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648" r:id="rId1"/>
  </p:sldMasterIdLst>
  <p:notesMasterIdLst>
    <p:notesMasterId r:id="rId45"/>
  </p:notesMasterIdLst>
  <p:handoutMasterIdLst>
    <p:handoutMasterId r:id="rId46"/>
  </p:handoutMasterIdLst>
  <p:sldIdLst>
    <p:sldId id="1773" r:id="rId2"/>
    <p:sldId id="1798" r:id="rId3"/>
    <p:sldId id="1727" r:id="rId4"/>
    <p:sldId id="1905" r:id="rId5"/>
    <p:sldId id="1906" r:id="rId6"/>
    <p:sldId id="1907" r:id="rId7"/>
    <p:sldId id="1879" r:id="rId8"/>
    <p:sldId id="1783" r:id="rId9"/>
    <p:sldId id="1781" r:id="rId10"/>
    <p:sldId id="1774" r:id="rId11"/>
    <p:sldId id="1779" r:id="rId12"/>
    <p:sldId id="1770" r:id="rId13"/>
    <p:sldId id="1908" r:id="rId14"/>
    <p:sldId id="1867" r:id="rId15"/>
    <p:sldId id="1868" r:id="rId16"/>
    <p:sldId id="1638" r:id="rId17"/>
    <p:sldId id="1762" r:id="rId18"/>
    <p:sldId id="1763" r:id="rId19"/>
    <p:sldId id="1880" r:id="rId20"/>
    <p:sldId id="1881" r:id="rId21"/>
    <p:sldId id="1882" r:id="rId22"/>
    <p:sldId id="1883" r:id="rId23"/>
    <p:sldId id="1884" r:id="rId24"/>
    <p:sldId id="1885" r:id="rId25"/>
    <p:sldId id="1886" r:id="rId26"/>
    <p:sldId id="1887" r:id="rId27"/>
    <p:sldId id="1888" r:id="rId28"/>
    <p:sldId id="1889" r:id="rId29"/>
    <p:sldId id="1890" r:id="rId30"/>
    <p:sldId id="1891" r:id="rId31"/>
    <p:sldId id="1892" r:id="rId32"/>
    <p:sldId id="1893" r:id="rId33"/>
    <p:sldId id="1894" r:id="rId34"/>
    <p:sldId id="1895" r:id="rId35"/>
    <p:sldId id="1896" r:id="rId36"/>
    <p:sldId id="1897" r:id="rId37"/>
    <p:sldId id="1898" r:id="rId38"/>
    <p:sldId id="1909" r:id="rId39"/>
    <p:sldId id="1900" r:id="rId40"/>
    <p:sldId id="1901" r:id="rId41"/>
    <p:sldId id="1902" r:id="rId42"/>
    <p:sldId id="1903" r:id="rId43"/>
    <p:sldId id="1904" r:id="rId44"/>
  </p:sldIdLst>
  <p:sldSz cx="9144000" cy="6858000" type="screen4x3"/>
  <p:notesSz cx="6735763" cy="9866313"/>
  <p:custShowLst>
    <p:custShow name="目的別スライド ショー 1" id="0">
      <p:sldLst>
        <p:sld r:id="rId2"/>
        <p:sld r:id="rId4"/>
        <p:sld r:id="rId9"/>
        <p:sld r:id="rId10"/>
        <p:sld r:id="rId11"/>
        <p:sld r:id="rId12"/>
        <p:sld r:id="rId13"/>
        <p:sld r:id="rId17"/>
        <p:sld r:id="rId18"/>
        <p:sld r:id="rId19"/>
        <p:sld r:id="rId3"/>
      </p:sldLst>
    </p:custShow>
  </p:custShow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8" userDrawn="1">
          <p15:clr>
            <a:srgbClr val="A4A3A4"/>
          </p15:clr>
        </p15:guide>
        <p15:guide id="2" pos="212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D73"/>
    <a:srgbClr val="F68222"/>
    <a:srgbClr val="DBEEF4"/>
    <a:srgbClr val="C96009"/>
    <a:srgbClr val="0078D2"/>
    <a:srgbClr val="070A97"/>
    <a:srgbClr val="884106"/>
    <a:srgbClr val="CC66FF"/>
    <a:srgbClr val="0A0FE0"/>
    <a:srgbClr val="F684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E25E649-3F16-4E02-A733-19D2CDBF48F0}" styleName="中間スタイル 3 - アクセント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DA37D80-6434-44D0-A028-1B22A696006F}" styleName="淡色スタイル 3 - アクセント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16D9F66E-5EB9-4882-86FB-DCBF35E3C3E4}" styleName="中間スタイル 4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8FB837D-C827-4EFA-A057-4D05807E0F7C}" styleName="テーマ スタイル 1 - アクセント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30" autoAdjust="0"/>
    <p:restoredTop sz="99823" autoAdjust="0"/>
  </p:normalViewPr>
  <p:slideViewPr>
    <p:cSldViewPr>
      <p:cViewPr varScale="1">
        <p:scale>
          <a:sx n="74" d="100"/>
          <a:sy n="74" d="100"/>
        </p:scale>
        <p:origin x="630"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49" d="100"/>
          <a:sy n="49" d="100"/>
        </p:scale>
        <p:origin x="-2916" y="-102"/>
      </p:cViewPr>
      <p:guideLst>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622" cy="493237"/>
          </a:xfrm>
          <a:prstGeom prst="rect">
            <a:avLst/>
          </a:prstGeom>
        </p:spPr>
        <p:txBody>
          <a:bodyPr vert="horz" lIns="90612" tIns="45306" rIns="90612" bIns="45306"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5573" y="0"/>
            <a:ext cx="2918622" cy="493237"/>
          </a:xfrm>
          <a:prstGeom prst="rect">
            <a:avLst/>
          </a:prstGeom>
        </p:spPr>
        <p:txBody>
          <a:bodyPr vert="horz" lIns="90612" tIns="45306" rIns="90612" bIns="45306" rtlCol="0"/>
          <a:lstStyle>
            <a:lvl1pPr algn="r">
              <a:defRPr sz="1200"/>
            </a:lvl1pPr>
          </a:lstStyle>
          <a:p>
            <a:fld id="{B97A48F3-A724-4C50-AB8C-62AD5A6214D2}" type="datetimeFigureOut">
              <a:rPr kumimoji="1" lang="ja-JP" altLang="en-US" smtClean="0"/>
              <a:pPr/>
              <a:t>2020/8/14</a:t>
            </a:fld>
            <a:endParaRPr kumimoji="1" lang="ja-JP" altLang="en-US"/>
          </a:p>
        </p:txBody>
      </p:sp>
      <p:sp>
        <p:nvSpPr>
          <p:cNvPr id="4" name="フッター プレースホルダー 3"/>
          <p:cNvSpPr>
            <a:spLocks noGrp="1"/>
          </p:cNvSpPr>
          <p:nvPr>
            <p:ph type="ftr" sz="quarter" idx="2"/>
          </p:nvPr>
        </p:nvSpPr>
        <p:spPr>
          <a:xfrm>
            <a:off x="0" y="9371501"/>
            <a:ext cx="2918622" cy="493236"/>
          </a:xfrm>
          <a:prstGeom prst="rect">
            <a:avLst/>
          </a:prstGeom>
        </p:spPr>
        <p:txBody>
          <a:bodyPr vert="horz" lIns="90612" tIns="45306" rIns="90612" bIns="45306"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573" y="9371501"/>
            <a:ext cx="2918622" cy="493236"/>
          </a:xfrm>
          <a:prstGeom prst="rect">
            <a:avLst/>
          </a:prstGeom>
        </p:spPr>
        <p:txBody>
          <a:bodyPr vert="horz" lIns="90612" tIns="45306" rIns="90612" bIns="45306" rtlCol="0" anchor="b"/>
          <a:lstStyle>
            <a:lvl1pPr algn="r">
              <a:defRPr sz="1200"/>
            </a:lvl1pPr>
          </a:lstStyle>
          <a:p>
            <a:fld id="{2809F5EA-51D7-4105-B835-3B3227DB692A}" type="slidenum">
              <a:rPr kumimoji="1" lang="ja-JP" altLang="en-US" smtClean="0"/>
              <a:pPr/>
              <a:t>‹#›</a:t>
            </a:fld>
            <a:endParaRPr kumimoji="1" lang="ja-JP" altLang="en-US"/>
          </a:p>
        </p:txBody>
      </p:sp>
    </p:spTree>
    <p:extLst>
      <p:ext uri="{BB962C8B-B14F-4D97-AF65-F5344CB8AC3E}">
        <p14:creationId xmlns:p14="http://schemas.microsoft.com/office/powerpoint/2010/main" val="242426103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918830" cy="493316"/>
          </a:xfrm>
          <a:prstGeom prst="rect">
            <a:avLst/>
          </a:prstGeom>
        </p:spPr>
        <p:txBody>
          <a:bodyPr vert="horz" lIns="90612" tIns="45306" rIns="90612" bIns="45306"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5" y="0"/>
            <a:ext cx="2918830" cy="493316"/>
          </a:xfrm>
          <a:prstGeom prst="rect">
            <a:avLst/>
          </a:prstGeom>
        </p:spPr>
        <p:txBody>
          <a:bodyPr vert="horz" lIns="90612" tIns="45306" rIns="90612" bIns="45306" rtlCol="0"/>
          <a:lstStyle>
            <a:lvl1pPr algn="r">
              <a:defRPr sz="1200"/>
            </a:lvl1pPr>
          </a:lstStyle>
          <a:p>
            <a:fld id="{08113AC0-15A0-4DAC-9951-D33C541E6C7A}" type="datetimeFigureOut">
              <a:rPr kumimoji="1" lang="ja-JP" altLang="en-US" smtClean="0"/>
              <a:pPr/>
              <a:t>2020/8/14</a:t>
            </a:fld>
            <a:endParaRPr kumimoji="1" lang="ja-JP" altLang="en-US"/>
          </a:p>
        </p:txBody>
      </p:sp>
      <p:sp>
        <p:nvSpPr>
          <p:cNvPr id="4" name="スライド イメージ プレースホルダー 3"/>
          <p:cNvSpPr>
            <a:spLocks noGrp="1" noRot="1" noChangeAspect="1"/>
          </p:cNvSpPr>
          <p:nvPr>
            <p:ph type="sldImg" idx="2"/>
          </p:nvPr>
        </p:nvSpPr>
        <p:spPr>
          <a:xfrm>
            <a:off x="903288" y="741363"/>
            <a:ext cx="4929187" cy="3698875"/>
          </a:xfrm>
          <a:prstGeom prst="rect">
            <a:avLst/>
          </a:prstGeom>
          <a:noFill/>
          <a:ln w="12700">
            <a:solidFill>
              <a:prstClr val="black"/>
            </a:solidFill>
          </a:ln>
        </p:spPr>
        <p:txBody>
          <a:bodyPr vert="horz" lIns="90612" tIns="45306" rIns="90612" bIns="45306" rtlCol="0" anchor="ctr"/>
          <a:lstStyle/>
          <a:p>
            <a:endParaRPr lang="ja-JP" altLang="en-US"/>
          </a:p>
        </p:txBody>
      </p:sp>
      <p:sp>
        <p:nvSpPr>
          <p:cNvPr id="5" name="ノート プレースホルダー 4"/>
          <p:cNvSpPr>
            <a:spLocks noGrp="1"/>
          </p:cNvSpPr>
          <p:nvPr>
            <p:ph type="body" sz="quarter" idx="3"/>
          </p:nvPr>
        </p:nvSpPr>
        <p:spPr>
          <a:xfrm>
            <a:off x="673577" y="4686503"/>
            <a:ext cx="5388610" cy="4439841"/>
          </a:xfrm>
          <a:prstGeom prst="rect">
            <a:avLst/>
          </a:prstGeom>
        </p:spPr>
        <p:txBody>
          <a:bodyPr vert="horz" lIns="90612" tIns="45306" rIns="90612" bIns="45306"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2" y="9371286"/>
            <a:ext cx="2918830" cy="493316"/>
          </a:xfrm>
          <a:prstGeom prst="rect">
            <a:avLst/>
          </a:prstGeom>
        </p:spPr>
        <p:txBody>
          <a:bodyPr vert="horz" lIns="90612" tIns="45306" rIns="90612" bIns="4530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5" y="9371286"/>
            <a:ext cx="2918830" cy="493316"/>
          </a:xfrm>
          <a:prstGeom prst="rect">
            <a:avLst/>
          </a:prstGeom>
        </p:spPr>
        <p:txBody>
          <a:bodyPr vert="horz" lIns="90612" tIns="45306" rIns="90612" bIns="45306" rtlCol="0" anchor="b"/>
          <a:lstStyle>
            <a:lvl1pPr algn="r">
              <a:defRPr sz="1200"/>
            </a:lvl1pPr>
          </a:lstStyle>
          <a:p>
            <a:fld id="{C81005DB-AF70-41D7-A185-2905A016DB4F}" type="slidenum">
              <a:rPr kumimoji="1" lang="ja-JP" altLang="en-US" smtClean="0"/>
              <a:pPr/>
              <a:t>‹#›</a:t>
            </a:fld>
            <a:endParaRPr kumimoji="1" lang="ja-JP" altLang="en-US"/>
          </a:p>
        </p:txBody>
      </p:sp>
    </p:spTree>
    <p:extLst>
      <p:ext uri="{BB962C8B-B14F-4D97-AF65-F5344CB8AC3E}">
        <p14:creationId xmlns:p14="http://schemas.microsoft.com/office/powerpoint/2010/main" val="83485002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0</a:t>
            </a:fld>
            <a:endParaRPr kumimoji="1" lang="ja-JP" altLang="en-US" dirty="0"/>
          </a:p>
        </p:txBody>
      </p:sp>
    </p:spTree>
    <p:extLst>
      <p:ext uri="{BB962C8B-B14F-4D97-AF65-F5344CB8AC3E}">
        <p14:creationId xmlns:p14="http://schemas.microsoft.com/office/powerpoint/2010/main" val="26209809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16</a:t>
            </a:fld>
            <a:endParaRPr kumimoji="1" lang="ja-JP" altLang="en-US"/>
          </a:p>
        </p:txBody>
      </p:sp>
    </p:spTree>
    <p:extLst>
      <p:ext uri="{BB962C8B-B14F-4D97-AF65-F5344CB8AC3E}">
        <p14:creationId xmlns:p14="http://schemas.microsoft.com/office/powerpoint/2010/main" val="34210474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17</a:t>
            </a:fld>
            <a:endParaRPr kumimoji="1" lang="ja-JP" altLang="en-US"/>
          </a:p>
        </p:txBody>
      </p:sp>
    </p:spTree>
    <p:extLst>
      <p:ext uri="{BB962C8B-B14F-4D97-AF65-F5344CB8AC3E}">
        <p14:creationId xmlns:p14="http://schemas.microsoft.com/office/powerpoint/2010/main" val="14371527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0503194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E77E6D-4318-4181-B329-ED3A8DAEF872}" type="slidenum">
              <a:rPr kumimoji="1" lang="ja-JP" altLang="en-US" smtClean="0"/>
              <a:t>22</a:t>
            </a:fld>
            <a:endParaRPr kumimoji="1" lang="ja-JP" altLang="en-US"/>
          </a:p>
        </p:txBody>
      </p:sp>
    </p:spTree>
    <p:extLst>
      <p:ext uri="{BB962C8B-B14F-4D97-AF65-F5344CB8AC3E}">
        <p14:creationId xmlns:p14="http://schemas.microsoft.com/office/powerpoint/2010/main" val="24825107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E77E6D-4318-4181-B329-ED3A8DAEF872}" type="slidenum">
              <a:rPr kumimoji="1" lang="ja-JP" altLang="en-US" smtClean="0"/>
              <a:t>23</a:t>
            </a:fld>
            <a:endParaRPr kumimoji="1" lang="ja-JP" altLang="en-US"/>
          </a:p>
        </p:txBody>
      </p:sp>
    </p:spTree>
    <p:extLst>
      <p:ext uri="{BB962C8B-B14F-4D97-AF65-F5344CB8AC3E}">
        <p14:creationId xmlns:p14="http://schemas.microsoft.com/office/powerpoint/2010/main" val="19906492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E77E6D-4318-4181-B329-ED3A8DAEF872}" type="slidenum">
              <a:rPr kumimoji="1" lang="ja-JP" altLang="en-US" smtClean="0"/>
              <a:t>24</a:t>
            </a:fld>
            <a:endParaRPr kumimoji="1" lang="ja-JP" altLang="en-US"/>
          </a:p>
        </p:txBody>
      </p:sp>
    </p:spTree>
    <p:extLst>
      <p:ext uri="{BB962C8B-B14F-4D97-AF65-F5344CB8AC3E}">
        <p14:creationId xmlns:p14="http://schemas.microsoft.com/office/powerpoint/2010/main" val="10699233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E77E6D-4318-4181-B329-ED3A8DAEF872}" type="slidenum">
              <a:rPr kumimoji="1" lang="ja-JP" altLang="en-US" smtClean="0"/>
              <a:t>25</a:t>
            </a:fld>
            <a:endParaRPr kumimoji="1" lang="ja-JP" altLang="en-US"/>
          </a:p>
        </p:txBody>
      </p:sp>
    </p:spTree>
    <p:extLst>
      <p:ext uri="{BB962C8B-B14F-4D97-AF65-F5344CB8AC3E}">
        <p14:creationId xmlns:p14="http://schemas.microsoft.com/office/powerpoint/2010/main" val="40013528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E77E6D-4318-4181-B329-ED3A8DAEF872}" type="slidenum">
              <a:rPr kumimoji="1" lang="ja-JP" altLang="en-US" smtClean="0"/>
              <a:t>26</a:t>
            </a:fld>
            <a:endParaRPr kumimoji="1" lang="ja-JP" altLang="en-US"/>
          </a:p>
        </p:txBody>
      </p:sp>
    </p:spTree>
    <p:extLst>
      <p:ext uri="{BB962C8B-B14F-4D97-AF65-F5344CB8AC3E}">
        <p14:creationId xmlns:p14="http://schemas.microsoft.com/office/powerpoint/2010/main" val="40033009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E77E6D-4318-4181-B329-ED3A8DAEF872}" type="slidenum">
              <a:rPr kumimoji="1" lang="ja-JP" altLang="en-US" smtClean="0"/>
              <a:t>27</a:t>
            </a:fld>
            <a:endParaRPr kumimoji="1" lang="ja-JP" altLang="en-US"/>
          </a:p>
        </p:txBody>
      </p:sp>
    </p:spTree>
    <p:extLst>
      <p:ext uri="{BB962C8B-B14F-4D97-AF65-F5344CB8AC3E}">
        <p14:creationId xmlns:p14="http://schemas.microsoft.com/office/powerpoint/2010/main" val="3784117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E77E6D-4318-4181-B329-ED3A8DAEF872}" type="slidenum">
              <a:rPr kumimoji="1" lang="ja-JP" altLang="en-US" smtClean="0"/>
              <a:t>28</a:t>
            </a:fld>
            <a:endParaRPr kumimoji="1" lang="ja-JP" altLang="en-US"/>
          </a:p>
        </p:txBody>
      </p:sp>
    </p:spTree>
    <p:extLst>
      <p:ext uri="{BB962C8B-B14F-4D97-AF65-F5344CB8AC3E}">
        <p14:creationId xmlns:p14="http://schemas.microsoft.com/office/powerpoint/2010/main" val="3368585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0830112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E77E6D-4318-4181-B329-ED3A8DAEF872}" type="slidenum">
              <a:rPr kumimoji="1" lang="ja-JP" altLang="en-US" smtClean="0"/>
              <a:t>29</a:t>
            </a:fld>
            <a:endParaRPr kumimoji="1" lang="ja-JP" altLang="en-US"/>
          </a:p>
        </p:txBody>
      </p:sp>
    </p:spTree>
    <p:extLst>
      <p:ext uri="{BB962C8B-B14F-4D97-AF65-F5344CB8AC3E}">
        <p14:creationId xmlns:p14="http://schemas.microsoft.com/office/powerpoint/2010/main" val="16699332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E77E6D-4318-4181-B329-ED3A8DAEF872}" type="slidenum">
              <a:rPr kumimoji="1" lang="ja-JP" altLang="en-US" smtClean="0"/>
              <a:t>30</a:t>
            </a:fld>
            <a:endParaRPr kumimoji="1" lang="ja-JP" altLang="en-US"/>
          </a:p>
        </p:txBody>
      </p:sp>
    </p:spTree>
    <p:extLst>
      <p:ext uri="{BB962C8B-B14F-4D97-AF65-F5344CB8AC3E}">
        <p14:creationId xmlns:p14="http://schemas.microsoft.com/office/powerpoint/2010/main" val="498932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E77E6D-4318-4181-B329-ED3A8DAEF872}" type="slidenum">
              <a:rPr kumimoji="1" lang="ja-JP" altLang="en-US" smtClean="0"/>
              <a:t>31</a:t>
            </a:fld>
            <a:endParaRPr kumimoji="1" lang="ja-JP" altLang="en-US"/>
          </a:p>
        </p:txBody>
      </p:sp>
    </p:spTree>
    <p:extLst>
      <p:ext uri="{BB962C8B-B14F-4D97-AF65-F5344CB8AC3E}">
        <p14:creationId xmlns:p14="http://schemas.microsoft.com/office/powerpoint/2010/main" val="32848109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E77E6D-4318-4181-B329-ED3A8DAEF872}" type="slidenum">
              <a:rPr kumimoji="1" lang="ja-JP" altLang="en-US" smtClean="0"/>
              <a:t>32</a:t>
            </a:fld>
            <a:endParaRPr kumimoji="1" lang="ja-JP" altLang="en-US"/>
          </a:p>
        </p:txBody>
      </p:sp>
    </p:spTree>
    <p:extLst>
      <p:ext uri="{BB962C8B-B14F-4D97-AF65-F5344CB8AC3E}">
        <p14:creationId xmlns:p14="http://schemas.microsoft.com/office/powerpoint/2010/main" val="17933299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E77E6D-4318-4181-B329-ED3A8DAEF872}" type="slidenum">
              <a:rPr kumimoji="1" lang="ja-JP" altLang="en-US" smtClean="0"/>
              <a:t>33</a:t>
            </a:fld>
            <a:endParaRPr kumimoji="1" lang="ja-JP" altLang="en-US"/>
          </a:p>
        </p:txBody>
      </p:sp>
    </p:spTree>
    <p:extLst>
      <p:ext uri="{BB962C8B-B14F-4D97-AF65-F5344CB8AC3E}">
        <p14:creationId xmlns:p14="http://schemas.microsoft.com/office/powerpoint/2010/main" val="36015573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E77E6D-4318-4181-B329-ED3A8DAEF872}" type="slidenum">
              <a:rPr kumimoji="1" lang="ja-JP" altLang="en-US" smtClean="0"/>
              <a:t>34</a:t>
            </a:fld>
            <a:endParaRPr kumimoji="1" lang="ja-JP" altLang="en-US"/>
          </a:p>
        </p:txBody>
      </p:sp>
    </p:spTree>
    <p:extLst>
      <p:ext uri="{BB962C8B-B14F-4D97-AF65-F5344CB8AC3E}">
        <p14:creationId xmlns:p14="http://schemas.microsoft.com/office/powerpoint/2010/main" val="13461693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E77E6D-4318-4181-B329-ED3A8DAEF872}" type="slidenum">
              <a:rPr kumimoji="1" lang="ja-JP" altLang="en-US" smtClean="0"/>
              <a:t>37</a:t>
            </a:fld>
            <a:endParaRPr kumimoji="1" lang="ja-JP" altLang="en-US"/>
          </a:p>
        </p:txBody>
      </p:sp>
    </p:spTree>
    <p:extLst>
      <p:ext uri="{BB962C8B-B14F-4D97-AF65-F5344CB8AC3E}">
        <p14:creationId xmlns:p14="http://schemas.microsoft.com/office/powerpoint/2010/main" val="2961520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E77E6D-4318-4181-B329-ED3A8DAEF872}" type="slidenum">
              <a:rPr kumimoji="1" lang="ja-JP" altLang="en-US" smtClean="0"/>
              <a:t>38</a:t>
            </a:fld>
            <a:endParaRPr kumimoji="1" lang="ja-JP" altLang="en-US"/>
          </a:p>
        </p:txBody>
      </p:sp>
    </p:spTree>
    <p:extLst>
      <p:ext uri="{BB962C8B-B14F-4D97-AF65-F5344CB8AC3E}">
        <p14:creationId xmlns:p14="http://schemas.microsoft.com/office/powerpoint/2010/main" val="6346711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05BF668-C1C6-4938-82B5-8B5552B45DAB}" type="slidenum">
              <a:rPr lang="ja-JP" altLang="en-US" smtClean="0">
                <a:solidFill>
                  <a:prstClr val="black"/>
                </a:solidFill>
              </a:rPr>
              <a:pPr/>
              <a:t>42</a:t>
            </a:fld>
            <a:endParaRPr lang="ja-JP" altLang="en-US">
              <a:solidFill>
                <a:prstClr val="black"/>
              </a:solidFill>
            </a:endParaRPr>
          </a:p>
        </p:txBody>
      </p:sp>
    </p:spTree>
    <p:extLst>
      <p:ext uri="{BB962C8B-B14F-4D97-AF65-F5344CB8AC3E}">
        <p14:creationId xmlns:p14="http://schemas.microsoft.com/office/powerpoint/2010/main" val="60508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8834072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6455928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433258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8832592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6561983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92238" y="1150938"/>
            <a:ext cx="4151312" cy="31130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3896127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92238" y="1150938"/>
            <a:ext cx="4151312" cy="31130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677935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DFD8DF2E-C626-449A-95C6-AF4E64FD5D38}" type="datetime1">
              <a:rPr kumimoji="1" lang="ja-JP" altLang="en-US" smtClean="0"/>
              <a:t>2020/8/14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7" name="スライド番号プレースホルダー 5"/>
          <p:cNvSpPr>
            <a:spLocks noGrp="1"/>
          </p:cNvSpPr>
          <p:nvPr>
            <p:ph type="sldNum" sz="quarter" idx="12"/>
          </p:nvPr>
        </p:nvSpPr>
        <p:spPr>
          <a:xfrm>
            <a:off x="7071072" y="6487244"/>
            <a:ext cx="2133600" cy="365125"/>
          </a:xfrm>
          <a:prstGeom prst="rect">
            <a:avLst/>
          </a:prstGeom>
        </p:spPr>
        <p:txBody>
          <a:bodyPr anchor="b" anchorCtr="0"/>
          <a:lstStyle>
            <a:lvl1pPr algn="r">
              <a:defRPr sz="1800" b="1"/>
            </a:lvl1pPr>
          </a:lstStyle>
          <a:p>
            <a:pPr>
              <a:defRPr/>
            </a:pPr>
            <a:fld id="{4AC9B83D-17C3-4F2E-B0BA-D155CD364A7C}" type="slidenum">
              <a:rPr lang="ja-JP" altLang="en-US" smtClean="0"/>
              <a:pPr>
                <a:defRPr/>
              </a:pPr>
              <a:t>‹#›</a:t>
            </a:fld>
            <a:endParaRPr lang="ja-JP" alt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C649D0E4-7358-4606-B454-E54057042102}" type="datetime1">
              <a:rPr kumimoji="1" lang="ja-JP" altLang="en-US" smtClean="0"/>
              <a:t>2020/8/14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7" name="スライド番号プレースホルダー 5"/>
          <p:cNvSpPr>
            <a:spLocks noGrp="1"/>
          </p:cNvSpPr>
          <p:nvPr>
            <p:ph type="sldNum" sz="quarter" idx="12"/>
          </p:nvPr>
        </p:nvSpPr>
        <p:spPr>
          <a:xfrm>
            <a:off x="7071072" y="6487244"/>
            <a:ext cx="2133600" cy="365125"/>
          </a:xfrm>
          <a:prstGeom prst="rect">
            <a:avLst/>
          </a:prstGeom>
        </p:spPr>
        <p:txBody>
          <a:bodyPr anchor="b" anchorCtr="0"/>
          <a:lstStyle>
            <a:lvl1pPr algn="r">
              <a:defRPr sz="1800" b="1"/>
            </a:lvl1pPr>
          </a:lstStyle>
          <a:p>
            <a:pPr>
              <a:defRPr/>
            </a:pPr>
            <a:fld id="{4AC9B83D-17C3-4F2E-B0BA-D155CD364A7C}" type="slidenum">
              <a:rPr lang="ja-JP" altLang="en-US" smtClean="0"/>
              <a:pPr>
                <a:defRPr/>
              </a:pPr>
              <a:t>‹#›</a:t>
            </a:fld>
            <a:endParaRPr lang="ja-JP" alt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81907FE3-9A89-4D57-8E19-D87C222707F5}" type="datetime1">
              <a:rPr kumimoji="1" lang="ja-JP" altLang="en-US" smtClean="0"/>
              <a:t>2020/8/14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7" name="スライド番号プレースホルダー 5"/>
          <p:cNvSpPr>
            <a:spLocks noGrp="1"/>
          </p:cNvSpPr>
          <p:nvPr>
            <p:ph type="sldNum" sz="quarter" idx="12"/>
          </p:nvPr>
        </p:nvSpPr>
        <p:spPr>
          <a:xfrm>
            <a:off x="7071072" y="6487244"/>
            <a:ext cx="2133600" cy="365125"/>
          </a:xfrm>
          <a:prstGeom prst="rect">
            <a:avLst/>
          </a:prstGeom>
        </p:spPr>
        <p:txBody>
          <a:bodyPr anchor="b" anchorCtr="0"/>
          <a:lstStyle>
            <a:lvl1pPr algn="r">
              <a:defRPr sz="1800" b="1"/>
            </a:lvl1pPr>
          </a:lstStyle>
          <a:p>
            <a:pPr>
              <a:defRPr/>
            </a:pPr>
            <a:fld id="{4AC9B83D-17C3-4F2E-B0BA-D155CD364A7C}" type="slidenum">
              <a:rPr lang="ja-JP" altLang="en-US" smtClean="0"/>
              <a:pPr>
                <a:defRPr/>
              </a:pPr>
              <a:t>‹#›</a:t>
            </a:fld>
            <a:endParaRPr lang="ja-JP" alt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88D1627-7E9E-4DE1-B868-CBE32F784886}" type="datetime1">
              <a:rPr kumimoji="1" lang="ja-JP" altLang="en-US" smtClean="0"/>
              <a:t>2020/8/14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7" name="スライド番号プレースホルダー 5"/>
          <p:cNvSpPr>
            <a:spLocks noGrp="1"/>
          </p:cNvSpPr>
          <p:nvPr>
            <p:ph type="sldNum" sz="quarter" idx="12"/>
          </p:nvPr>
        </p:nvSpPr>
        <p:spPr>
          <a:xfrm>
            <a:off x="7071072" y="6487244"/>
            <a:ext cx="2133600" cy="365125"/>
          </a:xfrm>
          <a:prstGeom prst="rect">
            <a:avLst/>
          </a:prstGeom>
        </p:spPr>
        <p:txBody>
          <a:bodyPr anchor="b" anchorCtr="0"/>
          <a:lstStyle>
            <a:lvl1pPr algn="r">
              <a:defRPr sz="1800" b="1"/>
            </a:lvl1pPr>
          </a:lstStyle>
          <a:p>
            <a:pPr>
              <a:defRPr/>
            </a:pPr>
            <a:fld id="{4AC9B83D-17C3-4F2E-B0BA-D155CD364A7C}" type="slidenum">
              <a:rPr lang="ja-JP" altLang="en-US" smtClean="0"/>
              <a:pPr>
                <a:defRPr/>
              </a:pPr>
              <a:t>‹#›</a:t>
            </a:fld>
            <a:endParaRPr lang="ja-JP" alt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DD6BEA13-3E2C-4D59-B0A0-3A77189B3A81}" type="datetime1">
              <a:rPr kumimoji="1" lang="ja-JP" altLang="en-US" smtClean="0"/>
              <a:t>2020/8/14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7" name="スライド番号プレースホルダー 5"/>
          <p:cNvSpPr>
            <a:spLocks noGrp="1"/>
          </p:cNvSpPr>
          <p:nvPr>
            <p:ph type="sldNum" sz="quarter" idx="12"/>
          </p:nvPr>
        </p:nvSpPr>
        <p:spPr>
          <a:xfrm>
            <a:off x="7071072" y="6487244"/>
            <a:ext cx="2133600" cy="365125"/>
          </a:xfrm>
          <a:prstGeom prst="rect">
            <a:avLst/>
          </a:prstGeom>
        </p:spPr>
        <p:txBody>
          <a:bodyPr anchor="b" anchorCtr="0"/>
          <a:lstStyle>
            <a:lvl1pPr algn="r">
              <a:defRPr sz="1800" b="1"/>
            </a:lvl1pPr>
          </a:lstStyle>
          <a:p>
            <a:pPr>
              <a:defRPr/>
            </a:pPr>
            <a:fld id="{4AC9B83D-17C3-4F2E-B0BA-D155CD364A7C}" type="slidenum">
              <a:rPr lang="ja-JP" altLang="en-US" smtClean="0"/>
              <a:pPr>
                <a:defRPr/>
              </a:pPr>
              <a:t>‹#›</a:t>
            </a:fld>
            <a:endParaRPr lang="ja-JP" alt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ABB2A374-3C37-40E1-A128-4F28445DBD7A}" type="datetime1">
              <a:rPr kumimoji="1" lang="ja-JP" altLang="en-US" smtClean="0"/>
              <a:t>2020/8/14</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8" name="スライド番号プレースホルダー 5"/>
          <p:cNvSpPr txBox="1">
            <a:spLocks/>
          </p:cNvSpPr>
          <p:nvPr userDrawn="1"/>
        </p:nvSpPr>
        <p:spPr>
          <a:xfrm>
            <a:off x="7071072" y="6487244"/>
            <a:ext cx="2133600" cy="365125"/>
          </a:xfrm>
          <a:prstGeom prst="rect">
            <a:avLst/>
          </a:prstGeom>
        </p:spPr>
        <p:txBody>
          <a:bodyPr anchor="b" anchorCtr="0"/>
          <a:lstStyle>
            <a:defPPr>
              <a:defRPr lang="ja-JP"/>
            </a:defPPr>
            <a:lvl1pPr marL="0" algn="r" defTabSz="914400" rtl="0" eaLnBrk="1" latinLnBrk="0" hangingPunct="1">
              <a:defRPr kumimoji="1" sz="1100" b="1" kern="1200">
                <a:solidFill>
                  <a:schemeClr val="bg1">
                    <a:lumMod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4AC9B83D-17C3-4F2E-B0BA-D155CD364A7C}" type="slidenum">
              <a:rPr lang="ja-JP" altLang="en-US" sz="1800" smtClean="0"/>
              <a:pPr>
                <a:defRPr/>
              </a:pPr>
              <a:t>‹#›</a:t>
            </a:fld>
            <a:endParaRPr lang="ja-JP" altLang="en-US" sz="1800"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F2C06F76-72DB-4307-AD63-F73B80F63BDE}" type="datetime1">
              <a:rPr kumimoji="1" lang="ja-JP" altLang="en-US" smtClean="0"/>
              <a:t>2020/8/14</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10" name="スライド番号プレースホルダー 5"/>
          <p:cNvSpPr>
            <a:spLocks noGrp="1"/>
          </p:cNvSpPr>
          <p:nvPr>
            <p:ph type="sldNum" sz="quarter" idx="12"/>
          </p:nvPr>
        </p:nvSpPr>
        <p:spPr>
          <a:xfrm>
            <a:off x="7071072" y="6487244"/>
            <a:ext cx="2133600" cy="365125"/>
          </a:xfrm>
          <a:prstGeom prst="rect">
            <a:avLst/>
          </a:prstGeom>
        </p:spPr>
        <p:txBody>
          <a:bodyPr anchor="b" anchorCtr="0"/>
          <a:lstStyle>
            <a:lvl1pPr algn="r">
              <a:defRPr sz="1800" b="1"/>
            </a:lvl1pPr>
          </a:lstStyle>
          <a:p>
            <a:pPr>
              <a:defRPr/>
            </a:pPr>
            <a:fld id="{4AC9B83D-17C3-4F2E-B0BA-D155CD364A7C}" type="slidenum">
              <a:rPr lang="ja-JP" altLang="en-US" smtClean="0"/>
              <a:pPr>
                <a:defRPr/>
              </a:pPr>
              <a:t>‹#›</a:t>
            </a:fld>
            <a:endParaRPr lang="ja-JP" alt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8B905D0F-CB66-4948-9CAE-CB3654FABB72}" type="datetime1">
              <a:rPr kumimoji="1" lang="ja-JP" altLang="en-US" smtClean="0"/>
              <a:t>2020/8/14</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7071072" y="6487244"/>
            <a:ext cx="2133600" cy="365125"/>
          </a:xfrm>
          <a:prstGeom prst="rect">
            <a:avLst/>
          </a:prstGeom>
        </p:spPr>
        <p:txBody>
          <a:bodyPr anchor="b" anchorCtr="0"/>
          <a:lstStyle>
            <a:lvl1pPr algn="r">
              <a:defRPr sz="1800" b="1"/>
            </a:lvl1pPr>
          </a:lstStyle>
          <a:p>
            <a:pPr>
              <a:defRPr/>
            </a:pPr>
            <a:fld id="{4AC9B83D-17C3-4F2E-B0BA-D155CD364A7C}" type="slidenum">
              <a:rPr lang="ja-JP" altLang="en-US" smtClean="0"/>
              <a:pPr>
                <a:defRPr/>
              </a:pPr>
              <a:t>‹#›</a:t>
            </a:fld>
            <a:endParaRPr lang="ja-JP" alt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626B3623-C140-4299-B098-C28FA27FDA83}" type="datetime1">
              <a:rPr kumimoji="1" lang="ja-JP" altLang="en-US" smtClean="0"/>
              <a:t>2020/8/14</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5" name="スライド番号プレースホルダー 5"/>
          <p:cNvSpPr>
            <a:spLocks noGrp="1"/>
          </p:cNvSpPr>
          <p:nvPr>
            <p:ph type="sldNum" sz="quarter" idx="12"/>
          </p:nvPr>
        </p:nvSpPr>
        <p:spPr>
          <a:xfrm>
            <a:off x="7071072" y="6487244"/>
            <a:ext cx="2133600" cy="365125"/>
          </a:xfrm>
          <a:prstGeom prst="rect">
            <a:avLst/>
          </a:prstGeom>
        </p:spPr>
        <p:txBody>
          <a:bodyPr anchor="b" anchorCtr="0"/>
          <a:lstStyle>
            <a:lvl1pPr algn="r">
              <a:defRPr sz="1800" b="0">
                <a:solidFill>
                  <a:schemeClr val="tx1"/>
                </a:solidFill>
              </a:defRPr>
            </a:lvl1pPr>
          </a:lstStyle>
          <a:p>
            <a:pPr>
              <a:defRPr/>
            </a:pPr>
            <a:fld id="{4AC9B83D-17C3-4F2E-B0BA-D155CD364A7C}" type="slidenum">
              <a:rPr lang="ja-JP" altLang="en-US" smtClean="0"/>
              <a:pPr>
                <a:defRPr/>
              </a:pPr>
              <a:t>‹#›</a:t>
            </a:fld>
            <a:endParaRPr lang="ja-JP" alt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17493B6C-AFAC-4999-98D4-6911CC960745}" type="datetime1">
              <a:rPr kumimoji="1" lang="ja-JP" altLang="en-US" smtClean="0"/>
              <a:t>2020/8/14</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8" name="スライド番号プレースホルダー 5"/>
          <p:cNvSpPr>
            <a:spLocks noGrp="1"/>
          </p:cNvSpPr>
          <p:nvPr>
            <p:ph type="sldNum" sz="quarter" idx="12"/>
          </p:nvPr>
        </p:nvSpPr>
        <p:spPr>
          <a:xfrm>
            <a:off x="7071072" y="6487244"/>
            <a:ext cx="2133600" cy="365125"/>
          </a:xfrm>
          <a:prstGeom prst="rect">
            <a:avLst/>
          </a:prstGeom>
        </p:spPr>
        <p:txBody>
          <a:bodyPr anchor="b" anchorCtr="0"/>
          <a:lstStyle>
            <a:lvl1pPr algn="r">
              <a:defRPr sz="1800" b="1"/>
            </a:lvl1pPr>
          </a:lstStyle>
          <a:p>
            <a:pPr>
              <a:defRPr/>
            </a:pPr>
            <a:fld id="{4AC9B83D-17C3-4F2E-B0BA-D155CD364A7C}" type="slidenum">
              <a:rPr lang="ja-JP" altLang="en-US" smtClean="0"/>
              <a:pPr>
                <a:defRPr/>
              </a:pPr>
              <a:t>‹#›</a:t>
            </a:fld>
            <a:endParaRPr lang="ja-JP" alt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4664F5B9-FBC5-49B0-8B79-C187F024CA58}" type="datetime1">
              <a:rPr kumimoji="1" lang="ja-JP" altLang="en-US" smtClean="0"/>
              <a:t>2020/8/14</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8" name="スライド番号プレースホルダー 5"/>
          <p:cNvSpPr>
            <a:spLocks noGrp="1"/>
          </p:cNvSpPr>
          <p:nvPr>
            <p:ph type="sldNum" sz="quarter" idx="12"/>
          </p:nvPr>
        </p:nvSpPr>
        <p:spPr>
          <a:xfrm>
            <a:off x="7071072" y="6487244"/>
            <a:ext cx="2133600" cy="365125"/>
          </a:xfrm>
          <a:prstGeom prst="rect">
            <a:avLst/>
          </a:prstGeom>
        </p:spPr>
        <p:txBody>
          <a:bodyPr anchor="b" anchorCtr="0"/>
          <a:lstStyle>
            <a:lvl1pPr algn="r">
              <a:defRPr sz="1800" b="1"/>
            </a:lvl1pPr>
          </a:lstStyle>
          <a:p>
            <a:pPr>
              <a:defRPr/>
            </a:pPr>
            <a:fld id="{4AC9B83D-17C3-4F2E-B0BA-D155CD364A7C}" type="slidenum">
              <a:rPr lang="ja-JP" altLang="en-US" smtClean="0"/>
              <a:pPr>
                <a:defRPr/>
              </a:pPr>
              <a:t>‹#›</a:t>
            </a:fld>
            <a:endParaRPr lang="ja-JP" alt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426EB8-E0A9-48C1-B866-8817C54437AE}" type="datetime1">
              <a:rPr kumimoji="1" lang="ja-JP" altLang="en-US" smtClean="0"/>
              <a:t>2020/8/14</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7" name="スライド番号プレースホルダー 5"/>
          <p:cNvSpPr>
            <a:spLocks noGrp="1"/>
          </p:cNvSpPr>
          <p:nvPr>
            <p:ph type="sldNum" sz="quarter" idx="4"/>
          </p:nvPr>
        </p:nvSpPr>
        <p:spPr>
          <a:xfrm>
            <a:off x="7071072" y="6487244"/>
            <a:ext cx="2133600" cy="365125"/>
          </a:xfrm>
          <a:prstGeom prst="rect">
            <a:avLst/>
          </a:prstGeom>
        </p:spPr>
        <p:txBody>
          <a:bodyPr anchor="b" anchorCtr="0"/>
          <a:lstStyle>
            <a:lvl1pPr algn="r">
              <a:defRPr sz="1800" b="1">
                <a:solidFill>
                  <a:schemeClr val="tx1"/>
                </a:solidFill>
              </a:defRPr>
            </a:lvl1pPr>
          </a:lstStyle>
          <a:p>
            <a:pPr>
              <a:defRPr/>
            </a:pPr>
            <a:fld id="{4AC9B83D-17C3-4F2E-B0BA-D155CD364A7C}" type="slidenum">
              <a:rPr lang="ja-JP" altLang="en-US" smtClean="0"/>
              <a:pPr>
                <a:defRPr/>
              </a:pPr>
              <a:t>‹#›</a:t>
            </a:fld>
            <a:endParaRPr lang="ja-JP"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1.emf"/><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3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53.png"/></Relationships>
</file>

<file path=ppt/slides/_rels/slide3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3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3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7.png"/><Relationship Id="rId7" Type="http://schemas.openxmlformats.org/officeDocument/2006/relationships/image" Target="../media/image71.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3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257354" y="2542592"/>
            <a:ext cx="8640960" cy="576064"/>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特別区制度（いわゆる「大阪都構想」）の意義・</a:t>
            </a:r>
            <a:r>
              <a:rPr lang="ja-JP" altLang="en-US" sz="3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効果</a:t>
            </a:r>
            <a:endParaRPr kumimoji="1" lang="en-US" altLang="ja-JP" sz="3000" b="1" dirty="0" smtClean="0">
              <a:solidFill>
                <a:schemeClr val="tx1"/>
              </a:solidFill>
              <a:latin typeface="Meiryo UI" panose="020B0604030504040204" pitchFamily="50" charset="-128"/>
              <a:ea typeface="Meiryo UI" panose="020B0604030504040204" pitchFamily="50" charset="-128"/>
            </a:endParaRPr>
          </a:p>
        </p:txBody>
      </p:sp>
      <p:sp>
        <p:nvSpPr>
          <p:cNvPr id="8" name="テキスト ボックス 7"/>
          <p:cNvSpPr txBox="1"/>
          <p:nvPr/>
        </p:nvSpPr>
        <p:spPr>
          <a:xfrm>
            <a:off x="323528" y="5877272"/>
            <a:ext cx="8640960" cy="477054"/>
          </a:xfrm>
          <a:prstGeom prst="rect">
            <a:avLst/>
          </a:prstGeom>
          <a:noFill/>
        </p:spPr>
        <p:txBody>
          <a:bodyPr wrap="square" rtlCol="0">
            <a:spAutoFit/>
          </a:bodyPr>
          <a:lstStyle/>
          <a:p>
            <a:pPr algn="ctr">
              <a:defRPr/>
            </a:pPr>
            <a:r>
              <a:rPr lang="ja-JP" altLang="en-US" sz="2500" b="1" dirty="0" smtClean="0">
                <a:latin typeface="Meiryo UI" panose="020B0604030504040204" pitchFamily="50" charset="-128"/>
                <a:ea typeface="Meiryo UI" panose="020B0604030504040204" pitchFamily="50" charset="-128"/>
                <a:cs typeface="Meiryo UI" panose="020B0604030504040204" pitchFamily="50" charset="-128"/>
              </a:rPr>
              <a:t>副首都推進局</a:t>
            </a:r>
            <a:endParaRPr lang="en-US" altLang="zh-TW" sz="25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タイトル 1"/>
          <p:cNvSpPr txBox="1">
            <a:spLocks/>
          </p:cNvSpPr>
          <p:nvPr/>
        </p:nvSpPr>
        <p:spPr>
          <a:xfrm>
            <a:off x="5834" y="3550341"/>
            <a:ext cx="9144000" cy="154027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nSpc>
                <a:spcPct val="150000"/>
              </a:lnSpc>
            </a:pPr>
            <a:r>
              <a:rPr lang="ja-JP" altLang="en-US" sz="3000" b="1" dirty="0">
                <a:latin typeface="Meiryo UI" panose="020B0604030504040204" pitchFamily="50" charset="-128"/>
                <a:ea typeface="Meiryo UI" panose="020B0604030504040204" pitchFamily="50" charset="-128"/>
                <a:cs typeface="Meiryo UI" panose="020B0604030504040204" pitchFamily="50" charset="-128"/>
              </a:rPr>
              <a:t>大阪の成長、安全・安心</a:t>
            </a:r>
            <a:r>
              <a:rPr lang="en-US" altLang="ja-JP" sz="3000" b="1" dirty="0">
                <a:latin typeface="Meiryo UI" panose="020B0604030504040204" pitchFamily="50" charset="-128"/>
                <a:ea typeface="Meiryo UI" panose="020B0604030504040204" pitchFamily="50" charset="-128"/>
                <a:cs typeface="Meiryo UI" panose="020B0604030504040204" pitchFamily="50" charset="-128"/>
              </a:rPr>
              <a:t/>
            </a:r>
            <a:br>
              <a:rPr lang="en-US" altLang="ja-JP" sz="3000" b="1" dirty="0">
                <a:latin typeface="Meiryo UI" panose="020B0604030504040204" pitchFamily="50" charset="-128"/>
                <a:ea typeface="Meiryo UI" panose="020B0604030504040204" pitchFamily="50" charset="-128"/>
                <a:cs typeface="Meiryo UI" panose="020B0604030504040204" pitchFamily="50" charset="-128"/>
              </a:rPr>
            </a:br>
            <a:r>
              <a:rPr lang="en-US" altLang="ja-JP" sz="30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3000" b="1" dirty="0">
                <a:latin typeface="Meiryo UI" panose="020B0604030504040204" pitchFamily="50" charset="-128"/>
                <a:ea typeface="Meiryo UI" panose="020B0604030504040204" pitchFamily="50" charset="-128"/>
                <a:cs typeface="Meiryo UI" panose="020B0604030504040204" pitchFamily="50" charset="-128"/>
              </a:rPr>
              <a:t>広域機能の一元化編</a:t>
            </a:r>
            <a:r>
              <a:rPr lang="en-US" altLang="ja-JP" sz="3000" b="1"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30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2357684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p:cNvCxnSpPr/>
          <p:nvPr/>
        </p:nvCxnSpPr>
        <p:spPr>
          <a:xfrm>
            <a:off x="0" y="548680"/>
            <a:ext cx="91440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20" name="タイトル 1"/>
          <p:cNvSpPr txBox="1">
            <a:spLocks/>
          </p:cNvSpPr>
          <p:nvPr/>
        </p:nvSpPr>
        <p:spPr>
          <a:xfrm>
            <a:off x="-13185" y="89226"/>
            <a:ext cx="8978077" cy="337420"/>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769" b="1" dirty="0" smtClean="0">
                <a:latin typeface="Meiryo UI" panose="020B0604030504040204" pitchFamily="50" charset="-128"/>
                <a:ea typeface="Meiryo UI" panose="020B0604030504040204" pitchFamily="50" charset="-128"/>
              </a:rPr>
              <a:t>■</a:t>
            </a:r>
            <a:r>
              <a:rPr lang="ja-JP" altLang="en-US" sz="2770" b="1" dirty="0" smtClean="0">
                <a:latin typeface="Meiryo UI" panose="020B0604030504040204" pitchFamily="50" charset="-128"/>
                <a:ea typeface="Meiryo UI" panose="020B0604030504040204" pitchFamily="50" charset="-128"/>
              </a:rPr>
              <a:t>大阪の顔と</a:t>
            </a:r>
            <a:r>
              <a:rPr lang="ja-JP" altLang="en-US" sz="2770" b="1" dirty="0">
                <a:latin typeface="Meiryo UI" panose="020B0604030504040204" pitchFamily="50" charset="-128"/>
                <a:ea typeface="Meiryo UI" panose="020B0604030504040204" pitchFamily="50" charset="-128"/>
              </a:rPr>
              <a:t>なる府市一体のまちづくり</a:t>
            </a:r>
            <a:r>
              <a:rPr lang="ja-JP" altLang="en-US" sz="2770" b="1" dirty="0" smtClean="0">
                <a:latin typeface="Meiryo UI" panose="020B0604030504040204" pitchFamily="50" charset="-128"/>
                <a:ea typeface="Meiryo UI" panose="020B0604030504040204" pitchFamily="50" charset="-128"/>
              </a:rPr>
              <a:t>の推進</a:t>
            </a:r>
            <a:r>
              <a:rPr lang="ja-JP" altLang="en-US" sz="2400" b="1" dirty="0" smtClean="0">
                <a:latin typeface="Meiryo UI" panose="020B0604030504040204" pitchFamily="50" charset="-128"/>
                <a:ea typeface="Meiryo UI" panose="020B0604030504040204" pitchFamily="50" charset="-128"/>
              </a:rPr>
              <a:t>（うめ</a:t>
            </a:r>
            <a:r>
              <a:rPr lang="ja-JP" altLang="en-US" sz="2400" b="1" dirty="0">
                <a:latin typeface="Meiryo UI" panose="020B0604030504040204" pitchFamily="50" charset="-128"/>
                <a:ea typeface="Meiryo UI" panose="020B0604030504040204" pitchFamily="50" charset="-128"/>
              </a:rPr>
              <a:t>きた</a:t>
            </a:r>
            <a:r>
              <a:rPr lang="en-US" altLang="ja-JP" sz="2400" b="1" dirty="0">
                <a:latin typeface="Meiryo UI" panose="020B0604030504040204" pitchFamily="50" charset="-128"/>
                <a:ea typeface="Meiryo UI" panose="020B0604030504040204" pitchFamily="50" charset="-128"/>
              </a:rPr>
              <a:t>2</a:t>
            </a:r>
            <a:r>
              <a:rPr lang="ja-JP" altLang="en-US" sz="2400" b="1" dirty="0" smtClean="0">
                <a:latin typeface="Meiryo UI" panose="020B0604030504040204" pitchFamily="50" charset="-128"/>
                <a:ea typeface="Meiryo UI" panose="020B0604030504040204" pitchFamily="50" charset="-128"/>
              </a:rPr>
              <a:t>期）</a:t>
            </a:r>
            <a:endParaRPr lang="ja-JP" altLang="en-US" sz="2400" dirty="0">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14065" y="768419"/>
            <a:ext cx="8980274" cy="673320"/>
          </a:xfrm>
          <a:prstGeom prst="rect">
            <a:avLst/>
          </a:prstGeom>
          <a:noFill/>
          <a:ln>
            <a:noFill/>
          </a:ln>
        </p:spPr>
        <p:txBody>
          <a:bodyPr wrap="square" lIns="118169" tIns="59084" rIns="93046" bIns="59084" rtlCol="0" anchor="ctr" anchorCtr="0">
            <a:spAutoFit/>
          </a:bodyPr>
          <a:lstStyle/>
          <a:p>
            <a:pPr marL="144000" indent="-144000"/>
            <a:r>
              <a:rPr lang="ja-JP" altLang="en-US" sz="1200" dirty="0" smtClean="0">
                <a:latin typeface="Meiryo UI" panose="020B0604030504040204" pitchFamily="34" charset="-128"/>
                <a:ea typeface="Meiryo UI" panose="020B0604030504040204" pitchFamily="34" charset="-128"/>
              </a:rPr>
              <a:t>〇</a:t>
            </a:r>
            <a:r>
              <a:rPr lang="ja-JP" altLang="en-US" sz="1200" dirty="0">
                <a:latin typeface="Meiryo UI" panose="020B0604030504040204" pitchFamily="34" charset="-128"/>
                <a:ea typeface="Meiryo UI" panose="020B0604030504040204" pitchFamily="34" charset="-128"/>
              </a:rPr>
              <a:t>西日本最大のターミナルエリアのポテンシャルを活かし、大阪、関西の発展をけん引する新たな拠点として開発がスタート</a:t>
            </a:r>
            <a:endParaRPr lang="en-US" altLang="ja-JP" sz="1200" dirty="0">
              <a:latin typeface="Meiryo UI" panose="020B0604030504040204" pitchFamily="34" charset="-128"/>
              <a:ea typeface="Meiryo UI" panose="020B0604030504040204" pitchFamily="34" charset="-128"/>
            </a:endParaRPr>
          </a:p>
          <a:p>
            <a:pPr marL="144000" indent="-144000"/>
            <a:r>
              <a:rPr lang="ja-JP" altLang="en-US" sz="1200" dirty="0">
                <a:latin typeface="Meiryo UI" panose="020B0604030504040204" pitchFamily="34" charset="-128"/>
                <a:ea typeface="Meiryo UI" panose="020B0604030504040204" pitchFamily="34" charset="-128"/>
              </a:rPr>
              <a:t>〇</a:t>
            </a:r>
            <a:r>
              <a:rPr lang="ja-JP" altLang="en-US" sz="1200" dirty="0">
                <a:latin typeface="ArialMT"/>
                <a:ea typeface="Meiryo UI" panose="020B0604030504040204" pitchFamily="50" charset="-128"/>
              </a:rPr>
              <a:t>２期区域は、</a:t>
            </a:r>
            <a:r>
              <a:rPr lang="ja-JP" altLang="en-US" sz="1200" b="1" dirty="0">
                <a:latin typeface="Meiryo UI" panose="020B0604030504040204" pitchFamily="50" charset="-128"/>
                <a:ea typeface="Meiryo UI" panose="020B0604030504040204" pitchFamily="50" charset="-128"/>
              </a:rPr>
              <a:t>「みどり」と「イノベーション」の融合拠点</a:t>
            </a:r>
            <a:r>
              <a:rPr lang="ja-JP" altLang="en-US" sz="1200" dirty="0">
                <a:latin typeface="Meiryo UI" panose="020B0604030504040204" pitchFamily="50" charset="-128"/>
                <a:ea typeface="Meiryo UI" panose="020B0604030504040204" pitchFamily="50" charset="-128"/>
              </a:rPr>
              <a:t>をまちづくりの目標とする</a:t>
            </a:r>
            <a:endParaRPr lang="en-US" altLang="ja-JP" sz="1200" dirty="0">
              <a:latin typeface="Meiryo UI" panose="020B0604030504040204" pitchFamily="50" charset="-128"/>
              <a:ea typeface="Meiryo UI" panose="020B0604030504040204" pitchFamily="50" charset="-128"/>
            </a:endParaRPr>
          </a:p>
          <a:p>
            <a:pPr marL="144000" indent="-144000"/>
            <a:r>
              <a:rPr lang="ja-JP" altLang="en-US" sz="1200" dirty="0">
                <a:latin typeface="Meiryo UI" panose="020B0604030504040204" pitchFamily="50" charset="-128"/>
                <a:ea typeface="Meiryo UI" panose="020B0604030504040204" pitchFamily="50" charset="-128"/>
              </a:rPr>
              <a:t>〇</a:t>
            </a:r>
            <a:r>
              <a:rPr lang="en-US" altLang="ja-JP" sz="1200" b="1" dirty="0">
                <a:latin typeface="Meiryo UI" panose="020B0604030504040204" pitchFamily="50" charset="-128"/>
                <a:ea typeface="Meiryo UI" panose="020B0604030504040204" pitchFamily="50" charset="-128"/>
              </a:rPr>
              <a:t>JR</a:t>
            </a:r>
            <a:r>
              <a:rPr lang="ja-JP" altLang="en-US" sz="1200" b="1" dirty="0">
                <a:latin typeface="Meiryo UI" panose="020B0604030504040204" pitchFamily="50" charset="-128"/>
                <a:ea typeface="Meiryo UI" panose="020B0604030504040204" pitchFamily="50" charset="-128"/>
              </a:rPr>
              <a:t>東海道線支線地下化事業</a:t>
            </a:r>
            <a:r>
              <a:rPr lang="ja-JP" altLang="en-US" sz="1200" dirty="0">
                <a:latin typeface="Meiryo UI" panose="020B0604030504040204" pitchFamily="50" charset="-128"/>
                <a:ea typeface="Meiryo UI" panose="020B0604030504040204" pitchFamily="50" charset="-128"/>
              </a:rPr>
              <a:t>及び</a:t>
            </a:r>
            <a:r>
              <a:rPr lang="ja-JP" altLang="en-US" sz="1200" b="1" dirty="0">
                <a:latin typeface="Meiryo UI" panose="020B0604030504040204" pitchFamily="50" charset="-128"/>
                <a:ea typeface="Meiryo UI" panose="020B0604030504040204" pitchFamily="50" charset="-128"/>
              </a:rPr>
              <a:t>新駅設置事業</a:t>
            </a:r>
            <a:r>
              <a:rPr lang="ja-JP" altLang="en-US" sz="1200" dirty="0">
                <a:latin typeface="Meiryo UI" panose="020B0604030504040204" pitchFamily="50" charset="-128"/>
                <a:ea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rPr>
              <a:t>土地区画整理事業</a:t>
            </a:r>
            <a:r>
              <a:rPr lang="ja-JP" altLang="en-US" sz="1200" dirty="0">
                <a:latin typeface="Meiryo UI" panose="020B0604030504040204" pitchFamily="50" charset="-128"/>
                <a:ea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rPr>
              <a:t>都市公園事業</a:t>
            </a:r>
            <a:r>
              <a:rPr lang="ja-JP" altLang="en-US" sz="1200" dirty="0">
                <a:latin typeface="Meiryo UI" panose="020B0604030504040204" pitchFamily="50" charset="-128"/>
                <a:ea typeface="Meiryo UI" panose="020B0604030504040204" pitchFamily="50" charset="-128"/>
              </a:rPr>
              <a:t>により都市基盤を整備</a:t>
            </a:r>
          </a:p>
        </p:txBody>
      </p:sp>
      <p:pic>
        <p:nvPicPr>
          <p:cNvPr id="24" name="図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9" y="1453773"/>
            <a:ext cx="3240360" cy="4245593"/>
          </a:xfrm>
          <a:prstGeom prst="rect">
            <a:avLst/>
          </a:prstGeom>
        </p:spPr>
      </p:pic>
      <p:sp>
        <p:nvSpPr>
          <p:cNvPr id="3" name="下矢印 2"/>
          <p:cNvSpPr/>
          <p:nvPr/>
        </p:nvSpPr>
        <p:spPr>
          <a:xfrm>
            <a:off x="8302694" y="1636574"/>
            <a:ext cx="244124" cy="2581594"/>
          </a:xfrm>
          <a:prstGeom prst="downArrow">
            <a:avLst/>
          </a:prstGeom>
          <a:solidFill>
            <a:srgbClr val="F68426"/>
          </a:solidFill>
          <a:ln>
            <a:solidFill>
              <a:srgbClr val="F684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8610949" y="1645702"/>
            <a:ext cx="353943" cy="2572465"/>
          </a:xfrm>
          <a:prstGeom prst="rect">
            <a:avLst/>
          </a:prstGeom>
          <a:solidFill>
            <a:schemeClr val="bg1"/>
          </a:solidFill>
          <a:ln w="28575">
            <a:solidFill>
              <a:schemeClr val="tx1"/>
            </a:solidFill>
            <a:prstDash val="solid"/>
          </a:ln>
        </p:spPr>
        <p:txBody>
          <a:bodyPr vert="eaVert" wrap="square" rtlCol="0">
            <a:spAutoFit/>
          </a:bodyPr>
          <a:lstStyle/>
          <a:p>
            <a:pPr algn="ctr"/>
            <a:r>
              <a:rPr kumimoji="1" lang="ja-JP" altLang="en-US" sz="1100" dirty="0">
                <a:latin typeface="Meiryo UI" panose="020B0604030504040204" pitchFamily="50" charset="-128"/>
                <a:ea typeface="Meiryo UI" panose="020B0604030504040204" pitchFamily="50" charset="-128"/>
              </a:rPr>
              <a:t>府</a:t>
            </a:r>
            <a:r>
              <a:rPr kumimoji="1" lang="ja-JP" altLang="en-US" sz="1100" dirty="0" smtClean="0">
                <a:latin typeface="Meiryo UI" panose="020B0604030504040204" pitchFamily="50" charset="-128"/>
                <a:ea typeface="Meiryo UI" panose="020B0604030504040204" pitchFamily="50" charset="-128"/>
              </a:rPr>
              <a:t>市一体で事業</a:t>
            </a:r>
            <a:r>
              <a:rPr kumimoji="1" lang="ja-JP" altLang="en-US" sz="1100" dirty="0">
                <a:latin typeface="Meiryo UI" panose="020B0604030504040204" pitchFamily="50" charset="-128"/>
                <a:ea typeface="Meiryo UI" panose="020B0604030504040204" pitchFamily="50" charset="-128"/>
              </a:rPr>
              <a:t>推進</a:t>
            </a:r>
          </a:p>
        </p:txBody>
      </p:sp>
      <p:grpSp>
        <p:nvGrpSpPr>
          <p:cNvPr id="7" name="グループ化 6">
            <a:extLst>
              <a:ext uri="{FF2B5EF4-FFF2-40B4-BE49-F238E27FC236}">
                <a16:creationId xmlns:a16="http://schemas.microsoft.com/office/drawing/2014/main" id="{3D0110BF-69D9-4B1F-9FED-3162BAA5D177}"/>
              </a:ext>
            </a:extLst>
          </p:cNvPr>
          <p:cNvGrpSpPr/>
          <p:nvPr/>
        </p:nvGrpSpPr>
        <p:grpSpPr>
          <a:xfrm>
            <a:off x="3962311" y="4480367"/>
            <a:ext cx="5069244" cy="1202795"/>
            <a:chOff x="4121156" y="4884169"/>
            <a:chExt cx="4858758" cy="967165"/>
          </a:xfrm>
        </p:grpSpPr>
        <p:sp>
          <p:nvSpPr>
            <p:cNvPr id="4" name="正方形/長方形 3"/>
            <p:cNvSpPr/>
            <p:nvPr/>
          </p:nvSpPr>
          <p:spPr>
            <a:xfrm>
              <a:off x="4121156" y="4884169"/>
              <a:ext cx="4858758" cy="96716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1800"/>
                </a:lnSpc>
              </a:pPr>
              <a:r>
                <a:rPr lang="ja-JP" altLang="en-US" sz="1200" b="1" dirty="0" smtClean="0">
                  <a:solidFill>
                    <a:schemeClr val="tx1"/>
                  </a:solidFill>
                  <a:latin typeface="Meiryo UI" panose="020B0604030504040204" pitchFamily="50" charset="-128"/>
                  <a:ea typeface="Meiryo UI" panose="020B0604030504040204" pitchFamily="50" charset="-128"/>
                </a:rPr>
                <a:t>◆大阪の顔、関西のハブとなる</a:t>
              </a:r>
              <a:r>
                <a:rPr lang="en-US" altLang="ja-JP" sz="1200" b="1" dirty="0" smtClean="0">
                  <a:solidFill>
                    <a:schemeClr val="tx1"/>
                  </a:solidFill>
                  <a:latin typeface="Meiryo UI" panose="020B0604030504040204" pitchFamily="50" charset="-128"/>
                  <a:ea typeface="Meiryo UI" panose="020B0604030504040204" pitchFamily="50" charset="-128"/>
                </a:rPr>
                <a:t>『</a:t>
              </a:r>
              <a:r>
                <a:rPr lang="ja-JP" altLang="en-US" sz="1200" b="1" dirty="0" smtClean="0">
                  <a:solidFill>
                    <a:schemeClr val="tx1"/>
                  </a:solidFill>
                  <a:latin typeface="Meiryo UI" panose="020B0604030504040204" pitchFamily="50" charset="-128"/>
                  <a:ea typeface="Meiryo UI" panose="020B0604030504040204" pitchFamily="50" charset="-128"/>
                </a:rPr>
                <a:t>「みどり」と「イノベーション」の融合拠点</a:t>
              </a:r>
              <a:r>
                <a:rPr lang="en-US" altLang="ja-JP" sz="1200" b="1" dirty="0" smtClean="0">
                  <a:solidFill>
                    <a:schemeClr val="tx1"/>
                  </a:solidFill>
                  <a:latin typeface="Meiryo UI" panose="020B0604030504040204" pitchFamily="50" charset="-128"/>
                  <a:ea typeface="Meiryo UI" panose="020B0604030504040204" pitchFamily="50" charset="-128"/>
                </a:rPr>
                <a:t>』</a:t>
              </a:r>
              <a:r>
                <a:rPr lang="ja-JP" altLang="en-US" sz="1200" b="1" dirty="0" smtClean="0">
                  <a:solidFill>
                    <a:schemeClr val="tx1"/>
                  </a:solidFill>
                  <a:latin typeface="Meiryo UI" panose="020B0604030504040204" pitchFamily="50" charset="-128"/>
                  <a:ea typeface="Meiryo UI" panose="020B0604030504040204" pitchFamily="50" charset="-128"/>
                </a:rPr>
                <a:t>の形成</a:t>
              </a:r>
              <a:endParaRPr lang="en-US" altLang="ja-JP" sz="1200" b="1" dirty="0" smtClean="0">
                <a:solidFill>
                  <a:schemeClr val="tx1"/>
                </a:solidFill>
                <a:latin typeface="Meiryo UI" panose="020B0604030504040204" pitchFamily="50" charset="-128"/>
                <a:ea typeface="Meiryo UI" panose="020B0604030504040204" pitchFamily="50" charset="-128"/>
              </a:endParaRPr>
            </a:p>
            <a:p>
              <a:pPr>
                <a:spcBef>
                  <a:spcPts val="300"/>
                </a:spcBef>
              </a:pPr>
              <a:r>
                <a:rPr lang="ja-JP" altLang="en-US" sz="1200" b="1" dirty="0">
                  <a:solidFill>
                    <a:schemeClr val="tx1"/>
                  </a:solidFill>
                </a:rPr>
                <a:t>　　</a:t>
              </a:r>
              <a:r>
                <a:rPr lang="ja-JP" altLang="en-US" sz="1200" b="1" dirty="0" smtClean="0">
                  <a:solidFill>
                    <a:schemeClr val="tx1"/>
                  </a:solidFill>
                </a:rPr>
                <a:t>　</a:t>
              </a:r>
              <a:endParaRPr kumimoji="1" lang="ja-JP" altLang="en-US" sz="1200" b="1" dirty="0">
                <a:solidFill>
                  <a:schemeClr val="tx1"/>
                </a:solidFill>
              </a:endParaRPr>
            </a:p>
          </p:txBody>
        </p:sp>
        <p:sp>
          <p:nvSpPr>
            <p:cNvPr id="40" name="二等辺三角形 39"/>
            <p:cNvSpPr/>
            <p:nvPr/>
          </p:nvSpPr>
          <p:spPr>
            <a:xfrm rot="16200000" flipV="1">
              <a:off x="7777123" y="5397078"/>
              <a:ext cx="508547" cy="197060"/>
            </a:xfrm>
            <a:prstGeom prs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ja-JP" altLang="en-US" sz="1350">
                <a:solidFill>
                  <a:prstClr val="white"/>
                </a:solidFill>
                <a:latin typeface="游ゴシック" panose="020F0502020204030204"/>
                <a:ea typeface="游ゴシック" panose="020B0400000000000000" pitchFamily="50" charset="-128"/>
              </a:endParaRPr>
            </a:p>
          </p:txBody>
        </p:sp>
      </p:grpSp>
      <p:sp>
        <p:nvSpPr>
          <p:cNvPr id="22" name="角丸四角形 21"/>
          <p:cNvSpPr/>
          <p:nvPr/>
        </p:nvSpPr>
        <p:spPr>
          <a:xfrm>
            <a:off x="111886" y="586302"/>
            <a:ext cx="3012905" cy="252320"/>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うめ</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きた</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2</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期のまちづくりに</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ついて</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角丸四角形 22"/>
          <p:cNvSpPr/>
          <p:nvPr/>
        </p:nvSpPr>
        <p:spPr>
          <a:xfrm>
            <a:off x="3976489" y="1391310"/>
            <a:ext cx="3012905" cy="259200"/>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これ</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までのまちづくりの</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経過</a:t>
            </a:r>
            <a:endParaRPr lang="en-US" altLang="ja-JP" sz="1400" dirty="0">
              <a:solidFill>
                <a:schemeClr val="tx1">
                  <a:lumMod val="50000"/>
                  <a:lumOff val="50000"/>
                </a:schemeClr>
              </a:solidFill>
              <a:latin typeface="Meiryo UI" pitchFamily="50" charset="-128"/>
              <a:ea typeface="Meiryo UI" pitchFamily="50" charset="-128"/>
              <a:cs typeface="Meiryo UI" pitchFamily="50" charset="-128"/>
            </a:endParaRPr>
          </a:p>
        </p:txBody>
      </p:sp>
      <p:sp>
        <p:nvSpPr>
          <p:cNvPr id="26" name="テキスト ボックス 25"/>
          <p:cNvSpPr txBox="1"/>
          <p:nvPr/>
        </p:nvSpPr>
        <p:spPr>
          <a:xfrm>
            <a:off x="8144746" y="4940370"/>
            <a:ext cx="805490" cy="604065"/>
          </a:xfrm>
          <a:prstGeom prst="rect">
            <a:avLst/>
          </a:prstGeom>
          <a:solidFill>
            <a:schemeClr val="tx2"/>
          </a:solidFill>
        </p:spPr>
        <p:txBody>
          <a:bodyPr wrap="square" lIns="0" tIns="0" rIns="0" bIns="0" rtlCol="0" anchor="ctr" anchorCtr="0">
            <a:noAutofit/>
          </a:bodyPr>
          <a:lstStyle/>
          <a:p>
            <a:pPr algn="ctr">
              <a:lnSpc>
                <a:spcPts val="1400"/>
              </a:lnSpc>
            </a:pPr>
            <a:r>
              <a:rPr lang="ja-JP" altLang="en-US" sz="1100" b="1" dirty="0">
                <a:solidFill>
                  <a:schemeClr val="bg1"/>
                </a:solidFill>
              </a:rPr>
              <a:t>大阪</a:t>
            </a:r>
            <a:r>
              <a:rPr lang="ja-JP" altLang="en-US" sz="1100" b="1" dirty="0" smtClean="0">
                <a:solidFill>
                  <a:schemeClr val="bg1"/>
                </a:solidFill>
              </a:rPr>
              <a:t>の</a:t>
            </a:r>
            <a:endParaRPr lang="en-US" altLang="ja-JP" sz="1100" b="1" dirty="0" smtClean="0">
              <a:solidFill>
                <a:schemeClr val="bg1"/>
              </a:solidFill>
            </a:endParaRPr>
          </a:p>
          <a:p>
            <a:pPr algn="ctr">
              <a:lnSpc>
                <a:spcPts val="1400"/>
              </a:lnSpc>
            </a:pPr>
            <a:r>
              <a:rPr lang="ja-JP" altLang="en-US" sz="1100" b="1" dirty="0" smtClean="0">
                <a:solidFill>
                  <a:schemeClr val="bg1"/>
                </a:solidFill>
              </a:rPr>
              <a:t>持続的</a:t>
            </a:r>
            <a:r>
              <a:rPr lang="ja-JP" altLang="en-US" sz="1100" b="1" dirty="0">
                <a:solidFill>
                  <a:schemeClr val="bg1"/>
                </a:solidFill>
              </a:rPr>
              <a:t>な</a:t>
            </a:r>
            <a:endParaRPr lang="en-US" altLang="ja-JP" sz="1100" b="1" dirty="0">
              <a:solidFill>
                <a:schemeClr val="bg1"/>
              </a:solidFill>
            </a:endParaRPr>
          </a:p>
          <a:p>
            <a:pPr algn="ctr">
              <a:lnSpc>
                <a:spcPts val="1400"/>
              </a:lnSpc>
            </a:pPr>
            <a:r>
              <a:rPr lang="ja-JP" altLang="en-US" sz="1100" b="1" dirty="0">
                <a:solidFill>
                  <a:schemeClr val="bg1"/>
                </a:solidFill>
              </a:rPr>
              <a:t>経済</a:t>
            </a:r>
            <a:r>
              <a:rPr lang="ja-JP" altLang="en-US" sz="1100" b="1" dirty="0" smtClean="0">
                <a:solidFill>
                  <a:schemeClr val="bg1"/>
                </a:solidFill>
              </a:rPr>
              <a:t>成長</a:t>
            </a:r>
            <a:endParaRPr lang="ja-JP" altLang="en-US" sz="1100" b="1" dirty="0">
              <a:solidFill>
                <a:schemeClr val="bg1"/>
              </a:solidFill>
            </a:endParaRPr>
          </a:p>
        </p:txBody>
      </p:sp>
      <p:sp>
        <p:nvSpPr>
          <p:cNvPr id="31" name="角丸四角形 30"/>
          <p:cNvSpPr/>
          <p:nvPr/>
        </p:nvSpPr>
        <p:spPr>
          <a:xfrm>
            <a:off x="127166" y="6063268"/>
            <a:ext cx="8955235" cy="713917"/>
          </a:xfrm>
          <a:prstGeom prst="roundRect">
            <a:avLst>
              <a:gd name="adj" fmla="val 7532"/>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ボックス 33"/>
          <p:cNvSpPr txBox="1"/>
          <p:nvPr/>
        </p:nvSpPr>
        <p:spPr>
          <a:xfrm>
            <a:off x="111886" y="6111410"/>
            <a:ext cx="8919669" cy="580987"/>
          </a:xfrm>
          <a:prstGeom prst="rect">
            <a:avLst/>
          </a:prstGeom>
          <a:noFill/>
          <a:ln>
            <a:noFill/>
          </a:ln>
        </p:spPr>
        <p:txBody>
          <a:bodyPr wrap="square" lIns="118169" tIns="59084" rIns="93046" bIns="59084" rtlCol="0" anchor="ctr" anchorCtr="0">
            <a:spAutoFit/>
          </a:bodyPr>
          <a:lstStyle/>
          <a:p>
            <a:r>
              <a:rPr lang="ja-JP" altLang="en-US" sz="1500" b="1" dirty="0" smtClean="0">
                <a:latin typeface="Meiryo UI" panose="020B0604030504040204" pitchFamily="50" charset="-128"/>
                <a:ea typeface="Meiryo UI" panose="020B0604030504040204" pitchFamily="50" charset="-128"/>
              </a:rPr>
              <a:t>大阪</a:t>
            </a:r>
            <a:r>
              <a:rPr lang="ja-JP" altLang="en-US" sz="1500" b="1" dirty="0">
                <a:latin typeface="Meiryo UI" panose="020B0604030504040204" pitchFamily="50" charset="-128"/>
                <a:ea typeface="Meiryo UI" panose="020B0604030504040204" pitchFamily="50" charset="-128"/>
              </a:rPr>
              <a:t>全体</a:t>
            </a:r>
            <a:r>
              <a:rPr lang="ja-JP" altLang="en-US" sz="1500" b="1" dirty="0" smtClean="0">
                <a:latin typeface="Meiryo UI" panose="020B0604030504040204" pitchFamily="50" charset="-128"/>
                <a:ea typeface="Meiryo UI" panose="020B0604030504040204" pitchFamily="50" charset="-128"/>
              </a:rPr>
              <a:t>の発展を支えるまちづくりに</a:t>
            </a:r>
            <a:r>
              <a:rPr lang="ja-JP" altLang="en-US" sz="1500" b="1" dirty="0">
                <a:latin typeface="Meiryo UI" panose="020B0604030504040204" pitchFamily="50" charset="-128"/>
                <a:ea typeface="Meiryo UI" panose="020B0604030504040204" pitchFamily="50" charset="-128"/>
              </a:rPr>
              <a:t>ついては</a:t>
            </a:r>
            <a:r>
              <a:rPr lang="ja-JP" altLang="en-US" sz="1500" b="1" dirty="0" smtClean="0">
                <a:latin typeface="Meiryo UI" panose="020B0604030504040204" pitchFamily="50" charset="-128"/>
                <a:ea typeface="Meiryo UI" panose="020B0604030504040204" pitchFamily="50" charset="-128"/>
              </a:rPr>
              <a:t>、制度的</a:t>
            </a:r>
            <a:r>
              <a:rPr lang="ja-JP" altLang="en-US" sz="1500" b="1" dirty="0">
                <a:latin typeface="Meiryo UI" panose="020B0604030504040204" pitchFamily="50" charset="-128"/>
                <a:ea typeface="Meiryo UI" panose="020B0604030504040204" pitchFamily="50" charset="-128"/>
              </a:rPr>
              <a:t>に府へ一元化し</a:t>
            </a:r>
            <a:r>
              <a:rPr lang="ja-JP" altLang="en-US" sz="1500" b="1" dirty="0" smtClean="0">
                <a:latin typeface="Meiryo UI" panose="020B0604030504040204" pitchFamily="50" charset="-128"/>
                <a:ea typeface="Meiryo UI" panose="020B0604030504040204" pitchFamily="50" charset="-128"/>
              </a:rPr>
              <a:t>、計画の策定から事業の推進までの一連の過程を</a:t>
            </a:r>
            <a:r>
              <a:rPr lang="ja-JP" altLang="en-US" sz="1500" b="1" dirty="0">
                <a:latin typeface="Meiryo UI" panose="020B0604030504040204" pitchFamily="50" charset="-128"/>
                <a:ea typeface="Meiryo UI" panose="020B0604030504040204" pitchFamily="50" charset="-128"/>
              </a:rPr>
              <a:t>より迅速・強力かつ効果的に実施</a:t>
            </a:r>
          </a:p>
        </p:txBody>
      </p:sp>
      <p:sp>
        <p:nvSpPr>
          <p:cNvPr id="35" name="二等辺三角形 34"/>
          <p:cNvSpPr/>
          <p:nvPr/>
        </p:nvSpPr>
        <p:spPr>
          <a:xfrm flipV="1">
            <a:off x="3297527" y="5805537"/>
            <a:ext cx="2548947" cy="242267"/>
          </a:xfrm>
          <a:prstGeom prs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ja-JP" altLang="en-US" sz="1350" dirty="0">
              <a:solidFill>
                <a:prstClr val="white"/>
              </a:solidFill>
              <a:latin typeface="游ゴシック" panose="020F0502020204030204"/>
              <a:ea typeface="游ゴシック" panose="020B0400000000000000" pitchFamily="50" charset="-128"/>
            </a:endParaRPr>
          </a:p>
        </p:txBody>
      </p:sp>
      <p:sp>
        <p:nvSpPr>
          <p:cNvPr id="36" name="テキスト ボックス 35"/>
          <p:cNvSpPr txBox="1"/>
          <p:nvPr/>
        </p:nvSpPr>
        <p:spPr>
          <a:xfrm>
            <a:off x="2992537" y="5744289"/>
            <a:ext cx="3158927" cy="276999"/>
          </a:xfrm>
          <a:prstGeom prst="rect">
            <a:avLst/>
          </a:prstGeom>
          <a:noFill/>
        </p:spPr>
        <p:txBody>
          <a:bodyPr wrap="square" rtlCol="0">
            <a:spAutoFit/>
          </a:bodyPr>
          <a:lstStyle/>
          <a:p>
            <a:pPr algn="ctr"/>
            <a:r>
              <a:rPr lang="ja-JP" altLang="en-US" sz="1200" dirty="0"/>
              <a:t>特別区制度（いわゆる「大阪都構想」）実現後</a:t>
            </a:r>
          </a:p>
        </p:txBody>
      </p:sp>
      <p:sp>
        <p:nvSpPr>
          <p:cNvPr id="39" name="角丸四角形 38"/>
          <p:cNvSpPr/>
          <p:nvPr/>
        </p:nvSpPr>
        <p:spPr>
          <a:xfrm>
            <a:off x="4036645" y="4768657"/>
            <a:ext cx="3857248" cy="881066"/>
          </a:xfrm>
          <a:prstGeom prst="roundRect">
            <a:avLst>
              <a:gd name="adj" fmla="val 7532"/>
            </a:avLst>
          </a:prstGeom>
          <a:solidFill>
            <a:schemeClr val="accent6">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8900" indent="-88900">
              <a:lnSpc>
                <a:spcPts val="1000"/>
              </a:lnSpc>
              <a:buFont typeface="Wingdings" panose="05000000000000000000" pitchFamily="2" charset="2"/>
              <a:buChar char="p"/>
            </a:pPr>
            <a:r>
              <a:rPr lang="ja-JP" altLang="en-US" sz="1100" b="1" dirty="0" smtClean="0">
                <a:solidFill>
                  <a:schemeClr val="tx1"/>
                </a:solidFill>
                <a:latin typeface="Meiryo UI" panose="020B0604030504040204" pitchFamily="50" charset="-128"/>
                <a:ea typeface="Meiryo UI" panose="020B0604030504040204" pitchFamily="50" charset="-128"/>
              </a:rPr>
              <a:t> 都市公園整備による</a:t>
            </a:r>
            <a:r>
              <a:rPr lang="ja-JP" altLang="en-US" sz="1100" b="1" dirty="0">
                <a:solidFill>
                  <a:schemeClr val="tx1"/>
                </a:solidFill>
                <a:latin typeface="Meiryo UI" panose="020B0604030504040204" pitchFamily="50" charset="-128"/>
                <a:ea typeface="Meiryo UI" panose="020B0604030504040204" pitchFamily="50" charset="-128"/>
              </a:rPr>
              <a:t>防災機能の向上</a:t>
            </a:r>
            <a:r>
              <a:rPr lang="ja-JP" altLang="en-US" sz="1100" b="1" dirty="0" smtClean="0">
                <a:solidFill>
                  <a:schemeClr val="tx1"/>
                </a:solidFill>
                <a:latin typeface="Meiryo UI" panose="020B0604030504040204" pitchFamily="50" charset="-128"/>
                <a:ea typeface="Meiryo UI" panose="020B0604030504040204" pitchFamily="50" charset="-128"/>
              </a:rPr>
              <a:t>と</a:t>
            </a:r>
            <a:endParaRPr lang="en-US" altLang="ja-JP" sz="1100" b="1" dirty="0" smtClean="0">
              <a:solidFill>
                <a:schemeClr val="tx1"/>
              </a:solidFill>
              <a:latin typeface="Meiryo UI" panose="020B0604030504040204" pitchFamily="50" charset="-128"/>
              <a:ea typeface="Meiryo UI" panose="020B0604030504040204" pitchFamily="50" charset="-128"/>
            </a:endParaRPr>
          </a:p>
          <a:p>
            <a:pPr>
              <a:lnSpc>
                <a:spcPts val="1000"/>
              </a:lnSpc>
            </a:pPr>
            <a:r>
              <a:rPr lang="ja-JP" altLang="en-US" sz="1100" b="1" dirty="0" smtClean="0">
                <a:solidFill>
                  <a:schemeClr val="tx1"/>
                </a:solidFill>
                <a:latin typeface="Meiryo UI" panose="020B0604030504040204" pitchFamily="50" charset="-128"/>
                <a:ea typeface="Meiryo UI" panose="020B0604030504040204" pitchFamily="50" charset="-128"/>
              </a:rPr>
              <a:t>　　「</a:t>
            </a:r>
            <a:r>
              <a:rPr lang="ja-JP" altLang="en-US" sz="1100" b="1" dirty="0">
                <a:solidFill>
                  <a:schemeClr val="tx1"/>
                </a:solidFill>
                <a:latin typeface="Meiryo UI" panose="020B0604030504040204" pitchFamily="50" charset="-128"/>
                <a:ea typeface="Meiryo UI" panose="020B0604030504040204" pitchFamily="50" charset="-128"/>
              </a:rPr>
              <a:t>みどり」を中心とした「大阪の顔」と</a:t>
            </a:r>
            <a:r>
              <a:rPr lang="ja-JP" altLang="en-US" sz="1100" b="1" dirty="0" smtClean="0">
                <a:solidFill>
                  <a:schemeClr val="tx1"/>
                </a:solidFill>
                <a:latin typeface="Meiryo UI" panose="020B0604030504040204" pitchFamily="50" charset="-128"/>
                <a:ea typeface="Meiryo UI" panose="020B0604030504040204" pitchFamily="50" charset="-128"/>
              </a:rPr>
              <a:t>なる都市</a:t>
            </a:r>
            <a:r>
              <a:rPr lang="ja-JP" altLang="en-US" sz="1100" b="1" dirty="0">
                <a:solidFill>
                  <a:schemeClr val="tx1"/>
                </a:solidFill>
                <a:latin typeface="Meiryo UI" panose="020B0604030504040204" pitchFamily="50" charset="-128"/>
                <a:ea typeface="Meiryo UI" panose="020B0604030504040204" pitchFamily="50" charset="-128"/>
              </a:rPr>
              <a:t>空間の</a:t>
            </a:r>
            <a:r>
              <a:rPr lang="ja-JP" altLang="en-US" sz="1100" b="1" dirty="0" smtClean="0">
                <a:solidFill>
                  <a:schemeClr val="tx1"/>
                </a:solidFill>
                <a:latin typeface="Meiryo UI" panose="020B0604030504040204" pitchFamily="50" charset="-128"/>
                <a:ea typeface="Meiryo UI" panose="020B0604030504040204" pitchFamily="50" charset="-128"/>
              </a:rPr>
              <a:t>実現</a:t>
            </a:r>
            <a:endParaRPr lang="en-US" altLang="ja-JP" sz="1100" b="1" dirty="0" smtClean="0">
              <a:solidFill>
                <a:schemeClr val="tx1"/>
              </a:solidFill>
              <a:latin typeface="Meiryo UI" panose="020B0604030504040204" pitchFamily="50" charset="-128"/>
              <a:ea typeface="Meiryo UI" panose="020B0604030504040204" pitchFamily="50" charset="-128"/>
            </a:endParaRPr>
          </a:p>
          <a:p>
            <a:pPr>
              <a:lnSpc>
                <a:spcPts val="1000"/>
              </a:lnSpc>
            </a:pPr>
            <a:endParaRPr lang="en-US" altLang="ja-JP" sz="500" b="1" dirty="0" smtClean="0">
              <a:solidFill>
                <a:schemeClr val="tx1"/>
              </a:solidFill>
              <a:latin typeface="Meiryo UI" panose="020B0604030504040204" pitchFamily="50" charset="-128"/>
              <a:ea typeface="Meiryo UI" panose="020B0604030504040204" pitchFamily="50" charset="-128"/>
            </a:endParaRPr>
          </a:p>
          <a:p>
            <a:pPr marL="85725" indent="-85725">
              <a:lnSpc>
                <a:spcPts val="1100"/>
              </a:lnSpc>
              <a:buFont typeface="Wingdings" panose="05000000000000000000" pitchFamily="2" charset="2"/>
              <a:buChar char="p"/>
            </a:pPr>
            <a:r>
              <a:rPr lang="ja-JP" altLang="en-US" sz="1100" b="1" dirty="0" smtClean="0">
                <a:solidFill>
                  <a:schemeClr val="tx1"/>
                </a:solidFill>
                <a:latin typeface="Meiryo UI" panose="020B0604030504040204" pitchFamily="50" charset="-128"/>
                <a:ea typeface="Meiryo UI" panose="020B0604030504040204" pitchFamily="50" charset="-128"/>
              </a:rPr>
              <a:t> 新産業創出、国際集客・交流、知的人材育成を図り、</a:t>
            </a:r>
            <a:endParaRPr lang="en-US" altLang="ja-JP" sz="1100" b="1" dirty="0" smtClean="0">
              <a:solidFill>
                <a:schemeClr val="tx1"/>
              </a:solidFill>
              <a:latin typeface="Meiryo UI" panose="020B0604030504040204" pitchFamily="50" charset="-128"/>
              <a:ea typeface="Meiryo UI" panose="020B0604030504040204" pitchFamily="50" charset="-128"/>
            </a:endParaRPr>
          </a:p>
          <a:p>
            <a:pPr>
              <a:lnSpc>
                <a:spcPts val="1100"/>
              </a:lnSpc>
            </a:pPr>
            <a:r>
              <a:rPr lang="ja-JP" altLang="en-US" sz="1100" b="1" dirty="0" smtClean="0">
                <a:solidFill>
                  <a:schemeClr val="tx1"/>
                </a:solidFill>
                <a:latin typeface="Meiryo UI" panose="020B0604030504040204" pitchFamily="50" charset="-128"/>
                <a:ea typeface="Meiryo UI" panose="020B0604030504040204" pitchFamily="50" charset="-128"/>
              </a:rPr>
              <a:t>　　「イノベーション」を創出</a:t>
            </a:r>
            <a:endParaRPr lang="en-US" altLang="ja-JP" sz="1100" b="1" dirty="0" smtClean="0">
              <a:solidFill>
                <a:schemeClr val="tx1"/>
              </a:solidFill>
              <a:latin typeface="Meiryo UI" panose="020B0604030504040204" pitchFamily="50" charset="-128"/>
              <a:ea typeface="Meiryo UI" panose="020B0604030504040204" pitchFamily="50" charset="-128"/>
            </a:endParaRPr>
          </a:p>
        </p:txBody>
      </p:sp>
      <p:graphicFrame>
        <p:nvGraphicFramePr>
          <p:cNvPr id="27" name="表 26"/>
          <p:cNvGraphicFramePr>
            <a:graphicFrameLocks noGrp="1"/>
          </p:cNvGraphicFramePr>
          <p:nvPr>
            <p:extLst/>
          </p:nvPr>
        </p:nvGraphicFramePr>
        <p:xfrm>
          <a:off x="4127899" y="1670033"/>
          <a:ext cx="4110664" cy="2561100"/>
        </p:xfrm>
        <a:graphic>
          <a:graphicData uri="http://schemas.openxmlformats.org/drawingml/2006/table">
            <a:tbl>
              <a:tblPr firstRow="1" bandRow="1">
                <a:tableStyleId>{16D9F66E-5EB9-4882-86FB-DCBF35E3C3E4}</a:tableStyleId>
              </a:tblPr>
              <a:tblGrid>
                <a:gridCol w="611771">
                  <a:extLst>
                    <a:ext uri="{9D8B030D-6E8A-4147-A177-3AD203B41FA5}">
                      <a16:colId xmlns:a16="http://schemas.microsoft.com/office/drawing/2014/main" val="2195044476"/>
                    </a:ext>
                  </a:extLst>
                </a:gridCol>
                <a:gridCol w="3498893">
                  <a:extLst>
                    <a:ext uri="{9D8B030D-6E8A-4147-A177-3AD203B41FA5}">
                      <a16:colId xmlns:a16="http://schemas.microsoft.com/office/drawing/2014/main" val="853430311"/>
                    </a:ext>
                  </a:extLst>
                </a:gridCol>
              </a:tblGrid>
              <a:tr h="132071">
                <a:tc>
                  <a:txBody>
                    <a:bodyPr/>
                    <a:lstStyle/>
                    <a:p>
                      <a:pPr algn="ctr"/>
                      <a:r>
                        <a:rPr kumimoji="1" lang="en-US" altLang="ja-JP" sz="800" b="0" dirty="0" smtClean="0">
                          <a:solidFill>
                            <a:schemeClr val="tx1"/>
                          </a:solidFill>
                        </a:rPr>
                        <a:t>2012</a:t>
                      </a:r>
                      <a:r>
                        <a:rPr kumimoji="1" lang="ja-JP" altLang="en-US" sz="800" b="0" dirty="0" smtClean="0">
                          <a:solidFill>
                            <a:schemeClr val="tx1"/>
                          </a:solidFill>
                        </a:rPr>
                        <a:t>　　</a:t>
                      </a:r>
                      <a:endParaRPr kumimoji="1" lang="ja-JP" altLang="en-US" sz="800" b="0" dirty="0">
                        <a:solidFill>
                          <a:schemeClr val="tx1"/>
                        </a:solidFill>
                      </a:endParaRPr>
                    </a:p>
                  </a:txBody>
                  <a:tcPr marL="84406" marR="84406" marT="42203" marB="42203"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800" b="0" dirty="0" smtClean="0">
                          <a:solidFill>
                            <a:schemeClr val="tx1"/>
                          </a:solidFill>
                          <a:latin typeface="Meiryo UI" pitchFamily="50" charset="-128"/>
                          <a:ea typeface="Meiryo UI" pitchFamily="50" charset="-128"/>
                          <a:cs typeface="Meiryo UI" pitchFamily="50" charset="-128"/>
                        </a:rPr>
                        <a:t>府市統合本部において、「グランドデザイン・大阪」を策定</a:t>
                      </a:r>
                      <a:endParaRPr lang="en-US" altLang="ja-JP" sz="800" b="0" dirty="0" smtClean="0">
                        <a:solidFill>
                          <a:schemeClr val="tx1"/>
                        </a:solidFill>
                        <a:latin typeface="Meiryo UI" pitchFamily="50" charset="-128"/>
                        <a:ea typeface="Meiryo UI" pitchFamily="50" charset="-128"/>
                        <a:cs typeface="Meiryo UI" pitchFamily="50" charset="-128"/>
                      </a:endParaRPr>
                    </a:p>
                  </a:txBody>
                  <a:tcPr marL="84406" marR="84406" marT="42203" marB="42203" anchor="ctr"/>
                </a:tc>
                <a:extLst>
                  <a:ext uri="{0D108BD9-81ED-4DB2-BD59-A6C34878D82A}">
                    <a16:rowId xmlns:a16="http://schemas.microsoft.com/office/drawing/2014/main" val="2157954969"/>
                  </a:ext>
                </a:extLst>
              </a:tr>
              <a:tr h="573817">
                <a:tc>
                  <a:txBody>
                    <a:bodyPr/>
                    <a:lstStyle/>
                    <a:p>
                      <a:pPr algn="ctr"/>
                      <a:r>
                        <a:rPr kumimoji="1" lang="en-US" altLang="ja-JP" sz="800" b="0" dirty="0" smtClean="0">
                          <a:solidFill>
                            <a:schemeClr val="tx1"/>
                          </a:solidFill>
                        </a:rPr>
                        <a:t>2015</a:t>
                      </a:r>
                      <a:endParaRPr kumimoji="1" lang="ja-JP" altLang="en-US" sz="800" b="0" dirty="0">
                        <a:solidFill>
                          <a:schemeClr val="tx1"/>
                        </a:solidFill>
                      </a:endParaRPr>
                    </a:p>
                  </a:txBody>
                  <a:tcPr marL="84406" marR="84406" marT="42203" marB="42203" anchor="ctr"/>
                </a:tc>
                <a:tc>
                  <a:txBody>
                    <a:bodyPr/>
                    <a:lstStyle/>
                    <a:p>
                      <a:pPr fontAlgn="base">
                        <a:lnSpc>
                          <a:spcPts val="1000"/>
                        </a:lnSpc>
                        <a:spcBef>
                          <a:spcPct val="0"/>
                        </a:spcBef>
                        <a:spcAft>
                          <a:spcPct val="0"/>
                        </a:spcAft>
                      </a:pPr>
                      <a:r>
                        <a:rPr lang="ja-JP" altLang="en-US" sz="800" b="0" dirty="0" smtClean="0">
                          <a:solidFill>
                            <a:schemeClr val="tx1"/>
                          </a:solidFill>
                          <a:latin typeface="Meiryo UI" pitchFamily="50" charset="-128"/>
                          <a:ea typeface="Meiryo UI" pitchFamily="50" charset="-128"/>
                          <a:cs typeface="Meiryo UI" pitchFamily="50" charset="-128"/>
                        </a:rPr>
                        <a:t>●府戦略本部会議において、府市共同の先行的広域事業として</a:t>
                      </a:r>
                      <a:endParaRPr lang="en-US" altLang="ja-JP" sz="800" b="0" dirty="0" smtClean="0">
                        <a:solidFill>
                          <a:schemeClr val="tx1"/>
                        </a:solidFill>
                        <a:latin typeface="Meiryo UI" pitchFamily="50" charset="-128"/>
                        <a:ea typeface="Meiryo UI" pitchFamily="50" charset="-128"/>
                        <a:cs typeface="Meiryo UI" pitchFamily="50" charset="-128"/>
                      </a:endParaRPr>
                    </a:p>
                    <a:p>
                      <a:pPr fontAlgn="base">
                        <a:lnSpc>
                          <a:spcPts val="1000"/>
                        </a:lnSpc>
                        <a:spcBef>
                          <a:spcPct val="0"/>
                        </a:spcBef>
                        <a:spcAft>
                          <a:spcPct val="0"/>
                        </a:spcAft>
                      </a:pPr>
                      <a:r>
                        <a:rPr lang="ja-JP" altLang="en-US" sz="800" b="0" dirty="0" smtClean="0">
                          <a:solidFill>
                            <a:schemeClr val="tx1"/>
                          </a:solidFill>
                          <a:latin typeface="Meiryo UI" pitchFamily="50" charset="-128"/>
                          <a:ea typeface="Meiryo UI" pitchFamily="50" charset="-128"/>
                          <a:cs typeface="Meiryo UI" pitchFamily="50" charset="-128"/>
                        </a:rPr>
                        <a:t>　 位置付けるとともに、府の費用負担を明確化</a:t>
                      </a:r>
                      <a:r>
                        <a:rPr lang="en-US" altLang="ja-JP" sz="800" b="0" dirty="0" smtClean="0">
                          <a:solidFill>
                            <a:schemeClr val="tx1"/>
                          </a:solidFill>
                          <a:latin typeface="Meiryo UI" pitchFamily="50" charset="-128"/>
                          <a:ea typeface="Meiryo UI" pitchFamily="50" charset="-128"/>
                          <a:cs typeface="Meiryo UI" pitchFamily="50" charset="-128"/>
                        </a:rPr>
                        <a:t>※</a:t>
                      </a:r>
                      <a:r>
                        <a:rPr lang="ja-JP" altLang="en-US" sz="800" b="0" dirty="0" smtClean="0">
                          <a:solidFill>
                            <a:schemeClr val="tx1"/>
                          </a:solidFill>
                          <a:latin typeface="Meiryo UI" pitchFamily="50" charset="-128"/>
                          <a:ea typeface="Meiryo UI" pitchFamily="50" charset="-128"/>
                          <a:cs typeface="Meiryo UI" pitchFamily="50" charset="-128"/>
                        </a:rPr>
                        <a:t>　　　　　</a:t>
                      </a:r>
                      <a:endParaRPr lang="en-US" altLang="ja-JP" sz="800" b="0" dirty="0" smtClean="0">
                        <a:solidFill>
                          <a:schemeClr val="tx1"/>
                        </a:solidFill>
                        <a:latin typeface="Meiryo UI" pitchFamily="50" charset="-128"/>
                        <a:ea typeface="Meiryo UI" pitchFamily="50" charset="-128"/>
                        <a:cs typeface="Meiryo UI" pitchFamily="50" charset="-128"/>
                      </a:endParaRPr>
                    </a:p>
                    <a:p>
                      <a:pPr fontAlgn="base">
                        <a:lnSpc>
                          <a:spcPts val="1000"/>
                        </a:lnSpc>
                        <a:spcBef>
                          <a:spcPct val="0"/>
                        </a:spcBef>
                        <a:spcAft>
                          <a:spcPct val="0"/>
                        </a:spcAft>
                      </a:pPr>
                      <a:r>
                        <a:rPr lang="ja-JP" altLang="en-US" sz="800" b="0" dirty="0" smtClean="0">
                          <a:solidFill>
                            <a:schemeClr val="tx1"/>
                          </a:solidFill>
                          <a:latin typeface="Meiryo UI" pitchFamily="50" charset="-128"/>
                          <a:ea typeface="Meiryo UI" pitchFamily="50" charset="-128"/>
                          <a:cs typeface="Meiryo UI" pitchFamily="50" charset="-128"/>
                        </a:rPr>
                        <a:t>　 </a:t>
                      </a:r>
                      <a:r>
                        <a:rPr lang="en-US" altLang="ja-JP" sz="700" b="0" dirty="0" smtClean="0">
                          <a:solidFill>
                            <a:schemeClr val="tx1"/>
                          </a:solidFill>
                          <a:latin typeface="Meiryo UI" pitchFamily="50" charset="-128"/>
                          <a:ea typeface="Meiryo UI" pitchFamily="50" charset="-128"/>
                          <a:cs typeface="Meiryo UI" pitchFamily="50" charset="-128"/>
                        </a:rPr>
                        <a:t>※</a:t>
                      </a:r>
                      <a:r>
                        <a:rPr lang="ja-JP" altLang="en-US" sz="700" b="0" dirty="0" smtClean="0">
                          <a:solidFill>
                            <a:schemeClr val="tx1"/>
                          </a:solidFill>
                          <a:latin typeface="Meiryo UI" pitchFamily="50" charset="-128"/>
                          <a:ea typeface="Meiryo UI" pitchFamily="50" charset="-128"/>
                          <a:cs typeface="Meiryo UI" pitchFamily="50" charset="-128"/>
                        </a:rPr>
                        <a:t>府市の費用負担割合：区画整理及び公園➡</a:t>
                      </a:r>
                      <a:r>
                        <a:rPr lang="en-US" altLang="ja-JP" sz="700" b="0" dirty="0" smtClean="0">
                          <a:solidFill>
                            <a:schemeClr val="tx1"/>
                          </a:solidFill>
                          <a:latin typeface="Meiryo UI" pitchFamily="50" charset="-128"/>
                          <a:ea typeface="Meiryo UI" pitchFamily="50" charset="-128"/>
                          <a:cs typeface="Meiryo UI" pitchFamily="50" charset="-128"/>
                        </a:rPr>
                        <a:t>1:1</a:t>
                      </a:r>
                      <a:r>
                        <a:rPr lang="ja-JP" altLang="en-US" sz="700" b="0" baseline="0" dirty="0" smtClean="0">
                          <a:solidFill>
                            <a:schemeClr val="tx1"/>
                          </a:solidFill>
                          <a:latin typeface="Meiryo UI" pitchFamily="50" charset="-128"/>
                          <a:ea typeface="Meiryo UI" pitchFamily="50" charset="-128"/>
                          <a:cs typeface="Meiryo UI" pitchFamily="50" charset="-128"/>
                        </a:rPr>
                        <a:t>　</a:t>
                      </a:r>
                      <a:r>
                        <a:rPr lang="ja-JP" altLang="en-US" sz="700" b="0" dirty="0" smtClean="0">
                          <a:solidFill>
                            <a:schemeClr val="tx1"/>
                          </a:solidFill>
                          <a:latin typeface="Meiryo UI" pitchFamily="50" charset="-128"/>
                          <a:ea typeface="Meiryo UI" pitchFamily="50" charset="-128"/>
                          <a:cs typeface="Meiryo UI" pitchFamily="50" charset="-128"/>
                        </a:rPr>
                        <a:t>新駅設置➡</a:t>
                      </a:r>
                      <a:r>
                        <a:rPr lang="en-US" altLang="ja-JP" sz="700" b="0" dirty="0" smtClean="0">
                          <a:solidFill>
                            <a:schemeClr val="tx1"/>
                          </a:solidFill>
                          <a:latin typeface="Meiryo UI" pitchFamily="50" charset="-128"/>
                          <a:ea typeface="Meiryo UI" pitchFamily="50" charset="-128"/>
                          <a:cs typeface="Meiryo UI" pitchFamily="50" charset="-128"/>
                        </a:rPr>
                        <a:t>1:1</a:t>
                      </a:r>
                      <a:r>
                        <a:rPr lang="ja-JP" altLang="en-US" sz="600" b="0" dirty="0" smtClean="0">
                          <a:solidFill>
                            <a:schemeClr val="tx1"/>
                          </a:solidFill>
                          <a:latin typeface="Meiryo UI" pitchFamily="50" charset="-128"/>
                          <a:ea typeface="Meiryo UI" pitchFamily="50" charset="-128"/>
                          <a:cs typeface="Meiryo UI" pitchFamily="50" charset="-128"/>
                        </a:rPr>
                        <a:t>（</a:t>
                      </a:r>
                      <a:r>
                        <a:rPr lang="en-US" altLang="ja-JP" sz="600" b="0" dirty="0" smtClean="0">
                          <a:solidFill>
                            <a:schemeClr val="tx1"/>
                          </a:solidFill>
                          <a:latin typeface="Meiryo UI" pitchFamily="50" charset="-128"/>
                          <a:ea typeface="Meiryo UI" pitchFamily="50" charset="-128"/>
                          <a:cs typeface="Meiryo UI" pitchFamily="50" charset="-128"/>
                        </a:rPr>
                        <a:t>2018</a:t>
                      </a:r>
                      <a:r>
                        <a:rPr lang="ja-JP" altLang="en-US" sz="600" b="0" dirty="0" smtClean="0">
                          <a:solidFill>
                            <a:schemeClr val="tx1"/>
                          </a:solidFill>
                          <a:latin typeface="Meiryo UI" pitchFamily="50" charset="-128"/>
                          <a:ea typeface="Meiryo UI" pitchFamily="50" charset="-128"/>
                          <a:cs typeface="Meiryo UI" pitchFamily="50" charset="-128"/>
                        </a:rPr>
                        <a:t>年決定）</a:t>
                      </a:r>
                      <a:endParaRPr lang="en-US" altLang="ja-JP" sz="600" b="0" dirty="0" smtClean="0">
                        <a:solidFill>
                          <a:schemeClr val="tx1"/>
                        </a:solidFill>
                        <a:latin typeface="Meiryo UI" pitchFamily="50" charset="-128"/>
                        <a:ea typeface="Meiryo UI" pitchFamily="50" charset="-128"/>
                        <a:cs typeface="Meiryo UI" pitchFamily="50" charset="-128"/>
                      </a:endParaRPr>
                    </a:p>
                    <a:p>
                      <a:pPr marL="0" marR="0" lvl="0" indent="0" algn="l" defTabSz="914400" rtl="0" eaLnBrk="1" fontAlgn="base" latinLnBrk="0" hangingPunct="1">
                        <a:lnSpc>
                          <a:spcPts val="1000"/>
                        </a:lnSpc>
                        <a:spcBef>
                          <a:spcPct val="0"/>
                        </a:spcBef>
                        <a:spcAft>
                          <a:spcPct val="0"/>
                        </a:spcAft>
                        <a:buClrTx/>
                        <a:buSzTx/>
                        <a:buFontTx/>
                        <a:buNone/>
                        <a:tabLst/>
                        <a:defRPr/>
                      </a:pPr>
                      <a:r>
                        <a:rPr lang="ja-JP" altLang="en-US" sz="800" b="0" dirty="0" smtClean="0">
                          <a:solidFill>
                            <a:schemeClr val="tx1"/>
                          </a:solidFill>
                          <a:latin typeface="Meiryo UI" pitchFamily="50" charset="-128"/>
                          <a:ea typeface="Meiryo UI" pitchFamily="50" charset="-128"/>
                          <a:cs typeface="Meiryo UI" pitchFamily="50" charset="-128"/>
                        </a:rPr>
                        <a:t>●うめきた</a:t>
                      </a:r>
                      <a:r>
                        <a:rPr lang="en-US" altLang="ja-JP" sz="800" b="0" dirty="0" smtClean="0">
                          <a:solidFill>
                            <a:schemeClr val="tx1"/>
                          </a:solidFill>
                          <a:latin typeface="Meiryo UI" pitchFamily="50" charset="-128"/>
                          <a:ea typeface="Meiryo UI" pitchFamily="50" charset="-128"/>
                          <a:cs typeface="Meiryo UI" pitchFamily="50" charset="-128"/>
                        </a:rPr>
                        <a:t>2</a:t>
                      </a:r>
                      <a:r>
                        <a:rPr lang="ja-JP" altLang="en-US" sz="800" b="0" dirty="0" smtClean="0">
                          <a:solidFill>
                            <a:schemeClr val="tx1"/>
                          </a:solidFill>
                          <a:latin typeface="Meiryo UI" pitchFamily="50" charset="-128"/>
                          <a:ea typeface="Meiryo UI" pitchFamily="50" charset="-128"/>
                          <a:cs typeface="Meiryo UI" pitchFamily="50" charset="-128"/>
                        </a:rPr>
                        <a:t>期まちづくりの方針決定</a:t>
                      </a:r>
                      <a:endParaRPr lang="en-US" altLang="ja-JP" sz="800" b="0" strike="dblStrike" baseline="0" dirty="0" smtClean="0">
                        <a:solidFill>
                          <a:schemeClr val="tx1"/>
                        </a:solidFill>
                        <a:latin typeface="Meiryo UI" pitchFamily="50" charset="-128"/>
                        <a:ea typeface="Meiryo UI" pitchFamily="50" charset="-128"/>
                        <a:cs typeface="Meiryo UI" pitchFamily="50" charset="-128"/>
                      </a:endParaRPr>
                    </a:p>
                    <a:p>
                      <a:pPr fontAlgn="base">
                        <a:lnSpc>
                          <a:spcPts val="1000"/>
                        </a:lnSpc>
                        <a:spcBef>
                          <a:spcPct val="0"/>
                        </a:spcBef>
                        <a:spcAft>
                          <a:spcPct val="0"/>
                        </a:spcAft>
                      </a:pPr>
                      <a:r>
                        <a:rPr lang="ja-JP" altLang="en-US" sz="800" b="0" dirty="0" smtClean="0">
                          <a:solidFill>
                            <a:schemeClr val="tx1"/>
                          </a:solidFill>
                          <a:latin typeface="Meiryo UI" pitchFamily="50" charset="-128"/>
                          <a:ea typeface="Meiryo UI" pitchFamily="50" charset="-128"/>
                          <a:cs typeface="Meiryo UI" pitchFamily="50" charset="-128"/>
                        </a:rPr>
                        <a:t>●</a:t>
                      </a:r>
                      <a:r>
                        <a:rPr lang="en-US" altLang="ja-JP" sz="800" b="0" strike="noStrike" baseline="0" dirty="0" smtClean="0">
                          <a:solidFill>
                            <a:schemeClr val="tx1"/>
                          </a:solidFill>
                          <a:latin typeface="Meiryo UI" panose="020B0604030504040204" pitchFamily="50" charset="-128"/>
                          <a:ea typeface="Meiryo UI" panose="020B0604030504040204" pitchFamily="50" charset="-128"/>
                        </a:rPr>
                        <a:t>JR</a:t>
                      </a:r>
                      <a:r>
                        <a:rPr lang="ja-JP" altLang="en-US" sz="800" b="0" strike="noStrike" baseline="0" dirty="0" smtClean="0">
                          <a:solidFill>
                            <a:schemeClr val="tx1"/>
                          </a:solidFill>
                          <a:latin typeface="Meiryo UI" panose="020B0604030504040204" pitchFamily="50" charset="-128"/>
                          <a:ea typeface="Meiryo UI" panose="020B0604030504040204" pitchFamily="50" charset="-128"/>
                        </a:rPr>
                        <a:t>東海道線支線</a:t>
                      </a:r>
                      <a:r>
                        <a:rPr lang="ja-JP" altLang="en-US" sz="800" b="0" dirty="0" smtClean="0">
                          <a:solidFill>
                            <a:schemeClr val="tx1"/>
                          </a:solidFill>
                          <a:latin typeface="Meiryo UI" pitchFamily="50" charset="-128"/>
                          <a:ea typeface="Meiryo UI" pitchFamily="50" charset="-128"/>
                          <a:cs typeface="Meiryo UI" pitchFamily="50" charset="-128"/>
                        </a:rPr>
                        <a:t>地下化・新駅設置・土地区画整理の事業開始</a:t>
                      </a:r>
                      <a:endParaRPr lang="en-US" altLang="ja-JP" sz="700" b="0" dirty="0" smtClean="0">
                        <a:solidFill>
                          <a:schemeClr val="tx1"/>
                        </a:solidFill>
                        <a:latin typeface="Meiryo UI" pitchFamily="50" charset="-128"/>
                        <a:ea typeface="Meiryo UI" pitchFamily="50" charset="-128"/>
                        <a:cs typeface="Meiryo UI" pitchFamily="50" charset="-128"/>
                      </a:endParaRPr>
                    </a:p>
                  </a:txBody>
                  <a:tcPr marL="84406" marR="84406" marT="42203" marB="42203" anchor="ctr"/>
                </a:tc>
                <a:extLst>
                  <a:ext uri="{0D108BD9-81ED-4DB2-BD59-A6C34878D82A}">
                    <a16:rowId xmlns:a16="http://schemas.microsoft.com/office/drawing/2014/main" val="3312657523"/>
                  </a:ext>
                </a:extLst>
              </a:tr>
              <a:tr h="0">
                <a:tc>
                  <a:txBody>
                    <a:bodyPr/>
                    <a:lstStyle/>
                    <a:p>
                      <a:pPr algn="ctr"/>
                      <a:r>
                        <a:rPr kumimoji="1" lang="en-US" altLang="ja-JP" sz="800" b="0" dirty="0" smtClean="0">
                          <a:solidFill>
                            <a:schemeClr val="tx1"/>
                          </a:solidFill>
                        </a:rPr>
                        <a:t>2017</a:t>
                      </a:r>
                      <a:endParaRPr kumimoji="1" lang="ja-JP" altLang="en-US" sz="800" b="0" dirty="0">
                        <a:solidFill>
                          <a:schemeClr val="tx1"/>
                        </a:solidFill>
                      </a:endParaRPr>
                    </a:p>
                  </a:txBody>
                  <a:tcPr marL="84406" marR="84406" marT="42203" marB="42203" anchor="ctr"/>
                </a:tc>
                <a:tc>
                  <a:txBody>
                    <a:bodyPr/>
                    <a:lstStyle/>
                    <a:p>
                      <a:pPr marL="0" marR="0" lvl="0" indent="0" algn="l" defTabSz="914266" rtl="0" eaLnBrk="1" fontAlgn="auto" latinLnBrk="0" hangingPunct="1">
                        <a:lnSpc>
                          <a:spcPct val="100000"/>
                        </a:lnSpc>
                        <a:spcBef>
                          <a:spcPts val="0"/>
                        </a:spcBef>
                        <a:spcAft>
                          <a:spcPts val="0"/>
                        </a:spcAft>
                        <a:buClrTx/>
                        <a:buSzTx/>
                        <a:buFontTx/>
                        <a:buNone/>
                        <a:tabLst/>
                        <a:defRPr/>
                      </a:pPr>
                      <a:r>
                        <a:rPr lang="ja-JP" altLang="en-US" sz="800" b="0" dirty="0" smtClean="0">
                          <a:solidFill>
                            <a:schemeClr val="tx1"/>
                          </a:solidFill>
                          <a:latin typeface="Meiryo UI" pitchFamily="50" charset="-128"/>
                          <a:ea typeface="Meiryo UI" pitchFamily="50" charset="-128"/>
                          <a:cs typeface="Meiryo UI" pitchFamily="50" charset="-128"/>
                        </a:rPr>
                        <a:t>地区計画、用途地域等の都市計画決定</a:t>
                      </a:r>
                      <a:endParaRPr lang="en-US" altLang="ja-JP" sz="800" b="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marT="42203" marB="42203" anchor="ctr"/>
                </a:tc>
                <a:extLst>
                  <a:ext uri="{0D108BD9-81ED-4DB2-BD59-A6C34878D82A}">
                    <a16:rowId xmlns:a16="http://schemas.microsoft.com/office/drawing/2014/main" val="1586227164"/>
                  </a:ext>
                </a:extLst>
              </a:tr>
              <a:tr h="151059">
                <a:tc>
                  <a:txBody>
                    <a:bodyPr/>
                    <a:lstStyle/>
                    <a:p>
                      <a:pPr algn="ctr"/>
                      <a:r>
                        <a:rPr kumimoji="1" lang="en-US" altLang="ja-JP" sz="800" b="0" dirty="0" smtClean="0">
                          <a:solidFill>
                            <a:schemeClr val="tx1"/>
                          </a:solidFill>
                        </a:rPr>
                        <a:t>2018</a:t>
                      </a:r>
                      <a:endParaRPr kumimoji="1" lang="ja-JP" altLang="en-US" sz="800" b="0" dirty="0">
                        <a:solidFill>
                          <a:schemeClr val="tx1"/>
                        </a:solidFill>
                      </a:endParaRPr>
                    </a:p>
                  </a:txBody>
                  <a:tcPr marL="84406" marR="84406" marT="42203" marB="42203" anchor="ctr"/>
                </a:tc>
                <a:tc>
                  <a:txBody>
                    <a:bodyPr/>
                    <a:lstStyle/>
                    <a:p>
                      <a:pPr marL="0" marR="0" lvl="0" indent="0" algn="l" defTabSz="914266" rtl="0" eaLnBrk="1" fontAlgn="auto" latinLnBrk="0" hangingPunct="1">
                        <a:lnSpc>
                          <a:spcPct val="100000"/>
                        </a:lnSpc>
                        <a:spcBef>
                          <a:spcPts val="0"/>
                        </a:spcBef>
                        <a:spcAft>
                          <a:spcPts val="0"/>
                        </a:spcAft>
                        <a:buClrTx/>
                        <a:buSzTx/>
                        <a:buFontTx/>
                        <a:buNone/>
                        <a:tabLst/>
                        <a:defRPr/>
                      </a:pPr>
                      <a:r>
                        <a:rPr lang="ja-JP" altLang="en-US" sz="800" b="0" dirty="0" smtClean="0">
                          <a:solidFill>
                            <a:schemeClr val="tx1"/>
                          </a:solidFill>
                          <a:latin typeface="Meiryo UI" pitchFamily="50" charset="-128"/>
                          <a:ea typeface="Meiryo UI" pitchFamily="50" charset="-128"/>
                          <a:cs typeface="Meiryo UI" pitchFamily="50" charset="-128"/>
                        </a:rPr>
                        <a:t>民間開発事業者決定</a:t>
                      </a:r>
                      <a:endParaRPr lang="en-US" altLang="ja-JP" sz="800" b="0" dirty="0" smtClean="0">
                        <a:solidFill>
                          <a:schemeClr val="tx1"/>
                        </a:solidFill>
                        <a:latin typeface="Meiryo UI" pitchFamily="50" charset="-128"/>
                        <a:ea typeface="Meiryo UI" pitchFamily="50" charset="-128"/>
                        <a:cs typeface="Meiryo UI" pitchFamily="50" charset="-128"/>
                      </a:endParaRPr>
                    </a:p>
                  </a:txBody>
                  <a:tcPr marL="84406" marR="84406" marT="42203" marB="42203" anchor="ctr"/>
                </a:tc>
                <a:extLst>
                  <a:ext uri="{0D108BD9-81ED-4DB2-BD59-A6C34878D82A}">
                    <a16:rowId xmlns:a16="http://schemas.microsoft.com/office/drawing/2014/main" val="2587260639"/>
                  </a:ext>
                </a:extLst>
              </a:tr>
              <a:tr h="204294">
                <a:tc>
                  <a:txBody>
                    <a:bodyPr/>
                    <a:lstStyle/>
                    <a:p>
                      <a:pPr algn="ctr"/>
                      <a:r>
                        <a:rPr kumimoji="1" lang="en-US" altLang="ja-JP" sz="800" b="0" dirty="0" smtClean="0">
                          <a:solidFill>
                            <a:schemeClr val="tx1"/>
                          </a:solidFill>
                        </a:rPr>
                        <a:t>2019</a:t>
                      </a:r>
                      <a:endParaRPr kumimoji="1" lang="ja-JP" altLang="en-US" sz="800" b="0" dirty="0">
                        <a:solidFill>
                          <a:schemeClr val="tx1"/>
                        </a:solidFill>
                      </a:endParaRPr>
                    </a:p>
                  </a:txBody>
                  <a:tcPr marL="84406" marR="84406" marT="42203" marB="42203" anchor="ctr"/>
                </a:tc>
                <a:tc>
                  <a:txBody>
                    <a:bodyPr/>
                    <a:lstStyle/>
                    <a:p>
                      <a:pPr marL="0" marR="0" lvl="0" indent="0" algn="l" defTabSz="914266" rtl="0" eaLnBrk="1" fontAlgn="auto" latinLnBrk="0" hangingPunct="1">
                        <a:lnSpc>
                          <a:spcPct val="100000"/>
                        </a:lnSpc>
                        <a:spcBef>
                          <a:spcPts val="0"/>
                        </a:spcBef>
                        <a:spcAft>
                          <a:spcPts val="0"/>
                        </a:spcAft>
                        <a:buClrTx/>
                        <a:buSzTx/>
                        <a:buFontTx/>
                        <a:buNone/>
                        <a:tabLst/>
                        <a:defRPr/>
                      </a:pPr>
                      <a:r>
                        <a:rPr lang="ja-JP" altLang="en-US" sz="800" b="0" dirty="0" smtClean="0">
                          <a:solidFill>
                            <a:schemeClr val="tx1"/>
                          </a:solidFill>
                          <a:latin typeface="Meiryo UI" pitchFamily="50" charset="-128"/>
                          <a:ea typeface="Meiryo UI" pitchFamily="50" charset="-128"/>
                          <a:cs typeface="Meiryo UI" pitchFamily="50" charset="-128"/>
                        </a:rPr>
                        <a:t>都市公園の都市計画決定</a:t>
                      </a:r>
                      <a:endParaRPr lang="en-US" altLang="ja-JP" sz="800" b="0" dirty="0" smtClean="0">
                        <a:solidFill>
                          <a:schemeClr val="tx1"/>
                        </a:solidFill>
                        <a:latin typeface="Meiryo UI" pitchFamily="50" charset="-128"/>
                        <a:ea typeface="Meiryo UI" pitchFamily="50" charset="-128"/>
                        <a:cs typeface="Meiryo UI" pitchFamily="50" charset="-128"/>
                      </a:endParaRPr>
                    </a:p>
                  </a:txBody>
                  <a:tcPr marL="84406" marR="84406" marT="42203" marB="42203" anchor="ctr"/>
                </a:tc>
                <a:extLst>
                  <a:ext uri="{0D108BD9-81ED-4DB2-BD59-A6C34878D82A}">
                    <a16:rowId xmlns:a16="http://schemas.microsoft.com/office/drawing/2014/main" val="3889475025"/>
                  </a:ext>
                </a:extLst>
              </a:tr>
              <a:tr h="204294">
                <a:tc>
                  <a:txBody>
                    <a:bodyPr/>
                    <a:lstStyle/>
                    <a:p>
                      <a:pPr algn="ctr"/>
                      <a:r>
                        <a:rPr kumimoji="1" lang="en-US" altLang="ja-JP" sz="800" b="0" dirty="0" smtClean="0">
                          <a:solidFill>
                            <a:schemeClr val="tx1"/>
                          </a:solidFill>
                        </a:rPr>
                        <a:t>2020</a:t>
                      </a:r>
                      <a:endParaRPr kumimoji="1" lang="ja-JP" altLang="en-US" sz="800" b="0" dirty="0">
                        <a:solidFill>
                          <a:schemeClr val="tx1"/>
                        </a:solidFill>
                      </a:endParaRPr>
                    </a:p>
                  </a:txBody>
                  <a:tcPr marL="84406" marR="84406" marT="42203" marB="42203" anchor="ctr"/>
                </a:tc>
                <a:tc>
                  <a:txBody>
                    <a:bodyPr/>
                    <a:lstStyle/>
                    <a:p>
                      <a:pPr marL="0" marR="0" lvl="0" indent="0" algn="l" defTabSz="914266" rtl="0" eaLnBrk="1" fontAlgn="auto" latinLnBrk="0" hangingPunct="1">
                        <a:lnSpc>
                          <a:spcPct val="100000"/>
                        </a:lnSpc>
                        <a:spcBef>
                          <a:spcPts val="0"/>
                        </a:spcBef>
                        <a:spcAft>
                          <a:spcPts val="0"/>
                        </a:spcAft>
                        <a:buClrTx/>
                        <a:buSzTx/>
                        <a:buFontTx/>
                        <a:buNone/>
                        <a:tabLst/>
                        <a:defRPr/>
                      </a:pPr>
                      <a:r>
                        <a:rPr lang="ja-JP" altLang="en-US" sz="800" b="0" dirty="0" smtClean="0">
                          <a:solidFill>
                            <a:schemeClr val="tx1"/>
                          </a:solidFill>
                          <a:latin typeface="Meiryo UI" pitchFamily="50" charset="-128"/>
                          <a:ea typeface="Meiryo UI" pitchFamily="50" charset="-128"/>
                          <a:cs typeface="Meiryo UI" pitchFamily="50" charset="-128"/>
                        </a:rPr>
                        <a:t>地区計画、都市再生特別地区の都市計画変更</a:t>
                      </a:r>
                      <a:endParaRPr lang="en-US" altLang="ja-JP" sz="800" b="0" dirty="0" smtClean="0">
                        <a:solidFill>
                          <a:schemeClr val="tx1"/>
                        </a:solidFill>
                        <a:latin typeface="Meiryo UI" pitchFamily="50" charset="-128"/>
                        <a:ea typeface="Meiryo UI" pitchFamily="50" charset="-128"/>
                        <a:cs typeface="Meiryo UI" pitchFamily="50" charset="-128"/>
                      </a:endParaRPr>
                    </a:p>
                  </a:txBody>
                  <a:tcPr marL="84406" marR="84406" marT="42203" marB="42203" anchor="ctr"/>
                </a:tc>
                <a:extLst>
                  <a:ext uri="{0D108BD9-81ED-4DB2-BD59-A6C34878D82A}">
                    <a16:rowId xmlns:a16="http://schemas.microsoft.com/office/drawing/2014/main" val="3677204601"/>
                  </a:ext>
                </a:extLst>
              </a:tr>
              <a:tr h="120847">
                <a:tc gridSpan="2">
                  <a:txBody>
                    <a:bodyPr/>
                    <a:lstStyle/>
                    <a:p>
                      <a:pPr algn="l"/>
                      <a:r>
                        <a:rPr kumimoji="1" lang="ja-JP" altLang="en-US" sz="700" b="0" dirty="0" smtClean="0">
                          <a:solidFill>
                            <a:schemeClr val="tx1"/>
                          </a:solidFill>
                        </a:rPr>
                        <a:t>（今後の予定）</a:t>
                      </a:r>
                      <a:endParaRPr kumimoji="1" lang="en-US" altLang="ja-JP" sz="700" b="0" dirty="0" smtClean="0">
                        <a:solidFill>
                          <a:schemeClr val="tx1"/>
                        </a:solidFill>
                      </a:endParaRPr>
                    </a:p>
                  </a:txBody>
                  <a:tcPr marL="84406" marR="84406" marT="42203" marB="42203" anchor="ctr"/>
                </a:tc>
                <a:tc hMerge="1">
                  <a:txBody>
                    <a:bodyPr/>
                    <a:lstStyle/>
                    <a:p>
                      <a:pPr marL="0" marR="0" lvl="0" indent="0" algn="l" defTabSz="914266" rtl="0" eaLnBrk="1" fontAlgn="auto" latinLnBrk="0" hangingPunct="1">
                        <a:lnSpc>
                          <a:spcPct val="100000"/>
                        </a:lnSpc>
                        <a:spcBef>
                          <a:spcPts val="0"/>
                        </a:spcBef>
                        <a:spcAft>
                          <a:spcPts val="0"/>
                        </a:spcAft>
                        <a:buClrTx/>
                        <a:buSzTx/>
                        <a:buFontTx/>
                        <a:buNone/>
                        <a:tabLst/>
                        <a:defRPr/>
                      </a:pPr>
                      <a:endParaRPr lang="en-US" altLang="ja-JP" sz="10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marT="42203" marB="42203" anchor="ctr"/>
                </a:tc>
                <a:extLst>
                  <a:ext uri="{0D108BD9-81ED-4DB2-BD59-A6C34878D82A}">
                    <a16:rowId xmlns:a16="http://schemas.microsoft.com/office/drawing/2014/main" val="3947913732"/>
                  </a:ext>
                </a:extLst>
              </a:tr>
              <a:tr h="142162">
                <a:tc>
                  <a:txBody>
                    <a:bodyPr/>
                    <a:lstStyle/>
                    <a:p>
                      <a:pPr algn="ctr"/>
                      <a:r>
                        <a:rPr kumimoji="1" lang="en-US" altLang="ja-JP" sz="800" b="0" dirty="0" smtClean="0">
                          <a:solidFill>
                            <a:schemeClr val="tx1"/>
                          </a:solidFill>
                        </a:rPr>
                        <a:t>2023</a:t>
                      </a:r>
                      <a:endParaRPr kumimoji="1" lang="ja-JP" altLang="en-US" sz="800" b="0" strike="dblStrike" baseline="0" dirty="0">
                        <a:solidFill>
                          <a:schemeClr val="tx1"/>
                        </a:solidFill>
                      </a:endParaRPr>
                    </a:p>
                  </a:txBody>
                  <a:tcPr marL="84406" marR="84406" marT="42203" marB="42203" anchor="ctr"/>
                </a:tc>
                <a:tc>
                  <a:txBody>
                    <a:bodyPr/>
                    <a:lstStyle/>
                    <a:p>
                      <a:pPr marL="0" marR="0" lvl="0" indent="0" algn="l" defTabSz="914266" rtl="0" eaLnBrk="1" fontAlgn="auto" latinLnBrk="0" hangingPunct="1">
                        <a:lnSpc>
                          <a:spcPct val="100000"/>
                        </a:lnSpc>
                        <a:spcBef>
                          <a:spcPts val="0"/>
                        </a:spcBef>
                        <a:spcAft>
                          <a:spcPts val="0"/>
                        </a:spcAft>
                        <a:buClrTx/>
                        <a:buSzTx/>
                        <a:buFontTx/>
                        <a:buNone/>
                        <a:tabLst/>
                        <a:defRPr/>
                      </a:pPr>
                      <a:r>
                        <a:rPr lang="en-US" altLang="ja-JP" sz="800" b="0" strike="noStrike" baseline="0" dirty="0" smtClean="0">
                          <a:solidFill>
                            <a:schemeClr val="tx1"/>
                          </a:solidFill>
                          <a:latin typeface="Meiryo UI" panose="020B0604030504040204" pitchFamily="50" charset="-128"/>
                          <a:ea typeface="Meiryo UI" panose="020B0604030504040204" pitchFamily="50" charset="-128"/>
                        </a:rPr>
                        <a:t>JR</a:t>
                      </a:r>
                      <a:r>
                        <a:rPr lang="ja-JP" altLang="en-US" sz="800" b="0" strike="noStrike" baseline="0" dirty="0" smtClean="0">
                          <a:solidFill>
                            <a:schemeClr val="tx1"/>
                          </a:solidFill>
                          <a:latin typeface="Meiryo UI" panose="020B0604030504040204" pitchFamily="50" charset="-128"/>
                          <a:ea typeface="Meiryo UI" panose="020B0604030504040204" pitchFamily="50" charset="-128"/>
                        </a:rPr>
                        <a:t>東海道線支線</a:t>
                      </a:r>
                      <a:r>
                        <a:rPr lang="ja-JP" altLang="en-US" sz="800" b="0" dirty="0" smtClean="0">
                          <a:solidFill>
                            <a:schemeClr val="tx1"/>
                          </a:solidFill>
                          <a:latin typeface="Meiryo UI" panose="020B0604030504040204" pitchFamily="50" charset="-128"/>
                          <a:ea typeface="Meiryo UI" panose="020B0604030504040204" pitchFamily="50" charset="-128"/>
                        </a:rPr>
                        <a:t>地下化切換・新駅開業</a:t>
                      </a:r>
                      <a:r>
                        <a:rPr lang="ja-JP" altLang="en-US" sz="800" b="0" dirty="0" smtClean="0">
                          <a:solidFill>
                            <a:schemeClr val="tx1"/>
                          </a:solidFill>
                          <a:latin typeface="Meiryo UI" pitchFamily="50" charset="-128"/>
                          <a:ea typeface="Meiryo UI" pitchFamily="50" charset="-128"/>
                          <a:cs typeface="Meiryo UI" pitchFamily="50" charset="-128"/>
                        </a:rPr>
                        <a:t>（予定）</a:t>
                      </a:r>
                      <a:endParaRPr lang="en-US" altLang="ja-JP" sz="800" b="0" dirty="0" smtClean="0">
                        <a:solidFill>
                          <a:schemeClr val="tx1"/>
                        </a:solidFill>
                        <a:latin typeface="Meiryo UI" pitchFamily="50" charset="-128"/>
                        <a:ea typeface="Meiryo UI" pitchFamily="50" charset="-128"/>
                        <a:cs typeface="Meiryo UI" pitchFamily="50" charset="-128"/>
                      </a:endParaRPr>
                    </a:p>
                  </a:txBody>
                  <a:tcPr marL="84406" marR="84406" marT="42203" marB="42203" anchor="ctr"/>
                </a:tc>
                <a:extLst>
                  <a:ext uri="{0D108BD9-81ED-4DB2-BD59-A6C34878D82A}">
                    <a16:rowId xmlns:a16="http://schemas.microsoft.com/office/drawing/2014/main" val="1233762947"/>
                  </a:ext>
                </a:extLst>
              </a:tr>
              <a:tr h="155483">
                <a:tc>
                  <a:txBody>
                    <a:bodyPr/>
                    <a:lstStyle/>
                    <a:p>
                      <a:pPr algn="ctr"/>
                      <a:r>
                        <a:rPr kumimoji="1" lang="en-US" altLang="ja-JP" sz="800" b="0" dirty="0" smtClean="0">
                          <a:solidFill>
                            <a:schemeClr val="tx1"/>
                          </a:solidFill>
                        </a:rPr>
                        <a:t>2024</a:t>
                      </a:r>
                      <a:endParaRPr kumimoji="1" lang="ja-JP" altLang="en-US" sz="800" b="0" strike="dblStrike" baseline="0" dirty="0">
                        <a:solidFill>
                          <a:schemeClr val="tx1"/>
                        </a:solidFill>
                      </a:endParaRPr>
                    </a:p>
                  </a:txBody>
                  <a:tcPr marL="84406" marR="84406" marT="42203" marB="42203" anchor="ctr"/>
                </a:tc>
                <a:tc>
                  <a:txBody>
                    <a:bodyPr/>
                    <a:lstStyle/>
                    <a:p>
                      <a:pPr marL="0" marR="0" lvl="0" indent="0" algn="l" defTabSz="914266" rtl="0" eaLnBrk="1" fontAlgn="auto" latinLnBrk="0" hangingPunct="1">
                        <a:lnSpc>
                          <a:spcPct val="100000"/>
                        </a:lnSpc>
                        <a:spcBef>
                          <a:spcPts val="0"/>
                        </a:spcBef>
                        <a:spcAft>
                          <a:spcPts val="0"/>
                        </a:spcAft>
                        <a:buClrTx/>
                        <a:buSzTx/>
                        <a:buFontTx/>
                        <a:buNone/>
                        <a:tabLst/>
                        <a:defRPr/>
                      </a:pPr>
                      <a:r>
                        <a:rPr lang="ja-JP" altLang="en-US" sz="800" b="0" dirty="0" smtClean="0">
                          <a:solidFill>
                            <a:schemeClr val="tx1"/>
                          </a:solidFill>
                          <a:latin typeface="Meiryo UI" pitchFamily="50" charset="-128"/>
                          <a:ea typeface="Meiryo UI" pitchFamily="50" charset="-128"/>
                          <a:cs typeface="Meiryo UI" pitchFamily="50" charset="-128"/>
                        </a:rPr>
                        <a:t>先行</a:t>
                      </a:r>
                      <a:r>
                        <a:rPr lang="ja-JP" altLang="en-US" sz="800" b="0" dirty="0" err="1" smtClean="0">
                          <a:solidFill>
                            <a:schemeClr val="tx1"/>
                          </a:solidFill>
                          <a:latin typeface="Meiryo UI" pitchFamily="50" charset="-128"/>
                          <a:ea typeface="Meiryo UI" pitchFamily="50" charset="-128"/>
                          <a:cs typeface="Meiryo UI" pitchFamily="50" charset="-128"/>
                        </a:rPr>
                        <a:t>ま</a:t>
                      </a:r>
                      <a:r>
                        <a:rPr lang="ja-JP" altLang="en-US" sz="800" b="0" dirty="0" smtClean="0">
                          <a:solidFill>
                            <a:schemeClr val="tx1"/>
                          </a:solidFill>
                          <a:latin typeface="Meiryo UI" pitchFamily="50" charset="-128"/>
                          <a:ea typeface="Meiryo UI" pitchFamily="50" charset="-128"/>
                          <a:cs typeface="Meiryo UI" pitchFamily="50" charset="-128"/>
                        </a:rPr>
                        <a:t>ちびらき（予定）</a:t>
                      </a:r>
                      <a:endParaRPr lang="en-US" altLang="ja-JP" sz="800" b="0" dirty="0" smtClean="0">
                        <a:solidFill>
                          <a:schemeClr val="tx1"/>
                        </a:solidFill>
                        <a:latin typeface="Meiryo UI" pitchFamily="50" charset="-128"/>
                        <a:ea typeface="Meiryo UI" pitchFamily="50" charset="-128"/>
                        <a:cs typeface="Meiryo UI" pitchFamily="50" charset="-128"/>
                      </a:endParaRPr>
                    </a:p>
                  </a:txBody>
                  <a:tcPr marL="84406" marR="84406" marT="42203" marB="42203" anchor="ctr"/>
                </a:tc>
                <a:extLst>
                  <a:ext uri="{0D108BD9-81ED-4DB2-BD59-A6C34878D82A}">
                    <a16:rowId xmlns:a16="http://schemas.microsoft.com/office/drawing/2014/main" val="2231680982"/>
                  </a:ext>
                </a:extLst>
              </a:tr>
              <a:tr h="0">
                <a:tc>
                  <a:txBody>
                    <a:bodyPr/>
                    <a:lstStyle/>
                    <a:p>
                      <a:pPr algn="ctr"/>
                      <a:r>
                        <a:rPr kumimoji="1" lang="en-US" altLang="ja-JP" sz="800" b="0" dirty="0" smtClean="0">
                          <a:solidFill>
                            <a:schemeClr val="tx1"/>
                          </a:solidFill>
                        </a:rPr>
                        <a:t>2027</a:t>
                      </a:r>
                      <a:endParaRPr kumimoji="1" lang="ja-JP" altLang="en-US" sz="800" b="0" strike="dblStrike" baseline="0" dirty="0">
                        <a:solidFill>
                          <a:schemeClr val="tx1"/>
                        </a:solidFill>
                      </a:endParaRPr>
                    </a:p>
                  </a:txBody>
                  <a:tcPr marL="84406" marR="84406" marT="42203" marB="42203" anchor="ctr"/>
                </a:tc>
                <a:tc>
                  <a:txBody>
                    <a:bodyPr/>
                    <a:lstStyle/>
                    <a:p>
                      <a:pPr marL="0" marR="0" lvl="0" indent="0" algn="l" defTabSz="914266" rtl="0" eaLnBrk="1" fontAlgn="auto" latinLnBrk="0" hangingPunct="1">
                        <a:lnSpc>
                          <a:spcPct val="100000"/>
                        </a:lnSpc>
                        <a:spcBef>
                          <a:spcPts val="0"/>
                        </a:spcBef>
                        <a:spcAft>
                          <a:spcPts val="0"/>
                        </a:spcAft>
                        <a:buClrTx/>
                        <a:buSzTx/>
                        <a:buFontTx/>
                        <a:buNone/>
                        <a:tabLst/>
                        <a:defRPr/>
                      </a:pPr>
                      <a:r>
                        <a:rPr lang="ja-JP" altLang="en-US" sz="800" b="0" dirty="0" smtClean="0">
                          <a:solidFill>
                            <a:schemeClr val="tx1"/>
                          </a:solidFill>
                          <a:latin typeface="Meiryo UI" pitchFamily="50" charset="-128"/>
                          <a:ea typeface="Meiryo UI" pitchFamily="50" charset="-128"/>
                          <a:cs typeface="Meiryo UI" pitchFamily="50" charset="-128"/>
                        </a:rPr>
                        <a:t>基盤整備の全体完成（予定）</a:t>
                      </a:r>
                      <a:endParaRPr lang="en-US" altLang="ja-JP" sz="800" b="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marT="42203" marB="42203" anchor="ctr"/>
                </a:tc>
                <a:extLst>
                  <a:ext uri="{0D108BD9-81ED-4DB2-BD59-A6C34878D82A}">
                    <a16:rowId xmlns:a16="http://schemas.microsoft.com/office/drawing/2014/main" val="196900677"/>
                  </a:ext>
                </a:extLst>
              </a:tr>
            </a:tbl>
          </a:graphicData>
        </a:graphic>
      </p:graphicFrame>
      <p:sp>
        <p:nvSpPr>
          <p:cNvPr id="28" name="角丸四角形 27"/>
          <p:cNvSpPr/>
          <p:nvPr/>
        </p:nvSpPr>
        <p:spPr>
          <a:xfrm>
            <a:off x="3962311" y="4236443"/>
            <a:ext cx="3027083" cy="282980"/>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smtClean="0">
                <a:solidFill>
                  <a:schemeClr val="bg1"/>
                </a:solidFill>
                <a:latin typeface="Meiryo UI" panose="020B0604030504040204" pitchFamily="50" charset="-128"/>
                <a:ea typeface="Meiryo UI" panose="020B0604030504040204" pitchFamily="50" charset="-128"/>
              </a:rPr>
              <a:t>期待</a:t>
            </a:r>
            <a:r>
              <a:rPr lang="ja-JP" altLang="en-US" sz="1400" b="1" dirty="0">
                <a:solidFill>
                  <a:schemeClr val="bg1"/>
                </a:solidFill>
                <a:latin typeface="Meiryo UI" panose="020B0604030504040204" pitchFamily="50" charset="-128"/>
                <a:ea typeface="Meiryo UI" panose="020B0604030504040204" pitchFamily="50" charset="-128"/>
              </a:rPr>
              <a:t>される事業</a:t>
            </a:r>
            <a:r>
              <a:rPr lang="ja-JP" altLang="en-US" sz="1400" b="1" dirty="0" smtClean="0">
                <a:solidFill>
                  <a:schemeClr val="bg1"/>
                </a:solidFill>
                <a:latin typeface="Meiryo UI" panose="020B0604030504040204" pitchFamily="50" charset="-128"/>
                <a:ea typeface="Meiryo UI" panose="020B0604030504040204" pitchFamily="50" charset="-128"/>
              </a:rPr>
              <a:t>効果</a:t>
            </a:r>
            <a:endParaRPr lang="en-US" altLang="ja-JP" sz="1400" b="1" dirty="0">
              <a:solidFill>
                <a:schemeClr val="bg1"/>
              </a:solidFill>
              <a:latin typeface="Meiryo UI" panose="020B0604030504040204" pitchFamily="50" charset="-128"/>
              <a:ea typeface="Meiryo UI" panose="020B0604030504040204" pitchFamily="50" charset="-128"/>
            </a:endParaRPr>
          </a:p>
        </p:txBody>
      </p:sp>
      <p:sp>
        <p:nvSpPr>
          <p:cNvPr id="29" name="スライド番号プレースホルダー 3"/>
          <p:cNvSpPr>
            <a:spLocks noGrp="1"/>
          </p:cNvSpPr>
          <p:nvPr>
            <p:ph type="sldNum" sz="quarter" idx="12"/>
          </p:nvPr>
        </p:nvSpPr>
        <p:spPr>
          <a:xfrm>
            <a:off x="7071072" y="6487244"/>
            <a:ext cx="2133600" cy="365125"/>
          </a:xfrm>
        </p:spPr>
        <p:txBody>
          <a:bodyPr/>
          <a:lstStyle/>
          <a:p>
            <a:pPr>
              <a:defRPr/>
            </a:pPr>
            <a:r>
              <a:rPr lang="en-US" altLang="ja-JP" b="1" dirty="0"/>
              <a:t>8</a:t>
            </a:r>
            <a:endParaRPr lang="ja-JP" altLang="en-US" b="1" dirty="0"/>
          </a:p>
        </p:txBody>
      </p:sp>
      <p:sp>
        <p:nvSpPr>
          <p:cNvPr id="5" name="テキスト ボックス 4"/>
          <p:cNvSpPr txBox="1"/>
          <p:nvPr/>
        </p:nvSpPr>
        <p:spPr>
          <a:xfrm>
            <a:off x="3131840" y="5229200"/>
            <a:ext cx="792088" cy="138499"/>
          </a:xfrm>
          <a:prstGeom prst="rect">
            <a:avLst/>
          </a:prstGeom>
          <a:noFill/>
        </p:spPr>
        <p:txBody>
          <a:bodyPr wrap="square" rtlCol="0">
            <a:spAutoFit/>
          </a:bodyPr>
          <a:lstStyle/>
          <a:p>
            <a:r>
              <a:rPr kumimoji="1" lang="ja-JP" altLang="en-US" sz="300" dirty="0" smtClean="0"/>
              <a:t>提供：</a:t>
            </a:r>
            <a:r>
              <a:rPr kumimoji="1" lang="en-US" altLang="ja-JP" sz="300" dirty="0" smtClean="0"/>
              <a:t>UR</a:t>
            </a:r>
            <a:r>
              <a:rPr lang="ja-JP" altLang="en-US" sz="300" dirty="0" smtClean="0"/>
              <a:t>都市機構</a:t>
            </a:r>
            <a:endParaRPr kumimoji="1" lang="en-US" altLang="ja-JP" sz="300" dirty="0" smtClean="0"/>
          </a:p>
        </p:txBody>
      </p:sp>
    </p:spTree>
    <p:extLst>
      <p:ext uri="{BB962C8B-B14F-4D97-AF65-F5344CB8AC3E}">
        <p14:creationId xmlns:p14="http://schemas.microsoft.com/office/powerpoint/2010/main" val="5397587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p:cNvCxnSpPr/>
          <p:nvPr/>
        </p:nvCxnSpPr>
        <p:spPr>
          <a:xfrm>
            <a:off x="0" y="548680"/>
            <a:ext cx="91440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49579" y="652750"/>
            <a:ext cx="3966957" cy="1494827"/>
          </a:xfrm>
          <a:prstGeom prst="rect">
            <a:avLst/>
          </a:prstGeom>
          <a:noFill/>
          <a:ln>
            <a:noFill/>
          </a:ln>
        </p:spPr>
        <p:txBody>
          <a:bodyPr wrap="square" lIns="118169" tIns="59084" rIns="93046" bIns="59084" rtlCol="0" anchor="ctr" anchorCtr="0">
            <a:spAutoFit/>
          </a:bodyPr>
          <a:lstStyle/>
          <a:p>
            <a:pPr>
              <a:lnSpc>
                <a:spcPct val="150000"/>
              </a:lnSpc>
            </a:pPr>
            <a:endParaRPr lang="en-US" altLang="ja-JP" sz="1292" b="1" dirty="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Meiryo UI" panose="020B0604030504040204" pitchFamily="50" charset="-128"/>
              <a:buChar char="○"/>
            </a:pP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2025</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年に大阪市臨海部の夢洲で開催が予定されている国際博覧会</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pPr marL="171450" indent="-171450">
              <a:spcBef>
                <a:spcPts val="600"/>
              </a:spcBef>
              <a:buFont typeface="Meiryo UI" panose="020B0604030504040204" pitchFamily="50" charset="-128"/>
              <a:buChar char="○"/>
            </a:pP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いのち輝く未来社会のデザイン</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」をテーマに、</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達成への貢献</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や、未来</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社会の</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実験場と</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して</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Society5.0</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の実現をめざすこととしている</a:t>
            </a:r>
            <a:endParaRPr lang="ja-JP" altLang="en-US"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二等辺三角形 23"/>
          <p:cNvSpPr/>
          <p:nvPr/>
        </p:nvSpPr>
        <p:spPr>
          <a:xfrm flipV="1">
            <a:off x="4594859" y="5582747"/>
            <a:ext cx="3190154" cy="124814"/>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25" name="正方形/長方形 24"/>
          <p:cNvSpPr/>
          <p:nvPr/>
        </p:nvSpPr>
        <p:spPr>
          <a:xfrm>
            <a:off x="3558741" y="5807740"/>
            <a:ext cx="5262390" cy="316462"/>
          </a:xfrm>
          <a:prstGeom prst="rect">
            <a:avLst/>
          </a:prstGeom>
          <a:noFill/>
          <a:ln w="19050" cap="flat" cmpd="sng" algn="ctr">
            <a:noFill/>
            <a:prstDash val="sysDot"/>
          </a:ln>
          <a:effectLst/>
        </p:spPr>
        <p:txBody>
          <a:bodyPr rtlCol="0" anchor="ctr"/>
          <a:lstStyle/>
          <a:p>
            <a:pPr algn="ctr" defTabSz="844083">
              <a:defRPr/>
            </a:pPr>
            <a:r>
              <a:rPr kumimoji="0" lang="ja-JP" altLang="en-US" sz="1662" b="1" kern="0" dirty="0">
                <a:solidFill>
                  <a:prstClr val="black"/>
                </a:solidFill>
                <a:latin typeface="Meiryo UI" panose="020B0604030504040204" pitchFamily="50" charset="-128"/>
                <a:ea typeface="Meiryo UI" panose="020B0604030504040204" pitchFamily="50" charset="-128"/>
              </a:rPr>
              <a:t>　</a:t>
            </a:r>
            <a:r>
              <a:rPr kumimoji="0" lang="en-US" altLang="ja-JP" sz="1662" b="1" kern="0" dirty="0" smtClean="0">
                <a:solidFill>
                  <a:prstClr val="black"/>
                </a:solidFill>
                <a:latin typeface="Meiryo UI" panose="020B0604030504040204" pitchFamily="50" charset="-128"/>
                <a:ea typeface="Meiryo UI" panose="020B0604030504040204" pitchFamily="50" charset="-128"/>
              </a:rPr>
              <a:t>2025</a:t>
            </a:r>
            <a:r>
              <a:rPr kumimoji="0" lang="ja-JP" altLang="en-US" sz="1662" b="1" kern="0" dirty="0" smtClean="0">
                <a:solidFill>
                  <a:prstClr val="black"/>
                </a:solidFill>
                <a:latin typeface="Meiryo UI" panose="020B0604030504040204" pitchFamily="50" charset="-128"/>
                <a:ea typeface="Meiryo UI" panose="020B0604030504040204" pitchFamily="50" charset="-128"/>
              </a:rPr>
              <a:t>年</a:t>
            </a:r>
            <a:r>
              <a:rPr kumimoji="0" lang="ja-JP" altLang="en-US" sz="1662" b="1" kern="0" dirty="0">
                <a:solidFill>
                  <a:prstClr val="black"/>
                </a:solidFill>
                <a:latin typeface="Meiryo UI" panose="020B0604030504040204" pitchFamily="50" charset="-128"/>
                <a:ea typeface="Meiryo UI" panose="020B0604030504040204" pitchFamily="50" charset="-128"/>
              </a:rPr>
              <a:t>　</a:t>
            </a:r>
            <a:r>
              <a:rPr kumimoji="0" lang="ja-JP" altLang="en-US" sz="1662" b="1" kern="0" dirty="0" smtClean="0">
                <a:solidFill>
                  <a:prstClr val="black"/>
                </a:solidFill>
                <a:latin typeface="Meiryo UI" panose="020B0604030504040204" pitchFamily="50" charset="-128"/>
                <a:ea typeface="Meiryo UI" panose="020B0604030504040204" pitchFamily="50" charset="-128"/>
              </a:rPr>
              <a:t>大阪・関西万博開催</a:t>
            </a:r>
            <a:endParaRPr kumimoji="0" lang="en-US" altLang="ja-JP" sz="1662" b="1" kern="0" dirty="0">
              <a:solidFill>
                <a:prstClr val="black"/>
              </a:solidFill>
              <a:latin typeface="Meiryo UI" panose="020B0604030504040204" pitchFamily="50" charset="-128"/>
              <a:ea typeface="Meiryo UI" panose="020B0604030504040204" pitchFamily="50" charset="-128"/>
            </a:endParaRPr>
          </a:p>
        </p:txBody>
      </p:sp>
      <p:graphicFrame>
        <p:nvGraphicFramePr>
          <p:cNvPr id="3" name="表 2"/>
          <p:cNvGraphicFramePr>
            <a:graphicFrameLocks noGrp="1"/>
          </p:cNvGraphicFramePr>
          <p:nvPr>
            <p:extLst/>
          </p:nvPr>
        </p:nvGraphicFramePr>
        <p:xfrm>
          <a:off x="4025092" y="2902054"/>
          <a:ext cx="4053733" cy="2594867"/>
        </p:xfrm>
        <a:graphic>
          <a:graphicData uri="http://schemas.openxmlformats.org/drawingml/2006/table">
            <a:tbl>
              <a:tblPr firstRow="1" bandRow="1">
                <a:tableStyleId>{16D9F66E-5EB9-4882-86FB-DCBF35E3C3E4}</a:tableStyleId>
              </a:tblPr>
              <a:tblGrid>
                <a:gridCol w="550973">
                  <a:extLst>
                    <a:ext uri="{9D8B030D-6E8A-4147-A177-3AD203B41FA5}">
                      <a16:colId xmlns:a16="http://schemas.microsoft.com/office/drawing/2014/main" val="2195044476"/>
                    </a:ext>
                  </a:extLst>
                </a:gridCol>
                <a:gridCol w="3502760">
                  <a:extLst>
                    <a:ext uri="{9D8B030D-6E8A-4147-A177-3AD203B41FA5}">
                      <a16:colId xmlns:a16="http://schemas.microsoft.com/office/drawing/2014/main" val="853430311"/>
                    </a:ext>
                  </a:extLst>
                </a:gridCol>
              </a:tblGrid>
              <a:tr h="548226">
                <a:tc>
                  <a:txBody>
                    <a:bodyPr/>
                    <a:lstStyle/>
                    <a:p>
                      <a:pPr algn="ctr"/>
                      <a:r>
                        <a:rPr kumimoji="1" lang="en-US" altLang="ja-JP" sz="1200" b="1" dirty="0" smtClean="0"/>
                        <a:t>2015.4</a:t>
                      </a:r>
                      <a:endParaRPr kumimoji="1" lang="ja-JP" altLang="en-US" sz="1200" b="1" dirty="0"/>
                    </a:p>
                  </a:txBody>
                  <a:tcPr marL="84406" marR="84406" marT="42203" marB="42203" anchor="ctr"/>
                </a:tc>
                <a:tc>
                  <a:txBody>
                    <a:bodyPr/>
                    <a:lstStyle/>
                    <a:p>
                      <a:r>
                        <a:rPr kumimoji="1" lang="ja-JP" altLang="en-US" sz="1200" b="1" dirty="0" smtClean="0">
                          <a:latin typeface="Meiryo UI" panose="020B0604030504040204" pitchFamily="50" charset="-128"/>
                          <a:ea typeface="Meiryo UI" panose="020B0604030504040204" pitchFamily="50" charset="-128"/>
                        </a:rPr>
                        <a:t>府が誘致の可能性を探る「</a:t>
                      </a:r>
                      <a:r>
                        <a:rPr kumimoji="1" lang="zh-TW" altLang="en-US" sz="1200" b="1" dirty="0" smtClean="0">
                          <a:latin typeface="Meiryo UI" panose="020B0604030504040204" pitchFamily="50" charset="-128"/>
                          <a:ea typeface="Meiryo UI" panose="020B0604030504040204" pitchFamily="50" charset="-128"/>
                        </a:rPr>
                        <a:t>国際博覧会</a:t>
                      </a:r>
                      <a:endParaRPr kumimoji="1" lang="en-US" altLang="zh-TW" sz="1200" b="1" dirty="0" smtClean="0">
                        <a:latin typeface="Meiryo UI" panose="020B0604030504040204" pitchFamily="50" charset="-128"/>
                        <a:ea typeface="Meiryo UI" panose="020B0604030504040204" pitchFamily="50" charset="-128"/>
                      </a:endParaRPr>
                    </a:p>
                    <a:p>
                      <a:r>
                        <a:rPr kumimoji="1" lang="zh-TW" altLang="en-US" sz="1200" b="1" dirty="0" smtClean="0">
                          <a:latin typeface="Meiryo UI" panose="020B0604030504040204" pitchFamily="50" charset="-128"/>
                          <a:ea typeface="Meiryo UI" panose="020B0604030504040204" pitchFamily="50" charset="-128"/>
                        </a:rPr>
                        <a:t>大阪誘致構想検討会</a:t>
                      </a:r>
                      <a:r>
                        <a:rPr kumimoji="1" lang="ja-JP" altLang="en-US" sz="1200" b="1" dirty="0" smtClean="0">
                          <a:latin typeface="Meiryo UI" panose="020B0604030504040204" pitchFamily="50" charset="-128"/>
                          <a:ea typeface="Meiryo UI" panose="020B0604030504040204" pitchFamily="50" charset="-128"/>
                        </a:rPr>
                        <a:t>」を設置</a:t>
                      </a:r>
                    </a:p>
                  </a:txBody>
                  <a:tcPr marL="84406" marR="84406" marT="42203" marB="42203" anchor="ctr"/>
                </a:tc>
                <a:extLst>
                  <a:ext uri="{0D108BD9-81ED-4DB2-BD59-A6C34878D82A}">
                    <a16:rowId xmlns:a16="http://schemas.microsoft.com/office/drawing/2014/main" val="2157954969"/>
                  </a:ext>
                </a:extLst>
              </a:tr>
              <a:tr h="482776">
                <a:tc>
                  <a:txBody>
                    <a:bodyPr/>
                    <a:lstStyle/>
                    <a:p>
                      <a:pPr algn="ctr"/>
                      <a:r>
                        <a:rPr kumimoji="1" lang="en-US" altLang="ja-JP" sz="1200" b="0" dirty="0" smtClean="0"/>
                        <a:t>2016.6</a:t>
                      </a:r>
                      <a:endParaRPr kumimoji="1" lang="ja-JP" altLang="en-US" sz="1200" b="0" dirty="0"/>
                    </a:p>
                  </a:txBody>
                  <a:tcPr marL="84406" marR="84406" marT="42203" marB="42203" anchor="ctr"/>
                </a:tc>
                <a:tc>
                  <a:txBody>
                    <a:bodyPr/>
                    <a:lstStyle/>
                    <a:p>
                      <a:r>
                        <a:rPr kumimoji="1" lang="ja-JP" altLang="en-US" sz="1200" b="0" dirty="0" smtClean="0">
                          <a:latin typeface="Meiryo UI" panose="020B0604030504040204" pitchFamily="50" charset="-128"/>
                          <a:ea typeface="Meiryo UI" panose="020B0604030504040204" pitchFamily="50" charset="-128"/>
                        </a:rPr>
                        <a:t>府が、誘致に向けた基本的な構想をとりまとめるための「</a:t>
                      </a:r>
                      <a:r>
                        <a:rPr kumimoji="1" lang="zh-TW" altLang="en-US" sz="1200" b="0" dirty="0" smtClean="0">
                          <a:latin typeface="Meiryo UI" panose="020B0604030504040204" pitchFamily="50" charset="-128"/>
                          <a:ea typeface="Meiryo UI" panose="020B0604030504040204" pitchFamily="50" charset="-128"/>
                        </a:rPr>
                        <a:t>２０２５年万博基本構想検討会議</a:t>
                      </a:r>
                      <a:r>
                        <a:rPr kumimoji="1" lang="ja-JP" altLang="en-US" sz="1200" b="0" dirty="0" smtClean="0">
                          <a:latin typeface="Meiryo UI" panose="020B0604030504040204" pitchFamily="50" charset="-128"/>
                          <a:ea typeface="Meiryo UI" panose="020B0604030504040204" pitchFamily="50" charset="-128"/>
                        </a:rPr>
                        <a:t>」を設置。</a:t>
                      </a:r>
                      <a:endParaRPr kumimoji="1" lang="ja-JP" altLang="en-US" sz="1200" b="0" dirty="0">
                        <a:latin typeface="Meiryo UI" panose="020B0604030504040204" pitchFamily="50" charset="-128"/>
                        <a:ea typeface="Meiryo UI" panose="020B0604030504040204" pitchFamily="50" charset="-128"/>
                      </a:endParaRPr>
                    </a:p>
                  </a:txBody>
                  <a:tcPr marL="84406" marR="84406" marT="42203" marB="42203" anchor="ctr"/>
                </a:tc>
                <a:extLst>
                  <a:ext uri="{0D108BD9-81ED-4DB2-BD59-A6C34878D82A}">
                    <a16:rowId xmlns:a16="http://schemas.microsoft.com/office/drawing/2014/main" val="3312657523"/>
                  </a:ext>
                </a:extLst>
              </a:tr>
              <a:tr h="504056">
                <a:tc>
                  <a:txBody>
                    <a:bodyPr/>
                    <a:lstStyle/>
                    <a:p>
                      <a:pPr algn="ctr"/>
                      <a:r>
                        <a:rPr kumimoji="1" lang="en-US" altLang="ja-JP" sz="1200" b="1" dirty="0" smtClean="0"/>
                        <a:t>2017.1</a:t>
                      </a:r>
                      <a:endParaRPr kumimoji="1" lang="ja-JP" altLang="en-US" sz="1200" b="1" dirty="0"/>
                    </a:p>
                  </a:txBody>
                  <a:tcPr marL="84406" marR="84406" marT="42203" marB="42203" anchor="ctr"/>
                </a:tc>
                <a:tc>
                  <a:txBody>
                    <a:bodyPr/>
                    <a:lstStyle/>
                    <a:p>
                      <a:r>
                        <a:rPr kumimoji="1" lang="ja-JP" altLang="en-US" sz="1200" b="1" dirty="0" smtClean="0">
                          <a:latin typeface="Meiryo UI" panose="020B0604030504040204" pitchFamily="50" charset="-128"/>
                          <a:ea typeface="Meiryo UI" panose="020B0604030504040204" pitchFamily="50" charset="-128"/>
                        </a:rPr>
                        <a:t>副首都推進本部において、夢洲での万博誘致・開催に向け、府市が共同で取り組むことを確認</a:t>
                      </a:r>
                      <a:endParaRPr kumimoji="1" lang="ja-JP" altLang="en-US" sz="1200" b="1" dirty="0">
                        <a:latin typeface="Meiryo UI" panose="020B0604030504040204" pitchFamily="50" charset="-128"/>
                        <a:ea typeface="Meiryo UI" panose="020B0604030504040204" pitchFamily="50" charset="-128"/>
                      </a:endParaRPr>
                    </a:p>
                  </a:txBody>
                  <a:tcPr marL="84406" marR="84406" marT="42203" marB="42203" anchor="ctr"/>
                </a:tc>
                <a:extLst>
                  <a:ext uri="{0D108BD9-81ED-4DB2-BD59-A6C34878D82A}">
                    <a16:rowId xmlns:a16="http://schemas.microsoft.com/office/drawing/2014/main" val="2954609674"/>
                  </a:ext>
                </a:extLst>
              </a:tr>
              <a:tr h="576064">
                <a:tc>
                  <a:txBody>
                    <a:bodyPr/>
                    <a:lstStyle/>
                    <a:p>
                      <a:pPr algn="ctr">
                        <a:lnSpc>
                          <a:spcPts val="1200"/>
                        </a:lnSpc>
                      </a:pPr>
                      <a:r>
                        <a:rPr kumimoji="1" lang="en-US" altLang="ja-JP" sz="1200" b="0" dirty="0" smtClean="0"/>
                        <a:t>2017.3</a:t>
                      </a:r>
                      <a:endParaRPr kumimoji="1" lang="ja-JP" altLang="en-US" sz="1200" b="0" dirty="0"/>
                    </a:p>
                  </a:txBody>
                  <a:tcPr marL="84406" marR="84406" marT="42203" marB="42203" anchor="ctr"/>
                </a:tc>
                <a:tc>
                  <a:txBody>
                    <a:bodyPr/>
                    <a:lstStyle/>
                    <a:p>
                      <a:r>
                        <a:rPr kumimoji="1" lang="ja-JP" altLang="en-US" sz="1200" b="0" dirty="0" smtClean="0">
                          <a:latin typeface="Meiryo UI" panose="020B0604030504040204" pitchFamily="50" charset="-128"/>
                          <a:ea typeface="Meiryo UI" panose="020B0604030504040204" pitchFamily="50" charset="-128"/>
                        </a:rPr>
                        <a:t>行政、経済界、各種団体等による「２０２５日本万国博覧会誘致委員会」を設立</a:t>
                      </a:r>
                    </a:p>
                  </a:txBody>
                  <a:tcPr marL="84406" marR="84406" marT="42203" marB="42203" anchor="ctr"/>
                </a:tc>
                <a:extLst>
                  <a:ext uri="{0D108BD9-81ED-4DB2-BD59-A6C34878D82A}">
                    <a16:rowId xmlns:a16="http://schemas.microsoft.com/office/drawing/2014/main" val="1782099465"/>
                  </a:ext>
                </a:extLst>
              </a:tr>
              <a:tr h="483745">
                <a:tc>
                  <a:txBody>
                    <a:bodyPr/>
                    <a:lstStyle/>
                    <a:p>
                      <a:pPr algn="ctr"/>
                      <a:r>
                        <a:rPr kumimoji="1" lang="en-US" altLang="ja-JP" sz="1200" b="1" dirty="0" smtClean="0"/>
                        <a:t>2018.11</a:t>
                      </a:r>
                      <a:endParaRPr kumimoji="1" lang="ja-JP" altLang="en-US" sz="1200" b="1" dirty="0"/>
                    </a:p>
                  </a:txBody>
                  <a:tcPr marL="84406" marR="84406" marT="42203" marB="42203" anchor="ctr"/>
                </a:tc>
                <a:tc>
                  <a:txBody>
                    <a:bodyPr/>
                    <a:lstStyle/>
                    <a:p>
                      <a:r>
                        <a:rPr kumimoji="1" lang="ja-JP" altLang="en-US" sz="1200" b="1" dirty="0" smtClean="0">
                          <a:latin typeface="Meiryo UI" panose="020B0604030504040204" pitchFamily="50" charset="-128"/>
                          <a:ea typeface="Meiryo UI" panose="020B0604030504040204" pitchFamily="50" charset="-128"/>
                        </a:rPr>
                        <a:t>大阪・関西万博の開催が決定</a:t>
                      </a:r>
                    </a:p>
                  </a:txBody>
                  <a:tcPr marL="84406" marR="84406" marT="42203" marB="42203" anchor="ctr"/>
                </a:tc>
                <a:extLst>
                  <a:ext uri="{0D108BD9-81ED-4DB2-BD59-A6C34878D82A}">
                    <a16:rowId xmlns:a16="http://schemas.microsoft.com/office/drawing/2014/main" val="770938662"/>
                  </a:ext>
                </a:extLst>
              </a:tr>
            </a:tbl>
          </a:graphicData>
        </a:graphic>
      </p:graphicFrame>
      <p:sp>
        <p:nvSpPr>
          <p:cNvPr id="10" name="下矢印 9"/>
          <p:cNvSpPr/>
          <p:nvPr/>
        </p:nvSpPr>
        <p:spPr>
          <a:xfrm>
            <a:off x="8200531" y="2972033"/>
            <a:ext cx="193273" cy="2520000"/>
          </a:xfrm>
          <a:prstGeom prst="downArrow">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ja-JP" altLang="en-US" sz="1662"/>
          </a:p>
        </p:txBody>
      </p:sp>
      <p:sp>
        <p:nvSpPr>
          <p:cNvPr id="13" name="正方形/長方形 12"/>
          <p:cNvSpPr/>
          <p:nvPr/>
        </p:nvSpPr>
        <p:spPr>
          <a:xfrm>
            <a:off x="8460432" y="2773082"/>
            <a:ext cx="504056" cy="2898964"/>
          </a:xfrm>
          <a:prstGeom prst="rect">
            <a:avLst/>
          </a:prstGeom>
          <a:ln w="22225">
            <a:solidFill>
              <a:schemeClr val="tx1"/>
            </a:solidFill>
            <a:prstDash val="solid"/>
          </a:ln>
        </p:spPr>
        <p:style>
          <a:lnRef idx="2">
            <a:schemeClr val="accent6"/>
          </a:lnRef>
          <a:fillRef idx="1">
            <a:schemeClr val="lt1"/>
          </a:fillRef>
          <a:effectRef idx="0">
            <a:schemeClr val="accent6"/>
          </a:effectRef>
          <a:fontRef idx="minor">
            <a:schemeClr val="dk1"/>
          </a:fontRef>
        </p:style>
        <p:txBody>
          <a:bodyPr vert="eaVert" rtlCol="0" anchor="ctr"/>
          <a:lstStyle/>
          <a:p>
            <a:r>
              <a:rPr lang="ja-JP" altLang="en-US" sz="1200" dirty="0" smtClean="0">
                <a:latin typeface="Meiryo UI" panose="020B0604030504040204" pitchFamily="50" charset="-128"/>
                <a:ea typeface="Meiryo UI" panose="020B0604030504040204" pitchFamily="50" charset="-128"/>
              </a:rPr>
              <a:t>府市一体の取組みにより、可能性を探る構想段階から数年で万博開催決定を実現</a:t>
            </a:r>
            <a:endParaRPr lang="ja-JP" altLang="en-US" sz="1200" dirty="0">
              <a:latin typeface="Meiryo UI" panose="020B0604030504040204" pitchFamily="50" charset="-128"/>
              <a:ea typeface="Meiryo UI" panose="020B0604030504040204" pitchFamily="50" charset="-128"/>
            </a:endParaRPr>
          </a:p>
        </p:txBody>
      </p:sp>
      <p:sp>
        <p:nvSpPr>
          <p:cNvPr id="23" name="角丸四角形 22"/>
          <p:cNvSpPr/>
          <p:nvPr/>
        </p:nvSpPr>
        <p:spPr>
          <a:xfrm>
            <a:off x="3863524" y="2525606"/>
            <a:ext cx="2326412" cy="398769"/>
          </a:xfrm>
          <a:prstGeom prst="roundRect">
            <a:avLst>
              <a:gd name="adj" fmla="val 953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lnSpc>
                <a:spcPct val="120000"/>
              </a:lnSpc>
            </a:pPr>
            <a:r>
              <a:rPr lang="en-US" altLang="ja-JP" sz="1292" b="1" dirty="0" smtClean="0">
                <a:solidFill>
                  <a:schemeClr val="tx1"/>
                </a:solidFill>
                <a:latin typeface="Meiryo UI" panose="020B0604030504040204" pitchFamily="50" charset="-128"/>
                <a:ea typeface="Meiryo UI" panose="020B0604030504040204" pitchFamily="50" charset="-128"/>
              </a:rPr>
              <a:t>《</a:t>
            </a:r>
            <a:r>
              <a:rPr lang="ja-JP" altLang="en-US" sz="1292" b="1" dirty="0" smtClean="0">
                <a:solidFill>
                  <a:schemeClr val="tx1"/>
                </a:solidFill>
                <a:latin typeface="Meiryo UI" panose="020B0604030504040204" pitchFamily="50" charset="-128"/>
                <a:ea typeface="Meiryo UI" panose="020B0604030504040204" pitchFamily="50" charset="-128"/>
              </a:rPr>
              <a:t>開催決定に</a:t>
            </a:r>
            <a:r>
              <a:rPr lang="ja-JP" altLang="en-US" sz="1292" b="1" dirty="0">
                <a:solidFill>
                  <a:schemeClr val="tx1"/>
                </a:solidFill>
                <a:latin typeface="Meiryo UI" panose="020B0604030504040204" pitchFamily="50" charset="-128"/>
                <a:ea typeface="Meiryo UI" panose="020B0604030504040204" pitchFamily="50" charset="-128"/>
              </a:rPr>
              <a:t>至るまでの経緯</a:t>
            </a:r>
            <a:r>
              <a:rPr lang="en-US" altLang="ja-JP" sz="1292" b="1" dirty="0">
                <a:solidFill>
                  <a:schemeClr val="tx1"/>
                </a:solidFill>
                <a:latin typeface="Meiryo UI" panose="020B0604030504040204" pitchFamily="50" charset="-128"/>
                <a:ea typeface="Meiryo UI" panose="020B0604030504040204" pitchFamily="50" charset="-128"/>
              </a:rPr>
              <a:t>》</a:t>
            </a:r>
          </a:p>
        </p:txBody>
      </p:sp>
      <p:grpSp>
        <p:nvGrpSpPr>
          <p:cNvPr id="4" name="グループ化 3"/>
          <p:cNvGrpSpPr/>
          <p:nvPr/>
        </p:nvGrpSpPr>
        <p:grpSpPr>
          <a:xfrm>
            <a:off x="3952526" y="676768"/>
            <a:ext cx="5120575" cy="1808068"/>
            <a:chOff x="3993479" y="728001"/>
            <a:chExt cx="4990783" cy="1808068"/>
          </a:xfrm>
        </p:grpSpPr>
        <p:sp>
          <p:nvSpPr>
            <p:cNvPr id="21" name="正方形/長方形 20"/>
            <p:cNvSpPr/>
            <p:nvPr/>
          </p:nvSpPr>
          <p:spPr>
            <a:xfrm>
              <a:off x="4064206" y="740954"/>
              <a:ext cx="4920055" cy="1795115"/>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nSpc>
                  <a:spcPts val="1662"/>
                </a:lnSpc>
              </a:pPr>
              <a:endParaRPr lang="en-US" altLang="ja-JP" sz="1200" dirty="0">
                <a:solidFill>
                  <a:schemeClr val="tx1"/>
                </a:solidFill>
                <a:latin typeface="Meiryo UI" panose="020B0604030504040204" pitchFamily="50" charset="-128"/>
                <a:ea typeface="Meiryo UI" panose="020B0604030504040204" pitchFamily="50" charset="-128"/>
              </a:endParaRPr>
            </a:p>
          </p:txBody>
        </p:sp>
        <p:sp>
          <p:nvSpPr>
            <p:cNvPr id="26" name="角丸四角形 25"/>
            <p:cNvSpPr/>
            <p:nvPr/>
          </p:nvSpPr>
          <p:spPr>
            <a:xfrm>
              <a:off x="3993479" y="728001"/>
              <a:ext cx="1070973" cy="398769"/>
            </a:xfrm>
            <a:prstGeom prst="roundRect">
              <a:avLst>
                <a:gd name="adj" fmla="val 953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lnSpc>
                  <a:spcPct val="120000"/>
                </a:lnSpc>
              </a:pPr>
              <a:r>
                <a:rPr lang="en-US" altLang="ja-JP" sz="1292" b="1" dirty="0" smtClean="0">
                  <a:solidFill>
                    <a:schemeClr val="tx1"/>
                  </a:solidFill>
                  <a:latin typeface="Meiryo UI" panose="020B0604030504040204" pitchFamily="50" charset="-128"/>
                  <a:ea typeface="Meiryo UI" panose="020B0604030504040204" pitchFamily="50" charset="-128"/>
                </a:rPr>
                <a:t>《</a:t>
              </a:r>
              <a:r>
                <a:rPr lang="ja-JP" altLang="en-US" sz="1292" b="1" dirty="0">
                  <a:solidFill>
                    <a:schemeClr val="tx1"/>
                  </a:solidFill>
                  <a:latin typeface="Meiryo UI" panose="020B0604030504040204" pitchFamily="50" charset="-128"/>
                  <a:ea typeface="Meiryo UI" panose="020B0604030504040204" pitchFamily="50" charset="-128"/>
                </a:rPr>
                <a:t>開催</a:t>
              </a:r>
              <a:r>
                <a:rPr lang="ja-JP" altLang="en-US" sz="1292" b="1" dirty="0" smtClean="0">
                  <a:solidFill>
                    <a:schemeClr val="tx1"/>
                  </a:solidFill>
                  <a:latin typeface="Meiryo UI" panose="020B0604030504040204" pitchFamily="50" charset="-128"/>
                  <a:ea typeface="Meiryo UI" panose="020B0604030504040204" pitchFamily="50" charset="-128"/>
                </a:rPr>
                <a:t>効果</a:t>
              </a:r>
              <a:r>
                <a:rPr lang="en-US" altLang="ja-JP" sz="1292" b="1" dirty="0">
                  <a:solidFill>
                    <a:schemeClr val="tx1"/>
                  </a:solidFill>
                  <a:latin typeface="Meiryo UI" panose="020B0604030504040204" pitchFamily="50" charset="-128"/>
                  <a:ea typeface="Meiryo UI" panose="020B0604030504040204" pitchFamily="50" charset="-128"/>
                </a:rPr>
                <a:t>》</a:t>
              </a:r>
            </a:p>
          </p:txBody>
        </p:sp>
        <p:sp>
          <p:nvSpPr>
            <p:cNvPr id="8" name="テキスト ボックス 7"/>
            <p:cNvSpPr txBox="1"/>
            <p:nvPr/>
          </p:nvSpPr>
          <p:spPr>
            <a:xfrm>
              <a:off x="4037046" y="1049615"/>
              <a:ext cx="4947216" cy="1423525"/>
            </a:xfrm>
            <a:prstGeom prst="rect">
              <a:avLst/>
            </a:prstGeom>
            <a:noFill/>
            <a:ln>
              <a:noFill/>
            </a:ln>
          </p:spPr>
          <p:txBody>
            <a:bodyPr wrap="square" lIns="118169" tIns="59084" rIns="93046" bIns="59084" rtlCol="0" anchor="ctr" anchorCtr="0">
              <a:spAutoFit/>
            </a:bodyPr>
            <a:lstStyle/>
            <a:p>
              <a:pPr marL="180000" indent="-180000">
                <a:spcBef>
                  <a:spcPts val="600"/>
                </a:spcBef>
                <a:buFont typeface="Wingdings" panose="05000000000000000000" pitchFamily="2" charset="2"/>
                <a:buChar char="u"/>
                <a:tabLst>
                  <a:tab pos="0" algn="l"/>
                </a:tabLst>
              </a:pPr>
              <a:r>
                <a:rPr lang="ja-JP" altLang="en-US" sz="1246" dirty="0" smtClean="0">
                  <a:latin typeface="Meiryo UI" panose="020B0604030504040204" pitchFamily="50" charset="-128"/>
                  <a:ea typeface="Meiryo UI" panose="020B0604030504040204" pitchFamily="50" charset="-128"/>
                </a:rPr>
                <a:t>日本</a:t>
              </a:r>
              <a:r>
                <a:rPr lang="ja-JP" altLang="en-US" sz="1246" dirty="0">
                  <a:latin typeface="Meiryo UI" panose="020B0604030504040204" pitchFamily="50" charset="-128"/>
                  <a:ea typeface="Meiryo UI" panose="020B0604030504040204" pitchFamily="50" charset="-128"/>
                </a:rPr>
                <a:t>経済及び大阪・関西の地域経済の活性化やビジネス機会の拡大</a:t>
              </a:r>
              <a:r>
                <a:rPr lang="ja-JP" altLang="en-US" sz="1246" dirty="0" smtClean="0">
                  <a:latin typeface="Meiryo UI" panose="020B0604030504040204" pitchFamily="50" charset="-128"/>
                  <a:ea typeface="Meiryo UI" panose="020B0604030504040204" pitchFamily="50" charset="-128"/>
                </a:rPr>
                <a:t>により</a:t>
              </a:r>
              <a:r>
                <a:rPr lang="ja-JP" altLang="en-US" sz="1246" dirty="0">
                  <a:latin typeface="Meiryo UI" panose="020B0604030504040204" pitchFamily="50" charset="-128"/>
                  <a:ea typeface="Meiryo UI" panose="020B0604030504040204" pitchFamily="50" charset="-128"/>
                </a:rPr>
                <a:t>、</a:t>
              </a:r>
              <a:r>
                <a:rPr lang="ja-JP" altLang="en-US" sz="1246" b="1" u="sng" dirty="0">
                  <a:latin typeface="Meiryo UI" panose="020B0604030504040204" pitchFamily="50" charset="-128"/>
                  <a:ea typeface="Meiryo UI" panose="020B0604030504040204" pitchFamily="50" charset="-128"/>
                </a:rPr>
                <a:t>約</a:t>
              </a:r>
              <a:r>
                <a:rPr lang="en-US" altLang="ja-JP" sz="1246" b="1" u="sng" dirty="0">
                  <a:latin typeface="Meiryo UI" panose="020B0604030504040204" pitchFamily="50" charset="-128"/>
                  <a:ea typeface="Meiryo UI" panose="020B0604030504040204" pitchFamily="50" charset="-128"/>
                </a:rPr>
                <a:t>2</a:t>
              </a:r>
              <a:r>
                <a:rPr lang="ja-JP" altLang="en-US" sz="1246" b="1" u="sng" dirty="0">
                  <a:latin typeface="Meiryo UI" panose="020B0604030504040204" pitchFamily="50" charset="-128"/>
                  <a:ea typeface="Meiryo UI" panose="020B0604030504040204" pitchFamily="50" charset="-128"/>
                </a:rPr>
                <a:t>兆円の経済波及効果</a:t>
              </a:r>
              <a:r>
                <a:rPr lang="ja-JP" altLang="en-US" sz="1246" dirty="0">
                  <a:latin typeface="Meiryo UI" panose="020B0604030504040204" pitchFamily="50" charset="-128"/>
                  <a:ea typeface="Meiryo UI" panose="020B0604030504040204" pitchFamily="50" charset="-128"/>
                </a:rPr>
                <a:t>が</a:t>
              </a:r>
              <a:r>
                <a:rPr lang="ja-JP" altLang="en-US" sz="1246" dirty="0" smtClean="0">
                  <a:latin typeface="Meiryo UI" panose="020B0604030504040204" pitchFamily="50" charset="-128"/>
                  <a:ea typeface="Meiryo UI" panose="020B0604030504040204" pitchFamily="50" charset="-128"/>
                </a:rPr>
                <a:t>見込まれる。</a:t>
              </a:r>
              <a:endParaRPr lang="en-US" altLang="ja-JP" sz="1246" dirty="0" smtClean="0">
                <a:latin typeface="Meiryo UI" panose="020B0604030504040204" pitchFamily="50" charset="-128"/>
                <a:ea typeface="Meiryo UI" panose="020B0604030504040204" pitchFamily="50" charset="-128"/>
              </a:endParaRPr>
            </a:p>
            <a:p>
              <a:pPr marL="180000" indent="-180000">
                <a:spcBef>
                  <a:spcPts val="600"/>
                </a:spcBef>
                <a:buFont typeface="Wingdings" panose="05000000000000000000" pitchFamily="2" charset="2"/>
                <a:buChar char="u"/>
                <a:tabLst>
                  <a:tab pos="0" algn="l"/>
                </a:tabLst>
              </a:pPr>
              <a:r>
                <a:rPr lang="ja-JP" altLang="en-US" sz="1246" dirty="0" smtClean="0">
                  <a:latin typeface="Meiryo UI" panose="020B0604030504040204" pitchFamily="50" charset="-128"/>
                  <a:ea typeface="Meiryo UI" panose="020B0604030504040204" pitchFamily="50" charset="-128"/>
                </a:rPr>
                <a:t>大阪</a:t>
              </a:r>
              <a:r>
                <a:rPr lang="ja-JP" altLang="en-US" sz="1246" dirty="0">
                  <a:latin typeface="Meiryo UI" panose="020B0604030504040204" pitchFamily="50" charset="-128"/>
                  <a:ea typeface="Meiryo UI" panose="020B0604030504040204" pitchFamily="50" charset="-128"/>
                </a:rPr>
                <a:t>・関西が世界に誇るライフサイエンス、バイオメディカルの集積が、万博のテーマに沿った新たな</a:t>
              </a:r>
              <a:r>
                <a:rPr lang="ja-JP" altLang="en-US" sz="1246" dirty="0" smtClean="0">
                  <a:latin typeface="Meiryo UI" panose="020B0604030504040204" pitchFamily="50" charset="-128"/>
                  <a:ea typeface="Meiryo UI" panose="020B0604030504040204" pitchFamily="50" charset="-128"/>
                </a:rPr>
                <a:t>イノベーションを創出することでさらに</a:t>
              </a:r>
              <a:r>
                <a:rPr lang="ja-JP" altLang="en-US" sz="1246" dirty="0">
                  <a:latin typeface="Meiryo UI" panose="020B0604030504040204" pitchFamily="50" charset="-128"/>
                  <a:ea typeface="Meiryo UI" panose="020B0604030504040204" pitchFamily="50" charset="-128"/>
                </a:rPr>
                <a:t>発展</a:t>
              </a:r>
              <a:r>
                <a:rPr lang="ja-JP" altLang="en-US" sz="1246" dirty="0" smtClean="0">
                  <a:latin typeface="Meiryo UI" panose="020B0604030504040204" pitchFamily="50" charset="-128"/>
                  <a:ea typeface="Meiryo UI" panose="020B0604030504040204" pitchFamily="50" charset="-128"/>
                </a:rPr>
                <a:t>する</a:t>
              </a:r>
              <a:endParaRPr lang="en-US" altLang="ja-JP" sz="1246" dirty="0" smtClean="0">
                <a:latin typeface="Meiryo UI" panose="020B0604030504040204" pitchFamily="50" charset="-128"/>
                <a:ea typeface="Meiryo UI" panose="020B0604030504040204" pitchFamily="50" charset="-128"/>
              </a:endParaRPr>
            </a:p>
            <a:p>
              <a:pPr marL="180000" indent="-180000">
                <a:spcBef>
                  <a:spcPts val="600"/>
                </a:spcBef>
                <a:buFont typeface="Wingdings" panose="05000000000000000000" pitchFamily="2" charset="2"/>
                <a:buChar char="u"/>
                <a:tabLst>
                  <a:tab pos="0" algn="l"/>
                </a:tabLst>
              </a:pPr>
              <a:r>
                <a:rPr lang="ja-JP" altLang="en-US" sz="1246" dirty="0" smtClean="0">
                  <a:latin typeface="Meiryo UI" panose="020B0604030504040204" pitchFamily="50" charset="-128"/>
                  <a:ea typeface="Meiryo UI" panose="020B0604030504040204" pitchFamily="50" charset="-128"/>
                </a:rPr>
                <a:t>悠久</a:t>
              </a:r>
              <a:r>
                <a:rPr lang="ja-JP" altLang="en-US" sz="1246" dirty="0">
                  <a:latin typeface="Meiryo UI" panose="020B0604030504040204" pitchFamily="50" charset="-128"/>
                  <a:ea typeface="Meiryo UI" panose="020B0604030504040204" pitchFamily="50" charset="-128"/>
                </a:rPr>
                <a:t>の歴史・文化を誇る大阪・関西が、異なる文化との交流を通じて、さらに豊かなものとなり、世界における圏域の認知度が向上する</a:t>
              </a:r>
              <a:r>
                <a:rPr lang="ja-JP" altLang="en-US" sz="1246" dirty="0" smtClean="0">
                  <a:latin typeface="Meiryo UI" panose="020B0604030504040204" pitchFamily="50" charset="-128"/>
                  <a:ea typeface="Meiryo UI" panose="020B0604030504040204" pitchFamily="50" charset="-128"/>
                </a:rPr>
                <a:t>。　　など</a:t>
              </a:r>
              <a:endParaRPr lang="en-US" altLang="ja-JP" sz="1246" dirty="0" smtClean="0">
                <a:latin typeface="Meiryo UI" panose="020B0604030504040204" pitchFamily="50" charset="-128"/>
                <a:ea typeface="Meiryo UI" panose="020B0604030504040204" pitchFamily="50" charset="-128"/>
              </a:endParaRPr>
            </a:p>
          </p:txBody>
        </p:sp>
      </p:grpSp>
      <p:sp>
        <p:nvSpPr>
          <p:cNvPr id="28" name="角丸四角形 27"/>
          <p:cNvSpPr/>
          <p:nvPr/>
        </p:nvSpPr>
        <p:spPr>
          <a:xfrm>
            <a:off x="251520" y="6124202"/>
            <a:ext cx="8569611" cy="662437"/>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ja-JP" altLang="en-US" sz="1500" b="1" dirty="0" smtClean="0">
                <a:solidFill>
                  <a:schemeClr val="tx1"/>
                </a:solidFill>
                <a:latin typeface="Meiryo UI" panose="020B0604030504040204" pitchFamily="50" charset="-128"/>
                <a:ea typeface="Meiryo UI" panose="020B0604030504040204" pitchFamily="50" charset="-128"/>
              </a:rPr>
              <a:t>　府市一体で万博を実現。アフターコロナの先にある大阪・関西万博を見据え、大阪の持続的成長に向け</a:t>
            </a:r>
            <a:endParaRPr lang="en-US" altLang="ja-JP" sz="1500" b="1" dirty="0" smtClean="0">
              <a:solidFill>
                <a:schemeClr val="tx1"/>
              </a:solidFill>
              <a:latin typeface="Meiryo UI" panose="020B0604030504040204" pitchFamily="50" charset="-128"/>
              <a:ea typeface="Meiryo UI" panose="020B0604030504040204" pitchFamily="50" charset="-128"/>
            </a:endParaRPr>
          </a:p>
          <a:p>
            <a:r>
              <a:rPr lang="ja-JP" altLang="en-US" sz="1500" b="1" dirty="0">
                <a:solidFill>
                  <a:schemeClr val="tx1"/>
                </a:solidFill>
                <a:latin typeface="Meiryo UI" panose="020B0604030504040204" pitchFamily="50" charset="-128"/>
                <a:ea typeface="Meiryo UI" panose="020B0604030504040204" pitchFamily="50" charset="-128"/>
              </a:rPr>
              <a:t>　</a:t>
            </a:r>
            <a:r>
              <a:rPr lang="ja-JP" altLang="en-US" sz="1500" b="1" dirty="0" smtClean="0">
                <a:solidFill>
                  <a:schemeClr val="tx1"/>
                </a:solidFill>
                <a:latin typeface="Meiryo UI" panose="020B0604030504040204" pitchFamily="50" charset="-128"/>
                <a:ea typeface="Meiryo UI" panose="020B0604030504040204" pitchFamily="50" charset="-128"/>
              </a:rPr>
              <a:t>取り組んでいく</a:t>
            </a:r>
            <a:endParaRPr lang="en-US" altLang="ja-JP" sz="1500" b="1" dirty="0" smtClean="0">
              <a:solidFill>
                <a:schemeClr val="tx1"/>
              </a:solidFill>
              <a:latin typeface="Meiryo UI" panose="020B0604030504040204" pitchFamily="50" charset="-128"/>
              <a:ea typeface="Meiryo UI" panose="020B0604030504040204" pitchFamily="50" charset="-128"/>
            </a:endParaRPr>
          </a:p>
        </p:txBody>
      </p:sp>
      <p:sp>
        <p:nvSpPr>
          <p:cNvPr id="30" name="スライド番号プレースホルダー 3"/>
          <p:cNvSpPr>
            <a:spLocks noGrp="1"/>
          </p:cNvSpPr>
          <p:nvPr>
            <p:ph type="sldNum" sz="quarter" idx="12"/>
          </p:nvPr>
        </p:nvSpPr>
        <p:spPr>
          <a:xfrm>
            <a:off x="7017072" y="6542803"/>
            <a:ext cx="2133600" cy="365125"/>
          </a:xfrm>
        </p:spPr>
        <p:txBody>
          <a:bodyPr/>
          <a:lstStyle/>
          <a:p>
            <a:pPr>
              <a:defRPr/>
            </a:pPr>
            <a:r>
              <a:rPr lang="en-US" altLang="ja-JP" b="1" dirty="0"/>
              <a:t>9</a:t>
            </a:r>
            <a:endParaRPr lang="ja-JP" altLang="en-US" b="1" dirty="0"/>
          </a:p>
        </p:txBody>
      </p:sp>
      <p:pic>
        <p:nvPicPr>
          <p:cNvPr id="6" name="図 5"/>
          <p:cNvPicPr>
            <a:picLocks noChangeAspect="1"/>
          </p:cNvPicPr>
          <p:nvPr/>
        </p:nvPicPr>
        <p:blipFill>
          <a:blip r:embed="rId3"/>
          <a:stretch>
            <a:fillRect/>
          </a:stretch>
        </p:blipFill>
        <p:spPr>
          <a:xfrm>
            <a:off x="366969" y="2132856"/>
            <a:ext cx="3342833" cy="1688038"/>
          </a:xfrm>
          <a:prstGeom prst="rect">
            <a:avLst/>
          </a:prstGeom>
        </p:spPr>
      </p:pic>
      <p:pic>
        <p:nvPicPr>
          <p:cNvPr id="7" name="図 6"/>
          <p:cNvPicPr>
            <a:picLocks noChangeAspect="1"/>
          </p:cNvPicPr>
          <p:nvPr/>
        </p:nvPicPr>
        <p:blipFill>
          <a:blip r:embed="rId4"/>
          <a:stretch>
            <a:fillRect/>
          </a:stretch>
        </p:blipFill>
        <p:spPr>
          <a:xfrm>
            <a:off x="366969" y="3893444"/>
            <a:ext cx="3349301" cy="1832196"/>
          </a:xfrm>
          <a:prstGeom prst="rect">
            <a:avLst/>
          </a:prstGeom>
        </p:spPr>
      </p:pic>
      <p:sp>
        <p:nvSpPr>
          <p:cNvPr id="27" name="正方形/長方形 26"/>
          <p:cNvSpPr/>
          <p:nvPr/>
        </p:nvSpPr>
        <p:spPr>
          <a:xfrm>
            <a:off x="1866983" y="5661248"/>
            <a:ext cx="2288582" cy="316462"/>
          </a:xfrm>
          <a:prstGeom prst="rect">
            <a:avLst/>
          </a:prstGeom>
          <a:noFill/>
          <a:ln w="19050" cap="flat" cmpd="sng" algn="ctr">
            <a:noFill/>
            <a:prstDash val="sysDot"/>
          </a:ln>
          <a:effectLst/>
        </p:spPr>
        <p:txBody>
          <a:bodyPr rtlCol="0" anchor="ctr"/>
          <a:lstStyle/>
          <a:p>
            <a:pPr algn="ctr" defTabSz="844083">
              <a:defRPr/>
            </a:pPr>
            <a:r>
              <a:rPr kumimoji="0" lang="ja-JP" altLang="en-US" sz="900" kern="0" dirty="0">
                <a:solidFill>
                  <a:prstClr val="black"/>
                </a:solidFill>
                <a:latin typeface="Meiryo UI" panose="020B0604030504040204" pitchFamily="50" charset="-128"/>
                <a:ea typeface="Meiryo UI" panose="020B0604030504040204" pitchFamily="50" charset="-128"/>
              </a:rPr>
              <a:t>　</a:t>
            </a:r>
            <a:r>
              <a:rPr kumimoji="0" lang="ja-JP" altLang="en-US" sz="900" kern="0" dirty="0" smtClean="0">
                <a:solidFill>
                  <a:prstClr val="black"/>
                </a:solidFill>
                <a:latin typeface="Meiryo UI" panose="020B0604030504040204" pitchFamily="50" charset="-128"/>
                <a:ea typeface="Meiryo UI" panose="020B0604030504040204" pitchFamily="50" charset="-128"/>
              </a:rPr>
              <a:t>提供：経済産業省</a:t>
            </a:r>
            <a:endParaRPr kumimoji="0" lang="en-US" altLang="ja-JP" sz="900" kern="0" dirty="0">
              <a:solidFill>
                <a:prstClr val="black"/>
              </a:solidFill>
              <a:latin typeface="Meiryo UI" panose="020B0604030504040204" pitchFamily="50" charset="-128"/>
              <a:ea typeface="Meiryo UI" panose="020B0604030504040204" pitchFamily="50" charset="-128"/>
            </a:endParaRPr>
          </a:p>
        </p:txBody>
      </p:sp>
      <p:sp>
        <p:nvSpPr>
          <p:cNvPr id="19" name="タイトル 1"/>
          <p:cNvSpPr txBox="1">
            <a:spLocks/>
          </p:cNvSpPr>
          <p:nvPr/>
        </p:nvSpPr>
        <p:spPr>
          <a:xfrm>
            <a:off x="0" y="44624"/>
            <a:ext cx="9468544" cy="337420"/>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770" b="1" dirty="0">
                <a:latin typeface="Meiryo UI" panose="020B0604030504040204" pitchFamily="50" charset="-128"/>
                <a:ea typeface="Meiryo UI" panose="020B0604030504040204" pitchFamily="50" charset="-128"/>
              </a:rPr>
              <a:t>■府市一体で推進する成長戦略の</a:t>
            </a:r>
            <a:r>
              <a:rPr lang="ja-JP" altLang="en-US" sz="2770" b="1" dirty="0" smtClean="0">
                <a:latin typeface="Meiryo UI" panose="020B0604030504040204" pitchFamily="50" charset="-128"/>
                <a:ea typeface="Meiryo UI" panose="020B0604030504040204" pitchFamily="50" charset="-128"/>
              </a:rPr>
              <a:t>取組み</a:t>
            </a:r>
            <a:r>
              <a:rPr lang="ja-JP" altLang="en-US" sz="2400" b="1" dirty="0" smtClean="0">
                <a:latin typeface="Meiryo UI" panose="020B0604030504040204" pitchFamily="50" charset="-128"/>
                <a:ea typeface="Meiryo UI" panose="020B0604030504040204" pitchFamily="50" charset="-128"/>
              </a:rPr>
              <a:t>（</a:t>
            </a:r>
            <a:r>
              <a:rPr lang="ja-JP" altLang="en-US" sz="2400" b="1" dirty="0">
                <a:latin typeface="Meiryo UI" panose="020B0604030504040204" pitchFamily="50" charset="-128"/>
                <a:ea typeface="Meiryo UI" panose="020B0604030504040204" pitchFamily="50" charset="-128"/>
              </a:rPr>
              <a:t>大阪・関西万博</a:t>
            </a:r>
            <a:r>
              <a:rPr lang="ja-JP" altLang="en-US" sz="2400" b="1" dirty="0" smtClean="0">
                <a:latin typeface="Meiryo UI" panose="020B0604030504040204" pitchFamily="50" charset="-128"/>
                <a:ea typeface="Meiryo UI" panose="020B0604030504040204" pitchFamily="50" charset="-128"/>
              </a:rPr>
              <a:t>）</a:t>
            </a:r>
            <a:endParaRPr lang="ja-JP" altLang="en-US" sz="2400" dirty="0">
              <a:latin typeface="Meiryo UI" panose="020B0604030504040204" pitchFamily="50" charset="-128"/>
              <a:ea typeface="Meiryo UI" panose="020B0604030504040204" pitchFamily="50" charset="-128"/>
            </a:endParaRPr>
          </a:p>
        </p:txBody>
      </p:sp>
      <p:sp>
        <p:nvSpPr>
          <p:cNvPr id="20" name="角丸四角形 19"/>
          <p:cNvSpPr/>
          <p:nvPr/>
        </p:nvSpPr>
        <p:spPr>
          <a:xfrm>
            <a:off x="4025091" y="672489"/>
            <a:ext cx="3027083" cy="282980"/>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smtClean="0">
                <a:solidFill>
                  <a:schemeClr val="bg1"/>
                </a:solidFill>
                <a:latin typeface="Meiryo UI" panose="020B0604030504040204" pitchFamily="50" charset="-128"/>
                <a:ea typeface="Meiryo UI" panose="020B0604030504040204" pitchFamily="50" charset="-128"/>
              </a:rPr>
              <a:t>開催効果</a:t>
            </a:r>
            <a:endParaRPr lang="en-US" altLang="ja-JP" sz="1400" b="1" dirty="0">
              <a:solidFill>
                <a:schemeClr val="bg1"/>
              </a:solidFill>
              <a:latin typeface="Meiryo UI" panose="020B0604030504040204" pitchFamily="50" charset="-128"/>
              <a:ea typeface="Meiryo UI" panose="020B0604030504040204" pitchFamily="50" charset="-128"/>
            </a:endParaRPr>
          </a:p>
        </p:txBody>
      </p:sp>
      <p:sp>
        <p:nvSpPr>
          <p:cNvPr id="22" name="角丸四角形 21"/>
          <p:cNvSpPr/>
          <p:nvPr/>
        </p:nvSpPr>
        <p:spPr>
          <a:xfrm>
            <a:off x="4016536" y="2641964"/>
            <a:ext cx="3027083" cy="282980"/>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smtClean="0">
                <a:solidFill>
                  <a:schemeClr val="bg1"/>
                </a:solidFill>
                <a:latin typeface="Meiryo UI" panose="020B0604030504040204" pitchFamily="50" charset="-128"/>
                <a:ea typeface="Meiryo UI" panose="020B0604030504040204" pitchFamily="50" charset="-128"/>
              </a:rPr>
              <a:t>開催決定に至るまでの経緯</a:t>
            </a:r>
            <a:endParaRPr lang="en-US" altLang="ja-JP" sz="1400" b="1" dirty="0">
              <a:solidFill>
                <a:schemeClr val="bg1"/>
              </a:solidFill>
              <a:latin typeface="Meiryo UI" panose="020B0604030504040204" pitchFamily="50" charset="-128"/>
              <a:ea typeface="Meiryo UI" panose="020B0604030504040204" pitchFamily="50" charset="-128"/>
            </a:endParaRPr>
          </a:p>
        </p:txBody>
      </p:sp>
      <p:sp>
        <p:nvSpPr>
          <p:cNvPr id="29" name="角丸四角形 28"/>
          <p:cNvSpPr/>
          <p:nvPr/>
        </p:nvSpPr>
        <p:spPr>
          <a:xfrm>
            <a:off x="111886" y="692696"/>
            <a:ext cx="3012905" cy="252320"/>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大阪・関西万博について</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角丸四角形 30"/>
          <p:cNvSpPr/>
          <p:nvPr/>
        </p:nvSpPr>
        <p:spPr>
          <a:xfrm>
            <a:off x="249958" y="5914118"/>
            <a:ext cx="3435318" cy="281047"/>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sz="1400" b="1" dirty="0">
                <a:solidFill>
                  <a:schemeClr val="bg1"/>
                </a:solidFill>
                <a:latin typeface="Meiryo UI" panose="020B0604030504040204" pitchFamily="50" charset="-128"/>
                <a:ea typeface="Meiryo UI" panose="020B0604030504040204" pitchFamily="50" charset="-128"/>
              </a:rPr>
              <a:t>府市</a:t>
            </a:r>
            <a:r>
              <a:rPr lang="ja-JP" altLang="en-US" sz="1400" b="1" dirty="0" smtClean="0">
                <a:solidFill>
                  <a:schemeClr val="bg1"/>
                </a:solidFill>
                <a:latin typeface="Meiryo UI" panose="020B0604030504040204" pitchFamily="50" charset="-128"/>
                <a:ea typeface="Meiryo UI" panose="020B0604030504040204" pitchFamily="50" charset="-128"/>
              </a:rPr>
              <a:t>連携による</a:t>
            </a:r>
            <a:r>
              <a:rPr lang="ja-JP" altLang="en-US" sz="1400" b="1" dirty="0">
                <a:solidFill>
                  <a:schemeClr val="bg1"/>
                </a:solidFill>
                <a:latin typeface="Meiryo UI" panose="020B0604030504040204" pitchFamily="50" charset="-128"/>
                <a:ea typeface="Meiryo UI" panose="020B0604030504040204" pitchFamily="50" charset="-128"/>
              </a:rPr>
              <a:t>効果</a:t>
            </a:r>
            <a:endParaRPr lang="en-US" altLang="ja-JP" sz="1400"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664710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p:cNvCxnSpPr/>
          <p:nvPr/>
        </p:nvCxnSpPr>
        <p:spPr>
          <a:xfrm>
            <a:off x="0" y="548680"/>
            <a:ext cx="91440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26295" y="630578"/>
            <a:ext cx="4073807" cy="1671029"/>
          </a:xfrm>
          <a:prstGeom prst="rect">
            <a:avLst/>
          </a:prstGeom>
          <a:noFill/>
          <a:ln>
            <a:noFill/>
          </a:ln>
        </p:spPr>
        <p:txBody>
          <a:bodyPr wrap="square" lIns="118169" tIns="59084" rIns="93046" bIns="59084" rtlCol="0" anchor="ctr" anchorCtr="0">
            <a:spAutoFit/>
          </a:bodyPr>
          <a:lstStyle/>
          <a:p>
            <a:pPr marL="268288" indent="-268288">
              <a:lnSpc>
                <a:spcPts val="1600"/>
              </a:lnSpc>
              <a:spcBef>
                <a:spcPts val="300"/>
              </a:spcBef>
            </a:pP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268288" indent="-268288">
              <a:lnSpc>
                <a:spcPts val="1600"/>
              </a:lnSpc>
              <a:spcBef>
                <a:spcPts val="300"/>
              </a:spcBef>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〇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2019</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6</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月に、日本では初めての開催となった国際会議</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268288" indent="-268288">
              <a:lnSpc>
                <a:spcPts val="1600"/>
              </a:lnSpc>
              <a:spcBef>
                <a:spcPts val="600"/>
              </a:spcBef>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〇　日本やアメリカ、イギリスなど</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19</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ケ国に加え、欧州連合の首脳など、主要国のリーダーが一堂に参加</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し、世界の</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GDP</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の</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8</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割以上を占める「国際経済協調の第一のフォーラム」として、世界の経済成長の牽引と格差への対処、環境・地球規模課題への貢献など、幅広い分野について</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議論が行われた。</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二等辺三角形 23"/>
          <p:cNvSpPr/>
          <p:nvPr/>
        </p:nvSpPr>
        <p:spPr>
          <a:xfrm flipV="1">
            <a:off x="4978803" y="5449938"/>
            <a:ext cx="3190154" cy="124814"/>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25" name="正方形/長方形 24"/>
          <p:cNvSpPr/>
          <p:nvPr/>
        </p:nvSpPr>
        <p:spPr>
          <a:xfrm>
            <a:off x="3874199" y="5688451"/>
            <a:ext cx="5262390" cy="316462"/>
          </a:xfrm>
          <a:prstGeom prst="rect">
            <a:avLst/>
          </a:prstGeom>
          <a:noFill/>
          <a:ln w="19050" cap="flat" cmpd="sng" algn="ctr">
            <a:noFill/>
            <a:prstDash val="sysDot"/>
          </a:ln>
          <a:effectLst/>
        </p:spPr>
        <p:txBody>
          <a:bodyPr rtlCol="0" anchor="ctr"/>
          <a:lstStyle/>
          <a:p>
            <a:pPr algn="ctr" defTabSz="844083">
              <a:defRPr/>
            </a:pPr>
            <a:r>
              <a:rPr kumimoji="0" lang="ja-JP" altLang="en-US" sz="1662" b="1" kern="0" dirty="0">
                <a:solidFill>
                  <a:prstClr val="black"/>
                </a:solidFill>
                <a:latin typeface="Meiryo UI" panose="020B0604030504040204" pitchFamily="50" charset="-128"/>
                <a:ea typeface="Meiryo UI" panose="020B0604030504040204" pitchFamily="50" charset="-128"/>
              </a:rPr>
              <a:t>　</a:t>
            </a:r>
            <a:r>
              <a:rPr kumimoji="0" lang="en-US" altLang="ja-JP" sz="1662" b="1" kern="0" dirty="0" smtClean="0">
                <a:solidFill>
                  <a:prstClr val="black"/>
                </a:solidFill>
                <a:latin typeface="Meiryo UI" panose="020B0604030504040204" pitchFamily="50" charset="-128"/>
                <a:ea typeface="Meiryo UI" panose="020B0604030504040204" pitchFamily="50" charset="-128"/>
              </a:rPr>
              <a:t>2019</a:t>
            </a:r>
            <a:r>
              <a:rPr kumimoji="0" lang="ja-JP" altLang="en-US" sz="1662" b="1" kern="0" dirty="0" smtClean="0">
                <a:solidFill>
                  <a:prstClr val="black"/>
                </a:solidFill>
                <a:latin typeface="Meiryo UI" panose="020B0604030504040204" pitchFamily="50" charset="-128"/>
                <a:ea typeface="Meiryo UI" panose="020B0604030504040204" pitchFamily="50" charset="-128"/>
              </a:rPr>
              <a:t>年</a:t>
            </a:r>
            <a:r>
              <a:rPr kumimoji="0" lang="en-US" altLang="ja-JP" sz="1662" b="1" kern="0" dirty="0" smtClean="0">
                <a:solidFill>
                  <a:prstClr val="black"/>
                </a:solidFill>
                <a:latin typeface="Meiryo UI" panose="020B0604030504040204" pitchFamily="50" charset="-128"/>
                <a:ea typeface="Meiryo UI" panose="020B0604030504040204" pitchFamily="50" charset="-128"/>
              </a:rPr>
              <a:t>6</a:t>
            </a:r>
            <a:r>
              <a:rPr kumimoji="0" lang="ja-JP" altLang="en-US" sz="1662" b="1" kern="0" dirty="0" smtClean="0">
                <a:solidFill>
                  <a:prstClr val="black"/>
                </a:solidFill>
                <a:latin typeface="Meiryo UI" panose="020B0604030504040204" pitchFamily="50" charset="-128"/>
                <a:ea typeface="Meiryo UI" panose="020B0604030504040204" pitchFamily="50" charset="-128"/>
              </a:rPr>
              <a:t>月</a:t>
            </a:r>
            <a:r>
              <a:rPr kumimoji="0" lang="ja-JP" altLang="en-US" sz="1662" b="1" kern="0" dirty="0">
                <a:solidFill>
                  <a:prstClr val="black"/>
                </a:solidFill>
                <a:latin typeface="Meiryo UI" panose="020B0604030504040204" pitchFamily="50" charset="-128"/>
                <a:ea typeface="Meiryo UI" panose="020B0604030504040204" pitchFamily="50" charset="-128"/>
              </a:rPr>
              <a:t>　</a:t>
            </a:r>
            <a:r>
              <a:rPr kumimoji="0" lang="en-US" altLang="ja-JP" sz="1662" b="1" kern="0" dirty="0" smtClean="0">
                <a:solidFill>
                  <a:prstClr val="black"/>
                </a:solidFill>
                <a:latin typeface="Meiryo UI" panose="020B0604030504040204" pitchFamily="50" charset="-128"/>
                <a:ea typeface="Meiryo UI" panose="020B0604030504040204" pitchFamily="50" charset="-128"/>
              </a:rPr>
              <a:t>G20</a:t>
            </a:r>
            <a:r>
              <a:rPr kumimoji="0" lang="ja-JP" altLang="en-US" sz="1662" b="1" kern="0" dirty="0" smtClean="0">
                <a:solidFill>
                  <a:prstClr val="black"/>
                </a:solidFill>
                <a:latin typeface="Meiryo UI" panose="020B0604030504040204" pitchFamily="50" charset="-128"/>
                <a:ea typeface="Meiryo UI" panose="020B0604030504040204" pitchFamily="50" charset="-128"/>
              </a:rPr>
              <a:t>大阪サミット開催</a:t>
            </a:r>
            <a:endParaRPr kumimoji="0" lang="en-US" altLang="ja-JP" sz="1662" b="1" kern="0" dirty="0">
              <a:solidFill>
                <a:prstClr val="black"/>
              </a:solidFill>
              <a:latin typeface="Meiryo UI" panose="020B0604030504040204" pitchFamily="50" charset="-128"/>
              <a:ea typeface="Meiryo UI" panose="020B0604030504040204" pitchFamily="50" charset="-128"/>
            </a:endParaRPr>
          </a:p>
        </p:txBody>
      </p:sp>
      <p:graphicFrame>
        <p:nvGraphicFramePr>
          <p:cNvPr id="3" name="表 2"/>
          <p:cNvGraphicFramePr>
            <a:graphicFrameLocks noGrp="1"/>
          </p:cNvGraphicFramePr>
          <p:nvPr>
            <p:extLst/>
          </p:nvPr>
        </p:nvGraphicFramePr>
        <p:xfrm>
          <a:off x="4083519" y="3562444"/>
          <a:ext cx="5083412" cy="1732374"/>
        </p:xfrm>
        <a:graphic>
          <a:graphicData uri="http://schemas.openxmlformats.org/drawingml/2006/table">
            <a:tbl>
              <a:tblPr firstRow="1" bandRow="1">
                <a:tableStyleId>{16D9F66E-5EB9-4882-86FB-DCBF35E3C3E4}</a:tableStyleId>
              </a:tblPr>
              <a:tblGrid>
                <a:gridCol w="690924">
                  <a:extLst>
                    <a:ext uri="{9D8B030D-6E8A-4147-A177-3AD203B41FA5}">
                      <a16:colId xmlns:a16="http://schemas.microsoft.com/office/drawing/2014/main" val="2195044476"/>
                    </a:ext>
                  </a:extLst>
                </a:gridCol>
                <a:gridCol w="4392488">
                  <a:extLst>
                    <a:ext uri="{9D8B030D-6E8A-4147-A177-3AD203B41FA5}">
                      <a16:colId xmlns:a16="http://schemas.microsoft.com/office/drawing/2014/main" val="853430311"/>
                    </a:ext>
                  </a:extLst>
                </a:gridCol>
              </a:tblGrid>
              <a:tr h="548226">
                <a:tc>
                  <a:txBody>
                    <a:bodyPr/>
                    <a:lstStyle/>
                    <a:p>
                      <a:pPr algn="ctr"/>
                      <a:r>
                        <a:rPr kumimoji="1" lang="en-US" altLang="ja-JP" sz="1200" b="0" dirty="0" smtClean="0"/>
                        <a:t>2017.9</a:t>
                      </a:r>
                      <a:endParaRPr kumimoji="1" lang="ja-JP" altLang="en-US" sz="1200" b="0" dirty="0"/>
                    </a:p>
                  </a:txBody>
                  <a:tcPr marL="84406" marR="84406" marT="42203" marB="42203" anchor="ctr"/>
                </a:tc>
                <a:tc>
                  <a:txBody>
                    <a:bodyPr/>
                    <a:lstStyle/>
                    <a:p>
                      <a:r>
                        <a:rPr kumimoji="1" lang="ja-JP" altLang="en-US" sz="1200" b="0" dirty="0" smtClean="0"/>
                        <a:t>国が誘致希望調査を実施</a:t>
                      </a:r>
                      <a:endParaRPr kumimoji="1" lang="en-US" altLang="ja-JP" sz="1200" b="0" dirty="0" smtClean="0"/>
                    </a:p>
                  </a:txBody>
                  <a:tcPr marL="84406" marR="84406" marT="42203" marB="42203" anchor="ctr"/>
                </a:tc>
                <a:extLst>
                  <a:ext uri="{0D108BD9-81ED-4DB2-BD59-A6C34878D82A}">
                    <a16:rowId xmlns:a16="http://schemas.microsoft.com/office/drawing/2014/main" val="2157954969"/>
                  </a:ext>
                </a:extLst>
              </a:tr>
              <a:tr h="700403">
                <a:tc>
                  <a:txBody>
                    <a:bodyPr/>
                    <a:lstStyle/>
                    <a:p>
                      <a:pPr algn="ctr">
                        <a:lnSpc>
                          <a:spcPts val="1200"/>
                        </a:lnSpc>
                      </a:pPr>
                      <a:r>
                        <a:rPr kumimoji="1" lang="en-US" altLang="ja-JP" sz="1200" b="1" u="none" dirty="0" smtClean="0"/>
                        <a:t>2017.11</a:t>
                      </a:r>
                      <a:endParaRPr kumimoji="1" lang="ja-JP" altLang="en-US" sz="1200" b="1" u="none" dirty="0"/>
                    </a:p>
                  </a:txBody>
                  <a:tcPr marL="84406" marR="84406" marT="42203" marB="42203" anchor="ctr"/>
                </a:tc>
                <a:tc>
                  <a:txBody>
                    <a:bodyPr/>
                    <a:lstStyle/>
                    <a:p>
                      <a:r>
                        <a:rPr kumimoji="1" lang="ja-JP" altLang="en-US" sz="1200" b="1" u="none" dirty="0" smtClean="0"/>
                        <a:t>副首都推進本部会議において、府・市共同で、</a:t>
                      </a:r>
                      <a:endParaRPr kumimoji="1" lang="en-US" altLang="ja-JP" sz="1200" b="1" u="none" dirty="0" smtClean="0"/>
                    </a:p>
                    <a:p>
                      <a:r>
                        <a:rPr kumimoji="1" lang="ja-JP" altLang="en-US" sz="1200" b="1" u="none" dirty="0" smtClean="0"/>
                        <a:t>Ｇ</a:t>
                      </a:r>
                      <a:r>
                        <a:rPr kumimoji="1" lang="en-US" altLang="ja-JP" sz="1200" b="1" u="none" dirty="0" smtClean="0"/>
                        <a:t>20</a:t>
                      </a:r>
                      <a:r>
                        <a:rPr kumimoji="1" lang="ja-JP" altLang="en-US" sz="1200" b="1" u="none" dirty="0" smtClean="0"/>
                        <a:t>サミット首脳会議の誘致に向け、</a:t>
                      </a:r>
                      <a:endParaRPr kumimoji="1" lang="en-US" altLang="ja-JP" sz="1200" b="1" u="none" dirty="0" smtClean="0"/>
                    </a:p>
                    <a:p>
                      <a:r>
                        <a:rPr kumimoji="1" lang="ja-JP" altLang="en-US" sz="1200" b="1" u="none" dirty="0" smtClean="0"/>
                        <a:t>国に応募することを確認</a:t>
                      </a:r>
                    </a:p>
                  </a:txBody>
                  <a:tcPr marL="84406" marR="84406" marT="42203" marB="42203" anchor="ctr"/>
                </a:tc>
                <a:extLst>
                  <a:ext uri="{0D108BD9-81ED-4DB2-BD59-A6C34878D82A}">
                    <a16:rowId xmlns:a16="http://schemas.microsoft.com/office/drawing/2014/main" val="1782099465"/>
                  </a:ext>
                </a:extLst>
              </a:tr>
              <a:tr h="483745">
                <a:tc>
                  <a:txBody>
                    <a:bodyPr/>
                    <a:lstStyle/>
                    <a:p>
                      <a:pPr algn="ctr"/>
                      <a:r>
                        <a:rPr kumimoji="1" lang="en-US" altLang="ja-JP" sz="1200" b="1" u="none" dirty="0" smtClean="0"/>
                        <a:t>2018.2</a:t>
                      </a:r>
                      <a:endParaRPr kumimoji="1" lang="ja-JP" altLang="en-US" sz="1200" b="1" u="none" dirty="0"/>
                    </a:p>
                  </a:txBody>
                  <a:tcPr marL="84406" marR="84406" marT="42203" marB="42203" anchor="ctr"/>
                </a:tc>
                <a:tc>
                  <a:txBody>
                    <a:bodyPr/>
                    <a:lstStyle/>
                    <a:p>
                      <a:r>
                        <a:rPr kumimoji="1" lang="ja-JP" altLang="en-US" sz="1200" b="1" u="none" dirty="0" smtClean="0"/>
                        <a:t>Ｇ</a:t>
                      </a:r>
                      <a:r>
                        <a:rPr kumimoji="1" lang="en-US" altLang="ja-JP" sz="1200" b="1" u="none" dirty="0" smtClean="0"/>
                        <a:t>20</a:t>
                      </a:r>
                      <a:r>
                        <a:rPr kumimoji="1" lang="ja-JP" altLang="en-US" sz="1200" b="1" u="none" dirty="0" smtClean="0"/>
                        <a:t>サミット首脳会議の大阪開催が決定</a:t>
                      </a:r>
                    </a:p>
                  </a:txBody>
                  <a:tcPr marL="84406" marR="84406" marT="42203" marB="42203" anchor="ctr"/>
                </a:tc>
                <a:extLst>
                  <a:ext uri="{0D108BD9-81ED-4DB2-BD59-A6C34878D82A}">
                    <a16:rowId xmlns:a16="http://schemas.microsoft.com/office/drawing/2014/main" val="770938662"/>
                  </a:ext>
                </a:extLst>
              </a:tr>
            </a:tbl>
          </a:graphicData>
        </a:graphic>
      </p:graphicFrame>
      <p:sp>
        <p:nvSpPr>
          <p:cNvPr id="10" name="下矢印 9"/>
          <p:cNvSpPr/>
          <p:nvPr/>
        </p:nvSpPr>
        <p:spPr>
          <a:xfrm>
            <a:off x="7893513" y="3578337"/>
            <a:ext cx="193273" cy="1728000"/>
          </a:xfrm>
          <a:prstGeom prst="downArrow">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ja-JP" altLang="en-US" sz="1662"/>
          </a:p>
        </p:txBody>
      </p:sp>
      <p:sp>
        <p:nvSpPr>
          <p:cNvPr id="13" name="正方形/長方形 12"/>
          <p:cNvSpPr/>
          <p:nvPr/>
        </p:nvSpPr>
        <p:spPr>
          <a:xfrm>
            <a:off x="8457001" y="3183602"/>
            <a:ext cx="504056" cy="2448000"/>
          </a:xfrm>
          <a:prstGeom prst="rect">
            <a:avLst/>
          </a:prstGeom>
          <a:ln>
            <a:solidFill>
              <a:schemeClr val="tx1"/>
            </a:solidFill>
            <a:prstDash val="sysDash"/>
          </a:ln>
        </p:spPr>
        <p:style>
          <a:lnRef idx="2">
            <a:schemeClr val="accent6"/>
          </a:lnRef>
          <a:fillRef idx="1">
            <a:schemeClr val="lt1"/>
          </a:fillRef>
          <a:effectRef idx="0">
            <a:schemeClr val="accent6"/>
          </a:effectRef>
          <a:fontRef idx="minor">
            <a:schemeClr val="dk1"/>
          </a:fontRef>
        </p:style>
        <p:txBody>
          <a:bodyPr vert="eaVert" tIns="36000" bIns="0" rtlCol="0" anchor="ctr"/>
          <a:lstStyle/>
          <a:p>
            <a:r>
              <a:rPr lang="ja-JP" altLang="en-US" sz="1200" dirty="0" smtClean="0">
                <a:latin typeface="Meiryo UI" panose="020B0604030504040204" pitchFamily="50" charset="-128"/>
                <a:ea typeface="Meiryo UI" panose="020B0604030504040204" pitchFamily="50" charset="-128"/>
              </a:rPr>
              <a:t> 府市一体で誘致に取</a:t>
            </a:r>
            <a:r>
              <a:rPr lang="ja-JP" altLang="en-US" sz="1200" dirty="0">
                <a:latin typeface="Meiryo UI" panose="020B0604030504040204" pitchFamily="50" charset="-128"/>
                <a:ea typeface="Meiryo UI" panose="020B0604030504040204" pitchFamily="50" charset="-128"/>
              </a:rPr>
              <a:t>り</a:t>
            </a:r>
            <a:r>
              <a:rPr lang="ja-JP" altLang="en-US" sz="1200" dirty="0" smtClean="0">
                <a:latin typeface="Meiryo UI" panose="020B0604030504040204" pitchFamily="50" charset="-128"/>
                <a:ea typeface="Meiryo UI" panose="020B0604030504040204" pitchFamily="50" charset="-128"/>
              </a:rPr>
              <a:t>組み</a:t>
            </a:r>
            <a:endParaRPr lang="en-US" altLang="ja-JP" sz="1200" dirty="0" smtClean="0">
              <a:latin typeface="Meiryo UI" panose="020B0604030504040204" pitchFamily="50" charset="-128"/>
              <a:ea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rPr>
              <a:t> 日本初とな</a:t>
            </a:r>
            <a:r>
              <a:rPr lang="ja-JP" altLang="en-US" sz="1200" dirty="0">
                <a:latin typeface="Meiryo UI" panose="020B0604030504040204" pitchFamily="50" charset="-128"/>
                <a:ea typeface="Meiryo UI" panose="020B0604030504040204" pitchFamily="50" charset="-128"/>
              </a:rPr>
              <a:t>る</a:t>
            </a:r>
            <a:r>
              <a:rPr lang="ja-JP" altLang="en-US" sz="1200" dirty="0" smtClean="0">
                <a:latin typeface="Meiryo UI" panose="020B0604030504040204" pitchFamily="50" charset="-128"/>
                <a:ea typeface="Meiryo UI" panose="020B0604030504040204" pitchFamily="50" charset="-128"/>
              </a:rPr>
              <a:t>サミット開催を実現</a:t>
            </a:r>
            <a:endParaRPr lang="ja-JP" altLang="en-US" sz="1200" dirty="0">
              <a:latin typeface="Meiryo UI" panose="020B0604030504040204" pitchFamily="50" charset="-128"/>
              <a:ea typeface="Meiryo UI" panose="020B0604030504040204" pitchFamily="50" charset="-128"/>
            </a:endParaRPr>
          </a:p>
        </p:txBody>
      </p:sp>
      <p:sp>
        <p:nvSpPr>
          <p:cNvPr id="21" name="正方形/長方形 20"/>
          <p:cNvSpPr/>
          <p:nvPr/>
        </p:nvSpPr>
        <p:spPr>
          <a:xfrm>
            <a:off x="4051692" y="679583"/>
            <a:ext cx="5103592" cy="2377125"/>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nSpc>
                <a:spcPts val="1662"/>
              </a:lnSpc>
            </a:pPr>
            <a:endParaRPr lang="en-US" altLang="ja-JP" sz="1200" dirty="0">
              <a:solidFill>
                <a:schemeClr val="tx1"/>
              </a:solidFill>
              <a:latin typeface="Meiryo UI" panose="020B0604030504040204" pitchFamily="50" charset="-128"/>
              <a:ea typeface="Meiryo UI" panose="020B0604030504040204" pitchFamily="50" charset="-128"/>
            </a:endParaRPr>
          </a:p>
        </p:txBody>
      </p:sp>
      <p:sp>
        <p:nvSpPr>
          <p:cNvPr id="26" name="角丸四角形 25"/>
          <p:cNvSpPr/>
          <p:nvPr/>
        </p:nvSpPr>
        <p:spPr>
          <a:xfrm>
            <a:off x="3307264" y="605924"/>
            <a:ext cx="2326412" cy="398769"/>
          </a:xfrm>
          <a:prstGeom prst="roundRect">
            <a:avLst>
              <a:gd name="adj" fmla="val 953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lnSpc>
                <a:spcPct val="120000"/>
              </a:lnSpc>
            </a:pPr>
            <a:r>
              <a:rPr lang="en-US" altLang="ja-JP" sz="1292" b="1" dirty="0" smtClean="0">
                <a:solidFill>
                  <a:schemeClr val="tx1"/>
                </a:solidFill>
                <a:latin typeface="Meiryo UI" panose="020B0604030504040204" pitchFamily="50" charset="-128"/>
                <a:ea typeface="Meiryo UI" panose="020B0604030504040204" pitchFamily="50" charset="-128"/>
              </a:rPr>
              <a:t>《</a:t>
            </a:r>
            <a:r>
              <a:rPr lang="ja-JP" altLang="en-US" sz="1292" b="1" dirty="0">
                <a:solidFill>
                  <a:schemeClr val="tx1"/>
                </a:solidFill>
                <a:latin typeface="Meiryo UI" panose="020B0604030504040204" pitchFamily="50" charset="-128"/>
                <a:ea typeface="Meiryo UI" panose="020B0604030504040204" pitchFamily="50" charset="-128"/>
              </a:rPr>
              <a:t>開催</a:t>
            </a:r>
            <a:r>
              <a:rPr lang="ja-JP" altLang="en-US" sz="1292" b="1" dirty="0" smtClean="0">
                <a:solidFill>
                  <a:schemeClr val="tx1"/>
                </a:solidFill>
                <a:latin typeface="Meiryo UI" panose="020B0604030504040204" pitchFamily="50" charset="-128"/>
                <a:ea typeface="Meiryo UI" panose="020B0604030504040204" pitchFamily="50" charset="-128"/>
              </a:rPr>
              <a:t>効果</a:t>
            </a:r>
            <a:r>
              <a:rPr lang="en-US" altLang="ja-JP" sz="1292" b="1" dirty="0">
                <a:solidFill>
                  <a:schemeClr val="tx1"/>
                </a:solidFill>
                <a:latin typeface="Meiryo UI" panose="020B0604030504040204" pitchFamily="50" charset="-128"/>
                <a:ea typeface="Meiryo UI" panose="020B0604030504040204" pitchFamily="50" charset="-128"/>
              </a:rPr>
              <a:t>》</a:t>
            </a:r>
          </a:p>
        </p:txBody>
      </p:sp>
      <p:sp>
        <p:nvSpPr>
          <p:cNvPr id="8" name="テキスト ボックス 7"/>
          <p:cNvSpPr txBox="1"/>
          <p:nvPr/>
        </p:nvSpPr>
        <p:spPr>
          <a:xfrm>
            <a:off x="4047512" y="859041"/>
            <a:ext cx="4972054" cy="2119870"/>
          </a:xfrm>
          <a:prstGeom prst="rect">
            <a:avLst/>
          </a:prstGeom>
          <a:noFill/>
          <a:ln>
            <a:noFill/>
          </a:ln>
        </p:spPr>
        <p:txBody>
          <a:bodyPr wrap="square" lIns="118169" tIns="59084" rIns="93046" bIns="59084" rtlCol="0" anchor="ctr" anchorCtr="0">
            <a:spAutoFit/>
          </a:bodyPr>
          <a:lstStyle/>
          <a:p>
            <a:pPr marL="174625" indent="-174625">
              <a:lnSpc>
                <a:spcPts val="1846"/>
              </a:lnSpc>
              <a:spcBef>
                <a:spcPts val="600"/>
              </a:spcBef>
              <a:tabLst>
                <a:tab pos="0" algn="l"/>
              </a:tabLst>
            </a:pPr>
            <a:r>
              <a:rPr lang="ja-JP" altLang="en-US" sz="1246" dirty="0" smtClean="0">
                <a:latin typeface="Meiryo UI" panose="020B0604030504040204" pitchFamily="50" charset="-128"/>
                <a:ea typeface="Meiryo UI" panose="020B0604030504040204" pitchFamily="50" charset="-128"/>
              </a:rPr>
              <a:t>◆　サミットでは、強固な世界経済の構築や女性のエンパワーメント、気候変動への対応などを取りまとめた「</a:t>
            </a:r>
            <a:r>
              <a:rPr lang="en-US" altLang="ja-JP" sz="1246" dirty="0" smtClean="0">
                <a:latin typeface="Meiryo UI" panose="020B0604030504040204" pitchFamily="50" charset="-128"/>
                <a:ea typeface="Meiryo UI" panose="020B0604030504040204" pitchFamily="50" charset="-128"/>
              </a:rPr>
              <a:t>G20</a:t>
            </a:r>
            <a:r>
              <a:rPr lang="ja-JP" altLang="en-US" sz="1246" dirty="0" smtClean="0">
                <a:latin typeface="Meiryo UI" panose="020B0604030504040204" pitchFamily="50" charset="-128"/>
                <a:ea typeface="Meiryo UI" panose="020B0604030504040204" pitchFamily="50" charset="-128"/>
              </a:rPr>
              <a:t>大阪首脳宣言」が採択</a:t>
            </a:r>
            <a:r>
              <a:rPr lang="ja-JP" altLang="en-US" sz="1246" dirty="0">
                <a:latin typeface="Meiryo UI" panose="020B0604030504040204" pitchFamily="50" charset="-128"/>
                <a:ea typeface="Meiryo UI" panose="020B0604030504040204" pitchFamily="50" charset="-128"/>
              </a:rPr>
              <a:t>され</a:t>
            </a:r>
            <a:r>
              <a:rPr lang="ja-JP" altLang="en-US" sz="1246" dirty="0" smtClean="0">
                <a:latin typeface="Meiryo UI" panose="020B0604030504040204" pitchFamily="50" charset="-128"/>
                <a:ea typeface="Meiryo UI" panose="020B0604030504040204" pitchFamily="50" charset="-128"/>
              </a:rPr>
              <a:t>、またその中で、 </a:t>
            </a:r>
            <a:r>
              <a:rPr lang="en-US" altLang="ja-JP" sz="1246" dirty="0">
                <a:latin typeface="Meiryo UI" panose="020B0604030504040204" pitchFamily="50" charset="-128"/>
                <a:ea typeface="Meiryo UI" panose="020B0604030504040204" pitchFamily="50" charset="-128"/>
              </a:rPr>
              <a:t>2050</a:t>
            </a:r>
            <a:r>
              <a:rPr lang="ja-JP" altLang="en-US" sz="1246" dirty="0">
                <a:latin typeface="Meiryo UI" panose="020B0604030504040204" pitchFamily="50" charset="-128"/>
                <a:ea typeface="Meiryo UI" panose="020B0604030504040204" pitchFamily="50" charset="-128"/>
              </a:rPr>
              <a:t>年までに海洋プラスチックごみによる追加的な汚染をゼロにまで削減すること</a:t>
            </a:r>
            <a:r>
              <a:rPr lang="ja-JP" altLang="en-US" sz="1246" dirty="0" smtClean="0">
                <a:latin typeface="Meiryo UI" panose="020B0604030504040204" pitchFamily="50" charset="-128"/>
                <a:ea typeface="Meiryo UI" panose="020B0604030504040204" pitchFamily="50" charset="-128"/>
              </a:rPr>
              <a:t>をめ</a:t>
            </a:r>
            <a:r>
              <a:rPr lang="ja-JP" altLang="en-US" sz="1246" dirty="0">
                <a:latin typeface="Meiryo UI" panose="020B0604030504040204" pitchFamily="50" charset="-128"/>
                <a:ea typeface="Meiryo UI" panose="020B0604030504040204" pitchFamily="50" charset="-128"/>
              </a:rPr>
              <a:t>ざ</a:t>
            </a:r>
            <a:r>
              <a:rPr lang="ja-JP" altLang="en-US" sz="1246" dirty="0" smtClean="0">
                <a:latin typeface="Meiryo UI" panose="020B0604030504040204" pitchFamily="50" charset="-128"/>
                <a:ea typeface="Meiryo UI" panose="020B0604030504040204" pitchFamily="50" charset="-128"/>
              </a:rPr>
              <a:t>す「大阪ブルー・オーシャン・ビジョン」が共有された。</a:t>
            </a:r>
            <a:endParaRPr lang="en-US" altLang="ja-JP" sz="1246" dirty="0" smtClean="0">
              <a:latin typeface="Meiryo UI" panose="020B0604030504040204" pitchFamily="50" charset="-128"/>
              <a:ea typeface="Meiryo UI" panose="020B0604030504040204" pitchFamily="50" charset="-128"/>
            </a:endParaRPr>
          </a:p>
          <a:p>
            <a:pPr marL="174625" indent="-174625">
              <a:lnSpc>
                <a:spcPts val="1846"/>
              </a:lnSpc>
              <a:spcBef>
                <a:spcPts val="600"/>
              </a:spcBef>
              <a:tabLst>
                <a:tab pos="0" algn="l"/>
              </a:tabLst>
            </a:pPr>
            <a:r>
              <a:rPr lang="ja-JP" altLang="en-US" sz="1246" dirty="0">
                <a:latin typeface="Meiryo UI" panose="020B0604030504040204" pitchFamily="50" charset="-128"/>
                <a:ea typeface="Meiryo UI" panose="020B0604030504040204" pitchFamily="50" charset="-128"/>
              </a:rPr>
              <a:t>◆　</a:t>
            </a:r>
            <a:r>
              <a:rPr lang="ja-JP" altLang="en-US" sz="1246" dirty="0" smtClean="0">
                <a:latin typeface="Meiryo UI" panose="020B0604030504040204" pitchFamily="50" charset="-128"/>
                <a:ea typeface="Meiryo UI" panose="020B0604030504040204" pitchFamily="50" charset="-128"/>
              </a:rPr>
              <a:t>国内</a:t>
            </a:r>
            <a:r>
              <a:rPr lang="ja-JP" altLang="en-US" sz="1246" dirty="0">
                <a:latin typeface="Meiryo UI" panose="020B0604030504040204" pitchFamily="50" charset="-128"/>
                <a:ea typeface="Meiryo UI" panose="020B0604030504040204" pitchFamily="50" charset="-128"/>
              </a:rPr>
              <a:t>で</a:t>
            </a:r>
            <a:r>
              <a:rPr lang="ja-JP" altLang="en-US" sz="1246" dirty="0" smtClean="0">
                <a:latin typeface="Meiryo UI" panose="020B0604030504040204" pitchFamily="50" charset="-128"/>
                <a:ea typeface="Meiryo UI" panose="020B0604030504040204" pitchFamily="50" charset="-128"/>
              </a:rPr>
              <a:t>開催され</a:t>
            </a:r>
            <a:r>
              <a:rPr lang="ja-JP" altLang="en-US" sz="1246" dirty="0">
                <a:latin typeface="Meiryo UI" panose="020B0604030504040204" pitchFamily="50" charset="-128"/>
                <a:ea typeface="Meiryo UI" panose="020B0604030504040204" pitchFamily="50" charset="-128"/>
              </a:rPr>
              <a:t>た</a:t>
            </a:r>
            <a:r>
              <a:rPr lang="ja-JP" altLang="en-US" sz="1246" dirty="0" smtClean="0">
                <a:latin typeface="Meiryo UI" panose="020B0604030504040204" pitchFamily="50" charset="-128"/>
                <a:ea typeface="Meiryo UI" panose="020B0604030504040204" pitchFamily="50" charset="-128"/>
              </a:rPr>
              <a:t>史上</a:t>
            </a:r>
            <a:r>
              <a:rPr lang="ja-JP" altLang="en-US" sz="1246" dirty="0">
                <a:latin typeface="Meiryo UI" panose="020B0604030504040204" pitchFamily="50" charset="-128"/>
                <a:ea typeface="Meiryo UI" panose="020B0604030504040204" pitchFamily="50" charset="-128"/>
              </a:rPr>
              <a:t>最大規模の首脳</a:t>
            </a:r>
            <a:r>
              <a:rPr lang="ja-JP" altLang="en-US" sz="1246" dirty="0" smtClean="0">
                <a:latin typeface="Meiryo UI" panose="020B0604030504040204" pitchFamily="50" charset="-128"/>
                <a:ea typeface="Meiryo UI" panose="020B0604030504040204" pitchFamily="50" charset="-128"/>
              </a:rPr>
              <a:t>会議において、開催地「大阪」の名が世界に向けて発信されることとなった。</a:t>
            </a:r>
            <a:endParaRPr lang="en-US" altLang="ja-JP" sz="1246" dirty="0" smtClean="0">
              <a:latin typeface="Meiryo UI" panose="020B0604030504040204" pitchFamily="50" charset="-128"/>
              <a:ea typeface="Meiryo UI" panose="020B0604030504040204" pitchFamily="50" charset="-128"/>
            </a:endParaRPr>
          </a:p>
          <a:p>
            <a:pPr marL="174625" indent="-174625">
              <a:lnSpc>
                <a:spcPts val="1846"/>
              </a:lnSpc>
              <a:spcBef>
                <a:spcPts val="600"/>
              </a:spcBef>
              <a:tabLst>
                <a:tab pos="0" algn="l"/>
              </a:tabLst>
            </a:pPr>
            <a:r>
              <a:rPr lang="ja-JP" altLang="en-US" sz="1246" dirty="0" smtClean="0">
                <a:latin typeface="Meiryo UI" panose="020B0604030504040204" pitchFamily="50" charset="-128"/>
                <a:ea typeface="Meiryo UI" panose="020B0604030504040204" pitchFamily="50" charset="-128"/>
              </a:rPr>
              <a:t>◆　なお、民間シンクタンクの発表では、</a:t>
            </a:r>
            <a:r>
              <a:rPr lang="en-US" altLang="ja-JP" sz="1246" dirty="0" smtClean="0">
                <a:latin typeface="Meiryo UI" panose="020B0604030504040204" pitchFamily="50" charset="-128"/>
                <a:ea typeface="Meiryo UI" panose="020B0604030504040204" pitchFamily="50" charset="-128"/>
              </a:rPr>
              <a:t>G20</a:t>
            </a:r>
            <a:r>
              <a:rPr lang="ja-JP" altLang="en-US" sz="1246" dirty="0" smtClean="0">
                <a:latin typeface="Meiryo UI" panose="020B0604030504040204" pitchFamily="50" charset="-128"/>
                <a:ea typeface="Meiryo UI" panose="020B0604030504040204" pitchFamily="50" charset="-128"/>
              </a:rPr>
              <a:t>大阪サミットの大阪・関西への経済波及効果は</a:t>
            </a:r>
            <a:r>
              <a:rPr lang="en-US" altLang="ja-JP" sz="1246" dirty="0" smtClean="0">
                <a:latin typeface="Meiryo UI" panose="020B0604030504040204" pitchFamily="50" charset="-128"/>
                <a:ea typeface="Meiryo UI" panose="020B0604030504040204" pitchFamily="50" charset="-128"/>
              </a:rPr>
              <a:t>365</a:t>
            </a:r>
            <a:r>
              <a:rPr lang="ja-JP" altLang="en-US" sz="1246" dirty="0" smtClean="0">
                <a:latin typeface="Meiryo UI" panose="020B0604030504040204" pitchFamily="50" charset="-128"/>
                <a:ea typeface="Meiryo UI" panose="020B0604030504040204" pitchFamily="50" charset="-128"/>
              </a:rPr>
              <a:t>億円と試算されている。</a:t>
            </a:r>
            <a:endParaRPr lang="en-US" altLang="ja-JP" sz="1246" dirty="0">
              <a:latin typeface="Meiryo UI" panose="020B0604030504040204" pitchFamily="50" charset="-128"/>
              <a:ea typeface="Meiryo UI" panose="020B0604030504040204" pitchFamily="50" charset="-128"/>
            </a:endParaRPr>
          </a:p>
        </p:txBody>
      </p:sp>
      <p:sp>
        <p:nvSpPr>
          <p:cNvPr id="28" name="角丸四角形 27"/>
          <p:cNvSpPr/>
          <p:nvPr/>
        </p:nvSpPr>
        <p:spPr>
          <a:xfrm>
            <a:off x="205810" y="6112642"/>
            <a:ext cx="8890438" cy="639157"/>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nSpc>
                <a:spcPct val="140000"/>
              </a:lnSpc>
            </a:pPr>
            <a:r>
              <a:rPr lang="ja-JP" altLang="en-US" sz="1500" b="1" dirty="0">
                <a:solidFill>
                  <a:schemeClr val="tx1"/>
                </a:solidFill>
                <a:latin typeface="Meiryo UI" panose="020B0604030504040204" pitchFamily="50" charset="-128"/>
                <a:ea typeface="Meiryo UI" panose="020B0604030504040204" pitchFamily="50" charset="-128"/>
              </a:rPr>
              <a:t>　</a:t>
            </a:r>
            <a:r>
              <a:rPr lang="ja-JP" altLang="en-US" sz="1500" b="1" dirty="0" smtClean="0">
                <a:solidFill>
                  <a:schemeClr val="tx1"/>
                </a:solidFill>
                <a:latin typeface="Meiryo UI" panose="020B0604030504040204" pitchFamily="50" charset="-128"/>
                <a:ea typeface="Meiryo UI" panose="020B0604030504040204" pitchFamily="50" charset="-128"/>
              </a:rPr>
              <a:t>人類</a:t>
            </a:r>
            <a:r>
              <a:rPr lang="ja-JP" altLang="en-US" sz="1500" b="1" dirty="0">
                <a:solidFill>
                  <a:schemeClr val="tx1"/>
                </a:solidFill>
                <a:latin typeface="Meiryo UI" panose="020B0604030504040204" pitchFamily="50" charset="-128"/>
                <a:ea typeface="Meiryo UI" panose="020B0604030504040204" pitchFamily="50" charset="-128"/>
              </a:rPr>
              <a:t>共通の課題解決を</a:t>
            </a:r>
            <a:r>
              <a:rPr lang="ja-JP" altLang="en-US" sz="1500" b="1" dirty="0" smtClean="0">
                <a:solidFill>
                  <a:schemeClr val="tx1"/>
                </a:solidFill>
                <a:latin typeface="Meiryo UI" panose="020B0604030504040204" pitchFamily="50" charset="-128"/>
                <a:ea typeface="Meiryo UI" panose="020B0604030504040204" pitchFamily="50" charset="-128"/>
              </a:rPr>
              <a:t>通じて</a:t>
            </a:r>
            <a:r>
              <a:rPr lang="ja-JP" altLang="en-US" sz="1500" b="1" dirty="0">
                <a:solidFill>
                  <a:schemeClr val="tx1"/>
                </a:solidFill>
                <a:latin typeface="Meiryo UI" panose="020B0604030504040204" pitchFamily="50" charset="-128"/>
                <a:ea typeface="Meiryo UI" panose="020B0604030504040204" pitchFamily="50" charset="-128"/>
              </a:rPr>
              <a:t>世界への貢献をめざす万博の理念にも</a:t>
            </a:r>
            <a:r>
              <a:rPr lang="ja-JP" altLang="en-US" sz="1500" b="1" dirty="0" smtClean="0">
                <a:solidFill>
                  <a:schemeClr val="tx1"/>
                </a:solidFill>
                <a:latin typeface="Meiryo UI" panose="020B0604030504040204" pitchFamily="50" charset="-128"/>
                <a:ea typeface="Meiryo UI" panose="020B0604030504040204" pitchFamily="50" charset="-128"/>
              </a:rPr>
              <a:t>通じる大きな意義</a:t>
            </a:r>
            <a:endParaRPr lang="en-US" altLang="ja-JP" sz="1500" b="1" dirty="0" smtClean="0">
              <a:solidFill>
                <a:schemeClr val="tx1"/>
              </a:solidFill>
              <a:latin typeface="Meiryo UI" panose="020B0604030504040204" pitchFamily="50" charset="-128"/>
              <a:ea typeface="Meiryo UI" panose="020B0604030504040204" pitchFamily="50" charset="-128"/>
            </a:endParaRPr>
          </a:p>
          <a:p>
            <a:r>
              <a:rPr lang="ja-JP" altLang="en-US" sz="1500" b="1" dirty="0">
                <a:solidFill>
                  <a:schemeClr val="tx1"/>
                </a:solidFill>
                <a:latin typeface="Meiryo UI" panose="020B0604030504040204" pitchFamily="50" charset="-128"/>
                <a:ea typeface="Meiryo UI" panose="020B0604030504040204" pitchFamily="50" charset="-128"/>
              </a:rPr>
              <a:t>　</a:t>
            </a:r>
            <a:r>
              <a:rPr lang="ja-JP" altLang="en-US" sz="1500" b="1" dirty="0" smtClean="0">
                <a:solidFill>
                  <a:schemeClr val="tx1"/>
                </a:solidFill>
                <a:latin typeface="Meiryo UI" panose="020B0604030504040204" pitchFamily="50" charset="-128"/>
                <a:ea typeface="Meiryo UI" panose="020B0604030504040204" pitchFamily="50" charset="-128"/>
              </a:rPr>
              <a:t>大阪・関</a:t>
            </a:r>
            <a:r>
              <a:rPr lang="ja-JP" altLang="en-US" sz="1500" b="1" dirty="0">
                <a:solidFill>
                  <a:schemeClr val="tx1"/>
                </a:solidFill>
                <a:latin typeface="Meiryo UI" panose="020B0604030504040204" pitchFamily="50" charset="-128"/>
                <a:ea typeface="Meiryo UI" panose="020B0604030504040204" pitchFamily="50" charset="-128"/>
              </a:rPr>
              <a:t>⻄の</a:t>
            </a:r>
            <a:r>
              <a:rPr lang="ja-JP" altLang="en-US" sz="1500" b="1" dirty="0" smtClean="0">
                <a:solidFill>
                  <a:schemeClr val="tx1"/>
                </a:solidFill>
                <a:latin typeface="Meiryo UI" panose="020B0604030504040204" pitchFamily="50" charset="-128"/>
                <a:ea typeface="Meiryo UI" panose="020B0604030504040204" pitchFamily="50" charset="-128"/>
              </a:rPr>
              <a:t>強み</a:t>
            </a:r>
            <a:r>
              <a:rPr lang="ja-JP" altLang="en-US" sz="1500" b="1" dirty="0">
                <a:solidFill>
                  <a:schemeClr val="tx1"/>
                </a:solidFill>
                <a:latin typeface="Meiryo UI" panose="020B0604030504040204" pitchFamily="50" charset="-128"/>
                <a:ea typeface="Meiryo UI" panose="020B0604030504040204" pitchFamily="50" charset="-128"/>
              </a:rPr>
              <a:t>や</a:t>
            </a:r>
            <a:r>
              <a:rPr lang="ja-JP" altLang="en-US" sz="1500" b="1" dirty="0" smtClean="0">
                <a:solidFill>
                  <a:schemeClr val="tx1"/>
                </a:solidFill>
                <a:latin typeface="Meiryo UI" panose="020B0604030504040204" pitchFamily="50" charset="-128"/>
                <a:ea typeface="Meiryo UI" panose="020B0604030504040204" pitchFamily="50" charset="-128"/>
              </a:rPr>
              <a:t>魅</a:t>
            </a:r>
            <a:r>
              <a:rPr lang="ja-JP" altLang="en-US" sz="1500" b="1" dirty="0">
                <a:solidFill>
                  <a:schemeClr val="tx1"/>
                </a:solidFill>
                <a:latin typeface="Meiryo UI" panose="020B0604030504040204" pitchFamily="50" charset="-128"/>
                <a:ea typeface="Meiryo UI" panose="020B0604030504040204" pitchFamily="50" charset="-128"/>
              </a:rPr>
              <a:t>⼒を世界に向けて発信する絶好</a:t>
            </a:r>
            <a:r>
              <a:rPr lang="ja-JP" altLang="en-US" sz="1500" b="1" dirty="0" smtClean="0">
                <a:solidFill>
                  <a:schemeClr val="tx1"/>
                </a:solidFill>
                <a:latin typeface="Meiryo UI" panose="020B0604030504040204" pitchFamily="50" charset="-128"/>
                <a:ea typeface="Meiryo UI" panose="020B0604030504040204" pitchFamily="50" charset="-128"/>
              </a:rPr>
              <a:t>の機会となった</a:t>
            </a:r>
            <a:endParaRPr lang="en-US" altLang="ja-JP" sz="1500" b="1" dirty="0" smtClean="0">
              <a:solidFill>
                <a:schemeClr val="tx1"/>
              </a:solidFill>
              <a:latin typeface="Meiryo UI" panose="020B0604030504040204" pitchFamily="50" charset="-128"/>
              <a:ea typeface="Meiryo UI" panose="020B0604030504040204" pitchFamily="50" charset="-128"/>
            </a:endParaRPr>
          </a:p>
        </p:txBody>
      </p:sp>
      <p:sp>
        <p:nvSpPr>
          <p:cNvPr id="30" name="スライド番号プレースホルダー 3"/>
          <p:cNvSpPr>
            <a:spLocks noGrp="1"/>
          </p:cNvSpPr>
          <p:nvPr>
            <p:ph type="sldNum" sz="quarter" idx="12"/>
          </p:nvPr>
        </p:nvSpPr>
        <p:spPr>
          <a:xfrm>
            <a:off x="7017072" y="6542803"/>
            <a:ext cx="2133600" cy="365125"/>
          </a:xfrm>
        </p:spPr>
        <p:txBody>
          <a:bodyPr/>
          <a:lstStyle/>
          <a:p>
            <a:pPr>
              <a:defRPr/>
            </a:pPr>
            <a:r>
              <a:rPr lang="en-US" altLang="ja-JP" b="1" dirty="0"/>
              <a:t>10</a:t>
            </a:r>
            <a:endParaRPr lang="en-US" altLang="ja-JP" b="1" dirty="0" smtClean="0"/>
          </a:p>
        </p:txBody>
      </p:sp>
      <p:sp>
        <p:nvSpPr>
          <p:cNvPr id="27" name="正方形/長方形 26"/>
          <p:cNvSpPr/>
          <p:nvPr/>
        </p:nvSpPr>
        <p:spPr>
          <a:xfrm>
            <a:off x="1637688" y="5560810"/>
            <a:ext cx="2288582" cy="316462"/>
          </a:xfrm>
          <a:prstGeom prst="rect">
            <a:avLst/>
          </a:prstGeom>
          <a:noFill/>
          <a:ln w="19050" cap="flat" cmpd="sng" algn="ctr">
            <a:noFill/>
            <a:prstDash val="sysDot"/>
          </a:ln>
          <a:effectLst/>
        </p:spPr>
        <p:txBody>
          <a:bodyPr rtlCol="0" anchor="ctr"/>
          <a:lstStyle/>
          <a:p>
            <a:pPr algn="ctr" defTabSz="844083">
              <a:defRPr/>
            </a:pPr>
            <a:r>
              <a:rPr kumimoji="0" lang="ja-JP" altLang="en-US" sz="1100" kern="0" dirty="0">
                <a:solidFill>
                  <a:prstClr val="black"/>
                </a:solidFill>
                <a:latin typeface="Meiryo UI" panose="020B0604030504040204" pitchFamily="50" charset="-128"/>
                <a:ea typeface="Meiryo UI" panose="020B0604030504040204" pitchFamily="50" charset="-128"/>
              </a:rPr>
              <a:t>　</a:t>
            </a:r>
            <a:r>
              <a:rPr kumimoji="0" lang="ja-JP" altLang="en-US" sz="1100" kern="0" dirty="0" smtClean="0">
                <a:solidFill>
                  <a:prstClr val="black"/>
                </a:solidFill>
                <a:latin typeface="Meiryo UI" panose="020B0604030504040204" pitchFamily="50" charset="-128"/>
                <a:ea typeface="Meiryo UI" panose="020B0604030504040204" pitchFamily="50" charset="-128"/>
              </a:rPr>
              <a:t>出典：外務省ホームページ</a:t>
            </a:r>
            <a:endParaRPr kumimoji="0" lang="en-US" altLang="ja-JP" sz="1100" kern="0" dirty="0">
              <a:solidFill>
                <a:prstClr val="black"/>
              </a:solidFill>
              <a:latin typeface="Meiryo UI" panose="020B0604030504040204" pitchFamily="50" charset="-128"/>
              <a:ea typeface="Meiryo UI" panose="020B0604030504040204" pitchFamily="50" charset="-128"/>
            </a:endParaRPr>
          </a:p>
        </p:txBody>
      </p:sp>
      <p:pic>
        <p:nvPicPr>
          <p:cNvPr id="4" name="図 3"/>
          <p:cNvPicPr>
            <a:picLocks noChangeAspect="1"/>
          </p:cNvPicPr>
          <p:nvPr/>
        </p:nvPicPr>
        <p:blipFill>
          <a:blip r:embed="rId3"/>
          <a:stretch>
            <a:fillRect/>
          </a:stretch>
        </p:blipFill>
        <p:spPr>
          <a:xfrm>
            <a:off x="501801" y="3652498"/>
            <a:ext cx="2850077" cy="1956377"/>
          </a:xfrm>
          <a:prstGeom prst="rect">
            <a:avLst/>
          </a:prstGeom>
        </p:spPr>
      </p:pic>
      <p:pic>
        <p:nvPicPr>
          <p:cNvPr id="5" name="図 4"/>
          <p:cNvPicPr>
            <a:picLocks noChangeAspect="1"/>
          </p:cNvPicPr>
          <p:nvPr/>
        </p:nvPicPr>
        <p:blipFill>
          <a:blip r:embed="rId4"/>
          <a:stretch>
            <a:fillRect/>
          </a:stretch>
        </p:blipFill>
        <p:spPr>
          <a:xfrm>
            <a:off x="501801" y="2276872"/>
            <a:ext cx="2850745" cy="1309895"/>
          </a:xfrm>
          <a:prstGeom prst="rect">
            <a:avLst/>
          </a:prstGeom>
        </p:spPr>
      </p:pic>
      <p:sp>
        <p:nvSpPr>
          <p:cNvPr id="19" name="タイトル 1"/>
          <p:cNvSpPr txBox="1">
            <a:spLocks/>
          </p:cNvSpPr>
          <p:nvPr/>
        </p:nvSpPr>
        <p:spPr>
          <a:xfrm>
            <a:off x="0" y="57684"/>
            <a:ext cx="9468544" cy="337420"/>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770" b="1" dirty="0">
                <a:latin typeface="Meiryo UI" panose="020B0604030504040204" pitchFamily="50" charset="-128"/>
                <a:ea typeface="Meiryo UI" panose="020B0604030504040204" pitchFamily="50" charset="-128"/>
              </a:rPr>
              <a:t>■府市一体</a:t>
            </a:r>
            <a:r>
              <a:rPr lang="ja-JP" altLang="en-US" sz="2770" b="1" dirty="0" smtClean="0">
                <a:latin typeface="Meiryo UI" panose="020B0604030504040204" pitchFamily="50" charset="-128"/>
                <a:ea typeface="Meiryo UI" panose="020B0604030504040204" pitchFamily="50" charset="-128"/>
              </a:rPr>
              <a:t>で大阪の魅力発信</a:t>
            </a:r>
            <a:r>
              <a:rPr lang="ja-JP" altLang="en-US" sz="2300" b="1" dirty="0" smtClean="0">
                <a:latin typeface="Meiryo UI" panose="020B0604030504040204" pitchFamily="50" charset="-128"/>
                <a:ea typeface="Meiryo UI" panose="020B0604030504040204" pitchFamily="50" charset="-128"/>
              </a:rPr>
              <a:t>（</a:t>
            </a:r>
            <a:r>
              <a:rPr lang="en-US" altLang="ja-JP" sz="2300" b="1" dirty="0">
                <a:latin typeface="Meiryo UI" panose="020B0604030504040204" pitchFamily="50" charset="-128"/>
                <a:ea typeface="Meiryo UI" panose="020B0604030504040204" pitchFamily="50" charset="-128"/>
              </a:rPr>
              <a:t>G</a:t>
            </a:r>
            <a:r>
              <a:rPr lang="ja-JP" altLang="en-US" sz="2300" b="1" dirty="0">
                <a:latin typeface="Meiryo UI" panose="020B0604030504040204" pitchFamily="50" charset="-128"/>
                <a:ea typeface="Meiryo UI" panose="020B0604030504040204" pitchFamily="50" charset="-128"/>
              </a:rPr>
              <a:t>２０大阪サミット）</a:t>
            </a:r>
          </a:p>
          <a:p>
            <a:endParaRPr lang="ja-JP" altLang="en-US" sz="1800" dirty="0">
              <a:latin typeface="Meiryo UI" panose="020B0604030504040204" pitchFamily="50" charset="-128"/>
              <a:ea typeface="Meiryo UI" panose="020B0604030504040204" pitchFamily="50" charset="-128"/>
            </a:endParaRPr>
          </a:p>
        </p:txBody>
      </p:sp>
      <p:sp>
        <p:nvSpPr>
          <p:cNvPr id="20" name="角丸四角形 19"/>
          <p:cNvSpPr/>
          <p:nvPr/>
        </p:nvSpPr>
        <p:spPr>
          <a:xfrm>
            <a:off x="4047512" y="645126"/>
            <a:ext cx="3027083" cy="282980"/>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smtClean="0">
                <a:solidFill>
                  <a:schemeClr val="bg1"/>
                </a:solidFill>
                <a:latin typeface="Meiryo UI" panose="020B0604030504040204" pitchFamily="50" charset="-128"/>
                <a:ea typeface="Meiryo UI" panose="020B0604030504040204" pitchFamily="50" charset="-128"/>
              </a:rPr>
              <a:t>開催効果</a:t>
            </a:r>
            <a:endParaRPr lang="en-US" altLang="ja-JP" sz="1400" b="1" dirty="0">
              <a:solidFill>
                <a:schemeClr val="bg1"/>
              </a:solidFill>
              <a:latin typeface="Meiryo UI" panose="020B0604030504040204" pitchFamily="50" charset="-128"/>
              <a:ea typeface="Meiryo UI" panose="020B0604030504040204" pitchFamily="50" charset="-128"/>
            </a:endParaRPr>
          </a:p>
        </p:txBody>
      </p:sp>
      <p:sp>
        <p:nvSpPr>
          <p:cNvPr id="22" name="角丸四角形 21"/>
          <p:cNvSpPr/>
          <p:nvPr/>
        </p:nvSpPr>
        <p:spPr>
          <a:xfrm>
            <a:off x="4065197" y="3290036"/>
            <a:ext cx="3027083" cy="282980"/>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smtClean="0">
                <a:solidFill>
                  <a:schemeClr val="bg1"/>
                </a:solidFill>
                <a:latin typeface="Meiryo UI" panose="020B0604030504040204" pitchFamily="50" charset="-128"/>
                <a:ea typeface="Meiryo UI" panose="020B0604030504040204" pitchFamily="50" charset="-128"/>
              </a:rPr>
              <a:t>開催決定に至るまでの経緯</a:t>
            </a:r>
            <a:endParaRPr lang="en-US" altLang="ja-JP" sz="1400" b="1" dirty="0">
              <a:solidFill>
                <a:schemeClr val="bg1"/>
              </a:solidFill>
              <a:latin typeface="Meiryo UI" panose="020B0604030504040204" pitchFamily="50" charset="-128"/>
              <a:ea typeface="Meiryo UI" panose="020B0604030504040204" pitchFamily="50" charset="-128"/>
            </a:endParaRPr>
          </a:p>
        </p:txBody>
      </p:sp>
      <p:sp>
        <p:nvSpPr>
          <p:cNvPr id="29" name="角丸四角形 28"/>
          <p:cNvSpPr/>
          <p:nvPr/>
        </p:nvSpPr>
        <p:spPr>
          <a:xfrm>
            <a:off x="131235" y="656400"/>
            <a:ext cx="3012905" cy="252320"/>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G20</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大阪サミットについて</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角丸四角形 22"/>
          <p:cNvSpPr/>
          <p:nvPr/>
        </p:nvSpPr>
        <p:spPr>
          <a:xfrm>
            <a:off x="200578" y="5884257"/>
            <a:ext cx="3435318" cy="281047"/>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sz="1400" b="1" dirty="0">
                <a:solidFill>
                  <a:schemeClr val="bg1"/>
                </a:solidFill>
                <a:latin typeface="Meiryo UI" panose="020B0604030504040204" pitchFamily="50" charset="-128"/>
                <a:ea typeface="Meiryo UI" panose="020B0604030504040204" pitchFamily="50" charset="-128"/>
              </a:rPr>
              <a:t>府市</a:t>
            </a:r>
            <a:r>
              <a:rPr lang="ja-JP" altLang="en-US" sz="1400" b="1" dirty="0" smtClean="0">
                <a:solidFill>
                  <a:schemeClr val="bg1"/>
                </a:solidFill>
                <a:latin typeface="Meiryo UI" panose="020B0604030504040204" pitchFamily="50" charset="-128"/>
                <a:ea typeface="Meiryo UI" panose="020B0604030504040204" pitchFamily="50" charset="-128"/>
              </a:rPr>
              <a:t>連携による</a:t>
            </a:r>
            <a:r>
              <a:rPr lang="ja-JP" altLang="en-US" sz="1400" b="1" dirty="0">
                <a:solidFill>
                  <a:schemeClr val="bg1"/>
                </a:solidFill>
                <a:latin typeface="Meiryo UI" panose="020B0604030504040204" pitchFamily="50" charset="-128"/>
                <a:ea typeface="Meiryo UI" panose="020B0604030504040204" pitchFamily="50" charset="-128"/>
              </a:rPr>
              <a:t>効果</a:t>
            </a:r>
            <a:endParaRPr lang="en-US" altLang="ja-JP" sz="1400"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427443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61369" y="3010575"/>
            <a:ext cx="5115364" cy="2546407"/>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 name="直線コネクタ 1"/>
          <p:cNvCxnSpPr/>
          <p:nvPr/>
        </p:nvCxnSpPr>
        <p:spPr>
          <a:xfrm>
            <a:off x="0" y="548680"/>
            <a:ext cx="91440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20" name="タイトル 1"/>
          <p:cNvSpPr txBox="1">
            <a:spLocks/>
          </p:cNvSpPr>
          <p:nvPr/>
        </p:nvSpPr>
        <p:spPr>
          <a:xfrm>
            <a:off x="0" y="77554"/>
            <a:ext cx="9017218" cy="337420"/>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769" b="1" dirty="0">
                <a:latin typeface="Meiryo UI" panose="020B0604030504040204" pitchFamily="50" charset="-128"/>
                <a:ea typeface="Meiryo UI" panose="020B0604030504040204" pitchFamily="50" charset="-128"/>
              </a:rPr>
              <a:t>■</a:t>
            </a:r>
            <a:r>
              <a:rPr lang="ja-JP" altLang="en-US" sz="2770" b="1" dirty="0">
                <a:latin typeface="Meiryo UI" panose="020B0604030504040204" pitchFamily="50" charset="-128"/>
                <a:ea typeface="Meiryo UI" panose="020B0604030504040204" pitchFamily="50" charset="-128"/>
              </a:rPr>
              <a:t>大阪全体の</a:t>
            </a:r>
            <a:r>
              <a:rPr lang="ja-JP" altLang="en-US" sz="2770" b="1" dirty="0" smtClean="0">
                <a:latin typeface="Meiryo UI" panose="020B0604030504040204" pitchFamily="50" charset="-128"/>
                <a:ea typeface="Meiryo UI" panose="020B0604030504040204" pitchFamily="50" charset="-128"/>
              </a:rPr>
              <a:t>安全安心の確保</a:t>
            </a:r>
            <a:r>
              <a:rPr lang="ja-JP" altLang="en-US" sz="2400" b="1" dirty="0" smtClean="0">
                <a:latin typeface="Meiryo UI" panose="020B0604030504040204" pitchFamily="50" charset="-128"/>
                <a:ea typeface="Meiryo UI" panose="020B0604030504040204" pitchFamily="50" charset="-128"/>
              </a:rPr>
              <a:t>（</a:t>
            </a:r>
            <a:r>
              <a:rPr lang="ja-JP" altLang="en-US" sz="2400" b="1" dirty="0">
                <a:latin typeface="Meiryo UI" panose="020B0604030504040204" pitchFamily="50" charset="-128"/>
                <a:ea typeface="Meiryo UI" panose="020B0604030504040204" pitchFamily="50" charset="-128"/>
              </a:rPr>
              <a:t>防潮堤耐震化・液状化対策）</a:t>
            </a:r>
            <a:endParaRPr lang="ja-JP" altLang="en-US" sz="2400" dirty="0">
              <a:latin typeface="Meiryo UI" panose="020B0604030504040204" pitchFamily="50" charset="-128"/>
              <a:ea typeface="Meiryo UI" panose="020B0604030504040204" pitchFamily="50" charset="-128"/>
            </a:endParaRPr>
          </a:p>
        </p:txBody>
      </p:sp>
      <p:sp>
        <p:nvSpPr>
          <p:cNvPr id="26" name="正方形/長方形 25">
            <a:extLst>
              <a:ext uri="{FF2B5EF4-FFF2-40B4-BE49-F238E27FC236}">
                <a16:creationId xmlns:a16="http://schemas.microsoft.com/office/drawing/2014/main" id="{A8A88A05-07B6-4A7A-A585-EDEF023BFA14}"/>
              </a:ext>
            </a:extLst>
          </p:cNvPr>
          <p:cNvSpPr/>
          <p:nvPr/>
        </p:nvSpPr>
        <p:spPr>
          <a:xfrm>
            <a:off x="77155" y="834552"/>
            <a:ext cx="9223087" cy="925894"/>
          </a:xfrm>
          <a:prstGeom prst="rect">
            <a:avLst/>
          </a:prstGeom>
        </p:spPr>
        <p:txBody>
          <a:bodyPr wrap="square">
            <a:spAutoFit/>
          </a:bodyPr>
          <a:lstStyle/>
          <a:p>
            <a:pPr>
              <a:lnSpc>
                <a:spcPts val="1300"/>
              </a:lnSpc>
            </a:pPr>
            <a:r>
              <a:rPr lang="ja-JP" altLang="en-US" sz="1200" dirty="0" smtClean="0">
                <a:latin typeface="Meiryo UI" panose="020B0604030504040204" pitchFamily="50" charset="-128"/>
                <a:ea typeface="Meiryo UI" panose="020B0604030504040204" pitchFamily="50" charset="-128"/>
              </a:rPr>
              <a:t>〇</a:t>
            </a:r>
            <a:r>
              <a:rPr lang="ja-JP" altLang="en-US" sz="1200" dirty="0">
                <a:latin typeface="Meiryo UI" panose="020B0604030504040204" pitchFamily="50" charset="-128"/>
                <a:ea typeface="Meiryo UI" panose="020B0604030504040204" pitchFamily="50" charset="-128"/>
              </a:rPr>
              <a:t>大阪府域において、南海トラフ巨大地震（</a:t>
            </a:r>
            <a:r>
              <a:rPr lang="en-US" altLang="ja-JP" sz="1200" dirty="0">
                <a:latin typeface="Meiryo UI" panose="020B0604030504040204" pitchFamily="50" charset="-128"/>
                <a:ea typeface="Meiryo UI" panose="020B0604030504040204" pitchFamily="50" charset="-128"/>
              </a:rPr>
              <a:t>30</a:t>
            </a:r>
            <a:r>
              <a:rPr lang="ja-JP" altLang="en-US" sz="1200" dirty="0">
                <a:latin typeface="Meiryo UI" panose="020B0604030504040204" pitchFamily="50" charset="-128"/>
                <a:ea typeface="Meiryo UI" panose="020B0604030504040204" pitchFamily="50" charset="-128"/>
              </a:rPr>
              <a:t>年以内に発生する確率が</a:t>
            </a:r>
            <a:r>
              <a:rPr lang="en-US" altLang="ja-JP" sz="1200" dirty="0">
                <a:latin typeface="Meiryo UI" panose="020B0604030504040204" pitchFamily="50" charset="-128"/>
                <a:ea typeface="Meiryo UI" panose="020B0604030504040204" pitchFamily="50" charset="-128"/>
              </a:rPr>
              <a:t>70</a:t>
            </a:r>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80</a:t>
            </a:r>
            <a:r>
              <a:rPr lang="ja-JP" altLang="en-US" sz="1200" dirty="0">
                <a:latin typeface="Meiryo UI" panose="020B0604030504040204" pitchFamily="50" charset="-128"/>
                <a:ea typeface="Meiryo UI" panose="020B0604030504040204" pitchFamily="50" charset="-128"/>
              </a:rPr>
              <a:t>％）による甚大な津波浸水被害が想定されている</a:t>
            </a:r>
            <a:endParaRPr lang="en-US" altLang="ja-JP" sz="1200" dirty="0">
              <a:latin typeface="Meiryo UI" panose="020B0604030504040204" pitchFamily="50" charset="-128"/>
              <a:ea typeface="Meiryo UI" panose="020B0604030504040204" pitchFamily="50" charset="-128"/>
            </a:endParaRPr>
          </a:p>
          <a:p>
            <a:pPr>
              <a:lnSpc>
                <a:spcPts val="1300"/>
              </a:lnSpc>
            </a:pPr>
            <a:r>
              <a:rPr lang="ja-JP" altLang="en-US" sz="11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●地震</a:t>
            </a:r>
            <a:r>
              <a:rPr lang="ja-JP" altLang="en-US" sz="1200" dirty="0">
                <a:latin typeface="Meiryo UI" panose="020B0604030504040204" pitchFamily="50" charset="-128"/>
                <a:ea typeface="Meiryo UI" panose="020B0604030504040204" pitchFamily="50" charset="-128"/>
              </a:rPr>
              <a:t>によって生じる液状化による河川・港湾防潮堤の沈下対策（</a:t>
            </a:r>
            <a:r>
              <a:rPr lang="ja-JP" altLang="en-US" sz="1200" dirty="0" smtClean="0">
                <a:latin typeface="Meiryo UI" panose="020B0604030504040204" pitchFamily="50" charset="-128"/>
                <a:ea typeface="Meiryo UI" panose="020B0604030504040204" pitchFamily="50" charset="-128"/>
              </a:rPr>
              <a:t>耐震化・液状化対策）</a:t>
            </a:r>
            <a:r>
              <a:rPr lang="ja-JP" altLang="en-US" sz="1200" dirty="0">
                <a:latin typeface="Meiryo UI" panose="020B0604030504040204" pitchFamily="50" charset="-128"/>
                <a:ea typeface="Meiryo UI" panose="020B0604030504040204" pitchFamily="50" charset="-128"/>
              </a:rPr>
              <a:t>が</a:t>
            </a:r>
            <a:r>
              <a:rPr lang="ja-JP" altLang="en-US" sz="1200" dirty="0" smtClean="0">
                <a:latin typeface="Meiryo UI" panose="020B0604030504040204" pitchFamily="50" charset="-128"/>
                <a:ea typeface="Meiryo UI" panose="020B0604030504040204" pitchFamily="50" charset="-128"/>
              </a:rPr>
              <a:t>急務。</a:t>
            </a:r>
            <a:endParaRPr lang="en-US" altLang="ja-JP" sz="1200" dirty="0" smtClean="0">
              <a:latin typeface="Meiryo UI" panose="020B0604030504040204" pitchFamily="50" charset="-128"/>
              <a:ea typeface="Meiryo UI" panose="020B0604030504040204" pitchFamily="50" charset="-128"/>
            </a:endParaRPr>
          </a:p>
          <a:p>
            <a:pPr>
              <a:lnSpc>
                <a:spcPts val="1300"/>
              </a:lnSpc>
            </a:pPr>
            <a:r>
              <a:rPr lang="ja-JP" altLang="en-US" sz="1200" dirty="0" smtClean="0">
                <a:latin typeface="Meiryo UI" panose="020B0604030504040204" pitchFamily="50" charset="-128"/>
                <a:ea typeface="Meiryo UI" panose="020B0604030504040204" pitchFamily="50" charset="-128"/>
              </a:rPr>
              <a:t>　●港湾及び河川管理者（府市）が計画段階から連携し取り組んでいくことが必要</a:t>
            </a:r>
            <a:endParaRPr lang="en-US" altLang="ja-JP" sz="1200" dirty="0" smtClean="0">
              <a:latin typeface="Meiryo UI" panose="020B0604030504040204" pitchFamily="50" charset="-128"/>
              <a:ea typeface="Meiryo UI" panose="020B0604030504040204" pitchFamily="50" charset="-128"/>
            </a:endParaRPr>
          </a:p>
          <a:p>
            <a:pPr>
              <a:lnSpc>
                <a:spcPts val="1300"/>
              </a:lnSpc>
            </a:pPr>
            <a:endParaRPr lang="ja-JP" altLang="en-US" sz="1100" b="1" dirty="0">
              <a:latin typeface="Meiryo UI" panose="020B0604030504040204" pitchFamily="50" charset="-128"/>
              <a:ea typeface="Meiryo UI" panose="020B0604030504040204" pitchFamily="50" charset="-128"/>
            </a:endParaRPr>
          </a:p>
          <a:p>
            <a:pPr>
              <a:lnSpc>
                <a:spcPts val="1300"/>
              </a:lnSpc>
            </a:pPr>
            <a:r>
              <a:rPr lang="ja-JP" altLang="en-US" sz="1200" dirty="0">
                <a:latin typeface="Meiryo UI" panose="020B0604030504040204" pitchFamily="50" charset="-128"/>
                <a:ea typeface="Meiryo UI" panose="020B0604030504040204" pitchFamily="50" charset="-128"/>
              </a:rPr>
              <a:t>〇</a:t>
            </a:r>
            <a:r>
              <a:rPr lang="ja-JP" altLang="en-US" sz="1200" dirty="0" smtClean="0">
                <a:latin typeface="Meiryo UI" panose="020B0604030504040204" pitchFamily="50" charset="-128"/>
                <a:ea typeface="Meiryo UI" panose="020B0604030504040204" pitchFamily="50" charset="-128"/>
              </a:rPr>
              <a:t>府</a:t>
            </a:r>
            <a:r>
              <a:rPr lang="ja-JP" altLang="en-US" sz="1200" dirty="0">
                <a:latin typeface="Meiryo UI" panose="020B0604030504040204" pitchFamily="50" charset="-128"/>
                <a:ea typeface="Meiryo UI" panose="020B0604030504040204" pitchFamily="50" charset="-128"/>
              </a:rPr>
              <a:t>市が連携して、防潮堤の液状化対策工などの</a:t>
            </a:r>
            <a:r>
              <a:rPr lang="ja-JP" altLang="en-US" sz="1200" dirty="0" smtClean="0">
                <a:latin typeface="Meiryo UI" panose="020B0604030504040204" pitchFamily="50" charset="-128"/>
                <a:ea typeface="Meiryo UI" panose="020B0604030504040204" pitchFamily="50" charset="-128"/>
              </a:rPr>
              <a:t>耐震化・</a:t>
            </a:r>
            <a:r>
              <a:rPr lang="ja-JP" altLang="en-US" sz="1200" dirty="0">
                <a:latin typeface="Meiryo UI" panose="020B0604030504040204" pitchFamily="50" charset="-128"/>
                <a:ea typeface="Meiryo UI" panose="020B0604030504040204" pitchFamily="50" charset="-128"/>
              </a:rPr>
              <a:t>液状化対策を当初計画を前倒しして実施（</a:t>
            </a:r>
            <a:r>
              <a:rPr lang="en-US" altLang="ja-JP" sz="1200" dirty="0">
                <a:latin typeface="Meiryo UI" panose="020B0604030504040204" pitchFamily="50" charset="-128"/>
                <a:ea typeface="Meiryo UI" panose="020B0604030504040204" pitchFamily="50" charset="-128"/>
              </a:rPr>
              <a:t>2014</a:t>
            </a:r>
            <a:r>
              <a:rPr lang="ja-JP" altLang="en-US" sz="1200" dirty="0">
                <a:latin typeface="Meiryo UI" panose="020B0604030504040204" pitchFamily="50" charset="-128"/>
                <a:ea typeface="Meiryo UI" panose="020B0604030504040204" pitchFamily="50" charset="-128"/>
              </a:rPr>
              <a:t>年から</a:t>
            </a:r>
            <a:r>
              <a:rPr lang="en-US" altLang="ja-JP" sz="1200" dirty="0">
                <a:latin typeface="Meiryo UI" panose="020B0604030504040204" pitchFamily="50" charset="-128"/>
                <a:ea typeface="Meiryo UI" panose="020B0604030504040204" pitchFamily="50" charset="-128"/>
              </a:rPr>
              <a:t>10</a:t>
            </a:r>
            <a:r>
              <a:rPr lang="ja-JP" altLang="en-US" sz="1200" dirty="0">
                <a:latin typeface="Meiryo UI" panose="020B0604030504040204" pitchFamily="50" charset="-128"/>
                <a:ea typeface="Meiryo UI" panose="020B0604030504040204" pitchFamily="50" charset="-128"/>
              </a:rPr>
              <a:t>年計画）</a:t>
            </a:r>
            <a:endParaRPr lang="en-US" altLang="ja-JP" sz="1200" dirty="0">
              <a:latin typeface="Meiryo UI" panose="020B0604030504040204" pitchFamily="50" charset="-128"/>
              <a:ea typeface="Meiryo UI" panose="020B0604030504040204" pitchFamily="50" charset="-128"/>
            </a:endParaRPr>
          </a:p>
        </p:txBody>
      </p:sp>
      <p:pic>
        <p:nvPicPr>
          <p:cNvPr id="31" name="図 30">
            <a:extLst>
              <a:ext uri="{FF2B5EF4-FFF2-40B4-BE49-F238E27FC236}">
                <a16:creationId xmlns:a16="http://schemas.microsoft.com/office/drawing/2014/main" id="{2D26A416-E242-4651-BF4E-6D042813AC23}"/>
              </a:ext>
            </a:extLst>
          </p:cNvPr>
          <p:cNvPicPr>
            <a:picLocks noChangeAspect="1"/>
          </p:cNvPicPr>
          <p:nvPr/>
        </p:nvPicPr>
        <p:blipFill>
          <a:blip r:embed="rId3"/>
          <a:stretch>
            <a:fillRect/>
          </a:stretch>
        </p:blipFill>
        <p:spPr>
          <a:xfrm>
            <a:off x="5272081" y="4475053"/>
            <a:ext cx="3750727" cy="1228162"/>
          </a:xfrm>
          <a:prstGeom prst="rect">
            <a:avLst/>
          </a:prstGeom>
        </p:spPr>
      </p:pic>
      <p:sp>
        <p:nvSpPr>
          <p:cNvPr id="36" name="テキスト ボックス 35">
            <a:extLst>
              <a:ext uri="{FF2B5EF4-FFF2-40B4-BE49-F238E27FC236}">
                <a16:creationId xmlns:a16="http://schemas.microsoft.com/office/drawing/2014/main" id="{1BF759DC-84F7-45AC-A464-B525B05C424F}"/>
              </a:ext>
            </a:extLst>
          </p:cNvPr>
          <p:cNvSpPr txBox="1"/>
          <p:nvPr/>
        </p:nvSpPr>
        <p:spPr>
          <a:xfrm>
            <a:off x="2271798" y="4789372"/>
            <a:ext cx="862737" cy="307777"/>
          </a:xfrm>
          <a:prstGeom prst="rect">
            <a:avLst/>
          </a:prstGeom>
          <a:noFill/>
        </p:spPr>
        <p:txBody>
          <a:bodyPr wrap="square" rtlCol="0">
            <a:spAutoFit/>
          </a:bodyPr>
          <a:lstStyle/>
          <a:p>
            <a:r>
              <a:rPr lang="ja-JP" altLang="en-US" sz="1400" b="1" dirty="0">
                <a:solidFill>
                  <a:srgbClr val="C00000"/>
                </a:solidFill>
                <a:latin typeface="Meiryo UI" panose="020B0604030504040204" pitchFamily="50" charset="-128"/>
                <a:ea typeface="Meiryo UI" panose="020B0604030504040204" pitchFamily="50" charset="-128"/>
              </a:rPr>
              <a:t>ほぼ</a:t>
            </a:r>
            <a:r>
              <a:rPr kumimoji="1" lang="ja-JP" altLang="en-US" sz="1400" b="1" dirty="0">
                <a:solidFill>
                  <a:srgbClr val="C00000"/>
                </a:solidFill>
                <a:latin typeface="Meiryo UI" panose="020B0604030504040204" pitchFamily="50" charset="-128"/>
                <a:ea typeface="Meiryo UI" panose="020B0604030504040204" pitchFamily="50" charset="-128"/>
              </a:rPr>
              <a:t>半減</a:t>
            </a:r>
          </a:p>
        </p:txBody>
      </p:sp>
      <p:sp>
        <p:nvSpPr>
          <p:cNvPr id="37" name="テキスト ボックス 36">
            <a:extLst>
              <a:ext uri="{FF2B5EF4-FFF2-40B4-BE49-F238E27FC236}">
                <a16:creationId xmlns:a16="http://schemas.microsoft.com/office/drawing/2014/main" id="{1584D728-0FFF-4302-8618-5FB50DCEC3FF}"/>
              </a:ext>
            </a:extLst>
          </p:cNvPr>
          <p:cNvSpPr txBox="1"/>
          <p:nvPr/>
        </p:nvSpPr>
        <p:spPr>
          <a:xfrm>
            <a:off x="687016" y="3180414"/>
            <a:ext cx="4079366" cy="276999"/>
          </a:xfrm>
          <a:prstGeom prst="rect">
            <a:avLst/>
          </a:prstGeom>
          <a:solidFill>
            <a:schemeClr val="tx2">
              <a:lumMod val="60000"/>
              <a:lumOff val="40000"/>
            </a:schemeClr>
          </a:solidFill>
          <a:ln>
            <a:noFill/>
          </a:ln>
        </p:spPr>
        <p:txBody>
          <a:bodyPr wrap="square" rtlCol="0">
            <a:spAutoFit/>
          </a:bodyPr>
          <a:lstStyle/>
          <a:p>
            <a:pPr algn="ctr"/>
            <a:r>
              <a:rPr lang="ja-JP" altLang="en-US" sz="1200" b="1" dirty="0">
                <a:solidFill>
                  <a:schemeClr val="bg1"/>
                </a:solidFill>
                <a:latin typeface="Meiryo UI" panose="020B0604030504040204" pitchFamily="50" charset="-128"/>
                <a:ea typeface="Meiryo UI" panose="020B0604030504040204" pitchFamily="50" charset="-128"/>
              </a:rPr>
              <a:t>南海トラフ巨大地震の津波により想定される浸水面積</a:t>
            </a:r>
            <a:r>
              <a:rPr kumimoji="1" lang="ja-JP" altLang="en-US" sz="1200" b="1" dirty="0">
                <a:solidFill>
                  <a:schemeClr val="bg1"/>
                </a:solidFill>
                <a:latin typeface="Meiryo UI" panose="020B0604030504040204" pitchFamily="50" charset="-128"/>
                <a:ea typeface="Meiryo UI" panose="020B0604030504040204" pitchFamily="50" charset="-128"/>
              </a:rPr>
              <a:t>の減少</a:t>
            </a:r>
          </a:p>
        </p:txBody>
      </p:sp>
      <p:sp>
        <p:nvSpPr>
          <p:cNvPr id="39" name="テキスト ボックス 38">
            <a:extLst>
              <a:ext uri="{FF2B5EF4-FFF2-40B4-BE49-F238E27FC236}">
                <a16:creationId xmlns:a16="http://schemas.microsoft.com/office/drawing/2014/main" id="{865B13AF-4266-43A3-80F4-6367B47A3199}"/>
              </a:ext>
            </a:extLst>
          </p:cNvPr>
          <p:cNvSpPr txBox="1"/>
          <p:nvPr/>
        </p:nvSpPr>
        <p:spPr>
          <a:xfrm>
            <a:off x="5206849" y="4221056"/>
            <a:ext cx="1855997" cy="276999"/>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防潮堤液状化対策工事</a:t>
            </a:r>
          </a:p>
        </p:txBody>
      </p:sp>
      <p:pic>
        <p:nvPicPr>
          <p:cNvPr id="40" name="図 39"/>
          <p:cNvPicPr>
            <a:picLocks noChangeAspect="1"/>
          </p:cNvPicPr>
          <p:nvPr/>
        </p:nvPicPr>
        <p:blipFill>
          <a:blip r:embed="rId4"/>
          <a:stretch>
            <a:fillRect/>
          </a:stretch>
        </p:blipFill>
        <p:spPr>
          <a:xfrm>
            <a:off x="77793" y="3481085"/>
            <a:ext cx="2266551" cy="1925062"/>
          </a:xfrm>
          <a:prstGeom prst="rect">
            <a:avLst/>
          </a:prstGeom>
        </p:spPr>
      </p:pic>
      <p:pic>
        <p:nvPicPr>
          <p:cNvPr id="41" name="図 40"/>
          <p:cNvPicPr>
            <a:picLocks noChangeAspect="1"/>
          </p:cNvPicPr>
          <p:nvPr/>
        </p:nvPicPr>
        <p:blipFill>
          <a:blip r:embed="rId5"/>
          <a:stretch>
            <a:fillRect/>
          </a:stretch>
        </p:blipFill>
        <p:spPr>
          <a:xfrm>
            <a:off x="2889916" y="3481085"/>
            <a:ext cx="2126259" cy="1944909"/>
          </a:xfrm>
          <a:prstGeom prst="rect">
            <a:avLst/>
          </a:prstGeom>
        </p:spPr>
      </p:pic>
      <p:sp>
        <p:nvSpPr>
          <p:cNvPr id="42" name="右矢印 41"/>
          <p:cNvSpPr/>
          <p:nvPr/>
        </p:nvSpPr>
        <p:spPr>
          <a:xfrm rot="10800000" flipH="1">
            <a:off x="2505274" y="3904426"/>
            <a:ext cx="442852" cy="840183"/>
          </a:xfrm>
          <a:prstGeom prst="rightArrow">
            <a:avLst>
              <a:gd name="adj1" fmla="val 50000"/>
              <a:gd name="adj2" fmla="val 74489"/>
            </a:avLst>
          </a:prstGeom>
          <a:solidFill>
            <a:srgbClr val="0070C0"/>
          </a:solidFill>
          <a:ln cmpd="sng">
            <a:noFill/>
          </a:ln>
        </p:spPr>
        <p:style>
          <a:lnRef idx="2">
            <a:schemeClr val="accent1">
              <a:shade val="50000"/>
            </a:schemeClr>
          </a:lnRef>
          <a:fillRef idx="1">
            <a:schemeClr val="accent1"/>
          </a:fillRef>
          <a:effectRef idx="0">
            <a:schemeClr val="accent1"/>
          </a:effectRef>
          <a:fontRef idx="minor">
            <a:schemeClr val="lt1"/>
          </a:fontRef>
        </p:style>
        <p:txBody>
          <a:bodyPr lIns="63152" tIns="31577" rIns="63152" bIns="31577" anchor="ctr"/>
          <a:lstStyle>
            <a:defPPr>
              <a:defRPr lang="ja-JP"/>
            </a:defPPr>
            <a:lvl1pPr marL="0" algn="l" defTabSz="913765" rtl="0" eaLnBrk="1" latinLnBrk="0" hangingPunct="1">
              <a:defRPr kumimoji="1" sz="1800" kern="1200">
                <a:solidFill>
                  <a:schemeClr val="lt1"/>
                </a:solidFill>
                <a:latin typeface="+mn-lt"/>
                <a:ea typeface="+mn-ea"/>
                <a:cs typeface="+mn-cs"/>
              </a:defRPr>
            </a:lvl1pPr>
            <a:lvl2pPr marL="457200" algn="l" defTabSz="913765" rtl="0" eaLnBrk="1" latinLnBrk="0" hangingPunct="1">
              <a:defRPr kumimoji="1" sz="1800" kern="1200">
                <a:solidFill>
                  <a:schemeClr val="lt1"/>
                </a:solidFill>
                <a:latin typeface="+mn-lt"/>
                <a:ea typeface="+mn-ea"/>
                <a:cs typeface="+mn-cs"/>
              </a:defRPr>
            </a:lvl2pPr>
            <a:lvl3pPr marL="914400" algn="l" defTabSz="913765" rtl="0" eaLnBrk="1" latinLnBrk="0" hangingPunct="1">
              <a:defRPr kumimoji="1" sz="1800" kern="1200">
                <a:solidFill>
                  <a:schemeClr val="lt1"/>
                </a:solidFill>
                <a:latin typeface="+mn-lt"/>
                <a:ea typeface="+mn-ea"/>
                <a:cs typeface="+mn-cs"/>
              </a:defRPr>
            </a:lvl3pPr>
            <a:lvl4pPr marL="1371600" algn="l" defTabSz="913765" rtl="0" eaLnBrk="1" latinLnBrk="0" hangingPunct="1">
              <a:defRPr kumimoji="1" sz="1800" kern="1200">
                <a:solidFill>
                  <a:schemeClr val="lt1"/>
                </a:solidFill>
                <a:latin typeface="+mn-lt"/>
                <a:ea typeface="+mn-ea"/>
                <a:cs typeface="+mn-cs"/>
              </a:defRPr>
            </a:lvl4pPr>
            <a:lvl5pPr marL="1828165" algn="l" defTabSz="913765" rtl="0" eaLnBrk="1" latinLnBrk="0" hangingPunct="1">
              <a:defRPr kumimoji="1" sz="1800" kern="1200">
                <a:solidFill>
                  <a:schemeClr val="lt1"/>
                </a:solidFill>
                <a:latin typeface="+mn-lt"/>
                <a:ea typeface="+mn-ea"/>
                <a:cs typeface="+mn-cs"/>
              </a:defRPr>
            </a:lvl5pPr>
            <a:lvl6pPr marL="2285365" algn="l" defTabSz="913765" rtl="0" eaLnBrk="1" latinLnBrk="0" hangingPunct="1">
              <a:defRPr kumimoji="1" sz="1800" kern="1200">
                <a:solidFill>
                  <a:schemeClr val="lt1"/>
                </a:solidFill>
                <a:latin typeface="+mn-lt"/>
                <a:ea typeface="+mn-ea"/>
                <a:cs typeface="+mn-cs"/>
              </a:defRPr>
            </a:lvl6pPr>
            <a:lvl7pPr marL="2742565" algn="l" defTabSz="913765" rtl="0" eaLnBrk="1" latinLnBrk="0" hangingPunct="1">
              <a:defRPr kumimoji="1" sz="1800" kern="1200">
                <a:solidFill>
                  <a:schemeClr val="lt1"/>
                </a:solidFill>
                <a:latin typeface="+mn-lt"/>
                <a:ea typeface="+mn-ea"/>
                <a:cs typeface="+mn-cs"/>
              </a:defRPr>
            </a:lvl7pPr>
            <a:lvl8pPr marL="3199765" algn="l" defTabSz="913765" rtl="0" eaLnBrk="1" latinLnBrk="0" hangingPunct="1">
              <a:defRPr kumimoji="1" sz="1800" kern="1200">
                <a:solidFill>
                  <a:schemeClr val="lt1"/>
                </a:solidFill>
                <a:latin typeface="+mn-lt"/>
                <a:ea typeface="+mn-ea"/>
                <a:cs typeface="+mn-cs"/>
              </a:defRPr>
            </a:lvl8pPr>
            <a:lvl9pPr marL="3656965" algn="l" defTabSz="913765" rtl="0" eaLnBrk="1" latinLnBrk="0" hangingPunct="1">
              <a:defRPr kumimoji="1" sz="1800" kern="1200">
                <a:solidFill>
                  <a:schemeClr val="lt1"/>
                </a:solidFill>
                <a:latin typeface="+mn-lt"/>
                <a:ea typeface="+mn-ea"/>
                <a:cs typeface="+mn-cs"/>
              </a:defRPr>
            </a:lvl9pP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1" lang="ja-JP" altLang="en-US" sz="1662" i="0" u="none" strike="noStrike" kern="1200" normalizeH="0" baseline="0" noProof="0">
              <a:ln w="0"/>
              <a:solidFill>
                <a:schemeClr val="accent1"/>
              </a:solidFill>
              <a:effectLst>
                <a:outerShdw blurRad="38100" dist="25400" dir="5400000" algn="ctr" rotWithShape="0">
                  <a:srgbClr val="6E747A">
                    <a:alpha val="43000"/>
                  </a:srgbClr>
                </a:outerShdw>
              </a:effectLst>
              <a:uLnTx/>
              <a:uFillTx/>
              <a:latin typeface="Meiryo UI"/>
              <a:ea typeface="Meiryo UI"/>
              <a:cs typeface="+mn-cs"/>
            </a:endParaRPr>
          </a:p>
        </p:txBody>
      </p:sp>
      <p:sp>
        <p:nvSpPr>
          <p:cNvPr id="45" name="正方形/長方形 44">
            <a:extLst>
              <a:ext uri="{FF2B5EF4-FFF2-40B4-BE49-F238E27FC236}">
                <a16:creationId xmlns:a16="http://schemas.microsoft.com/office/drawing/2014/main" id="{A8A88A05-07B6-4A7A-A585-EDEF023BFA14}"/>
              </a:ext>
            </a:extLst>
          </p:cNvPr>
          <p:cNvSpPr/>
          <p:nvPr/>
        </p:nvSpPr>
        <p:spPr>
          <a:xfrm>
            <a:off x="75848" y="1927918"/>
            <a:ext cx="5717024" cy="861774"/>
          </a:xfrm>
          <a:prstGeom prst="rect">
            <a:avLst/>
          </a:prstGeom>
          <a:noFill/>
          <a:ln>
            <a:solidFill>
              <a:schemeClr val="tx1"/>
            </a:solidFill>
            <a:prstDash val="dash"/>
          </a:ln>
        </p:spPr>
        <p:txBody>
          <a:bodyPr wrap="square">
            <a:spAutoFit/>
          </a:bodyPr>
          <a:lstStyle/>
          <a:p>
            <a:pPr fontAlgn="ctr">
              <a:lnSpc>
                <a:spcPts val="1500"/>
              </a:lnSpc>
            </a:pPr>
            <a:r>
              <a:rPr lang="en-US" altLang="ja-JP" sz="1200" dirty="0" smtClean="0">
                <a:latin typeface="Meiryo UI" panose="020B0604030504040204" pitchFamily="50" charset="-128"/>
                <a:ea typeface="Meiryo UI" panose="020B0604030504040204" pitchFamily="50" charset="-128"/>
              </a:rPr>
              <a:t>2013</a:t>
            </a:r>
            <a:r>
              <a:rPr lang="ja-JP" altLang="en-US" sz="1200" dirty="0">
                <a:latin typeface="Meiryo UI" panose="020B0604030504040204" pitchFamily="50" charset="-128"/>
                <a:ea typeface="Meiryo UI" panose="020B0604030504040204" pitchFamily="50" charset="-128"/>
              </a:rPr>
              <a:t>　　府市共同で</a:t>
            </a:r>
            <a:r>
              <a:rPr lang="ja-JP" altLang="ja-JP" sz="1200" dirty="0">
                <a:latin typeface="Meiryo UI" panose="020B0604030504040204" pitchFamily="50" charset="-128"/>
                <a:ea typeface="Meiryo UI" panose="020B0604030504040204" pitchFamily="50" charset="-128"/>
              </a:rPr>
              <a:t>独自の津波浸水</a:t>
            </a:r>
            <a:r>
              <a:rPr lang="ja-JP" altLang="en-US" sz="1200" dirty="0">
                <a:latin typeface="Meiryo UI" panose="020B0604030504040204" pitchFamily="50" charset="-128"/>
                <a:ea typeface="Meiryo UI" panose="020B0604030504040204" pitchFamily="50" charset="-128"/>
              </a:rPr>
              <a:t>想定</a:t>
            </a:r>
            <a:r>
              <a:rPr lang="ja-JP" altLang="ja-JP" sz="1200" dirty="0">
                <a:latin typeface="Meiryo UI" panose="020B0604030504040204" pitchFamily="50" charset="-128"/>
                <a:ea typeface="Meiryo UI" panose="020B0604030504040204" pitchFamily="50" charset="-128"/>
              </a:rPr>
              <a:t>を公表</a:t>
            </a:r>
            <a:r>
              <a:rPr lang="ja-JP" altLang="en-US" sz="1200" dirty="0">
                <a:latin typeface="Meiryo UI" panose="020B0604030504040204" pitchFamily="50" charset="-128"/>
                <a:ea typeface="Meiryo UI" panose="020B0604030504040204" pitchFamily="50" charset="-128"/>
              </a:rPr>
              <a:t>し、対策計画を策定</a:t>
            </a:r>
            <a:endParaRPr lang="en-US" altLang="ja-JP" sz="1200" dirty="0">
              <a:latin typeface="Meiryo UI" panose="020B0604030504040204" pitchFamily="50" charset="-128"/>
              <a:ea typeface="Meiryo UI" panose="020B0604030504040204" pitchFamily="50" charset="-128"/>
            </a:endParaRPr>
          </a:p>
          <a:p>
            <a:pPr fontAlgn="ctr">
              <a:lnSpc>
                <a:spcPts val="1500"/>
              </a:lnSpc>
            </a:pPr>
            <a:r>
              <a:rPr lang="en-US" altLang="ja-JP" sz="1200" dirty="0">
                <a:latin typeface="Meiryo UI" panose="020B0604030504040204" pitchFamily="50" charset="-128"/>
                <a:ea typeface="Meiryo UI" panose="020B0604030504040204" pitchFamily="50" charset="-128"/>
              </a:rPr>
              <a:t>2014</a:t>
            </a:r>
            <a:r>
              <a:rPr lang="ja-JP" altLang="en-US" sz="1200" dirty="0">
                <a:latin typeface="Meiryo UI" panose="020B0604030504040204" pitchFamily="50" charset="-128"/>
                <a:ea typeface="Meiryo UI" panose="020B0604030504040204" pitchFamily="50" charset="-128"/>
              </a:rPr>
              <a:t>　　</a:t>
            </a:r>
            <a:r>
              <a:rPr lang="ja-JP" altLang="ja-JP" sz="1200" dirty="0">
                <a:latin typeface="Meiryo UI" panose="020B0604030504040204" pitchFamily="50" charset="-128"/>
                <a:ea typeface="Meiryo UI" panose="020B0604030504040204" pitchFamily="50" charset="-128"/>
              </a:rPr>
              <a:t>防潮堤の液状化対策</a:t>
            </a:r>
            <a:r>
              <a:rPr lang="ja-JP" altLang="en-US" sz="1200" dirty="0">
                <a:latin typeface="Meiryo UI" panose="020B0604030504040204" pitchFamily="50" charset="-128"/>
                <a:ea typeface="Meiryo UI" panose="020B0604030504040204" pitchFamily="50" charset="-128"/>
              </a:rPr>
              <a:t>重点化 （国へも積極的に事業推進要望）</a:t>
            </a:r>
            <a:endParaRPr lang="en-US" altLang="ja-JP" sz="1200" dirty="0">
              <a:latin typeface="Meiryo UI" panose="020B0604030504040204" pitchFamily="50" charset="-128"/>
              <a:ea typeface="Meiryo UI" panose="020B0604030504040204" pitchFamily="50" charset="-128"/>
            </a:endParaRPr>
          </a:p>
          <a:p>
            <a:pPr fontAlgn="ctr">
              <a:lnSpc>
                <a:spcPts val="1500"/>
              </a:lnSpc>
            </a:pPr>
            <a:r>
              <a:rPr lang="en-US" altLang="ja-JP" sz="1200" dirty="0">
                <a:latin typeface="Meiryo UI" panose="020B0604030504040204" pitchFamily="50" charset="-128"/>
                <a:ea typeface="Meiryo UI" panose="020B0604030504040204" pitchFamily="50" charset="-128"/>
              </a:rPr>
              <a:t>2016</a:t>
            </a:r>
            <a:r>
              <a:rPr lang="ja-JP" altLang="en-US" sz="1200" dirty="0">
                <a:latin typeface="Meiryo UI" panose="020B0604030504040204" pitchFamily="50" charset="-128"/>
                <a:ea typeface="Meiryo UI" panose="020B0604030504040204" pitchFamily="50" charset="-128"/>
              </a:rPr>
              <a:t>　　</a:t>
            </a:r>
            <a:r>
              <a:rPr lang="ja-JP" altLang="ja-JP" sz="1200" dirty="0">
                <a:latin typeface="Meiryo UI" panose="020B0604030504040204" pitchFamily="50" charset="-128"/>
                <a:ea typeface="Meiryo UI" panose="020B0604030504040204" pitchFamily="50" charset="-128"/>
              </a:rPr>
              <a:t>最優先箇所の</a:t>
            </a:r>
            <a:r>
              <a:rPr lang="ja-JP" altLang="en-US" sz="1200" dirty="0">
                <a:latin typeface="Meiryo UI" panose="020B0604030504040204" pitchFamily="50" charset="-128"/>
                <a:ea typeface="Meiryo UI" panose="020B0604030504040204" pitchFamily="50" charset="-128"/>
              </a:rPr>
              <a:t>防潮堤</a:t>
            </a:r>
            <a:r>
              <a:rPr lang="ja-JP" altLang="ja-JP" sz="1200" dirty="0">
                <a:latin typeface="Meiryo UI" panose="020B0604030504040204" pitchFamily="50" charset="-128"/>
                <a:ea typeface="Meiryo UI" panose="020B0604030504040204" pitchFamily="50" charset="-128"/>
              </a:rPr>
              <a:t>液状化対策完了</a:t>
            </a:r>
            <a:endParaRPr lang="en-US" altLang="ja-JP" sz="1200" dirty="0">
              <a:latin typeface="Meiryo UI" panose="020B0604030504040204" pitchFamily="50" charset="-128"/>
              <a:ea typeface="Meiryo UI" panose="020B0604030504040204" pitchFamily="50" charset="-128"/>
            </a:endParaRPr>
          </a:p>
          <a:p>
            <a:pPr fontAlgn="ctr">
              <a:lnSpc>
                <a:spcPts val="1500"/>
              </a:lnSpc>
            </a:pPr>
            <a:r>
              <a:rPr lang="en-US" altLang="ja-JP" sz="1200" dirty="0" smtClean="0">
                <a:latin typeface="Meiryo UI" panose="020B0604030504040204" pitchFamily="50" charset="-128"/>
                <a:ea typeface="Meiryo UI" panose="020B0604030504040204" pitchFamily="50" charset="-128"/>
              </a:rPr>
              <a:t>2024</a:t>
            </a:r>
            <a:r>
              <a:rPr lang="ja-JP" altLang="en-US" sz="1200" dirty="0">
                <a:latin typeface="Meiryo UI" panose="020B0604030504040204" pitchFamily="50" charset="-128"/>
                <a:ea typeface="Meiryo UI" panose="020B0604030504040204" pitchFamily="50" charset="-128"/>
              </a:rPr>
              <a:t>　　全箇所の対策完了</a:t>
            </a:r>
            <a:r>
              <a:rPr lang="ja-JP" altLang="en-US" sz="1200" dirty="0" smtClean="0">
                <a:latin typeface="Meiryo UI" panose="020B0604030504040204" pitchFamily="50" charset="-128"/>
                <a:ea typeface="Meiryo UI" panose="020B0604030504040204" pitchFamily="50" charset="-128"/>
              </a:rPr>
              <a:t>（予定</a:t>
            </a:r>
            <a:r>
              <a:rPr lang="ja-JP" altLang="en-US" sz="1200" dirty="0">
                <a:latin typeface="Meiryo UI" panose="020B0604030504040204" pitchFamily="50" charset="-128"/>
                <a:ea typeface="Meiryo UI" panose="020B0604030504040204" pitchFamily="50" charset="-128"/>
              </a:rPr>
              <a:t>）</a:t>
            </a:r>
            <a:r>
              <a:rPr lang="en-US" altLang="ja-JP" sz="1000" dirty="0">
                <a:latin typeface="Meiryo UI" panose="020B0604030504040204" pitchFamily="50" charset="-128"/>
                <a:ea typeface="Meiryo UI" panose="020B0604030504040204" pitchFamily="50" charset="-128"/>
              </a:rPr>
              <a:t>※</a:t>
            </a:r>
            <a:r>
              <a:rPr lang="en-US" altLang="ja-JP" sz="1000" dirty="0" smtClean="0">
                <a:latin typeface="Meiryo UI" panose="020B0604030504040204" pitchFamily="50" charset="-128"/>
                <a:ea typeface="Meiryo UI" panose="020B0604030504040204" pitchFamily="50" charset="-128"/>
              </a:rPr>
              <a:t>2023</a:t>
            </a:r>
            <a:r>
              <a:rPr lang="ja-JP" altLang="en-US" sz="1000" dirty="0" smtClean="0">
                <a:latin typeface="Meiryo UI" panose="020B0604030504040204" pitchFamily="50" charset="-128"/>
                <a:ea typeface="Meiryo UI" panose="020B0604030504040204" pitchFamily="50" charset="-128"/>
              </a:rPr>
              <a:t>年度末 </a:t>
            </a:r>
            <a:r>
              <a:rPr lang="ja-JP" altLang="en-US" sz="1200" dirty="0">
                <a:latin typeface="Meiryo UI" panose="020B0604030504040204" pitchFamily="50" charset="-128"/>
                <a:ea typeface="Meiryo UI" panose="020B0604030504040204" pitchFamily="50" charset="-128"/>
              </a:rPr>
              <a:t>　</a:t>
            </a:r>
            <a:endParaRPr lang="en-US" altLang="ja-JP" sz="1200" dirty="0">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5097545" y="1972591"/>
            <a:ext cx="580534" cy="777044"/>
          </a:xfrm>
          <a:prstGeom prst="rect">
            <a:avLst/>
          </a:prstGeom>
          <a:solidFill>
            <a:schemeClr val="bg1"/>
          </a:solidFill>
          <a:ln w="28575">
            <a:solidFill>
              <a:srgbClr val="FF0000"/>
            </a:solidFill>
            <a:prstDash val="solid"/>
          </a:ln>
        </p:spPr>
        <p:txBody>
          <a:bodyPr vert="eaVert" wrap="square" lIns="36000" tIns="36000" rIns="36000" bIns="36000" rtlCol="0">
            <a:spAutoFit/>
          </a:bodyPr>
          <a:lstStyle/>
          <a:p>
            <a:pPr algn="ctr"/>
            <a:r>
              <a:rPr kumimoji="1" lang="ja-JP" altLang="en-US" sz="1100" dirty="0">
                <a:latin typeface="Meiryo UI" panose="020B0604030504040204" pitchFamily="50" charset="-128"/>
                <a:ea typeface="Meiryo UI" panose="020B0604030504040204" pitchFamily="50" charset="-128"/>
              </a:rPr>
              <a:t>府市連携</a:t>
            </a:r>
            <a:endParaRPr kumimoji="1" lang="en-US" altLang="ja-JP" sz="1100" dirty="0">
              <a:latin typeface="Meiryo UI" panose="020B0604030504040204" pitchFamily="50" charset="-128"/>
              <a:ea typeface="Meiryo UI" panose="020B0604030504040204" pitchFamily="50" charset="-128"/>
            </a:endParaRPr>
          </a:p>
          <a:p>
            <a:pPr algn="ctr"/>
            <a:r>
              <a:rPr kumimoji="1" lang="ja-JP" altLang="en-US" sz="1100" dirty="0">
                <a:latin typeface="Meiryo UI" panose="020B0604030504040204" pitchFamily="50" charset="-128"/>
                <a:ea typeface="Meiryo UI" panose="020B0604030504040204" pitchFamily="50" charset="-128"/>
              </a:rPr>
              <a:t>による事業推進</a:t>
            </a:r>
          </a:p>
        </p:txBody>
      </p:sp>
      <p:sp>
        <p:nvSpPr>
          <p:cNvPr id="47" name="正方形/長方形 46">
            <a:extLst>
              <a:ext uri="{FF2B5EF4-FFF2-40B4-BE49-F238E27FC236}">
                <a16:creationId xmlns:a16="http://schemas.microsoft.com/office/drawing/2014/main" id="{A8A88A05-07B6-4A7A-A585-EDEF023BFA14}"/>
              </a:ext>
            </a:extLst>
          </p:cNvPr>
          <p:cNvSpPr/>
          <p:nvPr/>
        </p:nvSpPr>
        <p:spPr>
          <a:xfrm>
            <a:off x="103409" y="5374711"/>
            <a:ext cx="3494558" cy="230832"/>
          </a:xfrm>
          <a:prstGeom prst="rect">
            <a:avLst/>
          </a:prstGeom>
        </p:spPr>
        <p:txBody>
          <a:bodyPr wrap="square">
            <a:spAutoFit/>
          </a:bodyPr>
          <a:lstStyle/>
          <a:p>
            <a:r>
              <a:rPr lang="en-US" altLang="ja-JP" sz="900" dirty="0">
                <a:latin typeface="Meiryo UI" panose="020B0604030504040204" pitchFamily="50" charset="-128"/>
                <a:ea typeface="Meiryo UI" panose="020B0604030504040204" pitchFamily="50" charset="-128"/>
              </a:rPr>
              <a:t>※2013</a:t>
            </a:r>
            <a:r>
              <a:rPr lang="ja-JP" altLang="en-US" sz="900" dirty="0">
                <a:latin typeface="Meiryo UI" panose="020B0604030504040204" pitchFamily="50" charset="-128"/>
                <a:ea typeface="Meiryo UI" panose="020B0604030504040204" pitchFamily="50" charset="-128"/>
              </a:rPr>
              <a:t>年度と</a:t>
            </a:r>
            <a:r>
              <a:rPr lang="en-US" altLang="ja-JP" sz="900" dirty="0">
                <a:latin typeface="Meiryo UI" panose="020B0604030504040204" pitchFamily="50" charset="-128"/>
                <a:ea typeface="Meiryo UI" panose="020B0604030504040204" pitchFamily="50" charset="-128"/>
              </a:rPr>
              <a:t>2018</a:t>
            </a:r>
            <a:r>
              <a:rPr lang="ja-JP" altLang="en-US" sz="900" dirty="0">
                <a:latin typeface="Meiryo UI" panose="020B0604030504040204" pitchFamily="50" charset="-128"/>
                <a:ea typeface="Meiryo UI" panose="020B0604030504040204" pitchFamily="50" charset="-128"/>
              </a:rPr>
              <a:t>年度シュミレーション結果の比較</a:t>
            </a:r>
            <a:endParaRPr lang="en-US" altLang="ja-JP" sz="1100" dirty="0">
              <a:latin typeface="Meiryo UI" panose="020B0604030504040204" pitchFamily="50" charset="-128"/>
              <a:ea typeface="Meiryo UI" panose="020B0604030504040204" pitchFamily="50" charset="-128"/>
            </a:endParaRPr>
          </a:p>
        </p:txBody>
      </p:sp>
      <p:sp>
        <p:nvSpPr>
          <p:cNvPr id="46" name="テキスト ボックス 45">
            <a:extLst>
              <a:ext uri="{FF2B5EF4-FFF2-40B4-BE49-F238E27FC236}">
                <a16:creationId xmlns:a16="http://schemas.microsoft.com/office/drawing/2014/main" id="{865B13AF-4266-43A3-80F4-6367B47A3199}"/>
              </a:ext>
            </a:extLst>
          </p:cNvPr>
          <p:cNvSpPr txBox="1"/>
          <p:nvPr/>
        </p:nvSpPr>
        <p:spPr>
          <a:xfrm>
            <a:off x="6357243" y="1742833"/>
            <a:ext cx="2159214" cy="276999"/>
          </a:xfrm>
          <a:prstGeom prst="rect">
            <a:avLst/>
          </a:prstGeom>
          <a:solidFill>
            <a:schemeClr val="accent2">
              <a:lumMod val="60000"/>
              <a:lumOff val="40000"/>
            </a:schemeClr>
          </a:solidFill>
        </p:spPr>
        <p:txBody>
          <a:bodyPr wrap="square" rtlCol="0">
            <a:spAutoFit/>
          </a:bodyPr>
          <a:lstStyle/>
          <a:p>
            <a:pPr algn="ctr"/>
            <a:r>
              <a:rPr kumimoji="1" lang="ja-JP" altLang="en-US" sz="1200" dirty="0">
                <a:latin typeface="Meiryo UI" panose="020B0604030504040204" pitchFamily="50" charset="-128"/>
                <a:ea typeface="Meiryo UI" panose="020B0604030504040204" pitchFamily="50" charset="-128"/>
              </a:rPr>
              <a:t>防潮堤対策の推移（府市）</a:t>
            </a:r>
          </a:p>
        </p:txBody>
      </p:sp>
      <p:sp>
        <p:nvSpPr>
          <p:cNvPr id="48" name="テキスト ボックス 47">
            <a:extLst>
              <a:ext uri="{FF2B5EF4-FFF2-40B4-BE49-F238E27FC236}">
                <a16:creationId xmlns:a16="http://schemas.microsoft.com/office/drawing/2014/main" id="{865B13AF-4266-43A3-80F4-6367B47A3199}"/>
              </a:ext>
            </a:extLst>
          </p:cNvPr>
          <p:cNvSpPr txBox="1"/>
          <p:nvPr/>
        </p:nvSpPr>
        <p:spPr>
          <a:xfrm>
            <a:off x="7505249" y="4159500"/>
            <a:ext cx="1265246" cy="200055"/>
          </a:xfrm>
          <a:prstGeom prst="rect">
            <a:avLst/>
          </a:prstGeom>
          <a:solidFill>
            <a:schemeClr val="bg1"/>
          </a:solidFill>
        </p:spPr>
        <p:txBody>
          <a:bodyPr wrap="square" rtlCol="0">
            <a:spAutoFit/>
          </a:bodyPr>
          <a:lstStyle/>
          <a:p>
            <a:r>
              <a:rPr kumimoji="1" lang="ja-JP" altLang="en-US" sz="700" dirty="0">
                <a:latin typeface="Meiryo UI" panose="020B0604030504040204" pitchFamily="50" charset="-128"/>
                <a:ea typeface="Meiryo UI" panose="020B0604030504040204" pitchFamily="50" charset="-128"/>
              </a:rPr>
              <a:t>（</a:t>
            </a:r>
            <a:r>
              <a:rPr kumimoji="1" lang="en-US" altLang="ja-JP" sz="700" dirty="0">
                <a:latin typeface="Meiryo UI" panose="020B0604030504040204" pitchFamily="50" charset="-128"/>
                <a:ea typeface="Meiryo UI" panose="020B0604030504040204" pitchFamily="50" charset="-128"/>
              </a:rPr>
              <a:t>2014</a:t>
            </a:r>
            <a:r>
              <a:rPr kumimoji="1" lang="ja-JP" altLang="en-US" sz="700" dirty="0">
                <a:latin typeface="Meiryo UI" panose="020B0604030504040204" pitchFamily="50" charset="-128"/>
                <a:ea typeface="Meiryo UI" panose="020B0604030504040204" pitchFamily="50" charset="-128"/>
              </a:rPr>
              <a:t>は先行取組）</a:t>
            </a:r>
          </a:p>
        </p:txBody>
      </p:sp>
      <p:sp>
        <p:nvSpPr>
          <p:cNvPr id="24" name="角丸四角形 23"/>
          <p:cNvSpPr/>
          <p:nvPr/>
        </p:nvSpPr>
        <p:spPr>
          <a:xfrm>
            <a:off x="77155" y="6208651"/>
            <a:ext cx="8990560" cy="643718"/>
          </a:xfrm>
          <a:prstGeom prst="roundRect">
            <a:avLst>
              <a:gd name="adj" fmla="val 3382"/>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p:cNvSpPr/>
          <p:nvPr/>
        </p:nvSpPr>
        <p:spPr>
          <a:xfrm>
            <a:off x="103410" y="5798066"/>
            <a:ext cx="8913808" cy="353535"/>
          </a:xfrm>
          <a:prstGeom prst="rect">
            <a:avLst/>
          </a:prstGeom>
          <a:solidFill>
            <a:schemeClr val="accent2">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180000" indent="-180000"/>
            <a:r>
              <a:rPr lang="ja-JP" altLang="en-US" sz="1200" b="1" dirty="0">
                <a:solidFill>
                  <a:schemeClr val="tx1"/>
                </a:solidFill>
                <a:latin typeface="Meiryo UI" panose="020B0604030504040204" pitchFamily="50" charset="-128"/>
                <a:ea typeface="Meiryo UI" panose="020B0604030504040204" pitchFamily="50" charset="-128"/>
              </a:rPr>
              <a:t>◆府市が連携し、インフラの防災対策を強化したことにより、減災効果が大幅に改善</a:t>
            </a:r>
            <a:endParaRPr lang="en-US" altLang="ja-JP" sz="1200" b="1" dirty="0">
              <a:solidFill>
                <a:schemeClr val="tx1"/>
              </a:solidFill>
              <a:latin typeface="Meiryo UI" panose="020B0604030504040204" pitchFamily="50" charset="-128"/>
              <a:ea typeface="Meiryo UI" panose="020B0604030504040204" pitchFamily="50" charset="-128"/>
            </a:endParaRPr>
          </a:p>
        </p:txBody>
      </p:sp>
      <p:sp>
        <p:nvSpPr>
          <p:cNvPr id="27" name="テキスト ボックス 26"/>
          <p:cNvSpPr txBox="1"/>
          <p:nvPr/>
        </p:nvSpPr>
        <p:spPr>
          <a:xfrm>
            <a:off x="-102874" y="6164137"/>
            <a:ext cx="9222966" cy="765653"/>
          </a:xfrm>
          <a:prstGeom prst="rect">
            <a:avLst/>
          </a:prstGeom>
          <a:noFill/>
          <a:ln>
            <a:noFill/>
          </a:ln>
        </p:spPr>
        <p:txBody>
          <a:bodyPr wrap="square" lIns="118169" tIns="59084" rIns="93046" bIns="59084" rtlCol="0" anchor="ctr" anchorCtr="0">
            <a:spAutoFit/>
          </a:bodyPr>
          <a:lstStyle/>
          <a:p>
            <a:pPr marL="108000" indent="-108000"/>
            <a:r>
              <a:rPr lang="ja-JP" altLang="en-US" sz="1400" b="1" dirty="0">
                <a:latin typeface="Meiryo UI" panose="020B0604030504040204" pitchFamily="50" charset="-128"/>
                <a:ea typeface="Meiryo UI" panose="020B0604030504040204" pitchFamily="50" charset="-128"/>
              </a:rPr>
              <a:t>　従来</a:t>
            </a:r>
            <a:r>
              <a:rPr lang="ja-JP" altLang="en-US" sz="1400" b="1" dirty="0" smtClean="0">
                <a:latin typeface="Meiryo UI" panose="020B0604030504040204" pitchFamily="50" charset="-128"/>
                <a:ea typeface="Meiryo UI" panose="020B0604030504040204" pitchFamily="50" charset="-128"/>
              </a:rPr>
              <a:t>、大阪市域においては、大阪港ならびに、道頓堀川など一級河川</a:t>
            </a:r>
            <a:r>
              <a:rPr lang="en-US" altLang="ja-JP" sz="1400" b="1" dirty="0" smtClean="0">
                <a:latin typeface="Meiryo UI" panose="020B0604030504040204" pitchFamily="50" charset="-128"/>
                <a:ea typeface="Meiryo UI" panose="020B0604030504040204" pitchFamily="50" charset="-128"/>
              </a:rPr>
              <a:t>7</a:t>
            </a:r>
            <a:r>
              <a:rPr lang="ja-JP" altLang="en-US" sz="1400" b="1" dirty="0" smtClean="0">
                <a:latin typeface="Meiryo UI" panose="020B0604030504040204" pitchFamily="50" charset="-128"/>
                <a:ea typeface="Meiryo UI" panose="020B0604030504040204" pitchFamily="50" charset="-128"/>
              </a:rPr>
              <a:t>河川の整備・改修</a:t>
            </a:r>
            <a:r>
              <a:rPr lang="ja-JP" altLang="en-US" sz="1400" b="1" dirty="0">
                <a:latin typeface="Meiryo UI" panose="020B0604030504040204" pitchFamily="50" charset="-128"/>
                <a:ea typeface="Meiryo UI" panose="020B0604030504040204" pitchFamily="50" charset="-128"/>
              </a:rPr>
              <a:t>は</a:t>
            </a:r>
            <a:r>
              <a:rPr lang="ja-JP" altLang="en-US" sz="1400" b="1" dirty="0" smtClean="0">
                <a:latin typeface="Meiryo UI" panose="020B0604030504040204" pitchFamily="50" charset="-128"/>
                <a:ea typeface="Meiryo UI" panose="020B0604030504040204" pitchFamily="50" charset="-128"/>
              </a:rPr>
              <a:t>市が行ってきたが、港湾</a:t>
            </a:r>
            <a:r>
              <a:rPr lang="ja-JP" altLang="en-US" sz="1400" b="1" dirty="0">
                <a:latin typeface="Meiryo UI" panose="020B0604030504040204" pitchFamily="50" charset="-128"/>
                <a:ea typeface="Meiryo UI" panose="020B0604030504040204" pitchFamily="50" charset="-128"/>
              </a:rPr>
              <a:t>整備や一級河川の整備・改修（治水</a:t>
            </a:r>
            <a:r>
              <a:rPr lang="ja-JP" altLang="en-US" sz="1400" b="1" dirty="0" smtClean="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の</a:t>
            </a:r>
            <a:r>
              <a:rPr lang="ja-JP" altLang="en-US" sz="1400" b="1" dirty="0" smtClean="0">
                <a:latin typeface="Meiryo UI" panose="020B0604030504040204" pitchFamily="50" charset="-128"/>
                <a:ea typeface="Meiryo UI" panose="020B0604030504040204" pitchFamily="50" charset="-128"/>
              </a:rPr>
              <a:t>大部分を府が担うことにより</a:t>
            </a:r>
            <a:r>
              <a:rPr lang="ja-JP" altLang="en-US" sz="1400" b="1" dirty="0">
                <a:latin typeface="Meiryo UI" panose="020B0604030504040204" pitchFamily="50" charset="-128"/>
                <a:ea typeface="Meiryo UI" panose="020B0604030504040204" pitchFamily="50" charset="-128"/>
              </a:rPr>
              <a:t>、大阪全体の安全</a:t>
            </a:r>
            <a:r>
              <a:rPr lang="ja-JP" altLang="en-US" sz="1400" b="1" dirty="0" smtClean="0">
                <a:latin typeface="Meiryo UI" panose="020B0604030504040204" pitchFamily="50" charset="-128"/>
                <a:ea typeface="Meiryo UI" panose="020B0604030504040204" pitchFamily="50" charset="-128"/>
              </a:rPr>
              <a:t>安心を見据えた防災対策をより迅速・強力かつ効果的に実施</a:t>
            </a:r>
            <a:endParaRPr lang="en-US" altLang="ja-JP" sz="1400" b="1" dirty="0">
              <a:latin typeface="Meiryo UI" panose="020B0604030504040204" pitchFamily="50" charset="-128"/>
              <a:ea typeface="Meiryo UI" panose="020B0604030504040204" pitchFamily="50" charset="-128"/>
            </a:endParaRPr>
          </a:p>
        </p:txBody>
      </p:sp>
      <p:sp>
        <p:nvSpPr>
          <p:cNvPr id="29" name="二等辺三角形 28"/>
          <p:cNvSpPr/>
          <p:nvPr/>
        </p:nvSpPr>
        <p:spPr>
          <a:xfrm flipV="1">
            <a:off x="3052646" y="6084898"/>
            <a:ext cx="2097457" cy="160248"/>
          </a:xfrm>
          <a:prstGeom prs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ja-JP" altLang="en-US" sz="1350" dirty="0">
              <a:solidFill>
                <a:prstClr val="white"/>
              </a:solidFill>
              <a:latin typeface="游ゴシック" panose="020F0502020204030204"/>
              <a:ea typeface="游ゴシック" panose="020B0400000000000000" pitchFamily="50" charset="-128"/>
            </a:endParaRPr>
          </a:p>
        </p:txBody>
      </p:sp>
      <p:sp>
        <p:nvSpPr>
          <p:cNvPr id="32" name="テキスト ボックス 31"/>
          <p:cNvSpPr txBox="1"/>
          <p:nvPr/>
        </p:nvSpPr>
        <p:spPr>
          <a:xfrm>
            <a:off x="2344461" y="6036500"/>
            <a:ext cx="3518602" cy="230832"/>
          </a:xfrm>
          <a:prstGeom prst="rect">
            <a:avLst/>
          </a:prstGeom>
          <a:noFill/>
        </p:spPr>
        <p:txBody>
          <a:bodyPr wrap="square" rtlCol="0">
            <a:spAutoFit/>
          </a:bodyPr>
          <a:lstStyle/>
          <a:p>
            <a:pPr algn="ctr"/>
            <a:r>
              <a:rPr lang="ja-JP" altLang="en-US" sz="900" dirty="0"/>
              <a:t>特別区制度（いわゆる「大阪都構想」）実現後</a:t>
            </a:r>
          </a:p>
        </p:txBody>
      </p:sp>
      <p:sp>
        <p:nvSpPr>
          <p:cNvPr id="33" name="角丸四角形 32"/>
          <p:cNvSpPr/>
          <p:nvPr/>
        </p:nvSpPr>
        <p:spPr>
          <a:xfrm>
            <a:off x="110322" y="5602058"/>
            <a:ext cx="3435318" cy="270949"/>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solidFill>
                  <a:schemeClr val="bg1"/>
                </a:solidFill>
                <a:latin typeface="Meiryo UI" panose="020B0604030504040204" pitchFamily="50" charset="-128"/>
                <a:ea typeface="Meiryo UI" panose="020B0604030504040204" pitchFamily="50" charset="-128"/>
              </a:rPr>
              <a:t>府市</a:t>
            </a:r>
            <a:r>
              <a:rPr lang="ja-JP" altLang="en-US" sz="1400" b="1" dirty="0" smtClean="0">
                <a:solidFill>
                  <a:schemeClr val="bg1"/>
                </a:solidFill>
                <a:latin typeface="Meiryo UI" panose="020B0604030504040204" pitchFamily="50" charset="-128"/>
                <a:ea typeface="Meiryo UI" panose="020B0604030504040204" pitchFamily="50" charset="-128"/>
              </a:rPr>
              <a:t>連携による</a:t>
            </a:r>
            <a:r>
              <a:rPr lang="ja-JP" altLang="en-US" sz="1400" b="1" dirty="0">
                <a:solidFill>
                  <a:schemeClr val="bg1"/>
                </a:solidFill>
                <a:latin typeface="Meiryo UI" panose="020B0604030504040204" pitchFamily="50" charset="-128"/>
                <a:ea typeface="Meiryo UI" panose="020B0604030504040204" pitchFamily="50" charset="-128"/>
              </a:rPr>
              <a:t>効果</a:t>
            </a:r>
            <a:endParaRPr lang="en-US" altLang="ja-JP" sz="1400" b="1" dirty="0">
              <a:solidFill>
                <a:schemeClr val="bg1"/>
              </a:solidFill>
              <a:latin typeface="Meiryo UI" panose="020B0604030504040204" pitchFamily="50" charset="-128"/>
              <a:ea typeface="Meiryo UI" panose="020B0604030504040204" pitchFamily="50" charset="-128"/>
            </a:endParaRPr>
          </a:p>
        </p:txBody>
      </p:sp>
      <p:sp>
        <p:nvSpPr>
          <p:cNvPr id="34" name="角丸四角形 33"/>
          <p:cNvSpPr/>
          <p:nvPr/>
        </p:nvSpPr>
        <p:spPr>
          <a:xfrm>
            <a:off x="90677" y="2827524"/>
            <a:ext cx="3494558" cy="280608"/>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smtClean="0">
                <a:solidFill>
                  <a:schemeClr val="bg1"/>
                </a:solidFill>
                <a:latin typeface="Meiryo UI" panose="020B0604030504040204" pitchFamily="50" charset="-128"/>
                <a:ea typeface="Meiryo UI" panose="020B0604030504040204" pitchFamily="50" charset="-128"/>
              </a:rPr>
              <a:t>減災効果</a:t>
            </a:r>
            <a:endParaRPr lang="en-US" altLang="ja-JP" sz="1400" b="1" dirty="0">
              <a:solidFill>
                <a:schemeClr val="bg1"/>
              </a:solidFill>
              <a:latin typeface="Meiryo UI" panose="020B0604030504040204" pitchFamily="50" charset="-128"/>
              <a:ea typeface="Meiryo UI" panose="020B0604030504040204" pitchFamily="50" charset="-128"/>
            </a:endParaRPr>
          </a:p>
        </p:txBody>
      </p:sp>
      <p:sp>
        <p:nvSpPr>
          <p:cNvPr id="35" name="角丸四角形 34"/>
          <p:cNvSpPr/>
          <p:nvPr/>
        </p:nvSpPr>
        <p:spPr>
          <a:xfrm>
            <a:off x="90677" y="1729670"/>
            <a:ext cx="3494558" cy="256149"/>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smtClean="0">
                <a:solidFill>
                  <a:schemeClr val="bg1"/>
                </a:solidFill>
                <a:latin typeface="Meiryo UI" panose="020B0604030504040204" pitchFamily="50" charset="-128"/>
                <a:ea typeface="Meiryo UI" panose="020B0604030504040204" pitchFamily="50" charset="-128"/>
              </a:rPr>
              <a:t>経過</a:t>
            </a:r>
            <a:endParaRPr lang="en-US" altLang="ja-JP" sz="1400" b="1" dirty="0">
              <a:solidFill>
                <a:schemeClr val="bg1"/>
              </a:solidFill>
              <a:latin typeface="Meiryo UI" panose="020B0604030504040204" pitchFamily="50" charset="-128"/>
              <a:ea typeface="Meiryo UI" panose="020B0604030504040204" pitchFamily="50" charset="-128"/>
            </a:endParaRPr>
          </a:p>
        </p:txBody>
      </p:sp>
      <p:sp>
        <p:nvSpPr>
          <p:cNvPr id="38" name="角丸四角形 37"/>
          <p:cNvSpPr/>
          <p:nvPr/>
        </p:nvSpPr>
        <p:spPr>
          <a:xfrm>
            <a:off x="77330" y="590306"/>
            <a:ext cx="3494558" cy="244246"/>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smtClean="0">
                <a:latin typeface="Meiryo UI" panose="020B0604030504040204" pitchFamily="50" charset="-128"/>
                <a:ea typeface="Meiryo UI" panose="020B0604030504040204" pitchFamily="50" charset="-128"/>
              </a:rPr>
              <a:t>防潮堤</a:t>
            </a:r>
            <a:r>
              <a:rPr lang="ja-JP" altLang="en-US" sz="1400" b="1" dirty="0">
                <a:latin typeface="Meiryo UI" panose="020B0604030504040204" pitchFamily="50" charset="-128"/>
                <a:ea typeface="Meiryo UI" panose="020B0604030504040204" pitchFamily="50" charset="-128"/>
              </a:rPr>
              <a:t>の耐震・液状化対策</a:t>
            </a:r>
            <a:endParaRPr lang="en-US" altLang="ja-JP" sz="1400" b="1" dirty="0">
              <a:solidFill>
                <a:schemeClr val="bg1"/>
              </a:solidFill>
              <a:latin typeface="Meiryo UI" panose="020B0604030504040204" pitchFamily="50" charset="-128"/>
              <a:ea typeface="Meiryo UI" panose="020B0604030504040204" pitchFamily="50" charset="-128"/>
            </a:endParaRPr>
          </a:p>
        </p:txBody>
      </p:sp>
      <p:sp>
        <p:nvSpPr>
          <p:cNvPr id="44" name="下矢印 43"/>
          <p:cNvSpPr/>
          <p:nvPr/>
        </p:nvSpPr>
        <p:spPr>
          <a:xfrm>
            <a:off x="4760418" y="1973095"/>
            <a:ext cx="271399" cy="790780"/>
          </a:xfrm>
          <a:prstGeom prst="downArrow">
            <a:avLst/>
          </a:prstGeom>
          <a:solidFill>
            <a:srgbClr val="F68426"/>
          </a:solidFill>
          <a:ln>
            <a:solidFill>
              <a:srgbClr val="F684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二等辺三角形 52"/>
          <p:cNvSpPr/>
          <p:nvPr/>
        </p:nvSpPr>
        <p:spPr>
          <a:xfrm flipV="1">
            <a:off x="2271798" y="1398421"/>
            <a:ext cx="3744416" cy="113557"/>
          </a:xfrm>
          <a:prstGeom prs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ja-JP" altLang="en-US" sz="1350">
              <a:solidFill>
                <a:prstClr val="white"/>
              </a:solidFill>
              <a:latin typeface="游ゴシック" panose="020F0502020204030204"/>
              <a:ea typeface="游ゴシック" panose="020B0400000000000000" pitchFamily="50" charset="-128"/>
            </a:endParaRPr>
          </a:p>
        </p:txBody>
      </p:sp>
      <p:sp>
        <p:nvSpPr>
          <p:cNvPr id="49" name="スライド番号プレースホルダー 3"/>
          <p:cNvSpPr>
            <a:spLocks noGrp="1"/>
          </p:cNvSpPr>
          <p:nvPr>
            <p:ph type="sldNum" sz="quarter" idx="12"/>
          </p:nvPr>
        </p:nvSpPr>
        <p:spPr>
          <a:xfrm>
            <a:off x="7071072" y="6592267"/>
            <a:ext cx="2133600" cy="365125"/>
          </a:xfrm>
        </p:spPr>
        <p:txBody>
          <a:bodyPr/>
          <a:lstStyle/>
          <a:p>
            <a:pPr>
              <a:defRPr/>
            </a:pPr>
            <a:r>
              <a:rPr lang="en-US" altLang="ja-JP" b="1" dirty="0" smtClean="0"/>
              <a:t>11</a:t>
            </a:r>
            <a:endParaRPr lang="ja-JP" altLang="en-US" b="1" dirty="0"/>
          </a:p>
        </p:txBody>
      </p:sp>
      <p:pic>
        <p:nvPicPr>
          <p:cNvPr id="3" name="図 2"/>
          <p:cNvPicPr>
            <a:picLocks noChangeAspect="1"/>
          </p:cNvPicPr>
          <p:nvPr/>
        </p:nvPicPr>
        <p:blipFill>
          <a:blip r:embed="rId6"/>
          <a:stretch>
            <a:fillRect/>
          </a:stretch>
        </p:blipFill>
        <p:spPr>
          <a:xfrm>
            <a:off x="5782043" y="2052773"/>
            <a:ext cx="3309615" cy="2250840"/>
          </a:xfrm>
          <a:prstGeom prst="rect">
            <a:avLst/>
          </a:prstGeom>
        </p:spPr>
      </p:pic>
      <p:sp>
        <p:nvSpPr>
          <p:cNvPr id="43" name="テキスト ボックス 42"/>
          <p:cNvSpPr txBox="1"/>
          <p:nvPr/>
        </p:nvSpPr>
        <p:spPr>
          <a:xfrm>
            <a:off x="448729" y="2540941"/>
            <a:ext cx="326806" cy="230832"/>
          </a:xfrm>
          <a:prstGeom prst="rect">
            <a:avLst/>
          </a:prstGeom>
          <a:noFill/>
        </p:spPr>
        <p:txBody>
          <a:bodyPr wrap="square" rtlCol="0">
            <a:spAutoFit/>
          </a:bodyPr>
          <a:lstStyle/>
          <a:p>
            <a:pPr algn="ctr"/>
            <a:r>
              <a:rPr lang="en-US" altLang="ja-JP" sz="900" dirty="0" smtClean="0"/>
              <a:t>※</a:t>
            </a:r>
            <a:endParaRPr lang="ja-JP" altLang="en-US" sz="900" dirty="0"/>
          </a:p>
        </p:txBody>
      </p:sp>
      <p:sp>
        <p:nvSpPr>
          <p:cNvPr id="50" name="テキスト ボックス 49">
            <a:extLst>
              <a:ext uri="{FF2B5EF4-FFF2-40B4-BE49-F238E27FC236}">
                <a16:creationId xmlns:a16="http://schemas.microsoft.com/office/drawing/2014/main" id="{865B13AF-4266-43A3-80F4-6367B47A3199}"/>
              </a:ext>
            </a:extLst>
          </p:cNvPr>
          <p:cNvSpPr txBox="1"/>
          <p:nvPr/>
        </p:nvSpPr>
        <p:spPr>
          <a:xfrm>
            <a:off x="8002433" y="2031480"/>
            <a:ext cx="1046267" cy="184666"/>
          </a:xfrm>
          <a:prstGeom prst="rect">
            <a:avLst/>
          </a:prstGeom>
          <a:solidFill>
            <a:schemeClr val="bg1"/>
          </a:solidFill>
        </p:spPr>
        <p:txBody>
          <a:bodyPr wrap="square" rtlCol="0">
            <a:spAutoFit/>
          </a:bodyPr>
          <a:lstStyle/>
          <a:p>
            <a:r>
              <a:rPr kumimoji="1" lang="ja-JP" altLang="en-US" sz="600" dirty="0" smtClean="0">
                <a:latin typeface="Meiryo UI" panose="020B0604030504040204" pitchFamily="50" charset="-128"/>
                <a:ea typeface="Meiryo UI" panose="020B0604030504040204" pitchFamily="50" charset="-128"/>
              </a:rPr>
              <a:t>（</a:t>
            </a:r>
            <a:r>
              <a:rPr kumimoji="1" lang="en-US" altLang="ja-JP" sz="600" dirty="0" smtClean="0">
                <a:latin typeface="Meiryo UI" panose="020B0604030504040204" pitchFamily="50" charset="-128"/>
                <a:ea typeface="Meiryo UI" panose="020B0604030504040204" pitchFamily="50" charset="-128"/>
              </a:rPr>
              <a:t>2019</a:t>
            </a:r>
            <a:r>
              <a:rPr kumimoji="1" lang="ja-JP" altLang="en-US" sz="600" dirty="0" smtClean="0">
                <a:latin typeface="Meiryo UI" panose="020B0604030504040204" pitchFamily="50" charset="-128"/>
                <a:ea typeface="Meiryo UI" panose="020B0604030504040204" pitchFamily="50" charset="-128"/>
              </a:rPr>
              <a:t>年度末時点）</a:t>
            </a:r>
            <a:endParaRPr kumimoji="1" lang="ja-JP" altLang="en-US" sz="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3758290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p:cNvSpPr/>
          <p:nvPr/>
        </p:nvSpPr>
        <p:spPr>
          <a:xfrm>
            <a:off x="26986" y="604505"/>
            <a:ext cx="9103762" cy="4912727"/>
          </a:xfrm>
          <a:prstGeom prst="rect">
            <a:avLst/>
          </a:prstGeom>
          <a:solidFill>
            <a:schemeClr val="bg1">
              <a:lumMod val="95000"/>
            </a:schemeClr>
          </a:solidFill>
          <a:ln w="63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ct val="140000"/>
              </a:lnSpc>
            </a:pPr>
            <a:endParaRPr lang="en-US" altLang="ja-JP" sz="1000" dirty="0">
              <a:solidFill>
                <a:schemeClr val="tx1"/>
              </a:solidFill>
              <a:latin typeface="Meiryo UI" panose="020B0604030504040204" pitchFamily="50" charset="-128"/>
              <a:ea typeface="Meiryo UI" panose="020B0604030504040204" pitchFamily="50" charset="-128"/>
            </a:endParaRPr>
          </a:p>
          <a:p>
            <a:pPr>
              <a:lnSpc>
                <a:spcPct val="140000"/>
              </a:lnSpc>
            </a:pPr>
            <a:endParaRPr lang="en-US" altLang="ja-JP" sz="1000" dirty="0">
              <a:solidFill>
                <a:schemeClr val="tx1"/>
              </a:solidFill>
              <a:latin typeface="Meiryo UI" panose="020B0604030504040204" pitchFamily="50" charset="-128"/>
              <a:ea typeface="Meiryo UI" panose="020B0604030504040204" pitchFamily="50" charset="-128"/>
            </a:endParaRPr>
          </a:p>
        </p:txBody>
      </p:sp>
      <p:cxnSp>
        <p:nvCxnSpPr>
          <p:cNvPr id="2" name="直線コネクタ 1"/>
          <p:cNvCxnSpPr/>
          <p:nvPr/>
        </p:nvCxnSpPr>
        <p:spPr>
          <a:xfrm>
            <a:off x="0" y="510736"/>
            <a:ext cx="91440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20" name="タイトル 1"/>
          <p:cNvSpPr txBox="1">
            <a:spLocks/>
          </p:cNvSpPr>
          <p:nvPr/>
        </p:nvSpPr>
        <p:spPr>
          <a:xfrm>
            <a:off x="-135484" y="85816"/>
            <a:ext cx="10116616" cy="450300"/>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769" b="1" dirty="0">
                <a:latin typeface="Meiryo UI" panose="020B0604030504040204" pitchFamily="50" charset="-128"/>
                <a:ea typeface="Meiryo UI" panose="020B0604030504040204" pitchFamily="50" charset="-128"/>
              </a:rPr>
              <a:t>■府市が連携して取組む危機管理</a:t>
            </a:r>
            <a:r>
              <a:rPr lang="ja-JP" altLang="en-US" sz="2200" b="1" dirty="0">
                <a:latin typeface="Meiryo UI" panose="020B0604030504040204" pitchFamily="50" charset="-128"/>
                <a:ea typeface="Meiryo UI" panose="020B0604030504040204" pitchFamily="50" charset="-128"/>
              </a:rPr>
              <a:t>（新型コロナウイルス感染症対策）</a:t>
            </a:r>
          </a:p>
        </p:txBody>
      </p:sp>
      <p:sp>
        <p:nvSpPr>
          <p:cNvPr id="54" name="Rectangle 27"/>
          <p:cNvSpPr>
            <a:spLocks noChangeArrowheads="1"/>
          </p:cNvSpPr>
          <p:nvPr/>
        </p:nvSpPr>
        <p:spPr bwMode="auto">
          <a:xfrm>
            <a:off x="2"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55" name="Rectangle 52"/>
          <p:cNvSpPr>
            <a:spLocks noChangeArrowheads="1"/>
          </p:cNvSpPr>
          <p:nvPr/>
        </p:nvSpPr>
        <p:spPr bwMode="auto">
          <a:xfrm>
            <a:off x="2" y="5011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32" name="四角形: 角を丸くする 36">
            <a:extLst>
              <a:ext uri="{FF2B5EF4-FFF2-40B4-BE49-F238E27FC236}">
                <a16:creationId xmlns:a16="http://schemas.microsoft.com/office/drawing/2014/main" id="{C73B8368-5D26-451E-A5EA-C9A374C857B4}"/>
              </a:ext>
            </a:extLst>
          </p:cNvPr>
          <p:cNvSpPr/>
          <p:nvPr/>
        </p:nvSpPr>
        <p:spPr>
          <a:xfrm>
            <a:off x="68800" y="892754"/>
            <a:ext cx="8935085" cy="415065"/>
          </a:xfrm>
          <a:prstGeom prst="roundRect">
            <a:avLst>
              <a:gd name="adj" fmla="val 6931"/>
            </a:avLst>
          </a:prstGeom>
        </p:spPr>
        <p:style>
          <a:lnRef idx="1">
            <a:schemeClr val="accent2"/>
          </a:lnRef>
          <a:fillRef idx="2">
            <a:schemeClr val="accent2"/>
          </a:fillRef>
          <a:effectRef idx="1">
            <a:schemeClr val="accent2"/>
          </a:effectRef>
          <a:fontRef idx="minor">
            <a:schemeClr val="dk1"/>
          </a:fontRef>
        </p:style>
        <p:txBody>
          <a:bodyPr lIns="0" tIns="0" rIns="0" bIns="0" rtlCol="0" anchor="ctr" anchorCtr="0"/>
          <a:lstStyle/>
          <a:p>
            <a:pPr marL="180000" indent="-180000">
              <a:buFont typeface="Meiryo UI" panose="020B0604030504040204" pitchFamily="50" charset="-128"/>
              <a:buChar char="○"/>
            </a:pPr>
            <a:r>
              <a:rPr lang="ja-JP" altLang="en-US" sz="1400" dirty="0" smtClean="0">
                <a:solidFill>
                  <a:schemeClr val="tx1"/>
                </a:solidFill>
                <a:latin typeface="Meiryo UI" panose="020B0604030504040204" pitchFamily="50" charset="-128"/>
                <a:ea typeface="Meiryo UI" panose="020B0604030504040204" pitchFamily="50" charset="-128"/>
              </a:rPr>
              <a:t>大阪府は、感染者が多く発生した大阪市との連携を密にし、効率的な検査体制の構築や病床の確保に注力</a:t>
            </a:r>
            <a:endParaRPr lang="en-US" altLang="ja-JP" sz="1400" dirty="0">
              <a:solidFill>
                <a:schemeClr val="tx1"/>
              </a:solidFill>
              <a:latin typeface="Meiryo UI" panose="020B0604030504040204" pitchFamily="50" charset="-128"/>
              <a:ea typeface="Meiryo UI" panose="020B0604030504040204" pitchFamily="50" charset="-128"/>
            </a:endParaRPr>
          </a:p>
        </p:txBody>
      </p:sp>
      <p:sp>
        <p:nvSpPr>
          <p:cNvPr id="66" name="角丸四角形 10">
            <a:extLst>
              <a:ext uri="{FF2B5EF4-FFF2-40B4-BE49-F238E27FC236}">
                <a16:creationId xmlns:a16="http://schemas.microsoft.com/office/drawing/2014/main" id="{49852E62-8DD1-4648-9D21-AAF1957A980E}"/>
              </a:ext>
            </a:extLst>
          </p:cNvPr>
          <p:cNvSpPr/>
          <p:nvPr/>
        </p:nvSpPr>
        <p:spPr>
          <a:xfrm>
            <a:off x="66135" y="606441"/>
            <a:ext cx="4580920" cy="315203"/>
          </a:xfrm>
          <a:prstGeom prst="roundRect">
            <a:avLst/>
          </a:prstGeom>
          <a:solidFill>
            <a:schemeClr val="tx1">
              <a:lumMod val="75000"/>
              <a:lumOff val="25000"/>
            </a:schemeClr>
          </a:solidFill>
          <a:ln>
            <a:noFill/>
          </a:ln>
        </p:spPr>
        <p:style>
          <a:lnRef idx="2">
            <a:schemeClr val="accent2"/>
          </a:lnRef>
          <a:fillRef idx="1">
            <a:schemeClr val="lt1"/>
          </a:fillRef>
          <a:effectRef idx="0">
            <a:schemeClr val="accent2"/>
          </a:effectRef>
          <a:fontRef idx="minor">
            <a:schemeClr val="dk1"/>
          </a:fontRef>
        </p:style>
        <p:txBody>
          <a:bodyPr anchor="ctr"/>
          <a:lstStyle/>
          <a:p>
            <a:pPr algn="ctr">
              <a:defRPr/>
            </a:pPr>
            <a:r>
              <a:rPr lang="ja-JP" altLang="en-US" sz="1400" b="1" dirty="0" smtClean="0">
                <a:solidFill>
                  <a:schemeClr val="bg1"/>
                </a:solidFill>
                <a:latin typeface="Meiryo UI" pitchFamily="50" charset="-128"/>
                <a:ea typeface="Meiryo UI" pitchFamily="50" charset="-128"/>
                <a:cs typeface="Meiryo UI" pitchFamily="50" charset="-128"/>
              </a:rPr>
              <a:t>新型コロナウイルス感染症対策における府市の連携について</a:t>
            </a:r>
            <a:endParaRPr lang="ja-JP" altLang="en-US" sz="1400" b="1" dirty="0">
              <a:solidFill>
                <a:schemeClr val="bg1"/>
              </a:solidFill>
              <a:latin typeface="Meiryo UI" pitchFamily="50" charset="-128"/>
              <a:ea typeface="Meiryo UI" pitchFamily="50" charset="-128"/>
              <a:cs typeface="Meiryo UI" pitchFamily="50" charset="-128"/>
            </a:endParaRPr>
          </a:p>
        </p:txBody>
      </p:sp>
      <p:sp>
        <p:nvSpPr>
          <p:cNvPr id="119" name="角丸四角形 118"/>
          <p:cNvSpPr/>
          <p:nvPr/>
        </p:nvSpPr>
        <p:spPr>
          <a:xfrm>
            <a:off x="62218" y="1727503"/>
            <a:ext cx="4559973" cy="2094146"/>
          </a:xfrm>
          <a:prstGeom prst="roundRect">
            <a:avLst>
              <a:gd name="adj" fmla="val 3901"/>
            </a:avLst>
          </a:prstGeom>
          <a:solidFill>
            <a:srgbClr val="DBEEF4"/>
          </a:solidFill>
          <a:ln w="9525">
            <a:solidFill>
              <a:schemeClr val="tx2"/>
            </a:solidFill>
          </a:ln>
        </p:spPr>
        <p:style>
          <a:lnRef idx="2">
            <a:schemeClr val="accent6"/>
          </a:lnRef>
          <a:fillRef idx="1">
            <a:schemeClr val="lt1"/>
          </a:fillRef>
          <a:effectRef idx="0">
            <a:schemeClr val="accent6"/>
          </a:effectRef>
          <a:fontRef idx="minor">
            <a:schemeClr val="dk1"/>
          </a:fontRef>
        </p:style>
        <p:txBody>
          <a:bodyPr rtlCol="0" anchor="t" anchorCtr="0">
            <a:spAutoFit/>
          </a:bodyPr>
          <a:lstStyle/>
          <a:p>
            <a:pPr>
              <a:lnSpc>
                <a:spcPts val="2100"/>
              </a:lnSpc>
            </a:pPr>
            <a:r>
              <a:rPr lang="ja-JP" altLang="en-US" sz="1400" b="1" dirty="0" smtClean="0">
                <a:latin typeface="Meiryo UI" panose="020B0604030504040204" pitchFamily="50" charset="-128"/>
                <a:ea typeface="Meiryo UI" panose="020B0604030504040204" pitchFamily="50" charset="-128"/>
              </a:rPr>
              <a:t>〇　</a:t>
            </a:r>
            <a:r>
              <a:rPr lang="en-US" altLang="ja-JP" sz="1400" b="1" dirty="0" smtClean="0">
                <a:latin typeface="Meiryo UI" panose="020B0604030504040204" pitchFamily="50" charset="-128"/>
                <a:ea typeface="Meiryo UI" panose="020B0604030504040204" pitchFamily="50" charset="-128"/>
              </a:rPr>
              <a:t>PCR</a:t>
            </a:r>
            <a:r>
              <a:rPr lang="ja-JP" altLang="en-US" sz="1400" b="1" dirty="0">
                <a:latin typeface="Meiryo UI" panose="020B0604030504040204" pitchFamily="50" charset="-128"/>
                <a:ea typeface="Meiryo UI" panose="020B0604030504040204" pitchFamily="50" charset="-128"/>
              </a:rPr>
              <a:t>検査</a:t>
            </a:r>
            <a:r>
              <a:rPr lang="ja-JP" altLang="en-US" sz="1400" b="1" dirty="0" smtClean="0">
                <a:latin typeface="Meiryo UI" panose="020B0604030504040204" pitchFamily="50" charset="-128"/>
                <a:ea typeface="Meiryo UI" panose="020B0604030504040204" pitchFamily="50" charset="-128"/>
              </a:rPr>
              <a:t>にかかる連携及び実施体制の確保</a:t>
            </a:r>
            <a:endParaRPr lang="en-US" altLang="ja-JP" sz="1400" b="1" dirty="0" smtClean="0">
              <a:latin typeface="Meiryo UI" panose="020B0604030504040204" pitchFamily="50" charset="-128"/>
              <a:ea typeface="Meiryo UI" panose="020B0604030504040204" pitchFamily="50" charset="-128"/>
            </a:endParaRPr>
          </a:p>
          <a:p>
            <a:pPr>
              <a:lnSpc>
                <a:spcPts val="2100"/>
              </a:lnSpc>
            </a:pPr>
            <a:r>
              <a:rPr lang="ja-JP" altLang="en-US" sz="1400" dirty="0" smtClean="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大阪健康安全基盤研究所</a:t>
            </a:r>
            <a:r>
              <a:rPr lang="ja-JP" altLang="en-US" sz="1400" dirty="0" smtClean="0">
                <a:latin typeface="Meiryo UI" panose="020B0604030504040204" pitchFamily="50" charset="-128"/>
                <a:ea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rPr>
              <a:t>(2017.4</a:t>
            </a:r>
            <a:r>
              <a:rPr lang="ja-JP" altLang="en-US" sz="1400" dirty="0" smtClean="0">
                <a:latin typeface="Meiryo UI" panose="020B0604030504040204" pitchFamily="50" charset="-128"/>
                <a:ea typeface="Meiryo UI" panose="020B0604030504040204" pitchFamily="50" charset="-128"/>
              </a:rPr>
              <a:t>統合</a:t>
            </a:r>
            <a:r>
              <a:rPr lang="en-US" altLang="ja-JP" sz="1400" dirty="0" smtClean="0">
                <a:latin typeface="Meiryo UI" panose="020B0604030504040204" pitchFamily="50" charset="-128"/>
                <a:ea typeface="Meiryo UI" panose="020B0604030504040204" pitchFamily="50" charset="-128"/>
              </a:rPr>
              <a:t>)</a:t>
            </a:r>
            <a:r>
              <a:rPr lang="ja-JP" altLang="en-US" sz="1400" dirty="0" err="1" smtClean="0">
                <a:latin typeface="Meiryo UI" panose="020B0604030504040204" pitchFamily="50" charset="-128"/>
                <a:ea typeface="Meiryo UI" panose="020B0604030504040204" pitchFamily="50" charset="-128"/>
              </a:rPr>
              <a:t>で</a:t>
            </a:r>
            <a:r>
              <a:rPr lang="ja-JP" altLang="en-US" sz="1400" dirty="0" err="1">
                <a:latin typeface="Meiryo UI" panose="020B0604030504040204" pitchFamily="50" charset="-128"/>
                <a:ea typeface="Meiryo UI" panose="020B0604030504040204" pitchFamily="50" charset="-128"/>
              </a:rPr>
              <a:t>の</a:t>
            </a:r>
            <a:r>
              <a:rPr lang="ja-JP" altLang="en-US" sz="1400" dirty="0">
                <a:latin typeface="Meiryo UI" panose="020B0604030504040204" pitchFamily="50" charset="-128"/>
                <a:ea typeface="Meiryo UI" panose="020B0604030504040204" pitchFamily="50" charset="-128"/>
              </a:rPr>
              <a:t>府市</a:t>
            </a:r>
            <a:r>
              <a:rPr lang="ja-JP" altLang="en-US" sz="1400" dirty="0" smtClean="0">
                <a:latin typeface="Meiryo UI" panose="020B0604030504040204" pitchFamily="50" charset="-128"/>
                <a:ea typeface="Meiryo UI" panose="020B0604030504040204" pitchFamily="50" charset="-128"/>
              </a:rPr>
              <a:t>の</a:t>
            </a:r>
            <a:endParaRPr lang="en-US" altLang="ja-JP" sz="1400" dirty="0" smtClean="0">
              <a:latin typeface="Meiryo UI" panose="020B0604030504040204" pitchFamily="50" charset="-128"/>
              <a:ea typeface="Meiryo UI" panose="020B0604030504040204" pitchFamily="50" charset="-128"/>
            </a:endParaRPr>
          </a:p>
          <a:p>
            <a:pPr>
              <a:lnSpc>
                <a:spcPts val="2100"/>
              </a:lnSpc>
            </a:pPr>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垣根</a:t>
            </a:r>
            <a:r>
              <a:rPr lang="ja-JP" altLang="en-US" sz="1400" dirty="0">
                <a:latin typeface="Meiryo UI" panose="020B0604030504040204" pitchFamily="50" charset="-128"/>
                <a:ea typeface="Meiryo UI" panose="020B0604030504040204" pitchFamily="50" charset="-128"/>
              </a:rPr>
              <a:t>を超えた</a:t>
            </a:r>
            <a:r>
              <a:rPr lang="ja-JP" altLang="en-US" sz="1400" dirty="0" smtClean="0">
                <a:latin typeface="Meiryo UI" panose="020B0604030504040204" pitchFamily="50" charset="-128"/>
                <a:ea typeface="Meiryo UI" panose="020B0604030504040204" pitchFamily="50" charset="-128"/>
              </a:rPr>
              <a:t>対応による迅速な検査の実施</a:t>
            </a:r>
            <a:endParaRPr lang="en-US" altLang="ja-JP" sz="1400" dirty="0" smtClean="0">
              <a:latin typeface="Meiryo UI" panose="020B0604030504040204" pitchFamily="50" charset="-128"/>
              <a:ea typeface="Meiryo UI" panose="020B0604030504040204" pitchFamily="50" charset="-128"/>
            </a:endParaRPr>
          </a:p>
          <a:p>
            <a:pPr marL="265113" indent="-176213">
              <a:lnSpc>
                <a:spcPts val="2100"/>
              </a:lnSpc>
            </a:pPr>
            <a:r>
              <a:rPr lang="ja-JP" altLang="en-US" sz="1200" dirty="0" smtClean="0">
                <a:latin typeface="Meiryo UI" panose="020B0604030504040204" pitchFamily="50" charset="-128"/>
                <a:ea typeface="Meiryo UI" panose="020B0604030504040204" pitchFamily="50" charset="-128"/>
              </a:rPr>
              <a:t>（森</a:t>
            </a:r>
            <a:r>
              <a:rPr lang="ja-JP" altLang="en-US" sz="1200" dirty="0">
                <a:latin typeface="Meiryo UI" panose="020B0604030504040204" pitchFamily="50" charset="-128"/>
                <a:ea typeface="Meiryo UI" panose="020B0604030504040204" pitchFamily="50" charset="-128"/>
              </a:rPr>
              <a:t>ノ</a:t>
            </a:r>
            <a:r>
              <a:rPr lang="ja-JP" altLang="en-US" sz="1200" dirty="0" smtClean="0">
                <a:latin typeface="Meiryo UI" panose="020B0604030504040204" pitchFamily="50" charset="-128"/>
                <a:ea typeface="Meiryo UI" panose="020B0604030504040204" pitchFamily="50" charset="-128"/>
              </a:rPr>
              <a:t>宮・天王寺の両センターにおいて一体的に対応）</a:t>
            </a:r>
            <a:endParaRPr lang="en-US" altLang="ja-JP" sz="1200" dirty="0">
              <a:latin typeface="Meiryo UI" panose="020B0604030504040204" pitchFamily="50" charset="-128"/>
              <a:ea typeface="Meiryo UI" panose="020B0604030504040204" pitchFamily="50" charset="-128"/>
            </a:endParaRPr>
          </a:p>
          <a:p>
            <a:pPr>
              <a:lnSpc>
                <a:spcPts val="2100"/>
              </a:lnSpc>
              <a:spcBef>
                <a:spcPts val="600"/>
              </a:spcBef>
            </a:pPr>
            <a:r>
              <a:rPr lang="ja-JP" altLang="en-US" sz="1400" dirty="0" smtClean="0">
                <a:latin typeface="Meiryo UI" panose="020B0604030504040204" pitchFamily="50" charset="-128"/>
                <a:ea typeface="Meiryo UI" panose="020B0604030504040204" pitchFamily="50" charset="-128"/>
              </a:rPr>
              <a:t>・市内にドライブスルー検査場を設置</a:t>
            </a:r>
            <a:r>
              <a:rPr lang="en-US" altLang="ja-JP" sz="1400" dirty="0" smtClean="0">
                <a:latin typeface="Meiryo UI" panose="020B0604030504040204" pitchFamily="50" charset="-128"/>
                <a:ea typeface="Meiryo UI" panose="020B0604030504040204" pitchFamily="50" charset="-128"/>
              </a:rPr>
              <a:t>(4</a:t>
            </a:r>
            <a:r>
              <a:rPr lang="ja-JP" altLang="en-US" sz="1400" dirty="0" smtClean="0">
                <a:latin typeface="Meiryo UI" panose="020B0604030504040204" pitchFamily="50" charset="-128"/>
                <a:ea typeface="Meiryo UI" panose="020B0604030504040204" pitchFamily="50" charset="-128"/>
              </a:rPr>
              <a:t>月</a:t>
            </a:r>
            <a:r>
              <a:rPr lang="en-US" altLang="ja-JP" sz="1400" dirty="0" smtClean="0">
                <a:latin typeface="Meiryo UI" panose="020B0604030504040204" pitchFamily="50" charset="-128"/>
                <a:ea typeface="Meiryo UI" panose="020B0604030504040204" pitchFamily="50" charset="-128"/>
              </a:rPr>
              <a:t>30</a:t>
            </a:r>
            <a:r>
              <a:rPr lang="ja-JP" altLang="en-US" sz="1400" dirty="0" smtClean="0">
                <a:latin typeface="Meiryo UI" panose="020B0604030504040204" pitchFamily="50" charset="-128"/>
                <a:ea typeface="Meiryo UI" panose="020B0604030504040204" pitchFamily="50" charset="-128"/>
              </a:rPr>
              <a:t>日～）し、増加</a:t>
            </a:r>
            <a:endParaRPr lang="en-US" altLang="ja-JP" sz="1400" dirty="0" smtClean="0">
              <a:latin typeface="Meiryo UI" panose="020B0604030504040204" pitchFamily="50" charset="-128"/>
              <a:ea typeface="Meiryo UI" panose="020B0604030504040204" pitchFamily="50" charset="-128"/>
            </a:endParaRPr>
          </a:p>
          <a:p>
            <a:pPr>
              <a:lnSpc>
                <a:spcPts val="2100"/>
              </a:lnSpc>
            </a:pPr>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する検査に適切に対応</a:t>
            </a:r>
            <a:endParaRPr lang="en-US" altLang="ja-JP" sz="1400" dirty="0" smtClean="0">
              <a:latin typeface="Meiryo UI" panose="020B0604030504040204" pitchFamily="50" charset="-128"/>
              <a:ea typeface="Meiryo UI" panose="020B0604030504040204" pitchFamily="50" charset="-128"/>
            </a:endParaRPr>
          </a:p>
          <a:p>
            <a:pPr marL="265113" indent="-176213">
              <a:lnSpc>
                <a:spcPts val="2100"/>
              </a:lnSpc>
            </a:pPr>
            <a:r>
              <a:rPr lang="ja-JP" altLang="en-US" sz="1200" dirty="0">
                <a:latin typeface="Meiryo UI" panose="020B0604030504040204" pitchFamily="50" charset="-128"/>
                <a:ea typeface="Meiryo UI" panose="020B0604030504040204" pitchFamily="50" charset="-128"/>
              </a:rPr>
              <a:t> （府・府医師会・府看護協会の協力のもと市が設置）</a:t>
            </a:r>
          </a:p>
        </p:txBody>
      </p:sp>
      <p:sp>
        <p:nvSpPr>
          <p:cNvPr id="123" name="角丸四角形 122"/>
          <p:cNvSpPr/>
          <p:nvPr/>
        </p:nvSpPr>
        <p:spPr>
          <a:xfrm>
            <a:off x="80155" y="4241306"/>
            <a:ext cx="4566900" cy="1066196"/>
          </a:xfrm>
          <a:prstGeom prst="roundRect">
            <a:avLst>
              <a:gd name="adj" fmla="val 11660"/>
            </a:avLst>
          </a:prstGeom>
          <a:solidFill>
            <a:srgbClr val="DBEEF4"/>
          </a:solidFill>
          <a:ln w="9525">
            <a:solidFill>
              <a:schemeClr val="tx2"/>
            </a:solidFill>
          </a:ln>
        </p:spPr>
        <p:style>
          <a:lnRef idx="2">
            <a:schemeClr val="accent6"/>
          </a:lnRef>
          <a:fillRef idx="1">
            <a:schemeClr val="lt1"/>
          </a:fillRef>
          <a:effectRef idx="0">
            <a:schemeClr val="accent6"/>
          </a:effectRef>
          <a:fontRef idx="minor">
            <a:schemeClr val="dk1"/>
          </a:fontRef>
        </p:style>
        <p:txBody>
          <a:bodyPr rtlCol="0" anchor="t" anchorCtr="0"/>
          <a:lstStyle/>
          <a:p>
            <a:pPr>
              <a:lnSpc>
                <a:spcPts val="2200"/>
              </a:lnSpc>
            </a:pPr>
            <a:r>
              <a:rPr lang="ja-JP" altLang="en-US" sz="1400" b="1" dirty="0" smtClean="0">
                <a:latin typeface="Meiryo UI" panose="020B0604030504040204" pitchFamily="50" charset="-128"/>
                <a:ea typeface="Meiryo UI" panose="020B0604030504040204" pitchFamily="50" charset="-128"/>
              </a:rPr>
              <a:t>〇　市民</a:t>
            </a:r>
            <a:r>
              <a:rPr lang="ja-JP" altLang="en-US" sz="1400" b="1" dirty="0">
                <a:latin typeface="Meiryo UI" panose="020B0604030504040204" pitchFamily="50" charset="-128"/>
                <a:ea typeface="Meiryo UI" panose="020B0604030504040204" pitchFamily="50" charset="-128"/>
              </a:rPr>
              <a:t>病院を活用</a:t>
            </a:r>
            <a:r>
              <a:rPr lang="ja-JP" altLang="en-US" sz="1400" b="1" dirty="0" smtClean="0">
                <a:latin typeface="Meiryo UI" panose="020B0604030504040204" pitchFamily="50" charset="-128"/>
                <a:ea typeface="Meiryo UI" panose="020B0604030504040204" pitchFamily="50" charset="-128"/>
              </a:rPr>
              <a:t>した病床の確保</a:t>
            </a:r>
            <a:endParaRPr lang="en-US" altLang="ja-JP" sz="1400" b="1" dirty="0" smtClean="0">
              <a:latin typeface="Meiryo UI" panose="020B0604030504040204" pitchFamily="50" charset="-128"/>
              <a:ea typeface="Meiryo UI" panose="020B0604030504040204" pitchFamily="50" charset="-128"/>
            </a:endParaRPr>
          </a:p>
          <a:p>
            <a:pPr>
              <a:lnSpc>
                <a:spcPts val="2200"/>
              </a:lnSpc>
            </a:pPr>
            <a:r>
              <a:rPr lang="ja-JP" altLang="en-US" sz="1200" dirty="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市</a:t>
            </a:r>
            <a:r>
              <a:rPr lang="ja-JP" altLang="en-US" sz="1400" dirty="0" smtClean="0">
                <a:latin typeface="Meiryo UI" panose="020B0604030504040204" pitchFamily="50" charset="-128"/>
                <a:ea typeface="Meiryo UI" panose="020B0604030504040204" pitchFamily="50" charset="-128"/>
              </a:rPr>
              <a:t>が十三</a:t>
            </a:r>
            <a:r>
              <a:rPr lang="ja-JP" altLang="en-US" sz="1400" dirty="0">
                <a:latin typeface="Meiryo UI" panose="020B0604030504040204" pitchFamily="50" charset="-128"/>
                <a:ea typeface="Meiryo UI" panose="020B0604030504040204" pitchFamily="50" charset="-128"/>
              </a:rPr>
              <a:t>市民病院</a:t>
            </a:r>
            <a:r>
              <a:rPr lang="ja-JP" altLang="en-US" sz="1400" dirty="0" smtClean="0">
                <a:latin typeface="Meiryo UI" panose="020B0604030504040204" pitchFamily="50" charset="-128"/>
                <a:ea typeface="Meiryo UI" panose="020B0604030504040204" pitchFamily="50" charset="-128"/>
              </a:rPr>
              <a:t>をコロナ専用の病院</a:t>
            </a:r>
            <a:r>
              <a:rPr lang="ja-JP" altLang="en-US" sz="1400" dirty="0">
                <a:latin typeface="Meiryo UI" panose="020B0604030504040204" pitchFamily="50" charset="-128"/>
                <a:ea typeface="Meiryo UI" panose="020B0604030504040204" pitchFamily="50" charset="-128"/>
              </a:rPr>
              <a:t>と</a:t>
            </a:r>
            <a:r>
              <a:rPr lang="ja-JP" altLang="en-US" sz="1400" dirty="0" smtClean="0">
                <a:latin typeface="Meiryo UI" panose="020B0604030504040204" pitchFamily="50" charset="-128"/>
                <a:ea typeface="Meiryo UI" panose="020B0604030504040204" pitchFamily="50" charset="-128"/>
              </a:rPr>
              <a:t>する方向を</a:t>
            </a:r>
            <a:r>
              <a:rPr lang="ja-JP" altLang="en-US" sz="1400" dirty="0">
                <a:latin typeface="Meiryo UI" panose="020B0604030504040204" pitchFamily="50" charset="-128"/>
                <a:ea typeface="Meiryo UI" panose="020B0604030504040204" pitchFamily="50" charset="-128"/>
              </a:rPr>
              <a:t>明示</a:t>
            </a:r>
            <a:r>
              <a:rPr lang="ja-JP" altLang="en-US" sz="1400" dirty="0" smtClean="0">
                <a:latin typeface="Meiryo UI" panose="020B0604030504040204" pitchFamily="50" charset="-128"/>
                <a:ea typeface="Meiryo UI" panose="020B0604030504040204" pitchFamily="50" charset="-128"/>
              </a:rPr>
              <a:t>し、</a:t>
            </a:r>
            <a:endParaRPr lang="en-US" altLang="ja-JP" sz="1400" dirty="0" smtClean="0">
              <a:latin typeface="Meiryo UI" panose="020B0604030504040204" pitchFamily="50" charset="-128"/>
              <a:ea typeface="Meiryo UI" panose="020B0604030504040204" pitchFamily="50" charset="-128"/>
            </a:endParaRPr>
          </a:p>
          <a:p>
            <a:pPr>
              <a:lnSpc>
                <a:spcPts val="2200"/>
              </a:lnSpc>
            </a:pPr>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府が受入専用医療機関としての整備・運営を支援。</a:t>
            </a:r>
            <a:endParaRPr lang="ja-JP" altLang="en-US" sz="1400" dirty="0">
              <a:latin typeface="Meiryo UI" panose="020B0604030504040204" pitchFamily="50" charset="-128"/>
              <a:ea typeface="Meiryo UI" panose="020B0604030504040204" pitchFamily="50" charset="-128"/>
            </a:endParaRPr>
          </a:p>
          <a:p>
            <a:endParaRPr kumimoji="1" lang="ja-JP" altLang="en-US" dirty="0"/>
          </a:p>
        </p:txBody>
      </p:sp>
      <p:sp>
        <p:nvSpPr>
          <p:cNvPr id="127" name="角丸四角形 126"/>
          <p:cNvSpPr/>
          <p:nvPr/>
        </p:nvSpPr>
        <p:spPr>
          <a:xfrm>
            <a:off x="4824201" y="1717067"/>
            <a:ext cx="4227974" cy="3600000"/>
          </a:xfrm>
          <a:prstGeom prst="roundRect">
            <a:avLst>
              <a:gd name="adj" fmla="val 2518"/>
            </a:avLst>
          </a:prstGeom>
          <a:solidFill>
            <a:srgbClr val="DBEEF4"/>
          </a:solidFill>
          <a:ln w="9525">
            <a:solidFill>
              <a:schemeClr val="tx2"/>
            </a:solidFill>
          </a:ln>
        </p:spPr>
        <p:style>
          <a:lnRef idx="2">
            <a:schemeClr val="accent6"/>
          </a:lnRef>
          <a:fillRef idx="1">
            <a:schemeClr val="lt1"/>
          </a:fillRef>
          <a:effectRef idx="0">
            <a:schemeClr val="accent6"/>
          </a:effectRef>
          <a:fontRef idx="minor">
            <a:schemeClr val="dk1"/>
          </a:fontRef>
        </p:style>
        <p:txBody>
          <a:bodyPr wrap="square" rtlCol="0" anchor="t" anchorCtr="0">
            <a:spAutoFit/>
          </a:bodyPr>
          <a:lstStyle/>
          <a:p>
            <a:pPr>
              <a:lnSpc>
                <a:spcPts val="2000"/>
              </a:lnSpc>
            </a:pPr>
            <a:r>
              <a:rPr lang="ja-JP" altLang="en-US" sz="1400" b="1" dirty="0">
                <a:latin typeface="Meiryo UI" panose="020B0604030504040204" pitchFamily="50" charset="-128"/>
                <a:ea typeface="Meiryo UI" panose="020B0604030504040204" pitchFamily="50" charset="-128"/>
              </a:rPr>
              <a:t>〇大阪の総力を結集</a:t>
            </a:r>
            <a:r>
              <a:rPr lang="ja-JP" altLang="en-US" sz="1400" b="1" dirty="0" smtClean="0">
                <a:latin typeface="Meiryo UI" panose="020B0604030504040204" pitchFamily="50" charset="-128"/>
                <a:ea typeface="Meiryo UI" panose="020B0604030504040204" pitchFamily="50" charset="-128"/>
              </a:rPr>
              <a:t>した予防ワクチン等の実用化</a:t>
            </a:r>
            <a:endParaRPr lang="en-US" altLang="ja-JP" sz="1400" b="1" dirty="0" smtClean="0">
              <a:latin typeface="Meiryo UI" panose="020B0604030504040204" pitchFamily="50" charset="-128"/>
              <a:ea typeface="Meiryo UI" panose="020B0604030504040204" pitchFamily="50" charset="-128"/>
            </a:endParaRPr>
          </a:p>
          <a:p>
            <a:pPr>
              <a:lnSpc>
                <a:spcPts val="2000"/>
              </a:lnSpc>
            </a:pPr>
            <a:r>
              <a:rPr lang="ja-JP" altLang="en-US" sz="1400" dirty="0" smtClean="0">
                <a:latin typeface="Meiryo UI" panose="020B0604030504040204" pitchFamily="50" charset="-128"/>
                <a:ea typeface="Meiryo UI" panose="020B0604030504040204" pitchFamily="50" charset="-128"/>
              </a:rPr>
              <a:t>・予防ワクチン等の実用化に向けて関係者が協定を結び、　</a:t>
            </a:r>
            <a:endParaRPr lang="en-US" altLang="ja-JP" sz="1400" dirty="0" smtClean="0">
              <a:latin typeface="Meiryo UI" panose="020B0604030504040204" pitchFamily="50" charset="-128"/>
              <a:ea typeface="Meiryo UI" panose="020B0604030504040204" pitchFamily="50" charset="-128"/>
            </a:endParaRPr>
          </a:p>
          <a:p>
            <a:pPr>
              <a:lnSpc>
                <a:spcPts val="2000"/>
              </a:lnSpc>
            </a:pPr>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連携して対応</a:t>
            </a:r>
            <a:endParaRPr lang="en-US" altLang="ja-JP" sz="1400" dirty="0" smtClean="0">
              <a:latin typeface="Meiryo UI" panose="020B0604030504040204" pitchFamily="50" charset="-128"/>
              <a:ea typeface="Meiryo UI" panose="020B0604030504040204" pitchFamily="50" charset="-128"/>
            </a:endParaRPr>
          </a:p>
          <a:p>
            <a:pPr>
              <a:lnSpc>
                <a:spcPts val="2000"/>
              </a:lnSpc>
            </a:pPr>
            <a:endParaRPr lang="en-US" altLang="ja-JP" sz="1400" dirty="0">
              <a:latin typeface="Meiryo UI" panose="020B0604030504040204" pitchFamily="50" charset="-128"/>
              <a:ea typeface="Meiryo UI" panose="020B0604030504040204" pitchFamily="50" charset="-128"/>
            </a:endParaRPr>
          </a:p>
          <a:p>
            <a:pPr>
              <a:lnSpc>
                <a:spcPts val="2000"/>
              </a:lnSpc>
            </a:pPr>
            <a:endParaRPr lang="en-US" altLang="ja-JP" sz="1400" dirty="0" smtClean="0">
              <a:latin typeface="Meiryo UI" panose="020B0604030504040204" pitchFamily="50" charset="-128"/>
              <a:ea typeface="Meiryo UI" panose="020B0604030504040204" pitchFamily="50" charset="-128"/>
            </a:endParaRPr>
          </a:p>
          <a:p>
            <a:pPr>
              <a:lnSpc>
                <a:spcPts val="2000"/>
              </a:lnSpc>
            </a:pPr>
            <a:endParaRPr lang="en-US" altLang="ja-JP" sz="1400" dirty="0">
              <a:latin typeface="Meiryo UI" panose="020B0604030504040204" pitchFamily="50" charset="-128"/>
              <a:ea typeface="Meiryo UI" panose="020B0604030504040204" pitchFamily="50" charset="-128"/>
            </a:endParaRPr>
          </a:p>
          <a:p>
            <a:pPr>
              <a:lnSpc>
                <a:spcPts val="2000"/>
              </a:lnSpc>
            </a:pPr>
            <a:endParaRPr lang="en-US" altLang="ja-JP" sz="1400" dirty="0" smtClean="0">
              <a:latin typeface="Meiryo UI" panose="020B0604030504040204" pitchFamily="50" charset="-128"/>
              <a:ea typeface="Meiryo UI" panose="020B0604030504040204" pitchFamily="50" charset="-128"/>
            </a:endParaRPr>
          </a:p>
          <a:p>
            <a:pPr>
              <a:lnSpc>
                <a:spcPts val="2000"/>
              </a:lnSpc>
            </a:pPr>
            <a:endParaRPr lang="en-US" altLang="ja-JP" sz="1400" dirty="0" smtClean="0">
              <a:latin typeface="Meiryo UI" panose="020B0604030504040204" pitchFamily="50" charset="-128"/>
              <a:ea typeface="Meiryo UI" panose="020B0604030504040204" pitchFamily="50" charset="-128"/>
            </a:endParaRPr>
          </a:p>
          <a:p>
            <a:endParaRPr kumimoji="1" lang="en-US" altLang="ja-JP" sz="1400" dirty="0">
              <a:latin typeface="Meiryo UI" panose="020B0604030504040204" pitchFamily="50" charset="-128"/>
              <a:ea typeface="Meiryo UI" panose="020B0604030504040204" pitchFamily="50" charset="-128"/>
            </a:endParaRPr>
          </a:p>
          <a:p>
            <a:endParaRPr kumimoji="1" lang="en-US" altLang="ja-JP" dirty="0" smtClean="0"/>
          </a:p>
          <a:p>
            <a:endParaRPr lang="en-US" altLang="ja-JP" dirty="0"/>
          </a:p>
          <a:p>
            <a:endParaRPr kumimoji="1" lang="en-US" altLang="ja-JP" dirty="0" smtClean="0"/>
          </a:p>
          <a:p>
            <a:endParaRPr kumimoji="1" lang="en-US" altLang="ja-JP" dirty="0" smtClean="0"/>
          </a:p>
          <a:p>
            <a:endParaRPr lang="en-US" altLang="ja-JP" sz="1000" dirty="0" smtClean="0"/>
          </a:p>
          <a:p>
            <a:endParaRPr lang="en-US" altLang="ja-JP" sz="1000" dirty="0"/>
          </a:p>
          <a:p>
            <a:endParaRPr lang="en-US" altLang="ja-JP" sz="1000" dirty="0"/>
          </a:p>
        </p:txBody>
      </p:sp>
      <p:grpSp>
        <p:nvGrpSpPr>
          <p:cNvPr id="3" name="グループ化 2"/>
          <p:cNvGrpSpPr/>
          <p:nvPr/>
        </p:nvGrpSpPr>
        <p:grpSpPr>
          <a:xfrm>
            <a:off x="4922824" y="2827505"/>
            <a:ext cx="4074600" cy="2193537"/>
            <a:chOff x="4794994" y="3033350"/>
            <a:chExt cx="4131523" cy="1100608"/>
          </a:xfrm>
        </p:grpSpPr>
        <p:sp>
          <p:nvSpPr>
            <p:cNvPr id="129" name="正方形/長方形 128"/>
            <p:cNvSpPr/>
            <p:nvPr/>
          </p:nvSpPr>
          <p:spPr>
            <a:xfrm>
              <a:off x="7916580" y="3251787"/>
              <a:ext cx="952990" cy="362726"/>
            </a:xfrm>
            <a:prstGeom prst="rect">
              <a:avLst/>
            </a:prstGeom>
            <a:ln w="12700"/>
          </p:spPr>
          <p:style>
            <a:lnRef idx="2">
              <a:schemeClr val="accent1"/>
            </a:lnRef>
            <a:fillRef idx="1">
              <a:schemeClr val="lt1"/>
            </a:fillRef>
            <a:effectRef idx="0">
              <a:schemeClr val="accent1"/>
            </a:effectRef>
            <a:fontRef idx="minor">
              <a:schemeClr val="dk1"/>
            </a:fontRef>
          </p:style>
          <p:txBody>
            <a:bodyPr wrap="square" lIns="0" tIns="36000" rIns="0" bIns="36000" anchor="ctr">
              <a:spAutoFit/>
            </a:bodyPr>
            <a:lstStyle/>
            <a:p>
              <a:pPr algn="ctr">
                <a:lnSpc>
                  <a:spcPts val="1300"/>
                </a:lnSpc>
              </a:pPr>
              <a:r>
                <a:rPr lang="ja-JP" altLang="en-US" sz="1000" dirty="0">
                  <a:latin typeface="Meiryo UI" panose="020B0604030504040204" pitchFamily="50" charset="-128"/>
                  <a:ea typeface="Meiryo UI" panose="020B0604030504040204" pitchFamily="50" charset="-128"/>
                </a:rPr>
                <a:t>予防ワクチン</a:t>
              </a:r>
              <a:endParaRPr lang="en-US" altLang="ja-JP" sz="1000" dirty="0">
                <a:latin typeface="Meiryo UI" panose="020B0604030504040204" pitchFamily="50" charset="-128"/>
                <a:ea typeface="Meiryo UI" panose="020B0604030504040204" pitchFamily="50" charset="-128"/>
              </a:endParaRPr>
            </a:p>
            <a:p>
              <a:pPr algn="ctr">
                <a:lnSpc>
                  <a:spcPts val="1300"/>
                </a:lnSpc>
              </a:pPr>
              <a:r>
                <a:rPr lang="ja-JP" altLang="en-US" sz="1000" dirty="0">
                  <a:latin typeface="Meiryo UI" panose="020B0604030504040204" pitchFamily="50" charset="-128"/>
                  <a:ea typeface="Meiryo UI" panose="020B0604030504040204" pitchFamily="50" charset="-128"/>
                </a:rPr>
                <a:t>治療薬等の</a:t>
              </a:r>
              <a:endParaRPr lang="en-US" altLang="ja-JP" sz="1000" dirty="0">
                <a:latin typeface="Meiryo UI" panose="020B0604030504040204" pitchFamily="50" charset="-128"/>
                <a:ea typeface="Meiryo UI" panose="020B0604030504040204" pitchFamily="50" charset="-128"/>
              </a:endParaRPr>
            </a:p>
            <a:p>
              <a:pPr algn="ctr">
                <a:lnSpc>
                  <a:spcPts val="1300"/>
                </a:lnSpc>
              </a:pPr>
              <a:r>
                <a:rPr lang="ja-JP" altLang="en-US" sz="1000" dirty="0">
                  <a:latin typeface="Meiryo UI" panose="020B0604030504040204" pitchFamily="50" charset="-128"/>
                  <a:ea typeface="Meiryo UI" panose="020B0604030504040204" pitchFamily="50" charset="-128"/>
                </a:rPr>
                <a:t>研究開発・治験</a:t>
              </a:r>
              <a:endParaRPr lang="en-US" altLang="ja-JP" sz="1000" dirty="0">
                <a:latin typeface="Meiryo UI" panose="020B0604030504040204" pitchFamily="50" charset="-128"/>
                <a:ea typeface="Meiryo UI" panose="020B0604030504040204" pitchFamily="50" charset="-128"/>
              </a:endParaRPr>
            </a:p>
          </p:txBody>
        </p:sp>
        <p:sp>
          <p:nvSpPr>
            <p:cNvPr id="130" name="楕円 129"/>
            <p:cNvSpPr/>
            <p:nvPr/>
          </p:nvSpPr>
          <p:spPr>
            <a:xfrm>
              <a:off x="5053396" y="3167231"/>
              <a:ext cx="2135716" cy="913268"/>
            </a:xfrm>
            <a:prstGeom prst="ellipse">
              <a:avLst/>
            </a:prstGeom>
            <a:ln w="12700">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
          <p:nvSpPr>
            <p:cNvPr id="131" name="楕円 130"/>
            <p:cNvSpPr/>
            <p:nvPr/>
          </p:nvSpPr>
          <p:spPr>
            <a:xfrm>
              <a:off x="6236465" y="3033350"/>
              <a:ext cx="731646" cy="385807"/>
            </a:xfrm>
            <a:prstGeom prst="ellipse">
              <a:avLst/>
            </a:prstGeom>
            <a:ln w="1270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100" b="1" dirty="0"/>
                <a:t>大阪府</a:t>
              </a:r>
            </a:p>
          </p:txBody>
        </p:sp>
        <p:sp>
          <p:nvSpPr>
            <p:cNvPr id="132" name="楕円 131"/>
            <p:cNvSpPr/>
            <p:nvPr/>
          </p:nvSpPr>
          <p:spPr>
            <a:xfrm>
              <a:off x="5359574" y="3040904"/>
              <a:ext cx="753470" cy="385807"/>
            </a:xfrm>
            <a:prstGeom prst="ellipse">
              <a:avLst/>
            </a:prstGeom>
            <a:ln w="1270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100" b="1" dirty="0"/>
                <a:t>大阪市</a:t>
              </a:r>
            </a:p>
          </p:txBody>
        </p:sp>
        <p:sp>
          <p:nvSpPr>
            <p:cNvPr id="133" name="楕円 132"/>
            <p:cNvSpPr/>
            <p:nvPr/>
          </p:nvSpPr>
          <p:spPr>
            <a:xfrm>
              <a:off x="5359574" y="3742725"/>
              <a:ext cx="816164" cy="391233"/>
            </a:xfrm>
            <a:prstGeom prst="ellipse">
              <a:avLst/>
            </a:prstGeom>
            <a:ln w="1270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000" dirty="0"/>
                <a:t>公立大学法人大阪</a:t>
              </a:r>
            </a:p>
          </p:txBody>
        </p:sp>
        <p:sp>
          <p:nvSpPr>
            <p:cNvPr id="134" name="楕円 133"/>
            <p:cNvSpPr/>
            <p:nvPr/>
          </p:nvSpPr>
          <p:spPr>
            <a:xfrm>
              <a:off x="6810830" y="3405941"/>
              <a:ext cx="823686" cy="391233"/>
            </a:xfrm>
            <a:prstGeom prst="ellipse">
              <a:avLst/>
            </a:prstGeom>
            <a:ln w="1270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000" dirty="0"/>
                <a:t>大阪府立</a:t>
              </a:r>
              <a:endParaRPr kumimoji="1" lang="en-US" altLang="ja-JP" sz="1000" dirty="0"/>
            </a:p>
            <a:p>
              <a:pPr algn="ctr"/>
              <a:r>
                <a:rPr kumimoji="1" lang="ja-JP" altLang="en-US" sz="1000" dirty="0"/>
                <a:t>病院機構</a:t>
              </a:r>
            </a:p>
          </p:txBody>
        </p:sp>
        <p:sp>
          <p:nvSpPr>
            <p:cNvPr id="135" name="楕円 134"/>
            <p:cNvSpPr/>
            <p:nvPr/>
          </p:nvSpPr>
          <p:spPr>
            <a:xfrm>
              <a:off x="4794994" y="3392091"/>
              <a:ext cx="830951" cy="374923"/>
            </a:xfrm>
            <a:prstGeom prst="ellipse">
              <a:avLst/>
            </a:prstGeom>
            <a:ln w="1270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000" dirty="0"/>
                <a:t>大阪市民</a:t>
              </a:r>
              <a:endParaRPr kumimoji="1" lang="en-US" altLang="ja-JP" sz="1000" dirty="0"/>
            </a:p>
            <a:p>
              <a:pPr algn="ctr"/>
              <a:r>
                <a:rPr kumimoji="1" lang="ja-JP" altLang="en-US" sz="1000" dirty="0"/>
                <a:t>病院機構</a:t>
              </a:r>
            </a:p>
          </p:txBody>
        </p:sp>
        <p:sp>
          <p:nvSpPr>
            <p:cNvPr id="136" name="楕円 135"/>
            <p:cNvSpPr/>
            <p:nvPr/>
          </p:nvSpPr>
          <p:spPr>
            <a:xfrm>
              <a:off x="6236465" y="3737632"/>
              <a:ext cx="818636" cy="385807"/>
            </a:xfrm>
            <a:prstGeom prst="ellipse">
              <a:avLst/>
            </a:prstGeom>
            <a:ln w="1270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100" dirty="0"/>
                <a:t>大阪大学</a:t>
              </a:r>
            </a:p>
          </p:txBody>
        </p:sp>
        <p:sp>
          <p:nvSpPr>
            <p:cNvPr id="137" name="正方形/長方形 136"/>
            <p:cNvSpPr/>
            <p:nvPr/>
          </p:nvSpPr>
          <p:spPr>
            <a:xfrm>
              <a:off x="5776603" y="3469651"/>
              <a:ext cx="733395" cy="231513"/>
            </a:xfrm>
            <a:prstGeom prst="rect">
              <a:avLst/>
            </a:prstGeom>
            <a:solidFill>
              <a:srgbClr val="FFC000"/>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200" b="1" dirty="0">
                  <a:solidFill>
                    <a:schemeClr val="tx1"/>
                  </a:solidFill>
                </a:rPr>
                <a:t>連携協定</a:t>
              </a:r>
            </a:p>
          </p:txBody>
        </p:sp>
        <p:sp>
          <p:nvSpPr>
            <p:cNvPr id="138" name="二等辺三角形 137"/>
            <p:cNvSpPr/>
            <p:nvPr/>
          </p:nvSpPr>
          <p:spPr>
            <a:xfrm rot="16200000" flipV="1">
              <a:off x="7340155" y="3503120"/>
              <a:ext cx="767412" cy="118774"/>
            </a:xfrm>
            <a:prstGeom prst="triangle">
              <a:avLst/>
            </a:prstGeom>
            <a:solidFill>
              <a:schemeClr val="accent4">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ja-JP" altLang="en-US" sz="1350" dirty="0">
                <a:solidFill>
                  <a:prstClr val="white"/>
                </a:solidFill>
                <a:latin typeface="游ゴシック" panose="020F0502020204030204"/>
                <a:ea typeface="游ゴシック" panose="020B0400000000000000" pitchFamily="50" charset="-128"/>
              </a:endParaRPr>
            </a:p>
          </p:txBody>
        </p:sp>
        <p:sp>
          <p:nvSpPr>
            <p:cNvPr id="139" name="角丸四角形 138"/>
            <p:cNvSpPr/>
            <p:nvPr/>
          </p:nvSpPr>
          <p:spPr>
            <a:xfrm>
              <a:off x="7933612" y="3663563"/>
              <a:ext cx="992905" cy="323232"/>
            </a:xfrm>
            <a:prstGeom prst="roundRect">
              <a:avLst/>
            </a:prstGeom>
            <a:solidFill>
              <a:schemeClr val="accent4">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1100" b="1" dirty="0">
                  <a:solidFill>
                    <a:schemeClr val="bg1"/>
                  </a:solidFill>
                  <a:latin typeface="Meiryo UI" panose="020B0604030504040204" pitchFamily="50" charset="-128"/>
                  <a:ea typeface="Meiryo UI" panose="020B0604030504040204" pitchFamily="50" charset="-128"/>
                </a:rPr>
                <a:t>実用化目指す</a:t>
              </a:r>
              <a:endParaRPr lang="en-US" altLang="ja-JP" sz="1100" b="1" dirty="0">
                <a:solidFill>
                  <a:schemeClr val="bg1"/>
                </a:solidFill>
                <a:latin typeface="Meiryo UI" panose="020B0604030504040204" pitchFamily="50" charset="-128"/>
                <a:ea typeface="Meiryo UI" panose="020B0604030504040204" pitchFamily="50" charset="-128"/>
              </a:endParaRPr>
            </a:p>
          </p:txBody>
        </p:sp>
      </p:grpSp>
      <p:sp>
        <p:nvSpPr>
          <p:cNvPr id="140" name="角丸四角形 139"/>
          <p:cNvSpPr/>
          <p:nvPr/>
        </p:nvSpPr>
        <p:spPr>
          <a:xfrm>
            <a:off x="103763" y="6008938"/>
            <a:ext cx="8987546" cy="666632"/>
          </a:xfrm>
          <a:prstGeom prst="roundRect">
            <a:avLst>
              <a:gd name="adj" fmla="val 7334"/>
            </a:avLst>
          </a:prstGeom>
          <a:solidFill>
            <a:srgbClr val="DBEEF4"/>
          </a:solidFill>
          <a:ln>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defTabSz="685800"/>
            <a:r>
              <a:rPr lang="ja-JP" altLang="en-US" sz="1500" b="1" dirty="0" smtClean="0">
                <a:latin typeface="Meiryo UI" panose="020B0604030504040204" pitchFamily="50" charset="-128"/>
                <a:ea typeface="Meiryo UI" panose="020B0604030504040204" pitchFamily="50" charset="-128"/>
              </a:rPr>
              <a:t>感染症対策の広域機能を担う府が、地方衛生研究所</a:t>
            </a:r>
            <a:r>
              <a:rPr lang="ja-JP" altLang="en-US" sz="1100" b="1" dirty="0" smtClean="0">
                <a:latin typeface="Meiryo UI" panose="020B0604030504040204" pitchFamily="50" charset="-128"/>
                <a:ea typeface="Meiryo UI" panose="020B0604030504040204" pitchFamily="50" charset="-128"/>
              </a:rPr>
              <a:t>（検査機能）</a:t>
            </a:r>
            <a:r>
              <a:rPr lang="ja-JP" altLang="en-US" sz="1500" b="1" dirty="0" smtClean="0">
                <a:latin typeface="Meiryo UI" panose="020B0604030504040204" pitchFamily="50" charset="-128"/>
                <a:ea typeface="Meiryo UI" panose="020B0604030504040204" pitchFamily="50" charset="-128"/>
              </a:rPr>
              <a:t>や病院機構を一元的に所管することにより、</a:t>
            </a:r>
            <a:endParaRPr lang="en-US" altLang="ja-JP" sz="1500" b="1" dirty="0" smtClean="0">
              <a:latin typeface="Meiryo UI" panose="020B0604030504040204" pitchFamily="50" charset="-128"/>
              <a:ea typeface="Meiryo UI" panose="020B0604030504040204" pitchFamily="50" charset="-128"/>
            </a:endParaRPr>
          </a:p>
          <a:p>
            <a:pPr defTabSz="685800"/>
            <a:r>
              <a:rPr lang="ja-JP" altLang="en-US" sz="1500" b="1" dirty="0" smtClean="0">
                <a:latin typeface="Meiryo UI" panose="020B0604030504040204" pitchFamily="50" charset="-128"/>
                <a:ea typeface="Meiryo UI" panose="020B0604030504040204" pitchFamily="50" charset="-128"/>
              </a:rPr>
              <a:t>感染状況に応じた検査・医療提供体制の確保等の対策をより迅速かつ効果的に実施</a:t>
            </a:r>
            <a:endParaRPr lang="ja-JP" altLang="en-US" sz="1500" b="1" dirty="0">
              <a:latin typeface="Meiryo UI" panose="020B0604030504040204" pitchFamily="50" charset="-128"/>
              <a:ea typeface="Meiryo UI" panose="020B0604030504040204" pitchFamily="50" charset="-128"/>
            </a:endParaRPr>
          </a:p>
        </p:txBody>
      </p:sp>
      <p:sp>
        <p:nvSpPr>
          <p:cNvPr id="142" name="二等辺三角形 141"/>
          <p:cNvSpPr/>
          <p:nvPr/>
        </p:nvSpPr>
        <p:spPr>
          <a:xfrm rot="10800000">
            <a:off x="2473173" y="5686134"/>
            <a:ext cx="4197656" cy="257709"/>
          </a:xfrm>
          <a:prstGeom prst="triangle">
            <a:avLst/>
          </a:prstGeom>
          <a:solidFill>
            <a:schemeClr val="accent1">
              <a:lumMod val="60000"/>
              <a:lumOff val="40000"/>
            </a:schemeClr>
          </a:solidFill>
          <a:ln w="9525">
            <a:noFill/>
          </a:ln>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dirty="0"/>
          </a:p>
        </p:txBody>
      </p:sp>
      <p:sp>
        <p:nvSpPr>
          <p:cNvPr id="147" name="テキスト ボックス 146"/>
          <p:cNvSpPr txBox="1"/>
          <p:nvPr/>
        </p:nvSpPr>
        <p:spPr>
          <a:xfrm>
            <a:off x="2890910" y="5680760"/>
            <a:ext cx="3362180" cy="276999"/>
          </a:xfrm>
          <a:prstGeom prst="rect">
            <a:avLst/>
          </a:prstGeom>
          <a:noFill/>
        </p:spPr>
        <p:txBody>
          <a:bodyPr wrap="square" rtlCol="0">
            <a:spAutoFit/>
          </a:bodyPr>
          <a:lstStyle/>
          <a:p>
            <a:pPr algn="ctr"/>
            <a:r>
              <a:rPr lang="ja-JP" altLang="en-US" sz="1200" dirty="0"/>
              <a:t>特別区制度（いわゆる「大阪都構想」）実現後</a:t>
            </a:r>
          </a:p>
        </p:txBody>
      </p:sp>
      <p:sp>
        <p:nvSpPr>
          <p:cNvPr id="36" name="スライド番号プレースホルダー 3"/>
          <p:cNvSpPr>
            <a:spLocks noGrp="1"/>
          </p:cNvSpPr>
          <p:nvPr>
            <p:ph type="sldNum" sz="quarter" idx="12"/>
          </p:nvPr>
        </p:nvSpPr>
        <p:spPr>
          <a:xfrm>
            <a:off x="8676456" y="6487244"/>
            <a:ext cx="454292" cy="370756"/>
          </a:xfrm>
        </p:spPr>
        <p:txBody>
          <a:bodyPr/>
          <a:lstStyle/>
          <a:p>
            <a:pPr>
              <a:defRPr/>
            </a:pPr>
            <a:r>
              <a:rPr lang="en-US" altLang="ja-JP" b="1" dirty="0" smtClean="0"/>
              <a:t>12</a:t>
            </a:r>
            <a:endParaRPr lang="ja-JP" altLang="en-US" b="1" dirty="0"/>
          </a:p>
        </p:txBody>
      </p:sp>
      <p:sp>
        <p:nvSpPr>
          <p:cNvPr id="117" name="角丸四角形 10">
            <a:extLst>
              <a:ext uri="{FF2B5EF4-FFF2-40B4-BE49-F238E27FC236}">
                <a16:creationId xmlns:a16="http://schemas.microsoft.com/office/drawing/2014/main" id="{49852E62-8DD1-4648-9D21-AAF1957A980E}"/>
              </a:ext>
            </a:extLst>
          </p:cNvPr>
          <p:cNvSpPr/>
          <p:nvPr/>
        </p:nvSpPr>
        <p:spPr>
          <a:xfrm>
            <a:off x="73371" y="1393067"/>
            <a:ext cx="2354058" cy="324000"/>
          </a:xfrm>
          <a:prstGeom prst="roundRect">
            <a:avLst/>
          </a:prstGeom>
          <a:solidFill>
            <a:schemeClr val="tx1">
              <a:lumMod val="75000"/>
              <a:lumOff val="25000"/>
            </a:schemeClr>
          </a:solidFill>
          <a:ln>
            <a:noFill/>
          </a:ln>
        </p:spPr>
        <p:style>
          <a:lnRef idx="2">
            <a:schemeClr val="accent2"/>
          </a:lnRef>
          <a:fillRef idx="1">
            <a:schemeClr val="lt1"/>
          </a:fillRef>
          <a:effectRef idx="0">
            <a:schemeClr val="accent2"/>
          </a:effectRef>
          <a:fontRef idx="minor">
            <a:schemeClr val="dk1"/>
          </a:fontRef>
        </p:style>
        <p:txBody>
          <a:bodyPr anchor="ctr"/>
          <a:lstStyle/>
          <a:p>
            <a:pPr>
              <a:defRPr/>
            </a:pPr>
            <a:r>
              <a:rPr lang="ja-JP" altLang="en-US" sz="1400" b="1" dirty="0" smtClean="0">
                <a:solidFill>
                  <a:schemeClr val="bg1"/>
                </a:solidFill>
                <a:latin typeface="Meiryo UI" pitchFamily="50" charset="-128"/>
                <a:ea typeface="Meiryo UI" pitchFamily="50" charset="-128"/>
                <a:cs typeface="Meiryo UI" pitchFamily="50" charset="-128"/>
              </a:rPr>
              <a:t>　連携の主な取り組み</a:t>
            </a:r>
            <a:endParaRPr lang="ja-JP" altLang="en-US" sz="1400" b="1" dirty="0">
              <a:solidFill>
                <a:schemeClr val="bg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0214921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p:cNvSpPr/>
          <p:nvPr/>
        </p:nvSpPr>
        <p:spPr>
          <a:xfrm>
            <a:off x="90415" y="532950"/>
            <a:ext cx="8989228" cy="6258714"/>
          </a:xfrm>
          <a:prstGeom prst="rect">
            <a:avLst/>
          </a:prstGeom>
          <a:solidFill>
            <a:schemeClr val="bg1">
              <a:lumMod val="95000"/>
            </a:schemeClr>
          </a:solid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ct val="140000"/>
              </a:lnSpc>
            </a:pPr>
            <a:endParaRPr lang="en-US" altLang="ja-JP" sz="1000" dirty="0">
              <a:solidFill>
                <a:schemeClr val="tx1"/>
              </a:solidFill>
              <a:latin typeface="Meiryo UI" panose="020B0604030504040204" pitchFamily="50" charset="-128"/>
              <a:ea typeface="Meiryo UI" panose="020B0604030504040204" pitchFamily="50" charset="-128"/>
            </a:endParaRPr>
          </a:p>
          <a:p>
            <a:pPr>
              <a:lnSpc>
                <a:spcPct val="140000"/>
              </a:lnSpc>
            </a:pPr>
            <a:endParaRPr lang="en-US" altLang="ja-JP" sz="1000" dirty="0">
              <a:solidFill>
                <a:schemeClr val="tx1"/>
              </a:solidFill>
              <a:latin typeface="Meiryo UI" panose="020B0604030504040204" pitchFamily="50" charset="-128"/>
              <a:ea typeface="Meiryo UI" panose="020B0604030504040204" pitchFamily="50" charset="-128"/>
            </a:endParaRPr>
          </a:p>
        </p:txBody>
      </p:sp>
      <p:cxnSp>
        <p:nvCxnSpPr>
          <p:cNvPr id="2" name="直線コネクタ 1"/>
          <p:cNvCxnSpPr/>
          <p:nvPr/>
        </p:nvCxnSpPr>
        <p:spPr>
          <a:xfrm>
            <a:off x="0" y="476672"/>
            <a:ext cx="91440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20" name="タイトル 1"/>
          <p:cNvSpPr txBox="1">
            <a:spLocks/>
          </p:cNvSpPr>
          <p:nvPr/>
        </p:nvSpPr>
        <p:spPr>
          <a:xfrm>
            <a:off x="0" y="44624"/>
            <a:ext cx="9612560" cy="450300"/>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769" b="1" dirty="0">
                <a:latin typeface="Meiryo UI" panose="020B0604030504040204" pitchFamily="50" charset="-128"/>
                <a:ea typeface="Meiryo UI" panose="020B0604030504040204" pitchFamily="50" charset="-128"/>
              </a:rPr>
              <a:t>■</a:t>
            </a:r>
            <a:r>
              <a:rPr lang="ja-JP" altLang="en-US" sz="2500" b="1" dirty="0">
                <a:latin typeface="Meiryo UI" panose="020B0604030504040204" pitchFamily="50" charset="-128"/>
                <a:ea typeface="Meiryo UI" panose="020B0604030504040204" pitchFamily="50" charset="-128"/>
              </a:rPr>
              <a:t>府が司令塔となって講じる新型コロナウイルス感染症対策の</a:t>
            </a:r>
            <a:r>
              <a:rPr lang="ja-JP" altLang="en-US" sz="2500" b="1" dirty="0" smtClean="0">
                <a:latin typeface="Meiryo UI" panose="020B0604030504040204" pitchFamily="50" charset="-128"/>
                <a:ea typeface="Meiryo UI" panose="020B0604030504040204" pitchFamily="50" charset="-128"/>
              </a:rPr>
              <a:t>取組み</a:t>
            </a:r>
            <a:endParaRPr lang="ja-JP" altLang="en-US" sz="2500" b="1" dirty="0">
              <a:latin typeface="Meiryo UI" panose="020B0604030504040204" pitchFamily="50" charset="-128"/>
              <a:ea typeface="Meiryo UI" panose="020B0604030504040204" pitchFamily="50" charset="-128"/>
            </a:endParaRPr>
          </a:p>
        </p:txBody>
      </p:sp>
      <p:sp>
        <p:nvSpPr>
          <p:cNvPr id="54" name="Rectangle 27"/>
          <p:cNvSpPr>
            <a:spLocks noChangeArrowheads="1"/>
          </p:cNvSpPr>
          <p:nvPr/>
        </p:nvSpPr>
        <p:spPr bwMode="auto">
          <a:xfrm>
            <a:off x="2"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55" name="Rectangle 52"/>
          <p:cNvSpPr>
            <a:spLocks noChangeArrowheads="1"/>
          </p:cNvSpPr>
          <p:nvPr/>
        </p:nvSpPr>
        <p:spPr bwMode="auto">
          <a:xfrm>
            <a:off x="2" y="5011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grpSp>
        <p:nvGrpSpPr>
          <p:cNvPr id="63" name="グループ化 62"/>
          <p:cNvGrpSpPr/>
          <p:nvPr/>
        </p:nvGrpSpPr>
        <p:grpSpPr>
          <a:xfrm>
            <a:off x="26058" y="2545384"/>
            <a:ext cx="4524176" cy="2371534"/>
            <a:chOff x="108515" y="3971770"/>
            <a:chExt cx="2537090" cy="1389110"/>
          </a:xfrm>
        </p:grpSpPr>
        <p:sp>
          <p:nvSpPr>
            <p:cNvPr id="64" name="角丸四角形 63"/>
            <p:cNvSpPr/>
            <p:nvPr/>
          </p:nvSpPr>
          <p:spPr>
            <a:xfrm>
              <a:off x="126467" y="3971770"/>
              <a:ext cx="2519138" cy="1389110"/>
            </a:xfrm>
            <a:prstGeom prst="roundRect">
              <a:avLst>
                <a:gd name="adj" fmla="val 1548"/>
              </a:avLst>
            </a:prstGeom>
            <a:solidFill>
              <a:srgbClr val="DBEEF4"/>
            </a:solidFill>
            <a:ln w="9525">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grpSp>
          <p:nvGrpSpPr>
            <p:cNvPr id="65" name="グループ化 64"/>
            <p:cNvGrpSpPr/>
            <p:nvPr/>
          </p:nvGrpSpPr>
          <p:grpSpPr>
            <a:xfrm>
              <a:off x="108515" y="4000965"/>
              <a:ext cx="2480814" cy="1323946"/>
              <a:chOff x="108515" y="4000965"/>
              <a:chExt cx="2480814" cy="1323946"/>
            </a:xfrm>
          </p:grpSpPr>
          <p:sp>
            <p:nvSpPr>
              <p:cNvPr id="76" name="二等辺三角形 75"/>
              <p:cNvSpPr/>
              <p:nvPr/>
            </p:nvSpPr>
            <p:spPr>
              <a:xfrm rot="16200000" flipV="1">
                <a:off x="1426084" y="4760738"/>
                <a:ext cx="1019787" cy="87832"/>
              </a:xfrm>
              <a:prstGeom prst="triangle">
                <a:avLst/>
              </a:prstGeom>
              <a:solidFill>
                <a:schemeClr val="accent4">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ja-JP" altLang="en-US" sz="1350" dirty="0">
                  <a:solidFill>
                    <a:prstClr val="white"/>
                  </a:solidFill>
                  <a:latin typeface="游ゴシック" panose="020F0502020204030204"/>
                  <a:ea typeface="游ゴシック" panose="020B0400000000000000" pitchFamily="50" charset="-128"/>
                </a:endParaRPr>
              </a:p>
            </p:txBody>
          </p:sp>
          <p:grpSp>
            <p:nvGrpSpPr>
              <p:cNvPr id="81" name="グループ化 80"/>
              <p:cNvGrpSpPr/>
              <p:nvPr/>
            </p:nvGrpSpPr>
            <p:grpSpPr>
              <a:xfrm>
                <a:off x="108515" y="4000965"/>
                <a:ext cx="2480814" cy="1323946"/>
                <a:chOff x="108515" y="3935835"/>
                <a:chExt cx="2480814" cy="1323946"/>
              </a:xfrm>
            </p:grpSpPr>
            <p:sp>
              <p:nvSpPr>
                <p:cNvPr id="82" name="正方形/長方形 81"/>
                <p:cNvSpPr/>
                <p:nvPr/>
              </p:nvSpPr>
              <p:spPr>
                <a:xfrm>
                  <a:off x="108515" y="3935835"/>
                  <a:ext cx="2325599" cy="186994"/>
                </a:xfrm>
                <a:prstGeom prst="rect">
                  <a:avLst/>
                </a:prstGeom>
                <a:ln w="12700">
                  <a:noFill/>
                </a:ln>
              </p:spPr>
              <p:txBody>
                <a:bodyPr wrap="square">
                  <a:spAutoFit/>
                </a:bodyPr>
                <a:lstStyle/>
                <a:p>
                  <a:r>
                    <a:rPr lang="ja-JP" altLang="en-US" sz="1400" b="1" dirty="0">
                      <a:latin typeface="Meiryo UI" panose="020B0604030504040204" pitchFamily="50" charset="-128"/>
                      <a:ea typeface="Meiryo UI" panose="020B0604030504040204" pitchFamily="50" charset="-128"/>
                    </a:rPr>
                    <a:t>〇広域的な調整機能の</a:t>
                  </a:r>
                  <a:r>
                    <a:rPr lang="ja-JP" altLang="en-US" sz="1400" b="1" dirty="0" smtClean="0">
                      <a:latin typeface="Meiryo UI" panose="020B0604030504040204" pitchFamily="50" charset="-128"/>
                      <a:ea typeface="Meiryo UI" panose="020B0604030504040204" pitchFamily="50" charset="-128"/>
                    </a:rPr>
                    <a:t>発揮</a:t>
                  </a:r>
                  <a:endParaRPr lang="en-US" altLang="ja-JP" sz="1100" dirty="0">
                    <a:latin typeface="Meiryo UI" panose="020B0604030504040204" pitchFamily="50" charset="-128"/>
                    <a:ea typeface="Meiryo UI" panose="020B0604030504040204" pitchFamily="50" charset="-128"/>
                  </a:endParaRPr>
                </a:p>
              </p:txBody>
            </p:sp>
            <p:sp>
              <p:nvSpPr>
                <p:cNvPr id="83" name="角丸四角形 82"/>
                <p:cNvSpPr/>
                <p:nvPr/>
              </p:nvSpPr>
              <p:spPr>
                <a:xfrm>
                  <a:off x="2085002" y="4265781"/>
                  <a:ext cx="504327" cy="994000"/>
                </a:xfrm>
                <a:prstGeom prst="roundRect">
                  <a:avLst/>
                </a:prstGeom>
                <a:solidFill>
                  <a:schemeClr val="accent4">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ja-JP" altLang="en-US" sz="1400" b="1" dirty="0">
                      <a:solidFill>
                        <a:schemeClr val="bg1"/>
                      </a:solidFill>
                      <a:latin typeface="Meiryo UI" panose="020B0604030504040204" pitchFamily="50" charset="-128"/>
                      <a:ea typeface="Meiryo UI" panose="020B0604030504040204" pitchFamily="50" charset="-128"/>
                    </a:rPr>
                    <a:t>医療</a:t>
                  </a:r>
                  <a:r>
                    <a:rPr lang="ja-JP" altLang="en-US" sz="1400" b="1" dirty="0" smtClean="0">
                      <a:solidFill>
                        <a:schemeClr val="bg1"/>
                      </a:solidFill>
                      <a:latin typeface="Meiryo UI" panose="020B0604030504040204" pitchFamily="50" charset="-128"/>
                      <a:ea typeface="Meiryo UI" panose="020B0604030504040204" pitchFamily="50" charset="-128"/>
                    </a:rPr>
                    <a:t>崩壊</a:t>
                  </a:r>
                  <a:endParaRPr lang="en-US" altLang="ja-JP" sz="1400" b="1" dirty="0" smtClean="0">
                    <a:solidFill>
                      <a:schemeClr val="bg1"/>
                    </a:solidFill>
                    <a:latin typeface="Meiryo UI" panose="020B0604030504040204" pitchFamily="50" charset="-128"/>
                    <a:ea typeface="Meiryo UI" panose="020B0604030504040204" pitchFamily="50" charset="-128"/>
                  </a:endParaRPr>
                </a:p>
                <a:p>
                  <a:pPr algn="ctr"/>
                  <a:r>
                    <a:rPr lang="ja-JP" altLang="en-US" sz="1400" b="1" dirty="0" smtClean="0">
                      <a:solidFill>
                        <a:schemeClr val="bg1"/>
                      </a:solidFill>
                      <a:latin typeface="Meiryo UI" panose="020B0604030504040204" pitchFamily="50" charset="-128"/>
                      <a:ea typeface="Meiryo UI" panose="020B0604030504040204" pitchFamily="50" charset="-128"/>
                    </a:rPr>
                    <a:t>を防ぐ</a:t>
                  </a:r>
                  <a:endParaRPr lang="en-US" altLang="ja-JP" sz="1400" b="1" dirty="0">
                    <a:solidFill>
                      <a:schemeClr val="bg1"/>
                    </a:solidFill>
                    <a:latin typeface="Meiryo UI" panose="020B0604030504040204" pitchFamily="50" charset="-128"/>
                    <a:ea typeface="Meiryo UI" panose="020B0604030504040204" pitchFamily="50" charset="-128"/>
                  </a:endParaRPr>
                </a:p>
              </p:txBody>
            </p:sp>
          </p:grpSp>
        </p:grpSp>
      </p:grpSp>
      <p:grpSp>
        <p:nvGrpSpPr>
          <p:cNvPr id="85" name="グループ化 84"/>
          <p:cNvGrpSpPr/>
          <p:nvPr/>
        </p:nvGrpSpPr>
        <p:grpSpPr>
          <a:xfrm>
            <a:off x="78865" y="4929535"/>
            <a:ext cx="4493922" cy="803564"/>
            <a:chOff x="4440438" y="1188234"/>
            <a:chExt cx="4541685" cy="482811"/>
          </a:xfrm>
        </p:grpSpPr>
        <p:sp>
          <p:nvSpPr>
            <p:cNvPr id="87" name="角丸四角形 86"/>
            <p:cNvSpPr/>
            <p:nvPr/>
          </p:nvSpPr>
          <p:spPr>
            <a:xfrm>
              <a:off x="4484106" y="1214431"/>
              <a:ext cx="4498017" cy="456614"/>
            </a:xfrm>
            <a:prstGeom prst="roundRect">
              <a:avLst>
                <a:gd name="adj" fmla="val 4887"/>
              </a:avLst>
            </a:prstGeom>
            <a:solidFill>
              <a:srgbClr val="DBEEF4"/>
            </a:solidFill>
            <a:ln w="9525">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
          <p:nvSpPr>
            <p:cNvPr id="88" name="正方形/長方形 87"/>
            <p:cNvSpPr/>
            <p:nvPr/>
          </p:nvSpPr>
          <p:spPr>
            <a:xfrm>
              <a:off x="4440438" y="1188234"/>
              <a:ext cx="3943606" cy="150060"/>
            </a:xfrm>
            <a:prstGeom prst="rect">
              <a:avLst/>
            </a:prstGeom>
            <a:ln w="12700">
              <a:noFill/>
            </a:ln>
          </p:spPr>
          <p:txBody>
            <a:bodyPr wrap="square">
              <a:spAutoFit/>
            </a:bodyPr>
            <a:lstStyle/>
            <a:p>
              <a:pPr marL="92075" indent="-92075"/>
              <a:r>
                <a:rPr lang="ja-JP" altLang="en-US" sz="1400" b="1" dirty="0" smtClean="0">
                  <a:latin typeface="Meiryo UI" panose="020B0604030504040204" pitchFamily="50" charset="-128"/>
                  <a:ea typeface="Meiryo UI" panose="020B0604030504040204" pitchFamily="50" charset="-128"/>
                </a:rPr>
                <a:t>〇全国に先駆けた「</a:t>
              </a:r>
              <a:r>
                <a:rPr lang="ja-JP" altLang="en-US" sz="1400" b="1" dirty="0">
                  <a:latin typeface="Meiryo UI" panose="020B0604030504040204" pitchFamily="50" charset="-128"/>
                  <a:ea typeface="Meiryo UI" panose="020B0604030504040204" pitchFamily="50" charset="-128"/>
                </a:rPr>
                <a:t>出口・入口戦略」の</a:t>
              </a:r>
              <a:r>
                <a:rPr lang="ja-JP" altLang="en-US" sz="1400" b="1" dirty="0" smtClean="0">
                  <a:latin typeface="Meiryo UI" panose="020B0604030504040204" pitchFamily="50" charset="-128"/>
                  <a:ea typeface="Meiryo UI" panose="020B0604030504040204" pitchFamily="50" charset="-128"/>
                </a:rPr>
                <a:t>明示</a:t>
              </a:r>
              <a:endParaRPr lang="en-US" altLang="ja-JP" sz="1400" b="1" dirty="0">
                <a:latin typeface="Meiryo UI" panose="020B0604030504040204" pitchFamily="50" charset="-128"/>
                <a:ea typeface="Meiryo UI" panose="020B0604030504040204" pitchFamily="50" charset="-128"/>
              </a:endParaRPr>
            </a:p>
          </p:txBody>
        </p:sp>
      </p:grpSp>
      <p:grpSp>
        <p:nvGrpSpPr>
          <p:cNvPr id="90" name="グループ化 89"/>
          <p:cNvGrpSpPr/>
          <p:nvPr/>
        </p:nvGrpSpPr>
        <p:grpSpPr>
          <a:xfrm>
            <a:off x="113059" y="5765595"/>
            <a:ext cx="4471970" cy="982879"/>
            <a:chOff x="8685" y="613112"/>
            <a:chExt cx="4506978" cy="1089023"/>
          </a:xfrm>
        </p:grpSpPr>
        <p:sp>
          <p:nvSpPr>
            <p:cNvPr id="91" name="角丸四角形 90"/>
            <p:cNvSpPr/>
            <p:nvPr/>
          </p:nvSpPr>
          <p:spPr>
            <a:xfrm>
              <a:off x="8685" y="645145"/>
              <a:ext cx="4506978" cy="1056990"/>
            </a:xfrm>
            <a:prstGeom prst="roundRect">
              <a:avLst>
                <a:gd name="adj" fmla="val 4134"/>
              </a:avLst>
            </a:prstGeom>
            <a:solidFill>
              <a:srgbClr val="DBEEF4"/>
            </a:solidFill>
            <a:ln w="9525">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grpSp>
          <p:nvGrpSpPr>
            <p:cNvPr id="92" name="グループ化 91"/>
            <p:cNvGrpSpPr/>
            <p:nvPr/>
          </p:nvGrpSpPr>
          <p:grpSpPr>
            <a:xfrm>
              <a:off x="29789" y="613112"/>
              <a:ext cx="4301063" cy="1005048"/>
              <a:chOff x="29789" y="613112"/>
              <a:chExt cx="4301063" cy="1005048"/>
            </a:xfrm>
          </p:grpSpPr>
          <p:sp>
            <p:nvSpPr>
              <p:cNvPr id="93" name="正方形/長方形 92"/>
              <p:cNvSpPr/>
              <p:nvPr/>
            </p:nvSpPr>
            <p:spPr>
              <a:xfrm>
                <a:off x="29789" y="613112"/>
                <a:ext cx="4301063" cy="276003"/>
              </a:xfrm>
              <a:prstGeom prst="rect">
                <a:avLst/>
              </a:prstGeom>
              <a:ln w="12700">
                <a:noFill/>
              </a:ln>
            </p:spPr>
            <p:txBody>
              <a:bodyPr wrap="square">
                <a:spAutoFit/>
              </a:bodyPr>
              <a:lstStyle/>
              <a:p>
                <a:r>
                  <a:rPr lang="ja-JP" altLang="en-US" sz="1400" b="1" dirty="0">
                    <a:latin typeface="Meiryo UI" panose="020B0604030504040204" pitchFamily="50" charset="-128"/>
                    <a:ea typeface="Meiryo UI" panose="020B0604030504040204" pitchFamily="50" charset="-128"/>
                  </a:rPr>
                  <a:t>〇ウイルスとの「共存」を前提とした感染拡大防止</a:t>
                </a:r>
                <a:r>
                  <a:rPr lang="ja-JP" altLang="en-US" sz="1400" b="1" dirty="0" smtClean="0">
                    <a:latin typeface="Meiryo UI" panose="020B0604030504040204" pitchFamily="50" charset="-128"/>
                    <a:ea typeface="Meiryo UI" panose="020B0604030504040204" pitchFamily="50" charset="-128"/>
                  </a:rPr>
                  <a:t>策</a:t>
                </a:r>
                <a:endParaRPr lang="en-US" altLang="ja-JP" sz="1400" b="1" dirty="0">
                  <a:latin typeface="Meiryo UI" panose="020B0604030504040204" pitchFamily="50" charset="-128"/>
                  <a:ea typeface="Meiryo UI" panose="020B0604030504040204" pitchFamily="50" charset="-128"/>
                </a:endParaRPr>
              </a:p>
            </p:txBody>
          </p:sp>
          <p:sp>
            <p:nvSpPr>
              <p:cNvPr id="94" name="正方形/長方形 93"/>
              <p:cNvSpPr/>
              <p:nvPr/>
            </p:nvSpPr>
            <p:spPr>
              <a:xfrm>
                <a:off x="189660" y="1080951"/>
                <a:ext cx="2188920" cy="537209"/>
              </a:xfrm>
              <a:prstGeom prst="rect">
                <a:avLst/>
              </a:prstGeom>
              <a:ln w="12700">
                <a:noFill/>
              </a:ln>
            </p:spPr>
            <p:txBody>
              <a:bodyPr wrap="square">
                <a:spAutoFit/>
              </a:bodyPr>
              <a:lstStyle/>
              <a:p>
                <a:pPr marL="63450">
                  <a:lnSpc>
                    <a:spcPct val="130000"/>
                  </a:lnSpc>
                </a:pPr>
                <a:r>
                  <a:rPr lang="ja-JP" altLang="en-US" sz="1200" dirty="0" smtClean="0">
                    <a:latin typeface="Meiryo UI" panose="020B0604030504040204" pitchFamily="50" charset="-128"/>
                    <a:ea typeface="Meiryo UI" panose="020B0604030504040204" pitchFamily="50" charset="-128"/>
                  </a:rPr>
                  <a:t>感染者との接触の可能性が</a:t>
                </a:r>
                <a:endParaRPr lang="en-US" altLang="ja-JP" sz="1200" dirty="0" smtClean="0">
                  <a:latin typeface="Meiryo UI" panose="020B0604030504040204" pitchFamily="50" charset="-128"/>
                  <a:ea typeface="Meiryo UI" panose="020B0604030504040204" pitchFamily="50" charset="-128"/>
                </a:endParaRPr>
              </a:p>
              <a:p>
                <a:pPr marL="63450"/>
                <a:r>
                  <a:rPr lang="ja-JP" altLang="en-US" sz="1200" dirty="0" smtClean="0">
                    <a:latin typeface="Meiryo UI" panose="020B0604030504040204" pitchFamily="50" charset="-128"/>
                    <a:ea typeface="Meiryo UI" panose="020B0604030504040204" pitchFamily="50" charset="-128"/>
                  </a:rPr>
                  <a:t>ある府民にメールで注意喚起</a:t>
                </a:r>
                <a:endParaRPr lang="en-US" altLang="ja-JP" sz="1200" dirty="0">
                  <a:latin typeface="Meiryo UI" panose="020B0604030504040204" pitchFamily="50" charset="-128"/>
                  <a:ea typeface="Meiryo UI" panose="020B0604030504040204" pitchFamily="50" charset="-128"/>
                </a:endParaRPr>
              </a:p>
            </p:txBody>
          </p:sp>
        </p:grpSp>
      </p:grpSp>
      <p:sp>
        <p:nvSpPr>
          <p:cNvPr id="99" name="角丸四角形 10">
            <a:extLst>
              <a:ext uri="{FF2B5EF4-FFF2-40B4-BE49-F238E27FC236}">
                <a16:creationId xmlns:a16="http://schemas.microsoft.com/office/drawing/2014/main" id="{49852E62-8DD1-4648-9D21-AAF1957A980E}"/>
              </a:ext>
            </a:extLst>
          </p:cNvPr>
          <p:cNvSpPr/>
          <p:nvPr/>
        </p:nvSpPr>
        <p:spPr>
          <a:xfrm>
            <a:off x="58070" y="2298531"/>
            <a:ext cx="3406511" cy="276993"/>
          </a:xfrm>
          <a:prstGeom prst="roundRect">
            <a:avLst/>
          </a:prstGeom>
          <a:solidFill>
            <a:schemeClr val="tx1">
              <a:lumMod val="75000"/>
              <a:lumOff val="25000"/>
            </a:schemeClr>
          </a:solidFill>
          <a:ln>
            <a:noFill/>
          </a:ln>
        </p:spPr>
        <p:style>
          <a:lnRef idx="2">
            <a:schemeClr val="accent2"/>
          </a:lnRef>
          <a:fillRef idx="1">
            <a:schemeClr val="lt1"/>
          </a:fillRef>
          <a:effectRef idx="0">
            <a:schemeClr val="accent2"/>
          </a:effectRef>
          <a:fontRef idx="minor">
            <a:schemeClr val="dk1"/>
          </a:fontRef>
        </p:style>
        <p:txBody>
          <a:bodyPr anchor="ctr"/>
          <a:lstStyle/>
          <a:p>
            <a:pPr>
              <a:defRPr/>
            </a:pPr>
            <a:r>
              <a:rPr lang="ja-JP" altLang="en-US" sz="1400" b="1" dirty="0" smtClean="0">
                <a:solidFill>
                  <a:schemeClr val="bg1"/>
                </a:solidFill>
                <a:latin typeface="Meiryo UI" pitchFamily="50" charset="-128"/>
                <a:ea typeface="Meiryo UI" pitchFamily="50" charset="-128"/>
                <a:cs typeface="Meiryo UI" pitchFamily="50" charset="-128"/>
              </a:rPr>
              <a:t>　府が司令塔となって講じた主な取り組み</a:t>
            </a:r>
            <a:endParaRPr lang="ja-JP" altLang="en-US" sz="1400" b="1" dirty="0">
              <a:solidFill>
                <a:schemeClr val="bg1"/>
              </a:solidFill>
              <a:latin typeface="Meiryo UI" pitchFamily="50" charset="-128"/>
              <a:ea typeface="Meiryo UI" pitchFamily="50" charset="-128"/>
              <a:cs typeface="Meiryo UI" pitchFamily="50" charset="-128"/>
            </a:endParaRPr>
          </a:p>
        </p:txBody>
      </p:sp>
      <p:sp>
        <p:nvSpPr>
          <p:cNvPr id="72" name="正方形/長方形 71"/>
          <p:cNvSpPr/>
          <p:nvPr/>
        </p:nvSpPr>
        <p:spPr>
          <a:xfrm>
            <a:off x="113059" y="2787923"/>
            <a:ext cx="2946723" cy="292388"/>
          </a:xfrm>
          <a:prstGeom prst="rect">
            <a:avLst/>
          </a:prstGeom>
          <a:ln w="12700">
            <a:noFill/>
          </a:ln>
        </p:spPr>
        <p:txBody>
          <a:bodyPr wrap="square">
            <a:spAutoFit/>
          </a:bodyPr>
          <a:lstStyle/>
          <a:p>
            <a:r>
              <a:rPr lang="en-US" altLang="ja-JP" sz="1300" b="1" dirty="0" smtClean="0">
                <a:latin typeface="Meiryo UI" panose="020B0604030504040204" pitchFamily="50" charset="-128"/>
                <a:ea typeface="Meiryo UI" panose="020B0604030504040204" pitchFamily="50" charset="-128"/>
              </a:rPr>
              <a:t>《</a:t>
            </a:r>
            <a:r>
              <a:rPr lang="ja-JP" altLang="en-US" sz="1300" b="1" dirty="0" smtClean="0">
                <a:latin typeface="Meiryo UI" panose="020B0604030504040204" pitchFamily="50" charset="-128"/>
                <a:ea typeface="Meiryo UI" panose="020B0604030504040204" pitchFamily="50" charset="-128"/>
              </a:rPr>
              <a:t>感染拡大の抑制</a:t>
            </a:r>
            <a:r>
              <a:rPr lang="en-US" altLang="ja-JP" sz="1300" b="1" dirty="0" smtClean="0">
                <a:latin typeface="Meiryo UI" panose="020B0604030504040204" pitchFamily="50" charset="-128"/>
                <a:ea typeface="Meiryo UI" panose="020B0604030504040204" pitchFamily="50" charset="-128"/>
              </a:rPr>
              <a:t>》</a:t>
            </a:r>
            <a:endParaRPr lang="en-US" altLang="ja-JP" sz="1100" dirty="0">
              <a:latin typeface="Meiryo UI" panose="020B0604030504040204" pitchFamily="50" charset="-128"/>
              <a:ea typeface="Meiryo UI" panose="020B0604030504040204" pitchFamily="50" charset="-128"/>
            </a:endParaRPr>
          </a:p>
        </p:txBody>
      </p:sp>
      <p:sp>
        <p:nvSpPr>
          <p:cNvPr id="62" name="正方形/長方形 61"/>
          <p:cNvSpPr/>
          <p:nvPr/>
        </p:nvSpPr>
        <p:spPr>
          <a:xfrm>
            <a:off x="4514058" y="2325964"/>
            <a:ext cx="1892406" cy="269263"/>
          </a:xfrm>
          <a:prstGeom prst="rect">
            <a:avLst/>
          </a:prstGeom>
          <a:no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ja-JP" altLang="en-US" sz="1200" dirty="0" smtClean="0">
                <a:solidFill>
                  <a:schemeClr val="tx1"/>
                </a:solidFill>
                <a:latin typeface="Meiryo UI" panose="020B0604030504040204" pitchFamily="50" charset="-128"/>
                <a:ea typeface="Meiryo UI" panose="020B0604030504040204" pitchFamily="50" charset="-128"/>
              </a:rPr>
              <a:t>≪対策の主な経過≫</a:t>
            </a:r>
            <a:endParaRPr lang="en-US" altLang="ja-JP" sz="1200" dirty="0">
              <a:solidFill>
                <a:schemeClr val="tx1"/>
              </a:solidFill>
              <a:latin typeface="Meiryo UI" panose="020B0604030504040204" pitchFamily="50" charset="-128"/>
              <a:ea typeface="Meiryo UI" panose="020B0604030504040204" pitchFamily="50" charset="-128"/>
            </a:endParaRPr>
          </a:p>
        </p:txBody>
      </p:sp>
      <p:sp>
        <p:nvSpPr>
          <p:cNvPr id="37" name="四角形: 角を丸くする 36">
            <a:extLst>
              <a:ext uri="{FF2B5EF4-FFF2-40B4-BE49-F238E27FC236}">
                <a16:creationId xmlns:a16="http://schemas.microsoft.com/office/drawing/2014/main" id="{C73B8368-5D26-451E-A5EA-C9A374C857B4}"/>
              </a:ext>
            </a:extLst>
          </p:cNvPr>
          <p:cNvSpPr/>
          <p:nvPr/>
        </p:nvSpPr>
        <p:spPr>
          <a:xfrm>
            <a:off x="137748" y="3046043"/>
            <a:ext cx="2931020" cy="1827274"/>
          </a:xfrm>
          <a:prstGeom prst="roundRect">
            <a:avLst>
              <a:gd name="adj" fmla="val 6931"/>
            </a:avLst>
          </a:prstGeom>
        </p:spPr>
        <p:style>
          <a:lnRef idx="1">
            <a:schemeClr val="accent2"/>
          </a:lnRef>
          <a:fillRef idx="2">
            <a:schemeClr val="accent2"/>
          </a:fillRef>
          <a:effectRef idx="1">
            <a:schemeClr val="accent2"/>
          </a:effectRef>
          <a:fontRef idx="minor">
            <a:schemeClr val="dk1"/>
          </a:fontRef>
        </p:style>
        <p:txBody>
          <a:bodyPr lIns="0" tIns="0" rIns="0" bIns="0" rtlCol="0" anchor="ctr" anchorCtr="0"/>
          <a:lstStyle/>
          <a:p>
            <a:pPr marL="216000" indent="-108000">
              <a:lnSpc>
                <a:spcPts val="1100"/>
              </a:lnSpc>
              <a:buFont typeface="Arial" panose="020B0604020202020204" pitchFamily="34" charset="0"/>
              <a:buChar char="•"/>
            </a:pPr>
            <a:r>
              <a:rPr lang="ja-JP" altLang="en-US" sz="1200" dirty="0" smtClean="0">
                <a:latin typeface="Meiryo UI" panose="020B0604030504040204" pitchFamily="50" charset="-128"/>
                <a:ea typeface="Meiryo UI" panose="020B0604030504040204" pitchFamily="50" charset="-128"/>
              </a:rPr>
              <a:t>入院フォローアップセンター</a:t>
            </a:r>
            <a:endParaRPr lang="en-US" altLang="ja-JP" sz="1200" dirty="0" smtClean="0">
              <a:latin typeface="Meiryo UI" panose="020B0604030504040204" pitchFamily="50" charset="-128"/>
              <a:ea typeface="Meiryo UI" panose="020B0604030504040204" pitchFamily="50" charset="-128"/>
            </a:endParaRPr>
          </a:p>
          <a:p>
            <a:pPr marL="357188" lvl="0">
              <a:lnSpc>
                <a:spcPts val="1100"/>
              </a:lnSpc>
            </a:pPr>
            <a:r>
              <a:rPr lang="ja-JP" altLang="en-US" sz="1000" dirty="0" smtClean="0">
                <a:solidFill>
                  <a:prstClr val="black"/>
                </a:solidFill>
                <a:latin typeface="Meiryo UI" panose="020B0604030504040204" pitchFamily="50" charset="-128"/>
                <a:ea typeface="Meiryo UI" panose="020B0604030504040204" pitchFamily="50" charset="-128"/>
              </a:rPr>
              <a:t>広域的に感染者の入院を調整</a:t>
            </a:r>
            <a:endParaRPr lang="en-US" altLang="ja-JP" sz="1000" dirty="0" smtClean="0">
              <a:latin typeface="Meiryo UI" panose="020B0604030504040204" pitchFamily="50" charset="-128"/>
              <a:ea typeface="Meiryo UI" panose="020B0604030504040204" pitchFamily="50" charset="-128"/>
            </a:endParaRPr>
          </a:p>
          <a:p>
            <a:pPr marL="216000" indent="-108000">
              <a:lnSpc>
                <a:spcPts val="1100"/>
              </a:lnSpc>
              <a:spcBef>
                <a:spcPts val="600"/>
              </a:spcBef>
              <a:buFont typeface="Arial" panose="020B0604020202020204" pitchFamily="34" charset="0"/>
              <a:buChar char="•"/>
            </a:pPr>
            <a:r>
              <a:rPr lang="ja-JP" altLang="en-US" sz="1200" dirty="0" smtClean="0">
                <a:latin typeface="Meiryo UI" panose="020B0604030504040204" pitchFamily="50" charset="-128"/>
                <a:ea typeface="Meiryo UI" panose="020B0604030504040204" pitchFamily="50" charset="-128"/>
              </a:rPr>
              <a:t>新型コロナ受入病院支援チーム</a:t>
            </a:r>
            <a:endParaRPr lang="en-US" altLang="ja-JP" sz="1200" dirty="0" smtClean="0">
              <a:latin typeface="Meiryo UI" panose="020B0604030504040204" pitchFamily="50" charset="-128"/>
              <a:ea typeface="Meiryo UI" panose="020B0604030504040204" pitchFamily="50" charset="-128"/>
            </a:endParaRPr>
          </a:p>
          <a:p>
            <a:pPr marL="357188" lvl="0">
              <a:lnSpc>
                <a:spcPts val="1100"/>
              </a:lnSpc>
            </a:pPr>
            <a:r>
              <a:rPr lang="ja-JP" altLang="en-US" sz="1000" dirty="0" smtClean="0">
                <a:solidFill>
                  <a:prstClr val="black"/>
                </a:solidFill>
                <a:latin typeface="Meiryo UI" panose="020B0604030504040204" pitchFamily="50" charset="-128"/>
                <a:ea typeface="Meiryo UI" panose="020B0604030504040204" pitchFamily="50" charset="-128"/>
              </a:rPr>
              <a:t>患者</a:t>
            </a:r>
            <a:r>
              <a:rPr lang="ja-JP" altLang="en-US" sz="1000" dirty="0">
                <a:solidFill>
                  <a:prstClr val="black"/>
                </a:solidFill>
                <a:latin typeface="Meiryo UI" panose="020B0604030504040204" pitchFamily="50" charset="-128"/>
                <a:ea typeface="Meiryo UI" panose="020B0604030504040204" pitchFamily="50" charset="-128"/>
              </a:rPr>
              <a:t>受入医療機関をバックアップ</a:t>
            </a:r>
            <a:endParaRPr lang="en-US" altLang="ja-JP" sz="1000" dirty="0">
              <a:solidFill>
                <a:prstClr val="black"/>
              </a:solidFill>
              <a:latin typeface="Meiryo UI" panose="020B0604030504040204" pitchFamily="50" charset="-128"/>
              <a:ea typeface="Meiryo UI" panose="020B0604030504040204" pitchFamily="50" charset="-128"/>
            </a:endParaRPr>
          </a:p>
          <a:p>
            <a:pPr marL="216000" indent="-108000">
              <a:lnSpc>
                <a:spcPts val="1100"/>
              </a:lnSpc>
              <a:spcBef>
                <a:spcPts val="600"/>
              </a:spcBef>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保健所支援チーム</a:t>
            </a:r>
            <a:endParaRPr lang="en-US" altLang="ja-JP" sz="1200" dirty="0">
              <a:latin typeface="Meiryo UI" panose="020B0604030504040204" pitchFamily="50" charset="-128"/>
              <a:ea typeface="Meiryo UI" panose="020B0604030504040204" pitchFamily="50" charset="-128"/>
            </a:endParaRPr>
          </a:p>
          <a:p>
            <a:pPr marL="360363" lvl="0">
              <a:lnSpc>
                <a:spcPts val="1100"/>
              </a:lnSpc>
            </a:pPr>
            <a:r>
              <a:rPr lang="ja-JP" altLang="en-US" sz="1000" dirty="0">
                <a:solidFill>
                  <a:prstClr val="black"/>
                </a:solidFill>
                <a:latin typeface="Meiryo UI" panose="020B0604030504040204" pitchFamily="50" charset="-128"/>
                <a:ea typeface="Meiryo UI" panose="020B0604030504040204" pitchFamily="50" charset="-128"/>
              </a:rPr>
              <a:t>府内保健所をバックアップ</a:t>
            </a:r>
            <a:endParaRPr lang="en-US" altLang="ja-JP" sz="1000" dirty="0">
              <a:solidFill>
                <a:prstClr val="black"/>
              </a:solidFill>
              <a:latin typeface="Meiryo UI" panose="020B0604030504040204" pitchFamily="50" charset="-128"/>
              <a:ea typeface="Meiryo UI" panose="020B0604030504040204" pitchFamily="50" charset="-128"/>
            </a:endParaRPr>
          </a:p>
          <a:p>
            <a:pPr marL="216000" lvl="0" indent="-108000">
              <a:lnSpc>
                <a:spcPts val="1100"/>
              </a:lnSpc>
              <a:spcBef>
                <a:spcPts val="600"/>
              </a:spcBef>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クラスター対策チーム</a:t>
            </a:r>
            <a:endParaRPr lang="en-US" altLang="ja-JP" sz="1200" dirty="0">
              <a:latin typeface="Meiryo UI" panose="020B0604030504040204" pitchFamily="50" charset="-128"/>
              <a:ea typeface="Meiryo UI" panose="020B0604030504040204" pitchFamily="50" charset="-128"/>
            </a:endParaRPr>
          </a:p>
          <a:p>
            <a:pPr marL="360363">
              <a:lnSpc>
                <a:spcPts val="1100"/>
              </a:lnSpc>
            </a:pPr>
            <a:r>
              <a:rPr lang="ja-JP" altLang="en-US" sz="1000" dirty="0">
                <a:solidFill>
                  <a:prstClr val="black"/>
                </a:solidFill>
                <a:latin typeface="Meiryo UI" panose="020B0604030504040204" pitchFamily="50" charset="-128"/>
                <a:ea typeface="Meiryo UI" panose="020B0604030504040204" pitchFamily="50" charset="-128"/>
              </a:rPr>
              <a:t>クラスターを早期に探知する体制を整備</a:t>
            </a:r>
            <a:endParaRPr lang="en-US" altLang="ja-JP" sz="1000" dirty="0">
              <a:solidFill>
                <a:prstClr val="black"/>
              </a:solidFill>
              <a:latin typeface="Meiryo UI" panose="020B0604030504040204" pitchFamily="50" charset="-128"/>
              <a:ea typeface="Meiryo UI" panose="020B0604030504040204" pitchFamily="50" charset="-128"/>
            </a:endParaRPr>
          </a:p>
          <a:p>
            <a:pPr marL="216000" indent="-108000">
              <a:lnSpc>
                <a:spcPts val="1100"/>
              </a:lnSpc>
              <a:spcBef>
                <a:spcPts val="600"/>
              </a:spcBef>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院内感染対策チーム</a:t>
            </a:r>
            <a:endParaRPr lang="en-US" altLang="ja-JP" sz="1200" dirty="0">
              <a:latin typeface="Meiryo UI" panose="020B0604030504040204" pitchFamily="50" charset="-128"/>
              <a:ea typeface="Meiryo UI" panose="020B0604030504040204" pitchFamily="50" charset="-128"/>
            </a:endParaRPr>
          </a:p>
          <a:p>
            <a:pPr marL="360363" lvl="0">
              <a:lnSpc>
                <a:spcPts val="1100"/>
              </a:lnSpc>
            </a:pPr>
            <a:r>
              <a:rPr lang="ja-JP" altLang="en-US" sz="1000" dirty="0">
                <a:solidFill>
                  <a:prstClr val="black"/>
                </a:solidFill>
                <a:latin typeface="Meiryo UI" panose="020B0604030504040204" pitchFamily="50" charset="-128"/>
                <a:ea typeface="Meiryo UI" panose="020B0604030504040204" pitchFamily="50" charset="-128"/>
              </a:rPr>
              <a:t>医療機関の院内感染防止対策への支援</a:t>
            </a:r>
            <a:endParaRPr lang="en-US" altLang="ja-JP" sz="1000" dirty="0">
              <a:solidFill>
                <a:prstClr val="black"/>
              </a:solidFill>
              <a:latin typeface="Meiryo UI" panose="020B0604030504040204" pitchFamily="50" charset="-128"/>
              <a:ea typeface="Meiryo UI" panose="020B0604030504040204" pitchFamily="50" charset="-128"/>
            </a:endParaRPr>
          </a:p>
        </p:txBody>
      </p:sp>
      <p:sp>
        <p:nvSpPr>
          <p:cNvPr id="41" name="正方形/長方形 40"/>
          <p:cNvSpPr/>
          <p:nvPr/>
        </p:nvSpPr>
        <p:spPr>
          <a:xfrm>
            <a:off x="28513" y="5964636"/>
            <a:ext cx="4432087" cy="289053"/>
          </a:xfrm>
          <a:prstGeom prst="rect">
            <a:avLst/>
          </a:prstGeom>
          <a:ln w="12700">
            <a:noFill/>
          </a:ln>
        </p:spPr>
        <p:txBody>
          <a:bodyPr wrap="square">
            <a:spAutoFit/>
          </a:bodyPr>
          <a:lstStyle/>
          <a:p>
            <a:pPr marL="179388" indent="-74613">
              <a:lnSpc>
                <a:spcPct val="120000"/>
              </a:lnSpc>
              <a:buFont typeface="Arial" panose="020B0604020202020204" pitchFamily="34" charset="0"/>
              <a:buChar char="•"/>
            </a:pPr>
            <a:r>
              <a:rPr lang="ja-JP" altLang="en-US" sz="1200" dirty="0" smtClean="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大阪コロナ追跡システム</a:t>
            </a:r>
            <a:r>
              <a:rPr lang="ja-JP" altLang="en-US" sz="1200" dirty="0" smtClean="0">
                <a:latin typeface="Meiryo UI" panose="020B0604030504040204" pitchFamily="50" charset="-128"/>
                <a:ea typeface="Meiryo UI" panose="020B0604030504040204" pitchFamily="50" charset="-128"/>
              </a:rPr>
              <a:t>」の迅速な構築と活用</a:t>
            </a:r>
            <a:endParaRPr lang="en-US" altLang="ja-JP" sz="1200" dirty="0">
              <a:latin typeface="Meiryo UI" panose="020B0604030504040204" pitchFamily="50" charset="-128"/>
              <a:ea typeface="Meiryo UI" panose="020B0604030504040204" pitchFamily="50" charset="-128"/>
            </a:endParaRPr>
          </a:p>
        </p:txBody>
      </p:sp>
      <p:sp>
        <p:nvSpPr>
          <p:cNvPr id="42" name="正方形/長方形 41"/>
          <p:cNvSpPr/>
          <p:nvPr/>
        </p:nvSpPr>
        <p:spPr>
          <a:xfrm>
            <a:off x="6168" y="5127357"/>
            <a:ext cx="2677274" cy="276999"/>
          </a:xfrm>
          <a:prstGeom prst="rect">
            <a:avLst/>
          </a:prstGeom>
          <a:ln w="12700">
            <a:noFill/>
          </a:ln>
        </p:spPr>
        <p:txBody>
          <a:bodyPr wrap="square">
            <a:spAutoFit/>
          </a:bodyPr>
          <a:lstStyle/>
          <a:p>
            <a:pPr marL="284400" indent="-180000">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「大阪モデル」の発信　</a:t>
            </a:r>
            <a:endParaRPr lang="en-US" altLang="ja-JP" sz="1200" dirty="0">
              <a:latin typeface="Meiryo UI" panose="020B0604030504040204" pitchFamily="50" charset="-128"/>
              <a:ea typeface="Meiryo UI" panose="020B0604030504040204" pitchFamily="50" charset="-128"/>
            </a:endParaRPr>
          </a:p>
        </p:txBody>
      </p:sp>
      <p:sp>
        <p:nvSpPr>
          <p:cNvPr id="44" name="正方形/長方形 43"/>
          <p:cNvSpPr/>
          <p:nvPr/>
        </p:nvSpPr>
        <p:spPr>
          <a:xfrm>
            <a:off x="179997" y="5299721"/>
            <a:ext cx="2009529" cy="461665"/>
          </a:xfrm>
          <a:prstGeom prst="rect">
            <a:avLst/>
          </a:prstGeom>
          <a:ln w="12700">
            <a:noFill/>
          </a:ln>
        </p:spPr>
        <p:txBody>
          <a:bodyPr wrap="square">
            <a:spAutoFit/>
          </a:bodyPr>
          <a:lstStyle/>
          <a:p>
            <a:pPr marL="176213"/>
            <a:r>
              <a:rPr lang="ja-JP" altLang="en-US" sz="1200" dirty="0">
                <a:latin typeface="Meiryo UI" panose="020B0604030504040204" pitchFamily="50" charset="-128"/>
                <a:ea typeface="Meiryo UI" panose="020B0604030504040204" pitchFamily="50" charset="-128"/>
              </a:rPr>
              <a:t>自粛要請・解除や対策にかかる基準を策定</a:t>
            </a:r>
          </a:p>
        </p:txBody>
      </p:sp>
      <p:sp>
        <p:nvSpPr>
          <p:cNvPr id="103" name="角丸四角形 102"/>
          <p:cNvSpPr/>
          <p:nvPr/>
        </p:nvSpPr>
        <p:spPr>
          <a:xfrm>
            <a:off x="2520191" y="5222888"/>
            <a:ext cx="1993867" cy="453993"/>
          </a:xfrm>
          <a:prstGeom prst="roundRect">
            <a:avLst/>
          </a:prstGeom>
          <a:solidFill>
            <a:schemeClr val="accent4">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ja-JP" altLang="en-US" sz="1300" b="1" dirty="0" smtClean="0">
                <a:solidFill>
                  <a:schemeClr val="bg1"/>
                </a:solidFill>
                <a:latin typeface="Meiryo UI" panose="020B0604030504040204" pitchFamily="50" charset="-128"/>
                <a:ea typeface="Meiryo UI" panose="020B0604030504040204" pitchFamily="50" charset="-128"/>
              </a:rPr>
              <a:t>大阪モデルの各種指標を</a:t>
            </a:r>
            <a:endParaRPr lang="en-US" altLang="ja-JP" sz="1300" b="1" dirty="0" smtClean="0">
              <a:solidFill>
                <a:schemeClr val="bg1"/>
              </a:solidFill>
              <a:latin typeface="Meiryo UI" panose="020B0604030504040204" pitchFamily="50" charset="-128"/>
              <a:ea typeface="Meiryo UI" panose="020B0604030504040204" pitchFamily="50" charset="-128"/>
            </a:endParaRPr>
          </a:p>
          <a:p>
            <a:pPr algn="ctr"/>
            <a:r>
              <a:rPr lang="ja-JP" altLang="en-US" sz="1300" b="1" dirty="0" smtClean="0">
                <a:solidFill>
                  <a:schemeClr val="bg1"/>
                </a:solidFill>
                <a:latin typeface="Meiryo UI" panose="020B0604030504040204" pitchFamily="50" charset="-128"/>
                <a:ea typeface="Meiryo UI" panose="020B0604030504040204" pitchFamily="50" charset="-128"/>
              </a:rPr>
              <a:t>色分けで「見える化」</a:t>
            </a:r>
            <a:endParaRPr lang="en-US" altLang="ja-JP" sz="1300" b="1" dirty="0">
              <a:solidFill>
                <a:schemeClr val="bg1"/>
              </a:solidFill>
              <a:latin typeface="Meiryo UI" panose="020B0604030504040204" pitchFamily="50" charset="-128"/>
              <a:ea typeface="Meiryo UI" panose="020B0604030504040204" pitchFamily="50" charset="-128"/>
            </a:endParaRPr>
          </a:p>
        </p:txBody>
      </p:sp>
      <p:sp>
        <p:nvSpPr>
          <p:cNvPr id="86" name="角丸四角形 85"/>
          <p:cNvSpPr/>
          <p:nvPr/>
        </p:nvSpPr>
        <p:spPr>
          <a:xfrm>
            <a:off x="2489852" y="6237161"/>
            <a:ext cx="1992131" cy="456570"/>
          </a:xfrm>
          <a:prstGeom prst="roundRect">
            <a:avLst/>
          </a:prstGeom>
          <a:solidFill>
            <a:schemeClr val="accent4">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ja-JP" altLang="en-US" sz="1300" b="1" dirty="0" smtClean="0">
                <a:solidFill>
                  <a:schemeClr val="bg1"/>
                </a:solidFill>
                <a:latin typeface="Meiryo UI" panose="020B0604030504040204" pitchFamily="50" charset="-128"/>
                <a:ea typeface="Meiryo UI" panose="020B0604030504040204" pitchFamily="50" charset="-128"/>
              </a:rPr>
              <a:t>事業者・利用者が簡便に登録できる仕組みを導入</a:t>
            </a:r>
            <a:endParaRPr lang="en-US" altLang="ja-JP" sz="1300" b="1" dirty="0">
              <a:solidFill>
                <a:schemeClr val="bg1"/>
              </a:solidFill>
              <a:latin typeface="Meiryo UI" panose="020B0604030504040204" pitchFamily="50" charset="-128"/>
              <a:ea typeface="Meiryo UI" panose="020B0604030504040204" pitchFamily="50" charset="-128"/>
            </a:endParaRPr>
          </a:p>
        </p:txBody>
      </p:sp>
      <p:graphicFrame>
        <p:nvGraphicFramePr>
          <p:cNvPr id="39" name="表 38"/>
          <p:cNvGraphicFramePr>
            <a:graphicFrameLocks noGrp="1"/>
          </p:cNvGraphicFramePr>
          <p:nvPr>
            <p:extLst/>
          </p:nvPr>
        </p:nvGraphicFramePr>
        <p:xfrm>
          <a:off x="4654891" y="2585224"/>
          <a:ext cx="4317592" cy="2516683"/>
        </p:xfrm>
        <a:graphic>
          <a:graphicData uri="http://schemas.openxmlformats.org/drawingml/2006/table">
            <a:tbl>
              <a:tblPr firstRow="1" bandRow="1">
                <a:tableStyleId>{21E4AEA4-8DFA-4A89-87EB-49C32662AFE0}</a:tableStyleId>
              </a:tblPr>
              <a:tblGrid>
                <a:gridCol w="594047">
                  <a:extLst>
                    <a:ext uri="{9D8B030D-6E8A-4147-A177-3AD203B41FA5}">
                      <a16:colId xmlns:a16="http://schemas.microsoft.com/office/drawing/2014/main" val="3048605769"/>
                    </a:ext>
                  </a:extLst>
                </a:gridCol>
                <a:gridCol w="3723545">
                  <a:extLst>
                    <a:ext uri="{9D8B030D-6E8A-4147-A177-3AD203B41FA5}">
                      <a16:colId xmlns:a16="http://schemas.microsoft.com/office/drawing/2014/main" val="2418697225"/>
                    </a:ext>
                  </a:extLst>
                </a:gridCol>
              </a:tblGrid>
              <a:tr h="244432">
                <a:tc>
                  <a:txBody>
                    <a:bodyPr/>
                    <a:lstStyle/>
                    <a:p>
                      <a:pPr algn="ctr" fontAlgn="b"/>
                      <a:r>
                        <a:rPr lang="ja-JP" altLang="en-US" sz="900" u="none" strike="noStrike" dirty="0" smtClean="0">
                          <a:effectLst/>
                        </a:rPr>
                        <a:t>月　日</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b"/>
                      <a:r>
                        <a:rPr lang="ja-JP" altLang="en-US" sz="900" u="none" strike="noStrike" dirty="0">
                          <a:effectLst/>
                        </a:rPr>
                        <a:t>内　容</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0" marB="0" anchor="ctr"/>
                </a:tc>
                <a:extLst>
                  <a:ext uri="{0D108BD9-81ED-4DB2-BD59-A6C34878D82A}">
                    <a16:rowId xmlns:a16="http://schemas.microsoft.com/office/drawing/2014/main" val="1944304748"/>
                  </a:ext>
                </a:extLst>
              </a:tr>
              <a:tr h="307518">
                <a:tc>
                  <a:txBody>
                    <a:bodyPr/>
                    <a:lstStyle/>
                    <a:p>
                      <a:pPr algn="ctr" fontAlgn="b"/>
                      <a:r>
                        <a:rPr lang="en-US" altLang="ja-JP" sz="900" u="none" strike="noStrike" dirty="0">
                          <a:effectLst/>
                          <a:latin typeface="+mj-ea"/>
                          <a:ea typeface="+mj-ea"/>
                        </a:rPr>
                        <a:t>1</a:t>
                      </a:r>
                      <a:r>
                        <a:rPr lang="ja-JP" altLang="en-US" sz="900" u="none" strike="noStrike" dirty="0">
                          <a:effectLst/>
                          <a:latin typeface="+mj-ea"/>
                          <a:ea typeface="+mj-ea"/>
                        </a:rPr>
                        <a:t>月</a:t>
                      </a:r>
                      <a:r>
                        <a:rPr lang="en-US" altLang="ja-JP" sz="900" u="none" strike="noStrike" dirty="0">
                          <a:effectLst/>
                          <a:latin typeface="+mj-ea"/>
                          <a:ea typeface="+mj-ea"/>
                        </a:rPr>
                        <a:t>15</a:t>
                      </a:r>
                      <a:r>
                        <a:rPr lang="ja-JP" altLang="en-US" sz="900" u="none" strike="noStrike" dirty="0">
                          <a:effectLst/>
                          <a:latin typeface="+mj-ea"/>
                          <a:ea typeface="+mj-ea"/>
                        </a:rPr>
                        <a:t>日</a:t>
                      </a:r>
                      <a:endParaRPr lang="ja-JP" altLang="en-US" sz="900" b="0" i="0" u="none" strike="noStrike" dirty="0">
                        <a:solidFill>
                          <a:srgbClr val="000000"/>
                        </a:solidFill>
                        <a:effectLst/>
                        <a:latin typeface="+mj-ea"/>
                        <a:ea typeface="+mj-ea"/>
                      </a:endParaRPr>
                    </a:p>
                  </a:txBody>
                  <a:tcPr marL="9525" marR="9525" marT="9525" marB="0" anchor="ctr"/>
                </a:tc>
                <a:tc>
                  <a:txBody>
                    <a:bodyPr/>
                    <a:lstStyle/>
                    <a:p>
                      <a:pPr algn="l" rtl="0" fontAlgn="ctr"/>
                      <a:r>
                        <a:rPr lang="ja-JP" altLang="en-US" sz="900" u="none" strike="noStrike" dirty="0">
                          <a:effectLst/>
                        </a:rPr>
                        <a:t>国内最初の感染者確認</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2953332820"/>
                  </a:ext>
                </a:extLst>
              </a:tr>
              <a:tr h="241887">
                <a:tc>
                  <a:txBody>
                    <a:bodyPr/>
                    <a:lstStyle/>
                    <a:p>
                      <a:pPr algn="ctr" rtl="0" fontAlgn="ctr"/>
                      <a:r>
                        <a:rPr lang="en-US" altLang="ja-JP" sz="900" u="none" strike="noStrike" dirty="0">
                          <a:effectLst/>
                          <a:latin typeface="+mj-ea"/>
                          <a:ea typeface="+mj-ea"/>
                        </a:rPr>
                        <a:t>1</a:t>
                      </a:r>
                      <a:r>
                        <a:rPr lang="ja-JP" altLang="en-US" sz="900" u="none" strike="noStrike" dirty="0">
                          <a:effectLst/>
                          <a:latin typeface="+mj-ea"/>
                          <a:ea typeface="+mj-ea"/>
                        </a:rPr>
                        <a:t>月</a:t>
                      </a:r>
                      <a:r>
                        <a:rPr lang="en-US" altLang="ja-JP" sz="900" u="none" strike="noStrike" dirty="0">
                          <a:effectLst/>
                          <a:latin typeface="+mj-ea"/>
                          <a:ea typeface="+mj-ea"/>
                        </a:rPr>
                        <a:t>24</a:t>
                      </a:r>
                      <a:r>
                        <a:rPr lang="ja-JP" altLang="en-US" sz="900" u="none" strike="noStrike" dirty="0">
                          <a:effectLst/>
                          <a:latin typeface="+mj-ea"/>
                          <a:ea typeface="+mj-ea"/>
                        </a:rPr>
                        <a:t>日</a:t>
                      </a:r>
                      <a:endParaRPr lang="ja-JP" altLang="en-US" sz="900" b="0" i="0" u="none" strike="noStrike" dirty="0">
                        <a:solidFill>
                          <a:srgbClr val="000000"/>
                        </a:solidFill>
                        <a:effectLst/>
                        <a:latin typeface="+mj-ea"/>
                        <a:ea typeface="+mj-ea"/>
                      </a:endParaRPr>
                    </a:p>
                  </a:txBody>
                  <a:tcPr marL="9525" marR="9525" marT="9525" marB="0" anchor="ctr"/>
                </a:tc>
                <a:tc>
                  <a:txBody>
                    <a:bodyPr/>
                    <a:lstStyle/>
                    <a:p>
                      <a:pPr algn="l" rtl="0" fontAlgn="ctr"/>
                      <a:r>
                        <a:rPr lang="ja-JP" altLang="en-US" sz="900" u="none" strike="noStrike" dirty="0" smtClean="0">
                          <a:effectLst/>
                        </a:rPr>
                        <a:t>府</a:t>
                      </a:r>
                      <a:r>
                        <a:rPr lang="ja-JP" altLang="en-US" sz="900" u="none" strike="noStrike" dirty="0">
                          <a:effectLst/>
                        </a:rPr>
                        <a:t>新型コロナウイルス対策本部の</a:t>
                      </a:r>
                      <a:r>
                        <a:rPr lang="ja-JP" altLang="en-US" sz="900" u="none" strike="noStrike" dirty="0" smtClean="0">
                          <a:effectLst/>
                        </a:rPr>
                        <a:t>設置</a:t>
                      </a:r>
                      <a:endParaRPr lang="ja-JP" altLang="en-US" sz="900" b="0" i="0" u="none" strike="noStrike" dirty="0" smtClean="0">
                        <a:solidFill>
                          <a:srgbClr val="000000"/>
                        </a:solidFill>
                        <a:effectLst/>
                        <a:latin typeface="ＭＳ Ｐゴシック" panose="020B0600070205080204" pitchFamily="50" charset="-128"/>
                        <a:ea typeface="+mn-ea"/>
                      </a:endParaRPr>
                    </a:p>
                  </a:txBody>
                  <a:tcPr marL="9525" marR="9525" marT="9525" marB="0" anchor="ctr"/>
                </a:tc>
                <a:extLst>
                  <a:ext uri="{0D108BD9-81ED-4DB2-BD59-A6C34878D82A}">
                    <a16:rowId xmlns:a16="http://schemas.microsoft.com/office/drawing/2014/main" val="2914517873"/>
                  </a:ext>
                </a:extLst>
              </a:tr>
              <a:tr h="241887">
                <a:tc>
                  <a:txBody>
                    <a:bodyPr/>
                    <a:lstStyle/>
                    <a:p>
                      <a:pPr algn="ctr" rtl="0" fontAlgn="ctr"/>
                      <a:r>
                        <a:rPr lang="en-US" altLang="ja-JP" sz="900" b="0" i="0" u="none" strike="noStrike" dirty="0" smtClean="0">
                          <a:solidFill>
                            <a:srgbClr val="000000"/>
                          </a:solidFill>
                          <a:effectLst/>
                          <a:latin typeface="+mj-ea"/>
                          <a:ea typeface="+mj-ea"/>
                        </a:rPr>
                        <a:t>2</a:t>
                      </a:r>
                      <a:r>
                        <a:rPr lang="ja-JP" altLang="en-US" sz="900" b="0" i="0" u="none" strike="noStrike" dirty="0" smtClean="0">
                          <a:solidFill>
                            <a:srgbClr val="000000"/>
                          </a:solidFill>
                          <a:effectLst/>
                          <a:latin typeface="+mj-ea"/>
                          <a:ea typeface="+mj-ea"/>
                        </a:rPr>
                        <a:t>月</a:t>
                      </a:r>
                      <a:r>
                        <a:rPr lang="en-US" altLang="ja-JP" sz="900" b="0" i="0" u="none" strike="noStrike" dirty="0" smtClean="0">
                          <a:solidFill>
                            <a:srgbClr val="000000"/>
                          </a:solidFill>
                          <a:effectLst/>
                          <a:latin typeface="+mj-ea"/>
                          <a:ea typeface="+mj-ea"/>
                        </a:rPr>
                        <a:t>28</a:t>
                      </a:r>
                      <a:r>
                        <a:rPr lang="ja-JP" altLang="en-US" sz="900" b="0" i="0" u="none" strike="noStrike" dirty="0" smtClean="0">
                          <a:solidFill>
                            <a:srgbClr val="000000"/>
                          </a:solidFill>
                          <a:effectLst/>
                          <a:latin typeface="+mj-ea"/>
                          <a:ea typeface="+mj-ea"/>
                        </a:rPr>
                        <a:t>日</a:t>
                      </a:r>
                    </a:p>
                  </a:txBody>
                  <a:tcPr marL="9525" marR="9525" marT="9525" marB="0" anchor="ctr"/>
                </a:tc>
                <a:tc>
                  <a:txBody>
                    <a:bodyPr/>
                    <a:lstStyle/>
                    <a:p>
                      <a:pPr algn="l" rtl="0" fontAlgn="ctr"/>
                      <a:r>
                        <a:rPr lang="ja-JP" altLang="en-US" sz="900" b="0" i="0" u="none" strike="noStrike" dirty="0" smtClean="0">
                          <a:solidFill>
                            <a:srgbClr val="000000"/>
                          </a:solidFill>
                          <a:effectLst/>
                          <a:latin typeface="ＭＳ Ｐゴシック" panose="020B0600070205080204" pitchFamily="50" charset="-128"/>
                          <a:ea typeface="+mn-ea"/>
                        </a:rPr>
                        <a:t>市新型コロナウイルス感染症対策本部の設置</a:t>
                      </a:r>
                    </a:p>
                  </a:txBody>
                  <a:tcPr marL="9525" marR="9525" marT="9525" marB="0" anchor="ctr"/>
                </a:tc>
                <a:extLst>
                  <a:ext uri="{0D108BD9-81ED-4DB2-BD59-A6C34878D82A}">
                    <a16:rowId xmlns:a16="http://schemas.microsoft.com/office/drawing/2014/main" val="651566078"/>
                  </a:ext>
                </a:extLst>
              </a:tr>
              <a:tr h="307518">
                <a:tc>
                  <a:txBody>
                    <a:bodyPr/>
                    <a:lstStyle/>
                    <a:p>
                      <a:pPr algn="ctr" rtl="0" fontAlgn="ctr"/>
                      <a:r>
                        <a:rPr lang="en-US" altLang="ja-JP" sz="900" u="none" strike="noStrike" dirty="0" smtClean="0">
                          <a:effectLst/>
                          <a:latin typeface="+mj-ea"/>
                          <a:ea typeface="+mj-ea"/>
                        </a:rPr>
                        <a:t>3</a:t>
                      </a:r>
                      <a:r>
                        <a:rPr lang="ja-JP" altLang="en-US" sz="900" u="none" strike="noStrike" dirty="0" smtClean="0">
                          <a:effectLst/>
                          <a:latin typeface="+mj-ea"/>
                          <a:ea typeface="+mj-ea"/>
                        </a:rPr>
                        <a:t>月</a:t>
                      </a:r>
                      <a:r>
                        <a:rPr lang="en-US" altLang="ja-JP" sz="900" u="none" strike="noStrike" dirty="0" smtClean="0">
                          <a:effectLst/>
                          <a:latin typeface="+mj-ea"/>
                          <a:ea typeface="+mj-ea"/>
                        </a:rPr>
                        <a:t>13</a:t>
                      </a:r>
                      <a:r>
                        <a:rPr lang="ja-JP" altLang="en-US" sz="900" u="none" strike="noStrike" dirty="0" smtClean="0">
                          <a:effectLst/>
                          <a:latin typeface="+mj-ea"/>
                          <a:ea typeface="+mj-ea"/>
                        </a:rPr>
                        <a:t>日</a:t>
                      </a:r>
                      <a:endParaRPr lang="ja-JP" altLang="en-US" sz="900" b="0" i="0" u="none" strike="noStrike" dirty="0">
                        <a:solidFill>
                          <a:srgbClr val="000000"/>
                        </a:solidFill>
                        <a:effectLst/>
                        <a:latin typeface="+mj-ea"/>
                        <a:ea typeface="+mj-ea"/>
                      </a:endParaRPr>
                    </a:p>
                  </a:txBody>
                  <a:tcPr marL="9525" marR="9525" marT="9525" marB="0" anchor="ctr"/>
                </a:tc>
                <a:tc>
                  <a:txBody>
                    <a:bodyPr/>
                    <a:lstStyle/>
                    <a:p>
                      <a:pPr algn="l" rtl="0" fontAlgn="ctr"/>
                      <a:r>
                        <a:rPr lang="ja-JP" altLang="en-US" sz="900" u="none" strike="noStrike" dirty="0" smtClean="0">
                          <a:effectLst/>
                        </a:rPr>
                        <a:t>府に「入院 フォローアップセンター」を開設</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3878030990"/>
                  </a:ext>
                </a:extLst>
              </a:tr>
              <a:tr h="400828">
                <a:tc>
                  <a:txBody>
                    <a:bodyPr/>
                    <a:lstStyle/>
                    <a:p>
                      <a:pPr algn="ctr" rtl="0" fontAlgn="ctr"/>
                      <a:r>
                        <a:rPr lang="en-US" altLang="ja-JP" sz="900" u="none" strike="noStrike" dirty="0">
                          <a:effectLst/>
                          <a:latin typeface="+mj-ea"/>
                          <a:ea typeface="+mj-ea"/>
                        </a:rPr>
                        <a:t>4</a:t>
                      </a:r>
                      <a:r>
                        <a:rPr lang="ja-JP" altLang="en-US" sz="900" u="none" strike="noStrike" dirty="0">
                          <a:effectLst/>
                          <a:latin typeface="+mj-ea"/>
                          <a:ea typeface="+mj-ea"/>
                        </a:rPr>
                        <a:t>月</a:t>
                      </a:r>
                      <a:r>
                        <a:rPr lang="en-US" altLang="ja-JP" sz="900" u="none" strike="noStrike" dirty="0">
                          <a:effectLst/>
                          <a:latin typeface="+mj-ea"/>
                          <a:ea typeface="+mj-ea"/>
                        </a:rPr>
                        <a:t>7</a:t>
                      </a:r>
                      <a:r>
                        <a:rPr lang="ja-JP" altLang="en-US" sz="900" u="none" strike="noStrike" dirty="0">
                          <a:effectLst/>
                          <a:latin typeface="+mj-ea"/>
                          <a:ea typeface="+mj-ea"/>
                        </a:rPr>
                        <a:t>日</a:t>
                      </a:r>
                      <a:endParaRPr lang="ja-JP" altLang="en-US" sz="900" b="0" i="0" u="none" strike="noStrike" dirty="0">
                        <a:solidFill>
                          <a:srgbClr val="000000"/>
                        </a:solidFill>
                        <a:effectLst/>
                        <a:latin typeface="+mj-ea"/>
                        <a:ea typeface="+mj-ea"/>
                      </a:endParaRPr>
                    </a:p>
                  </a:txBody>
                  <a:tcPr marL="9525" marR="9525" marT="9525" marB="0" anchor="ctr"/>
                </a:tc>
                <a:tc>
                  <a:txBody>
                    <a:bodyPr/>
                    <a:lstStyle/>
                    <a:p>
                      <a:pPr algn="l" rtl="0" fontAlgn="ctr"/>
                      <a:r>
                        <a:rPr lang="ja-JP" altLang="en-US" sz="900" u="none" strike="noStrike" dirty="0">
                          <a:effectLst/>
                        </a:rPr>
                        <a:t>新型コロナウイルス感染症緊急事態</a:t>
                      </a:r>
                      <a:r>
                        <a:rPr lang="ja-JP" altLang="en-US" sz="900" u="none" strike="noStrike" dirty="0" smtClean="0">
                          <a:effectLst/>
                        </a:rPr>
                        <a:t>宣言発出</a:t>
                      </a:r>
                      <a:endParaRPr lang="en-US" altLang="ja-JP" sz="900" u="none" strike="noStrike" dirty="0" smtClean="0">
                        <a:effectLst/>
                      </a:endParaRPr>
                    </a:p>
                    <a:p>
                      <a:pPr algn="l" rtl="0" fontAlgn="ctr"/>
                      <a:r>
                        <a:rPr lang="ja-JP" altLang="en-US" sz="900" b="0" i="0" u="none" strike="noStrike" dirty="0" smtClean="0">
                          <a:solidFill>
                            <a:srgbClr val="000000"/>
                          </a:solidFill>
                          <a:effectLst/>
                          <a:latin typeface="ＭＳ Ｐゴシック" panose="020B0600070205080204" pitchFamily="50" charset="-128"/>
                          <a:ea typeface="+mn-ea"/>
                        </a:rPr>
                        <a:t>府緊急事態措置（外出自粛の要請、イベントの開催自粛要請）の実施</a:t>
                      </a:r>
                    </a:p>
                  </a:txBody>
                  <a:tcPr marL="9525" marR="9525" marT="9525" marB="0" anchor="ctr"/>
                </a:tc>
                <a:extLst>
                  <a:ext uri="{0D108BD9-81ED-4DB2-BD59-A6C34878D82A}">
                    <a16:rowId xmlns:a16="http://schemas.microsoft.com/office/drawing/2014/main" val="2114955074"/>
                  </a:ext>
                </a:extLst>
              </a:tr>
              <a:tr h="465095">
                <a:tc>
                  <a:txBody>
                    <a:bodyPr/>
                    <a:lstStyle/>
                    <a:p>
                      <a:pPr algn="ctr" rtl="0" fontAlgn="ctr"/>
                      <a:r>
                        <a:rPr lang="en-US" altLang="ja-JP" sz="900" u="none" strike="noStrike" dirty="0">
                          <a:effectLst/>
                          <a:latin typeface="+mj-ea"/>
                          <a:ea typeface="+mj-ea"/>
                        </a:rPr>
                        <a:t>4</a:t>
                      </a:r>
                      <a:r>
                        <a:rPr lang="ja-JP" altLang="en-US" sz="900" u="none" strike="noStrike" dirty="0">
                          <a:effectLst/>
                          <a:latin typeface="+mj-ea"/>
                          <a:ea typeface="+mj-ea"/>
                        </a:rPr>
                        <a:t>月</a:t>
                      </a:r>
                      <a:r>
                        <a:rPr lang="en-US" altLang="ja-JP" sz="900" u="none" strike="noStrike" dirty="0">
                          <a:effectLst/>
                          <a:latin typeface="+mj-ea"/>
                          <a:ea typeface="+mj-ea"/>
                        </a:rPr>
                        <a:t>13</a:t>
                      </a:r>
                      <a:r>
                        <a:rPr lang="ja-JP" altLang="en-US" sz="900" u="none" strike="noStrike" dirty="0" smtClean="0">
                          <a:effectLst/>
                          <a:latin typeface="+mj-ea"/>
                          <a:ea typeface="+mj-ea"/>
                        </a:rPr>
                        <a:t>日</a:t>
                      </a:r>
                      <a:endParaRPr lang="en-US" altLang="ja-JP" sz="900" u="none" strike="noStrike" dirty="0" smtClean="0">
                        <a:effectLst/>
                        <a:latin typeface="+mj-ea"/>
                        <a:ea typeface="+mj-ea"/>
                      </a:endParaRPr>
                    </a:p>
                    <a:p>
                      <a:pPr algn="ctr" rtl="0" fontAlgn="ctr"/>
                      <a:r>
                        <a:rPr lang="ja-JP" altLang="en-US" sz="900" b="0" i="0" u="none" strike="noStrike" dirty="0" smtClean="0">
                          <a:solidFill>
                            <a:srgbClr val="000000"/>
                          </a:solidFill>
                          <a:effectLst/>
                          <a:latin typeface="+mj-ea"/>
                          <a:ea typeface="+mj-ea"/>
                        </a:rPr>
                        <a:t>～</a:t>
                      </a:r>
                      <a:r>
                        <a:rPr kumimoji="1" lang="en-US" altLang="ja-JP" sz="900" u="none" strike="noStrike" kern="1200" dirty="0" smtClean="0">
                          <a:solidFill>
                            <a:schemeClr val="dk1"/>
                          </a:solidFill>
                          <a:effectLst/>
                          <a:latin typeface="+mj-ea"/>
                          <a:ea typeface="+mj-ea"/>
                          <a:cs typeface="+mn-cs"/>
                        </a:rPr>
                        <a:t>14</a:t>
                      </a:r>
                      <a:r>
                        <a:rPr lang="ja-JP" altLang="en-US" sz="900" b="0" i="0" u="none" strike="noStrike" dirty="0" smtClean="0">
                          <a:solidFill>
                            <a:srgbClr val="000000"/>
                          </a:solidFill>
                          <a:effectLst/>
                          <a:latin typeface="+mj-ea"/>
                          <a:ea typeface="+mj-ea"/>
                        </a:rPr>
                        <a:t>日</a:t>
                      </a:r>
                      <a:endParaRPr lang="ja-JP" altLang="en-US" sz="900" b="0" i="0" u="none" strike="noStrike" dirty="0">
                        <a:solidFill>
                          <a:srgbClr val="000000"/>
                        </a:solidFill>
                        <a:effectLst/>
                        <a:latin typeface="+mj-ea"/>
                        <a:ea typeface="+mj-ea"/>
                      </a:endParaRPr>
                    </a:p>
                  </a:txBody>
                  <a:tcPr marL="9525" marR="9525" marT="9525" marB="0" anchor="ctr"/>
                </a:tc>
                <a:tc>
                  <a:txBody>
                    <a:bodyPr/>
                    <a:lstStyle/>
                    <a:p>
                      <a:pPr algn="l" rtl="0" fontAlgn="ctr"/>
                      <a:r>
                        <a:rPr lang="ja-JP" altLang="en-US" sz="900" u="none" strike="noStrike" dirty="0" smtClean="0">
                          <a:effectLst/>
                        </a:rPr>
                        <a:t>府に「</a:t>
                      </a:r>
                      <a:r>
                        <a:rPr lang="ja-JP" altLang="en-US" sz="900" u="none" strike="noStrike" dirty="0">
                          <a:effectLst/>
                        </a:rPr>
                        <a:t>新型コロナ受入病院支援チーム</a:t>
                      </a:r>
                      <a:r>
                        <a:rPr lang="ja-JP" altLang="en-US" sz="900" u="none" strike="noStrike" dirty="0" smtClean="0">
                          <a:effectLst/>
                        </a:rPr>
                        <a:t>」、「保健所支援チーム」の創設</a:t>
                      </a:r>
                      <a:endParaRPr lang="en-US" altLang="ja-JP" sz="900" u="none" strike="noStrike" dirty="0" smtClean="0">
                        <a:effectLst/>
                      </a:endParaRPr>
                    </a:p>
                    <a:p>
                      <a:pPr algn="l" rtl="0" fontAlgn="ctr"/>
                      <a:r>
                        <a:rPr lang="ja-JP" altLang="en-US" sz="900" b="0" i="0" u="none" strike="noStrike" dirty="0" smtClean="0">
                          <a:solidFill>
                            <a:srgbClr val="000000"/>
                          </a:solidFill>
                          <a:effectLst/>
                          <a:latin typeface="+mj-ea"/>
                          <a:ea typeface="+mj-ea"/>
                        </a:rPr>
                        <a:t>市が十三市民病院を新型コロナウイルス感染症の専門病院とする方向明示</a:t>
                      </a:r>
                    </a:p>
                  </a:txBody>
                  <a:tcPr marL="9525" marR="9525" marT="9525" marB="0" anchor="ctr"/>
                </a:tc>
                <a:extLst>
                  <a:ext uri="{0D108BD9-81ED-4DB2-BD59-A6C34878D82A}">
                    <a16:rowId xmlns:a16="http://schemas.microsoft.com/office/drawing/2014/main" val="3160655982"/>
                  </a:ext>
                </a:extLst>
              </a:tr>
              <a:tr h="307518">
                <a:tc>
                  <a:txBody>
                    <a:bodyPr/>
                    <a:lstStyle/>
                    <a:p>
                      <a:pPr algn="ctr" rtl="0" fontAlgn="ctr"/>
                      <a:r>
                        <a:rPr lang="en-US" altLang="ja-JP" sz="900" u="none" strike="noStrike" dirty="0">
                          <a:effectLst/>
                          <a:latin typeface="+mj-ea"/>
                          <a:ea typeface="+mj-ea"/>
                        </a:rPr>
                        <a:t>5</a:t>
                      </a:r>
                      <a:r>
                        <a:rPr lang="ja-JP" altLang="en-US" sz="900" u="none" strike="noStrike" dirty="0">
                          <a:effectLst/>
                          <a:latin typeface="+mj-ea"/>
                          <a:ea typeface="+mj-ea"/>
                        </a:rPr>
                        <a:t>月</a:t>
                      </a:r>
                      <a:r>
                        <a:rPr lang="en-US" altLang="ja-JP" sz="900" u="none" strike="noStrike" dirty="0">
                          <a:effectLst/>
                          <a:latin typeface="+mj-ea"/>
                          <a:ea typeface="+mj-ea"/>
                        </a:rPr>
                        <a:t>21</a:t>
                      </a:r>
                      <a:r>
                        <a:rPr lang="ja-JP" altLang="en-US" sz="900" u="none" strike="noStrike" dirty="0">
                          <a:effectLst/>
                          <a:latin typeface="+mj-ea"/>
                          <a:ea typeface="+mj-ea"/>
                        </a:rPr>
                        <a:t>日</a:t>
                      </a:r>
                      <a:endParaRPr lang="ja-JP" altLang="en-US" sz="900" b="0" i="0" u="none" strike="noStrike" dirty="0">
                        <a:solidFill>
                          <a:srgbClr val="000000"/>
                        </a:solidFill>
                        <a:effectLst/>
                        <a:latin typeface="+mj-ea"/>
                        <a:ea typeface="+mj-ea"/>
                      </a:endParaRPr>
                    </a:p>
                  </a:txBody>
                  <a:tcPr marL="9525" marR="9525" marT="9525" marB="0" anchor="ctr"/>
                </a:tc>
                <a:tc>
                  <a:txBody>
                    <a:bodyPr/>
                    <a:lstStyle/>
                    <a:p>
                      <a:pPr algn="l" rtl="0" fontAlgn="ctr"/>
                      <a:r>
                        <a:rPr lang="ja-JP" altLang="en-US" sz="900" u="none" strike="noStrike" dirty="0">
                          <a:effectLst/>
                        </a:rPr>
                        <a:t>新型コロナウイルス感染症緊急事態宣言の区域変更（大阪府除外）</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3658679122"/>
                  </a:ext>
                </a:extLst>
              </a:tr>
            </a:tbl>
          </a:graphicData>
        </a:graphic>
      </p:graphicFrame>
      <p:sp>
        <p:nvSpPr>
          <p:cNvPr id="45" name="角丸四角形 44"/>
          <p:cNvSpPr/>
          <p:nvPr/>
        </p:nvSpPr>
        <p:spPr>
          <a:xfrm>
            <a:off x="4678328" y="5147500"/>
            <a:ext cx="4285409" cy="1586275"/>
          </a:xfrm>
          <a:prstGeom prst="roundRect">
            <a:avLst>
              <a:gd name="adj" fmla="val 2896"/>
            </a:avLst>
          </a:prstGeom>
          <a:solidFill>
            <a:srgbClr val="DBEEF4"/>
          </a:solidFill>
          <a:ln w="9525">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
        <p:nvSpPr>
          <p:cNvPr id="43" name="正方形/長方形 42"/>
          <p:cNvSpPr/>
          <p:nvPr/>
        </p:nvSpPr>
        <p:spPr>
          <a:xfrm>
            <a:off x="4697815" y="5430080"/>
            <a:ext cx="4280312" cy="1246495"/>
          </a:xfrm>
          <a:prstGeom prst="rect">
            <a:avLst/>
          </a:prstGeom>
        </p:spPr>
        <p:txBody>
          <a:bodyPr wrap="square">
            <a:spAutoFit/>
          </a:bodyPr>
          <a:lstStyle/>
          <a:p>
            <a:pPr marL="171450" indent="-171450">
              <a:lnSpc>
                <a:spcPts val="1250"/>
              </a:lnSpc>
              <a:buFont typeface="Arial" panose="020B0604020202020204" pitchFamily="34" charset="0"/>
              <a:buChar char="•"/>
            </a:pPr>
            <a:r>
              <a:rPr lang="ja-JP" altLang="en-US" sz="1200" dirty="0" smtClean="0">
                <a:solidFill>
                  <a:schemeClr val="dk1"/>
                </a:solidFill>
                <a:latin typeface="Meiryo UI" panose="020B0604030504040204" pitchFamily="50" charset="-128"/>
                <a:ea typeface="Meiryo UI" panose="020B0604030504040204" pitchFamily="50" charset="-128"/>
              </a:rPr>
              <a:t>新型コロナウイルス</a:t>
            </a:r>
            <a:r>
              <a:rPr lang="ja-JP" altLang="en-US" sz="1200" dirty="0">
                <a:solidFill>
                  <a:schemeClr val="dk1"/>
                </a:solidFill>
                <a:latin typeface="Meiryo UI" panose="020B0604030504040204" pitchFamily="50" charset="-128"/>
                <a:ea typeface="Meiryo UI" panose="020B0604030504040204" pitchFamily="50" charset="-128"/>
              </a:rPr>
              <a:t>助け合い基金の設置</a:t>
            </a:r>
            <a:endParaRPr lang="en-US" altLang="ja-JP" sz="1200" dirty="0">
              <a:solidFill>
                <a:schemeClr val="dk1"/>
              </a:solidFill>
              <a:latin typeface="Meiryo UI" panose="020B0604030504040204" pitchFamily="50" charset="-128"/>
              <a:ea typeface="Meiryo UI" panose="020B0604030504040204" pitchFamily="50" charset="-128"/>
            </a:endParaRPr>
          </a:p>
          <a:p>
            <a:pPr marL="274638">
              <a:lnSpc>
                <a:spcPts val="1250"/>
              </a:lnSpc>
            </a:pPr>
            <a:r>
              <a:rPr lang="ja-JP" altLang="en-US" sz="1000" dirty="0">
                <a:latin typeface="Meiryo UI" panose="020B0604030504040204" pitchFamily="50" charset="-128"/>
                <a:ea typeface="Meiryo UI" panose="020B0604030504040204" pitchFamily="50" charset="-128"/>
              </a:rPr>
              <a:t>新型コロナウイルス感染症に関する医療及び療養に</a:t>
            </a:r>
            <a:r>
              <a:rPr lang="ja-JP" altLang="en-US" sz="1000" dirty="0" smtClean="0">
                <a:latin typeface="Meiryo UI" panose="020B0604030504040204" pitchFamily="50" charset="-128"/>
                <a:ea typeface="Meiryo UI" panose="020B0604030504040204" pitchFamily="50" charset="-128"/>
              </a:rPr>
              <a:t>従事者を</a:t>
            </a:r>
            <a:r>
              <a:rPr lang="ja-JP" altLang="en-US" sz="1000" dirty="0">
                <a:latin typeface="Meiryo UI" panose="020B0604030504040204" pitchFamily="50" charset="-128"/>
                <a:ea typeface="Meiryo UI" panose="020B0604030504040204" pitchFamily="50" charset="-128"/>
              </a:rPr>
              <a:t>支援するための</a:t>
            </a:r>
            <a:r>
              <a:rPr lang="ja-JP" altLang="en-US" sz="1000" dirty="0" smtClean="0">
                <a:latin typeface="Meiryo UI" panose="020B0604030504040204" pitchFamily="50" charset="-128"/>
                <a:ea typeface="Meiryo UI" panose="020B0604030504040204" pitchFamily="50" charset="-128"/>
              </a:rPr>
              <a:t>基金を創設</a:t>
            </a:r>
            <a:endParaRPr lang="en-US" altLang="ja-JP" sz="1200" dirty="0">
              <a:solidFill>
                <a:schemeClr val="dk1"/>
              </a:solidFill>
              <a:latin typeface="Meiryo UI" panose="020B0604030504040204" pitchFamily="50" charset="-128"/>
              <a:ea typeface="Meiryo UI" panose="020B0604030504040204" pitchFamily="50" charset="-128"/>
            </a:endParaRPr>
          </a:p>
          <a:p>
            <a:pPr marL="171450" indent="-171450">
              <a:lnSpc>
                <a:spcPts val="1200"/>
              </a:lnSpc>
              <a:buFont typeface="Arial" panose="020B0604020202020204" pitchFamily="34" charset="0"/>
              <a:buChar char="•"/>
            </a:pPr>
            <a:r>
              <a:rPr lang="en-US" altLang="ja-JP" sz="1200" dirty="0">
                <a:solidFill>
                  <a:schemeClr val="dk1"/>
                </a:solidFill>
                <a:latin typeface="Meiryo UI" panose="020B0604030504040204" pitchFamily="50" charset="-128"/>
                <a:ea typeface="Meiryo UI" panose="020B0604030504040204" pitchFamily="50" charset="-128"/>
              </a:rPr>
              <a:t>『</a:t>
            </a:r>
            <a:r>
              <a:rPr lang="ja-JP" altLang="en-US" sz="1200" dirty="0">
                <a:solidFill>
                  <a:schemeClr val="dk1"/>
                </a:solidFill>
                <a:latin typeface="Meiryo UI" panose="020B0604030504040204" pitchFamily="50" charset="-128"/>
                <a:ea typeface="Meiryo UI" panose="020B0604030504040204" pitchFamily="50" charset="-128"/>
              </a:rPr>
              <a:t>大阪府避難所運営マニュアル作成指針</a:t>
            </a:r>
            <a:r>
              <a:rPr lang="ja-JP" altLang="en-US" sz="1050" dirty="0">
                <a:latin typeface="Meiryo UI" panose="020B0604030504040204" pitchFamily="50" charset="-128"/>
                <a:ea typeface="Meiryo UI" panose="020B0604030504040204" pitchFamily="50" charset="-128"/>
              </a:rPr>
              <a:t>（新型コロナウイルス感染症対応編）</a:t>
            </a:r>
            <a:r>
              <a:rPr lang="en-US" altLang="ja-JP" sz="1200" dirty="0">
                <a:solidFill>
                  <a:schemeClr val="dk1"/>
                </a:solidFill>
                <a:latin typeface="Meiryo UI" panose="020B0604030504040204" pitchFamily="50" charset="-128"/>
                <a:ea typeface="Meiryo UI" panose="020B0604030504040204" pitchFamily="50" charset="-128"/>
              </a:rPr>
              <a:t>』</a:t>
            </a:r>
            <a:r>
              <a:rPr lang="ja-JP" altLang="en-US" sz="1200" dirty="0">
                <a:solidFill>
                  <a:schemeClr val="dk1"/>
                </a:solidFill>
                <a:latin typeface="Meiryo UI" panose="020B0604030504040204" pitchFamily="50" charset="-128"/>
                <a:ea typeface="Meiryo UI" panose="020B0604030504040204" pitchFamily="50" charset="-128"/>
              </a:rPr>
              <a:t>の</a:t>
            </a:r>
            <a:r>
              <a:rPr lang="ja-JP" altLang="en-US" sz="1200" dirty="0" smtClean="0">
                <a:solidFill>
                  <a:schemeClr val="dk1"/>
                </a:solidFill>
                <a:latin typeface="Meiryo UI" panose="020B0604030504040204" pitchFamily="50" charset="-128"/>
                <a:ea typeface="Meiryo UI" panose="020B0604030504040204" pitchFamily="50" charset="-128"/>
              </a:rPr>
              <a:t>策定</a:t>
            </a:r>
            <a:endParaRPr lang="en-US" altLang="ja-JP" sz="1200" dirty="0" smtClean="0">
              <a:solidFill>
                <a:schemeClr val="dk1"/>
              </a:solidFill>
              <a:latin typeface="Meiryo UI" panose="020B0604030504040204" pitchFamily="50" charset="-128"/>
              <a:ea typeface="Meiryo UI" panose="020B0604030504040204" pitchFamily="50" charset="-128"/>
            </a:endParaRPr>
          </a:p>
          <a:p>
            <a:pPr marL="274638">
              <a:lnSpc>
                <a:spcPts val="1200"/>
              </a:lnSpc>
              <a:spcBef>
                <a:spcPts val="300"/>
              </a:spcBef>
            </a:pPr>
            <a:r>
              <a:rPr lang="ja-JP" altLang="en-US" sz="1100" dirty="0" smtClean="0">
                <a:latin typeface="Meiryo UI" panose="020B0604030504040204" pitchFamily="50" charset="-128"/>
                <a:ea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rPr>
              <a:t>避難所運営マニュアル作成指針」に「 新型コロナウイルス感染症対応編」を策定</a:t>
            </a:r>
            <a:endParaRPr lang="en-US" altLang="ja-JP" sz="1000" dirty="0">
              <a:latin typeface="Meiryo UI" panose="020B0604030504040204" pitchFamily="50" charset="-128"/>
              <a:ea typeface="Meiryo UI" panose="020B0604030504040204" pitchFamily="50" charset="-128"/>
            </a:endParaRPr>
          </a:p>
        </p:txBody>
      </p:sp>
      <p:sp>
        <p:nvSpPr>
          <p:cNvPr id="46" name="正方形/長方形 45"/>
          <p:cNvSpPr/>
          <p:nvPr/>
        </p:nvSpPr>
        <p:spPr>
          <a:xfrm>
            <a:off x="4663832" y="5167235"/>
            <a:ext cx="4147043" cy="307777"/>
          </a:xfrm>
          <a:prstGeom prst="rect">
            <a:avLst/>
          </a:prstGeom>
          <a:ln w="12700">
            <a:noFill/>
          </a:ln>
        </p:spPr>
        <p:txBody>
          <a:bodyPr wrap="square">
            <a:spAutoFit/>
          </a:bodyPr>
          <a:lstStyle/>
          <a:p>
            <a:r>
              <a:rPr lang="ja-JP" altLang="en-US" sz="1400" b="1" dirty="0" smtClean="0">
                <a:latin typeface="Meiryo UI" panose="020B0604030504040204" pitchFamily="50" charset="-128"/>
                <a:ea typeface="Meiryo UI" panose="020B0604030504040204" pitchFamily="50" charset="-128"/>
              </a:rPr>
              <a:t>〇その他の多様な支援</a:t>
            </a:r>
            <a:endParaRPr lang="en-US" altLang="ja-JP" sz="1100" dirty="0">
              <a:latin typeface="Meiryo UI" panose="020B0604030504040204" pitchFamily="50" charset="-128"/>
              <a:ea typeface="Meiryo UI" panose="020B0604030504040204" pitchFamily="50" charset="-128"/>
            </a:endParaRPr>
          </a:p>
        </p:txBody>
      </p:sp>
      <p:sp>
        <p:nvSpPr>
          <p:cNvPr id="47" name="四角形: 角を丸くする 36">
            <a:extLst>
              <a:ext uri="{FF2B5EF4-FFF2-40B4-BE49-F238E27FC236}">
                <a16:creationId xmlns:a16="http://schemas.microsoft.com/office/drawing/2014/main" id="{C73B8368-5D26-451E-A5EA-C9A374C857B4}"/>
              </a:ext>
            </a:extLst>
          </p:cNvPr>
          <p:cNvSpPr/>
          <p:nvPr/>
        </p:nvSpPr>
        <p:spPr>
          <a:xfrm>
            <a:off x="58070" y="817307"/>
            <a:ext cx="8978134" cy="1453724"/>
          </a:xfrm>
          <a:prstGeom prst="roundRect">
            <a:avLst>
              <a:gd name="adj" fmla="val 6931"/>
            </a:avLst>
          </a:prstGeom>
        </p:spPr>
        <p:style>
          <a:lnRef idx="1">
            <a:schemeClr val="accent2"/>
          </a:lnRef>
          <a:fillRef idx="2">
            <a:schemeClr val="accent2"/>
          </a:fillRef>
          <a:effectRef idx="1">
            <a:schemeClr val="accent2"/>
          </a:effectRef>
          <a:fontRef idx="minor">
            <a:schemeClr val="dk1"/>
          </a:fontRef>
        </p:style>
        <p:txBody>
          <a:bodyPr lIns="0" tIns="0" rIns="0" bIns="0" rtlCol="0" anchor="t" anchorCtr="0"/>
          <a:lstStyle/>
          <a:p>
            <a:pPr>
              <a:lnSpc>
                <a:spcPts val="1600"/>
              </a:lnSpc>
            </a:pPr>
            <a:r>
              <a:rPr lang="ja-JP" altLang="en-US" sz="1400" b="1" dirty="0">
                <a:solidFill>
                  <a:schemeClr val="tx1"/>
                </a:solidFill>
                <a:latin typeface="Meiryo UI" panose="020B0604030504040204" pitchFamily="50" charset="-128"/>
                <a:ea typeface="Meiryo UI" panose="020B0604030504040204" pitchFamily="50" charset="-128"/>
              </a:rPr>
              <a:t>「府民の命を守る」感染症対策を迅速かつ適切に</a:t>
            </a:r>
            <a:r>
              <a:rPr lang="ja-JP" altLang="en-US" sz="1400" b="1" dirty="0" smtClean="0">
                <a:solidFill>
                  <a:schemeClr val="tx1"/>
                </a:solidFill>
                <a:latin typeface="Meiryo UI" panose="020B0604030504040204" pitchFamily="50" charset="-128"/>
                <a:ea typeface="Meiryo UI" panose="020B0604030504040204" pitchFamily="50" charset="-128"/>
              </a:rPr>
              <a:t>実施</a:t>
            </a:r>
            <a:endParaRPr lang="en-US" altLang="ja-JP" sz="1400" b="1" dirty="0" smtClean="0">
              <a:solidFill>
                <a:schemeClr val="tx1"/>
              </a:solidFill>
              <a:latin typeface="Meiryo UI" panose="020B0604030504040204" pitchFamily="50" charset="-128"/>
              <a:ea typeface="Meiryo UI" panose="020B0604030504040204" pitchFamily="50" charset="-128"/>
            </a:endParaRPr>
          </a:p>
          <a:p>
            <a:pPr marL="261938" indent="-174625">
              <a:lnSpc>
                <a:spcPts val="1600"/>
              </a:lnSpc>
              <a:buFont typeface="Meiryo UI" panose="020B0604030504040204" pitchFamily="50" charset="-128"/>
              <a:buChar char="○"/>
            </a:pPr>
            <a:r>
              <a:rPr lang="en-US" altLang="ja-JP" sz="1400" dirty="0" smtClean="0">
                <a:solidFill>
                  <a:schemeClr val="tx1"/>
                </a:solidFill>
                <a:latin typeface="Meiryo UI" panose="020B0604030504040204" pitchFamily="50" charset="-128"/>
                <a:ea typeface="Meiryo UI" panose="020B0604030504040204" pitchFamily="50" charset="-128"/>
              </a:rPr>
              <a:t>2020</a:t>
            </a:r>
            <a:r>
              <a:rPr lang="ja-JP" altLang="en-US" sz="1400" dirty="0">
                <a:solidFill>
                  <a:schemeClr val="tx1"/>
                </a:solidFill>
                <a:latin typeface="Meiryo UI" panose="020B0604030504040204" pitchFamily="50" charset="-128"/>
                <a:ea typeface="Meiryo UI" panose="020B0604030504040204" pitchFamily="50" charset="-128"/>
              </a:rPr>
              <a:t>年</a:t>
            </a:r>
            <a:r>
              <a:rPr lang="en-US" altLang="ja-JP" sz="1400" dirty="0">
                <a:solidFill>
                  <a:schemeClr val="tx1"/>
                </a:solidFill>
                <a:latin typeface="Meiryo UI" panose="020B0604030504040204" pitchFamily="50" charset="-128"/>
                <a:ea typeface="Meiryo UI" panose="020B0604030504040204" pitchFamily="50" charset="-128"/>
              </a:rPr>
              <a:t>1</a:t>
            </a:r>
            <a:r>
              <a:rPr lang="ja-JP" altLang="en-US" sz="1400" dirty="0" smtClean="0">
                <a:solidFill>
                  <a:schemeClr val="tx1"/>
                </a:solidFill>
                <a:latin typeface="Meiryo UI" panose="020B0604030504040204" pitchFamily="50" charset="-128"/>
                <a:ea typeface="Meiryo UI" panose="020B0604030504040204" pitchFamily="50" charset="-128"/>
              </a:rPr>
              <a:t>月に府に対策</a:t>
            </a:r>
            <a:r>
              <a:rPr lang="ja-JP" altLang="en-US" sz="1400" dirty="0">
                <a:solidFill>
                  <a:schemeClr val="tx1"/>
                </a:solidFill>
                <a:latin typeface="Meiryo UI" panose="020B0604030504040204" pitchFamily="50" charset="-128"/>
                <a:ea typeface="Meiryo UI" panose="020B0604030504040204" pitchFamily="50" charset="-128"/>
              </a:rPr>
              <a:t>本部</a:t>
            </a:r>
            <a:r>
              <a:rPr lang="ja-JP" altLang="en-US" sz="1400" dirty="0" smtClean="0">
                <a:solidFill>
                  <a:schemeClr val="tx1"/>
                </a:solidFill>
                <a:latin typeface="Meiryo UI" panose="020B0604030504040204" pitchFamily="50" charset="-128"/>
                <a:ea typeface="Meiryo UI" panose="020B0604030504040204" pitchFamily="50" charset="-128"/>
              </a:rPr>
              <a:t>を設置、府が司令塔として広域機能を発揮し、指定都市・中核市と連携しながら、国</a:t>
            </a:r>
            <a:r>
              <a:rPr lang="ja-JP" altLang="en-US" sz="1400" dirty="0">
                <a:solidFill>
                  <a:schemeClr val="tx1"/>
                </a:solidFill>
                <a:latin typeface="Meiryo UI" panose="020B0604030504040204" pitchFamily="50" charset="-128"/>
                <a:ea typeface="Meiryo UI" panose="020B0604030504040204" pitchFamily="50" charset="-128"/>
              </a:rPr>
              <a:t>に先んじた緊急対策を迅速に</a:t>
            </a:r>
            <a:r>
              <a:rPr lang="ja-JP" altLang="en-US" sz="1400" dirty="0" smtClean="0">
                <a:solidFill>
                  <a:schemeClr val="tx1"/>
                </a:solidFill>
                <a:latin typeface="Meiryo UI" panose="020B0604030504040204" pitchFamily="50" charset="-128"/>
                <a:ea typeface="Meiryo UI" panose="020B0604030504040204" pitchFamily="50" charset="-128"/>
              </a:rPr>
              <a:t>実施</a:t>
            </a:r>
            <a:endParaRPr lang="en-US" altLang="ja-JP" sz="1400" dirty="0" smtClean="0">
              <a:solidFill>
                <a:schemeClr val="tx1"/>
              </a:solidFill>
              <a:latin typeface="Meiryo UI" panose="020B0604030504040204" pitchFamily="50" charset="-128"/>
              <a:ea typeface="Meiryo UI" panose="020B0604030504040204" pitchFamily="50" charset="-128"/>
            </a:endParaRPr>
          </a:p>
          <a:p>
            <a:pPr marL="261938" indent="-174625">
              <a:lnSpc>
                <a:spcPts val="1600"/>
              </a:lnSpc>
              <a:buFont typeface="Meiryo UI" panose="020B0604030504040204" pitchFamily="50" charset="-128"/>
              <a:buChar char="○"/>
            </a:pPr>
            <a:r>
              <a:rPr lang="ja-JP" altLang="en-US" sz="1400" dirty="0" smtClean="0">
                <a:solidFill>
                  <a:schemeClr val="tx1"/>
                </a:solidFill>
                <a:latin typeface="Meiryo UI" panose="020B0604030504040204" pitchFamily="50" charset="-128"/>
                <a:ea typeface="Meiryo UI" panose="020B0604030504040204" pitchFamily="50" charset="-128"/>
              </a:rPr>
              <a:t>府</a:t>
            </a:r>
            <a:r>
              <a:rPr lang="ja-JP" altLang="en-US" sz="1400" dirty="0">
                <a:solidFill>
                  <a:schemeClr val="tx1"/>
                </a:solidFill>
                <a:latin typeface="Meiryo UI" panose="020B0604030504040204" pitchFamily="50" charset="-128"/>
                <a:ea typeface="Meiryo UI" panose="020B0604030504040204" pitchFamily="50" charset="-128"/>
              </a:rPr>
              <a:t>が広域機能を発揮し、患者情報や検査情報を一元化することで、スピーディーな情報発信や的確な対策を実施、近隣府県、全国を先導</a:t>
            </a:r>
            <a:r>
              <a:rPr lang="ja-JP" altLang="en-US" sz="1100" dirty="0">
                <a:solidFill>
                  <a:schemeClr val="tx1"/>
                </a:solidFill>
                <a:latin typeface="Meiryo UI" panose="020B0604030504040204" pitchFamily="50" charset="-128"/>
                <a:ea typeface="Meiryo UI" panose="020B0604030504040204" pitchFamily="50" charset="-128"/>
              </a:rPr>
              <a:t>（</a:t>
            </a:r>
            <a:r>
              <a:rPr lang="en-US" altLang="ja-JP" sz="1100" dirty="0">
                <a:solidFill>
                  <a:schemeClr val="tx1"/>
                </a:solidFill>
                <a:latin typeface="Meiryo UI" panose="020B0604030504040204" pitchFamily="50" charset="-128"/>
                <a:ea typeface="Meiryo UI" panose="020B0604030504040204" pitchFamily="50" charset="-128"/>
              </a:rPr>
              <a:t>※</a:t>
            </a:r>
            <a:r>
              <a:rPr lang="ja-JP" altLang="en-US" sz="1100" dirty="0" smtClean="0">
                <a:solidFill>
                  <a:schemeClr val="tx1"/>
                </a:solidFill>
                <a:latin typeface="Meiryo UI" panose="020B0604030504040204" pitchFamily="50" charset="-128"/>
                <a:ea typeface="Meiryo UI" panose="020B0604030504040204" pitchFamily="50" charset="-128"/>
              </a:rPr>
              <a:t>）</a:t>
            </a:r>
            <a:endParaRPr lang="en-US" altLang="ja-JP" sz="1400" dirty="0" smtClean="0">
              <a:solidFill>
                <a:schemeClr val="tx1"/>
              </a:solidFill>
              <a:latin typeface="Meiryo UI" panose="020B0604030504040204" pitchFamily="50" charset="-128"/>
              <a:ea typeface="Meiryo UI" panose="020B0604030504040204" pitchFamily="50" charset="-128"/>
            </a:endParaRPr>
          </a:p>
          <a:p>
            <a:pPr marL="261938" indent="-174625">
              <a:lnSpc>
                <a:spcPts val="1600"/>
              </a:lnSpc>
              <a:buFont typeface="Meiryo UI" panose="020B0604030504040204" pitchFamily="50" charset="-128"/>
              <a:buChar char="○"/>
            </a:pPr>
            <a:r>
              <a:rPr lang="ja-JP" altLang="en-US" sz="1400" dirty="0">
                <a:latin typeface="Meiryo UI" panose="020B0604030504040204" pitchFamily="50" charset="-128"/>
                <a:ea typeface="Meiryo UI" panose="020B0604030504040204" pitchFamily="50" charset="-128"/>
              </a:rPr>
              <a:t>府内全域を見渡した検査・医療提供体制を構築し、府民のいのちを守り、医療崩壊を阻止</a:t>
            </a:r>
            <a:endParaRPr lang="en-US" altLang="ja-JP" sz="1400" dirty="0">
              <a:latin typeface="Meiryo UI" panose="020B0604030504040204" pitchFamily="50" charset="-128"/>
              <a:ea typeface="Meiryo UI" panose="020B0604030504040204" pitchFamily="50" charset="-128"/>
            </a:endParaRPr>
          </a:p>
          <a:p>
            <a:pPr marL="357188" indent="-177800">
              <a:lnSpc>
                <a:spcPts val="1800"/>
              </a:lnSpc>
              <a:buFont typeface="Meiryo UI" panose="020B0604030504040204" pitchFamily="50" charset="-128"/>
              <a:buChar char="○"/>
            </a:pPr>
            <a:endParaRPr lang="ja-JP" altLang="en-US" sz="1400" dirty="0">
              <a:solidFill>
                <a:schemeClr val="tx1"/>
              </a:solidFill>
              <a:latin typeface="Meiryo UI" panose="020B0604030504040204" pitchFamily="50" charset="-128"/>
              <a:ea typeface="Meiryo UI" panose="020B0604030504040204" pitchFamily="50" charset="-128"/>
            </a:endParaRPr>
          </a:p>
          <a:p>
            <a:pPr marL="273050" indent="-93663">
              <a:lnSpc>
                <a:spcPts val="1800"/>
              </a:lnSpc>
              <a:buFont typeface="Meiryo UI" panose="020B0604030504040204" pitchFamily="50" charset="-128"/>
              <a:buChar char="○"/>
            </a:pPr>
            <a:endParaRPr lang="en-US" altLang="ja-JP" sz="1400" dirty="0" smtClean="0">
              <a:solidFill>
                <a:schemeClr val="tx1"/>
              </a:solidFill>
              <a:latin typeface="Meiryo UI" panose="020B0604030504040204" pitchFamily="50" charset="-128"/>
              <a:ea typeface="Meiryo UI" panose="020B0604030504040204" pitchFamily="50" charset="-128"/>
            </a:endParaRPr>
          </a:p>
          <a:p>
            <a:pPr marL="273050" indent="-93663">
              <a:lnSpc>
                <a:spcPts val="1800"/>
              </a:lnSpc>
              <a:buFont typeface="Meiryo UI" panose="020B0604030504040204" pitchFamily="50" charset="-128"/>
              <a:buChar char="○"/>
            </a:pPr>
            <a:endParaRPr lang="en-US" altLang="ja-JP" sz="1400" dirty="0" smtClean="0">
              <a:solidFill>
                <a:schemeClr val="tx1"/>
              </a:solidFill>
              <a:latin typeface="Meiryo UI" panose="020B0604030504040204" pitchFamily="50" charset="-128"/>
              <a:ea typeface="Meiryo UI" panose="020B0604030504040204" pitchFamily="50" charset="-128"/>
            </a:endParaRPr>
          </a:p>
          <a:p>
            <a:pPr marL="180000" indent="-180000">
              <a:buFont typeface="Meiryo UI" panose="020B0604030504040204" pitchFamily="50" charset="-128"/>
              <a:buChar char="○"/>
            </a:pPr>
            <a:endParaRPr lang="en-US" altLang="ja-JP" sz="1400" dirty="0">
              <a:solidFill>
                <a:schemeClr val="tx1"/>
              </a:solidFill>
              <a:latin typeface="Meiryo UI" panose="020B0604030504040204" pitchFamily="50" charset="-128"/>
              <a:ea typeface="Meiryo UI" panose="020B0604030504040204" pitchFamily="50" charset="-128"/>
            </a:endParaRPr>
          </a:p>
        </p:txBody>
      </p:sp>
      <p:sp>
        <p:nvSpPr>
          <p:cNvPr id="48" name="角丸四角形 10">
            <a:extLst>
              <a:ext uri="{FF2B5EF4-FFF2-40B4-BE49-F238E27FC236}">
                <a16:creationId xmlns:a16="http://schemas.microsoft.com/office/drawing/2014/main" id="{49852E62-8DD1-4648-9D21-AAF1957A980E}"/>
              </a:ext>
            </a:extLst>
          </p:cNvPr>
          <p:cNvSpPr/>
          <p:nvPr/>
        </p:nvSpPr>
        <p:spPr>
          <a:xfrm>
            <a:off x="26058" y="565448"/>
            <a:ext cx="5225945" cy="231196"/>
          </a:xfrm>
          <a:prstGeom prst="roundRect">
            <a:avLst/>
          </a:prstGeom>
          <a:solidFill>
            <a:schemeClr val="tx1">
              <a:lumMod val="75000"/>
              <a:lumOff val="25000"/>
            </a:schemeClr>
          </a:solidFill>
          <a:ln>
            <a:noFill/>
          </a:ln>
        </p:spPr>
        <p:style>
          <a:lnRef idx="2">
            <a:schemeClr val="accent2"/>
          </a:lnRef>
          <a:fillRef idx="1">
            <a:schemeClr val="lt1"/>
          </a:fillRef>
          <a:effectRef idx="0">
            <a:schemeClr val="accent2"/>
          </a:effectRef>
          <a:fontRef idx="minor">
            <a:schemeClr val="dk1"/>
          </a:fontRef>
        </p:style>
        <p:txBody>
          <a:bodyPr anchor="ctr"/>
          <a:lstStyle/>
          <a:p>
            <a:pPr algn="ctr">
              <a:defRPr/>
            </a:pPr>
            <a:r>
              <a:rPr lang="ja-JP" altLang="en-US" sz="1400" b="1" dirty="0" smtClean="0">
                <a:solidFill>
                  <a:schemeClr val="bg1"/>
                </a:solidFill>
                <a:latin typeface="Meiryo UI" pitchFamily="50" charset="-128"/>
                <a:ea typeface="Meiryo UI" pitchFamily="50" charset="-128"/>
                <a:cs typeface="Meiryo UI" pitchFamily="50" charset="-128"/>
              </a:rPr>
              <a:t>新型コロナウイルス感染症対策における府の広域機能について</a:t>
            </a:r>
            <a:endParaRPr lang="ja-JP" altLang="en-US" sz="1400" b="1" dirty="0">
              <a:solidFill>
                <a:schemeClr val="bg1"/>
              </a:solidFill>
              <a:latin typeface="Meiryo UI" pitchFamily="50" charset="-128"/>
              <a:ea typeface="Meiryo UI" pitchFamily="50" charset="-128"/>
              <a:cs typeface="Meiryo UI" pitchFamily="50" charset="-128"/>
            </a:endParaRPr>
          </a:p>
        </p:txBody>
      </p:sp>
      <p:sp>
        <p:nvSpPr>
          <p:cNvPr id="52" name="角丸四角形 51"/>
          <p:cNvSpPr/>
          <p:nvPr/>
        </p:nvSpPr>
        <p:spPr>
          <a:xfrm>
            <a:off x="299784" y="2011624"/>
            <a:ext cx="8074386" cy="304386"/>
          </a:xfrm>
          <a:prstGeom prst="round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marL="584200" indent="-493713"/>
            <a:r>
              <a:rPr lang="en-US" altLang="ja-JP" sz="1000" dirty="0" smtClean="0">
                <a:solidFill>
                  <a:schemeClr val="tx1"/>
                </a:solidFill>
                <a:latin typeface="Meiryo UI" panose="020B0604030504040204" pitchFamily="50" charset="-128"/>
                <a:ea typeface="Meiryo UI" panose="020B0604030504040204" pitchFamily="50" charset="-128"/>
              </a:rPr>
              <a:t>※</a:t>
            </a:r>
            <a:r>
              <a:rPr lang="ja-JP" altLang="en-US" sz="1000" dirty="0" smtClean="0">
                <a:solidFill>
                  <a:schemeClr val="tx1"/>
                </a:solidFill>
                <a:latin typeface="Meiryo UI" panose="020B0604030504040204" pitchFamily="50" charset="-128"/>
                <a:ea typeface="Meiryo UI" panose="020B0604030504040204" pitchFamily="50" charset="-128"/>
              </a:rPr>
              <a:t> </a:t>
            </a:r>
            <a:r>
              <a:rPr lang="en-US" altLang="ja-JP" sz="1000" dirty="0" smtClean="0">
                <a:solidFill>
                  <a:schemeClr val="tx1"/>
                </a:solidFill>
                <a:latin typeface="Meiryo UI" panose="020B0604030504040204" pitchFamily="50" charset="-128"/>
                <a:ea typeface="Meiryo UI" panose="020B0604030504040204" pitchFamily="50" charset="-128"/>
              </a:rPr>
              <a:t>【</a:t>
            </a:r>
            <a:r>
              <a:rPr lang="ja-JP" altLang="en-US" sz="1000" dirty="0" smtClean="0">
                <a:solidFill>
                  <a:schemeClr val="tx1"/>
                </a:solidFill>
                <a:latin typeface="Meiryo UI" panose="020B0604030504040204" pitchFamily="50" charset="-128"/>
                <a:ea typeface="Meiryo UI" panose="020B0604030504040204" pitchFamily="50" charset="-128"/>
              </a:rPr>
              <a:t>参考</a:t>
            </a:r>
            <a:r>
              <a:rPr lang="en-US" altLang="ja-JP" sz="1000" dirty="0" smtClean="0">
                <a:solidFill>
                  <a:schemeClr val="tx1"/>
                </a:solidFill>
                <a:latin typeface="Meiryo UI" panose="020B0604030504040204" pitchFamily="50" charset="-128"/>
                <a:ea typeface="Meiryo UI" panose="020B0604030504040204" pitchFamily="50" charset="-128"/>
              </a:rPr>
              <a:t>】</a:t>
            </a:r>
            <a:r>
              <a:rPr lang="ja-JP" altLang="en-US" sz="1000" dirty="0" smtClean="0">
                <a:solidFill>
                  <a:schemeClr val="tx1"/>
                </a:solidFill>
                <a:latin typeface="Meiryo UI" panose="020B0604030504040204" pitchFamily="50" charset="-128"/>
                <a:ea typeface="Meiryo UI" panose="020B0604030504040204" pitchFamily="50" charset="-128"/>
              </a:rPr>
              <a:t>　</a:t>
            </a:r>
            <a:r>
              <a:rPr lang="en-US" altLang="ja-JP" sz="1000" dirty="0" smtClean="0">
                <a:solidFill>
                  <a:schemeClr val="tx1"/>
                </a:solidFill>
                <a:latin typeface="Meiryo UI" panose="020B0604030504040204" pitchFamily="50" charset="-128"/>
                <a:ea typeface="Meiryo UI" panose="020B0604030504040204" pitchFamily="50" charset="-128"/>
              </a:rPr>
              <a:t>4/30</a:t>
            </a:r>
            <a:r>
              <a:rPr lang="ja-JP" altLang="en-US" sz="1000" dirty="0">
                <a:solidFill>
                  <a:schemeClr val="tx1"/>
                </a:solidFill>
                <a:latin typeface="Meiryo UI" panose="020B0604030504040204" pitchFamily="50" charset="-128"/>
                <a:ea typeface="Meiryo UI" panose="020B0604030504040204" pitchFamily="50" charset="-128"/>
              </a:rPr>
              <a:t>全国</a:t>
            </a:r>
            <a:r>
              <a:rPr lang="ja-JP" altLang="en-US" sz="1000" dirty="0" smtClean="0">
                <a:solidFill>
                  <a:schemeClr val="tx1"/>
                </a:solidFill>
                <a:latin typeface="Meiryo UI" panose="020B0604030504040204" pitchFamily="50" charset="-128"/>
                <a:ea typeface="Meiryo UI" panose="020B0604030504040204" pitchFamily="50" charset="-128"/>
              </a:rPr>
              <a:t>知事会</a:t>
            </a:r>
            <a:r>
              <a:rPr lang="ja-JP" altLang="en-US" sz="1000" dirty="0">
                <a:solidFill>
                  <a:schemeClr val="tx1"/>
                </a:solidFill>
                <a:latin typeface="Meiryo UI" panose="020B0604030504040204" pitchFamily="50" charset="-128"/>
                <a:ea typeface="Meiryo UI" panose="020B0604030504040204" pitchFamily="50" charset="-128"/>
              </a:rPr>
              <a:t>緊急</a:t>
            </a:r>
            <a:r>
              <a:rPr lang="ja-JP" altLang="en-US" sz="1000" dirty="0" smtClean="0">
                <a:solidFill>
                  <a:schemeClr val="tx1"/>
                </a:solidFill>
                <a:latin typeface="Meiryo UI" panose="020B0604030504040204" pitchFamily="50" charset="-128"/>
                <a:ea typeface="Meiryo UI" panose="020B0604030504040204" pitchFamily="50" charset="-128"/>
              </a:rPr>
              <a:t>提言：都道府県が地域の総合調整を行えるよう、保健所設置市と患者情報を共有し集約する仕組みを構築すること</a:t>
            </a:r>
            <a:endParaRPr lang="ja-JP" altLang="en-US" sz="1000" dirty="0">
              <a:solidFill>
                <a:schemeClr val="tx1"/>
              </a:solidFill>
              <a:latin typeface="Meiryo UI" panose="020B0604030504040204" pitchFamily="50" charset="-128"/>
              <a:ea typeface="Meiryo UI" panose="020B0604030504040204" pitchFamily="50" charset="-128"/>
            </a:endParaRPr>
          </a:p>
        </p:txBody>
      </p:sp>
      <p:sp>
        <p:nvSpPr>
          <p:cNvPr id="36" name="スライド番号プレースホルダー 3"/>
          <p:cNvSpPr>
            <a:spLocks noGrp="1"/>
          </p:cNvSpPr>
          <p:nvPr>
            <p:ph type="sldNum" sz="quarter" idx="12"/>
          </p:nvPr>
        </p:nvSpPr>
        <p:spPr>
          <a:xfrm>
            <a:off x="7092280" y="6486959"/>
            <a:ext cx="2133600" cy="365125"/>
          </a:xfrm>
        </p:spPr>
        <p:txBody>
          <a:bodyPr/>
          <a:lstStyle/>
          <a:p>
            <a:pPr>
              <a:defRPr/>
            </a:pPr>
            <a:r>
              <a:rPr lang="en-US" altLang="ja-JP" b="1" dirty="0" smtClean="0"/>
              <a:t>13</a:t>
            </a:r>
            <a:endParaRPr lang="ja-JP" altLang="en-US" b="1" dirty="0"/>
          </a:p>
        </p:txBody>
      </p:sp>
    </p:spTree>
    <p:extLst>
      <p:ext uri="{BB962C8B-B14F-4D97-AF65-F5344CB8AC3E}">
        <p14:creationId xmlns:p14="http://schemas.microsoft.com/office/powerpoint/2010/main" val="41474057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角丸四角形 17"/>
          <p:cNvSpPr/>
          <p:nvPr/>
        </p:nvSpPr>
        <p:spPr>
          <a:xfrm>
            <a:off x="395536" y="1823130"/>
            <a:ext cx="3869704" cy="2973627"/>
          </a:xfrm>
          <a:prstGeom prst="roundRect">
            <a:avLst>
              <a:gd name="adj" fmla="val 9268"/>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ts val="2900"/>
              </a:lnSpc>
            </a:pPr>
            <a:r>
              <a:rPr lang="ja-JP" altLang="en-US" sz="1400" dirty="0" smtClean="0">
                <a:solidFill>
                  <a:schemeClr val="tx1"/>
                </a:solidFill>
                <a:latin typeface="Meiryo UI" panose="020B0604030504040204" pitchFamily="50" charset="-128"/>
                <a:ea typeface="Meiryo UI" panose="020B0604030504040204" pitchFamily="50" charset="-128"/>
              </a:rPr>
              <a:t>　　　◇　</a:t>
            </a:r>
            <a:r>
              <a:rPr kumimoji="1" lang="en-US" altLang="ja-JP" sz="1400" dirty="0" smtClean="0">
                <a:solidFill>
                  <a:schemeClr val="tx1"/>
                </a:solidFill>
                <a:latin typeface="Meiryo UI" panose="020B0604030504040204" pitchFamily="50" charset="-128"/>
                <a:ea typeface="Meiryo UI" panose="020B0604030504040204" pitchFamily="50" charset="-128"/>
              </a:rPr>
              <a:t>2019</a:t>
            </a:r>
            <a:r>
              <a:rPr kumimoji="1" lang="ja-JP" altLang="en-US" sz="1400" dirty="0" smtClean="0">
                <a:solidFill>
                  <a:schemeClr val="tx1"/>
                </a:solidFill>
                <a:latin typeface="Meiryo UI" panose="020B0604030504040204" pitchFamily="50" charset="-128"/>
                <a:ea typeface="Meiryo UI" panose="020B0604030504040204" pitchFamily="50" charset="-128"/>
              </a:rPr>
              <a:t>年</a:t>
            </a:r>
            <a:r>
              <a:rPr kumimoji="1" lang="en-US" altLang="ja-JP" sz="1400" dirty="0" smtClean="0">
                <a:solidFill>
                  <a:schemeClr val="tx1"/>
                </a:solidFill>
                <a:latin typeface="Meiryo UI" panose="020B0604030504040204" pitchFamily="50" charset="-128"/>
                <a:ea typeface="Meiryo UI" panose="020B0604030504040204" pitchFamily="50" charset="-128"/>
              </a:rPr>
              <a:t>G20</a:t>
            </a:r>
            <a:r>
              <a:rPr kumimoji="1" lang="ja-JP" altLang="en-US" sz="1400" dirty="0" smtClean="0">
                <a:solidFill>
                  <a:schemeClr val="tx1"/>
                </a:solidFill>
                <a:latin typeface="Meiryo UI" panose="020B0604030504040204" pitchFamily="50" charset="-128"/>
                <a:ea typeface="Meiryo UI" panose="020B0604030504040204" pitchFamily="50" charset="-128"/>
              </a:rPr>
              <a:t>大阪サミット</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p>
            <a:pPr>
              <a:lnSpc>
                <a:spcPts val="2300"/>
              </a:lnSpc>
            </a:pPr>
            <a:r>
              <a:rPr lang="ja-JP" altLang="en-US" sz="1400" dirty="0" smtClean="0">
                <a:solidFill>
                  <a:schemeClr val="tx1"/>
                </a:solidFill>
                <a:latin typeface="Meiryo UI" panose="020B0604030504040204" pitchFamily="50" charset="-128"/>
                <a:ea typeface="Meiryo UI" panose="020B0604030504040204" pitchFamily="50" charset="-128"/>
              </a:rPr>
              <a:t>　　　◇　</a:t>
            </a:r>
            <a:r>
              <a:rPr kumimoji="1" lang="ja-JP" altLang="en-US" sz="1400" dirty="0" smtClean="0">
                <a:solidFill>
                  <a:schemeClr val="tx1"/>
                </a:solidFill>
                <a:latin typeface="Meiryo UI" panose="020B0604030504040204" pitchFamily="50" charset="-128"/>
                <a:ea typeface="Meiryo UI" panose="020B0604030504040204" pitchFamily="50" charset="-128"/>
              </a:rPr>
              <a:t>万博誘致</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p>
            <a:pPr>
              <a:lnSpc>
                <a:spcPts val="2300"/>
              </a:lnSpc>
            </a:pPr>
            <a:r>
              <a:rPr lang="ja-JP" altLang="en-US" sz="1400" dirty="0" smtClean="0">
                <a:solidFill>
                  <a:schemeClr val="tx1"/>
                </a:solidFill>
                <a:latin typeface="Meiryo UI" panose="020B0604030504040204" pitchFamily="50" charset="-128"/>
                <a:ea typeface="Meiryo UI" panose="020B0604030504040204" pitchFamily="50" charset="-128"/>
              </a:rPr>
              <a:t>　　　◇　</a:t>
            </a:r>
            <a:r>
              <a:rPr kumimoji="1" lang="ja-JP" altLang="en-US" sz="1400" dirty="0" smtClean="0">
                <a:solidFill>
                  <a:schemeClr val="tx1"/>
                </a:solidFill>
                <a:latin typeface="Meiryo UI" panose="020B0604030504040204" pitchFamily="50" charset="-128"/>
                <a:ea typeface="Meiryo UI" panose="020B0604030504040204" pitchFamily="50" charset="-128"/>
              </a:rPr>
              <a:t>ＩＲ誘致</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p>
            <a:pPr>
              <a:lnSpc>
                <a:spcPts val="2300"/>
              </a:lnSpc>
            </a:pPr>
            <a:r>
              <a:rPr lang="ja-JP" altLang="en-US" sz="1400" dirty="0" smtClean="0">
                <a:solidFill>
                  <a:schemeClr val="tx1"/>
                </a:solidFill>
                <a:latin typeface="Meiryo UI" panose="020B0604030504040204" pitchFamily="50" charset="-128"/>
                <a:ea typeface="Meiryo UI" panose="020B0604030504040204" pitchFamily="50" charset="-128"/>
              </a:rPr>
              <a:t>　　　◇　夢</a:t>
            </a:r>
            <a:r>
              <a:rPr lang="ja-JP" altLang="en-US" sz="1400" dirty="0">
                <a:solidFill>
                  <a:schemeClr val="tx1"/>
                </a:solidFill>
                <a:latin typeface="Meiryo UI" panose="020B0604030504040204" pitchFamily="50" charset="-128"/>
                <a:ea typeface="Meiryo UI" panose="020B0604030504040204" pitchFamily="50" charset="-128"/>
              </a:rPr>
              <a:t>洲の</a:t>
            </a:r>
            <a:r>
              <a:rPr lang="ja-JP" altLang="en-US" sz="1400" dirty="0" smtClean="0">
                <a:solidFill>
                  <a:schemeClr val="tx1"/>
                </a:solidFill>
                <a:latin typeface="Meiryo UI" panose="020B0604030504040204" pitchFamily="50" charset="-128"/>
                <a:ea typeface="Meiryo UI" panose="020B0604030504040204" pitchFamily="50" charset="-128"/>
              </a:rPr>
              <a:t>まちづくり</a:t>
            </a:r>
            <a:endParaRPr lang="en-US" altLang="ja-JP" sz="1400" dirty="0" smtClean="0">
              <a:solidFill>
                <a:schemeClr val="tx1"/>
              </a:solidFill>
              <a:latin typeface="Meiryo UI" panose="020B0604030504040204" pitchFamily="50" charset="-128"/>
              <a:ea typeface="Meiryo UI" panose="020B0604030504040204" pitchFamily="50" charset="-128"/>
            </a:endParaRPr>
          </a:p>
          <a:p>
            <a:pPr>
              <a:lnSpc>
                <a:spcPts val="2300"/>
              </a:lnSpc>
            </a:pPr>
            <a:r>
              <a:rPr lang="ja-JP" altLang="en-US" sz="1400" dirty="0" smtClean="0">
                <a:solidFill>
                  <a:schemeClr val="tx1"/>
                </a:solidFill>
                <a:latin typeface="Meiryo UI" panose="020B0604030504040204" pitchFamily="50" charset="-128"/>
                <a:ea typeface="Meiryo UI" panose="020B0604030504040204" pitchFamily="50" charset="-128"/>
              </a:rPr>
              <a:t>　　　◇　</a:t>
            </a:r>
            <a:r>
              <a:rPr kumimoji="1" lang="ja-JP" altLang="en-US" sz="1400" dirty="0" smtClean="0">
                <a:solidFill>
                  <a:schemeClr val="tx1"/>
                </a:solidFill>
                <a:latin typeface="Meiryo UI" panose="020B0604030504040204" pitchFamily="50" charset="-128"/>
                <a:ea typeface="Meiryo UI" panose="020B0604030504040204" pitchFamily="50" charset="-128"/>
              </a:rPr>
              <a:t>淀川左岸線の延伸</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p>
            <a:pPr>
              <a:lnSpc>
                <a:spcPts val="2300"/>
              </a:lnSpc>
            </a:pPr>
            <a:r>
              <a:rPr lang="ja-JP" altLang="en-US" sz="1400" dirty="0" smtClean="0">
                <a:solidFill>
                  <a:schemeClr val="tx1"/>
                </a:solidFill>
                <a:latin typeface="Meiryo UI" panose="020B0604030504040204" pitchFamily="50" charset="-128"/>
                <a:ea typeface="Meiryo UI" panose="020B0604030504040204" pitchFamily="50" charset="-128"/>
              </a:rPr>
              <a:t>　　　◇　なにわ筋線</a:t>
            </a:r>
            <a:endParaRPr lang="en-US" altLang="ja-JP" sz="1400" dirty="0" smtClean="0">
              <a:solidFill>
                <a:schemeClr val="tx1"/>
              </a:solidFill>
              <a:latin typeface="Meiryo UI" panose="020B0604030504040204" pitchFamily="50" charset="-128"/>
              <a:ea typeface="Meiryo UI" panose="020B0604030504040204" pitchFamily="50" charset="-128"/>
            </a:endParaRPr>
          </a:p>
          <a:p>
            <a:pPr>
              <a:lnSpc>
                <a:spcPts val="2300"/>
              </a:lnSpc>
            </a:pPr>
            <a:r>
              <a:rPr lang="ja-JP" altLang="en-US" sz="1400" dirty="0" smtClean="0">
                <a:solidFill>
                  <a:schemeClr val="tx1"/>
                </a:solidFill>
                <a:latin typeface="Meiryo UI" panose="020B0604030504040204" pitchFamily="50" charset="-128"/>
                <a:ea typeface="Meiryo UI" panose="020B0604030504040204" pitchFamily="50" charset="-128"/>
              </a:rPr>
              <a:t>　　　◇　</a:t>
            </a:r>
            <a:r>
              <a:rPr kumimoji="1" lang="ja-JP" altLang="en-US" sz="1400" dirty="0" smtClean="0">
                <a:solidFill>
                  <a:schemeClr val="tx1"/>
                </a:solidFill>
                <a:latin typeface="Meiryo UI" panose="020B0604030504040204" pitchFamily="50" charset="-128"/>
                <a:ea typeface="Meiryo UI" panose="020B0604030504040204" pitchFamily="50" charset="-128"/>
              </a:rPr>
              <a:t>うめきた２期</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p>
            <a:pPr>
              <a:lnSpc>
                <a:spcPts val="2300"/>
              </a:lnSpc>
            </a:pPr>
            <a:r>
              <a:rPr lang="ja-JP" altLang="en-US" sz="1400" dirty="0" smtClean="0">
                <a:solidFill>
                  <a:schemeClr val="tx1"/>
                </a:solidFill>
                <a:latin typeface="Meiryo UI" panose="020B0604030504040204" pitchFamily="50" charset="-128"/>
                <a:ea typeface="Meiryo UI" panose="020B0604030504040204" pitchFamily="50" charset="-128"/>
              </a:rPr>
              <a:t>　　　◇　大阪マラソン</a:t>
            </a:r>
            <a:endParaRPr lang="en-US" altLang="ja-JP" sz="1400" dirty="0" smtClean="0">
              <a:solidFill>
                <a:schemeClr val="tx1"/>
              </a:solidFill>
              <a:latin typeface="Meiryo UI" panose="020B0604030504040204" pitchFamily="50" charset="-128"/>
              <a:ea typeface="Meiryo UI" panose="020B0604030504040204" pitchFamily="50" charset="-128"/>
            </a:endParaRPr>
          </a:p>
          <a:p>
            <a:pPr>
              <a:lnSpc>
                <a:spcPts val="2300"/>
              </a:lnSpc>
            </a:pPr>
            <a:r>
              <a:rPr lang="ja-JP" altLang="en-US" sz="1400" dirty="0" smtClean="0">
                <a:solidFill>
                  <a:schemeClr val="tx1"/>
                </a:solidFill>
                <a:latin typeface="Meiryo UI" panose="020B0604030504040204" pitchFamily="50" charset="-128"/>
                <a:ea typeface="Meiryo UI" panose="020B0604030504040204" pitchFamily="50" charset="-128"/>
              </a:rPr>
              <a:t>　　　◇　大阪観光局の</a:t>
            </a:r>
            <a:r>
              <a:rPr lang="ja-JP" altLang="en-US" sz="1400" dirty="0">
                <a:solidFill>
                  <a:schemeClr val="tx1"/>
                </a:solidFill>
                <a:latin typeface="Meiryo UI" panose="020B0604030504040204" pitchFamily="50" charset="-128"/>
                <a:ea typeface="Meiryo UI" panose="020B0604030504040204" pitchFamily="50" charset="-128"/>
              </a:rPr>
              <a:t>設立</a:t>
            </a:r>
            <a:endParaRPr lang="en-US" altLang="ja-JP" sz="1400" dirty="0" smtClean="0">
              <a:solidFill>
                <a:schemeClr val="tx1"/>
              </a:solidFill>
              <a:latin typeface="Meiryo UI" panose="020B0604030504040204" pitchFamily="50" charset="-128"/>
              <a:ea typeface="Meiryo UI" panose="020B0604030504040204" pitchFamily="50" charset="-128"/>
            </a:endParaRPr>
          </a:p>
          <a:p>
            <a:endParaRPr kumimoji="1" lang="ja-JP" altLang="en-US" sz="1600" dirty="0">
              <a:solidFill>
                <a:schemeClr val="tx1"/>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2"/>
          </p:nvPr>
        </p:nvSpPr>
        <p:spPr>
          <a:xfrm>
            <a:off x="7071072" y="6520259"/>
            <a:ext cx="2133600" cy="365125"/>
          </a:xfrm>
        </p:spPr>
        <p:txBody>
          <a:bodyPr/>
          <a:lstStyle/>
          <a:p>
            <a:pPr>
              <a:defRPr/>
            </a:pPr>
            <a:r>
              <a:rPr lang="en-US" altLang="ja-JP" dirty="0" smtClean="0"/>
              <a:t>14</a:t>
            </a:r>
          </a:p>
        </p:txBody>
      </p:sp>
      <p:sp>
        <p:nvSpPr>
          <p:cNvPr id="114" name="角丸四角形 113"/>
          <p:cNvSpPr/>
          <p:nvPr/>
        </p:nvSpPr>
        <p:spPr>
          <a:xfrm>
            <a:off x="4644008" y="1827452"/>
            <a:ext cx="3960440" cy="2969700"/>
          </a:xfrm>
          <a:prstGeom prst="roundRect">
            <a:avLst>
              <a:gd name="adj" fmla="val 7506"/>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ts val="800"/>
              </a:lnSpc>
            </a:pPr>
            <a:endParaRPr lang="en-US" altLang="ja-JP" sz="2000" dirty="0" smtClean="0">
              <a:solidFill>
                <a:schemeClr val="tx1"/>
              </a:solidFill>
              <a:latin typeface="Meiryo UI" panose="020B0604030504040204" pitchFamily="50" charset="-128"/>
              <a:ea typeface="Meiryo UI" panose="020B0604030504040204" pitchFamily="50" charset="-128"/>
            </a:endParaRPr>
          </a:p>
          <a:p>
            <a:pPr>
              <a:lnSpc>
                <a:spcPts val="2100"/>
              </a:lnSpc>
            </a:pPr>
            <a:r>
              <a:rPr lang="ja-JP" altLang="en-US" sz="1400" dirty="0" smtClean="0">
                <a:solidFill>
                  <a:schemeClr val="tx1"/>
                </a:solidFill>
                <a:latin typeface="Meiryo UI" panose="020B0604030504040204" pitchFamily="50" charset="-128"/>
                <a:ea typeface="Meiryo UI" panose="020B0604030504040204" pitchFamily="50" charset="-128"/>
              </a:rPr>
              <a:t>　　</a:t>
            </a:r>
            <a:r>
              <a:rPr lang="en-US" altLang="ja-JP" sz="1400" dirty="0" smtClean="0">
                <a:solidFill>
                  <a:schemeClr val="tx1"/>
                </a:solidFill>
                <a:latin typeface="Meiryo UI" panose="020B0604030504040204" pitchFamily="50" charset="-128"/>
                <a:ea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rPr>
              <a:t>大阪府</a:t>
            </a:r>
            <a:r>
              <a:rPr lang="en-US" altLang="ja-JP" sz="1400" dirty="0" smtClean="0">
                <a:solidFill>
                  <a:schemeClr val="tx1"/>
                </a:solidFill>
                <a:latin typeface="Meiryo UI" panose="020B0604030504040204" pitchFamily="50" charset="-128"/>
                <a:ea typeface="Meiryo UI" panose="020B0604030504040204" pitchFamily="50" charset="-128"/>
              </a:rPr>
              <a:t>》</a:t>
            </a:r>
          </a:p>
          <a:p>
            <a:pPr>
              <a:lnSpc>
                <a:spcPts val="2100"/>
              </a:lnSpc>
            </a:pPr>
            <a:r>
              <a:rPr lang="ja-JP" altLang="en-US" sz="1400" dirty="0" smtClean="0">
                <a:solidFill>
                  <a:schemeClr val="tx1"/>
                </a:solidFill>
                <a:latin typeface="Meiryo UI" panose="020B0604030504040204" pitchFamily="50" charset="-128"/>
                <a:ea typeface="Meiryo UI" panose="020B0604030504040204" pitchFamily="50" charset="-128"/>
              </a:rPr>
              <a:t>　　　◇　私立高校授業料無償化</a:t>
            </a:r>
            <a:endParaRPr lang="en-US" altLang="ja-JP" sz="1400" dirty="0" smtClean="0">
              <a:solidFill>
                <a:schemeClr val="tx1"/>
              </a:solidFill>
              <a:latin typeface="Meiryo UI" panose="020B0604030504040204" pitchFamily="50" charset="-128"/>
              <a:ea typeface="Meiryo UI" panose="020B0604030504040204" pitchFamily="50" charset="-128"/>
            </a:endParaRPr>
          </a:p>
          <a:p>
            <a:pPr>
              <a:lnSpc>
                <a:spcPts val="2100"/>
              </a:lnSpc>
            </a:pPr>
            <a:r>
              <a:rPr lang="ja-JP" altLang="en-US" sz="1400" dirty="0">
                <a:solidFill>
                  <a:schemeClr val="tx1"/>
                </a:solidFill>
                <a:latin typeface="Meiryo UI" panose="020B0604030504040204" pitchFamily="50" charset="-128"/>
                <a:ea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rPr>
              <a:t>　</a:t>
            </a:r>
            <a:r>
              <a:rPr lang="ja-JP" altLang="en-US" sz="1400" dirty="0">
                <a:solidFill>
                  <a:schemeClr val="tx1"/>
                </a:solidFill>
                <a:latin typeface="Meiryo UI" panose="020B0604030504040204" pitchFamily="50" charset="-128"/>
                <a:ea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rPr>
              <a:t>◇　府大・市大授業料等無償化</a:t>
            </a:r>
            <a:endParaRPr lang="en-US" altLang="ja-JP" sz="1400" dirty="0" smtClean="0">
              <a:solidFill>
                <a:schemeClr val="tx1"/>
              </a:solidFill>
              <a:latin typeface="Meiryo UI" panose="020B0604030504040204" pitchFamily="50" charset="-128"/>
              <a:ea typeface="Meiryo UI" panose="020B0604030504040204" pitchFamily="50" charset="-128"/>
            </a:endParaRPr>
          </a:p>
          <a:p>
            <a:pPr>
              <a:lnSpc>
                <a:spcPts val="2100"/>
              </a:lnSpc>
            </a:pPr>
            <a:r>
              <a:rPr lang="ja-JP" altLang="en-US" sz="1400" dirty="0" smtClean="0">
                <a:solidFill>
                  <a:schemeClr val="tx1"/>
                </a:solidFill>
                <a:latin typeface="Meiryo UI" panose="020B0604030504040204" pitchFamily="50" charset="-128"/>
                <a:ea typeface="Meiryo UI" panose="020B0604030504040204" pitchFamily="50" charset="-128"/>
              </a:rPr>
              <a:t>　　</a:t>
            </a:r>
            <a:r>
              <a:rPr lang="en-US" altLang="ja-JP" sz="1400" dirty="0" smtClean="0">
                <a:solidFill>
                  <a:schemeClr val="tx1"/>
                </a:solidFill>
                <a:latin typeface="Meiryo UI" panose="020B0604030504040204" pitchFamily="50" charset="-128"/>
                <a:ea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rPr>
              <a:t>大阪市</a:t>
            </a:r>
            <a:r>
              <a:rPr lang="en-US" altLang="ja-JP" sz="1400" dirty="0" smtClean="0">
                <a:solidFill>
                  <a:schemeClr val="tx1"/>
                </a:solidFill>
                <a:latin typeface="Meiryo UI" panose="020B0604030504040204" pitchFamily="50" charset="-128"/>
                <a:ea typeface="Meiryo UI" panose="020B0604030504040204" pitchFamily="50" charset="-128"/>
              </a:rPr>
              <a:t>》</a:t>
            </a:r>
          </a:p>
          <a:p>
            <a:pPr>
              <a:lnSpc>
                <a:spcPts val="2100"/>
              </a:lnSpc>
            </a:pPr>
            <a:r>
              <a:rPr lang="ja-JP" altLang="en-US" sz="1400" dirty="0">
                <a:solidFill>
                  <a:schemeClr val="tx1"/>
                </a:solidFill>
                <a:latin typeface="Meiryo UI" panose="020B0604030504040204" pitchFamily="50" charset="-128"/>
                <a:ea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rPr>
              <a:t>　　◇　塾代助成</a:t>
            </a:r>
            <a:endParaRPr lang="en-US" altLang="ja-JP" sz="1400" dirty="0" smtClean="0">
              <a:solidFill>
                <a:schemeClr val="tx1"/>
              </a:solidFill>
              <a:latin typeface="Meiryo UI" panose="020B0604030504040204" pitchFamily="50" charset="-128"/>
              <a:ea typeface="Meiryo UI" panose="020B0604030504040204" pitchFamily="50" charset="-128"/>
            </a:endParaRPr>
          </a:p>
          <a:p>
            <a:pPr>
              <a:lnSpc>
                <a:spcPts val="2100"/>
              </a:lnSpc>
            </a:pPr>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ja-JP" altLang="en-US" sz="1400" dirty="0" smtClean="0">
                <a:solidFill>
                  <a:schemeClr val="tx1"/>
                </a:solidFill>
                <a:latin typeface="Meiryo UI" panose="020B0604030504040204" pitchFamily="50" charset="-128"/>
                <a:ea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rPr>
              <a:t>◇　</a:t>
            </a:r>
            <a:r>
              <a:rPr kumimoji="1" lang="ja-JP" altLang="en-US" sz="1400" dirty="0" smtClean="0">
                <a:solidFill>
                  <a:schemeClr val="tx1"/>
                </a:solidFill>
                <a:latin typeface="Meiryo UI" panose="020B0604030504040204" pitchFamily="50" charset="-128"/>
                <a:ea typeface="Meiryo UI" panose="020B0604030504040204" pitchFamily="50" charset="-128"/>
              </a:rPr>
              <a:t>中学校給食</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p>
            <a:pPr>
              <a:lnSpc>
                <a:spcPts val="2100"/>
              </a:lnSpc>
            </a:pPr>
            <a:r>
              <a:rPr lang="ja-JP" altLang="en-US" sz="1400" dirty="0">
                <a:solidFill>
                  <a:schemeClr val="tx1"/>
                </a:solidFill>
                <a:latin typeface="Meiryo UI" panose="020B0604030504040204" pitchFamily="50" charset="-128"/>
                <a:ea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rPr>
              <a:t>　　◇　</a:t>
            </a:r>
            <a:r>
              <a:rPr kumimoji="1" lang="ja-JP" altLang="en-US" sz="1400" dirty="0" smtClean="0">
                <a:solidFill>
                  <a:schemeClr val="tx1"/>
                </a:solidFill>
                <a:latin typeface="Meiryo UI" panose="020B0604030504040204" pitchFamily="50" charset="-128"/>
                <a:ea typeface="Meiryo UI" panose="020B0604030504040204" pitchFamily="50" charset="-128"/>
              </a:rPr>
              <a:t>保育所整備等</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p>
            <a:pPr>
              <a:lnSpc>
                <a:spcPts val="2100"/>
              </a:lnSpc>
            </a:pPr>
            <a:r>
              <a:rPr lang="ja-JP" altLang="en-US" sz="1400" dirty="0">
                <a:solidFill>
                  <a:schemeClr val="tx1"/>
                </a:solidFill>
                <a:latin typeface="Meiryo UI" panose="020B0604030504040204" pitchFamily="50" charset="-128"/>
                <a:ea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rPr>
              <a:t>　　◇　こども医療費助成の充実</a:t>
            </a:r>
            <a:endParaRPr lang="en-US" altLang="ja-JP" sz="1400" dirty="0" smtClean="0">
              <a:solidFill>
                <a:schemeClr val="tx1"/>
              </a:solidFill>
              <a:latin typeface="Meiryo UI" panose="020B0604030504040204" pitchFamily="50" charset="-128"/>
              <a:ea typeface="Meiryo UI" panose="020B0604030504040204" pitchFamily="50" charset="-128"/>
            </a:endParaRPr>
          </a:p>
          <a:p>
            <a:pPr>
              <a:lnSpc>
                <a:spcPts val="2100"/>
              </a:lnSpc>
            </a:pPr>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ja-JP" altLang="en-US" sz="1400" dirty="0" smtClean="0">
                <a:solidFill>
                  <a:schemeClr val="tx1"/>
                </a:solidFill>
                <a:latin typeface="Meiryo UI" panose="020B0604030504040204" pitchFamily="50" charset="-128"/>
                <a:ea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rPr>
              <a:t>◇　幼児</a:t>
            </a:r>
            <a:r>
              <a:rPr lang="ja-JP" altLang="en-US" sz="1400" dirty="0">
                <a:solidFill>
                  <a:schemeClr val="tx1"/>
                </a:solidFill>
                <a:latin typeface="Meiryo UI" panose="020B0604030504040204" pitchFamily="50" charset="-128"/>
                <a:ea typeface="Meiryo UI" panose="020B0604030504040204" pitchFamily="50" charset="-128"/>
              </a:rPr>
              <a:t>教育</a:t>
            </a:r>
            <a:r>
              <a:rPr lang="ja-JP" altLang="en-US" sz="1400" dirty="0" smtClean="0">
                <a:solidFill>
                  <a:schemeClr val="tx1"/>
                </a:solidFill>
                <a:latin typeface="Meiryo UI" panose="020B0604030504040204" pitchFamily="50" charset="-128"/>
                <a:ea typeface="Meiryo UI" panose="020B0604030504040204" pitchFamily="50" charset="-128"/>
              </a:rPr>
              <a:t>の無償化</a:t>
            </a:r>
            <a:endParaRPr lang="en-US" altLang="ja-JP" sz="1400" dirty="0" smtClean="0">
              <a:solidFill>
                <a:schemeClr val="tx1"/>
              </a:solidFill>
              <a:latin typeface="Meiryo UI" panose="020B0604030504040204" pitchFamily="50" charset="-128"/>
              <a:ea typeface="Meiryo UI" panose="020B0604030504040204" pitchFamily="50" charset="-128"/>
            </a:endParaRPr>
          </a:p>
          <a:p>
            <a:pPr>
              <a:lnSpc>
                <a:spcPts val="2100"/>
              </a:lnSpc>
            </a:pPr>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ja-JP" altLang="en-US" sz="1400" dirty="0" smtClean="0">
                <a:solidFill>
                  <a:schemeClr val="tx1"/>
                </a:solidFill>
                <a:latin typeface="Meiryo UI" panose="020B0604030504040204" pitchFamily="50" charset="-128"/>
                <a:ea typeface="Meiryo UI" panose="020B0604030504040204" pitchFamily="50" charset="-128"/>
              </a:rPr>
              <a:t>　　◇　大阪城公園</a:t>
            </a:r>
            <a:r>
              <a:rPr kumimoji="1" lang="en-US" altLang="ja-JP" sz="1400" dirty="0" smtClean="0">
                <a:solidFill>
                  <a:schemeClr val="tx1"/>
                </a:solidFill>
                <a:latin typeface="Meiryo UI" panose="020B0604030504040204" pitchFamily="50" charset="-128"/>
                <a:ea typeface="Meiryo UI" panose="020B0604030504040204" pitchFamily="50" charset="-128"/>
              </a:rPr>
              <a:t>PMO</a:t>
            </a:r>
            <a:r>
              <a:rPr kumimoji="1" lang="ja-JP" altLang="en-US" sz="1400" dirty="0" err="1" smtClean="0">
                <a:solidFill>
                  <a:schemeClr val="tx1"/>
                </a:solidFill>
                <a:latin typeface="Meiryo UI" panose="020B0604030504040204" pitchFamily="50" charset="-128"/>
                <a:ea typeface="Meiryo UI" panose="020B0604030504040204" pitchFamily="50" charset="-128"/>
              </a:rPr>
              <a:t>、てんしば</a:t>
            </a:r>
            <a:endParaRPr kumimoji="1" lang="en-US" altLang="ja-JP" sz="1400" dirty="0" smtClean="0">
              <a:solidFill>
                <a:schemeClr val="tx1"/>
              </a:solidFill>
              <a:latin typeface="Meiryo UI" panose="020B0604030504040204" pitchFamily="50" charset="-128"/>
              <a:ea typeface="Meiryo UI" panose="020B0604030504040204" pitchFamily="50" charset="-128"/>
            </a:endParaRPr>
          </a:p>
        </p:txBody>
      </p:sp>
      <p:sp>
        <p:nvSpPr>
          <p:cNvPr id="122" name="テキスト ボックス 121"/>
          <p:cNvSpPr txBox="1"/>
          <p:nvPr/>
        </p:nvSpPr>
        <p:spPr>
          <a:xfrm>
            <a:off x="395536" y="1400639"/>
            <a:ext cx="3869704" cy="360000"/>
          </a:xfrm>
          <a:prstGeom prst="rect">
            <a:avLst/>
          </a:prstGeom>
          <a:solidFill>
            <a:schemeClr val="tx2"/>
          </a:solidFill>
        </p:spPr>
        <p:txBody>
          <a:bodyPr wrap="square" lIns="0" tIns="0" rIns="0" bIns="0" rtlCol="0" anchor="ctr" anchorCtr="0">
            <a:noAutofit/>
          </a:bodyPr>
          <a:lstStyle/>
          <a:p>
            <a:pPr algn="ctr"/>
            <a:r>
              <a:rPr lang="ja-JP" altLang="en-US" b="1" dirty="0" smtClean="0">
                <a:solidFill>
                  <a:prstClr val="white"/>
                </a:solidFill>
                <a:latin typeface="Meiryo UI" panose="020B0604030504040204" pitchFamily="50" charset="-128"/>
                <a:ea typeface="Meiryo UI" panose="020B0604030504040204" pitchFamily="50" charset="-128"/>
              </a:rPr>
              <a:t>大阪の成長</a:t>
            </a:r>
            <a:endParaRPr lang="ja-JP" altLang="en-US" b="1" dirty="0">
              <a:solidFill>
                <a:prstClr val="white"/>
              </a:solidFill>
              <a:latin typeface="Meiryo UI" panose="020B0604030504040204" pitchFamily="50" charset="-128"/>
              <a:ea typeface="Meiryo UI" panose="020B0604030504040204" pitchFamily="50" charset="-128"/>
            </a:endParaRPr>
          </a:p>
        </p:txBody>
      </p:sp>
      <p:sp>
        <p:nvSpPr>
          <p:cNvPr id="123" name="テキスト ボックス 122"/>
          <p:cNvSpPr txBox="1"/>
          <p:nvPr/>
        </p:nvSpPr>
        <p:spPr>
          <a:xfrm>
            <a:off x="4644008" y="1400639"/>
            <a:ext cx="3960440" cy="360000"/>
          </a:xfrm>
          <a:prstGeom prst="rect">
            <a:avLst/>
          </a:prstGeom>
          <a:solidFill>
            <a:schemeClr val="tx2"/>
          </a:solidFill>
        </p:spPr>
        <p:txBody>
          <a:bodyPr wrap="square" lIns="0" tIns="0" rIns="0" bIns="0" rtlCol="0" anchor="ctr" anchorCtr="0">
            <a:noAutofit/>
          </a:bodyPr>
          <a:lstStyle/>
          <a:p>
            <a:pPr algn="ctr"/>
            <a:r>
              <a:rPr lang="ja-JP" altLang="en-US" b="1" dirty="0">
                <a:solidFill>
                  <a:prstClr val="white"/>
                </a:solidFill>
                <a:latin typeface="Meiryo UI" panose="020B0604030504040204" pitchFamily="50" charset="-128"/>
                <a:ea typeface="Meiryo UI" panose="020B0604030504040204" pitchFamily="50" charset="-128"/>
              </a:rPr>
              <a:t>暮</a:t>
            </a:r>
            <a:r>
              <a:rPr lang="ja-JP" altLang="en-US" b="1" dirty="0" smtClean="0">
                <a:solidFill>
                  <a:prstClr val="white"/>
                </a:solidFill>
                <a:latin typeface="Meiryo UI" panose="020B0604030504040204" pitchFamily="50" charset="-128"/>
                <a:ea typeface="Meiryo UI" panose="020B0604030504040204" pitchFamily="50" charset="-128"/>
              </a:rPr>
              <a:t>らしの向上（住民サービスの拡充）</a:t>
            </a:r>
            <a:endParaRPr lang="ja-JP" altLang="en-US" b="1" dirty="0">
              <a:solidFill>
                <a:prstClr val="white"/>
              </a:solidFill>
              <a:latin typeface="Meiryo UI" panose="020B0604030504040204" pitchFamily="50" charset="-128"/>
              <a:ea typeface="Meiryo UI" panose="020B0604030504040204" pitchFamily="50" charset="-128"/>
            </a:endParaRPr>
          </a:p>
        </p:txBody>
      </p:sp>
      <p:sp>
        <p:nvSpPr>
          <p:cNvPr id="16" name="正方形/長方形 15"/>
          <p:cNvSpPr/>
          <p:nvPr/>
        </p:nvSpPr>
        <p:spPr>
          <a:xfrm>
            <a:off x="467544" y="5395923"/>
            <a:ext cx="8136903" cy="1296144"/>
          </a:xfrm>
          <a:prstGeom prst="rect">
            <a:avLst/>
          </a:prstGeom>
        </p:spPr>
        <p:style>
          <a:lnRef idx="2">
            <a:schemeClr val="accent1"/>
          </a:lnRef>
          <a:fillRef idx="1">
            <a:schemeClr val="lt1"/>
          </a:fillRef>
          <a:effectRef idx="0">
            <a:schemeClr val="accent1"/>
          </a:effectRef>
          <a:fontRef idx="minor">
            <a:schemeClr val="dk1"/>
          </a:fontRef>
        </p:style>
        <p:txBody>
          <a:bodyPr rtlCol="0" anchor="ctr" anchorCtr="0"/>
          <a:lstStyle/>
          <a:p>
            <a:pPr>
              <a:lnSpc>
                <a:spcPct val="140000"/>
              </a:lnSpc>
            </a:pPr>
            <a:r>
              <a:rPr lang="ja-JP" altLang="en-US" sz="1400" b="1" dirty="0" smtClean="0">
                <a:solidFill>
                  <a:schemeClr val="tx1"/>
                </a:solidFill>
                <a:latin typeface="Meiryo UI" panose="020B0604030504040204" pitchFamily="50" charset="-128"/>
                <a:ea typeface="Meiryo UI" panose="020B0604030504040204" pitchFamily="50" charset="-128"/>
              </a:rPr>
              <a:t>◆現在、大阪府に司令塔を一本化し、府市の役割分担のもと連携して、新型コロナウイルス感染症に対応</a:t>
            </a:r>
            <a:endParaRPr lang="en-US" altLang="ja-JP" sz="1400" b="1" dirty="0" smtClean="0">
              <a:solidFill>
                <a:schemeClr val="tx1"/>
              </a:solidFill>
              <a:latin typeface="Meiryo UI" panose="020B0604030504040204" pitchFamily="50" charset="-128"/>
              <a:ea typeface="Meiryo UI" panose="020B0604030504040204" pitchFamily="50" charset="-128"/>
            </a:endParaRPr>
          </a:p>
          <a:p>
            <a:pPr>
              <a:lnSpc>
                <a:spcPct val="140000"/>
              </a:lnSpc>
            </a:pPr>
            <a:r>
              <a:rPr lang="ja-JP" altLang="en-US" sz="1300" dirty="0" smtClean="0">
                <a:solidFill>
                  <a:schemeClr val="tx1"/>
                </a:solidFill>
                <a:latin typeface="Meiryo UI" panose="020B0604030504040204" pitchFamily="50" charset="-128"/>
                <a:ea typeface="Meiryo UI" panose="020B0604030504040204" pitchFamily="50" charset="-128"/>
              </a:rPr>
              <a:t>　　　大阪府　入院フォローアップセンター、大阪モデルの発表、</a:t>
            </a:r>
            <a:r>
              <a:rPr lang="ja-JP" altLang="en-US" sz="1400" dirty="0">
                <a:latin typeface="Meiryo UI" panose="020B0604030504040204" pitchFamily="50" charset="-128"/>
                <a:ea typeface="Meiryo UI" panose="020B0604030504040204" pitchFamily="50" charset="-128"/>
              </a:rPr>
              <a:t>「大阪コロナ追跡システム」</a:t>
            </a:r>
            <a:r>
              <a:rPr lang="ja-JP" altLang="en-US" sz="1400" dirty="0" smtClean="0">
                <a:latin typeface="Meiryo UI" panose="020B0604030504040204" pitchFamily="50" charset="-128"/>
                <a:ea typeface="Meiryo UI" panose="020B0604030504040204" pitchFamily="50" charset="-128"/>
              </a:rPr>
              <a:t>の構築</a:t>
            </a:r>
            <a:r>
              <a:rPr lang="ja-JP" altLang="en-US" sz="1400" dirty="0">
                <a:latin typeface="Meiryo UI" panose="020B0604030504040204" pitchFamily="50" charset="-128"/>
                <a:ea typeface="Meiryo UI" panose="020B0604030504040204" pitchFamily="50" charset="-128"/>
              </a:rPr>
              <a:t>と</a:t>
            </a:r>
            <a:r>
              <a:rPr lang="ja-JP" altLang="en-US" sz="1400" dirty="0" smtClean="0">
                <a:latin typeface="Meiryo UI" panose="020B0604030504040204" pitchFamily="50" charset="-128"/>
                <a:ea typeface="Meiryo UI" panose="020B0604030504040204" pitchFamily="50" charset="-128"/>
              </a:rPr>
              <a:t>活用</a:t>
            </a:r>
            <a:r>
              <a:rPr lang="ja-JP" altLang="en-US" sz="1300" dirty="0" smtClean="0">
                <a:solidFill>
                  <a:schemeClr val="tx1"/>
                </a:solidFill>
                <a:latin typeface="Meiryo UI" panose="020B0604030504040204" pitchFamily="50" charset="-128"/>
                <a:ea typeface="Meiryo UI" panose="020B0604030504040204" pitchFamily="50" charset="-128"/>
              </a:rPr>
              <a:t>　等</a:t>
            </a:r>
            <a:endParaRPr lang="en-US" altLang="ja-JP" sz="1300" dirty="0" smtClean="0">
              <a:solidFill>
                <a:schemeClr val="tx1"/>
              </a:solidFill>
              <a:latin typeface="Meiryo UI" panose="020B0604030504040204" pitchFamily="50" charset="-128"/>
              <a:ea typeface="Meiryo UI" panose="020B0604030504040204" pitchFamily="50" charset="-128"/>
            </a:endParaRPr>
          </a:p>
          <a:p>
            <a:pPr>
              <a:lnSpc>
                <a:spcPct val="130000"/>
              </a:lnSpc>
            </a:pPr>
            <a:r>
              <a:rPr lang="ja-JP" altLang="en-US" sz="1300" dirty="0" smtClean="0">
                <a:solidFill>
                  <a:schemeClr val="tx1"/>
                </a:solidFill>
                <a:latin typeface="Meiryo UI" panose="020B0604030504040204" pitchFamily="50" charset="-128"/>
                <a:ea typeface="Meiryo UI" panose="020B0604030504040204" pitchFamily="50" charset="-128"/>
              </a:rPr>
              <a:t>　　　大阪市　</a:t>
            </a:r>
            <a:r>
              <a:rPr lang="en-US" altLang="ja-JP" sz="1300" dirty="0">
                <a:solidFill>
                  <a:schemeClr val="tx1"/>
                </a:solidFill>
                <a:latin typeface="Meiryo UI" panose="020B0604030504040204" pitchFamily="50" charset="-128"/>
                <a:ea typeface="Meiryo UI" panose="020B0604030504040204" pitchFamily="50" charset="-128"/>
              </a:rPr>
              <a:t>PCR</a:t>
            </a:r>
            <a:r>
              <a:rPr lang="ja-JP" altLang="en-US" sz="1300" dirty="0">
                <a:solidFill>
                  <a:schemeClr val="tx1"/>
                </a:solidFill>
                <a:latin typeface="Meiryo UI" panose="020B0604030504040204" pitchFamily="50" charset="-128"/>
                <a:ea typeface="Meiryo UI" panose="020B0604030504040204" pitchFamily="50" charset="-128"/>
              </a:rPr>
              <a:t>検査にかかる連携及び実施体制の確保</a:t>
            </a:r>
            <a:r>
              <a:rPr lang="ja-JP" altLang="en-US" sz="1300" dirty="0" smtClean="0">
                <a:solidFill>
                  <a:schemeClr val="tx1"/>
                </a:solidFill>
                <a:latin typeface="Meiryo UI" panose="020B0604030504040204" pitchFamily="50" charset="-128"/>
                <a:ea typeface="Meiryo UI" panose="020B0604030504040204" pitchFamily="50" charset="-128"/>
              </a:rPr>
              <a:t>、十三市民</a:t>
            </a:r>
            <a:r>
              <a:rPr lang="ja-JP" altLang="en-US" sz="1300" dirty="0">
                <a:solidFill>
                  <a:schemeClr val="tx1"/>
                </a:solidFill>
                <a:latin typeface="Meiryo UI" panose="020B0604030504040204" pitchFamily="50" charset="-128"/>
                <a:ea typeface="Meiryo UI" panose="020B0604030504040204" pitchFamily="50" charset="-128"/>
              </a:rPr>
              <a:t>病院を活用した病床の</a:t>
            </a:r>
            <a:r>
              <a:rPr lang="ja-JP" altLang="en-US" sz="1300" dirty="0" smtClean="0">
                <a:solidFill>
                  <a:schemeClr val="tx1"/>
                </a:solidFill>
                <a:latin typeface="Meiryo UI" panose="020B0604030504040204" pitchFamily="50" charset="-128"/>
                <a:ea typeface="Meiryo UI" panose="020B0604030504040204" pitchFamily="50" charset="-128"/>
              </a:rPr>
              <a:t>確保　　　　等</a:t>
            </a:r>
            <a:endParaRPr lang="en-US" altLang="ja-JP" sz="1300" dirty="0" smtClean="0">
              <a:solidFill>
                <a:schemeClr val="tx1"/>
              </a:solidFill>
              <a:latin typeface="Meiryo UI" panose="020B0604030504040204" pitchFamily="50" charset="-128"/>
              <a:ea typeface="Meiryo UI" panose="020B0604030504040204" pitchFamily="50" charset="-128"/>
            </a:endParaRPr>
          </a:p>
          <a:p>
            <a:pPr>
              <a:lnSpc>
                <a:spcPct val="140000"/>
              </a:lnSpc>
            </a:pPr>
            <a:r>
              <a:rPr lang="ja-JP" altLang="en-US" sz="1400" b="1" dirty="0" smtClean="0">
                <a:solidFill>
                  <a:schemeClr val="tx1"/>
                </a:solidFill>
                <a:latin typeface="Meiryo UI" panose="020B0604030504040204" pitchFamily="50" charset="-128"/>
                <a:ea typeface="Meiryo UI" panose="020B0604030504040204" pitchFamily="50" charset="-128"/>
              </a:rPr>
              <a:t>◆府市が連携し、インフラの防災対策を強化したことにより、防潮堤の整備などで減災効果が大幅に改善</a:t>
            </a:r>
            <a:endParaRPr lang="en-US" altLang="ja-JP" sz="1400" b="1" dirty="0">
              <a:solidFill>
                <a:schemeClr val="tx1"/>
              </a:solidFill>
              <a:latin typeface="Meiryo UI" panose="020B0604030504040204" pitchFamily="50" charset="-128"/>
              <a:ea typeface="Meiryo UI" panose="020B0604030504040204" pitchFamily="50" charset="-128"/>
            </a:endParaRPr>
          </a:p>
        </p:txBody>
      </p:sp>
      <p:cxnSp>
        <p:nvCxnSpPr>
          <p:cNvPr id="15" name="直線コネクタ 14"/>
          <p:cNvCxnSpPr/>
          <p:nvPr/>
        </p:nvCxnSpPr>
        <p:spPr>
          <a:xfrm>
            <a:off x="0" y="431155"/>
            <a:ext cx="911578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a:off x="1915102" y="687778"/>
            <a:ext cx="5057492" cy="369332"/>
          </a:xfrm>
          <a:prstGeom prst="rect">
            <a:avLst/>
          </a:prstGeom>
          <a:noFill/>
        </p:spPr>
        <p:txBody>
          <a:bodyPr wrap="square" rtlCol="0">
            <a:spAutoFit/>
          </a:bodyPr>
          <a:lstStyle/>
          <a:p>
            <a:pPr algn="ctr"/>
            <a:r>
              <a:rPr lang="ja-JP" altLang="en-US"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府市連携（バーチャル大阪都）の取組み</a:t>
            </a:r>
            <a:endParaRPr lang="ja-JP" altLang="en-US" b="1" dirty="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20" name="テキスト ボックス 19"/>
          <p:cNvSpPr txBox="1"/>
          <p:nvPr/>
        </p:nvSpPr>
        <p:spPr>
          <a:xfrm>
            <a:off x="467543" y="5053775"/>
            <a:ext cx="8136903" cy="360000"/>
          </a:xfrm>
          <a:prstGeom prst="rect">
            <a:avLst/>
          </a:prstGeom>
        </p:spPr>
        <p:style>
          <a:lnRef idx="1">
            <a:schemeClr val="accent1"/>
          </a:lnRef>
          <a:fillRef idx="2">
            <a:schemeClr val="accent1"/>
          </a:fillRef>
          <a:effectRef idx="1">
            <a:schemeClr val="accent1"/>
          </a:effectRef>
          <a:fontRef idx="minor">
            <a:schemeClr val="dk1"/>
          </a:fontRef>
        </p:style>
        <p:txBody>
          <a:bodyPr wrap="square" lIns="0" tIns="0" rIns="0" bIns="0" rtlCol="0" anchor="ctr" anchorCtr="0">
            <a:noAutofit/>
          </a:bodyPr>
          <a:lstStyle/>
          <a:p>
            <a:pPr algn="ctr"/>
            <a:r>
              <a:rPr lang="ja-JP" altLang="en-US" dirty="0" smtClean="0">
                <a:ln w="0"/>
                <a:solidFill>
                  <a:schemeClr val="tx1"/>
                </a:solidFill>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rPr>
              <a:t>危機管理対応　安全・安心</a:t>
            </a:r>
            <a:endParaRPr lang="ja-JP" altLang="en-US" dirty="0">
              <a:ln w="0"/>
              <a:solidFill>
                <a:schemeClr val="tx1"/>
              </a:solidFill>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28220" y="-30510"/>
            <a:ext cx="9144000" cy="461665"/>
          </a:xfrm>
          <a:prstGeom prst="rect">
            <a:avLst/>
          </a:prstGeom>
          <a:noFill/>
        </p:spPr>
        <p:txBody>
          <a:bodyPr wrap="square" rtlCol="0">
            <a:spAutoFit/>
          </a:bodyPr>
          <a:lstStyle/>
          <a:p>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特別</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区制度（いわゆる「大阪都構想」）の実現①</a:t>
            </a:r>
            <a:r>
              <a:rPr lang="en-US" altLang="ja-JP" sz="2400" b="1" dirty="0" smtClean="0">
                <a:latin typeface="Meiryo UI" panose="020B0604030504040204" pitchFamily="50" charset="-128"/>
                <a:ea typeface="Meiryo UI" panose="020B0604030504040204" pitchFamily="50" charset="-128"/>
                <a:cs typeface="Meiryo UI" panose="020B0604030504040204" pitchFamily="50" charset="-128"/>
              </a:rPr>
              <a:t>&lt;</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現在</a:t>
            </a:r>
            <a:r>
              <a:rPr lang="en-US" altLang="ja-JP" sz="2400" b="1" dirty="0" smtClean="0">
                <a:latin typeface="Meiryo UI" panose="020B0604030504040204" pitchFamily="50" charset="-128"/>
                <a:ea typeface="Meiryo UI" panose="020B0604030504040204" pitchFamily="50" charset="-128"/>
                <a:cs typeface="Meiryo UI" panose="020B0604030504040204" pitchFamily="50" charset="-128"/>
              </a:rPr>
              <a:t>&gt;</a:t>
            </a:r>
            <a:endParaRPr lang="ja-JP" altLang="en-US" sz="24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3398886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正方形/長方形 21"/>
          <p:cNvSpPr/>
          <p:nvPr/>
        </p:nvSpPr>
        <p:spPr>
          <a:xfrm>
            <a:off x="88185" y="612898"/>
            <a:ext cx="8967630" cy="821485"/>
          </a:xfrm>
          <a:prstGeom prst="rect">
            <a:avLst/>
          </a:prstGeom>
          <a:solidFill>
            <a:schemeClr val="bg1">
              <a:lumMod val="95000"/>
            </a:schemeClr>
          </a:solidFill>
          <a:ln w="95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ct val="110000"/>
              </a:lnSpc>
            </a:pPr>
            <a:r>
              <a:rPr lang="ja-JP" altLang="en-US" sz="1450" b="1" dirty="0" smtClean="0">
                <a:solidFill>
                  <a:schemeClr val="tx1"/>
                </a:solidFill>
                <a:latin typeface="Meiryo UI" panose="020B0604030504040204" pitchFamily="50" charset="-128"/>
                <a:ea typeface="Meiryo UI" panose="020B0604030504040204" pitchFamily="50" charset="-128"/>
              </a:rPr>
              <a:t>現在の府市連携・協調は知事・市長の人間関係によるところが大きい</a:t>
            </a:r>
            <a:endParaRPr lang="en-US" altLang="ja-JP" sz="1450" b="1" dirty="0" smtClean="0">
              <a:solidFill>
                <a:schemeClr val="tx1"/>
              </a:solidFill>
              <a:latin typeface="Meiryo UI" panose="020B0604030504040204" pitchFamily="50" charset="-128"/>
              <a:ea typeface="Meiryo UI" panose="020B0604030504040204" pitchFamily="50" charset="-128"/>
            </a:endParaRPr>
          </a:p>
          <a:p>
            <a:pPr>
              <a:lnSpc>
                <a:spcPct val="110000"/>
              </a:lnSpc>
            </a:pPr>
            <a:r>
              <a:rPr lang="ja-JP" altLang="en-US" sz="1450" b="1" dirty="0" smtClean="0">
                <a:solidFill>
                  <a:schemeClr val="tx1"/>
                </a:solidFill>
                <a:latin typeface="Meiryo UI" panose="020B0604030504040204" pitchFamily="50" charset="-128"/>
                <a:ea typeface="Meiryo UI" panose="020B0604030504040204" pitchFamily="50" charset="-128"/>
              </a:rPr>
              <a:t>⇒　未来に向けて大阪が成長し住民の暮らしを</a:t>
            </a:r>
            <a:r>
              <a:rPr lang="ja-JP" altLang="en-US" sz="1450" b="1" dirty="0">
                <a:solidFill>
                  <a:schemeClr val="tx1"/>
                </a:solidFill>
                <a:latin typeface="Meiryo UI" panose="020B0604030504040204" pitchFamily="50" charset="-128"/>
                <a:ea typeface="Meiryo UI" panose="020B0604030504040204" pitchFamily="50" charset="-128"/>
              </a:rPr>
              <a:t>向上</a:t>
            </a:r>
            <a:r>
              <a:rPr lang="ja-JP" altLang="en-US" sz="1450" b="1" dirty="0" smtClean="0">
                <a:solidFill>
                  <a:schemeClr val="tx1"/>
                </a:solidFill>
                <a:latin typeface="Meiryo UI" panose="020B0604030504040204" pitchFamily="50" charset="-128"/>
                <a:ea typeface="Meiryo UI" panose="020B0604030504040204" pitchFamily="50" charset="-128"/>
              </a:rPr>
              <a:t>させていくには、広域機能と基礎自治機能の役割分担を徹底し、</a:t>
            </a:r>
            <a:endParaRPr lang="en-US" altLang="ja-JP" sz="1450" b="1" dirty="0" smtClean="0">
              <a:solidFill>
                <a:schemeClr val="tx1"/>
              </a:solidFill>
              <a:latin typeface="Meiryo UI" panose="020B0604030504040204" pitchFamily="50" charset="-128"/>
              <a:ea typeface="Meiryo UI" panose="020B0604030504040204" pitchFamily="50" charset="-128"/>
            </a:endParaRPr>
          </a:p>
          <a:p>
            <a:pPr>
              <a:lnSpc>
                <a:spcPct val="110000"/>
              </a:lnSpc>
            </a:pPr>
            <a:r>
              <a:rPr lang="ja-JP" altLang="en-US" sz="1450" b="1" dirty="0">
                <a:solidFill>
                  <a:schemeClr val="tx1"/>
                </a:solidFill>
                <a:latin typeface="Meiryo UI" panose="020B0604030504040204" pitchFamily="50" charset="-128"/>
                <a:ea typeface="Meiryo UI" panose="020B0604030504040204" pitchFamily="50" charset="-128"/>
              </a:rPr>
              <a:t>　</a:t>
            </a:r>
            <a:r>
              <a:rPr lang="ja-JP" altLang="en-US" sz="1450" b="1" dirty="0" smtClean="0">
                <a:solidFill>
                  <a:schemeClr val="tx1"/>
                </a:solidFill>
                <a:latin typeface="Meiryo UI" panose="020B0604030504040204" pitchFamily="50" charset="-128"/>
                <a:ea typeface="Meiryo UI" panose="020B0604030504040204" pitchFamily="50" charset="-128"/>
              </a:rPr>
              <a:t>　 広域機能を大阪府に一元化する特別区制度（いわゆる「大阪都構想」）実現が不可欠</a:t>
            </a:r>
            <a:endParaRPr lang="en-US" altLang="ja-JP" sz="1450" b="1" dirty="0" smtClean="0">
              <a:solidFill>
                <a:schemeClr val="tx1"/>
              </a:solidFill>
              <a:latin typeface="Meiryo UI" panose="020B0604030504040204" pitchFamily="50" charset="-128"/>
              <a:ea typeface="Meiryo UI" panose="020B0604030504040204" pitchFamily="50" charset="-128"/>
            </a:endParaRPr>
          </a:p>
          <a:p>
            <a:pPr>
              <a:lnSpc>
                <a:spcPct val="120000"/>
              </a:lnSpc>
            </a:pPr>
            <a:r>
              <a:rPr lang="ja-JP" altLang="en-US" sz="1550" dirty="0" smtClean="0">
                <a:solidFill>
                  <a:schemeClr val="tx1"/>
                </a:solidFill>
                <a:latin typeface="Meiryo UI" panose="020B0604030504040204" pitchFamily="50" charset="-128"/>
                <a:ea typeface="Meiryo UI" panose="020B0604030504040204" pitchFamily="50" charset="-128"/>
              </a:rPr>
              <a:t>      </a:t>
            </a:r>
            <a:r>
              <a:rPr lang="en-US" altLang="ja-JP" sz="1600" dirty="0" smtClean="0">
                <a:solidFill>
                  <a:schemeClr val="tx1"/>
                </a:solidFill>
                <a:latin typeface="Meiryo UI" panose="020B0604030504040204" pitchFamily="50" charset="-128"/>
                <a:ea typeface="Meiryo UI" panose="020B0604030504040204" pitchFamily="50" charset="-128"/>
              </a:rPr>
              <a:t>  </a:t>
            </a:r>
            <a:endParaRPr lang="ja-JP" altLang="en-US" sz="1600" dirty="0" smtClean="0">
              <a:solidFill>
                <a:schemeClr val="tx1"/>
              </a:solidFill>
              <a:latin typeface="Meiryo UI" panose="020B0604030504040204" pitchFamily="50" charset="-128"/>
              <a:ea typeface="Meiryo UI" panose="020B0604030504040204" pitchFamily="50" charset="-128"/>
            </a:endParaRPr>
          </a:p>
        </p:txBody>
      </p:sp>
      <p:grpSp>
        <p:nvGrpSpPr>
          <p:cNvPr id="51" name="グループ化 50"/>
          <p:cNvGrpSpPr/>
          <p:nvPr/>
        </p:nvGrpSpPr>
        <p:grpSpPr>
          <a:xfrm>
            <a:off x="2200996" y="3501007"/>
            <a:ext cx="2131319" cy="3309095"/>
            <a:chOff x="4948069" y="1721618"/>
            <a:chExt cx="2203491" cy="2088000"/>
          </a:xfrm>
          <a:noFill/>
        </p:grpSpPr>
        <p:sp>
          <p:nvSpPr>
            <p:cNvPr id="52" name="角丸四角形 51"/>
            <p:cNvSpPr/>
            <p:nvPr/>
          </p:nvSpPr>
          <p:spPr>
            <a:xfrm>
              <a:off x="4948069" y="1721618"/>
              <a:ext cx="2203491" cy="2088000"/>
            </a:xfrm>
            <a:prstGeom prst="roundRect">
              <a:avLst>
                <a:gd name="adj" fmla="val 0"/>
              </a:avLst>
            </a:prstGeom>
            <a:grpFill/>
            <a:ln w="12700" cap="flat" cmpd="sng" algn="ctr">
              <a:solidFill>
                <a:sysClr val="windowText" lastClr="000000"/>
              </a:solidFill>
              <a:prstDash val="solid"/>
            </a:ln>
            <a:effectLst/>
          </p:spPr>
          <p:txBody>
            <a:bodyPr rtlCol="0" anchor="t" anchorCtr="0"/>
            <a:lstStyle/>
            <a:p>
              <a:pPr algn="ctr" defTabSz="844083">
                <a:defRPr/>
              </a:pPr>
              <a:r>
                <a:rPr kumimoji="0" lang="ja-JP" altLang="en-US" sz="14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広域</a:t>
              </a:r>
              <a:r>
                <a:rPr kumimoji="0" lang="ja-JP" altLang="en-US" sz="140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行政</a:t>
              </a:r>
              <a:endParaRPr kumimoji="0" lang="en-US" altLang="ja-JP" sz="140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844083">
                <a:defRPr/>
              </a:pPr>
              <a:endParaRPr kumimoji="0" lang="en-US" altLang="ja-JP" sz="12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844083">
                <a:defRPr/>
              </a:pPr>
              <a:endParaRPr kumimoji="0" lang="en-US" altLang="ja-JP" sz="12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844083">
                <a:defRPr/>
              </a:pPr>
              <a:endParaRPr kumimoji="0" lang="en-US" altLang="ja-JP" sz="12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844083">
                <a:defRPr/>
              </a:pPr>
              <a:endParaRPr kumimoji="0" lang="en-US" altLang="ja-JP" sz="12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844083">
                <a:defRPr/>
              </a:pPr>
              <a:endParaRPr kumimoji="0" lang="en-US" altLang="ja-JP" sz="12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844083">
                <a:defRPr/>
              </a:pPr>
              <a:endParaRPr kumimoji="0" lang="en-US" altLang="ja-JP" sz="12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844083">
                <a:defRPr/>
              </a:pPr>
              <a:endParaRPr kumimoji="0" lang="en-US" altLang="ja-JP" sz="120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53" name="グループ化 52"/>
            <p:cNvGrpSpPr/>
            <p:nvPr/>
          </p:nvGrpSpPr>
          <p:grpSpPr>
            <a:xfrm>
              <a:off x="5017076" y="2247445"/>
              <a:ext cx="2076165" cy="695402"/>
              <a:chOff x="5393311" y="2823288"/>
              <a:chExt cx="2249179" cy="708291"/>
            </a:xfrm>
            <a:grpFill/>
          </p:grpSpPr>
          <p:grpSp>
            <p:nvGrpSpPr>
              <p:cNvPr id="55" name="グループ化 54"/>
              <p:cNvGrpSpPr/>
              <p:nvPr/>
            </p:nvGrpSpPr>
            <p:grpSpPr>
              <a:xfrm>
                <a:off x="5393311" y="2823288"/>
                <a:ext cx="2249179" cy="708291"/>
                <a:chOff x="5393311" y="2823288"/>
                <a:chExt cx="2249179" cy="708291"/>
              </a:xfrm>
              <a:grpFill/>
            </p:grpSpPr>
            <p:sp>
              <p:nvSpPr>
                <p:cNvPr id="58" name="正方形/長方形 57"/>
                <p:cNvSpPr/>
                <p:nvPr/>
              </p:nvSpPr>
              <p:spPr>
                <a:xfrm>
                  <a:off x="5393311" y="2823288"/>
                  <a:ext cx="2249179" cy="708291"/>
                </a:xfrm>
                <a:prstGeom prst="rect">
                  <a:avLst/>
                </a:prstGeom>
                <a:grpFill/>
                <a:ln w="19050" cap="flat" cmpd="sng" algn="ctr">
                  <a:solidFill>
                    <a:srgbClr val="FE8637">
                      <a:shade val="50000"/>
                    </a:srgbClr>
                  </a:solidFill>
                  <a:prstDash val="sysDot"/>
                </a:ln>
                <a:effectLst/>
              </p:spPr>
              <p:txBody>
                <a:bodyPr rtlCol="0" anchor="t" anchorCtr="0"/>
                <a:lstStyle/>
                <a:p>
                  <a:pPr algn="ctr" defTabSz="844083">
                    <a:defRPr/>
                  </a:pPr>
                  <a:endParaRPr kumimoji="0" lang="ja-JP" altLang="en-US" sz="1200" kern="0" dirty="0">
                    <a:solidFill>
                      <a:prstClr val="black"/>
                    </a:solidFill>
                    <a:latin typeface="Meiryo UI" panose="020B0604030504040204" pitchFamily="50" charset="-128"/>
                    <a:ea typeface="Meiryo UI" panose="020B0604030504040204" pitchFamily="50" charset="-128"/>
                  </a:endParaRPr>
                </a:p>
              </p:txBody>
            </p:sp>
            <p:sp>
              <p:nvSpPr>
                <p:cNvPr id="59" name="正方形/長方形 58"/>
                <p:cNvSpPr/>
                <p:nvPr/>
              </p:nvSpPr>
              <p:spPr>
                <a:xfrm>
                  <a:off x="5470856" y="2906744"/>
                  <a:ext cx="701069" cy="547470"/>
                </a:xfrm>
                <a:prstGeom prst="rect">
                  <a:avLst/>
                </a:prstGeom>
                <a:solidFill>
                  <a:schemeClr val="accent6">
                    <a:lumMod val="40000"/>
                    <a:lumOff val="60000"/>
                  </a:schemeClr>
                </a:solidFill>
                <a:ln w="12700" cap="flat" cmpd="sng" algn="ctr">
                  <a:solidFill>
                    <a:srgbClr val="FE8637">
                      <a:shade val="50000"/>
                    </a:srgbClr>
                  </a:solidFill>
                  <a:prstDash val="solid"/>
                </a:ln>
                <a:effectLst/>
              </p:spPr>
              <p:txBody>
                <a:bodyPr rtlCol="0" anchor="ctr"/>
                <a:lstStyle/>
                <a:p>
                  <a:pPr algn="ctr" defTabSz="844083">
                    <a:defRPr/>
                  </a:pPr>
                  <a:r>
                    <a:rPr kumimoji="0" lang="ja-JP" altLang="en-US" sz="1100" kern="0" dirty="0">
                      <a:solidFill>
                        <a:prstClr val="black"/>
                      </a:solidFill>
                      <a:latin typeface="Meiryo UI" panose="020B0604030504040204" pitchFamily="50" charset="-128"/>
                      <a:ea typeface="Meiryo UI" panose="020B0604030504040204" pitchFamily="50" charset="-128"/>
                    </a:rPr>
                    <a:t>大阪府</a:t>
                  </a:r>
                </a:p>
              </p:txBody>
            </p:sp>
            <p:sp>
              <p:nvSpPr>
                <p:cNvPr id="60" name="角丸四角形 59"/>
                <p:cNvSpPr/>
                <p:nvPr/>
              </p:nvSpPr>
              <p:spPr>
                <a:xfrm>
                  <a:off x="6827890" y="2912662"/>
                  <a:ext cx="756077" cy="556433"/>
                </a:xfrm>
                <a:prstGeom prst="roundRect">
                  <a:avLst/>
                </a:prstGeom>
                <a:solidFill>
                  <a:schemeClr val="accent6">
                    <a:lumMod val="40000"/>
                    <a:lumOff val="60000"/>
                  </a:schemeClr>
                </a:solidFill>
                <a:ln w="9525" cap="flat" cmpd="sng" algn="ctr">
                  <a:solidFill>
                    <a:srgbClr val="FE8637">
                      <a:shade val="50000"/>
                    </a:srgbClr>
                  </a:solidFill>
                  <a:prstDash val="solid"/>
                </a:ln>
                <a:effectLst/>
              </p:spPr>
              <p:txBody>
                <a:bodyPr rtlCol="0" anchor="ctr"/>
                <a:lstStyle/>
                <a:p>
                  <a:pPr algn="ctr" defTabSz="844083">
                    <a:defRPr/>
                  </a:pPr>
                  <a:r>
                    <a:rPr kumimoji="0" lang="ja-JP" altLang="en-US" sz="1100" kern="0" dirty="0">
                      <a:solidFill>
                        <a:prstClr val="black"/>
                      </a:solidFill>
                      <a:latin typeface="Meiryo UI" panose="020B0604030504040204" pitchFamily="50" charset="-128"/>
                      <a:ea typeface="Meiryo UI" panose="020B0604030504040204" pitchFamily="50" charset="-128"/>
                    </a:rPr>
                    <a:t>府議会</a:t>
                  </a:r>
                </a:p>
              </p:txBody>
            </p:sp>
            <p:sp>
              <p:nvSpPr>
                <p:cNvPr id="61" name="正方形/長方形 60"/>
                <p:cNvSpPr/>
                <p:nvPr/>
              </p:nvSpPr>
              <p:spPr>
                <a:xfrm>
                  <a:off x="5688024" y="2876522"/>
                  <a:ext cx="1495042" cy="280154"/>
                </a:xfrm>
                <a:prstGeom prst="rect">
                  <a:avLst/>
                </a:prstGeom>
                <a:grpFill/>
                <a:ln w="25400" cap="flat" cmpd="sng" algn="ctr">
                  <a:noFill/>
                  <a:prstDash val="solid"/>
                </a:ln>
                <a:effectLst/>
              </p:spPr>
              <p:txBody>
                <a:bodyPr vert="horz" rtlCol="0" anchor="ctr" anchorCtr="0"/>
                <a:lstStyle/>
                <a:p>
                  <a:pPr algn="ctr" defTabSz="844083">
                    <a:defRPr/>
                  </a:pPr>
                  <a:r>
                    <a:rPr kumimoji="0" lang="ja-JP" altLang="en-US" sz="1200" kern="0" spc="277" dirty="0" smtClean="0">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200" kern="0" spc="277" dirty="0">
                      <a:latin typeface="Meiryo UI" panose="020B0604030504040204" pitchFamily="50" charset="-128"/>
                      <a:ea typeface="Meiryo UI" panose="020B0604030504040204" pitchFamily="50" charset="-128"/>
                      <a:cs typeface="Meiryo UI" panose="020B0604030504040204" pitchFamily="50" charset="-128"/>
                    </a:rPr>
                    <a:t>議案）</a:t>
                  </a:r>
                </a:p>
              </p:txBody>
            </p:sp>
            <p:sp>
              <p:nvSpPr>
                <p:cNvPr id="62" name="正方形/長方形 61"/>
                <p:cNvSpPr/>
                <p:nvPr/>
              </p:nvSpPr>
              <p:spPr>
                <a:xfrm>
                  <a:off x="5688025" y="3251425"/>
                  <a:ext cx="1495042" cy="280154"/>
                </a:xfrm>
                <a:prstGeom prst="rect">
                  <a:avLst/>
                </a:prstGeom>
                <a:grpFill/>
                <a:ln w="25400" cap="flat" cmpd="sng" algn="ctr">
                  <a:noFill/>
                  <a:prstDash val="solid"/>
                </a:ln>
                <a:effectLst/>
              </p:spPr>
              <p:txBody>
                <a:bodyPr vert="horz" rtlCol="0" anchor="ctr" anchorCtr="0"/>
                <a:lstStyle/>
                <a:p>
                  <a:pPr algn="ctr" defTabSz="844083">
                    <a:defRPr/>
                  </a:pPr>
                  <a:r>
                    <a:rPr kumimoji="0" lang="ja-JP" altLang="en-US" sz="1200" kern="0" spc="277" dirty="0" smtClean="0">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200" kern="0" spc="277" dirty="0">
                      <a:latin typeface="Meiryo UI" panose="020B0604030504040204" pitchFamily="50" charset="-128"/>
                      <a:ea typeface="Meiryo UI" panose="020B0604030504040204" pitchFamily="50" charset="-128"/>
                      <a:cs typeface="Meiryo UI" panose="020B0604030504040204" pitchFamily="50" charset="-128"/>
                    </a:rPr>
                    <a:t>議決）</a:t>
                  </a:r>
                </a:p>
              </p:txBody>
            </p:sp>
          </p:grpSp>
          <p:cxnSp>
            <p:nvCxnSpPr>
              <p:cNvPr id="56" name="直線矢印コネクタ 55"/>
              <p:cNvCxnSpPr/>
              <p:nvPr/>
            </p:nvCxnSpPr>
            <p:spPr>
              <a:xfrm flipV="1">
                <a:off x="6222698" y="3130467"/>
                <a:ext cx="532786" cy="2051"/>
              </a:xfrm>
              <a:prstGeom prst="straightConnector1">
                <a:avLst/>
              </a:prstGeom>
              <a:grpFill/>
              <a:ln w="15875" cap="flat" cmpd="sng" algn="ctr">
                <a:solidFill>
                  <a:srgbClr val="FE8637">
                    <a:shade val="70000"/>
                    <a:satMod val="150000"/>
                  </a:srgbClr>
                </a:solidFill>
                <a:prstDash val="solid"/>
                <a:tailEnd type="triangle"/>
              </a:ln>
              <a:effectLst/>
            </p:spPr>
          </p:cxnSp>
          <p:cxnSp>
            <p:nvCxnSpPr>
              <p:cNvPr id="108" name="直線矢印コネクタ 107"/>
              <p:cNvCxnSpPr/>
              <p:nvPr/>
            </p:nvCxnSpPr>
            <p:spPr>
              <a:xfrm flipH="1" flipV="1">
                <a:off x="6222678" y="3275893"/>
                <a:ext cx="532786" cy="2051"/>
              </a:xfrm>
              <a:prstGeom prst="straightConnector1">
                <a:avLst/>
              </a:prstGeom>
              <a:grpFill/>
              <a:ln w="15875" cap="flat" cmpd="sng" algn="ctr">
                <a:solidFill>
                  <a:srgbClr val="FE8637">
                    <a:shade val="70000"/>
                    <a:satMod val="150000"/>
                  </a:srgbClr>
                </a:solidFill>
                <a:prstDash val="solid"/>
                <a:tailEnd type="triangle"/>
              </a:ln>
              <a:effectLst/>
            </p:spPr>
          </p:cxnSp>
        </p:grpSp>
        <p:sp>
          <p:nvSpPr>
            <p:cNvPr id="54" name="角丸四角形 53"/>
            <p:cNvSpPr/>
            <p:nvPr/>
          </p:nvSpPr>
          <p:spPr>
            <a:xfrm>
              <a:off x="5048371" y="3207781"/>
              <a:ext cx="2026776" cy="576643"/>
            </a:xfrm>
            <a:prstGeom prst="roundRect">
              <a:avLst>
                <a:gd name="adj" fmla="val 8666"/>
              </a:avLst>
            </a:prstGeom>
            <a:grpFill/>
            <a:ln w="15875"/>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altLang="ja-JP" sz="500" dirty="0" smtClean="0">
                <a:solidFill>
                  <a:schemeClr val="tx1"/>
                </a:solidFill>
                <a:latin typeface="Meiryo UI" panose="020B0604030504040204" pitchFamily="50" charset="-128"/>
                <a:ea typeface="Meiryo UI" panose="020B0604030504040204" pitchFamily="50" charset="-128"/>
              </a:endParaRPr>
            </a:p>
            <a:p>
              <a:pPr algn="ctr"/>
              <a:r>
                <a:rPr lang="ja-JP" altLang="en-US" sz="1200" dirty="0" smtClean="0">
                  <a:solidFill>
                    <a:schemeClr val="tx1"/>
                  </a:solidFill>
                  <a:latin typeface="Meiryo UI" panose="020B0604030504040204" pitchFamily="50" charset="-128"/>
                  <a:ea typeface="Meiryo UI" panose="020B0604030504040204" pitchFamily="50" charset="-128"/>
                </a:rPr>
                <a:t>知事</a:t>
              </a:r>
              <a:r>
                <a:rPr lang="ja-JP" altLang="en-US" sz="1200" dirty="0">
                  <a:solidFill>
                    <a:schemeClr val="tx1"/>
                  </a:solidFill>
                  <a:latin typeface="Meiryo UI" panose="020B0604030504040204" pitchFamily="50" charset="-128"/>
                  <a:ea typeface="Meiryo UI" panose="020B0604030504040204" pitchFamily="50" charset="-128"/>
                </a:rPr>
                <a:t>と府議会の</a:t>
              </a:r>
              <a:r>
                <a:rPr lang="ja-JP" altLang="en-US" sz="1200" u="sng" dirty="0">
                  <a:solidFill>
                    <a:schemeClr val="tx1"/>
                  </a:solidFill>
                  <a:latin typeface="Meiryo UI" panose="020B0604030504040204" pitchFamily="50" charset="-128"/>
                  <a:ea typeface="Meiryo UI" panose="020B0604030504040204" pitchFamily="50" charset="-128"/>
                </a:rPr>
                <a:t>２</a:t>
              </a:r>
              <a:r>
                <a:rPr lang="ja-JP" altLang="en-US" sz="1200" u="sng" dirty="0" smtClean="0">
                  <a:solidFill>
                    <a:schemeClr val="tx1"/>
                  </a:solidFill>
                  <a:latin typeface="Meiryo UI" panose="020B0604030504040204" pitchFamily="50" charset="-128"/>
                  <a:ea typeface="Meiryo UI" panose="020B0604030504040204" pitchFamily="50" charset="-128"/>
                </a:rPr>
                <a:t>者合意</a:t>
              </a:r>
              <a:endParaRPr lang="en-US" altLang="ja-JP" sz="1200" u="sng" dirty="0" smtClean="0">
                <a:solidFill>
                  <a:schemeClr val="tx1"/>
                </a:solidFill>
                <a:latin typeface="Meiryo UI" panose="020B0604030504040204" pitchFamily="50" charset="-128"/>
                <a:ea typeface="Meiryo UI" panose="020B0604030504040204" pitchFamily="50" charset="-128"/>
              </a:endParaRPr>
            </a:p>
            <a:p>
              <a:endParaRPr lang="en-US" altLang="ja-JP" sz="600" u="sng" dirty="0">
                <a:solidFill>
                  <a:schemeClr val="tx1"/>
                </a:solidFill>
                <a:latin typeface="Meiryo UI" panose="020B0604030504040204" pitchFamily="50" charset="-128"/>
                <a:ea typeface="Meiryo UI" panose="020B0604030504040204" pitchFamily="50" charset="-128"/>
              </a:endParaRPr>
            </a:p>
            <a:p>
              <a:endParaRPr lang="en-US" altLang="ja-JP" sz="500" b="1" dirty="0" smtClean="0">
                <a:solidFill>
                  <a:schemeClr val="tx1"/>
                </a:solidFill>
                <a:latin typeface="Meiryo UI" panose="020B0604030504040204" pitchFamily="50" charset="-128"/>
                <a:ea typeface="Meiryo UI" panose="020B0604030504040204" pitchFamily="50" charset="-128"/>
              </a:endParaRPr>
            </a:p>
            <a:p>
              <a:r>
                <a:rPr lang="ja-JP" altLang="en-US" sz="1200" b="1" dirty="0" smtClean="0">
                  <a:solidFill>
                    <a:schemeClr val="tx1"/>
                  </a:solidFill>
                  <a:latin typeface="Meiryo UI" panose="020B0604030504040204" pitchFamily="50" charset="-128"/>
                  <a:ea typeface="Meiryo UI" panose="020B0604030504040204" pitchFamily="50" charset="-128"/>
                </a:rPr>
                <a:t>  ⇒</a:t>
              </a:r>
              <a:r>
                <a:rPr lang="ja-JP" altLang="en-US" sz="1200" b="1" dirty="0">
                  <a:solidFill>
                    <a:schemeClr val="tx1"/>
                  </a:solidFill>
                  <a:latin typeface="Meiryo UI" panose="020B0604030504040204" pitchFamily="50" charset="-128"/>
                  <a:ea typeface="Meiryo UI" panose="020B0604030504040204" pitchFamily="50" charset="-128"/>
                </a:rPr>
                <a:t>大阪の成長に</a:t>
              </a:r>
              <a:r>
                <a:rPr lang="ja-JP" altLang="en-US" sz="1200" b="1" dirty="0" smtClean="0">
                  <a:solidFill>
                    <a:schemeClr val="tx1"/>
                  </a:solidFill>
                  <a:latin typeface="Meiryo UI" panose="020B0604030504040204" pitchFamily="50" charset="-128"/>
                  <a:ea typeface="Meiryo UI" panose="020B0604030504040204" pitchFamily="50" charset="-128"/>
                </a:rPr>
                <a:t>向けた</a:t>
              </a:r>
              <a:endParaRPr lang="en-US" altLang="ja-JP" sz="1200" b="1" dirty="0" smtClean="0">
                <a:solidFill>
                  <a:schemeClr val="tx1"/>
                </a:solidFill>
                <a:latin typeface="Meiryo UI" panose="020B0604030504040204" pitchFamily="50" charset="-128"/>
                <a:ea typeface="Meiryo UI" panose="020B0604030504040204" pitchFamily="50" charset="-128"/>
              </a:endParaRPr>
            </a:p>
            <a:p>
              <a:r>
                <a:rPr lang="ja-JP" altLang="en-US" sz="1200" b="1" dirty="0">
                  <a:solidFill>
                    <a:schemeClr val="tx1"/>
                  </a:solidFill>
                  <a:latin typeface="Meiryo UI" panose="020B0604030504040204" pitchFamily="50" charset="-128"/>
                  <a:ea typeface="Meiryo UI" panose="020B0604030504040204" pitchFamily="50" charset="-128"/>
                </a:rPr>
                <a:t>　</a:t>
              </a:r>
              <a:r>
                <a:rPr lang="ja-JP" altLang="en-US" sz="1200" b="1" dirty="0" smtClean="0">
                  <a:solidFill>
                    <a:schemeClr val="tx1"/>
                  </a:solidFill>
                  <a:latin typeface="Meiryo UI" panose="020B0604030504040204" pitchFamily="50" charset="-128"/>
                  <a:ea typeface="Meiryo UI" panose="020B0604030504040204" pitchFamily="50" charset="-128"/>
                </a:rPr>
                <a:t> 　取組みが迅速に可能</a:t>
              </a:r>
              <a:endParaRPr lang="en-US" altLang="ja-JP" sz="1200" dirty="0" smtClean="0">
                <a:solidFill>
                  <a:schemeClr val="tx1"/>
                </a:solidFill>
                <a:latin typeface="Meiryo UI" panose="020B0604030504040204" pitchFamily="50" charset="-128"/>
                <a:ea typeface="Meiryo UI" panose="020B0604030504040204" pitchFamily="50" charset="-128"/>
              </a:endParaRPr>
            </a:p>
          </p:txBody>
        </p:sp>
      </p:grpSp>
      <p:grpSp>
        <p:nvGrpSpPr>
          <p:cNvPr id="65" name="グループ化 64"/>
          <p:cNvGrpSpPr/>
          <p:nvPr/>
        </p:nvGrpSpPr>
        <p:grpSpPr>
          <a:xfrm>
            <a:off x="35496" y="3501007"/>
            <a:ext cx="2115564" cy="3317804"/>
            <a:chOff x="425651" y="1690223"/>
            <a:chExt cx="4095034" cy="2170562"/>
          </a:xfrm>
          <a:noFill/>
        </p:grpSpPr>
        <p:sp>
          <p:nvSpPr>
            <p:cNvPr id="66" name="角丸四角形 65"/>
            <p:cNvSpPr/>
            <p:nvPr/>
          </p:nvSpPr>
          <p:spPr>
            <a:xfrm>
              <a:off x="425651" y="1690223"/>
              <a:ext cx="4095034" cy="2170562"/>
            </a:xfrm>
            <a:prstGeom prst="roundRect">
              <a:avLst>
                <a:gd name="adj" fmla="val 0"/>
              </a:avLst>
            </a:prstGeom>
            <a:grpFill/>
            <a:ln w="12700" cap="flat" cmpd="sng" algn="ctr">
              <a:solidFill>
                <a:sysClr val="windowText" lastClr="000000"/>
              </a:solidFill>
              <a:prstDash val="solid"/>
            </a:ln>
            <a:effectLst/>
          </p:spPr>
          <p:txBody>
            <a:bodyPr rtlCol="0" anchor="t" anchorCtr="0"/>
            <a:lstStyle/>
            <a:p>
              <a:pPr algn="ctr" defTabSz="844083">
                <a:defRPr/>
              </a:pPr>
              <a:r>
                <a:rPr kumimoji="0" lang="ja-JP" altLang="en-US" sz="14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広域</a:t>
              </a:r>
              <a:r>
                <a:rPr kumimoji="0" lang="ja-JP" altLang="en-US" sz="140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行政</a:t>
              </a:r>
              <a:endParaRPr kumimoji="0" lang="en-US" altLang="ja-JP" sz="140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844083">
                <a:defRPr/>
              </a:pPr>
              <a:endParaRPr kumimoji="0" lang="en-US" altLang="ja-JP" sz="105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844083">
                <a:defRPr/>
              </a:pPr>
              <a:endParaRPr kumimoji="0" lang="en-US" altLang="ja-JP" sz="105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844083">
                <a:defRPr/>
              </a:pPr>
              <a:endParaRPr kumimoji="0" lang="en-US" altLang="ja-JP" sz="105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844083">
                <a:defRPr/>
              </a:pPr>
              <a:endParaRPr kumimoji="0" lang="en-US" altLang="ja-JP" sz="105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844083">
                <a:defRPr/>
              </a:pPr>
              <a:endParaRPr kumimoji="0" lang="en-US" altLang="ja-JP" sz="105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844083">
                <a:defRPr/>
              </a:pPr>
              <a:endParaRPr kumimoji="0" lang="en-US" altLang="ja-JP" sz="105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844083">
                <a:defRPr/>
              </a:pPr>
              <a:endParaRPr kumimoji="0" lang="en-US" altLang="ja-JP" sz="105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844083">
                <a:defRPr/>
              </a:pPr>
              <a:endParaRPr kumimoji="0" lang="en-US" altLang="ja-JP" sz="105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7" name="角丸四角形 66"/>
            <p:cNvSpPr/>
            <p:nvPr/>
          </p:nvSpPr>
          <p:spPr>
            <a:xfrm>
              <a:off x="478115" y="3227560"/>
              <a:ext cx="3924488" cy="601202"/>
            </a:xfrm>
            <a:prstGeom prst="roundRect">
              <a:avLst>
                <a:gd name="adj" fmla="val 8666"/>
              </a:avLst>
            </a:prstGeom>
            <a:grpFill/>
            <a:ln w="15875"/>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ja-JP" altLang="en-US" sz="1150" dirty="0" smtClean="0">
                  <a:solidFill>
                    <a:schemeClr val="tx1"/>
                  </a:solidFill>
                  <a:latin typeface="Meiryo UI" panose="020B0604030504040204" pitchFamily="50" charset="-128"/>
                  <a:ea typeface="Meiryo UI" panose="020B0604030504040204" pitchFamily="50" charset="-128"/>
                </a:rPr>
                <a:t>知事</a:t>
              </a:r>
              <a:r>
                <a:rPr lang="ja-JP" altLang="en-US" sz="1150" dirty="0">
                  <a:solidFill>
                    <a:schemeClr val="tx1"/>
                  </a:solidFill>
                  <a:latin typeface="Meiryo UI" panose="020B0604030504040204" pitchFamily="50" charset="-128"/>
                  <a:ea typeface="Meiryo UI" panose="020B0604030504040204" pitchFamily="50" charset="-128"/>
                </a:rPr>
                <a:t>・府議会、</a:t>
              </a:r>
              <a:r>
                <a:rPr lang="ja-JP" altLang="en-US" sz="1150" dirty="0" smtClean="0">
                  <a:solidFill>
                    <a:schemeClr val="tx1"/>
                  </a:solidFill>
                  <a:latin typeface="Meiryo UI" panose="020B0604030504040204" pitchFamily="50" charset="-128"/>
                  <a:ea typeface="Meiryo UI" panose="020B0604030504040204" pitchFamily="50" charset="-128"/>
                </a:rPr>
                <a:t>市長</a:t>
              </a:r>
              <a:r>
                <a:rPr lang="ja-JP" altLang="en-US" sz="1150" dirty="0">
                  <a:solidFill>
                    <a:schemeClr val="tx1"/>
                  </a:solidFill>
                  <a:latin typeface="Meiryo UI" panose="020B0604030504040204" pitchFamily="50" charset="-128"/>
                  <a:ea typeface="Meiryo UI" panose="020B0604030504040204" pitchFamily="50" charset="-128"/>
                </a:rPr>
                <a:t>・</a:t>
              </a:r>
              <a:r>
                <a:rPr lang="ja-JP" altLang="en-US" sz="1150" dirty="0" smtClean="0">
                  <a:solidFill>
                    <a:schemeClr val="tx1"/>
                  </a:solidFill>
                  <a:latin typeface="Meiryo UI" panose="020B0604030504040204" pitchFamily="50" charset="-128"/>
                  <a:ea typeface="Meiryo UI" panose="020B0604030504040204" pitchFamily="50" charset="-128"/>
                </a:rPr>
                <a:t>市議会の</a:t>
              </a:r>
              <a:r>
                <a:rPr lang="ja-JP" altLang="en-US" sz="1150" u="sng" dirty="0" smtClean="0">
                  <a:solidFill>
                    <a:schemeClr val="tx1"/>
                  </a:solidFill>
                  <a:latin typeface="Meiryo UI" panose="020B0604030504040204" pitchFamily="50" charset="-128"/>
                  <a:ea typeface="Meiryo UI" panose="020B0604030504040204" pitchFamily="50" charset="-128"/>
                </a:rPr>
                <a:t>４者合意</a:t>
              </a:r>
              <a:endParaRPr lang="en-US" altLang="ja-JP" sz="1150" u="sng" dirty="0">
                <a:solidFill>
                  <a:schemeClr val="tx1"/>
                </a:solidFill>
                <a:latin typeface="Meiryo UI" panose="020B0604030504040204" pitchFamily="50" charset="-128"/>
                <a:ea typeface="Meiryo UI" panose="020B0604030504040204" pitchFamily="50" charset="-128"/>
              </a:endParaRPr>
            </a:p>
            <a:p>
              <a:r>
                <a:rPr lang="ja-JP" altLang="en-US" sz="1150" dirty="0" smtClean="0">
                  <a:solidFill>
                    <a:schemeClr val="tx1"/>
                  </a:solidFill>
                  <a:latin typeface="Meiryo UI" panose="020B0604030504040204" pitchFamily="50" charset="-128"/>
                  <a:ea typeface="Meiryo UI" panose="020B0604030504040204" pitchFamily="50" charset="-128"/>
                </a:rPr>
                <a:t>　　（府市部局の調整も要）</a:t>
              </a:r>
              <a:r>
                <a:rPr lang="en-US" altLang="ja-JP" sz="1150" u="sng" dirty="0">
                  <a:solidFill>
                    <a:schemeClr val="tx1"/>
                  </a:solidFill>
                  <a:latin typeface="Meiryo UI" panose="020B0604030504040204" pitchFamily="50" charset="-128"/>
                  <a:ea typeface="Meiryo UI" panose="020B0604030504040204" pitchFamily="50" charset="-128"/>
                </a:rPr>
                <a:t> </a:t>
              </a:r>
              <a:endParaRPr lang="en-US" altLang="ja-JP" sz="1150" u="sng" dirty="0" smtClean="0">
                <a:solidFill>
                  <a:schemeClr val="tx1"/>
                </a:solidFill>
                <a:latin typeface="Meiryo UI" panose="020B0604030504040204" pitchFamily="50" charset="-128"/>
                <a:ea typeface="Meiryo UI" panose="020B0604030504040204" pitchFamily="50" charset="-128"/>
              </a:endParaRPr>
            </a:p>
            <a:p>
              <a:endParaRPr lang="en-US" altLang="ja-JP" sz="500" b="1" u="sng" dirty="0">
                <a:solidFill>
                  <a:schemeClr val="tx1"/>
                </a:solidFill>
                <a:latin typeface="Meiryo UI" panose="020B0604030504040204" pitchFamily="50" charset="-128"/>
                <a:ea typeface="Meiryo UI" panose="020B0604030504040204" pitchFamily="50" charset="-128"/>
              </a:endParaRPr>
            </a:p>
            <a:p>
              <a:r>
                <a:rPr lang="ja-JP" altLang="en-US" sz="1150" b="1" dirty="0" smtClean="0">
                  <a:solidFill>
                    <a:schemeClr val="tx1"/>
                  </a:solidFill>
                  <a:latin typeface="Meiryo UI" panose="020B0604030504040204" pitchFamily="50" charset="-128"/>
                  <a:ea typeface="Meiryo UI" panose="020B0604030504040204" pitchFamily="50" charset="-128"/>
                </a:rPr>
                <a:t>  ⇒協議</a:t>
              </a:r>
              <a:r>
                <a:rPr lang="ja-JP" altLang="en-US" sz="1150" b="1" dirty="0">
                  <a:solidFill>
                    <a:schemeClr val="tx1"/>
                  </a:solidFill>
                  <a:latin typeface="Meiryo UI" panose="020B0604030504040204" pitchFamily="50" charset="-128"/>
                  <a:ea typeface="Meiryo UI" panose="020B0604030504040204" pitchFamily="50" charset="-128"/>
                </a:rPr>
                <a:t>・</a:t>
              </a:r>
              <a:r>
                <a:rPr lang="ja-JP" altLang="en-US" sz="1150" b="1" dirty="0" smtClean="0">
                  <a:solidFill>
                    <a:schemeClr val="tx1"/>
                  </a:solidFill>
                  <a:latin typeface="Meiryo UI" panose="020B0604030504040204" pitchFamily="50" charset="-128"/>
                  <a:ea typeface="Meiryo UI" panose="020B0604030504040204" pitchFamily="50" charset="-128"/>
                </a:rPr>
                <a:t>調整時間が必要</a:t>
              </a:r>
              <a:endParaRPr lang="ja-JP" altLang="en-US" sz="1150" dirty="0">
                <a:latin typeface="Meiryo UI" panose="020B0604030504040204" pitchFamily="50" charset="-128"/>
                <a:ea typeface="Meiryo UI" panose="020B0604030504040204" pitchFamily="50" charset="-128"/>
              </a:endParaRPr>
            </a:p>
          </p:txBody>
        </p:sp>
        <p:grpSp>
          <p:nvGrpSpPr>
            <p:cNvPr id="68" name="グループ化 67"/>
            <p:cNvGrpSpPr/>
            <p:nvPr/>
          </p:nvGrpSpPr>
          <p:grpSpPr>
            <a:xfrm>
              <a:off x="496141" y="1941428"/>
              <a:ext cx="3931644" cy="1213250"/>
              <a:chOff x="1090096" y="2363947"/>
              <a:chExt cx="4259281" cy="1521179"/>
            </a:xfrm>
            <a:grpFill/>
          </p:grpSpPr>
          <p:grpSp>
            <p:nvGrpSpPr>
              <p:cNvPr id="69" name="グループ化 68"/>
              <p:cNvGrpSpPr/>
              <p:nvPr/>
            </p:nvGrpSpPr>
            <p:grpSpPr>
              <a:xfrm>
                <a:off x="3602617" y="2429034"/>
                <a:ext cx="1623434" cy="1383227"/>
                <a:chOff x="3354947" y="2508362"/>
                <a:chExt cx="1623434" cy="1383227"/>
              </a:xfrm>
              <a:grpFill/>
            </p:grpSpPr>
            <p:grpSp>
              <p:nvGrpSpPr>
                <p:cNvPr id="83" name="グループ化 82"/>
                <p:cNvGrpSpPr/>
                <p:nvPr/>
              </p:nvGrpSpPr>
              <p:grpSpPr>
                <a:xfrm>
                  <a:off x="3354947" y="2508362"/>
                  <a:ext cx="1623434" cy="1383227"/>
                  <a:chOff x="2287409" y="2508362"/>
                  <a:chExt cx="1623434" cy="1383227"/>
                </a:xfrm>
                <a:grpFill/>
              </p:grpSpPr>
              <p:sp>
                <p:nvSpPr>
                  <p:cNvPr id="86" name="正方形/長方形 85"/>
                  <p:cNvSpPr/>
                  <p:nvPr/>
                </p:nvSpPr>
                <p:spPr>
                  <a:xfrm>
                    <a:off x="2287409" y="2508362"/>
                    <a:ext cx="1623434" cy="1383227"/>
                  </a:xfrm>
                  <a:prstGeom prst="rect">
                    <a:avLst/>
                  </a:prstGeom>
                  <a:grpFill/>
                  <a:ln w="19050" cap="flat" cmpd="sng" algn="ctr">
                    <a:solidFill>
                      <a:srgbClr val="FE8637">
                        <a:shade val="50000"/>
                      </a:srgbClr>
                    </a:solidFill>
                    <a:prstDash val="sysDot"/>
                  </a:ln>
                  <a:effectLst/>
                </p:spPr>
                <p:txBody>
                  <a:bodyPr rtlCol="0" anchor="t" anchorCtr="0"/>
                  <a:lstStyle/>
                  <a:p>
                    <a:pPr algn="ctr" defTabSz="844083">
                      <a:defRPr/>
                    </a:pPr>
                    <a:endParaRPr kumimoji="0" lang="ja-JP" altLang="en-US" sz="1050" kern="0" dirty="0">
                      <a:solidFill>
                        <a:prstClr val="black"/>
                      </a:solidFill>
                      <a:latin typeface="Meiryo UI" panose="020B0604030504040204" pitchFamily="50" charset="-128"/>
                      <a:ea typeface="Meiryo UI" panose="020B0604030504040204" pitchFamily="50" charset="-128"/>
                    </a:endParaRPr>
                  </a:p>
                </p:txBody>
              </p:sp>
              <p:sp>
                <p:nvSpPr>
                  <p:cNvPr id="87" name="正方形/長方形 86"/>
                  <p:cNvSpPr/>
                  <p:nvPr/>
                </p:nvSpPr>
                <p:spPr>
                  <a:xfrm>
                    <a:off x="2375727" y="2582177"/>
                    <a:ext cx="1454778" cy="352395"/>
                  </a:xfrm>
                  <a:prstGeom prst="rect">
                    <a:avLst/>
                  </a:prstGeom>
                  <a:solidFill>
                    <a:schemeClr val="accent6">
                      <a:lumMod val="20000"/>
                      <a:lumOff val="80000"/>
                    </a:schemeClr>
                  </a:solidFill>
                  <a:ln w="12700" cap="flat" cmpd="sng" algn="ctr">
                    <a:solidFill>
                      <a:srgbClr val="FE8637">
                        <a:shade val="50000"/>
                      </a:srgbClr>
                    </a:solidFill>
                    <a:prstDash val="solid"/>
                  </a:ln>
                  <a:effectLst/>
                </p:spPr>
                <p:txBody>
                  <a:bodyPr rtlCol="0" anchor="ctr"/>
                  <a:lstStyle/>
                  <a:p>
                    <a:pPr algn="ctr" defTabSz="844083">
                      <a:defRPr/>
                    </a:pPr>
                    <a:r>
                      <a:rPr kumimoji="0" lang="ja-JP" altLang="en-US" sz="1050" kern="0" dirty="0">
                        <a:solidFill>
                          <a:prstClr val="black"/>
                        </a:solidFill>
                        <a:latin typeface="Meiryo UI" panose="020B0604030504040204" pitchFamily="50" charset="-128"/>
                        <a:ea typeface="Meiryo UI" panose="020B0604030504040204" pitchFamily="50" charset="-128"/>
                      </a:rPr>
                      <a:t>大阪市</a:t>
                    </a:r>
                  </a:p>
                </p:txBody>
              </p:sp>
              <p:sp>
                <p:nvSpPr>
                  <p:cNvPr id="88" name="角丸四角形 87"/>
                  <p:cNvSpPr/>
                  <p:nvPr/>
                </p:nvSpPr>
                <p:spPr>
                  <a:xfrm>
                    <a:off x="2382644" y="3434275"/>
                    <a:ext cx="1447862" cy="356914"/>
                  </a:xfrm>
                  <a:prstGeom prst="roundRect">
                    <a:avLst/>
                  </a:prstGeom>
                  <a:solidFill>
                    <a:schemeClr val="accent6">
                      <a:lumMod val="20000"/>
                      <a:lumOff val="80000"/>
                    </a:schemeClr>
                  </a:solidFill>
                  <a:ln w="9525" cap="flat" cmpd="sng" algn="ctr">
                    <a:solidFill>
                      <a:srgbClr val="FE8637">
                        <a:shade val="50000"/>
                      </a:srgbClr>
                    </a:solidFill>
                    <a:prstDash val="solid"/>
                  </a:ln>
                  <a:effectLst/>
                </p:spPr>
                <p:txBody>
                  <a:bodyPr rtlCol="0" anchor="ctr"/>
                  <a:lstStyle/>
                  <a:p>
                    <a:pPr algn="ctr" defTabSz="844083">
                      <a:defRPr/>
                    </a:pPr>
                    <a:r>
                      <a:rPr kumimoji="0" lang="ja-JP" altLang="en-US" sz="1050" kern="0" dirty="0">
                        <a:solidFill>
                          <a:prstClr val="black"/>
                        </a:solidFill>
                        <a:latin typeface="Meiryo UI" panose="020B0604030504040204" pitchFamily="50" charset="-128"/>
                        <a:ea typeface="Meiryo UI" panose="020B0604030504040204" pitchFamily="50" charset="-128"/>
                      </a:rPr>
                      <a:t>市議会</a:t>
                    </a:r>
                  </a:p>
                </p:txBody>
              </p:sp>
            </p:grpSp>
            <p:cxnSp>
              <p:nvCxnSpPr>
                <p:cNvPr id="84" name="直線矢印コネクタ 83"/>
                <p:cNvCxnSpPr/>
                <p:nvPr/>
              </p:nvCxnSpPr>
              <p:spPr>
                <a:xfrm>
                  <a:off x="3909062" y="2968196"/>
                  <a:ext cx="0" cy="426114"/>
                </a:xfrm>
                <a:prstGeom prst="straightConnector1">
                  <a:avLst/>
                </a:prstGeom>
                <a:grpFill/>
                <a:ln w="12700" cap="flat" cmpd="sng" algn="ctr">
                  <a:solidFill>
                    <a:srgbClr val="FE8637">
                      <a:shade val="70000"/>
                      <a:satMod val="150000"/>
                    </a:srgbClr>
                  </a:solidFill>
                  <a:prstDash val="solid"/>
                  <a:tailEnd type="triangle"/>
                </a:ln>
                <a:effectLst/>
              </p:spPr>
            </p:cxnSp>
            <p:cxnSp>
              <p:nvCxnSpPr>
                <p:cNvPr id="85" name="直線矢印コネクタ 84"/>
                <p:cNvCxnSpPr/>
                <p:nvPr/>
              </p:nvCxnSpPr>
              <p:spPr>
                <a:xfrm>
                  <a:off x="4289441" y="2968196"/>
                  <a:ext cx="0" cy="426114"/>
                </a:xfrm>
                <a:prstGeom prst="straightConnector1">
                  <a:avLst/>
                </a:prstGeom>
                <a:grpFill/>
                <a:ln w="12700" cap="flat" cmpd="sng" algn="ctr">
                  <a:solidFill>
                    <a:srgbClr val="FE8637">
                      <a:shade val="70000"/>
                      <a:satMod val="150000"/>
                    </a:srgbClr>
                  </a:solidFill>
                  <a:prstDash val="solid"/>
                  <a:headEnd type="triangle"/>
                  <a:tailEnd type="none"/>
                </a:ln>
                <a:effectLst/>
              </p:spPr>
            </p:cxnSp>
          </p:grpSp>
          <p:grpSp>
            <p:nvGrpSpPr>
              <p:cNvPr id="70" name="グループ化 69"/>
              <p:cNvGrpSpPr/>
              <p:nvPr/>
            </p:nvGrpSpPr>
            <p:grpSpPr>
              <a:xfrm>
                <a:off x="1090096" y="2363947"/>
                <a:ext cx="4259281" cy="1521179"/>
                <a:chOff x="1090096" y="2363947"/>
                <a:chExt cx="4259281" cy="1521179"/>
              </a:xfrm>
              <a:grpFill/>
            </p:grpSpPr>
            <p:grpSp>
              <p:nvGrpSpPr>
                <p:cNvPr id="71" name="グループ化 70"/>
                <p:cNvGrpSpPr/>
                <p:nvPr/>
              </p:nvGrpSpPr>
              <p:grpSpPr>
                <a:xfrm>
                  <a:off x="1166896" y="2429034"/>
                  <a:ext cx="1589043" cy="1361448"/>
                  <a:chOff x="2436148" y="2497274"/>
                  <a:chExt cx="1589043" cy="1361448"/>
                </a:xfrm>
                <a:grpFill/>
              </p:grpSpPr>
              <p:grpSp>
                <p:nvGrpSpPr>
                  <p:cNvPr id="75" name="グループ化 74"/>
                  <p:cNvGrpSpPr/>
                  <p:nvPr/>
                </p:nvGrpSpPr>
                <p:grpSpPr>
                  <a:xfrm>
                    <a:off x="2436148" y="2497274"/>
                    <a:ext cx="1589043" cy="1361448"/>
                    <a:chOff x="1368610" y="2497274"/>
                    <a:chExt cx="1589043" cy="1361448"/>
                  </a:xfrm>
                  <a:grpFill/>
                </p:grpSpPr>
                <p:grpSp>
                  <p:nvGrpSpPr>
                    <p:cNvPr id="78" name="グループ化 77"/>
                    <p:cNvGrpSpPr/>
                    <p:nvPr/>
                  </p:nvGrpSpPr>
                  <p:grpSpPr>
                    <a:xfrm>
                      <a:off x="1368610" y="2497274"/>
                      <a:ext cx="1589043" cy="1361448"/>
                      <a:chOff x="1368610" y="2497274"/>
                      <a:chExt cx="1589043" cy="1361448"/>
                    </a:xfrm>
                    <a:grpFill/>
                  </p:grpSpPr>
                  <p:sp>
                    <p:nvSpPr>
                      <p:cNvPr id="80" name="正方形/長方形 79"/>
                      <p:cNvSpPr/>
                      <p:nvPr/>
                    </p:nvSpPr>
                    <p:spPr>
                      <a:xfrm>
                        <a:off x="1368610" y="2497274"/>
                        <a:ext cx="1589043" cy="1361448"/>
                      </a:xfrm>
                      <a:prstGeom prst="rect">
                        <a:avLst/>
                      </a:prstGeom>
                      <a:grpFill/>
                      <a:ln w="19050" cap="flat" cmpd="sng" algn="ctr">
                        <a:solidFill>
                          <a:srgbClr val="FE8637">
                            <a:shade val="50000"/>
                          </a:srgbClr>
                        </a:solidFill>
                        <a:prstDash val="sysDot"/>
                      </a:ln>
                      <a:effectLst/>
                    </p:spPr>
                    <p:txBody>
                      <a:bodyPr rtlCol="0" anchor="t" anchorCtr="0"/>
                      <a:lstStyle/>
                      <a:p>
                        <a:pPr algn="ctr" defTabSz="844083">
                          <a:defRPr/>
                        </a:pPr>
                        <a:endParaRPr kumimoji="0" lang="ja-JP" altLang="en-US" sz="1050" kern="0" dirty="0">
                          <a:solidFill>
                            <a:prstClr val="black"/>
                          </a:solidFill>
                          <a:latin typeface="Meiryo UI" panose="020B0604030504040204" pitchFamily="50" charset="-128"/>
                          <a:ea typeface="Meiryo UI" panose="020B0604030504040204" pitchFamily="50" charset="-128"/>
                        </a:endParaRPr>
                      </a:p>
                    </p:txBody>
                  </p:sp>
                  <p:sp>
                    <p:nvSpPr>
                      <p:cNvPr id="81" name="正方形/長方形 80"/>
                      <p:cNvSpPr/>
                      <p:nvPr/>
                    </p:nvSpPr>
                    <p:spPr>
                      <a:xfrm>
                        <a:off x="1445403" y="2571089"/>
                        <a:ext cx="1406952" cy="340623"/>
                      </a:xfrm>
                      <a:prstGeom prst="rect">
                        <a:avLst/>
                      </a:prstGeom>
                      <a:solidFill>
                        <a:schemeClr val="accent6">
                          <a:lumMod val="20000"/>
                          <a:lumOff val="80000"/>
                        </a:schemeClr>
                      </a:solidFill>
                      <a:ln w="12700" cap="flat" cmpd="sng" algn="ctr">
                        <a:solidFill>
                          <a:srgbClr val="FE8637">
                            <a:shade val="50000"/>
                          </a:srgbClr>
                        </a:solidFill>
                        <a:prstDash val="solid"/>
                      </a:ln>
                      <a:effectLst/>
                    </p:spPr>
                    <p:txBody>
                      <a:bodyPr rtlCol="0" anchor="ctr"/>
                      <a:lstStyle/>
                      <a:p>
                        <a:pPr algn="ctr" defTabSz="844083">
                          <a:defRPr/>
                        </a:pPr>
                        <a:r>
                          <a:rPr kumimoji="0" lang="ja-JP" altLang="en-US" sz="1050" kern="0" dirty="0">
                            <a:solidFill>
                              <a:prstClr val="black"/>
                            </a:solidFill>
                            <a:latin typeface="Meiryo UI" panose="020B0604030504040204" pitchFamily="50" charset="-128"/>
                            <a:ea typeface="Meiryo UI" panose="020B0604030504040204" pitchFamily="50" charset="-128"/>
                          </a:rPr>
                          <a:t>大阪府</a:t>
                        </a:r>
                      </a:p>
                    </p:txBody>
                  </p:sp>
                  <p:sp>
                    <p:nvSpPr>
                      <p:cNvPr id="82" name="角丸四角形 81"/>
                      <p:cNvSpPr/>
                      <p:nvPr/>
                    </p:nvSpPr>
                    <p:spPr>
                      <a:xfrm>
                        <a:off x="1445404" y="3444963"/>
                        <a:ext cx="1406952" cy="335138"/>
                      </a:xfrm>
                      <a:prstGeom prst="roundRect">
                        <a:avLst/>
                      </a:prstGeom>
                      <a:solidFill>
                        <a:schemeClr val="accent6">
                          <a:lumMod val="20000"/>
                          <a:lumOff val="80000"/>
                        </a:schemeClr>
                      </a:solidFill>
                      <a:ln w="9525" cap="flat" cmpd="sng" algn="ctr">
                        <a:solidFill>
                          <a:srgbClr val="FE8637">
                            <a:shade val="50000"/>
                          </a:srgbClr>
                        </a:solidFill>
                        <a:prstDash val="solid"/>
                      </a:ln>
                      <a:effectLst/>
                    </p:spPr>
                    <p:txBody>
                      <a:bodyPr rtlCol="0" anchor="ctr"/>
                      <a:lstStyle/>
                      <a:p>
                        <a:pPr algn="ctr" defTabSz="844083">
                          <a:defRPr/>
                        </a:pPr>
                        <a:r>
                          <a:rPr kumimoji="0" lang="ja-JP" altLang="en-US" sz="1050" kern="0" dirty="0">
                            <a:solidFill>
                              <a:prstClr val="black"/>
                            </a:solidFill>
                            <a:latin typeface="Meiryo UI" panose="020B0604030504040204" pitchFamily="50" charset="-128"/>
                            <a:ea typeface="Meiryo UI" panose="020B0604030504040204" pitchFamily="50" charset="-128"/>
                          </a:rPr>
                          <a:t>府議会</a:t>
                        </a:r>
                      </a:p>
                    </p:txBody>
                  </p:sp>
                </p:grpSp>
                <p:sp>
                  <p:nvSpPr>
                    <p:cNvPr id="79" name="正方形/長方形 78"/>
                    <p:cNvSpPr/>
                    <p:nvPr/>
                  </p:nvSpPr>
                  <p:spPr>
                    <a:xfrm>
                      <a:off x="2320584" y="2914779"/>
                      <a:ext cx="342913" cy="759440"/>
                    </a:xfrm>
                    <a:prstGeom prst="rect">
                      <a:avLst/>
                    </a:prstGeom>
                    <a:grpFill/>
                    <a:ln w="25400" cap="flat" cmpd="sng" algn="ctr">
                      <a:noFill/>
                      <a:prstDash val="solid"/>
                    </a:ln>
                    <a:effectLst/>
                  </p:spPr>
                  <p:txBody>
                    <a:bodyPr vert="eaVert" rtlCol="0" anchor="ctr" anchorCtr="0"/>
                    <a:lstStyle/>
                    <a:p>
                      <a:pPr algn="ctr" defTabSz="844083">
                        <a:defRPr/>
                      </a:pPr>
                      <a:endParaRPr kumimoji="0" lang="ja-JP" altLang="en-US" sz="1050" kern="0" spc="277" dirty="0">
                        <a:latin typeface="Meiryo UI" panose="020B0604030504040204" pitchFamily="50" charset="-128"/>
                        <a:ea typeface="Meiryo UI" panose="020B0604030504040204" pitchFamily="50" charset="-128"/>
                        <a:cs typeface="Meiryo UI" panose="020B0604030504040204" pitchFamily="50" charset="-128"/>
                      </a:endParaRPr>
                    </a:p>
                  </p:txBody>
                </p:sp>
              </p:grpSp>
              <p:cxnSp>
                <p:nvCxnSpPr>
                  <p:cNvPr id="76" name="直線矢印コネクタ 75"/>
                  <p:cNvCxnSpPr/>
                  <p:nvPr/>
                </p:nvCxnSpPr>
                <p:spPr>
                  <a:xfrm>
                    <a:off x="3067640" y="2957108"/>
                    <a:ext cx="0" cy="426114"/>
                  </a:xfrm>
                  <a:prstGeom prst="straightConnector1">
                    <a:avLst/>
                  </a:prstGeom>
                  <a:grpFill/>
                  <a:ln w="12700" cap="flat" cmpd="sng" algn="ctr">
                    <a:solidFill>
                      <a:srgbClr val="FE8637">
                        <a:shade val="70000"/>
                        <a:satMod val="150000"/>
                      </a:srgbClr>
                    </a:solidFill>
                    <a:prstDash val="solid"/>
                    <a:tailEnd type="triangle"/>
                  </a:ln>
                  <a:effectLst/>
                </p:spPr>
              </p:cxnSp>
              <p:cxnSp>
                <p:nvCxnSpPr>
                  <p:cNvPr id="77" name="直線矢印コネクタ 76"/>
                  <p:cNvCxnSpPr/>
                  <p:nvPr/>
                </p:nvCxnSpPr>
                <p:spPr>
                  <a:xfrm>
                    <a:off x="3388121" y="2957108"/>
                    <a:ext cx="0" cy="426114"/>
                  </a:xfrm>
                  <a:prstGeom prst="straightConnector1">
                    <a:avLst/>
                  </a:prstGeom>
                  <a:grpFill/>
                  <a:ln w="12700" cap="flat" cmpd="sng" algn="ctr">
                    <a:solidFill>
                      <a:srgbClr val="FE8637">
                        <a:shade val="70000"/>
                        <a:satMod val="150000"/>
                      </a:srgbClr>
                    </a:solidFill>
                    <a:prstDash val="solid"/>
                    <a:headEnd type="triangle"/>
                    <a:tailEnd type="none"/>
                  </a:ln>
                  <a:effectLst/>
                </p:spPr>
              </p:cxnSp>
            </p:grpSp>
            <p:sp>
              <p:nvSpPr>
                <p:cNvPr id="73" name="角丸四角形 72"/>
                <p:cNvSpPr/>
                <p:nvPr/>
              </p:nvSpPr>
              <p:spPr>
                <a:xfrm>
                  <a:off x="1090096" y="2363947"/>
                  <a:ext cx="4259281" cy="1521179"/>
                </a:xfrm>
                <a:prstGeom prst="roundRect">
                  <a:avLst>
                    <a:gd name="adj" fmla="val 7713"/>
                  </a:avLst>
                </a:prstGeom>
                <a:grp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50"/>
                </a:p>
              </p:txBody>
            </p:sp>
            <p:sp>
              <p:nvSpPr>
                <p:cNvPr id="74" name="正方形/長方形 73"/>
                <p:cNvSpPr/>
                <p:nvPr/>
              </p:nvSpPr>
              <p:spPr>
                <a:xfrm>
                  <a:off x="2860652" y="2437558"/>
                  <a:ext cx="622007" cy="131927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050" b="1" dirty="0">
                      <a:solidFill>
                        <a:schemeClr val="tx1"/>
                      </a:solidFill>
                      <a:latin typeface="Meiryo UI" panose="020B0604030504040204" pitchFamily="50" charset="-128"/>
                      <a:ea typeface="Meiryo UI" panose="020B0604030504040204" pitchFamily="50" charset="-128"/>
                    </a:rPr>
                    <a:t>（</a:t>
                  </a:r>
                  <a:r>
                    <a:rPr lang="ja-JP" altLang="en-US" sz="1050" b="1" dirty="0" smtClean="0">
                      <a:solidFill>
                        <a:schemeClr val="tx1"/>
                      </a:solidFill>
                      <a:latin typeface="Meiryo UI" panose="020B0604030504040204" pitchFamily="50" charset="-128"/>
                      <a:ea typeface="Meiryo UI" panose="020B0604030504040204" pitchFamily="50" charset="-128"/>
                    </a:rPr>
                    <a:t>団体間の      調整</a:t>
                  </a:r>
                  <a:r>
                    <a:rPr lang="ja-JP" altLang="en-US" sz="1050" b="1" dirty="0">
                      <a:solidFill>
                        <a:schemeClr val="tx1"/>
                      </a:solidFill>
                      <a:latin typeface="Meiryo UI" panose="020B0604030504040204" pitchFamily="50" charset="-128"/>
                      <a:ea typeface="Meiryo UI" panose="020B0604030504040204" pitchFamily="50" charset="-128"/>
                    </a:rPr>
                    <a:t>）</a:t>
                  </a:r>
                </a:p>
              </p:txBody>
            </p:sp>
          </p:grpSp>
        </p:grpSp>
      </p:grpSp>
      <p:sp>
        <p:nvSpPr>
          <p:cNvPr id="89" name="角丸四角形 88"/>
          <p:cNvSpPr/>
          <p:nvPr/>
        </p:nvSpPr>
        <p:spPr>
          <a:xfrm>
            <a:off x="60408" y="2662981"/>
            <a:ext cx="4245818" cy="302400"/>
          </a:xfrm>
          <a:prstGeom prst="roundRect">
            <a:avLst/>
          </a:prstGeom>
          <a:solidFill>
            <a:schemeClr val="accent1">
              <a:lumMod val="75000"/>
            </a:schemeClr>
          </a:solidFill>
          <a:ln>
            <a:solidFill>
              <a:schemeClr val="accent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b="1" dirty="0" smtClean="0">
                <a:solidFill>
                  <a:schemeClr val="bg1"/>
                </a:solidFill>
                <a:latin typeface="Meiryo UI" panose="020B0604030504040204" pitchFamily="50" charset="-128"/>
                <a:ea typeface="Meiryo UI" panose="020B0604030504040204" pitchFamily="50" charset="-128"/>
              </a:rPr>
              <a:t>意思決定のスピードアップ</a:t>
            </a:r>
            <a:endParaRPr kumimoji="1" lang="ja-JP" altLang="en-US" sz="1600" b="1" dirty="0">
              <a:solidFill>
                <a:schemeClr val="bg1"/>
              </a:solidFill>
              <a:latin typeface="Meiryo UI" panose="020B0604030504040204" pitchFamily="50" charset="-128"/>
              <a:ea typeface="Meiryo UI" panose="020B0604030504040204" pitchFamily="50" charset="-128"/>
            </a:endParaRPr>
          </a:p>
        </p:txBody>
      </p:sp>
      <p:sp>
        <p:nvSpPr>
          <p:cNvPr id="98" name="角丸四角形 97"/>
          <p:cNvSpPr/>
          <p:nvPr/>
        </p:nvSpPr>
        <p:spPr>
          <a:xfrm>
            <a:off x="4435522" y="2662981"/>
            <a:ext cx="4653886" cy="300889"/>
          </a:xfrm>
          <a:prstGeom prst="roundRect">
            <a:avLst/>
          </a:prstGeom>
          <a:solidFill>
            <a:schemeClr val="accent1">
              <a:lumMod val="75000"/>
            </a:schemeClr>
          </a:solidFill>
          <a:ln>
            <a:solidFill>
              <a:schemeClr val="accent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b="1" dirty="0" smtClean="0">
                <a:solidFill>
                  <a:schemeClr val="bg1"/>
                </a:solidFill>
                <a:latin typeface="Meiryo UI" panose="020B0604030504040204" pitchFamily="50" charset="-128"/>
                <a:ea typeface="Meiryo UI" panose="020B0604030504040204" pitchFamily="50" charset="-128"/>
              </a:rPr>
              <a:t>司令塔機能の確立</a:t>
            </a:r>
            <a:endParaRPr kumimoji="1" lang="ja-JP" altLang="en-US" sz="1600" b="1" dirty="0">
              <a:solidFill>
                <a:schemeClr val="bg1"/>
              </a:solidFill>
              <a:latin typeface="Meiryo UI" panose="020B0604030504040204" pitchFamily="50" charset="-128"/>
              <a:ea typeface="Meiryo UI" panose="020B0604030504040204" pitchFamily="50" charset="-128"/>
            </a:endParaRPr>
          </a:p>
        </p:txBody>
      </p:sp>
      <p:sp>
        <p:nvSpPr>
          <p:cNvPr id="48" name="正方形/長方形 47"/>
          <p:cNvSpPr/>
          <p:nvPr/>
        </p:nvSpPr>
        <p:spPr>
          <a:xfrm>
            <a:off x="4435522" y="3031259"/>
            <a:ext cx="4640781" cy="3804970"/>
          </a:xfrm>
          <a:prstGeom prst="rect">
            <a:avLst/>
          </a:prstGeom>
          <a:noFill/>
          <a:ln w="95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400" b="1" dirty="0" smtClean="0">
                <a:solidFill>
                  <a:schemeClr val="tx1"/>
                </a:solidFill>
                <a:latin typeface="Meiryo UI" panose="020B0604030504040204" pitchFamily="50" charset="-128"/>
                <a:ea typeface="Meiryo UI" panose="020B0604030504040204" pitchFamily="50" charset="-128"/>
              </a:rPr>
              <a:t>◆役割分担に応じて、広域的な事務に必要な人員・財源を</a:t>
            </a:r>
            <a:endParaRPr lang="en-US" altLang="ja-JP" sz="1400" b="1" dirty="0" smtClean="0">
              <a:solidFill>
                <a:schemeClr val="tx1"/>
              </a:solidFill>
              <a:latin typeface="Meiryo UI" panose="020B0604030504040204" pitchFamily="50" charset="-128"/>
              <a:ea typeface="Meiryo UI" panose="020B0604030504040204" pitchFamily="50" charset="-128"/>
            </a:endParaRPr>
          </a:p>
          <a:p>
            <a:r>
              <a:rPr lang="ja-JP" altLang="en-US" sz="1400" b="1" dirty="0">
                <a:solidFill>
                  <a:schemeClr val="tx1"/>
                </a:solidFill>
                <a:latin typeface="Meiryo UI" panose="020B0604030504040204" pitchFamily="50" charset="-128"/>
                <a:ea typeface="Meiryo UI" panose="020B0604030504040204" pitchFamily="50" charset="-128"/>
              </a:rPr>
              <a:t>　 </a:t>
            </a:r>
            <a:r>
              <a:rPr lang="ja-JP" altLang="en-US" sz="1400" b="1" dirty="0" smtClean="0">
                <a:solidFill>
                  <a:schemeClr val="tx1"/>
                </a:solidFill>
                <a:latin typeface="Meiryo UI" panose="020B0604030504040204" pitchFamily="50" charset="-128"/>
                <a:ea typeface="Meiryo UI" panose="020B0604030504040204" pitchFamily="50" charset="-128"/>
              </a:rPr>
              <a:t>大阪市から大阪府へ移転</a:t>
            </a:r>
            <a:endParaRPr lang="en-US" altLang="ja-JP" sz="1400" b="1" dirty="0" smtClean="0">
              <a:solidFill>
                <a:schemeClr val="tx1"/>
              </a:solidFill>
              <a:latin typeface="Meiryo UI" panose="020B0604030504040204" pitchFamily="50" charset="-128"/>
              <a:ea typeface="Meiryo UI" panose="020B0604030504040204" pitchFamily="50" charset="-128"/>
            </a:endParaRPr>
          </a:p>
          <a:p>
            <a:endParaRPr lang="en-US" altLang="ja-JP" sz="300" spc="-150" dirty="0" smtClean="0">
              <a:solidFill>
                <a:schemeClr val="tx1"/>
              </a:solidFill>
              <a:latin typeface="Meiryo UI" panose="020B0604030504040204" pitchFamily="50" charset="-128"/>
              <a:ea typeface="Meiryo UI" panose="020B0604030504040204" pitchFamily="50" charset="-128"/>
            </a:endParaRPr>
          </a:p>
          <a:p>
            <a:r>
              <a:rPr lang="ja-JP" altLang="en-US" sz="1200" spc="-150" dirty="0" smtClean="0">
                <a:solidFill>
                  <a:schemeClr val="tx1"/>
                </a:solidFill>
                <a:latin typeface="Meiryo UI" panose="020B0604030504040204" pitchFamily="50" charset="-128"/>
                <a:ea typeface="Meiryo UI" panose="020B0604030504040204" pitchFamily="50" charset="-128"/>
              </a:rPr>
              <a:t>　　　</a:t>
            </a:r>
            <a:r>
              <a:rPr lang="en-US" altLang="ja-JP" sz="1200" spc="-150" dirty="0" smtClean="0">
                <a:solidFill>
                  <a:schemeClr val="tx1"/>
                </a:solidFill>
                <a:latin typeface="Meiryo UI" panose="020B0604030504040204" pitchFamily="50" charset="-128"/>
                <a:ea typeface="Meiryo UI" panose="020B0604030504040204" pitchFamily="50" charset="-128"/>
              </a:rPr>
              <a:t>※ </a:t>
            </a:r>
            <a:r>
              <a:rPr lang="ja-JP" altLang="en-US" sz="1200" spc="-150" dirty="0" smtClean="0">
                <a:solidFill>
                  <a:schemeClr val="tx1"/>
                </a:solidFill>
                <a:latin typeface="Meiryo UI" panose="020B0604030504040204" pitchFamily="50" charset="-128"/>
                <a:ea typeface="Meiryo UI" panose="020B0604030504040204" pitchFamily="50" charset="-128"/>
              </a:rPr>
              <a:t>大阪府に移転される財源は、現在大阪市が担っている広域的な事務に使用</a:t>
            </a:r>
            <a:endParaRPr lang="en-US" altLang="ja-JP" sz="1200" spc="-150" dirty="0" smtClean="0">
              <a:solidFill>
                <a:schemeClr val="tx1"/>
              </a:solidFill>
              <a:latin typeface="Meiryo UI" panose="020B0604030504040204" pitchFamily="50" charset="-128"/>
              <a:ea typeface="Meiryo UI" panose="020B0604030504040204" pitchFamily="50" charset="-128"/>
            </a:endParaRPr>
          </a:p>
          <a:p>
            <a:endParaRPr lang="en-US" altLang="ja-JP" sz="1000" b="1" dirty="0" smtClean="0">
              <a:solidFill>
                <a:schemeClr val="tx1"/>
              </a:solidFill>
              <a:latin typeface="Meiryo UI" panose="020B0604030504040204" pitchFamily="50" charset="-128"/>
              <a:ea typeface="Meiryo UI" panose="020B0604030504040204" pitchFamily="50" charset="-128"/>
            </a:endParaRPr>
          </a:p>
          <a:p>
            <a:r>
              <a:rPr lang="ja-JP" altLang="en-US" sz="1400" b="1" dirty="0" smtClean="0">
                <a:solidFill>
                  <a:schemeClr val="tx1"/>
                </a:solidFill>
                <a:latin typeface="Meiryo UI" panose="020B0604030504040204" pitchFamily="50" charset="-128"/>
                <a:ea typeface="Meiryo UI" panose="020B0604030504040204" pitchFamily="50" charset="-128"/>
              </a:rPr>
              <a:t>◆大阪府において各分野の司令塔となる組織を構築し、大阪 </a:t>
            </a:r>
            <a:endParaRPr lang="en-US" altLang="ja-JP" sz="1400" b="1" dirty="0" smtClean="0">
              <a:solidFill>
                <a:schemeClr val="tx1"/>
              </a:solidFill>
              <a:latin typeface="Meiryo UI" panose="020B0604030504040204" pitchFamily="50" charset="-128"/>
              <a:ea typeface="Meiryo UI" panose="020B0604030504040204" pitchFamily="50" charset="-128"/>
            </a:endParaRPr>
          </a:p>
          <a:p>
            <a:r>
              <a:rPr lang="en-US" altLang="ja-JP" sz="1400" b="1" dirty="0">
                <a:solidFill>
                  <a:schemeClr val="tx1"/>
                </a:solidFill>
                <a:latin typeface="Meiryo UI" panose="020B0604030504040204" pitchFamily="50" charset="-128"/>
                <a:ea typeface="Meiryo UI" panose="020B0604030504040204" pitchFamily="50" charset="-128"/>
              </a:rPr>
              <a:t> </a:t>
            </a:r>
            <a:r>
              <a:rPr lang="en-US" altLang="ja-JP" sz="1400" b="1" dirty="0" smtClean="0">
                <a:solidFill>
                  <a:schemeClr val="tx1"/>
                </a:solidFill>
                <a:latin typeface="Meiryo UI" panose="020B0604030504040204" pitchFamily="50" charset="-128"/>
                <a:ea typeface="Meiryo UI" panose="020B0604030504040204" pitchFamily="50" charset="-128"/>
              </a:rPr>
              <a:t>  </a:t>
            </a:r>
            <a:r>
              <a:rPr lang="ja-JP" altLang="en-US" sz="1400" b="1" dirty="0" smtClean="0">
                <a:solidFill>
                  <a:schemeClr val="tx1"/>
                </a:solidFill>
                <a:latin typeface="Meiryo UI" panose="020B0604030504040204" pitchFamily="50" charset="-128"/>
                <a:ea typeface="Meiryo UI" panose="020B0604030504040204" pitchFamily="50" charset="-128"/>
              </a:rPr>
              <a:t>全体の成長、安全・安心を強力に推進</a:t>
            </a:r>
            <a:endParaRPr lang="en-US" altLang="ja-JP" sz="1400" b="1" dirty="0" smtClean="0">
              <a:solidFill>
                <a:schemeClr val="tx1"/>
              </a:solidFill>
              <a:latin typeface="Meiryo UI" panose="020B0604030504040204" pitchFamily="50" charset="-128"/>
              <a:ea typeface="Meiryo UI" panose="020B0604030504040204" pitchFamily="50" charset="-128"/>
            </a:endParaRPr>
          </a:p>
          <a:p>
            <a:endParaRPr lang="en-US" altLang="ja-JP" sz="300" spc="-150" dirty="0" smtClean="0">
              <a:solidFill>
                <a:schemeClr val="tx1"/>
              </a:solidFill>
              <a:latin typeface="Meiryo UI" panose="020B0604030504040204" pitchFamily="50" charset="-128"/>
              <a:ea typeface="Meiryo UI" panose="020B0604030504040204" pitchFamily="50" charset="-128"/>
            </a:endParaRPr>
          </a:p>
          <a:p>
            <a:r>
              <a:rPr lang="ja-JP" altLang="en-US" sz="1200" spc="-150" dirty="0" smtClean="0">
                <a:solidFill>
                  <a:schemeClr val="tx1"/>
                </a:solidFill>
                <a:latin typeface="Meiryo UI" panose="020B0604030504040204" pitchFamily="50" charset="-128"/>
                <a:ea typeface="Meiryo UI" panose="020B0604030504040204" pitchFamily="50" charset="-128"/>
              </a:rPr>
              <a:t>　　　</a:t>
            </a:r>
            <a:r>
              <a:rPr lang="en-US" altLang="ja-JP" sz="1200" spc="-150" dirty="0" smtClean="0">
                <a:solidFill>
                  <a:schemeClr val="tx1"/>
                </a:solidFill>
                <a:latin typeface="Meiryo UI" panose="020B0604030504040204" pitchFamily="50" charset="-128"/>
                <a:ea typeface="Meiryo UI" panose="020B0604030504040204" pitchFamily="50" charset="-128"/>
              </a:rPr>
              <a:t>※ </a:t>
            </a:r>
            <a:r>
              <a:rPr lang="ja-JP" altLang="en-US" sz="1200" spc="-150" dirty="0" smtClean="0">
                <a:solidFill>
                  <a:schemeClr val="tx1"/>
                </a:solidFill>
                <a:latin typeface="Meiryo UI" panose="020B0604030504040204" pitchFamily="50" charset="-128"/>
                <a:ea typeface="Meiryo UI" panose="020B0604030504040204" pitchFamily="50" charset="-128"/>
              </a:rPr>
              <a:t>大阪市の高度な都市計画等のノウハウを活用し、大阪府全体の発展を実現</a:t>
            </a:r>
            <a:endParaRPr lang="ja-JP" altLang="en-US" sz="1200" spc="-150" dirty="0">
              <a:solidFill>
                <a:schemeClr val="tx1"/>
              </a:solidFill>
              <a:latin typeface="Meiryo UI" panose="020B0604030504040204" pitchFamily="50" charset="-128"/>
              <a:ea typeface="Meiryo UI" panose="020B0604030504040204" pitchFamily="50" charset="-128"/>
            </a:endParaRPr>
          </a:p>
          <a:p>
            <a:pPr>
              <a:lnSpc>
                <a:spcPct val="120000"/>
              </a:lnSpc>
            </a:pPr>
            <a:endParaRPr lang="ja-JP" altLang="en-US" sz="1400" dirty="0">
              <a:solidFill>
                <a:schemeClr val="tx1"/>
              </a:solidFill>
              <a:latin typeface="Meiryo UI" panose="020B0604030504040204" pitchFamily="50" charset="-128"/>
              <a:ea typeface="Meiryo UI" panose="020B0604030504040204" pitchFamily="50" charset="-128"/>
            </a:endParaRPr>
          </a:p>
        </p:txBody>
      </p:sp>
      <p:sp>
        <p:nvSpPr>
          <p:cNvPr id="90" name="角丸四角形 89"/>
          <p:cNvSpPr/>
          <p:nvPr/>
        </p:nvSpPr>
        <p:spPr>
          <a:xfrm>
            <a:off x="6191250" y="5048089"/>
            <a:ext cx="2850061" cy="1765287"/>
          </a:xfrm>
          <a:prstGeom prst="roundRect">
            <a:avLst>
              <a:gd name="adj" fmla="val 2370"/>
            </a:avLst>
          </a:prstGeom>
          <a:solidFill>
            <a:schemeClr val="bg1"/>
          </a:solidFill>
          <a:ln w="6350">
            <a:solidFill>
              <a:sysClr val="windowText" lastClr="000000"/>
            </a:solidFill>
          </a:ln>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ea"/>
            </a:endParaRPr>
          </a:p>
        </p:txBody>
      </p:sp>
      <p:graphicFrame>
        <p:nvGraphicFramePr>
          <p:cNvPr id="91" name="表 90"/>
          <p:cNvGraphicFramePr>
            <a:graphicFrameLocks noGrp="1"/>
          </p:cNvGraphicFramePr>
          <p:nvPr>
            <p:extLst>
              <p:ext uri="{D42A27DB-BD31-4B8C-83A1-F6EECF244321}">
                <p14:modId xmlns:p14="http://schemas.microsoft.com/office/powerpoint/2010/main" val="1437833707"/>
              </p:ext>
            </p:extLst>
          </p:nvPr>
        </p:nvGraphicFramePr>
        <p:xfrm>
          <a:off x="6232421" y="5077294"/>
          <a:ext cx="2788366" cy="1706876"/>
        </p:xfrm>
        <a:graphic>
          <a:graphicData uri="http://schemas.openxmlformats.org/drawingml/2006/table">
            <a:tbl>
              <a:tblPr firstRow="1" bandRow="1">
                <a:effectLst/>
                <a:tableStyleId>{5940675A-B579-460E-94D1-54222C63F5DA}</a:tableStyleId>
              </a:tblPr>
              <a:tblGrid>
                <a:gridCol w="913271">
                  <a:extLst>
                    <a:ext uri="{9D8B030D-6E8A-4147-A177-3AD203B41FA5}">
                      <a16:colId xmlns:a16="http://schemas.microsoft.com/office/drawing/2014/main" val="20000"/>
                    </a:ext>
                  </a:extLst>
                </a:gridCol>
                <a:gridCol w="1875095">
                  <a:extLst>
                    <a:ext uri="{9D8B030D-6E8A-4147-A177-3AD203B41FA5}">
                      <a16:colId xmlns:a16="http://schemas.microsoft.com/office/drawing/2014/main" val="20001"/>
                    </a:ext>
                  </a:extLst>
                </a:gridCol>
              </a:tblGrid>
              <a:tr h="426719">
                <a:tc>
                  <a:txBody>
                    <a:bodyPr/>
                    <a:lstStyle/>
                    <a:p>
                      <a:pPr algn="ctr"/>
                      <a:r>
                        <a:rPr kumimoji="1" lang="ja-JP" altLang="en-US" sz="1050" b="1" dirty="0">
                          <a:solidFill>
                            <a:srgbClr val="C00000"/>
                          </a:solidFill>
                          <a:latin typeface="Meiryo UI" panose="020B0604030504040204" pitchFamily="50" charset="-128"/>
                          <a:ea typeface="Meiryo UI" panose="020B0604030504040204" pitchFamily="50" charset="-128"/>
                        </a:rPr>
                        <a:t>都市計画局</a:t>
                      </a:r>
                    </a:p>
                  </a:txBody>
                  <a:tcPr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79646">
                        <a:lumMod val="40000"/>
                        <a:lumOff val="60000"/>
                      </a:srgbClr>
                    </a:solidFill>
                  </a:tcPr>
                </a:tc>
                <a:tc>
                  <a:txBody>
                    <a:bodyPr/>
                    <a:lstStyle/>
                    <a:p>
                      <a:pPr algn="l"/>
                      <a:r>
                        <a:rPr kumimoji="1" lang="ja-JP" altLang="en-US" sz="1050" b="0" dirty="0">
                          <a:solidFill>
                            <a:srgbClr val="C00000"/>
                          </a:solidFill>
                          <a:latin typeface="Meiryo UI" panose="020B0604030504040204" pitchFamily="50" charset="-128"/>
                          <a:ea typeface="Meiryo UI" panose="020B0604030504040204" pitchFamily="50" charset="-128"/>
                        </a:rPr>
                        <a:t>▶大阪の発展を支える</a:t>
                      </a:r>
                      <a:r>
                        <a:rPr kumimoji="1" lang="ja-JP" altLang="en-US" sz="1050" b="0" dirty="0" smtClean="0">
                          <a:solidFill>
                            <a:srgbClr val="C00000"/>
                          </a:solidFill>
                          <a:latin typeface="Meiryo UI" panose="020B0604030504040204" pitchFamily="50" charset="-128"/>
                          <a:ea typeface="Meiryo UI" panose="020B0604030504040204" pitchFamily="50" charset="-128"/>
                        </a:rPr>
                        <a:t>都市 </a:t>
                      </a:r>
                      <a:endParaRPr kumimoji="1" lang="en-US" altLang="ja-JP" sz="1050" b="0" dirty="0" smtClean="0">
                        <a:solidFill>
                          <a:srgbClr val="C00000"/>
                        </a:solidFill>
                        <a:latin typeface="Meiryo UI" panose="020B0604030504040204" pitchFamily="50" charset="-128"/>
                        <a:ea typeface="Meiryo UI" panose="020B0604030504040204" pitchFamily="50" charset="-128"/>
                      </a:endParaRPr>
                    </a:p>
                    <a:p>
                      <a:pPr algn="l"/>
                      <a:r>
                        <a:rPr kumimoji="1" lang="en-US" altLang="ja-JP" sz="1050" b="0" dirty="0" smtClean="0">
                          <a:solidFill>
                            <a:srgbClr val="C00000"/>
                          </a:solidFill>
                          <a:latin typeface="Meiryo UI" panose="020B0604030504040204" pitchFamily="50" charset="-128"/>
                          <a:ea typeface="Meiryo UI" panose="020B0604030504040204" pitchFamily="50" charset="-128"/>
                        </a:rPr>
                        <a:t> </a:t>
                      </a:r>
                      <a:r>
                        <a:rPr kumimoji="1" lang="en-US" altLang="ja-JP" sz="1050" b="0" baseline="0" dirty="0" smtClean="0">
                          <a:solidFill>
                            <a:srgbClr val="C00000"/>
                          </a:solidFill>
                          <a:latin typeface="Meiryo UI" panose="020B0604030504040204" pitchFamily="50" charset="-128"/>
                          <a:ea typeface="Meiryo UI" panose="020B0604030504040204" pitchFamily="50" charset="-128"/>
                        </a:rPr>
                        <a:t> </a:t>
                      </a:r>
                      <a:r>
                        <a:rPr kumimoji="1" lang="ja-JP" altLang="en-US" sz="1050" b="0" dirty="0" smtClean="0">
                          <a:solidFill>
                            <a:srgbClr val="C00000"/>
                          </a:solidFill>
                          <a:latin typeface="Meiryo UI" panose="020B0604030504040204" pitchFamily="50" charset="-128"/>
                          <a:ea typeface="Meiryo UI" panose="020B0604030504040204" pitchFamily="50" charset="-128"/>
                        </a:rPr>
                        <a:t>拠点</a:t>
                      </a:r>
                      <a:r>
                        <a:rPr kumimoji="1" lang="ja-JP" altLang="en-US" sz="1050" b="0" dirty="0">
                          <a:solidFill>
                            <a:srgbClr val="C00000"/>
                          </a:solidFill>
                          <a:latin typeface="Meiryo UI" panose="020B0604030504040204" pitchFamily="50" charset="-128"/>
                          <a:ea typeface="Meiryo UI" panose="020B0604030504040204" pitchFamily="50" charset="-128"/>
                        </a:rPr>
                        <a:t>・交通ネットワークを形成</a:t>
                      </a:r>
                    </a:p>
                  </a:txBody>
                  <a:tcPr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26719">
                <a:tc>
                  <a:txBody>
                    <a:bodyPr/>
                    <a:lstStyle/>
                    <a:p>
                      <a:pPr algn="ctr"/>
                      <a:r>
                        <a:rPr kumimoji="1" lang="ja-JP" altLang="en-US" sz="1050" b="1" dirty="0">
                          <a:solidFill>
                            <a:srgbClr val="C00000"/>
                          </a:solidFill>
                          <a:latin typeface="Meiryo UI" panose="020B0604030504040204" pitchFamily="50" charset="-128"/>
                          <a:ea typeface="Meiryo UI" panose="020B0604030504040204" pitchFamily="50" charset="-128"/>
                        </a:rPr>
                        <a:t>都 市 魅 力</a:t>
                      </a:r>
                      <a:endParaRPr kumimoji="1" lang="en-US" altLang="ja-JP" sz="1050" b="1" dirty="0">
                        <a:solidFill>
                          <a:srgbClr val="C00000"/>
                        </a:solidFill>
                        <a:latin typeface="Meiryo UI" panose="020B0604030504040204" pitchFamily="50" charset="-128"/>
                        <a:ea typeface="Meiryo UI" panose="020B0604030504040204" pitchFamily="50" charset="-128"/>
                      </a:endParaRPr>
                    </a:p>
                    <a:p>
                      <a:pPr algn="ctr"/>
                      <a:r>
                        <a:rPr kumimoji="1" lang="ja-JP" altLang="en-US" sz="1050" b="1" dirty="0">
                          <a:solidFill>
                            <a:srgbClr val="C00000"/>
                          </a:solidFill>
                          <a:latin typeface="Meiryo UI" panose="020B0604030504040204" pitchFamily="50" charset="-128"/>
                          <a:ea typeface="Meiryo UI" panose="020B0604030504040204" pitchFamily="50" charset="-128"/>
                        </a:rPr>
                        <a:t>文 化 局</a:t>
                      </a:r>
                    </a:p>
                  </a:txBody>
                  <a:tcPr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79646">
                        <a:lumMod val="40000"/>
                        <a:lumOff val="60000"/>
                      </a:srgbClr>
                    </a:solidFill>
                  </a:tcPr>
                </a:tc>
                <a:tc>
                  <a:txBody>
                    <a:bodyPr/>
                    <a:lstStyle/>
                    <a:p>
                      <a:pPr algn="l"/>
                      <a:r>
                        <a:rPr kumimoji="1" lang="ja-JP" altLang="en-US" sz="1050" b="0" dirty="0">
                          <a:solidFill>
                            <a:srgbClr val="C00000"/>
                          </a:solidFill>
                          <a:latin typeface="Meiryo UI" panose="020B0604030504040204" pitchFamily="50" charset="-128"/>
                          <a:ea typeface="Meiryo UI" panose="020B0604030504040204" pitchFamily="50" charset="-128"/>
                        </a:rPr>
                        <a:t>▶大阪が有する資源をフル</a:t>
                      </a:r>
                      <a:r>
                        <a:rPr kumimoji="1" lang="ja-JP" altLang="en-US" sz="1050" b="0" dirty="0" smtClean="0">
                          <a:solidFill>
                            <a:srgbClr val="C00000"/>
                          </a:solidFill>
                          <a:latin typeface="Meiryo UI" panose="020B0604030504040204" pitchFamily="50" charset="-128"/>
                          <a:ea typeface="Meiryo UI" panose="020B0604030504040204" pitchFamily="50" charset="-128"/>
                        </a:rPr>
                        <a:t>活用</a:t>
                      </a:r>
                      <a:endParaRPr kumimoji="1" lang="en-US" altLang="ja-JP" sz="1050" b="0" dirty="0" smtClean="0">
                        <a:solidFill>
                          <a:srgbClr val="C00000"/>
                        </a:solidFill>
                        <a:latin typeface="Meiryo UI" panose="020B0604030504040204" pitchFamily="50" charset="-128"/>
                        <a:ea typeface="Meiryo UI" panose="020B0604030504040204" pitchFamily="50" charset="-128"/>
                      </a:endParaRPr>
                    </a:p>
                    <a:p>
                      <a:pPr algn="l"/>
                      <a:r>
                        <a:rPr kumimoji="1" lang="ja-JP" altLang="en-US" sz="1050" b="0" dirty="0" smtClean="0">
                          <a:solidFill>
                            <a:srgbClr val="C00000"/>
                          </a:solidFill>
                          <a:latin typeface="Meiryo UI" panose="020B0604030504040204" pitchFamily="50" charset="-128"/>
                          <a:ea typeface="Meiryo UI" panose="020B0604030504040204" pitchFamily="50" charset="-128"/>
                        </a:rPr>
                        <a:t>　  した</a:t>
                      </a:r>
                      <a:r>
                        <a:rPr kumimoji="1" lang="ja-JP" altLang="en-US" sz="1050" b="0" dirty="0">
                          <a:solidFill>
                            <a:srgbClr val="C00000"/>
                          </a:solidFill>
                          <a:latin typeface="Meiryo UI" panose="020B0604030504040204" pitchFamily="50" charset="-128"/>
                          <a:ea typeface="Meiryo UI" panose="020B0604030504040204" pitchFamily="50" charset="-128"/>
                        </a:rPr>
                        <a:t>都市魅力の強化</a:t>
                      </a:r>
                    </a:p>
                  </a:txBody>
                  <a:tcPr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26719">
                <a:tc>
                  <a:txBody>
                    <a:bodyPr/>
                    <a:lstStyle/>
                    <a:p>
                      <a:pPr algn="ctr"/>
                      <a:r>
                        <a:rPr kumimoji="1" lang="ja-JP" altLang="en-US" sz="1050" b="1" dirty="0">
                          <a:solidFill>
                            <a:srgbClr val="C00000"/>
                          </a:solidFill>
                          <a:latin typeface="Meiryo UI" panose="020B0604030504040204" pitchFamily="50" charset="-128"/>
                          <a:ea typeface="Meiryo UI" panose="020B0604030504040204" pitchFamily="50" charset="-128"/>
                        </a:rPr>
                        <a:t>消　防　庁</a:t>
                      </a:r>
                    </a:p>
                  </a:txBody>
                  <a:tcPr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79646">
                        <a:lumMod val="40000"/>
                        <a:lumOff val="60000"/>
                      </a:srgbClr>
                    </a:solidFill>
                  </a:tcPr>
                </a:tc>
                <a:tc>
                  <a:txBody>
                    <a:bodyPr/>
                    <a:lstStyle/>
                    <a:p>
                      <a:pPr algn="l"/>
                      <a:r>
                        <a:rPr kumimoji="1" lang="ja-JP" altLang="en-US" sz="1050" b="0" dirty="0">
                          <a:solidFill>
                            <a:srgbClr val="C00000"/>
                          </a:solidFill>
                          <a:latin typeface="Meiryo UI" panose="020B0604030504040204" pitchFamily="50" charset="-128"/>
                          <a:ea typeface="Meiryo UI" panose="020B0604030504040204" pitchFamily="50" charset="-128"/>
                        </a:rPr>
                        <a:t>▶大阪の防災力強化・消防</a:t>
                      </a:r>
                      <a:r>
                        <a:rPr kumimoji="1" lang="en-US" altLang="ja-JP" sz="1050" b="0" dirty="0">
                          <a:solidFill>
                            <a:srgbClr val="C00000"/>
                          </a:solidFill>
                          <a:latin typeface="Meiryo UI" panose="020B0604030504040204" pitchFamily="50" charset="-128"/>
                          <a:ea typeface="Meiryo UI" panose="020B0604030504040204" pitchFamily="50" charset="-128"/>
                        </a:rPr>
                        <a:t/>
                      </a:r>
                      <a:br>
                        <a:rPr kumimoji="1" lang="en-US" altLang="ja-JP" sz="1050" b="0" dirty="0">
                          <a:solidFill>
                            <a:srgbClr val="C00000"/>
                          </a:solidFill>
                          <a:latin typeface="Meiryo UI" panose="020B0604030504040204" pitchFamily="50" charset="-128"/>
                          <a:ea typeface="Meiryo UI" panose="020B0604030504040204" pitchFamily="50" charset="-128"/>
                        </a:rPr>
                      </a:br>
                      <a:r>
                        <a:rPr kumimoji="1" lang="ja-JP" altLang="en-US" sz="1050" b="0" dirty="0">
                          <a:solidFill>
                            <a:srgbClr val="C00000"/>
                          </a:solidFill>
                          <a:latin typeface="Meiryo UI" panose="020B0604030504040204" pitchFamily="50" charset="-128"/>
                          <a:ea typeface="Meiryo UI" panose="020B0604030504040204" pitchFamily="50" charset="-128"/>
                        </a:rPr>
                        <a:t>　 広域化の推進</a:t>
                      </a:r>
                    </a:p>
                  </a:txBody>
                  <a:tcPr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26719">
                <a:tc>
                  <a:txBody>
                    <a:bodyPr/>
                    <a:lstStyle/>
                    <a:p>
                      <a:pPr algn="ctr"/>
                      <a:r>
                        <a:rPr kumimoji="1" lang="ja-JP" altLang="en-US" sz="1050" b="1" dirty="0">
                          <a:solidFill>
                            <a:srgbClr val="C00000"/>
                          </a:solidFill>
                          <a:latin typeface="Meiryo UI" panose="020B0604030504040204" pitchFamily="50" charset="-128"/>
                          <a:ea typeface="Meiryo UI" panose="020B0604030504040204" pitchFamily="50" charset="-128"/>
                        </a:rPr>
                        <a:t>水　道　局</a:t>
                      </a:r>
                    </a:p>
                  </a:txBody>
                  <a:tcPr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79646">
                        <a:lumMod val="40000"/>
                        <a:lumOff val="60000"/>
                      </a:srgbClr>
                    </a:solidFill>
                  </a:tcPr>
                </a:tc>
                <a:tc>
                  <a:txBody>
                    <a:bodyPr/>
                    <a:lstStyle/>
                    <a:p>
                      <a:pPr algn="l"/>
                      <a:r>
                        <a:rPr kumimoji="1" lang="ja-JP" altLang="en-US" sz="1050" b="0" dirty="0">
                          <a:solidFill>
                            <a:srgbClr val="C00000"/>
                          </a:solidFill>
                          <a:latin typeface="Meiryo UI" panose="020B0604030504040204" pitchFamily="50" charset="-128"/>
                          <a:ea typeface="Meiryo UI" panose="020B0604030504040204" pitchFamily="50" charset="-128"/>
                        </a:rPr>
                        <a:t>▶府域一水道に向けた取組</a:t>
                      </a:r>
                      <a:r>
                        <a:rPr kumimoji="1" lang="en-US" altLang="ja-JP" sz="1050" b="0" dirty="0">
                          <a:solidFill>
                            <a:srgbClr val="C00000"/>
                          </a:solidFill>
                          <a:latin typeface="Meiryo UI" panose="020B0604030504040204" pitchFamily="50" charset="-128"/>
                          <a:ea typeface="Meiryo UI" panose="020B0604030504040204" pitchFamily="50" charset="-128"/>
                        </a:rPr>
                        <a:t/>
                      </a:r>
                      <a:br>
                        <a:rPr kumimoji="1" lang="en-US" altLang="ja-JP" sz="1050" b="0" dirty="0">
                          <a:solidFill>
                            <a:srgbClr val="C00000"/>
                          </a:solidFill>
                          <a:latin typeface="Meiryo UI" panose="020B0604030504040204" pitchFamily="50" charset="-128"/>
                          <a:ea typeface="Meiryo UI" panose="020B0604030504040204" pitchFamily="50" charset="-128"/>
                        </a:rPr>
                      </a:br>
                      <a:r>
                        <a:rPr kumimoji="1" lang="ja-JP" altLang="en-US" sz="1050" b="0" dirty="0">
                          <a:solidFill>
                            <a:srgbClr val="C00000"/>
                          </a:solidFill>
                          <a:latin typeface="Meiryo UI" panose="020B0604030504040204" pitchFamily="50" charset="-128"/>
                          <a:ea typeface="Meiryo UI" panose="020B0604030504040204" pitchFamily="50" charset="-128"/>
                        </a:rPr>
                        <a:t>　 強化</a:t>
                      </a:r>
                    </a:p>
                  </a:txBody>
                  <a:tcPr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92" name="正方形/長方形 6"/>
          <p:cNvSpPr/>
          <p:nvPr/>
        </p:nvSpPr>
        <p:spPr>
          <a:xfrm>
            <a:off x="6775743" y="4869160"/>
            <a:ext cx="1512168" cy="196552"/>
          </a:xfrm>
          <a:prstGeom prst="rect">
            <a:avLst/>
          </a:prstGeom>
          <a:noFill/>
          <a:ln>
            <a:noFill/>
          </a:ln>
        </p:spPr>
        <p:style>
          <a:lnRef idx="2">
            <a:srgbClr val="4F81BD">
              <a:shade val="50000"/>
            </a:srgbClr>
          </a:lnRef>
          <a:fillRef idx="1">
            <a:srgbClr val="4F81BD"/>
          </a:fillRef>
          <a:effectRef idx="0">
            <a:srgbClr val="4F81BD"/>
          </a:effectRef>
          <a:fontRef idx="minor">
            <a:sysClr val="window" lastClr="FFFFFF"/>
          </a:fontRef>
        </p:style>
        <p:txBody>
          <a:bodyPr vert="horz"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ja-JP" altLang="en-US"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ea"/>
              </a:rPr>
              <a:t>大阪府の組織</a:t>
            </a:r>
            <a:r>
              <a:rPr kumimoji="1" lang="en-US" altLang="ja-JP"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ea"/>
              </a:rPr>
              <a:t>(</a:t>
            </a:r>
            <a:r>
              <a:rPr kumimoji="1" lang="ja-JP" altLang="en-US"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ea"/>
              </a:rPr>
              <a:t>例</a:t>
            </a:r>
            <a:r>
              <a:rPr kumimoji="1" lang="en-US" altLang="ja-JP"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ea"/>
              </a:rPr>
              <a:t>)</a:t>
            </a:r>
            <a:endParaRPr kumimoji="1" lang="ja-JP" altLang="en-US"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ea"/>
            </a:endParaRPr>
          </a:p>
        </p:txBody>
      </p:sp>
      <p:cxnSp>
        <p:nvCxnSpPr>
          <p:cNvPr id="93" name="直線コネクタ 92"/>
          <p:cNvCxnSpPr/>
          <p:nvPr/>
        </p:nvCxnSpPr>
        <p:spPr>
          <a:xfrm>
            <a:off x="5862918" y="5456518"/>
            <a:ext cx="83670" cy="0"/>
          </a:xfrm>
          <a:prstGeom prst="line">
            <a:avLst/>
          </a:prstGeom>
          <a:ln w="6350">
            <a:solidFill>
              <a:sysClr val="windowText" lastClr="000000"/>
            </a:solidFill>
          </a:ln>
        </p:spPr>
        <p:style>
          <a:lnRef idx="1">
            <a:srgbClr val="4F81BD"/>
          </a:lnRef>
          <a:fillRef idx="0">
            <a:srgbClr val="4F81BD"/>
          </a:fillRef>
          <a:effectRef idx="0">
            <a:srgbClr val="4F81BD"/>
          </a:effectRef>
          <a:fontRef idx="minor">
            <a:sysClr val="windowText" lastClr="000000"/>
          </a:fontRef>
        </p:style>
      </p:cxnSp>
      <p:cxnSp>
        <p:nvCxnSpPr>
          <p:cNvPr id="94" name="直線コネクタ 93"/>
          <p:cNvCxnSpPr/>
          <p:nvPr/>
        </p:nvCxnSpPr>
        <p:spPr>
          <a:xfrm flipV="1">
            <a:off x="5861836" y="6454588"/>
            <a:ext cx="78776" cy="1013"/>
          </a:xfrm>
          <a:prstGeom prst="line">
            <a:avLst/>
          </a:prstGeom>
          <a:ln w="6350">
            <a:solidFill>
              <a:sysClr val="windowText" lastClr="000000"/>
            </a:solidFill>
          </a:ln>
        </p:spPr>
        <p:style>
          <a:lnRef idx="1">
            <a:srgbClr val="4F81BD"/>
          </a:lnRef>
          <a:fillRef idx="0">
            <a:srgbClr val="4F81BD"/>
          </a:fillRef>
          <a:effectRef idx="0">
            <a:srgbClr val="4F81BD"/>
          </a:effectRef>
          <a:fontRef idx="minor">
            <a:sysClr val="windowText" lastClr="000000"/>
          </a:fontRef>
        </p:style>
      </p:cxnSp>
      <p:cxnSp>
        <p:nvCxnSpPr>
          <p:cNvPr id="95" name="直線コネクタ 94"/>
          <p:cNvCxnSpPr/>
          <p:nvPr/>
        </p:nvCxnSpPr>
        <p:spPr>
          <a:xfrm flipV="1">
            <a:off x="5940152" y="5930732"/>
            <a:ext cx="241196" cy="3343"/>
          </a:xfrm>
          <a:prstGeom prst="line">
            <a:avLst/>
          </a:prstGeom>
          <a:ln w="6350">
            <a:solidFill>
              <a:sysClr val="windowText" lastClr="000000"/>
            </a:solidFill>
            <a:tailEnd type="triangle" w="lg" len="sm"/>
          </a:ln>
        </p:spPr>
        <p:style>
          <a:lnRef idx="1">
            <a:srgbClr val="4F81BD"/>
          </a:lnRef>
          <a:fillRef idx="0">
            <a:srgbClr val="4F81BD"/>
          </a:fillRef>
          <a:effectRef idx="0">
            <a:srgbClr val="4F81BD"/>
          </a:effectRef>
          <a:fontRef idx="minor">
            <a:sysClr val="windowText" lastClr="000000"/>
          </a:fontRef>
        </p:style>
      </p:cxnSp>
      <p:cxnSp>
        <p:nvCxnSpPr>
          <p:cNvPr id="96" name="直線コネクタ 95"/>
          <p:cNvCxnSpPr/>
          <p:nvPr/>
        </p:nvCxnSpPr>
        <p:spPr>
          <a:xfrm>
            <a:off x="5946588" y="5456518"/>
            <a:ext cx="0" cy="1004047"/>
          </a:xfrm>
          <a:prstGeom prst="line">
            <a:avLst/>
          </a:prstGeom>
          <a:ln w="6350">
            <a:solidFill>
              <a:sysClr val="windowText" lastClr="000000"/>
            </a:solidFill>
          </a:ln>
        </p:spPr>
        <p:style>
          <a:lnRef idx="1">
            <a:srgbClr val="4F81BD"/>
          </a:lnRef>
          <a:fillRef idx="0">
            <a:srgbClr val="4F81BD"/>
          </a:fillRef>
          <a:effectRef idx="0">
            <a:srgbClr val="4F81BD"/>
          </a:effectRef>
          <a:fontRef idx="minor">
            <a:sysClr val="windowText" lastClr="000000"/>
          </a:fontRef>
        </p:style>
      </p:cxnSp>
      <p:sp>
        <p:nvSpPr>
          <p:cNvPr id="99" name="正方形/長方形 19"/>
          <p:cNvSpPr/>
          <p:nvPr/>
        </p:nvSpPr>
        <p:spPr>
          <a:xfrm flipH="1">
            <a:off x="6010089" y="4729560"/>
            <a:ext cx="74079" cy="2299840"/>
          </a:xfrm>
          <a:prstGeom prst="rect">
            <a:avLst/>
          </a:prstGeom>
          <a:noFill/>
          <a:ln>
            <a:noFill/>
          </a:ln>
        </p:spPr>
        <p:style>
          <a:lnRef idx="2">
            <a:srgbClr val="4F81BD">
              <a:shade val="50000"/>
            </a:srgbClr>
          </a:lnRef>
          <a:fillRef idx="1">
            <a:srgbClr val="4F81BD"/>
          </a:fillRef>
          <a:effectRef idx="0">
            <a:srgbClr val="4F81BD"/>
          </a:effectRef>
          <a:fontRef idx="minor">
            <a:sysClr val="window" lastClr="FFFFFF"/>
          </a:fontRef>
        </p:style>
        <p:txBody>
          <a:bodyPr vert="eaVert"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ja-JP" altLang="en-US" sz="1200" b="1" i="0" u="none" strike="noStrike" kern="120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cs typeface="+mn-ea"/>
              </a:rPr>
              <a:t>司令塔となる 部局を設置</a:t>
            </a:r>
            <a:endParaRPr kumimoji="1" lang="en-US" altLang="ja-JP" sz="1200" b="1" i="0" u="none" strike="noStrike" kern="120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cs typeface="+mn-ea"/>
            </a:endParaRPr>
          </a:p>
        </p:txBody>
      </p:sp>
      <p:sp>
        <p:nvSpPr>
          <p:cNvPr id="100" name="角丸四角形 99"/>
          <p:cNvSpPr/>
          <p:nvPr/>
        </p:nvSpPr>
        <p:spPr>
          <a:xfrm>
            <a:off x="4489758" y="6123249"/>
            <a:ext cx="1372077" cy="690127"/>
          </a:xfrm>
          <a:prstGeom prst="roundRect">
            <a:avLst/>
          </a:prstGeom>
          <a:solidFill>
            <a:sysClr val="window" lastClr="FFFFFF"/>
          </a:solidFill>
          <a:ln w="6350">
            <a:solidFill>
              <a:sysClr val="windowText" lastClr="000000"/>
            </a:solidFill>
          </a:ln>
        </p:spPr>
        <p:style>
          <a:lnRef idx="2">
            <a:srgbClr val="4F81BD">
              <a:shade val="50000"/>
            </a:srgbClr>
          </a:lnRef>
          <a:fillRef idx="1">
            <a:srgbClr val="4F81BD"/>
          </a:fillRef>
          <a:effectRef idx="0">
            <a:srgbClr val="4F81BD"/>
          </a:effectRef>
          <a:fontRef idx="minor">
            <a:sysClr val="window" lastClr="FFFFFF"/>
          </a:fontRef>
        </p:style>
        <p:txBody>
          <a:bodyPr rtlCol="0" anchor="t"/>
          <a:lstStyle/>
          <a:p>
            <a:pPr lvl="0">
              <a:defRPr/>
            </a:pPr>
            <a:endParaRPr lang="en-US" altLang="ja-JP" sz="500" dirty="0" smtClean="0">
              <a:solidFill>
                <a:prstClr val="black"/>
              </a:solidFill>
              <a:latin typeface="Meiryo UI" panose="020B0604030504040204" pitchFamily="50" charset="-128"/>
              <a:ea typeface="Meiryo UI" panose="020B0604030504040204" pitchFamily="50" charset="-128"/>
            </a:endParaRPr>
          </a:p>
          <a:p>
            <a:pPr lvl="0">
              <a:defRPr/>
            </a:pPr>
            <a:r>
              <a:rPr lang="ja-JP" altLang="en-US" sz="1100" dirty="0" smtClean="0">
                <a:solidFill>
                  <a:prstClr val="black"/>
                </a:solidFill>
                <a:latin typeface="Meiryo UI" panose="020B0604030504040204" pitchFamily="50" charset="-128"/>
                <a:ea typeface="Meiryo UI" panose="020B0604030504040204" pitchFamily="50" charset="-128"/>
              </a:rPr>
              <a:t>成長戦略、観光、</a:t>
            </a:r>
            <a:r>
              <a:rPr lang="en-US" altLang="ja-JP" sz="1100" dirty="0" smtClean="0">
                <a:solidFill>
                  <a:prstClr val="black"/>
                </a:solidFill>
                <a:latin typeface="Meiryo UI" panose="020B0604030504040204" pitchFamily="50" charset="-128"/>
                <a:ea typeface="Meiryo UI" panose="020B0604030504040204" pitchFamily="50" charset="-128"/>
              </a:rPr>
              <a:t/>
            </a:r>
            <a:br>
              <a:rPr lang="en-US" altLang="ja-JP" sz="1100" dirty="0" smtClean="0">
                <a:solidFill>
                  <a:prstClr val="black"/>
                </a:solidFill>
                <a:latin typeface="Meiryo UI" panose="020B0604030504040204" pitchFamily="50" charset="-128"/>
                <a:ea typeface="Meiryo UI" panose="020B0604030504040204" pitchFamily="50" charset="-128"/>
              </a:rPr>
            </a:br>
            <a:r>
              <a:rPr lang="ja-JP" altLang="en-US" sz="1100" dirty="0">
                <a:solidFill>
                  <a:prstClr val="black"/>
                </a:solidFill>
                <a:latin typeface="Meiryo UI" panose="020B0604030504040204" pitchFamily="50" charset="-128"/>
                <a:ea typeface="Meiryo UI" panose="020B0604030504040204" pitchFamily="50" charset="-128"/>
              </a:rPr>
              <a:t>広域的なまちづくり・インフラ</a:t>
            </a:r>
            <a:r>
              <a:rPr lang="ja-JP" altLang="en-US" sz="1100" dirty="0" smtClean="0">
                <a:solidFill>
                  <a:prstClr val="black"/>
                </a:solidFill>
                <a:latin typeface="Meiryo UI" panose="020B0604030504040204" pitchFamily="50" charset="-128"/>
                <a:ea typeface="Meiryo UI" panose="020B0604030504040204" pitchFamily="50" charset="-128"/>
              </a:rPr>
              <a:t>整備　　</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など</a:t>
            </a:r>
            <a:endPar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01" name="角丸四角形 100"/>
          <p:cNvSpPr/>
          <p:nvPr/>
        </p:nvSpPr>
        <p:spPr>
          <a:xfrm>
            <a:off x="4489758" y="5190954"/>
            <a:ext cx="1372078" cy="744084"/>
          </a:xfrm>
          <a:prstGeom prst="roundRect">
            <a:avLst/>
          </a:prstGeom>
          <a:solidFill>
            <a:sysClr val="window" lastClr="FFFFFF"/>
          </a:solidFill>
          <a:ln w="6350">
            <a:solidFill>
              <a:sysClr val="windowText" lastClr="000000"/>
            </a:solidFill>
          </a:ln>
        </p:spPr>
        <p:style>
          <a:lnRef idx="2">
            <a:srgbClr val="4F81BD">
              <a:shade val="50000"/>
            </a:srgbClr>
          </a:lnRef>
          <a:fillRef idx="1">
            <a:srgbClr val="4F81BD"/>
          </a:fillRef>
          <a:effectRef idx="0">
            <a:srgbClr val="4F81BD"/>
          </a:effectRef>
          <a:fontRef idx="minor">
            <a:sysClr val="window" lastClr="FFFFFF"/>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defRPr/>
            </a:pPr>
            <a:r>
              <a:rPr lang="ja-JP" altLang="en-US" sz="1100" dirty="0" smtClean="0">
                <a:solidFill>
                  <a:prstClr val="black"/>
                </a:solidFill>
                <a:latin typeface="Meiryo UI" panose="020B0604030504040204" pitchFamily="50" charset="-128"/>
                <a:ea typeface="Meiryo UI" panose="020B0604030504040204" pitchFamily="50" charset="-128"/>
              </a:rPr>
              <a:t>成長戦略、観光、</a:t>
            </a:r>
            <a:endParaRPr lang="en-US" altLang="ja-JP" sz="1100" dirty="0" smtClean="0">
              <a:solidFill>
                <a:prstClr val="black"/>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defRPr/>
            </a:pP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ea"/>
              </a:rPr>
              <a:t>広域的</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ea"/>
              </a:rPr>
              <a:t>な</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ea"/>
              </a:rPr>
              <a:t>まちづくり・インフラ整備、消防、水道　など</a:t>
            </a:r>
            <a:endPar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ea"/>
            </a:endParaRPr>
          </a:p>
        </p:txBody>
      </p:sp>
      <p:sp>
        <p:nvSpPr>
          <p:cNvPr id="102" name="角丸四角形 101"/>
          <p:cNvSpPr/>
          <p:nvPr/>
        </p:nvSpPr>
        <p:spPr>
          <a:xfrm>
            <a:off x="4813552" y="5995947"/>
            <a:ext cx="720000" cy="213660"/>
          </a:xfrm>
          <a:prstGeom prst="roundRect">
            <a:avLst>
              <a:gd name="adj" fmla="val 39290"/>
            </a:avLst>
          </a:prstGeom>
          <a:solidFill>
            <a:srgbClr val="9BBB59">
              <a:lumMod val="50000"/>
            </a:srgbClr>
          </a:solidFill>
          <a:ln w="19050">
            <a:noFill/>
          </a:ln>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ja-JP" altLang="en-US" sz="105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ea"/>
              </a:rPr>
              <a:t>大阪府</a:t>
            </a:r>
            <a:endParaRPr kumimoji="1" lang="ja-JP" altLang="en-US"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ea"/>
            </a:endParaRPr>
          </a:p>
        </p:txBody>
      </p:sp>
      <p:sp>
        <p:nvSpPr>
          <p:cNvPr id="103" name="角丸四角形 102"/>
          <p:cNvSpPr/>
          <p:nvPr/>
        </p:nvSpPr>
        <p:spPr>
          <a:xfrm>
            <a:off x="4809887" y="5034341"/>
            <a:ext cx="720000" cy="238877"/>
          </a:xfrm>
          <a:prstGeom prst="roundRect">
            <a:avLst>
              <a:gd name="adj" fmla="val 39290"/>
            </a:avLst>
          </a:prstGeom>
          <a:solidFill>
            <a:srgbClr val="1F497D"/>
          </a:solidFill>
          <a:ln w="19050">
            <a:noFill/>
          </a:ln>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ja-JP" altLang="en-US" sz="105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ea"/>
              </a:rPr>
              <a:t>大阪市</a:t>
            </a:r>
            <a:endParaRPr kumimoji="1" lang="ja-JP" altLang="en-US"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ea"/>
            </a:endParaRPr>
          </a:p>
        </p:txBody>
      </p:sp>
      <p:sp>
        <p:nvSpPr>
          <p:cNvPr id="104" name="テキスト ボックス 31"/>
          <p:cNvSpPr txBox="1"/>
          <p:nvPr/>
        </p:nvSpPr>
        <p:spPr>
          <a:xfrm>
            <a:off x="4700210" y="4653136"/>
            <a:ext cx="864000" cy="213660"/>
          </a:xfrm>
          <a:prstGeom prst="roundRect">
            <a:avLst/>
          </a:prstGeom>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ja-JP" altLang="en-US" sz="12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ea"/>
              </a:rPr>
              <a:t>現　在</a:t>
            </a:r>
          </a:p>
        </p:txBody>
      </p:sp>
      <p:sp>
        <p:nvSpPr>
          <p:cNvPr id="105" name="テキスト ボックス 31"/>
          <p:cNvSpPr txBox="1"/>
          <p:nvPr/>
        </p:nvSpPr>
        <p:spPr>
          <a:xfrm>
            <a:off x="6818359" y="4653136"/>
            <a:ext cx="1440000" cy="212400"/>
          </a:xfrm>
          <a:prstGeom prst="roundRect">
            <a:avLst/>
          </a:prstGeom>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ja-JP" altLang="en-US" sz="1200" b="1"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ea"/>
              </a:rPr>
              <a:t>広域機能一元化後</a:t>
            </a:r>
            <a:endParaRPr kumimoji="1" lang="ja-JP" altLang="en-US" sz="12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ea"/>
            </a:endParaRPr>
          </a:p>
        </p:txBody>
      </p:sp>
      <p:sp>
        <p:nvSpPr>
          <p:cNvPr id="106" name="スライド番号プレースホルダー 3"/>
          <p:cNvSpPr txBox="1">
            <a:spLocks/>
          </p:cNvSpPr>
          <p:nvPr/>
        </p:nvSpPr>
        <p:spPr>
          <a:xfrm>
            <a:off x="7020272" y="6520259"/>
            <a:ext cx="2133600" cy="365125"/>
          </a:xfrm>
          <a:prstGeom prst="rect">
            <a:avLst/>
          </a:prstGeom>
        </p:spPr>
        <p:txBody>
          <a:bodyPr anchor="b" anchorCtr="0"/>
          <a:lstStyle>
            <a:defPPr>
              <a:defRPr lang="ja-JP"/>
            </a:defPPr>
            <a:lvl1pPr marL="0" algn="r" defTabSz="914400" rtl="0" eaLnBrk="1" latinLnBrk="0" hangingPunct="1">
              <a:defRPr kumimoji="1" sz="1800" b="1"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lang="en-US" altLang="ja-JP" dirty="0" smtClean="0"/>
              <a:t>15</a:t>
            </a:r>
            <a:endParaRPr lang="ja-JP" altLang="en-US" dirty="0"/>
          </a:p>
        </p:txBody>
      </p:sp>
      <p:cxnSp>
        <p:nvCxnSpPr>
          <p:cNvPr id="110" name="直線コネクタ 109"/>
          <p:cNvCxnSpPr/>
          <p:nvPr/>
        </p:nvCxnSpPr>
        <p:spPr>
          <a:xfrm>
            <a:off x="0" y="431155"/>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11" name="テキスト ボックス 110"/>
          <p:cNvSpPr txBox="1"/>
          <p:nvPr/>
        </p:nvSpPr>
        <p:spPr>
          <a:xfrm>
            <a:off x="-28220" y="-30510"/>
            <a:ext cx="9144000" cy="461665"/>
          </a:xfrm>
          <a:prstGeom prst="rect">
            <a:avLst/>
          </a:prstGeom>
          <a:noFill/>
        </p:spPr>
        <p:txBody>
          <a:bodyPr wrap="square" rtlCol="0">
            <a:spAutoFit/>
          </a:bodyPr>
          <a:lstStyle/>
          <a:p>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特別</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区制度（いわゆる「大阪都構想」）の実現②　</a:t>
            </a:r>
            <a:r>
              <a:rPr lang="en-US" altLang="ja-JP" sz="2400" b="1" dirty="0" smtClean="0">
                <a:latin typeface="Meiryo UI" panose="020B0604030504040204" pitchFamily="50" charset="-128"/>
                <a:ea typeface="Meiryo UI" panose="020B0604030504040204" pitchFamily="50" charset="-128"/>
                <a:cs typeface="Meiryo UI" panose="020B0604030504040204" pitchFamily="50" charset="-128"/>
              </a:rPr>
              <a:t>&lt;</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実現後</a:t>
            </a:r>
            <a:r>
              <a:rPr lang="en-US" altLang="ja-JP" sz="2400" b="1" dirty="0" smtClean="0">
                <a:latin typeface="Meiryo UI" panose="020B0604030504040204" pitchFamily="50" charset="-128"/>
                <a:ea typeface="Meiryo UI" panose="020B0604030504040204" pitchFamily="50" charset="-128"/>
                <a:cs typeface="Meiryo UI" panose="020B0604030504040204" pitchFamily="50" charset="-128"/>
              </a:rPr>
              <a:t>&gt;</a:t>
            </a:r>
            <a:endParaRPr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6" name="直線コネクタ 5"/>
          <p:cNvCxnSpPr/>
          <p:nvPr/>
        </p:nvCxnSpPr>
        <p:spPr>
          <a:xfrm>
            <a:off x="6753883" y="2545034"/>
            <a:ext cx="0" cy="117947"/>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13" name="直線コネクタ 112"/>
          <p:cNvCxnSpPr/>
          <p:nvPr/>
        </p:nvCxnSpPr>
        <p:spPr>
          <a:xfrm>
            <a:off x="2123728" y="2545034"/>
            <a:ext cx="0" cy="117947"/>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14" name="直線コネクタ 113"/>
          <p:cNvCxnSpPr/>
          <p:nvPr/>
        </p:nvCxnSpPr>
        <p:spPr>
          <a:xfrm>
            <a:off x="4427984" y="2341893"/>
            <a:ext cx="1163" cy="203141"/>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15" name="直線コネクタ 114"/>
          <p:cNvCxnSpPr/>
          <p:nvPr/>
        </p:nvCxnSpPr>
        <p:spPr>
          <a:xfrm flipH="1">
            <a:off x="2103067" y="2545035"/>
            <a:ext cx="4672678"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0" name="下矢印 9"/>
          <p:cNvSpPr/>
          <p:nvPr/>
        </p:nvSpPr>
        <p:spPr>
          <a:xfrm rot="16200000">
            <a:off x="2066645" y="3162150"/>
            <a:ext cx="255149" cy="189112"/>
          </a:xfrm>
          <a:prstGeom prst="downArrow">
            <a:avLst>
              <a:gd name="adj1" fmla="val 64069"/>
              <a:gd name="adj2"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 name="テキスト ボックス 31"/>
          <p:cNvSpPr txBox="1"/>
          <p:nvPr/>
        </p:nvSpPr>
        <p:spPr>
          <a:xfrm>
            <a:off x="611560" y="3170620"/>
            <a:ext cx="864000" cy="213660"/>
          </a:xfrm>
          <a:prstGeom prst="roundRect">
            <a:avLst/>
          </a:prstGeom>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ja-JP" altLang="en-US" sz="12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ea"/>
              </a:rPr>
              <a:t>現　在</a:t>
            </a:r>
          </a:p>
        </p:txBody>
      </p:sp>
      <p:sp>
        <p:nvSpPr>
          <p:cNvPr id="118" name="テキスト ボックス 31"/>
          <p:cNvSpPr txBox="1"/>
          <p:nvPr/>
        </p:nvSpPr>
        <p:spPr>
          <a:xfrm>
            <a:off x="2609315" y="3177205"/>
            <a:ext cx="1440000" cy="212400"/>
          </a:xfrm>
          <a:prstGeom prst="roundRect">
            <a:avLst/>
          </a:prstGeom>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ja-JP" altLang="en-US" sz="1200" b="1"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ea"/>
              </a:rPr>
              <a:t>広域機能一元化後</a:t>
            </a:r>
            <a:endParaRPr kumimoji="1" lang="ja-JP" altLang="en-US" sz="12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ea"/>
            </a:endParaRPr>
          </a:p>
        </p:txBody>
      </p:sp>
      <p:sp>
        <p:nvSpPr>
          <p:cNvPr id="97" name="二等辺三角形 96"/>
          <p:cNvSpPr/>
          <p:nvPr/>
        </p:nvSpPr>
        <p:spPr>
          <a:xfrm rot="10800000">
            <a:off x="2411760" y="1446939"/>
            <a:ext cx="4140000" cy="288000"/>
          </a:xfrm>
          <a:prstGeom prst="triangle">
            <a:avLst/>
          </a:prstGeom>
          <a:solidFill>
            <a:schemeClr val="accent6">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109" name="下矢印 108"/>
          <p:cNvSpPr/>
          <p:nvPr/>
        </p:nvSpPr>
        <p:spPr>
          <a:xfrm rot="16200000">
            <a:off x="5967397" y="4706555"/>
            <a:ext cx="255149" cy="189112"/>
          </a:xfrm>
          <a:prstGeom prst="downArrow">
            <a:avLst>
              <a:gd name="adj1" fmla="val 64069"/>
              <a:gd name="adj2"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 name="角丸四角形 111"/>
          <p:cNvSpPr/>
          <p:nvPr/>
        </p:nvSpPr>
        <p:spPr>
          <a:xfrm>
            <a:off x="971600" y="1757115"/>
            <a:ext cx="7379749" cy="584778"/>
          </a:xfrm>
          <a:prstGeom prst="roundRect">
            <a:avLst/>
          </a:prstGeom>
          <a:solidFill>
            <a:schemeClr val="accent1">
              <a:lumMod val="50000"/>
            </a:schemeClr>
          </a:solidFill>
          <a:ln>
            <a:solidFill>
              <a:schemeClr val="tx2">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b="1" dirty="0">
                <a:solidFill>
                  <a:schemeClr val="bg1"/>
                </a:solidFill>
                <a:latin typeface="Meiryo UI" panose="020B0604030504040204" pitchFamily="50" charset="-128"/>
                <a:ea typeface="Meiryo UI" panose="020B0604030504040204" pitchFamily="50" charset="-128"/>
              </a:rPr>
              <a:t>特別区制度（いわゆる「大阪都構想」</a:t>
            </a:r>
            <a:r>
              <a:rPr lang="ja-JP" altLang="en-US" sz="1600" b="1" dirty="0" smtClean="0">
                <a:solidFill>
                  <a:schemeClr val="bg1"/>
                </a:solidFill>
                <a:latin typeface="Meiryo UI" panose="020B0604030504040204" pitchFamily="50" charset="-128"/>
                <a:ea typeface="Meiryo UI" panose="020B0604030504040204" pitchFamily="50" charset="-128"/>
              </a:rPr>
              <a:t>）</a:t>
            </a:r>
            <a:endParaRPr lang="en-US" altLang="ja-JP" sz="1600" b="1" dirty="0" smtClean="0">
              <a:solidFill>
                <a:schemeClr val="bg1"/>
              </a:solidFill>
              <a:latin typeface="Meiryo UI" panose="020B0604030504040204" pitchFamily="50" charset="-128"/>
              <a:ea typeface="Meiryo UI" panose="020B0604030504040204" pitchFamily="50" charset="-128"/>
            </a:endParaRPr>
          </a:p>
          <a:p>
            <a:pPr algn="ctr"/>
            <a:r>
              <a:rPr lang="ja-JP" altLang="en-US" sz="1350" b="1" dirty="0" smtClean="0">
                <a:solidFill>
                  <a:schemeClr val="bg1"/>
                </a:solidFill>
                <a:latin typeface="Meiryo UI" panose="020B0604030504040204" pitchFamily="50" charset="-128"/>
                <a:ea typeface="Meiryo UI" panose="020B0604030504040204" pitchFamily="50" charset="-128"/>
              </a:rPr>
              <a:t>～</a:t>
            </a:r>
            <a:r>
              <a:rPr lang="ja-JP" altLang="en-US" sz="1350" b="1" dirty="0">
                <a:solidFill>
                  <a:schemeClr val="bg1"/>
                </a:solidFill>
                <a:latin typeface="Meiryo UI" panose="020B0604030504040204" pitchFamily="50" charset="-128"/>
                <a:ea typeface="Meiryo UI" panose="020B0604030504040204" pitchFamily="50" charset="-128"/>
              </a:rPr>
              <a:t>将来にわたり、二重行政を解消し、強力な広域自治体となる大阪府が都市機能の強化を推進</a:t>
            </a:r>
            <a:r>
              <a:rPr lang="ja-JP" altLang="en-US" sz="1350" b="1" dirty="0" smtClean="0">
                <a:solidFill>
                  <a:schemeClr val="bg1"/>
                </a:solidFill>
                <a:latin typeface="Meiryo UI" panose="020B0604030504040204" pitchFamily="50" charset="-128"/>
                <a:ea typeface="Meiryo UI" panose="020B0604030504040204" pitchFamily="50" charset="-128"/>
              </a:rPr>
              <a:t>～</a:t>
            </a:r>
            <a:endParaRPr lang="ja-JP" altLang="en-US" sz="1350" b="1" dirty="0">
              <a:solidFill>
                <a:schemeClr val="bg1"/>
              </a:solidFill>
              <a:latin typeface="Meiryo UI" panose="020B0604030504040204" pitchFamily="50" charset="-128"/>
              <a:ea typeface="Meiryo UI" panose="020B0604030504040204" pitchFamily="50" charset="-128"/>
            </a:endParaRPr>
          </a:p>
        </p:txBody>
      </p:sp>
      <p:sp>
        <p:nvSpPr>
          <p:cNvPr id="4" name="左右矢印 3"/>
          <p:cNvSpPr/>
          <p:nvPr/>
        </p:nvSpPr>
        <p:spPr>
          <a:xfrm>
            <a:off x="879989" y="4775658"/>
            <a:ext cx="384903" cy="237518"/>
          </a:xfrm>
          <a:prstGeom prst="lef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5471388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正方形/長方形 94"/>
          <p:cNvSpPr/>
          <p:nvPr/>
        </p:nvSpPr>
        <p:spPr>
          <a:xfrm>
            <a:off x="251520" y="469670"/>
            <a:ext cx="8641455" cy="2117119"/>
          </a:xfrm>
          <a:prstGeom prst="rect">
            <a:avLst/>
          </a:prstGeom>
          <a:solidFill>
            <a:schemeClr val="bg1">
              <a:lumMod val="95000"/>
            </a:schemeClr>
          </a:solid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ct val="120000"/>
              </a:lnSpc>
            </a:pPr>
            <a:r>
              <a:rPr lang="ja-JP" altLang="en-US" b="1" dirty="0" smtClean="0">
                <a:solidFill>
                  <a:schemeClr val="tx1"/>
                </a:solidFill>
                <a:latin typeface="Meiryo UI" panose="020B0604030504040204" pitchFamily="50" charset="-128"/>
                <a:ea typeface="Meiryo UI" panose="020B0604030504040204" pitchFamily="50" charset="-128"/>
              </a:rPr>
              <a:t>〇新型コロナウイルス感染症収束後を見据えた大阪</a:t>
            </a:r>
            <a:r>
              <a:rPr lang="ja-JP" altLang="en-US" b="1" dirty="0">
                <a:solidFill>
                  <a:schemeClr val="tx1"/>
                </a:solidFill>
                <a:latin typeface="Meiryo UI" panose="020B0604030504040204" pitchFamily="50" charset="-128"/>
                <a:ea typeface="Meiryo UI" panose="020B0604030504040204" pitchFamily="50" charset="-128"/>
              </a:rPr>
              <a:t>経済</a:t>
            </a:r>
            <a:r>
              <a:rPr lang="ja-JP" altLang="en-US" b="1" dirty="0" smtClean="0">
                <a:solidFill>
                  <a:schemeClr val="tx1"/>
                </a:solidFill>
                <a:latin typeface="Meiryo UI" panose="020B0604030504040204" pitchFamily="50" charset="-128"/>
                <a:ea typeface="Meiryo UI" panose="020B0604030504040204" pitchFamily="50" charset="-128"/>
              </a:rPr>
              <a:t>の再生</a:t>
            </a:r>
            <a:endParaRPr lang="en-US" altLang="ja-JP" b="1" dirty="0" smtClean="0">
              <a:solidFill>
                <a:schemeClr val="tx1"/>
              </a:solidFill>
              <a:latin typeface="Meiryo UI" panose="020B0604030504040204" pitchFamily="50" charset="-128"/>
              <a:ea typeface="Meiryo UI" panose="020B0604030504040204" pitchFamily="50" charset="-128"/>
            </a:endParaRPr>
          </a:p>
          <a:p>
            <a:pPr>
              <a:lnSpc>
                <a:spcPct val="120000"/>
              </a:lnSpc>
            </a:pPr>
            <a:endParaRPr lang="en-US" altLang="ja-JP" sz="800" b="1" dirty="0" smtClean="0">
              <a:solidFill>
                <a:schemeClr val="tx1"/>
              </a:solidFill>
              <a:latin typeface="Meiryo UI" panose="020B0604030504040204" pitchFamily="50" charset="-128"/>
              <a:ea typeface="Meiryo UI" panose="020B0604030504040204" pitchFamily="50" charset="-128"/>
            </a:endParaRPr>
          </a:p>
          <a:p>
            <a:pPr>
              <a:lnSpc>
                <a:spcPct val="120000"/>
              </a:lnSpc>
            </a:pPr>
            <a:r>
              <a:rPr lang="ja-JP" altLang="en-US" b="1" dirty="0" smtClean="0">
                <a:solidFill>
                  <a:schemeClr val="tx1"/>
                </a:solidFill>
                <a:latin typeface="Meiryo UI" panose="020B0604030504040204" pitchFamily="50" charset="-128"/>
                <a:ea typeface="Meiryo UI" panose="020B0604030504040204" pitchFamily="50" charset="-128"/>
              </a:rPr>
              <a:t>〇危機管理体制の確立による新たな感染症への備え</a:t>
            </a:r>
            <a:endParaRPr lang="en-US" altLang="ja-JP" b="1" dirty="0" smtClean="0">
              <a:solidFill>
                <a:schemeClr val="tx1"/>
              </a:solidFill>
              <a:latin typeface="Meiryo UI" panose="020B0604030504040204" pitchFamily="50" charset="-128"/>
              <a:ea typeface="Meiryo UI" panose="020B0604030504040204" pitchFamily="50" charset="-128"/>
            </a:endParaRPr>
          </a:p>
          <a:p>
            <a:pPr>
              <a:lnSpc>
                <a:spcPct val="120000"/>
              </a:lnSpc>
            </a:pPr>
            <a:endParaRPr lang="en-US" altLang="ja-JP" sz="800" b="1" dirty="0" smtClean="0">
              <a:solidFill>
                <a:schemeClr val="tx1"/>
              </a:solidFill>
              <a:latin typeface="Meiryo UI" panose="020B0604030504040204" pitchFamily="50" charset="-128"/>
              <a:ea typeface="Meiryo UI" panose="020B0604030504040204" pitchFamily="50" charset="-128"/>
            </a:endParaRPr>
          </a:p>
          <a:p>
            <a:pPr>
              <a:lnSpc>
                <a:spcPct val="120000"/>
              </a:lnSpc>
            </a:pPr>
            <a:r>
              <a:rPr lang="ja-JP" altLang="en-US" b="1" dirty="0" smtClean="0">
                <a:solidFill>
                  <a:schemeClr val="tx1"/>
                </a:solidFill>
                <a:latin typeface="Meiryo UI" panose="020B0604030504040204" pitchFamily="50" charset="-128"/>
                <a:ea typeface="Meiryo UI" panose="020B0604030504040204" pitchFamily="50" charset="-128"/>
              </a:rPr>
              <a:t>〇</a:t>
            </a:r>
            <a:r>
              <a:rPr lang="ja-JP" altLang="en-US" b="1" dirty="0">
                <a:solidFill>
                  <a:schemeClr val="tx1"/>
                </a:solidFill>
                <a:latin typeface="Meiryo UI" panose="020B0604030504040204" pitchFamily="50" charset="-128"/>
                <a:ea typeface="Meiryo UI" panose="020B0604030504040204" pitchFamily="50" charset="-128"/>
              </a:rPr>
              <a:t>大阪市域の拠点開発（うめきた２期、大阪城東部地区</a:t>
            </a:r>
            <a:r>
              <a:rPr lang="ja-JP" altLang="en-US" b="1" dirty="0" smtClean="0">
                <a:solidFill>
                  <a:schemeClr val="tx1"/>
                </a:solidFill>
                <a:latin typeface="Meiryo UI" panose="020B0604030504040204" pitchFamily="50" charset="-128"/>
                <a:ea typeface="Meiryo UI" panose="020B0604030504040204" pitchFamily="50" charset="-128"/>
              </a:rPr>
              <a:t>）</a:t>
            </a:r>
            <a:r>
              <a:rPr lang="ja-JP" altLang="en-US" b="1" dirty="0">
                <a:solidFill>
                  <a:schemeClr val="tx1"/>
                </a:solidFill>
                <a:latin typeface="Meiryo UI" panose="020B0604030504040204" pitchFamily="50" charset="-128"/>
                <a:ea typeface="Meiryo UI" panose="020B0604030504040204" pitchFamily="50" charset="-128"/>
              </a:rPr>
              <a:t>や</a:t>
            </a:r>
            <a:r>
              <a:rPr lang="ja-JP" altLang="en-US" b="1" dirty="0" smtClean="0">
                <a:solidFill>
                  <a:schemeClr val="tx1"/>
                </a:solidFill>
                <a:latin typeface="Meiryo UI" panose="020B0604030504040204" pitchFamily="50" charset="-128"/>
                <a:ea typeface="Meiryo UI" panose="020B0604030504040204" pitchFamily="50" charset="-128"/>
              </a:rPr>
              <a:t>市域</a:t>
            </a:r>
            <a:r>
              <a:rPr lang="ja-JP" altLang="en-US" b="1" dirty="0">
                <a:solidFill>
                  <a:schemeClr val="tx1"/>
                </a:solidFill>
                <a:latin typeface="Meiryo UI" panose="020B0604030504040204" pitchFamily="50" charset="-128"/>
                <a:ea typeface="Meiryo UI" panose="020B0604030504040204" pitchFamily="50" charset="-128"/>
              </a:rPr>
              <a:t>・</a:t>
            </a:r>
            <a:r>
              <a:rPr lang="ja-JP" altLang="en-US" b="1" dirty="0" smtClean="0">
                <a:solidFill>
                  <a:schemeClr val="tx1"/>
                </a:solidFill>
                <a:latin typeface="Meiryo UI" panose="020B0604030504040204" pitchFamily="50" charset="-128"/>
                <a:ea typeface="Meiryo UI" panose="020B0604030504040204" pitchFamily="50" charset="-128"/>
              </a:rPr>
              <a:t>市域外をつなぐ交通  </a:t>
            </a:r>
            <a:endParaRPr lang="en-US" altLang="ja-JP" b="1" dirty="0" smtClean="0">
              <a:solidFill>
                <a:schemeClr val="tx1"/>
              </a:solidFill>
              <a:latin typeface="Meiryo UI" panose="020B0604030504040204" pitchFamily="50" charset="-128"/>
              <a:ea typeface="Meiryo UI" panose="020B0604030504040204" pitchFamily="50" charset="-128"/>
            </a:endParaRPr>
          </a:p>
          <a:p>
            <a:pPr>
              <a:lnSpc>
                <a:spcPct val="120000"/>
              </a:lnSpc>
            </a:pPr>
            <a:r>
              <a:rPr lang="en-US" altLang="ja-JP" b="1" dirty="0">
                <a:solidFill>
                  <a:schemeClr val="tx1"/>
                </a:solidFill>
                <a:latin typeface="Meiryo UI" panose="020B0604030504040204" pitchFamily="50" charset="-128"/>
                <a:ea typeface="Meiryo UI" panose="020B0604030504040204" pitchFamily="50" charset="-128"/>
              </a:rPr>
              <a:t> </a:t>
            </a:r>
            <a:r>
              <a:rPr lang="en-US" altLang="ja-JP" b="1" dirty="0" smtClean="0">
                <a:solidFill>
                  <a:schemeClr val="tx1"/>
                </a:solidFill>
                <a:latin typeface="Meiryo UI" panose="020B0604030504040204" pitchFamily="50" charset="-128"/>
                <a:ea typeface="Meiryo UI" panose="020B0604030504040204" pitchFamily="50" charset="-128"/>
              </a:rPr>
              <a:t>  </a:t>
            </a:r>
            <a:r>
              <a:rPr lang="ja-JP" altLang="en-US" b="1" dirty="0" smtClean="0">
                <a:solidFill>
                  <a:schemeClr val="tx1"/>
                </a:solidFill>
                <a:latin typeface="Meiryo UI" panose="020B0604030504040204" pitchFamily="50" charset="-128"/>
                <a:ea typeface="Meiryo UI" panose="020B0604030504040204" pitchFamily="50" charset="-128"/>
              </a:rPr>
              <a:t>インフラの</a:t>
            </a:r>
            <a:r>
              <a:rPr lang="ja-JP" altLang="en-US" b="1" dirty="0">
                <a:solidFill>
                  <a:schemeClr val="tx1"/>
                </a:solidFill>
                <a:latin typeface="Meiryo UI" panose="020B0604030504040204" pitchFamily="50" charset="-128"/>
                <a:ea typeface="Meiryo UI" panose="020B0604030504040204" pitchFamily="50" charset="-128"/>
              </a:rPr>
              <a:t>整備（淀川左岸線延伸部・なにわ筋線など</a:t>
            </a:r>
            <a:r>
              <a:rPr lang="ja-JP" altLang="en-US" b="1" dirty="0" smtClean="0">
                <a:solidFill>
                  <a:schemeClr val="tx1"/>
                </a:solidFill>
                <a:latin typeface="Meiryo UI" panose="020B0604030504040204" pitchFamily="50" charset="-128"/>
                <a:ea typeface="Meiryo UI" panose="020B0604030504040204" pitchFamily="50" charset="-128"/>
              </a:rPr>
              <a:t>）などにより、市域の都市</a:t>
            </a:r>
            <a:r>
              <a:rPr lang="ja-JP" altLang="en-US" b="1" dirty="0">
                <a:solidFill>
                  <a:schemeClr val="tx1"/>
                </a:solidFill>
                <a:latin typeface="Meiryo UI" panose="020B0604030504040204" pitchFamily="50" charset="-128"/>
                <a:ea typeface="Meiryo UI" panose="020B0604030504040204" pitchFamily="50" charset="-128"/>
              </a:rPr>
              <a:t>機能</a:t>
            </a:r>
            <a:r>
              <a:rPr lang="ja-JP" altLang="en-US" b="1" dirty="0" smtClean="0">
                <a:solidFill>
                  <a:schemeClr val="tx1"/>
                </a:solidFill>
                <a:latin typeface="Meiryo UI" panose="020B0604030504040204" pitchFamily="50" charset="-128"/>
                <a:ea typeface="Meiryo UI" panose="020B0604030504040204" pitchFamily="50" charset="-128"/>
              </a:rPr>
              <a:t>の</a:t>
            </a:r>
            <a:endParaRPr lang="en-US" altLang="ja-JP" b="1" dirty="0" smtClean="0">
              <a:solidFill>
                <a:schemeClr val="tx1"/>
              </a:solidFill>
              <a:latin typeface="Meiryo UI" panose="020B0604030504040204" pitchFamily="50" charset="-128"/>
              <a:ea typeface="Meiryo UI" panose="020B0604030504040204" pitchFamily="50" charset="-128"/>
            </a:endParaRPr>
          </a:p>
          <a:p>
            <a:pPr>
              <a:lnSpc>
                <a:spcPct val="120000"/>
              </a:lnSpc>
            </a:pPr>
            <a:r>
              <a:rPr lang="ja-JP" altLang="en-US" b="1" dirty="0">
                <a:solidFill>
                  <a:schemeClr val="tx1"/>
                </a:solidFill>
                <a:latin typeface="Meiryo UI" panose="020B0604030504040204" pitchFamily="50" charset="-128"/>
                <a:ea typeface="Meiryo UI" panose="020B0604030504040204" pitchFamily="50" charset="-128"/>
              </a:rPr>
              <a:t>　 </a:t>
            </a:r>
            <a:r>
              <a:rPr lang="ja-JP" altLang="en-US" b="1" dirty="0" smtClean="0">
                <a:solidFill>
                  <a:schemeClr val="tx1"/>
                </a:solidFill>
                <a:latin typeface="Meiryo UI" panose="020B0604030504040204" pitchFamily="50" charset="-128"/>
                <a:ea typeface="Meiryo UI" panose="020B0604030504040204" pitchFamily="50" charset="-128"/>
              </a:rPr>
              <a:t>向上と</a:t>
            </a:r>
            <a:r>
              <a:rPr lang="ja-JP" altLang="en-US" b="1" dirty="0">
                <a:solidFill>
                  <a:schemeClr val="tx1"/>
                </a:solidFill>
                <a:latin typeface="Meiryo UI" panose="020B0604030504040204" pitchFamily="50" charset="-128"/>
                <a:ea typeface="Meiryo UI" panose="020B0604030504040204" pitchFamily="50" charset="-128"/>
              </a:rPr>
              <a:t>府域への成長の</a:t>
            </a:r>
            <a:r>
              <a:rPr lang="ja-JP" altLang="en-US" b="1" dirty="0" smtClean="0">
                <a:solidFill>
                  <a:schemeClr val="tx1"/>
                </a:solidFill>
                <a:latin typeface="Meiryo UI" panose="020B0604030504040204" pitchFamily="50" charset="-128"/>
                <a:ea typeface="Meiryo UI" panose="020B0604030504040204" pitchFamily="50" charset="-128"/>
              </a:rPr>
              <a:t>波及</a:t>
            </a:r>
            <a:endParaRPr lang="en-US" altLang="ja-JP" b="1" dirty="0" smtClean="0">
              <a:solidFill>
                <a:schemeClr val="tx1"/>
              </a:solidFill>
              <a:latin typeface="Meiryo UI" panose="020B0604030504040204" pitchFamily="50" charset="-128"/>
              <a:ea typeface="Meiryo UI" panose="020B0604030504040204" pitchFamily="50" charset="-128"/>
            </a:endParaRPr>
          </a:p>
          <a:p>
            <a:pPr>
              <a:lnSpc>
                <a:spcPct val="120000"/>
              </a:lnSpc>
            </a:pPr>
            <a:endParaRPr lang="en-US" altLang="ja-JP" sz="2000" b="1" dirty="0">
              <a:solidFill>
                <a:schemeClr val="tx1"/>
              </a:solidFill>
              <a:latin typeface="Meiryo UI" panose="020B0604030504040204" pitchFamily="50" charset="-128"/>
              <a:ea typeface="Meiryo UI" panose="020B0604030504040204" pitchFamily="50" charset="-128"/>
            </a:endParaRPr>
          </a:p>
        </p:txBody>
      </p:sp>
      <p:sp>
        <p:nvSpPr>
          <p:cNvPr id="111" name="スライド番号プレースホルダー 3"/>
          <p:cNvSpPr txBox="1">
            <a:spLocks/>
          </p:cNvSpPr>
          <p:nvPr/>
        </p:nvSpPr>
        <p:spPr>
          <a:xfrm>
            <a:off x="7032435" y="6453336"/>
            <a:ext cx="2133600" cy="365125"/>
          </a:xfrm>
          <a:prstGeom prst="rect">
            <a:avLst/>
          </a:prstGeom>
        </p:spPr>
        <p:txBody>
          <a:bodyPr anchor="b" anchorCtr="0"/>
          <a:lstStyle>
            <a:defPPr>
              <a:defRPr lang="ja-JP"/>
            </a:defPPr>
            <a:lvl1pPr marL="0" algn="r" defTabSz="914400" rtl="0" eaLnBrk="1" latinLnBrk="0" hangingPunct="1">
              <a:defRPr kumimoji="1" sz="1800" b="1"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lang="en-US" altLang="ja-JP" dirty="0" smtClean="0"/>
              <a:t>16</a:t>
            </a:r>
            <a:endParaRPr lang="ja-JP" altLang="en-US" dirty="0"/>
          </a:p>
        </p:txBody>
      </p:sp>
      <p:sp>
        <p:nvSpPr>
          <p:cNvPr id="34" name="正方形/長方形 33"/>
          <p:cNvSpPr/>
          <p:nvPr/>
        </p:nvSpPr>
        <p:spPr>
          <a:xfrm>
            <a:off x="6402433" y="5901996"/>
            <a:ext cx="2562055" cy="978729"/>
          </a:xfrm>
          <a:prstGeom prst="rect">
            <a:avLst/>
          </a:prstGeom>
        </p:spPr>
        <p:txBody>
          <a:bodyPr wrap="square">
            <a:spAutoFit/>
          </a:bodyPr>
          <a:lstStyle/>
          <a:p>
            <a:pPr>
              <a:lnSpc>
                <a:spcPct val="120000"/>
              </a:lnSpc>
            </a:pPr>
            <a:r>
              <a:rPr lang="ja-JP" altLang="en-US" sz="1200" dirty="0">
                <a:latin typeface="Meiryo UI" panose="020B0604030504040204" pitchFamily="50" charset="-128"/>
                <a:ea typeface="Meiryo UI" panose="020B0604030504040204" pitchFamily="50" charset="-128"/>
              </a:rPr>
              <a:t>特別</a:t>
            </a:r>
            <a:r>
              <a:rPr lang="ja-JP" altLang="en-US" sz="1200" dirty="0" smtClean="0">
                <a:latin typeface="Meiryo UI" panose="020B0604030504040204" pitchFamily="50" charset="-128"/>
                <a:ea typeface="Meiryo UI" panose="020B0604030504040204" pitchFamily="50" charset="-128"/>
              </a:rPr>
              <a:t>区設置による経済効果</a:t>
            </a:r>
            <a:endParaRPr lang="en-US" altLang="ja-JP" sz="1200" dirty="0" smtClean="0">
              <a:latin typeface="Meiryo UI" panose="020B0604030504040204" pitchFamily="50" charset="-128"/>
              <a:ea typeface="Meiryo UI" panose="020B0604030504040204" pitchFamily="50" charset="-128"/>
            </a:endParaRPr>
          </a:p>
          <a:p>
            <a:pPr>
              <a:lnSpc>
                <a:spcPct val="120000"/>
              </a:lnSpc>
            </a:pPr>
            <a:r>
              <a:rPr lang="ja-JP" altLang="en-US" sz="1200" dirty="0" smtClean="0">
                <a:latin typeface="Meiryo UI" panose="020B0604030504040204" pitchFamily="50" charset="-128"/>
                <a:ea typeface="Meiryo UI" panose="020B0604030504040204" pitchFamily="50" charset="-128"/>
              </a:rPr>
              <a:t>（学校法人嘉悦学園による）</a:t>
            </a:r>
            <a:endParaRPr lang="en-US" altLang="ja-JP" sz="1200" dirty="0" smtClean="0">
              <a:latin typeface="Meiryo UI" panose="020B0604030504040204" pitchFamily="50" charset="-128"/>
              <a:ea typeface="Meiryo UI" panose="020B0604030504040204" pitchFamily="50" charset="-128"/>
            </a:endParaRPr>
          </a:p>
          <a:p>
            <a:pPr>
              <a:lnSpc>
                <a:spcPct val="120000"/>
              </a:lnSpc>
            </a:pPr>
            <a:r>
              <a:rPr lang="en-US" altLang="ja-JP" sz="1200" dirty="0" smtClean="0">
                <a:latin typeface="Meiryo UI" panose="020B0604030504040204" pitchFamily="50" charset="-128"/>
                <a:ea typeface="Meiryo UI" panose="020B0604030504040204" pitchFamily="50" charset="-128"/>
              </a:rPr>
              <a:t>10</a:t>
            </a:r>
            <a:r>
              <a:rPr lang="ja-JP" altLang="en-US" sz="1200" dirty="0" smtClean="0">
                <a:latin typeface="Meiryo UI" panose="020B0604030504040204" pitchFamily="50" charset="-128"/>
                <a:ea typeface="Meiryo UI" panose="020B0604030504040204" pitchFamily="50" charset="-128"/>
              </a:rPr>
              <a:t>年間累積約５千億円</a:t>
            </a:r>
            <a:r>
              <a:rPr lang="ja-JP" altLang="en-US" sz="1200" dirty="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約１兆円</a:t>
            </a:r>
            <a:endParaRPr lang="en-US" altLang="ja-JP" sz="1200" dirty="0">
              <a:latin typeface="Meiryo UI" panose="020B0604030504040204" pitchFamily="50" charset="-128"/>
              <a:ea typeface="Meiryo UI" panose="020B0604030504040204" pitchFamily="50" charset="-128"/>
            </a:endParaRPr>
          </a:p>
          <a:p>
            <a:pPr>
              <a:lnSpc>
                <a:spcPct val="120000"/>
              </a:lnSpc>
            </a:pPr>
            <a:r>
              <a:rPr lang="ja-JP" altLang="en-US" sz="1200" dirty="0">
                <a:latin typeface="Meiryo UI" panose="020B0604030504040204" pitchFamily="50" charset="-128"/>
                <a:ea typeface="Meiryo UI" panose="020B0604030504040204" pitchFamily="50" charset="-128"/>
              </a:rPr>
              <a:t>（特別区設置コスト　約</a:t>
            </a:r>
            <a:r>
              <a:rPr lang="en-US" altLang="ja-JP" sz="1200" dirty="0">
                <a:latin typeface="Meiryo UI" panose="020B0604030504040204" pitchFamily="50" charset="-128"/>
                <a:ea typeface="Meiryo UI" panose="020B0604030504040204" pitchFamily="50" charset="-128"/>
              </a:rPr>
              <a:t>300</a:t>
            </a:r>
            <a:r>
              <a:rPr lang="ja-JP" altLang="en-US" sz="1200" dirty="0">
                <a:latin typeface="Meiryo UI" panose="020B0604030504040204" pitchFamily="50" charset="-128"/>
                <a:ea typeface="Meiryo UI" panose="020B0604030504040204" pitchFamily="50" charset="-128"/>
              </a:rPr>
              <a:t>億円）</a:t>
            </a:r>
            <a:endParaRPr lang="en-US" altLang="ja-JP" sz="1200" dirty="0">
              <a:latin typeface="Meiryo UI" panose="020B0604030504040204" pitchFamily="50" charset="-128"/>
              <a:ea typeface="Meiryo UI" panose="020B0604030504040204" pitchFamily="50" charset="-128"/>
            </a:endParaRPr>
          </a:p>
        </p:txBody>
      </p:sp>
      <p:sp>
        <p:nvSpPr>
          <p:cNvPr id="14" name="図形 13"/>
          <p:cNvSpPr/>
          <p:nvPr/>
        </p:nvSpPr>
        <p:spPr>
          <a:xfrm rot="17665901" flipV="1">
            <a:off x="4412570" y="3570882"/>
            <a:ext cx="3251715" cy="2190718"/>
          </a:xfrm>
          <a:prstGeom prst="swooshArrow">
            <a:avLst>
              <a:gd name="adj1" fmla="val 25000"/>
              <a:gd name="adj2" fmla="val 25000"/>
            </a:avLst>
          </a:prstGeom>
          <a:solidFill>
            <a:srgbClr val="FFC000"/>
          </a:solidFill>
          <a:scene3d>
            <a:camera prst="orthographicFront"/>
            <a:lightRig rig="flat" dir="t"/>
          </a:scene3d>
          <a:sp3d z="-190500" extrusionH="12700" prstMaterial="plastic">
            <a:bevelT w="50800" h="50800"/>
          </a:sp3d>
        </p:spPr>
        <p:style>
          <a:lnRef idx="0">
            <a:schemeClr val="accent1">
              <a:hueOff val="0"/>
              <a:satOff val="0"/>
              <a:lumOff val="0"/>
              <a:alphaOff val="0"/>
            </a:schemeClr>
          </a:lnRef>
          <a:fillRef idx="3">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19" name="正方形/長方形 118"/>
          <p:cNvSpPr/>
          <p:nvPr/>
        </p:nvSpPr>
        <p:spPr>
          <a:xfrm>
            <a:off x="4280085" y="6211305"/>
            <a:ext cx="1389560" cy="652012"/>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500"/>
              </a:lnSpc>
            </a:pPr>
            <a:r>
              <a:rPr lang="en-US" altLang="ja-JP"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2018</a:t>
            </a:r>
          </a:p>
          <a:p>
            <a:pPr>
              <a:lnSpc>
                <a:spcPts val="1500"/>
              </a:lnSpc>
            </a:pPr>
            <a:r>
              <a:rPr lang="ja-JP" altLang="en-US"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大阪・関西万博決定</a:t>
            </a:r>
            <a:endParaRPr lang="en-US" altLang="ja-JP"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2" name="正方形/長方形 111"/>
          <p:cNvSpPr/>
          <p:nvPr/>
        </p:nvSpPr>
        <p:spPr>
          <a:xfrm>
            <a:off x="4443848" y="5648966"/>
            <a:ext cx="1419106" cy="832414"/>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500"/>
              </a:lnSpc>
            </a:pPr>
            <a:r>
              <a:rPr lang="en-US" altLang="ja-JP"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2019</a:t>
            </a:r>
          </a:p>
          <a:p>
            <a:pPr>
              <a:lnSpc>
                <a:spcPts val="1500"/>
              </a:lnSpc>
            </a:pPr>
            <a:r>
              <a:rPr lang="ja-JP" altLang="en-US"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G20</a:t>
            </a:r>
            <a:r>
              <a:rPr lang="ja-JP" altLang="en-US"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サミット</a:t>
            </a:r>
            <a:endParaRPr lang="en-US" altLang="ja-JP"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3" name="正方形/長方形 112"/>
          <p:cNvSpPr/>
          <p:nvPr/>
        </p:nvSpPr>
        <p:spPr>
          <a:xfrm>
            <a:off x="4689901" y="4935996"/>
            <a:ext cx="623587" cy="1301316"/>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500"/>
              </a:lnSpc>
            </a:pPr>
            <a:r>
              <a:rPr lang="en-US" altLang="ja-JP" sz="1400" i="1" dirty="0" smtClean="0">
                <a:solidFill>
                  <a:srgbClr val="1F497D"/>
                </a:solidFill>
                <a:latin typeface="ＭＳ 明朝" panose="02020609040205080304" pitchFamily="17" charset="-128"/>
                <a:ea typeface="ＭＳ 明朝" panose="02020609040205080304" pitchFamily="17" charset="-128"/>
                <a:cs typeface="Meiryo UI" panose="020B0604030504040204" pitchFamily="50" charset="-128"/>
              </a:rPr>
              <a:t>2020</a:t>
            </a:r>
          </a:p>
          <a:p>
            <a:pPr>
              <a:lnSpc>
                <a:spcPts val="1500"/>
              </a:lnSpc>
            </a:pPr>
            <a:r>
              <a:rPr lang="ja-JP" altLang="en-US" sz="1400" i="1" dirty="0" smtClean="0">
                <a:solidFill>
                  <a:srgbClr val="1F497D"/>
                </a:solidFill>
                <a:latin typeface="ＭＳ 明朝" panose="02020609040205080304" pitchFamily="17" charset="-128"/>
                <a:ea typeface="ＭＳ 明朝" panose="02020609040205080304" pitchFamily="17" charset="-128"/>
                <a:cs typeface="Meiryo UI" panose="020B0604030504040204" pitchFamily="50" charset="-128"/>
              </a:rPr>
              <a:t>　新型コロナウイルス感染症の発生</a:t>
            </a:r>
            <a:endParaRPr lang="en-US" altLang="ja-JP" sz="1400" i="1" dirty="0" smtClean="0">
              <a:solidFill>
                <a:srgbClr val="1F497D"/>
              </a:solidFill>
              <a:latin typeface="ＭＳ 明朝" panose="02020609040205080304" pitchFamily="17" charset="-128"/>
              <a:ea typeface="ＭＳ 明朝" panose="02020609040205080304" pitchFamily="17" charset="-128"/>
              <a:cs typeface="Meiryo UI" panose="020B0604030504040204" pitchFamily="50" charset="-128"/>
            </a:endParaRPr>
          </a:p>
        </p:txBody>
      </p:sp>
      <p:sp>
        <p:nvSpPr>
          <p:cNvPr id="116" name="円/楕円 69"/>
          <p:cNvSpPr/>
          <p:nvPr/>
        </p:nvSpPr>
        <p:spPr>
          <a:xfrm>
            <a:off x="7125391" y="4165589"/>
            <a:ext cx="1572414" cy="523549"/>
          </a:xfrm>
          <a:prstGeom prst="ellipse">
            <a:avLst/>
          </a:prstGeom>
          <a:solidFill>
            <a:srgbClr val="C00000"/>
          </a:solidFill>
          <a:ln w="19050" cap="flat" cmpd="sng" algn="ctr">
            <a:solidFill>
              <a:schemeClr val="bg1"/>
            </a:solidFill>
            <a:prstDash val="solid"/>
          </a:ln>
          <a:effectLst/>
        </p:spPr>
        <p:txBody>
          <a:bodyPr wrap="none" lIns="90000" tIns="46800" rIns="90000" bIns="4680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ja-JP" sz="1300" b="1" i="0" u="none" strike="noStrike" kern="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2025</a:t>
            </a:r>
          </a:p>
          <a:p>
            <a:pPr marL="0" marR="0" lvl="0" indent="0" algn="ctr" defTabSz="914400" rtl="0" eaLnBrk="1" fontAlgn="auto" latinLnBrk="0" hangingPunct="1">
              <a:lnSpc>
                <a:spcPct val="100000"/>
              </a:lnSpc>
              <a:spcBef>
                <a:spcPts val="0"/>
              </a:spcBef>
              <a:spcAft>
                <a:spcPts val="0"/>
              </a:spcAft>
              <a:buClrTx/>
              <a:buSzTx/>
              <a:buFontTx/>
              <a:buNone/>
              <a:defRPr/>
            </a:pPr>
            <a:r>
              <a:rPr kumimoji="0" lang="ja-JP" altLang="en-US" sz="1300" b="1" i="0" u="none" strike="noStrike" kern="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大阪・関西万博</a:t>
            </a:r>
            <a:endParaRPr kumimoji="0" lang="en-US" altLang="ja-JP" sz="1300" b="1" i="0" u="none" strike="noStrike" kern="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17" name="円/楕円 21"/>
          <p:cNvSpPr/>
          <p:nvPr/>
        </p:nvSpPr>
        <p:spPr>
          <a:xfrm>
            <a:off x="4857978" y="3830192"/>
            <a:ext cx="1645393" cy="555176"/>
          </a:xfrm>
          <a:prstGeom prst="ellipse">
            <a:avLst/>
          </a:prstGeom>
          <a:solidFill>
            <a:srgbClr val="C00000"/>
          </a:solidFill>
          <a:ln w="19050" cap="flat" cmpd="sng" algn="ctr">
            <a:solidFill>
              <a:schemeClr val="bg1"/>
            </a:solidFill>
            <a:prstDash val="solid"/>
          </a:ln>
          <a:effectLst/>
        </p:spPr>
        <p:txBody>
          <a:bodyPr wrap="none" lIns="90000" tIns="46800" rIns="90000" bIns="4680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ja-JP" altLang="en-US" sz="1300" b="1" i="0" u="none" strike="noStrike" kern="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統合型リゾート</a:t>
            </a:r>
            <a:endParaRPr kumimoji="0" lang="en-US" altLang="ja-JP" sz="1300" b="1" i="0" u="none" strike="noStrike" kern="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ja-JP" sz="1300" b="1" i="0" u="none" strike="noStrike" kern="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a:t>
            </a:r>
            <a:r>
              <a:rPr kumimoji="0" lang="ja-JP" altLang="en-US" sz="1300" b="1" i="0" u="none" strike="noStrike" kern="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ＩＲ</a:t>
            </a:r>
            <a:r>
              <a:rPr kumimoji="0" lang="en-US" altLang="ja-JP" sz="1300" b="1" i="0" u="none" strike="noStrike" kern="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a:t>
            </a:r>
          </a:p>
        </p:txBody>
      </p:sp>
      <p:sp>
        <p:nvSpPr>
          <p:cNvPr id="114" name="正方形/長方形 113"/>
          <p:cNvSpPr/>
          <p:nvPr/>
        </p:nvSpPr>
        <p:spPr>
          <a:xfrm>
            <a:off x="6257616" y="4858917"/>
            <a:ext cx="1914784" cy="523220"/>
          </a:xfrm>
          <a:prstGeom prst="rect">
            <a:avLst/>
          </a:prstGeom>
          <a:ln w="12700"/>
        </p:spPr>
        <p:style>
          <a:lnRef idx="2">
            <a:schemeClr val="accent1"/>
          </a:lnRef>
          <a:fillRef idx="1">
            <a:schemeClr val="lt1"/>
          </a:fillRef>
          <a:effectRef idx="0">
            <a:schemeClr val="accent1"/>
          </a:effectRef>
          <a:fontRef idx="minor">
            <a:schemeClr val="dk1"/>
          </a:fontRef>
        </p:style>
        <p:txBody>
          <a:bodyPr wrap="square">
            <a:spAutoFit/>
          </a:bodyPr>
          <a:lstStyle/>
          <a:p>
            <a:r>
              <a:rPr lang="ja-JP" altLang="en-US" sz="1400" dirty="0" smtClean="0">
                <a:latin typeface="Meiryo UI" panose="020B0604030504040204" pitchFamily="50" charset="-128"/>
                <a:ea typeface="Meiryo UI" panose="020B0604030504040204" pitchFamily="50" charset="-128"/>
              </a:rPr>
              <a:t>アフターコロナを見据えた</a:t>
            </a:r>
            <a:endParaRPr lang="en-US" altLang="ja-JP" sz="1400" dirty="0" smtClean="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大阪の再生・成長</a:t>
            </a:r>
            <a:endParaRPr lang="en-US" altLang="ja-JP" sz="1400" dirty="0">
              <a:latin typeface="Meiryo UI" panose="020B0604030504040204" pitchFamily="50" charset="-128"/>
              <a:ea typeface="Meiryo UI" panose="020B0604030504040204" pitchFamily="50" charset="-128"/>
            </a:endParaRPr>
          </a:p>
        </p:txBody>
      </p:sp>
      <p:sp>
        <p:nvSpPr>
          <p:cNvPr id="118" name="正方形/長方形 117"/>
          <p:cNvSpPr/>
          <p:nvPr/>
        </p:nvSpPr>
        <p:spPr>
          <a:xfrm>
            <a:off x="4639195" y="4291619"/>
            <a:ext cx="959865" cy="782790"/>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r>
              <a:rPr lang="en-US" altLang="ja-JP"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2024</a:t>
            </a:r>
          </a:p>
          <a:p>
            <a:r>
              <a:rPr lang="ja-JP" altLang="en-US"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うめきた２期</a:t>
            </a:r>
            <a:endParaRPr lang="en-US" altLang="ja-JP"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先行</a:t>
            </a:r>
            <a:r>
              <a:rPr lang="ja-JP" altLang="en-US" sz="1400" b="1" dirty="0" err="1"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ま</a:t>
            </a:r>
            <a:r>
              <a:rPr lang="ja-JP" altLang="en-US"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ちびらき</a:t>
            </a:r>
            <a:endParaRPr lang="en-US" altLang="ja-JP"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5" name="円/楕円 70"/>
          <p:cNvSpPr/>
          <p:nvPr/>
        </p:nvSpPr>
        <p:spPr>
          <a:xfrm>
            <a:off x="7409175" y="3417960"/>
            <a:ext cx="1687781" cy="551100"/>
          </a:xfrm>
          <a:prstGeom prst="ellipse">
            <a:avLst/>
          </a:prstGeom>
          <a:solidFill>
            <a:srgbClr val="C00000"/>
          </a:solidFill>
          <a:ln w="19050" cap="flat" cmpd="sng" algn="ctr">
            <a:solidFill>
              <a:schemeClr val="bg1"/>
            </a:solidFill>
            <a:prstDash val="solid"/>
          </a:ln>
          <a:effectLst/>
        </p:spPr>
        <p:txBody>
          <a:bodyPr wrap="none" lIns="90000" tIns="46800" rIns="90000" bIns="4680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ja-JP" altLang="en-US" sz="1300" b="1" i="0" u="none" strike="noStrike" kern="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リニア中央新幹線</a:t>
            </a:r>
            <a:endParaRPr kumimoji="0" lang="en-US" altLang="ja-JP" sz="1300" b="1" i="0" u="none" strike="noStrike" kern="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ja-JP" altLang="en-US" sz="1300" b="1" kern="0" dirty="0">
                <a:solidFill>
                  <a:prstClr val="white"/>
                </a:solidFill>
                <a:latin typeface="Meiryo UI" panose="020B0604030504040204" pitchFamily="50" charset="-128"/>
                <a:ea typeface="Meiryo UI" panose="020B0604030504040204" pitchFamily="50" charset="-128"/>
              </a:rPr>
              <a:t>北陸</a:t>
            </a:r>
            <a:r>
              <a:rPr kumimoji="0" lang="ja-JP" altLang="en-US" sz="1300" b="1" kern="0" dirty="0" smtClean="0">
                <a:solidFill>
                  <a:prstClr val="white"/>
                </a:solidFill>
                <a:latin typeface="Meiryo UI" panose="020B0604030504040204" pitchFamily="50" charset="-128"/>
                <a:ea typeface="Meiryo UI" panose="020B0604030504040204" pitchFamily="50" charset="-128"/>
              </a:rPr>
              <a:t>新幹線</a:t>
            </a:r>
            <a:endParaRPr kumimoji="0" lang="en-US" altLang="ja-JP" sz="1300" b="1" i="0" u="none" strike="noStrike" kern="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cxnSp>
        <p:nvCxnSpPr>
          <p:cNvPr id="15" name="直線コネクタ 14"/>
          <p:cNvCxnSpPr/>
          <p:nvPr/>
        </p:nvCxnSpPr>
        <p:spPr>
          <a:xfrm>
            <a:off x="0" y="404664"/>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67697" y="-46548"/>
            <a:ext cx="9144000" cy="461665"/>
          </a:xfrm>
          <a:prstGeom prst="rect">
            <a:avLst/>
          </a:prstGeom>
          <a:noFill/>
        </p:spPr>
        <p:txBody>
          <a:bodyPr wrap="square" rtlCol="0">
            <a:spAutoFit/>
          </a:bodyPr>
          <a:lstStyle/>
          <a:p>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■大阪の成長と豊かな住民生活の好循環</a:t>
            </a:r>
            <a:endParaRPr lang="ja-JP" altLang="en-US" sz="2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円弧 17"/>
          <p:cNvSpPr/>
          <p:nvPr/>
        </p:nvSpPr>
        <p:spPr>
          <a:xfrm rot="10800000">
            <a:off x="1208029" y="4289754"/>
            <a:ext cx="1779795" cy="723422"/>
          </a:xfrm>
          <a:prstGeom prst="arc">
            <a:avLst>
              <a:gd name="adj1" fmla="val 10797046"/>
              <a:gd name="adj2" fmla="val 21410931"/>
            </a:avLst>
          </a:prstGeom>
          <a:ln w="152400">
            <a:solidFill>
              <a:schemeClr val="accent6"/>
            </a:solidFill>
            <a:tailEnd type="triangle" w="med" len="sm"/>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charset="-128"/>
              <a:cs typeface="+mn-cs"/>
            </a:endParaRPr>
          </a:p>
        </p:txBody>
      </p:sp>
      <p:sp>
        <p:nvSpPr>
          <p:cNvPr id="19" name="角丸四角形 18"/>
          <p:cNvSpPr/>
          <p:nvPr/>
        </p:nvSpPr>
        <p:spPr>
          <a:xfrm>
            <a:off x="107505" y="3910474"/>
            <a:ext cx="1875947" cy="701575"/>
          </a:xfrm>
          <a:prstGeom prst="roundRect">
            <a:avLst>
              <a:gd name="adj" fmla="val 3791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ja-JP" altLang="en-US" sz="16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rPr>
              <a:t>大阪</a:t>
            </a:r>
            <a:r>
              <a:rPr kumimoji="1" lang="ja-JP" altLang="en-US" sz="16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rPr>
              <a:t>の成長、</a:t>
            </a:r>
            <a:endParaRPr kumimoji="1" lang="en-US" altLang="ja-JP" sz="16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defRPr/>
            </a:pPr>
            <a:r>
              <a:rPr lang="ja-JP" altLang="en-US" sz="1600" b="1" dirty="0" smtClean="0">
                <a:solidFill>
                  <a:schemeClr val="bg1"/>
                </a:solidFill>
                <a:latin typeface="Meiryo UI" panose="020B0604030504040204" pitchFamily="50" charset="-128"/>
                <a:ea typeface="Meiryo UI" panose="020B0604030504040204" pitchFamily="50" charset="-128"/>
              </a:rPr>
              <a:t>安全・安心</a:t>
            </a:r>
            <a:endParaRPr kumimoji="1" lang="en-US" altLang="ja-JP" sz="16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endParaRPr>
          </a:p>
        </p:txBody>
      </p:sp>
      <p:sp>
        <p:nvSpPr>
          <p:cNvPr id="20" name="角丸四角形 19"/>
          <p:cNvSpPr/>
          <p:nvPr/>
        </p:nvSpPr>
        <p:spPr>
          <a:xfrm>
            <a:off x="2295291" y="3910474"/>
            <a:ext cx="1761554" cy="701575"/>
          </a:xfrm>
          <a:prstGeom prst="roundRect">
            <a:avLst>
              <a:gd name="adj" fmla="val 3527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ja-JP" altLang="en-US" sz="16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安全・安心で</a:t>
            </a:r>
            <a:endParaRPr kumimoji="1" lang="en-US" altLang="ja-JP" sz="16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1" lang="ja-JP" altLang="en-US" sz="16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豊かな住民</a:t>
            </a:r>
            <a:r>
              <a:rPr kumimoji="1" lang="ja-JP" altLang="en-US" sz="16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生活</a:t>
            </a:r>
          </a:p>
        </p:txBody>
      </p:sp>
      <p:sp>
        <p:nvSpPr>
          <p:cNvPr id="2" name="角丸四角形 1"/>
          <p:cNvSpPr/>
          <p:nvPr/>
        </p:nvSpPr>
        <p:spPr>
          <a:xfrm>
            <a:off x="5805663" y="2708571"/>
            <a:ext cx="2808312" cy="648072"/>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pPr algn="ctr"/>
            <a:r>
              <a:rPr kumimoji="1" lang="ja-JP" altLang="en-US" b="1" dirty="0" smtClean="0">
                <a:latin typeface="Meiryo UI" panose="020B0604030504040204" pitchFamily="50" charset="-128"/>
                <a:ea typeface="Meiryo UI" panose="020B0604030504040204" pitchFamily="50" charset="-128"/>
              </a:rPr>
              <a:t>副首都　東西二極の一極を担う大阪</a:t>
            </a:r>
            <a:endParaRPr kumimoji="1" lang="ja-JP" altLang="en-US" b="1" dirty="0">
              <a:latin typeface="Meiryo UI" panose="020B0604030504040204" pitchFamily="50" charset="-128"/>
              <a:ea typeface="Meiryo UI" panose="020B0604030504040204" pitchFamily="50" charset="-128"/>
            </a:endParaRPr>
          </a:p>
        </p:txBody>
      </p:sp>
      <p:sp>
        <p:nvSpPr>
          <p:cNvPr id="3" name="テキスト ボックス 2"/>
          <p:cNvSpPr txBox="1"/>
          <p:nvPr/>
        </p:nvSpPr>
        <p:spPr>
          <a:xfrm>
            <a:off x="1086227" y="3140968"/>
            <a:ext cx="2304256" cy="307777"/>
          </a:xfrm>
          <a:prstGeom prst="rect">
            <a:avLst/>
          </a:prstGeom>
          <a:noFill/>
        </p:spPr>
        <p:txBody>
          <a:bodyPr wrap="square" rtlCol="0">
            <a:spAutoFit/>
          </a:bodyPr>
          <a:lstStyle/>
          <a:p>
            <a:r>
              <a:rPr kumimoji="1" lang="ja-JP" altLang="en-US" sz="1400" dirty="0" smtClean="0">
                <a:latin typeface="Meiryo UI" panose="020B0604030504040204" pitchFamily="50" charset="-128"/>
                <a:ea typeface="Meiryo UI" panose="020B0604030504040204" pitchFamily="50" charset="-128"/>
              </a:rPr>
              <a:t>成長の果実を住民に還元</a:t>
            </a:r>
            <a:endParaRPr kumimoji="1" lang="ja-JP" altLang="en-US" sz="1400" dirty="0">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1575664" y="5065691"/>
            <a:ext cx="1238755" cy="307525"/>
          </a:xfrm>
          <a:prstGeom prst="rect">
            <a:avLst/>
          </a:prstGeom>
          <a:noFill/>
        </p:spPr>
        <p:txBody>
          <a:bodyPr wrap="square" rtlCol="0">
            <a:spAutoFit/>
          </a:bodyPr>
          <a:lstStyle/>
          <a:p>
            <a:r>
              <a:rPr kumimoji="1" lang="ja-JP" altLang="en-US" sz="1400" dirty="0" smtClean="0">
                <a:latin typeface="Meiryo UI" panose="020B0604030504040204" pitchFamily="50" charset="-128"/>
                <a:ea typeface="Meiryo UI" panose="020B0604030504040204" pitchFamily="50" charset="-128"/>
              </a:rPr>
              <a:t>成長を支える</a:t>
            </a:r>
            <a:endParaRPr kumimoji="1" lang="ja-JP" altLang="en-US" sz="1400" dirty="0">
              <a:latin typeface="Meiryo UI" panose="020B0604030504040204" pitchFamily="50" charset="-128"/>
              <a:ea typeface="Meiryo UI" panose="020B0604030504040204" pitchFamily="50" charset="-128"/>
            </a:endParaRPr>
          </a:p>
        </p:txBody>
      </p:sp>
      <p:sp>
        <p:nvSpPr>
          <p:cNvPr id="29" name="円弧 28"/>
          <p:cNvSpPr/>
          <p:nvPr/>
        </p:nvSpPr>
        <p:spPr>
          <a:xfrm rot="10800000" flipH="1" flipV="1">
            <a:off x="1252868" y="3532557"/>
            <a:ext cx="1779795" cy="723422"/>
          </a:xfrm>
          <a:prstGeom prst="arc">
            <a:avLst>
              <a:gd name="adj1" fmla="val 10797046"/>
              <a:gd name="adj2" fmla="val 21410931"/>
            </a:avLst>
          </a:prstGeom>
          <a:ln w="152400">
            <a:solidFill>
              <a:schemeClr val="accent6"/>
            </a:solidFill>
            <a:tailEnd type="triangle" w="med" len="sm"/>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charset="-128"/>
              <a:cs typeface="+mn-cs"/>
            </a:endParaRPr>
          </a:p>
        </p:txBody>
      </p:sp>
      <p:sp>
        <p:nvSpPr>
          <p:cNvPr id="31" name="テキスト ボックス 30"/>
          <p:cNvSpPr txBox="1"/>
          <p:nvPr/>
        </p:nvSpPr>
        <p:spPr>
          <a:xfrm>
            <a:off x="761116" y="5539298"/>
            <a:ext cx="2874780" cy="553998"/>
          </a:xfrm>
          <a:prstGeom prst="rect">
            <a:avLst/>
          </a:prstGeom>
          <a:noFill/>
        </p:spPr>
        <p:txBody>
          <a:bodyPr wrap="square" rtlCol="0">
            <a:spAutoFit/>
          </a:bodyPr>
          <a:lstStyle/>
          <a:p>
            <a:pPr algn="ctr"/>
            <a:r>
              <a:rPr lang="ja-JP" altLang="en-US" sz="15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大阪の成長と住民生活の向上を</a:t>
            </a:r>
            <a:endParaRPr lang="en-US" altLang="ja-JP" sz="15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5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互いに高めるサイクルを構築</a:t>
            </a:r>
            <a:endParaRPr lang="ja-JP" altLang="en-US" sz="15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p:cNvSpPr/>
          <p:nvPr/>
        </p:nvSpPr>
        <p:spPr>
          <a:xfrm>
            <a:off x="6402433" y="5901996"/>
            <a:ext cx="2490542" cy="916465"/>
          </a:xfrm>
          <a:prstGeom prst="rect">
            <a:avLst/>
          </a:prstGeom>
          <a:noFill/>
          <a:ln w="127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2863295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0" y="2564904"/>
            <a:ext cx="9144000" cy="1728192"/>
          </a:xfrm>
          <a:prstGeom prst="rect">
            <a:avLst/>
          </a:prstGeom>
        </p:spPr>
        <p:txBody>
          <a:bodyPr vert="horz" lIns="91440" tIns="45720" rIns="91440" bIns="45720" rtlCol="0" anchor="ctr" anchorCtr="0">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4500" b="1" dirty="0" smtClean="0">
                <a:latin typeface="Meiryo UI" panose="020B0604030504040204" pitchFamily="50" charset="-128"/>
                <a:ea typeface="Meiryo UI" panose="020B0604030504040204" pitchFamily="50" charset="-128"/>
                <a:cs typeface="Meiryo UI" panose="020B0604030504040204" pitchFamily="50" charset="-128"/>
              </a:rPr>
              <a:t>これまでの大阪経済の主な動き</a:t>
            </a:r>
            <a:endParaRPr lang="en-US" altLang="ja-JP" sz="45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
          <p:cNvSpPr txBox="1"/>
          <p:nvPr/>
        </p:nvSpPr>
        <p:spPr>
          <a:xfrm>
            <a:off x="611560" y="2272516"/>
            <a:ext cx="2232248" cy="584775"/>
          </a:xfrm>
          <a:prstGeom prst="rect">
            <a:avLst/>
          </a:prstGeom>
          <a:noFill/>
        </p:spPr>
        <p:txBody>
          <a:bodyPr wrap="square" rtlCol="0">
            <a:spAutoFit/>
          </a:bodyPr>
          <a:lstStyle/>
          <a:p>
            <a:r>
              <a:rPr kumimoji="1" lang="ja-JP" altLang="en-US" sz="3200" b="1" dirty="0" smtClean="0">
                <a:latin typeface="Meiryo UI" panose="020B0604030504040204" pitchFamily="50" charset="-128"/>
                <a:ea typeface="Meiryo UI" panose="020B0604030504040204" pitchFamily="50" charset="-128"/>
              </a:rPr>
              <a:t>（参考）</a:t>
            </a:r>
            <a:endParaRPr kumimoji="1" lang="ja-JP" altLang="en-US" sz="32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60673" y="3923764"/>
            <a:ext cx="9143999" cy="369332"/>
          </a:xfrm>
          <a:prstGeom prst="rect">
            <a:avLst/>
          </a:prstGeom>
          <a:noFill/>
        </p:spPr>
        <p:txBody>
          <a:bodyPr wrap="square" rtlCol="0" anchor="ctr">
            <a:spAutoFit/>
          </a:bodyPr>
          <a:lstStyle/>
          <a:p>
            <a:pPr algn="ctr"/>
            <a:r>
              <a:rPr kumimoji="1" lang="ja-JP" altLang="en-US" dirty="0" smtClean="0">
                <a:latin typeface="Meiryo UI" panose="020B0604030504040204" pitchFamily="50" charset="-128"/>
                <a:ea typeface="Meiryo UI" panose="020B0604030504040204" pitchFamily="50" charset="-128"/>
              </a:rPr>
              <a:t>府市統合本部が設置された</a:t>
            </a:r>
            <a:r>
              <a:rPr kumimoji="1" lang="en-US" altLang="ja-JP" dirty="0" smtClean="0">
                <a:latin typeface="Meiryo UI" panose="020B0604030504040204" pitchFamily="50" charset="-128"/>
                <a:ea typeface="Meiryo UI" panose="020B0604030504040204" pitchFamily="50" charset="-128"/>
              </a:rPr>
              <a:t>2011</a:t>
            </a:r>
            <a:r>
              <a:rPr kumimoji="1" lang="ja-JP" altLang="en-US" dirty="0" smtClean="0">
                <a:latin typeface="Meiryo UI" panose="020B0604030504040204" pitchFamily="50" charset="-128"/>
                <a:ea typeface="Meiryo UI" panose="020B0604030504040204" pitchFamily="50" charset="-128"/>
              </a:rPr>
              <a:t>年より前の</a:t>
            </a:r>
            <a:r>
              <a:rPr kumimoji="1" lang="en-US" altLang="ja-JP" dirty="0" smtClean="0">
                <a:latin typeface="Meiryo UI" panose="020B0604030504040204" pitchFamily="50" charset="-128"/>
                <a:ea typeface="Meiryo UI" panose="020B0604030504040204" pitchFamily="50" charset="-128"/>
              </a:rPr>
              <a:t>10</a:t>
            </a:r>
            <a:r>
              <a:rPr kumimoji="1" lang="ja-JP" altLang="en-US" dirty="0" smtClean="0">
                <a:latin typeface="Meiryo UI" panose="020B0604030504040204" pitchFamily="50" charset="-128"/>
                <a:ea typeface="Meiryo UI" panose="020B0604030504040204" pitchFamily="50" charset="-128"/>
              </a:rPr>
              <a:t>年と以後の</a:t>
            </a:r>
            <a:r>
              <a:rPr kumimoji="1" lang="en-US" altLang="ja-JP" dirty="0" smtClean="0">
                <a:latin typeface="Meiryo UI" panose="020B0604030504040204" pitchFamily="50" charset="-128"/>
                <a:ea typeface="Meiryo UI" panose="020B0604030504040204" pitchFamily="50" charset="-128"/>
              </a:rPr>
              <a:t>10</a:t>
            </a:r>
            <a:r>
              <a:rPr kumimoji="1" lang="ja-JP" altLang="en-US" dirty="0" smtClean="0">
                <a:latin typeface="Meiryo UI" panose="020B0604030504040204" pitchFamily="50" charset="-128"/>
                <a:ea typeface="Meiryo UI" panose="020B0604030504040204" pitchFamily="50" charset="-128"/>
              </a:rPr>
              <a:t>年の比較</a:t>
            </a:r>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1688226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69926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spTree>
    <p:extLst>
      <p:ext uri="{BB962C8B-B14F-4D97-AF65-F5344CB8AC3E}">
        <p14:creationId xmlns:p14="http://schemas.microsoft.com/office/powerpoint/2010/main" val="29658780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144524" y="484792"/>
            <a:ext cx="9433048" cy="6616616"/>
          </a:xfrm>
          <a:prstGeom prst="rect">
            <a:avLst/>
          </a:prstGeom>
        </p:spPr>
        <p:txBody>
          <a:bodyPr wrap="square">
            <a:normAutofit fontScale="85000" lnSpcReduction="20000"/>
          </a:bodyPr>
          <a:lstStyle/>
          <a:p>
            <a:r>
              <a:rPr lang="ja-JP" altLang="en-US" sz="1600" b="1" dirty="0">
                <a:latin typeface="メイリオ" panose="020B0604030504040204" pitchFamily="50" charset="-128"/>
                <a:ea typeface="メイリオ" panose="020B0604030504040204" pitchFamily="50" charset="-128"/>
              </a:rPr>
              <a:t>　</a:t>
            </a:r>
            <a:r>
              <a:rPr lang="ja-JP" altLang="en-US" sz="1600" b="1" dirty="0" smtClean="0">
                <a:latin typeface="メイリオ" panose="020B0604030504040204" pitchFamily="50" charset="-128"/>
                <a:ea typeface="メイリオ" panose="020B0604030504040204" pitchFamily="50" charset="-128"/>
              </a:rPr>
              <a:t>　　　　①景気動向指数</a:t>
            </a:r>
            <a:r>
              <a:rPr lang="zh-CN" altLang="en-US" sz="1600" b="1" dirty="0">
                <a:latin typeface="メイリオ" panose="020B0604030504040204" pitchFamily="50" charset="-128"/>
                <a:ea typeface="メイリオ" panose="020B0604030504040204" pitchFamily="50" charset="-128"/>
              </a:rPr>
              <a:t>（ＣＩ一致指数）</a:t>
            </a:r>
            <a:r>
              <a:rPr lang="ja-JP" altLang="en-US" sz="1600" b="1" dirty="0" smtClean="0">
                <a:latin typeface="メイリオ" panose="020B0604030504040204" pitchFamily="50" charset="-128"/>
                <a:ea typeface="メイリオ" panose="020B0604030504040204" pitchFamily="50" charset="-128"/>
              </a:rPr>
              <a:t>：全国を大幅に上回る伸び</a:t>
            </a:r>
            <a:endParaRPr lang="en-US" altLang="ja-JP" sz="1600" b="1" dirty="0" smtClean="0">
              <a:latin typeface="メイリオ" panose="020B0604030504040204" pitchFamily="50" charset="-128"/>
              <a:ea typeface="メイリオ" panose="020B0604030504040204" pitchFamily="50" charset="-128"/>
            </a:endParaRPr>
          </a:p>
          <a:p>
            <a:r>
              <a:rPr lang="ja-JP" altLang="en-US" sz="1600" dirty="0" smtClean="0">
                <a:latin typeface="メイリオ" panose="020B0604030504040204" pitchFamily="50" charset="-128"/>
                <a:ea typeface="メイリオ" panose="020B0604030504040204" pitchFamily="50" charset="-128"/>
              </a:rPr>
              <a:t>　　　　　　</a:t>
            </a:r>
            <a:r>
              <a:rPr lang="ja-JP" altLang="en-US" sz="1400" dirty="0" smtClean="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2010</a:t>
            </a:r>
            <a:r>
              <a:rPr lang="ja-JP" altLang="en-US" sz="1400" dirty="0">
                <a:latin typeface="メイリオ" panose="020B0604030504040204" pitchFamily="50" charset="-128"/>
                <a:ea typeface="メイリオ" panose="020B0604030504040204" pitchFamily="50" charset="-128"/>
              </a:rPr>
              <a:t>年から</a:t>
            </a:r>
            <a:r>
              <a:rPr lang="en-US" altLang="ja-JP" sz="1400" dirty="0">
                <a:latin typeface="メイリオ" panose="020B0604030504040204" pitchFamily="50" charset="-128"/>
                <a:ea typeface="メイリオ" panose="020B0604030504040204" pitchFamily="50" charset="-128"/>
              </a:rPr>
              <a:t>19</a:t>
            </a:r>
            <a:r>
              <a:rPr lang="ja-JP" altLang="en-US" sz="1400" dirty="0">
                <a:latin typeface="メイリオ" panose="020B0604030504040204" pitchFamily="50" charset="-128"/>
                <a:ea typeface="メイリオ" panose="020B0604030504040204" pitchFamily="50" charset="-128"/>
              </a:rPr>
              <a:t>年に</a:t>
            </a:r>
            <a:r>
              <a:rPr lang="ja-JP" altLang="en-US" sz="1400" dirty="0" smtClean="0">
                <a:latin typeface="メイリオ" panose="020B0604030504040204" pitchFamily="50" charset="-128"/>
                <a:ea typeface="メイリオ" panose="020B0604030504040204" pitchFamily="50" charset="-128"/>
              </a:rPr>
              <a:t>かけ</a:t>
            </a:r>
            <a:r>
              <a:rPr lang="ja-JP" altLang="en-US" sz="1400" dirty="0">
                <a:latin typeface="メイリオ" panose="020B0604030504040204" pitchFamily="50" charset="-128"/>
                <a:ea typeface="メイリオ" panose="020B0604030504040204" pitchFamily="50" charset="-128"/>
              </a:rPr>
              <a:t>て</a:t>
            </a:r>
            <a:r>
              <a:rPr lang="ja-JP" altLang="en-US" sz="1400" dirty="0" smtClean="0">
                <a:latin typeface="メイリオ" panose="020B0604030504040204" pitchFamily="50" charset="-128"/>
                <a:ea typeface="メイリオ" panose="020B0604030504040204" pitchFamily="50" charset="-128"/>
              </a:rPr>
              <a:t>全国</a:t>
            </a:r>
            <a:r>
              <a:rPr lang="ja-JP" altLang="en-US" sz="1400" dirty="0">
                <a:latin typeface="メイリオ" panose="020B0604030504040204" pitchFamily="50" charset="-128"/>
                <a:ea typeface="メイリオ" panose="020B0604030504040204" pitchFamily="50" charset="-128"/>
              </a:rPr>
              <a:t>を大幅に</a:t>
            </a:r>
            <a:r>
              <a:rPr lang="ja-JP" altLang="en-US" sz="1400" dirty="0" smtClean="0">
                <a:latin typeface="メイリオ" panose="020B0604030504040204" pitchFamily="50" charset="-128"/>
                <a:ea typeface="メイリオ" panose="020B0604030504040204" pitchFamily="50" charset="-128"/>
              </a:rPr>
              <a:t>上回る伸び</a:t>
            </a:r>
            <a:endParaRPr lang="ja-JP" altLang="en-US" sz="1400" dirty="0">
              <a:latin typeface="メイリオ" panose="020B0604030504040204" pitchFamily="50" charset="-128"/>
              <a:ea typeface="メイリオ" panose="020B0604030504040204" pitchFamily="50" charset="-128"/>
            </a:endParaRPr>
          </a:p>
          <a:p>
            <a:r>
              <a:rPr lang="ja-JP" altLang="en-US" sz="1400" dirty="0" smtClean="0">
                <a:latin typeface="メイリオ" panose="020B0604030504040204" pitchFamily="50" charset="-128"/>
                <a:ea typeface="メイリオ" panose="020B0604030504040204" pitchFamily="50" charset="-128"/>
              </a:rPr>
              <a:t>　　　　　　　◇</a:t>
            </a:r>
            <a:r>
              <a:rPr lang="en-US" altLang="ja-JP" sz="1400" dirty="0">
                <a:latin typeface="メイリオ" panose="020B0604030504040204" pitchFamily="50" charset="-128"/>
                <a:ea typeface="メイリオ" panose="020B0604030504040204" pitchFamily="50" charset="-128"/>
              </a:rPr>
              <a:t>2019</a:t>
            </a:r>
            <a:r>
              <a:rPr lang="ja-JP" altLang="en-US" sz="1400" dirty="0">
                <a:latin typeface="メイリオ" panose="020B0604030504040204" pitchFamily="50" charset="-128"/>
                <a:ea typeface="メイリオ" panose="020B0604030504040204" pitchFamily="50" charset="-128"/>
              </a:rPr>
              <a:t>年（１⽉</a:t>
            </a:r>
            <a:r>
              <a:rPr lang="ja-JP" altLang="en-US" sz="1400" dirty="0" smtClean="0">
                <a:latin typeface="メイリオ" panose="020B0604030504040204" pitchFamily="50" charset="-128"/>
                <a:ea typeface="メイリオ" panose="020B0604030504040204" pitchFamily="50" charset="-128"/>
              </a:rPr>
              <a:t>）</a:t>
            </a:r>
            <a:r>
              <a:rPr lang="en-US" altLang="ja-JP" sz="1400" dirty="0" smtClean="0">
                <a:latin typeface="メイリオ" panose="020B0604030504040204" pitchFamily="50" charset="-128"/>
                <a:ea typeface="メイリオ" panose="020B0604030504040204" pitchFamily="50" charset="-128"/>
              </a:rPr>
              <a:t>CI</a:t>
            </a:r>
            <a:r>
              <a:rPr lang="ja-JP" altLang="en-US" sz="1400" dirty="0" smtClean="0">
                <a:latin typeface="メイリオ" panose="020B0604030504040204" pitchFamily="50" charset="-128"/>
                <a:ea typeface="メイリオ" panose="020B0604030504040204" pitchFamily="50" charset="-128"/>
              </a:rPr>
              <a:t>（</a:t>
            </a:r>
            <a:r>
              <a:rPr lang="en-US" altLang="ja-JP" sz="1400" dirty="0" smtClean="0">
                <a:latin typeface="メイリオ" panose="020B0604030504040204" pitchFamily="50" charset="-128"/>
                <a:ea typeface="メイリオ" panose="020B0604030504040204" pitchFamily="50" charset="-128"/>
              </a:rPr>
              <a:t>2015</a:t>
            </a:r>
            <a:r>
              <a:rPr lang="ja-JP" altLang="en-US" sz="1400" dirty="0" smtClean="0">
                <a:latin typeface="メイリオ" panose="020B0604030504040204" pitchFamily="50" charset="-128"/>
                <a:ea typeface="メイリオ" panose="020B0604030504040204" pitchFamily="50" charset="-128"/>
              </a:rPr>
              <a:t>年＝</a:t>
            </a:r>
            <a:r>
              <a:rPr lang="en-US" altLang="ja-JP" sz="1400" dirty="0" smtClean="0">
                <a:latin typeface="メイリオ" panose="020B0604030504040204" pitchFamily="50" charset="-128"/>
                <a:ea typeface="メイリオ" panose="020B0604030504040204" pitchFamily="50" charset="-128"/>
              </a:rPr>
              <a:t>100</a:t>
            </a:r>
            <a:r>
              <a:rPr lang="ja-JP" altLang="en-US" sz="1400" dirty="0" smtClean="0">
                <a:latin typeface="メイリオ" panose="020B0604030504040204" pitchFamily="50" charset="-128"/>
                <a:ea typeface="メイリオ" panose="020B0604030504040204" pitchFamily="50" charset="-128"/>
              </a:rPr>
              <a:t>）</a:t>
            </a:r>
            <a:r>
              <a:rPr lang="en-US" altLang="ja-JP" sz="1400" dirty="0" smtClean="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阪</a:t>
            </a:r>
            <a:r>
              <a:rPr lang="ja-JP" altLang="en-US" sz="1400" dirty="0" smtClean="0">
                <a:latin typeface="メイリオ" panose="020B0604030504040204" pitchFamily="50" charset="-128"/>
                <a:ea typeface="メイリオ" panose="020B0604030504040204" pitchFamily="50" charset="-128"/>
              </a:rPr>
              <a:t>＋</a:t>
            </a:r>
            <a:r>
              <a:rPr lang="en-US" altLang="ja-JP" sz="1400" dirty="0" smtClean="0">
                <a:latin typeface="メイリオ" panose="020B0604030504040204" pitchFamily="50" charset="-128"/>
                <a:ea typeface="メイリオ" panose="020B0604030504040204" pitchFamily="50" charset="-128"/>
              </a:rPr>
              <a:t>27.2</a:t>
            </a:r>
            <a:r>
              <a:rPr lang="ja-JP" altLang="en-US" sz="1400" dirty="0" err="1" smtClean="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全国＋</a:t>
            </a:r>
            <a:r>
              <a:rPr lang="en-US" altLang="ja-JP" sz="1400" dirty="0">
                <a:latin typeface="メイリオ" panose="020B0604030504040204" pitchFamily="50" charset="-128"/>
                <a:ea typeface="メイリオ" panose="020B0604030504040204" pitchFamily="50" charset="-128"/>
              </a:rPr>
              <a:t>14.8</a:t>
            </a:r>
            <a:r>
              <a:rPr lang="ja-JP" altLang="en-US" sz="1400" dirty="0">
                <a:latin typeface="メイリオ" panose="020B0604030504040204" pitchFamily="50" charset="-128"/>
                <a:ea typeface="メイリオ" panose="020B0604030504040204" pitchFamily="50" charset="-128"/>
              </a:rPr>
              <a:t>（愛知</a:t>
            </a:r>
            <a:r>
              <a:rPr lang="ja-JP" altLang="en-US" sz="1400" dirty="0" smtClean="0">
                <a:latin typeface="メイリオ" panose="020B0604030504040204" pitchFamily="50" charset="-128"/>
                <a:ea typeface="メイリオ" panose="020B0604030504040204" pitchFamily="50" charset="-128"/>
              </a:rPr>
              <a:t>＋</a:t>
            </a:r>
            <a:r>
              <a:rPr lang="en-US" altLang="ja-JP" sz="1400" dirty="0" smtClean="0">
                <a:latin typeface="メイリオ" panose="020B0604030504040204" pitchFamily="50" charset="-128"/>
                <a:ea typeface="メイリオ" panose="020B0604030504040204" pitchFamily="50" charset="-128"/>
              </a:rPr>
              <a:t>23.2</a:t>
            </a:r>
            <a:r>
              <a:rPr lang="ja-JP" altLang="en-US" sz="1400" dirty="0" err="1" smtClean="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福岡</a:t>
            </a:r>
            <a:r>
              <a:rPr lang="ja-JP" altLang="en-US" sz="1400" dirty="0" smtClean="0">
                <a:latin typeface="メイリオ" panose="020B0604030504040204" pitchFamily="50" charset="-128"/>
                <a:ea typeface="メイリオ" panose="020B0604030504040204" pitchFamily="50" charset="-128"/>
              </a:rPr>
              <a:t>＋</a:t>
            </a:r>
            <a:r>
              <a:rPr lang="en-US" altLang="ja-JP" sz="1400" dirty="0" smtClean="0">
                <a:latin typeface="メイリオ" panose="020B0604030504040204" pitchFamily="50" charset="-128"/>
                <a:ea typeface="メイリオ" panose="020B0604030504040204" pitchFamily="50" charset="-128"/>
              </a:rPr>
              <a:t>34.3</a:t>
            </a:r>
            <a:r>
              <a:rPr lang="ja-JP" altLang="en-US" sz="1400" dirty="0" smtClean="0">
                <a:latin typeface="メイリオ" panose="020B0604030504040204" pitchFamily="50" charset="-128"/>
                <a:ea typeface="メイリオ" panose="020B0604030504040204" pitchFamily="50" charset="-128"/>
              </a:rPr>
              <a:t>）</a:t>
            </a:r>
            <a:endParaRPr lang="en-US" altLang="ja-JP" sz="1400" dirty="0" smtClean="0">
              <a:latin typeface="メイリオ" panose="020B0604030504040204" pitchFamily="50" charset="-128"/>
              <a:ea typeface="メイリオ" panose="020B0604030504040204" pitchFamily="50" charset="-128"/>
            </a:endParaRPr>
          </a:p>
          <a:p>
            <a:endParaRPr lang="ja-JP" altLang="en-US" sz="500"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　</a:t>
            </a:r>
            <a:r>
              <a:rPr lang="ja-JP" altLang="en-US" sz="1600" b="1" dirty="0" smtClean="0">
                <a:latin typeface="メイリオ" panose="020B0604030504040204" pitchFamily="50" charset="-128"/>
                <a:ea typeface="メイリオ" panose="020B0604030504040204" pitchFamily="50" charset="-128"/>
              </a:rPr>
              <a:t>　　　　②開業数</a:t>
            </a:r>
            <a:r>
              <a:rPr lang="en-US" altLang="ja-JP" sz="1600" b="1" dirty="0">
                <a:latin typeface="メイリオ" panose="020B0604030504040204" pitchFamily="50" charset="-128"/>
                <a:ea typeface="メイリオ" panose="020B0604030504040204" pitchFamily="50" charset="-128"/>
              </a:rPr>
              <a:t>︓</a:t>
            </a:r>
            <a:r>
              <a:rPr lang="en-US" altLang="ja-JP" sz="1600" b="1" dirty="0" smtClean="0">
                <a:latin typeface="メイリオ" panose="020B0604030504040204" pitchFamily="50" charset="-128"/>
                <a:ea typeface="メイリオ" panose="020B0604030504040204" pitchFamily="50" charset="-128"/>
              </a:rPr>
              <a:t>201</a:t>
            </a:r>
            <a:r>
              <a:rPr lang="en-US" altLang="ja-JP" sz="1600" b="1" dirty="0">
                <a:latin typeface="メイリオ" panose="020B0604030504040204" pitchFamily="50" charset="-128"/>
                <a:ea typeface="メイリオ" panose="020B0604030504040204" pitchFamily="50" charset="-128"/>
              </a:rPr>
              <a:t>5</a:t>
            </a:r>
            <a:r>
              <a:rPr lang="ja-JP" altLang="en-US" sz="1600" b="1" dirty="0" smtClean="0">
                <a:latin typeface="メイリオ" panose="020B0604030504040204" pitchFamily="50" charset="-128"/>
                <a:ea typeface="メイリオ" panose="020B0604030504040204" pitchFamily="50" charset="-128"/>
              </a:rPr>
              <a:t>年から突出した伸び</a:t>
            </a:r>
            <a:endParaRPr lang="en-US" altLang="ja-JP" sz="1600" b="1" dirty="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　</a:t>
            </a:r>
            <a:r>
              <a:rPr lang="ja-JP" altLang="en-US" sz="1400" dirty="0" smtClean="0">
                <a:latin typeface="メイリオ" panose="020B0604030504040204" pitchFamily="50" charset="-128"/>
                <a:ea typeface="メイリオ" panose="020B0604030504040204" pitchFamily="50" charset="-128"/>
              </a:rPr>
              <a:t>　　　　　　◇</a:t>
            </a:r>
            <a:r>
              <a:rPr lang="en-US" altLang="ja-JP" sz="1400" dirty="0" smtClean="0">
                <a:latin typeface="メイリオ" panose="020B0604030504040204" pitchFamily="50" charset="-128"/>
                <a:ea typeface="メイリオ" panose="020B0604030504040204" pitchFamily="50" charset="-128"/>
              </a:rPr>
              <a:t>2015</a:t>
            </a:r>
            <a:r>
              <a:rPr lang="ja-JP" altLang="en-US" sz="1400" dirty="0" smtClean="0">
                <a:latin typeface="メイリオ" panose="020B0604030504040204" pitchFamily="50" charset="-128"/>
                <a:ea typeface="メイリオ" panose="020B0604030504040204" pitchFamily="50" charset="-128"/>
              </a:rPr>
              <a:t>年から急増</a:t>
            </a:r>
            <a:endParaRPr lang="en-US" altLang="ja-JP" sz="1400" dirty="0" smtClean="0">
              <a:latin typeface="メイリオ" panose="020B0604030504040204" pitchFamily="50" charset="-128"/>
              <a:ea typeface="メイリオ" panose="020B0604030504040204" pitchFamily="50" charset="-128"/>
            </a:endParaRPr>
          </a:p>
          <a:p>
            <a:r>
              <a:rPr lang="ja-JP" altLang="en-US" sz="1400" dirty="0" smtClean="0">
                <a:latin typeface="メイリオ" panose="020B0604030504040204" pitchFamily="50" charset="-128"/>
                <a:ea typeface="メイリオ" panose="020B0604030504040204" pitchFamily="50" charset="-128"/>
              </a:rPr>
              <a:t>　　　　　　　◇</a:t>
            </a:r>
            <a:r>
              <a:rPr lang="en-US" altLang="ja-JP" sz="1400" dirty="0">
                <a:latin typeface="メイリオ" panose="020B0604030504040204" pitchFamily="50" charset="-128"/>
                <a:ea typeface="メイリオ" panose="020B0604030504040204" pitchFamily="50" charset="-128"/>
              </a:rPr>
              <a:t>2017</a:t>
            </a:r>
            <a:r>
              <a:rPr lang="ja-JP" altLang="en-US" sz="1400" dirty="0" smtClean="0">
                <a:latin typeface="メイリオ" panose="020B0604030504040204" pitchFamily="50" charset="-128"/>
                <a:ea typeface="メイリオ" panose="020B0604030504040204" pitchFamily="50" charset="-128"/>
              </a:rPr>
              <a:t>年開業数（</a:t>
            </a:r>
            <a:r>
              <a:rPr lang="en-US" altLang="ja-JP" sz="1400" dirty="0">
                <a:latin typeface="メイリオ" panose="020B0604030504040204" pitchFamily="50" charset="-128"/>
                <a:ea typeface="メイリオ" panose="020B0604030504040204" pitchFamily="50" charset="-128"/>
              </a:rPr>
              <a:t>2010</a:t>
            </a:r>
            <a:r>
              <a:rPr lang="ja-JP" altLang="en-US" sz="1400" dirty="0" smtClean="0">
                <a:latin typeface="メイリオ" panose="020B0604030504040204" pitchFamily="50" charset="-128"/>
                <a:ea typeface="メイリオ" panose="020B0604030504040204" pitchFamily="50" charset="-128"/>
              </a:rPr>
              <a:t>年＝</a:t>
            </a:r>
            <a:r>
              <a:rPr lang="en-US" altLang="ja-JP" sz="1400" dirty="0" smtClean="0">
                <a:latin typeface="メイリオ" panose="020B0604030504040204" pitchFamily="50" charset="-128"/>
                <a:ea typeface="メイリオ" panose="020B0604030504040204" pitchFamily="50" charset="-128"/>
              </a:rPr>
              <a:t>100</a:t>
            </a:r>
            <a:r>
              <a:rPr lang="ja-JP" altLang="en-US" sz="1400" dirty="0" smtClean="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阪</a:t>
            </a:r>
            <a:r>
              <a:rPr lang="en-US" altLang="ja-JP" sz="1400" dirty="0">
                <a:latin typeface="メイリオ" panose="020B0604030504040204" pitchFamily="50" charset="-128"/>
                <a:ea typeface="メイリオ" panose="020B0604030504040204" pitchFamily="50" charset="-128"/>
              </a:rPr>
              <a:t>155.5</a:t>
            </a:r>
            <a:r>
              <a:rPr lang="ja-JP" altLang="en-US" sz="1400" dirty="0" err="1">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全国</a:t>
            </a:r>
            <a:r>
              <a:rPr lang="en-US" altLang="ja-JP" sz="1400" dirty="0">
                <a:latin typeface="メイリオ" panose="020B0604030504040204" pitchFamily="50" charset="-128"/>
                <a:ea typeface="メイリオ" panose="020B0604030504040204" pitchFamily="50" charset="-128"/>
              </a:rPr>
              <a:t>132.9</a:t>
            </a:r>
            <a:r>
              <a:rPr lang="ja-JP" altLang="en-US" sz="1400" dirty="0">
                <a:latin typeface="メイリオ" panose="020B0604030504040204" pitchFamily="50" charset="-128"/>
                <a:ea typeface="メイリオ" panose="020B0604030504040204" pitchFamily="50" charset="-128"/>
              </a:rPr>
              <a:t>（愛知</a:t>
            </a:r>
            <a:r>
              <a:rPr lang="en-US" altLang="ja-JP" sz="1400" dirty="0">
                <a:latin typeface="メイリオ" panose="020B0604030504040204" pitchFamily="50" charset="-128"/>
                <a:ea typeface="メイリオ" panose="020B0604030504040204" pitchFamily="50" charset="-128"/>
              </a:rPr>
              <a:t>129.8</a:t>
            </a:r>
            <a:r>
              <a:rPr lang="ja-JP" altLang="en-US" sz="1400" dirty="0" err="1">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福岡</a:t>
            </a:r>
            <a:r>
              <a:rPr lang="en-US" altLang="ja-JP" sz="1400" dirty="0">
                <a:latin typeface="メイリオ" panose="020B0604030504040204" pitchFamily="50" charset="-128"/>
                <a:ea typeface="メイリオ" panose="020B0604030504040204" pitchFamily="50" charset="-128"/>
              </a:rPr>
              <a:t>149.5</a:t>
            </a:r>
            <a:r>
              <a:rPr lang="ja-JP" altLang="en-US" sz="1400" dirty="0" smtClean="0">
                <a:latin typeface="メイリオ" panose="020B0604030504040204" pitchFamily="50" charset="-128"/>
                <a:ea typeface="メイリオ" panose="020B0604030504040204" pitchFamily="50" charset="-128"/>
              </a:rPr>
              <a:t>）</a:t>
            </a:r>
            <a:endParaRPr lang="en-US" altLang="ja-JP" sz="1400" dirty="0" smtClean="0">
              <a:latin typeface="メイリオ" panose="020B0604030504040204" pitchFamily="50" charset="-128"/>
              <a:ea typeface="メイリオ" panose="020B0604030504040204" pitchFamily="50" charset="-128"/>
            </a:endParaRPr>
          </a:p>
          <a:p>
            <a:endParaRPr lang="ja-JP" altLang="en-US" sz="500" dirty="0">
              <a:latin typeface="メイリオ" panose="020B0604030504040204" pitchFamily="50" charset="-128"/>
              <a:ea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rPr>
              <a:t>　</a:t>
            </a:r>
            <a:r>
              <a:rPr lang="ja-JP" altLang="en-US" sz="1600" dirty="0" smtClean="0">
                <a:latin typeface="メイリオ" panose="020B0604030504040204" pitchFamily="50" charset="-128"/>
                <a:ea typeface="メイリオ" panose="020B0604030504040204" pitchFamily="50" charset="-128"/>
              </a:rPr>
              <a:t>　　　　</a:t>
            </a:r>
            <a:r>
              <a:rPr lang="ja-JP" altLang="en-US" sz="1600" b="1" dirty="0" smtClean="0">
                <a:latin typeface="メイリオ" panose="020B0604030504040204" pitchFamily="50" charset="-128"/>
                <a:ea typeface="メイリオ" panose="020B0604030504040204" pitchFamily="50" charset="-128"/>
              </a:rPr>
              <a:t>③オフィス</a:t>
            </a:r>
            <a:r>
              <a:rPr lang="ja-JP" altLang="en-US" sz="1600" b="1" dirty="0">
                <a:latin typeface="メイリオ" panose="020B0604030504040204" pitchFamily="50" charset="-128"/>
                <a:ea typeface="メイリオ" panose="020B0604030504040204" pitchFamily="50" charset="-128"/>
              </a:rPr>
              <a:t>空室率</a:t>
            </a:r>
            <a:r>
              <a:rPr lang="en-US" altLang="ja-JP" sz="1600" b="1" dirty="0">
                <a:latin typeface="メイリオ" panose="020B0604030504040204" pitchFamily="50" charset="-128"/>
                <a:ea typeface="メイリオ" panose="020B0604030504040204" pitchFamily="50" charset="-128"/>
              </a:rPr>
              <a:t>︓</a:t>
            </a:r>
            <a:r>
              <a:rPr lang="ja-JP" altLang="en-US" sz="1600" b="1" dirty="0">
                <a:latin typeface="メイリオ" panose="020B0604030504040204" pitchFamily="50" charset="-128"/>
                <a:ea typeface="メイリオ" panose="020B0604030504040204" pitchFamily="50" charset="-128"/>
              </a:rPr>
              <a:t>名古屋、</a:t>
            </a:r>
            <a:r>
              <a:rPr lang="ja-JP" altLang="en-US" sz="1600" b="1" dirty="0" smtClean="0">
                <a:latin typeface="メイリオ" panose="020B0604030504040204" pitchFamily="50" charset="-128"/>
                <a:ea typeface="メイリオ" panose="020B0604030504040204" pitchFamily="50" charset="-128"/>
              </a:rPr>
              <a:t>福岡を下回る</a:t>
            </a:r>
            <a:endParaRPr lang="en-US" altLang="ja-JP" sz="1600" b="1" dirty="0" smtClean="0">
              <a:latin typeface="メイリオ" panose="020B0604030504040204" pitchFamily="50" charset="-128"/>
              <a:ea typeface="メイリオ" panose="020B0604030504040204" pitchFamily="50" charset="-128"/>
            </a:endParaRPr>
          </a:p>
          <a:p>
            <a:r>
              <a:rPr lang="ja-JP" altLang="en-US" sz="1400" dirty="0" smtClean="0">
                <a:latin typeface="メイリオ" panose="020B0604030504040204" pitchFamily="50" charset="-128"/>
                <a:ea typeface="メイリオ" panose="020B0604030504040204" pitchFamily="50" charset="-128"/>
              </a:rPr>
              <a:t>　　　　　　　◇</a:t>
            </a:r>
            <a:r>
              <a:rPr lang="en-US" altLang="ja-JP" sz="1400" dirty="0">
                <a:latin typeface="メイリオ" panose="020B0604030504040204" pitchFamily="50" charset="-128"/>
                <a:ea typeface="メイリオ" panose="020B0604030504040204" pitchFamily="50" charset="-128"/>
              </a:rPr>
              <a:t>2019</a:t>
            </a:r>
            <a:r>
              <a:rPr lang="ja-JP" altLang="en-US" sz="1400" dirty="0" smtClean="0">
                <a:latin typeface="メイリオ" panose="020B0604030504040204" pitchFamily="50" charset="-128"/>
                <a:ea typeface="メイリオ" panose="020B0604030504040204" pitchFamily="50" charset="-128"/>
              </a:rPr>
              <a:t>年空室率</a:t>
            </a:r>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阪</a:t>
            </a:r>
            <a:r>
              <a:rPr lang="en-US" altLang="ja-JP" sz="1400" dirty="0">
                <a:latin typeface="メイリオ" panose="020B0604030504040204" pitchFamily="50" charset="-128"/>
                <a:ea typeface="メイリオ" panose="020B0604030504040204" pitchFamily="50" charset="-128"/>
              </a:rPr>
              <a:t>1.82</a:t>
            </a:r>
            <a:r>
              <a:rPr lang="ja-JP" altLang="en-US" sz="1400" dirty="0" smtClean="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名古屋</a:t>
            </a:r>
            <a:r>
              <a:rPr lang="en-US" altLang="ja-JP" sz="1400" dirty="0">
                <a:latin typeface="メイリオ" panose="020B0604030504040204" pitchFamily="50" charset="-128"/>
                <a:ea typeface="メイリオ" panose="020B0604030504040204" pitchFamily="50" charset="-128"/>
              </a:rPr>
              <a:t>1.92</a:t>
            </a:r>
            <a:r>
              <a:rPr lang="ja-JP" altLang="en-US" sz="1400" dirty="0">
                <a:latin typeface="メイリオ" panose="020B0604030504040204" pitchFamily="50" charset="-128"/>
                <a:ea typeface="メイリオ" panose="020B0604030504040204" pitchFamily="50" charset="-128"/>
              </a:rPr>
              <a:t>％、福岡</a:t>
            </a:r>
            <a:r>
              <a:rPr lang="en-US" altLang="ja-JP" sz="1400" dirty="0">
                <a:latin typeface="メイリオ" panose="020B0604030504040204" pitchFamily="50" charset="-128"/>
                <a:ea typeface="メイリオ" panose="020B0604030504040204" pitchFamily="50" charset="-128"/>
              </a:rPr>
              <a:t>2.09</a:t>
            </a:r>
            <a:r>
              <a:rPr lang="ja-JP" altLang="en-US" sz="1400" dirty="0">
                <a:latin typeface="メイリオ" panose="020B0604030504040204" pitchFamily="50" charset="-128"/>
                <a:ea typeface="メイリオ" panose="020B0604030504040204" pitchFamily="50" charset="-128"/>
              </a:rPr>
              <a:t>％</a:t>
            </a:r>
            <a:r>
              <a:rPr lang="ja-JP" altLang="en-US" sz="1400" dirty="0" smtClean="0">
                <a:latin typeface="メイリオ" panose="020B0604030504040204" pitchFamily="50" charset="-128"/>
                <a:ea typeface="メイリオ" panose="020B0604030504040204" pitchFamily="50" charset="-128"/>
              </a:rPr>
              <a:t>）</a:t>
            </a:r>
            <a:endParaRPr lang="en-US" altLang="ja-JP" sz="1400" dirty="0" smtClean="0">
              <a:latin typeface="メイリオ" panose="020B0604030504040204" pitchFamily="50" charset="-128"/>
              <a:ea typeface="メイリオ" panose="020B0604030504040204" pitchFamily="50" charset="-128"/>
            </a:endParaRPr>
          </a:p>
          <a:p>
            <a:endParaRPr lang="en-US" altLang="ja-JP" sz="500" dirty="0" smtClean="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　</a:t>
            </a:r>
            <a:r>
              <a:rPr lang="ja-JP" altLang="en-US" sz="1600" b="1" dirty="0" smtClean="0">
                <a:latin typeface="メイリオ" panose="020B0604030504040204" pitchFamily="50" charset="-128"/>
                <a:ea typeface="メイリオ" panose="020B0604030504040204" pitchFamily="50" charset="-128"/>
              </a:rPr>
              <a:t>　　　　④空港別外国</a:t>
            </a:r>
            <a:r>
              <a:rPr lang="ja-JP" altLang="en-US" sz="1600" b="1" dirty="0">
                <a:latin typeface="メイリオ" panose="020B0604030504040204" pitchFamily="50" charset="-128"/>
                <a:ea typeface="メイリオ" panose="020B0604030504040204" pitchFamily="50" charset="-128"/>
              </a:rPr>
              <a:t>⼈⼊国者数</a:t>
            </a:r>
            <a:r>
              <a:rPr lang="en-US" altLang="ja-JP" sz="1600" b="1" dirty="0">
                <a:latin typeface="メイリオ" panose="020B0604030504040204" pitchFamily="50" charset="-128"/>
                <a:ea typeface="メイリオ" panose="020B0604030504040204" pitchFamily="50" charset="-128"/>
              </a:rPr>
              <a:t>︓</a:t>
            </a:r>
            <a:r>
              <a:rPr lang="ja-JP" altLang="en-US" sz="1600" b="1" dirty="0">
                <a:latin typeface="メイリオ" panose="020B0604030504040204" pitchFamily="50" charset="-128"/>
                <a:ea typeface="メイリオ" panose="020B0604030504040204" pitchFamily="50" charset="-128"/>
              </a:rPr>
              <a:t>関空利⽤者は⼤幅に</a:t>
            </a:r>
            <a:r>
              <a:rPr lang="ja-JP" altLang="en-US" sz="1600" b="1" dirty="0" smtClean="0">
                <a:latin typeface="メイリオ" panose="020B0604030504040204" pitchFamily="50" charset="-128"/>
                <a:ea typeface="メイリオ" panose="020B0604030504040204" pitchFamily="50" charset="-128"/>
              </a:rPr>
              <a:t>増加</a:t>
            </a:r>
            <a:endParaRPr lang="en-US" altLang="ja-JP" sz="1600" b="1" dirty="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　</a:t>
            </a:r>
            <a:r>
              <a:rPr lang="ja-JP" altLang="en-US" sz="1400" dirty="0" smtClean="0">
                <a:latin typeface="メイリオ" panose="020B0604030504040204" pitchFamily="50" charset="-128"/>
                <a:ea typeface="メイリオ" panose="020B0604030504040204" pitchFamily="50" charset="-128"/>
              </a:rPr>
              <a:t>　　　　　　◇</a:t>
            </a:r>
            <a:r>
              <a:rPr lang="ja-JP" altLang="en-US" sz="1400" dirty="0">
                <a:latin typeface="メイリオ" panose="020B0604030504040204" pitchFamily="50" charset="-128"/>
                <a:ea typeface="メイリオ" panose="020B0604030504040204" pitchFamily="50" charset="-128"/>
              </a:rPr>
              <a:t>関空の外国人入国者数は</a:t>
            </a:r>
            <a:r>
              <a:rPr lang="ja-JP" altLang="en-US" sz="1400" dirty="0" smtClean="0">
                <a:latin typeface="メイリオ" panose="020B0604030504040204" pitchFamily="50" charset="-128"/>
                <a:ea typeface="メイリオ" panose="020B0604030504040204" pitchFamily="50" charset="-128"/>
              </a:rPr>
              <a:t>、</a:t>
            </a:r>
            <a:r>
              <a:rPr lang="en-US" altLang="ja-JP" sz="1400" dirty="0" smtClean="0">
                <a:latin typeface="メイリオ" panose="020B0604030504040204" pitchFamily="50" charset="-128"/>
                <a:ea typeface="メイリオ" panose="020B0604030504040204" pitchFamily="50" charset="-128"/>
              </a:rPr>
              <a:t>2018</a:t>
            </a:r>
            <a:r>
              <a:rPr lang="ja-JP" altLang="en-US" sz="1400" dirty="0" smtClean="0">
                <a:latin typeface="メイリオ" panose="020B0604030504040204" pitchFamily="50" charset="-128"/>
                <a:ea typeface="メイリオ" panose="020B0604030504040204" pitchFamily="50" charset="-128"/>
              </a:rPr>
              <a:t>年に</a:t>
            </a:r>
            <a:r>
              <a:rPr lang="en-US" altLang="ja-JP" sz="1400" dirty="0" smtClean="0">
                <a:latin typeface="メイリオ" panose="020B0604030504040204" pitchFamily="50" charset="-128"/>
                <a:ea typeface="メイリオ" panose="020B0604030504040204" pitchFamily="50" charset="-128"/>
              </a:rPr>
              <a:t>750</a:t>
            </a:r>
            <a:r>
              <a:rPr lang="ja-JP" altLang="en-US" sz="1400" dirty="0">
                <a:latin typeface="メイリオ" panose="020B0604030504040204" pitchFamily="50" charset="-128"/>
                <a:ea typeface="メイリオ" panose="020B0604030504040204" pitchFamily="50" charset="-128"/>
              </a:rPr>
              <a:t>万人を突破。</a:t>
            </a:r>
            <a:r>
              <a:rPr lang="ja-JP" altLang="en-US" sz="1400" dirty="0" smtClean="0">
                <a:latin typeface="メイリオ" panose="020B0604030504040204" pitchFamily="50" charset="-128"/>
                <a:ea typeface="メイリオ" panose="020B0604030504040204" pitchFamily="50" charset="-128"/>
              </a:rPr>
              <a:t>成田を猛追</a:t>
            </a:r>
            <a:r>
              <a:rPr lang="ja-JP" altLang="en-US" sz="1400" dirty="0">
                <a:latin typeface="メイリオ" panose="020B0604030504040204" pitchFamily="50" charset="-128"/>
                <a:ea typeface="メイリオ" panose="020B0604030504040204" pitchFamily="50" charset="-128"/>
              </a:rPr>
              <a:t>。</a:t>
            </a:r>
          </a:p>
          <a:p>
            <a:r>
              <a:rPr lang="ja-JP" altLang="en-US" sz="1400" dirty="0">
                <a:latin typeface="メイリオ" panose="020B0604030504040204" pitchFamily="50" charset="-128"/>
                <a:ea typeface="メイリオ" panose="020B0604030504040204" pitchFamily="50" charset="-128"/>
              </a:rPr>
              <a:t>　</a:t>
            </a:r>
            <a:r>
              <a:rPr lang="ja-JP" altLang="en-US" sz="1400" dirty="0" smtClean="0">
                <a:latin typeface="メイリオ" panose="020B0604030504040204" pitchFamily="50" charset="-128"/>
                <a:ea typeface="メイリオ" panose="020B0604030504040204" pitchFamily="50" charset="-128"/>
              </a:rPr>
              <a:t>　　　　　　</a:t>
            </a:r>
            <a:r>
              <a:rPr lang="zh-TW" altLang="en-US" sz="1400" dirty="0" smtClean="0">
                <a:latin typeface="メイリオ" panose="020B0604030504040204" pitchFamily="50" charset="-128"/>
                <a:ea typeface="メイリオ" panose="020B0604030504040204" pitchFamily="50" charset="-128"/>
              </a:rPr>
              <a:t>◇</a:t>
            </a:r>
            <a:r>
              <a:rPr lang="en-US" altLang="zh-TW" sz="1400" dirty="0" smtClean="0">
                <a:latin typeface="メイリオ" panose="020B0604030504040204" pitchFamily="50" charset="-128"/>
                <a:ea typeface="メイリオ" panose="020B0604030504040204" pitchFamily="50" charset="-128"/>
              </a:rPr>
              <a:t>201</a:t>
            </a:r>
            <a:r>
              <a:rPr lang="en-US" altLang="ja-JP" sz="1400" dirty="0">
                <a:latin typeface="メイリオ" panose="020B0604030504040204" pitchFamily="50" charset="-128"/>
                <a:ea typeface="メイリオ" panose="020B0604030504040204" pitchFamily="50" charset="-128"/>
              </a:rPr>
              <a:t>8</a:t>
            </a:r>
            <a:r>
              <a:rPr lang="zh-TW" altLang="en-US" sz="1400" dirty="0" smtClean="0">
                <a:latin typeface="メイリオ" panose="020B0604030504040204" pitchFamily="50" charset="-128"/>
                <a:ea typeface="メイリオ" panose="020B0604030504040204" pitchFamily="50" charset="-128"/>
              </a:rPr>
              <a:t>年</a:t>
            </a:r>
            <a:r>
              <a:rPr lang="zh-TW" altLang="en-US" sz="1400" dirty="0">
                <a:latin typeface="メイリオ" panose="020B0604030504040204" pitchFamily="50" charset="-128"/>
                <a:ea typeface="メイリオ" panose="020B0604030504040204" pitchFamily="50" charset="-128"/>
              </a:rPr>
              <a:t>関空</a:t>
            </a:r>
            <a:r>
              <a:rPr lang="en-US" altLang="zh-TW" sz="1400" dirty="0">
                <a:latin typeface="メイリオ" panose="020B0604030504040204" pitchFamily="50" charset="-128"/>
                <a:ea typeface="メイリオ" panose="020B0604030504040204" pitchFamily="50" charset="-128"/>
              </a:rPr>
              <a:t>︓765</a:t>
            </a:r>
            <a:r>
              <a:rPr lang="zh-TW" altLang="en-US" sz="1400" dirty="0">
                <a:latin typeface="メイリオ" panose="020B0604030504040204" pitchFamily="50" charset="-128"/>
                <a:ea typeface="メイリオ" panose="020B0604030504040204" pitchFamily="50" charset="-128"/>
              </a:rPr>
              <a:t>万人（成田</a:t>
            </a:r>
            <a:r>
              <a:rPr lang="en-US" altLang="zh-TW" sz="1400" dirty="0">
                <a:latin typeface="メイリオ" panose="020B0604030504040204" pitchFamily="50" charset="-128"/>
                <a:ea typeface="メイリオ" panose="020B0604030504040204" pitchFamily="50" charset="-128"/>
              </a:rPr>
              <a:t>856</a:t>
            </a:r>
            <a:r>
              <a:rPr lang="zh-TW" altLang="en-US" sz="1400" dirty="0">
                <a:latin typeface="メイリオ" panose="020B0604030504040204" pitchFamily="50" charset="-128"/>
                <a:ea typeface="メイリオ" panose="020B0604030504040204" pitchFamily="50" charset="-128"/>
              </a:rPr>
              <a:t>万人、羽田</a:t>
            </a:r>
            <a:r>
              <a:rPr lang="en-US" altLang="zh-TW" sz="1400" dirty="0">
                <a:latin typeface="メイリオ" panose="020B0604030504040204" pitchFamily="50" charset="-128"/>
                <a:ea typeface="メイリオ" panose="020B0604030504040204" pitchFamily="50" charset="-128"/>
              </a:rPr>
              <a:t>408</a:t>
            </a:r>
            <a:r>
              <a:rPr lang="zh-TW" altLang="en-US" sz="1400" dirty="0">
                <a:latin typeface="メイリオ" panose="020B0604030504040204" pitchFamily="50" charset="-128"/>
                <a:ea typeface="メイリオ" panose="020B0604030504040204" pitchFamily="50" charset="-128"/>
              </a:rPr>
              <a:t>万人、福岡</a:t>
            </a:r>
            <a:r>
              <a:rPr lang="en-US" altLang="zh-TW" sz="1400" dirty="0">
                <a:latin typeface="メイリオ" panose="020B0604030504040204" pitchFamily="50" charset="-128"/>
                <a:ea typeface="メイリオ" panose="020B0604030504040204" pitchFamily="50" charset="-128"/>
              </a:rPr>
              <a:t>241</a:t>
            </a:r>
            <a:r>
              <a:rPr lang="zh-TW" altLang="en-US" sz="1400" dirty="0">
                <a:latin typeface="メイリオ" panose="020B0604030504040204" pitchFamily="50" charset="-128"/>
                <a:ea typeface="メイリオ" panose="020B0604030504040204" pitchFamily="50" charset="-128"/>
              </a:rPr>
              <a:t>万人、中部</a:t>
            </a:r>
            <a:r>
              <a:rPr lang="en-US" altLang="zh-TW" sz="1400" dirty="0">
                <a:latin typeface="メイリオ" panose="020B0604030504040204" pitchFamily="50" charset="-128"/>
                <a:ea typeface="メイリオ" panose="020B0604030504040204" pitchFamily="50" charset="-128"/>
              </a:rPr>
              <a:t>145</a:t>
            </a:r>
            <a:r>
              <a:rPr lang="zh-TW" altLang="en-US" sz="1400" dirty="0">
                <a:latin typeface="メイリオ" panose="020B0604030504040204" pitchFamily="50" charset="-128"/>
                <a:ea typeface="メイリオ" panose="020B0604030504040204" pitchFamily="50" charset="-128"/>
              </a:rPr>
              <a:t>万人</a:t>
            </a:r>
            <a:r>
              <a:rPr lang="zh-TW" altLang="en-US" sz="1400" dirty="0" smtClean="0">
                <a:latin typeface="メイリオ" panose="020B0604030504040204" pitchFamily="50" charset="-128"/>
                <a:ea typeface="メイリオ" panose="020B0604030504040204" pitchFamily="50" charset="-128"/>
              </a:rPr>
              <a:t>）</a:t>
            </a:r>
            <a:endParaRPr lang="en-US" altLang="zh-TW" sz="1400" dirty="0" smtClean="0">
              <a:latin typeface="メイリオ" panose="020B0604030504040204" pitchFamily="50" charset="-128"/>
              <a:ea typeface="メイリオ" panose="020B0604030504040204" pitchFamily="50" charset="-128"/>
            </a:endParaRPr>
          </a:p>
          <a:p>
            <a:endParaRPr lang="en-US" altLang="zh-TW" sz="500"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　</a:t>
            </a:r>
            <a:r>
              <a:rPr lang="ja-JP" altLang="en-US" sz="1600" b="1" dirty="0" smtClean="0">
                <a:latin typeface="メイリオ" panose="020B0604030504040204" pitchFamily="50" charset="-128"/>
                <a:ea typeface="メイリオ" panose="020B0604030504040204" pitchFamily="50" charset="-128"/>
              </a:rPr>
              <a:t>　　　　⑤ホテル等客室稼働率</a:t>
            </a:r>
            <a:r>
              <a:rPr lang="en-US" altLang="ja-JP" sz="1600" b="1" dirty="0">
                <a:latin typeface="メイリオ" panose="020B0604030504040204" pitchFamily="50" charset="-128"/>
                <a:ea typeface="メイリオ" panose="020B0604030504040204" pitchFamily="50" charset="-128"/>
              </a:rPr>
              <a:t>︓</a:t>
            </a:r>
            <a:r>
              <a:rPr lang="ja-JP" altLang="en-US" sz="1600" b="1" dirty="0">
                <a:latin typeface="メイリオ" panose="020B0604030504040204" pitchFamily="50" charset="-128"/>
                <a:ea typeface="メイリオ" panose="020B0604030504040204" pitchFamily="50" charset="-128"/>
              </a:rPr>
              <a:t>愛知、福岡を上回る</a:t>
            </a:r>
            <a:r>
              <a:rPr lang="ja-JP" altLang="en-US" sz="1600" b="1" dirty="0" smtClean="0">
                <a:latin typeface="メイリオ" panose="020B0604030504040204" pitchFamily="50" charset="-128"/>
                <a:ea typeface="メイリオ" panose="020B0604030504040204" pitchFamily="50" charset="-128"/>
              </a:rPr>
              <a:t>稼働率</a:t>
            </a:r>
            <a:endParaRPr lang="en-US" altLang="ja-JP" sz="1600" b="1" dirty="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　</a:t>
            </a:r>
            <a:r>
              <a:rPr lang="ja-JP" altLang="en-US" sz="1400" dirty="0" smtClean="0">
                <a:latin typeface="メイリオ" panose="020B0604030504040204" pitchFamily="50" charset="-128"/>
                <a:ea typeface="メイリオ" panose="020B0604030504040204" pitchFamily="50" charset="-128"/>
              </a:rPr>
              <a:t>　　　　　　◇</a:t>
            </a:r>
            <a:r>
              <a:rPr lang="ja-JP" altLang="en-US" sz="1400" dirty="0">
                <a:latin typeface="メイリオ" panose="020B0604030504040204" pitchFamily="50" charset="-128"/>
                <a:ea typeface="メイリオ" panose="020B0604030504040204" pitchFamily="50" charset="-128"/>
              </a:rPr>
              <a:t>⼤阪の</a:t>
            </a:r>
            <a:r>
              <a:rPr lang="ja-JP" altLang="en-US" sz="1400" dirty="0" smtClean="0">
                <a:latin typeface="メイリオ" panose="020B0604030504040204" pitchFamily="50" charset="-128"/>
                <a:ea typeface="メイリオ" panose="020B0604030504040204" pitchFamily="50" charset="-128"/>
              </a:rPr>
              <a:t>ホテル等客室稼働率</a:t>
            </a:r>
            <a:r>
              <a:rPr lang="ja-JP" altLang="en-US" sz="1400" dirty="0">
                <a:latin typeface="メイリオ" panose="020B0604030504040204" pitchFamily="50" charset="-128"/>
                <a:ea typeface="メイリオ" panose="020B0604030504040204" pitchFamily="50" charset="-128"/>
              </a:rPr>
              <a:t>は⾼</a:t>
            </a:r>
            <a:r>
              <a:rPr lang="ja-JP" altLang="en-US" sz="1400" dirty="0" err="1">
                <a:latin typeface="メイリオ" panose="020B0604030504040204" pitchFamily="50" charset="-128"/>
                <a:ea typeface="メイリオ" panose="020B0604030504040204" pitchFamily="50" charset="-128"/>
              </a:rPr>
              <a:t>い</a:t>
            </a:r>
            <a:r>
              <a:rPr lang="ja-JP" altLang="en-US" sz="1400" dirty="0">
                <a:latin typeface="メイリオ" panose="020B0604030504040204" pitchFamily="50" charset="-128"/>
                <a:ea typeface="メイリオ" panose="020B0604030504040204" pitchFamily="50" charset="-128"/>
              </a:rPr>
              <a:t>数値で推移</a:t>
            </a:r>
          </a:p>
          <a:p>
            <a:r>
              <a:rPr lang="ja-JP" altLang="en-US" sz="1400" dirty="0">
                <a:latin typeface="メイリオ" panose="020B0604030504040204" pitchFamily="50" charset="-128"/>
                <a:ea typeface="メイリオ" panose="020B0604030504040204" pitchFamily="50" charset="-128"/>
              </a:rPr>
              <a:t>　</a:t>
            </a:r>
            <a:r>
              <a:rPr lang="ja-JP" altLang="en-US" sz="1400" dirty="0" smtClean="0">
                <a:latin typeface="メイリオ" panose="020B0604030504040204" pitchFamily="50" charset="-128"/>
                <a:ea typeface="メイリオ" panose="020B0604030504040204" pitchFamily="50" charset="-128"/>
              </a:rPr>
              <a:t>　　　　　　</a:t>
            </a:r>
            <a:r>
              <a:rPr lang="zh-TW" altLang="en-US" sz="1400" dirty="0" smtClean="0">
                <a:latin typeface="メイリオ" panose="020B0604030504040204" pitchFamily="50" charset="-128"/>
                <a:ea typeface="メイリオ" panose="020B0604030504040204" pitchFamily="50" charset="-128"/>
              </a:rPr>
              <a:t>◇</a:t>
            </a:r>
            <a:r>
              <a:rPr lang="en-US" altLang="zh-TW" sz="1400" dirty="0" smtClean="0">
                <a:latin typeface="メイリオ" panose="020B0604030504040204" pitchFamily="50" charset="-128"/>
                <a:ea typeface="メイリオ" panose="020B0604030504040204" pitchFamily="50" charset="-128"/>
              </a:rPr>
              <a:t>201</a:t>
            </a:r>
            <a:r>
              <a:rPr lang="en-US" altLang="ja-JP" sz="1400" dirty="0" smtClean="0">
                <a:latin typeface="メイリオ" panose="020B0604030504040204" pitchFamily="50" charset="-128"/>
                <a:ea typeface="メイリオ" panose="020B0604030504040204" pitchFamily="50" charset="-128"/>
              </a:rPr>
              <a:t>9</a:t>
            </a:r>
            <a:r>
              <a:rPr lang="zh-TW" altLang="en-US" sz="1400" dirty="0" smtClean="0">
                <a:latin typeface="メイリオ" panose="020B0604030504040204" pitchFamily="50" charset="-128"/>
                <a:ea typeface="メイリオ" panose="020B0604030504040204" pitchFamily="50" charset="-128"/>
              </a:rPr>
              <a:t>年</a:t>
            </a:r>
            <a:r>
              <a:rPr lang="zh-TW" altLang="en-US" sz="1400" dirty="0">
                <a:latin typeface="メイリオ" panose="020B0604030504040204" pitchFamily="50" charset="-128"/>
                <a:ea typeface="メイリオ" panose="020B0604030504040204" pitchFamily="50" charset="-128"/>
              </a:rPr>
              <a:t>⼤阪</a:t>
            </a:r>
            <a:r>
              <a:rPr lang="en-US" altLang="zh-TW" sz="1400" dirty="0">
                <a:latin typeface="メイリオ" panose="020B0604030504040204" pitchFamily="50" charset="-128"/>
                <a:ea typeface="メイリオ" panose="020B0604030504040204" pitchFamily="50" charset="-128"/>
              </a:rPr>
              <a:t>︓</a:t>
            </a:r>
            <a:r>
              <a:rPr lang="en-US" altLang="zh-TW" sz="1400" dirty="0" smtClean="0">
                <a:latin typeface="メイリオ" panose="020B0604030504040204" pitchFamily="50" charset="-128"/>
                <a:ea typeface="メイリオ" panose="020B0604030504040204" pitchFamily="50" charset="-128"/>
              </a:rPr>
              <a:t>8</a:t>
            </a:r>
            <a:r>
              <a:rPr lang="en-US" altLang="ja-JP" sz="1400" dirty="0" smtClean="0">
                <a:latin typeface="メイリオ" panose="020B0604030504040204" pitchFamily="50" charset="-128"/>
                <a:ea typeface="メイリオ" panose="020B0604030504040204" pitchFamily="50" charset="-128"/>
              </a:rPr>
              <a:t>2</a:t>
            </a:r>
            <a:r>
              <a:rPr lang="en-US" altLang="zh-TW" sz="1400" dirty="0" smtClean="0">
                <a:latin typeface="メイリオ" panose="020B0604030504040204" pitchFamily="50" charset="-128"/>
                <a:ea typeface="メイリオ" panose="020B0604030504040204" pitchFamily="50" charset="-128"/>
              </a:rPr>
              <a:t>.0</a:t>
            </a:r>
            <a:r>
              <a:rPr lang="zh-TW" altLang="en-US" sz="1400" dirty="0">
                <a:latin typeface="メイリオ" panose="020B0604030504040204" pitchFamily="50" charset="-128"/>
                <a:ea typeface="メイリオ" panose="020B0604030504040204" pitchFamily="50" charset="-128"/>
              </a:rPr>
              <a:t>％（愛知</a:t>
            </a:r>
            <a:r>
              <a:rPr lang="en-US" altLang="zh-TW" sz="1400" dirty="0" smtClean="0">
                <a:latin typeface="メイリオ" panose="020B0604030504040204" pitchFamily="50" charset="-128"/>
                <a:ea typeface="メイリオ" panose="020B0604030504040204" pitchFamily="50" charset="-128"/>
              </a:rPr>
              <a:t>7</a:t>
            </a:r>
            <a:r>
              <a:rPr lang="en-US" altLang="ja-JP" sz="1400" dirty="0" smtClean="0">
                <a:latin typeface="メイリオ" panose="020B0604030504040204" pitchFamily="50" charset="-128"/>
                <a:ea typeface="メイリオ" panose="020B0604030504040204" pitchFamily="50" charset="-128"/>
              </a:rPr>
              <a:t>4.7</a:t>
            </a:r>
            <a:r>
              <a:rPr lang="zh-TW" altLang="en-US" sz="1400" dirty="0" smtClean="0">
                <a:latin typeface="メイリオ" panose="020B0604030504040204" pitchFamily="50" charset="-128"/>
                <a:ea typeface="メイリオ" panose="020B0604030504040204" pitchFamily="50" charset="-128"/>
              </a:rPr>
              <a:t>％</a:t>
            </a:r>
            <a:r>
              <a:rPr lang="zh-TW" altLang="en-US" sz="1400" dirty="0">
                <a:latin typeface="メイリオ" panose="020B0604030504040204" pitchFamily="50" charset="-128"/>
                <a:ea typeface="メイリオ" panose="020B0604030504040204" pitchFamily="50" charset="-128"/>
              </a:rPr>
              <a:t>、福岡</a:t>
            </a:r>
            <a:r>
              <a:rPr lang="en-US" altLang="zh-TW" sz="1400" dirty="0" smtClean="0">
                <a:latin typeface="メイリオ" panose="020B0604030504040204" pitchFamily="50" charset="-128"/>
                <a:ea typeface="メイリオ" panose="020B0604030504040204" pitchFamily="50" charset="-128"/>
              </a:rPr>
              <a:t>7</a:t>
            </a:r>
            <a:r>
              <a:rPr lang="en-US" altLang="ja-JP" sz="1400" dirty="0" smtClean="0">
                <a:latin typeface="メイリオ" panose="020B0604030504040204" pitchFamily="50" charset="-128"/>
                <a:ea typeface="メイリオ" panose="020B0604030504040204" pitchFamily="50" charset="-128"/>
              </a:rPr>
              <a:t>6.1</a:t>
            </a:r>
            <a:r>
              <a:rPr lang="zh-TW" altLang="en-US" sz="1400" dirty="0" smtClean="0">
                <a:latin typeface="メイリオ" panose="020B0604030504040204" pitchFamily="50" charset="-128"/>
                <a:ea typeface="メイリオ" panose="020B0604030504040204" pitchFamily="50" charset="-128"/>
              </a:rPr>
              <a:t>％）</a:t>
            </a:r>
            <a:endParaRPr lang="en-US" altLang="zh-TW" sz="1400" dirty="0" smtClean="0">
              <a:latin typeface="メイリオ" panose="020B0604030504040204" pitchFamily="50" charset="-128"/>
              <a:ea typeface="メイリオ" panose="020B0604030504040204" pitchFamily="50" charset="-128"/>
            </a:endParaRPr>
          </a:p>
          <a:p>
            <a:endParaRPr lang="en-US" altLang="zh-TW" sz="500"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　</a:t>
            </a:r>
            <a:r>
              <a:rPr lang="ja-JP" altLang="en-US" sz="1600" b="1" dirty="0" smtClean="0">
                <a:latin typeface="メイリオ" panose="020B0604030504040204" pitchFamily="50" charset="-128"/>
                <a:ea typeface="メイリオ" panose="020B0604030504040204" pitchFamily="50" charset="-128"/>
              </a:rPr>
              <a:t>　　　　⑥来</a:t>
            </a:r>
            <a:r>
              <a:rPr lang="ja-JP" altLang="en-US" sz="1600" b="1" dirty="0">
                <a:latin typeface="メイリオ" panose="020B0604030504040204" pitchFamily="50" charset="-128"/>
                <a:ea typeface="メイリオ" panose="020B0604030504040204" pitchFamily="50" charset="-128"/>
              </a:rPr>
              <a:t>阪外国⼈数</a:t>
            </a:r>
            <a:r>
              <a:rPr lang="en-US" altLang="ja-JP" sz="1600" b="1" dirty="0">
                <a:latin typeface="メイリオ" panose="020B0604030504040204" pitchFamily="50" charset="-128"/>
                <a:ea typeface="メイリオ" panose="020B0604030504040204" pitchFamily="50" charset="-128"/>
              </a:rPr>
              <a:t>︓2017</a:t>
            </a:r>
            <a:r>
              <a:rPr lang="ja-JP" altLang="en-US" sz="1600" b="1" dirty="0">
                <a:latin typeface="メイリオ" panose="020B0604030504040204" pitchFamily="50" charset="-128"/>
                <a:ea typeface="メイリオ" panose="020B0604030504040204" pitchFamily="50" charset="-128"/>
              </a:rPr>
              <a:t>年に</a:t>
            </a:r>
            <a:r>
              <a:rPr lang="en-US" altLang="ja-JP" sz="1600" b="1" dirty="0" smtClean="0">
                <a:latin typeface="メイリオ" panose="020B0604030504040204" pitchFamily="50" charset="-128"/>
                <a:ea typeface="メイリオ" panose="020B0604030504040204" pitchFamily="50" charset="-128"/>
              </a:rPr>
              <a:t>1,000</a:t>
            </a:r>
            <a:r>
              <a:rPr lang="ja-JP" altLang="en-US" sz="1600" b="1" dirty="0">
                <a:latin typeface="メイリオ" panose="020B0604030504040204" pitchFamily="50" charset="-128"/>
                <a:ea typeface="メイリオ" panose="020B0604030504040204" pitchFamily="50" charset="-128"/>
              </a:rPr>
              <a:t>万人を突破。全国を上回る</a:t>
            </a:r>
            <a:r>
              <a:rPr lang="ja-JP" altLang="en-US" sz="1600" b="1" dirty="0" smtClean="0">
                <a:latin typeface="メイリオ" panose="020B0604030504040204" pitchFamily="50" charset="-128"/>
                <a:ea typeface="メイリオ" panose="020B0604030504040204" pitchFamily="50" charset="-128"/>
              </a:rPr>
              <a:t>伸び</a:t>
            </a:r>
            <a:endParaRPr lang="en-US" altLang="ja-JP" sz="1600" b="1" dirty="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　</a:t>
            </a:r>
            <a:r>
              <a:rPr lang="ja-JP" altLang="en-US" sz="1400" dirty="0" smtClean="0">
                <a:latin typeface="メイリオ" panose="020B0604030504040204" pitchFamily="50" charset="-128"/>
                <a:ea typeface="メイリオ" panose="020B0604030504040204" pitchFamily="50" charset="-128"/>
              </a:rPr>
              <a:t>　　　　　　◇</a:t>
            </a:r>
            <a:r>
              <a:rPr lang="ja-JP" altLang="en-US" sz="1400" dirty="0">
                <a:latin typeface="メイリオ" panose="020B0604030504040204" pitchFamily="50" charset="-128"/>
                <a:ea typeface="メイリオ" panose="020B0604030504040204" pitchFamily="50" charset="-128"/>
              </a:rPr>
              <a:t>来阪外国人数は、</a:t>
            </a:r>
            <a:r>
              <a:rPr lang="en-US" altLang="ja-JP" sz="1400" dirty="0">
                <a:latin typeface="メイリオ" panose="020B0604030504040204" pitchFamily="50" charset="-128"/>
                <a:ea typeface="メイリオ" panose="020B0604030504040204" pitchFamily="50" charset="-128"/>
              </a:rPr>
              <a:t>2017</a:t>
            </a:r>
            <a:r>
              <a:rPr lang="ja-JP" altLang="en-US" sz="1400" dirty="0">
                <a:latin typeface="メイリオ" panose="020B0604030504040204" pitchFamily="50" charset="-128"/>
                <a:ea typeface="メイリオ" panose="020B0604030504040204" pitchFamily="50" charset="-128"/>
              </a:rPr>
              <a:t>年に</a:t>
            </a:r>
            <a:r>
              <a:rPr lang="en-US" altLang="ja-JP" sz="1400" dirty="0">
                <a:latin typeface="メイリオ" panose="020B0604030504040204" pitchFamily="50" charset="-128"/>
                <a:ea typeface="メイリオ" panose="020B0604030504040204" pitchFamily="50" charset="-128"/>
              </a:rPr>
              <a:t>1,000</a:t>
            </a:r>
            <a:r>
              <a:rPr lang="ja-JP" altLang="en-US" sz="1400" dirty="0">
                <a:latin typeface="メイリオ" panose="020B0604030504040204" pitchFamily="50" charset="-128"/>
                <a:ea typeface="メイリオ" panose="020B0604030504040204" pitchFamily="50" charset="-128"/>
              </a:rPr>
              <a:t>万人を突破</a:t>
            </a:r>
          </a:p>
          <a:p>
            <a:r>
              <a:rPr lang="ja-JP" altLang="en-US" sz="1400" dirty="0">
                <a:latin typeface="メイリオ" panose="020B0604030504040204" pitchFamily="50" charset="-128"/>
                <a:ea typeface="メイリオ" panose="020B0604030504040204" pitchFamily="50" charset="-128"/>
              </a:rPr>
              <a:t>　</a:t>
            </a:r>
            <a:r>
              <a:rPr lang="ja-JP" altLang="en-US" sz="1400" dirty="0" smtClean="0">
                <a:latin typeface="メイリオ" panose="020B0604030504040204" pitchFamily="50" charset="-128"/>
                <a:ea typeface="メイリオ" panose="020B0604030504040204" pitchFamily="50" charset="-128"/>
              </a:rPr>
              <a:t>　　　　　　◇</a:t>
            </a:r>
            <a:r>
              <a:rPr lang="en-US" altLang="ja-JP" sz="1400" dirty="0" smtClean="0">
                <a:latin typeface="メイリオ" panose="020B0604030504040204" pitchFamily="50" charset="-128"/>
                <a:ea typeface="メイリオ" panose="020B0604030504040204" pitchFamily="50" charset="-128"/>
              </a:rPr>
              <a:t>2010-2019</a:t>
            </a:r>
            <a:r>
              <a:rPr lang="ja-JP" altLang="en-US" sz="1400" dirty="0" smtClean="0">
                <a:latin typeface="メイリオ" panose="020B0604030504040204" pitchFamily="50" charset="-128"/>
                <a:ea typeface="メイリオ" panose="020B0604030504040204" pitchFamily="50" charset="-128"/>
              </a:rPr>
              <a:t>年</a:t>
            </a:r>
            <a:r>
              <a:rPr lang="ja-JP" altLang="en-US"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a:t>
            </a:r>
            <a:r>
              <a:rPr lang="ja-JP" altLang="en-US" sz="1400" dirty="0" smtClean="0">
                <a:latin typeface="メイリオ" panose="020B0604030504040204" pitchFamily="50" charset="-128"/>
                <a:ea typeface="メイリオ" panose="020B0604030504040204" pitchFamily="50" charset="-128"/>
              </a:rPr>
              <a:t>阪</a:t>
            </a:r>
            <a:r>
              <a:rPr lang="en-US" altLang="ja-JP" sz="1400" dirty="0" smtClean="0">
                <a:latin typeface="メイリオ" panose="020B0604030504040204" pitchFamily="50" charset="-128"/>
                <a:ea typeface="メイリオ" panose="020B0604030504040204" pitchFamily="50" charset="-128"/>
              </a:rPr>
              <a:t>5.24</a:t>
            </a:r>
            <a:r>
              <a:rPr lang="ja-JP" altLang="en-US" sz="1400" dirty="0" smtClean="0">
                <a:latin typeface="メイリオ" panose="020B0604030504040204" pitchFamily="50" charset="-128"/>
                <a:ea typeface="メイリオ" panose="020B0604030504040204" pitchFamily="50" charset="-128"/>
              </a:rPr>
              <a:t>倍</a:t>
            </a:r>
            <a:r>
              <a:rPr lang="ja-JP" altLang="en-US" sz="1400" dirty="0">
                <a:latin typeface="メイリオ" panose="020B0604030504040204" pitchFamily="50" charset="-128"/>
                <a:ea typeface="メイリオ" panose="020B0604030504040204" pitchFamily="50" charset="-128"/>
              </a:rPr>
              <a:t>（</a:t>
            </a:r>
            <a:r>
              <a:rPr lang="ja-JP" altLang="en-US" sz="1400" dirty="0" smtClean="0">
                <a:latin typeface="メイリオ" panose="020B0604030504040204" pitchFamily="50" charset="-128"/>
                <a:ea typeface="メイリオ" panose="020B0604030504040204" pitchFamily="50" charset="-128"/>
              </a:rPr>
              <a:t>全国</a:t>
            </a:r>
            <a:r>
              <a:rPr lang="en-US" altLang="ja-JP" sz="1400" dirty="0" smtClean="0">
                <a:latin typeface="メイリオ" panose="020B0604030504040204" pitchFamily="50" charset="-128"/>
                <a:ea typeface="メイリオ" panose="020B0604030504040204" pitchFamily="50" charset="-128"/>
              </a:rPr>
              <a:t>3.70</a:t>
            </a:r>
            <a:r>
              <a:rPr lang="ja-JP" altLang="en-US" sz="1400" dirty="0" smtClean="0">
                <a:latin typeface="メイリオ" panose="020B0604030504040204" pitchFamily="50" charset="-128"/>
                <a:ea typeface="メイリオ" panose="020B0604030504040204" pitchFamily="50" charset="-128"/>
              </a:rPr>
              <a:t>倍</a:t>
            </a:r>
            <a:r>
              <a:rPr lang="ja-JP" altLang="en-US" sz="1400" dirty="0">
                <a:latin typeface="メイリオ" panose="020B0604030504040204" pitchFamily="50" charset="-128"/>
                <a:ea typeface="メイリオ" panose="020B0604030504040204" pitchFamily="50" charset="-128"/>
              </a:rPr>
              <a:t>） 増加数</a:t>
            </a:r>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阪</a:t>
            </a:r>
            <a:r>
              <a:rPr lang="ja-JP" altLang="en-US" sz="1400" dirty="0" smtClean="0">
                <a:latin typeface="メイリオ" panose="020B0604030504040204" pitchFamily="50" charset="-128"/>
                <a:ea typeface="メイリオ" panose="020B0604030504040204" pitchFamily="50" charset="-128"/>
              </a:rPr>
              <a:t>＋</a:t>
            </a:r>
            <a:r>
              <a:rPr lang="en-US" altLang="ja-JP" sz="1400" dirty="0" smtClean="0">
                <a:latin typeface="メイリオ" panose="020B0604030504040204" pitchFamily="50" charset="-128"/>
                <a:ea typeface="メイリオ" panose="020B0604030504040204" pitchFamily="50" charset="-128"/>
              </a:rPr>
              <a:t>996</a:t>
            </a:r>
            <a:r>
              <a:rPr lang="ja-JP" altLang="en-US" sz="1400" dirty="0" smtClean="0">
                <a:latin typeface="メイリオ" panose="020B0604030504040204" pitchFamily="50" charset="-128"/>
                <a:ea typeface="メイリオ" panose="020B0604030504040204" pitchFamily="50" charset="-128"/>
              </a:rPr>
              <a:t>万人</a:t>
            </a:r>
            <a:endParaRPr lang="en-US" altLang="ja-JP" sz="1400" dirty="0" smtClean="0">
              <a:latin typeface="メイリオ" panose="020B0604030504040204" pitchFamily="50" charset="-128"/>
              <a:ea typeface="メイリオ" panose="020B0604030504040204" pitchFamily="50" charset="-128"/>
            </a:endParaRPr>
          </a:p>
          <a:p>
            <a:endParaRPr lang="en-US" altLang="ja-JP" sz="500"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　</a:t>
            </a:r>
            <a:r>
              <a:rPr lang="ja-JP" altLang="en-US" sz="1600" b="1" dirty="0" smtClean="0">
                <a:latin typeface="メイリオ" panose="020B0604030504040204" pitchFamily="50" charset="-128"/>
                <a:ea typeface="メイリオ" panose="020B0604030504040204" pitchFamily="50" charset="-128"/>
              </a:rPr>
              <a:t>　　　　⑦商業地価：全国を上回る上昇率</a:t>
            </a:r>
            <a:endParaRPr lang="en-US" altLang="ja-JP" sz="1600" b="1" dirty="0">
              <a:latin typeface="メイリオ" panose="020B0604030504040204" pitchFamily="50" charset="-128"/>
              <a:ea typeface="メイリオ" panose="020B0604030504040204" pitchFamily="50" charset="-128"/>
            </a:endParaRPr>
          </a:p>
          <a:p>
            <a:r>
              <a:rPr lang="ja-JP" altLang="en-US" sz="1400" dirty="0" smtClean="0">
                <a:latin typeface="メイリオ" panose="020B0604030504040204" pitchFamily="50" charset="-128"/>
                <a:ea typeface="メイリオ" panose="020B0604030504040204" pitchFamily="50" charset="-128"/>
              </a:rPr>
              <a:t>　　　　　　　◇</a:t>
            </a:r>
            <a:r>
              <a:rPr lang="ja-JP" altLang="en-US" sz="1400" dirty="0">
                <a:latin typeface="メイリオ" panose="020B0604030504040204" pitchFamily="50" charset="-128"/>
                <a:ea typeface="メイリオ" panose="020B0604030504040204" pitchFamily="50" charset="-128"/>
              </a:rPr>
              <a:t>大阪の都市拠点</a:t>
            </a:r>
            <a:r>
              <a:rPr lang="ja-JP" altLang="en-US" sz="1400" dirty="0" smtClean="0">
                <a:latin typeface="メイリオ" panose="020B0604030504040204" pitchFamily="50" charset="-128"/>
                <a:ea typeface="メイリオ" panose="020B0604030504040204" pitchFamily="50" charset="-128"/>
              </a:rPr>
              <a:t>開発が進む</a:t>
            </a:r>
            <a:r>
              <a:rPr lang="ja-JP" altLang="en-US" sz="1400" dirty="0">
                <a:latin typeface="メイリオ" panose="020B0604030504040204" pitchFamily="50" charset="-128"/>
                <a:ea typeface="メイリオ" panose="020B0604030504040204" pitchFamily="50" charset="-128"/>
              </a:rPr>
              <a:t>中で、市内の商業地価は大幅に上昇</a:t>
            </a:r>
          </a:p>
          <a:p>
            <a:r>
              <a:rPr lang="ja-JP" altLang="en-US" sz="1400" dirty="0" smtClean="0">
                <a:latin typeface="メイリオ" panose="020B0604030504040204" pitchFamily="50" charset="-128"/>
                <a:ea typeface="メイリオ" panose="020B0604030504040204" pitchFamily="50" charset="-128"/>
              </a:rPr>
              <a:t>　　　　　　　</a:t>
            </a:r>
            <a:r>
              <a:rPr lang="zh-TW" altLang="en-US" sz="1400" dirty="0" smtClean="0">
                <a:latin typeface="メイリオ" panose="020B0604030504040204" pitchFamily="50" charset="-128"/>
                <a:ea typeface="メイリオ" panose="020B0604030504040204" pitchFamily="50" charset="-128"/>
              </a:rPr>
              <a:t>◇</a:t>
            </a:r>
            <a:r>
              <a:rPr lang="en-US" altLang="zh-TW" sz="1400" dirty="0" smtClean="0">
                <a:latin typeface="メイリオ" panose="020B0604030504040204" pitchFamily="50" charset="-128"/>
                <a:ea typeface="メイリオ" panose="020B0604030504040204" pitchFamily="50" charset="-128"/>
              </a:rPr>
              <a:t>2010</a:t>
            </a:r>
            <a:r>
              <a:rPr lang="en-US" altLang="zh-TW" sz="1400" dirty="0">
                <a:latin typeface="メイリオ" panose="020B0604030504040204" pitchFamily="50" charset="-128"/>
                <a:ea typeface="メイリオ" panose="020B0604030504040204" pitchFamily="50" charset="-128"/>
              </a:rPr>
              <a:t>-</a:t>
            </a:r>
            <a:r>
              <a:rPr lang="en-US" altLang="zh-TW" sz="1400" dirty="0" smtClean="0">
                <a:latin typeface="メイリオ" panose="020B0604030504040204" pitchFamily="50" charset="-128"/>
                <a:ea typeface="メイリオ" panose="020B0604030504040204" pitchFamily="50" charset="-128"/>
              </a:rPr>
              <a:t>2020</a:t>
            </a:r>
            <a:r>
              <a:rPr lang="zh-TW" altLang="en-US" sz="1400" dirty="0">
                <a:latin typeface="メイリオ" panose="020B0604030504040204" pitchFamily="50" charset="-128"/>
                <a:ea typeface="メイリオ" panose="020B0604030504040204" pitchFamily="50" charset="-128"/>
              </a:rPr>
              <a:t>年⽐</a:t>
            </a:r>
            <a:r>
              <a:rPr lang="en-US" altLang="zh-TW" sz="1400" dirty="0">
                <a:latin typeface="メイリオ" panose="020B0604030504040204" pitchFamily="50" charset="-128"/>
                <a:ea typeface="メイリオ" panose="020B0604030504040204" pitchFamily="50" charset="-128"/>
              </a:rPr>
              <a:t>︓⼤</a:t>
            </a:r>
            <a:r>
              <a:rPr lang="zh-TW" altLang="en-US" sz="1400" dirty="0">
                <a:latin typeface="メイリオ" panose="020B0604030504040204" pitchFamily="50" charset="-128"/>
                <a:ea typeface="メイリオ" panose="020B0604030504040204" pitchFamily="50" charset="-128"/>
              </a:rPr>
              <a:t>阪市</a:t>
            </a:r>
            <a:r>
              <a:rPr lang="en-US" altLang="zh-TW" sz="1400" dirty="0">
                <a:latin typeface="メイリオ" panose="020B0604030504040204" pitchFamily="50" charset="-128"/>
                <a:ea typeface="メイリオ" panose="020B0604030504040204" pitchFamily="50" charset="-128"/>
              </a:rPr>
              <a:t>2.38</a:t>
            </a:r>
            <a:r>
              <a:rPr lang="zh-TW" altLang="en-US" sz="1400" dirty="0">
                <a:latin typeface="メイリオ" panose="020B0604030504040204" pitchFamily="50" charset="-128"/>
                <a:ea typeface="メイリオ" panose="020B0604030504040204" pitchFamily="50" charset="-128"/>
              </a:rPr>
              <a:t>倍、大阪府</a:t>
            </a:r>
            <a:r>
              <a:rPr lang="en-US" altLang="zh-TW" sz="1400" dirty="0">
                <a:latin typeface="メイリオ" panose="020B0604030504040204" pitchFamily="50" charset="-128"/>
                <a:ea typeface="メイリオ" panose="020B0604030504040204" pitchFamily="50" charset="-128"/>
              </a:rPr>
              <a:t>1.88</a:t>
            </a:r>
            <a:r>
              <a:rPr lang="zh-TW" altLang="en-US" sz="1400" dirty="0">
                <a:latin typeface="メイリオ" panose="020B0604030504040204" pitchFamily="50" charset="-128"/>
                <a:ea typeface="メイリオ" panose="020B0604030504040204" pitchFamily="50" charset="-128"/>
              </a:rPr>
              <a:t>倍（全国</a:t>
            </a:r>
            <a:r>
              <a:rPr lang="en-US" altLang="zh-TW" sz="1400" dirty="0">
                <a:latin typeface="メイリオ" panose="020B0604030504040204" pitchFamily="50" charset="-128"/>
                <a:ea typeface="メイリオ" panose="020B0604030504040204" pitchFamily="50" charset="-128"/>
              </a:rPr>
              <a:t>1.41</a:t>
            </a:r>
            <a:r>
              <a:rPr lang="zh-TW" altLang="en-US" sz="1400" dirty="0">
                <a:latin typeface="メイリオ" panose="020B0604030504040204" pitchFamily="50" charset="-128"/>
                <a:ea typeface="メイリオ" panose="020B0604030504040204" pitchFamily="50" charset="-128"/>
              </a:rPr>
              <a:t>倍、愛知県</a:t>
            </a:r>
            <a:r>
              <a:rPr lang="en-US" altLang="zh-TW" sz="1400" dirty="0">
                <a:latin typeface="メイリオ" panose="020B0604030504040204" pitchFamily="50" charset="-128"/>
                <a:ea typeface="メイリオ" panose="020B0604030504040204" pitchFamily="50" charset="-128"/>
              </a:rPr>
              <a:t>1.72</a:t>
            </a:r>
            <a:r>
              <a:rPr lang="zh-TW" altLang="en-US" sz="1400" dirty="0">
                <a:latin typeface="メイリオ" panose="020B0604030504040204" pitchFamily="50" charset="-128"/>
                <a:ea typeface="メイリオ" panose="020B0604030504040204" pitchFamily="50" charset="-128"/>
              </a:rPr>
              <a:t>倍、福岡県</a:t>
            </a:r>
            <a:r>
              <a:rPr lang="en-US" altLang="zh-TW" sz="1400" dirty="0">
                <a:latin typeface="メイリオ" panose="020B0604030504040204" pitchFamily="50" charset="-128"/>
                <a:ea typeface="メイリオ" panose="020B0604030504040204" pitchFamily="50" charset="-128"/>
              </a:rPr>
              <a:t>1.64</a:t>
            </a:r>
            <a:r>
              <a:rPr lang="zh-TW" altLang="en-US" sz="1400" dirty="0">
                <a:latin typeface="メイリオ" panose="020B0604030504040204" pitchFamily="50" charset="-128"/>
                <a:ea typeface="メイリオ" panose="020B0604030504040204" pitchFamily="50" charset="-128"/>
              </a:rPr>
              <a:t>倍</a:t>
            </a:r>
            <a:r>
              <a:rPr lang="zh-TW" altLang="en-US" sz="1400" dirty="0" smtClean="0">
                <a:latin typeface="メイリオ" panose="020B0604030504040204" pitchFamily="50" charset="-128"/>
                <a:ea typeface="メイリオ" panose="020B0604030504040204" pitchFamily="50" charset="-128"/>
              </a:rPr>
              <a:t>）</a:t>
            </a:r>
            <a:endParaRPr lang="en-US" altLang="zh-TW" sz="900" dirty="0" smtClean="0">
              <a:latin typeface="メイリオ" panose="020B0604030504040204" pitchFamily="50" charset="-128"/>
              <a:ea typeface="メイリオ" panose="020B0604030504040204" pitchFamily="50" charset="-128"/>
            </a:endParaRPr>
          </a:p>
          <a:p>
            <a:endParaRPr lang="en-US" altLang="zh-TW" sz="900" dirty="0" smtClean="0">
              <a:latin typeface="メイリオ" panose="020B0604030504040204" pitchFamily="50" charset="-128"/>
              <a:ea typeface="メイリオ" panose="020B0604030504040204" pitchFamily="50" charset="-128"/>
            </a:endParaRPr>
          </a:p>
          <a:p>
            <a:endParaRPr lang="en-US" altLang="zh-TW" sz="500" dirty="0" smtClean="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　</a:t>
            </a:r>
            <a:r>
              <a:rPr lang="ja-JP" altLang="en-US" sz="1600" b="1" dirty="0" smtClean="0">
                <a:latin typeface="メイリオ" panose="020B0604030504040204" pitchFamily="50" charset="-128"/>
                <a:ea typeface="メイリオ" panose="020B0604030504040204" pitchFamily="50" charset="-128"/>
              </a:rPr>
              <a:t>　　　　①有効</a:t>
            </a:r>
            <a:r>
              <a:rPr lang="ja-JP" altLang="en-US" sz="1600" b="1" dirty="0">
                <a:latin typeface="メイリオ" panose="020B0604030504040204" pitchFamily="50" charset="-128"/>
                <a:ea typeface="メイリオ" panose="020B0604030504040204" pitchFamily="50" charset="-128"/>
              </a:rPr>
              <a:t>求⼈倍率</a:t>
            </a:r>
            <a:r>
              <a:rPr lang="en-US" altLang="ja-JP" sz="1600" b="1" dirty="0">
                <a:latin typeface="メイリオ" panose="020B0604030504040204" pitchFamily="50" charset="-128"/>
                <a:ea typeface="メイリオ" panose="020B0604030504040204" pitchFamily="50" charset="-128"/>
              </a:rPr>
              <a:t>︓</a:t>
            </a:r>
            <a:r>
              <a:rPr lang="ja-JP" altLang="en-US" sz="1600" b="1" dirty="0">
                <a:latin typeface="メイリオ" panose="020B0604030504040204" pitchFamily="50" charset="-128"/>
                <a:ea typeface="メイリオ" panose="020B0604030504040204" pitchFamily="50" charset="-128"/>
              </a:rPr>
              <a:t>増加傾向にあり、伸び率</a:t>
            </a:r>
            <a:r>
              <a:rPr lang="ja-JP" altLang="en-US" sz="1600" b="1" dirty="0" smtClean="0">
                <a:latin typeface="メイリオ" panose="020B0604030504040204" pitchFamily="50" charset="-128"/>
                <a:ea typeface="メイリオ" panose="020B0604030504040204" pitchFamily="50" charset="-128"/>
              </a:rPr>
              <a:t>は福岡</a:t>
            </a:r>
            <a:r>
              <a:rPr lang="ja-JP" altLang="en-US" sz="1600" b="1" dirty="0">
                <a:latin typeface="メイリオ" panose="020B0604030504040204" pitchFamily="50" charset="-128"/>
                <a:ea typeface="メイリオ" panose="020B0604030504040204" pitchFamily="50" charset="-128"/>
              </a:rPr>
              <a:t>を</a:t>
            </a:r>
            <a:r>
              <a:rPr lang="ja-JP" altLang="en-US" sz="1600" b="1" dirty="0" smtClean="0">
                <a:latin typeface="メイリオ" panose="020B0604030504040204" pitchFamily="50" charset="-128"/>
                <a:ea typeface="メイリオ" panose="020B0604030504040204" pitchFamily="50" charset="-128"/>
              </a:rPr>
              <a:t>上回る</a:t>
            </a:r>
            <a:endParaRPr lang="en-US" altLang="ja-JP" sz="1600" b="1" dirty="0">
              <a:latin typeface="メイリオ" panose="020B0604030504040204" pitchFamily="50" charset="-128"/>
              <a:ea typeface="メイリオ" panose="020B0604030504040204" pitchFamily="50" charset="-128"/>
            </a:endParaRPr>
          </a:p>
          <a:p>
            <a:r>
              <a:rPr lang="ja-JP" altLang="en-US" sz="1400" dirty="0" smtClean="0">
                <a:latin typeface="メイリオ" panose="020B0604030504040204" pitchFamily="50" charset="-128"/>
                <a:ea typeface="メイリオ" panose="020B0604030504040204" pitchFamily="50" charset="-128"/>
              </a:rPr>
              <a:t>　　　　　　　◇</a:t>
            </a:r>
            <a:r>
              <a:rPr lang="en-US" altLang="ja-JP" sz="1400" dirty="0">
                <a:latin typeface="メイリオ" panose="020B0604030504040204" pitchFamily="50" charset="-128"/>
                <a:ea typeface="メイリオ" panose="020B0604030504040204" pitchFamily="50" charset="-128"/>
              </a:rPr>
              <a:t>2019</a:t>
            </a:r>
            <a:r>
              <a:rPr lang="ja-JP" altLang="en-US" sz="1400" dirty="0">
                <a:latin typeface="メイリオ" panose="020B0604030504040204" pitchFamily="50" charset="-128"/>
                <a:ea typeface="メイリオ" panose="020B0604030504040204" pitchFamily="50" charset="-128"/>
              </a:rPr>
              <a:t>年の有効求⼈倍率は全国を上回る</a:t>
            </a:r>
            <a:r>
              <a:rPr lang="en-US" altLang="ja-JP" sz="1400" dirty="0">
                <a:latin typeface="メイリオ" panose="020B0604030504040204" pitchFamily="50" charset="-128"/>
                <a:ea typeface="メイリオ" panose="020B0604030504040204" pitchFamily="50" charset="-128"/>
              </a:rPr>
              <a:t>1.78</a:t>
            </a:r>
            <a:r>
              <a:rPr lang="ja-JP" altLang="en-US" sz="1400" dirty="0">
                <a:latin typeface="メイリオ" panose="020B0604030504040204" pitchFamily="50" charset="-128"/>
                <a:ea typeface="メイリオ" panose="020B0604030504040204" pitchFamily="50" charset="-128"/>
              </a:rPr>
              <a:t>（全国</a:t>
            </a:r>
            <a:r>
              <a:rPr lang="en-US" altLang="ja-JP" sz="1400" dirty="0">
                <a:latin typeface="メイリオ" panose="020B0604030504040204" pitchFamily="50" charset="-128"/>
                <a:ea typeface="メイリオ" panose="020B0604030504040204" pitchFamily="50" charset="-128"/>
              </a:rPr>
              <a:t>1.60</a:t>
            </a:r>
            <a:r>
              <a:rPr lang="ja-JP" altLang="en-US" sz="1400" dirty="0" err="1">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愛知</a:t>
            </a:r>
            <a:r>
              <a:rPr lang="en-US" altLang="ja-JP" sz="1400" dirty="0">
                <a:latin typeface="メイリオ" panose="020B0604030504040204" pitchFamily="50" charset="-128"/>
                <a:ea typeface="メイリオ" panose="020B0604030504040204" pitchFamily="50" charset="-128"/>
              </a:rPr>
              <a:t>1.93</a:t>
            </a:r>
            <a:r>
              <a:rPr lang="ja-JP" altLang="en-US" sz="1400" dirty="0" err="1">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福岡</a:t>
            </a:r>
            <a:r>
              <a:rPr lang="en-US" altLang="ja-JP" sz="1400" dirty="0">
                <a:latin typeface="メイリオ" panose="020B0604030504040204" pitchFamily="50" charset="-128"/>
                <a:ea typeface="メイリオ" panose="020B0604030504040204" pitchFamily="50" charset="-128"/>
              </a:rPr>
              <a:t>1.57</a:t>
            </a:r>
            <a:r>
              <a:rPr lang="ja-JP" altLang="en-US" sz="1400" dirty="0">
                <a:latin typeface="メイリオ" panose="020B0604030504040204" pitchFamily="50" charset="-128"/>
                <a:ea typeface="メイリオ" panose="020B0604030504040204" pitchFamily="50" charset="-128"/>
              </a:rPr>
              <a:t>）</a:t>
            </a:r>
          </a:p>
          <a:p>
            <a:r>
              <a:rPr lang="ja-JP" altLang="en-US" sz="1400" dirty="0" smtClean="0">
                <a:latin typeface="メイリオ" panose="020B0604030504040204" pitchFamily="50" charset="-128"/>
                <a:ea typeface="メイリオ" panose="020B0604030504040204" pitchFamily="50" charset="-128"/>
              </a:rPr>
              <a:t>　　　　　　　</a:t>
            </a:r>
            <a:r>
              <a:rPr lang="zh-TW" altLang="en-US" sz="1400" dirty="0" smtClean="0">
                <a:latin typeface="メイリオ" panose="020B0604030504040204" pitchFamily="50" charset="-128"/>
                <a:ea typeface="メイリオ" panose="020B0604030504040204" pitchFamily="50" charset="-128"/>
              </a:rPr>
              <a:t>◇</a:t>
            </a:r>
            <a:r>
              <a:rPr lang="en-US" altLang="zh-TW" sz="1400" dirty="0" smtClean="0">
                <a:latin typeface="メイリオ" panose="020B0604030504040204" pitchFamily="50" charset="-128"/>
                <a:ea typeface="メイリオ" panose="020B0604030504040204" pitchFamily="50" charset="-128"/>
              </a:rPr>
              <a:t>2010</a:t>
            </a:r>
            <a:r>
              <a:rPr lang="en-US" altLang="zh-TW" sz="1400" dirty="0">
                <a:latin typeface="メイリオ" panose="020B0604030504040204" pitchFamily="50" charset="-128"/>
                <a:ea typeface="メイリオ" panose="020B0604030504040204" pitchFamily="50" charset="-128"/>
              </a:rPr>
              <a:t>-</a:t>
            </a:r>
            <a:r>
              <a:rPr lang="en-US" altLang="zh-TW" sz="1400" dirty="0" smtClean="0">
                <a:latin typeface="メイリオ" panose="020B0604030504040204" pitchFamily="50" charset="-128"/>
                <a:ea typeface="メイリオ" panose="020B0604030504040204" pitchFamily="50" charset="-128"/>
              </a:rPr>
              <a:t>2019</a:t>
            </a:r>
            <a:r>
              <a:rPr lang="zh-TW" altLang="en-US" sz="1400" dirty="0">
                <a:latin typeface="メイリオ" panose="020B0604030504040204" pitchFamily="50" charset="-128"/>
                <a:ea typeface="メイリオ" panose="020B0604030504040204" pitchFamily="50" charset="-128"/>
              </a:rPr>
              <a:t>年⽐</a:t>
            </a:r>
            <a:r>
              <a:rPr lang="en-US" altLang="zh-TW" sz="1400" dirty="0">
                <a:latin typeface="メイリオ" panose="020B0604030504040204" pitchFamily="50" charset="-128"/>
                <a:ea typeface="メイリオ" panose="020B0604030504040204" pitchFamily="50" charset="-128"/>
              </a:rPr>
              <a:t>︓⼤</a:t>
            </a:r>
            <a:r>
              <a:rPr lang="zh-TW" altLang="en-US" sz="1400" dirty="0" smtClean="0">
                <a:latin typeface="メイリオ" panose="020B0604030504040204" pitchFamily="50" charset="-128"/>
                <a:ea typeface="メイリオ" panose="020B0604030504040204" pitchFamily="50" charset="-128"/>
              </a:rPr>
              <a:t>阪</a:t>
            </a:r>
            <a:r>
              <a:rPr lang="ja-JP" altLang="en-US" sz="1400" dirty="0" smtClean="0">
                <a:latin typeface="メイリオ" panose="020B0604030504040204" pitchFamily="50" charset="-128"/>
                <a:ea typeface="メイリオ" panose="020B0604030504040204" pitchFamily="50" charset="-128"/>
              </a:rPr>
              <a:t>＋</a:t>
            </a:r>
            <a:r>
              <a:rPr lang="en-US" altLang="ja-JP" sz="1400" dirty="0" smtClean="0">
                <a:latin typeface="メイリオ" panose="020B0604030504040204" pitchFamily="50" charset="-128"/>
                <a:ea typeface="メイリオ" panose="020B0604030504040204" pitchFamily="50" charset="-128"/>
              </a:rPr>
              <a:t>1.26</a:t>
            </a:r>
            <a:r>
              <a:rPr lang="ja-JP" altLang="en-US" sz="1400" dirty="0" smtClean="0">
                <a:latin typeface="メイリオ" panose="020B0604030504040204" pitchFamily="50" charset="-128"/>
                <a:ea typeface="メイリオ" panose="020B0604030504040204" pitchFamily="50" charset="-128"/>
              </a:rPr>
              <a:t>ポイント</a:t>
            </a:r>
            <a:r>
              <a:rPr lang="zh-TW" altLang="en-US" sz="1400" dirty="0" smtClean="0">
                <a:latin typeface="メイリオ" panose="020B0604030504040204" pitchFamily="50" charset="-128"/>
                <a:ea typeface="メイリオ" panose="020B0604030504040204" pitchFamily="50" charset="-128"/>
              </a:rPr>
              <a:t>（愛知</a:t>
            </a:r>
            <a:r>
              <a:rPr lang="ja-JP" altLang="en-US" sz="1400" dirty="0" smtClean="0">
                <a:latin typeface="メイリオ" panose="020B0604030504040204" pitchFamily="50" charset="-128"/>
                <a:ea typeface="メイリオ" panose="020B0604030504040204" pitchFamily="50" charset="-128"/>
              </a:rPr>
              <a:t>＋</a:t>
            </a:r>
            <a:r>
              <a:rPr lang="en-US" altLang="zh-TW" sz="1400" dirty="0" smtClean="0">
                <a:latin typeface="メイリオ" panose="020B0604030504040204" pitchFamily="50" charset="-128"/>
                <a:ea typeface="メイリオ" panose="020B0604030504040204" pitchFamily="50" charset="-128"/>
              </a:rPr>
              <a:t>1.2</a:t>
            </a:r>
            <a:r>
              <a:rPr lang="en-US" altLang="ja-JP" sz="1400" dirty="0" smtClean="0">
                <a:latin typeface="メイリオ" panose="020B0604030504040204" pitchFamily="50" charset="-128"/>
                <a:ea typeface="メイリオ" panose="020B0604030504040204" pitchFamily="50" charset="-128"/>
              </a:rPr>
              <a:t>9</a:t>
            </a:r>
            <a:r>
              <a:rPr lang="ja-JP" altLang="en-US" sz="1400" dirty="0" smtClean="0">
                <a:latin typeface="メイリオ" panose="020B0604030504040204" pitchFamily="50" charset="-128"/>
                <a:ea typeface="メイリオ" panose="020B0604030504040204" pitchFamily="50" charset="-128"/>
              </a:rPr>
              <a:t>ポイント</a:t>
            </a:r>
            <a:r>
              <a:rPr lang="zh-TW" altLang="en-US" sz="1400" dirty="0" smtClean="0">
                <a:latin typeface="メイリオ" panose="020B0604030504040204" pitchFamily="50" charset="-128"/>
                <a:ea typeface="メイリオ" panose="020B0604030504040204" pitchFamily="50" charset="-128"/>
              </a:rPr>
              <a:t>、福岡</a:t>
            </a:r>
            <a:r>
              <a:rPr lang="ja-JP" altLang="en-US" sz="1400" dirty="0" smtClean="0">
                <a:latin typeface="メイリオ" panose="020B0604030504040204" pitchFamily="50" charset="-128"/>
                <a:ea typeface="メイリオ" panose="020B0604030504040204" pitchFamily="50" charset="-128"/>
              </a:rPr>
              <a:t>＋</a:t>
            </a:r>
            <a:r>
              <a:rPr lang="en-US" altLang="ja-JP" sz="1400" dirty="0" smtClean="0">
                <a:latin typeface="メイリオ" panose="020B0604030504040204" pitchFamily="50" charset="-128"/>
                <a:ea typeface="メイリオ" panose="020B0604030504040204" pitchFamily="50" charset="-128"/>
              </a:rPr>
              <a:t>1.11</a:t>
            </a:r>
            <a:r>
              <a:rPr lang="ja-JP" altLang="en-US" sz="1400" dirty="0" smtClean="0">
                <a:latin typeface="メイリオ" panose="020B0604030504040204" pitchFamily="50" charset="-128"/>
                <a:ea typeface="メイリオ" panose="020B0604030504040204" pitchFamily="50" charset="-128"/>
              </a:rPr>
              <a:t>ポイント</a:t>
            </a:r>
            <a:r>
              <a:rPr lang="zh-TW" altLang="en-US" sz="1400" dirty="0" smtClean="0">
                <a:latin typeface="メイリオ" panose="020B0604030504040204" pitchFamily="50" charset="-128"/>
                <a:ea typeface="メイリオ" panose="020B0604030504040204" pitchFamily="50" charset="-128"/>
              </a:rPr>
              <a:t>）</a:t>
            </a:r>
            <a:endParaRPr lang="en-US" altLang="zh-TW" sz="1400" dirty="0" smtClean="0">
              <a:latin typeface="メイリオ" panose="020B0604030504040204" pitchFamily="50" charset="-128"/>
              <a:ea typeface="メイリオ" panose="020B0604030504040204" pitchFamily="50" charset="-128"/>
            </a:endParaRPr>
          </a:p>
          <a:p>
            <a:endParaRPr lang="zh-TW" altLang="en-US" sz="500"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　</a:t>
            </a:r>
            <a:r>
              <a:rPr lang="ja-JP" altLang="en-US" sz="1600" b="1" dirty="0" smtClean="0">
                <a:latin typeface="メイリオ" panose="020B0604030504040204" pitchFamily="50" charset="-128"/>
                <a:ea typeface="メイリオ" panose="020B0604030504040204" pitchFamily="50" charset="-128"/>
              </a:rPr>
              <a:t>　　　　②就業者数：緩やかに増加</a:t>
            </a:r>
            <a:endParaRPr lang="en-US" altLang="ja-JP" sz="1600" b="1" dirty="0">
              <a:latin typeface="メイリオ" panose="020B0604030504040204" pitchFamily="50" charset="-128"/>
              <a:ea typeface="メイリオ" panose="020B0604030504040204" pitchFamily="50" charset="-128"/>
            </a:endParaRPr>
          </a:p>
          <a:p>
            <a:r>
              <a:rPr lang="ja-JP" altLang="en-US" sz="1400" dirty="0" smtClean="0">
                <a:latin typeface="メイリオ" panose="020B0604030504040204" pitchFamily="50" charset="-128"/>
                <a:ea typeface="メイリオ" panose="020B0604030504040204" pitchFamily="50" charset="-128"/>
              </a:rPr>
              <a:t>　　　　　　　◇</a:t>
            </a:r>
            <a:r>
              <a:rPr lang="en-US" altLang="ja-JP" sz="1400" dirty="0">
                <a:latin typeface="メイリオ" panose="020B0604030504040204" pitchFamily="50" charset="-128"/>
                <a:ea typeface="メイリオ" panose="020B0604030504040204" pitchFamily="50" charset="-128"/>
              </a:rPr>
              <a:t>2000</a:t>
            </a:r>
            <a:r>
              <a:rPr lang="ja-JP" altLang="en-US" sz="1400" dirty="0">
                <a:latin typeface="メイリオ" panose="020B0604030504040204" pitchFamily="50" charset="-128"/>
                <a:ea typeface="メイリオ" panose="020B0604030504040204" pitchFamily="50" charset="-128"/>
              </a:rPr>
              <a:t>年代</a:t>
            </a:r>
            <a:r>
              <a:rPr lang="ja-JP" altLang="en-US" sz="1400" dirty="0" smtClean="0">
                <a:latin typeface="メイリオ" panose="020B0604030504040204" pitchFamily="50" charset="-128"/>
                <a:ea typeface="メイリオ" panose="020B0604030504040204" pitchFamily="50" charset="-128"/>
              </a:rPr>
              <a:t>は概ね緩やかな減少傾向にあったが</a:t>
            </a:r>
            <a:r>
              <a:rPr lang="ja-JP" altLang="en-US"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2010</a:t>
            </a:r>
            <a:r>
              <a:rPr lang="ja-JP" altLang="en-US" sz="1400" dirty="0">
                <a:latin typeface="メイリオ" panose="020B0604030504040204" pitchFamily="50" charset="-128"/>
                <a:ea typeface="メイリオ" panose="020B0604030504040204" pitchFamily="50" charset="-128"/>
              </a:rPr>
              <a:t>年以降は緩やかに増加</a:t>
            </a:r>
          </a:p>
          <a:p>
            <a:r>
              <a:rPr lang="ja-JP" altLang="en-US" sz="1400" dirty="0" smtClean="0">
                <a:latin typeface="メイリオ" panose="020B0604030504040204" pitchFamily="50" charset="-128"/>
                <a:ea typeface="メイリオ" panose="020B0604030504040204" pitchFamily="50" charset="-128"/>
              </a:rPr>
              <a:t>　　　　　　　</a:t>
            </a:r>
            <a:r>
              <a:rPr lang="zh-TW" altLang="en-US" sz="1400" dirty="0" smtClean="0">
                <a:latin typeface="メイリオ" panose="020B0604030504040204" pitchFamily="50" charset="-128"/>
                <a:ea typeface="メイリオ" panose="020B0604030504040204" pitchFamily="50" charset="-128"/>
              </a:rPr>
              <a:t>◇</a:t>
            </a:r>
            <a:r>
              <a:rPr lang="en-US" altLang="zh-TW" sz="1400" dirty="0" smtClean="0">
                <a:latin typeface="メイリオ" panose="020B0604030504040204" pitchFamily="50" charset="-128"/>
                <a:ea typeface="メイリオ" panose="020B0604030504040204" pitchFamily="50" charset="-128"/>
              </a:rPr>
              <a:t>2010</a:t>
            </a:r>
            <a:r>
              <a:rPr lang="en-US" altLang="zh-TW" sz="1400" dirty="0">
                <a:latin typeface="メイリオ" panose="020B0604030504040204" pitchFamily="50" charset="-128"/>
                <a:ea typeface="メイリオ" panose="020B0604030504040204" pitchFamily="50" charset="-128"/>
              </a:rPr>
              <a:t>-</a:t>
            </a:r>
            <a:r>
              <a:rPr lang="en-US" altLang="zh-TW" sz="1400" dirty="0" smtClean="0">
                <a:latin typeface="メイリオ" panose="020B0604030504040204" pitchFamily="50" charset="-128"/>
                <a:ea typeface="メイリオ" panose="020B0604030504040204" pitchFamily="50" charset="-128"/>
              </a:rPr>
              <a:t>2019</a:t>
            </a:r>
            <a:r>
              <a:rPr lang="zh-TW" altLang="en-US" sz="1400" dirty="0">
                <a:latin typeface="メイリオ" panose="020B0604030504040204" pitchFamily="50" charset="-128"/>
                <a:ea typeface="メイリオ" panose="020B0604030504040204" pitchFamily="50" charset="-128"/>
              </a:rPr>
              <a:t>年⽐</a:t>
            </a:r>
            <a:r>
              <a:rPr lang="en-US" altLang="zh-TW" sz="1400" dirty="0">
                <a:latin typeface="メイリオ" panose="020B0604030504040204" pitchFamily="50" charset="-128"/>
                <a:ea typeface="メイリオ" panose="020B0604030504040204" pitchFamily="50" charset="-128"/>
              </a:rPr>
              <a:t>︓⼤</a:t>
            </a:r>
            <a:r>
              <a:rPr lang="zh-TW" altLang="en-US" sz="1400" dirty="0" smtClean="0">
                <a:latin typeface="メイリオ" panose="020B0604030504040204" pitchFamily="50" charset="-128"/>
                <a:ea typeface="メイリオ" panose="020B0604030504040204" pitchFamily="50" charset="-128"/>
              </a:rPr>
              <a:t>阪＋</a:t>
            </a:r>
            <a:r>
              <a:rPr lang="en-US" altLang="zh-TW" sz="1400" dirty="0">
                <a:latin typeface="メイリオ" panose="020B0604030504040204" pitchFamily="50" charset="-128"/>
                <a:ea typeface="メイリオ" panose="020B0604030504040204" pitchFamily="50" charset="-128"/>
              </a:rPr>
              <a:t>47</a:t>
            </a:r>
            <a:r>
              <a:rPr lang="zh-TW" altLang="en-US" sz="1400" dirty="0">
                <a:latin typeface="メイリオ" panose="020B0604030504040204" pitchFamily="50" charset="-128"/>
                <a:ea typeface="メイリオ" panose="020B0604030504040204" pitchFamily="50" charset="-128"/>
              </a:rPr>
              <a:t>万人（</a:t>
            </a:r>
            <a:r>
              <a:rPr lang="zh-TW" altLang="en-US" sz="1400" dirty="0" smtClean="0">
                <a:latin typeface="メイリオ" panose="020B0604030504040204" pitchFamily="50" charset="-128"/>
                <a:ea typeface="メイリオ" panose="020B0604030504040204" pitchFamily="50" charset="-128"/>
              </a:rPr>
              <a:t>愛知＋</a:t>
            </a:r>
            <a:r>
              <a:rPr lang="en-US" altLang="zh-TW" sz="1400" dirty="0">
                <a:latin typeface="メイリオ" panose="020B0604030504040204" pitchFamily="50" charset="-128"/>
                <a:ea typeface="メイリオ" panose="020B0604030504040204" pitchFamily="50" charset="-128"/>
              </a:rPr>
              <a:t>35</a:t>
            </a:r>
            <a:r>
              <a:rPr lang="zh-TW" altLang="en-US" sz="1400" dirty="0">
                <a:latin typeface="メイリオ" panose="020B0604030504040204" pitchFamily="50" charset="-128"/>
                <a:ea typeface="メイリオ" panose="020B0604030504040204" pitchFamily="50" charset="-128"/>
              </a:rPr>
              <a:t>万人、福岡</a:t>
            </a:r>
            <a:r>
              <a:rPr lang="zh-TW" altLang="en-US" sz="1400" dirty="0" smtClean="0">
                <a:latin typeface="メイリオ" panose="020B0604030504040204" pitchFamily="50" charset="-128"/>
                <a:ea typeface="メイリオ" panose="020B0604030504040204" pitchFamily="50" charset="-128"/>
              </a:rPr>
              <a:t>＋</a:t>
            </a:r>
            <a:r>
              <a:rPr lang="en-US" altLang="ja-JP" sz="1400" dirty="0" smtClean="0">
                <a:latin typeface="メイリオ" panose="020B0604030504040204" pitchFamily="50" charset="-128"/>
                <a:ea typeface="メイリオ" panose="020B0604030504040204" pitchFamily="50" charset="-128"/>
              </a:rPr>
              <a:t>20</a:t>
            </a:r>
            <a:r>
              <a:rPr lang="zh-TW" altLang="en-US" sz="1400" dirty="0" smtClean="0">
                <a:latin typeface="メイリオ" panose="020B0604030504040204" pitchFamily="50" charset="-128"/>
                <a:ea typeface="メイリオ" panose="020B0604030504040204" pitchFamily="50" charset="-128"/>
              </a:rPr>
              <a:t>万人</a:t>
            </a:r>
            <a:r>
              <a:rPr lang="zh-TW" altLang="en-US" sz="1600" dirty="0" smtClean="0">
                <a:latin typeface="メイリオ" panose="020B0604030504040204" pitchFamily="50" charset="-128"/>
                <a:ea typeface="メイリオ" panose="020B0604030504040204" pitchFamily="50" charset="-128"/>
              </a:rPr>
              <a:t>）</a:t>
            </a:r>
            <a:r>
              <a:rPr lang="en-US" altLang="zh-TW" sz="1600" dirty="0" smtClean="0">
                <a:latin typeface="メイリオ" panose="020B0604030504040204" pitchFamily="50" charset="-128"/>
                <a:ea typeface="メイリオ" panose="020B0604030504040204" pitchFamily="50" charset="-128"/>
              </a:rPr>
              <a:t> </a:t>
            </a:r>
            <a:endParaRPr lang="en-US" altLang="zh-TW" sz="900" dirty="0" smtClean="0">
              <a:latin typeface="メイリオ" panose="020B0604030504040204" pitchFamily="50" charset="-128"/>
              <a:ea typeface="メイリオ" panose="020B0604030504040204" pitchFamily="50" charset="-128"/>
            </a:endParaRPr>
          </a:p>
          <a:p>
            <a:r>
              <a:rPr lang="en-US" altLang="ja-JP" sz="900" b="1" dirty="0">
                <a:latin typeface="メイリオ" panose="020B0604030504040204" pitchFamily="50" charset="-128"/>
                <a:ea typeface="メイリオ" panose="020B0604030504040204" pitchFamily="50" charset="-128"/>
              </a:rPr>
              <a:t> </a:t>
            </a:r>
            <a:r>
              <a:rPr lang="en-US" altLang="ja-JP" sz="900" b="1" dirty="0" smtClean="0">
                <a:latin typeface="メイリオ" panose="020B0604030504040204" pitchFamily="50" charset="-128"/>
                <a:ea typeface="メイリオ" panose="020B0604030504040204" pitchFamily="50" charset="-128"/>
              </a:rPr>
              <a:t>                        </a:t>
            </a:r>
            <a:r>
              <a:rPr lang="ja-JP" altLang="en-US" sz="900" b="1" dirty="0" smtClean="0">
                <a:latin typeface="メイリオ" panose="020B0604030504040204" pitchFamily="50" charset="-128"/>
                <a:ea typeface="メイリオ" panose="020B0604030504040204" pitchFamily="50" charset="-128"/>
              </a:rPr>
              <a:t>   </a:t>
            </a:r>
            <a:endParaRPr lang="en-US" altLang="ja-JP" sz="900" b="1" dirty="0" smtClean="0">
              <a:latin typeface="メイリオ" panose="020B0604030504040204" pitchFamily="50" charset="-128"/>
              <a:ea typeface="メイリオ" panose="020B0604030504040204" pitchFamily="50" charset="-128"/>
            </a:endParaRPr>
          </a:p>
          <a:p>
            <a:r>
              <a:rPr lang="en-US" altLang="ja-JP" sz="1600" b="1" dirty="0">
                <a:latin typeface="メイリオ" panose="020B0604030504040204" pitchFamily="50" charset="-128"/>
                <a:ea typeface="メイリオ" panose="020B0604030504040204" pitchFamily="50" charset="-128"/>
              </a:rPr>
              <a:t> </a:t>
            </a:r>
            <a:r>
              <a:rPr lang="en-US" altLang="ja-JP" sz="1600" b="1" dirty="0" smtClean="0">
                <a:latin typeface="メイリオ" panose="020B0604030504040204" pitchFamily="50" charset="-128"/>
                <a:ea typeface="メイリオ" panose="020B0604030504040204" pitchFamily="50" charset="-128"/>
              </a:rPr>
              <a:t>               </a:t>
            </a:r>
            <a:r>
              <a:rPr lang="ja-JP" altLang="en-US" sz="1600" b="1" dirty="0" smtClean="0">
                <a:latin typeface="メイリオ" panose="020B0604030504040204" pitchFamily="50" charset="-128"/>
                <a:ea typeface="メイリオ" panose="020B0604030504040204" pitchFamily="50" charset="-128"/>
              </a:rPr>
              <a:t>①</a:t>
            </a:r>
            <a:r>
              <a:rPr lang="ja-JP" altLang="en-US" sz="1600" b="1" dirty="0">
                <a:latin typeface="メイリオ" panose="020B0604030504040204" pitchFamily="50" charset="-128"/>
                <a:ea typeface="メイリオ" panose="020B0604030504040204" pitchFamily="50" charset="-128"/>
              </a:rPr>
              <a:t>府法人二</a:t>
            </a:r>
            <a:r>
              <a:rPr lang="ja-JP" altLang="en-US" sz="1600" b="1" dirty="0" smtClean="0">
                <a:latin typeface="メイリオ" panose="020B0604030504040204" pitchFamily="50" charset="-128"/>
                <a:ea typeface="メイリオ" panose="020B0604030504040204" pitchFamily="50" charset="-128"/>
              </a:rPr>
              <a:t>税：</a:t>
            </a:r>
            <a:endParaRPr lang="en-US" altLang="ja-JP" sz="1600" b="1" dirty="0" smtClean="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　</a:t>
            </a:r>
            <a:r>
              <a:rPr lang="ja-JP" altLang="en-US" sz="1600" b="1" dirty="0" smtClean="0">
                <a:latin typeface="メイリオ" panose="020B0604030504040204" pitchFamily="50" charset="-128"/>
                <a:ea typeface="メイリオ" panose="020B0604030504040204" pitchFamily="50" charset="-128"/>
              </a:rPr>
              <a:t>　　　　　</a:t>
            </a:r>
            <a:r>
              <a:rPr lang="ja-JP" altLang="en-US" sz="1400" dirty="0" smtClean="0">
                <a:latin typeface="メイリオ" panose="020B0604030504040204" pitchFamily="50" charset="-128"/>
                <a:ea typeface="メイリオ" panose="020B0604030504040204" pitchFamily="50" charset="-128"/>
              </a:rPr>
              <a:t>◇</a:t>
            </a:r>
            <a:r>
              <a:rPr lang="en-US" altLang="ja-JP" sz="1400" dirty="0" smtClean="0">
                <a:latin typeface="メイリオ" panose="020B0604030504040204" pitchFamily="50" charset="-128"/>
                <a:ea typeface="メイリオ" panose="020B0604030504040204" pitchFamily="50" charset="-128"/>
              </a:rPr>
              <a:t>2007</a:t>
            </a:r>
            <a:r>
              <a:rPr lang="ja-JP" altLang="en-US" sz="1400" dirty="0">
                <a:latin typeface="メイリオ" panose="020B0604030504040204" pitchFamily="50" charset="-128"/>
                <a:ea typeface="メイリオ" panose="020B0604030504040204" pitchFamily="50" charset="-128"/>
              </a:rPr>
              <a:t>年度をピークに</a:t>
            </a:r>
            <a:r>
              <a:rPr lang="ja-JP" altLang="en-US" sz="1400" dirty="0" smtClean="0">
                <a:latin typeface="メイリオ" panose="020B0604030504040204" pitchFamily="50" charset="-128"/>
                <a:ea typeface="メイリオ" panose="020B0604030504040204" pitchFamily="50" charset="-128"/>
              </a:rPr>
              <a:t>減少していたが、</a:t>
            </a:r>
            <a:r>
              <a:rPr lang="en-US" altLang="ja-JP" sz="1400" dirty="0" smtClean="0">
                <a:latin typeface="メイリオ" panose="020B0604030504040204" pitchFamily="50" charset="-128"/>
                <a:ea typeface="メイリオ" panose="020B0604030504040204" pitchFamily="50" charset="-128"/>
              </a:rPr>
              <a:t>2010</a:t>
            </a:r>
            <a:r>
              <a:rPr lang="ja-JP" altLang="en-US" sz="1400" dirty="0" smtClean="0">
                <a:latin typeface="メイリオ" panose="020B0604030504040204" pitchFamily="50" charset="-128"/>
                <a:ea typeface="メイリオ" panose="020B0604030504040204" pitchFamily="50" charset="-128"/>
              </a:rPr>
              <a:t>年度から</a:t>
            </a:r>
            <a:r>
              <a:rPr lang="en-US" altLang="ja-JP" sz="1400" dirty="0" smtClean="0">
                <a:latin typeface="メイリオ" panose="020B0604030504040204" pitchFamily="50" charset="-128"/>
                <a:ea typeface="メイリオ" panose="020B0604030504040204" pitchFamily="50" charset="-128"/>
              </a:rPr>
              <a:t>2018</a:t>
            </a:r>
            <a:r>
              <a:rPr lang="ja-JP" altLang="en-US" sz="1400" dirty="0" smtClean="0">
                <a:latin typeface="メイリオ" panose="020B0604030504040204" pitchFamily="50" charset="-128"/>
                <a:ea typeface="メイリオ" panose="020B0604030504040204" pitchFamily="50" charset="-128"/>
              </a:rPr>
              <a:t>年度に</a:t>
            </a:r>
            <a:r>
              <a:rPr lang="ja-JP" altLang="en-US" sz="1400" dirty="0">
                <a:latin typeface="メイリオ" panose="020B0604030504040204" pitchFamily="50" charset="-128"/>
                <a:ea typeface="メイリオ" panose="020B0604030504040204" pitchFamily="50" charset="-128"/>
              </a:rPr>
              <a:t>かけて</a:t>
            </a:r>
            <a:r>
              <a:rPr lang="en-US" altLang="ja-JP" sz="1400" dirty="0">
                <a:latin typeface="メイリオ" panose="020B0604030504040204" pitchFamily="50" charset="-128"/>
                <a:ea typeface="メイリオ" panose="020B0604030504040204" pitchFamily="50" charset="-128"/>
              </a:rPr>
              <a:t>1,790</a:t>
            </a:r>
            <a:r>
              <a:rPr lang="ja-JP" altLang="en-US" sz="1400" dirty="0">
                <a:latin typeface="メイリオ" panose="020B0604030504040204" pitchFamily="50" charset="-128"/>
                <a:ea typeface="メイリオ" panose="020B0604030504040204" pitchFamily="50" charset="-128"/>
              </a:rPr>
              <a:t>億円増（</a:t>
            </a:r>
            <a:r>
              <a:rPr lang="en-US" altLang="ja-JP" sz="1400" dirty="0">
                <a:latin typeface="メイリオ" panose="020B0604030504040204" pitchFamily="50" charset="-128"/>
                <a:ea typeface="メイリオ" panose="020B0604030504040204" pitchFamily="50" charset="-128"/>
              </a:rPr>
              <a:t>1.7</a:t>
            </a:r>
            <a:r>
              <a:rPr lang="ja-JP" altLang="en-US" sz="1400" dirty="0">
                <a:latin typeface="メイリオ" panose="020B0604030504040204" pitchFamily="50" charset="-128"/>
                <a:ea typeface="メイリオ" panose="020B0604030504040204" pitchFamily="50" charset="-128"/>
              </a:rPr>
              <a:t>倍</a:t>
            </a:r>
            <a:r>
              <a:rPr lang="ja-JP" altLang="en-US" sz="1400" dirty="0" smtClean="0">
                <a:latin typeface="メイリオ" panose="020B0604030504040204" pitchFamily="50" charset="-128"/>
                <a:ea typeface="メイリオ" panose="020B0604030504040204" pitchFamily="50" charset="-128"/>
              </a:rPr>
              <a:t>）</a:t>
            </a:r>
            <a:endParaRPr lang="en-US" altLang="ja-JP" sz="1400" dirty="0" smtClean="0">
              <a:latin typeface="メイリオ" panose="020B0604030504040204" pitchFamily="50" charset="-128"/>
              <a:ea typeface="メイリオ" panose="020B0604030504040204" pitchFamily="50" charset="-128"/>
            </a:endParaRPr>
          </a:p>
          <a:p>
            <a:r>
              <a:rPr lang="en-US" altLang="ja-JP" sz="1400" dirty="0">
                <a:latin typeface="メイリオ" panose="020B0604030504040204" pitchFamily="50" charset="-128"/>
                <a:ea typeface="メイリオ" panose="020B0604030504040204" pitchFamily="50" charset="-128"/>
              </a:rPr>
              <a:t> </a:t>
            </a:r>
            <a:r>
              <a:rPr lang="en-US" altLang="ja-JP" sz="1400" dirty="0" smtClean="0">
                <a:latin typeface="メイリオ" panose="020B0604030504040204" pitchFamily="50" charset="-128"/>
                <a:ea typeface="メイリオ" panose="020B0604030504040204" pitchFamily="50" charset="-128"/>
              </a:rPr>
              <a:t>                 </a:t>
            </a:r>
            <a:r>
              <a:rPr lang="ja-JP" altLang="en-US" sz="1600" b="1" dirty="0" smtClean="0">
                <a:latin typeface="メイリオ" panose="020B0604030504040204" pitchFamily="50" charset="-128"/>
                <a:ea typeface="メイリオ" panose="020B0604030504040204" pitchFamily="50" charset="-128"/>
              </a:rPr>
              <a:t>②固定資産税：</a:t>
            </a:r>
            <a:endParaRPr lang="en-US" altLang="ja-JP" sz="1600" b="1" dirty="0" smtClean="0">
              <a:latin typeface="メイリオ" panose="020B0604030504040204" pitchFamily="50" charset="-128"/>
              <a:ea typeface="メイリオ" panose="020B0604030504040204" pitchFamily="50" charset="-128"/>
            </a:endParaRPr>
          </a:p>
          <a:p>
            <a:r>
              <a:rPr lang="en-US" altLang="ja-JP" sz="1600" b="1" dirty="0">
                <a:latin typeface="メイリオ" panose="020B0604030504040204" pitchFamily="50" charset="-128"/>
                <a:ea typeface="メイリオ" panose="020B0604030504040204" pitchFamily="50" charset="-128"/>
              </a:rPr>
              <a:t> </a:t>
            </a:r>
            <a:r>
              <a:rPr lang="en-US" altLang="ja-JP" sz="1600" b="1" dirty="0" smtClean="0">
                <a:latin typeface="メイリオ" panose="020B0604030504040204" pitchFamily="50" charset="-128"/>
                <a:ea typeface="メイリオ" panose="020B0604030504040204" pitchFamily="50" charset="-128"/>
              </a:rPr>
              <a:t>                </a:t>
            </a:r>
            <a:r>
              <a:rPr lang="ja-JP" altLang="en-US" sz="1400" dirty="0">
                <a:latin typeface="メイリオ" panose="020B0604030504040204" pitchFamily="50" charset="-128"/>
                <a:ea typeface="メイリオ" panose="020B0604030504040204" pitchFamily="50" charset="-128"/>
              </a:rPr>
              <a:t>◇</a:t>
            </a:r>
            <a:r>
              <a:rPr lang="en-US" altLang="ja-JP" sz="1400" dirty="0" smtClean="0">
                <a:latin typeface="メイリオ" panose="020B0604030504040204" pitchFamily="50" charset="-128"/>
                <a:ea typeface="メイリオ" panose="020B0604030504040204" pitchFamily="50" charset="-128"/>
              </a:rPr>
              <a:t>2000</a:t>
            </a:r>
            <a:r>
              <a:rPr lang="ja-JP" altLang="en-US" sz="1400" dirty="0" smtClean="0">
                <a:latin typeface="メイリオ" panose="020B0604030504040204" pitchFamily="50" charset="-128"/>
                <a:ea typeface="メイリオ" panose="020B0604030504040204" pitchFamily="50" charset="-128"/>
              </a:rPr>
              <a:t>年度から減少傾向にあったが、</a:t>
            </a:r>
            <a:r>
              <a:rPr lang="en-US" altLang="ja-JP" sz="1400" dirty="0" smtClean="0">
                <a:latin typeface="メイリオ" panose="020B0604030504040204" pitchFamily="50" charset="-128"/>
                <a:ea typeface="メイリオ" panose="020B0604030504040204" pitchFamily="50" charset="-128"/>
              </a:rPr>
              <a:t>2012</a:t>
            </a:r>
            <a:r>
              <a:rPr lang="ja-JP" altLang="en-US" sz="1400" dirty="0" smtClean="0">
                <a:latin typeface="メイリオ" panose="020B0604030504040204" pitchFamily="50" charset="-128"/>
                <a:ea typeface="メイリオ" panose="020B0604030504040204" pitchFamily="50" charset="-128"/>
              </a:rPr>
              <a:t>年度から増加傾向。</a:t>
            </a:r>
            <a:r>
              <a:rPr lang="en-US" altLang="ja-JP" sz="1400" dirty="0" smtClean="0">
                <a:latin typeface="メイリオ" panose="020B0604030504040204" pitchFamily="50" charset="-128"/>
                <a:ea typeface="メイリオ" panose="020B0604030504040204" pitchFamily="50" charset="-128"/>
              </a:rPr>
              <a:t>2010</a:t>
            </a:r>
            <a:r>
              <a:rPr lang="ja-JP" altLang="en-US" sz="1400" dirty="0" smtClean="0">
                <a:latin typeface="メイリオ" panose="020B0604030504040204" pitchFamily="50" charset="-128"/>
                <a:ea typeface="メイリオ" panose="020B0604030504040204" pitchFamily="50" charset="-128"/>
              </a:rPr>
              <a:t>年度から</a:t>
            </a:r>
            <a:r>
              <a:rPr lang="en-US" altLang="ja-JP" sz="1400" dirty="0" smtClean="0">
                <a:latin typeface="メイリオ" panose="020B0604030504040204" pitchFamily="50" charset="-128"/>
                <a:ea typeface="メイリオ" panose="020B0604030504040204" pitchFamily="50" charset="-128"/>
              </a:rPr>
              <a:t>2018</a:t>
            </a:r>
            <a:r>
              <a:rPr lang="ja-JP" altLang="en-US" sz="1400" dirty="0" smtClean="0">
                <a:latin typeface="メイリオ" panose="020B0604030504040204" pitchFamily="50" charset="-128"/>
                <a:ea typeface="メイリオ" panose="020B0604030504040204" pitchFamily="50" charset="-128"/>
              </a:rPr>
              <a:t>年度にかけて</a:t>
            </a:r>
            <a:r>
              <a:rPr lang="en-US" altLang="ja-JP" sz="1400" dirty="0" smtClean="0">
                <a:latin typeface="メイリオ" panose="020B0604030504040204" pitchFamily="50" charset="-128"/>
                <a:ea typeface="メイリオ" panose="020B0604030504040204" pitchFamily="50" charset="-128"/>
              </a:rPr>
              <a:t>44</a:t>
            </a:r>
            <a:r>
              <a:rPr lang="ja-JP" altLang="en-US" sz="1400" dirty="0" smtClean="0">
                <a:latin typeface="メイリオ" panose="020B0604030504040204" pitchFamily="50" charset="-128"/>
                <a:ea typeface="メイリオ" panose="020B0604030504040204" pitchFamily="50" charset="-128"/>
              </a:rPr>
              <a:t>億円増。</a:t>
            </a:r>
            <a:endParaRPr lang="en-US" altLang="ja-JP" sz="1400" b="1" dirty="0" smtClean="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　</a:t>
            </a:r>
            <a:r>
              <a:rPr lang="ja-JP" altLang="en-US" sz="1400" dirty="0" smtClean="0">
                <a:latin typeface="メイリオ" panose="020B0604030504040204" pitchFamily="50" charset="-128"/>
                <a:ea typeface="メイリオ" panose="020B0604030504040204" pitchFamily="50" charset="-128"/>
              </a:rPr>
              <a:t>　　　　   </a:t>
            </a:r>
            <a:r>
              <a:rPr lang="ja-JP" altLang="en-US" sz="1600" b="1" dirty="0" smtClean="0">
                <a:latin typeface="メイリオ" panose="020B0604030504040204" pitchFamily="50" charset="-128"/>
                <a:ea typeface="メイリオ" panose="020B0604030504040204" pitchFamily="50" charset="-128"/>
              </a:rPr>
              <a:t>③</a:t>
            </a:r>
            <a:r>
              <a:rPr lang="zh-TW" altLang="en-US" sz="1600" b="1" dirty="0" smtClean="0">
                <a:latin typeface="メイリオ" panose="020B0604030504040204" pitchFamily="50" charset="-128"/>
                <a:ea typeface="メイリオ" panose="020B0604030504040204" pitchFamily="50" charset="-128"/>
              </a:rPr>
              <a:t>財政</a:t>
            </a:r>
            <a:r>
              <a:rPr lang="zh-TW" altLang="en-US" sz="1600" b="1" dirty="0">
                <a:latin typeface="メイリオ" panose="020B0604030504040204" pitchFamily="50" charset="-128"/>
                <a:ea typeface="メイリオ" panose="020B0604030504040204" pitchFamily="50" charset="-128"/>
              </a:rPr>
              <a:t>調整</a:t>
            </a:r>
            <a:r>
              <a:rPr lang="zh-TW" altLang="en-US" sz="1600" b="1" dirty="0" smtClean="0">
                <a:latin typeface="メイリオ" panose="020B0604030504040204" pitchFamily="50" charset="-128"/>
                <a:ea typeface="メイリオ" panose="020B0604030504040204" pitchFamily="50" charset="-128"/>
              </a:rPr>
              <a:t>基金</a:t>
            </a:r>
            <a:r>
              <a:rPr lang="ja-JP" altLang="en-US" sz="1600" b="1" dirty="0" smtClean="0">
                <a:latin typeface="メイリオ" panose="020B0604030504040204" pitchFamily="50" charset="-128"/>
                <a:ea typeface="メイリオ" panose="020B0604030504040204" pitchFamily="50" charset="-128"/>
              </a:rPr>
              <a:t>：</a:t>
            </a:r>
            <a:endParaRPr lang="en-US" altLang="ja-JP" sz="1600" b="1" dirty="0" smtClean="0">
              <a:latin typeface="メイリオ" panose="020B0604030504040204" pitchFamily="50" charset="-128"/>
              <a:ea typeface="メイリオ" panose="020B0604030504040204" pitchFamily="50" charset="-128"/>
            </a:endParaRPr>
          </a:p>
          <a:p>
            <a:r>
              <a:rPr lang="ja-JP" altLang="en-US" sz="1600" dirty="0" smtClean="0">
                <a:latin typeface="メイリオ" panose="020B0604030504040204" pitchFamily="50" charset="-128"/>
                <a:ea typeface="メイリオ" panose="020B0604030504040204" pitchFamily="50" charset="-128"/>
              </a:rPr>
              <a:t>　　　　　</a:t>
            </a:r>
            <a:r>
              <a:rPr lang="ja-JP" altLang="en-US" sz="1600" dirty="0">
                <a:latin typeface="メイリオ" panose="020B0604030504040204" pitchFamily="50" charset="-128"/>
                <a:ea typeface="メイリオ" panose="020B0604030504040204" pitchFamily="50" charset="-128"/>
              </a:rPr>
              <a:t>　</a:t>
            </a:r>
            <a:r>
              <a:rPr lang="ja-JP" altLang="en-US" sz="1400" dirty="0" smtClean="0">
                <a:latin typeface="メイリオ" panose="020B0604030504040204" pitchFamily="50" charset="-128"/>
                <a:ea typeface="メイリオ" panose="020B0604030504040204" pitchFamily="50" charset="-128"/>
              </a:rPr>
              <a:t>◇大阪府：</a:t>
            </a:r>
            <a:r>
              <a:rPr lang="en-US" altLang="ja-JP" sz="1400" dirty="0" smtClean="0">
                <a:latin typeface="メイリオ" panose="020B0604030504040204" pitchFamily="50" charset="-128"/>
                <a:ea typeface="メイリオ" panose="020B0604030504040204" pitchFamily="50" charset="-128"/>
              </a:rPr>
              <a:t>2007</a:t>
            </a:r>
            <a:r>
              <a:rPr lang="ja-JP" altLang="en-US" sz="1400" dirty="0">
                <a:latin typeface="メイリオ" panose="020B0604030504040204" pitchFamily="50" charset="-128"/>
                <a:ea typeface="メイリオ" panose="020B0604030504040204" pitchFamily="50" charset="-128"/>
              </a:rPr>
              <a:t>年度まで十分な積立てなく低い</a:t>
            </a:r>
            <a:r>
              <a:rPr lang="ja-JP" altLang="en-US" sz="1400" dirty="0" smtClean="0">
                <a:latin typeface="メイリオ" panose="020B0604030504040204" pitchFamily="50" charset="-128"/>
                <a:ea typeface="メイリオ" panose="020B0604030504040204" pitchFamily="50" charset="-128"/>
              </a:rPr>
              <a:t>水準。</a:t>
            </a:r>
            <a:r>
              <a:rPr lang="en-US" altLang="ja-JP" sz="1400" dirty="0" smtClean="0">
                <a:latin typeface="メイリオ" panose="020B0604030504040204" pitchFamily="50" charset="-128"/>
                <a:ea typeface="メイリオ" panose="020B0604030504040204" pitchFamily="50" charset="-128"/>
              </a:rPr>
              <a:t>2010</a:t>
            </a:r>
            <a:r>
              <a:rPr lang="ja-JP" altLang="en-US" sz="1400" dirty="0" smtClean="0">
                <a:latin typeface="メイリオ" panose="020B0604030504040204" pitchFamily="50" charset="-128"/>
                <a:ea typeface="メイリオ" panose="020B0604030504040204" pitchFamily="50" charset="-128"/>
              </a:rPr>
              <a:t>年度以降</a:t>
            </a:r>
            <a:r>
              <a:rPr lang="en-US" altLang="ja-JP" sz="1400" dirty="0" smtClean="0">
                <a:latin typeface="メイリオ" panose="020B0604030504040204" pitchFamily="50" charset="-128"/>
                <a:ea typeface="メイリオ" panose="020B0604030504040204" pitchFamily="50" charset="-128"/>
              </a:rPr>
              <a:t>1,000</a:t>
            </a:r>
            <a:r>
              <a:rPr lang="ja-JP" altLang="en-US" sz="1400" dirty="0">
                <a:latin typeface="メイリオ" panose="020B0604030504040204" pitchFamily="50" charset="-128"/>
                <a:ea typeface="メイリオ" panose="020B0604030504040204" pitchFamily="50" charset="-128"/>
              </a:rPr>
              <a:t>億円を</a:t>
            </a:r>
            <a:r>
              <a:rPr lang="ja-JP" altLang="en-US" sz="1400" dirty="0" smtClean="0">
                <a:latin typeface="メイリオ" panose="020B0604030504040204" pitchFamily="50" charset="-128"/>
                <a:ea typeface="メイリオ" panose="020B0604030504040204" pitchFamily="50" charset="-128"/>
              </a:rPr>
              <a:t>超え、</a:t>
            </a:r>
            <a:r>
              <a:rPr lang="en-US" altLang="ja-JP" sz="1400" dirty="0" smtClean="0">
                <a:latin typeface="メイリオ" panose="020B0604030504040204" pitchFamily="50" charset="-128"/>
                <a:ea typeface="メイリオ" panose="020B0604030504040204" pitchFamily="50" charset="-128"/>
              </a:rPr>
              <a:t>2018</a:t>
            </a:r>
            <a:r>
              <a:rPr lang="ja-JP" altLang="en-US" sz="1400" dirty="0">
                <a:latin typeface="メイリオ" panose="020B0604030504040204" pitchFamily="50" charset="-128"/>
                <a:ea typeface="メイリオ" panose="020B0604030504040204" pitchFamily="50" charset="-128"/>
              </a:rPr>
              <a:t>年度</a:t>
            </a:r>
            <a:r>
              <a:rPr lang="ja-JP" altLang="en-US" sz="1400" dirty="0" smtClean="0">
                <a:latin typeface="メイリオ" panose="020B0604030504040204" pitchFamily="50" charset="-128"/>
                <a:ea typeface="メイリオ" panose="020B0604030504040204" pitchFamily="50" charset="-128"/>
              </a:rPr>
              <a:t>まで増加傾向。</a:t>
            </a:r>
            <a:endParaRPr lang="en-US" altLang="ja-JP" sz="1400" dirty="0" smtClean="0">
              <a:latin typeface="メイリオ" panose="020B0604030504040204" pitchFamily="50" charset="-128"/>
              <a:ea typeface="メイリオ" panose="020B0604030504040204" pitchFamily="50" charset="-128"/>
            </a:endParaRPr>
          </a:p>
          <a:p>
            <a:r>
              <a:rPr lang="en-US" altLang="ja-JP" sz="1400" dirty="0">
                <a:latin typeface="メイリオ" panose="020B0604030504040204" pitchFamily="50" charset="-128"/>
                <a:ea typeface="メイリオ" panose="020B0604030504040204" pitchFamily="50" charset="-128"/>
              </a:rPr>
              <a:t> </a:t>
            </a:r>
            <a:r>
              <a:rPr lang="en-US" altLang="ja-JP" sz="1400" dirty="0" smtClean="0">
                <a:latin typeface="メイリオ" panose="020B0604030504040204" pitchFamily="50" charset="-128"/>
                <a:ea typeface="メイリオ" panose="020B0604030504040204" pitchFamily="50" charset="-128"/>
              </a:rPr>
              <a:t>                                  2018</a:t>
            </a:r>
            <a:r>
              <a:rPr lang="ja-JP" altLang="en-US" sz="1400" dirty="0" smtClean="0">
                <a:latin typeface="メイリオ" panose="020B0604030504040204" pitchFamily="50" charset="-128"/>
                <a:ea typeface="メイリオ" panose="020B0604030504040204" pitchFamily="50" charset="-128"/>
              </a:rPr>
              <a:t>年度においては東京</a:t>
            </a:r>
            <a:r>
              <a:rPr lang="ja-JP" altLang="en-US" sz="1400" dirty="0">
                <a:latin typeface="メイリオ" panose="020B0604030504040204" pitchFamily="50" charset="-128"/>
                <a:ea typeface="メイリオ" panose="020B0604030504040204" pitchFamily="50" charset="-128"/>
              </a:rPr>
              <a:t>を除いて道府県一の積立額</a:t>
            </a:r>
          </a:p>
          <a:p>
            <a:r>
              <a:rPr lang="ja-JP" altLang="en-US" sz="1400" dirty="0">
                <a:latin typeface="メイリオ" panose="020B0604030504040204" pitchFamily="50" charset="-128"/>
                <a:ea typeface="メイリオ" panose="020B0604030504040204" pitchFamily="50" charset="-128"/>
              </a:rPr>
              <a:t>　　　　　　　</a:t>
            </a:r>
            <a:r>
              <a:rPr lang="ja-JP" altLang="en-US" sz="1400" dirty="0" smtClean="0">
                <a:latin typeface="メイリオ" panose="020B0604030504040204" pitchFamily="50" charset="-128"/>
                <a:ea typeface="メイリオ" panose="020B0604030504040204" pitchFamily="50" charset="-128"/>
              </a:rPr>
              <a:t>　大阪市：大阪市</a:t>
            </a:r>
            <a:r>
              <a:rPr lang="ja-JP" altLang="en-US" sz="1400" dirty="0">
                <a:latin typeface="メイリオ" panose="020B0604030504040204" pitchFamily="50" charset="-128"/>
                <a:ea typeface="メイリオ" panose="020B0604030504040204" pitchFamily="50" charset="-128"/>
              </a:rPr>
              <a:t>は</a:t>
            </a:r>
            <a:r>
              <a:rPr lang="en-US" altLang="ja-JP" sz="1400" dirty="0">
                <a:latin typeface="メイリオ" panose="020B0604030504040204" pitchFamily="50" charset="-128"/>
                <a:ea typeface="メイリオ" panose="020B0604030504040204" pitchFamily="50" charset="-128"/>
              </a:rPr>
              <a:t>2012</a:t>
            </a:r>
            <a:r>
              <a:rPr lang="ja-JP" altLang="en-US" sz="1400" dirty="0">
                <a:latin typeface="メイリオ" panose="020B0604030504040204" pitchFamily="50" charset="-128"/>
                <a:ea typeface="メイリオ" panose="020B0604030504040204" pitchFamily="50" charset="-128"/>
              </a:rPr>
              <a:t>年度</a:t>
            </a:r>
            <a:r>
              <a:rPr lang="ja-JP" altLang="en-US" sz="1400" dirty="0" smtClean="0">
                <a:latin typeface="メイリオ" panose="020B0604030504040204" pitchFamily="50" charset="-128"/>
                <a:ea typeface="メイリオ" panose="020B0604030504040204" pitchFamily="50" charset="-128"/>
              </a:rPr>
              <a:t>から基金造成。基金</a:t>
            </a:r>
            <a:r>
              <a:rPr lang="ja-JP" altLang="en-US" sz="1400" dirty="0">
                <a:latin typeface="メイリオ" panose="020B0604030504040204" pitchFamily="50" charset="-128"/>
                <a:ea typeface="メイリオ" panose="020B0604030504040204" pitchFamily="50" charset="-128"/>
              </a:rPr>
              <a:t>造成以降</a:t>
            </a:r>
            <a:r>
              <a:rPr lang="en-US" altLang="ja-JP" sz="1400" dirty="0">
                <a:latin typeface="メイリオ" panose="020B0604030504040204" pitchFamily="50" charset="-128"/>
                <a:ea typeface="メイリオ" panose="020B0604030504040204" pitchFamily="50" charset="-128"/>
              </a:rPr>
              <a:t>1,000</a:t>
            </a:r>
            <a:r>
              <a:rPr lang="ja-JP" altLang="en-US" sz="1400" dirty="0">
                <a:latin typeface="メイリオ" panose="020B0604030504040204" pitchFamily="50" charset="-128"/>
                <a:ea typeface="メイリオ" panose="020B0604030504040204" pitchFamily="50" charset="-128"/>
              </a:rPr>
              <a:t>億円超の</a:t>
            </a:r>
            <a:r>
              <a:rPr lang="ja-JP" altLang="en-US" sz="1400" dirty="0" smtClean="0">
                <a:latin typeface="メイリオ" panose="020B0604030504040204" pitchFamily="50" charset="-128"/>
                <a:ea typeface="メイリオ" panose="020B0604030504040204" pitchFamily="50" charset="-128"/>
              </a:rPr>
              <a:t>積立額で、</a:t>
            </a:r>
            <a:r>
              <a:rPr lang="en-US" altLang="ja-JP" sz="1400" dirty="0" smtClean="0">
                <a:latin typeface="メイリオ" panose="020B0604030504040204" pitchFamily="50" charset="-128"/>
                <a:ea typeface="メイリオ" panose="020B0604030504040204" pitchFamily="50" charset="-128"/>
              </a:rPr>
              <a:t>2018</a:t>
            </a:r>
            <a:r>
              <a:rPr lang="ja-JP" altLang="en-US" sz="1400" dirty="0" smtClean="0">
                <a:latin typeface="メイリオ" panose="020B0604030504040204" pitchFamily="50" charset="-128"/>
                <a:ea typeface="メイリオ" panose="020B0604030504040204" pitchFamily="50" charset="-128"/>
              </a:rPr>
              <a:t>年度においては</a:t>
            </a:r>
            <a:endParaRPr lang="en-US" altLang="ja-JP" sz="1400" dirty="0" smtClean="0">
              <a:latin typeface="メイリオ" panose="020B0604030504040204" pitchFamily="50" charset="-128"/>
              <a:ea typeface="メイリオ" panose="020B0604030504040204" pitchFamily="50" charset="-128"/>
            </a:endParaRPr>
          </a:p>
          <a:p>
            <a:r>
              <a:rPr lang="en-US" altLang="ja-JP" sz="1400" dirty="0">
                <a:latin typeface="メイリオ" panose="020B0604030504040204" pitchFamily="50" charset="-128"/>
                <a:ea typeface="メイリオ" panose="020B0604030504040204" pitchFamily="50" charset="-128"/>
              </a:rPr>
              <a:t> </a:t>
            </a:r>
            <a:r>
              <a:rPr lang="en-US" altLang="ja-JP" sz="1400" dirty="0" smtClean="0">
                <a:latin typeface="メイリオ" panose="020B0604030504040204" pitchFamily="50" charset="-128"/>
                <a:ea typeface="メイリオ" panose="020B0604030504040204" pitchFamily="50" charset="-128"/>
              </a:rPr>
              <a:t>                                  </a:t>
            </a:r>
            <a:r>
              <a:rPr lang="ja-JP" altLang="en-US" sz="1400" dirty="0" smtClean="0">
                <a:latin typeface="メイリオ" panose="020B0604030504040204" pitchFamily="50" charset="-128"/>
                <a:ea typeface="メイリオ" panose="020B0604030504040204" pitchFamily="50" charset="-128"/>
              </a:rPr>
              <a:t>政令市トップ</a:t>
            </a:r>
            <a:r>
              <a:rPr lang="ja-JP" altLang="en-US" sz="1400" dirty="0">
                <a:latin typeface="メイリオ" panose="020B0604030504040204" pitchFamily="50" charset="-128"/>
                <a:ea typeface="メイリオ" panose="020B0604030504040204" pitchFamily="50" charset="-128"/>
              </a:rPr>
              <a:t>の</a:t>
            </a:r>
            <a:r>
              <a:rPr lang="ja-JP" altLang="en-US" sz="1400" dirty="0" smtClean="0">
                <a:latin typeface="メイリオ" panose="020B0604030504040204" pitchFamily="50" charset="-128"/>
                <a:ea typeface="メイリオ" panose="020B0604030504040204" pitchFamily="50" charset="-128"/>
              </a:rPr>
              <a:t>積立額</a:t>
            </a:r>
            <a:endParaRPr lang="en-US" altLang="zh-TW" sz="1400" dirty="0">
              <a:latin typeface="メイリオ" panose="020B0604030504040204" pitchFamily="50" charset="-128"/>
              <a:ea typeface="メイリオ" panose="020B0604030504040204" pitchFamily="50" charset="-128"/>
            </a:endParaRPr>
          </a:p>
        </p:txBody>
      </p:sp>
      <p:cxnSp>
        <p:nvCxnSpPr>
          <p:cNvPr id="2" name="直線コネクタ 1"/>
          <p:cNvCxnSpPr/>
          <p:nvPr/>
        </p:nvCxnSpPr>
        <p:spPr>
          <a:xfrm>
            <a:off x="0" y="364908"/>
            <a:ext cx="91440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20" name="タイトル 1"/>
          <p:cNvSpPr txBox="1">
            <a:spLocks/>
          </p:cNvSpPr>
          <p:nvPr/>
        </p:nvSpPr>
        <p:spPr>
          <a:xfrm>
            <a:off x="0" y="-27384"/>
            <a:ext cx="7668344" cy="471126"/>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500" b="1" dirty="0">
                <a:latin typeface="Meiryo UI" panose="020B0604030504040204" pitchFamily="50" charset="-128"/>
                <a:ea typeface="Meiryo UI" panose="020B0604030504040204" pitchFamily="50" charset="-128"/>
              </a:rPr>
              <a:t>◆</a:t>
            </a:r>
            <a:r>
              <a:rPr lang="ja-JP" altLang="en-US" sz="2500" b="1" dirty="0" smtClean="0">
                <a:latin typeface="Meiryo UI" panose="020B0604030504040204" pitchFamily="50" charset="-128"/>
                <a:ea typeface="Meiryo UI" panose="020B0604030504040204" pitchFamily="50" charset="-128"/>
              </a:rPr>
              <a:t>過去</a:t>
            </a:r>
            <a:r>
              <a:rPr lang="en-US" altLang="ja-JP" sz="2500" b="1" dirty="0">
                <a:latin typeface="Meiryo UI" panose="020B0604030504040204" pitchFamily="50" charset="-128"/>
                <a:ea typeface="Meiryo UI" panose="020B0604030504040204" pitchFamily="50" charset="-128"/>
              </a:rPr>
              <a:t>20</a:t>
            </a:r>
            <a:r>
              <a:rPr lang="ja-JP" altLang="en-US" sz="2500" b="1" dirty="0">
                <a:latin typeface="Meiryo UI" panose="020B0604030504040204" pitchFamily="50" charset="-128"/>
                <a:ea typeface="Meiryo UI" panose="020B0604030504040204" pitchFamily="50" charset="-128"/>
              </a:rPr>
              <a:t>年に</a:t>
            </a:r>
            <a:r>
              <a:rPr lang="ja-JP" altLang="en-US" sz="2500" b="1" dirty="0" smtClean="0">
                <a:latin typeface="Meiryo UI" panose="020B0604030504040204" pitchFamily="50" charset="-128"/>
                <a:ea typeface="Meiryo UI" panose="020B0604030504040204" pitchFamily="50" charset="-128"/>
              </a:rPr>
              <a:t>おける大阪</a:t>
            </a:r>
            <a:r>
              <a:rPr lang="ja-JP" altLang="en-US" sz="2500" b="1" dirty="0">
                <a:latin typeface="Meiryo UI" panose="020B0604030504040204" pitchFamily="50" charset="-128"/>
                <a:ea typeface="Meiryo UI" panose="020B0604030504040204" pitchFamily="50" charset="-128"/>
              </a:rPr>
              <a:t>経済の主な</a:t>
            </a:r>
            <a:r>
              <a:rPr lang="ja-JP" altLang="en-US" sz="2500" b="1" dirty="0" smtClean="0">
                <a:latin typeface="Meiryo UI" panose="020B0604030504040204" pitchFamily="50" charset="-128"/>
                <a:ea typeface="Meiryo UI" panose="020B0604030504040204" pitchFamily="50" charset="-128"/>
              </a:rPr>
              <a:t>動き（総括）</a:t>
            </a:r>
            <a:endParaRPr lang="ja-JP" altLang="en-US" sz="2500" b="1" dirty="0">
              <a:latin typeface="Meiryo UI" panose="020B0604030504040204" pitchFamily="50" charset="-128"/>
              <a:ea typeface="Meiryo UI" panose="020B0604030504040204" pitchFamily="50" charset="-128"/>
            </a:endParaRPr>
          </a:p>
        </p:txBody>
      </p:sp>
      <p:sp>
        <p:nvSpPr>
          <p:cNvPr id="30" name="スライド番号プレースホルダー 3"/>
          <p:cNvSpPr>
            <a:spLocks noGrp="1"/>
          </p:cNvSpPr>
          <p:nvPr>
            <p:ph type="sldNum" sz="quarter" idx="12"/>
          </p:nvPr>
        </p:nvSpPr>
        <p:spPr>
          <a:xfrm>
            <a:off x="8532440" y="6542803"/>
            <a:ext cx="618232" cy="365125"/>
          </a:xfrm>
        </p:spPr>
        <p:txBody>
          <a:bodyPr/>
          <a:lstStyle/>
          <a:p>
            <a:pPr>
              <a:defRPr/>
            </a:pPr>
            <a:r>
              <a:rPr lang="en-US" altLang="ja-JP" b="1" dirty="0" smtClean="0"/>
              <a:t>19</a:t>
            </a:r>
            <a:endParaRPr lang="ja-JP" altLang="en-US" b="1" dirty="0"/>
          </a:p>
        </p:txBody>
      </p:sp>
      <p:sp>
        <p:nvSpPr>
          <p:cNvPr id="3" name="正方形/長方形 2"/>
          <p:cNvSpPr/>
          <p:nvPr/>
        </p:nvSpPr>
        <p:spPr>
          <a:xfrm>
            <a:off x="35496" y="476672"/>
            <a:ext cx="755381" cy="35795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en-US" altLang="ja-JP" sz="1500" b="1" dirty="0" smtClean="0">
                <a:latin typeface="Meiryo UI" panose="020B0604030504040204" pitchFamily="50" charset="-128"/>
                <a:ea typeface="Meiryo UI" panose="020B0604030504040204" pitchFamily="50" charset="-128"/>
              </a:rPr>
              <a:t>Ⅰ</a:t>
            </a:r>
            <a:r>
              <a:rPr kumimoji="1" lang="ja-JP" altLang="en-US" sz="1500" b="1" dirty="0" smtClean="0">
                <a:latin typeface="Meiryo UI" panose="020B0604030504040204" pitchFamily="50" charset="-128"/>
                <a:ea typeface="Meiryo UI" panose="020B0604030504040204" pitchFamily="50" charset="-128"/>
              </a:rPr>
              <a:t>景気</a:t>
            </a:r>
            <a:endParaRPr kumimoji="1" lang="ja-JP" altLang="en-US" sz="1500" b="1" dirty="0">
              <a:latin typeface="Meiryo UI" panose="020B0604030504040204" pitchFamily="50" charset="-128"/>
              <a:ea typeface="Meiryo UI" panose="020B0604030504040204" pitchFamily="50" charset="-128"/>
            </a:endParaRPr>
          </a:p>
        </p:txBody>
      </p:sp>
      <p:sp>
        <p:nvSpPr>
          <p:cNvPr id="7" name="正方形/長方形 6"/>
          <p:cNvSpPr/>
          <p:nvPr/>
        </p:nvSpPr>
        <p:spPr>
          <a:xfrm>
            <a:off x="38637" y="4005064"/>
            <a:ext cx="788947" cy="36004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en-US" altLang="ja-JP" sz="1500" b="1" dirty="0" smtClean="0">
                <a:latin typeface="Meiryo UI" panose="020B0604030504040204" pitchFamily="50" charset="-128"/>
                <a:ea typeface="Meiryo UI" panose="020B0604030504040204" pitchFamily="50" charset="-128"/>
              </a:rPr>
              <a:t>Ⅱ</a:t>
            </a:r>
            <a:r>
              <a:rPr kumimoji="1" lang="ja-JP" altLang="en-US" sz="1500" b="1" dirty="0" smtClean="0">
                <a:latin typeface="Meiryo UI" panose="020B0604030504040204" pitchFamily="50" charset="-128"/>
                <a:ea typeface="Meiryo UI" panose="020B0604030504040204" pitchFamily="50" charset="-128"/>
              </a:rPr>
              <a:t>雇用</a:t>
            </a:r>
            <a:endParaRPr kumimoji="1" lang="ja-JP" altLang="en-US" sz="1500" b="1" dirty="0">
              <a:latin typeface="Meiryo UI" panose="020B0604030504040204" pitchFamily="50" charset="-128"/>
              <a:ea typeface="Meiryo UI" panose="020B0604030504040204" pitchFamily="50" charset="-128"/>
            </a:endParaRPr>
          </a:p>
        </p:txBody>
      </p:sp>
      <p:sp>
        <p:nvSpPr>
          <p:cNvPr id="8" name="正方形/長方形 7"/>
          <p:cNvSpPr/>
          <p:nvPr/>
        </p:nvSpPr>
        <p:spPr>
          <a:xfrm>
            <a:off x="38637" y="5157192"/>
            <a:ext cx="819178" cy="57606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ja-JP" sz="1500" b="1" dirty="0" smtClean="0">
                <a:latin typeface="Meiryo UI" panose="020B0604030504040204" pitchFamily="50" charset="-128"/>
                <a:ea typeface="Meiryo UI" panose="020B0604030504040204" pitchFamily="50" charset="-128"/>
              </a:rPr>
              <a:t>Ⅲ</a:t>
            </a:r>
            <a:r>
              <a:rPr lang="ja-JP" altLang="en-US" sz="1500" b="1" spc="-150" dirty="0" smtClean="0">
                <a:latin typeface="Meiryo UI" panose="020B0604030504040204" pitchFamily="50" charset="-128"/>
                <a:ea typeface="Meiryo UI" panose="020B0604030504040204" pitchFamily="50" charset="-128"/>
              </a:rPr>
              <a:t>財政</a:t>
            </a:r>
            <a:endParaRPr lang="en-US" altLang="ja-JP" sz="1500" b="1" spc="-150" dirty="0" smtClean="0">
              <a:latin typeface="Meiryo UI" panose="020B0604030504040204" pitchFamily="50" charset="-128"/>
              <a:ea typeface="Meiryo UI" panose="020B0604030504040204" pitchFamily="50" charset="-128"/>
            </a:endParaRPr>
          </a:p>
          <a:p>
            <a:pPr algn="ctr"/>
            <a:r>
              <a:rPr lang="en-US" altLang="ja-JP" sz="1500" b="1" spc="-150" dirty="0">
                <a:latin typeface="Meiryo UI" panose="020B0604030504040204" pitchFamily="50" charset="-128"/>
                <a:ea typeface="Meiryo UI" panose="020B0604030504040204" pitchFamily="50" charset="-128"/>
              </a:rPr>
              <a:t> </a:t>
            </a:r>
            <a:r>
              <a:rPr lang="en-US" altLang="ja-JP" sz="1500" b="1" spc="-150" dirty="0" smtClean="0">
                <a:latin typeface="Meiryo UI" panose="020B0604030504040204" pitchFamily="50" charset="-128"/>
                <a:ea typeface="Meiryo UI" panose="020B0604030504040204" pitchFamily="50" charset="-128"/>
              </a:rPr>
              <a:t>    </a:t>
            </a:r>
            <a:r>
              <a:rPr lang="ja-JP" altLang="en-US" sz="1500" b="1" spc="-150" dirty="0" smtClean="0">
                <a:latin typeface="Meiryo UI" panose="020B0604030504040204" pitchFamily="50" charset="-128"/>
                <a:ea typeface="Meiryo UI" panose="020B0604030504040204" pitchFamily="50" charset="-128"/>
              </a:rPr>
              <a:t>状況</a:t>
            </a:r>
            <a:endParaRPr kumimoji="1" lang="ja-JP" altLang="en-US" sz="1500" b="1" spc="-15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39087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 name="図 112"/>
          <p:cNvPicPr>
            <a:picLocks noChangeAspect="1"/>
          </p:cNvPicPr>
          <p:nvPr/>
        </p:nvPicPr>
        <p:blipFill>
          <a:blip r:embed="rId2"/>
          <a:stretch>
            <a:fillRect/>
          </a:stretch>
        </p:blipFill>
        <p:spPr>
          <a:xfrm>
            <a:off x="4523767" y="5370540"/>
            <a:ext cx="4322439" cy="1268078"/>
          </a:xfrm>
          <a:prstGeom prst="rect">
            <a:avLst/>
          </a:prstGeom>
        </p:spPr>
      </p:pic>
      <p:pic>
        <p:nvPicPr>
          <p:cNvPr id="112" name="図 111"/>
          <p:cNvPicPr>
            <a:picLocks noChangeAspect="1"/>
          </p:cNvPicPr>
          <p:nvPr/>
        </p:nvPicPr>
        <p:blipFill>
          <a:blip r:embed="rId3"/>
          <a:stretch>
            <a:fillRect/>
          </a:stretch>
        </p:blipFill>
        <p:spPr>
          <a:xfrm>
            <a:off x="319082" y="5401894"/>
            <a:ext cx="4359018" cy="1261981"/>
          </a:xfrm>
          <a:prstGeom prst="rect">
            <a:avLst/>
          </a:prstGeom>
        </p:spPr>
      </p:pic>
      <p:pic>
        <p:nvPicPr>
          <p:cNvPr id="111" name="図 110"/>
          <p:cNvPicPr>
            <a:picLocks noChangeAspect="1"/>
          </p:cNvPicPr>
          <p:nvPr/>
        </p:nvPicPr>
        <p:blipFill>
          <a:blip r:embed="rId4"/>
          <a:stretch>
            <a:fillRect/>
          </a:stretch>
        </p:blipFill>
        <p:spPr>
          <a:xfrm>
            <a:off x="4523768" y="4078260"/>
            <a:ext cx="4322439" cy="1280271"/>
          </a:xfrm>
          <a:prstGeom prst="rect">
            <a:avLst/>
          </a:prstGeom>
        </p:spPr>
      </p:pic>
      <p:pic>
        <p:nvPicPr>
          <p:cNvPr id="107" name="図 106"/>
          <p:cNvPicPr>
            <a:picLocks noChangeAspect="1"/>
          </p:cNvPicPr>
          <p:nvPr/>
        </p:nvPicPr>
        <p:blipFill>
          <a:blip r:embed="rId5"/>
          <a:stretch>
            <a:fillRect/>
          </a:stretch>
        </p:blipFill>
        <p:spPr>
          <a:xfrm>
            <a:off x="356513" y="4072248"/>
            <a:ext cx="4310246" cy="1237595"/>
          </a:xfrm>
          <a:prstGeom prst="rect">
            <a:avLst/>
          </a:prstGeom>
        </p:spPr>
      </p:pic>
      <p:pic>
        <p:nvPicPr>
          <p:cNvPr id="103" name="図 102"/>
          <p:cNvPicPr>
            <a:picLocks noChangeAspect="1"/>
          </p:cNvPicPr>
          <p:nvPr/>
        </p:nvPicPr>
        <p:blipFill>
          <a:blip r:embed="rId6"/>
          <a:stretch>
            <a:fillRect/>
          </a:stretch>
        </p:blipFill>
        <p:spPr>
          <a:xfrm>
            <a:off x="4524311" y="2797864"/>
            <a:ext cx="4322439" cy="1261981"/>
          </a:xfrm>
          <a:prstGeom prst="rect">
            <a:avLst/>
          </a:prstGeom>
        </p:spPr>
      </p:pic>
      <p:pic>
        <p:nvPicPr>
          <p:cNvPr id="65" name="図 64"/>
          <p:cNvPicPr>
            <a:picLocks noChangeAspect="1"/>
          </p:cNvPicPr>
          <p:nvPr/>
        </p:nvPicPr>
        <p:blipFill>
          <a:blip r:embed="rId7"/>
          <a:stretch>
            <a:fillRect/>
          </a:stretch>
        </p:blipFill>
        <p:spPr>
          <a:xfrm>
            <a:off x="384329" y="2798745"/>
            <a:ext cx="4304149" cy="1237595"/>
          </a:xfrm>
          <a:prstGeom prst="rect">
            <a:avLst/>
          </a:prstGeom>
        </p:spPr>
      </p:pic>
      <p:pic>
        <p:nvPicPr>
          <p:cNvPr id="37" name="図 36"/>
          <p:cNvPicPr>
            <a:picLocks noChangeAspect="1"/>
          </p:cNvPicPr>
          <p:nvPr/>
        </p:nvPicPr>
        <p:blipFill>
          <a:blip r:embed="rId8"/>
          <a:stretch>
            <a:fillRect/>
          </a:stretch>
        </p:blipFill>
        <p:spPr>
          <a:xfrm>
            <a:off x="4548794" y="1335091"/>
            <a:ext cx="4322439" cy="1304657"/>
          </a:xfrm>
          <a:prstGeom prst="rect">
            <a:avLst/>
          </a:prstGeom>
        </p:spPr>
      </p:pic>
      <p:pic>
        <p:nvPicPr>
          <p:cNvPr id="13" name="図 12"/>
          <p:cNvPicPr>
            <a:picLocks noChangeAspect="1"/>
          </p:cNvPicPr>
          <p:nvPr/>
        </p:nvPicPr>
        <p:blipFill>
          <a:blip r:embed="rId9"/>
          <a:stretch>
            <a:fillRect/>
          </a:stretch>
        </p:blipFill>
        <p:spPr>
          <a:xfrm>
            <a:off x="318609" y="1308260"/>
            <a:ext cx="4359018" cy="1304657"/>
          </a:xfrm>
          <a:prstGeom prst="rect">
            <a:avLst/>
          </a:prstGeom>
        </p:spPr>
      </p:pic>
      <p:sp>
        <p:nvSpPr>
          <p:cNvPr id="110" name="テキスト ボックス 109">
            <a:extLst>
              <a:ext uri="{FF2B5EF4-FFF2-40B4-BE49-F238E27FC236}">
                <a16:creationId xmlns:a16="http://schemas.microsoft.com/office/drawing/2014/main" id="{3CCF9D1F-D804-4F61-BE54-C499C0BC5FBC}"/>
              </a:ext>
            </a:extLst>
          </p:cNvPr>
          <p:cNvSpPr txBox="1"/>
          <p:nvPr/>
        </p:nvSpPr>
        <p:spPr>
          <a:xfrm>
            <a:off x="6331055" y="813664"/>
            <a:ext cx="368691" cy="732383"/>
          </a:xfrm>
          <a:prstGeom prst="rect">
            <a:avLst/>
          </a:prstGeom>
          <a:noFill/>
        </p:spPr>
        <p:txBody>
          <a:bodyPr vert="eaVert" wrap="square" rtlCol="0">
            <a:spAutoFit/>
          </a:bodyPr>
          <a:lstStyle/>
          <a:p>
            <a:pPr defTabSz="914266">
              <a:lnSpc>
                <a:spcPts val="700"/>
              </a:lnSpc>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○副首都推進</a:t>
            </a:r>
            <a:endParaRPr lang="en-GB"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914266">
              <a:lnSpc>
                <a:spcPts val="700"/>
              </a:lnSpc>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本部を設置</a:t>
            </a:r>
            <a:endParaRPr lang="en-GB"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2"/>
          </p:nvPr>
        </p:nvSpPr>
        <p:spPr>
          <a:xfrm>
            <a:off x="7123112" y="6586196"/>
            <a:ext cx="2057400" cy="365125"/>
          </a:xfrm>
        </p:spPr>
        <p:txBody>
          <a:bodyPr/>
          <a:lstStyle/>
          <a:p>
            <a:r>
              <a:rPr lang="en-US" altLang="ja-JP" dirty="0" smtClean="0"/>
              <a:t>20</a:t>
            </a:r>
            <a:endParaRPr lang="ja-JP" altLang="en-US" dirty="0"/>
          </a:p>
        </p:txBody>
      </p:sp>
      <p:cxnSp>
        <p:nvCxnSpPr>
          <p:cNvPr id="7" name="直線コネクタ 6"/>
          <p:cNvCxnSpPr/>
          <p:nvPr/>
        </p:nvCxnSpPr>
        <p:spPr>
          <a:xfrm>
            <a:off x="284105" y="43675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225976" y="6259"/>
            <a:ext cx="7592530" cy="400110"/>
          </a:xfrm>
          <a:prstGeom prst="rect">
            <a:avLst/>
          </a:prstGeom>
          <a:noFill/>
        </p:spPr>
        <p:txBody>
          <a:bodyPr wrap="square" rtlCol="0">
            <a:spAutoFit/>
          </a:bodyPr>
          <a:lstStyle/>
          <a:p>
            <a:r>
              <a:rPr lang="en-US" altLang="ja-JP" sz="2000" b="1" dirty="0" smtClean="0">
                <a:latin typeface="Meiryo UI" panose="020B0604030504040204" pitchFamily="50" charset="-128"/>
                <a:ea typeface="Meiryo UI" panose="020B0604030504040204" pitchFamily="50" charset="-128"/>
              </a:rPr>
              <a:t>【Ⅰ</a:t>
            </a:r>
            <a:r>
              <a:rPr lang="ja-JP" altLang="en-US" sz="2000" b="1" dirty="0" smtClean="0">
                <a:latin typeface="Meiryo UI" panose="020B0604030504040204" pitchFamily="50" charset="-128"/>
                <a:ea typeface="Meiryo UI" panose="020B0604030504040204" pitchFamily="50" charset="-128"/>
              </a:rPr>
              <a:t>景気</a:t>
            </a:r>
            <a:r>
              <a:rPr lang="en-US" altLang="ja-JP" sz="2000" b="1" dirty="0" smtClean="0">
                <a:latin typeface="Meiryo UI" panose="020B0604030504040204" pitchFamily="50" charset="-128"/>
                <a:ea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rPr>
              <a:t>　①景気</a:t>
            </a:r>
            <a:r>
              <a:rPr lang="ja-JP" altLang="en-US" sz="1600" dirty="0">
                <a:latin typeface="Meiryo UI" panose="020B0604030504040204" pitchFamily="50" charset="-128"/>
                <a:ea typeface="Meiryo UI" panose="020B0604030504040204" pitchFamily="50" charset="-128"/>
              </a:rPr>
              <a:t>動向</a:t>
            </a:r>
            <a:r>
              <a:rPr lang="ja-JP" altLang="en-US" sz="1600" dirty="0" smtClean="0">
                <a:latin typeface="Meiryo UI" panose="020B0604030504040204" pitchFamily="50" charset="-128"/>
                <a:ea typeface="Meiryo UI" panose="020B0604030504040204" pitchFamily="50" charset="-128"/>
              </a:rPr>
              <a:t>指数　</a:t>
            </a:r>
            <a:r>
              <a:rPr lang="en-US" altLang="ja-JP" sz="1000" dirty="0" smtClean="0">
                <a:latin typeface="Meiryo UI" panose="020B0604030504040204" pitchFamily="50" charset="-128"/>
                <a:ea typeface="Meiryo UI" panose="020B0604030504040204" pitchFamily="50" charset="-128"/>
              </a:rPr>
              <a:t>※</a:t>
            </a:r>
            <a:r>
              <a:rPr lang="en-US" altLang="ja-JP" sz="1000" dirty="0">
                <a:latin typeface="Meiryo UI" panose="020B0604030504040204" pitchFamily="50" charset="-128"/>
                <a:ea typeface="Meiryo UI" panose="020B0604030504040204" pitchFamily="50" charset="-128"/>
              </a:rPr>
              <a:t>2015</a:t>
            </a:r>
            <a:r>
              <a:rPr lang="ja-JP" altLang="en-US" sz="1000" dirty="0">
                <a:latin typeface="Meiryo UI" panose="020B0604030504040204" pitchFamily="50" charset="-128"/>
                <a:ea typeface="Meiryo UI" panose="020B0604030504040204" pitchFamily="50" charset="-128"/>
              </a:rPr>
              <a:t>年（平均）＝</a:t>
            </a:r>
            <a:r>
              <a:rPr lang="en-US" altLang="ja-JP" sz="1000" dirty="0">
                <a:latin typeface="Meiryo UI" panose="020B0604030504040204" pitchFamily="50" charset="-128"/>
                <a:ea typeface="Meiryo UI" panose="020B0604030504040204" pitchFamily="50" charset="-128"/>
              </a:rPr>
              <a:t>100</a:t>
            </a:r>
            <a:r>
              <a:rPr lang="ja-JP" altLang="en-US" sz="1000" dirty="0" err="1">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毎年１月の指数を表記</a:t>
            </a:r>
            <a:endParaRPr kumimoji="1" lang="ja-JP" altLang="en-US" sz="1000" dirty="0">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111002" y="527549"/>
            <a:ext cx="4284792" cy="306619"/>
          </a:xfrm>
          <a:prstGeom prst="rect">
            <a:avLst/>
          </a:prstGeom>
          <a:solidFill>
            <a:schemeClr val="accent2">
              <a:lumMod val="40000"/>
              <a:lumOff val="60000"/>
            </a:schemeClr>
          </a:solidFill>
          <a:ln>
            <a:solidFill>
              <a:schemeClr val="accent2"/>
            </a:solidFill>
          </a:ln>
        </p:spPr>
        <p:txBody>
          <a:bodyPr wrap="square" rtlCol="0">
            <a:spAutoFit/>
          </a:bodyPr>
          <a:lstStyle/>
          <a:p>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景気動向指数（</a:t>
            </a:r>
            <a:r>
              <a:rPr lang="en-US" altLang="ja-JP" sz="1400" b="1" dirty="0">
                <a:latin typeface="Meiryo UI" panose="020B0604030504040204" pitchFamily="50" charset="-128"/>
                <a:ea typeface="Meiryo UI" panose="020B0604030504040204" pitchFamily="50" charset="-128"/>
              </a:rPr>
              <a:t>CI</a:t>
            </a:r>
            <a:r>
              <a:rPr lang="ja-JP" altLang="en-US" sz="1400" b="1" dirty="0">
                <a:latin typeface="Meiryo UI" panose="020B0604030504040204" pitchFamily="50" charset="-128"/>
                <a:ea typeface="Meiryo UI" panose="020B0604030504040204" pitchFamily="50" charset="-128"/>
              </a:rPr>
              <a:t>一致指数） </a:t>
            </a:r>
            <a:r>
              <a:rPr lang="en-US" altLang="ja-JP" sz="1400" b="1" dirty="0">
                <a:latin typeface="Meiryo UI" panose="020B0604030504040204" pitchFamily="50" charset="-128"/>
                <a:ea typeface="Meiryo UI" panose="020B0604030504040204" pitchFamily="50" charset="-128"/>
              </a:rPr>
              <a:t>2000~2010】</a:t>
            </a:r>
            <a:endParaRPr kumimoji="1" lang="en-US" altLang="ja-JP" sz="1400" b="1" dirty="0">
              <a:latin typeface="Meiryo UI" panose="020B0604030504040204" pitchFamily="50" charset="-128"/>
              <a:ea typeface="Meiryo UI" panose="020B0604030504040204" pitchFamily="50" charset="-128"/>
            </a:endParaRPr>
          </a:p>
        </p:txBody>
      </p:sp>
      <p:sp>
        <p:nvSpPr>
          <p:cNvPr id="10" name="テキスト ボックス 9"/>
          <p:cNvSpPr txBox="1"/>
          <p:nvPr/>
        </p:nvSpPr>
        <p:spPr>
          <a:xfrm>
            <a:off x="4514202" y="526391"/>
            <a:ext cx="4284792" cy="307777"/>
          </a:xfrm>
          <a:prstGeom prst="rect">
            <a:avLst/>
          </a:prstGeom>
          <a:solidFill>
            <a:schemeClr val="accent2">
              <a:lumMod val="40000"/>
              <a:lumOff val="60000"/>
            </a:schemeClr>
          </a:solidFill>
          <a:ln>
            <a:solidFill>
              <a:schemeClr val="accent2"/>
            </a:solidFill>
          </a:ln>
        </p:spPr>
        <p:txBody>
          <a:bodyPr wrap="square" rtlCol="0">
            <a:spAutoFit/>
          </a:bodyPr>
          <a:lstStyle/>
          <a:p>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景気動向指数（</a:t>
            </a:r>
            <a:r>
              <a:rPr lang="en-US" altLang="ja-JP" sz="1400" b="1" dirty="0">
                <a:latin typeface="Meiryo UI" panose="020B0604030504040204" pitchFamily="50" charset="-128"/>
                <a:ea typeface="Meiryo UI" panose="020B0604030504040204" pitchFamily="50" charset="-128"/>
              </a:rPr>
              <a:t>CI</a:t>
            </a:r>
            <a:r>
              <a:rPr lang="ja-JP" altLang="en-US" sz="1400" b="1" dirty="0">
                <a:latin typeface="Meiryo UI" panose="020B0604030504040204" pitchFamily="50" charset="-128"/>
                <a:ea typeface="Meiryo UI" panose="020B0604030504040204" pitchFamily="50" charset="-128"/>
              </a:rPr>
              <a:t>一致指数） </a:t>
            </a:r>
            <a:r>
              <a:rPr lang="en-US" altLang="ja-JP" sz="1400" b="1" dirty="0">
                <a:latin typeface="Meiryo UI" panose="020B0604030504040204" pitchFamily="50" charset="-128"/>
                <a:ea typeface="Meiryo UI" panose="020B0604030504040204" pitchFamily="50" charset="-128"/>
              </a:rPr>
              <a:t>2010~2019】</a:t>
            </a:r>
          </a:p>
        </p:txBody>
      </p:sp>
      <p:sp>
        <p:nvSpPr>
          <p:cNvPr id="2" name="テキスト ボックス 1"/>
          <p:cNvSpPr txBox="1"/>
          <p:nvPr/>
        </p:nvSpPr>
        <p:spPr>
          <a:xfrm>
            <a:off x="-4574" y="1599275"/>
            <a:ext cx="400110" cy="1109645"/>
          </a:xfrm>
          <a:prstGeom prst="rect">
            <a:avLst/>
          </a:prstGeom>
          <a:noFill/>
        </p:spPr>
        <p:txBody>
          <a:bodyPr vert="eaVert" wrap="square" rtlCol="0">
            <a:spAutoFit/>
          </a:bodyPr>
          <a:lstStyle/>
          <a:p>
            <a:r>
              <a:rPr kumimoji="1" lang="en-US" altLang="ja-JP"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大阪府</a:t>
            </a:r>
            <a:r>
              <a:rPr kumimoji="1" lang="en-US" altLang="ja-JP" sz="1400" dirty="0">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p:txBody>
      </p:sp>
      <p:sp>
        <p:nvSpPr>
          <p:cNvPr id="24" name="テキスト ボックス 23"/>
          <p:cNvSpPr txBox="1"/>
          <p:nvPr/>
        </p:nvSpPr>
        <p:spPr>
          <a:xfrm>
            <a:off x="-4574" y="2859326"/>
            <a:ext cx="400110" cy="1209863"/>
          </a:xfrm>
          <a:prstGeom prst="rect">
            <a:avLst/>
          </a:prstGeom>
          <a:noFill/>
        </p:spPr>
        <p:txBody>
          <a:bodyPr vert="eaVert" wrap="square" rtlCol="0">
            <a:spAutoFit/>
          </a:bodyPr>
          <a:lstStyle/>
          <a:p>
            <a:r>
              <a:rPr kumimoji="1" lang="en-US" altLang="ja-JP"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愛知県</a:t>
            </a:r>
            <a:r>
              <a:rPr kumimoji="1" lang="en-US" altLang="ja-JP" sz="1400" dirty="0">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p:txBody>
      </p:sp>
      <p:sp>
        <p:nvSpPr>
          <p:cNvPr id="25" name="テキスト ボックス 24"/>
          <p:cNvSpPr txBox="1"/>
          <p:nvPr/>
        </p:nvSpPr>
        <p:spPr>
          <a:xfrm>
            <a:off x="-4574" y="4234283"/>
            <a:ext cx="400110" cy="1360773"/>
          </a:xfrm>
          <a:prstGeom prst="rect">
            <a:avLst/>
          </a:prstGeom>
          <a:noFill/>
        </p:spPr>
        <p:txBody>
          <a:bodyPr vert="eaVert" wrap="square" rtlCol="0">
            <a:spAutoFit/>
          </a:bodyPr>
          <a:lstStyle/>
          <a:p>
            <a:r>
              <a:rPr kumimoji="1" lang="en-US" altLang="ja-JP"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福岡県</a:t>
            </a:r>
            <a:r>
              <a:rPr kumimoji="1" lang="en-US" altLang="ja-JP" sz="1400" dirty="0">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p:txBody>
      </p:sp>
      <p:sp>
        <p:nvSpPr>
          <p:cNvPr id="26" name="テキスト ボックス 25"/>
          <p:cNvSpPr txBox="1"/>
          <p:nvPr/>
        </p:nvSpPr>
        <p:spPr>
          <a:xfrm>
            <a:off x="-4574" y="5402583"/>
            <a:ext cx="400110" cy="976625"/>
          </a:xfrm>
          <a:prstGeom prst="rect">
            <a:avLst/>
          </a:prstGeom>
          <a:noFill/>
        </p:spPr>
        <p:txBody>
          <a:bodyPr vert="eaVert" wrap="square" rtlCol="0">
            <a:spAutoFit/>
          </a:bodyPr>
          <a:lstStyle/>
          <a:p>
            <a:r>
              <a:rPr kumimoji="1" lang="en-US" altLang="ja-JP"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全国</a:t>
            </a:r>
            <a:r>
              <a:rPr kumimoji="1" lang="en-US" altLang="ja-JP" sz="1400" dirty="0">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p:txBody>
      </p:sp>
      <p:sp>
        <p:nvSpPr>
          <p:cNvPr id="19" name="正方形/長方形 18"/>
          <p:cNvSpPr/>
          <p:nvPr/>
        </p:nvSpPr>
        <p:spPr>
          <a:xfrm>
            <a:off x="5508104" y="6510118"/>
            <a:ext cx="3537476" cy="369332"/>
          </a:xfrm>
          <a:prstGeom prst="rect">
            <a:avLst/>
          </a:prstGeom>
        </p:spPr>
        <p:txBody>
          <a:bodyPr wrap="square">
            <a:spAutoFit/>
          </a:bodyPr>
          <a:lstStyle/>
          <a:p>
            <a:r>
              <a:rPr lang="ja-JP" altLang="en-US" sz="900" dirty="0">
                <a:latin typeface="Meiryo UI" panose="020B0604030504040204" pitchFamily="50" charset="-128"/>
                <a:ea typeface="Meiryo UI" panose="020B0604030504040204" pitchFamily="50" charset="-128"/>
              </a:rPr>
              <a:t>出典：全国「景気動向指数」</a:t>
            </a:r>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内閣府</a:t>
            </a:r>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　都道府県「主要経済指標」　　　</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a:t>
            </a:r>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ラベルの数値は各年１月時点</a:t>
            </a:r>
          </a:p>
        </p:txBody>
      </p:sp>
      <p:sp>
        <p:nvSpPr>
          <p:cNvPr id="5" name="テキスト ボックス 4"/>
          <p:cNvSpPr txBox="1"/>
          <p:nvPr/>
        </p:nvSpPr>
        <p:spPr>
          <a:xfrm>
            <a:off x="591695" y="4608823"/>
            <a:ext cx="370541" cy="200055"/>
          </a:xfrm>
          <a:prstGeom prst="rect">
            <a:avLst/>
          </a:prstGeom>
          <a:noFill/>
        </p:spPr>
        <p:txBody>
          <a:bodyPr wrap="square" rtlCol="0">
            <a:spAutoFit/>
          </a:bodyPr>
          <a:lstStyle/>
          <a:p>
            <a:pPr algn="ctr"/>
            <a:r>
              <a:rPr kumimoji="1" lang="en-US" altLang="ja-JP" sz="700" dirty="0" smtClean="0"/>
              <a:t>66.4</a:t>
            </a:r>
            <a:endParaRPr kumimoji="1" lang="ja-JP" altLang="en-US" sz="700" dirty="0"/>
          </a:p>
        </p:txBody>
      </p:sp>
      <p:sp>
        <p:nvSpPr>
          <p:cNvPr id="27" name="テキスト ボックス 26"/>
          <p:cNvSpPr txBox="1"/>
          <p:nvPr/>
        </p:nvSpPr>
        <p:spPr>
          <a:xfrm>
            <a:off x="1525134" y="4494747"/>
            <a:ext cx="370541" cy="200055"/>
          </a:xfrm>
          <a:prstGeom prst="rect">
            <a:avLst/>
          </a:prstGeom>
          <a:noFill/>
        </p:spPr>
        <p:txBody>
          <a:bodyPr wrap="square" rtlCol="0">
            <a:spAutoFit/>
          </a:bodyPr>
          <a:lstStyle/>
          <a:p>
            <a:pPr algn="ctr"/>
            <a:r>
              <a:rPr kumimoji="1" lang="en-US" altLang="ja-JP" sz="700" dirty="0" smtClean="0"/>
              <a:t>71.9</a:t>
            </a:r>
            <a:endParaRPr kumimoji="1" lang="ja-JP" altLang="en-US" sz="700" dirty="0"/>
          </a:p>
        </p:txBody>
      </p:sp>
      <p:sp>
        <p:nvSpPr>
          <p:cNvPr id="28" name="テキスト ボックス 27"/>
          <p:cNvSpPr txBox="1"/>
          <p:nvPr/>
        </p:nvSpPr>
        <p:spPr>
          <a:xfrm>
            <a:off x="902378" y="4568211"/>
            <a:ext cx="370541" cy="200055"/>
          </a:xfrm>
          <a:prstGeom prst="rect">
            <a:avLst/>
          </a:prstGeom>
          <a:noFill/>
        </p:spPr>
        <p:txBody>
          <a:bodyPr wrap="square" rtlCol="0">
            <a:spAutoFit/>
          </a:bodyPr>
          <a:lstStyle/>
          <a:p>
            <a:pPr algn="ctr"/>
            <a:r>
              <a:rPr kumimoji="1" lang="en-US" altLang="ja-JP" sz="700" dirty="0" smtClean="0"/>
              <a:t>71.1</a:t>
            </a:r>
            <a:endParaRPr kumimoji="1" lang="ja-JP" altLang="en-US" sz="700" dirty="0"/>
          </a:p>
        </p:txBody>
      </p:sp>
      <p:sp>
        <p:nvSpPr>
          <p:cNvPr id="29" name="テキスト ボックス 28"/>
          <p:cNvSpPr txBox="1"/>
          <p:nvPr/>
        </p:nvSpPr>
        <p:spPr>
          <a:xfrm>
            <a:off x="1226348" y="4658023"/>
            <a:ext cx="370541" cy="200055"/>
          </a:xfrm>
          <a:prstGeom prst="rect">
            <a:avLst/>
          </a:prstGeom>
          <a:noFill/>
        </p:spPr>
        <p:txBody>
          <a:bodyPr wrap="square" rtlCol="0">
            <a:spAutoFit/>
          </a:bodyPr>
          <a:lstStyle/>
          <a:p>
            <a:pPr algn="ctr"/>
            <a:r>
              <a:rPr kumimoji="1" lang="en-US" altLang="ja-JP" sz="700" dirty="0" smtClean="0"/>
              <a:t>65.3</a:t>
            </a:r>
            <a:endParaRPr kumimoji="1" lang="ja-JP" altLang="en-US" sz="700" dirty="0"/>
          </a:p>
        </p:txBody>
      </p:sp>
      <p:sp>
        <p:nvSpPr>
          <p:cNvPr id="30" name="テキスト ボックス 29"/>
          <p:cNvSpPr txBox="1"/>
          <p:nvPr/>
        </p:nvSpPr>
        <p:spPr>
          <a:xfrm>
            <a:off x="1897048" y="4404935"/>
            <a:ext cx="370541" cy="200055"/>
          </a:xfrm>
          <a:prstGeom prst="rect">
            <a:avLst/>
          </a:prstGeom>
          <a:noFill/>
        </p:spPr>
        <p:txBody>
          <a:bodyPr wrap="square" rtlCol="0">
            <a:spAutoFit/>
          </a:bodyPr>
          <a:lstStyle/>
          <a:p>
            <a:pPr algn="ctr"/>
            <a:r>
              <a:rPr kumimoji="1" lang="en-US" altLang="ja-JP" sz="700" dirty="0" smtClean="0"/>
              <a:t>79.8</a:t>
            </a:r>
            <a:endParaRPr kumimoji="1" lang="ja-JP" altLang="en-US" sz="700" dirty="0"/>
          </a:p>
        </p:txBody>
      </p:sp>
      <p:sp>
        <p:nvSpPr>
          <p:cNvPr id="31" name="テキスト ボックス 30"/>
          <p:cNvSpPr txBox="1"/>
          <p:nvPr/>
        </p:nvSpPr>
        <p:spPr>
          <a:xfrm>
            <a:off x="2255673" y="4373518"/>
            <a:ext cx="370541" cy="200055"/>
          </a:xfrm>
          <a:prstGeom prst="rect">
            <a:avLst/>
          </a:prstGeom>
          <a:noFill/>
        </p:spPr>
        <p:txBody>
          <a:bodyPr wrap="square" rtlCol="0">
            <a:spAutoFit/>
          </a:bodyPr>
          <a:lstStyle/>
          <a:p>
            <a:pPr algn="ctr"/>
            <a:r>
              <a:rPr kumimoji="1" lang="en-US" altLang="ja-JP" sz="700" dirty="0" smtClean="0"/>
              <a:t>86.4</a:t>
            </a:r>
            <a:endParaRPr kumimoji="1" lang="ja-JP" altLang="en-US" sz="700" dirty="0"/>
          </a:p>
        </p:txBody>
      </p:sp>
      <p:sp>
        <p:nvSpPr>
          <p:cNvPr id="32" name="テキスト ボックス 31"/>
          <p:cNvSpPr txBox="1"/>
          <p:nvPr/>
        </p:nvSpPr>
        <p:spPr>
          <a:xfrm>
            <a:off x="2625562" y="4373518"/>
            <a:ext cx="370541" cy="200055"/>
          </a:xfrm>
          <a:prstGeom prst="rect">
            <a:avLst/>
          </a:prstGeom>
          <a:noFill/>
        </p:spPr>
        <p:txBody>
          <a:bodyPr wrap="square" rtlCol="0">
            <a:spAutoFit/>
          </a:bodyPr>
          <a:lstStyle/>
          <a:p>
            <a:pPr algn="ctr"/>
            <a:r>
              <a:rPr kumimoji="1" lang="en-US" altLang="ja-JP" sz="700" dirty="0" smtClean="0"/>
              <a:t>86.2</a:t>
            </a:r>
            <a:endParaRPr kumimoji="1" lang="ja-JP" altLang="en-US" sz="700" dirty="0"/>
          </a:p>
        </p:txBody>
      </p:sp>
      <p:sp>
        <p:nvSpPr>
          <p:cNvPr id="33" name="テキスト ボックス 32"/>
          <p:cNvSpPr txBox="1"/>
          <p:nvPr/>
        </p:nvSpPr>
        <p:spPr>
          <a:xfrm>
            <a:off x="3027581" y="4317479"/>
            <a:ext cx="370541" cy="200055"/>
          </a:xfrm>
          <a:prstGeom prst="rect">
            <a:avLst/>
          </a:prstGeom>
          <a:noFill/>
        </p:spPr>
        <p:txBody>
          <a:bodyPr wrap="square" rtlCol="0">
            <a:spAutoFit/>
          </a:bodyPr>
          <a:lstStyle/>
          <a:p>
            <a:pPr algn="ctr"/>
            <a:r>
              <a:rPr kumimoji="1" lang="en-US" altLang="ja-JP" sz="700" dirty="0" smtClean="0"/>
              <a:t>90.5</a:t>
            </a:r>
            <a:endParaRPr kumimoji="1" lang="ja-JP" altLang="en-US" sz="700" dirty="0"/>
          </a:p>
        </p:txBody>
      </p:sp>
      <p:sp>
        <p:nvSpPr>
          <p:cNvPr id="34" name="テキスト ボックス 33"/>
          <p:cNvSpPr txBox="1"/>
          <p:nvPr/>
        </p:nvSpPr>
        <p:spPr>
          <a:xfrm>
            <a:off x="3375110" y="4389487"/>
            <a:ext cx="370541" cy="200055"/>
          </a:xfrm>
          <a:prstGeom prst="rect">
            <a:avLst/>
          </a:prstGeom>
          <a:noFill/>
        </p:spPr>
        <p:txBody>
          <a:bodyPr wrap="square" rtlCol="0">
            <a:spAutoFit/>
          </a:bodyPr>
          <a:lstStyle/>
          <a:p>
            <a:pPr algn="ctr"/>
            <a:r>
              <a:rPr kumimoji="1" lang="en-US" altLang="ja-JP" sz="700" dirty="0" smtClean="0"/>
              <a:t>86.7</a:t>
            </a:r>
            <a:endParaRPr kumimoji="1" lang="ja-JP" altLang="en-US" sz="700" dirty="0"/>
          </a:p>
        </p:txBody>
      </p:sp>
      <p:sp>
        <p:nvSpPr>
          <p:cNvPr id="35" name="テキスト ボックス 34"/>
          <p:cNvSpPr txBox="1"/>
          <p:nvPr/>
        </p:nvSpPr>
        <p:spPr>
          <a:xfrm>
            <a:off x="3714402" y="4695010"/>
            <a:ext cx="370541" cy="200055"/>
          </a:xfrm>
          <a:prstGeom prst="rect">
            <a:avLst/>
          </a:prstGeom>
          <a:noFill/>
        </p:spPr>
        <p:txBody>
          <a:bodyPr wrap="square" rtlCol="0">
            <a:spAutoFit/>
          </a:bodyPr>
          <a:lstStyle/>
          <a:p>
            <a:pPr algn="ctr"/>
            <a:r>
              <a:rPr kumimoji="1" lang="en-US" altLang="ja-JP" sz="700" dirty="0" smtClean="0"/>
              <a:t>62.5</a:t>
            </a:r>
            <a:endParaRPr kumimoji="1" lang="ja-JP" altLang="en-US" sz="700" dirty="0"/>
          </a:p>
        </p:txBody>
      </p:sp>
      <p:sp>
        <p:nvSpPr>
          <p:cNvPr id="36" name="テキスト ボックス 35"/>
          <p:cNvSpPr txBox="1"/>
          <p:nvPr/>
        </p:nvSpPr>
        <p:spPr>
          <a:xfrm>
            <a:off x="4012935" y="4547117"/>
            <a:ext cx="370541" cy="200055"/>
          </a:xfrm>
          <a:prstGeom prst="rect">
            <a:avLst/>
          </a:prstGeom>
          <a:noFill/>
        </p:spPr>
        <p:txBody>
          <a:bodyPr wrap="square" rtlCol="0">
            <a:spAutoFit/>
          </a:bodyPr>
          <a:lstStyle/>
          <a:p>
            <a:pPr algn="ctr"/>
            <a:r>
              <a:rPr kumimoji="1" lang="en-US" altLang="ja-JP" sz="700" dirty="0" smtClean="0"/>
              <a:t>70.2</a:t>
            </a:r>
            <a:endParaRPr kumimoji="1" lang="ja-JP" altLang="en-US" sz="700" dirty="0"/>
          </a:p>
        </p:txBody>
      </p:sp>
      <p:sp>
        <p:nvSpPr>
          <p:cNvPr id="38" name="テキスト ボックス 37"/>
          <p:cNvSpPr txBox="1"/>
          <p:nvPr/>
        </p:nvSpPr>
        <p:spPr>
          <a:xfrm>
            <a:off x="1950957" y="2960554"/>
            <a:ext cx="370541" cy="200055"/>
          </a:xfrm>
          <a:prstGeom prst="rect">
            <a:avLst/>
          </a:prstGeom>
          <a:noFill/>
        </p:spPr>
        <p:txBody>
          <a:bodyPr wrap="square" rtlCol="0">
            <a:spAutoFit/>
          </a:bodyPr>
          <a:lstStyle/>
          <a:p>
            <a:pPr algn="ctr"/>
            <a:r>
              <a:rPr kumimoji="1" lang="en-US" altLang="ja-JP" sz="700" dirty="0" smtClean="0"/>
              <a:t>91.9</a:t>
            </a:r>
            <a:endParaRPr kumimoji="1" lang="ja-JP" altLang="en-US" sz="700" dirty="0"/>
          </a:p>
        </p:txBody>
      </p:sp>
      <p:sp>
        <p:nvSpPr>
          <p:cNvPr id="39" name="テキスト ボックス 38"/>
          <p:cNvSpPr txBox="1"/>
          <p:nvPr/>
        </p:nvSpPr>
        <p:spPr>
          <a:xfrm>
            <a:off x="2309582" y="2909316"/>
            <a:ext cx="370541" cy="200055"/>
          </a:xfrm>
          <a:prstGeom prst="rect">
            <a:avLst/>
          </a:prstGeom>
          <a:noFill/>
        </p:spPr>
        <p:txBody>
          <a:bodyPr wrap="square" rtlCol="0">
            <a:spAutoFit/>
          </a:bodyPr>
          <a:lstStyle/>
          <a:p>
            <a:pPr algn="ctr"/>
            <a:r>
              <a:rPr kumimoji="1" lang="en-US" altLang="ja-JP" sz="700" dirty="0" smtClean="0"/>
              <a:t>97.4</a:t>
            </a:r>
            <a:endParaRPr kumimoji="1" lang="ja-JP" altLang="en-US" sz="700" dirty="0"/>
          </a:p>
        </p:txBody>
      </p:sp>
      <p:sp>
        <p:nvSpPr>
          <p:cNvPr id="40" name="テキスト ボックス 39"/>
          <p:cNvSpPr txBox="1"/>
          <p:nvPr/>
        </p:nvSpPr>
        <p:spPr>
          <a:xfrm>
            <a:off x="2687706" y="2860526"/>
            <a:ext cx="370541" cy="200055"/>
          </a:xfrm>
          <a:prstGeom prst="rect">
            <a:avLst/>
          </a:prstGeom>
          <a:noFill/>
        </p:spPr>
        <p:txBody>
          <a:bodyPr wrap="square" rtlCol="0">
            <a:spAutoFit/>
          </a:bodyPr>
          <a:lstStyle/>
          <a:p>
            <a:pPr algn="ctr"/>
            <a:r>
              <a:rPr kumimoji="1" lang="en-US" altLang="ja-JP" sz="700" dirty="0" smtClean="0"/>
              <a:t>99.0</a:t>
            </a:r>
            <a:endParaRPr kumimoji="1" lang="ja-JP" altLang="en-US" sz="700" dirty="0"/>
          </a:p>
        </p:txBody>
      </p:sp>
      <p:sp>
        <p:nvSpPr>
          <p:cNvPr id="41" name="テキスト ボックス 40"/>
          <p:cNvSpPr txBox="1"/>
          <p:nvPr/>
        </p:nvSpPr>
        <p:spPr>
          <a:xfrm>
            <a:off x="3065830" y="2806378"/>
            <a:ext cx="386201" cy="200055"/>
          </a:xfrm>
          <a:prstGeom prst="rect">
            <a:avLst/>
          </a:prstGeom>
          <a:noFill/>
        </p:spPr>
        <p:txBody>
          <a:bodyPr wrap="square" rtlCol="0">
            <a:spAutoFit/>
          </a:bodyPr>
          <a:lstStyle/>
          <a:p>
            <a:pPr algn="ctr"/>
            <a:r>
              <a:rPr kumimoji="1" lang="en-US" altLang="ja-JP" sz="700" dirty="0" smtClean="0"/>
              <a:t>102.6</a:t>
            </a:r>
            <a:endParaRPr kumimoji="1" lang="ja-JP" altLang="en-US" sz="700" dirty="0"/>
          </a:p>
        </p:txBody>
      </p:sp>
      <p:sp>
        <p:nvSpPr>
          <p:cNvPr id="42" name="テキスト ボックス 41"/>
          <p:cNvSpPr txBox="1"/>
          <p:nvPr/>
        </p:nvSpPr>
        <p:spPr>
          <a:xfrm>
            <a:off x="3357901" y="2830202"/>
            <a:ext cx="387369" cy="200055"/>
          </a:xfrm>
          <a:prstGeom prst="rect">
            <a:avLst/>
          </a:prstGeom>
          <a:noFill/>
        </p:spPr>
        <p:txBody>
          <a:bodyPr wrap="square" rtlCol="0">
            <a:spAutoFit/>
          </a:bodyPr>
          <a:lstStyle/>
          <a:p>
            <a:pPr algn="ctr"/>
            <a:r>
              <a:rPr kumimoji="1" lang="en-US" altLang="ja-JP" sz="700" dirty="0" smtClean="0"/>
              <a:t>101.2</a:t>
            </a:r>
            <a:endParaRPr kumimoji="1" lang="ja-JP" altLang="en-US" sz="700" dirty="0"/>
          </a:p>
        </p:txBody>
      </p:sp>
      <p:sp>
        <p:nvSpPr>
          <p:cNvPr id="43" name="テキスト ボックス 42"/>
          <p:cNvSpPr txBox="1"/>
          <p:nvPr/>
        </p:nvSpPr>
        <p:spPr>
          <a:xfrm>
            <a:off x="3708567" y="3248072"/>
            <a:ext cx="370541" cy="200055"/>
          </a:xfrm>
          <a:prstGeom prst="rect">
            <a:avLst/>
          </a:prstGeom>
          <a:noFill/>
        </p:spPr>
        <p:txBody>
          <a:bodyPr wrap="square" rtlCol="0">
            <a:spAutoFit/>
          </a:bodyPr>
          <a:lstStyle/>
          <a:p>
            <a:pPr algn="ctr"/>
            <a:r>
              <a:rPr kumimoji="1" lang="en-US" altLang="ja-JP" sz="700" dirty="0" smtClean="0"/>
              <a:t>73.0</a:t>
            </a:r>
            <a:endParaRPr kumimoji="1" lang="ja-JP" altLang="en-US" sz="700" dirty="0"/>
          </a:p>
        </p:txBody>
      </p:sp>
      <p:sp>
        <p:nvSpPr>
          <p:cNvPr id="44" name="テキスト ボックス 43"/>
          <p:cNvSpPr txBox="1"/>
          <p:nvPr/>
        </p:nvSpPr>
        <p:spPr>
          <a:xfrm>
            <a:off x="4055651" y="3103898"/>
            <a:ext cx="370541" cy="200055"/>
          </a:xfrm>
          <a:prstGeom prst="rect">
            <a:avLst/>
          </a:prstGeom>
          <a:noFill/>
        </p:spPr>
        <p:txBody>
          <a:bodyPr wrap="square" rtlCol="0">
            <a:spAutoFit/>
          </a:bodyPr>
          <a:lstStyle/>
          <a:p>
            <a:pPr algn="ctr"/>
            <a:r>
              <a:rPr kumimoji="1" lang="en-US" altLang="ja-JP" sz="700" dirty="0" smtClean="0"/>
              <a:t>80.8</a:t>
            </a:r>
            <a:endParaRPr kumimoji="1" lang="en-US" altLang="ja-JP" sz="700" dirty="0"/>
          </a:p>
        </p:txBody>
      </p:sp>
      <p:sp>
        <p:nvSpPr>
          <p:cNvPr id="45" name="テキスト ボックス 44"/>
          <p:cNvSpPr txBox="1"/>
          <p:nvPr/>
        </p:nvSpPr>
        <p:spPr>
          <a:xfrm>
            <a:off x="568452" y="5583435"/>
            <a:ext cx="370541" cy="200055"/>
          </a:xfrm>
          <a:prstGeom prst="rect">
            <a:avLst/>
          </a:prstGeom>
          <a:noFill/>
        </p:spPr>
        <p:txBody>
          <a:bodyPr wrap="square" rtlCol="0">
            <a:spAutoFit/>
          </a:bodyPr>
          <a:lstStyle/>
          <a:p>
            <a:pPr algn="ctr"/>
            <a:r>
              <a:rPr kumimoji="1" lang="en-US" altLang="ja-JP" sz="700" dirty="0" smtClean="0"/>
              <a:t>89.5</a:t>
            </a:r>
            <a:endParaRPr kumimoji="1" lang="ja-JP" altLang="en-US" sz="700" dirty="0"/>
          </a:p>
        </p:txBody>
      </p:sp>
      <p:sp>
        <p:nvSpPr>
          <p:cNvPr id="46" name="テキスト ボックス 45"/>
          <p:cNvSpPr txBox="1"/>
          <p:nvPr/>
        </p:nvSpPr>
        <p:spPr>
          <a:xfrm>
            <a:off x="1501386" y="5516147"/>
            <a:ext cx="370541" cy="200055"/>
          </a:xfrm>
          <a:prstGeom prst="rect">
            <a:avLst/>
          </a:prstGeom>
          <a:noFill/>
        </p:spPr>
        <p:txBody>
          <a:bodyPr wrap="square" rtlCol="0">
            <a:spAutoFit/>
          </a:bodyPr>
          <a:lstStyle/>
          <a:p>
            <a:pPr algn="ctr"/>
            <a:r>
              <a:rPr kumimoji="1" lang="en-US" altLang="ja-JP" sz="700" dirty="0" smtClean="0"/>
              <a:t>90.8</a:t>
            </a:r>
            <a:endParaRPr kumimoji="1" lang="ja-JP" altLang="en-US" sz="700" dirty="0"/>
          </a:p>
        </p:txBody>
      </p:sp>
      <p:sp>
        <p:nvSpPr>
          <p:cNvPr id="47" name="テキスト ボックス 46"/>
          <p:cNvSpPr txBox="1"/>
          <p:nvPr/>
        </p:nvSpPr>
        <p:spPr>
          <a:xfrm>
            <a:off x="891995" y="5483209"/>
            <a:ext cx="370541" cy="200055"/>
          </a:xfrm>
          <a:prstGeom prst="rect">
            <a:avLst/>
          </a:prstGeom>
          <a:noFill/>
        </p:spPr>
        <p:txBody>
          <a:bodyPr wrap="square" rtlCol="0">
            <a:spAutoFit/>
          </a:bodyPr>
          <a:lstStyle/>
          <a:p>
            <a:pPr algn="ctr"/>
            <a:r>
              <a:rPr kumimoji="1" lang="en-US" altLang="ja-JP" sz="700" dirty="0" smtClean="0"/>
              <a:t>94.6</a:t>
            </a:r>
            <a:endParaRPr kumimoji="1" lang="ja-JP" altLang="en-US" sz="700" dirty="0"/>
          </a:p>
        </p:txBody>
      </p:sp>
      <p:sp>
        <p:nvSpPr>
          <p:cNvPr id="48" name="テキスト ボックス 47"/>
          <p:cNvSpPr txBox="1"/>
          <p:nvPr/>
        </p:nvSpPr>
        <p:spPr>
          <a:xfrm>
            <a:off x="1205457" y="5671194"/>
            <a:ext cx="370541" cy="200055"/>
          </a:xfrm>
          <a:prstGeom prst="rect">
            <a:avLst/>
          </a:prstGeom>
          <a:noFill/>
        </p:spPr>
        <p:txBody>
          <a:bodyPr wrap="square" rtlCol="0">
            <a:spAutoFit/>
          </a:bodyPr>
          <a:lstStyle/>
          <a:p>
            <a:pPr algn="ctr"/>
            <a:r>
              <a:rPr kumimoji="1" lang="en-US" altLang="ja-JP" sz="700" dirty="0" smtClean="0"/>
              <a:t>83.8</a:t>
            </a:r>
            <a:endParaRPr kumimoji="1" lang="ja-JP" altLang="en-US" sz="700" dirty="0"/>
          </a:p>
        </p:txBody>
      </p:sp>
      <p:sp>
        <p:nvSpPr>
          <p:cNvPr id="49" name="テキスト ボックス 48"/>
          <p:cNvSpPr txBox="1"/>
          <p:nvPr/>
        </p:nvSpPr>
        <p:spPr>
          <a:xfrm>
            <a:off x="1873300" y="5461127"/>
            <a:ext cx="370541" cy="200055"/>
          </a:xfrm>
          <a:prstGeom prst="rect">
            <a:avLst/>
          </a:prstGeom>
          <a:noFill/>
        </p:spPr>
        <p:txBody>
          <a:bodyPr wrap="square" rtlCol="0">
            <a:spAutoFit/>
          </a:bodyPr>
          <a:lstStyle/>
          <a:p>
            <a:pPr algn="ctr"/>
            <a:r>
              <a:rPr kumimoji="1" lang="en-US" altLang="ja-JP" sz="700" dirty="0" smtClean="0"/>
              <a:t>98.4</a:t>
            </a:r>
            <a:endParaRPr kumimoji="1" lang="ja-JP" altLang="en-US" sz="700" dirty="0"/>
          </a:p>
        </p:txBody>
      </p:sp>
      <p:sp>
        <p:nvSpPr>
          <p:cNvPr id="50" name="テキスト ボックス 49"/>
          <p:cNvSpPr txBox="1"/>
          <p:nvPr/>
        </p:nvSpPr>
        <p:spPr>
          <a:xfrm>
            <a:off x="2229311" y="5423407"/>
            <a:ext cx="383010" cy="200055"/>
          </a:xfrm>
          <a:prstGeom prst="rect">
            <a:avLst/>
          </a:prstGeom>
          <a:noFill/>
        </p:spPr>
        <p:txBody>
          <a:bodyPr wrap="square" rtlCol="0">
            <a:spAutoFit/>
          </a:bodyPr>
          <a:lstStyle/>
          <a:p>
            <a:pPr algn="ctr"/>
            <a:r>
              <a:rPr kumimoji="1" lang="en-US" altLang="ja-JP" sz="700" dirty="0" smtClean="0"/>
              <a:t>101.0</a:t>
            </a:r>
            <a:endParaRPr kumimoji="1" lang="ja-JP" altLang="en-US" sz="700" dirty="0"/>
          </a:p>
        </p:txBody>
      </p:sp>
      <p:sp>
        <p:nvSpPr>
          <p:cNvPr id="51" name="テキスト ボックス 50"/>
          <p:cNvSpPr txBox="1"/>
          <p:nvPr/>
        </p:nvSpPr>
        <p:spPr>
          <a:xfrm>
            <a:off x="2598382" y="5339632"/>
            <a:ext cx="392658" cy="200055"/>
          </a:xfrm>
          <a:prstGeom prst="rect">
            <a:avLst/>
          </a:prstGeom>
          <a:noFill/>
        </p:spPr>
        <p:txBody>
          <a:bodyPr wrap="square" rtlCol="0">
            <a:spAutoFit/>
          </a:bodyPr>
          <a:lstStyle/>
          <a:p>
            <a:pPr algn="ctr"/>
            <a:r>
              <a:rPr kumimoji="1" lang="en-US" altLang="ja-JP" sz="700" dirty="0" smtClean="0"/>
              <a:t>104.1</a:t>
            </a:r>
            <a:endParaRPr kumimoji="1" lang="ja-JP" altLang="en-US" sz="700" dirty="0"/>
          </a:p>
        </p:txBody>
      </p:sp>
      <p:sp>
        <p:nvSpPr>
          <p:cNvPr id="52" name="テキスト ボックス 51"/>
          <p:cNvSpPr txBox="1"/>
          <p:nvPr/>
        </p:nvSpPr>
        <p:spPr>
          <a:xfrm>
            <a:off x="3034937" y="5306852"/>
            <a:ext cx="393784" cy="200055"/>
          </a:xfrm>
          <a:prstGeom prst="rect">
            <a:avLst/>
          </a:prstGeom>
          <a:noFill/>
        </p:spPr>
        <p:txBody>
          <a:bodyPr wrap="square" rtlCol="0">
            <a:spAutoFit/>
          </a:bodyPr>
          <a:lstStyle/>
          <a:p>
            <a:pPr algn="ctr"/>
            <a:r>
              <a:rPr kumimoji="1" lang="en-US" altLang="ja-JP" sz="700" dirty="0" smtClean="0"/>
              <a:t>106.0</a:t>
            </a:r>
            <a:endParaRPr kumimoji="1" lang="ja-JP" altLang="en-US" sz="700" dirty="0"/>
          </a:p>
        </p:txBody>
      </p:sp>
      <p:sp>
        <p:nvSpPr>
          <p:cNvPr id="53" name="テキスト ボックス 52"/>
          <p:cNvSpPr txBox="1"/>
          <p:nvPr/>
        </p:nvSpPr>
        <p:spPr>
          <a:xfrm>
            <a:off x="3351867" y="5347563"/>
            <a:ext cx="419542" cy="200055"/>
          </a:xfrm>
          <a:prstGeom prst="rect">
            <a:avLst/>
          </a:prstGeom>
          <a:noFill/>
        </p:spPr>
        <p:txBody>
          <a:bodyPr wrap="square" rtlCol="0">
            <a:spAutoFit/>
          </a:bodyPr>
          <a:lstStyle/>
          <a:p>
            <a:pPr algn="ctr"/>
            <a:r>
              <a:rPr kumimoji="1" lang="en-US" altLang="ja-JP" sz="700" dirty="0" smtClean="0"/>
              <a:t>104.4</a:t>
            </a:r>
            <a:endParaRPr kumimoji="1" lang="ja-JP" altLang="en-US" sz="700" dirty="0"/>
          </a:p>
        </p:txBody>
      </p:sp>
      <p:sp>
        <p:nvSpPr>
          <p:cNvPr id="54" name="テキスト ボックス 53"/>
          <p:cNvSpPr txBox="1"/>
          <p:nvPr/>
        </p:nvSpPr>
        <p:spPr>
          <a:xfrm>
            <a:off x="3711961" y="5847880"/>
            <a:ext cx="370541" cy="200055"/>
          </a:xfrm>
          <a:prstGeom prst="rect">
            <a:avLst/>
          </a:prstGeom>
          <a:noFill/>
        </p:spPr>
        <p:txBody>
          <a:bodyPr wrap="square" rtlCol="0">
            <a:spAutoFit/>
          </a:bodyPr>
          <a:lstStyle/>
          <a:p>
            <a:pPr algn="ctr"/>
            <a:r>
              <a:rPr kumimoji="1" lang="en-US" altLang="ja-JP" sz="700" dirty="0" smtClean="0"/>
              <a:t>75.5</a:t>
            </a:r>
            <a:endParaRPr kumimoji="1" lang="ja-JP" altLang="en-US" sz="700" dirty="0"/>
          </a:p>
        </p:txBody>
      </p:sp>
      <p:sp>
        <p:nvSpPr>
          <p:cNvPr id="55" name="テキスト ボックス 54"/>
          <p:cNvSpPr txBox="1"/>
          <p:nvPr/>
        </p:nvSpPr>
        <p:spPr>
          <a:xfrm>
            <a:off x="4010474" y="5613630"/>
            <a:ext cx="370541" cy="200055"/>
          </a:xfrm>
          <a:prstGeom prst="rect">
            <a:avLst/>
          </a:prstGeom>
          <a:noFill/>
        </p:spPr>
        <p:txBody>
          <a:bodyPr wrap="square" rtlCol="0">
            <a:spAutoFit/>
          </a:bodyPr>
          <a:lstStyle/>
          <a:p>
            <a:pPr algn="ctr"/>
            <a:r>
              <a:rPr kumimoji="1" lang="en-US" altLang="ja-JP" sz="700" dirty="0"/>
              <a:t>85.7</a:t>
            </a:r>
            <a:endParaRPr kumimoji="1" lang="ja-JP" altLang="en-US" sz="700" dirty="0"/>
          </a:p>
        </p:txBody>
      </p:sp>
      <p:sp>
        <p:nvSpPr>
          <p:cNvPr id="56" name="テキスト ボックス 55"/>
          <p:cNvSpPr txBox="1"/>
          <p:nvPr/>
        </p:nvSpPr>
        <p:spPr>
          <a:xfrm>
            <a:off x="4572000" y="1672333"/>
            <a:ext cx="370541" cy="200055"/>
          </a:xfrm>
          <a:prstGeom prst="rect">
            <a:avLst/>
          </a:prstGeom>
          <a:noFill/>
        </p:spPr>
        <p:txBody>
          <a:bodyPr wrap="square" rtlCol="0">
            <a:spAutoFit/>
          </a:bodyPr>
          <a:lstStyle/>
          <a:p>
            <a:pPr algn="ctr"/>
            <a:r>
              <a:rPr kumimoji="1" lang="en-US" altLang="ja-JP" sz="700" dirty="0" smtClean="0"/>
              <a:t>75.4</a:t>
            </a:r>
            <a:endParaRPr kumimoji="1" lang="ja-JP" altLang="en-US" sz="700" dirty="0"/>
          </a:p>
        </p:txBody>
      </p:sp>
      <p:sp>
        <p:nvSpPr>
          <p:cNvPr id="57" name="テキスト ボックス 56"/>
          <p:cNvSpPr txBox="1"/>
          <p:nvPr/>
        </p:nvSpPr>
        <p:spPr>
          <a:xfrm>
            <a:off x="5679807" y="1587947"/>
            <a:ext cx="370541" cy="200055"/>
          </a:xfrm>
          <a:prstGeom prst="rect">
            <a:avLst/>
          </a:prstGeom>
          <a:noFill/>
        </p:spPr>
        <p:txBody>
          <a:bodyPr wrap="square" rtlCol="0">
            <a:spAutoFit/>
          </a:bodyPr>
          <a:lstStyle/>
          <a:p>
            <a:pPr algn="ctr"/>
            <a:r>
              <a:rPr kumimoji="1" lang="en-US" altLang="ja-JP" sz="700" dirty="0" smtClean="0"/>
              <a:t>90.6</a:t>
            </a:r>
            <a:endParaRPr kumimoji="1" lang="ja-JP" altLang="en-US" sz="700" dirty="0"/>
          </a:p>
        </p:txBody>
      </p:sp>
      <p:sp>
        <p:nvSpPr>
          <p:cNvPr id="58" name="テキスト ボックス 57"/>
          <p:cNvSpPr txBox="1"/>
          <p:nvPr/>
        </p:nvSpPr>
        <p:spPr>
          <a:xfrm>
            <a:off x="5039480" y="1629253"/>
            <a:ext cx="370541" cy="200055"/>
          </a:xfrm>
          <a:prstGeom prst="rect">
            <a:avLst/>
          </a:prstGeom>
          <a:noFill/>
        </p:spPr>
        <p:txBody>
          <a:bodyPr wrap="square" rtlCol="0">
            <a:spAutoFit/>
          </a:bodyPr>
          <a:lstStyle/>
          <a:p>
            <a:pPr algn="ctr"/>
            <a:r>
              <a:rPr kumimoji="1" lang="en-US" altLang="ja-JP" sz="700" dirty="0" smtClean="0"/>
              <a:t>83.6</a:t>
            </a:r>
            <a:endParaRPr kumimoji="1" lang="ja-JP" altLang="en-US" sz="700" dirty="0"/>
          </a:p>
        </p:txBody>
      </p:sp>
      <p:sp>
        <p:nvSpPr>
          <p:cNvPr id="59" name="テキスト ボックス 58"/>
          <p:cNvSpPr txBox="1"/>
          <p:nvPr/>
        </p:nvSpPr>
        <p:spPr>
          <a:xfrm>
            <a:off x="5313483" y="1607867"/>
            <a:ext cx="370541" cy="200055"/>
          </a:xfrm>
          <a:prstGeom prst="rect">
            <a:avLst/>
          </a:prstGeom>
          <a:noFill/>
        </p:spPr>
        <p:txBody>
          <a:bodyPr wrap="square" rtlCol="0">
            <a:spAutoFit/>
          </a:bodyPr>
          <a:lstStyle/>
          <a:p>
            <a:pPr algn="ctr"/>
            <a:r>
              <a:rPr kumimoji="1" lang="en-US" altLang="ja-JP" sz="700" dirty="0" smtClean="0"/>
              <a:t>87.7</a:t>
            </a:r>
            <a:endParaRPr kumimoji="1" lang="ja-JP" altLang="en-US" sz="700" dirty="0"/>
          </a:p>
        </p:txBody>
      </p:sp>
      <p:sp>
        <p:nvSpPr>
          <p:cNvPr id="60" name="テキスト ボックス 59"/>
          <p:cNvSpPr txBox="1"/>
          <p:nvPr/>
        </p:nvSpPr>
        <p:spPr>
          <a:xfrm>
            <a:off x="5983426" y="1429007"/>
            <a:ext cx="399901" cy="200055"/>
          </a:xfrm>
          <a:prstGeom prst="rect">
            <a:avLst/>
          </a:prstGeom>
          <a:noFill/>
        </p:spPr>
        <p:txBody>
          <a:bodyPr wrap="square" rtlCol="0">
            <a:spAutoFit/>
          </a:bodyPr>
          <a:lstStyle/>
          <a:p>
            <a:pPr algn="ctr"/>
            <a:r>
              <a:rPr kumimoji="1" lang="en-US" altLang="ja-JP" sz="700" dirty="0" smtClean="0"/>
              <a:t>104.1</a:t>
            </a:r>
            <a:endParaRPr kumimoji="1" lang="ja-JP" altLang="en-US" sz="700" dirty="0"/>
          </a:p>
        </p:txBody>
      </p:sp>
      <p:sp>
        <p:nvSpPr>
          <p:cNvPr id="61" name="テキスト ボックス 60"/>
          <p:cNvSpPr txBox="1"/>
          <p:nvPr/>
        </p:nvSpPr>
        <p:spPr>
          <a:xfrm>
            <a:off x="6468243" y="1422931"/>
            <a:ext cx="383010" cy="200055"/>
          </a:xfrm>
          <a:prstGeom prst="rect">
            <a:avLst/>
          </a:prstGeom>
          <a:noFill/>
        </p:spPr>
        <p:txBody>
          <a:bodyPr wrap="square" rtlCol="0">
            <a:spAutoFit/>
          </a:bodyPr>
          <a:lstStyle/>
          <a:p>
            <a:pPr algn="ctr"/>
            <a:r>
              <a:rPr kumimoji="1" lang="en-US" altLang="ja-JP" sz="700" dirty="0"/>
              <a:t>103.1</a:t>
            </a:r>
            <a:endParaRPr kumimoji="1" lang="ja-JP" altLang="en-US" sz="700" dirty="0"/>
          </a:p>
        </p:txBody>
      </p:sp>
      <p:sp>
        <p:nvSpPr>
          <p:cNvPr id="62" name="テキスト ボックス 61"/>
          <p:cNvSpPr txBox="1"/>
          <p:nvPr/>
        </p:nvSpPr>
        <p:spPr>
          <a:xfrm>
            <a:off x="6864615" y="1470124"/>
            <a:ext cx="392658" cy="200055"/>
          </a:xfrm>
          <a:prstGeom prst="rect">
            <a:avLst/>
          </a:prstGeom>
          <a:noFill/>
        </p:spPr>
        <p:txBody>
          <a:bodyPr wrap="square" rtlCol="0">
            <a:spAutoFit/>
          </a:bodyPr>
          <a:lstStyle/>
          <a:p>
            <a:pPr algn="ctr"/>
            <a:r>
              <a:rPr kumimoji="1" lang="en-US" altLang="ja-JP" sz="700" dirty="0" smtClean="0"/>
              <a:t>98.2</a:t>
            </a:r>
            <a:endParaRPr kumimoji="1" lang="ja-JP" altLang="en-US" sz="700" dirty="0"/>
          </a:p>
        </p:txBody>
      </p:sp>
      <p:sp>
        <p:nvSpPr>
          <p:cNvPr id="63" name="テキスト ボックス 62"/>
          <p:cNvSpPr txBox="1"/>
          <p:nvPr/>
        </p:nvSpPr>
        <p:spPr>
          <a:xfrm>
            <a:off x="7171274" y="1436284"/>
            <a:ext cx="393784" cy="200055"/>
          </a:xfrm>
          <a:prstGeom prst="rect">
            <a:avLst/>
          </a:prstGeom>
          <a:noFill/>
        </p:spPr>
        <p:txBody>
          <a:bodyPr wrap="square" rtlCol="0">
            <a:spAutoFit/>
          </a:bodyPr>
          <a:lstStyle/>
          <a:p>
            <a:pPr algn="ctr"/>
            <a:r>
              <a:rPr kumimoji="1" lang="en-US" altLang="ja-JP" sz="700" dirty="0" smtClean="0"/>
              <a:t>101.1</a:t>
            </a:r>
            <a:endParaRPr kumimoji="1" lang="ja-JP" altLang="en-US" sz="700" dirty="0"/>
          </a:p>
        </p:txBody>
      </p:sp>
      <p:sp>
        <p:nvSpPr>
          <p:cNvPr id="64" name="テキスト ボックス 63"/>
          <p:cNvSpPr txBox="1"/>
          <p:nvPr/>
        </p:nvSpPr>
        <p:spPr>
          <a:xfrm>
            <a:off x="7533725" y="1385229"/>
            <a:ext cx="419542" cy="200055"/>
          </a:xfrm>
          <a:prstGeom prst="rect">
            <a:avLst/>
          </a:prstGeom>
          <a:noFill/>
        </p:spPr>
        <p:txBody>
          <a:bodyPr wrap="square" rtlCol="0">
            <a:spAutoFit/>
          </a:bodyPr>
          <a:lstStyle/>
          <a:p>
            <a:pPr algn="ctr"/>
            <a:r>
              <a:rPr kumimoji="1" lang="en-US" altLang="ja-JP" sz="700" dirty="0" smtClean="0"/>
              <a:t>102.2</a:t>
            </a:r>
            <a:endParaRPr kumimoji="1" lang="ja-JP" altLang="en-US" sz="700" dirty="0"/>
          </a:p>
        </p:txBody>
      </p:sp>
      <p:sp>
        <p:nvSpPr>
          <p:cNvPr id="66" name="テキスト ボックス 65"/>
          <p:cNvSpPr txBox="1"/>
          <p:nvPr/>
        </p:nvSpPr>
        <p:spPr>
          <a:xfrm>
            <a:off x="7980445" y="1371481"/>
            <a:ext cx="418592" cy="200055"/>
          </a:xfrm>
          <a:prstGeom prst="rect">
            <a:avLst/>
          </a:prstGeom>
          <a:noFill/>
        </p:spPr>
        <p:txBody>
          <a:bodyPr wrap="square" rtlCol="0">
            <a:spAutoFit/>
          </a:bodyPr>
          <a:lstStyle/>
          <a:p>
            <a:pPr algn="ctr"/>
            <a:r>
              <a:rPr kumimoji="1" lang="en-US" altLang="ja-JP" sz="700" dirty="0" smtClean="0"/>
              <a:t>102.6</a:t>
            </a:r>
            <a:endParaRPr kumimoji="1" lang="ja-JP" altLang="en-US" sz="700" dirty="0"/>
          </a:p>
        </p:txBody>
      </p:sp>
      <p:sp>
        <p:nvSpPr>
          <p:cNvPr id="67" name="テキスト ボックス 66"/>
          <p:cNvSpPr txBox="1"/>
          <p:nvPr/>
        </p:nvSpPr>
        <p:spPr>
          <a:xfrm>
            <a:off x="4572000" y="3103897"/>
            <a:ext cx="370541" cy="200055"/>
          </a:xfrm>
          <a:prstGeom prst="rect">
            <a:avLst/>
          </a:prstGeom>
          <a:noFill/>
        </p:spPr>
        <p:txBody>
          <a:bodyPr wrap="square" rtlCol="0">
            <a:spAutoFit/>
          </a:bodyPr>
          <a:lstStyle/>
          <a:p>
            <a:pPr algn="ctr"/>
            <a:r>
              <a:rPr kumimoji="1" lang="en-US" altLang="ja-JP" sz="700" dirty="0" smtClean="0"/>
              <a:t>80.8</a:t>
            </a:r>
            <a:endParaRPr kumimoji="1" lang="ja-JP" altLang="en-US" sz="700" dirty="0"/>
          </a:p>
        </p:txBody>
      </p:sp>
      <p:sp>
        <p:nvSpPr>
          <p:cNvPr id="68" name="テキスト ボックス 67"/>
          <p:cNvSpPr txBox="1"/>
          <p:nvPr/>
        </p:nvSpPr>
        <p:spPr>
          <a:xfrm>
            <a:off x="5684931" y="3022614"/>
            <a:ext cx="370541" cy="200055"/>
          </a:xfrm>
          <a:prstGeom prst="rect">
            <a:avLst/>
          </a:prstGeom>
          <a:noFill/>
        </p:spPr>
        <p:txBody>
          <a:bodyPr wrap="square" rtlCol="0">
            <a:spAutoFit/>
          </a:bodyPr>
          <a:lstStyle/>
          <a:p>
            <a:pPr algn="ctr"/>
            <a:r>
              <a:rPr kumimoji="1" lang="en-US" altLang="ja-JP" sz="700" dirty="0"/>
              <a:t>90.1</a:t>
            </a:r>
            <a:endParaRPr kumimoji="1" lang="ja-JP" altLang="en-US" sz="700" dirty="0"/>
          </a:p>
        </p:txBody>
      </p:sp>
      <p:sp>
        <p:nvSpPr>
          <p:cNvPr id="69" name="テキスト ボックス 68"/>
          <p:cNvSpPr txBox="1"/>
          <p:nvPr/>
        </p:nvSpPr>
        <p:spPr>
          <a:xfrm>
            <a:off x="5055691" y="3061417"/>
            <a:ext cx="370541" cy="200055"/>
          </a:xfrm>
          <a:prstGeom prst="rect">
            <a:avLst/>
          </a:prstGeom>
          <a:noFill/>
        </p:spPr>
        <p:txBody>
          <a:bodyPr wrap="square" rtlCol="0">
            <a:spAutoFit/>
          </a:bodyPr>
          <a:lstStyle/>
          <a:p>
            <a:pPr algn="ctr"/>
            <a:r>
              <a:rPr kumimoji="1" lang="en-US" altLang="ja-JP" sz="700" dirty="0" smtClean="0"/>
              <a:t>85.4</a:t>
            </a:r>
            <a:endParaRPr kumimoji="1" lang="ja-JP" altLang="en-US" sz="700" dirty="0"/>
          </a:p>
        </p:txBody>
      </p:sp>
      <p:sp>
        <p:nvSpPr>
          <p:cNvPr id="70" name="テキスト ボックス 69"/>
          <p:cNvSpPr txBox="1"/>
          <p:nvPr/>
        </p:nvSpPr>
        <p:spPr>
          <a:xfrm>
            <a:off x="5291850" y="3000643"/>
            <a:ext cx="370541" cy="200055"/>
          </a:xfrm>
          <a:prstGeom prst="rect">
            <a:avLst/>
          </a:prstGeom>
          <a:noFill/>
        </p:spPr>
        <p:txBody>
          <a:bodyPr wrap="square" rtlCol="0">
            <a:spAutoFit/>
          </a:bodyPr>
          <a:lstStyle/>
          <a:p>
            <a:pPr algn="ctr"/>
            <a:r>
              <a:rPr kumimoji="1" lang="en-US" altLang="ja-JP" sz="700" dirty="0" smtClean="0"/>
              <a:t>92.3</a:t>
            </a:r>
            <a:endParaRPr kumimoji="1" lang="ja-JP" altLang="en-US" sz="700" dirty="0"/>
          </a:p>
        </p:txBody>
      </p:sp>
      <p:sp>
        <p:nvSpPr>
          <p:cNvPr id="71" name="テキスト ボックス 70"/>
          <p:cNvSpPr txBox="1"/>
          <p:nvPr/>
        </p:nvSpPr>
        <p:spPr>
          <a:xfrm>
            <a:off x="6015149" y="2905729"/>
            <a:ext cx="399901" cy="200055"/>
          </a:xfrm>
          <a:prstGeom prst="rect">
            <a:avLst/>
          </a:prstGeom>
          <a:noFill/>
        </p:spPr>
        <p:txBody>
          <a:bodyPr wrap="square" rtlCol="0">
            <a:spAutoFit/>
          </a:bodyPr>
          <a:lstStyle/>
          <a:p>
            <a:pPr algn="ctr"/>
            <a:r>
              <a:rPr kumimoji="1" lang="en-US" altLang="ja-JP" sz="700" dirty="0"/>
              <a:t>99.9</a:t>
            </a:r>
            <a:endParaRPr kumimoji="1" lang="ja-JP" altLang="en-US" sz="700" dirty="0"/>
          </a:p>
        </p:txBody>
      </p:sp>
      <p:sp>
        <p:nvSpPr>
          <p:cNvPr id="72" name="テキスト ボックス 71"/>
          <p:cNvSpPr txBox="1"/>
          <p:nvPr/>
        </p:nvSpPr>
        <p:spPr>
          <a:xfrm>
            <a:off x="6453965" y="2897496"/>
            <a:ext cx="383010" cy="200055"/>
          </a:xfrm>
          <a:prstGeom prst="rect">
            <a:avLst/>
          </a:prstGeom>
          <a:noFill/>
        </p:spPr>
        <p:txBody>
          <a:bodyPr wrap="square" rtlCol="0">
            <a:spAutoFit/>
          </a:bodyPr>
          <a:lstStyle/>
          <a:p>
            <a:pPr algn="ctr"/>
            <a:r>
              <a:rPr kumimoji="1" lang="en-US" altLang="ja-JP" sz="700" dirty="0"/>
              <a:t>100.7</a:t>
            </a:r>
            <a:endParaRPr kumimoji="1" lang="ja-JP" altLang="en-US" sz="700" dirty="0"/>
          </a:p>
        </p:txBody>
      </p:sp>
      <p:sp>
        <p:nvSpPr>
          <p:cNvPr id="73" name="テキスト ボックス 72"/>
          <p:cNvSpPr txBox="1"/>
          <p:nvPr/>
        </p:nvSpPr>
        <p:spPr>
          <a:xfrm>
            <a:off x="6864615" y="2896463"/>
            <a:ext cx="392658" cy="200055"/>
          </a:xfrm>
          <a:prstGeom prst="rect">
            <a:avLst/>
          </a:prstGeom>
          <a:noFill/>
        </p:spPr>
        <p:txBody>
          <a:bodyPr wrap="square" rtlCol="0">
            <a:spAutoFit/>
          </a:bodyPr>
          <a:lstStyle/>
          <a:p>
            <a:pPr algn="ctr"/>
            <a:r>
              <a:rPr kumimoji="1" lang="en-US" altLang="ja-JP" sz="700" dirty="0"/>
              <a:t>99.5</a:t>
            </a:r>
            <a:endParaRPr kumimoji="1" lang="ja-JP" altLang="en-US" sz="700" dirty="0"/>
          </a:p>
        </p:txBody>
      </p:sp>
      <p:sp>
        <p:nvSpPr>
          <p:cNvPr id="74" name="テキスト ボックス 73"/>
          <p:cNvSpPr txBox="1"/>
          <p:nvPr/>
        </p:nvSpPr>
        <p:spPr>
          <a:xfrm>
            <a:off x="7175420" y="2903413"/>
            <a:ext cx="393784" cy="200055"/>
          </a:xfrm>
          <a:prstGeom prst="rect">
            <a:avLst/>
          </a:prstGeom>
          <a:noFill/>
        </p:spPr>
        <p:txBody>
          <a:bodyPr wrap="square" rtlCol="0">
            <a:spAutoFit/>
          </a:bodyPr>
          <a:lstStyle/>
          <a:p>
            <a:pPr algn="ctr"/>
            <a:r>
              <a:rPr kumimoji="1" lang="en-US" altLang="ja-JP" sz="700" dirty="0" smtClean="0"/>
              <a:t>99.3</a:t>
            </a:r>
            <a:endParaRPr kumimoji="1" lang="en-US" altLang="ja-JP" sz="700" dirty="0"/>
          </a:p>
        </p:txBody>
      </p:sp>
      <p:sp>
        <p:nvSpPr>
          <p:cNvPr id="75" name="テキスト ボックス 74"/>
          <p:cNvSpPr txBox="1"/>
          <p:nvPr/>
        </p:nvSpPr>
        <p:spPr>
          <a:xfrm>
            <a:off x="7558740" y="2807075"/>
            <a:ext cx="419542" cy="200055"/>
          </a:xfrm>
          <a:prstGeom prst="rect">
            <a:avLst/>
          </a:prstGeom>
          <a:noFill/>
        </p:spPr>
        <p:txBody>
          <a:bodyPr wrap="square" rtlCol="0">
            <a:spAutoFit/>
          </a:bodyPr>
          <a:lstStyle/>
          <a:p>
            <a:pPr algn="ctr"/>
            <a:r>
              <a:rPr kumimoji="1" lang="en-US" altLang="ja-JP" sz="700" dirty="0" smtClean="0"/>
              <a:t>106.2</a:t>
            </a:r>
            <a:endParaRPr kumimoji="1" lang="ja-JP" altLang="en-US" sz="700" dirty="0"/>
          </a:p>
        </p:txBody>
      </p:sp>
      <p:sp>
        <p:nvSpPr>
          <p:cNvPr id="76" name="テキスト ボックス 75"/>
          <p:cNvSpPr txBox="1"/>
          <p:nvPr/>
        </p:nvSpPr>
        <p:spPr>
          <a:xfrm>
            <a:off x="8019043" y="2811244"/>
            <a:ext cx="418592" cy="200055"/>
          </a:xfrm>
          <a:prstGeom prst="rect">
            <a:avLst/>
          </a:prstGeom>
          <a:noFill/>
        </p:spPr>
        <p:txBody>
          <a:bodyPr wrap="square" rtlCol="0">
            <a:spAutoFit/>
          </a:bodyPr>
          <a:lstStyle/>
          <a:p>
            <a:pPr algn="ctr"/>
            <a:r>
              <a:rPr kumimoji="1" lang="en-US" altLang="ja-JP" sz="700" dirty="0" smtClean="0"/>
              <a:t>104.0</a:t>
            </a:r>
            <a:endParaRPr kumimoji="1" lang="ja-JP" altLang="en-US" sz="700" dirty="0"/>
          </a:p>
        </p:txBody>
      </p:sp>
      <p:sp>
        <p:nvSpPr>
          <p:cNvPr id="77" name="テキスト ボックス 76"/>
          <p:cNvSpPr txBox="1"/>
          <p:nvPr/>
        </p:nvSpPr>
        <p:spPr>
          <a:xfrm>
            <a:off x="4572000" y="4557887"/>
            <a:ext cx="370541" cy="200055"/>
          </a:xfrm>
          <a:prstGeom prst="rect">
            <a:avLst/>
          </a:prstGeom>
          <a:noFill/>
        </p:spPr>
        <p:txBody>
          <a:bodyPr wrap="square" rtlCol="0">
            <a:spAutoFit/>
          </a:bodyPr>
          <a:lstStyle/>
          <a:p>
            <a:pPr algn="ctr"/>
            <a:r>
              <a:rPr kumimoji="1" lang="en-US" altLang="ja-JP" sz="700" dirty="0" smtClean="0"/>
              <a:t>70.2</a:t>
            </a:r>
            <a:endParaRPr kumimoji="1" lang="ja-JP" altLang="en-US" sz="700" dirty="0"/>
          </a:p>
        </p:txBody>
      </p:sp>
      <p:sp>
        <p:nvSpPr>
          <p:cNvPr id="78" name="テキスト ボックス 77"/>
          <p:cNvSpPr txBox="1"/>
          <p:nvPr/>
        </p:nvSpPr>
        <p:spPr>
          <a:xfrm>
            <a:off x="5692327" y="4398349"/>
            <a:ext cx="370541" cy="200055"/>
          </a:xfrm>
          <a:prstGeom prst="rect">
            <a:avLst/>
          </a:prstGeom>
          <a:noFill/>
        </p:spPr>
        <p:txBody>
          <a:bodyPr wrap="square" rtlCol="0">
            <a:spAutoFit/>
          </a:bodyPr>
          <a:lstStyle/>
          <a:p>
            <a:pPr algn="ctr"/>
            <a:r>
              <a:rPr kumimoji="1" lang="en-US" altLang="ja-JP" sz="700" dirty="0" smtClean="0"/>
              <a:t>84.9</a:t>
            </a:r>
            <a:endParaRPr kumimoji="1" lang="ja-JP" altLang="en-US" sz="700" dirty="0"/>
          </a:p>
        </p:txBody>
      </p:sp>
      <p:sp>
        <p:nvSpPr>
          <p:cNvPr id="79" name="テキスト ボックス 78"/>
          <p:cNvSpPr txBox="1"/>
          <p:nvPr/>
        </p:nvSpPr>
        <p:spPr>
          <a:xfrm>
            <a:off x="5038493" y="4436487"/>
            <a:ext cx="370541" cy="200055"/>
          </a:xfrm>
          <a:prstGeom prst="rect">
            <a:avLst/>
          </a:prstGeom>
          <a:noFill/>
        </p:spPr>
        <p:txBody>
          <a:bodyPr wrap="square" rtlCol="0">
            <a:spAutoFit/>
          </a:bodyPr>
          <a:lstStyle/>
          <a:p>
            <a:pPr algn="ctr"/>
            <a:r>
              <a:rPr kumimoji="1" lang="en-US" altLang="ja-JP" sz="700" dirty="0" smtClean="0"/>
              <a:t>81.1</a:t>
            </a:r>
            <a:endParaRPr kumimoji="1" lang="ja-JP" altLang="en-US" sz="700" dirty="0"/>
          </a:p>
        </p:txBody>
      </p:sp>
      <p:sp>
        <p:nvSpPr>
          <p:cNvPr id="80" name="テキスト ボックス 79"/>
          <p:cNvSpPr txBox="1"/>
          <p:nvPr/>
        </p:nvSpPr>
        <p:spPr>
          <a:xfrm>
            <a:off x="5313483" y="4361570"/>
            <a:ext cx="370541" cy="200055"/>
          </a:xfrm>
          <a:prstGeom prst="rect">
            <a:avLst/>
          </a:prstGeom>
          <a:noFill/>
        </p:spPr>
        <p:txBody>
          <a:bodyPr wrap="square" rtlCol="0">
            <a:spAutoFit/>
          </a:bodyPr>
          <a:lstStyle/>
          <a:p>
            <a:pPr algn="ctr"/>
            <a:r>
              <a:rPr kumimoji="1" lang="en-US" altLang="ja-JP" sz="700" dirty="0" smtClean="0"/>
              <a:t>88.9</a:t>
            </a:r>
            <a:endParaRPr kumimoji="1" lang="ja-JP" altLang="en-US" sz="700" dirty="0"/>
          </a:p>
        </p:txBody>
      </p:sp>
      <p:sp>
        <p:nvSpPr>
          <p:cNvPr id="81" name="テキスト ボックス 80"/>
          <p:cNvSpPr txBox="1"/>
          <p:nvPr/>
        </p:nvSpPr>
        <p:spPr>
          <a:xfrm>
            <a:off x="6007089" y="4312640"/>
            <a:ext cx="399901" cy="200055"/>
          </a:xfrm>
          <a:prstGeom prst="rect">
            <a:avLst/>
          </a:prstGeom>
          <a:noFill/>
        </p:spPr>
        <p:txBody>
          <a:bodyPr wrap="square" rtlCol="0">
            <a:spAutoFit/>
          </a:bodyPr>
          <a:lstStyle/>
          <a:p>
            <a:pPr algn="ctr"/>
            <a:r>
              <a:rPr kumimoji="1" lang="en-US" altLang="ja-JP" sz="700" dirty="0" smtClean="0"/>
              <a:t>95.3</a:t>
            </a:r>
            <a:endParaRPr kumimoji="1" lang="ja-JP" altLang="en-US" sz="700" dirty="0"/>
          </a:p>
        </p:txBody>
      </p:sp>
      <p:sp>
        <p:nvSpPr>
          <p:cNvPr id="82" name="テキスト ボックス 81"/>
          <p:cNvSpPr txBox="1"/>
          <p:nvPr/>
        </p:nvSpPr>
        <p:spPr>
          <a:xfrm>
            <a:off x="6448408" y="4203835"/>
            <a:ext cx="383010" cy="200055"/>
          </a:xfrm>
          <a:prstGeom prst="rect">
            <a:avLst/>
          </a:prstGeom>
          <a:noFill/>
        </p:spPr>
        <p:txBody>
          <a:bodyPr wrap="square" rtlCol="0">
            <a:spAutoFit/>
          </a:bodyPr>
          <a:lstStyle/>
          <a:p>
            <a:pPr algn="ctr"/>
            <a:r>
              <a:rPr kumimoji="1" lang="en-US" altLang="ja-JP" sz="700" dirty="0"/>
              <a:t>103.5</a:t>
            </a:r>
            <a:endParaRPr kumimoji="1" lang="ja-JP" altLang="en-US" sz="700" dirty="0"/>
          </a:p>
        </p:txBody>
      </p:sp>
      <p:sp>
        <p:nvSpPr>
          <p:cNvPr id="83" name="テキスト ボックス 82"/>
          <p:cNvSpPr txBox="1"/>
          <p:nvPr/>
        </p:nvSpPr>
        <p:spPr>
          <a:xfrm>
            <a:off x="6864615" y="4251108"/>
            <a:ext cx="392658" cy="200055"/>
          </a:xfrm>
          <a:prstGeom prst="rect">
            <a:avLst/>
          </a:prstGeom>
          <a:noFill/>
        </p:spPr>
        <p:txBody>
          <a:bodyPr wrap="square" rtlCol="0">
            <a:spAutoFit/>
          </a:bodyPr>
          <a:lstStyle/>
          <a:p>
            <a:pPr algn="ctr"/>
            <a:r>
              <a:rPr kumimoji="1" lang="en-US" altLang="ja-JP" sz="700" dirty="0"/>
              <a:t>99.2</a:t>
            </a:r>
            <a:endParaRPr kumimoji="1" lang="ja-JP" altLang="en-US" sz="700" dirty="0"/>
          </a:p>
        </p:txBody>
      </p:sp>
      <p:sp>
        <p:nvSpPr>
          <p:cNvPr id="84" name="テキスト ボックス 83"/>
          <p:cNvSpPr txBox="1"/>
          <p:nvPr/>
        </p:nvSpPr>
        <p:spPr>
          <a:xfrm>
            <a:off x="7167090" y="4115627"/>
            <a:ext cx="393784" cy="200055"/>
          </a:xfrm>
          <a:prstGeom prst="rect">
            <a:avLst/>
          </a:prstGeom>
          <a:noFill/>
        </p:spPr>
        <p:txBody>
          <a:bodyPr wrap="square" rtlCol="0">
            <a:spAutoFit/>
          </a:bodyPr>
          <a:lstStyle/>
          <a:p>
            <a:pPr algn="ctr"/>
            <a:r>
              <a:rPr kumimoji="1" lang="en-US" altLang="ja-JP" sz="700" dirty="0" smtClean="0"/>
              <a:t>108.3</a:t>
            </a:r>
            <a:endParaRPr kumimoji="1" lang="ja-JP" altLang="en-US" sz="700" dirty="0"/>
          </a:p>
        </p:txBody>
      </p:sp>
      <p:sp>
        <p:nvSpPr>
          <p:cNvPr id="85" name="テキスト ボックス 84"/>
          <p:cNvSpPr txBox="1"/>
          <p:nvPr/>
        </p:nvSpPr>
        <p:spPr>
          <a:xfrm>
            <a:off x="7533725" y="4106996"/>
            <a:ext cx="419542" cy="200055"/>
          </a:xfrm>
          <a:prstGeom prst="rect">
            <a:avLst/>
          </a:prstGeom>
          <a:noFill/>
        </p:spPr>
        <p:txBody>
          <a:bodyPr wrap="square" rtlCol="0">
            <a:spAutoFit/>
          </a:bodyPr>
          <a:lstStyle/>
          <a:p>
            <a:pPr algn="ctr"/>
            <a:r>
              <a:rPr kumimoji="1" lang="en-US" altLang="ja-JP" sz="700" dirty="0" smtClean="0"/>
              <a:t>108.5</a:t>
            </a:r>
            <a:endParaRPr kumimoji="1" lang="ja-JP" altLang="en-US" sz="700" dirty="0"/>
          </a:p>
        </p:txBody>
      </p:sp>
      <p:sp>
        <p:nvSpPr>
          <p:cNvPr id="86" name="テキスト ボックス 85"/>
          <p:cNvSpPr txBox="1"/>
          <p:nvPr/>
        </p:nvSpPr>
        <p:spPr>
          <a:xfrm>
            <a:off x="8019043" y="4153739"/>
            <a:ext cx="418592" cy="200055"/>
          </a:xfrm>
          <a:prstGeom prst="rect">
            <a:avLst/>
          </a:prstGeom>
          <a:noFill/>
        </p:spPr>
        <p:txBody>
          <a:bodyPr wrap="square" rtlCol="0">
            <a:spAutoFit/>
          </a:bodyPr>
          <a:lstStyle/>
          <a:p>
            <a:pPr algn="ctr"/>
            <a:r>
              <a:rPr kumimoji="1" lang="en-US" altLang="ja-JP" sz="700" dirty="0" smtClean="0"/>
              <a:t>104.5</a:t>
            </a:r>
            <a:endParaRPr kumimoji="1" lang="ja-JP" altLang="en-US" sz="700" dirty="0"/>
          </a:p>
        </p:txBody>
      </p:sp>
      <p:sp>
        <p:nvSpPr>
          <p:cNvPr id="87" name="テキスト ボックス 86"/>
          <p:cNvSpPr txBox="1"/>
          <p:nvPr/>
        </p:nvSpPr>
        <p:spPr>
          <a:xfrm>
            <a:off x="4542995" y="5599621"/>
            <a:ext cx="370541" cy="200055"/>
          </a:xfrm>
          <a:prstGeom prst="rect">
            <a:avLst/>
          </a:prstGeom>
          <a:noFill/>
        </p:spPr>
        <p:txBody>
          <a:bodyPr wrap="square" rtlCol="0">
            <a:spAutoFit/>
          </a:bodyPr>
          <a:lstStyle/>
          <a:p>
            <a:pPr algn="ctr"/>
            <a:r>
              <a:rPr kumimoji="1" lang="en-US" altLang="ja-JP" sz="700" dirty="0"/>
              <a:t>85.7</a:t>
            </a:r>
            <a:endParaRPr kumimoji="1" lang="ja-JP" altLang="en-US" sz="700" dirty="0"/>
          </a:p>
        </p:txBody>
      </p:sp>
      <p:sp>
        <p:nvSpPr>
          <p:cNvPr id="88" name="テキスト ボックス 87"/>
          <p:cNvSpPr txBox="1"/>
          <p:nvPr/>
        </p:nvSpPr>
        <p:spPr>
          <a:xfrm>
            <a:off x="5679806" y="5568656"/>
            <a:ext cx="370541" cy="200055"/>
          </a:xfrm>
          <a:prstGeom prst="rect">
            <a:avLst/>
          </a:prstGeom>
          <a:noFill/>
        </p:spPr>
        <p:txBody>
          <a:bodyPr wrap="square" rtlCol="0">
            <a:spAutoFit/>
          </a:bodyPr>
          <a:lstStyle/>
          <a:p>
            <a:pPr algn="ctr"/>
            <a:r>
              <a:rPr kumimoji="1" lang="en-US" altLang="ja-JP" sz="700" dirty="0"/>
              <a:t>92.7</a:t>
            </a:r>
            <a:endParaRPr kumimoji="1" lang="ja-JP" altLang="en-US" sz="700" dirty="0"/>
          </a:p>
        </p:txBody>
      </p:sp>
      <p:sp>
        <p:nvSpPr>
          <p:cNvPr id="89" name="テキスト ボックス 88"/>
          <p:cNvSpPr txBox="1"/>
          <p:nvPr/>
        </p:nvSpPr>
        <p:spPr>
          <a:xfrm>
            <a:off x="5010660" y="5561154"/>
            <a:ext cx="370541" cy="200055"/>
          </a:xfrm>
          <a:prstGeom prst="rect">
            <a:avLst/>
          </a:prstGeom>
          <a:noFill/>
        </p:spPr>
        <p:txBody>
          <a:bodyPr wrap="square" rtlCol="0">
            <a:spAutoFit/>
          </a:bodyPr>
          <a:lstStyle/>
          <a:p>
            <a:pPr algn="ctr"/>
            <a:r>
              <a:rPr kumimoji="1" lang="en-US" altLang="ja-JP" sz="700" dirty="0"/>
              <a:t>91.8</a:t>
            </a:r>
            <a:endParaRPr kumimoji="1" lang="ja-JP" altLang="en-US" sz="700" dirty="0"/>
          </a:p>
        </p:txBody>
      </p:sp>
      <p:sp>
        <p:nvSpPr>
          <p:cNvPr id="90" name="テキスト ボックス 89"/>
          <p:cNvSpPr txBox="1"/>
          <p:nvPr/>
        </p:nvSpPr>
        <p:spPr>
          <a:xfrm>
            <a:off x="5313483" y="5532721"/>
            <a:ext cx="370541" cy="200055"/>
          </a:xfrm>
          <a:prstGeom prst="rect">
            <a:avLst/>
          </a:prstGeom>
          <a:noFill/>
        </p:spPr>
        <p:txBody>
          <a:bodyPr wrap="square" rtlCol="0">
            <a:spAutoFit/>
          </a:bodyPr>
          <a:lstStyle/>
          <a:p>
            <a:pPr algn="ctr"/>
            <a:r>
              <a:rPr kumimoji="1" lang="en-US" altLang="ja-JP" sz="700" dirty="0"/>
              <a:t>95.3</a:t>
            </a:r>
            <a:endParaRPr kumimoji="1" lang="ja-JP" altLang="en-US" sz="700" dirty="0"/>
          </a:p>
        </p:txBody>
      </p:sp>
      <p:sp>
        <p:nvSpPr>
          <p:cNvPr id="91" name="テキスト ボックス 90"/>
          <p:cNvSpPr txBox="1"/>
          <p:nvPr/>
        </p:nvSpPr>
        <p:spPr>
          <a:xfrm>
            <a:off x="5992700" y="5459281"/>
            <a:ext cx="399901" cy="200055"/>
          </a:xfrm>
          <a:prstGeom prst="rect">
            <a:avLst/>
          </a:prstGeom>
          <a:noFill/>
        </p:spPr>
        <p:txBody>
          <a:bodyPr wrap="square" rtlCol="0">
            <a:spAutoFit/>
          </a:bodyPr>
          <a:lstStyle/>
          <a:p>
            <a:pPr algn="ctr"/>
            <a:r>
              <a:rPr kumimoji="1" lang="en-US" altLang="ja-JP" sz="700" dirty="0" smtClean="0"/>
              <a:t>103.8</a:t>
            </a:r>
            <a:endParaRPr kumimoji="1" lang="ja-JP" altLang="en-US" sz="700" dirty="0"/>
          </a:p>
        </p:txBody>
      </p:sp>
      <p:sp>
        <p:nvSpPr>
          <p:cNvPr id="92" name="テキスト ボックス 91"/>
          <p:cNvSpPr txBox="1"/>
          <p:nvPr/>
        </p:nvSpPr>
        <p:spPr>
          <a:xfrm>
            <a:off x="6453965" y="5468628"/>
            <a:ext cx="383010" cy="200055"/>
          </a:xfrm>
          <a:prstGeom prst="rect">
            <a:avLst/>
          </a:prstGeom>
          <a:noFill/>
        </p:spPr>
        <p:txBody>
          <a:bodyPr wrap="square" rtlCol="0">
            <a:spAutoFit/>
          </a:bodyPr>
          <a:lstStyle/>
          <a:p>
            <a:pPr algn="ctr"/>
            <a:r>
              <a:rPr kumimoji="1" lang="en-US" altLang="ja-JP" sz="700" dirty="0"/>
              <a:t>101.5</a:t>
            </a:r>
            <a:endParaRPr kumimoji="1" lang="ja-JP" altLang="en-US" sz="700" dirty="0"/>
          </a:p>
        </p:txBody>
      </p:sp>
      <p:sp>
        <p:nvSpPr>
          <p:cNvPr id="93" name="テキスト ボックス 92"/>
          <p:cNvSpPr txBox="1"/>
          <p:nvPr/>
        </p:nvSpPr>
        <p:spPr>
          <a:xfrm>
            <a:off x="6869345" y="5494511"/>
            <a:ext cx="392658" cy="200055"/>
          </a:xfrm>
          <a:prstGeom prst="rect">
            <a:avLst/>
          </a:prstGeom>
          <a:noFill/>
        </p:spPr>
        <p:txBody>
          <a:bodyPr wrap="square" rtlCol="0">
            <a:spAutoFit/>
          </a:bodyPr>
          <a:lstStyle/>
          <a:p>
            <a:pPr algn="ctr"/>
            <a:r>
              <a:rPr kumimoji="1" lang="en-US" altLang="ja-JP" sz="700" dirty="0" smtClean="0"/>
              <a:t>99.2</a:t>
            </a:r>
            <a:endParaRPr kumimoji="1" lang="ja-JP" altLang="en-US" sz="700" dirty="0"/>
          </a:p>
        </p:txBody>
      </p:sp>
      <p:sp>
        <p:nvSpPr>
          <p:cNvPr id="94" name="テキスト ボックス 93"/>
          <p:cNvSpPr txBox="1"/>
          <p:nvPr/>
        </p:nvSpPr>
        <p:spPr>
          <a:xfrm>
            <a:off x="7198297" y="5437380"/>
            <a:ext cx="393784" cy="200055"/>
          </a:xfrm>
          <a:prstGeom prst="rect">
            <a:avLst/>
          </a:prstGeom>
          <a:noFill/>
        </p:spPr>
        <p:txBody>
          <a:bodyPr wrap="square" rtlCol="0">
            <a:spAutoFit/>
          </a:bodyPr>
          <a:lstStyle/>
          <a:p>
            <a:pPr algn="ctr"/>
            <a:r>
              <a:rPr kumimoji="1" lang="en-US" altLang="ja-JP" sz="700" dirty="0"/>
              <a:t>101.0</a:t>
            </a:r>
            <a:endParaRPr kumimoji="1" lang="ja-JP" altLang="en-US" sz="700" dirty="0"/>
          </a:p>
        </p:txBody>
      </p:sp>
      <p:sp>
        <p:nvSpPr>
          <p:cNvPr id="95" name="テキスト ボックス 94"/>
          <p:cNvSpPr txBox="1"/>
          <p:nvPr/>
        </p:nvSpPr>
        <p:spPr>
          <a:xfrm>
            <a:off x="7554851" y="5415876"/>
            <a:ext cx="419542" cy="200055"/>
          </a:xfrm>
          <a:prstGeom prst="rect">
            <a:avLst/>
          </a:prstGeom>
          <a:noFill/>
        </p:spPr>
        <p:txBody>
          <a:bodyPr wrap="square" rtlCol="0">
            <a:spAutoFit/>
          </a:bodyPr>
          <a:lstStyle/>
          <a:p>
            <a:pPr algn="ctr"/>
            <a:r>
              <a:rPr kumimoji="1" lang="en-US" altLang="ja-JP" sz="700" dirty="0"/>
              <a:t>102.6</a:t>
            </a:r>
            <a:endParaRPr kumimoji="1" lang="ja-JP" altLang="en-US" sz="700" dirty="0"/>
          </a:p>
        </p:txBody>
      </p:sp>
      <p:sp>
        <p:nvSpPr>
          <p:cNvPr id="96" name="テキスト ボックス 95"/>
          <p:cNvSpPr txBox="1"/>
          <p:nvPr/>
        </p:nvSpPr>
        <p:spPr>
          <a:xfrm>
            <a:off x="8010728" y="5453130"/>
            <a:ext cx="418592" cy="200055"/>
          </a:xfrm>
          <a:prstGeom prst="rect">
            <a:avLst/>
          </a:prstGeom>
          <a:noFill/>
        </p:spPr>
        <p:txBody>
          <a:bodyPr wrap="square" rtlCol="0">
            <a:spAutoFit/>
          </a:bodyPr>
          <a:lstStyle/>
          <a:p>
            <a:pPr algn="ctr"/>
            <a:r>
              <a:rPr kumimoji="1" lang="en-US" altLang="ja-JP" sz="700" dirty="0"/>
              <a:t>100.5</a:t>
            </a:r>
            <a:endParaRPr kumimoji="1" lang="ja-JP" altLang="en-US" sz="700" dirty="0"/>
          </a:p>
        </p:txBody>
      </p:sp>
      <p:cxnSp>
        <p:nvCxnSpPr>
          <p:cNvPr id="6" name="直線矢印コネクタ 5"/>
          <p:cNvCxnSpPr/>
          <p:nvPr/>
        </p:nvCxnSpPr>
        <p:spPr>
          <a:xfrm flipV="1">
            <a:off x="4933803" y="1766142"/>
            <a:ext cx="3292699" cy="34607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a:off x="6650834" y="1942096"/>
            <a:ext cx="1584251" cy="1335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solidFill>
                  <a:schemeClr val="tx1"/>
                </a:solidFill>
                <a:latin typeface="Meiryo UI" panose="020B0604030504040204" pitchFamily="50" charset="-128"/>
                <a:ea typeface="Meiryo UI" panose="020B0604030504040204" pitchFamily="50" charset="-128"/>
              </a:rPr>
              <a:t>（＋</a:t>
            </a:r>
            <a:r>
              <a:rPr kumimoji="1" lang="en-US" altLang="ja-JP" sz="1100" b="1" dirty="0" smtClean="0">
                <a:solidFill>
                  <a:schemeClr val="tx1"/>
                </a:solidFill>
                <a:latin typeface="Meiryo UI" panose="020B0604030504040204" pitchFamily="50" charset="-128"/>
                <a:ea typeface="Meiryo UI" panose="020B0604030504040204" pitchFamily="50" charset="-128"/>
              </a:rPr>
              <a:t>27.2</a:t>
            </a:r>
            <a:r>
              <a:rPr kumimoji="1" lang="ja-JP" altLang="en-US" sz="1100" b="1" dirty="0" smtClean="0">
                <a:solidFill>
                  <a:schemeClr val="tx1"/>
                </a:solidFill>
                <a:latin typeface="Meiryo UI" panose="020B0604030504040204" pitchFamily="50" charset="-128"/>
                <a:ea typeface="Meiryo UI" panose="020B0604030504040204" pitchFamily="50" charset="-128"/>
              </a:rPr>
              <a:t>ポイント</a:t>
            </a:r>
            <a:r>
              <a:rPr kumimoji="1" lang="ja-JP" altLang="en-US" sz="1100" b="1" dirty="0">
                <a:solidFill>
                  <a:schemeClr val="tx1"/>
                </a:solidFill>
                <a:latin typeface="Meiryo UI" panose="020B0604030504040204" pitchFamily="50" charset="-128"/>
                <a:ea typeface="Meiryo UI" panose="020B0604030504040204" pitchFamily="50" charset="-128"/>
              </a:rPr>
              <a:t>）</a:t>
            </a:r>
          </a:p>
        </p:txBody>
      </p:sp>
      <p:cxnSp>
        <p:nvCxnSpPr>
          <p:cNvPr id="97" name="直線矢印コネクタ 96"/>
          <p:cNvCxnSpPr/>
          <p:nvPr/>
        </p:nvCxnSpPr>
        <p:spPr>
          <a:xfrm flipV="1">
            <a:off x="4950718" y="3120968"/>
            <a:ext cx="3292699" cy="34607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8" name="正方形/長方形 97"/>
          <p:cNvSpPr/>
          <p:nvPr/>
        </p:nvSpPr>
        <p:spPr>
          <a:xfrm>
            <a:off x="6595371" y="3296922"/>
            <a:ext cx="1584251" cy="1335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solidFill>
                  <a:schemeClr val="tx1"/>
                </a:solidFill>
                <a:latin typeface="Meiryo UI" panose="020B0604030504040204" pitchFamily="50" charset="-128"/>
                <a:ea typeface="Meiryo UI" panose="020B0604030504040204" pitchFamily="50" charset="-128"/>
              </a:rPr>
              <a:t>（＋</a:t>
            </a:r>
            <a:r>
              <a:rPr lang="en-US" altLang="ja-JP" sz="1100" b="1" dirty="0" smtClean="0">
                <a:solidFill>
                  <a:schemeClr val="tx1"/>
                </a:solidFill>
                <a:latin typeface="Meiryo UI" panose="020B0604030504040204" pitchFamily="50" charset="-128"/>
                <a:ea typeface="Meiryo UI" panose="020B0604030504040204" pitchFamily="50" charset="-128"/>
              </a:rPr>
              <a:t>23.2</a:t>
            </a:r>
            <a:r>
              <a:rPr kumimoji="1" lang="ja-JP" altLang="en-US" sz="1100" b="1" dirty="0" smtClean="0">
                <a:solidFill>
                  <a:schemeClr val="tx1"/>
                </a:solidFill>
                <a:latin typeface="Meiryo UI" panose="020B0604030504040204" pitchFamily="50" charset="-128"/>
                <a:ea typeface="Meiryo UI" panose="020B0604030504040204" pitchFamily="50" charset="-128"/>
              </a:rPr>
              <a:t>ポイント</a:t>
            </a:r>
            <a:r>
              <a:rPr kumimoji="1" lang="ja-JP" altLang="en-US" sz="1100" b="1" dirty="0">
                <a:solidFill>
                  <a:schemeClr val="tx1"/>
                </a:solidFill>
                <a:latin typeface="Meiryo UI" panose="020B0604030504040204" pitchFamily="50" charset="-128"/>
                <a:ea typeface="Meiryo UI" panose="020B0604030504040204" pitchFamily="50" charset="-128"/>
              </a:rPr>
              <a:t>）</a:t>
            </a:r>
          </a:p>
        </p:txBody>
      </p:sp>
      <p:cxnSp>
        <p:nvCxnSpPr>
          <p:cNvPr id="99" name="直線矢印コネクタ 98"/>
          <p:cNvCxnSpPr/>
          <p:nvPr/>
        </p:nvCxnSpPr>
        <p:spPr>
          <a:xfrm flipV="1">
            <a:off x="5147067" y="4499050"/>
            <a:ext cx="3292699" cy="34607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0" name="正方形/長方形 99"/>
          <p:cNvSpPr/>
          <p:nvPr/>
        </p:nvSpPr>
        <p:spPr>
          <a:xfrm>
            <a:off x="6791720" y="4675004"/>
            <a:ext cx="1584251" cy="1335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solidFill>
                  <a:schemeClr val="tx1"/>
                </a:solidFill>
                <a:latin typeface="Meiryo UI" panose="020B0604030504040204" pitchFamily="50" charset="-128"/>
                <a:ea typeface="Meiryo UI" panose="020B0604030504040204" pitchFamily="50" charset="-128"/>
              </a:rPr>
              <a:t>（＋</a:t>
            </a:r>
            <a:r>
              <a:rPr kumimoji="1" lang="en-US" altLang="ja-JP" sz="1100" b="1" dirty="0" smtClean="0">
                <a:solidFill>
                  <a:schemeClr val="tx1"/>
                </a:solidFill>
                <a:latin typeface="Meiryo UI" panose="020B0604030504040204" pitchFamily="50" charset="-128"/>
                <a:ea typeface="Meiryo UI" panose="020B0604030504040204" pitchFamily="50" charset="-128"/>
              </a:rPr>
              <a:t>34.3</a:t>
            </a:r>
            <a:r>
              <a:rPr kumimoji="1" lang="ja-JP" altLang="en-US" sz="1100" b="1" dirty="0" smtClean="0">
                <a:solidFill>
                  <a:schemeClr val="tx1"/>
                </a:solidFill>
                <a:latin typeface="Meiryo UI" panose="020B0604030504040204" pitchFamily="50" charset="-128"/>
                <a:ea typeface="Meiryo UI" panose="020B0604030504040204" pitchFamily="50" charset="-128"/>
              </a:rPr>
              <a:t>ポイント</a:t>
            </a:r>
            <a:r>
              <a:rPr kumimoji="1" lang="ja-JP" altLang="en-US" sz="1100" b="1" dirty="0">
                <a:solidFill>
                  <a:schemeClr val="tx1"/>
                </a:solidFill>
                <a:latin typeface="Meiryo UI" panose="020B0604030504040204" pitchFamily="50" charset="-128"/>
                <a:ea typeface="Meiryo UI" panose="020B0604030504040204" pitchFamily="50" charset="-128"/>
              </a:rPr>
              <a:t>）</a:t>
            </a:r>
          </a:p>
        </p:txBody>
      </p:sp>
      <p:cxnSp>
        <p:nvCxnSpPr>
          <p:cNvPr id="101" name="直線矢印コネクタ 100"/>
          <p:cNvCxnSpPr/>
          <p:nvPr/>
        </p:nvCxnSpPr>
        <p:spPr>
          <a:xfrm flipV="1">
            <a:off x="4991120" y="5756786"/>
            <a:ext cx="3292699" cy="34607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2" name="正方形/長方形 101"/>
          <p:cNvSpPr/>
          <p:nvPr/>
        </p:nvSpPr>
        <p:spPr>
          <a:xfrm>
            <a:off x="6635773" y="5932740"/>
            <a:ext cx="1584251" cy="1335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solidFill>
                  <a:schemeClr val="tx1"/>
                </a:solidFill>
                <a:latin typeface="Meiryo UI" panose="020B0604030504040204" pitchFamily="50" charset="-128"/>
                <a:ea typeface="Meiryo UI" panose="020B0604030504040204" pitchFamily="50" charset="-128"/>
              </a:rPr>
              <a:t>（＋</a:t>
            </a:r>
            <a:r>
              <a:rPr kumimoji="1" lang="en-US" altLang="ja-JP" sz="1100" b="1" dirty="0">
                <a:solidFill>
                  <a:schemeClr val="tx1"/>
                </a:solidFill>
                <a:latin typeface="Meiryo UI" panose="020B0604030504040204" pitchFamily="50" charset="-128"/>
                <a:ea typeface="Meiryo UI" panose="020B0604030504040204" pitchFamily="50" charset="-128"/>
              </a:rPr>
              <a:t>14.8</a:t>
            </a:r>
            <a:r>
              <a:rPr kumimoji="1" lang="ja-JP" altLang="en-US" sz="1100" b="1" dirty="0">
                <a:solidFill>
                  <a:schemeClr val="tx1"/>
                </a:solidFill>
                <a:latin typeface="Meiryo UI" panose="020B0604030504040204" pitchFamily="50" charset="-128"/>
                <a:ea typeface="Meiryo UI" panose="020B0604030504040204" pitchFamily="50" charset="-128"/>
              </a:rPr>
              <a:t>ポイント）</a:t>
            </a:r>
          </a:p>
        </p:txBody>
      </p:sp>
      <p:cxnSp>
        <p:nvCxnSpPr>
          <p:cNvPr id="12" name="直線コネクタ 11"/>
          <p:cNvCxnSpPr/>
          <p:nvPr/>
        </p:nvCxnSpPr>
        <p:spPr>
          <a:xfrm flipH="1">
            <a:off x="3635244" y="1274690"/>
            <a:ext cx="652" cy="5065881"/>
          </a:xfrm>
          <a:prstGeom prst="line">
            <a:avLst/>
          </a:prstGeom>
          <a:ln w="25400">
            <a:solidFill>
              <a:schemeClr val="bg1">
                <a:lumMod val="75000"/>
              </a:schemeClr>
            </a:solidFill>
            <a:prstDash val="sysDash"/>
          </a:ln>
        </p:spPr>
        <p:style>
          <a:lnRef idx="3">
            <a:schemeClr val="dk1"/>
          </a:lnRef>
          <a:fillRef idx="0">
            <a:schemeClr val="dk1"/>
          </a:fillRef>
          <a:effectRef idx="2">
            <a:schemeClr val="dk1"/>
          </a:effectRef>
          <a:fontRef idx="minor">
            <a:schemeClr val="tx1"/>
          </a:fontRef>
        </p:style>
      </p:cxnSp>
      <p:sp>
        <p:nvSpPr>
          <p:cNvPr id="104" name="テキスト ボックス 103"/>
          <p:cNvSpPr txBox="1"/>
          <p:nvPr/>
        </p:nvSpPr>
        <p:spPr>
          <a:xfrm>
            <a:off x="3275856" y="6611959"/>
            <a:ext cx="833118" cy="271869"/>
          </a:xfrm>
          <a:prstGeom prst="rect">
            <a:avLst/>
          </a:prstGeom>
          <a:noFill/>
        </p:spPr>
        <p:txBody>
          <a:bodyPr wrap="square" rtlCol="0">
            <a:spAutoFit/>
          </a:bodyPr>
          <a:lstStyle/>
          <a:p>
            <a:pPr algn="ctr" defTabSz="914266">
              <a:lnSpc>
                <a:spcPts val="700"/>
              </a:lnSpc>
            </a:pPr>
            <a:r>
              <a:rPr lang="ja-JP" altLang="en-US" sz="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リーマン</a:t>
            </a:r>
            <a:endParaRPr lang="en-US" altLang="ja-JP" sz="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defTabSz="914266">
              <a:lnSpc>
                <a:spcPts val="700"/>
              </a:lnSpc>
            </a:pPr>
            <a:r>
              <a:rPr lang="ja-JP" altLang="en-US" sz="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ショック</a:t>
            </a:r>
            <a:endParaRPr lang="en-US" altLang="ja-JP" sz="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05" name="直線コネクタ 104"/>
          <p:cNvCxnSpPr/>
          <p:nvPr/>
        </p:nvCxnSpPr>
        <p:spPr>
          <a:xfrm flipH="1">
            <a:off x="5097556" y="1344503"/>
            <a:ext cx="7308" cy="4941725"/>
          </a:xfrm>
          <a:prstGeom prst="line">
            <a:avLst/>
          </a:prstGeom>
          <a:ln w="25400">
            <a:solidFill>
              <a:schemeClr val="bg1">
                <a:lumMod val="75000"/>
              </a:schemeClr>
            </a:solidFill>
            <a:prstDash val="sysDash"/>
          </a:ln>
        </p:spPr>
        <p:style>
          <a:lnRef idx="3">
            <a:schemeClr val="dk1"/>
          </a:lnRef>
          <a:fillRef idx="0">
            <a:schemeClr val="dk1"/>
          </a:fillRef>
          <a:effectRef idx="2">
            <a:schemeClr val="dk1"/>
          </a:effectRef>
          <a:fontRef idx="minor">
            <a:schemeClr val="tx1"/>
          </a:fontRef>
        </p:style>
      </p:cxnSp>
      <p:sp>
        <p:nvSpPr>
          <p:cNvPr id="3" name="正方形/長方形 2"/>
          <p:cNvSpPr/>
          <p:nvPr/>
        </p:nvSpPr>
        <p:spPr>
          <a:xfrm>
            <a:off x="891995" y="1942096"/>
            <a:ext cx="2270258" cy="2797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solidFill>
                  <a:schemeClr val="tx1"/>
                </a:solidFill>
                <a:latin typeface="Meiryo UI" panose="020B0604030504040204" pitchFamily="50" charset="-128"/>
                <a:ea typeface="Meiryo UI" panose="020B0604030504040204" pitchFamily="50" charset="-128"/>
              </a:rPr>
              <a:t>（景気動向は横ばい）</a:t>
            </a:r>
          </a:p>
        </p:txBody>
      </p:sp>
      <p:sp>
        <p:nvSpPr>
          <p:cNvPr id="106" name="正方形/長方形 105"/>
          <p:cNvSpPr/>
          <p:nvPr/>
        </p:nvSpPr>
        <p:spPr>
          <a:xfrm>
            <a:off x="6766238" y="2046415"/>
            <a:ext cx="2270258" cy="2797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100" b="1" dirty="0">
                <a:solidFill>
                  <a:schemeClr val="tx1"/>
                </a:solidFill>
                <a:latin typeface="Meiryo UI" panose="020B0604030504040204" pitchFamily="50" charset="-128"/>
                <a:ea typeface="Meiryo UI" panose="020B0604030504040204" pitchFamily="50" charset="-128"/>
              </a:rPr>
              <a:t>※</a:t>
            </a:r>
            <a:r>
              <a:rPr kumimoji="1" lang="ja-JP" altLang="en-US" sz="1100" b="1" dirty="0">
                <a:solidFill>
                  <a:schemeClr val="tx1"/>
                </a:solidFill>
                <a:latin typeface="Meiryo UI" panose="020B0604030504040204" pitchFamily="50" charset="-128"/>
                <a:ea typeface="Meiryo UI" panose="020B0604030504040204" pitchFamily="50" charset="-128"/>
              </a:rPr>
              <a:t>全国を大幅に上回る伸び</a:t>
            </a:r>
          </a:p>
        </p:txBody>
      </p:sp>
      <p:sp>
        <p:nvSpPr>
          <p:cNvPr id="108" name="テキスト ボックス 107">
            <a:extLst>
              <a:ext uri="{FF2B5EF4-FFF2-40B4-BE49-F238E27FC236}">
                <a16:creationId xmlns:a16="http://schemas.microsoft.com/office/drawing/2014/main" id="{ACB9E957-F90A-477C-B15F-45D87D70BA2B}"/>
              </a:ext>
            </a:extLst>
          </p:cNvPr>
          <p:cNvSpPr txBox="1"/>
          <p:nvPr/>
        </p:nvSpPr>
        <p:spPr>
          <a:xfrm>
            <a:off x="4874737" y="824409"/>
            <a:ext cx="368691" cy="732383"/>
          </a:xfrm>
          <a:prstGeom prst="rect">
            <a:avLst/>
          </a:prstGeom>
          <a:noFill/>
        </p:spPr>
        <p:txBody>
          <a:bodyPr vert="eaVert" wrap="square" rtlCol="0">
            <a:spAutoFit/>
          </a:bodyPr>
          <a:lstStyle/>
          <a:p>
            <a:pPr defTabSz="914266">
              <a:lnSpc>
                <a:spcPts val="700"/>
              </a:lnSpc>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○大阪府市統合</a:t>
            </a:r>
            <a:endParaRPr lang="en-GB"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914266">
              <a:lnSpc>
                <a:spcPts val="700"/>
              </a:lnSpc>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本部を設置</a:t>
            </a:r>
            <a:endParaRPr lang="en-US"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9" name="テキスト ボックス 108">
            <a:extLst>
              <a:ext uri="{FF2B5EF4-FFF2-40B4-BE49-F238E27FC236}">
                <a16:creationId xmlns:a16="http://schemas.microsoft.com/office/drawing/2014/main" id="{7B89B52A-BE74-4CFC-A6CC-525ECE44AE39}"/>
              </a:ext>
            </a:extLst>
          </p:cNvPr>
          <p:cNvSpPr txBox="1"/>
          <p:nvPr/>
        </p:nvSpPr>
        <p:spPr>
          <a:xfrm>
            <a:off x="5251897" y="824409"/>
            <a:ext cx="368691" cy="732383"/>
          </a:xfrm>
          <a:prstGeom prst="rect">
            <a:avLst/>
          </a:prstGeom>
          <a:noFill/>
        </p:spPr>
        <p:txBody>
          <a:bodyPr vert="eaVert" wrap="square" rtlCol="0">
            <a:spAutoFit/>
          </a:bodyPr>
          <a:lstStyle/>
          <a:p>
            <a:pPr defTabSz="914266">
              <a:lnSpc>
                <a:spcPts val="700"/>
              </a:lnSpc>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○府市の成長</a:t>
            </a:r>
            <a:endParaRPr lang="en-GB"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914266">
              <a:lnSpc>
                <a:spcPts val="700"/>
              </a:lnSpc>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戦略を一本化</a:t>
            </a:r>
            <a:endParaRPr lang="en-GB"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p:cNvSpPr/>
          <p:nvPr/>
        </p:nvSpPr>
        <p:spPr>
          <a:xfrm>
            <a:off x="169723" y="45640"/>
            <a:ext cx="1161917" cy="36072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en-US" altLang="ja-JP" b="1" dirty="0" smtClean="0">
                <a:latin typeface="Meiryo UI" panose="020B0604030504040204" pitchFamily="50" charset="-128"/>
                <a:ea typeface="Meiryo UI" panose="020B0604030504040204" pitchFamily="50" charset="-128"/>
              </a:rPr>
              <a:t>Ⅰ</a:t>
            </a:r>
            <a:r>
              <a:rPr kumimoji="1" lang="ja-JP" altLang="en-US" b="1" dirty="0" smtClean="0">
                <a:latin typeface="Meiryo UI" panose="020B0604030504040204" pitchFamily="50" charset="-128"/>
                <a:ea typeface="Meiryo UI" panose="020B0604030504040204" pitchFamily="50" charset="-128"/>
              </a:rPr>
              <a:t>景気</a:t>
            </a:r>
            <a:endParaRPr kumimoji="1" lang="ja-JP" altLang="en-US"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2694645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74819" y="4313061"/>
            <a:ext cx="4535817" cy="2426418"/>
          </a:xfrm>
          <a:prstGeom prst="rect">
            <a:avLst/>
          </a:prstGeom>
        </p:spPr>
      </p:pic>
      <p:pic>
        <p:nvPicPr>
          <p:cNvPr id="2" name="図 1"/>
          <p:cNvPicPr>
            <a:picLocks noChangeAspect="1"/>
          </p:cNvPicPr>
          <p:nvPr/>
        </p:nvPicPr>
        <p:blipFill>
          <a:blip r:embed="rId4"/>
          <a:stretch>
            <a:fillRect/>
          </a:stretch>
        </p:blipFill>
        <p:spPr>
          <a:xfrm>
            <a:off x="4564317" y="4208466"/>
            <a:ext cx="4572396" cy="2548349"/>
          </a:xfrm>
          <a:prstGeom prst="rect">
            <a:avLst/>
          </a:prstGeom>
        </p:spPr>
      </p:pic>
      <p:pic>
        <p:nvPicPr>
          <p:cNvPr id="5" name="図 4"/>
          <p:cNvPicPr>
            <a:picLocks noChangeAspect="1"/>
          </p:cNvPicPr>
          <p:nvPr/>
        </p:nvPicPr>
        <p:blipFill>
          <a:blip r:embed="rId5"/>
          <a:stretch>
            <a:fillRect/>
          </a:stretch>
        </p:blipFill>
        <p:spPr>
          <a:xfrm>
            <a:off x="4232667" y="935615"/>
            <a:ext cx="4925995" cy="2743438"/>
          </a:xfrm>
          <a:prstGeom prst="rect">
            <a:avLst/>
          </a:prstGeom>
        </p:spPr>
      </p:pic>
      <p:pic>
        <p:nvPicPr>
          <p:cNvPr id="6" name="図 5"/>
          <p:cNvPicPr>
            <a:picLocks noChangeAspect="1"/>
          </p:cNvPicPr>
          <p:nvPr/>
        </p:nvPicPr>
        <p:blipFill>
          <a:blip r:embed="rId6"/>
          <a:stretch>
            <a:fillRect/>
          </a:stretch>
        </p:blipFill>
        <p:spPr>
          <a:xfrm>
            <a:off x="59580" y="949134"/>
            <a:ext cx="4932091" cy="2743438"/>
          </a:xfrm>
          <a:prstGeom prst="rect">
            <a:avLst/>
          </a:prstGeom>
        </p:spPr>
      </p:pic>
      <p:sp>
        <p:nvSpPr>
          <p:cNvPr id="4" name="スライド番号プレースホルダー 3"/>
          <p:cNvSpPr>
            <a:spLocks noGrp="1"/>
          </p:cNvSpPr>
          <p:nvPr>
            <p:ph type="sldNum" sz="quarter" idx="12"/>
          </p:nvPr>
        </p:nvSpPr>
        <p:spPr>
          <a:xfrm>
            <a:off x="7164288" y="6556917"/>
            <a:ext cx="2057400" cy="365125"/>
          </a:xfrm>
        </p:spPr>
        <p:txBody>
          <a:bodyPr/>
          <a:lstStyle/>
          <a:p>
            <a:r>
              <a:rPr lang="en-US" altLang="ja-JP" dirty="0" smtClean="0"/>
              <a:t>21</a:t>
            </a:r>
            <a:endParaRPr lang="ja-JP" altLang="en-US" dirty="0"/>
          </a:p>
        </p:txBody>
      </p:sp>
      <p:cxnSp>
        <p:nvCxnSpPr>
          <p:cNvPr id="7" name="直線コネクタ 6"/>
          <p:cNvCxnSpPr/>
          <p:nvPr/>
        </p:nvCxnSpPr>
        <p:spPr>
          <a:xfrm>
            <a:off x="284105" y="43675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225976" y="6259"/>
            <a:ext cx="2779928" cy="400110"/>
          </a:xfrm>
          <a:prstGeom prst="rect">
            <a:avLst/>
          </a:prstGeom>
          <a:noFill/>
        </p:spPr>
        <p:txBody>
          <a:bodyPr wrap="none" rtlCol="0">
            <a:spAutoFit/>
          </a:bodyPr>
          <a:lstStyle/>
          <a:p>
            <a:r>
              <a:rPr lang="en-US" altLang="ja-JP" sz="2000" b="1" dirty="0" smtClean="0">
                <a:latin typeface="Meiryo UI" panose="020B0604030504040204" pitchFamily="50" charset="-128"/>
                <a:ea typeface="Meiryo UI" panose="020B0604030504040204" pitchFamily="50" charset="-128"/>
              </a:rPr>
              <a:t>【Ⅰ</a:t>
            </a:r>
            <a:r>
              <a:rPr lang="ja-JP" altLang="en-US" sz="2000" b="1" dirty="0" smtClean="0">
                <a:latin typeface="Meiryo UI" panose="020B0604030504040204" pitchFamily="50" charset="-128"/>
                <a:ea typeface="Meiryo UI" panose="020B0604030504040204" pitchFamily="50" charset="-128"/>
              </a:rPr>
              <a:t>景気</a:t>
            </a:r>
            <a:r>
              <a:rPr lang="en-US" altLang="ja-JP" sz="2000" b="1" dirty="0" smtClean="0">
                <a:latin typeface="Meiryo UI" panose="020B0604030504040204" pitchFamily="50" charset="-128"/>
                <a:ea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②企業等の状況</a:t>
            </a:r>
            <a:endParaRPr kumimoji="1" lang="ja-JP" altLang="en-US" sz="1600" dirty="0">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195747" y="529028"/>
            <a:ext cx="4336358" cy="307777"/>
          </a:xfrm>
          <a:prstGeom prst="rect">
            <a:avLst/>
          </a:prstGeom>
          <a:solidFill>
            <a:schemeClr val="accent2">
              <a:lumMod val="40000"/>
              <a:lumOff val="60000"/>
            </a:schemeClr>
          </a:solidFill>
          <a:ln>
            <a:solidFill>
              <a:schemeClr val="accent2"/>
            </a:solidFill>
          </a:ln>
        </p:spPr>
        <p:txBody>
          <a:bodyPr wrap="square" rtlCol="0">
            <a:spAutoFit/>
          </a:bodyPr>
          <a:lstStyle/>
          <a:p>
            <a:r>
              <a:rPr lang="en-US" altLang="ja-JP" sz="1400" b="1" dirty="0" smtClean="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開業</a:t>
            </a:r>
            <a:r>
              <a:rPr lang="ja-JP" altLang="en-US" sz="1400" b="1" dirty="0" smtClean="0">
                <a:latin typeface="Meiryo UI" panose="020B0604030504040204" pitchFamily="50" charset="-128"/>
                <a:ea typeface="Meiryo UI" panose="020B0604030504040204" pitchFamily="50" charset="-128"/>
              </a:rPr>
              <a:t>数　</a:t>
            </a:r>
            <a:r>
              <a:rPr lang="en-US" altLang="ja-JP" sz="1400" b="1" dirty="0" smtClean="0">
                <a:latin typeface="Meiryo UI" panose="020B0604030504040204" pitchFamily="50" charset="-128"/>
                <a:ea typeface="Meiryo UI" panose="020B0604030504040204" pitchFamily="50" charset="-128"/>
              </a:rPr>
              <a:t>2000~2010】</a:t>
            </a:r>
            <a:endParaRPr kumimoji="1" lang="en-US" altLang="ja-JP" sz="1400" b="1" dirty="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4713668" y="527548"/>
            <a:ext cx="4353525" cy="307777"/>
          </a:xfrm>
          <a:prstGeom prst="rect">
            <a:avLst/>
          </a:prstGeom>
          <a:solidFill>
            <a:schemeClr val="accent2">
              <a:lumMod val="40000"/>
              <a:lumOff val="60000"/>
            </a:schemeClr>
          </a:solidFill>
          <a:ln>
            <a:solidFill>
              <a:schemeClr val="accent2"/>
            </a:solidFill>
          </a:ln>
        </p:spPr>
        <p:txBody>
          <a:bodyPr wrap="square" rtlCol="0">
            <a:spAutoFit/>
          </a:bodyPr>
          <a:lstStyle/>
          <a:p>
            <a:r>
              <a:rPr lang="en-US" altLang="ja-JP" sz="1400" b="1" dirty="0" smtClean="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開業</a:t>
            </a:r>
            <a:r>
              <a:rPr lang="ja-JP" altLang="en-US" sz="1400" b="1" dirty="0" smtClean="0">
                <a:latin typeface="Meiryo UI" panose="020B0604030504040204" pitchFamily="50" charset="-128"/>
                <a:ea typeface="Meiryo UI" panose="020B0604030504040204" pitchFamily="50" charset="-128"/>
              </a:rPr>
              <a:t>数</a:t>
            </a:r>
            <a:r>
              <a:rPr lang="ja-JP" altLang="en-US" sz="1400" b="1" dirty="0">
                <a:latin typeface="Meiryo UI" panose="020B0604030504040204" pitchFamily="50" charset="-128"/>
                <a:ea typeface="Meiryo UI" panose="020B0604030504040204" pitchFamily="50" charset="-128"/>
              </a:rPr>
              <a:t>　</a:t>
            </a:r>
            <a:r>
              <a:rPr lang="en-US" altLang="ja-JP" sz="1400" b="1" dirty="0" smtClean="0">
                <a:latin typeface="Meiryo UI" panose="020B0604030504040204" pitchFamily="50" charset="-128"/>
                <a:ea typeface="Meiryo UI" panose="020B0604030504040204" pitchFamily="50" charset="-128"/>
              </a:rPr>
              <a:t>2010~2017】</a:t>
            </a:r>
            <a:endParaRPr lang="en-US" altLang="ja-JP" sz="1400" b="1" dirty="0">
              <a:latin typeface="Meiryo UI" panose="020B0604030504040204" pitchFamily="50" charset="-128"/>
              <a:ea typeface="Meiryo UI" panose="020B0604030504040204" pitchFamily="50" charset="-128"/>
            </a:endParaRPr>
          </a:p>
        </p:txBody>
      </p:sp>
      <p:sp>
        <p:nvSpPr>
          <p:cNvPr id="26" name="テキスト ボックス 25"/>
          <p:cNvSpPr txBox="1"/>
          <p:nvPr/>
        </p:nvSpPr>
        <p:spPr>
          <a:xfrm>
            <a:off x="234384" y="3780952"/>
            <a:ext cx="4336358" cy="307777"/>
          </a:xfrm>
          <a:prstGeom prst="rect">
            <a:avLst/>
          </a:prstGeom>
          <a:solidFill>
            <a:schemeClr val="accent2">
              <a:lumMod val="40000"/>
              <a:lumOff val="60000"/>
            </a:schemeClr>
          </a:solidFill>
          <a:ln>
            <a:solidFill>
              <a:schemeClr val="accent2"/>
            </a:solidFill>
          </a:ln>
        </p:spPr>
        <p:txBody>
          <a:bodyPr wrap="square" rtlCol="0">
            <a:spAutoFit/>
          </a:bodyPr>
          <a:lstStyle/>
          <a:p>
            <a:r>
              <a:rPr lang="en-US" altLang="ja-JP" sz="1400" b="1" dirty="0" smtClean="0">
                <a:latin typeface="Meiryo UI" panose="020B0604030504040204" pitchFamily="50" charset="-128"/>
                <a:ea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rPr>
              <a:t>オフィス空室率　</a:t>
            </a:r>
            <a:r>
              <a:rPr lang="en-US" altLang="ja-JP" sz="1400" b="1" dirty="0" smtClean="0">
                <a:latin typeface="Meiryo UI" panose="020B0604030504040204" pitchFamily="50" charset="-128"/>
                <a:ea typeface="Meiryo UI" panose="020B0604030504040204" pitchFamily="50" charset="-128"/>
              </a:rPr>
              <a:t>2000~2010】</a:t>
            </a:r>
            <a:endParaRPr kumimoji="1" lang="en-US" altLang="ja-JP" sz="1400" b="1" dirty="0">
              <a:latin typeface="Meiryo UI" panose="020B0604030504040204" pitchFamily="50" charset="-128"/>
              <a:ea typeface="Meiryo UI" panose="020B0604030504040204" pitchFamily="50" charset="-128"/>
            </a:endParaRPr>
          </a:p>
        </p:txBody>
      </p:sp>
      <p:sp>
        <p:nvSpPr>
          <p:cNvPr id="27" name="テキスト ボックス 26"/>
          <p:cNvSpPr txBox="1"/>
          <p:nvPr/>
        </p:nvSpPr>
        <p:spPr>
          <a:xfrm>
            <a:off x="4752305" y="3779472"/>
            <a:ext cx="4353525" cy="307777"/>
          </a:xfrm>
          <a:prstGeom prst="rect">
            <a:avLst/>
          </a:prstGeom>
          <a:solidFill>
            <a:schemeClr val="accent2">
              <a:lumMod val="40000"/>
              <a:lumOff val="60000"/>
            </a:schemeClr>
          </a:solidFill>
          <a:ln>
            <a:solidFill>
              <a:schemeClr val="accent2"/>
            </a:solidFill>
          </a:ln>
        </p:spPr>
        <p:txBody>
          <a:bodyPr wrap="square" rtlCol="0">
            <a:spAutoFit/>
          </a:bodyPr>
          <a:lstStyle/>
          <a:p>
            <a:r>
              <a:rPr lang="en-US" altLang="ja-JP" sz="1400" b="1" dirty="0" smtClean="0">
                <a:latin typeface="Meiryo UI" panose="020B0604030504040204" pitchFamily="50" charset="-128"/>
                <a:ea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rPr>
              <a:t>オフィス空室率</a:t>
            </a:r>
            <a:r>
              <a:rPr lang="ja-JP" altLang="en-US" sz="1400" b="1" dirty="0">
                <a:latin typeface="Meiryo UI" panose="020B0604030504040204" pitchFamily="50" charset="-128"/>
                <a:ea typeface="Meiryo UI" panose="020B0604030504040204" pitchFamily="50" charset="-128"/>
              </a:rPr>
              <a:t>　</a:t>
            </a:r>
            <a:r>
              <a:rPr lang="en-US" altLang="ja-JP" sz="1400" b="1" dirty="0" smtClean="0">
                <a:latin typeface="Meiryo UI" panose="020B0604030504040204" pitchFamily="50" charset="-128"/>
                <a:ea typeface="Meiryo UI" panose="020B0604030504040204" pitchFamily="50" charset="-128"/>
              </a:rPr>
              <a:t>2010~2019】</a:t>
            </a:r>
            <a:endParaRPr lang="en-US" altLang="ja-JP" sz="1400" b="1" dirty="0">
              <a:latin typeface="Meiryo UI" panose="020B0604030504040204" pitchFamily="50" charset="-128"/>
              <a:ea typeface="Meiryo UI" panose="020B0604030504040204" pitchFamily="50" charset="-128"/>
            </a:endParaRPr>
          </a:p>
        </p:txBody>
      </p:sp>
      <p:sp>
        <p:nvSpPr>
          <p:cNvPr id="28" name="正方形/長方形 27"/>
          <p:cNvSpPr/>
          <p:nvPr/>
        </p:nvSpPr>
        <p:spPr>
          <a:xfrm>
            <a:off x="-152512" y="4088099"/>
            <a:ext cx="811019" cy="278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en-US" altLang="ja-JP" sz="900" dirty="0" smtClean="0">
                <a:solidFill>
                  <a:sysClr val="windowText" lastClr="000000"/>
                </a:solidFill>
                <a:latin typeface="Meiryo UI" panose="020B0604030504040204" pitchFamily="50" charset="-128"/>
                <a:ea typeface="Meiryo UI" panose="020B0604030504040204" pitchFamily="50" charset="-128"/>
              </a:rPr>
              <a:t>(%</a:t>
            </a:r>
            <a:r>
              <a:rPr kumimoji="1" lang="ja-JP" altLang="en-US" sz="900" dirty="0" smtClean="0">
                <a:solidFill>
                  <a:sysClr val="windowText" lastClr="000000"/>
                </a:solidFill>
                <a:latin typeface="Meiryo UI" panose="020B0604030504040204" pitchFamily="50" charset="-128"/>
                <a:ea typeface="Meiryo UI" panose="020B0604030504040204" pitchFamily="50" charset="-128"/>
              </a:rPr>
              <a:t>）</a:t>
            </a:r>
            <a:endParaRPr kumimoji="1" lang="ja-JP" altLang="en-US" sz="900" dirty="0">
              <a:solidFill>
                <a:sysClr val="windowText" lastClr="000000"/>
              </a:solidFill>
              <a:latin typeface="Meiryo UI" panose="020B0604030504040204" pitchFamily="50" charset="-128"/>
              <a:ea typeface="Meiryo UI" panose="020B0604030504040204" pitchFamily="50" charset="-128"/>
            </a:endParaRPr>
          </a:p>
        </p:txBody>
      </p:sp>
      <p:sp>
        <p:nvSpPr>
          <p:cNvPr id="29" name="正方形/長方形 28"/>
          <p:cNvSpPr/>
          <p:nvPr/>
        </p:nvSpPr>
        <p:spPr>
          <a:xfrm>
            <a:off x="8562767" y="4100497"/>
            <a:ext cx="811019" cy="278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900" dirty="0" smtClean="0">
                <a:solidFill>
                  <a:sysClr val="windowText" lastClr="000000"/>
                </a:solidFill>
                <a:latin typeface="Meiryo UI" panose="020B0604030504040204" pitchFamily="50" charset="-128"/>
                <a:ea typeface="Meiryo UI" panose="020B0604030504040204" pitchFamily="50" charset="-128"/>
              </a:rPr>
              <a:t>(%</a:t>
            </a:r>
            <a:r>
              <a:rPr lang="ja-JP" altLang="en-US" sz="900" dirty="0" smtClean="0">
                <a:solidFill>
                  <a:sysClr val="windowText" lastClr="000000"/>
                </a:solidFill>
                <a:latin typeface="Meiryo UI" panose="020B0604030504040204" pitchFamily="50" charset="-128"/>
                <a:ea typeface="Meiryo UI" panose="020B0604030504040204" pitchFamily="50" charset="-128"/>
              </a:rPr>
              <a:t>）</a:t>
            </a:r>
            <a:endParaRPr kumimoji="1" lang="ja-JP" altLang="en-US" sz="900" dirty="0">
              <a:solidFill>
                <a:sysClr val="windowText" lastClr="000000"/>
              </a:solidFill>
              <a:latin typeface="Meiryo UI" panose="020B0604030504040204" pitchFamily="50" charset="-128"/>
              <a:ea typeface="Meiryo UI" panose="020B0604030504040204" pitchFamily="50" charset="-128"/>
            </a:endParaRPr>
          </a:p>
        </p:txBody>
      </p:sp>
      <p:sp>
        <p:nvSpPr>
          <p:cNvPr id="33" name="正方形/長方形 32"/>
          <p:cNvSpPr/>
          <p:nvPr/>
        </p:nvSpPr>
        <p:spPr>
          <a:xfrm>
            <a:off x="5796136" y="6626463"/>
            <a:ext cx="3068469" cy="230832"/>
          </a:xfrm>
          <a:prstGeom prst="rect">
            <a:avLst/>
          </a:prstGeom>
        </p:spPr>
        <p:txBody>
          <a:bodyPr wrap="non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ja-JP" altLang="en-US" sz="900" dirty="0">
                <a:latin typeface="Meiryo UI" panose="020B0604030504040204" pitchFamily="50" charset="-128"/>
                <a:ea typeface="Meiryo UI" panose="020B0604030504040204" pitchFamily="50" charset="-128"/>
              </a:rPr>
              <a:t>出典</a:t>
            </a:r>
            <a:r>
              <a:rPr lang="ja-JP" altLang="en-US" sz="900" dirty="0" smtClean="0">
                <a:latin typeface="Meiryo UI" panose="020B0604030504040204" pitchFamily="50" charset="-128"/>
                <a:ea typeface="Meiryo UI" panose="020B0604030504040204" pitchFamily="50" charset="-128"/>
              </a:rPr>
              <a:t>：三鬼商事（オフィスマーケット情報）各年</a:t>
            </a:r>
            <a:r>
              <a:rPr lang="en-US" altLang="ja-JP" sz="900" dirty="0" smtClean="0">
                <a:latin typeface="Meiryo UI" panose="020B0604030504040204" pitchFamily="50" charset="-128"/>
                <a:ea typeface="Meiryo UI" panose="020B0604030504040204" pitchFamily="50" charset="-128"/>
              </a:rPr>
              <a:t>12</a:t>
            </a:r>
            <a:r>
              <a:rPr lang="ja-JP" altLang="en-US" sz="900" dirty="0" smtClean="0">
                <a:latin typeface="Meiryo UI" panose="020B0604030504040204" pitchFamily="50" charset="-128"/>
                <a:ea typeface="Meiryo UI" panose="020B0604030504040204" pitchFamily="50" charset="-128"/>
              </a:rPr>
              <a:t>月の数値</a:t>
            </a:r>
            <a:endParaRPr lang="ja-JP" altLang="en-US" sz="900" dirty="0">
              <a:latin typeface="Meiryo UI" panose="020B0604030504040204" pitchFamily="50" charset="-128"/>
              <a:ea typeface="Meiryo UI" panose="020B0604030504040204" pitchFamily="50" charset="-128"/>
            </a:endParaRPr>
          </a:p>
        </p:txBody>
      </p:sp>
      <p:sp>
        <p:nvSpPr>
          <p:cNvPr id="22" name="テキスト ボックス 21">
            <a:extLst>
              <a:ext uri="{FF2B5EF4-FFF2-40B4-BE49-F238E27FC236}">
                <a16:creationId xmlns:a16="http://schemas.microsoft.com/office/drawing/2014/main" id="{8C4A6C33-3011-4769-8A33-D9A786627A54}"/>
              </a:ext>
            </a:extLst>
          </p:cNvPr>
          <p:cNvSpPr txBox="1"/>
          <p:nvPr/>
        </p:nvSpPr>
        <p:spPr>
          <a:xfrm>
            <a:off x="5147296" y="5598240"/>
            <a:ext cx="368691" cy="732383"/>
          </a:xfrm>
          <a:prstGeom prst="rect">
            <a:avLst/>
          </a:prstGeom>
          <a:noFill/>
        </p:spPr>
        <p:txBody>
          <a:bodyPr vert="eaVert" wrap="square" rtlCol="0">
            <a:spAutoFit/>
          </a:bodyPr>
          <a:lstStyle/>
          <a:p>
            <a:pPr defTabSz="914266">
              <a:lnSpc>
                <a:spcPts val="700"/>
              </a:lnSpc>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○大阪府市統合</a:t>
            </a:r>
            <a:endParaRPr lang="en-GB"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914266">
              <a:lnSpc>
                <a:spcPts val="700"/>
              </a:lnSpc>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本部を設置</a:t>
            </a:r>
            <a:endParaRPr lang="en-US"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テキスト ボックス 22">
            <a:extLst>
              <a:ext uri="{FF2B5EF4-FFF2-40B4-BE49-F238E27FC236}">
                <a16:creationId xmlns:a16="http://schemas.microsoft.com/office/drawing/2014/main" id="{26642835-45D6-46B2-8B94-5AE0C102AFFE}"/>
              </a:ext>
            </a:extLst>
          </p:cNvPr>
          <p:cNvSpPr txBox="1"/>
          <p:nvPr/>
        </p:nvSpPr>
        <p:spPr>
          <a:xfrm>
            <a:off x="5571461" y="5598240"/>
            <a:ext cx="368691" cy="732383"/>
          </a:xfrm>
          <a:prstGeom prst="rect">
            <a:avLst/>
          </a:prstGeom>
          <a:noFill/>
        </p:spPr>
        <p:txBody>
          <a:bodyPr vert="eaVert" wrap="square" rtlCol="0">
            <a:spAutoFit/>
          </a:bodyPr>
          <a:lstStyle/>
          <a:p>
            <a:pPr defTabSz="914266">
              <a:lnSpc>
                <a:spcPts val="700"/>
              </a:lnSpc>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○府市の成長</a:t>
            </a:r>
            <a:endParaRPr lang="en-GB"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914266">
              <a:lnSpc>
                <a:spcPts val="700"/>
              </a:lnSpc>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戦略を一本化</a:t>
            </a:r>
            <a:endParaRPr lang="en-GB"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23">
            <a:extLst>
              <a:ext uri="{FF2B5EF4-FFF2-40B4-BE49-F238E27FC236}">
                <a16:creationId xmlns:a16="http://schemas.microsoft.com/office/drawing/2014/main" id="{94AE6FF9-5693-4338-95CA-B63DF50D738C}"/>
              </a:ext>
            </a:extLst>
          </p:cNvPr>
          <p:cNvSpPr txBox="1"/>
          <p:nvPr/>
        </p:nvSpPr>
        <p:spPr>
          <a:xfrm>
            <a:off x="6744721" y="4559478"/>
            <a:ext cx="368691" cy="732383"/>
          </a:xfrm>
          <a:prstGeom prst="rect">
            <a:avLst/>
          </a:prstGeom>
          <a:noFill/>
        </p:spPr>
        <p:txBody>
          <a:bodyPr vert="eaVert" wrap="square" rtlCol="0">
            <a:spAutoFit/>
          </a:bodyPr>
          <a:lstStyle/>
          <a:p>
            <a:pPr defTabSz="914266">
              <a:lnSpc>
                <a:spcPts val="700"/>
              </a:lnSpc>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○副首都推進</a:t>
            </a:r>
            <a:endParaRPr lang="en-GB"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914266">
              <a:lnSpc>
                <a:spcPts val="700"/>
              </a:lnSpc>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本部を設置</a:t>
            </a:r>
            <a:endParaRPr lang="en-GB"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正方形/長方形 34"/>
          <p:cNvSpPr/>
          <p:nvPr/>
        </p:nvSpPr>
        <p:spPr>
          <a:xfrm>
            <a:off x="6651676" y="3578633"/>
            <a:ext cx="2529860" cy="230832"/>
          </a:xfrm>
          <a:prstGeom prst="rect">
            <a:avLst/>
          </a:prstGeom>
        </p:spPr>
        <p:txBody>
          <a:bodyPr wrap="non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ja-JP" altLang="en-US" sz="900" dirty="0">
                <a:latin typeface="Meiryo UI" panose="020B0604030504040204" pitchFamily="50" charset="-128"/>
                <a:ea typeface="Meiryo UI" panose="020B0604030504040204" pitchFamily="50" charset="-128"/>
              </a:rPr>
              <a:t>出典</a:t>
            </a:r>
            <a:r>
              <a:rPr lang="ja-JP" altLang="en-US" sz="900" dirty="0" smtClean="0">
                <a:latin typeface="Meiryo UI" panose="020B0604030504040204" pitchFamily="50" charset="-128"/>
                <a:ea typeface="Meiryo UI" panose="020B0604030504040204" pitchFamily="50" charset="-128"/>
              </a:rPr>
              <a:t>：厚生労働省「雇用保険事業年報・月報」</a:t>
            </a:r>
            <a:endParaRPr lang="ja-JP" altLang="en-US" sz="900" dirty="0">
              <a:latin typeface="Meiryo UI" panose="020B0604030504040204" pitchFamily="50" charset="-128"/>
              <a:ea typeface="Meiryo UI" panose="020B0604030504040204" pitchFamily="50" charset="-128"/>
            </a:endParaRPr>
          </a:p>
        </p:txBody>
      </p:sp>
      <p:sp>
        <p:nvSpPr>
          <p:cNvPr id="36" name="正方形/長方形 35"/>
          <p:cNvSpPr/>
          <p:nvPr/>
        </p:nvSpPr>
        <p:spPr>
          <a:xfrm>
            <a:off x="-55443" y="798455"/>
            <a:ext cx="811019" cy="278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en-US" altLang="ja-JP" sz="900" dirty="0" smtClean="0">
                <a:solidFill>
                  <a:sysClr val="windowText" lastClr="000000"/>
                </a:solidFill>
                <a:latin typeface="Meiryo UI" panose="020B0604030504040204" pitchFamily="50" charset="-128"/>
                <a:ea typeface="Meiryo UI" panose="020B0604030504040204" pitchFamily="50" charset="-128"/>
              </a:rPr>
              <a:t>(</a:t>
            </a:r>
            <a:r>
              <a:rPr kumimoji="1" lang="ja-JP" altLang="en-US" sz="900" dirty="0" smtClean="0">
                <a:solidFill>
                  <a:sysClr val="windowText" lastClr="000000"/>
                </a:solidFill>
                <a:latin typeface="Meiryo UI" panose="020B0604030504040204" pitchFamily="50" charset="-128"/>
                <a:ea typeface="Meiryo UI" panose="020B0604030504040204" pitchFamily="50" charset="-128"/>
              </a:rPr>
              <a:t>社：全国）</a:t>
            </a:r>
            <a:endParaRPr kumimoji="1" lang="ja-JP" altLang="en-US" sz="900" dirty="0">
              <a:solidFill>
                <a:sysClr val="windowText" lastClr="000000"/>
              </a:solidFill>
              <a:latin typeface="Meiryo UI" panose="020B0604030504040204" pitchFamily="50" charset="-128"/>
              <a:ea typeface="Meiryo UI" panose="020B0604030504040204" pitchFamily="50" charset="-128"/>
            </a:endParaRPr>
          </a:p>
        </p:txBody>
      </p:sp>
      <p:sp>
        <p:nvSpPr>
          <p:cNvPr id="37" name="正方形/長方形 36"/>
          <p:cNvSpPr/>
          <p:nvPr/>
        </p:nvSpPr>
        <p:spPr>
          <a:xfrm>
            <a:off x="8481683" y="798455"/>
            <a:ext cx="811019" cy="278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en-US" altLang="ja-JP" sz="900" dirty="0" smtClean="0">
                <a:solidFill>
                  <a:sysClr val="windowText" lastClr="000000"/>
                </a:solidFill>
                <a:latin typeface="Meiryo UI" panose="020B0604030504040204" pitchFamily="50" charset="-128"/>
                <a:ea typeface="Meiryo UI" panose="020B0604030504040204" pitchFamily="50" charset="-128"/>
              </a:rPr>
              <a:t>(</a:t>
            </a:r>
            <a:r>
              <a:rPr kumimoji="1" lang="ja-JP" altLang="en-US" sz="900" dirty="0" smtClean="0">
                <a:solidFill>
                  <a:sysClr val="windowText" lastClr="000000"/>
                </a:solidFill>
                <a:latin typeface="Meiryo UI" panose="020B0604030504040204" pitchFamily="50" charset="-128"/>
                <a:ea typeface="Meiryo UI" panose="020B0604030504040204" pitchFamily="50" charset="-128"/>
              </a:rPr>
              <a:t>社：府県）</a:t>
            </a:r>
            <a:endParaRPr kumimoji="1" lang="ja-JP" altLang="en-US" sz="900" dirty="0">
              <a:solidFill>
                <a:sysClr val="windowText" lastClr="000000"/>
              </a:solidFill>
              <a:latin typeface="Meiryo UI" panose="020B0604030504040204" pitchFamily="50" charset="-128"/>
              <a:ea typeface="Meiryo UI" panose="020B0604030504040204" pitchFamily="50" charset="-128"/>
            </a:endParaRPr>
          </a:p>
        </p:txBody>
      </p:sp>
      <p:sp>
        <p:nvSpPr>
          <p:cNvPr id="38" name="テキスト ボックス 37">
            <a:extLst>
              <a:ext uri="{FF2B5EF4-FFF2-40B4-BE49-F238E27FC236}">
                <a16:creationId xmlns:a16="http://schemas.microsoft.com/office/drawing/2014/main" id="{0469CA69-0C8B-453A-B465-890BE1FCB409}"/>
              </a:ext>
            </a:extLst>
          </p:cNvPr>
          <p:cNvSpPr txBox="1"/>
          <p:nvPr/>
        </p:nvSpPr>
        <p:spPr>
          <a:xfrm>
            <a:off x="5381123" y="1049716"/>
            <a:ext cx="368691" cy="732383"/>
          </a:xfrm>
          <a:prstGeom prst="rect">
            <a:avLst/>
          </a:prstGeom>
          <a:noFill/>
        </p:spPr>
        <p:txBody>
          <a:bodyPr vert="eaVert" wrap="square" rtlCol="0">
            <a:spAutoFit/>
          </a:bodyPr>
          <a:lstStyle/>
          <a:p>
            <a:pPr defTabSz="914266">
              <a:lnSpc>
                <a:spcPts val="700"/>
              </a:lnSpc>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○大阪府市統合</a:t>
            </a:r>
            <a:endParaRPr lang="en-GB"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914266">
              <a:lnSpc>
                <a:spcPts val="700"/>
              </a:lnSpc>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本部を設置</a:t>
            </a:r>
            <a:endParaRPr lang="en-US"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テキスト ボックス 38">
            <a:extLst>
              <a:ext uri="{FF2B5EF4-FFF2-40B4-BE49-F238E27FC236}">
                <a16:creationId xmlns:a16="http://schemas.microsoft.com/office/drawing/2014/main" id="{3A07AA62-6E1A-4985-9858-151E94945EAE}"/>
              </a:ext>
            </a:extLst>
          </p:cNvPr>
          <p:cNvSpPr txBox="1"/>
          <p:nvPr/>
        </p:nvSpPr>
        <p:spPr>
          <a:xfrm>
            <a:off x="5805288" y="1049716"/>
            <a:ext cx="368691" cy="732383"/>
          </a:xfrm>
          <a:prstGeom prst="rect">
            <a:avLst/>
          </a:prstGeom>
          <a:noFill/>
        </p:spPr>
        <p:txBody>
          <a:bodyPr vert="eaVert" wrap="square" rtlCol="0">
            <a:spAutoFit/>
          </a:bodyPr>
          <a:lstStyle/>
          <a:p>
            <a:pPr defTabSz="914266">
              <a:lnSpc>
                <a:spcPts val="700"/>
              </a:lnSpc>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○府市の成長</a:t>
            </a:r>
            <a:endParaRPr lang="en-GB"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914266">
              <a:lnSpc>
                <a:spcPts val="700"/>
              </a:lnSpc>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戦略を一本化</a:t>
            </a:r>
            <a:endParaRPr lang="en-GB"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テキスト ボックス 39">
            <a:extLst>
              <a:ext uri="{FF2B5EF4-FFF2-40B4-BE49-F238E27FC236}">
                <a16:creationId xmlns:a16="http://schemas.microsoft.com/office/drawing/2014/main" id="{58A43777-E6A5-4754-8C33-1BC4D6034A26}"/>
              </a:ext>
            </a:extLst>
          </p:cNvPr>
          <p:cNvSpPr txBox="1"/>
          <p:nvPr/>
        </p:nvSpPr>
        <p:spPr>
          <a:xfrm>
            <a:off x="7051372" y="1038971"/>
            <a:ext cx="458459" cy="732383"/>
          </a:xfrm>
          <a:prstGeom prst="rect">
            <a:avLst/>
          </a:prstGeom>
          <a:noFill/>
        </p:spPr>
        <p:txBody>
          <a:bodyPr vert="eaVert" wrap="square" rtlCol="0">
            <a:spAutoFit/>
          </a:bodyPr>
          <a:lstStyle/>
          <a:p>
            <a:pPr defTabSz="914266">
              <a:lnSpc>
                <a:spcPts val="700"/>
              </a:lnSpc>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a:t>
            </a:r>
            <a:endParaRPr lang="en-GB"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914266">
              <a:lnSpc>
                <a:spcPts val="700"/>
              </a:lnSpc>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推進本</a:t>
            </a:r>
            <a:endParaRPr lang="en-GB"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914266">
              <a:lnSpc>
                <a:spcPts val="700"/>
              </a:lnSpc>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部を設置</a:t>
            </a:r>
            <a:endParaRPr lang="en-GB"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正方形/長方形 31"/>
          <p:cNvSpPr/>
          <p:nvPr/>
        </p:nvSpPr>
        <p:spPr>
          <a:xfrm>
            <a:off x="169723" y="45640"/>
            <a:ext cx="1161917" cy="36072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en-US" altLang="ja-JP" b="1" dirty="0" smtClean="0">
                <a:latin typeface="Meiryo UI" panose="020B0604030504040204" pitchFamily="50" charset="-128"/>
                <a:ea typeface="Meiryo UI" panose="020B0604030504040204" pitchFamily="50" charset="-128"/>
              </a:rPr>
              <a:t>Ⅰ</a:t>
            </a:r>
            <a:r>
              <a:rPr kumimoji="1" lang="ja-JP" altLang="en-US" b="1" dirty="0" smtClean="0">
                <a:latin typeface="Meiryo UI" panose="020B0604030504040204" pitchFamily="50" charset="-128"/>
                <a:ea typeface="Meiryo UI" panose="020B0604030504040204" pitchFamily="50" charset="-128"/>
              </a:rPr>
              <a:t>景気</a:t>
            </a:r>
            <a:endParaRPr kumimoji="1" lang="ja-JP" altLang="en-US"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6153001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92954" y="4041398"/>
            <a:ext cx="4578493" cy="2743438"/>
          </a:xfrm>
          <a:prstGeom prst="rect">
            <a:avLst/>
          </a:prstGeom>
        </p:spPr>
      </p:pic>
      <p:pic>
        <p:nvPicPr>
          <p:cNvPr id="5" name="図 4"/>
          <p:cNvPicPr>
            <a:picLocks noChangeAspect="1"/>
          </p:cNvPicPr>
          <p:nvPr/>
        </p:nvPicPr>
        <p:blipFill>
          <a:blip r:embed="rId4"/>
          <a:stretch>
            <a:fillRect/>
          </a:stretch>
        </p:blipFill>
        <p:spPr>
          <a:xfrm>
            <a:off x="4486358" y="3982195"/>
            <a:ext cx="4499238" cy="2804403"/>
          </a:xfrm>
          <a:prstGeom prst="rect">
            <a:avLst/>
          </a:prstGeom>
        </p:spPr>
      </p:pic>
      <p:pic>
        <p:nvPicPr>
          <p:cNvPr id="9" name="図 8"/>
          <p:cNvPicPr>
            <a:picLocks noChangeAspect="1"/>
          </p:cNvPicPr>
          <p:nvPr/>
        </p:nvPicPr>
        <p:blipFill>
          <a:blip r:embed="rId5"/>
          <a:stretch>
            <a:fillRect/>
          </a:stretch>
        </p:blipFill>
        <p:spPr>
          <a:xfrm>
            <a:off x="4532105" y="933885"/>
            <a:ext cx="4572396" cy="2883658"/>
          </a:xfrm>
          <a:prstGeom prst="rect">
            <a:avLst/>
          </a:prstGeom>
        </p:spPr>
      </p:pic>
      <p:pic>
        <p:nvPicPr>
          <p:cNvPr id="6" name="図 5"/>
          <p:cNvPicPr>
            <a:picLocks noChangeAspect="1"/>
          </p:cNvPicPr>
          <p:nvPr/>
        </p:nvPicPr>
        <p:blipFill>
          <a:blip r:embed="rId6"/>
          <a:stretch>
            <a:fillRect/>
          </a:stretch>
        </p:blipFill>
        <p:spPr>
          <a:xfrm>
            <a:off x="13287" y="981773"/>
            <a:ext cx="4554107" cy="2523963"/>
          </a:xfrm>
          <a:prstGeom prst="rect">
            <a:avLst/>
          </a:prstGeom>
        </p:spPr>
      </p:pic>
      <p:sp>
        <p:nvSpPr>
          <p:cNvPr id="4" name="スライド番号プレースホルダー 3"/>
          <p:cNvSpPr>
            <a:spLocks noGrp="1"/>
          </p:cNvSpPr>
          <p:nvPr>
            <p:ph type="sldNum" sz="quarter" idx="12"/>
          </p:nvPr>
        </p:nvSpPr>
        <p:spPr>
          <a:xfrm>
            <a:off x="7142818" y="6608433"/>
            <a:ext cx="2057400" cy="365125"/>
          </a:xfrm>
        </p:spPr>
        <p:txBody>
          <a:bodyPr/>
          <a:lstStyle/>
          <a:p>
            <a:r>
              <a:rPr lang="en-US" altLang="ja-JP" dirty="0" smtClean="0"/>
              <a:t>22 </a:t>
            </a:r>
            <a:endParaRPr lang="ja-JP" altLang="en-US" dirty="0"/>
          </a:p>
        </p:txBody>
      </p:sp>
      <p:cxnSp>
        <p:nvCxnSpPr>
          <p:cNvPr id="7" name="直線コネクタ 6"/>
          <p:cNvCxnSpPr/>
          <p:nvPr/>
        </p:nvCxnSpPr>
        <p:spPr>
          <a:xfrm>
            <a:off x="284105" y="43675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225976" y="6259"/>
            <a:ext cx="2509020" cy="400110"/>
          </a:xfrm>
          <a:prstGeom prst="rect">
            <a:avLst/>
          </a:prstGeom>
          <a:noFill/>
        </p:spPr>
        <p:txBody>
          <a:bodyPr wrap="none" rtlCol="0">
            <a:spAutoFit/>
          </a:bodyPr>
          <a:lstStyle/>
          <a:p>
            <a:r>
              <a:rPr lang="ja-JP" altLang="en-US" sz="2000" b="1" dirty="0">
                <a:latin typeface="Meiryo UI" panose="020B0604030504040204" pitchFamily="50" charset="-128"/>
                <a:ea typeface="Meiryo UI" panose="020B0604030504040204" pitchFamily="50" charset="-128"/>
              </a:rPr>
              <a:t>　</a:t>
            </a:r>
            <a:r>
              <a:rPr lang="ja-JP" altLang="en-US" sz="2000" b="1" dirty="0" smtClean="0">
                <a:latin typeface="Meiryo UI" panose="020B0604030504040204" pitchFamily="50" charset="-128"/>
                <a:ea typeface="Meiryo UI" panose="020B0604030504040204" pitchFamily="50" charset="-128"/>
              </a:rPr>
              <a:t>　　　　　</a:t>
            </a:r>
            <a:r>
              <a:rPr lang="ja-JP" altLang="en-US" sz="2000" dirty="0" smtClean="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③インバウンド</a:t>
            </a:r>
            <a:endParaRPr kumimoji="1" lang="ja-JP" altLang="en-US" sz="1600" dirty="0">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107779" y="3603601"/>
            <a:ext cx="4336358" cy="307777"/>
          </a:xfrm>
          <a:prstGeom prst="rect">
            <a:avLst/>
          </a:prstGeom>
          <a:solidFill>
            <a:schemeClr val="accent2">
              <a:lumMod val="40000"/>
              <a:lumOff val="60000"/>
            </a:schemeClr>
          </a:solidFill>
          <a:ln>
            <a:solidFill>
              <a:schemeClr val="accent2"/>
            </a:solidFill>
          </a:ln>
        </p:spPr>
        <p:txBody>
          <a:bodyPr wrap="square" rtlCol="0">
            <a:spAutoFit/>
          </a:bodyPr>
          <a:lstStyle/>
          <a:p>
            <a:r>
              <a:rPr lang="en-US" altLang="ja-JP" sz="1400" b="1" dirty="0" smtClean="0">
                <a:latin typeface="Meiryo UI" panose="020B0604030504040204" pitchFamily="50" charset="-128"/>
                <a:ea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rPr>
              <a:t>ホテル等客室稼働率　</a:t>
            </a:r>
            <a:r>
              <a:rPr lang="en-US" altLang="ja-JP" sz="1400" b="1" dirty="0" smtClean="0">
                <a:latin typeface="Meiryo UI" panose="020B0604030504040204" pitchFamily="50" charset="-128"/>
                <a:ea typeface="Meiryo UI" panose="020B0604030504040204" pitchFamily="50" charset="-128"/>
              </a:rPr>
              <a:t>2007~2010】</a:t>
            </a:r>
            <a:endParaRPr kumimoji="1" lang="en-US" altLang="ja-JP" sz="1400" b="1" dirty="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4625700" y="3602121"/>
            <a:ext cx="4353525" cy="307777"/>
          </a:xfrm>
          <a:prstGeom prst="rect">
            <a:avLst/>
          </a:prstGeom>
          <a:solidFill>
            <a:schemeClr val="accent2">
              <a:lumMod val="40000"/>
              <a:lumOff val="60000"/>
            </a:schemeClr>
          </a:solidFill>
          <a:ln>
            <a:solidFill>
              <a:schemeClr val="accent2"/>
            </a:solidFill>
          </a:ln>
        </p:spPr>
        <p:txBody>
          <a:bodyPr wrap="square" rtlCol="0">
            <a:spAutoFit/>
          </a:bodyPr>
          <a:lstStyle/>
          <a:p>
            <a:r>
              <a:rPr lang="en-US" altLang="ja-JP" sz="1400" b="1" dirty="0" smtClean="0">
                <a:latin typeface="Meiryo UI" panose="020B0604030504040204" pitchFamily="50" charset="-128"/>
                <a:ea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rPr>
              <a:t>ホテル等客室稼働率</a:t>
            </a:r>
            <a:r>
              <a:rPr lang="ja-JP" altLang="en-US" sz="1400" b="1" dirty="0">
                <a:latin typeface="Meiryo UI" panose="020B0604030504040204" pitchFamily="50" charset="-128"/>
                <a:ea typeface="Meiryo UI" panose="020B0604030504040204" pitchFamily="50" charset="-128"/>
              </a:rPr>
              <a:t>　</a:t>
            </a:r>
            <a:r>
              <a:rPr lang="en-US" altLang="ja-JP" sz="1400" b="1" dirty="0" smtClean="0">
                <a:latin typeface="Meiryo UI" panose="020B0604030504040204" pitchFamily="50" charset="-128"/>
                <a:ea typeface="Meiryo UI" panose="020B0604030504040204" pitchFamily="50" charset="-128"/>
              </a:rPr>
              <a:t>2010~2019】</a:t>
            </a:r>
            <a:endParaRPr lang="en-US" altLang="ja-JP" sz="1400" b="1" dirty="0">
              <a:latin typeface="Meiryo UI" panose="020B0604030504040204" pitchFamily="50" charset="-128"/>
              <a:ea typeface="Meiryo UI" panose="020B0604030504040204" pitchFamily="50" charset="-128"/>
            </a:endParaRPr>
          </a:p>
        </p:txBody>
      </p:sp>
      <p:sp>
        <p:nvSpPr>
          <p:cNvPr id="43" name="正方形/長方形 42"/>
          <p:cNvSpPr/>
          <p:nvPr/>
        </p:nvSpPr>
        <p:spPr>
          <a:xfrm>
            <a:off x="-179534" y="3864322"/>
            <a:ext cx="811019" cy="278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en-US" altLang="ja-JP" sz="900" dirty="0" smtClean="0">
                <a:solidFill>
                  <a:sysClr val="windowText" lastClr="000000"/>
                </a:solidFill>
                <a:latin typeface="Meiryo UI" panose="020B0604030504040204" pitchFamily="50" charset="-128"/>
                <a:ea typeface="Meiryo UI" panose="020B0604030504040204" pitchFamily="50" charset="-128"/>
              </a:rPr>
              <a:t>(</a:t>
            </a:r>
            <a:r>
              <a:rPr kumimoji="1" lang="ja-JP" altLang="en-US" sz="900" dirty="0" smtClean="0">
                <a:solidFill>
                  <a:sysClr val="windowText" lastClr="000000"/>
                </a:solidFill>
                <a:latin typeface="Meiryo UI" panose="020B0604030504040204" pitchFamily="50" charset="-128"/>
                <a:ea typeface="Meiryo UI" panose="020B0604030504040204" pitchFamily="50" charset="-128"/>
              </a:rPr>
              <a:t>％）</a:t>
            </a:r>
            <a:endParaRPr kumimoji="1" lang="ja-JP" altLang="en-US" sz="900" dirty="0">
              <a:solidFill>
                <a:sysClr val="windowText" lastClr="000000"/>
              </a:solidFill>
              <a:latin typeface="Meiryo UI" panose="020B0604030504040204" pitchFamily="50" charset="-128"/>
              <a:ea typeface="Meiryo UI" panose="020B0604030504040204" pitchFamily="50" charset="-128"/>
            </a:endParaRPr>
          </a:p>
        </p:txBody>
      </p:sp>
      <p:sp>
        <p:nvSpPr>
          <p:cNvPr id="46" name="正方形/長方形 45"/>
          <p:cNvSpPr/>
          <p:nvPr/>
        </p:nvSpPr>
        <p:spPr>
          <a:xfrm>
            <a:off x="8526320" y="3864322"/>
            <a:ext cx="811019" cy="278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900" dirty="0" smtClean="0">
                <a:solidFill>
                  <a:sysClr val="windowText" lastClr="000000"/>
                </a:solidFill>
                <a:latin typeface="Meiryo UI" panose="020B0604030504040204" pitchFamily="50" charset="-128"/>
                <a:ea typeface="Meiryo UI" panose="020B0604030504040204" pitchFamily="50" charset="-128"/>
              </a:rPr>
              <a:t>(</a:t>
            </a:r>
            <a:r>
              <a:rPr lang="ja-JP" altLang="en-US" sz="900" dirty="0" smtClean="0">
                <a:solidFill>
                  <a:sysClr val="windowText" lastClr="000000"/>
                </a:solidFill>
                <a:latin typeface="Meiryo UI" panose="020B0604030504040204" pitchFamily="50" charset="-128"/>
                <a:ea typeface="Meiryo UI" panose="020B0604030504040204" pitchFamily="50" charset="-128"/>
              </a:rPr>
              <a:t>％）</a:t>
            </a:r>
            <a:endParaRPr kumimoji="1" lang="ja-JP" altLang="en-US" sz="900" dirty="0">
              <a:solidFill>
                <a:sysClr val="windowText" lastClr="000000"/>
              </a:solidFill>
              <a:latin typeface="Meiryo UI" panose="020B0604030504040204" pitchFamily="50" charset="-128"/>
              <a:ea typeface="Meiryo UI" panose="020B0604030504040204" pitchFamily="50" charset="-128"/>
            </a:endParaRPr>
          </a:p>
        </p:txBody>
      </p:sp>
      <p:sp>
        <p:nvSpPr>
          <p:cNvPr id="20" name="正方形/長方形 19"/>
          <p:cNvSpPr/>
          <p:nvPr/>
        </p:nvSpPr>
        <p:spPr>
          <a:xfrm>
            <a:off x="5508104" y="6678908"/>
            <a:ext cx="3424335" cy="230832"/>
          </a:xfrm>
          <a:prstGeom prst="rect">
            <a:avLst/>
          </a:prstGeom>
        </p:spPr>
        <p:txBody>
          <a:bodyPr wrap="non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ja-JP" altLang="en-US" sz="900" dirty="0">
                <a:latin typeface="Meiryo UI" panose="020B0604030504040204" pitchFamily="50" charset="-128"/>
                <a:ea typeface="Meiryo UI" panose="020B0604030504040204" pitchFamily="50" charset="-128"/>
              </a:rPr>
              <a:t>出典</a:t>
            </a:r>
            <a:r>
              <a:rPr lang="ja-JP" altLang="en-US" sz="900" dirty="0" smtClean="0">
                <a:latin typeface="Meiryo UI" panose="020B0604030504040204" pitchFamily="50" charset="-128"/>
                <a:ea typeface="Meiryo UI" panose="020B0604030504040204" pitchFamily="50" charset="-128"/>
              </a:rPr>
              <a:t>：観光庁「</a:t>
            </a:r>
            <a:r>
              <a:rPr lang="zh-TW" altLang="en-US" sz="900" dirty="0" smtClean="0">
                <a:latin typeface="Meiryo UI" panose="020B0604030504040204" pitchFamily="50" charset="-128"/>
                <a:ea typeface="Meiryo UI" panose="020B0604030504040204" pitchFamily="50" charset="-128"/>
              </a:rPr>
              <a:t>宿泊</a:t>
            </a:r>
            <a:r>
              <a:rPr lang="zh-TW" altLang="en-US" sz="900" dirty="0">
                <a:latin typeface="Meiryo UI" panose="020B0604030504040204" pitchFamily="50" charset="-128"/>
                <a:ea typeface="Meiryo UI" panose="020B0604030504040204" pitchFamily="50" charset="-128"/>
              </a:rPr>
              <a:t>旅行統計</a:t>
            </a:r>
            <a:r>
              <a:rPr lang="zh-TW" altLang="en-US" sz="900" dirty="0" smtClean="0">
                <a:latin typeface="Meiryo UI" panose="020B0604030504040204" pitchFamily="50" charset="-128"/>
                <a:ea typeface="Meiryo UI" panose="020B0604030504040204" pitchFamily="50" charset="-128"/>
              </a:rPr>
              <a:t>調査</a:t>
            </a:r>
            <a:r>
              <a:rPr lang="ja-JP" altLang="en-US" sz="900" dirty="0">
                <a:latin typeface="Meiryo UI" panose="020B0604030504040204" pitchFamily="50" charset="-128"/>
                <a:ea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rPr>
              <a:t>従業者数</a:t>
            </a:r>
            <a:r>
              <a:rPr lang="en-US" altLang="ja-JP" sz="900" dirty="0" smtClean="0">
                <a:latin typeface="Meiryo UI" panose="020B0604030504040204" pitchFamily="50" charset="-128"/>
                <a:ea typeface="Meiryo UI" panose="020B0604030504040204" pitchFamily="50" charset="-128"/>
              </a:rPr>
              <a:t>10</a:t>
            </a:r>
            <a:r>
              <a:rPr lang="ja-JP" altLang="en-US" sz="900" dirty="0" smtClean="0">
                <a:latin typeface="Meiryo UI" panose="020B0604030504040204" pitchFamily="50" charset="-128"/>
                <a:ea typeface="Meiryo UI" panose="020B0604030504040204" pitchFamily="50" charset="-128"/>
              </a:rPr>
              <a:t>人以上の施設）」</a:t>
            </a:r>
            <a:endParaRPr lang="ja-JP" altLang="en-US" sz="900" dirty="0">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195747" y="529028"/>
            <a:ext cx="4336358" cy="307777"/>
          </a:xfrm>
          <a:prstGeom prst="rect">
            <a:avLst/>
          </a:prstGeom>
          <a:solidFill>
            <a:schemeClr val="accent2">
              <a:lumMod val="40000"/>
              <a:lumOff val="60000"/>
            </a:schemeClr>
          </a:solidFill>
          <a:ln>
            <a:solidFill>
              <a:schemeClr val="accent2"/>
            </a:solidFill>
          </a:ln>
        </p:spPr>
        <p:txBody>
          <a:bodyPr wrap="square" rtlCol="0">
            <a:spAutoFit/>
          </a:bodyPr>
          <a:lstStyle/>
          <a:p>
            <a:r>
              <a:rPr lang="en-US" altLang="ja-JP" sz="1400" b="1" dirty="0" smtClean="0">
                <a:latin typeface="Meiryo UI" panose="020B0604030504040204" pitchFamily="50" charset="-128"/>
                <a:ea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rPr>
              <a:t>空港別外国人入国者数　</a:t>
            </a:r>
            <a:r>
              <a:rPr lang="en-US" altLang="ja-JP" sz="1400" b="1" dirty="0" smtClean="0">
                <a:latin typeface="Meiryo UI" panose="020B0604030504040204" pitchFamily="50" charset="-128"/>
                <a:ea typeface="Meiryo UI" panose="020B0604030504040204" pitchFamily="50" charset="-128"/>
              </a:rPr>
              <a:t>2006~2010】</a:t>
            </a:r>
            <a:endParaRPr kumimoji="1" lang="en-US" altLang="ja-JP" sz="1400" b="1" dirty="0">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4713668" y="527548"/>
            <a:ext cx="4353525" cy="307777"/>
          </a:xfrm>
          <a:prstGeom prst="rect">
            <a:avLst/>
          </a:prstGeom>
          <a:solidFill>
            <a:schemeClr val="accent2">
              <a:lumMod val="40000"/>
              <a:lumOff val="60000"/>
            </a:schemeClr>
          </a:solidFill>
          <a:ln>
            <a:solidFill>
              <a:schemeClr val="accent2"/>
            </a:solidFill>
          </a:ln>
        </p:spPr>
        <p:txBody>
          <a:bodyPr wrap="square" rtlCol="0">
            <a:spAutoFit/>
          </a:bodyPr>
          <a:lstStyle/>
          <a:p>
            <a:r>
              <a:rPr lang="en-US" altLang="ja-JP" sz="1400" b="1" dirty="0" smtClean="0">
                <a:latin typeface="Meiryo UI" panose="020B0604030504040204" pitchFamily="50" charset="-128"/>
                <a:ea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rPr>
              <a:t>空港別外国人入国者数</a:t>
            </a:r>
            <a:r>
              <a:rPr lang="en-US" altLang="ja-JP" sz="1400" b="1" dirty="0" smtClean="0">
                <a:latin typeface="Meiryo UI" panose="020B0604030504040204" pitchFamily="50" charset="-128"/>
                <a:ea typeface="Meiryo UI" panose="020B0604030504040204" pitchFamily="50" charset="-128"/>
              </a:rPr>
              <a:t>2010~2018】</a:t>
            </a:r>
            <a:endParaRPr lang="en-US" altLang="ja-JP" sz="1400" b="1" dirty="0">
              <a:latin typeface="Meiryo UI" panose="020B0604030504040204" pitchFamily="50" charset="-128"/>
              <a:ea typeface="Meiryo UI" panose="020B0604030504040204" pitchFamily="50" charset="-128"/>
            </a:endParaRPr>
          </a:p>
        </p:txBody>
      </p:sp>
      <p:sp>
        <p:nvSpPr>
          <p:cNvPr id="23" name="正方形/長方形 22"/>
          <p:cNvSpPr/>
          <p:nvPr/>
        </p:nvSpPr>
        <p:spPr>
          <a:xfrm>
            <a:off x="7399725" y="3390320"/>
            <a:ext cx="1800493" cy="230832"/>
          </a:xfrm>
          <a:prstGeom prst="rect">
            <a:avLst/>
          </a:prstGeom>
        </p:spPr>
        <p:txBody>
          <a:bodyPr wrap="non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ja-JP" altLang="en-US" sz="900" dirty="0">
                <a:latin typeface="Meiryo UI" panose="020B0604030504040204" pitchFamily="50" charset="-128"/>
                <a:ea typeface="Meiryo UI" panose="020B0604030504040204" pitchFamily="50" charset="-128"/>
              </a:rPr>
              <a:t>出典</a:t>
            </a:r>
            <a:r>
              <a:rPr lang="ja-JP" altLang="en-US" sz="900" dirty="0" smtClean="0">
                <a:latin typeface="Meiryo UI" panose="020B0604030504040204" pitchFamily="50" charset="-128"/>
                <a:ea typeface="Meiryo UI" panose="020B0604030504040204" pitchFamily="50" charset="-128"/>
              </a:rPr>
              <a:t>：法務省「出入国管理統計」</a:t>
            </a:r>
            <a:endParaRPr lang="ja-JP" altLang="en-US" sz="900" dirty="0">
              <a:latin typeface="Meiryo UI" panose="020B0604030504040204" pitchFamily="50" charset="-128"/>
              <a:ea typeface="Meiryo UI" panose="020B0604030504040204" pitchFamily="50" charset="-128"/>
            </a:endParaRPr>
          </a:p>
        </p:txBody>
      </p:sp>
      <p:graphicFrame>
        <p:nvGraphicFramePr>
          <p:cNvPr id="28" name="表 27"/>
          <p:cNvGraphicFramePr>
            <a:graphicFrameLocks noGrp="1"/>
          </p:cNvGraphicFramePr>
          <p:nvPr>
            <p:extLst/>
          </p:nvPr>
        </p:nvGraphicFramePr>
        <p:xfrm>
          <a:off x="4310352" y="1136649"/>
          <a:ext cx="838606" cy="697230"/>
        </p:xfrm>
        <a:graphic>
          <a:graphicData uri="http://schemas.openxmlformats.org/drawingml/2006/table">
            <a:tbl>
              <a:tblPr>
                <a:tableStyleId>{5940675A-B579-460E-94D1-54222C63F5DA}</a:tableStyleId>
              </a:tblPr>
              <a:tblGrid>
                <a:gridCol w="209920">
                  <a:extLst>
                    <a:ext uri="{9D8B030D-6E8A-4147-A177-3AD203B41FA5}">
                      <a16:colId xmlns:a16="http://schemas.microsoft.com/office/drawing/2014/main" val="2873514552"/>
                    </a:ext>
                  </a:extLst>
                </a:gridCol>
                <a:gridCol w="628686">
                  <a:extLst>
                    <a:ext uri="{9D8B030D-6E8A-4147-A177-3AD203B41FA5}">
                      <a16:colId xmlns:a16="http://schemas.microsoft.com/office/drawing/2014/main" val="2507278351"/>
                    </a:ext>
                  </a:extLst>
                </a:gridCol>
              </a:tblGrid>
              <a:tr h="114370">
                <a:tc gridSpan="2">
                  <a:txBody>
                    <a:bodyPr/>
                    <a:lstStyle/>
                    <a:p>
                      <a:pPr algn="ctr" fontAlgn="ctr"/>
                      <a:r>
                        <a:rPr lang="ja-JP" altLang="en-US" sz="700" u="none" strike="noStrike" baseline="0" dirty="0" smtClean="0">
                          <a:effectLst/>
                        </a:rPr>
                        <a:t>伸び率</a:t>
                      </a:r>
                      <a:r>
                        <a:rPr lang="en-US" altLang="ja-JP" sz="700" u="none" strike="noStrike" baseline="0" dirty="0" smtClean="0">
                          <a:effectLst/>
                        </a:rPr>
                        <a:t> </a:t>
                      </a:r>
                      <a:r>
                        <a:rPr lang="ja-JP" altLang="en-US" sz="700" u="none" strike="noStrike" baseline="0" dirty="0" smtClean="0">
                          <a:effectLst/>
                        </a:rPr>
                        <a:t>（</a:t>
                      </a:r>
                      <a:r>
                        <a:rPr lang="en-US" altLang="ja-JP" sz="700" u="none" strike="noStrike" baseline="0" dirty="0" smtClean="0">
                          <a:effectLst/>
                        </a:rPr>
                        <a:t>2010-2018</a:t>
                      </a:r>
                      <a:r>
                        <a:rPr lang="ja-JP" altLang="en-US" sz="700" u="none" strike="noStrike" baseline="0" dirty="0" smtClean="0">
                          <a:effectLst/>
                        </a:rPr>
                        <a:t>）</a:t>
                      </a:r>
                      <a:endParaRPr lang="ja-JP" altLang="en-US" sz="700" b="0" i="0" u="none" strike="noStrike" baseline="0"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solidFill>
                      <a:schemeClr val="bg1"/>
                    </a:solidFill>
                  </a:tcPr>
                </a:tc>
                <a:tc hMerge="1">
                  <a:txBody>
                    <a:bodyPr/>
                    <a:lstStyle/>
                    <a:p>
                      <a:pPr algn="ctr" fontAlgn="ctr"/>
                      <a:endParaRPr lang="ja-JP" altLang="en-US" sz="700" b="0" i="0" u="none" strike="noStrike" baseline="0"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solidFill>
                      <a:schemeClr val="bg1"/>
                    </a:solidFill>
                  </a:tcPr>
                </a:tc>
                <a:extLst>
                  <a:ext uri="{0D108BD9-81ED-4DB2-BD59-A6C34878D82A}">
                    <a16:rowId xmlns:a16="http://schemas.microsoft.com/office/drawing/2014/main" val="1041172255"/>
                  </a:ext>
                </a:extLst>
              </a:tr>
              <a:tr h="59629">
                <a:tc>
                  <a:txBody>
                    <a:bodyPr/>
                    <a:lstStyle/>
                    <a:p>
                      <a:pPr algn="ctr" fontAlgn="ctr"/>
                      <a:r>
                        <a:rPr lang="ja-JP" altLang="en-US" sz="700" b="1" i="0" u="sng" strike="noStrike" baseline="0" dirty="0" smtClean="0">
                          <a:solidFill>
                            <a:srgbClr val="000000"/>
                          </a:solidFill>
                          <a:effectLst/>
                          <a:latin typeface="Meiryo UI" panose="020B0604030504040204" pitchFamily="50" charset="-128"/>
                          <a:ea typeface="Meiryo UI" panose="020B0604030504040204" pitchFamily="50" charset="-128"/>
                        </a:rPr>
                        <a:t>関西</a:t>
                      </a:r>
                      <a:endParaRPr lang="en-US" altLang="ja-JP" sz="700" b="1" i="0" u="sng" strike="noStrike" baseline="0" dirty="0" smtClean="0">
                        <a:solidFill>
                          <a:srgbClr val="000000"/>
                        </a:solidFill>
                        <a:effectLst/>
                        <a:latin typeface="Meiryo UI" panose="020B0604030504040204" pitchFamily="50" charset="-128"/>
                        <a:ea typeface="Meiryo UI" panose="020B0604030504040204" pitchFamily="50" charset="-128"/>
                      </a:endParaRPr>
                    </a:p>
                  </a:txBody>
                  <a:tcPr marL="9525" marR="9525" marT="9525" marB="0" anchor="ctr">
                    <a:solidFill>
                      <a:schemeClr val="bg1"/>
                    </a:solidFill>
                  </a:tcPr>
                </a:tc>
                <a:tc>
                  <a:txBody>
                    <a:bodyPr/>
                    <a:lstStyle/>
                    <a:p>
                      <a:pPr algn="ctr" fontAlgn="ctr"/>
                      <a:r>
                        <a:rPr lang="en-US" altLang="ja-JP" sz="700" b="0" i="0" u="none" strike="noStrike" baseline="0" dirty="0" smtClean="0">
                          <a:solidFill>
                            <a:srgbClr val="000000"/>
                          </a:solidFill>
                          <a:effectLst/>
                          <a:latin typeface="Meiryo UI" panose="020B0604030504040204" pitchFamily="50" charset="-128"/>
                          <a:ea typeface="Meiryo UI" panose="020B0604030504040204" pitchFamily="50" charset="-128"/>
                        </a:rPr>
                        <a:t>338</a:t>
                      </a:r>
                      <a:r>
                        <a:rPr lang="ja-JP" altLang="en-US" sz="700" b="0" i="0" u="none" strike="noStrike" baseline="0" dirty="0" smtClean="0">
                          <a:solidFill>
                            <a:srgbClr val="000000"/>
                          </a:solidFill>
                          <a:effectLst/>
                          <a:latin typeface="Meiryo UI" panose="020B0604030504040204" pitchFamily="50" charset="-128"/>
                          <a:ea typeface="Meiryo UI" panose="020B0604030504040204" pitchFamily="50" charset="-128"/>
                        </a:rPr>
                        <a:t>％</a:t>
                      </a:r>
                      <a:endParaRPr lang="en-US" altLang="ja-JP" sz="700" b="0" i="0" u="none" strike="noStrike" baseline="0"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solidFill>
                      <a:schemeClr val="bg1"/>
                    </a:solidFill>
                  </a:tcPr>
                </a:tc>
                <a:extLst>
                  <a:ext uri="{0D108BD9-81ED-4DB2-BD59-A6C34878D82A}">
                    <a16:rowId xmlns:a16="http://schemas.microsoft.com/office/drawing/2014/main" val="3524287123"/>
                  </a:ext>
                </a:extLst>
              </a:tr>
              <a:tr h="59629">
                <a:tc>
                  <a:txBody>
                    <a:bodyPr/>
                    <a:lstStyle/>
                    <a:p>
                      <a:pPr algn="ctr" fontAlgn="ctr"/>
                      <a:r>
                        <a:rPr lang="ja-JP" altLang="en-US" sz="700" b="0" i="0" u="none" strike="noStrike" baseline="0" dirty="0" smtClean="0">
                          <a:solidFill>
                            <a:srgbClr val="000000"/>
                          </a:solidFill>
                          <a:effectLst/>
                          <a:latin typeface="Meiryo UI" panose="020B0604030504040204" pitchFamily="50" charset="-128"/>
                          <a:ea typeface="Meiryo UI" panose="020B0604030504040204" pitchFamily="50" charset="-128"/>
                        </a:rPr>
                        <a:t>羽田</a:t>
                      </a:r>
                      <a:endParaRPr lang="ja-JP" altLang="en-US" sz="700" b="0" i="0" u="none" strike="noStrike" baseline="0"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solidFill>
                      <a:schemeClr val="bg1"/>
                    </a:solidFill>
                  </a:tcPr>
                </a:tc>
                <a:tc>
                  <a:txBody>
                    <a:bodyPr/>
                    <a:lstStyle/>
                    <a:p>
                      <a:pPr algn="ctr" fontAlgn="ctr"/>
                      <a:r>
                        <a:rPr lang="en-US" altLang="ja-JP" sz="700" b="0" i="0" u="none" strike="noStrike" baseline="0" dirty="0" smtClean="0">
                          <a:solidFill>
                            <a:srgbClr val="000000"/>
                          </a:solidFill>
                          <a:effectLst/>
                          <a:latin typeface="Meiryo UI" panose="020B0604030504040204" pitchFamily="50" charset="-128"/>
                          <a:ea typeface="Meiryo UI" panose="020B0604030504040204" pitchFamily="50" charset="-128"/>
                        </a:rPr>
                        <a:t>444</a:t>
                      </a:r>
                      <a:r>
                        <a:rPr lang="ja-JP" altLang="en-US" sz="700" b="0" i="0" u="none" strike="noStrike" baseline="0" dirty="0" smtClean="0">
                          <a:solidFill>
                            <a:srgbClr val="000000"/>
                          </a:solidFill>
                          <a:effectLst/>
                          <a:latin typeface="Meiryo UI" panose="020B0604030504040204" pitchFamily="50" charset="-128"/>
                          <a:ea typeface="Meiryo UI" panose="020B0604030504040204" pitchFamily="50" charset="-128"/>
                        </a:rPr>
                        <a:t>％</a:t>
                      </a:r>
                      <a:endParaRPr lang="en-US" altLang="ja-JP" sz="700" b="0" i="0" u="none" strike="noStrike" baseline="0"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solidFill>
                      <a:schemeClr val="bg1"/>
                    </a:solidFill>
                  </a:tcPr>
                </a:tc>
                <a:extLst>
                  <a:ext uri="{0D108BD9-81ED-4DB2-BD59-A6C34878D82A}">
                    <a16:rowId xmlns:a16="http://schemas.microsoft.com/office/drawing/2014/main" val="2538808971"/>
                  </a:ext>
                </a:extLst>
              </a:tr>
              <a:tr h="59629">
                <a:tc>
                  <a:txBody>
                    <a:bodyPr/>
                    <a:lstStyle/>
                    <a:p>
                      <a:pPr algn="ctr" fontAlgn="ctr"/>
                      <a:r>
                        <a:rPr lang="ja-JP" altLang="en-US" sz="700" b="0" i="0" u="none" strike="noStrike" baseline="0" dirty="0" smtClean="0">
                          <a:solidFill>
                            <a:srgbClr val="000000"/>
                          </a:solidFill>
                          <a:effectLst/>
                          <a:latin typeface="Meiryo UI" panose="020B0604030504040204" pitchFamily="50" charset="-128"/>
                          <a:ea typeface="Meiryo UI" panose="020B0604030504040204" pitchFamily="50" charset="-128"/>
                        </a:rPr>
                        <a:t>成田</a:t>
                      </a:r>
                      <a:endParaRPr lang="ja-JP" altLang="en-US" sz="700" b="0" i="0" u="none" strike="noStrike" baseline="0"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solidFill>
                      <a:schemeClr val="bg1"/>
                    </a:solidFill>
                  </a:tcPr>
                </a:tc>
                <a:tc>
                  <a:txBody>
                    <a:bodyPr/>
                    <a:lstStyle/>
                    <a:p>
                      <a:pPr algn="ctr" fontAlgn="ctr"/>
                      <a:r>
                        <a:rPr lang="en-US" altLang="ja-JP" sz="700" b="0" i="0" u="none" strike="noStrike" baseline="0" dirty="0" smtClean="0">
                          <a:solidFill>
                            <a:srgbClr val="000000"/>
                          </a:solidFill>
                          <a:effectLst/>
                          <a:latin typeface="Meiryo UI" panose="020B0604030504040204" pitchFamily="50" charset="-128"/>
                          <a:ea typeface="Meiryo UI" panose="020B0604030504040204" pitchFamily="50" charset="-128"/>
                        </a:rPr>
                        <a:t>104</a:t>
                      </a:r>
                      <a:r>
                        <a:rPr lang="ja-JP" altLang="en-US" sz="700" b="0" i="0" u="none" strike="noStrike" baseline="0" dirty="0" smtClean="0">
                          <a:solidFill>
                            <a:srgbClr val="000000"/>
                          </a:solidFill>
                          <a:effectLst/>
                          <a:latin typeface="Meiryo UI" panose="020B0604030504040204" pitchFamily="50" charset="-128"/>
                          <a:ea typeface="Meiryo UI" panose="020B0604030504040204" pitchFamily="50" charset="-128"/>
                        </a:rPr>
                        <a:t>％</a:t>
                      </a:r>
                      <a:endParaRPr lang="en-US" altLang="ja-JP" sz="700" b="0" i="0" u="none" strike="noStrike" baseline="0" dirty="0" smtClean="0">
                        <a:solidFill>
                          <a:srgbClr val="000000"/>
                        </a:solidFill>
                        <a:effectLst/>
                        <a:latin typeface="Meiryo UI" panose="020B0604030504040204" pitchFamily="50" charset="-128"/>
                        <a:ea typeface="Meiryo UI" panose="020B0604030504040204" pitchFamily="50" charset="-128"/>
                      </a:endParaRPr>
                    </a:p>
                  </a:txBody>
                  <a:tcPr marL="9525" marR="9525" marT="9525" marB="0" anchor="ctr">
                    <a:solidFill>
                      <a:schemeClr val="bg1"/>
                    </a:solidFill>
                  </a:tcPr>
                </a:tc>
                <a:extLst>
                  <a:ext uri="{0D108BD9-81ED-4DB2-BD59-A6C34878D82A}">
                    <a16:rowId xmlns:a16="http://schemas.microsoft.com/office/drawing/2014/main" val="240387547"/>
                  </a:ext>
                </a:extLst>
              </a:tr>
              <a:tr h="59629">
                <a:tc>
                  <a:txBody>
                    <a:bodyPr/>
                    <a:lstStyle/>
                    <a:p>
                      <a:pPr algn="ctr" fontAlgn="ctr"/>
                      <a:r>
                        <a:rPr lang="ja-JP" altLang="en-US" sz="700" b="0" i="0" u="none" strike="noStrike" baseline="0" dirty="0" smtClean="0">
                          <a:solidFill>
                            <a:srgbClr val="000000"/>
                          </a:solidFill>
                          <a:effectLst/>
                          <a:latin typeface="Meiryo UI" panose="020B0604030504040204" pitchFamily="50" charset="-128"/>
                          <a:ea typeface="Meiryo UI" panose="020B0604030504040204" pitchFamily="50" charset="-128"/>
                        </a:rPr>
                        <a:t>中部</a:t>
                      </a:r>
                      <a:endParaRPr lang="ja-JP" altLang="en-US" sz="700" b="0" i="0" u="none" strike="noStrike" baseline="0"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solidFill>
                      <a:schemeClr val="bg1"/>
                    </a:solidFill>
                  </a:tcPr>
                </a:tc>
                <a:tc>
                  <a:txBody>
                    <a:bodyPr/>
                    <a:lstStyle/>
                    <a:p>
                      <a:pPr algn="ctr" fontAlgn="ctr"/>
                      <a:r>
                        <a:rPr lang="en-US" altLang="ja-JP" sz="700" b="0" i="0" u="none" strike="noStrike" baseline="0" dirty="0" smtClean="0">
                          <a:solidFill>
                            <a:srgbClr val="000000"/>
                          </a:solidFill>
                          <a:effectLst/>
                          <a:latin typeface="Meiryo UI" panose="020B0604030504040204" pitchFamily="50" charset="-128"/>
                          <a:ea typeface="Meiryo UI" panose="020B0604030504040204" pitchFamily="50" charset="-128"/>
                        </a:rPr>
                        <a:t>187</a:t>
                      </a:r>
                      <a:r>
                        <a:rPr lang="ja-JP" altLang="en-US" sz="700" b="0" i="0" u="none" strike="noStrike" baseline="0" dirty="0" smtClean="0">
                          <a:solidFill>
                            <a:srgbClr val="000000"/>
                          </a:solidFill>
                          <a:effectLst/>
                          <a:latin typeface="Meiryo UI" panose="020B0604030504040204" pitchFamily="50" charset="-128"/>
                          <a:ea typeface="Meiryo UI" panose="020B0604030504040204" pitchFamily="50" charset="-128"/>
                        </a:rPr>
                        <a:t>％</a:t>
                      </a:r>
                      <a:endParaRPr lang="en-US" altLang="ja-JP" sz="700" b="0" i="0" u="none" strike="noStrike" baseline="0"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solidFill>
                      <a:schemeClr val="bg1"/>
                    </a:solidFill>
                  </a:tcPr>
                </a:tc>
                <a:extLst>
                  <a:ext uri="{0D108BD9-81ED-4DB2-BD59-A6C34878D82A}">
                    <a16:rowId xmlns:a16="http://schemas.microsoft.com/office/drawing/2014/main" val="374809419"/>
                  </a:ext>
                </a:extLst>
              </a:tr>
              <a:tr h="59629">
                <a:tc>
                  <a:txBody>
                    <a:bodyPr/>
                    <a:lstStyle/>
                    <a:p>
                      <a:pPr algn="ctr" fontAlgn="ctr"/>
                      <a:r>
                        <a:rPr lang="ja-JP" altLang="en-US" sz="700" b="0" i="0" u="none" strike="noStrike" baseline="0" dirty="0" smtClean="0">
                          <a:solidFill>
                            <a:srgbClr val="000000"/>
                          </a:solidFill>
                          <a:effectLst/>
                          <a:latin typeface="Meiryo UI" panose="020B0604030504040204" pitchFamily="50" charset="-128"/>
                          <a:ea typeface="Meiryo UI" panose="020B0604030504040204" pitchFamily="50" charset="-128"/>
                        </a:rPr>
                        <a:t>福岡</a:t>
                      </a:r>
                      <a:endParaRPr lang="ja-JP" altLang="en-US" sz="700" b="0" i="0" u="none" strike="noStrike" baseline="0"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solidFill>
                      <a:schemeClr val="bg1"/>
                    </a:solidFill>
                  </a:tcPr>
                </a:tc>
                <a:tc>
                  <a:txBody>
                    <a:bodyPr/>
                    <a:lstStyle/>
                    <a:p>
                      <a:pPr algn="ctr" fontAlgn="ctr"/>
                      <a:r>
                        <a:rPr lang="en-US" altLang="ja-JP" sz="700" b="0" i="0" u="none" strike="noStrike" baseline="0" dirty="0" smtClean="0">
                          <a:solidFill>
                            <a:srgbClr val="000000"/>
                          </a:solidFill>
                          <a:effectLst/>
                          <a:latin typeface="Meiryo UI" panose="020B0604030504040204" pitchFamily="50" charset="-128"/>
                          <a:ea typeface="Meiryo UI" panose="020B0604030504040204" pitchFamily="50" charset="-128"/>
                        </a:rPr>
                        <a:t>399</a:t>
                      </a:r>
                      <a:r>
                        <a:rPr lang="ja-JP" altLang="en-US" sz="700" b="0" i="0" u="none" strike="noStrike" baseline="0" dirty="0" smtClean="0">
                          <a:solidFill>
                            <a:srgbClr val="000000"/>
                          </a:solidFill>
                          <a:effectLst/>
                          <a:latin typeface="Meiryo UI" panose="020B0604030504040204" pitchFamily="50" charset="-128"/>
                          <a:ea typeface="Meiryo UI" panose="020B0604030504040204" pitchFamily="50" charset="-128"/>
                        </a:rPr>
                        <a:t>％</a:t>
                      </a:r>
                      <a:endParaRPr lang="en-US" altLang="ja-JP" sz="700" b="0" i="0" u="none" strike="noStrike" baseline="0"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solidFill>
                      <a:schemeClr val="bg1"/>
                    </a:solidFill>
                  </a:tcPr>
                </a:tc>
                <a:extLst>
                  <a:ext uri="{0D108BD9-81ED-4DB2-BD59-A6C34878D82A}">
                    <a16:rowId xmlns:a16="http://schemas.microsoft.com/office/drawing/2014/main" val="2481103987"/>
                  </a:ext>
                </a:extLst>
              </a:tr>
            </a:tbl>
          </a:graphicData>
        </a:graphic>
      </p:graphicFrame>
      <p:sp>
        <p:nvSpPr>
          <p:cNvPr id="29" name="正方形/長方形 28"/>
          <p:cNvSpPr/>
          <p:nvPr/>
        </p:nvSpPr>
        <p:spPr>
          <a:xfrm>
            <a:off x="8573715" y="794553"/>
            <a:ext cx="811019" cy="278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900" dirty="0" smtClean="0">
                <a:solidFill>
                  <a:sysClr val="windowText" lastClr="000000"/>
                </a:solidFill>
                <a:latin typeface="Meiryo UI" panose="020B0604030504040204" pitchFamily="50" charset="-128"/>
                <a:ea typeface="Meiryo UI" panose="020B0604030504040204" pitchFamily="50" charset="-128"/>
              </a:rPr>
              <a:t>(</a:t>
            </a:r>
            <a:r>
              <a:rPr lang="ja-JP" altLang="en-US" sz="900" dirty="0" smtClean="0">
                <a:solidFill>
                  <a:sysClr val="windowText" lastClr="000000"/>
                </a:solidFill>
                <a:latin typeface="Meiryo UI" panose="020B0604030504040204" pitchFamily="50" charset="-128"/>
                <a:ea typeface="Meiryo UI" panose="020B0604030504040204" pitchFamily="50" charset="-128"/>
              </a:rPr>
              <a:t>万人）</a:t>
            </a:r>
            <a:endParaRPr kumimoji="1" lang="ja-JP" altLang="en-US" sz="900" dirty="0">
              <a:solidFill>
                <a:sysClr val="windowText" lastClr="000000"/>
              </a:solidFill>
              <a:latin typeface="Meiryo UI" panose="020B0604030504040204" pitchFamily="50" charset="-128"/>
              <a:ea typeface="Meiryo UI" panose="020B0604030504040204" pitchFamily="50" charset="-128"/>
            </a:endParaRPr>
          </a:p>
        </p:txBody>
      </p:sp>
      <p:sp>
        <p:nvSpPr>
          <p:cNvPr id="30" name="正方形/長方形 29"/>
          <p:cNvSpPr/>
          <p:nvPr/>
        </p:nvSpPr>
        <p:spPr>
          <a:xfrm>
            <a:off x="-180528" y="756196"/>
            <a:ext cx="811019" cy="278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900" dirty="0" smtClean="0">
                <a:solidFill>
                  <a:sysClr val="windowText" lastClr="000000"/>
                </a:solidFill>
                <a:latin typeface="Meiryo UI" panose="020B0604030504040204" pitchFamily="50" charset="-128"/>
                <a:ea typeface="Meiryo UI" panose="020B0604030504040204" pitchFamily="50" charset="-128"/>
              </a:rPr>
              <a:t>(</a:t>
            </a:r>
            <a:r>
              <a:rPr lang="ja-JP" altLang="en-US" sz="900" dirty="0" smtClean="0">
                <a:solidFill>
                  <a:sysClr val="windowText" lastClr="000000"/>
                </a:solidFill>
                <a:latin typeface="Meiryo UI" panose="020B0604030504040204" pitchFamily="50" charset="-128"/>
                <a:ea typeface="Meiryo UI" panose="020B0604030504040204" pitchFamily="50" charset="-128"/>
              </a:rPr>
              <a:t>万人）</a:t>
            </a:r>
            <a:endParaRPr kumimoji="1" lang="ja-JP" altLang="en-US" sz="900" dirty="0">
              <a:solidFill>
                <a:sysClr val="windowText" lastClr="000000"/>
              </a:solidFill>
              <a:latin typeface="Meiryo UI" panose="020B0604030504040204" pitchFamily="50" charset="-128"/>
              <a:ea typeface="Meiryo UI" panose="020B0604030504040204" pitchFamily="50" charset="-128"/>
            </a:endParaRPr>
          </a:p>
        </p:txBody>
      </p:sp>
      <p:graphicFrame>
        <p:nvGraphicFramePr>
          <p:cNvPr id="31" name="表 30"/>
          <p:cNvGraphicFramePr>
            <a:graphicFrameLocks noGrp="1"/>
          </p:cNvGraphicFramePr>
          <p:nvPr>
            <p:extLst/>
          </p:nvPr>
        </p:nvGraphicFramePr>
        <p:xfrm>
          <a:off x="7856850" y="5673885"/>
          <a:ext cx="838606" cy="464820"/>
        </p:xfrm>
        <a:graphic>
          <a:graphicData uri="http://schemas.openxmlformats.org/drawingml/2006/table">
            <a:tbl>
              <a:tblPr>
                <a:tableStyleId>{5940675A-B579-460E-94D1-54222C63F5DA}</a:tableStyleId>
              </a:tblPr>
              <a:tblGrid>
                <a:gridCol w="209920">
                  <a:extLst>
                    <a:ext uri="{9D8B030D-6E8A-4147-A177-3AD203B41FA5}">
                      <a16:colId xmlns:a16="http://schemas.microsoft.com/office/drawing/2014/main" val="2873514552"/>
                    </a:ext>
                  </a:extLst>
                </a:gridCol>
                <a:gridCol w="628686">
                  <a:extLst>
                    <a:ext uri="{9D8B030D-6E8A-4147-A177-3AD203B41FA5}">
                      <a16:colId xmlns:a16="http://schemas.microsoft.com/office/drawing/2014/main" val="2507278351"/>
                    </a:ext>
                  </a:extLst>
                </a:gridCol>
              </a:tblGrid>
              <a:tr h="114370">
                <a:tc gridSpan="2">
                  <a:txBody>
                    <a:bodyPr/>
                    <a:lstStyle/>
                    <a:p>
                      <a:pPr algn="ctr" fontAlgn="ctr"/>
                      <a:r>
                        <a:rPr lang="en-US" altLang="ja-JP" sz="700" u="none" strike="noStrike" baseline="0" dirty="0" smtClean="0">
                          <a:effectLst/>
                        </a:rPr>
                        <a:t> 2010</a:t>
                      </a:r>
                      <a:r>
                        <a:rPr lang="ja-JP" altLang="en-US" sz="700" u="none" strike="noStrike" baseline="0" dirty="0" smtClean="0">
                          <a:effectLst/>
                        </a:rPr>
                        <a:t>　→　</a:t>
                      </a:r>
                      <a:r>
                        <a:rPr lang="en-US" altLang="ja-JP" sz="700" u="none" strike="noStrike" baseline="0" dirty="0" smtClean="0">
                          <a:effectLst/>
                        </a:rPr>
                        <a:t>2019</a:t>
                      </a:r>
                      <a:endParaRPr lang="ja-JP" altLang="en-US" sz="700" b="0" i="0" u="none" strike="noStrike" baseline="0"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solidFill>
                      <a:schemeClr val="bg1"/>
                    </a:solidFill>
                  </a:tcPr>
                </a:tc>
                <a:tc hMerge="1">
                  <a:txBody>
                    <a:bodyPr/>
                    <a:lstStyle/>
                    <a:p>
                      <a:pPr algn="ctr" fontAlgn="ctr"/>
                      <a:endParaRPr lang="ja-JP" altLang="en-US" sz="700" b="0" i="0" u="none" strike="noStrike" baseline="0"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solidFill>
                      <a:schemeClr val="bg1"/>
                    </a:solidFill>
                  </a:tcPr>
                </a:tc>
                <a:extLst>
                  <a:ext uri="{0D108BD9-81ED-4DB2-BD59-A6C34878D82A}">
                    <a16:rowId xmlns:a16="http://schemas.microsoft.com/office/drawing/2014/main" val="1041172255"/>
                  </a:ext>
                </a:extLst>
              </a:tr>
              <a:tr h="59629">
                <a:tc>
                  <a:txBody>
                    <a:bodyPr/>
                    <a:lstStyle/>
                    <a:p>
                      <a:pPr algn="ctr" fontAlgn="ctr"/>
                      <a:r>
                        <a:rPr lang="ja-JP" altLang="en-US" sz="700" b="1" i="0" u="sng" strike="noStrike" baseline="0" dirty="0" smtClean="0">
                          <a:solidFill>
                            <a:srgbClr val="000000"/>
                          </a:solidFill>
                          <a:effectLst/>
                          <a:latin typeface="Meiryo UI" panose="020B0604030504040204" pitchFamily="50" charset="-128"/>
                          <a:ea typeface="Meiryo UI" panose="020B0604030504040204" pitchFamily="50" charset="-128"/>
                        </a:rPr>
                        <a:t>大阪</a:t>
                      </a:r>
                      <a:endParaRPr lang="en-US" altLang="ja-JP" sz="700" b="1" i="0" u="sng" strike="noStrike" baseline="0" dirty="0" smtClean="0">
                        <a:solidFill>
                          <a:srgbClr val="000000"/>
                        </a:solidFill>
                        <a:effectLst/>
                        <a:latin typeface="Meiryo UI" panose="020B0604030504040204" pitchFamily="50" charset="-128"/>
                        <a:ea typeface="Meiryo UI" panose="020B0604030504040204" pitchFamily="50" charset="-128"/>
                      </a:endParaRPr>
                    </a:p>
                  </a:txBody>
                  <a:tcPr marL="9525" marR="9525" marT="9525" marB="0" anchor="ctr">
                    <a:solidFill>
                      <a:schemeClr val="bg1"/>
                    </a:solidFill>
                  </a:tcPr>
                </a:tc>
                <a:tc>
                  <a:txBody>
                    <a:bodyPr/>
                    <a:lstStyle/>
                    <a:p>
                      <a:pPr algn="ctr" fontAlgn="ctr"/>
                      <a:r>
                        <a:rPr lang="en-US" altLang="ja-JP" sz="700" b="0" i="0" u="none" strike="noStrike" baseline="0" dirty="0" smtClean="0">
                          <a:solidFill>
                            <a:srgbClr val="000000"/>
                          </a:solidFill>
                          <a:effectLst/>
                          <a:latin typeface="Meiryo UI" panose="020B0604030504040204" pitchFamily="50" charset="-128"/>
                          <a:ea typeface="Meiryo UI" panose="020B0604030504040204" pitchFamily="50" charset="-128"/>
                        </a:rPr>
                        <a:t>7.0</a:t>
                      </a:r>
                      <a:r>
                        <a:rPr lang="ja-JP" altLang="en-US" sz="700" b="0" i="0" u="none" strike="noStrike" baseline="0" dirty="0" smtClean="0">
                          <a:solidFill>
                            <a:srgbClr val="000000"/>
                          </a:solidFill>
                          <a:effectLst/>
                          <a:latin typeface="Meiryo UI" panose="020B0604030504040204" pitchFamily="50" charset="-128"/>
                          <a:ea typeface="Meiryo UI" panose="020B0604030504040204" pitchFamily="50" charset="-128"/>
                        </a:rPr>
                        <a:t>ポイント増</a:t>
                      </a:r>
                      <a:endParaRPr lang="en-US" altLang="ja-JP" sz="700" b="0" i="0" u="none" strike="noStrike" baseline="0"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solidFill>
                      <a:schemeClr val="bg1"/>
                    </a:solidFill>
                  </a:tcPr>
                </a:tc>
                <a:extLst>
                  <a:ext uri="{0D108BD9-81ED-4DB2-BD59-A6C34878D82A}">
                    <a16:rowId xmlns:a16="http://schemas.microsoft.com/office/drawing/2014/main" val="3524287123"/>
                  </a:ext>
                </a:extLst>
              </a:tr>
              <a:tr h="59629">
                <a:tc>
                  <a:txBody>
                    <a:bodyPr/>
                    <a:lstStyle/>
                    <a:p>
                      <a:pPr algn="ctr" fontAlgn="ctr"/>
                      <a:r>
                        <a:rPr lang="ja-JP" altLang="en-US" sz="700" b="0" i="0" u="none" strike="noStrike" baseline="0" dirty="0" smtClean="0">
                          <a:solidFill>
                            <a:srgbClr val="000000"/>
                          </a:solidFill>
                          <a:effectLst/>
                          <a:latin typeface="Meiryo UI" panose="020B0604030504040204" pitchFamily="50" charset="-128"/>
                          <a:ea typeface="Meiryo UI" panose="020B0604030504040204" pitchFamily="50" charset="-128"/>
                        </a:rPr>
                        <a:t>愛知</a:t>
                      </a:r>
                      <a:endParaRPr lang="ja-JP" altLang="en-US" sz="700" b="0" i="0" u="none" strike="noStrike" baseline="0"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solidFill>
                      <a:schemeClr val="bg1"/>
                    </a:solidFill>
                  </a:tcPr>
                </a:tc>
                <a:tc>
                  <a:txBody>
                    <a:bodyPr/>
                    <a:lstStyle/>
                    <a:p>
                      <a:pPr algn="ctr" fontAlgn="ctr"/>
                      <a:r>
                        <a:rPr lang="en-US" altLang="ja-JP" sz="700" b="0" i="0" u="none" strike="noStrike" baseline="0" dirty="0" smtClean="0">
                          <a:solidFill>
                            <a:srgbClr val="000000"/>
                          </a:solidFill>
                          <a:effectLst/>
                          <a:latin typeface="Meiryo UI" panose="020B0604030504040204" pitchFamily="50" charset="-128"/>
                          <a:ea typeface="Meiryo UI" panose="020B0604030504040204" pitchFamily="50" charset="-128"/>
                        </a:rPr>
                        <a:t>11.0</a:t>
                      </a:r>
                      <a:r>
                        <a:rPr lang="ja-JP" altLang="en-US" sz="700" b="0" i="0" u="none" strike="noStrike" baseline="0" dirty="0" smtClean="0">
                          <a:solidFill>
                            <a:srgbClr val="000000"/>
                          </a:solidFill>
                          <a:effectLst/>
                          <a:latin typeface="Meiryo UI" panose="020B0604030504040204" pitchFamily="50" charset="-128"/>
                          <a:ea typeface="Meiryo UI" panose="020B0604030504040204" pitchFamily="50" charset="-128"/>
                        </a:rPr>
                        <a:t>ポイント増</a:t>
                      </a:r>
                      <a:endParaRPr lang="en-US" altLang="ja-JP" sz="700" b="0" i="0" u="none" strike="noStrike" baseline="0"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solidFill>
                      <a:schemeClr val="bg1"/>
                    </a:solidFill>
                  </a:tcPr>
                </a:tc>
                <a:extLst>
                  <a:ext uri="{0D108BD9-81ED-4DB2-BD59-A6C34878D82A}">
                    <a16:rowId xmlns:a16="http://schemas.microsoft.com/office/drawing/2014/main" val="2538808971"/>
                  </a:ext>
                </a:extLst>
              </a:tr>
              <a:tr h="59629">
                <a:tc>
                  <a:txBody>
                    <a:bodyPr/>
                    <a:lstStyle/>
                    <a:p>
                      <a:pPr algn="ctr" fontAlgn="ctr"/>
                      <a:r>
                        <a:rPr lang="ja-JP" altLang="en-US" sz="700" b="0" i="0" u="none" strike="noStrike" baseline="0" dirty="0" smtClean="0">
                          <a:solidFill>
                            <a:srgbClr val="000000"/>
                          </a:solidFill>
                          <a:effectLst/>
                          <a:latin typeface="Meiryo UI" panose="020B0604030504040204" pitchFamily="50" charset="-128"/>
                          <a:ea typeface="Meiryo UI" panose="020B0604030504040204" pitchFamily="50" charset="-128"/>
                        </a:rPr>
                        <a:t>福岡</a:t>
                      </a:r>
                      <a:endParaRPr lang="ja-JP" altLang="en-US" sz="700" b="0" i="0" u="none" strike="noStrike" baseline="0"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solidFill>
                      <a:schemeClr val="bg1"/>
                    </a:solidFill>
                  </a:tcPr>
                </a:tc>
                <a:tc>
                  <a:txBody>
                    <a:bodyPr/>
                    <a:lstStyle/>
                    <a:p>
                      <a:pPr algn="ctr" fontAlgn="ctr"/>
                      <a:r>
                        <a:rPr lang="en-US" altLang="ja-JP" sz="700" b="0" i="0" u="none" strike="noStrike" baseline="0" dirty="0" smtClean="0">
                          <a:solidFill>
                            <a:srgbClr val="000000"/>
                          </a:solidFill>
                          <a:effectLst/>
                          <a:latin typeface="Meiryo UI" panose="020B0604030504040204" pitchFamily="50" charset="-128"/>
                          <a:ea typeface="Meiryo UI" panose="020B0604030504040204" pitchFamily="50" charset="-128"/>
                        </a:rPr>
                        <a:t>10.4</a:t>
                      </a:r>
                      <a:r>
                        <a:rPr lang="ja-JP" altLang="en-US" sz="700" b="0" i="0" u="none" strike="noStrike" baseline="0" dirty="0" smtClean="0">
                          <a:solidFill>
                            <a:srgbClr val="000000"/>
                          </a:solidFill>
                          <a:effectLst/>
                          <a:latin typeface="Meiryo UI" panose="020B0604030504040204" pitchFamily="50" charset="-128"/>
                          <a:ea typeface="Meiryo UI" panose="020B0604030504040204" pitchFamily="50" charset="-128"/>
                        </a:rPr>
                        <a:t>ポイント増</a:t>
                      </a:r>
                      <a:endParaRPr lang="en-US" altLang="ja-JP" sz="700" b="0" i="0" u="none" strike="noStrike" baseline="0" dirty="0" smtClean="0">
                        <a:solidFill>
                          <a:srgbClr val="000000"/>
                        </a:solidFill>
                        <a:effectLst/>
                        <a:latin typeface="Meiryo UI" panose="020B0604030504040204" pitchFamily="50" charset="-128"/>
                        <a:ea typeface="Meiryo UI" panose="020B0604030504040204" pitchFamily="50" charset="-128"/>
                      </a:endParaRPr>
                    </a:p>
                  </a:txBody>
                  <a:tcPr marL="9525" marR="9525" marT="9525" marB="0" anchor="ctr">
                    <a:solidFill>
                      <a:schemeClr val="bg1"/>
                    </a:solidFill>
                  </a:tcPr>
                </a:tc>
                <a:extLst>
                  <a:ext uri="{0D108BD9-81ED-4DB2-BD59-A6C34878D82A}">
                    <a16:rowId xmlns:a16="http://schemas.microsoft.com/office/drawing/2014/main" val="240387547"/>
                  </a:ext>
                </a:extLst>
              </a:tr>
            </a:tbl>
          </a:graphicData>
        </a:graphic>
      </p:graphicFrame>
      <p:sp>
        <p:nvSpPr>
          <p:cNvPr id="24" name="テキスト ボックス 23">
            <a:extLst>
              <a:ext uri="{FF2B5EF4-FFF2-40B4-BE49-F238E27FC236}">
                <a16:creationId xmlns:a16="http://schemas.microsoft.com/office/drawing/2014/main" id="{0EFDD25A-B5CE-4157-BD2C-18FF5B55617A}"/>
              </a:ext>
            </a:extLst>
          </p:cNvPr>
          <p:cNvSpPr txBox="1"/>
          <p:nvPr/>
        </p:nvSpPr>
        <p:spPr>
          <a:xfrm>
            <a:off x="5187823" y="5388829"/>
            <a:ext cx="368691" cy="732383"/>
          </a:xfrm>
          <a:prstGeom prst="rect">
            <a:avLst/>
          </a:prstGeom>
          <a:noFill/>
        </p:spPr>
        <p:txBody>
          <a:bodyPr vert="eaVert" wrap="square" rtlCol="0">
            <a:spAutoFit/>
          </a:bodyPr>
          <a:lstStyle/>
          <a:p>
            <a:pPr defTabSz="914266">
              <a:lnSpc>
                <a:spcPts val="700"/>
              </a:lnSpc>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○大阪府市統合</a:t>
            </a:r>
            <a:endParaRPr lang="en-GB"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914266">
              <a:lnSpc>
                <a:spcPts val="700"/>
              </a:lnSpc>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本部を設置</a:t>
            </a:r>
            <a:endParaRPr lang="en-US"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テキスト ボックス 34">
            <a:extLst>
              <a:ext uri="{FF2B5EF4-FFF2-40B4-BE49-F238E27FC236}">
                <a16:creationId xmlns:a16="http://schemas.microsoft.com/office/drawing/2014/main" id="{A56D4F11-3160-4D4B-A530-422A868E585F}"/>
              </a:ext>
            </a:extLst>
          </p:cNvPr>
          <p:cNvSpPr txBox="1"/>
          <p:nvPr/>
        </p:nvSpPr>
        <p:spPr>
          <a:xfrm>
            <a:off x="5646889" y="5388829"/>
            <a:ext cx="368691" cy="732383"/>
          </a:xfrm>
          <a:prstGeom prst="rect">
            <a:avLst/>
          </a:prstGeom>
          <a:noFill/>
        </p:spPr>
        <p:txBody>
          <a:bodyPr vert="eaVert" wrap="square" rtlCol="0">
            <a:spAutoFit/>
          </a:bodyPr>
          <a:lstStyle/>
          <a:p>
            <a:pPr defTabSz="914266">
              <a:lnSpc>
                <a:spcPts val="700"/>
              </a:lnSpc>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○府市の成長</a:t>
            </a:r>
            <a:endParaRPr lang="en-GB"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914266">
              <a:lnSpc>
                <a:spcPts val="700"/>
              </a:lnSpc>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戦略を一本化</a:t>
            </a:r>
            <a:endParaRPr lang="en-GB"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テキスト ボックス 35">
            <a:extLst>
              <a:ext uri="{FF2B5EF4-FFF2-40B4-BE49-F238E27FC236}">
                <a16:creationId xmlns:a16="http://schemas.microsoft.com/office/drawing/2014/main" id="{C2E89F1E-65AC-4175-854E-C388426C0483}"/>
              </a:ext>
            </a:extLst>
          </p:cNvPr>
          <p:cNvSpPr txBox="1"/>
          <p:nvPr/>
        </p:nvSpPr>
        <p:spPr>
          <a:xfrm>
            <a:off x="6804248" y="5388829"/>
            <a:ext cx="368691" cy="732383"/>
          </a:xfrm>
          <a:prstGeom prst="rect">
            <a:avLst/>
          </a:prstGeom>
          <a:noFill/>
        </p:spPr>
        <p:txBody>
          <a:bodyPr vert="eaVert" wrap="square" rtlCol="0">
            <a:spAutoFit/>
          </a:bodyPr>
          <a:lstStyle/>
          <a:p>
            <a:pPr defTabSz="914266">
              <a:lnSpc>
                <a:spcPts val="700"/>
              </a:lnSpc>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○副首都推進</a:t>
            </a:r>
            <a:endParaRPr lang="en-GB"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914266">
              <a:lnSpc>
                <a:spcPts val="700"/>
              </a:lnSpc>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本部を設置</a:t>
            </a:r>
            <a:endParaRPr lang="en-GB"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テキスト ボックス 36">
            <a:extLst>
              <a:ext uri="{FF2B5EF4-FFF2-40B4-BE49-F238E27FC236}">
                <a16:creationId xmlns:a16="http://schemas.microsoft.com/office/drawing/2014/main" id="{B983BD20-DB99-46E5-BB6B-A6AFD4C8DFF7}"/>
              </a:ext>
            </a:extLst>
          </p:cNvPr>
          <p:cNvSpPr txBox="1"/>
          <p:nvPr/>
        </p:nvSpPr>
        <p:spPr>
          <a:xfrm>
            <a:off x="5137139" y="1008901"/>
            <a:ext cx="368691" cy="732383"/>
          </a:xfrm>
          <a:prstGeom prst="rect">
            <a:avLst/>
          </a:prstGeom>
          <a:noFill/>
        </p:spPr>
        <p:txBody>
          <a:bodyPr vert="eaVert" wrap="square" rtlCol="0">
            <a:spAutoFit/>
          </a:bodyPr>
          <a:lstStyle/>
          <a:p>
            <a:pPr defTabSz="914266">
              <a:lnSpc>
                <a:spcPts val="700"/>
              </a:lnSpc>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○大阪府市統合</a:t>
            </a:r>
            <a:endParaRPr lang="en-GB"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914266">
              <a:lnSpc>
                <a:spcPts val="700"/>
              </a:lnSpc>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本部を設置</a:t>
            </a:r>
            <a:endParaRPr lang="en-US"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テキスト ボックス 37">
            <a:extLst>
              <a:ext uri="{FF2B5EF4-FFF2-40B4-BE49-F238E27FC236}">
                <a16:creationId xmlns:a16="http://schemas.microsoft.com/office/drawing/2014/main" id="{8F34DB9A-9E64-48E6-BB4D-71E354CEECF9}"/>
              </a:ext>
            </a:extLst>
          </p:cNvPr>
          <p:cNvSpPr txBox="1"/>
          <p:nvPr/>
        </p:nvSpPr>
        <p:spPr>
          <a:xfrm>
            <a:off x="5541024" y="1008901"/>
            <a:ext cx="368691" cy="732383"/>
          </a:xfrm>
          <a:prstGeom prst="rect">
            <a:avLst/>
          </a:prstGeom>
          <a:noFill/>
        </p:spPr>
        <p:txBody>
          <a:bodyPr vert="eaVert" wrap="square" rtlCol="0">
            <a:spAutoFit/>
          </a:bodyPr>
          <a:lstStyle/>
          <a:p>
            <a:pPr defTabSz="914266">
              <a:lnSpc>
                <a:spcPts val="700"/>
              </a:lnSpc>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○府市の成長</a:t>
            </a:r>
            <a:endParaRPr lang="en-GB"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914266">
              <a:lnSpc>
                <a:spcPts val="700"/>
              </a:lnSpc>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戦略を一本化</a:t>
            </a:r>
            <a:endParaRPr lang="en-GB"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テキスト ボックス 38">
            <a:extLst>
              <a:ext uri="{FF2B5EF4-FFF2-40B4-BE49-F238E27FC236}">
                <a16:creationId xmlns:a16="http://schemas.microsoft.com/office/drawing/2014/main" id="{A3E4AD87-F96C-45BB-AEFB-95D94FF8611F}"/>
              </a:ext>
            </a:extLst>
          </p:cNvPr>
          <p:cNvSpPr txBox="1"/>
          <p:nvPr/>
        </p:nvSpPr>
        <p:spPr>
          <a:xfrm>
            <a:off x="6836841" y="1008901"/>
            <a:ext cx="368691" cy="732383"/>
          </a:xfrm>
          <a:prstGeom prst="rect">
            <a:avLst/>
          </a:prstGeom>
          <a:noFill/>
        </p:spPr>
        <p:txBody>
          <a:bodyPr vert="eaVert" wrap="square" rtlCol="0">
            <a:spAutoFit/>
          </a:bodyPr>
          <a:lstStyle/>
          <a:p>
            <a:pPr defTabSz="914266">
              <a:lnSpc>
                <a:spcPts val="700"/>
              </a:lnSpc>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○副首都推進</a:t>
            </a:r>
            <a:endParaRPr lang="en-GB"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914266">
              <a:lnSpc>
                <a:spcPts val="700"/>
              </a:lnSpc>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本部を設置</a:t>
            </a:r>
            <a:endParaRPr lang="en-GB"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正方形/長方形 43"/>
          <p:cNvSpPr/>
          <p:nvPr/>
        </p:nvSpPr>
        <p:spPr>
          <a:xfrm>
            <a:off x="111002" y="45640"/>
            <a:ext cx="1161917" cy="36072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en-US" altLang="ja-JP" b="1" dirty="0" smtClean="0">
                <a:latin typeface="Meiryo UI" panose="020B0604030504040204" pitchFamily="50" charset="-128"/>
                <a:ea typeface="Meiryo UI" panose="020B0604030504040204" pitchFamily="50" charset="-128"/>
              </a:rPr>
              <a:t>Ⅰ</a:t>
            </a:r>
            <a:r>
              <a:rPr kumimoji="1" lang="ja-JP" altLang="en-US" b="1" dirty="0" smtClean="0">
                <a:latin typeface="Meiryo UI" panose="020B0604030504040204" pitchFamily="50" charset="-128"/>
                <a:ea typeface="Meiryo UI" panose="020B0604030504040204" pitchFamily="50" charset="-128"/>
              </a:rPr>
              <a:t>景気</a:t>
            </a:r>
            <a:endParaRPr kumimoji="1" lang="ja-JP" altLang="en-US"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5022949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4543042" y="933570"/>
            <a:ext cx="4572396" cy="2749534"/>
          </a:xfrm>
          <a:prstGeom prst="rect">
            <a:avLst/>
          </a:prstGeom>
        </p:spPr>
      </p:pic>
      <p:pic>
        <p:nvPicPr>
          <p:cNvPr id="2" name="図 1"/>
          <p:cNvPicPr>
            <a:picLocks noChangeAspect="1"/>
          </p:cNvPicPr>
          <p:nvPr/>
        </p:nvPicPr>
        <p:blipFill>
          <a:blip r:embed="rId4"/>
          <a:stretch>
            <a:fillRect/>
          </a:stretch>
        </p:blipFill>
        <p:spPr>
          <a:xfrm>
            <a:off x="13253" y="936618"/>
            <a:ext cx="4572396" cy="2743438"/>
          </a:xfrm>
          <a:prstGeom prst="rect">
            <a:avLst/>
          </a:prstGeom>
        </p:spPr>
      </p:pic>
      <p:sp>
        <p:nvSpPr>
          <p:cNvPr id="4" name="スライド番号プレースホルダー 3"/>
          <p:cNvSpPr>
            <a:spLocks noGrp="1"/>
          </p:cNvSpPr>
          <p:nvPr>
            <p:ph type="sldNum" sz="quarter" idx="12"/>
          </p:nvPr>
        </p:nvSpPr>
        <p:spPr>
          <a:xfrm>
            <a:off x="7086600" y="6587527"/>
            <a:ext cx="2057400" cy="365125"/>
          </a:xfrm>
        </p:spPr>
        <p:txBody>
          <a:bodyPr/>
          <a:lstStyle/>
          <a:p>
            <a:r>
              <a:rPr lang="en-US" altLang="ja-JP" dirty="0" smtClean="0"/>
              <a:t>23 </a:t>
            </a:r>
            <a:endParaRPr lang="ja-JP" altLang="en-US" dirty="0"/>
          </a:p>
        </p:txBody>
      </p:sp>
      <p:cxnSp>
        <p:nvCxnSpPr>
          <p:cNvPr id="7" name="直線コネクタ 6"/>
          <p:cNvCxnSpPr/>
          <p:nvPr/>
        </p:nvCxnSpPr>
        <p:spPr>
          <a:xfrm>
            <a:off x="284105" y="406369"/>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225976" y="6259"/>
            <a:ext cx="2515432" cy="400110"/>
          </a:xfrm>
          <a:prstGeom prst="rect">
            <a:avLst/>
          </a:prstGeom>
          <a:noFill/>
        </p:spPr>
        <p:txBody>
          <a:bodyPr wrap="none" rtlCol="0">
            <a:spAutoFit/>
          </a:bodyPr>
          <a:lstStyle/>
          <a:p>
            <a:r>
              <a:rPr lang="en-US" altLang="ja-JP" sz="2000" b="1" dirty="0" smtClean="0">
                <a:latin typeface="Meiryo UI" panose="020B0604030504040204" pitchFamily="50" charset="-128"/>
                <a:ea typeface="Meiryo UI" panose="020B0604030504040204" pitchFamily="50" charset="-128"/>
              </a:rPr>
              <a:t>【Ⅰ</a:t>
            </a:r>
            <a:r>
              <a:rPr lang="ja-JP" altLang="en-US" sz="2000" b="1" dirty="0" smtClean="0">
                <a:latin typeface="Meiryo UI" panose="020B0604030504040204" pitchFamily="50" charset="-128"/>
                <a:ea typeface="Meiryo UI" panose="020B0604030504040204" pitchFamily="50" charset="-128"/>
              </a:rPr>
              <a:t>景気</a:t>
            </a:r>
            <a:r>
              <a:rPr lang="en-US" altLang="ja-JP" sz="2000" b="1" dirty="0" smtClean="0">
                <a:latin typeface="Meiryo UI" panose="020B0604030504040204" pitchFamily="50" charset="-128"/>
                <a:ea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③インバウンド</a:t>
            </a:r>
            <a:endParaRPr kumimoji="1" lang="ja-JP" altLang="en-US" sz="1600" dirty="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129696" y="476838"/>
            <a:ext cx="4325238" cy="307777"/>
          </a:xfrm>
          <a:prstGeom prst="rect">
            <a:avLst/>
          </a:prstGeom>
          <a:solidFill>
            <a:schemeClr val="accent2">
              <a:lumMod val="40000"/>
              <a:lumOff val="60000"/>
            </a:schemeClr>
          </a:solidFill>
          <a:ln>
            <a:solidFill>
              <a:schemeClr val="accent2"/>
            </a:solidFill>
          </a:ln>
        </p:spPr>
        <p:txBody>
          <a:bodyPr wrap="square" rtlCol="0">
            <a:spAutoFit/>
          </a:bodyPr>
          <a:lstStyle/>
          <a:p>
            <a:r>
              <a:rPr lang="en-US" altLang="ja-JP" sz="1400" b="1" dirty="0" smtClean="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来</a:t>
            </a:r>
            <a:r>
              <a:rPr lang="ja-JP" altLang="en-US" sz="1400" b="1" dirty="0" smtClean="0">
                <a:latin typeface="Meiryo UI" panose="020B0604030504040204" pitchFamily="50" charset="-128"/>
                <a:ea typeface="Meiryo UI" panose="020B0604030504040204" pitchFamily="50" charset="-128"/>
              </a:rPr>
              <a:t>阪外国人数　</a:t>
            </a:r>
            <a:r>
              <a:rPr lang="en-US" altLang="ja-JP" sz="1400" b="1" dirty="0" smtClean="0">
                <a:latin typeface="Meiryo UI" panose="020B0604030504040204" pitchFamily="50" charset="-128"/>
                <a:ea typeface="Meiryo UI" panose="020B0604030504040204" pitchFamily="50" charset="-128"/>
              </a:rPr>
              <a:t>2003~2010】</a:t>
            </a:r>
          </a:p>
        </p:txBody>
      </p:sp>
      <p:sp>
        <p:nvSpPr>
          <p:cNvPr id="26" name="テキスト ボックス 25"/>
          <p:cNvSpPr txBox="1"/>
          <p:nvPr/>
        </p:nvSpPr>
        <p:spPr>
          <a:xfrm>
            <a:off x="4686335" y="476838"/>
            <a:ext cx="4325238" cy="307777"/>
          </a:xfrm>
          <a:prstGeom prst="rect">
            <a:avLst/>
          </a:prstGeom>
          <a:solidFill>
            <a:schemeClr val="accent2">
              <a:lumMod val="40000"/>
              <a:lumOff val="60000"/>
            </a:schemeClr>
          </a:solidFill>
          <a:ln>
            <a:solidFill>
              <a:schemeClr val="accent2"/>
            </a:solidFill>
          </a:ln>
        </p:spPr>
        <p:txBody>
          <a:bodyPr wrap="square" rtlCol="0">
            <a:spAutoFit/>
          </a:bodyPr>
          <a:lstStyle/>
          <a:p>
            <a:r>
              <a:rPr lang="en-US" altLang="ja-JP" sz="1400" b="1" dirty="0" smtClean="0">
                <a:latin typeface="Meiryo UI" panose="020B0604030504040204" pitchFamily="50" charset="-128"/>
                <a:ea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rPr>
              <a:t>来阪外国人数　</a:t>
            </a:r>
            <a:r>
              <a:rPr lang="en-US" altLang="ja-JP" sz="1400" b="1" dirty="0" smtClean="0">
                <a:latin typeface="Meiryo UI" panose="020B0604030504040204" pitchFamily="50" charset="-128"/>
                <a:ea typeface="Meiryo UI" panose="020B0604030504040204" pitchFamily="50" charset="-128"/>
              </a:rPr>
              <a:t>2010~2019】</a:t>
            </a:r>
          </a:p>
        </p:txBody>
      </p:sp>
      <p:sp>
        <p:nvSpPr>
          <p:cNvPr id="15" name="正方形/長方形 14"/>
          <p:cNvSpPr/>
          <p:nvPr/>
        </p:nvSpPr>
        <p:spPr>
          <a:xfrm>
            <a:off x="-121405" y="789749"/>
            <a:ext cx="811019" cy="278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en-US" altLang="ja-JP" sz="900" dirty="0" smtClean="0">
                <a:solidFill>
                  <a:sysClr val="windowText" lastClr="000000"/>
                </a:solidFill>
                <a:latin typeface="Meiryo UI" panose="020B0604030504040204" pitchFamily="50" charset="-128"/>
                <a:ea typeface="Meiryo UI" panose="020B0604030504040204" pitchFamily="50" charset="-128"/>
              </a:rPr>
              <a:t>(</a:t>
            </a:r>
            <a:r>
              <a:rPr kumimoji="1" lang="ja-JP" altLang="en-US" sz="900" dirty="0" smtClean="0">
                <a:solidFill>
                  <a:sysClr val="windowText" lastClr="000000"/>
                </a:solidFill>
                <a:latin typeface="Meiryo UI" panose="020B0604030504040204" pitchFamily="50" charset="-128"/>
                <a:ea typeface="Meiryo UI" panose="020B0604030504040204" pitchFamily="50" charset="-128"/>
              </a:rPr>
              <a:t>万人）</a:t>
            </a:r>
            <a:endParaRPr kumimoji="1" lang="ja-JP" altLang="en-US" sz="900" dirty="0">
              <a:solidFill>
                <a:sysClr val="windowText" lastClr="000000"/>
              </a:solidFill>
              <a:latin typeface="Meiryo UI" panose="020B0604030504040204" pitchFamily="50" charset="-128"/>
              <a:ea typeface="Meiryo UI" panose="020B0604030504040204" pitchFamily="50" charset="-128"/>
            </a:endParaRPr>
          </a:p>
        </p:txBody>
      </p:sp>
      <p:sp>
        <p:nvSpPr>
          <p:cNvPr id="16" name="正方形/長方形 15"/>
          <p:cNvSpPr/>
          <p:nvPr/>
        </p:nvSpPr>
        <p:spPr>
          <a:xfrm>
            <a:off x="8606063" y="793826"/>
            <a:ext cx="811019" cy="278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en-US" altLang="ja-JP" sz="900" dirty="0" smtClean="0">
                <a:solidFill>
                  <a:sysClr val="windowText" lastClr="000000"/>
                </a:solidFill>
                <a:latin typeface="Meiryo UI" panose="020B0604030504040204" pitchFamily="50" charset="-128"/>
                <a:ea typeface="Meiryo UI" panose="020B0604030504040204" pitchFamily="50" charset="-128"/>
              </a:rPr>
              <a:t>(</a:t>
            </a:r>
            <a:r>
              <a:rPr kumimoji="1" lang="ja-JP" altLang="en-US" sz="900" dirty="0" smtClean="0">
                <a:solidFill>
                  <a:sysClr val="windowText" lastClr="000000"/>
                </a:solidFill>
                <a:latin typeface="Meiryo UI" panose="020B0604030504040204" pitchFamily="50" charset="-128"/>
                <a:ea typeface="Meiryo UI" panose="020B0604030504040204" pitchFamily="50" charset="-128"/>
              </a:rPr>
              <a:t>万人）</a:t>
            </a:r>
            <a:endParaRPr kumimoji="1" lang="ja-JP" altLang="en-US" sz="900" dirty="0">
              <a:solidFill>
                <a:sysClr val="windowText" lastClr="000000"/>
              </a:solidFill>
              <a:latin typeface="Meiryo UI" panose="020B0604030504040204" pitchFamily="50" charset="-128"/>
              <a:ea typeface="Meiryo UI" panose="020B0604030504040204" pitchFamily="50" charset="-128"/>
            </a:endParaRPr>
          </a:p>
        </p:txBody>
      </p:sp>
      <p:sp>
        <p:nvSpPr>
          <p:cNvPr id="22" name="正方形/長方形 21"/>
          <p:cNvSpPr/>
          <p:nvPr/>
        </p:nvSpPr>
        <p:spPr>
          <a:xfrm>
            <a:off x="5740689" y="3630529"/>
            <a:ext cx="3467616" cy="230832"/>
          </a:xfrm>
          <a:prstGeom prst="rect">
            <a:avLst/>
          </a:prstGeom>
        </p:spPr>
        <p:txBody>
          <a:bodyPr wrap="none">
            <a:spAutoFit/>
          </a:bodyPr>
          <a:lstStyle/>
          <a:p>
            <a:pPr algn="r"/>
            <a:r>
              <a:rPr lang="ja-JP" altLang="en-US" sz="900" dirty="0">
                <a:latin typeface="Meiryo UI" panose="020B0604030504040204" pitchFamily="50" charset="-128"/>
                <a:ea typeface="Meiryo UI" panose="020B0604030504040204" pitchFamily="50" charset="-128"/>
              </a:rPr>
              <a:t>出典</a:t>
            </a:r>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JNTO</a:t>
            </a:r>
            <a:r>
              <a:rPr lang="ja-JP" altLang="en-US" sz="900" dirty="0" smtClean="0">
                <a:latin typeface="Meiryo UI" panose="020B0604030504040204" pitchFamily="50" charset="-128"/>
                <a:ea typeface="Meiryo UI" panose="020B0604030504040204" pitchFamily="50" charset="-128"/>
              </a:rPr>
              <a:t>「訪日外客数」、観光庁「訪日外国人消費動向調査」等</a:t>
            </a:r>
            <a:endParaRPr lang="ja-JP" altLang="en-US" sz="900" dirty="0">
              <a:latin typeface="Meiryo UI" panose="020B0604030504040204" pitchFamily="50" charset="-128"/>
              <a:ea typeface="Meiryo UI" panose="020B0604030504040204" pitchFamily="50" charset="-128"/>
            </a:endParaRPr>
          </a:p>
        </p:txBody>
      </p:sp>
      <p:sp>
        <p:nvSpPr>
          <p:cNvPr id="13" name="正方形/長方形 12"/>
          <p:cNvSpPr/>
          <p:nvPr/>
        </p:nvSpPr>
        <p:spPr>
          <a:xfrm>
            <a:off x="1448925" y="3613495"/>
            <a:ext cx="3094117" cy="230832"/>
          </a:xfrm>
          <a:prstGeom prst="rect">
            <a:avLst/>
          </a:prstGeom>
        </p:spPr>
        <p:txBody>
          <a:bodyPr wrap="none">
            <a:spAutoFit/>
          </a:bodyPr>
          <a:lstStyle/>
          <a:p>
            <a:pPr algn="r"/>
            <a:r>
              <a:rPr lang="en-US" altLang="ja-JP" sz="900" dirty="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2003</a:t>
            </a:r>
            <a:r>
              <a:rPr lang="ja-JP" altLang="en-US" sz="900" dirty="0" smtClean="0">
                <a:latin typeface="Meiryo UI" panose="020B0604030504040204" pitchFamily="50" charset="-128"/>
                <a:ea typeface="Meiryo UI" panose="020B0604030504040204" pitchFamily="50" charset="-128"/>
              </a:rPr>
              <a:t>年～</a:t>
            </a:r>
            <a:r>
              <a:rPr lang="en-US" altLang="ja-JP" sz="900" dirty="0" smtClean="0">
                <a:latin typeface="Meiryo UI" panose="020B0604030504040204" pitchFamily="50" charset="-128"/>
                <a:ea typeface="Meiryo UI" panose="020B0604030504040204" pitchFamily="50" charset="-128"/>
              </a:rPr>
              <a:t>2007</a:t>
            </a:r>
            <a:r>
              <a:rPr lang="ja-JP" altLang="en-US" sz="900" dirty="0" smtClean="0">
                <a:latin typeface="Meiryo UI" panose="020B0604030504040204" pitchFamily="50" charset="-128"/>
                <a:ea typeface="Meiryo UI" panose="020B0604030504040204" pitchFamily="50" charset="-128"/>
              </a:rPr>
              <a:t>年までは年度単位。その他は暦年の数字</a:t>
            </a:r>
            <a:endParaRPr lang="ja-JP" altLang="en-US" sz="900" dirty="0">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F5942338-DAF2-4DF8-83C6-56FAD6DE8D91}"/>
              </a:ext>
            </a:extLst>
          </p:cNvPr>
          <p:cNvSpPr txBox="1"/>
          <p:nvPr/>
        </p:nvSpPr>
        <p:spPr>
          <a:xfrm>
            <a:off x="5076056" y="1181728"/>
            <a:ext cx="368691" cy="732383"/>
          </a:xfrm>
          <a:prstGeom prst="rect">
            <a:avLst/>
          </a:prstGeom>
          <a:noFill/>
        </p:spPr>
        <p:txBody>
          <a:bodyPr vert="eaVert" wrap="square" rtlCol="0">
            <a:spAutoFit/>
          </a:bodyPr>
          <a:lstStyle/>
          <a:p>
            <a:pPr defTabSz="914266">
              <a:lnSpc>
                <a:spcPts val="700"/>
              </a:lnSpc>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○大阪府市統合</a:t>
            </a:r>
            <a:endParaRPr lang="en-GB"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914266">
              <a:lnSpc>
                <a:spcPts val="700"/>
              </a:lnSpc>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本部を設置</a:t>
            </a:r>
            <a:endParaRPr lang="en-US"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テキスト ボックス 22">
            <a:extLst>
              <a:ext uri="{FF2B5EF4-FFF2-40B4-BE49-F238E27FC236}">
                <a16:creationId xmlns:a16="http://schemas.microsoft.com/office/drawing/2014/main" id="{538B6281-22DB-4A50-ADE5-156BC972C9E4}"/>
              </a:ext>
            </a:extLst>
          </p:cNvPr>
          <p:cNvSpPr txBox="1"/>
          <p:nvPr/>
        </p:nvSpPr>
        <p:spPr>
          <a:xfrm>
            <a:off x="5503590" y="1181728"/>
            <a:ext cx="368691" cy="732383"/>
          </a:xfrm>
          <a:prstGeom prst="rect">
            <a:avLst/>
          </a:prstGeom>
          <a:noFill/>
        </p:spPr>
        <p:txBody>
          <a:bodyPr vert="eaVert" wrap="square" rtlCol="0">
            <a:spAutoFit/>
          </a:bodyPr>
          <a:lstStyle/>
          <a:p>
            <a:pPr defTabSz="914266">
              <a:lnSpc>
                <a:spcPts val="700"/>
              </a:lnSpc>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○府市の成長</a:t>
            </a:r>
            <a:endParaRPr lang="en-GB"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914266">
              <a:lnSpc>
                <a:spcPts val="700"/>
              </a:lnSpc>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戦略を一本化</a:t>
            </a:r>
            <a:endParaRPr lang="en-GB"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23">
            <a:extLst>
              <a:ext uri="{FF2B5EF4-FFF2-40B4-BE49-F238E27FC236}">
                <a16:creationId xmlns:a16="http://schemas.microsoft.com/office/drawing/2014/main" id="{0E377F76-A24F-4FA9-8712-008A2829780B}"/>
              </a:ext>
            </a:extLst>
          </p:cNvPr>
          <p:cNvSpPr txBox="1"/>
          <p:nvPr/>
        </p:nvSpPr>
        <p:spPr>
          <a:xfrm>
            <a:off x="6752885" y="1181728"/>
            <a:ext cx="368691" cy="732383"/>
          </a:xfrm>
          <a:prstGeom prst="rect">
            <a:avLst/>
          </a:prstGeom>
          <a:noFill/>
        </p:spPr>
        <p:txBody>
          <a:bodyPr vert="eaVert" wrap="square" rtlCol="0">
            <a:spAutoFit/>
          </a:bodyPr>
          <a:lstStyle/>
          <a:p>
            <a:pPr defTabSz="914266">
              <a:lnSpc>
                <a:spcPts val="700"/>
              </a:lnSpc>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○副首都推進</a:t>
            </a:r>
            <a:endParaRPr lang="en-GB"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914266">
              <a:lnSpc>
                <a:spcPts val="700"/>
              </a:lnSpc>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本部を設置</a:t>
            </a:r>
            <a:endParaRPr lang="en-GB"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正方形/長方形 24"/>
          <p:cNvSpPr/>
          <p:nvPr/>
        </p:nvSpPr>
        <p:spPr>
          <a:xfrm>
            <a:off x="169723" y="45640"/>
            <a:ext cx="1161917" cy="36072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en-US" altLang="ja-JP" b="1" dirty="0" smtClean="0">
                <a:latin typeface="Meiryo UI" panose="020B0604030504040204" pitchFamily="50" charset="-128"/>
                <a:ea typeface="Meiryo UI" panose="020B0604030504040204" pitchFamily="50" charset="-128"/>
              </a:rPr>
              <a:t>Ⅰ</a:t>
            </a:r>
            <a:r>
              <a:rPr kumimoji="1" lang="ja-JP" altLang="en-US" b="1" dirty="0" smtClean="0">
                <a:latin typeface="Meiryo UI" panose="020B0604030504040204" pitchFamily="50" charset="-128"/>
                <a:ea typeface="Meiryo UI" panose="020B0604030504040204" pitchFamily="50" charset="-128"/>
              </a:rPr>
              <a:t>景気</a:t>
            </a:r>
            <a:endParaRPr kumimoji="1" lang="ja-JP" altLang="en-US"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18829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a:stretch>
            <a:fillRect/>
          </a:stretch>
        </p:blipFill>
        <p:spPr>
          <a:xfrm>
            <a:off x="136512" y="4009139"/>
            <a:ext cx="4596782" cy="2676376"/>
          </a:xfrm>
          <a:prstGeom prst="rect">
            <a:avLst/>
          </a:prstGeom>
        </p:spPr>
      </p:pic>
      <p:pic>
        <p:nvPicPr>
          <p:cNvPr id="3" name="図 2"/>
          <p:cNvPicPr>
            <a:picLocks noChangeAspect="1"/>
          </p:cNvPicPr>
          <p:nvPr/>
        </p:nvPicPr>
        <p:blipFill>
          <a:blip r:embed="rId4"/>
          <a:stretch>
            <a:fillRect/>
          </a:stretch>
        </p:blipFill>
        <p:spPr>
          <a:xfrm>
            <a:off x="4659100" y="4024381"/>
            <a:ext cx="4462659" cy="2645893"/>
          </a:xfrm>
          <a:prstGeom prst="rect">
            <a:avLst/>
          </a:prstGeom>
        </p:spPr>
      </p:pic>
      <p:pic>
        <p:nvPicPr>
          <p:cNvPr id="6" name="図 5"/>
          <p:cNvPicPr>
            <a:picLocks noChangeAspect="1"/>
          </p:cNvPicPr>
          <p:nvPr/>
        </p:nvPicPr>
        <p:blipFill>
          <a:blip r:embed="rId5"/>
          <a:stretch>
            <a:fillRect/>
          </a:stretch>
        </p:blipFill>
        <p:spPr>
          <a:xfrm>
            <a:off x="4532105" y="1012492"/>
            <a:ext cx="4462659" cy="2639797"/>
          </a:xfrm>
          <a:prstGeom prst="rect">
            <a:avLst/>
          </a:prstGeom>
        </p:spPr>
      </p:pic>
      <p:pic>
        <p:nvPicPr>
          <p:cNvPr id="9" name="図 8"/>
          <p:cNvPicPr>
            <a:picLocks noChangeAspect="1"/>
          </p:cNvPicPr>
          <p:nvPr/>
        </p:nvPicPr>
        <p:blipFill>
          <a:blip r:embed="rId6"/>
          <a:stretch>
            <a:fillRect/>
          </a:stretch>
        </p:blipFill>
        <p:spPr>
          <a:xfrm>
            <a:off x="40977" y="963720"/>
            <a:ext cx="4560203" cy="2688569"/>
          </a:xfrm>
          <a:prstGeom prst="rect">
            <a:avLst/>
          </a:prstGeom>
        </p:spPr>
      </p:pic>
      <p:sp>
        <p:nvSpPr>
          <p:cNvPr id="23" name="二等辺三角形 22"/>
          <p:cNvSpPr/>
          <p:nvPr/>
        </p:nvSpPr>
        <p:spPr>
          <a:xfrm flipV="1">
            <a:off x="6216839" y="3667530"/>
            <a:ext cx="1851958" cy="309094"/>
          </a:xfrm>
          <a:prstGeom prst="triangle">
            <a:avLst/>
          </a:prstGeom>
          <a:solidFill>
            <a:schemeClr val="accent2">
              <a:lumMod val="60000"/>
              <a:lumOff val="40000"/>
            </a:scheme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2" name="二等辺三角形 1"/>
          <p:cNvSpPr/>
          <p:nvPr/>
        </p:nvSpPr>
        <p:spPr>
          <a:xfrm flipV="1">
            <a:off x="1355120" y="3680286"/>
            <a:ext cx="1851958" cy="309094"/>
          </a:xfrm>
          <a:prstGeom prst="triangle">
            <a:avLst/>
          </a:prstGeom>
          <a:solidFill>
            <a:schemeClr val="accent2">
              <a:lumMod val="60000"/>
              <a:lumOff val="40000"/>
            </a:scheme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4" name="スライド番号プレースホルダー 3"/>
          <p:cNvSpPr>
            <a:spLocks noGrp="1"/>
          </p:cNvSpPr>
          <p:nvPr>
            <p:ph type="sldNum" sz="quarter" idx="12"/>
          </p:nvPr>
        </p:nvSpPr>
        <p:spPr>
          <a:xfrm>
            <a:off x="7142818" y="6608433"/>
            <a:ext cx="2057400" cy="365125"/>
          </a:xfrm>
        </p:spPr>
        <p:txBody>
          <a:bodyPr/>
          <a:lstStyle/>
          <a:p>
            <a:r>
              <a:rPr lang="en-US" altLang="ja-JP" dirty="0" smtClean="0"/>
              <a:t>24</a:t>
            </a:r>
            <a:endParaRPr lang="ja-JP" altLang="en-US" dirty="0"/>
          </a:p>
        </p:txBody>
      </p:sp>
      <p:cxnSp>
        <p:nvCxnSpPr>
          <p:cNvPr id="7" name="直線コネクタ 6"/>
          <p:cNvCxnSpPr/>
          <p:nvPr/>
        </p:nvCxnSpPr>
        <p:spPr>
          <a:xfrm>
            <a:off x="284105" y="43675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225976" y="6259"/>
            <a:ext cx="2406428" cy="400110"/>
          </a:xfrm>
          <a:prstGeom prst="rect">
            <a:avLst/>
          </a:prstGeom>
          <a:noFill/>
        </p:spPr>
        <p:txBody>
          <a:bodyPr wrap="none" rtlCol="0">
            <a:spAutoFit/>
          </a:bodyPr>
          <a:lstStyle/>
          <a:p>
            <a:r>
              <a:rPr lang="en-US" altLang="ja-JP" sz="2000" b="1" dirty="0" smtClean="0">
                <a:latin typeface="Meiryo UI" panose="020B0604030504040204" pitchFamily="50" charset="-128"/>
                <a:ea typeface="Meiryo UI" panose="020B0604030504040204" pitchFamily="50" charset="-128"/>
              </a:rPr>
              <a:t>【Ⅰ</a:t>
            </a:r>
            <a:r>
              <a:rPr lang="ja-JP" altLang="en-US" sz="2000" b="1" dirty="0" smtClean="0">
                <a:latin typeface="Meiryo UI" panose="020B0604030504040204" pitchFamily="50" charset="-128"/>
                <a:ea typeface="Meiryo UI" panose="020B0604030504040204" pitchFamily="50" charset="-128"/>
              </a:rPr>
              <a:t>景気</a:t>
            </a:r>
            <a:r>
              <a:rPr lang="en-US" altLang="ja-JP" sz="2000" b="1" dirty="0" smtClean="0">
                <a:latin typeface="Meiryo UI" panose="020B0604030504040204" pitchFamily="50" charset="-128"/>
                <a:ea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④商業地価</a:t>
            </a:r>
            <a:endParaRPr kumimoji="1" lang="ja-JP" altLang="en-US" sz="1600" dirty="0">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195747" y="529028"/>
            <a:ext cx="4336358" cy="307777"/>
          </a:xfrm>
          <a:prstGeom prst="rect">
            <a:avLst/>
          </a:prstGeom>
          <a:solidFill>
            <a:schemeClr val="accent2">
              <a:lumMod val="40000"/>
              <a:lumOff val="60000"/>
            </a:schemeClr>
          </a:solidFill>
          <a:ln>
            <a:solidFill>
              <a:schemeClr val="accent2"/>
            </a:solidFill>
          </a:ln>
        </p:spPr>
        <p:txBody>
          <a:bodyPr wrap="square" rtlCol="0">
            <a:spAutoFit/>
          </a:bodyPr>
          <a:lstStyle/>
          <a:p>
            <a:r>
              <a:rPr lang="en-US" altLang="ja-JP" sz="1400" b="1" dirty="0" smtClean="0">
                <a:latin typeface="Meiryo UI" panose="020B0604030504040204" pitchFamily="50" charset="-128"/>
                <a:ea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rPr>
              <a:t>商業地価（平均）　</a:t>
            </a:r>
            <a:r>
              <a:rPr lang="en-US" altLang="ja-JP" sz="1400" b="1" dirty="0" smtClean="0">
                <a:latin typeface="Meiryo UI" panose="020B0604030504040204" pitchFamily="50" charset="-128"/>
                <a:ea typeface="Meiryo UI" panose="020B0604030504040204" pitchFamily="50" charset="-128"/>
              </a:rPr>
              <a:t>2000~2010】</a:t>
            </a:r>
            <a:endParaRPr kumimoji="1" lang="en-US" altLang="ja-JP" sz="1400" b="1" dirty="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4713668" y="527548"/>
            <a:ext cx="4353525" cy="307777"/>
          </a:xfrm>
          <a:prstGeom prst="rect">
            <a:avLst/>
          </a:prstGeom>
          <a:solidFill>
            <a:schemeClr val="accent2">
              <a:lumMod val="40000"/>
              <a:lumOff val="60000"/>
            </a:schemeClr>
          </a:solidFill>
          <a:ln>
            <a:solidFill>
              <a:schemeClr val="accent2"/>
            </a:solidFill>
          </a:ln>
        </p:spPr>
        <p:txBody>
          <a:bodyPr wrap="square" rtlCol="0">
            <a:spAutoFit/>
          </a:bodyPr>
          <a:lstStyle/>
          <a:p>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商業地価（平均）　</a:t>
            </a:r>
            <a:r>
              <a:rPr lang="en-US" altLang="ja-JP" sz="1400" b="1" dirty="0" smtClean="0">
                <a:latin typeface="Meiryo UI" panose="020B0604030504040204" pitchFamily="50" charset="-128"/>
                <a:ea typeface="Meiryo UI" panose="020B0604030504040204" pitchFamily="50" charset="-128"/>
              </a:rPr>
              <a:t>2010~2020】</a:t>
            </a:r>
            <a:endParaRPr lang="en-US" altLang="ja-JP" sz="1400" b="1" dirty="0">
              <a:latin typeface="Meiryo UI" panose="020B0604030504040204" pitchFamily="50" charset="-128"/>
              <a:ea typeface="Meiryo UI" panose="020B0604030504040204" pitchFamily="50" charset="-128"/>
            </a:endParaRPr>
          </a:p>
        </p:txBody>
      </p:sp>
      <p:sp>
        <p:nvSpPr>
          <p:cNvPr id="28" name="正方形/長方形 27"/>
          <p:cNvSpPr/>
          <p:nvPr/>
        </p:nvSpPr>
        <p:spPr>
          <a:xfrm>
            <a:off x="1044342" y="3709916"/>
            <a:ext cx="2473514" cy="2023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200" b="1" dirty="0" smtClean="0">
                <a:solidFill>
                  <a:schemeClr val="tx1"/>
                </a:solidFill>
                <a:latin typeface="Meiryo UI" panose="020B0604030504040204" pitchFamily="50" charset="-128"/>
                <a:ea typeface="Meiryo UI" panose="020B0604030504040204" pitchFamily="50" charset="-128"/>
              </a:rPr>
              <a:t>（</a:t>
            </a:r>
            <a:r>
              <a:rPr lang="en-US" altLang="ja-JP" sz="1200" b="1" dirty="0" smtClean="0">
                <a:solidFill>
                  <a:schemeClr val="tx1"/>
                </a:solidFill>
                <a:latin typeface="Meiryo UI" panose="020B0604030504040204" pitchFamily="50" charset="-128"/>
                <a:ea typeface="Meiryo UI" panose="020B0604030504040204" pitchFamily="50" charset="-128"/>
              </a:rPr>
              <a:t>2010</a:t>
            </a:r>
            <a:r>
              <a:rPr lang="ja-JP" altLang="en-US" sz="1200" b="1" dirty="0" smtClean="0">
                <a:solidFill>
                  <a:schemeClr val="tx1"/>
                </a:solidFill>
                <a:latin typeface="Meiryo UI" panose="020B0604030504040204" pitchFamily="50" charset="-128"/>
                <a:ea typeface="Meiryo UI" panose="020B0604030504040204" pitchFamily="50" charset="-128"/>
              </a:rPr>
              <a:t>年を</a:t>
            </a:r>
            <a:r>
              <a:rPr lang="en-US" altLang="ja-JP" sz="1200" b="1" dirty="0" smtClean="0">
                <a:solidFill>
                  <a:schemeClr val="tx1"/>
                </a:solidFill>
                <a:latin typeface="Meiryo UI" panose="020B0604030504040204" pitchFamily="50" charset="-128"/>
                <a:ea typeface="Meiryo UI" panose="020B0604030504040204" pitchFamily="50" charset="-128"/>
              </a:rPr>
              <a:t>100</a:t>
            </a:r>
            <a:r>
              <a:rPr lang="ja-JP" altLang="en-US" sz="1200" b="1" dirty="0" smtClean="0">
                <a:solidFill>
                  <a:schemeClr val="tx1"/>
                </a:solidFill>
                <a:latin typeface="Meiryo UI" panose="020B0604030504040204" pitchFamily="50" charset="-128"/>
                <a:ea typeface="Meiryo UI" panose="020B0604030504040204" pitchFamily="50" charset="-128"/>
              </a:rPr>
              <a:t>とした場合）</a:t>
            </a:r>
            <a:endParaRPr kumimoji="1" lang="ja-JP" altLang="en-US" sz="1200" b="1" dirty="0">
              <a:solidFill>
                <a:schemeClr val="tx1"/>
              </a:solidFill>
              <a:latin typeface="Meiryo UI" panose="020B0604030504040204" pitchFamily="50" charset="-128"/>
              <a:ea typeface="Meiryo UI" panose="020B0604030504040204" pitchFamily="50" charset="-128"/>
            </a:endParaRPr>
          </a:p>
        </p:txBody>
      </p:sp>
      <p:sp>
        <p:nvSpPr>
          <p:cNvPr id="43" name="正方形/長方形 42"/>
          <p:cNvSpPr/>
          <p:nvPr/>
        </p:nvSpPr>
        <p:spPr>
          <a:xfrm>
            <a:off x="-121405" y="789749"/>
            <a:ext cx="811019" cy="278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en-US" altLang="ja-JP" sz="900" dirty="0" smtClean="0">
                <a:solidFill>
                  <a:sysClr val="windowText" lastClr="000000"/>
                </a:solidFill>
                <a:latin typeface="Meiryo UI" panose="020B0604030504040204" pitchFamily="50" charset="-128"/>
                <a:ea typeface="Meiryo UI" panose="020B0604030504040204" pitchFamily="50" charset="-128"/>
              </a:rPr>
              <a:t>(</a:t>
            </a:r>
            <a:r>
              <a:rPr lang="ja-JP" altLang="en-US" sz="900" dirty="0">
                <a:solidFill>
                  <a:sysClr val="windowText" lastClr="000000"/>
                </a:solidFill>
                <a:latin typeface="Meiryo UI" panose="020B0604030504040204" pitchFamily="50" charset="-128"/>
                <a:ea typeface="Meiryo UI" panose="020B0604030504040204" pitchFamily="50" charset="-128"/>
              </a:rPr>
              <a:t>万</a:t>
            </a:r>
            <a:r>
              <a:rPr kumimoji="1" lang="ja-JP" altLang="en-US" sz="900" dirty="0" smtClean="0">
                <a:solidFill>
                  <a:sysClr val="windowText" lastClr="000000"/>
                </a:solidFill>
                <a:latin typeface="Meiryo UI" panose="020B0604030504040204" pitchFamily="50" charset="-128"/>
                <a:ea typeface="Meiryo UI" panose="020B0604030504040204" pitchFamily="50" charset="-128"/>
              </a:rPr>
              <a:t>円</a:t>
            </a:r>
            <a:r>
              <a:rPr kumimoji="1" lang="en-US" altLang="ja-JP" sz="900" dirty="0" smtClean="0">
                <a:solidFill>
                  <a:sysClr val="windowText" lastClr="000000"/>
                </a:solidFill>
                <a:latin typeface="Meiryo UI" panose="020B0604030504040204" pitchFamily="50" charset="-128"/>
                <a:ea typeface="Meiryo UI" panose="020B0604030504040204" pitchFamily="50" charset="-128"/>
              </a:rPr>
              <a:t>/</a:t>
            </a:r>
            <a:r>
              <a:rPr kumimoji="1" lang="ja-JP" altLang="en-US" sz="900" dirty="0" smtClean="0">
                <a:solidFill>
                  <a:sysClr val="windowText" lastClr="000000"/>
                </a:solidFill>
                <a:latin typeface="Meiryo UI" panose="020B0604030504040204" pitchFamily="50" charset="-128"/>
                <a:ea typeface="Meiryo UI" panose="020B0604030504040204" pitchFamily="50" charset="-128"/>
              </a:rPr>
              <a:t>㎡）</a:t>
            </a:r>
            <a:endParaRPr kumimoji="1" lang="ja-JP" altLang="en-US" sz="900" dirty="0">
              <a:solidFill>
                <a:sysClr val="windowText" lastClr="000000"/>
              </a:solidFill>
              <a:latin typeface="Meiryo UI" panose="020B0604030504040204" pitchFamily="50" charset="-128"/>
              <a:ea typeface="Meiryo UI" panose="020B0604030504040204" pitchFamily="50" charset="-128"/>
            </a:endParaRPr>
          </a:p>
        </p:txBody>
      </p:sp>
      <p:sp>
        <p:nvSpPr>
          <p:cNvPr id="46" name="正方形/長方形 45"/>
          <p:cNvSpPr/>
          <p:nvPr/>
        </p:nvSpPr>
        <p:spPr>
          <a:xfrm>
            <a:off x="8512748" y="795001"/>
            <a:ext cx="811019" cy="278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900" dirty="0">
                <a:solidFill>
                  <a:sysClr val="windowText" lastClr="000000"/>
                </a:solidFill>
                <a:latin typeface="Meiryo UI" panose="020B0604030504040204" pitchFamily="50" charset="-128"/>
                <a:ea typeface="Meiryo UI" panose="020B0604030504040204" pitchFamily="50" charset="-128"/>
              </a:rPr>
              <a:t>(</a:t>
            </a:r>
            <a:r>
              <a:rPr lang="ja-JP" altLang="en-US" sz="900" dirty="0">
                <a:solidFill>
                  <a:sysClr val="windowText" lastClr="000000"/>
                </a:solidFill>
                <a:latin typeface="Meiryo UI" panose="020B0604030504040204" pitchFamily="50" charset="-128"/>
                <a:ea typeface="Meiryo UI" panose="020B0604030504040204" pitchFamily="50" charset="-128"/>
              </a:rPr>
              <a:t>万円</a:t>
            </a:r>
            <a:r>
              <a:rPr lang="en-US" altLang="ja-JP" sz="900" dirty="0">
                <a:solidFill>
                  <a:sysClr val="windowText" lastClr="000000"/>
                </a:solidFill>
                <a:latin typeface="Meiryo UI" panose="020B0604030504040204" pitchFamily="50" charset="-128"/>
                <a:ea typeface="Meiryo UI" panose="020B0604030504040204" pitchFamily="50" charset="-128"/>
              </a:rPr>
              <a:t>/</a:t>
            </a:r>
            <a:r>
              <a:rPr lang="ja-JP" altLang="en-US" sz="900" dirty="0">
                <a:solidFill>
                  <a:sysClr val="windowText" lastClr="000000"/>
                </a:solidFill>
                <a:latin typeface="Meiryo UI" panose="020B0604030504040204" pitchFamily="50" charset="-128"/>
                <a:ea typeface="Meiryo UI" panose="020B0604030504040204" pitchFamily="50" charset="-128"/>
              </a:rPr>
              <a:t>㎡）</a:t>
            </a:r>
            <a:endParaRPr kumimoji="1" lang="ja-JP" altLang="en-US" sz="900" dirty="0">
              <a:solidFill>
                <a:sysClr val="windowText" lastClr="000000"/>
              </a:solidFill>
              <a:latin typeface="Meiryo UI" panose="020B0604030504040204" pitchFamily="50" charset="-128"/>
              <a:ea typeface="Meiryo UI" panose="020B0604030504040204" pitchFamily="50" charset="-128"/>
            </a:endParaRPr>
          </a:p>
        </p:txBody>
      </p:sp>
      <p:sp>
        <p:nvSpPr>
          <p:cNvPr id="21" name="正方形/長方形 20"/>
          <p:cNvSpPr/>
          <p:nvPr/>
        </p:nvSpPr>
        <p:spPr>
          <a:xfrm>
            <a:off x="7236296" y="6627168"/>
            <a:ext cx="1689748" cy="230836"/>
          </a:xfrm>
          <a:prstGeom prst="rect">
            <a:avLst/>
          </a:prstGeom>
        </p:spPr>
        <p:txBody>
          <a:bodyPr wrap="non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ja-JP" altLang="en-US" sz="900" dirty="0">
                <a:latin typeface="Meiryo UI" panose="020B0604030504040204" pitchFamily="50" charset="-128"/>
                <a:ea typeface="Meiryo UI" panose="020B0604030504040204" pitchFamily="50" charset="-128"/>
              </a:rPr>
              <a:t>出典</a:t>
            </a:r>
            <a:r>
              <a:rPr lang="ja-JP" altLang="en-US" sz="900" dirty="0" smtClean="0">
                <a:latin typeface="Meiryo UI" panose="020B0604030504040204" pitchFamily="50" charset="-128"/>
                <a:ea typeface="Meiryo UI" panose="020B0604030504040204" pitchFamily="50" charset="-128"/>
              </a:rPr>
              <a:t>：国土交通省</a:t>
            </a:r>
            <a:r>
              <a:rPr lang="en-US" altLang="ja-JP" sz="900" dirty="0" smtClean="0">
                <a:latin typeface="Meiryo UI" panose="020B0604030504040204" pitchFamily="50" charset="-128"/>
                <a:ea typeface="Meiryo UI" panose="020B0604030504040204" pitchFamily="50" charset="-128"/>
              </a:rPr>
              <a:t>HP</a:t>
            </a:r>
            <a:r>
              <a:rPr lang="ja-JP" altLang="en-US" sz="900" dirty="0" smtClean="0">
                <a:latin typeface="Meiryo UI" panose="020B0604030504040204" pitchFamily="50" charset="-128"/>
                <a:ea typeface="Meiryo UI" panose="020B0604030504040204" pitchFamily="50" charset="-128"/>
              </a:rPr>
              <a:t>「地価公示」</a:t>
            </a:r>
            <a:endParaRPr lang="ja-JP" altLang="en-US" sz="900" dirty="0">
              <a:latin typeface="Meiryo UI" panose="020B0604030504040204" pitchFamily="50" charset="-128"/>
              <a:ea typeface="Meiryo UI" panose="020B0604030504040204" pitchFamily="50" charset="-128"/>
            </a:endParaRPr>
          </a:p>
        </p:txBody>
      </p:sp>
      <p:sp>
        <p:nvSpPr>
          <p:cNvPr id="22" name="正方形/長方形 21"/>
          <p:cNvSpPr/>
          <p:nvPr/>
        </p:nvSpPr>
        <p:spPr>
          <a:xfrm>
            <a:off x="5899676" y="3680286"/>
            <a:ext cx="2473514" cy="2023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200" b="1" dirty="0" smtClean="0">
                <a:solidFill>
                  <a:schemeClr val="tx1"/>
                </a:solidFill>
                <a:latin typeface="Meiryo UI" panose="020B0604030504040204" pitchFamily="50" charset="-128"/>
                <a:ea typeface="Meiryo UI" panose="020B0604030504040204" pitchFamily="50" charset="-128"/>
              </a:rPr>
              <a:t>（</a:t>
            </a:r>
            <a:r>
              <a:rPr lang="en-US" altLang="ja-JP" sz="1200" b="1" dirty="0" smtClean="0">
                <a:solidFill>
                  <a:schemeClr val="tx1"/>
                </a:solidFill>
                <a:latin typeface="Meiryo UI" panose="020B0604030504040204" pitchFamily="50" charset="-128"/>
                <a:ea typeface="Meiryo UI" panose="020B0604030504040204" pitchFamily="50" charset="-128"/>
              </a:rPr>
              <a:t>2010</a:t>
            </a:r>
            <a:r>
              <a:rPr lang="ja-JP" altLang="en-US" sz="1200" b="1" dirty="0" smtClean="0">
                <a:solidFill>
                  <a:schemeClr val="tx1"/>
                </a:solidFill>
                <a:latin typeface="Meiryo UI" panose="020B0604030504040204" pitchFamily="50" charset="-128"/>
                <a:ea typeface="Meiryo UI" panose="020B0604030504040204" pitchFamily="50" charset="-128"/>
              </a:rPr>
              <a:t>年を</a:t>
            </a:r>
            <a:r>
              <a:rPr lang="en-US" altLang="ja-JP" sz="1200" b="1" dirty="0" smtClean="0">
                <a:solidFill>
                  <a:schemeClr val="tx1"/>
                </a:solidFill>
                <a:latin typeface="Meiryo UI" panose="020B0604030504040204" pitchFamily="50" charset="-128"/>
                <a:ea typeface="Meiryo UI" panose="020B0604030504040204" pitchFamily="50" charset="-128"/>
              </a:rPr>
              <a:t>100</a:t>
            </a:r>
            <a:r>
              <a:rPr lang="ja-JP" altLang="en-US" sz="1200" b="1" dirty="0" smtClean="0">
                <a:solidFill>
                  <a:schemeClr val="tx1"/>
                </a:solidFill>
                <a:latin typeface="Meiryo UI" panose="020B0604030504040204" pitchFamily="50" charset="-128"/>
                <a:ea typeface="Meiryo UI" panose="020B0604030504040204" pitchFamily="50" charset="-128"/>
              </a:rPr>
              <a:t>とした場合）</a:t>
            </a:r>
            <a:endParaRPr kumimoji="1" lang="ja-JP" altLang="en-US" sz="1200" b="1" dirty="0">
              <a:solidFill>
                <a:schemeClr val="tx1"/>
              </a:solidFill>
              <a:latin typeface="Meiryo UI" panose="020B0604030504040204" pitchFamily="50" charset="-128"/>
              <a:ea typeface="Meiryo UI" panose="020B0604030504040204" pitchFamily="50" charset="-128"/>
            </a:endParaRPr>
          </a:p>
        </p:txBody>
      </p:sp>
      <p:sp>
        <p:nvSpPr>
          <p:cNvPr id="27" name="テキスト ボックス 26">
            <a:extLst>
              <a:ext uri="{FF2B5EF4-FFF2-40B4-BE49-F238E27FC236}">
                <a16:creationId xmlns:a16="http://schemas.microsoft.com/office/drawing/2014/main" id="{9CF120CE-62FD-4920-8587-99D979722C1B}"/>
              </a:ext>
            </a:extLst>
          </p:cNvPr>
          <p:cNvSpPr txBox="1"/>
          <p:nvPr/>
        </p:nvSpPr>
        <p:spPr>
          <a:xfrm>
            <a:off x="5115764" y="4581128"/>
            <a:ext cx="368691" cy="732383"/>
          </a:xfrm>
          <a:prstGeom prst="rect">
            <a:avLst/>
          </a:prstGeom>
          <a:noFill/>
        </p:spPr>
        <p:txBody>
          <a:bodyPr vert="eaVert" wrap="square" rtlCol="0">
            <a:spAutoFit/>
          </a:bodyPr>
          <a:lstStyle/>
          <a:p>
            <a:pPr defTabSz="914266">
              <a:lnSpc>
                <a:spcPts val="700"/>
              </a:lnSpc>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○大阪府市統合</a:t>
            </a:r>
            <a:endParaRPr lang="en-GB"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914266">
              <a:lnSpc>
                <a:spcPts val="700"/>
              </a:lnSpc>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本部を設置</a:t>
            </a:r>
            <a:endParaRPr lang="en-US"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テキスト ボックス 28">
            <a:extLst>
              <a:ext uri="{FF2B5EF4-FFF2-40B4-BE49-F238E27FC236}">
                <a16:creationId xmlns:a16="http://schemas.microsoft.com/office/drawing/2014/main" id="{7C05F6B7-4944-4E98-B0E7-2F043A2878B7}"/>
              </a:ext>
            </a:extLst>
          </p:cNvPr>
          <p:cNvSpPr txBox="1"/>
          <p:nvPr/>
        </p:nvSpPr>
        <p:spPr>
          <a:xfrm>
            <a:off x="5475804" y="4581128"/>
            <a:ext cx="368691" cy="732383"/>
          </a:xfrm>
          <a:prstGeom prst="rect">
            <a:avLst/>
          </a:prstGeom>
          <a:noFill/>
        </p:spPr>
        <p:txBody>
          <a:bodyPr vert="eaVert" wrap="square" rtlCol="0">
            <a:spAutoFit/>
          </a:bodyPr>
          <a:lstStyle/>
          <a:p>
            <a:pPr defTabSz="914266">
              <a:lnSpc>
                <a:spcPts val="700"/>
              </a:lnSpc>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○府市の成長</a:t>
            </a:r>
            <a:endParaRPr lang="en-GB"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914266">
              <a:lnSpc>
                <a:spcPts val="700"/>
              </a:lnSpc>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戦略を一本化</a:t>
            </a:r>
            <a:endParaRPr lang="en-GB"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テキスト ボックス 29">
            <a:extLst>
              <a:ext uri="{FF2B5EF4-FFF2-40B4-BE49-F238E27FC236}">
                <a16:creationId xmlns:a16="http://schemas.microsoft.com/office/drawing/2014/main" id="{58BA2F50-25F7-4E41-BAB5-954510DF2EEB}"/>
              </a:ext>
            </a:extLst>
          </p:cNvPr>
          <p:cNvSpPr txBox="1"/>
          <p:nvPr/>
        </p:nvSpPr>
        <p:spPr>
          <a:xfrm>
            <a:off x="6567617" y="4581128"/>
            <a:ext cx="368691" cy="732383"/>
          </a:xfrm>
          <a:prstGeom prst="rect">
            <a:avLst/>
          </a:prstGeom>
          <a:noFill/>
        </p:spPr>
        <p:txBody>
          <a:bodyPr vert="eaVert" wrap="square" rtlCol="0">
            <a:spAutoFit/>
          </a:bodyPr>
          <a:lstStyle/>
          <a:p>
            <a:pPr defTabSz="914266">
              <a:lnSpc>
                <a:spcPts val="700"/>
              </a:lnSpc>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○副首都推進</a:t>
            </a:r>
            <a:endParaRPr lang="en-GB"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914266">
              <a:lnSpc>
                <a:spcPts val="700"/>
              </a:lnSpc>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本部を設置</a:t>
            </a:r>
            <a:endParaRPr lang="en-GB"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テキスト ボックス 30">
            <a:extLst>
              <a:ext uri="{FF2B5EF4-FFF2-40B4-BE49-F238E27FC236}">
                <a16:creationId xmlns:a16="http://schemas.microsoft.com/office/drawing/2014/main" id="{7B01693C-AB18-4CED-9EFA-8897F37CFDDC}"/>
              </a:ext>
            </a:extLst>
          </p:cNvPr>
          <p:cNvSpPr txBox="1"/>
          <p:nvPr/>
        </p:nvSpPr>
        <p:spPr>
          <a:xfrm>
            <a:off x="5092115" y="1412131"/>
            <a:ext cx="368691" cy="732383"/>
          </a:xfrm>
          <a:prstGeom prst="rect">
            <a:avLst/>
          </a:prstGeom>
          <a:noFill/>
        </p:spPr>
        <p:txBody>
          <a:bodyPr vert="eaVert" wrap="square" rtlCol="0">
            <a:spAutoFit/>
          </a:bodyPr>
          <a:lstStyle/>
          <a:p>
            <a:pPr defTabSz="914266">
              <a:lnSpc>
                <a:spcPts val="700"/>
              </a:lnSpc>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○大阪府市統合</a:t>
            </a:r>
            <a:endParaRPr lang="en-GB"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914266">
              <a:lnSpc>
                <a:spcPts val="700"/>
              </a:lnSpc>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本部を設置</a:t>
            </a:r>
            <a:endParaRPr lang="en-US"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テキスト ボックス 31">
            <a:extLst>
              <a:ext uri="{FF2B5EF4-FFF2-40B4-BE49-F238E27FC236}">
                <a16:creationId xmlns:a16="http://schemas.microsoft.com/office/drawing/2014/main" id="{FE820CCB-7E9D-476C-8CF0-6C86657E60C0}"/>
              </a:ext>
            </a:extLst>
          </p:cNvPr>
          <p:cNvSpPr txBox="1"/>
          <p:nvPr/>
        </p:nvSpPr>
        <p:spPr>
          <a:xfrm>
            <a:off x="5452155" y="1412131"/>
            <a:ext cx="368691" cy="732383"/>
          </a:xfrm>
          <a:prstGeom prst="rect">
            <a:avLst/>
          </a:prstGeom>
          <a:noFill/>
        </p:spPr>
        <p:txBody>
          <a:bodyPr vert="eaVert" wrap="square" rtlCol="0">
            <a:spAutoFit/>
          </a:bodyPr>
          <a:lstStyle/>
          <a:p>
            <a:pPr defTabSz="914266">
              <a:lnSpc>
                <a:spcPts val="700"/>
              </a:lnSpc>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○府市の成長</a:t>
            </a:r>
            <a:endParaRPr lang="en-GB"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914266">
              <a:lnSpc>
                <a:spcPts val="700"/>
              </a:lnSpc>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戦略を一本化</a:t>
            </a:r>
            <a:endParaRPr lang="en-GB"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テキスト ボックス 32">
            <a:extLst>
              <a:ext uri="{FF2B5EF4-FFF2-40B4-BE49-F238E27FC236}">
                <a16:creationId xmlns:a16="http://schemas.microsoft.com/office/drawing/2014/main" id="{355FFBD0-4ACE-4298-9E4E-B4A26E561EA7}"/>
              </a:ext>
            </a:extLst>
          </p:cNvPr>
          <p:cNvSpPr txBox="1"/>
          <p:nvPr/>
        </p:nvSpPr>
        <p:spPr>
          <a:xfrm>
            <a:off x="6559734" y="1412131"/>
            <a:ext cx="368691" cy="732383"/>
          </a:xfrm>
          <a:prstGeom prst="rect">
            <a:avLst/>
          </a:prstGeom>
          <a:noFill/>
        </p:spPr>
        <p:txBody>
          <a:bodyPr vert="eaVert" wrap="square" rtlCol="0">
            <a:spAutoFit/>
          </a:bodyPr>
          <a:lstStyle/>
          <a:p>
            <a:pPr defTabSz="914266">
              <a:lnSpc>
                <a:spcPts val="700"/>
              </a:lnSpc>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○副首都推進</a:t>
            </a:r>
            <a:endParaRPr lang="en-GB"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914266">
              <a:lnSpc>
                <a:spcPts val="700"/>
              </a:lnSpc>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本部を設置</a:t>
            </a:r>
            <a:endParaRPr lang="en-GB"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正方形/長方形 24"/>
          <p:cNvSpPr/>
          <p:nvPr/>
        </p:nvSpPr>
        <p:spPr>
          <a:xfrm>
            <a:off x="169723" y="44624"/>
            <a:ext cx="1161917" cy="36072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en-US" altLang="ja-JP" b="1" dirty="0" smtClean="0">
                <a:latin typeface="Meiryo UI" panose="020B0604030504040204" pitchFamily="50" charset="-128"/>
                <a:ea typeface="Meiryo UI" panose="020B0604030504040204" pitchFamily="50" charset="-128"/>
              </a:rPr>
              <a:t>Ⅰ</a:t>
            </a:r>
            <a:r>
              <a:rPr kumimoji="1" lang="ja-JP" altLang="en-US" b="1" dirty="0" smtClean="0">
                <a:latin typeface="Meiryo UI" panose="020B0604030504040204" pitchFamily="50" charset="-128"/>
                <a:ea typeface="Meiryo UI" panose="020B0604030504040204" pitchFamily="50" charset="-128"/>
              </a:rPr>
              <a:t>景気</a:t>
            </a:r>
            <a:endParaRPr kumimoji="1" lang="ja-JP" altLang="en-US"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888448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4502406" y="4168737"/>
            <a:ext cx="4602879" cy="2536156"/>
          </a:xfrm>
          <a:prstGeom prst="rect">
            <a:avLst/>
          </a:prstGeom>
        </p:spPr>
      </p:pic>
      <p:pic>
        <p:nvPicPr>
          <p:cNvPr id="3" name="図 2"/>
          <p:cNvPicPr>
            <a:picLocks noChangeAspect="1"/>
          </p:cNvPicPr>
          <p:nvPr/>
        </p:nvPicPr>
        <p:blipFill>
          <a:blip r:embed="rId4"/>
          <a:stretch>
            <a:fillRect/>
          </a:stretch>
        </p:blipFill>
        <p:spPr>
          <a:xfrm>
            <a:off x="96788" y="4219025"/>
            <a:ext cx="4535817" cy="2548349"/>
          </a:xfrm>
          <a:prstGeom prst="rect">
            <a:avLst/>
          </a:prstGeom>
        </p:spPr>
      </p:pic>
      <p:pic>
        <p:nvPicPr>
          <p:cNvPr id="5" name="図 4"/>
          <p:cNvPicPr>
            <a:picLocks noChangeAspect="1"/>
          </p:cNvPicPr>
          <p:nvPr/>
        </p:nvPicPr>
        <p:blipFill>
          <a:blip r:embed="rId5"/>
          <a:stretch>
            <a:fillRect/>
          </a:stretch>
        </p:blipFill>
        <p:spPr>
          <a:xfrm>
            <a:off x="4693744" y="939783"/>
            <a:ext cx="4444369" cy="2609314"/>
          </a:xfrm>
          <a:prstGeom prst="rect">
            <a:avLst/>
          </a:prstGeom>
        </p:spPr>
      </p:pic>
      <p:pic>
        <p:nvPicPr>
          <p:cNvPr id="6" name="図 5"/>
          <p:cNvPicPr>
            <a:picLocks noChangeAspect="1"/>
          </p:cNvPicPr>
          <p:nvPr/>
        </p:nvPicPr>
        <p:blipFill>
          <a:blip r:embed="rId6"/>
          <a:stretch>
            <a:fillRect/>
          </a:stretch>
        </p:blipFill>
        <p:spPr>
          <a:xfrm>
            <a:off x="-206891" y="939783"/>
            <a:ext cx="4877223" cy="2609314"/>
          </a:xfrm>
          <a:prstGeom prst="rect">
            <a:avLst/>
          </a:prstGeom>
        </p:spPr>
      </p:pic>
      <p:sp>
        <p:nvSpPr>
          <p:cNvPr id="4" name="スライド番号プレースホルダー 3"/>
          <p:cNvSpPr>
            <a:spLocks noGrp="1"/>
          </p:cNvSpPr>
          <p:nvPr>
            <p:ph type="sldNum" sz="quarter" idx="12"/>
          </p:nvPr>
        </p:nvSpPr>
        <p:spPr>
          <a:xfrm>
            <a:off x="7142818" y="6608433"/>
            <a:ext cx="2057400" cy="365125"/>
          </a:xfrm>
        </p:spPr>
        <p:txBody>
          <a:bodyPr/>
          <a:lstStyle/>
          <a:p>
            <a:r>
              <a:rPr lang="en-US" altLang="ja-JP" dirty="0" smtClean="0"/>
              <a:t>25</a:t>
            </a:r>
            <a:endParaRPr lang="ja-JP" altLang="en-US" dirty="0"/>
          </a:p>
        </p:txBody>
      </p:sp>
      <p:cxnSp>
        <p:nvCxnSpPr>
          <p:cNvPr id="7" name="直線コネクタ 6"/>
          <p:cNvCxnSpPr/>
          <p:nvPr/>
        </p:nvCxnSpPr>
        <p:spPr>
          <a:xfrm>
            <a:off x="284105" y="43675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225976" y="6259"/>
            <a:ext cx="2574744" cy="400110"/>
          </a:xfrm>
          <a:prstGeom prst="rect">
            <a:avLst/>
          </a:prstGeom>
          <a:noFill/>
        </p:spPr>
        <p:txBody>
          <a:bodyPr wrap="none" rtlCol="0">
            <a:spAutoFit/>
          </a:bodyPr>
          <a:lstStyle/>
          <a:p>
            <a:r>
              <a:rPr lang="en-US" altLang="ja-JP" sz="2000" b="1" dirty="0" smtClean="0">
                <a:latin typeface="Meiryo UI" panose="020B0604030504040204" pitchFamily="50" charset="-128"/>
                <a:ea typeface="Meiryo UI" panose="020B0604030504040204" pitchFamily="50" charset="-128"/>
              </a:rPr>
              <a:t>【Ⅱ</a:t>
            </a:r>
            <a:r>
              <a:rPr lang="ja-JP" altLang="en-US" sz="2000" b="1" dirty="0" smtClean="0">
                <a:latin typeface="Meiryo UI" panose="020B0604030504040204" pitchFamily="50" charset="-128"/>
                <a:ea typeface="Meiryo UI" panose="020B0604030504040204" pitchFamily="50" charset="-128"/>
              </a:rPr>
              <a:t>雇用</a:t>
            </a:r>
            <a:r>
              <a:rPr lang="en-US" altLang="ja-JP" sz="2000" b="1" dirty="0" smtClean="0">
                <a:latin typeface="Meiryo UI" panose="020B0604030504040204" pitchFamily="50" charset="-128"/>
                <a:ea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雇用等の状況</a:t>
            </a:r>
            <a:endParaRPr kumimoji="1" lang="ja-JP" altLang="en-US" sz="1600" dirty="0">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195747" y="529028"/>
            <a:ext cx="4336358" cy="307777"/>
          </a:xfrm>
          <a:prstGeom prst="rect">
            <a:avLst/>
          </a:prstGeom>
          <a:solidFill>
            <a:schemeClr val="accent2">
              <a:lumMod val="40000"/>
              <a:lumOff val="60000"/>
            </a:schemeClr>
          </a:solidFill>
          <a:ln>
            <a:solidFill>
              <a:schemeClr val="accent2"/>
            </a:solidFill>
          </a:ln>
        </p:spPr>
        <p:txBody>
          <a:bodyPr wrap="square" rtlCol="0">
            <a:spAutoFit/>
          </a:bodyPr>
          <a:lstStyle/>
          <a:p>
            <a:r>
              <a:rPr lang="en-US" altLang="ja-JP" sz="1400" b="1" dirty="0" smtClean="0">
                <a:latin typeface="Meiryo UI" panose="020B0604030504040204" pitchFamily="50" charset="-128"/>
                <a:ea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rPr>
              <a:t>有効求人倍率（季節調整値）　</a:t>
            </a:r>
            <a:r>
              <a:rPr lang="en-US" altLang="ja-JP" sz="1400" b="1" dirty="0" smtClean="0">
                <a:latin typeface="Meiryo UI" panose="020B0604030504040204" pitchFamily="50" charset="-128"/>
                <a:ea typeface="Meiryo UI" panose="020B0604030504040204" pitchFamily="50" charset="-128"/>
              </a:rPr>
              <a:t>2000~2010】</a:t>
            </a:r>
            <a:endParaRPr kumimoji="1" lang="en-US" altLang="ja-JP" sz="1400" b="1" dirty="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4713668" y="527548"/>
            <a:ext cx="4353525" cy="307777"/>
          </a:xfrm>
          <a:prstGeom prst="rect">
            <a:avLst/>
          </a:prstGeom>
          <a:solidFill>
            <a:schemeClr val="accent2">
              <a:lumMod val="40000"/>
              <a:lumOff val="60000"/>
            </a:schemeClr>
          </a:solidFill>
          <a:ln>
            <a:solidFill>
              <a:schemeClr val="accent2"/>
            </a:solidFill>
          </a:ln>
        </p:spPr>
        <p:txBody>
          <a:bodyPr wrap="square" rtlCol="0">
            <a:spAutoFit/>
          </a:bodyPr>
          <a:lstStyle/>
          <a:p>
            <a:r>
              <a:rPr lang="en-US" altLang="ja-JP" sz="1400" b="1" dirty="0" smtClean="0">
                <a:latin typeface="Meiryo UI" panose="020B0604030504040204" pitchFamily="50" charset="-128"/>
                <a:ea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rPr>
              <a:t>有効求人</a:t>
            </a:r>
            <a:r>
              <a:rPr lang="ja-JP" altLang="en-US" sz="1400" b="1" dirty="0">
                <a:latin typeface="Meiryo UI" panose="020B0604030504040204" pitchFamily="50" charset="-128"/>
                <a:ea typeface="Meiryo UI" panose="020B0604030504040204" pitchFamily="50" charset="-128"/>
              </a:rPr>
              <a:t>倍率（季節調整値） 　</a:t>
            </a:r>
            <a:r>
              <a:rPr lang="en-US" altLang="ja-JP" sz="1400" b="1" dirty="0" smtClean="0">
                <a:latin typeface="Meiryo UI" panose="020B0604030504040204" pitchFamily="50" charset="-128"/>
                <a:ea typeface="Meiryo UI" panose="020B0604030504040204" pitchFamily="50" charset="-128"/>
              </a:rPr>
              <a:t>2010~2019】</a:t>
            </a:r>
            <a:endParaRPr lang="en-US" altLang="ja-JP" sz="1400" b="1" dirty="0">
              <a:latin typeface="Meiryo UI" panose="020B0604030504040204" pitchFamily="50" charset="-128"/>
              <a:ea typeface="Meiryo UI" panose="020B0604030504040204" pitchFamily="50" charset="-128"/>
            </a:endParaRPr>
          </a:p>
        </p:txBody>
      </p:sp>
      <p:sp>
        <p:nvSpPr>
          <p:cNvPr id="43" name="正方形/長方形 42"/>
          <p:cNvSpPr/>
          <p:nvPr/>
        </p:nvSpPr>
        <p:spPr>
          <a:xfrm>
            <a:off x="-121405" y="789749"/>
            <a:ext cx="811019" cy="278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en-US" altLang="ja-JP" sz="900" dirty="0" smtClean="0">
                <a:solidFill>
                  <a:sysClr val="windowText" lastClr="000000"/>
                </a:solidFill>
                <a:latin typeface="Meiryo UI" panose="020B0604030504040204" pitchFamily="50" charset="-128"/>
                <a:ea typeface="Meiryo UI" panose="020B0604030504040204" pitchFamily="50" charset="-128"/>
              </a:rPr>
              <a:t>(</a:t>
            </a:r>
            <a:r>
              <a:rPr lang="ja-JP" altLang="en-US" sz="900" dirty="0">
                <a:solidFill>
                  <a:sysClr val="windowText" lastClr="000000"/>
                </a:solidFill>
                <a:latin typeface="Meiryo UI" panose="020B0604030504040204" pitchFamily="50" charset="-128"/>
                <a:ea typeface="Meiryo UI" panose="020B0604030504040204" pitchFamily="50" charset="-128"/>
              </a:rPr>
              <a:t>倍</a:t>
            </a:r>
            <a:r>
              <a:rPr kumimoji="1" lang="ja-JP" altLang="en-US" sz="900" dirty="0" smtClean="0">
                <a:solidFill>
                  <a:sysClr val="windowText" lastClr="000000"/>
                </a:solidFill>
                <a:latin typeface="Meiryo UI" panose="020B0604030504040204" pitchFamily="50" charset="-128"/>
                <a:ea typeface="Meiryo UI" panose="020B0604030504040204" pitchFamily="50" charset="-128"/>
              </a:rPr>
              <a:t>）</a:t>
            </a:r>
            <a:endParaRPr kumimoji="1" lang="ja-JP" altLang="en-US" sz="900" dirty="0">
              <a:solidFill>
                <a:sysClr val="windowText" lastClr="000000"/>
              </a:solidFill>
              <a:latin typeface="Meiryo UI" panose="020B0604030504040204" pitchFamily="50" charset="-128"/>
              <a:ea typeface="Meiryo UI" panose="020B0604030504040204" pitchFamily="50" charset="-128"/>
            </a:endParaRPr>
          </a:p>
        </p:txBody>
      </p:sp>
      <p:sp>
        <p:nvSpPr>
          <p:cNvPr id="46" name="正方形/長方形 45"/>
          <p:cNvSpPr/>
          <p:nvPr/>
        </p:nvSpPr>
        <p:spPr>
          <a:xfrm>
            <a:off x="8571301" y="791362"/>
            <a:ext cx="811019" cy="278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900" dirty="0" smtClean="0">
                <a:solidFill>
                  <a:sysClr val="windowText" lastClr="000000"/>
                </a:solidFill>
                <a:latin typeface="Meiryo UI" panose="020B0604030504040204" pitchFamily="50" charset="-128"/>
                <a:ea typeface="Meiryo UI" panose="020B0604030504040204" pitchFamily="50" charset="-128"/>
              </a:rPr>
              <a:t>(</a:t>
            </a:r>
            <a:r>
              <a:rPr lang="ja-JP" altLang="en-US" sz="900" dirty="0" smtClean="0">
                <a:solidFill>
                  <a:sysClr val="windowText" lastClr="000000"/>
                </a:solidFill>
                <a:latin typeface="Meiryo UI" panose="020B0604030504040204" pitchFamily="50" charset="-128"/>
                <a:ea typeface="Meiryo UI" panose="020B0604030504040204" pitchFamily="50" charset="-128"/>
              </a:rPr>
              <a:t>倍）</a:t>
            </a:r>
            <a:endParaRPr kumimoji="1" lang="ja-JP" altLang="en-US" sz="900" dirty="0">
              <a:solidFill>
                <a:sysClr val="windowText" lastClr="000000"/>
              </a:solidFill>
              <a:latin typeface="Meiryo UI" panose="020B0604030504040204" pitchFamily="50" charset="-128"/>
              <a:ea typeface="Meiryo UI" panose="020B0604030504040204" pitchFamily="50" charset="-128"/>
            </a:endParaRPr>
          </a:p>
        </p:txBody>
      </p:sp>
      <p:sp>
        <p:nvSpPr>
          <p:cNvPr id="24" name="正方形/長方形 23"/>
          <p:cNvSpPr/>
          <p:nvPr/>
        </p:nvSpPr>
        <p:spPr>
          <a:xfrm>
            <a:off x="7118191" y="3501546"/>
            <a:ext cx="2031325" cy="230832"/>
          </a:xfrm>
          <a:prstGeom prst="rect">
            <a:avLst/>
          </a:prstGeom>
        </p:spPr>
        <p:txBody>
          <a:bodyPr wrap="non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ja-JP" altLang="en-US" sz="900" dirty="0">
                <a:latin typeface="Meiryo UI" panose="020B0604030504040204" pitchFamily="50" charset="-128"/>
                <a:ea typeface="Meiryo UI" panose="020B0604030504040204" pitchFamily="50" charset="-128"/>
              </a:rPr>
              <a:t>出典</a:t>
            </a:r>
            <a:r>
              <a:rPr lang="ja-JP" altLang="en-US" sz="900" dirty="0" smtClean="0">
                <a:latin typeface="Meiryo UI" panose="020B0604030504040204" pitchFamily="50" charset="-128"/>
                <a:ea typeface="Meiryo UI" panose="020B0604030504040204" pitchFamily="50" charset="-128"/>
              </a:rPr>
              <a:t>：職業安定業務統計（年平均）</a:t>
            </a:r>
            <a:endParaRPr lang="ja-JP" altLang="en-US" sz="900" dirty="0">
              <a:latin typeface="Meiryo UI" panose="020B0604030504040204" pitchFamily="50" charset="-128"/>
              <a:ea typeface="Meiryo UI" panose="020B0604030504040204" pitchFamily="50" charset="-128"/>
            </a:endParaRPr>
          </a:p>
        </p:txBody>
      </p:sp>
      <p:sp>
        <p:nvSpPr>
          <p:cNvPr id="28" name="テキスト ボックス 27"/>
          <p:cNvSpPr txBox="1"/>
          <p:nvPr/>
        </p:nvSpPr>
        <p:spPr>
          <a:xfrm>
            <a:off x="3326890" y="1130406"/>
            <a:ext cx="1373246" cy="215444"/>
          </a:xfrm>
          <a:prstGeom prst="rect">
            <a:avLst/>
          </a:prstGeom>
          <a:noFill/>
        </p:spPr>
        <p:txBody>
          <a:bodyPr wrap="square" rtlCol="0">
            <a:spAutoFit/>
          </a:bodyPr>
          <a:lstStyle/>
          <a:p>
            <a:pPr defTabSz="914266"/>
            <a:r>
              <a:rPr lang="en-US" altLang="ja-JP"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※2008</a:t>
            </a:r>
            <a:r>
              <a:rPr lang="ja-JP" altLang="en-US"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　リーマンショック</a:t>
            </a:r>
            <a:endParaRPr lang="en-US" altLang="ja-JP"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0" name="表 29"/>
          <p:cNvGraphicFramePr>
            <a:graphicFrameLocks noGrp="1"/>
          </p:cNvGraphicFramePr>
          <p:nvPr>
            <p:extLst/>
          </p:nvPr>
        </p:nvGraphicFramePr>
        <p:xfrm>
          <a:off x="7493248" y="2680985"/>
          <a:ext cx="1078053" cy="498183"/>
        </p:xfrm>
        <a:graphic>
          <a:graphicData uri="http://schemas.openxmlformats.org/drawingml/2006/table">
            <a:tbl>
              <a:tblPr>
                <a:tableStyleId>{5940675A-B579-460E-94D1-54222C63F5DA}</a:tableStyleId>
              </a:tblPr>
              <a:tblGrid>
                <a:gridCol w="370688">
                  <a:extLst>
                    <a:ext uri="{9D8B030D-6E8A-4147-A177-3AD203B41FA5}">
                      <a16:colId xmlns:a16="http://schemas.microsoft.com/office/drawing/2014/main" val="2873514552"/>
                    </a:ext>
                  </a:extLst>
                </a:gridCol>
                <a:gridCol w="707365">
                  <a:extLst>
                    <a:ext uri="{9D8B030D-6E8A-4147-A177-3AD203B41FA5}">
                      <a16:colId xmlns:a16="http://schemas.microsoft.com/office/drawing/2014/main" val="2507278351"/>
                    </a:ext>
                  </a:extLst>
                </a:gridCol>
              </a:tblGrid>
              <a:tr h="58662">
                <a:tc gridSpan="2">
                  <a:txBody>
                    <a:bodyPr/>
                    <a:lstStyle/>
                    <a:p>
                      <a:pPr algn="ctr" fontAlgn="ctr"/>
                      <a:r>
                        <a:rPr lang="en-US" altLang="ja-JP" sz="700" u="none" strike="noStrike" baseline="0" dirty="0" smtClean="0">
                          <a:effectLst/>
                        </a:rPr>
                        <a:t>2010-2019</a:t>
                      </a:r>
                      <a:endParaRPr lang="ja-JP" altLang="en-US" sz="700" b="0" i="0" u="none" strike="noStrike" baseline="0"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solidFill>
                      <a:schemeClr val="bg1"/>
                    </a:solidFill>
                  </a:tcPr>
                </a:tc>
                <a:tc hMerge="1">
                  <a:txBody>
                    <a:bodyPr/>
                    <a:lstStyle/>
                    <a:p>
                      <a:pPr algn="ctr" fontAlgn="ctr"/>
                      <a:endParaRPr lang="ja-JP" altLang="en-US" sz="700" b="0" i="0" u="none" strike="noStrike" baseline="0"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solidFill>
                      <a:schemeClr val="bg1"/>
                    </a:solidFill>
                  </a:tcPr>
                </a:tc>
                <a:extLst>
                  <a:ext uri="{0D108BD9-81ED-4DB2-BD59-A6C34878D82A}">
                    <a16:rowId xmlns:a16="http://schemas.microsoft.com/office/drawing/2014/main" val="1041172255"/>
                  </a:ext>
                </a:extLst>
              </a:tr>
              <a:tr h="127326">
                <a:tc>
                  <a:txBody>
                    <a:bodyPr/>
                    <a:lstStyle/>
                    <a:p>
                      <a:pPr algn="ctr" fontAlgn="ctr"/>
                      <a:r>
                        <a:rPr lang="ja-JP" altLang="en-US" sz="700" u="sng" strike="noStrike" baseline="0" dirty="0">
                          <a:effectLst/>
                        </a:rPr>
                        <a:t>大阪府</a:t>
                      </a:r>
                      <a:endParaRPr lang="ja-JP" altLang="en-US" sz="700" b="1" i="0" u="sng" strike="noStrike" baseline="0"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solidFill>
                      <a:schemeClr val="bg1"/>
                    </a:solidFill>
                  </a:tcPr>
                </a:tc>
                <a:tc>
                  <a:txBody>
                    <a:bodyPr/>
                    <a:lstStyle/>
                    <a:p>
                      <a:pPr algn="ctr" fontAlgn="ctr"/>
                      <a:r>
                        <a:rPr lang="en-US" altLang="ja-JP" sz="700" b="0" i="0" u="none" strike="noStrike" baseline="0" dirty="0" smtClean="0">
                          <a:solidFill>
                            <a:srgbClr val="000000"/>
                          </a:solidFill>
                          <a:effectLst/>
                          <a:latin typeface="Meiryo UI" panose="020B0604030504040204" pitchFamily="50" charset="-128"/>
                          <a:ea typeface="Meiryo UI" panose="020B0604030504040204" pitchFamily="50" charset="-128"/>
                        </a:rPr>
                        <a:t>1.26</a:t>
                      </a:r>
                      <a:r>
                        <a:rPr lang="ja-JP" altLang="en-US" sz="700" b="0" i="0" u="none" strike="noStrike" baseline="0" dirty="0" smtClean="0">
                          <a:solidFill>
                            <a:srgbClr val="000000"/>
                          </a:solidFill>
                          <a:effectLst/>
                          <a:latin typeface="Meiryo UI" panose="020B0604030504040204" pitchFamily="50" charset="-128"/>
                          <a:ea typeface="Meiryo UI" panose="020B0604030504040204" pitchFamily="50" charset="-128"/>
                        </a:rPr>
                        <a:t>ポイント増</a:t>
                      </a:r>
                      <a:endParaRPr lang="en-US" altLang="ja-JP" sz="700" b="0" i="0" u="none" strike="noStrike" baseline="0"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solidFill>
                      <a:schemeClr val="bg1"/>
                    </a:solidFill>
                  </a:tcPr>
                </a:tc>
                <a:extLst>
                  <a:ext uri="{0D108BD9-81ED-4DB2-BD59-A6C34878D82A}">
                    <a16:rowId xmlns:a16="http://schemas.microsoft.com/office/drawing/2014/main" val="3524287123"/>
                  </a:ext>
                </a:extLst>
              </a:tr>
              <a:tr h="127326">
                <a:tc>
                  <a:txBody>
                    <a:bodyPr/>
                    <a:lstStyle/>
                    <a:p>
                      <a:pPr algn="ctr" fontAlgn="ctr"/>
                      <a:r>
                        <a:rPr lang="ja-JP" altLang="en-US" sz="700" b="0" i="0" u="none" strike="noStrike" baseline="0" dirty="0" smtClean="0">
                          <a:solidFill>
                            <a:schemeClr val="tx1"/>
                          </a:solidFill>
                          <a:effectLst/>
                          <a:latin typeface="+mn-lt"/>
                          <a:ea typeface="+mn-ea"/>
                        </a:rPr>
                        <a:t>愛知県</a:t>
                      </a:r>
                      <a:endParaRPr lang="ja-JP" altLang="en-US" sz="700" b="0" i="0" u="none" strike="noStrike" baseline="0"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solidFill>
                      <a:schemeClr val="bg1"/>
                    </a:solidFill>
                  </a:tcPr>
                </a:tc>
                <a:tc>
                  <a:txBody>
                    <a:bodyPr/>
                    <a:lstStyle/>
                    <a:p>
                      <a:pPr algn="ctr" fontAlgn="ctr"/>
                      <a:r>
                        <a:rPr lang="en-US" altLang="ja-JP" sz="700" b="0" i="0" u="none" strike="noStrike" baseline="0" dirty="0" smtClean="0">
                          <a:solidFill>
                            <a:srgbClr val="000000"/>
                          </a:solidFill>
                          <a:effectLst/>
                          <a:latin typeface="Meiryo UI" panose="020B0604030504040204" pitchFamily="50" charset="-128"/>
                          <a:ea typeface="Meiryo UI" panose="020B0604030504040204" pitchFamily="50" charset="-128"/>
                        </a:rPr>
                        <a:t>1.29</a:t>
                      </a:r>
                      <a:r>
                        <a:rPr lang="ja-JP" altLang="en-US" sz="700" b="0" i="0" u="none" strike="noStrike" baseline="0" dirty="0" smtClean="0">
                          <a:solidFill>
                            <a:srgbClr val="000000"/>
                          </a:solidFill>
                          <a:effectLst/>
                          <a:latin typeface="Meiryo UI" panose="020B0604030504040204" pitchFamily="50" charset="-128"/>
                          <a:ea typeface="Meiryo UI" panose="020B0604030504040204" pitchFamily="50" charset="-128"/>
                        </a:rPr>
                        <a:t>ポイント増</a:t>
                      </a:r>
                      <a:endParaRPr lang="en-US" altLang="ja-JP" sz="700" b="0" i="0" u="none" strike="noStrike" baseline="0"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solidFill>
                      <a:schemeClr val="bg1"/>
                    </a:solidFill>
                  </a:tcPr>
                </a:tc>
                <a:extLst>
                  <a:ext uri="{0D108BD9-81ED-4DB2-BD59-A6C34878D82A}">
                    <a16:rowId xmlns:a16="http://schemas.microsoft.com/office/drawing/2014/main" val="2538808971"/>
                  </a:ext>
                </a:extLst>
              </a:tr>
              <a:tr h="127326">
                <a:tc>
                  <a:txBody>
                    <a:bodyPr/>
                    <a:lstStyle/>
                    <a:p>
                      <a:pPr algn="ctr" fontAlgn="ctr"/>
                      <a:r>
                        <a:rPr lang="ja-JP" altLang="en-US" sz="700" b="0" i="0" u="none" strike="noStrike" baseline="0" dirty="0" smtClean="0">
                          <a:solidFill>
                            <a:schemeClr val="tx1"/>
                          </a:solidFill>
                          <a:effectLst/>
                          <a:latin typeface="+mn-lt"/>
                          <a:ea typeface="+mn-ea"/>
                        </a:rPr>
                        <a:t>福岡県</a:t>
                      </a:r>
                      <a:endParaRPr lang="ja-JP" altLang="en-US" sz="700" b="0" i="0" u="none" strike="noStrike" baseline="0"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solidFill>
                      <a:schemeClr val="bg1"/>
                    </a:solidFill>
                  </a:tcPr>
                </a:tc>
                <a:tc>
                  <a:txBody>
                    <a:bodyPr/>
                    <a:lstStyle/>
                    <a:p>
                      <a:pPr algn="ctr" fontAlgn="ctr"/>
                      <a:r>
                        <a:rPr lang="en-US" altLang="ja-JP" sz="700" b="0" i="0" u="none" strike="noStrike" baseline="0" dirty="0" smtClean="0">
                          <a:solidFill>
                            <a:srgbClr val="000000"/>
                          </a:solidFill>
                          <a:effectLst/>
                          <a:latin typeface="Meiryo UI" panose="020B0604030504040204" pitchFamily="50" charset="-128"/>
                          <a:ea typeface="Meiryo UI" panose="020B0604030504040204" pitchFamily="50" charset="-128"/>
                        </a:rPr>
                        <a:t>1.11</a:t>
                      </a:r>
                      <a:r>
                        <a:rPr lang="ja-JP" altLang="en-US" sz="700" b="0" i="0" u="none" strike="noStrike" baseline="0" dirty="0" smtClean="0">
                          <a:solidFill>
                            <a:srgbClr val="000000"/>
                          </a:solidFill>
                          <a:effectLst/>
                          <a:latin typeface="Meiryo UI" panose="020B0604030504040204" pitchFamily="50" charset="-128"/>
                          <a:ea typeface="Meiryo UI" panose="020B0604030504040204" pitchFamily="50" charset="-128"/>
                        </a:rPr>
                        <a:t>ポイント増</a:t>
                      </a:r>
                      <a:endParaRPr lang="en-US" altLang="ja-JP" sz="700" b="0" i="0" u="none" strike="noStrike" baseline="0"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solidFill>
                      <a:schemeClr val="bg1"/>
                    </a:solidFill>
                  </a:tcPr>
                </a:tc>
                <a:extLst>
                  <a:ext uri="{0D108BD9-81ED-4DB2-BD59-A6C34878D82A}">
                    <a16:rowId xmlns:a16="http://schemas.microsoft.com/office/drawing/2014/main" val="240387547"/>
                  </a:ext>
                </a:extLst>
              </a:tr>
            </a:tbl>
          </a:graphicData>
        </a:graphic>
      </p:graphicFrame>
      <p:sp>
        <p:nvSpPr>
          <p:cNvPr id="34" name="テキスト ボックス 33"/>
          <p:cNvSpPr txBox="1"/>
          <p:nvPr/>
        </p:nvSpPr>
        <p:spPr>
          <a:xfrm>
            <a:off x="208626" y="3748773"/>
            <a:ext cx="4336358" cy="307777"/>
          </a:xfrm>
          <a:prstGeom prst="rect">
            <a:avLst/>
          </a:prstGeom>
          <a:solidFill>
            <a:schemeClr val="accent2">
              <a:lumMod val="40000"/>
              <a:lumOff val="60000"/>
            </a:schemeClr>
          </a:solidFill>
          <a:ln>
            <a:solidFill>
              <a:schemeClr val="accent2"/>
            </a:solidFill>
          </a:ln>
        </p:spPr>
        <p:txBody>
          <a:bodyPr wrap="square" rtlCol="0">
            <a:spAutoFit/>
          </a:bodyPr>
          <a:lstStyle/>
          <a:p>
            <a:r>
              <a:rPr lang="en-US" altLang="ja-JP" sz="1400" b="1" dirty="0" smtClean="0">
                <a:latin typeface="Meiryo UI" panose="020B0604030504040204" pitchFamily="50" charset="-128"/>
                <a:ea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rPr>
              <a:t>就業者</a:t>
            </a:r>
            <a:r>
              <a:rPr lang="ja-JP" altLang="en-US" sz="1400" b="1" dirty="0">
                <a:latin typeface="Meiryo UI" panose="020B0604030504040204" pitchFamily="50" charset="-128"/>
                <a:ea typeface="Meiryo UI" panose="020B0604030504040204" pitchFamily="50" charset="-128"/>
              </a:rPr>
              <a:t>数</a:t>
            </a:r>
            <a:r>
              <a:rPr lang="ja-JP" altLang="en-US" sz="1400" b="1" dirty="0" smtClean="0">
                <a:latin typeface="Meiryo UI" panose="020B0604030504040204" pitchFamily="50" charset="-128"/>
                <a:ea typeface="Meiryo UI" panose="020B0604030504040204" pitchFamily="50" charset="-128"/>
              </a:rPr>
              <a:t>　</a:t>
            </a:r>
            <a:r>
              <a:rPr lang="en-US" altLang="ja-JP" sz="1400" b="1" dirty="0" smtClean="0">
                <a:latin typeface="Meiryo UI" panose="020B0604030504040204" pitchFamily="50" charset="-128"/>
                <a:ea typeface="Meiryo UI" panose="020B0604030504040204" pitchFamily="50" charset="-128"/>
              </a:rPr>
              <a:t>2000~2010】</a:t>
            </a:r>
            <a:endParaRPr kumimoji="1" lang="en-US" altLang="ja-JP" sz="1400" b="1" dirty="0">
              <a:latin typeface="Meiryo UI" panose="020B0604030504040204" pitchFamily="50" charset="-128"/>
              <a:ea typeface="Meiryo UI" panose="020B0604030504040204" pitchFamily="50" charset="-128"/>
            </a:endParaRPr>
          </a:p>
        </p:txBody>
      </p:sp>
      <p:sp>
        <p:nvSpPr>
          <p:cNvPr id="35" name="テキスト ボックス 34"/>
          <p:cNvSpPr txBox="1"/>
          <p:nvPr/>
        </p:nvSpPr>
        <p:spPr>
          <a:xfrm>
            <a:off x="4726547" y="3747293"/>
            <a:ext cx="4353525" cy="307777"/>
          </a:xfrm>
          <a:prstGeom prst="rect">
            <a:avLst/>
          </a:prstGeom>
          <a:solidFill>
            <a:schemeClr val="accent2">
              <a:lumMod val="40000"/>
              <a:lumOff val="60000"/>
            </a:schemeClr>
          </a:solidFill>
          <a:ln>
            <a:solidFill>
              <a:schemeClr val="accent2"/>
            </a:solidFill>
          </a:ln>
        </p:spPr>
        <p:txBody>
          <a:bodyPr wrap="square" rtlCol="0">
            <a:spAutoFit/>
          </a:bodyPr>
          <a:lstStyle/>
          <a:p>
            <a:r>
              <a:rPr lang="en-US" altLang="ja-JP" sz="1400" b="1" dirty="0" smtClean="0">
                <a:latin typeface="Meiryo UI" panose="020B0604030504040204" pitchFamily="50" charset="-128"/>
                <a:ea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rPr>
              <a:t>就業者</a:t>
            </a:r>
            <a:r>
              <a:rPr lang="ja-JP" altLang="en-US" sz="1400" b="1" dirty="0">
                <a:latin typeface="Meiryo UI" panose="020B0604030504040204" pitchFamily="50" charset="-128"/>
                <a:ea typeface="Meiryo UI" panose="020B0604030504040204" pitchFamily="50" charset="-128"/>
              </a:rPr>
              <a:t>数　</a:t>
            </a:r>
            <a:r>
              <a:rPr lang="en-US" altLang="ja-JP" sz="1400" b="1" dirty="0" smtClean="0">
                <a:latin typeface="Meiryo UI" panose="020B0604030504040204" pitchFamily="50" charset="-128"/>
                <a:ea typeface="Meiryo UI" panose="020B0604030504040204" pitchFamily="50" charset="-128"/>
              </a:rPr>
              <a:t>2010~2019】</a:t>
            </a:r>
            <a:endParaRPr lang="en-US" altLang="ja-JP" sz="1400" b="1" dirty="0">
              <a:latin typeface="Meiryo UI" panose="020B0604030504040204" pitchFamily="50" charset="-128"/>
              <a:ea typeface="Meiryo UI" panose="020B0604030504040204" pitchFamily="50" charset="-128"/>
            </a:endParaRPr>
          </a:p>
        </p:txBody>
      </p:sp>
      <p:sp>
        <p:nvSpPr>
          <p:cNvPr id="36" name="正方形/長方形 35"/>
          <p:cNvSpPr/>
          <p:nvPr/>
        </p:nvSpPr>
        <p:spPr>
          <a:xfrm>
            <a:off x="-108526" y="4009494"/>
            <a:ext cx="811019" cy="278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en-US" altLang="ja-JP" sz="900" dirty="0" smtClean="0">
                <a:solidFill>
                  <a:sysClr val="windowText" lastClr="000000"/>
                </a:solidFill>
                <a:latin typeface="Meiryo UI" panose="020B0604030504040204" pitchFamily="50" charset="-128"/>
                <a:ea typeface="Meiryo UI" panose="020B0604030504040204" pitchFamily="50" charset="-128"/>
              </a:rPr>
              <a:t>(</a:t>
            </a:r>
            <a:r>
              <a:rPr kumimoji="1" lang="ja-JP" altLang="en-US" sz="900" dirty="0" smtClean="0">
                <a:solidFill>
                  <a:sysClr val="windowText" lastClr="000000"/>
                </a:solidFill>
                <a:latin typeface="Meiryo UI" panose="020B0604030504040204" pitchFamily="50" charset="-128"/>
                <a:ea typeface="Meiryo UI" panose="020B0604030504040204" pitchFamily="50" charset="-128"/>
              </a:rPr>
              <a:t>千人）</a:t>
            </a:r>
            <a:endParaRPr kumimoji="1" lang="ja-JP" altLang="en-US" sz="900" dirty="0">
              <a:solidFill>
                <a:sysClr val="windowText" lastClr="000000"/>
              </a:solidFill>
              <a:latin typeface="Meiryo UI" panose="020B0604030504040204" pitchFamily="50" charset="-128"/>
              <a:ea typeface="Meiryo UI" panose="020B0604030504040204" pitchFamily="50" charset="-128"/>
            </a:endParaRPr>
          </a:p>
        </p:txBody>
      </p:sp>
      <p:sp>
        <p:nvSpPr>
          <p:cNvPr id="37" name="正方形/長方形 36"/>
          <p:cNvSpPr/>
          <p:nvPr/>
        </p:nvSpPr>
        <p:spPr>
          <a:xfrm>
            <a:off x="8571301" y="4018159"/>
            <a:ext cx="811019" cy="278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900" dirty="0" smtClean="0">
                <a:solidFill>
                  <a:sysClr val="windowText" lastClr="000000"/>
                </a:solidFill>
                <a:latin typeface="Meiryo UI" panose="020B0604030504040204" pitchFamily="50" charset="-128"/>
                <a:ea typeface="Meiryo UI" panose="020B0604030504040204" pitchFamily="50" charset="-128"/>
              </a:rPr>
              <a:t>(</a:t>
            </a:r>
            <a:r>
              <a:rPr lang="ja-JP" altLang="en-US" sz="900" dirty="0" smtClean="0">
                <a:solidFill>
                  <a:sysClr val="windowText" lastClr="000000"/>
                </a:solidFill>
                <a:latin typeface="Meiryo UI" panose="020B0604030504040204" pitchFamily="50" charset="-128"/>
                <a:ea typeface="Meiryo UI" panose="020B0604030504040204" pitchFamily="50" charset="-128"/>
              </a:rPr>
              <a:t>千人）</a:t>
            </a:r>
            <a:endParaRPr kumimoji="1" lang="ja-JP" altLang="en-US" sz="900" dirty="0">
              <a:solidFill>
                <a:sysClr val="windowText" lastClr="000000"/>
              </a:solidFill>
              <a:latin typeface="Meiryo UI" panose="020B0604030504040204" pitchFamily="50" charset="-128"/>
              <a:ea typeface="Meiryo UI" panose="020B0604030504040204" pitchFamily="50" charset="-128"/>
            </a:endParaRPr>
          </a:p>
        </p:txBody>
      </p:sp>
      <p:sp>
        <p:nvSpPr>
          <p:cNvPr id="40" name="正方形/長方形 39"/>
          <p:cNvSpPr/>
          <p:nvPr/>
        </p:nvSpPr>
        <p:spPr>
          <a:xfrm>
            <a:off x="6588224" y="6654552"/>
            <a:ext cx="2383986" cy="230832"/>
          </a:xfrm>
          <a:prstGeom prst="rect">
            <a:avLst/>
          </a:prstGeom>
        </p:spPr>
        <p:txBody>
          <a:bodyPr wrap="non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ja-JP" altLang="en-US" sz="900" dirty="0">
                <a:latin typeface="Meiryo UI" panose="020B0604030504040204" pitchFamily="50" charset="-128"/>
                <a:ea typeface="Meiryo UI" panose="020B0604030504040204" pitchFamily="50" charset="-128"/>
              </a:rPr>
              <a:t>出典</a:t>
            </a:r>
            <a:r>
              <a:rPr lang="ja-JP" altLang="en-US" sz="900" dirty="0" smtClean="0">
                <a:latin typeface="Meiryo UI" panose="020B0604030504040204" pitchFamily="50" charset="-128"/>
                <a:ea typeface="Meiryo UI" panose="020B0604030504040204" pitchFamily="50" charset="-128"/>
              </a:rPr>
              <a:t>：労働力調査（モデル推計値　年平均）</a:t>
            </a:r>
            <a:endParaRPr lang="ja-JP" altLang="en-US" sz="900" dirty="0">
              <a:latin typeface="Meiryo UI" panose="020B0604030504040204" pitchFamily="50" charset="-128"/>
              <a:ea typeface="Meiryo UI" panose="020B0604030504040204" pitchFamily="50" charset="-128"/>
            </a:endParaRPr>
          </a:p>
        </p:txBody>
      </p:sp>
      <p:graphicFrame>
        <p:nvGraphicFramePr>
          <p:cNvPr id="42" name="表 41"/>
          <p:cNvGraphicFramePr>
            <a:graphicFrameLocks noGrp="1"/>
          </p:cNvGraphicFramePr>
          <p:nvPr>
            <p:extLst/>
          </p:nvPr>
        </p:nvGraphicFramePr>
        <p:xfrm>
          <a:off x="7351737" y="5359010"/>
          <a:ext cx="1326442" cy="464820"/>
        </p:xfrm>
        <a:graphic>
          <a:graphicData uri="http://schemas.openxmlformats.org/drawingml/2006/table">
            <a:tbl>
              <a:tblPr>
                <a:tableStyleId>{5940675A-B579-460E-94D1-54222C63F5DA}</a:tableStyleId>
              </a:tblPr>
              <a:tblGrid>
                <a:gridCol w="459929">
                  <a:extLst>
                    <a:ext uri="{9D8B030D-6E8A-4147-A177-3AD203B41FA5}">
                      <a16:colId xmlns:a16="http://schemas.microsoft.com/office/drawing/2014/main" val="2873514552"/>
                    </a:ext>
                  </a:extLst>
                </a:gridCol>
                <a:gridCol w="866513">
                  <a:extLst>
                    <a:ext uri="{9D8B030D-6E8A-4147-A177-3AD203B41FA5}">
                      <a16:colId xmlns:a16="http://schemas.microsoft.com/office/drawing/2014/main" val="2507278351"/>
                    </a:ext>
                  </a:extLst>
                </a:gridCol>
              </a:tblGrid>
              <a:tr h="0">
                <a:tc>
                  <a:txBody>
                    <a:bodyPr/>
                    <a:lstStyle/>
                    <a:p>
                      <a:pPr algn="l" fontAlgn="ctr"/>
                      <a:endParaRPr lang="ja-JP" altLang="en-US" sz="700" b="0" i="0" u="none" strike="noStrike" baseline="0"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solidFill>
                      <a:schemeClr val="bg1"/>
                    </a:solidFill>
                  </a:tcPr>
                </a:tc>
                <a:tc>
                  <a:txBody>
                    <a:bodyPr/>
                    <a:lstStyle/>
                    <a:p>
                      <a:pPr algn="ctr" fontAlgn="ctr"/>
                      <a:r>
                        <a:rPr lang="ja-JP" altLang="en-US" sz="700" u="none" strike="noStrike" baseline="0" dirty="0" smtClean="0">
                          <a:effectLst/>
                        </a:rPr>
                        <a:t>伸び率</a:t>
                      </a:r>
                      <a:r>
                        <a:rPr lang="en-US" altLang="ja-JP" sz="700" u="none" strike="noStrike" baseline="0" dirty="0" smtClean="0">
                          <a:effectLst/>
                        </a:rPr>
                        <a:t> </a:t>
                      </a:r>
                      <a:r>
                        <a:rPr lang="ja-JP" altLang="en-US" sz="700" u="none" strike="noStrike" baseline="0" dirty="0" smtClean="0">
                          <a:effectLst/>
                        </a:rPr>
                        <a:t>（</a:t>
                      </a:r>
                      <a:r>
                        <a:rPr lang="en-US" altLang="ja-JP" sz="700" u="none" strike="noStrike" baseline="0" dirty="0" smtClean="0">
                          <a:effectLst/>
                        </a:rPr>
                        <a:t>2010-2019</a:t>
                      </a:r>
                      <a:r>
                        <a:rPr lang="ja-JP" altLang="en-US" sz="700" u="none" strike="noStrike" baseline="0" dirty="0" smtClean="0">
                          <a:effectLst/>
                        </a:rPr>
                        <a:t>）</a:t>
                      </a:r>
                      <a:endParaRPr lang="ja-JP" altLang="en-US" sz="700" b="0" i="0" u="none" strike="noStrike" baseline="0"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solidFill>
                      <a:schemeClr val="bg1"/>
                    </a:solidFill>
                  </a:tcPr>
                </a:tc>
                <a:extLst>
                  <a:ext uri="{0D108BD9-81ED-4DB2-BD59-A6C34878D82A}">
                    <a16:rowId xmlns:a16="http://schemas.microsoft.com/office/drawing/2014/main" val="1041172255"/>
                  </a:ext>
                </a:extLst>
              </a:tr>
              <a:tr h="0">
                <a:tc>
                  <a:txBody>
                    <a:bodyPr/>
                    <a:lstStyle/>
                    <a:p>
                      <a:pPr algn="ctr" fontAlgn="ctr"/>
                      <a:r>
                        <a:rPr lang="ja-JP" altLang="en-US" sz="700" u="sng" strike="noStrike" baseline="0" dirty="0">
                          <a:effectLst/>
                        </a:rPr>
                        <a:t>大阪府</a:t>
                      </a:r>
                      <a:endParaRPr lang="ja-JP" altLang="en-US" sz="700" b="1" i="0" u="sng" strike="noStrike" baseline="0"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solidFill>
                      <a:schemeClr val="bg1"/>
                    </a:solidFill>
                  </a:tcPr>
                </a:tc>
                <a:tc>
                  <a:txBody>
                    <a:bodyPr/>
                    <a:lstStyle/>
                    <a:p>
                      <a:pPr algn="ctr" fontAlgn="ctr"/>
                      <a:r>
                        <a:rPr lang="en-US" altLang="ja-JP" sz="700" b="0" i="0" u="none" strike="noStrike" baseline="0" dirty="0" smtClean="0">
                          <a:solidFill>
                            <a:srgbClr val="000000"/>
                          </a:solidFill>
                          <a:effectLst/>
                          <a:latin typeface="Meiryo UI" panose="020B0604030504040204" pitchFamily="50" charset="-128"/>
                          <a:ea typeface="Meiryo UI" panose="020B0604030504040204" pitchFamily="50" charset="-128"/>
                        </a:rPr>
                        <a:t>11.5</a:t>
                      </a:r>
                      <a:r>
                        <a:rPr lang="ja-JP" altLang="en-US" sz="700" b="0" i="0" u="none" strike="noStrike" baseline="0" dirty="0" smtClean="0">
                          <a:solidFill>
                            <a:srgbClr val="000000"/>
                          </a:solidFill>
                          <a:effectLst/>
                          <a:latin typeface="Meiryo UI" panose="020B0604030504040204" pitchFamily="50" charset="-128"/>
                          <a:ea typeface="Meiryo UI" panose="020B0604030504040204" pitchFamily="50" charset="-128"/>
                        </a:rPr>
                        <a:t>％</a:t>
                      </a:r>
                      <a:endParaRPr lang="en-US" altLang="ja-JP" sz="700" b="0" i="0" u="none" strike="noStrike" baseline="0"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solidFill>
                      <a:schemeClr val="bg1"/>
                    </a:solidFill>
                  </a:tcPr>
                </a:tc>
                <a:extLst>
                  <a:ext uri="{0D108BD9-81ED-4DB2-BD59-A6C34878D82A}">
                    <a16:rowId xmlns:a16="http://schemas.microsoft.com/office/drawing/2014/main" val="3524287123"/>
                  </a:ext>
                </a:extLst>
              </a:tr>
              <a:tr h="0">
                <a:tc>
                  <a:txBody>
                    <a:bodyPr/>
                    <a:lstStyle/>
                    <a:p>
                      <a:pPr algn="ctr" fontAlgn="ctr"/>
                      <a:r>
                        <a:rPr lang="ja-JP" altLang="en-US" sz="700" b="0" i="0" u="none" strike="noStrike" baseline="0" dirty="0" smtClean="0">
                          <a:solidFill>
                            <a:schemeClr val="tx1"/>
                          </a:solidFill>
                          <a:effectLst/>
                          <a:latin typeface="+mn-lt"/>
                          <a:ea typeface="+mn-ea"/>
                        </a:rPr>
                        <a:t>愛知県</a:t>
                      </a:r>
                      <a:endParaRPr lang="ja-JP" altLang="en-US" sz="700" b="0" i="0" u="none" strike="noStrike" baseline="0"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solidFill>
                      <a:schemeClr val="bg1"/>
                    </a:solidFill>
                  </a:tcPr>
                </a:tc>
                <a:tc>
                  <a:txBody>
                    <a:bodyPr/>
                    <a:lstStyle/>
                    <a:p>
                      <a:pPr algn="ctr" fontAlgn="ctr"/>
                      <a:r>
                        <a:rPr lang="en-US" altLang="ja-JP" sz="700" b="0" i="0" u="none" strike="noStrike" baseline="0" dirty="0" smtClean="0">
                          <a:solidFill>
                            <a:srgbClr val="000000"/>
                          </a:solidFill>
                          <a:effectLst/>
                          <a:latin typeface="Meiryo UI" panose="020B0604030504040204" pitchFamily="50" charset="-128"/>
                          <a:ea typeface="Meiryo UI" panose="020B0604030504040204" pitchFamily="50" charset="-128"/>
                        </a:rPr>
                        <a:t>9.2</a:t>
                      </a:r>
                      <a:r>
                        <a:rPr lang="ja-JP" altLang="en-US" sz="700" b="0" i="0" u="none" strike="noStrike" baseline="0" dirty="0" smtClean="0">
                          <a:solidFill>
                            <a:srgbClr val="000000"/>
                          </a:solidFill>
                          <a:effectLst/>
                          <a:latin typeface="Meiryo UI" panose="020B0604030504040204" pitchFamily="50" charset="-128"/>
                          <a:ea typeface="Meiryo UI" panose="020B0604030504040204" pitchFamily="50" charset="-128"/>
                        </a:rPr>
                        <a:t>％</a:t>
                      </a:r>
                      <a:endParaRPr lang="en-US" altLang="ja-JP" sz="700" b="0" i="0" u="none" strike="noStrike" baseline="0"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solidFill>
                      <a:schemeClr val="bg1"/>
                    </a:solidFill>
                  </a:tcPr>
                </a:tc>
                <a:extLst>
                  <a:ext uri="{0D108BD9-81ED-4DB2-BD59-A6C34878D82A}">
                    <a16:rowId xmlns:a16="http://schemas.microsoft.com/office/drawing/2014/main" val="2538808971"/>
                  </a:ext>
                </a:extLst>
              </a:tr>
              <a:tr h="0">
                <a:tc>
                  <a:txBody>
                    <a:bodyPr/>
                    <a:lstStyle/>
                    <a:p>
                      <a:pPr algn="ctr" fontAlgn="ctr"/>
                      <a:r>
                        <a:rPr lang="ja-JP" altLang="en-US" sz="700" b="0" i="0" u="none" strike="noStrike" baseline="0" dirty="0" smtClean="0">
                          <a:solidFill>
                            <a:schemeClr val="tx1"/>
                          </a:solidFill>
                          <a:effectLst/>
                          <a:latin typeface="+mn-lt"/>
                          <a:ea typeface="+mn-ea"/>
                        </a:rPr>
                        <a:t>福岡県</a:t>
                      </a:r>
                      <a:endParaRPr lang="ja-JP" altLang="en-US" sz="700" b="0" i="0" u="none" strike="noStrike" baseline="0"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solidFill>
                      <a:schemeClr val="bg1"/>
                    </a:solidFill>
                  </a:tcPr>
                </a:tc>
                <a:tc>
                  <a:txBody>
                    <a:bodyPr/>
                    <a:lstStyle/>
                    <a:p>
                      <a:pPr algn="ctr" fontAlgn="ctr"/>
                      <a:r>
                        <a:rPr lang="en-US" altLang="ja-JP" sz="700" b="0" i="0" u="none" strike="noStrike" baseline="0" dirty="0" smtClean="0">
                          <a:solidFill>
                            <a:srgbClr val="000000"/>
                          </a:solidFill>
                          <a:effectLst/>
                          <a:latin typeface="Meiryo UI" panose="020B0604030504040204" pitchFamily="50" charset="-128"/>
                          <a:ea typeface="Meiryo UI" panose="020B0604030504040204" pitchFamily="50" charset="-128"/>
                        </a:rPr>
                        <a:t>8.2</a:t>
                      </a:r>
                      <a:r>
                        <a:rPr lang="ja-JP" altLang="en-US" sz="700" b="0" i="0" u="none" strike="noStrike" baseline="0" dirty="0" smtClean="0">
                          <a:solidFill>
                            <a:srgbClr val="000000"/>
                          </a:solidFill>
                          <a:effectLst/>
                          <a:latin typeface="Meiryo UI" panose="020B0604030504040204" pitchFamily="50" charset="-128"/>
                          <a:ea typeface="Meiryo UI" panose="020B0604030504040204" pitchFamily="50" charset="-128"/>
                        </a:rPr>
                        <a:t>％</a:t>
                      </a:r>
                      <a:endParaRPr lang="en-US" altLang="ja-JP" sz="700" b="0" i="0" u="none" strike="noStrike" baseline="0"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solidFill>
                      <a:schemeClr val="bg1"/>
                    </a:solidFill>
                  </a:tcPr>
                </a:tc>
                <a:extLst>
                  <a:ext uri="{0D108BD9-81ED-4DB2-BD59-A6C34878D82A}">
                    <a16:rowId xmlns:a16="http://schemas.microsoft.com/office/drawing/2014/main" val="240387547"/>
                  </a:ext>
                </a:extLst>
              </a:tr>
            </a:tbl>
          </a:graphicData>
        </a:graphic>
      </p:graphicFrame>
      <p:sp>
        <p:nvSpPr>
          <p:cNvPr id="32" name="テキスト ボックス 31">
            <a:extLst>
              <a:ext uri="{FF2B5EF4-FFF2-40B4-BE49-F238E27FC236}">
                <a16:creationId xmlns:a16="http://schemas.microsoft.com/office/drawing/2014/main" id="{EAA25D98-B483-4B6F-AC5E-1244BEC03499}"/>
              </a:ext>
            </a:extLst>
          </p:cNvPr>
          <p:cNvSpPr txBox="1"/>
          <p:nvPr/>
        </p:nvSpPr>
        <p:spPr>
          <a:xfrm>
            <a:off x="4996458" y="5302529"/>
            <a:ext cx="368691" cy="732383"/>
          </a:xfrm>
          <a:prstGeom prst="rect">
            <a:avLst/>
          </a:prstGeom>
          <a:noFill/>
        </p:spPr>
        <p:txBody>
          <a:bodyPr vert="eaVert" wrap="square" rtlCol="0">
            <a:spAutoFit/>
          </a:bodyPr>
          <a:lstStyle/>
          <a:p>
            <a:pPr defTabSz="914266">
              <a:lnSpc>
                <a:spcPts val="700"/>
              </a:lnSpc>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○大阪府市統合</a:t>
            </a:r>
            <a:endParaRPr lang="en-GB"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914266">
              <a:lnSpc>
                <a:spcPts val="700"/>
              </a:lnSpc>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本部を設置</a:t>
            </a:r>
            <a:endParaRPr lang="en-US"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テキスト ボックス 32">
            <a:extLst>
              <a:ext uri="{FF2B5EF4-FFF2-40B4-BE49-F238E27FC236}">
                <a16:creationId xmlns:a16="http://schemas.microsoft.com/office/drawing/2014/main" id="{94706059-FC0F-4D58-9F01-80BA2A9C9683}"/>
              </a:ext>
            </a:extLst>
          </p:cNvPr>
          <p:cNvSpPr txBox="1"/>
          <p:nvPr/>
        </p:nvSpPr>
        <p:spPr>
          <a:xfrm>
            <a:off x="5383929" y="5302529"/>
            <a:ext cx="368691" cy="732383"/>
          </a:xfrm>
          <a:prstGeom prst="rect">
            <a:avLst/>
          </a:prstGeom>
          <a:noFill/>
        </p:spPr>
        <p:txBody>
          <a:bodyPr vert="eaVert" wrap="square" rtlCol="0">
            <a:spAutoFit/>
          </a:bodyPr>
          <a:lstStyle/>
          <a:p>
            <a:pPr defTabSz="914266">
              <a:lnSpc>
                <a:spcPts val="700"/>
              </a:lnSpc>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○府市の成長</a:t>
            </a:r>
            <a:endParaRPr lang="en-GB"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914266">
              <a:lnSpc>
                <a:spcPts val="700"/>
              </a:lnSpc>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戦略を一本化</a:t>
            </a:r>
            <a:endParaRPr lang="en-GB"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テキスト ボックス 43">
            <a:extLst>
              <a:ext uri="{FF2B5EF4-FFF2-40B4-BE49-F238E27FC236}">
                <a16:creationId xmlns:a16="http://schemas.microsoft.com/office/drawing/2014/main" id="{8D6314A9-D728-465F-B7E2-DBC9459E345E}"/>
              </a:ext>
            </a:extLst>
          </p:cNvPr>
          <p:cNvSpPr txBox="1"/>
          <p:nvPr/>
        </p:nvSpPr>
        <p:spPr>
          <a:xfrm>
            <a:off x="6555924" y="5302529"/>
            <a:ext cx="368691" cy="732383"/>
          </a:xfrm>
          <a:prstGeom prst="rect">
            <a:avLst/>
          </a:prstGeom>
          <a:noFill/>
        </p:spPr>
        <p:txBody>
          <a:bodyPr vert="eaVert" wrap="square" rtlCol="0">
            <a:spAutoFit/>
          </a:bodyPr>
          <a:lstStyle/>
          <a:p>
            <a:pPr defTabSz="914266">
              <a:lnSpc>
                <a:spcPts val="700"/>
              </a:lnSpc>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○副首都推進</a:t>
            </a:r>
            <a:endParaRPr lang="en-GB"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914266">
              <a:lnSpc>
                <a:spcPts val="700"/>
              </a:lnSpc>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本部を設置</a:t>
            </a:r>
            <a:endParaRPr lang="en-GB"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テキスト ボックス 46">
            <a:extLst>
              <a:ext uri="{FF2B5EF4-FFF2-40B4-BE49-F238E27FC236}">
                <a16:creationId xmlns:a16="http://schemas.microsoft.com/office/drawing/2014/main" id="{0D942823-CE2F-45CA-AD5D-311B4A576AA4}"/>
              </a:ext>
            </a:extLst>
          </p:cNvPr>
          <p:cNvSpPr txBox="1"/>
          <p:nvPr/>
        </p:nvSpPr>
        <p:spPr>
          <a:xfrm>
            <a:off x="5148064" y="1124744"/>
            <a:ext cx="368691" cy="732383"/>
          </a:xfrm>
          <a:prstGeom prst="rect">
            <a:avLst/>
          </a:prstGeom>
          <a:noFill/>
        </p:spPr>
        <p:txBody>
          <a:bodyPr vert="eaVert" wrap="square" rtlCol="0">
            <a:spAutoFit/>
          </a:bodyPr>
          <a:lstStyle/>
          <a:p>
            <a:pPr defTabSz="914266">
              <a:lnSpc>
                <a:spcPts val="700"/>
              </a:lnSpc>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○大阪府市統合</a:t>
            </a:r>
            <a:endParaRPr lang="en-GB"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914266">
              <a:lnSpc>
                <a:spcPts val="700"/>
              </a:lnSpc>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本部を設置</a:t>
            </a:r>
            <a:endParaRPr lang="en-US"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テキスト ボックス 47">
            <a:extLst>
              <a:ext uri="{FF2B5EF4-FFF2-40B4-BE49-F238E27FC236}">
                <a16:creationId xmlns:a16="http://schemas.microsoft.com/office/drawing/2014/main" id="{C87780F0-2D2A-4FA1-A0FE-304E4D3E695C}"/>
              </a:ext>
            </a:extLst>
          </p:cNvPr>
          <p:cNvSpPr txBox="1"/>
          <p:nvPr/>
        </p:nvSpPr>
        <p:spPr>
          <a:xfrm>
            <a:off x="5563578" y="1124744"/>
            <a:ext cx="368691" cy="732383"/>
          </a:xfrm>
          <a:prstGeom prst="rect">
            <a:avLst/>
          </a:prstGeom>
          <a:noFill/>
        </p:spPr>
        <p:txBody>
          <a:bodyPr vert="eaVert" wrap="square" rtlCol="0">
            <a:spAutoFit/>
          </a:bodyPr>
          <a:lstStyle/>
          <a:p>
            <a:pPr defTabSz="914266">
              <a:lnSpc>
                <a:spcPts val="700"/>
              </a:lnSpc>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○府市の成長</a:t>
            </a:r>
            <a:endParaRPr lang="en-GB"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914266">
              <a:lnSpc>
                <a:spcPts val="700"/>
              </a:lnSpc>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戦略を一本化</a:t>
            </a:r>
            <a:endParaRPr lang="en-GB"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テキスト ボックス 48">
            <a:extLst>
              <a:ext uri="{FF2B5EF4-FFF2-40B4-BE49-F238E27FC236}">
                <a16:creationId xmlns:a16="http://schemas.microsoft.com/office/drawing/2014/main" id="{DE8562CF-C9A0-430C-9C41-EE058BE5EC5E}"/>
              </a:ext>
            </a:extLst>
          </p:cNvPr>
          <p:cNvSpPr txBox="1"/>
          <p:nvPr/>
        </p:nvSpPr>
        <p:spPr>
          <a:xfrm>
            <a:off x="6732240" y="1124744"/>
            <a:ext cx="368691" cy="732383"/>
          </a:xfrm>
          <a:prstGeom prst="rect">
            <a:avLst/>
          </a:prstGeom>
          <a:noFill/>
        </p:spPr>
        <p:txBody>
          <a:bodyPr vert="eaVert" wrap="square" rtlCol="0">
            <a:spAutoFit/>
          </a:bodyPr>
          <a:lstStyle/>
          <a:p>
            <a:pPr defTabSz="914266">
              <a:lnSpc>
                <a:spcPts val="700"/>
              </a:lnSpc>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○副首都推進</a:t>
            </a:r>
            <a:endParaRPr lang="en-GB"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914266">
              <a:lnSpc>
                <a:spcPts val="700"/>
              </a:lnSpc>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本部を設置</a:t>
            </a:r>
            <a:endParaRPr lang="en-GB"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正方形/長方形 30"/>
          <p:cNvSpPr/>
          <p:nvPr/>
        </p:nvSpPr>
        <p:spPr>
          <a:xfrm>
            <a:off x="169723" y="45640"/>
            <a:ext cx="1161917" cy="36072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ja-JP" b="1" dirty="0" smtClean="0">
                <a:latin typeface="Meiryo UI" panose="020B0604030504040204" pitchFamily="50" charset="-128"/>
                <a:ea typeface="Meiryo UI" panose="020B0604030504040204" pitchFamily="50" charset="-128"/>
              </a:rPr>
              <a:t>Ⅱ</a:t>
            </a:r>
            <a:r>
              <a:rPr lang="ja-JP" altLang="en-US" b="1" dirty="0" smtClean="0">
                <a:latin typeface="Meiryo UI" panose="020B0604030504040204" pitchFamily="50" charset="-128"/>
                <a:ea typeface="Meiryo UI" panose="020B0604030504040204" pitchFamily="50" charset="-128"/>
              </a:rPr>
              <a:t>雇用</a:t>
            </a:r>
            <a:endParaRPr kumimoji="1" lang="ja-JP" altLang="en-US"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283294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4571491" y="4514162"/>
            <a:ext cx="4383404" cy="2206943"/>
          </a:xfrm>
          <a:prstGeom prst="rect">
            <a:avLst/>
          </a:prstGeom>
        </p:spPr>
      </p:pic>
      <p:pic>
        <p:nvPicPr>
          <p:cNvPr id="2" name="図 1"/>
          <p:cNvPicPr>
            <a:picLocks noChangeAspect="1"/>
          </p:cNvPicPr>
          <p:nvPr/>
        </p:nvPicPr>
        <p:blipFill>
          <a:blip r:embed="rId4"/>
          <a:stretch>
            <a:fillRect/>
          </a:stretch>
        </p:blipFill>
        <p:spPr>
          <a:xfrm>
            <a:off x="4454" y="4527281"/>
            <a:ext cx="4572396" cy="2206943"/>
          </a:xfrm>
          <a:prstGeom prst="rect">
            <a:avLst/>
          </a:prstGeom>
        </p:spPr>
      </p:pic>
      <p:pic>
        <p:nvPicPr>
          <p:cNvPr id="5" name="図 4"/>
          <p:cNvPicPr>
            <a:picLocks noChangeAspect="1"/>
          </p:cNvPicPr>
          <p:nvPr/>
        </p:nvPicPr>
        <p:blipFill>
          <a:blip r:embed="rId5"/>
          <a:stretch>
            <a:fillRect/>
          </a:stretch>
        </p:blipFill>
        <p:spPr>
          <a:xfrm>
            <a:off x="4513862" y="1025872"/>
            <a:ext cx="4980864" cy="2487384"/>
          </a:xfrm>
          <a:prstGeom prst="rect">
            <a:avLst/>
          </a:prstGeom>
        </p:spPr>
      </p:pic>
      <p:pic>
        <p:nvPicPr>
          <p:cNvPr id="6" name="図 5"/>
          <p:cNvPicPr>
            <a:picLocks noChangeAspect="1"/>
          </p:cNvPicPr>
          <p:nvPr/>
        </p:nvPicPr>
        <p:blipFill>
          <a:blip r:embed="rId6"/>
          <a:stretch>
            <a:fillRect/>
          </a:stretch>
        </p:blipFill>
        <p:spPr>
          <a:xfrm>
            <a:off x="38457" y="1036891"/>
            <a:ext cx="4535817" cy="2493480"/>
          </a:xfrm>
          <a:prstGeom prst="rect">
            <a:avLst/>
          </a:prstGeom>
        </p:spPr>
      </p:pic>
      <p:cxnSp>
        <p:nvCxnSpPr>
          <p:cNvPr id="7" name="直線コネクタ 6"/>
          <p:cNvCxnSpPr/>
          <p:nvPr/>
        </p:nvCxnSpPr>
        <p:spPr>
          <a:xfrm>
            <a:off x="284105" y="43675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225976" y="6259"/>
            <a:ext cx="3498073" cy="400110"/>
          </a:xfrm>
          <a:prstGeom prst="rect">
            <a:avLst/>
          </a:prstGeom>
          <a:noFill/>
        </p:spPr>
        <p:txBody>
          <a:bodyPr wrap="none" rtlCol="0">
            <a:spAutoFit/>
          </a:bodyPr>
          <a:lstStyle/>
          <a:p>
            <a:r>
              <a:rPr lang="en-US" altLang="ja-JP" sz="2000" dirty="0" smtClean="0">
                <a:latin typeface="Meiryo UI" panose="020B0604030504040204" pitchFamily="50" charset="-128"/>
                <a:ea typeface="Meiryo UI" panose="020B0604030504040204" pitchFamily="50" charset="-128"/>
              </a:rPr>
              <a:t>【</a:t>
            </a:r>
            <a:r>
              <a:rPr lang="en-US" altLang="ja-JP" sz="2000" b="1" dirty="0" smtClean="0">
                <a:latin typeface="Meiryo UI" panose="020B0604030504040204" pitchFamily="50" charset="-128"/>
                <a:ea typeface="Meiryo UI" panose="020B0604030504040204" pitchFamily="50" charset="-128"/>
              </a:rPr>
              <a:t>Ⅲ</a:t>
            </a:r>
            <a:r>
              <a:rPr lang="ja-JP" altLang="en-US" sz="2000" b="1" dirty="0" smtClean="0">
                <a:latin typeface="Meiryo UI" panose="020B0604030504040204" pitchFamily="50" charset="-128"/>
                <a:ea typeface="Meiryo UI" panose="020B0604030504040204" pitchFamily="50" charset="-128"/>
              </a:rPr>
              <a:t>財政状況</a:t>
            </a:r>
            <a:r>
              <a:rPr lang="en-US" altLang="ja-JP" sz="2000" b="1" dirty="0" smtClean="0">
                <a:latin typeface="Meiryo UI" panose="020B0604030504040204" pitchFamily="50" charset="-128"/>
                <a:ea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①府税収入の推移</a:t>
            </a:r>
            <a:endParaRPr kumimoji="1" lang="ja-JP" altLang="en-US" sz="1600" dirty="0">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225976" y="492914"/>
            <a:ext cx="4248000" cy="307777"/>
          </a:xfrm>
          <a:prstGeom prst="rect">
            <a:avLst/>
          </a:prstGeom>
          <a:solidFill>
            <a:schemeClr val="accent2">
              <a:lumMod val="40000"/>
              <a:lumOff val="60000"/>
            </a:schemeClr>
          </a:solidFill>
          <a:ln>
            <a:solidFill>
              <a:schemeClr val="accent2"/>
            </a:solidFill>
          </a:ln>
        </p:spPr>
        <p:txBody>
          <a:bodyPr wrap="square" rtlCol="0">
            <a:spAutoFit/>
          </a:bodyPr>
          <a:lstStyle/>
          <a:p>
            <a:r>
              <a:rPr lang="en-US" altLang="ja-JP" sz="1400" b="1" dirty="0" smtClean="0">
                <a:latin typeface="Meiryo UI" panose="020B0604030504040204" pitchFamily="50" charset="-128"/>
                <a:ea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rPr>
              <a:t>府税収入（決算額）　</a:t>
            </a:r>
            <a:r>
              <a:rPr lang="en-US" altLang="ja-JP" sz="1400" b="1" dirty="0" smtClean="0">
                <a:latin typeface="Meiryo UI" panose="020B0604030504040204" pitchFamily="50" charset="-128"/>
                <a:ea typeface="Meiryo UI" panose="020B0604030504040204" pitchFamily="50" charset="-128"/>
              </a:rPr>
              <a:t>2000-2010</a:t>
            </a:r>
            <a:r>
              <a:rPr kumimoji="1" lang="en-US" altLang="ja-JP" sz="1400" b="1" dirty="0" smtClean="0">
                <a:latin typeface="Meiryo UI" panose="020B0604030504040204" pitchFamily="50" charset="-128"/>
                <a:ea typeface="Meiryo UI" panose="020B0604030504040204" pitchFamily="50" charset="-128"/>
              </a:rPr>
              <a:t>】</a:t>
            </a:r>
            <a:endParaRPr kumimoji="1" lang="en-US" altLang="ja-JP" sz="1400" b="1" dirty="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4639193" y="492913"/>
            <a:ext cx="4248000" cy="307777"/>
          </a:xfrm>
          <a:prstGeom prst="rect">
            <a:avLst/>
          </a:prstGeom>
          <a:solidFill>
            <a:schemeClr val="accent2">
              <a:lumMod val="40000"/>
              <a:lumOff val="60000"/>
            </a:schemeClr>
          </a:solidFill>
          <a:ln>
            <a:solidFill>
              <a:schemeClr val="accent2"/>
            </a:solidFill>
          </a:ln>
        </p:spPr>
        <p:txBody>
          <a:bodyPr wrap="square" rtlCol="0">
            <a:spAutoFit/>
          </a:bodyPr>
          <a:lstStyle/>
          <a:p>
            <a:r>
              <a:rPr lang="en-US" altLang="ja-JP" sz="1400" b="1" dirty="0" smtClean="0">
                <a:latin typeface="Meiryo UI" panose="020B0604030504040204" pitchFamily="50" charset="-128"/>
                <a:ea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rPr>
              <a:t>府税収入（決算額）　</a:t>
            </a:r>
            <a:r>
              <a:rPr lang="en-US" altLang="ja-JP" sz="1400" b="1" dirty="0" smtClean="0">
                <a:latin typeface="Meiryo UI" panose="020B0604030504040204" pitchFamily="50" charset="-128"/>
                <a:ea typeface="Meiryo UI" panose="020B0604030504040204" pitchFamily="50" charset="-128"/>
              </a:rPr>
              <a:t>2010-2018】</a:t>
            </a:r>
          </a:p>
        </p:txBody>
      </p:sp>
      <p:sp>
        <p:nvSpPr>
          <p:cNvPr id="21" name="正方形/長方形 20"/>
          <p:cNvSpPr/>
          <p:nvPr/>
        </p:nvSpPr>
        <p:spPr>
          <a:xfrm>
            <a:off x="7541377" y="3432154"/>
            <a:ext cx="1576072" cy="230832"/>
          </a:xfrm>
          <a:prstGeom prst="rect">
            <a:avLst/>
          </a:prstGeom>
        </p:spPr>
        <p:txBody>
          <a:bodyPr wrap="none">
            <a:spAutoFit/>
          </a:bodyPr>
          <a:lstStyle/>
          <a:p>
            <a:r>
              <a:rPr lang="ja-JP" altLang="en-US" sz="900" dirty="0">
                <a:latin typeface="Meiryo UI" panose="020B0604030504040204" pitchFamily="50" charset="-128"/>
                <a:ea typeface="Meiryo UI" panose="020B0604030504040204" pitchFamily="50" charset="-128"/>
              </a:rPr>
              <a:t>出典</a:t>
            </a:r>
            <a:r>
              <a:rPr lang="ja-JP" altLang="en-US" sz="900" dirty="0" smtClean="0">
                <a:latin typeface="Meiryo UI" panose="020B0604030504040204" pitchFamily="50" charset="-128"/>
                <a:ea typeface="Meiryo UI" panose="020B0604030504040204" pitchFamily="50" charset="-128"/>
              </a:rPr>
              <a:t>：大阪府財政ノートなど</a:t>
            </a:r>
            <a:endParaRPr lang="ja-JP" altLang="en-US" sz="900" dirty="0">
              <a:latin typeface="Meiryo UI" panose="020B0604030504040204" pitchFamily="50" charset="-128"/>
              <a:ea typeface="Meiryo UI" panose="020B0604030504040204" pitchFamily="50" charset="-128"/>
            </a:endParaRPr>
          </a:p>
        </p:txBody>
      </p:sp>
      <p:sp>
        <p:nvSpPr>
          <p:cNvPr id="28" name="テキスト ボックス 27"/>
          <p:cNvSpPr txBox="1"/>
          <p:nvPr/>
        </p:nvSpPr>
        <p:spPr>
          <a:xfrm>
            <a:off x="-21350" y="893586"/>
            <a:ext cx="768626" cy="246221"/>
          </a:xfrm>
          <a:prstGeom prst="rect">
            <a:avLst/>
          </a:prstGeom>
          <a:noFill/>
        </p:spPr>
        <p:txBody>
          <a:bodyPr wrap="square" rtlCol="0">
            <a:spAutoFit/>
          </a:bodyPr>
          <a:lstStyle/>
          <a:p>
            <a:r>
              <a:rPr kumimoji="1" lang="en-US" altLang="ja-JP" sz="1000" dirty="0" smtClean="0">
                <a:latin typeface="Meiryo UI" panose="020B0604030504040204" pitchFamily="50" charset="-128"/>
                <a:ea typeface="Meiryo UI" panose="020B0604030504040204" pitchFamily="50" charset="-128"/>
              </a:rPr>
              <a:t>(</a:t>
            </a:r>
            <a:r>
              <a:rPr kumimoji="1" lang="ja-JP" altLang="en-US" sz="1000" dirty="0" smtClean="0">
                <a:latin typeface="Meiryo UI" panose="020B0604030504040204" pitchFamily="50" charset="-128"/>
                <a:ea typeface="Meiryo UI" panose="020B0604030504040204" pitchFamily="50" charset="-128"/>
              </a:rPr>
              <a:t>億円</a:t>
            </a:r>
            <a:r>
              <a:rPr kumimoji="1" lang="en-US" altLang="ja-JP" sz="1000" dirty="0" smtClean="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p:txBody>
      </p:sp>
      <p:sp>
        <p:nvSpPr>
          <p:cNvPr id="33" name="テキスト ボックス 32"/>
          <p:cNvSpPr txBox="1"/>
          <p:nvPr/>
        </p:nvSpPr>
        <p:spPr>
          <a:xfrm>
            <a:off x="4639192" y="893586"/>
            <a:ext cx="768626" cy="246221"/>
          </a:xfrm>
          <a:prstGeom prst="rect">
            <a:avLst/>
          </a:prstGeom>
          <a:noFill/>
        </p:spPr>
        <p:txBody>
          <a:bodyPr wrap="square" rtlCol="0">
            <a:spAutoFit/>
          </a:bodyPr>
          <a:lstStyle/>
          <a:p>
            <a:r>
              <a:rPr kumimoji="1" lang="en-US" altLang="ja-JP" sz="1000" dirty="0" smtClean="0">
                <a:latin typeface="Meiryo UI" panose="020B0604030504040204" pitchFamily="50" charset="-128"/>
                <a:ea typeface="Meiryo UI" panose="020B0604030504040204" pitchFamily="50" charset="-128"/>
              </a:rPr>
              <a:t>(</a:t>
            </a:r>
            <a:r>
              <a:rPr kumimoji="1" lang="ja-JP" altLang="en-US" sz="1000" dirty="0" smtClean="0">
                <a:latin typeface="Meiryo UI" panose="020B0604030504040204" pitchFamily="50" charset="-128"/>
                <a:ea typeface="Meiryo UI" panose="020B0604030504040204" pitchFamily="50" charset="-128"/>
              </a:rPr>
              <a:t>億円</a:t>
            </a:r>
            <a:r>
              <a:rPr kumimoji="1" lang="en-US" altLang="ja-JP" sz="1000" dirty="0" smtClean="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p:txBody>
      </p:sp>
      <p:sp>
        <p:nvSpPr>
          <p:cNvPr id="36" name="テキスト ボックス 35"/>
          <p:cNvSpPr txBox="1"/>
          <p:nvPr/>
        </p:nvSpPr>
        <p:spPr>
          <a:xfrm>
            <a:off x="3347864" y="2132856"/>
            <a:ext cx="307777" cy="1353241"/>
          </a:xfrm>
          <a:prstGeom prst="rect">
            <a:avLst/>
          </a:prstGeom>
          <a:noFill/>
          <a:ln>
            <a:noFill/>
          </a:ln>
        </p:spPr>
        <p:txBody>
          <a:bodyPr vert="eaVert" wrap="square" rtlCol="0" anchor="ctr">
            <a:spAutoFit/>
          </a:bodyPr>
          <a:lstStyle/>
          <a:p>
            <a:pPr algn="ctr"/>
            <a:r>
              <a:rPr lang="ja-JP" altLang="en-US"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リーマンショック</a:t>
            </a:r>
            <a:endParaRPr lang="en-US" altLang="ja-JP"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テキスト ボックス 37"/>
          <p:cNvSpPr txBox="1"/>
          <p:nvPr/>
        </p:nvSpPr>
        <p:spPr>
          <a:xfrm>
            <a:off x="5436291" y="1971736"/>
            <a:ext cx="833118" cy="461665"/>
          </a:xfrm>
          <a:prstGeom prst="rect">
            <a:avLst/>
          </a:prstGeom>
          <a:noFill/>
        </p:spPr>
        <p:txBody>
          <a:bodyPr wrap="square" rtlCol="0">
            <a:spAutoFit/>
          </a:bodyPr>
          <a:lstStyle/>
          <a:p>
            <a:pPr algn="ctr" defTabSz="914266"/>
            <a:r>
              <a:rPr lang="ja-JP" altLang="en-US"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大阪府市</a:t>
            </a:r>
            <a:endParaRPr lang="en-US" altLang="ja-JP"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defTabSz="914266"/>
            <a:r>
              <a:rPr lang="ja-JP" altLang="en-US"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統合本部</a:t>
            </a:r>
            <a:endParaRPr lang="en-US" altLang="ja-JP"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defTabSz="914266"/>
            <a:r>
              <a:rPr lang="ja-JP" altLang="en-US"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を設置</a:t>
            </a:r>
            <a:endParaRPr lang="en-US" altLang="ja-JP"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テキスト ボックス 38"/>
          <p:cNvSpPr txBox="1"/>
          <p:nvPr/>
        </p:nvSpPr>
        <p:spPr>
          <a:xfrm>
            <a:off x="5878280" y="2624321"/>
            <a:ext cx="748938" cy="461665"/>
          </a:xfrm>
          <a:prstGeom prst="rect">
            <a:avLst/>
          </a:prstGeom>
          <a:noFill/>
        </p:spPr>
        <p:txBody>
          <a:bodyPr wrap="square" rtlCol="0">
            <a:spAutoFit/>
          </a:bodyPr>
          <a:lstStyle/>
          <a:p>
            <a:pPr algn="ctr" defTabSz="914266"/>
            <a:r>
              <a:rPr lang="ja-JP" altLang="en-US"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府市の</a:t>
            </a:r>
            <a:endParaRPr lang="en-US" altLang="ja-JP"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defTabSz="914266"/>
            <a:r>
              <a:rPr lang="ja-JP" altLang="en-US"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成長戦略</a:t>
            </a:r>
            <a:endParaRPr lang="en-US" altLang="ja-JP"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defTabSz="914266"/>
            <a:r>
              <a:rPr lang="ja-JP" altLang="en-US"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を一本化</a:t>
            </a:r>
            <a:endParaRPr lang="en-US" altLang="ja-JP"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正方形/長方形 23"/>
          <p:cNvSpPr/>
          <p:nvPr/>
        </p:nvSpPr>
        <p:spPr>
          <a:xfrm>
            <a:off x="7654622" y="521688"/>
            <a:ext cx="1223412" cy="230832"/>
          </a:xfrm>
          <a:prstGeom prst="rect">
            <a:avLst/>
          </a:prstGeom>
        </p:spPr>
        <p:txBody>
          <a:bodyPr wrap="none">
            <a:spAutoFit/>
          </a:bodyPr>
          <a:lstStyle/>
          <a:p>
            <a:r>
              <a:rPr lang="en-US" altLang="ja-JP" sz="900" dirty="0" smtClean="0">
                <a:latin typeface="Meiryo UI" panose="020B0604030504040204" pitchFamily="50" charset="-128"/>
                <a:ea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rPr>
              <a:t>地方消費税清算後</a:t>
            </a:r>
            <a:endParaRPr lang="ja-JP" altLang="en-US" sz="900" dirty="0">
              <a:latin typeface="Meiryo UI" panose="020B0604030504040204" pitchFamily="50" charset="-128"/>
              <a:ea typeface="Meiryo UI" panose="020B0604030504040204" pitchFamily="50" charset="-128"/>
            </a:endParaRPr>
          </a:p>
        </p:txBody>
      </p:sp>
      <p:cxnSp>
        <p:nvCxnSpPr>
          <p:cNvPr id="3" name="直線矢印コネクタ 2"/>
          <p:cNvCxnSpPr/>
          <p:nvPr/>
        </p:nvCxnSpPr>
        <p:spPr>
          <a:xfrm flipV="1">
            <a:off x="5800596" y="1143567"/>
            <a:ext cx="2184506" cy="819713"/>
          </a:xfrm>
          <a:prstGeom prst="straightConnector1">
            <a:avLst/>
          </a:prstGeom>
          <a:ln w="5397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43" name="テキスト ボックス 42"/>
          <p:cNvSpPr txBox="1"/>
          <p:nvPr/>
        </p:nvSpPr>
        <p:spPr>
          <a:xfrm rot="20378865">
            <a:off x="5338486" y="1401018"/>
            <a:ext cx="2295099" cy="276999"/>
          </a:xfrm>
          <a:prstGeom prst="rect">
            <a:avLst/>
          </a:prstGeom>
          <a:noFill/>
        </p:spPr>
        <p:txBody>
          <a:bodyPr wrap="square" rtlCol="0">
            <a:spAutoFit/>
          </a:bodyPr>
          <a:lstStyle/>
          <a:p>
            <a:pPr algn="ctr" defTabSz="914266"/>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3,477</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億円の増（約</a:t>
            </a:r>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1.4</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倍）</a:t>
            </a:r>
            <a:endPar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テキスト ボックス 43"/>
          <p:cNvSpPr txBox="1"/>
          <p:nvPr/>
        </p:nvSpPr>
        <p:spPr>
          <a:xfrm>
            <a:off x="220439" y="3653058"/>
            <a:ext cx="4248000" cy="307777"/>
          </a:xfrm>
          <a:prstGeom prst="rect">
            <a:avLst/>
          </a:prstGeom>
          <a:solidFill>
            <a:schemeClr val="accent2">
              <a:lumMod val="40000"/>
              <a:lumOff val="60000"/>
            </a:schemeClr>
          </a:solidFill>
          <a:ln>
            <a:solidFill>
              <a:schemeClr val="accent2"/>
            </a:solidFill>
          </a:ln>
        </p:spPr>
        <p:txBody>
          <a:bodyPr wrap="square" rtlCol="0">
            <a:spAutoFit/>
          </a:bodyPr>
          <a:lstStyle/>
          <a:p>
            <a:r>
              <a:rPr lang="en-US" altLang="ja-JP" sz="1400" b="1" dirty="0" smtClean="0">
                <a:latin typeface="Meiryo UI" panose="020B0604030504040204" pitchFamily="50" charset="-128"/>
                <a:ea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rPr>
              <a:t>法人２税（決算額）　</a:t>
            </a:r>
            <a:r>
              <a:rPr lang="en-US" altLang="ja-JP" sz="1400" b="1" dirty="0" smtClean="0">
                <a:latin typeface="Meiryo UI" panose="020B0604030504040204" pitchFamily="50" charset="-128"/>
                <a:ea typeface="Meiryo UI" panose="020B0604030504040204" pitchFamily="50" charset="-128"/>
              </a:rPr>
              <a:t>2000-2010</a:t>
            </a:r>
            <a:r>
              <a:rPr kumimoji="1" lang="en-US" altLang="ja-JP" sz="1400" b="1" dirty="0" smtClean="0">
                <a:latin typeface="Meiryo UI" panose="020B0604030504040204" pitchFamily="50" charset="-128"/>
                <a:ea typeface="Meiryo UI" panose="020B0604030504040204" pitchFamily="50" charset="-128"/>
              </a:rPr>
              <a:t>】</a:t>
            </a:r>
            <a:endParaRPr kumimoji="1" lang="en-US" altLang="ja-JP" sz="1400" b="1" dirty="0">
              <a:latin typeface="Meiryo UI" panose="020B0604030504040204" pitchFamily="50" charset="-128"/>
              <a:ea typeface="Meiryo UI" panose="020B0604030504040204" pitchFamily="50" charset="-128"/>
            </a:endParaRPr>
          </a:p>
        </p:txBody>
      </p:sp>
      <p:sp>
        <p:nvSpPr>
          <p:cNvPr id="45" name="テキスト ボックス 44"/>
          <p:cNvSpPr txBox="1"/>
          <p:nvPr/>
        </p:nvSpPr>
        <p:spPr>
          <a:xfrm>
            <a:off x="4643197" y="3676005"/>
            <a:ext cx="4248000" cy="307777"/>
          </a:xfrm>
          <a:prstGeom prst="rect">
            <a:avLst/>
          </a:prstGeom>
          <a:solidFill>
            <a:schemeClr val="accent2">
              <a:lumMod val="40000"/>
              <a:lumOff val="60000"/>
            </a:schemeClr>
          </a:solidFill>
          <a:ln>
            <a:solidFill>
              <a:schemeClr val="accent2"/>
            </a:solidFill>
          </a:ln>
        </p:spPr>
        <p:txBody>
          <a:bodyPr wrap="square" rtlCol="0">
            <a:spAutoFit/>
          </a:bodyPr>
          <a:lstStyle/>
          <a:p>
            <a:r>
              <a:rPr lang="en-US" altLang="ja-JP" sz="1400" b="1" dirty="0" smtClean="0">
                <a:latin typeface="Meiryo UI" panose="020B0604030504040204" pitchFamily="50" charset="-128"/>
                <a:ea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rPr>
              <a:t>法人２税（決算額）　</a:t>
            </a:r>
            <a:r>
              <a:rPr lang="en-US" altLang="ja-JP" sz="1400" b="1" dirty="0" smtClean="0">
                <a:latin typeface="Meiryo UI" panose="020B0604030504040204" pitchFamily="50" charset="-128"/>
                <a:ea typeface="Meiryo UI" panose="020B0604030504040204" pitchFamily="50" charset="-128"/>
              </a:rPr>
              <a:t>2010-2018】</a:t>
            </a:r>
          </a:p>
        </p:txBody>
      </p:sp>
      <p:sp>
        <p:nvSpPr>
          <p:cNvPr id="46" name="テキスト ボックス 45"/>
          <p:cNvSpPr txBox="1"/>
          <p:nvPr/>
        </p:nvSpPr>
        <p:spPr>
          <a:xfrm>
            <a:off x="-21350" y="4266607"/>
            <a:ext cx="768626" cy="246221"/>
          </a:xfrm>
          <a:prstGeom prst="rect">
            <a:avLst/>
          </a:prstGeom>
          <a:noFill/>
        </p:spPr>
        <p:txBody>
          <a:bodyPr wrap="square" rtlCol="0">
            <a:spAutoFit/>
          </a:bodyPr>
          <a:lstStyle/>
          <a:p>
            <a:r>
              <a:rPr kumimoji="1" lang="en-US" altLang="ja-JP" sz="1000" dirty="0" smtClean="0">
                <a:latin typeface="Meiryo UI" panose="020B0604030504040204" pitchFamily="50" charset="-128"/>
                <a:ea typeface="Meiryo UI" panose="020B0604030504040204" pitchFamily="50" charset="-128"/>
              </a:rPr>
              <a:t>(</a:t>
            </a:r>
            <a:r>
              <a:rPr kumimoji="1" lang="ja-JP" altLang="en-US" sz="1000" dirty="0" smtClean="0">
                <a:latin typeface="Meiryo UI" panose="020B0604030504040204" pitchFamily="50" charset="-128"/>
                <a:ea typeface="Meiryo UI" panose="020B0604030504040204" pitchFamily="50" charset="-128"/>
              </a:rPr>
              <a:t>億円</a:t>
            </a:r>
            <a:r>
              <a:rPr kumimoji="1" lang="en-US" altLang="ja-JP" sz="1000" dirty="0" smtClean="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p:txBody>
      </p:sp>
      <p:sp>
        <p:nvSpPr>
          <p:cNvPr id="47" name="テキスト ボックス 46"/>
          <p:cNvSpPr txBox="1"/>
          <p:nvPr/>
        </p:nvSpPr>
        <p:spPr>
          <a:xfrm>
            <a:off x="4637107" y="4266607"/>
            <a:ext cx="768626" cy="246221"/>
          </a:xfrm>
          <a:prstGeom prst="rect">
            <a:avLst/>
          </a:prstGeom>
          <a:noFill/>
        </p:spPr>
        <p:txBody>
          <a:bodyPr wrap="square" rtlCol="0">
            <a:spAutoFit/>
          </a:bodyPr>
          <a:lstStyle/>
          <a:p>
            <a:r>
              <a:rPr kumimoji="1" lang="en-US" altLang="ja-JP" sz="1000" dirty="0" smtClean="0">
                <a:latin typeface="Meiryo UI" panose="020B0604030504040204" pitchFamily="50" charset="-128"/>
                <a:ea typeface="Meiryo UI" panose="020B0604030504040204" pitchFamily="50" charset="-128"/>
              </a:rPr>
              <a:t>(</a:t>
            </a:r>
            <a:r>
              <a:rPr kumimoji="1" lang="ja-JP" altLang="en-US" sz="1000" dirty="0" smtClean="0">
                <a:latin typeface="Meiryo UI" panose="020B0604030504040204" pitchFamily="50" charset="-128"/>
                <a:ea typeface="Meiryo UI" panose="020B0604030504040204" pitchFamily="50" charset="-128"/>
              </a:rPr>
              <a:t>億円</a:t>
            </a:r>
            <a:r>
              <a:rPr kumimoji="1" lang="en-US" altLang="ja-JP" sz="1000" dirty="0" smtClean="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p:txBody>
      </p:sp>
      <p:sp>
        <p:nvSpPr>
          <p:cNvPr id="50" name="正方形/長方形 49"/>
          <p:cNvSpPr/>
          <p:nvPr/>
        </p:nvSpPr>
        <p:spPr>
          <a:xfrm>
            <a:off x="6876256" y="6675267"/>
            <a:ext cx="2082621" cy="230832"/>
          </a:xfrm>
          <a:prstGeom prst="rect">
            <a:avLst/>
          </a:prstGeom>
        </p:spPr>
        <p:txBody>
          <a:bodyPr wrap="none">
            <a:spAutoFit/>
          </a:bodyPr>
          <a:lstStyle/>
          <a:p>
            <a:r>
              <a:rPr lang="ja-JP" altLang="en-US" sz="900" dirty="0">
                <a:latin typeface="Meiryo UI" panose="020B0604030504040204" pitchFamily="50" charset="-128"/>
                <a:ea typeface="Meiryo UI" panose="020B0604030504040204" pitchFamily="50" charset="-128"/>
              </a:rPr>
              <a:t>出典</a:t>
            </a:r>
            <a:r>
              <a:rPr lang="ja-JP" altLang="en-US" sz="900" dirty="0" smtClean="0">
                <a:latin typeface="Meiryo UI" panose="020B0604030504040204" pitchFamily="50" charset="-128"/>
                <a:ea typeface="Meiryo UI" panose="020B0604030504040204" pitchFamily="50" charset="-128"/>
              </a:rPr>
              <a:t>：大阪府財政ノート、総務省資料</a:t>
            </a:r>
            <a:endParaRPr lang="ja-JP" altLang="en-US" sz="900" dirty="0">
              <a:latin typeface="Meiryo UI" panose="020B0604030504040204" pitchFamily="50" charset="-128"/>
              <a:ea typeface="Meiryo UI" panose="020B0604030504040204" pitchFamily="50" charset="-128"/>
            </a:endParaRPr>
          </a:p>
        </p:txBody>
      </p:sp>
      <p:sp>
        <p:nvSpPr>
          <p:cNvPr id="56" name="正方形/長方形 55"/>
          <p:cNvSpPr/>
          <p:nvPr/>
        </p:nvSpPr>
        <p:spPr>
          <a:xfrm>
            <a:off x="3312043" y="533009"/>
            <a:ext cx="1223412" cy="230832"/>
          </a:xfrm>
          <a:prstGeom prst="rect">
            <a:avLst/>
          </a:prstGeom>
        </p:spPr>
        <p:txBody>
          <a:bodyPr wrap="none">
            <a:spAutoFit/>
          </a:bodyPr>
          <a:lstStyle/>
          <a:p>
            <a:r>
              <a:rPr lang="en-US" altLang="ja-JP" sz="900" dirty="0" smtClean="0">
                <a:latin typeface="Meiryo UI" panose="020B0604030504040204" pitchFamily="50" charset="-128"/>
                <a:ea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rPr>
              <a:t>地方消費税清算後</a:t>
            </a:r>
            <a:endParaRPr lang="ja-JP" altLang="en-US" sz="900" dirty="0">
              <a:latin typeface="Meiryo UI" panose="020B0604030504040204" pitchFamily="50" charset="-128"/>
              <a:ea typeface="Meiryo UI" panose="020B0604030504040204" pitchFamily="50" charset="-128"/>
            </a:endParaRPr>
          </a:p>
        </p:txBody>
      </p:sp>
      <p:sp>
        <p:nvSpPr>
          <p:cNvPr id="31" name="スライド番号プレースホルダー 1"/>
          <p:cNvSpPr>
            <a:spLocks noGrp="1"/>
          </p:cNvSpPr>
          <p:nvPr>
            <p:ph type="sldNum" sz="quarter" idx="12"/>
          </p:nvPr>
        </p:nvSpPr>
        <p:spPr>
          <a:xfrm>
            <a:off x="7086600" y="6492875"/>
            <a:ext cx="2057400" cy="365125"/>
          </a:xfrm>
        </p:spPr>
        <p:txBody>
          <a:bodyPr/>
          <a:lstStyle/>
          <a:p>
            <a:r>
              <a:rPr lang="en-US" altLang="ja-JP" dirty="0" smtClean="0"/>
              <a:t>26</a:t>
            </a:r>
            <a:endParaRPr kumimoji="1" lang="ja-JP" altLang="en-US" dirty="0"/>
          </a:p>
        </p:txBody>
      </p:sp>
      <p:sp>
        <p:nvSpPr>
          <p:cNvPr id="32" name="テキスト ボックス 3"/>
          <p:cNvSpPr txBox="1">
            <a:spLocks noChangeArrowheads="1"/>
          </p:cNvSpPr>
          <p:nvPr/>
        </p:nvSpPr>
        <p:spPr bwMode="auto">
          <a:xfrm>
            <a:off x="589667" y="851001"/>
            <a:ext cx="2237353" cy="253916"/>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1050" dirty="0" smtClean="0">
                <a:solidFill>
                  <a:srgbClr val="000000"/>
                </a:solidFill>
                <a:latin typeface="Meiryo UI" pitchFamily="50" charset="-128"/>
                <a:ea typeface="Meiryo UI" pitchFamily="50" charset="-128"/>
                <a:cs typeface="Meiryo UI" pitchFamily="50" charset="-128"/>
              </a:rPr>
              <a:t>⇒　</a:t>
            </a:r>
            <a:r>
              <a:rPr lang="en-US" altLang="ja-JP" sz="1050" dirty="0" smtClean="0">
                <a:solidFill>
                  <a:srgbClr val="000000"/>
                </a:solidFill>
                <a:latin typeface="Meiryo UI" pitchFamily="50" charset="-128"/>
                <a:ea typeface="Meiryo UI" pitchFamily="50" charset="-128"/>
                <a:cs typeface="Meiryo UI" pitchFamily="50" charset="-128"/>
              </a:rPr>
              <a:t>2000</a:t>
            </a:r>
            <a:r>
              <a:rPr lang="ja-JP" altLang="en-US" sz="1050" dirty="0" smtClean="0">
                <a:solidFill>
                  <a:srgbClr val="000000"/>
                </a:solidFill>
                <a:latin typeface="Meiryo UI" pitchFamily="50" charset="-128"/>
                <a:ea typeface="Meiryo UI" pitchFamily="50" charset="-128"/>
                <a:cs typeface="Meiryo UI" pitchFamily="50" charset="-128"/>
              </a:rPr>
              <a:t>年度から減少傾向</a:t>
            </a:r>
            <a:endParaRPr lang="ja-JP" altLang="en-US" sz="1050" dirty="0">
              <a:solidFill>
                <a:srgbClr val="000000"/>
              </a:solidFill>
              <a:latin typeface="Meiryo UI" pitchFamily="50" charset="-128"/>
              <a:ea typeface="Meiryo UI" pitchFamily="50" charset="-128"/>
              <a:cs typeface="Meiryo UI" pitchFamily="50" charset="-128"/>
            </a:endParaRPr>
          </a:p>
        </p:txBody>
      </p:sp>
      <p:sp>
        <p:nvSpPr>
          <p:cNvPr id="34" name="テキスト ボックス 3"/>
          <p:cNvSpPr txBox="1">
            <a:spLocks noChangeArrowheads="1"/>
          </p:cNvSpPr>
          <p:nvPr/>
        </p:nvSpPr>
        <p:spPr bwMode="auto">
          <a:xfrm>
            <a:off x="5220976" y="851001"/>
            <a:ext cx="3666217" cy="253916"/>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1050" dirty="0" smtClean="0">
                <a:solidFill>
                  <a:srgbClr val="000000"/>
                </a:solidFill>
                <a:latin typeface="Meiryo UI" pitchFamily="50" charset="-128"/>
                <a:ea typeface="Meiryo UI" pitchFamily="50" charset="-128"/>
                <a:cs typeface="Meiryo UI" pitchFamily="50" charset="-128"/>
              </a:rPr>
              <a:t>⇒　府市一体の取組みにより、</a:t>
            </a:r>
            <a:r>
              <a:rPr lang="en-US" altLang="ja-JP" sz="1050" dirty="0" smtClean="0">
                <a:solidFill>
                  <a:srgbClr val="000000"/>
                </a:solidFill>
                <a:latin typeface="Meiryo UI" pitchFamily="50" charset="-128"/>
                <a:ea typeface="Meiryo UI" pitchFamily="50" charset="-128"/>
                <a:cs typeface="Meiryo UI" pitchFamily="50" charset="-128"/>
              </a:rPr>
              <a:t>2012</a:t>
            </a:r>
            <a:r>
              <a:rPr lang="ja-JP" altLang="en-US" sz="1050" dirty="0" smtClean="0">
                <a:solidFill>
                  <a:srgbClr val="000000"/>
                </a:solidFill>
                <a:latin typeface="Meiryo UI" pitchFamily="50" charset="-128"/>
                <a:ea typeface="Meiryo UI" pitchFamily="50" charset="-128"/>
                <a:cs typeface="Meiryo UI" pitchFamily="50" charset="-128"/>
              </a:rPr>
              <a:t>年度から増加傾向</a:t>
            </a:r>
            <a:endParaRPr lang="en-US" altLang="ja-JP" sz="1050" dirty="0" smtClean="0">
              <a:solidFill>
                <a:srgbClr val="000000"/>
              </a:solidFill>
              <a:latin typeface="Meiryo UI" pitchFamily="50" charset="-128"/>
              <a:ea typeface="Meiryo UI" pitchFamily="50" charset="-128"/>
              <a:cs typeface="Meiryo UI" pitchFamily="50" charset="-128"/>
            </a:endParaRPr>
          </a:p>
        </p:txBody>
      </p:sp>
      <p:sp>
        <p:nvSpPr>
          <p:cNvPr id="42" name="テキスト ボックス 3"/>
          <p:cNvSpPr txBox="1">
            <a:spLocks noChangeArrowheads="1"/>
          </p:cNvSpPr>
          <p:nvPr/>
        </p:nvSpPr>
        <p:spPr bwMode="auto">
          <a:xfrm>
            <a:off x="666940" y="4057844"/>
            <a:ext cx="3241953" cy="253916"/>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1050" dirty="0" smtClean="0">
                <a:solidFill>
                  <a:srgbClr val="000000"/>
                </a:solidFill>
                <a:latin typeface="Meiryo UI" pitchFamily="50" charset="-128"/>
                <a:ea typeface="Meiryo UI" pitchFamily="50" charset="-128"/>
                <a:cs typeface="Meiryo UI" pitchFamily="50" charset="-128"/>
              </a:rPr>
              <a:t>⇒　他都市と同様、</a:t>
            </a:r>
            <a:r>
              <a:rPr lang="en-US" altLang="ja-JP" sz="1050" dirty="0" smtClean="0">
                <a:solidFill>
                  <a:srgbClr val="000000"/>
                </a:solidFill>
                <a:latin typeface="Meiryo UI" pitchFamily="50" charset="-128"/>
                <a:ea typeface="Meiryo UI" pitchFamily="50" charset="-128"/>
                <a:cs typeface="Meiryo UI" pitchFamily="50" charset="-128"/>
              </a:rPr>
              <a:t>2007</a:t>
            </a:r>
            <a:r>
              <a:rPr lang="ja-JP" altLang="en-US" sz="1050" dirty="0" smtClean="0">
                <a:solidFill>
                  <a:srgbClr val="000000"/>
                </a:solidFill>
                <a:latin typeface="Meiryo UI" pitchFamily="50" charset="-128"/>
                <a:ea typeface="Meiryo UI" pitchFamily="50" charset="-128"/>
                <a:cs typeface="Meiryo UI" pitchFamily="50" charset="-128"/>
              </a:rPr>
              <a:t>年度をピークに減少傾向</a:t>
            </a:r>
            <a:endParaRPr lang="ja-JP" altLang="en-US" sz="1050" dirty="0">
              <a:solidFill>
                <a:srgbClr val="000000"/>
              </a:solidFill>
              <a:latin typeface="Meiryo UI" pitchFamily="50" charset="-128"/>
              <a:ea typeface="Meiryo UI" pitchFamily="50" charset="-128"/>
              <a:cs typeface="Meiryo UI" pitchFamily="50" charset="-128"/>
            </a:endParaRPr>
          </a:p>
        </p:txBody>
      </p:sp>
      <p:sp>
        <p:nvSpPr>
          <p:cNvPr id="48" name="テキスト ボックス 3"/>
          <p:cNvSpPr txBox="1">
            <a:spLocks noChangeArrowheads="1"/>
          </p:cNvSpPr>
          <p:nvPr/>
        </p:nvSpPr>
        <p:spPr bwMode="auto">
          <a:xfrm>
            <a:off x="5548751" y="4057844"/>
            <a:ext cx="2237353" cy="253916"/>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1050" dirty="0" smtClean="0">
                <a:solidFill>
                  <a:srgbClr val="000000"/>
                </a:solidFill>
                <a:latin typeface="Meiryo UI" pitchFamily="50" charset="-128"/>
                <a:ea typeface="Meiryo UI" pitchFamily="50" charset="-128"/>
                <a:cs typeface="Meiryo UI" pitchFamily="50" charset="-128"/>
              </a:rPr>
              <a:t>⇒　他都市を上回る税収を継続</a:t>
            </a:r>
            <a:endParaRPr lang="ja-JP" altLang="en-US" sz="1050" dirty="0">
              <a:solidFill>
                <a:srgbClr val="000000"/>
              </a:solidFill>
              <a:latin typeface="Meiryo UI" pitchFamily="50" charset="-128"/>
              <a:ea typeface="Meiryo UI" pitchFamily="50" charset="-128"/>
              <a:cs typeface="Meiryo UI" pitchFamily="50" charset="-128"/>
            </a:endParaRPr>
          </a:p>
        </p:txBody>
      </p:sp>
      <p:cxnSp>
        <p:nvCxnSpPr>
          <p:cNvPr id="35" name="直線矢印コネクタ 34"/>
          <p:cNvCxnSpPr/>
          <p:nvPr/>
        </p:nvCxnSpPr>
        <p:spPr>
          <a:xfrm flipV="1">
            <a:off x="5528204" y="4835944"/>
            <a:ext cx="2257900" cy="428463"/>
          </a:xfrm>
          <a:prstGeom prst="straightConnector1">
            <a:avLst/>
          </a:prstGeom>
          <a:ln w="5397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40" name="テキスト ボックス 39"/>
          <p:cNvSpPr txBox="1"/>
          <p:nvPr/>
        </p:nvSpPr>
        <p:spPr>
          <a:xfrm rot="20978253">
            <a:off x="5279729" y="4800747"/>
            <a:ext cx="2295099" cy="276999"/>
          </a:xfrm>
          <a:prstGeom prst="rect">
            <a:avLst/>
          </a:prstGeom>
          <a:noFill/>
        </p:spPr>
        <p:txBody>
          <a:bodyPr wrap="square" rtlCol="0">
            <a:spAutoFit/>
          </a:bodyPr>
          <a:lstStyle/>
          <a:p>
            <a:pPr algn="ctr" defTabSz="914266"/>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1,790</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億円の増（約</a:t>
            </a:r>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1.7</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倍）</a:t>
            </a:r>
            <a:endPar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正方形/長方形 50"/>
          <p:cNvSpPr/>
          <p:nvPr/>
        </p:nvSpPr>
        <p:spPr>
          <a:xfrm>
            <a:off x="111002" y="45640"/>
            <a:ext cx="1796702" cy="36072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ja-JP" b="1" dirty="0" smtClean="0">
                <a:latin typeface="Meiryo UI" panose="020B0604030504040204" pitchFamily="50" charset="-128"/>
                <a:ea typeface="Meiryo UI" panose="020B0604030504040204" pitchFamily="50" charset="-128"/>
              </a:rPr>
              <a:t>Ⅲ</a:t>
            </a:r>
            <a:r>
              <a:rPr lang="ja-JP" altLang="en-US" b="1" dirty="0" smtClean="0">
                <a:latin typeface="Meiryo UI" panose="020B0604030504040204" pitchFamily="50" charset="-128"/>
                <a:ea typeface="Meiryo UI" panose="020B0604030504040204" pitchFamily="50" charset="-128"/>
              </a:rPr>
              <a:t>財政状況</a:t>
            </a:r>
            <a:endParaRPr kumimoji="1" lang="ja-JP" altLang="en-US"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9821296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4670326" y="4360665"/>
            <a:ext cx="4450466" cy="2432515"/>
          </a:xfrm>
          <a:prstGeom prst="rect">
            <a:avLst/>
          </a:prstGeom>
        </p:spPr>
      </p:pic>
      <p:pic>
        <p:nvPicPr>
          <p:cNvPr id="3" name="図 2"/>
          <p:cNvPicPr>
            <a:picLocks noChangeAspect="1"/>
          </p:cNvPicPr>
          <p:nvPr/>
        </p:nvPicPr>
        <p:blipFill>
          <a:blip r:embed="rId4"/>
          <a:stretch>
            <a:fillRect/>
          </a:stretch>
        </p:blipFill>
        <p:spPr>
          <a:xfrm>
            <a:off x="69151" y="4333595"/>
            <a:ext cx="4468755" cy="2481287"/>
          </a:xfrm>
          <a:prstGeom prst="rect">
            <a:avLst/>
          </a:prstGeom>
        </p:spPr>
      </p:pic>
      <p:pic>
        <p:nvPicPr>
          <p:cNvPr id="5" name="図 4"/>
          <p:cNvPicPr>
            <a:picLocks noChangeAspect="1"/>
          </p:cNvPicPr>
          <p:nvPr/>
        </p:nvPicPr>
        <p:blipFill>
          <a:blip r:embed="rId5"/>
          <a:stretch>
            <a:fillRect/>
          </a:stretch>
        </p:blipFill>
        <p:spPr>
          <a:xfrm>
            <a:off x="4492021" y="1067572"/>
            <a:ext cx="5066215" cy="2609314"/>
          </a:xfrm>
          <a:prstGeom prst="rect">
            <a:avLst/>
          </a:prstGeom>
        </p:spPr>
      </p:pic>
      <p:pic>
        <p:nvPicPr>
          <p:cNvPr id="4" name="図 3"/>
          <p:cNvPicPr>
            <a:picLocks noChangeAspect="1"/>
          </p:cNvPicPr>
          <p:nvPr/>
        </p:nvPicPr>
        <p:blipFill>
          <a:blip r:embed="rId6"/>
          <a:stretch>
            <a:fillRect/>
          </a:stretch>
        </p:blipFill>
        <p:spPr>
          <a:xfrm>
            <a:off x="34572" y="1046020"/>
            <a:ext cx="4895512" cy="2627604"/>
          </a:xfrm>
          <a:prstGeom prst="rect">
            <a:avLst/>
          </a:prstGeom>
        </p:spPr>
      </p:pic>
      <p:cxnSp>
        <p:nvCxnSpPr>
          <p:cNvPr id="7" name="直線コネクタ 6"/>
          <p:cNvCxnSpPr/>
          <p:nvPr/>
        </p:nvCxnSpPr>
        <p:spPr>
          <a:xfrm>
            <a:off x="284105" y="43675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225976" y="6259"/>
            <a:ext cx="3498073" cy="400110"/>
          </a:xfrm>
          <a:prstGeom prst="rect">
            <a:avLst/>
          </a:prstGeom>
          <a:noFill/>
        </p:spPr>
        <p:txBody>
          <a:bodyPr wrap="none" rtlCol="0">
            <a:spAutoFit/>
          </a:bodyPr>
          <a:lstStyle/>
          <a:p>
            <a:r>
              <a:rPr lang="en-US" altLang="ja-JP" sz="2000" dirty="0" smtClean="0">
                <a:latin typeface="Meiryo UI" panose="020B0604030504040204" pitchFamily="50" charset="-128"/>
                <a:ea typeface="Meiryo UI" panose="020B0604030504040204" pitchFamily="50" charset="-128"/>
              </a:rPr>
              <a:t>【</a:t>
            </a:r>
            <a:r>
              <a:rPr lang="en-US" altLang="ja-JP" sz="2000" b="1" dirty="0" smtClean="0">
                <a:latin typeface="Meiryo UI" panose="020B0604030504040204" pitchFamily="50" charset="-128"/>
                <a:ea typeface="Meiryo UI" panose="020B0604030504040204" pitchFamily="50" charset="-128"/>
              </a:rPr>
              <a:t>Ⅲ</a:t>
            </a:r>
            <a:r>
              <a:rPr lang="ja-JP" altLang="en-US" sz="2000" b="1" dirty="0" smtClean="0">
                <a:latin typeface="Meiryo UI" panose="020B0604030504040204" pitchFamily="50" charset="-128"/>
                <a:ea typeface="Meiryo UI" panose="020B0604030504040204" pitchFamily="50" charset="-128"/>
              </a:rPr>
              <a:t>財政状況</a:t>
            </a:r>
            <a:r>
              <a:rPr lang="en-US" altLang="ja-JP" sz="2000" b="1" dirty="0" smtClean="0">
                <a:latin typeface="Meiryo UI" panose="020B0604030504040204" pitchFamily="50" charset="-128"/>
                <a:ea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②市税収入の推移</a:t>
            </a:r>
            <a:endParaRPr kumimoji="1" lang="ja-JP" altLang="en-US" sz="1600" dirty="0">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225976" y="492914"/>
            <a:ext cx="4248000" cy="307777"/>
          </a:xfrm>
          <a:prstGeom prst="rect">
            <a:avLst/>
          </a:prstGeom>
          <a:solidFill>
            <a:schemeClr val="accent2">
              <a:lumMod val="40000"/>
              <a:lumOff val="60000"/>
            </a:schemeClr>
          </a:solidFill>
          <a:ln>
            <a:solidFill>
              <a:schemeClr val="accent2"/>
            </a:solidFill>
          </a:ln>
        </p:spPr>
        <p:txBody>
          <a:bodyPr wrap="square" rtlCol="0">
            <a:spAutoFit/>
          </a:bodyPr>
          <a:lstStyle/>
          <a:p>
            <a:r>
              <a:rPr lang="en-US" altLang="ja-JP" sz="1400" b="1" dirty="0" smtClean="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市</a:t>
            </a:r>
            <a:r>
              <a:rPr lang="ja-JP" altLang="en-US" sz="1400" b="1" dirty="0" smtClean="0">
                <a:latin typeface="Meiryo UI" panose="020B0604030504040204" pitchFamily="50" charset="-128"/>
                <a:ea typeface="Meiryo UI" panose="020B0604030504040204" pitchFamily="50" charset="-128"/>
              </a:rPr>
              <a:t>税収入（決算額）　</a:t>
            </a:r>
            <a:r>
              <a:rPr lang="en-US" altLang="ja-JP" sz="1400" b="1" dirty="0" smtClean="0">
                <a:latin typeface="Meiryo UI" panose="020B0604030504040204" pitchFamily="50" charset="-128"/>
                <a:ea typeface="Meiryo UI" panose="020B0604030504040204" pitchFamily="50" charset="-128"/>
              </a:rPr>
              <a:t>2000-2010</a:t>
            </a:r>
            <a:r>
              <a:rPr kumimoji="1" lang="en-US" altLang="ja-JP" sz="1400" b="1" dirty="0" smtClean="0">
                <a:latin typeface="Meiryo UI" panose="020B0604030504040204" pitchFamily="50" charset="-128"/>
                <a:ea typeface="Meiryo UI" panose="020B0604030504040204" pitchFamily="50" charset="-128"/>
              </a:rPr>
              <a:t>】</a:t>
            </a:r>
            <a:endParaRPr kumimoji="1" lang="en-US" altLang="ja-JP" sz="1400" b="1" dirty="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4639193" y="492913"/>
            <a:ext cx="4248000" cy="307777"/>
          </a:xfrm>
          <a:prstGeom prst="rect">
            <a:avLst/>
          </a:prstGeom>
          <a:solidFill>
            <a:schemeClr val="accent2">
              <a:lumMod val="40000"/>
              <a:lumOff val="60000"/>
            </a:schemeClr>
          </a:solidFill>
          <a:ln>
            <a:solidFill>
              <a:schemeClr val="accent2"/>
            </a:solidFill>
          </a:ln>
        </p:spPr>
        <p:txBody>
          <a:bodyPr wrap="square" rtlCol="0">
            <a:spAutoFit/>
          </a:bodyPr>
          <a:lstStyle/>
          <a:p>
            <a:r>
              <a:rPr lang="en-US" altLang="ja-JP" sz="1400" b="1" dirty="0" smtClean="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市</a:t>
            </a:r>
            <a:r>
              <a:rPr lang="ja-JP" altLang="en-US" sz="1400" b="1" dirty="0" smtClean="0">
                <a:latin typeface="Meiryo UI" panose="020B0604030504040204" pitchFamily="50" charset="-128"/>
                <a:ea typeface="Meiryo UI" panose="020B0604030504040204" pitchFamily="50" charset="-128"/>
              </a:rPr>
              <a:t>税収入（決算額）　</a:t>
            </a:r>
            <a:r>
              <a:rPr lang="en-US" altLang="ja-JP" sz="1400" b="1" dirty="0" smtClean="0">
                <a:latin typeface="Meiryo UI" panose="020B0604030504040204" pitchFamily="50" charset="-128"/>
                <a:ea typeface="Meiryo UI" panose="020B0604030504040204" pitchFamily="50" charset="-128"/>
              </a:rPr>
              <a:t>2010-2018】</a:t>
            </a:r>
          </a:p>
        </p:txBody>
      </p:sp>
      <p:sp>
        <p:nvSpPr>
          <p:cNvPr id="28" name="テキスト ボックス 27"/>
          <p:cNvSpPr txBox="1"/>
          <p:nvPr/>
        </p:nvSpPr>
        <p:spPr>
          <a:xfrm>
            <a:off x="41432" y="911635"/>
            <a:ext cx="768626" cy="246221"/>
          </a:xfrm>
          <a:prstGeom prst="rect">
            <a:avLst/>
          </a:prstGeom>
          <a:noFill/>
        </p:spPr>
        <p:txBody>
          <a:bodyPr wrap="square" rtlCol="0">
            <a:spAutoFit/>
          </a:bodyPr>
          <a:lstStyle/>
          <a:p>
            <a:r>
              <a:rPr kumimoji="1" lang="en-US" altLang="ja-JP" sz="1000" dirty="0" smtClean="0">
                <a:latin typeface="Meiryo UI" panose="020B0604030504040204" pitchFamily="50" charset="-128"/>
                <a:ea typeface="Meiryo UI" panose="020B0604030504040204" pitchFamily="50" charset="-128"/>
              </a:rPr>
              <a:t>(</a:t>
            </a:r>
            <a:r>
              <a:rPr kumimoji="1" lang="ja-JP" altLang="en-US" sz="1000" dirty="0" smtClean="0">
                <a:latin typeface="Meiryo UI" panose="020B0604030504040204" pitchFamily="50" charset="-128"/>
                <a:ea typeface="Meiryo UI" panose="020B0604030504040204" pitchFamily="50" charset="-128"/>
              </a:rPr>
              <a:t>億円</a:t>
            </a:r>
            <a:r>
              <a:rPr kumimoji="1" lang="en-US" altLang="ja-JP" sz="1000" dirty="0" smtClean="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p:txBody>
      </p:sp>
      <p:sp>
        <p:nvSpPr>
          <p:cNvPr id="33" name="テキスト ボックス 32"/>
          <p:cNvSpPr txBox="1"/>
          <p:nvPr/>
        </p:nvSpPr>
        <p:spPr>
          <a:xfrm>
            <a:off x="4639192" y="924276"/>
            <a:ext cx="768626" cy="246221"/>
          </a:xfrm>
          <a:prstGeom prst="rect">
            <a:avLst/>
          </a:prstGeom>
          <a:noFill/>
        </p:spPr>
        <p:txBody>
          <a:bodyPr wrap="square" rtlCol="0">
            <a:spAutoFit/>
          </a:bodyPr>
          <a:lstStyle/>
          <a:p>
            <a:r>
              <a:rPr kumimoji="1" lang="en-US" altLang="ja-JP" sz="1000" dirty="0" smtClean="0">
                <a:latin typeface="Meiryo UI" panose="020B0604030504040204" pitchFamily="50" charset="-128"/>
                <a:ea typeface="Meiryo UI" panose="020B0604030504040204" pitchFamily="50" charset="-128"/>
              </a:rPr>
              <a:t>(</a:t>
            </a:r>
            <a:r>
              <a:rPr kumimoji="1" lang="ja-JP" altLang="en-US" sz="1000" dirty="0" smtClean="0">
                <a:latin typeface="Meiryo UI" panose="020B0604030504040204" pitchFamily="50" charset="-128"/>
                <a:ea typeface="Meiryo UI" panose="020B0604030504040204" pitchFamily="50" charset="-128"/>
              </a:rPr>
              <a:t>億円</a:t>
            </a:r>
            <a:r>
              <a:rPr kumimoji="1" lang="en-US" altLang="ja-JP" sz="1000" dirty="0" smtClean="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p:txBody>
      </p:sp>
      <p:sp>
        <p:nvSpPr>
          <p:cNvPr id="35" name="正方形/長方形 34"/>
          <p:cNvSpPr/>
          <p:nvPr/>
        </p:nvSpPr>
        <p:spPr>
          <a:xfrm>
            <a:off x="7675837" y="3558208"/>
            <a:ext cx="1223412" cy="230832"/>
          </a:xfrm>
          <a:prstGeom prst="rect">
            <a:avLst/>
          </a:prstGeom>
        </p:spPr>
        <p:txBody>
          <a:bodyPr wrap="none">
            <a:spAutoFit/>
          </a:bodyPr>
          <a:lstStyle/>
          <a:p>
            <a:r>
              <a:rPr lang="ja-JP" altLang="en-US" sz="900" dirty="0">
                <a:latin typeface="Meiryo UI" panose="020B0604030504040204" pitchFamily="50" charset="-128"/>
                <a:ea typeface="Meiryo UI" panose="020B0604030504040204" pitchFamily="50" charset="-128"/>
              </a:rPr>
              <a:t>出典</a:t>
            </a:r>
            <a:r>
              <a:rPr lang="ja-JP" altLang="en-US" sz="900" dirty="0" smtClean="0">
                <a:latin typeface="Meiryo UI" panose="020B0604030504040204" pitchFamily="50" charset="-128"/>
                <a:ea typeface="Meiryo UI" panose="020B0604030504040204" pitchFamily="50" charset="-128"/>
              </a:rPr>
              <a:t>：大阪市統計書</a:t>
            </a:r>
            <a:endParaRPr lang="ja-JP" altLang="en-US" sz="900" dirty="0">
              <a:latin typeface="Meiryo UI" panose="020B0604030504040204" pitchFamily="50" charset="-128"/>
              <a:ea typeface="Meiryo UI" panose="020B0604030504040204" pitchFamily="50" charset="-128"/>
            </a:endParaRPr>
          </a:p>
        </p:txBody>
      </p:sp>
      <p:sp>
        <p:nvSpPr>
          <p:cNvPr id="37" name="テキスト ボックス 36"/>
          <p:cNvSpPr txBox="1"/>
          <p:nvPr/>
        </p:nvSpPr>
        <p:spPr>
          <a:xfrm>
            <a:off x="3375962" y="2215281"/>
            <a:ext cx="307777" cy="1353241"/>
          </a:xfrm>
          <a:prstGeom prst="rect">
            <a:avLst/>
          </a:prstGeom>
          <a:noFill/>
          <a:ln>
            <a:noFill/>
          </a:ln>
        </p:spPr>
        <p:txBody>
          <a:bodyPr vert="eaVert" wrap="square" rtlCol="0" anchor="ctr">
            <a:spAutoFit/>
          </a:bodyPr>
          <a:lstStyle/>
          <a:p>
            <a:pPr algn="ctr"/>
            <a:r>
              <a:rPr lang="ja-JP" altLang="en-US"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リーマンショック</a:t>
            </a:r>
            <a:endParaRPr lang="en-US" altLang="ja-JP"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テキスト ボックス 39"/>
          <p:cNvSpPr txBox="1"/>
          <p:nvPr/>
        </p:nvSpPr>
        <p:spPr>
          <a:xfrm>
            <a:off x="5407818" y="2117800"/>
            <a:ext cx="833118" cy="461665"/>
          </a:xfrm>
          <a:prstGeom prst="rect">
            <a:avLst/>
          </a:prstGeom>
          <a:noFill/>
        </p:spPr>
        <p:txBody>
          <a:bodyPr wrap="square" rtlCol="0">
            <a:spAutoFit/>
          </a:bodyPr>
          <a:lstStyle/>
          <a:p>
            <a:pPr algn="ctr" defTabSz="914266"/>
            <a:r>
              <a:rPr lang="ja-JP" altLang="en-US"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大阪府市</a:t>
            </a:r>
            <a:endParaRPr lang="en-US" altLang="ja-JP"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defTabSz="914266"/>
            <a:r>
              <a:rPr lang="ja-JP" altLang="en-US"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統合本部を</a:t>
            </a:r>
            <a:endParaRPr lang="en-US" altLang="ja-JP"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defTabSz="914266"/>
            <a:r>
              <a:rPr lang="ja-JP" altLang="en-US"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設置</a:t>
            </a:r>
            <a:endParaRPr lang="en-US" altLang="ja-JP"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テキスト ボックス 40"/>
          <p:cNvSpPr txBox="1"/>
          <p:nvPr/>
        </p:nvSpPr>
        <p:spPr>
          <a:xfrm>
            <a:off x="5843026" y="2263663"/>
            <a:ext cx="850687" cy="461665"/>
          </a:xfrm>
          <a:prstGeom prst="rect">
            <a:avLst/>
          </a:prstGeom>
          <a:noFill/>
        </p:spPr>
        <p:txBody>
          <a:bodyPr wrap="square" rtlCol="0">
            <a:spAutoFit/>
          </a:bodyPr>
          <a:lstStyle/>
          <a:p>
            <a:pPr algn="ctr" defTabSz="914266"/>
            <a:r>
              <a:rPr lang="ja-JP" altLang="en-US"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府市の</a:t>
            </a:r>
            <a:endParaRPr lang="en-US" altLang="ja-JP"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defTabSz="914266"/>
            <a:r>
              <a:rPr lang="ja-JP" altLang="en-US"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成長戦略を</a:t>
            </a:r>
            <a:endParaRPr lang="en-US" altLang="ja-JP"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defTabSz="914266"/>
            <a:r>
              <a:rPr lang="ja-JP" altLang="en-US"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一本化</a:t>
            </a:r>
            <a:endParaRPr lang="en-US" altLang="ja-JP"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正方形/長方形 41"/>
          <p:cNvSpPr/>
          <p:nvPr/>
        </p:nvSpPr>
        <p:spPr>
          <a:xfrm>
            <a:off x="7207121" y="2891902"/>
            <a:ext cx="1881635" cy="338554"/>
          </a:xfrm>
          <a:prstGeom prst="rect">
            <a:avLst/>
          </a:prstGeom>
        </p:spPr>
        <p:txBody>
          <a:bodyPr vert="horz" wrap="square">
            <a:spAutoFit/>
          </a:bodyPr>
          <a:lstStyle/>
          <a:p>
            <a:r>
              <a:rPr lang="en-US" altLang="ja-JP" sz="800" dirty="0"/>
              <a:t>※</a:t>
            </a:r>
            <a:r>
              <a:rPr lang="ja-JP" altLang="en-US" sz="800" dirty="0" smtClean="0"/>
              <a:t>府費</a:t>
            </a:r>
            <a:r>
              <a:rPr lang="ja-JP" altLang="en-US" sz="800" dirty="0"/>
              <a:t>負担教職員制度の見直しに</a:t>
            </a:r>
            <a:r>
              <a:rPr lang="ja-JP" altLang="en-US" sz="800" dirty="0" smtClean="0"/>
              <a:t>伴う</a:t>
            </a:r>
            <a:endParaRPr lang="en-US" altLang="ja-JP" sz="800" dirty="0" smtClean="0"/>
          </a:p>
          <a:p>
            <a:r>
              <a:rPr lang="ja-JP" altLang="en-US" sz="800" dirty="0"/>
              <a:t>　</a:t>
            </a:r>
            <a:r>
              <a:rPr lang="ja-JP" altLang="en-US" sz="800" dirty="0" smtClean="0"/>
              <a:t>　税源移譲</a:t>
            </a:r>
            <a:r>
              <a:rPr lang="ja-JP" altLang="en-US" sz="800" dirty="0"/>
              <a:t>分</a:t>
            </a:r>
            <a:r>
              <a:rPr lang="ja-JP" altLang="en-US" sz="800" dirty="0" smtClean="0"/>
              <a:t>（</a:t>
            </a:r>
            <a:r>
              <a:rPr lang="en-US" altLang="ja-JP" sz="800" dirty="0"/>
              <a:t>433</a:t>
            </a:r>
            <a:r>
              <a:rPr lang="ja-JP" altLang="en-US" sz="800" dirty="0" smtClean="0"/>
              <a:t>億円）除く</a:t>
            </a:r>
            <a:endParaRPr lang="ja-JP" altLang="en-US" sz="800" dirty="0"/>
          </a:p>
        </p:txBody>
      </p:sp>
      <p:cxnSp>
        <p:nvCxnSpPr>
          <p:cNvPr id="24" name="直線矢印コネクタ 23"/>
          <p:cNvCxnSpPr/>
          <p:nvPr/>
        </p:nvCxnSpPr>
        <p:spPr>
          <a:xfrm flipV="1">
            <a:off x="6415851" y="1199211"/>
            <a:ext cx="2157739" cy="1067322"/>
          </a:xfrm>
          <a:prstGeom prst="straightConnector1">
            <a:avLst/>
          </a:prstGeom>
          <a:ln w="5397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5" name="テキスト ボックス 24"/>
          <p:cNvSpPr txBox="1"/>
          <p:nvPr/>
        </p:nvSpPr>
        <p:spPr>
          <a:xfrm rot="20114937">
            <a:off x="6193503" y="1480652"/>
            <a:ext cx="2295099" cy="276999"/>
          </a:xfrm>
          <a:prstGeom prst="rect">
            <a:avLst/>
          </a:prstGeom>
          <a:noFill/>
        </p:spPr>
        <p:txBody>
          <a:bodyPr wrap="square" rtlCol="0">
            <a:spAutoFit/>
          </a:bodyPr>
          <a:lstStyle/>
          <a:p>
            <a:pPr algn="ctr" defTabSz="914266"/>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681</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億円の増（約</a:t>
            </a:r>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１倍）</a:t>
            </a:r>
            <a:endPar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テキスト ボックス 25"/>
          <p:cNvSpPr txBox="1"/>
          <p:nvPr/>
        </p:nvSpPr>
        <p:spPr>
          <a:xfrm>
            <a:off x="220439" y="3756090"/>
            <a:ext cx="4248000" cy="307777"/>
          </a:xfrm>
          <a:prstGeom prst="rect">
            <a:avLst/>
          </a:prstGeom>
          <a:solidFill>
            <a:schemeClr val="accent2">
              <a:lumMod val="40000"/>
              <a:lumOff val="60000"/>
            </a:schemeClr>
          </a:solidFill>
          <a:ln>
            <a:solidFill>
              <a:schemeClr val="accent2"/>
            </a:solidFill>
          </a:ln>
        </p:spPr>
        <p:txBody>
          <a:bodyPr wrap="square" rtlCol="0">
            <a:spAutoFit/>
          </a:bodyPr>
          <a:lstStyle/>
          <a:p>
            <a:r>
              <a:rPr lang="en-US" altLang="ja-JP" sz="1400" b="1" dirty="0" smtClean="0">
                <a:latin typeface="Meiryo UI" panose="020B0604030504040204" pitchFamily="50" charset="-128"/>
                <a:ea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rPr>
              <a:t>法人市民税（決算額）　</a:t>
            </a:r>
            <a:r>
              <a:rPr lang="en-US" altLang="ja-JP" sz="1400" b="1" dirty="0" smtClean="0">
                <a:latin typeface="Meiryo UI" panose="020B0604030504040204" pitchFamily="50" charset="-128"/>
                <a:ea typeface="Meiryo UI" panose="020B0604030504040204" pitchFamily="50" charset="-128"/>
              </a:rPr>
              <a:t>2000-2010</a:t>
            </a:r>
            <a:r>
              <a:rPr kumimoji="1" lang="en-US" altLang="ja-JP" sz="1400" b="1" dirty="0" smtClean="0">
                <a:latin typeface="Meiryo UI" panose="020B0604030504040204" pitchFamily="50" charset="-128"/>
                <a:ea typeface="Meiryo UI" panose="020B0604030504040204" pitchFamily="50" charset="-128"/>
              </a:rPr>
              <a:t>】</a:t>
            </a:r>
            <a:endParaRPr kumimoji="1" lang="en-US" altLang="ja-JP" sz="1400" b="1" dirty="0">
              <a:latin typeface="Meiryo UI" panose="020B0604030504040204" pitchFamily="50" charset="-128"/>
              <a:ea typeface="Meiryo UI" panose="020B0604030504040204" pitchFamily="50" charset="-128"/>
            </a:endParaRPr>
          </a:p>
        </p:txBody>
      </p:sp>
      <p:sp>
        <p:nvSpPr>
          <p:cNvPr id="27" name="テキスト ボックス 26"/>
          <p:cNvSpPr txBox="1"/>
          <p:nvPr/>
        </p:nvSpPr>
        <p:spPr>
          <a:xfrm>
            <a:off x="4643197" y="3779037"/>
            <a:ext cx="4248000" cy="307777"/>
          </a:xfrm>
          <a:prstGeom prst="rect">
            <a:avLst/>
          </a:prstGeom>
          <a:solidFill>
            <a:schemeClr val="accent2">
              <a:lumMod val="40000"/>
              <a:lumOff val="60000"/>
            </a:schemeClr>
          </a:solidFill>
          <a:ln>
            <a:solidFill>
              <a:schemeClr val="accent2"/>
            </a:solidFill>
          </a:ln>
        </p:spPr>
        <p:txBody>
          <a:bodyPr wrap="square" rtlCol="0">
            <a:spAutoFit/>
          </a:bodyPr>
          <a:lstStyle/>
          <a:p>
            <a:r>
              <a:rPr lang="en-US" altLang="ja-JP" sz="1400" b="1" dirty="0" smtClean="0">
                <a:latin typeface="Meiryo UI" panose="020B0604030504040204" pitchFamily="50" charset="-128"/>
                <a:ea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rPr>
              <a:t>法人市民税（決算額）　</a:t>
            </a:r>
            <a:r>
              <a:rPr lang="en-US" altLang="ja-JP" sz="1400" b="1" dirty="0" smtClean="0">
                <a:latin typeface="Meiryo UI" panose="020B0604030504040204" pitchFamily="50" charset="-128"/>
                <a:ea typeface="Meiryo UI" panose="020B0604030504040204" pitchFamily="50" charset="-128"/>
              </a:rPr>
              <a:t>2010-2018】</a:t>
            </a:r>
          </a:p>
        </p:txBody>
      </p:sp>
      <p:sp>
        <p:nvSpPr>
          <p:cNvPr id="21" name="正方形/長方形 20"/>
          <p:cNvSpPr/>
          <p:nvPr/>
        </p:nvSpPr>
        <p:spPr>
          <a:xfrm>
            <a:off x="7668344" y="6661520"/>
            <a:ext cx="1260281" cy="230832"/>
          </a:xfrm>
          <a:prstGeom prst="rect">
            <a:avLst/>
          </a:prstGeom>
        </p:spPr>
        <p:txBody>
          <a:bodyPr wrap="none">
            <a:spAutoFit/>
          </a:bodyPr>
          <a:lstStyle/>
          <a:p>
            <a:r>
              <a:rPr lang="ja-JP" altLang="en-US" sz="900" dirty="0">
                <a:latin typeface="Meiryo UI" panose="020B0604030504040204" pitchFamily="50" charset="-128"/>
                <a:ea typeface="Meiryo UI" panose="020B0604030504040204" pitchFamily="50" charset="-128"/>
              </a:rPr>
              <a:t>出典</a:t>
            </a:r>
            <a:r>
              <a:rPr lang="ja-JP" altLang="en-US" sz="900" dirty="0" smtClean="0">
                <a:latin typeface="Meiryo UI" panose="020B0604030504040204" pitchFamily="50" charset="-128"/>
                <a:ea typeface="Meiryo UI" panose="020B0604030504040204" pitchFamily="50" charset="-128"/>
              </a:rPr>
              <a:t>：大阪市統計書</a:t>
            </a:r>
            <a:endParaRPr lang="ja-JP" altLang="en-US" sz="900" dirty="0">
              <a:latin typeface="Meiryo UI" panose="020B0604030504040204" pitchFamily="50" charset="-128"/>
              <a:ea typeface="Meiryo UI" panose="020B0604030504040204" pitchFamily="50" charset="-128"/>
            </a:endParaRPr>
          </a:p>
        </p:txBody>
      </p:sp>
      <p:cxnSp>
        <p:nvCxnSpPr>
          <p:cNvPr id="23" name="直線矢印コネクタ 22"/>
          <p:cNvCxnSpPr/>
          <p:nvPr/>
        </p:nvCxnSpPr>
        <p:spPr>
          <a:xfrm flipV="1">
            <a:off x="5790689" y="4766233"/>
            <a:ext cx="2157739" cy="1067322"/>
          </a:xfrm>
          <a:prstGeom prst="straightConnector1">
            <a:avLst/>
          </a:prstGeom>
          <a:ln w="5397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9" name="テキスト ボックス 28"/>
          <p:cNvSpPr txBox="1"/>
          <p:nvPr/>
        </p:nvSpPr>
        <p:spPr>
          <a:xfrm rot="20114937">
            <a:off x="5568341" y="5047674"/>
            <a:ext cx="2295099" cy="276999"/>
          </a:xfrm>
          <a:prstGeom prst="rect">
            <a:avLst/>
          </a:prstGeom>
          <a:noFill/>
        </p:spPr>
        <p:txBody>
          <a:bodyPr wrap="square" rtlCol="0">
            <a:spAutoFit/>
          </a:bodyPr>
          <a:lstStyle/>
          <a:p>
            <a:pPr algn="ctr" defTabSz="914266"/>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07</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億円の増（約</a:t>
            </a:r>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倍）</a:t>
            </a:r>
            <a:endPar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スライド番号プレースホルダー 1"/>
          <p:cNvSpPr>
            <a:spLocks noGrp="1"/>
          </p:cNvSpPr>
          <p:nvPr>
            <p:ph type="sldNum" sz="quarter" idx="12"/>
          </p:nvPr>
        </p:nvSpPr>
        <p:spPr>
          <a:xfrm>
            <a:off x="7134387" y="6586017"/>
            <a:ext cx="2057400" cy="365125"/>
          </a:xfrm>
        </p:spPr>
        <p:txBody>
          <a:bodyPr/>
          <a:lstStyle/>
          <a:p>
            <a:r>
              <a:rPr lang="en-US" altLang="ja-JP" dirty="0" smtClean="0"/>
              <a:t>27</a:t>
            </a:r>
            <a:endParaRPr kumimoji="1" lang="ja-JP" altLang="en-US" dirty="0"/>
          </a:p>
        </p:txBody>
      </p:sp>
      <p:sp>
        <p:nvSpPr>
          <p:cNvPr id="38" name="テキスト ボックス 3"/>
          <p:cNvSpPr txBox="1">
            <a:spLocks noChangeArrowheads="1"/>
          </p:cNvSpPr>
          <p:nvPr/>
        </p:nvSpPr>
        <p:spPr bwMode="auto">
          <a:xfrm>
            <a:off x="5220976" y="851001"/>
            <a:ext cx="3666217" cy="253916"/>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1050" dirty="0" smtClean="0">
                <a:solidFill>
                  <a:srgbClr val="000000"/>
                </a:solidFill>
                <a:latin typeface="Meiryo UI" pitchFamily="50" charset="-128"/>
                <a:ea typeface="Meiryo UI" pitchFamily="50" charset="-128"/>
                <a:cs typeface="Meiryo UI" pitchFamily="50" charset="-128"/>
              </a:rPr>
              <a:t>⇒　府市一体の取組みにより、</a:t>
            </a:r>
            <a:r>
              <a:rPr lang="en-US" altLang="ja-JP" sz="1050" dirty="0" smtClean="0">
                <a:solidFill>
                  <a:srgbClr val="000000"/>
                </a:solidFill>
                <a:latin typeface="Meiryo UI" pitchFamily="50" charset="-128"/>
                <a:ea typeface="Meiryo UI" pitchFamily="50" charset="-128"/>
                <a:cs typeface="Meiryo UI" pitchFamily="50" charset="-128"/>
              </a:rPr>
              <a:t>2012</a:t>
            </a:r>
            <a:r>
              <a:rPr lang="ja-JP" altLang="en-US" sz="1050" dirty="0" smtClean="0">
                <a:solidFill>
                  <a:srgbClr val="000000"/>
                </a:solidFill>
                <a:latin typeface="Meiryo UI" pitchFamily="50" charset="-128"/>
                <a:ea typeface="Meiryo UI" pitchFamily="50" charset="-128"/>
                <a:cs typeface="Meiryo UI" pitchFamily="50" charset="-128"/>
              </a:rPr>
              <a:t>年度から増加傾向</a:t>
            </a:r>
            <a:endParaRPr lang="en-US" altLang="ja-JP" sz="1050" dirty="0" smtClean="0">
              <a:solidFill>
                <a:srgbClr val="000000"/>
              </a:solidFill>
              <a:latin typeface="Meiryo UI" pitchFamily="50" charset="-128"/>
              <a:ea typeface="Meiryo UI" pitchFamily="50" charset="-128"/>
              <a:cs typeface="Meiryo UI" pitchFamily="50" charset="-128"/>
            </a:endParaRPr>
          </a:p>
        </p:txBody>
      </p:sp>
      <p:sp>
        <p:nvSpPr>
          <p:cNvPr id="43" name="テキスト ボックス 3"/>
          <p:cNvSpPr txBox="1">
            <a:spLocks noChangeArrowheads="1"/>
          </p:cNvSpPr>
          <p:nvPr/>
        </p:nvSpPr>
        <p:spPr bwMode="auto">
          <a:xfrm>
            <a:off x="589667" y="851001"/>
            <a:ext cx="2237353" cy="253916"/>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1050" dirty="0" smtClean="0">
                <a:solidFill>
                  <a:srgbClr val="000000"/>
                </a:solidFill>
                <a:latin typeface="Meiryo UI" pitchFamily="50" charset="-128"/>
                <a:ea typeface="Meiryo UI" pitchFamily="50" charset="-128"/>
                <a:cs typeface="Meiryo UI" pitchFamily="50" charset="-128"/>
              </a:rPr>
              <a:t>⇒　</a:t>
            </a:r>
            <a:r>
              <a:rPr lang="en-US" altLang="ja-JP" sz="1050" dirty="0" smtClean="0">
                <a:solidFill>
                  <a:srgbClr val="000000"/>
                </a:solidFill>
                <a:latin typeface="Meiryo UI" pitchFamily="50" charset="-128"/>
                <a:ea typeface="Meiryo UI" pitchFamily="50" charset="-128"/>
                <a:cs typeface="Meiryo UI" pitchFamily="50" charset="-128"/>
              </a:rPr>
              <a:t>2000</a:t>
            </a:r>
            <a:r>
              <a:rPr lang="ja-JP" altLang="en-US" sz="1050" dirty="0" smtClean="0">
                <a:solidFill>
                  <a:srgbClr val="000000"/>
                </a:solidFill>
                <a:latin typeface="Meiryo UI" pitchFamily="50" charset="-128"/>
                <a:ea typeface="Meiryo UI" pitchFamily="50" charset="-128"/>
                <a:cs typeface="Meiryo UI" pitchFamily="50" charset="-128"/>
              </a:rPr>
              <a:t>年度から減少傾向</a:t>
            </a:r>
            <a:endParaRPr lang="ja-JP" altLang="en-US" sz="1050" dirty="0">
              <a:solidFill>
                <a:srgbClr val="000000"/>
              </a:solidFill>
              <a:latin typeface="Meiryo UI" pitchFamily="50" charset="-128"/>
              <a:ea typeface="Meiryo UI" pitchFamily="50" charset="-128"/>
              <a:cs typeface="Meiryo UI" pitchFamily="50" charset="-128"/>
            </a:endParaRPr>
          </a:p>
        </p:txBody>
      </p:sp>
      <p:sp>
        <p:nvSpPr>
          <p:cNvPr id="44" name="テキスト ボックス 43"/>
          <p:cNvSpPr txBox="1"/>
          <p:nvPr/>
        </p:nvSpPr>
        <p:spPr>
          <a:xfrm>
            <a:off x="4639192" y="4210485"/>
            <a:ext cx="768626" cy="246221"/>
          </a:xfrm>
          <a:prstGeom prst="rect">
            <a:avLst/>
          </a:prstGeom>
          <a:noFill/>
        </p:spPr>
        <p:txBody>
          <a:bodyPr wrap="square" rtlCol="0">
            <a:spAutoFit/>
          </a:bodyPr>
          <a:lstStyle/>
          <a:p>
            <a:r>
              <a:rPr kumimoji="1" lang="en-US" altLang="ja-JP" sz="1000" dirty="0" smtClean="0">
                <a:latin typeface="Meiryo UI" panose="020B0604030504040204" pitchFamily="50" charset="-128"/>
                <a:ea typeface="Meiryo UI" panose="020B0604030504040204" pitchFamily="50" charset="-128"/>
              </a:rPr>
              <a:t>(</a:t>
            </a:r>
            <a:r>
              <a:rPr kumimoji="1" lang="ja-JP" altLang="en-US" sz="1000" dirty="0" smtClean="0">
                <a:latin typeface="Meiryo UI" panose="020B0604030504040204" pitchFamily="50" charset="-128"/>
                <a:ea typeface="Meiryo UI" panose="020B0604030504040204" pitchFamily="50" charset="-128"/>
              </a:rPr>
              <a:t>億円</a:t>
            </a:r>
            <a:r>
              <a:rPr kumimoji="1" lang="en-US" altLang="ja-JP" sz="1000" dirty="0" smtClean="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p:txBody>
      </p:sp>
      <p:sp>
        <p:nvSpPr>
          <p:cNvPr id="45" name="テキスト ボックス 44"/>
          <p:cNvSpPr txBox="1"/>
          <p:nvPr/>
        </p:nvSpPr>
        <p:spPr>
          <a:xfrm>
            <a:off x="41432" y="4210485"/>
            <a:ext cx="768626" cy="246221"/>
          </a:xfrm>
          <a:prstGeom prst="rect">
            <a:avLst/>
          </a:prstGeom>
          <a:noFill/>
        </p:spPr>
        <p:txBody>
          <a:bodyPr wrap="square" rtlCol="0">
            <a:spAutoFit/>
          </a:bodyPr>
          <a:lstStyle/>
          <a:p>
            <a:r>
              <a:rPr kumimoji="1" lang="en-US" altLang="ja-JP" sz="1000" dirty="0" smtClean="0">
                <a:latin typeface="Meiryo UI" panose="020B0604030504040204" pitchFamily="50" charset="-128"/>
                <a:ea typeface="Meiryo UI" panose="020B0604030504040204" pitchFamily="50" charset="-128"/>
              </a:rPr>
              <a:t>(</a:t>
            </a:r>
            <a:r>
              <a:rPr kumimoji="1" lang="ja-JP" altLang="en-US" sz="1000" dirty="0" smtClean="0">
                <a:latin typeface="Meiryo UI" panose="020B0604030504040204" pitchFamily="50" charset="-128"/>
                <a:ea typeface="Meiryo UI" panose="020B0604030504040204" pitchFamily="50" charset="-128"/>
              </a:rPr>
              <a:t>億円</a:t>
            </a:r>
            <a:r>
              <a:rPr kumimoji="1" lang="en-US" altLang="ja-JP" sz="1000" dirty="0" smtClean="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p:txBody>
      </p:sp>
      <p:sp>
        <p:nvSpPr>
          <p:cNvPr id="46" name="テキスト ボックス 3"/>
          <p:cNvSpPr txBox="1">
            <a:spLocks noChangeArrowheads="1"/>
          </p:cNvSpPr>
          <p:nvPr/>
        </p:nvSpPr>
        <p:spPr bwMode="auto">
          <a:xfrm>
            <a:off x="5220976" y="4135801"/>
            <a:ext cx="2159911" cy="253916"/>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1050" dirty="0" smtClean="0">
                <a:solidFill>
                  <a:srgbClr val="000000"/>
                </a:solidFill>
                <a:latin typeface="Meiryo UI" pitchFamily="50" charset="-128"/>
                <a:ea typeface="Meiryo UI" pitchFamily="50" charset="-128"/>
                <a:cs typeface="Meiryo UI" pitchFamily="50" charset="-128"/>
              </a:rPr>
              <a:t>⇒　</a:t>
            </a:r>
            <a:r>
              <a:rPr lang="en-US" altLang="ja-JP" sz="1050" dirty="0" smtClean="0">
                <a:solidFill>
                  <a:srgbClr val="000000"/>
                </a:solidFill>
                <a:latin typeface="Meiryo UI" pitchFamily="50" charset="-128"/>
                <a:ea typeface="Meiryo UI" pitchFamily="50" charset="-128"/>
                <a:cs typeface="Meiryo UI" pitchFamily="50" charset="-128"/>
              </a:rPr>
              <a:t>2010</a:t>
            </a:r>
            <a:r>
              <a:rPr lang="ja-JP" altLang="en-US" sz="1050" dirty="0" smtClean="0">
                <a:solidFill>
                  <a:srgbClr val="000000"/>
                </a:solidFill>
                <a:latin typeface="Meiryo UI" pitchFamily="50" charset="-128"/>
                <a:ea typeface="Meiryo UI" pitchFamily="50" charset="-128"/>
                <a:cs typeface="Meiryo UI" pitchFamily="50" charset="-128"/>
              </a:rPr>
              <a:t>年度から増加傾向</a:t>
            </a:r>
            <a:endParaRPr lang="en-US" altLang="ja-JP" sz="1050" dirty="0" smtClean="0">
              <a:solidFill>
                <a:srgbClr val="000000"/>
              </a:solidFill>
              <a:latin typeface="Meiryo UI" pitchFamily="50" charset="-128"/>
              <a:ea typeface="Meiryo UI" pitchFamily="50" charset="-128"/>
              <a:cs typeface="Meiryo UI" pitchFamily="50" charset="-128"/>
            </a:endParaRPr>
          </a:p>
        </p:txBody>
      </p:sp>
      <p:sp>
        <p:nvSpPr>
          <p:cNvPr id="47" name="テキスト ボックス 3"/>
          <p:cNvSpPr txBox="1">
            <a:spLocks noChangeArrowheads="1"/>
          </p:cNvSpPr>
          <p:nvPr/>
        </p:nvSpPr>
        <p:spPr bwMode="auto">
          <a:xfrm>
            <a:off x="589666" y="4106749"/>
            <a:ext cx="2072287" cy="253916"/>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1050" dirty="0" smtClean="0">
                <a:solidFill>
                  <a:srgbClr val="000000"/>
                </a:solidFill>
                <a:latin typeface="Meiryo UI" pitchFamily="50" charset="-128"/>
                <a:ea typeface="Meiryo UI" pitchFamily="50" charset="-128"/>
                <a:cs typeface="Meiryo UI" pitchFamily="50" charset="-128"/>
              </a:rPr>
              <a:t>⇒　</a:t>
            </a:r>
            <a:r>
              <a:rPr lang="en-US" altLang="ja-JP" sz="1050" dirty="0">
                <a:solidFill>
                  <a:srgbClr val="000000"/>
                </a:solidFill>
                <a:latin typeface="Meiryo UI" pitchFamily="50" charset="-128"/>
                <a:ea typeface="Meiryo UI" pitchFamily="50" charset="-128"/>
                <a:cs typeface="Meiryo UI" pitchFamily="50" charset="-128"/>
              </a:rPr>
              <a:t>2007</a:t>
            </a:r>
            <a:r>
              <a:rPr lang="ja-JP" altLang="en-US" sz="1050" dirty="0" smtClean="0">
                <a:solidFill>
                  <a:srgbClr val="000000"/>
                </a:solidFill>
                <a:latin typeface="Meiryo UI" pitchFamily="50" charset="-128"/>
                <a:ea typeface="Meiryo UI" pitchFamily="50" charset="-128"/>
                <a:cs typeface="Meiryo UI" pitchFamily="50" charset="-128"/>
              </a:rPr>
              <a:t>年度をピークに減少傾向</a:t>
            </a:r>
            <a:endParaRPr lang="ja-JP" altLang="en-US" sz="1050" dirty="0">
              <a:solidFill>
                <a:srgbClr val="000000"/>
              </a:solidFill>
              <a:latin typeface="Meiryo UI" pitchFamily="50" charset="-128"/>
              <a:ea typeface="Meiryo UI" pitchFamily="50" charset="-128"/>
              <a:cs typeface="Meiryo UI" pitchFamily="50" charset="-128"/>
            </a:endParaRPr>
          </a:p>
        </p:txBody>
      </p:sp>
      <p:sp>
        <p:nvSpPr>
          <p:cNvPr id="39" name="正方形/長方形 38"/>
          <p:cNvSpPr/>
          <p:nvPr/>
        </p:nvSpPr>
        <p:spPr>
          <a:xfrm>
            <a:off x="111002" y="45640"/>
            <a:ext cx="1796702" cy="36072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ja-JP" b="1" dirty="0" smtClean="0">
                <a:latin typeface="Meiryo UI" panose="020B0604030504040204" pitchFamily="50" charset="-128"/>
                <a:ea typeface="Meiryo UI" panose="020B0604030504040204" pitchFamily="50" charset="-128"/>
              </a:rPr>
              <a:t>Ⅲ</a:t>
            </a:r>
            <a:r>
              <a:rPr lang="ja-JP" altLang="en-US" b="1" dirty="0" smtClean="0">
                <a:latin typeface="Meiryo UI" panose="020B0604030504040204" pitchFamily="50" charset="-128"/>
                <a:ea typeface="Meiryo UI" panose="020B0604030504040204" pitchFamily="50" charset="-128"/>
              </a:rPr>
              <a:t>財政状況</a:t>
            </a:r>
            <a:endParaRPr kumimoji="1" lang="ja-JP" altLang="en-US"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6792711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角丸四角形 25"/>
          <p:cNvSpPr/>
          <p:nvPr/>
        </p:nvSpPr>
        <p:spPr>
          <a:xfrm>
            <a:off x="8312241" y="955728"/>
            <a:ext cx="640373" cy="5859742"/>
          </a:xfrm>
          <a:prstGeom prst="roundRect">
            <a:avLst>
              <a:gd name="adj" fmla="val 16668"/>
            </a:avLst>
          </a:prstGeom>
        </p:spPr>
        <p:style>
          <a:lnRef idx="1">
            <a:schemeClr val="accent1"/>
          </a:lnRef>
          <a:fillRef idx="2">
            <a:schemeClr val="accent1"/>
          </a:fillRef>
          <a:effectRef idx="1">
            <a:schemeClr val="accent1"/>
          </a:effectRef>
          <a:fontRef idx="minor">
            <a:schemeClr val="dk1"/>
          </a:fontRef>
        </p:style>
        <p:txBody>
          <a:bodyPr lIns="36000" tIns="36000" rIns="36000" bIns="36000" rtlCol="0" anchor="ctr"/>
          <a:lstStyle/>
          <a:p>
            <a:pPr algn="ctr"/>
            <a:endParaRPr lang="en-US" altLang="ja-JP" sz="1400" b="1" dirty="0">
              <a:solidFill>
                <a:schemeClr val="bg1"/>
              </a:solidFill>
              <a:latin typeface="Meiryo UI" panose="020B0604030504040204" pitchFamily="50" charset="-128"/>
              <a:ea typeface="Meiryo UI" panose="020B0604030504040204" pitchFamily="50" charset="-128"/>
            </a:endParaRPr>
          </a:p>
        </p:txBody>
      </p:sp>
      <p:sp>
        <p:nvSpPr>
          <p:cNvPr id="11" name="角丸四角形 10"/>
          <p:cNvSpPr/>
          <p:nvPr/>
        </p:nvSpPr>
        <p:spPr>
          <a:xfrm>
            <a:off x="157403" y="1270587"/>
            <a:ext cx="3808541" cy="4030621"/>
          </a:xfrm>
          <a:prstGeom prst="roundRect">
            <a:avLst>
              <a:gd name="adj" fmla="val 8155"/>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角丸四角形 43"/>
          <p:cNvSpPr/>
          <p:nvPr/>
        </p:nvSpPr>
        <p:spPr>
          <a:xfrm>
            <a:off x="160017" y="956900"/>
            <a:ext cx="3805927" cy="626725"/>
          </a:xfrm>
          <a:prstGeom prst="roundRect">
            <a:avLst>
              <a:gd name="adj" fmla="val 24453"/>
            </a:avLst>
          </a:prstGeom>
        </p:spPr>
        <p:style>
          <a:lnRef idx="1">
            <a:schemeClr val="accent1"/>
          </a:lnRef>
          <a:fillRef idx="2">
            <a:schemeClr val="accent1"/>
          </a:fillRef>
          <a:effectRef idx="1">
            <a:schemeClr val="accent1"/>
          </a:effectRef>
          <a:fontRef idx="minor">
            <a:schemeClr val="dk1"/>
          </a:fontRef>
        </p:style>
        <p:txBody>
          <a:bodyPr lIns="36000" tIns="36000" rIns="36000" bIns="36000" rtlCol="0" anchor="ctr"/>
          <a:lstStyle/>
          <a:p>
            <a:pPr algn="ctr"/>
            <a:r>
              <a:rPr kumimoji="1" lang="ja-JP" altLang="en-US" sz="1400" b="1" dirty="0" smtClean="0">
                <a:solidFill>
                  <a:schemeClr val="tx1"/>
                </a:solidFill>
                <a:latin typeface="Meiryo UI" panose="020B0604030504040204" pitchFamily="50" charset="-128"/>
                <a:ea typeface="Meiryo UI" panose="020B0604030504040204" pitchFamily="50" charset="-128"/>
              </a:rPr>
              <a:t>過去の大阪（府市連携が不十分）</a:t>
            </a:r>
            <a:endParaRPr lang="en-US" altLang="ja-JP" sz="1400" b="1" dirty="0" smtClean="0">
              <a:solidFill>
                <a:schemeClr val="tx1"/>
              </a:solidFill>
              <a:latin typeface="Meiryo UI" panose="020B0604030504040204" pitchFamily="50" charset="-128"/>
              <a:ea typeface="Meiryo UI" panose="020B0604030504040204" pitchFamily="50" charset="-128"/>
            </a:endParaRPr>
          </a:p>
          <a:p>
            <a:pPr algn="ctr"/>
            <a:r>
              <a:rPr lang="en-US" altLang="ja-JP" sz="1400" b="1" dirty="0" smtClean="0">
                <a:latin typeface="Meiryo UI" panose="020B0604030504040204" pitchFamily="50" charset="-128"/>
                <a:ea typeface="Meiryo UI" panose="020B0604030504040204" pitchFamily="50" charset="-128"/>
              </a:rPr>
              <a:t>2000</a:t>
            </a:r>
            <a:r>
              <a:rPr lang="ja-JP" altLang="en-US" sz="1400" b="1" dirty="0" smtClean="0">
                <a:latin typeface="Meiryo UI" panose="020B0604030504040204" pitchFamily="50" charset="-128"/>
                <a:ea typeface="Meiryo UI" panose="020B0604030504040204" pitchFamily="50" charset="-128"/>
              </a:rPr>
              <a:t>年代以前～</a:t>
            </a:r>
            <a:r>
              <a:rPr lang="en-US" altLang="ja-JP" sz="1400" b="1" dirty="0" smtClean="0">
                <a:latin typeface="Meiryo UI" panose="020B0604030504040204" pitchFamily="50" charset="-128"/>
                <a:ea typeface="Meiryo UI" panose="020B0604030504040204" pitchFamily="50" charset="-128"/>
              </a:rPr>
              <a:t>2010</a:t>
            </a:r>
            <a:r>
              <a:rPr lang="ja-JP" altLang="en-US" sz="1400" b="1" dirty="0" smtClean="0">
                <a:latin typeface="Meiryo UI" panose="020B0604030504040204" pitchFamily="50" charset="-128"/>
                <a:ea typeface="Meiryo UI" panose="020B0604030504040204" pitchFamily="50" charset="-128"/>
              </a:rPr>
              <a:t>年</a:t>
            </a:r>
            <a:endParaRPr lang="en-US" altLang="ja-JP" sz="1400" b="1" dirty="0">
              <a:solidFill>
                <a:schemeClr val="tx1"/>
              </a:solidFill>
              <a:latin typeface="Meiryo UI" panose="020B0604030504040204" pitchFamily="50" charset="-128"/>
              <a:ea typeface="Meiryo UI" panose="020B0604030504040204" pitchFamily="50" charset="-128"/>
            </a:endParaRPr>
          </a:p>
        </p:txBody>
      </p:sp>
      <p:sp>
        <p:nvSpPr>
          <p:cNvPr id="36" name="右矢印 35"/>
          <p:cNvSpPr/>
          <p:nvPr/>
        </p:nvSpPr>
        <p:spPr>
          <a:xfrm>
            <a:off x="4067944" y="908720"/>
            <a:ext cx="633888" cy="819646"/>
          </a:xfrm>
          <a:prstGeom prst="rightArrow">
            <a:avLst>
              <a:gd name="adj1" fmla="val 63039"/>
              <a:gd name="adj2" fmla="val 47932"/>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 name="直線コネクタ 4"/>
          <p:cNvCxnSpPr/>
          <p:nvPr/>
        </p:nvCxnSpPr>
        <p:spPr>
          <a:xfrm>
            <a:off x="-8376" y="814016"/>
            <a:ext cx="9180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4" name="正方形/長方形 33"/>
          <p:cNvSpPr/>
          <p:nvPr/>
        </p:nvSpPr>
        <p:spPr>
          <a:xfrm>
            <a:off x="64395" y="5519945"/>
            <a:ext cx="7891982" cy="1307024"/>
          </a:xfrm>
          <a:prstGeom prst="rect">
            <a:avLst/>
          </a:prstGeom>
          <a:solidFill>
            <a:schemeClr val="accent6"/>
          </a:solidFill>
          <a:ln w="31750" cmpd="thinThick">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ja-JP" altLang="en-US" sz="1550" b="1" dirty="0">
                <a:solidFill>
                  <a:schemeClr val="tx1"/>
                </a:solidFill>
                <a:latin typeface="Meiryo UI" panose="020B0604030504040204" pitchFamily="50" charset="-128"/>
                <a:ea typeface="Meiryo UI" panose="020B0604030504040204" pitchFamily="50" charset="-128"/>
              </a:rPr>
              <a:t>◆経済・財政の回復を受けて、府市による新たな投資（成長・くらし</a:t>
            </a:r>
            <a:r>
              <a:rPr lang="ja-JP" altLang="en-US" sz="1550" b="1" dirty="0" smtClean="0">
                <a:solidFill>
                  <a:schemeClr val="tx1"/>
                </a:solidFill>
                <a:latin typeface="Meiryo UI" panose="020B0604030504040204" pitchFamily="50" charset="-128"/>
                <a:ea typeface="Meiryo UI" panose="020B0604030504040204" pitchFamily="50" charset="-128"/>
              </a:rPr>
              <a:t>）</a:t>
            </a:r>
            <a:endParaRPr lang="en-US" altLang="ja-JP" sz="1550" b="1" dirty="0" smtClean="0">
              <a:solidFill>
                <a:schemeClr val="tx1"/>
              </a:solidFill>
              <a:latin typeface="Meiryo UI" panose="020B0604030504040204" pitchFamily="50" charset="-128"/>
              <a:ea typeface="Meiryo UI" panose="020B0604030504040204" pitchFamily="50" charset="-128"/>
            </a:endParaRPr>
          </a:p>
          <a:p>
            <a:r>
              <a:rPr lang="ja-JP" altLang="en-US" sz="1550" b="1" dirty="0">
                <a:solidFill>
                  <a:schemeClr val="tx1"/>
                </a:solidFill>
                <a:latin typeface="Meiryo UI" panose="020B0604030504040204" pitchFamily="50" charset="-128"/>
                <a:ea typeface="Meiryo UI" panose="020B0604030504040204" pitchFamily="50" charset="-128"/>
              </a:rPr>
              <a:t>　</a:t>
            </a:r>
            <a:r>
              <a:rPr lang="ja-JP" altLang="en-US" sz="1550" b="1" dirty="0" smtClean="0">
                <a:solidFill>
                  <a:schemeClr val="tx1"/>
                </a:solidFill>
                <a:latin typeface="Meiryo UI" panose="020B0604030504040204" pitchFamily="50" charset="-128"/>
                <a:ea typeface="Meiryo UI" panose="020B0604030504040204" pitchFamily="50" charset="-128"/>
              </a:rPr>
              <a:t>　　　　　　　　　　　　　　　　　　　　　　　　　　　　　⇒</a:t>
            </a:r>
            <a:r>
              <a:rPr lang="ja-JP" altLang="en-US" sz="1550" b="1" dirty="0">
                <a:solidFill>
                  <a:schemeClr val="tx1"/>
                </a:solidFill>
                <a:latin typeface="Meiryo UI" panose="020B0604030504040204" pitchFamily="50" charset="-128"/>
                <a:ea typeface="Meiryo UI" panose="020B0604030504040204" pitchFamily="50" charset="-128"/>
              </a:rPr>
              <a:t>「成長」と「くらし」の循環サイクルが回り始める</a:t>
            </a:r>
            <a:endParaRPr lang="en-US" altLang="ja-JP" sz="1550" b="1" dirty="0">
              <a:solidFill>
                <a:schemeClr val="tx1"/>
              </a:solidFill>
              <a:latin typeface="Meiryo UI" panose="020B0604030504040204" pitchFamily="50" charset="-128"/>
              <a:ea typeface="Meiryo UI" panose="020B0604030504040204" pitchFamily="50" charset="-128"/>
            </a:endParaRPr>
          </a:p>
          <a:p>
            <a:r>
              <a:rPr lang="ja-JP" altLang="en-US" sz="1550" b="1" dirty="0">
                <a:solidFill>
                  <a:schemeClr val="tx1"/>
                </a:solidFill>
                <a:latin typeface="Meiryo UI" panose="020B0604030504040204" pitchFamily="50" charset="-128"/>
                <a:ea typeface="Meiryo UI" panose="020B0604030504040204" pitchFamily="50" charset="-128"/>
              </a:rPr>
              <a:t>◆こうした中、新型コロナウイルス感染症という危機</a:t>
            </a:r>
            <a:endParaRPr lang="en-US" altLang="ja-JP" sz="1550" b="1" dirty="0">
              <a:solidFill>
                <a:schemeClr val="tx1"/>
              </a:solidFill>
              <a:latin typeface="Meiryo UI" panose="020B0604030504040204" pitchFamily="50" charset="-128"/>
              <a:ea typeface="Meiryo UI" panose="020B0604030504040204" pitchFamily="50" charset="-128"/>
            </a:endParaRPr>
          </a:p>
          <a:p>
            <a:r>
              <a:rPr lang="ja-JP" altLang="en-US" sz="1550" b="1" dirty="0">
                <a:solidFill>
                  <a:schemeClr val="tx1"/>
                </a:solidFill>
                <a:latin typeface="Meiryo UI" panose="020B0604030504040204" pitchFamily="50" charset="-128"/>
                <a:ea typeface="Meiryo UI" panose="020B0604030504040204" pitchFamily="50" charset="-128"/>
              </a:rPr>
              <a:t>◆これまで築いてきた「府市連携」を制度としての</a:t>
            </a:r>
            <a:r>
              <a:rPr lang="ja-JP" altLang="en-US" sz="1550" b="1" dirty="0" smtClean="0">
                <a:solidFill>
                  <a:schemeClr val="tx1"/>
                </a:solidFill>
                <a:latin typeface="Meiryo UI" panose="020B0604030504040204" pitchFamily="50" charset="-128"/>
                <a:ea typeface="Meiryo UI" panose="020B0604030504040204" pitchFamily="50" charset="-128"/>
              </a:rPr>
              <a:t>「</a:t>
            </a:r>
            <a:r>
              <a:rPr lang="ja-JP" altLang="en-US" sz="1550" b="1" dirty="0">
                <a:solidFill>
                  <a:schemeClr val="tx1"/>
                </a:solidFill>
                <a:latin typeface="Meiryo UI" panose="020B0604030504040204" pitchFamily="50" charset="-128"/>
                <a:ea typeface="Meiryo UI" panose="020B0604030504040204" pitchFamily="50" charset="-128"/>
              </a:rPr>
              <a:t>特別区制度（いわゆる「大阪都構想」）</a:t>
            </a:r>
            <a:r>
              <a:rPr lang="ja-JP" altLang="en-US" sz="1550" b="1" dirty="0" smtClean="0">
                <a:solidFill>
                  <a:schemeClr val="tx1"/>
                </a:solidFill>
                <a:latin typeface="Meiryo UI" panose="020B0604030504040204" pitchFamily="50" charset="-128"/>
                <a:ea typeface="Meiryo UI" panose="020B0604030504040204" pitchFamily="50" charset="-128"/>
              </a:rPr>
              <a:t>」として</a:t>
            </a:r>
            <a:endParaRPr lang="en-US" altLang="ja-JP" sz="1550" b="1" dirty="0" smtClean="0">
              <a:solidFill>
                <a:schemeClr val="tx1"/>
              </a:solidFill>
              <a:latin typeface="Meiryo UI" panose="020B0604030504040204" pitchFamily="50" charset="-128"/>
              <a:ea typeface="Meiryo UI" panose="020B0604030504040204" pitchFamily="50" charset="-128"/>
            </a:endParaRPr>
          </a:p>
          <a:p>
            <a:r>
              <a:rPr lang="ja-JP" altLang="en-US" sz="1550" b="1" dirty="0">
                <a:solidFill>
                  <a:schemeClr val="tx1"/>
                </a:solidFill>
                <a:latin typeface="Meiryo UI" panose="020B0604030504040204" pitchFamily="50" charset="-128"/>
                <a:ea typeface="Meiryo UI" panose="020B0604030504040204" pitchFamily="50" charset="-128"/>
              </a:rPr>
              <a:t>　</a:t>
            </a:r>
            <a:r>
              <a:rPr lang="ja-JP" altLang="en-US" sz="1550" b="1" dirty="0" smtClean="0">
                <a:solidFill>
                  <a:schemeClr val="tx1"/>
                </a:solidFill>
                <a:latin typeface="Meiryo UI" panose="020B0604030504040204" pitchFamily="50" charset="-128"/>
                <a:ea typeface="Meiryo UI" panose="020B0604030504040204" pitchFamily="50" charset="-128"/>
              </a:rPr>
              <a:t> 確立する</a:t>
            </a:r>
            <a:r>
              <a:rPr lang="ja-JP" altLang="en-US" sz="1550" b="1" dirty="0">
                <a:solidFill>
                  <a:schemeClr val="tx1"/>
                </a:solidFill>
                <a:latin typeface="Meiryo UI" panose="020B0604030504040204" pitchFamily="50" charset="-128"/>
                <a:ea typeface="Meiryo UI" panose="020B0604030504040204" pitchFamily="50" charset="-128"/>
              </a:rPr>
              <a:t>必要</a:t>
            </a:r>
            <a:endParaRPr lang="en-US" altLang="ja-JP" sz="1550" b="1" dirty="0">
              <a:solidFill>
                <a:schemeClr val="tx1"/>
              </a:solidFill>
              <a:latin typeface="Meiryo UI" panose="020B0604030504040204" pitchFamily="50" charset="-128"/>
              <a:ea typeface="Meiryo UI" panose="020B0604030504040204" pitchFamily="50" charset="-128"/>
            </a:endParaRPr>
          </a:p>
        </p:txBody>
      </p:sp>
      <p:sp>
        <p:nvSpPr>
          <p:cNvPr id="8" name="テキスト ボックス 7"/>
          <p:cNvSpPr txBox="1"/>
          <p:nvPr/>
        </p:nvSpPr>
        <p:spPr>
          <a:xfrm>
            <a:off x="-40857" y="48934"/>
            <a:ext cx="9144000" cy="830997"/>
          </a:xfrm>
          <a:prstGeom prst="rect">
            <a:avLst/>
          </a:prstGeom>
          <a:noFill/>
        </p:spPr>
        <p:txBody>
          <a:bodyPr wrap="square" rtlCol="0">
            <a:spAutoFit/>
          </a:bodyPr>
          <a:lstStyle/>
          <a:p>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■「府市連携不足の大阪」 </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から「府市一体の大阪」</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へ　</a:t>
            </a:r>
            <a:endParaRPr lang="en-US" altLang="ja-JP" sz="2400" b="1"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2400"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24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そして</a:t>
            </a:r>
            <a:r>
              <a:rPr lang="ja-JP" altLang="en-US" sz="2400" b="1" dirty="0" smtClean="0">
                <a:latin typeface="Meiryo UI" panose="020B0604030504040204" pitchFamily="50" charset="-128"/>
                <a:ea typeface="Meiryo UI" panose="020B0604030504040204" pitchFamily="50" charset="-128"/>
              </a:rPr>
              <a:t>特別</a:t>
            </a:r>
            <a:r>
              <a:rPr lang="ja-JP" altLang="en-US" sz="2400" b="1" dirty="0">
                <a:latin typeface="Meiryo UI" panose="020B0604030504040204" pitchFamily="50" charset="-128"/>
                <a:ea typeface="Meiryo UI" panose="020B0604030504040204" pitchFamily="50" charset="-128"/>
              </a:rPr>
              <a:t>区制度（いわゆる「大阪都構想」）</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へ</a:t>
            </a:r>
            <a:endParaRPr lang="ja-JP" altLang="en-US" sz="2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角丸四角形 23"/>
          <p:cNvSpPr/>
          <p:nvPr/>
        </p:nvSpPr>
        <p:spPr>
          <a:xfrm>
            <a:off x="4747914" y="1303585"/>
            <a:ext cx="2782357" cy="3999105"/>
          </a:xfrm>
          <a:prstGeom prst="roundRect">
            <a:avLst>
              <a:gd name="adj" fmla="val 7596"/>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p:cNvSpPr>
            <a:spLocks noGrp="1"/>
          </p:cNvSpPr>
          <p:nvPr>
            <p:ph type="sldNum" sz="quarter" idx="12"/>
          </p:nvPr>
        </p:nvSpPr>
        <p:spPr/>
        <p:txBody>
          <a:bodyPr/>
          <a:lstStyle/>
          <a:p>
            <a:pPr>
              <a:defRPr/>
            </a:pPr>
            <a:r>
              <a:rPr lang="en-US" altLang="ja-JP" dirty="0" smtClean="0"/>
              <a:t>1</a:t>
            </a:r>
          </a:p>
        </p:txBody>
      </p:sp>
      <p:sp>
        <p:nvSpPr>
          <p:cNvPr id="7" name="テキスト ボックス 6"/>
          <p:cNvSpPr txBox="1"/>
          <p:nvPr/>
        </p:nvSpPr>
        <p:spPr>
          <a:xfrm>
            <a:off x="4139952" y="1912101"/>
            <a:ext cx="400110" cy="2183833"/>
          </a:xfrm>
          <a:prstGeom prst="rect">
            <a:avLst/>
          </a:prstGeom>
          <a:noFill/>
        </p:spPr>
        <p:txBody>
          <a:bodyPr vert="eaVert" wrap="square" rtlCol="0">
            <a:spAutoFit/>
          </a:bodyPr>
          <a:lstStyle/>
          <a:p>
            <a:r>
              <a:rPr kumimoji="1" lang="ja-JP" altLang="en-US" sz="1400" b="1" dirty="0" smtClean="0">
                <a:latin typeface="Meiryo UI" panose="020B0604030504040204" pitchFamily="50" charset="-128"/>
                <a:ea typeface="Meiryo UI" panose="020B0604030504040204" pitchFamily="50" charset="-128"/>
              </a:rPr>
              <a:t>大阪府市統合本部の設置</a:t>
            </a:r>
            <a:endParaRPr kumimoji="1" lang="ja-JP" altLang="en-US" sz="1400" b="1" dirty="0">
              <a:latin typeface="Meiryo UI" panose="020B0604030504040204" pitchFamily="50" charset="-128"/>
              <a:ea typeface="Meiryo UI" panose="020B0604030504040204" pitchFamily="50" charset="-128"/>
            </a:endParaRPr>
          </a:p>
        </p:txBody>
      </p:sp>
      <p:sp>
        <p:nvSpPr>
          <p:cNvPr id="45" name="角丸四角形 44"/>
          <p:cNvSpPr/>
          <p:nvPr/>
        </p:nvSpPr>
        <p:spPr>
          <a:xfrm>
            <a:off x="4747915" y="939442"/>
            <a:ext cx="2792990" cy="639657"/>
          </a:xfrm>
          <a:prstGeom prst="roundRect">
            <a:avLst>
              <a:gd name="adj" fmla="val 16668"/>
            </a:avLst>
          </a:prstGeom>
        </p:spPr>
        <p:style>
          <a:lnRef idx="1">
            <a:schemeClr val="accent1"/>
          </a:lnRef>
          <a:fillRef idx="2">
            <a:schemeClr val="accent1"/>
          </a:fillRef>
          <a:effectRef idx="1">
            <a:schemeClr val="accent1"/>
          </a:effectRef>
          <a:fontRef idx="minor">
            <a:schemeClr val="dk1"/>
          </a:fontRef>
        </p:style>
        <p:txBody>
          <a:bodyPr lIns="36000" tIns="36000" rIns="36000" bIns="36000" rtlCol="0" anchor="ctr"/>
          <a:lstStyle/>
          <a:p>
            <a:pPr algn="ctr"/>
            <a:r>
              <a:rPr lang="ja-JP" altLang="en-US" sz="1400" b="1" dirty="0">
                <a:latin typeface="Meiryo UI" panose="020B0604030504040204" pitchFamily="50" charset="-128"/>
                <a:ea typeface="Meiryo UI" panose="020B0604030504040204" pitchFamily="50" charset="-128"/>
              </a:rPr>
              <a:t>連携により一体となった大阪</a:t>
            </a:r>
            <a:endParaRPr lang="en-US" altLang="ja-JP" sz="1400" b="1" dirty="0">
              <a:latin typeface="Meiryo UI" panose="020B0604030504040204" pitchFamily="50" charset="-128"/>
              <a:ea typeface="Meiryo UI" panose="020B0604030504040204" pitchFamily="50" charset="-128"/>
            </a:endParaRPr>
          </a:p>
          <a:p>
            <a:pPr algn="ctr"/>
            <a:r>
              <a:rPr lang="en-US" altLang="ja-JP" sz="1400" b="1" dirty="0">
                <a:latin typeface="Meiryo UI" panose="020B0604030504040204" pitchFamily="50" charset="-128"/>
                <a:ea typeface="Meiryo UI" panose="020B0604030504040204" pitchFamily="50" charset="-128"/>
              </a:rPr>
              <a:t>2011</a:t>
            </a:r>
            <a:r>
              <a:rPr lang="ja-JP" altLang="en-US" sz="1400" b="1" dirty="0">
                <a:latin typeface="Meiryo UI" panose="020B0604030504040204" pitchFamily="50" charset="-128"/>
                <a:ea typeface="Meiryo UI" panose="020B0604030504040204" pitchFamily="50" charset="-128"/>
              </a:rPr>
              <a:t>～</a:t>
            </a:r>
            <a:r>
              <a:rPr lang="en-US" altLang="ja-JP" sz="1400" b="1" dirty="0">
                <a:latin typeface="Meiryo UI" panose="020B0604030504040204" pitchFamily="50" charset="-128"/>
                <a:ea typeface="Meiryo UI" panose="020B0604030504040204" pitchFamily="50" charset="-128"/>
              </a:rPr>
              <a:t>2019</a:t>
            </a:r>
            <a:r>
              <a:rPr lang="ja-JP" altLang="en-US" sz="1400" b="1" dirty="0" smtClean="0">
                <a:latin typeface="Meiryo UI" panose="020B0604030504040204" pitchFamily="50" charset="-128"/>
                <a:ea typeface="Meiryo UI" panose="020B0604030504040204" pitchFamily="50" charset="-128"/>
              </a:rPr>
              <a:t>年</a:t>
            </a:r>
            <a:endParaRPr lang="en-US" altLang="ja-JP" sz="1400" b="1" dirty="0">
              <a:solidFill>
                <a:schemeClr val="bg1"/>
              </a:solidFill>
              <a:latin typeface="Meiryo UI" panose="020B0604030504040204" pitchFamily="50" charset="-128"/>
              <a:ea typeface="Meiryo UI" panose="020B0604030504040204" pitchFamily="50" charset="-128"/>
            </a:endParaRPr>
          </a:p>
        </p:txBody>
      </p:sp>
      <p:sp>
        <p:nvSpPr>
          <p:cNvPr id="46" name="テキスト ボックス 45"/>
          <p:cNvSpPr txBox="1"/>
          <p:nvPr/>
        </p:nvSpPr>
        <p:spPr>
          <a:xfrm>
            <a:off x="7693025" y="1844824"/>
            <a:ext cx="384721" cy="3475246"/>
          </a:xfrm>
          <a:prstGeom prst="rect">
            <a:avLst/>
          </a:prstGeom>
          <a:noFill/>
        </p:spPr>
        <p:txBody>
          <a:bodyPr vert="eaVert" wrap="square" rtlCol="0">
            <a:spAutoFit/>
          </a:bodyPr>
          <a:lstStyle/>
          <a:p>
            <a:r>
              <a:rPr lang="ja-JP" altLang="en-US" sz="1300" b="1" dirty="0">
                <a:latin typeface="Meiryo UI" panose="020B0604030504040204" pitchFamily="50" charset="-128"/>
                <a:ea typeface="Meiryo UI" panose="020B0604030504040204" pitchFamily="50" charset="-128"/>
              </a:rPr>
              <a:t>新型コロナウイルス感染症の発生・感染拡大</a:t>
            </a:r>
          </a:p>
        </p:txBody>
      </p:sp>
      <p:sp>
        <p:nvSpPr>
          <p:cNvPr id="31" name="テキスト ボックス 30"/>
          <p:cNvSpPr txBox="1"/>
          <p:nvPr/>
        </p:nvSpPr>
        <p:spPr>
          <a:xfrm>
            <a:off x="179512" y="1655235"/>
            <a:ext cx="3858098" cy="2589229"/>
          </a:xfrm>
          <a:prstGeom prst="rect">
            <a:avLst/>
          </a:prstGeom>
          <a:noFill/>
          <a:ln>
            <a:noFill/>
          </a:ln>
        </p:spPr>
        <p:txBody>
          <a:bodyPr wrap="square" lIns="118169" tIns="59084" rIns="93046" bIns="59084" rtlCol="0" anchor="ctr" anchorCtr="0">
            <a:spAutoFit/>
          </a:bodyPr>
          <a:lstStyle/>
          <a:p>
            <a:pPr>
              <a:lnSpc>
                <a:spcPct val="1500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バブル崩壊後もそれぞれが大型開発</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「負の遺産」の処理におわれる</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「府市合わせ」と言われるような連携不足</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大阪の統一的な「府市戦略」を描けず</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endParaRPr lang="en-US" altLang="ja-JP" sz="5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　府市としての一体性、スピード感を確保できず</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□それぞれが、それぞれの考え方で計画策定</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□国際イベント（</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2008</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年オリンピック</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を誘致できず</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□広域的な高速道路・鉄道の整備が進まず</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テキスト ボックス 31"/>
          <p:cNvSpPr txBox="1"/>
          <p:nvPr/>
        </p:nvSpPr>
        <p:spPr>
          <a:xfrm>
            <a:off x="179512" y="4599350"/>
            <a:ext cx="2263046" cy="765653"/>
          </a:xfrm>
          <a:prstGeom prst="rect">
            <a:avLst/>
          </a:prstGeom>
          <a:noFill/>
          <a:ln>
            <a:noFill/>
          </a:ln>
        </p:spPr>
        <p:txBody>
          <a:bodyPr wrap="square" lIns="118169" tIns="59084" rIns="93046" bIns="59084" rtlCol="0" anchor="ctr" anchorCtr="0">
            <a:spAutoFit/>
          </a:bodyPr>
          <a:lstStyle/>
          <a:p>
            <a:pPr>
              <a:lnSpc>
                <a:spcPct val="150000"/>
              </a:lnSpc>
            </a:pP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　大阪経済の長期低迷</a:t>
            </a:r>
            <a:endParaRPr lang="en-US" altLang="ja-JP" sz="5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　府市財政も悪化</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テキスト ボックス 36"/>
          <p:cNvSpPr txBox="1"/>
          <p:nvPr/>
        </p:nvSpPr>
        <p:spPr>
          <a:xfrm>
            <a:off x="4795139" y="1608869"/>
            <a:ext cx="2821023" cy="3073977"/>
          </a:xfrm>
          <a:prstGeom prst="rect">
            <a:avLst/>
          </a:prstGeom>
          <a:noFill/>
          <a:ln>
            <a:noFill/>
          </a:ln>
        </p:spPr>
        <p:txBody>
          <a:bodyPr wrap="square" lIns="118169" tIns="59084" rIns="93046" bIns="59084" rtlCol="0" anchor="ctr" anchorCtr="0">
            <a:spAutoFit/>
          </a:bodyPr>
          <a:lstStyle/>
          <a:p>
            <a:pPr>
              <a:lnSpc>
                <a:spcPct val="1500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府市統合本部の設置</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府域トータルでの戦略策定</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　府市一体での取組みを推進</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「大阪の成長戦略」等の策定</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G20</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大阪サミットの開催、</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大阪・関西万博の誘致成功</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□広域的な高速道路・鉄道の事業化、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IR</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推進</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テキスト ボックス 38"/>
          <p:cNvSpPr txBox="1"/>
          <p:nvPr/>
        </p:nvSpPr>
        <p:spPr>
          <a:xfrm>
            <a:off x="4795139" y="4599350"/>
            <a:ext cx="2263046" cy="765653"/>
          </a:xfrm>
          <a:prstGeom prst="rect">
            <a:avLst/>
          </a:prstGeom>
          <a:noFill/>
          <a:ln>
            <a:noFill/>
          </a:ln>
        </p:spPr>
        <p:txBody>
          <a:bodyPr wrap="square" lIns="118169" tIns="59084" rIns="93046" bIns="59084" rtlCol="0" anchor="ctr" anchorCtr="0">
            <a:spAutoFit/>
          </a:bodyPr>
          <a:lstStyle/>
          <a:p>
            <a:pPr>
              <a:lnSpc>
                <a:spcPct val="150000"/>
              </a:lnSpc>
            </a:pP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　大阪経済は上向き</a:t>
            </a:r>
            <a:endParaRPr lang="en-US" altLang="ja-JP" sz="5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　府市財政も改善</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大かっこ 46"/>
          <p:cNvSpPr/>
          <p:nvPr/>
        </p:nvSpPr>
        <p:spPr>
          <a:xfrm>
            <a:off x="323528" y="3391786"/>
            <a:ext cx="3449355" cy="797442"/>
          </a:xfrm>
          <a:prstGeom prst="bracketPair">
            <a:avLst>
              <a:gd name="adj" fmla="val 4859"/>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8" name="大かっこ 47"/>
          <p:cNvSpPr/>
          <p:nvPr/>
        </p:nvSpPr>
        <p:spPr>
          <a:xfrm>
            <a:off x="4944140" y="3232297"/>
            <a:ext cx="2468071" cy="1309925"/>
          </a:xfrm>
          <a:prstGeom prst="bracketPair">
            <a:avLst>
              <a:gd name="adj" fmla="val 4859"/>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9" name="正方形/長方形 48"/>
          <p:cNvSpPr/>
          <p:nvPr/>
        </p:nvSpPr>
        <p:spPr>
          <a:xfrm>
            <a:off x="8601578" y="3021981"/>
            <a:ext cx="347774" cy="2169636"/>
          </a:xfrm>
          <a:prstGeom prst="rect">
            <a:avLst/>
          </a:prstGeom>
          <a:noFill/>
          <a:ln w="25400" cap="flat" cmpd="sng" algn="ctr">
            <a:noFill/>
            <a:prstDash val="solid"/>
          </a:ln>
          <a:effectLst/>
        </p:spPr>
        <p:txBody>
          <a:bodyPr vert="eaVert" rtlCol="0" anchor="ctr" anchorCtr="0"/>
          <a:lstStyle/>
          <a:p>
            <a:pPr defTabSz="844083">
              <a:defRPr/>
            </a:pPr>
            <a:r>
              <a:rPr kumimoji="0" lang="ja-JP" altLang="en-US" sz="1300" b="1" kern="0" spc="-150" dirty="0" smtClean="0">
                <a:latin typeface="Meiryo UI" panose="020B0604030504040204" pitchFamily="50" charset="-128"/>
                <a:ea typeface="Meiryo UI" panose="020B0604030504040204" pitchFamily="50" charset="-128"/>
                <a:cs typeface="Meiryo UI" panose="020B0604030504040204" pitchFamily="50" charset="-128"/>
              </a:rPr>
              <a:t>危機管理の司令塔の確立</a:t>
            </a:r>
            <a:endParaRPr kumimoji="0" lang="ja-JP" altLang="en-US" sz="1300" b="1" kern="0" spc="-1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正方形/長方形 49"/>
          <p:cNvSpPr/>
          <p:nvPr/>
        </p:nvSpPr>
        <p:spPr>
          <a:xfrm>
            <a:off x="8388424" y="3021981"/>
            <a:ext cx="345233" cy="4655491"/>
          </a:xfrm>
          <a:prstGeom prst="rect">
            <a:avLst/>
          </a:prstGeom>
          <a:noFill/>
          <a:ln w="25400" cap="flat" cmpd="sng" algn="ctr">
            <a:noFill/>
            <a:prstDash val="solid"/>
          </a:ln>
          <a:effectLst/>
        </p:spPr>
        <p:txBody>
          <a:bodyPr vert="eaVert" rtlCol="0" anchor="ctr" anchorCtr="0"/>
          <a:lstStyle/>
          <a:p>
            <a:pPr defTabSz="844083">
              <a:defRPr/>
            </a:pPr>
            <a:r>
              <a:rPr kumimoji="0" lang="ja-JP" altLang="en-US" sz="1300" b="1" kern="0" spc="-150" dirty="0" smtClean="0">
                <a:latin typeface="Meiryo UI" panose="020B0604030504040204" pitchFamily="50" charset="-128"/>
                <a:ea typeface="Meiryo UI" panose="020B0604030504040204" pitchFamily="50" charset="-128"/>
                <a:cs typeface="Meiryo UI" panose="020B0604030504040204" pitchFamily="50" charset="-128"/>
              </a:rPr>
              <a:t>新型コロナウイルス感染症からの大阪経済の再生・成長</a:t>
            </a:r>
            <a:endParaRPr kumimoji="0" lang="ja-JP" altLang="en-US" sz="1300" b="1" kern="0" spc="-1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正方形/長方形 50"/>
          <p:cNvSpPr/>
          <p:nvPr/>
        </p:nvSpPr>
        <p:spPr>
          <a:xfrm>
            <a:off x="8346731" y="798387"/>
            <a:ext cx="623092" cy="2088232"/>
          </a:xfrm>
          <a:prstGeom prst="rect">
            <a:avLst/>
          </a:prstGeom>
          <a:noFill/>
          <a:ln cmpd="dbl">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0" lang="ja-JP" altLang="en-US" sz="1400" b="1" kern="0" spc="-1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特別区制度（いわゆる</a:t>
            </a:r>
            <a:endParaRPr kumimoji="0" lang="en-US" altLang="ja-JP" sz="1400" b="1" kern="0" spc="-1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0" lang="ja-JP" altLang="en-US" sz="1400" b="1" kern="0" spc="-1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「大阪都構想」）の実現</a:t>
            </a:r>
            <a:r>
              <a:rPr kumimoji="1" lang="ja-JP" altLang="en-US" sz="1400" b="1" dirty="0">
                <a:solidFill>
                  <a:schemeClr val="tx1"/>
                </a:solidFill>
                <a:latin typeface="Meiryo UI" panose="020B0604030504040204" pitchFamily="50" charset="-128"/>
                <a:ea typeface="Meiryo UI" panose="020B0604030504040204" pitchFamily="50" charset="-128"/>
              </a:rPr>
              <a:t>　</a:t>
            </a:r>
          </a:p>
        </p:txBody>
      </p:sp>
      <p:sp>
        <p:nvSpPr>
          <p:cNvPr id="25" name="右矢印 24"/>
          <p:cNvSpPr/>
          <p:nvPr/>
        </p:nvSpPr>
        <p:spPr>
          <a:xfrm>
            <a:off x="7638591" y="908720"/>
            <a:ext cx="633888" cy="819646"/>
          </a:xfrm>
          <a:prstGeom prst="rightArrow">
            <a:avLst>
              <a:gd name="adj1" fmla="val 63039"/>
              <a:gd name="adj2" fmla="val 47932"/>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3806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4473976" y="1047386"/>
            <a:ext cx="5066215" cy="2609314"/>
          </a:xfrm>
          <a:prstGeom prst="rect">
            <a:avLst/>
          </a:prstGeom>
        </p:spPr>
      </p:pic>
      <p:pic>
        <p:nvPicPr>
          <p:cNvPr id="2" name="図 1"/>
          <p:cNvPicPr>
            <a:picLocks noChangeAspect="1"/>
          </p:cNvPicPr>
          <p:nvPr/>
        </p:nvPicPr>
        <p:blipFill>
          <a:blip r:embed="rId4"/>
          <a:stretch>
            <a:fillRect/>
          </a:stretch>
        </p:blipFill>
        <p:spPr>
          <a:xfrm>
            <a:off x="34572" y="1018617"/>
            <a:ext cx="4895512" cy="2627604"/>
          </a:xfrm>
          <a:prstGeom prst="rect">
            <a:avLst/>
          </a:prstGeom>
        </p:spPr>
      </p:pic>
      <p:cxnSp>
        <p:nvCxnSpPr>
          <p:cNvPr id="7" name="直線コネクタ 6"/>
          <p:cNvCxnSpPr/>
          <p:nvPr/>
        </p:nvCxnSpPr>
        <p:spPr>
          <a:xfrm>
            <a:off x="284105" y="43675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225976" y="6259"/>
            <a:ext cx="3498073" cy="400110"/>
          </a:xfrm>
          <a:prstGeom prst="rect">
            <a:avLst/>
          </a:prstGeom>
          <a:noFill/>
        </p:spPr>
        <p:txBody>
          <a:bodyPr wrap="none" rtlCol="0">
            <a:spAutoFit/>
          </a:bodyPr>
          <a:lstStyle/>
          <a:p>
            <a:r>
              <a:rPr lang="en-US" altLang="ja-JP" sz="2000" dirty="0" smtClean="0">
                <a:latin typeface="Meiryo UI" panose="020B0604030504040204" pitchFamily="50" charset="-128"/>
                <a:ea typeface="Meiryo UI" panose="020B0604030504040204" pitchFamily="50" charset="-128"/>
              </a:rPr>
              <a:t>【</a:t>
            </a:r>
            <a:r>
              <a:rPr lang="en-US" altLang="ja-JP" sz="2000" b="1" dirty="0" smtClean="0">
                <a:latin typeface="Meiryo UI" panose="020B0604030504040204" pitchFamily="50" charset="-128"/>
                <a:ea typeface="Meiryo UI" panose="020B0604030504040204" pitchFamily="50" charset="-128"/>
              </a:rPr>
              <a:t>Ⅲ</a:t>
            </a:r>
            <a:r>
              <a:rPr lang="ja-JP" altLang="en-US" sz="2000" b="1" dirty="0" smtClean="0">
                <a:latin typeface="Meiryo UI" panose="020B0604030504040204" pitchFamily="50" charset="-128"/>
                <a:ea typeface="Meiryo UI" panose="020B0604030504040204" pitchFamily="50" charset="-128"/>
              </a:rPr>
              <a:t>財政状況</a:t>
            </a:r>
            <a:r>
              <a:rPr lang="en-US" altLang="ja-JP" sz="2000" b="1" dirty="0" smtClean="0">
                <a:latin typeface="Meiryo UI" panose="020B0604030504040204" pitchFamily="50" charset="-128"/>
                <a:ea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②市税収入の推移</a:t>
            </a:r>
            <a:endParaRPr kumimoji="1" lang="ja-JP" altLang="en-US" sz="1600" dirty="0">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225976" y="492914"/>
            <a:ext cx="4248000" cy="307777"/>
          </a:xfrm>
          <a:prstGeom prst="rect">
            <a:avLst/>
          </a:prstGeom>
          <a:solidFill>
            <a:schemeClr val="accent2">
              <a:lumMod val="40000"/>
              <a:lumOff val="60000"/>
            </a:schemeClr>
          </a:solidFill>
          <a:ln>
            <a:solidFill>
              <a:schemeClr val="accent2"/>
            </a:solidFill>
          </a:ln>
        </p:spPr>
        <p:txBody>
          <a:bodyPr wrap="square" rtlCol="0">
            <a:spAutoFit/>
          </a:bodyPr>
          <a:lstStyle/>
          <a:p>
            <a:r>
              <a:rPr lang="en-US" altLang="ja-JP" sz="1400" b="1" dirty="0" smtClean="0">
                <a:latin typeface="Meiryo UI" panose="020B0604030504040204" pitchFamily="50" charset="-128"/>
                <a:ea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rPr>
              <a:t>固定資産税（決算額）　</a:t>
            </a:r>
            <a:r>
              <a:rPr lang="en-US" altLang="ja-JP" sz="1400" b="1" dirty="0" smtClean="0">
                <a:latin typeface="Meiryo UI" panose="020B0604030504040204" pitchFamily="50" charset="-128"/>
                <a:ea typeface="Meiryo UI" panose="020B0604030504040204" pitchFamily="50" charset="-128"/>
              </a:rPr>
              <a:t>2000-2010</a:t>
            </a:r>
            <a:r>
              <a:rPr kumimoji="1" lang="en-US" altLang="ja-JP" sz="1400" b="1" dirty="0" smtClean="0">
                <a:latin typeface="Meiryo UI" panose="020B0604030504040204" pitchFamily="50" charset="-128"/>
                <a:ea typeface="Meiryo UI" panose="020B0604030504040204" pitchFamily="50" charset="-128"/>
              </a:rPr>
              <a:t>】</a:t>
            </a:r>
            <a:endParaRPr kumimoji="1" lang="en-US" altLang="ja-JP" sz="1400" b="1" dirty="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4639193" y="492913"/>
            <a:ext cx="4248000" cy="307777"/>
          </a:xfrm>
          <a:prstGeom prst="rect">
            <a:avLst/>
          </a:prstGeom>
          <a:solidFill>
            <a:schemeClr val="accent2">
              <a:lumMod val="40000"/>
              <a:lumOff val="60000"/>
            </a:schemeClr>
          </a:solidFill>
          <a:ln>
            <a:solidFill>
              <a:schemeClr val="accent2"/>
            </a:solidFill>
          </a:ln>
        </p:spPr>
        <p:txBody>
          <a:bodyPr wrap="square" rtlCol="0">
            <a:spAutoFit/>
          </a:bodyPr>
          <a:lstStyle/>
          <a:p>
            <a:r>
              <a:rPr lang="en-US" altLang="ja-JP" sz="1400" b="1" dirty="0" smtClean="0">
                <a:latin typeface="Meiryo UI" panose="020B0604030504040204" pitchFamily="50" charset="-128"/>
                <a:ea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rPr>
              <a:t>固定資産税（決算額）　</a:t>
            </a:r>
            <a:r>
              <a:rPr lang="en-US" altLang="ja-JP" sz="1400" b="1" dirty="0" smtClean="0">
                <a:latin typeface="Meiryo UI" panose="020B0604030504040204" pitchFamily="50" charset="-128"/>
                <a:ea typeface="Meiryo UI" panose="020B0604030504040204" pitchFamily="50" charset="-128"/>
              </a:rPr>
              <a:t>2010-2018】</a:t>
            </a:r>
          </a:p>
        </p:txBody>
      </p:sp>
      <p:sp>
        <p:nvSpPr>
          <p:cNvPr id="28" name="テキスト ボックス 27"/>
          <p:cNvSpPr txBox="1"/>
          <p:nvPr/>
        </p:nvSpPr>
        <p:spPr>
          <a:xfrm>
            <a:off x="41432" y="911635"/>
            <a:ext cx="768626" cy="246221"/>
          </a:xfrm>
          <a:prstGeom prst="rect">
            <a:avLst/>
          </a:prstGeom>
          <a:noFill/>
        </p:spPr>
        <p:txBody>
          <a:bodyPr wrap="square" rtlCol="0">
            <a:spAutoFit/>
          </a:bodyPr>
          <a:lstStyle/>
          <a:p>
            <a:r>
              <a:rPr kumimoji="1" lang="en-US" altLang="ja-JP" sz="1000" dirty="0" smtClean="0">
                <a:latin typeface="Meiryo UI" panose="020B0604030504040204" pitchFamily="50" charset="-128"/>
                <a:ea typeface="Meiryo UI" panose="020B0604030504040204" pitchFamily="50" charset="-128"/>
              </a:rPr>
              <a:t>(</a:t>
            </a:r>
            <a:r>
              <a:rPr kumimoji="1" lang="ja-JP" altLang="en-US" sz="1000" dirty="0" smtClean="0">
                <a:latin typeface="Meiryo UI" panose="020B0604030504040204" pitchFamily="50" charset="-128"/>
                <a:ea typeface="Meiryo UI" panose="020B0604030504040204" pitchFamily="50" charset="-128"/>
              </a:rPr>
              <a:t>億円</a:t>
            </a:r>
            <a:r>
              <a:rPr kumimoji="1" lang="en-US" altLang="ja-JP" sz="1000" dirty="0" smtClean="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p:txBody>
      </p:sp>
      <p:sp>
        <p:nvSpPr>
          <p:cNvPr id="33" name="テキスト ボックス 32"/>
          <p:cNvSpPr txBox="1"/>
          <p:nvPr/>
        </p:nvSpPr>
        <p:spPr>
          <a:xfrm>
            <a:off x="4639192" y="924276"/>
            <a:ext cx="768626" cy="246221"/>
          </a:xfrm>
          <a:prstGeom prst="rect">
            <a:avLst/>
          </a:prstGeom>
          <a:noFill/>
        </p:spPr>
        <p:txBody>
          <a:bodyPr wrap="square" rtlCol="0">
            <a:spAutoFit/>
          </a:bodyPr>
          <a:lstStyle/>
          <a:p>
            <a:r>
              <a:rPr kumimoji="1" lang="en-US" altLang="ja-JP" sz="1000" dirty="0" smtClean="0">
                <a:latin typeface="Meiryo UI" panose="020B0604030504040204" pitchFamily="50" charset="-128"/>
                <a:ea typeface="Meiryo UI" panose="020B0604030504040204" pitchFamily="50" charset="-128"/>
              </a:rPr>
              <a:t>(</a:t>
            </a:r>
            <a:r>
              <a:rPr kumimoji="1" lang="ja-JP" altLang="en-US" sz="1000" dirty="0" smtClean="0">
                <a:latin typeface="Meiryo UI" panose="020B0604030504040204" pitchFamily="50" charset="-128"/>
                <a:ea typeface="Meiryo UI" panose="020B0604030504040204" pitchFamily="50" charset="-128"/>
              </a:rPr>
              <a:t>億円</a:t>
            </a:r>
            <a:r>
              <a:rPr kumimoji="1" lang="en-US" altLang="ja-JP" sz="1000" dirty="0" smtClean="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p:txBody>
      </p:sp>
      <p:sp>
        <p:nvSpPr>
          <p:cNvPr id="37" name="テキスト ボックス 36"/>
          <p:cNvSpPr txBox="1"/>
          <p:nvPr/>
        </p:nvSpPr>
        <p:spPr>
          <a:xfrm>
            <a:off x="3375962" y="2215281"/>
            <a:ext cx="307777" cy="1353241"/>
          </a:xfrm>
          <a:prstGeom prst="rect">
            <a:avLst/>
          </a:prstGeom>
          <a:noFill/>
          <a:ln>
            <a:noFill/>
          </a:ln>
        </p:spPr>
        <p:txBody>
          <a:bodyPr vert="eaVert" wrap="square" rtlCol="0" anchor="ctr">
            <a:spAutoFit/>
          </a:bodyPr>
          <a:lstStyle/>
          <a:p>
            <a:pPr algn="ctr"/>
            <a:r>
              <a:rPr lang="ja-JP" altLang="en-US"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リーマンショック</a:t>
            </a:r>
            <a:endParaRPr lang="en-US" altLang="ja-JP"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テキスト ボックス 39"/>
          <p:cNvSpPr txBox="1"/>
          <p:nvPr/>
        </p:nvSpPr>
        <p:spPr>
          <a:xfrm>
            <a:off x="5407818" y="2607295"/>
            <a:ext cx="833118" cy="461665"/>
          </a:xfrm>
          <a:prstGeom prst="rect">
            <a:avLst/>
          </a:prstGeom>
          <a:noFill/>
        </p:spPr>
        <p:txBody>
          <a:bodyPr wrap="square" rtlCol="0">
            <a:spAutoFit/>
          </a:bodyPr>
          <a:lstStyle/>
          <a:p>
            <a:pPr algn="ctr" defTabSz="914266"/>
            <a:r>
              <a:rPr lang="ja-JP" altLang="en-US"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大阪府市</a:t>
            </a:r>
            <a:endParaRPr lang="en-US" altLang="ja-JP"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defTabSz="914266"/>
            <a:r>
              <a:rPr lang="ja-JP" altLang="en-US"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統合本部を</a:t>
            </a:r>
            <a:endParaRPr lang="en-US" altLang="ja-JP"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defTabSz="914266"/>
            <a:r>
              <a:rPr lang="ja-JP" altLang="en-US"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設置</a:t>
            </a:r>
            <a:endParaRPr lang="en-US" altLang="ja-JP"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テキスト ボックス 40"/>
          <p:cNvSpPr txBox="1"/>
          <p:nvPr/>
        </p:nvSpPr>
        <p:spPr>
          <a:xfrm>
            <a:off x="5843026" y="2823319"/>
            <a:ext cx="850687" cy="461665"/>
          </a:xfrm>
          <a:prstGeom prst="rect">
            <a:avLst/>
          </a:prstGeom>
          <a:noFill/>
        </p:spPr>
        <p:txBody>
          <a:bodyPr wrap="square" rtlCol="0">
            <a:spAutoFit/>
          </a:bodyPr>
          <a:lstStyle/>
          <a:p>
            <a:pPr algn="ctr" defTabSz="914266"/>
            <a:r>
              <a:rPr lang="ja-JP" altLang="en-US"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府市の</a:t>
            </a:r>
            <a:endParaRPr lang="en-US" altLang="ja-JP"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defTabSz="914266"/>
            <a:r>
              <a:rPr lang="ja-JP" altLang="en-US"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成長戦略を</a:t>
            </a:r>
            <a:endParaRPr lang="en-US" altLang="ja-JP"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defTabSz="914266"/>
            <a:r>
              <a:rPr lang="ja-JP" altLang="en-US"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一本化</a:t>
            </a:r>
            <a:endParaRPr lang="en-US" altLang="ja-JP"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4" name="直線矢印コネクタ 23"/>
          <p:cNvCxnSpPr/>
          <p:nvPr/>
        </p:nvCxnSpPr>
        <p:spPr>
          <a:xfrm flipV="1">
            <a:off x="5781352" y="1691322"/>
            <a:ext cx="2815349" cy="329568"/>
          </a:xfrm>
          <a:prstGeom prst="straightConnector1">
            <a:avLst/>
          </a:prstGeom>
          <a:ln w="5397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5" name="テキスト ボックス 24"/>
          <p:cNvSpPr txBox="1"/>
          <p:nvPr/>
        </p:nvSpPr>
        <p:spPr>
          <a:xfrm rot="20988662">
            <a:off x="6087414" y="1529538"/>
            <a:ext cx="2295099" cy="276999"/>
          </a:xfrm>
          <a:prstGeom prst="rect">
            <a:avLst/>
          </a:prstGeom>
          <a:noFill/>
        </p:spPr>
        <p:txBody>
          <a:bodyPr wrap="square" rtlCol="0">
            <a:spAutoFit/>
          </a:bodyPr>
          <a:lstStyle/>
          <a:p>
            <a:pPr algn="ctr" defTabSz="914266"/>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44</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億円の増</a:t>
            </a:r>
            <a:endPar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スライド番号プレースホルダー 1"/>
          <p:cNvSpPr>
            <a:spLocks noGrp="1"/>
          </p:cNvSpPr>
          <p:nvPr>
            <p:ph type="sldNum" sz="quarter" idx="12"/>
          </p:nvPr>
        </p:nvSpPr>
        <p:spPr>
          <a:xfrm>
            <a:off x="7134387" y="6586017"/>
            <a:ext cx="2057400" cy="365125"/>
          </a:xfrm>
        </p:spPr>
        <p:txBody>
          <a:bodyPr/>
          <a:lstStyle/>
          <a:p>
            <a:r>
              <a:rPr lang="en-US" altLang="ja-JP" dirty="0" smtClean="0"/>
              <a:t>28</a:t>
            </a:r>
            <a:endParaRPr kumimoji="1" lang="ja-JP" altLang="en-US" dirty="0"/>
          </a:p>
        </p:txBody>
      </p:sp>
      <p:sp>
        <p:nvSpPr>
          <p:cNvPr id="38" name="テキスト ボックス 3"/>
          <p:cNvSpPr txBox="1">
            <a:spLocks noChangeArrowheads="1"/>
          </p:cNvSpPr>
          <p:nvPr/>
        </p:nvSpPr>
        <p:spPr bwMode="auto">
          <a:xfrm>
            <a:off x="5220976" y="851001"/>
            <a:ext cx="3666217" cy="253916"/>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1050" dirty="0" smtClean="0">
                <a:solidFill>
                  <a:srgbClr val="000000"/>
                </a:solidFill>
                <a:latin typeface="Meiryo UI" pitchFamily="50" charset="-128"/>
                <a:ea typeface="Meiryo UI" pitchFamily="50" charset="-128"/>
                <a:cs typeface="Meiryo UI" pitchFamily="50" charset="-128"/>
              </a:rPr>
              <a:t>⇒　</a:t>
            </a:r>
            <a:r>
              <a:rPr lang="en-US" altLang="ja-JP" sz="1050" dirty="0" smtClean="0">
                <a:solidFill>
                  <a:srgbClr val="000000"/>
                </a:solidFill>
                <a:latin typeface="Meiryo UI" pitchFamily="50" charset="-128"/>
                <a:ea typeface="Meiryo UI" pitchFamily="50" charset="-128"/>
                <a:cs typeface="Meiryo UI" pitchFamily="50" charset="-128"/>
              </a:rPr>
              <a:t>2012</a:t>
            </a:r>
            <a:r>
              <a:rPr lang="ja-JP" altLang="en-US" sz="1050" dirty="0" smtClean="0">
                <a:solidFill>
                  <a:srgbClr val="000000"/>
                </a:solidFill>
                <a:latin typeface="Meiryo UI" pitchFamily="50" charset="-128"/>
                <a:ea typeface="Meiryo UI" pitchFamily="50" charset="-128"/>
                <a:cs typeface="Meiryo UI" pitchFamily="50" charset="-128"/>
              </a:rPr>
              <a:t>年度から増加傾向</a:t>
            </a:r>
            <a:endParaRPr lang="en-US" altLang="ja-JP" sz="1050" dirty="0" smtClean="0">
              <a:solidFill>
                <a:srgbClr val="000000"/>
              </a:solidFill>
              <a:latin typeface="Meiryo UI" pitchFamily="50" charset="-128"/>
              <a:ea typeface="Meiryo UI" pitchFamily="50" charset="-128"/>
              <a:cs typeface="Meiryo UI" pitchFamily="50" charset="-128"/>
            </a:endParaRPr>
          </a:p>
        </p:txBody>
      </p:sp>
      <p:sp>
        <p:nvSpPr>
          <p:cNvPr id="43" name="テキスト ボックス 3"/>
          <p:cNvSpPr txBox="1">
            <a:spLocks noChangeArrowheads="1"/>
          </p:cNvSpPr>
          <p:nvPr/>
        </p:nvSpPr>
        <p:spPr bwMode="auto">
          <a:xfrm>
            <a:off x="589667" y="851001"/>
            <a:ext cx="2237353" cy="253916"/>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1050" dirty="0" smtClean="0">
                <a:solidFill>
                  <a:srgbClr val="000000"/>
                </a:solidFill>
                <a:latin typeface="Meiryo UI" pitchFamily="50" charset="-128"/>
                <a:ea typeface="Meiryo UI" pitchFamily="50" charset="-128"/>
                <a:cs typeface="Meiryo UI" pitchFamily="50" charset="-128"/>
              </a:rPr>
              <a:t>⇒　</a:t>
            </a:r>
            <a:r>
              <a:rPr lang="en-US" altLang="ja-JP" sz="1050" dirty="0" smtClean="0">
                <a:solidFill>
                  <a:srgbClr val="000000"/>
                </a:solidFill>
                <a:latin typeface="Meiryo UI" pitchFamily="50" charset="-128"/>
                <a:ea typeface="Meiryo UI" pitchFamily="50" charset="-128"/>
                <a:cs typeface="Meiryo UI" pitchFamily="50" charset="-128"/>
              </a:rPr>
              <a:t>2000</a:t>
            </a:r>
            <a:r>
              <a:rPr lang="ja-JP" altLang="en-US" sz="1050" dirty="0" smtClean="0">
                <a:solidFill>
                  <a:srgbClr val="000000"/>
                </a:solidFill>
                <a:latin typeface="Meiryo UI" pitchFamily="50" charset="-128"/>
                <a:ea typeface="Meiryo UI" pitchFamily="50" charset="-128"/>
                <a:cs typeface="Meiryo UI" pitchFamily="50" charset="-128"/>
              </a:rPr>
              <a:t>年度から減少傾向</a:t>
            </a:r>
            <a:endParaRPr lang="ja-JP" altLang="en-US" sz="1050" dirty="0">
              <a:solidFill>
                <a:srgbClr val="000000"/>
              </a:solidFill>
              <a:latin typeface="Meiryo UI" pitchFamily="50" charset="-128"/>
              <a:ea typeface="Meiryo UI" pitchFamily="50" charset="-128"/>
              <a:cs typeface="Meiryo UI" pitchFamily="50" charset="-128"/>
            </a:endParaRPr>
          </a:p>
        </p:txBody>
      </p:sp>
      <p:sp>
        <p:nvSpPr>
          <p:cNvPr id="39" name="正方形/長方形 38"/>
          <p:cNvSpPr/>
          <p:nvPr/>
        </p:nvSpPr>
        <p:spPr>
          <a:xfrm>
            <a:off x="111002" y="45640"/>
            <a:ext cx="1796702" cy="36072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ja-JP" b="1" dirty="0" smtClean="0">
                <a:latin typeface="Meiryo UI" panose="020B0604030504040204" pitchFamily="50" charset="-128"/>
                <a:ea typeface="Meiryo UI" panose="020B0604030504040204" pitchFamily="50" charset="-128"/>
              </a:rPr>
              <a:t>Ⅲ</a:t>
            </a:r>
            <a:r>
              <a:rPr lang="ja-JP" altLang="en-US" b="1" dirty="0" smtClean="0">
                <a:latin typeface="Meiryo UI" panose="020B0604030504040204" pitchFamily="50" charset="-128"/>
                <a:ea typeface="Meiryo UI" panose="020B0604030504040204" pitchFamily="50" charset="-128"/>
              </a:rPr>
              <a:t>財政状況</a:t>
            </a:r>
            <a:endParaRPr kumimoji="1" lang="ja-JP" altLang="en-US" b="1" dirty="0">
              <a:latin typeface="Meiryo UI" panose="020B0604030504040204" pitchFamily="50" charset="-128"/>
              <a:ea typeface="Meiryo UI" panose="020B0604030504040204" pitchFamily="50" charset="-128"/>
            </a:endParaRPr>
          </a:p>
        </p:txBody>
      </p:sp>
      <p:sp>
        <p:nvSpPr>
          <p:cNvPr id="48" name="正方形/長方形 47"/>
          <p:cNvSpPr/>
          <p:nvPr/>
        </p:nvSpPr>
        <p:spPr>
          <a:xfrm>
            <a:off x="7836026" y="3571655"/>
            <a:ext cx="1107996" cy="230832"/>
          </a:xfrm>
          <a:prstGeom prst="rect">
            <a:avLst/>
          </a:prstGeom>
        </p:spPr>
        <p:txBody>
          <a:bodyPr wrap="none">
            <a:spAutoFit/>
          </a:bodyPr>
          <a:lstStyle/>
          <a:p>
            <a:r>
              <a:rPr lang="ja-JP" altLang="en-US" sz="900" dirty="0">
                <a:latin typeface="Meiryo UI" panose="020B0604030504040204" pitchFamily="50" charset="-128"/>
                <a:ea typeface="Meiryo UI" panose="020B0604030504040204" pitchFamily="50" charset="-128"/>
              </a:rPr>
              <a:t>出典</a:t>
            </a:r>
            <a:r>
              <a:rPr lang="ja-JP" altLang="en-US" sz="900" dirty="0" smtClean="0">
                <a:latin typeface="Meiryo UI" panose="020B0604030504040204" pitchFamily="50" charset="-128"/>
                <a:ea typeface="Meiryo UI" panose="020B0604030504040204" pitchFamily="50" charset="-128"/>
              </a:rPr>
              <a:t>：総務省資料</a:t>
            </a:r>
            <a:endParaRPr lang="ja-JP" altLang="en-US" sz="900" dirty="0">
              <a:latin typeface="Meiryo UI" panose="020B0604030504040204" pitchFamily="50" charset="-128"/>
              <a:ea typeface="Meiryo UI" panose="020B0604030504040204" pitchFamily="50" charset="-128"/>
            </a:endParaRPr>
          </a:p>
        </p:txBody>
      </p:sp>
      <p:sp>
        <p:nvSpPr>
          <p:cNvPr id="20" name="正方形/長方形 19"/>
          <p:cNvSpPr/>
          <p:nvPr/>
        </p:nvSpPr>
        <p:spPr>
          <a:xfrm>
            <a:off x="498636" y="3583073"/>
            <a:ext cx="1021433" cy="230832"/>
          </a:xfrm>
          <a:prstGeom prst="rect">
            <a:avLst/>
          </a:prstGeom>
        </p:spPr>
        <p:txBody>
          <a:bodyPr wrap="none">
            <a:spAutoFit/>
          </a:bodyPr>
          <a:lstStyle/>
          <a:p>
            <a:r>
              <a:rPr lang="en-US" altLang="ja-JP" sz="900" dirty="0" smtClean="0">
                <a:latin typeface="Meiryo UI" panose="020B0604030504040204" pitchFamily="50" charset="-128"/>
                <a:ea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rPr>
              <a:t>交付金等を除く</a:t>
            </a:r>
            <a:endParaRPr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2073155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a:blip r:embed="rId3"/>
          <a:stretch>
            <a:fillRect/>
          </a:stretch>
        </p:blipFill>
        <p:spPr>
          <a:xfrm>
            <a:off x="4464100" y="986962"/>
            <a:ext cx="4572396" cy="2743438"/>
          </a:xfrm>
          <a:prstGeom prst="rect">
            <a:avLst/>
          </a:prstGeom>
        </p:spPr>
      </p:pic>
      <p:pic>
        <p:nvPicPr>
          <p:cNvPr id="11" name="図 10"/>
          <p:cNvPicPr>
            <a:picLocks noChangeAspect="1"/>
          </p:cNvPicPr>
          <p:nvPr/>
        </p:nvPicPr>
        <p:blipFill>
          <a:blip r:embed="rId4"/>
          <a:stretch>
            <a:fillRect/>
          </a:stretch>
        </p:blipFill>
        <p:spPr>
          <a:xfrm>
            <a:off x="-63247" y="1014930"/>
            <a:ext cx="4493141" cy="2743438"/>
          </a:xfrm>
          <a:prstGeom prst="rect">
            <a:avLst/>
          </a:prstGeom>
        </p:spPr>
      </p:pic>
      <p:pic>
        <p:nvPicPr>
          <p:cNvPr id="3" name="図 2"/>
          <p:cNvPicPr>
            <a:picLocks noChangeAspect="1"/>
          </p:cNvPicPr>
          <p:nvPr/>
        </p:nvPicPr>
        <p:blipFill>
          <a:blip r:embed="rId5"/>
          <a:stretch>
            <a:fillRect/>
          </a:stretch>
        </p:blipFill>
        <p:spPr>
          <a:xfrm>
            <a:off x="98859" y="4327941"/>
            <a:ext cx="4572396" cy="2530059"/>
          </a:xfrm>
          <a:prstGeom prst="rect">
            <a:avLst/>
          </a:prstGeom>
        </p:spPr>
      </p:pic>
      <p:cxnSp>
        <p:nvCxnSpPr>
          <p:cNvPr id="7" name="直線コネクタ 6"/>
          <p:cNvCxnSpPr/>
          <p:nvPr/>
        </p:nvCxnSpPr>
        <p:spPr>
          <a:xfrm>
            <a:off x="284105" y="43675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225976" y="6259"/>
            <a:ext cx="6724918" cy="400110"/>
          </a:xfrm>
          <a:prstGeom prst="rect">
            <a:avLst/>
          </a:prstGeom>
          <a:noFill/>
        </p:spPr>
        <p:txBody>
          <a:bodyPr wrap="none" rtlCol="0">
            <a:spAutoFit/>
          </a:bodyPr>
          <a:lstStyle/>
          <a:p>
            <a:r>
              <a:rPr lang="en-US" altLang="ja-JP" sz="2000" dirty="0" smtClean="0">
                <a:latin typeface="Meiryo UI" panose="020B0604030504040204" pitchFamily="50" charset="-128"/>
                <a:ea typeface="Meiryo UI" panose="020B0604030504040204" pitchFamily="50" charset="-128"/>
              </a:rPr>
              <a:t>【</a:t>
            </a:r>
            <a:r>
              <a:rPr lang="en-US" altLang="ja-JP" sz="2000" b="1" dirty="0" smtClean="0">
                <a:latin typeface="Meiryo UI" panose="020B0604030504040204" pitchFamily="50" charset="-128"/>
                <a:ea typeface="Meiryo UI" panose="020B0604030504040204" pitchFamily="50" charset="-128"/>
              </a:rPr>
              <a:t>Ⅲ</a:t>
            </a:r>
            <a:r>
              <a:rPr lang="ja-JP" altLang="en-US" sz="2000" b="1" dirty="0" smtClean="0">
                <a:latin typeface="Meiryo UI" panose="020B0604030504040204" pitchFamily="50" charset="-128"/>
                <a:ea typeface="Meiryo UI" panose="020B0604030504040204" pitchFamily="50" charset="-128"/>
              </a:rPr>
              <a:t>財政状況</a:t>
            </a:r>
            <a:r>
              <a:rPr lang="en-US" altLang="ja-JP" sz="2000" b="1" dirty="0">
                <a:latin typeface="Meiryo UI" panose="020B0604030504040204" pitchFamily="50" charset="-128"/>
                <a:ea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③大阪府・大阪市の実質収支（一般会計ベース）の推移</a:t>
            </a:r>
            <a:endParaRPr kumimoji="1" lang="ja-JP" altLang="en-US" sz="1600" dirty="0">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225976" y="492914"/>
            <a:ext cx="4248000" cy="307777"/>
          </a:xfrm>
          <a:prstGeom prst="rect">
            <a:avLst/>
          </a:prstGeom>
          <a:solidFill>
            <a:schemeClr val="accent2">
              <a:lumMod val="40000"/>
              <a:lumOff val="60000"/>
            </a:schemeClr>
          </a:solidFill>
          <a:ln>
            <a:solidFill>
              <a:schemeClr val="accent2"/>
            </a:solidFill>
          </a:ln>
        </p:spPr>
        <p:txBody>
          <a:bodyPr wrap="square" rtlCol="0">
            <a:spAutoFit/>
          </a:bodyPr>
          <a:lstStyle/>
          <a:p>
            <a:r>
              <a:rPr lang="en-US" altLang="ja-JP" sz="1400" b="1" dirty="0" smtClean="0">
                <a:latin typeface="Meiryo UI" panose="020B0604030504040204" pitchFamily="50" charset="-128"/>
                <a:ea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rPr>
              <a:t>大阪府　実質収支　</a:t>
            </a:r>
            <a:r>
              <a:rPr lang="en-US" altLang="ja-JP" sz="1400" b="1" dirty="0" smtClean="0">
                <a:latin typeface="Meiryo UI" panose="020B0604030504040204" pitchFamily="50" charset="-128"/>
                <a:ea typeface="Meiryo UI" panose="020B0604030504040204" pitchFamily="50" charset="-128"/>
              </a:rPr>
              <a:t>2000-2010</a:t>
            </a:r>
            <a:r>
              <a:rPr kumimoji="1" lang="en-US" altLang="ja-JP" sz="1400" b="1" dirty="0" smtClean="0">
                <a:latin typeface="Meiryo UI" panose="020B0604030504040204" pitchFamily="50" charset="-128"/>
                <a:ea typeface="Meiryo UI" panose="020B0604030504040204" pitchFamily="50" charset="-128"/>
              </a:rPr>
              <a:t>】</a:t>
            </a:r>
            <a:endParaRPr kumimoji="1" lang="en-US" altLang="ja-JP" sz="1400" b="1" dirty="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4639193" y="492913"/>
            <a:ext cx="4248000" cy="307777"/>
          </a:xfrm>
          <a:prstGeom prst="rect">
            <a:avLst/>
          </a:prstGeom>
          <a:solidFill>
            <a:schemeClr val="accent2">
              <a:lumMod val="40000"/>
              <a:lumOff val="60000"/>
            </a:schemeClr>
          </a:solidFill>
          <a:ln>
            <a:solidFill>
              <a:schemeClr val="accent2"/>
            </a:solidFill>
          </a:ln>
        </p:spPr>
        <p:txBody>
          <a:bodyPr wrap="square" rtlCol="0">
            <a:spAutoFit/>
          </a:bodyPr>
          <a:lstStyle/>
          <a:p>
            <a:r>
              <a:rPr lang="en-US" altLang="ja-JP" sz="1400" b="1" dirty="0" smtClean="0">
                <a:latin typeface="Meiryo UI" panose="020B0604030504040204" pitchFamily="50" charset="-128"/>
                <a:ea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rPr>
              <a:t>大阪府　実質収支　</a:t>
            </a:r>
            <a:r>
              <a:rPr lang="en-US" altLang="ja-JP" sz="1400" b="1" dirty="0" smtClean="0">
                <a:latin typeface="Meiryo UI" panose="020B0604030504040204" pitchFamily="50" charset="-128"/>
                <a:ea typeface="Meiryo UI" panose="020B0604030504040204" pitchFamily="50" charset="-128"/>
              </a:rPr>
              <a:t>2010-2018】</a:t>
            </a:r>
          </a:p>
        </p:txBody>
      </p:sp>
      <p:sp>
        <p:nvSpPr>
          <p:cNvPr id="28" name="テキスト ボックス 27"/>
          <p:cNvSpPr txBox="1"/>
          <p:nvPr/>
        </p:nvSpPr>
        <p:spPr>
          <a:xfrm>
            <a:off x="-19290" y="787650"/>
            <a:ext cx="768626" cy="246221"/>
          </a:xfrm>
          <a:prstGeom prst="rect">
            <a:avLst/>
          </a:prstGeom>
          <a:noFill/>
        </p:spPr>
        <p:txBody>
          <a:bodyPr wrap="square" rtlCol="0">
            <a:spAutoFit/>
          </a:bodyPr>
          <a:lstStyle/>
          <a:p>
            <a:r>
              <a:rPr kumimoji="1" lang="en-US" altLang="ja-JP" sz="1000" dirty="0" smtClean="0">
                <a:latin typeface="Meiryo UI" panose="020B0604030504040204" pitchFamily="50" charset="-128"/>
                <a:ea typeface="Meiryo UI" panose="020B0604030504040204" pitchFamily="50" charset="-128"/>
              </a:rPr>
              <a:t>(</a:t>
            </a:r>
            <a:r>
              <a:rPr kumimoji="1" lang="ja-JP" altLang="en-US" sz="1000" dirty="0" smtClean="0">
                <a:latin typeface="Meiryo UI" panose="020B0604030504040204" pitchFamily="50" charset="-128"/>
                <a:ea typeface="Meiryo UI" panose="020B0604030504040204" pitchFamily="50" charset="-128"/>
              </a:rPr>
              <a:t>億円</a:t>
            </a:r>
            <a:r>
              <a:rPr kumimoji="1" lang="en-US" altLang="ja-JP" sz="1000" dirty="0" smtClean="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p:txBody>
      </p:sp>
      <p:sp>
        <p:nvSpPr>
          <p:cNvPr id="33" name="テキスト ボックス 32"/>
          <p:cNvSpPr txBox="1"/>
          <p:nvPr/>
        </p:nvSpPr>
        <p:spPr>
          <a:xfrm>
            <a:off x="4639191" y="787650"/>
            <a:ext cx="768626" cy="246221"/>
          </a:xfrm>
          <a:prstGeom prst="rect">
            <a:avLst/>
          </a:prstGeom>
          <a:noFill/>
        </p:spPr>
        <p:txBody>
          <a:bodyPr wrap="square" rtlCol="0">
            <a:spAutoFit/>
          </a:bodyPr>
          <a:lstStyle/>
          <a:p>
            <a:r>
              <a:rPr kumimoji="1" lang="en-US" altLang="ja-JP" sz="1000" dirty="0" smtClean="0">
                <a:latin typeface="Meiryo UI" panose="020B0604030504040204" pitchFamily="50" charset="-128"/>
                <a:ea typeface="Meiryo UI" panose="020B0604030504040204" pitchFamily="50" charset="-128"/>
              </a:rPr>
              <a:t>(</a:t>
            </a:r>
            <a:r>
              <a:rPr kumimoji="1" lang="ja-JP" altLang="en-US" sz="1000" dirty="0" smtClean="0">
                <a:latin typeface="Meiryo UI" panose="020B0604030504040204" pitchFamily="50" charset="-128"/>
                <a:ea typeface="Meiryo UI" panose="020B0604030504040204" pitchFamily="50" charset="-128"/>
              </a:rPr>
              <a:t>億円</a:t>
            </a:r>
            <a:r>
              <a:rPr kumimoji="1" lang="en-US" altLang="ja-JP" sz="1000" dirty="0" smtClean="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p:txBody>
      </p:sp>
      <p:sp>
        <p:nvSpPr>
          <p:cNvPr id="16" name="テキスト ボックス 15"/>
          <p:cNvSpPr txBox="1"/>
          <p:nvPr/>
        </p:nvSpPr>
        <p:spPr>
          <a:xfrm>
            <a:off x="225976" y="3756217"/>
            <a:ext cx="4248000" cy="307777"/>
          </a:xfrm>
          <a:prstGeom prst="rect">
            <a:avLst/>
          </a:prstGeom>
          <a:solidFill>
            <a:schemeClr val="accent2">
              <a:lumMod val="40000"/>
              <a:lumOff val="60000"/>
            </a:schemeClr>
          </a:solidFill>
          <a:ln>
            <a:solidFill>
              <a:schemeClr val="accent2"/>
            </a:solidFill>
          </a:ln>
        </p:spPr>
        <p:txBody>
          <a:bodyPr wrap="square" rtlCol="0">
            <a:spAutoFit/>
          </a:bodyPr>
          <a:lstStyle/>
          <a:p>
            <a:r>
              <a:rPr lang="en-US" altLang="ja-JP" sz="1400" b="1" dirty="0" smtClean="0">
                <a:latin typeface="Meiryo UI" panose="020B0604030504040204" pitchFamily="50" charset="-128"/>
                <a:ea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rPr>
              <a:t>大阪市　実質収支　</a:t>
            </a:r>
            <a:r>
              <a:rPr lang="en-US" altLang="ja-JP" sz="1400" b="1" dirty="0" smtClean="0">
                <a:latin typeface="Meiryo UI" panose="020B0604030504040204" pitchFamily="50" charset="-128"/>
                <a:ea typeface="Meiryo UI" panose="020B0604030504040204" pitchFamily="50" charset="-128"/>
              </a:rPr>
              <a:t>2000-2010</a:t>
            </a:r>
            <a:r>
              <a:rPr kumimoji="1" lang="en-US" altLang="ja-JP" sz="1400" b="1" dirty="0" smtClean="0">
                <a:latin typeface="Meiryo UI" panose="020B0604030504040204" pitchFamily="50" charset="-128"/>
                <a:ea typeface="Meiryo UI" panose="020B0604030504040204" pitchFamily="50" charset="-128"/>
              </a:rPr>
              <a:t>】</a:t>
            </a:r>
            <a:endParaRPr kumimoji="1" lang="en-US" altLang="ja-JP" sz="1400" b="1" dirty="0">
              <a:latin typeface="Meiryo UI" panose="020B0604030504040204" pitchFamily="50" charset="-128"/>
              <a:ea typeface="Meiryo UI" panose="020B0604030504040204" pitchFamily="50" charset="-128"/>
            </a:endParaRPr>
          </a:p>
        </p:txBody>
      </p:sp>
      <p:sp>
        <p:nvSpPr>
          <p:cNvPr id="17" name="テキスト ボックス 16"/>
          <p:cNvSpPr txBox="1"/>
          <p:nvPr/>
        </p:nvSpPr>
        <p:spPr>
          <a:xfrm>
            <a:off x="4639193" y="3756216"/>
            <a:ext cx="4248000" cy="307777"/>
          </a:xfrm>
          <a:prstGeom prst="rect">
            <a:avLst/>
          </a:prstGeom>
          <a:solidFill>
            <a:schemeClr val="accent2">
              <a:lumMod val="40000"/>
              <a:lumOff val="60000"/>
            </a:schemeClr>
          </a:solidFill>
          <a:ln>
            <a:solidFill>
              <a:schemeClr val="accent2"/>
            </a:solidFill>
          </a:ln>
        </p:spPr>
        <p:txBody>
          <a:bodyPr wrap="square" rtlCol="0">
            <a:spAutoFit/>
          </a:bodyPr>
          <a:lstStyle/>
          <a:p>
            <a:r>
              <a:rPr lang="en-US" altLang="ja-JP" sz="1400" b="1" dirty="0" smtClean="0">
                <a:latin typeface="Meiryo UI" panose="020B0604030504040204" pitchFamily="50" charset="-128"/>
                <a:ea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rPr>
              <a:t>大阪市　実質収支　</a:t>
            </a:r>
            <a:r>
              <a:rPr lang="en-US" altLang="ja-JP" sz="1400" b="1" dirty="0" smtClean="0">
                <a:latin typeface="Meiryo UI" panose="020B0604030504040204" pitchFamily="50" charset="-128"/>
                <a:ea typeface="Meiryo UI" panose="020B0604030504040204" pitchFamily="50" charset="-128"/>
              </a:rPr>
              <a:t>2010-2018】</a:t>
            </a:r>
          </a:p>
        </p:txBody>
      </p:sp>
      <p:sp>
        <p:nvSpPr>
          <p:cNvPr id="26" name="テキスト ボックス 25"/>
          <p:cNvSpPr txBox="1"/>
          <p:nvPr/>
        </p:nvSpPr>
        <p:spPr>
          <a:xfrm>
            <a:off x="-35532" y="4176014"/>
            <a:ext cx="768626" cy="246221"/>
          </a:xfrm>
          <a:prstGeom prst="rect">
            <a:avLst/>
          </a:prstGeom>
          <a:noFill/>
        </p:spPr>
        <p:txBody>
          <a:bodyPr wrap="square" rtlCol="0">
            <a:spAutoFit/>
          </a:bodyPr>
          <a:lstStyle/>
          <a:p>
            <a:r>
              <a:rPr kumimoji="1" lang="en-US" altLang="ja-JP" sz="1000" dirty="0" smtClean="0">
                <a:latin typeface="Meiryo UI" panose="020B0604030504040204" pitchFamily="50" charset="-128"/>
                <a:ea typeface="Meiryo UI" panose="020B0604030504040204" pitchFamily="50" charset="-128"/>
              </a:rPr>
              <a:t>(</a:t>
            </a:r>
            <a:r>
              <a:rPr kumimoji="1" lang="ja-JP" altLang="en-US" sz="1000" dirty="0" smtClean="0">
                <a:latin typeface="Meiryo UI" panose="020B0604030504040204" pitchFamily="50" charset="-128"/>
                <a:ea typeface="Meiryo UI" panose="020B0604030504040204" pitchFamily="50" charset="-128"/>
              </a:rPr>
              <a:t>億円</a:t>
            </a:r>
            <a:r>
              <a:rPr kumimoji="1" lang="en-US" altLang="ja-JP" sz="1000" dirty="0" smtClean="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p:txBody>
      </p:sp>
      <p:sp>
        <p:nvSpPr>
          <p:cNvPr id="27" name="テキスト ボックス 26"/>
          <p:cNvSpPr txBox="1"/>
          <p:nvPr/>
        </p:nvSpPr>
        <p:spPr>
          <a:xfrm>
            <a:off x="4509593" y="4176013"/>
            <a:ext cx="768626" cy="246221"/>
          </a:xfrm>
          <a:prstGeom prst="rect">
            <a:avLst/>
          </a:prstGeom>
          <a:noFill/>
        </p:spPr>
        <p:txBody>
          <a:bodyPr wrap="square" rtlCol="0">
            <a:spAutoFit/>
          </a:bodyPr>
          <a:lstStyle/>
          <a:p>
            <a:r>
              <a:rPr kumimoji="1" lang="en-US" altLang="ja-JP" sz="1000" dirty="0" smtClean="0">
                <a:latin typeface="Meiryo UI" panose="020B0604030504040204" pitchFamily="50" charset="-128"/>
                <a:ea typeface="Meiryo UI" panose="020B0604030504040204" pitchFamily="50" charset="-128"/>
              </a:rPr>
              <a:t>(</a:t>
            </a:r>
            <a:r>
              <a:rPr kumimoji="1" lang="ja-JP" altLang="en-US" sz="1000" dirty="0" smtClean="0">
                <a:latin typeface="Meiryo UI" panose="020B0604030504040204" pitchFamily="50" charset="-128"/>
                <a:ea typeface="Meiryo UI" panose="020B0604030504040204" pitchFamily="50" charset="-128"/>
              </a:rPr>
              <a:t>億円</a:t>
            </a:r>
            <a:r>
              <a:rPr kumimoji="1" lang="en-US" altLang="ja-JP" sz="1000" dirty="0" smtClean="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p:txBody>
      </p:sp>
      <p:sp>
        <p:nvSpPr>
          <p:cNvPr id="20" name="スライド番号プレースホルダー 1"/>
          <p:cNvSpPr>
            <a:spLocks noGrp="1"/>
          </p:cNvSpPr>
          <p:nvPr>
            <p:ph type="sldNum" sz="quarter" idx="12"/>
          </p:nvPr>
        </p:nvSpPr>
        <p:spPr>
          <a:xfrm>
            <a:off x="7163426" y="6607733"/>
            <a:ext cx="2057400" cy="365125"/>
          </a:xfrm>
        </p:spPr>
        <p:txBody>
          <a:bodyPr/>
          <a:lstStyle/>
          <a:p>
            <a:r>
              <a:rPr kumimoji="1" lang="en-US" altLang="ja-JP" dirty="0" smtClean="0"/>
              <a:t>29</a:t>
            </a:r>
            <a:endParaRPr kumimoji="1" lang="ja-JP" altLang="en-US" dirty="0"/>
          </a:p>
        </p:txBody>
      </p:sp>
      <p:sp>
        <p:nvSpPr>
          <p:cNvPr id="21" name="テキスト ボックス 3"/>
          <p:cNvSpPr txBox="1">
            <a:spLocks noChangeArrowheads="1"/>
          </p:cNvSpPr>
          <p:nvPr/>
        </p:nvSpPr>
        <p:spPr bwMode="auto">
          <a:xfrm>
            <a:off x="589667" y="851001"/>
            <a:ext cx="2237353" cy="253916"/>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1050" dirty="0" smtClean="0">
                <a:solidFill>
                  <a:srgbClr val="000000"/>
                </a:solidFill>
                <a:latin typeface="Meiryo UI" pitchFamily="50" charset="-128"/>
                <a:ea typeface="Meiryo UI" pitchFamily="50" charset="-128"/>
                <a:cs typeface="Meiryo UI" pitchFamily="50" charset="-128"/>
              </a:rPr>
              <a:t>⇒　</a:t>
            </a:r>
            <a:r>
              <a:rPr lang="en-US" altLang="ja-JP" sz="1050" dirty="0" smtClean="0">
                <a:solidFill>
                  <a:srgbClr val="000000"/>
                </a:solidFill>
                <a:latin typeface="Meiryo UI" pitchFamily="50" charset="-128"/>
                <a:ea typeface="Meiryo UI" pitchFamily="50" charset="-128"/>
                <a:cs typeface="Meiryo UI" pitchFamily="50" charset="-128"/>
              </a:rPr>
              <a:t>2007</a:t>
            </a:r>
            <a:r>
              <a:rPr lang="ja-JP" altLang="en-US" sz="1050" dirty="0" smtClean="0">
                <a:solidFill>
                  <a:srgbClr val="000000"/>
                </a:solidFill>
                <a:latin typeface="Meiryo UI" pitchFamily="50" charset="-128"/>
                <a:ea typeface="Meiryo UI" pitchFamily="50" charset="-128"/>
                <a:cs typeface="Meiryo UI" pitchFamily="50" charset="-128"/>
              </a:rPr>
              <a:t>年度まで赤字決算が続く</a:t>
            </a:r>
            <a:endParaRPr lang="ja-JP" altLang="en-US" sz="1050" dirty="0">
              <a:solidFill>
                <a:srgbClr val="000000"/>
              </a:solidFill>
              <a:latin typeface="Meiryo UI" pitchFamily="50" charset="-128"/>
              <a:ea typeface="Meiryo UI" pitchFamily="50" charset="-128"/>
              <a:cs typeface="Meiryo UI" pitchFamily="50" charset="-128"/>
            </a:endParaRPr>
          </a:p>
        </p:txBody>
      </p:sp>
      <p:sp>
        <p:nvSpPr>
          <p:cNvPr id="24" name="テキスト ボックス 3"/>
          <p:cNvSpPr txBox="1">
            <a:spLocks noChangeArrowheads="1"/>
          </p:cNvSpPr>
          <p:nvPr/>
        </p:nvSpPr>
        <p:spPr bwMode="auto">
          <a:xfrm>
            <a:off x="5278219" y="863360"/>
            <a:ext cx="3608974" cy="253916"/>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1050" dirty="0" smtClean="0">
                <a:solidFill>
                  <a:srgbClr val="000000"/>
                </a:solidFill>
                <a:latin typeface="Meiryo UI" pitchFamily="50" charset="-128"/>
                <a:ea typeface="Meiryo UI" pitchFamily="50" charset="-128"/>
                <a:cs typeface="Meiryo UI" pitchFamily="50" charset="-128"/>
              </a:rPr>
              <a:t>⇒　</a:t>
            </a:r>
            <a:r>
              <a:rPr lang="en-US" altLang="ja-JP" sz="1050" dirty="0" smtClean="0">
                <a:solidFill>
                  <a:srgbClr val="000000"/>
                </a:solidFill>
                <a:latin typeface="Meiryo UI" pitchFamily="50" charset="-128"/>
                <a:ea typeface="Meiryo UI" pitchFamily="50" charset="-128"/>
                <a:cs typeface="Meiryo UI" pitchFamily="50" charset="-128"/>
              </a:rPr>
              <a:t>2008</a:t>
            </a:r>
            <a:r>
              <a:rPr lang="ja-JP" altLang="en-US" sz="1050" dirty="0" smtClean="0">
                <a:solidFill>
                  <a:srgbClr val="000000"/>
                </a:solidFill>
                <a:latin typeface="Meiryo UI" pitchFamily="50" charset="-128"/>
                <a:ea typeface="Meiryo UI" pitchFamily="50" charset="-128"/>
                <a:cs typeface="Meiryo UI" pitchFamily="50" charset="-128"/>
              </a:rPr>
              <a:t>年度から</a:t>
            </a:r>
            <a:r>
              <a:rPr lang="en-US" altLang="ja-JP" sz="1050" dirty="0" smtClean="0">
                <a:solidFill>
                  <a:srgbClr val="000000"/>
                </a:solidFill>
                <a:latin typeface="Meiryo UI" pitchFamily="50" charset="-128"/>
                <a:ea typeface="Meiryo UI" pitchFamily="50" charset="-128"/>
                <a:cs typeface="Meiryo UI" pitchFamily="50" charset="-128"/>
              </a:rPr>
              <a:t>2018</a:t>
            </a:r>
            <a:r>
              <a:rPr lang="ja-JP" altLang="en-US" sz="1050" dirty="0" smtClean="0">
                <a:solidFill>
                  <a:srgbClr val="000000"/>
                </a:solidFill>
                <a:latin typeface="Meiryo UI" pitchFamily="50" charset="-128"/>
                <a:ea typeface="Meiryo UI" pitchFamily="50" charset="-128"/>
                <a:cs typeface="Meiryo UI" pitchFamily="50" charset="-128"/>
              </a:rPr>
              <a:t>年度まで</a:t>
            </a:r>
            <a:r>
              <a:rPr lang="en-US" altLang="ja-JP" sz="1050" dirty="0" smtClean="0">
                <a:solidFill>
                  <a:srgbClr val="000000"/>
                </a:solidFill>
                <a:latin typeface="Meiryo UI" pitchFamily="50" charset="-128"/>
                <a:ea typeface="Meiryo UI" pitchFamily="50" charset="-128"/>
                <a:cs typeface="Meiryo UI" pitchFamily="50" charset="-128"/>
              </a:rPr>
              <a:t>11</a:t>
            </a:r>
            <a:r>
              <a:rPr lang="ja-JP" altLang="en-US" sz="1050" dirty="0" smtClean="0">
                <a:solidFill>
                  <a:srgbClr val="000000"/>
                </a:solidFill>
                <a:latin typeface="Meiryo UI" pitchFamily="50" charset="-128"/>
                <a:ea typeface="Meiryo UI" pitchFamily="50" charset="-128"/>
                <a:cs typeface="Meiryo UI" pitchFamily="50" charset="-128"/>
              </a:rPr>
              <a:t>年連続の黒字決算</a:t>
            </a:r>
            <a:endParaRPr lang="ja-JP" altLang="en-US" sz="1050" dirty="0">
              <a:solidFill>
                <a:srgbClr val="000000"/>
              </a:solidFill>
              <a:latin typeface="Meiryo UI" pitchFamily="50" charset="-128"/>
              <a:ea typeface="Meiryo UI" pitchFamily="50" charset="-128"/>
              <a:cs typeface="Meiryo UI" pitchFamily="50" charset="-128"/>
            </a:endParaRPr>
          </a:p>
        </p:txBody>
      </p:sp>
      <p:sp>
        <p:nvSpPr>
          <p:cNvPr id="25" name="テキスト ボックス 3"/>
          <p:cNvSpPr txBox="1">
            <a:spLocks noChangeArrowheads="1"/>
          </p:cNvSpPr>
          <p:nvPr/>
        </p:nvSpPr>
        <p:spPr bwMode="auto">
          <a:xfrm>
            <a:off x="5023504" y="4099851"/>
            <a:ext cx="2237353" cy="253916"/>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1050" dirty="0" smtClean="0">
                <a:solidFill>
                  <a:srgbClr val="000000"/>
                </a:solidFill>
                <a:latin typeface="Meiryo UI" pitchFamily="50" charset="-128"/>
                <a:ea typeface="Meiryo UI" pitchFamily="50" charset="-128"/>
                <a:cs typeface="Meiryo UI" pitchFamily="50" charset="-128"/>
              </a:rPr>
              <a:t>⇒　黒字決算を継続</a:t>
            </a:r>
            <a:endParaRPr lang="ja-JP" altLang="en-US" sz="1050" dirty="0">
              <a:solidFill>
                <a:srgbClr val="000000"/>
              </a:solidFill>
              <a:latin typeface="Meiryo UI" pitchFamily="50" charset="-128"/>
              <a:ea typeface="Meiryo UI" pitchFamily="50" charset="-128"/>
              <a:cs typeface="Meiryo UI" pitchFamily="50" charset="-128"/>
            </a:endParaRPr>
          </a:p>
        </p:txBody>
      </p:sp>
      <p:sp>
        <p:nvSpPr>
          <p:cNvPr id="29" name="テキスト ボックス 3"/>
          <p:cNvSpPr txBox="1">
            <a:spLocks noChangeArrowheads="1"/>
          </p:cNvSpPr>
          <p:nvPr/>
        </p:nvSpPr>
        <p:spPr bwMode="auto">
          <a:xfrm>
            <a:off x="453051" y="4099851"/>
            <a:ext cx="2237353" cy="253916"/>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1050" dirty="0" smtClean="0">
                <a:solidFill>
                  <a:srgbClr val="000000"/>
                </a:solidFill>
                <a:latin typeface="Meiryo UI" pitchFamily="50" charset="-128"/>
                <a:ea typeface="Meiryo UI" pitchFamily="50" charset="-128"/>
                <a:cs typeface="Meiryo UI" pitchFamily="50" charset="-128"/>
              </a:rPr>
              <a:t>⇒　黒字決算を継続</a:t>
            </a:r>
            <a:endParaRPr lang="ja-JP" altLang="en-US" sz="1050" dirty="0">
              <a:solidFill>
                <a:srgbClr val="000000"/>
              </a:solidFill>
              <a:latin typeface="Meiryo UI" pitchFamily="50" charset="-128"/>
              <a:ea typeface="Meiryo UI" pitchFamily="50" charset="-128"/>
              <a:cs typeface="Meiryo UI" pitchFamily="50" charset="-128"/>
            </a:endParaRPr>
          </a:p>
        </p:txBody>
      </p:sp>
      <p:sp>
        <p:nvSpPr>
          <p:cNvPr id="30" name="正方形/長方形 29"/>
          <p:cNvSpPr/>
          <p:nvPr/>
        </p:nvSpPr>
        <p:spPr>
          <a:xfrm>
            <a:off x="7709432" y="3564053"/>
            <a:ext cx="1361270" cy="230832"/>
          </a:xfrm>
          <a:prstGeom prst="rect">
            <a:avLst/>
          </a:prstGeom>
        </p:spPr>
        <p:txBody>
          <a:bodyPr wrap="none">
            <a:spAutoFit/>
          </a:bodyPr>
          <a:lstStyle/>
          <a:p>
            <a:r>
              <a:rPr lang="ja-JP" altLang="en-US" sz="900" dirty="0">
                <a:latin typeface="Meiryo UI" panose="020B0604030504040204" pitchFamily="50" charset="-128"/>
                <a:ea typeface="Meiryo UI" panose="020B0604030504040204" pitchFamily="50" charset="-128"/>
              </a:rPr>
              <a:t>出典</a:t>
            </a:r>
            <a:r>
              <a:rPr lang="ja-JP" altLang="en-US" sz="900" dirty="0" smtClean="0">
                <a:latin typeface="Meiryo UI" panose="020B0604030504040204" pitchFamily="50" charset="-128"/>
                <a:ea typeface="Meiryo UI" panose="020B0604030504040204" pitchFamily="50" charset="-128"/>
              </a:rPr>
              <a:t>：大阪府財政ノート</a:t>
            </a:r>
            <a:endParaRPr lang="ja-JP" altLang="en-US" sz="900" dirty="0">
              <a:latin typeface="Meiryo UI" panose="020B0604030504040204" pitchFamily="50" charset="-128"/>
              <a:ea typeface="Meiryo UI" panose="020B0604030504040204" pitchFamily="50" charset="-128"/>
            </a:endParaRPr>
          </a:p>
        </p:txBody>
      </p:sp>
      <p:sp>
        <p:nvSpPr>
          <p:cNvPr id="31" name="正方形/長方形 30"/>
          <p:cNvSpPr/>
          <p:nvPr/>
        </p:nvSpPr>
        <p:spPr>
          <a:xfrm>
            <a:off x="5083170" y="6674879"/>
            <a:ext cx="3953326" cy="230832"/>
          </a:xfrm>
          <a:prstGeom prst="rect">
            <a:avLst/>
          </a:prstGeom>
        </p:spPr>
        <p:txBody>
          <a:bodyPr wrap="none">
            <a:spAutoFit/>
          </a:bodyPr>
          <a:lstStyle/>
          <a:p>
            <a:r>
              <a:rPr lang="ja-JP" altLang="en-US" sz="900" dirty="0">
                <a:latin typeface="Meiryo UI" panose="020B0604030504040204" pitchFamily="50" charset="-128"/>
                <a:ea typeface="Meiryo UI" panose="020B0604030504040204" pitchFamily="50" charset="-128"/>
              </a:rPr>
              <a:t>出典</a:t>
            </a:r>
            <a:r>
              <a:rPr lang="ja-JP" altLang="en-US" sz="900" dirty="0" smtClean="0">
                <a:latin typeface="Meiryo UI" panose="020B0604030504040204" pitchFamily="50" charset="-128"/>
                <a:ea typeface="Meiryo UI" panose="020B0604030504040204" pitchFamily="50" charset="-128"/>
              </a:rPr>
              <a:t>：大阪市</a:t>
            </a:r>
            <a:r>
              <a:rPr lang="ja-JP" altLang="en-US" sz="900" dirty="0">
                <a:latin typeface="Meiryo UI" panose="020B0604030504040204" pitchFamily="50" charset="-128"/>
                <a:ea typeface="Meiryo UI" panose="020B0604030504040204" pitchFamily="50" charset="-128"/>
              </a:rPr>
              <a:t>資料</a:t>
            </a:r>
            <a:r>
              <a:rPr lang="ja-JP" altLang="en-US" sz="900" dirty="0" smtClean="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平成</a:t>
            </a:r>
            <a:r>
              <a:rPr lang="en-US" altLang="ja-JP" sz="900" dirty="0">
                <a:latin typeface="Meiryo UI" panose="020B0604030504040204" pitchFamily="50" charset="-128"/>
                <a:ea typeface="Meiryo UI" panose="020B0604030504040204" pitchFamily="50" charset="-128"/>
              </a:rPr>
              <a:t>30</a:t>
            </a:r>
            <a:r>
              <a:rPr lang="ja-JP" altLang="en-US" sz="900" dirty="0">
                <a:latin typeface="Meiryo UI" panose="020B0604030504040204" pitchFamily="50" charset="-128"/>
                <a:ea typeface="Meiryo UI" panose="020B0604030504040204" pitchFamily="50" charset="-128"/>
              </a:rPr>
              <a:t>年度の一般会計、政令等特別会計決算に</a:t>
            </a:r>
            <a:r>
              <a:rPr lang="ja-JP" altLang="en-US" sz="900" dirty="0" smtClean="0">
                <a:latin typeface="Meiryo UI" panose="020B0604030504040204" pitchFamily="50" charset="-128"/>
                <a:ea typeface="Meiryo UI" panose="020B0604030504040204" pitchFamily="50" charset="-128"/>
              </a:rPr>
              <a:t>ついて」</a:t>
            </a:r>
            <a:endParaRPr lang="ja-JP" altLang="en-US" sz="900" dirty="0">
              <a:latin typeface="Meiryo UI" panose="020B0604030504040204" pitchFamily="50" charset="-128"/>
              <a:ea typeface="Meiryo UI" panose="020B0604030504040204" pitchFamily="50" charset="-128"/>
            </a:endParaRPr>
          </a:p>
        </p:txBody>
      </p:sp>
      <p:sp>
        <p:nvSpPr>
          <p:cNvPr id="32" name="正方形/長方形 31"/>
          <p:cNvSpPr/>
          <p:nvPr/>
        </p:nvSpPr>
        <p:spPr>
          <a:xfrm>
            <a:off x="111002" y="45640"/>
            <a:ext cx="1796702" cy="36072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ja-JP" b="1" dirty="0" smtClean="0">
                <a:latin typeface="Meiryo UI" panose="020B0604030504040204" pitchFamily="50" charset="-128"/>
                <a:ea typeface="Meiryo UI" panose="020B0604030504040204" pitchFamily="50" charset="-128"/>
              </a:rPr>
              <a:t>Ⅲ</a:t>
            </a:r>
            <a:r>
              <a:rPr lang="ja-JP" altLang="en-US" b="1" dirty="0" smtClean="0">
                <a:latin typeface="Meiryo UI" panose="020B0604030504040204" pitchFamily="50" charset="-128"/>
                <a:ea typeface="Meiryo UI" panose="020B0604030504040204" pitchFamily="50" charset="-128"/>
              </a:rPr>
              <a:t>財政状況</a:t>
            </a:r>
            <a:endParaRPr kumimoji="1" lang="ja-JP" altLang="en-US" b="1" dirty="0">
              <a:latin typeface="Meiryo UI" panose="020B0604030504040204" pitchFamily="50" charset="-128"/>
              <a:ea typeface="Meiryo UI" panose="020B0604030504040204" pitchFamily="50" charset="-128"/>
            </a:endParaRPr>
          </a:p>
        </p:txBody>
      </p:sp>
      <p:sp>
        <p:nvSpPr>
          <p:cNvPr id="34" name="正方形/長方形 33"/>
          <p:cNvSpPr/>
          <p:nvPr/>
        </p:nvSpPr>
        <p:spPr>
          <a:xfrm>
            <a:off x="77438" y="4416128"/>
            <a:ext cx="4508211" cy="271620"/>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b="1" dirty="0">
              <a:latin typeface="Meiryo UI" panose="020B0604030504040204" pitchFamily="50" charset="-128"/>
              <a:ea typeface="Meiryo UI" panose="020B0604030504040204" pitchFamily="50" charset="-128"/>
            </a:endParaRPr>
          </a:p>
        </p:txBody>
      </p:sp>
      <p:grpSp>
        <p:nvGrpSpPr>
          <p:cNvPr id="4" name="グループ化 3"/>
          <p:cNvGrpSpPr/>
          <p:nvPr/>
        </p:nvGrpSpPr>
        <p:grpSpPr>
          <a:xfrm>
            <a:off x="4610903" y="4325266"/>
            <a:ext cx="4634384" cy="2530059"/>
            <a:chOff x="4610903" y="4325266"/>
            <a:chExt cx="4634384" cy="2530059"/>
          </a:xfrm>
        </p:grpSpPr>
        <p:pic>
          <p:nvPicPr>
            <p:cNvPr id="2" name="図 1"/>
            <p:cNvPicPr>
              <a:picLocks noChangeAspect="1"/>
            </p:cNvPicPr>
            <p:nvPr/>
          </p:nvPicPr>
          <p:blipFill>
            <a:blip r:embed="rId6"/>
            <a:stretch>
              <a:fillRect/>
            </a:stretch>
          </p:blipFill>
          <p:spPr>
            <a:xfrm>
              <a:off x="4672891" y="4325266"/>
              <a:ext cx="4572396" cy="2530059"/>
            </a:xfrm>
            <a:prstGeom prst="rect">
              <a:avLst/>
            </a:prstGeom>
          </p:spPr>
        </p:pic>
        <p:sp>
          <p:nvSpPr>
            <p:cNvPr id="35" name="正方形/長方形 34"/>
            <p:cNvSpPr/>
            <p:nvPr/>
          </p:nvSpPr>
          <p:spPr>
            <a:xfrm>
              <a:off x="4610903" y="4403915"/>
              <a:ext cx="1908658" cy="179509"/>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b="1" dirty="0">
                <a:latin typeface="Meiryo UI" panose="020B0604030504040204" pitchFamily="50" charset="-128"/>
                <a:ea typeface="Meiryo UI" panose="020B0604030504040204" pitchFamily="50" charset="-128"/>
              </a:endParaRPr>
            </a:p>
          </p:txBody>
        </p:sp>
        <p:sp>
          <p:nvSpPr>
            <p:cNvPr id="36" name="正方形/長方形 35"/>
            <p:cNvSpPr/>
            <p:nvPr/>
          </p:nvSpPr>
          <p:spPr>
            <a:xfrm>
              <a:off x="6778844" y="4405669"/>
              <a:ext cx="2365911" cy="194701"/>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b="1" dirty="0">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396852231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4654344" y="4526713"/>
            <a:ext cx="4505334" cy="2267909"/>
          </a:xfrm>
          <a:prstGeom prst="rect">
            <a:avLst/>
          </a:prstGeom>
        </p:spPr>
      </p:pic>
      <p:pic>
        <p:nvPicPr>
          <p:cNvPr id="5" name="図 4"/>
          <p:cNvPicPr>
            <a:picLocks noChangeAspect="1"/>
          </p:cNvPicPr>
          <p:nvPr/>
        </p:nvPicPr>
        <p:blipFill>
          <a:blip r:embed="rId4"/>
          <a:stretch>
            <a:fillRect/>
          </a:stretch>
        </p:blipFill>
        <p:spPr>
          <a:xfrm>
            <a:off x="4519673" y="1238391"/>
            <a:ext cx="4572396" cy="2664183"/>
          </a:xfrm>
          <a:prstGeom prst="rect">
            <a:avLst/>
          </a:prstGeom>
        </p:spPr>
      </p:pic>
      <p:pic>
        <p:nvPicPr>
          <p:cNvPr id="3" name="図 2"/>
          <p:cNvPicPr>
            <a:picLocks noChangeAspect="1"/>
          </p:cNvPicPr>
          <p:nvPr/>
        </p:nvPicPr>
        <p:blipFill>
          <a:blip r:embed="rId5"/>
          <a:stretch>
            <a:fillRect/>
          </a:stretch>
        </p:blipFill>
        <p:spPr>
          <a:xfrm>
            <a:off x="122632" y="1232712"/>
            <a:ext cx="4572396" cy="2584928"/>
          </a:xfrm>
          <a:prstGeom prst="rect">
            <a:avLst/>
          </a:prstGeom>
        </p:spPr>
      </p:pic>
      <p:cxnSp>
        <p:nvCxnSpPr>
          <p:cNvPr id="7" name="直線コネクタ 6"/>
          <p:cNvCxnSpPr/>
          <p:nvPr/>
        </p:nvCxnSpPr>
        <p:spPr>
          <a:xfrm>
            <a:off x="284105" y="43675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225976" y="6259"/>
            <a:ext cx="3908442" cy="400110"/>
          </a:xfrm>
          <a:prstGeom prst="rect">
            <a:avLst/>
          </a:prstGeom>
          <a:noFill/>
        </p:spPr>
        <p:txBody>
          <a:bodyPr wrap="none" rtlCol="0">
            <a:spAutoFit/>
          </a:bodyPr>
          <a:lstStyle/>
          <a:p>
            <a:r>
              <a:rPr lang="en-US" altLang="ja-JP" sz="2000" dirty="0" smtClean="0">
                <a:latin typeface="Meiryo UI" panose="020B0604030504040204" pitchFamily="50" charset="-128"/>
                <a:ea typeface="Meiryo UI" panose="020B0604030504040204" pitchFamily="50" charset="-128"/>
              </a:rPr>
              <a:t>【</a:t>
            </a:r>
            <a:r>
              <a:rPr lang="en-US" altLang="ja-JP" sz="2000" b="1" dirty="0" smtClean="0">
                <a:latin typeface="Meiryo UI" panose="020B0604030504040204" pitchFamily="50" charset="-128"/>
                <a:ea typeface="Meiryo UI" panose="020B0604030504040204" pitchFamily="50" charset="-128"/>
              </a:rPr>
              <a:t>Ⅲ</a:t>
            </a:r>
            <a:r>
              <a:rPr lang="ja-JP" altLang="en-US" sz="2000" b="1" dirty="0" smtClean="0">
                <a:latin typeface="Meiryo UI" panose="020B0604030504040204" pitchFamily="50" charset="-128"/>
                <a:ea typeface="Meiryo UI" panose="020B0604030504040204" pitchFamily="50" charset="-128"/>
              </a:rPr>
              <a:t>財政状況</a:t>
            </a:r>
            <a:r>
              <a:rPr lang="en-US" altLang="ja-JP" sz="2000" b="1" dirty="0" smtClean="0">
                <a:latin typeface="Meiryo UI" panose="020B0604030504040204" pitchFamily="50" charset="-128"/>
                <a:ea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④財政調整基金の推移</a:t>
            </a:r>
            <a:endParaRPr kumimoji="1" lang="ja-JP" altLang="en-US" sz="1600" dirty="0">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225976" y="492914"/>
            <a:ext cx="4248000" cy="307777"/>
          </a:xfrm>
          <a:prstGeom prst="rect">
            <a:avLst/>
          </a:prstGeom>
          <a:solidFill>
            <a:schemeClr val="accent2">
              <a:lumMod val="40000"/>
              <a:lumOff val="60000"/>
            </a:schemeClr>
          </a:solidFill>
          <a:ln>
            <a:solidFill>
              <a:schemeClr val="accent2"/>
            </a:solidFill>
          </a:ln>
        </p:spPr>
        <p:txBody>
          <a:bodyPr wrap="square" rtlCol="0">
            <a:spAutoFit/>
          </a:bodyPr>
          <a:lstStyle/>
          <a:p>
            <a:r>
              <a:rPr lang="en-US" altLang="ja-JP" sz="1400" b="1" dirty="0" smtClean="0">
                <a:latin typeface="Meiryo UI" panose="020B0604030504040204" pitchFamily="50" charset="-128"/>
                <a:ea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rPr>
              <a:t>大阪府　</a:t>
            </a:r>
            <a:r>
              <a:rPr lang="en-US" altLang="ja-JP" sz="1400" b="1" dirty="0" smtClean="0">
                <a:latin typeface="Meiryo UI" panose="020B0604030504040204" pitchFamily="50" charset="-128"/>
                <a:ea typeface="Meiryo UI" panose="020B0604030504040204" pitchFamily="50" charset="-128"/>
              </a:rPr>
              <a:t>2000-2010</a:t>
            </a:r>
            <a:r>
              <a:rPr lang="ja-JP" altLang="en-US" sz="1400" b="1" dirty="0" smtClean="0">
                <a:latin typeface="Meiryo UI" panose="020B0604030504040204" pitchFamily="50" charset="-128"/>
                <a:ea typeface="Meiryo UI" panose="020B0604030504040204" pitchFamily="50" charset="-128"/>
              </a:rPr>
              <a:t>（他府県比較含む）</a:t>
            </a:r>
            <a:r>
              <a:rPr kumimoji="1" lang="en-US" altLang="ja-JP" sz="1400" b="1" dirty="0" smtClean="0">
                <a:latin typeface="Meiryo UI" panose="020B0604030504040204" pitchFamily="50" charset="-128"/>
                <a:ea typeface="Meiryo UI" panose="020B0604030504040204" pitchFamily="50" charset="-128"/>
              </a:rPr>
              <a:t>】</a:t>
            </a:r>
            <a:endParaRPr kumimoji="1" lang="en-US" altLang="ja-JP" sz="1400" b="1" dirty="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4639193" y="492913"/>
            <a:ext cx="4248000" cy="307777"/>
          </a:xfrm>
          <a:prstGeom prst="rect">
            <a:avLst/>
          </a:prstGeom>
          <a:solidFill>
            <a:schemeClr val="accent2">
              <a:lumMod val="40000"/>
              <a:lumOff val="60000"/>
            </a:schemeClr>
          </a:solidFill>
          <a:ln>
            <a:solidFill>
              <a:schemeClr val="accent2"/>
            </a:solidFill>
          </a:ln>
        </p:spPr>
        <p:txBody>
          <a:bodyPr wrap="square" rtlCol="0">
            <a:spAutoFit/>
          </a:bodyPr>
          <a:lstStyle/>
          <a:p>
            <a:r>
              <a:rPr lang="en-US" altLang="ja-JP" sz="1400" b="1" dirty="0" smtClean="0">
                <a:latin typeface="Meiryo UI" panose="020B0604030504040204" pitchFamily="50" charset="-128"/>
                <a:ea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rPr>
              <a:t>大阪府　</a:t>
            </a:r>
            <a:r>
              <a:rPr lang="en-US" altLang="ja-JP" sz="1400" b="1" dirty="0" smtClean="0">
                <a:latin typeface="Meiryo UI" panose="020B0604030504040204" pitchFamily="50" charset="-128"/>
                <a:ea typeface="Meiryo UI" panose="020B0604030504040204" pitchFamily="50" charset="-128"/>
              </a:rPr>
              <a:t>2010-2018</a:t>
            </a:r>
            <a:r>
              <a:rPr lang="ja-JP" altLang="en-US" sz="1400" b="1" dirty="0" smtClean="0">
                <a:latin typeface="Meiryo UI" panose="020B0604030504040204" pitchFamily="50" charset="-128"/>
                <a:ea typeface="Meiryo UI" panose="020B0604030504040204" pitchFamily="50" charset="-128"/>
              </a:rPr>
              <a:t>（他府県比較</a:t>
            </a:r>
            <a:r>
              <a:rPr lang="ja-JP" altLang="en-US" sz="1400" b="1" dirty="0">
                <a:latin typeface="Meiryo UI" panose="020B0604030504040204" pitchFamily="50" charset="-128"/>
                <a:ea typeface="Meiryo UI" panose="020B0604030504040204" pitchFamily="50" charset="-128"/>
              </a:rPr>
              <a:t>含</a:t>
            </a:r>
            <a:r>
              <a:rPr lang="ja-JP" altLang="en-US" sz="1400" b="1" dirty="0" smtClean="0">
                <a:latin typeface="Meiryo UI" panose="020B0604030504040204" pitchFamily="50" charset="-128"/>
                <a:ea typeface="Meiryo UI" panose="020B0604030504040204" pitchFamily="50" charset="-128"/>
              </a:rPr>
              <a:t>む）</a:t>
            </a:r>
            <a:r>
              <a:rPr lang="en-US" altLang="ja-JP" sz="1400" b="1" dirty="0" smtClean="0">
                <a:latin typeface="Meiryo UI" panose="020B0604030504040204" pitchFamily="50" charset="-128"/>
                <a:ea typeface="Meiryo UI" panose="020B0604030504040204" pitchFamily="50" charset="-128"/>
              </a:rPr>
              <a:t>】</a:t>
            </a:r>
          </a:p>
        </p:txBody>
      </p:sp>
      <p:sp>
        <p:nvSpPr>
          <p:cNvPr id="28" name="テキスト ボックス 27"/>
          <p:cNvSpPr txBox="1"/>
          <p:nvPr/>
        </p:nvSpPr>
        <p:spPr>
          <a:xfrm>
            <a:off x="-43172" y="1055161"/>
            <a:ext cx="768626" cy="246221"/>
          </a:xfrm>
          <a:prstGeom prst="rect">
            <a:avLst/>
          </a:prstGeom>
          <a:noFill/>
        </p:spPr>
        <p:txBody>
          <a:bodyPr wrap="square" rtlCol="0">
            <a:spAutoFit/>
          </a:bodyPr>
          <a:lstStyle/>
          <a:p>
            <a:r>
              <a:rPr kumimoji="1" lang="en-US" altLang="ja-JP" sz="1000" dirty="0" smtClean="0">
                <a:latin typeface="Meiryo UI" panose="020B0604030504040204" pitchFamily="50" charset="-128"/>
                <a:ea typeface="Meiryo UI" panose="020B0604030504040204" pitchFamily="50" charset="-128"/>
              </a:rPr>
              <a:t>(</a:t>
            </a:r>
            <a:r>
              <a:rPr kumimoji="1" lang="ja-JP" altLang="en-US" sz="1000" dirty="0" smtClean="0">
                <a:latin typeface="Meiryo UI" panose="020B0604030504040204" pitchFamily="50" charset="-128"/>
                <a:ea typeface="Meiryo UI" panose="020B0604030504040204" pitchFamily="50" charset="-128"/>
              </a:rPr>
              <a:t>億円</a:t>
            </a:r>
            <a:r>
              <a:rPr kumimoji="1" lang="en-US" altLang="ja-JP" sz="1000" dirty="0" smtClean="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p:txBody>
      </p:sp>
      <p:sp>
        <p:nvSpPr>
          <p:cNvPr id="33" name="テキスト ボックス 32"/>
          <p:cNvSpPr txBox="1"/>
          <p:nvPr/>
        </p:nvSpPr>
        <p:spPr>
          <a:xfrm>
            <a:off x="4519673" y="1043064"/>
            <a:ext cx="768626" cy="246221"/>
          </a:xfrm>
          <a:prstGeom prst="rect">
            <a:avLst/>
          </a:prstGeom>
          <a:noFill/>
        </p:spPr>
        <p:txBody>
          <a:bodyPr wrap="square" rtlCol="0">
            <a:spAutoFit/>
          </a:bodyPr>
          <a:lstStyle/>
          <a:p>
            <a:r>
              <a:rPr kumimoji="1" lang="en-US" altLang="ja-JP" sz="1000" dirty="0" smtClean="0">
                <a:latin typeface="Meiryo UI" panose="020B0604030504040204" pitchFamily="50" charset="-128"/>
                <a:ea typeface="Meiryo UI" panose="020B0604030504040204" pitchFamily="50" charset="-128"/>
              </a:rPr>
              <a:t>(</a:t>
            </a:r>
            <a:r>
              <a:rPr kumimoji="1" lang="ja-JP" altLang="en-US" sz="1000" dirty="0" smtClean="0">
                <a:latin typeface="Meiryo UI" panose="020B0604030504040204" pitchFamily="50" charset="-128"/>
                <a:ea typeface="Meiryo UI" panose="020B0604030504040204" pitchFamily="50" charset="-128"/>
              </a:rPr>
              <a:t>億円</a:t>
            </a:r>
            <a:r>
              <a:rPr kumimoji="1" lang="en-US" altLang="ja-JP" sz="1000" dirty="0" smtClean="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p:txBody>
      </p:sp>
      <p:sp>
        <p:nvSpPr>
          <p:cNvPr id="11" name="テキスト ボックス 10"/>
          <p:cNvSpPr txBox="1"/>
          <p:nvPr/>
        </p:nvSpPr>
        <p:spPr>
          <a:xfrm>
            <a:off x="341196" y="3922489"/>
            <a:ext cx="4248000" cy="307777"/>
          </a:xfrm>
          <a:prstGeom prst="rect">
            <a:avLst/>
          </a:prstGeom>
          <a:solidFill>
            <a:schemeClr val="accent2">
              <a:lumMod val="40000"/>
              <a:lumOff val="60000"/>
            </a:schemeClr>
          </a:solidFill>
          <a:ln>
            <a:solidFill>
              <a:schemeClr val="accent2"/>
            </a:solidFill>
          </a:ln>
        </p:spPr>
        <p:txBody>
          <a:bodyPr wrap="square" rtlCol="0">
            <a:spAutoFit/>
          </a:bodyPr>
          <a:lstStyle/>
          <a:p>
            <a:r>
              <a:rPr lang="en-US" altLang="ja-JP" sz="1400" b="1" dirty="0" smtClean="0">
                <a:latin typeface="Meiryo UI" panose="020B0604030504040204" pitchFamily="50" charset="-128"/>
                <a:ea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rPr>
              <a:t>大阪市　</a:t>
            </a:r>
            <a:r>
              <a:rPr lang="en-US" altLang="ja-JP" sz="1400" b="1" dirty="0" smtClean="0">
                <a:latin typeface="Meiryo UI" panose="020B0604030504040204" pitchFamily="50" charset="-128"/>
                <a:ea typeface="Meiryo UI" panose="020B0604030504040204" pitchFamily="50" charset="-128"/>
              </a:rPr>
              <a:t>2000-2010</a:t>
            </a:r>
            <a:r>
              <a:rPr kumimoji="1" lang="en-US" altLang="ja-JP" sz="1400" b="1" dirty="0" smtClean="0">
                <a:latin typeface="Meiryo UI" panose="020B0604030504040204" pitchFamily="50" charset="-128"/>
                <a:ea typeface="Meiryo UI" panose="020B0604030504040204" pitchFamily="50" charset="-128"/>
              </a:rPr>
              <a:t>】</a:t>
            </a:r>
            <a:endParaRPr kumimoji="1" lang="en-US" altLang="ja-JP" sz="1400" b="1" dirty="0">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4754413" y="3922488"/>
            <a:ext cx="4248000" cy="307777"/>
          </a:xfrm>
          <a:prstGeom prst="rect">
            <a:avLst/>
          </a:prstGeom>
          <a:solidFill>
            <a:schemeClr val="accent2">
              <a:lumMod val="40000"/>
              <a:lumOff val="60000"/>
            </a:schemeClr>
          </a:solidFill>
          <a:ln>
            <a:solidFill>
              <a:schemeClr val="accent2"/>
            </a:solidFill>
          </a:ln>
        </p:spPr>
        <p:txBody>
          <a:bodyPr wrap="square" rtlCol="0">
            <a:spAutoFit/>
          </a:bodyPr>
          <a:lstStyle/>
          <a:p>
            <a:r>
              <a:rPr lang="en-US" altLang="ja-JP" sz="1400" b="1" dirty="0" smtClean="0">
                <a:latin typeface="Meiryo UI" panose="020B0604030504040204" pitchFamily="50" charset="-128"/>
                <a:ea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rPr>
              <a:t>大阪市　</a:t>
            </a:r>
            <a:r>
              <a:rPr lang="en-US" altLang="ja-JP" sz="1400" b="1" dirty="0" smtClean="0">
                <a:latin typeface="Meiryo UI" panose="020B0604030504040204" pitchFamily="50" charset="-128"/>
                <a:ea typeface="Meiryo UI" panose="020B0604030504040204" pitchFamily="50" charset="-128"/>
              </a:rPr>
              <a:t>2010-2018】</a:t>
            </a:r>
          </a:p>
        </p:txBody>
      </p:sp>
      <p:sp>
        <p:nvSpPr>
          <p:cNvPr id="2" name="正方形/長方形 1"/>
          <p:cNvSpPr/>
          <p:nvPr/>
        </p:nvSpPr>
        <p:spPr>
          <a:xfrm>
            <a:off x="477672" y="4804012"/>
            <a:ext cx="3862316" cy="151490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Meiryo UI" panose="020B0604030504040204" pitchFamily="50" charset="-128"/>
                <a:ea typeface="Meiryo UI" panose="020B0604030504040204" pitchFamily="50" charset="-128"/>
              </a:rPr>
              <a:t>基金の造成は</a:t>
            </a:r>
            <a:r>
              <a:rPr kumimoji="1" lang="en-US" altLang="ja-JP" dirty="0" smtClean="0">
                <a:solidFill>
                  <a:schemeClr val="tx1"/>
                </a:solidFill>
                <a:latin typeface="Meiryo UI" panose="020B0604030504040204" pitchFamily="50" charset="-128"/>
                <a:ea typeface="Meiryo UI" panose="020B0604030504040204" pitchFamily="50" charset="-128"/>
              </a:rPr>
              <a:t>2012</a:t>
            </a:r>
            <a:r>
              <a:rPr kumimoji="1" lang="ja-JP" altLang="en-US" dirty="0" smtClean="0">
                <a:solidFill>
                  <a:schemeClr val="tx1"/>
                </a:solidFill>
                <a:latin typeface="Meiryo UI" panose="020B0604030504040204" pitchFamily="50" charset="-128"/>
                <a:ea typeface="Meiryo UI" panose="020B0604030504040204" pitchFamily="50" charset="-128"/>
              </a:rPr>
              <a:t>年度</a:t>
            </a:r>
            <a:endParaRPr kumimoji="1" lang="en-US" altLang="ja-JP" dirty="0" smtClean="0">
              <a:solidFill>
                <a:schemeClr val="tx1"/>
              </a:solidFill>
              <a:latin typeface="Meiryo UI" panose="020B0604030504040204" pitchFamily="50" charset="-128"/>
              <a:ea typeface="Meiryo UI" panose="020B0604030504040204" pitchFamily="50" charset="-128"/>
            </a:endParaRPr>
          </a:p>
          <a:p>
            <a:pPr algn="ctr"/>
            <a:endParaRPr kumimoji="1" lang="en-US" altLang="ja-JP" sz="500" dirty="0" smtClean="0">
              <a:solidFill>
                <a:schemeClr val="tx1"/>
              </a:solidFill>
              <a:latin typeface="Meiryo UI" panose="020B0604030504040204" pitchFamily="50" charset="-128"/>
              <a:ea typeface="Meiryo UI" panose="020B0604030504040204" pitchFamily="50" charset="-128"/>
            </a:endParaRPr>
          </a:p>
          <a:p>
            <a:pPr algn="ctr"/>
            <a:r>
              <a:rPr lang="ja-JP" altLang="en-US" sz="1400" dirty="0" smtClean="0">
                <a:solidFill>
                  <a:schemeClr val="tx1"/>
                </a:solidFill>
                <a:latin typeface="Meiryo UI" panose="020B0604030504040204" pitchFamily="50" charset="-128"/>
                <a:ea typeface="Meiryo UI" panose="020B0604030504040204" pitchFamily="50" charset="-128"/>
              </a:rPr>
              <a:t>（それ以前は、都市整備事業基金（除く特定財源分）と公債償還基金（剰余分）を活用）</a:t>
            </a:r>
            <a:endParaRPr kumimoji="1" lang="ja-JP" altLang="en-US" sz="1400" dirty="0">
              <a:solidFill>
                <a:schemeClr val="tx1"/>
              </a:solidFill>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4585649" y="4259051"/>
            <a:ext cx="768626" cy="246221"/>
          </a:xfrm>
          <a:prstGeom prst="rect">
            <a:avLst/>
          </a:prstGeom>
          <a:noFill/>
        </p:spPr>
        <p:txBody>
          <a:bodyPr wrap="square" rtlCol="0">
            <a:spAutoFit/>
          </a:bodyPr>
          <a:lstStyle/>
          <a:p>
            <a:r>
              <a:rPr kumimoji="1" lang="en-US" altLang="ja-JP" sz="1000" dirty="0" smtClean="0">
                <a:latin typeface="Meiryo UI" panose="020B0604030504040204" pitchFamily="50" charset="-128"/>
                <a:ea typeface="Meiryo UI" panose="020B0604030504040204" pitchFamily="50" charset="-128"/>
              </a:rPr>
              <a:t>(</a:t>
            </a:r>
            <a:r>
              <a:rPr kumimoji="1" lang="ja-JP" altLang="en-US" sz="1000" dirty="0" smtClean="0">
                <a:latin typeface="Meiryo UI" panose="020B0604030504040204" pitchFamily="50" charset="-128"/>
                <a:ea typeface="Meiryo UI" panose="020B0604030504040204" pitchFamily="50" charset="-128"/>
              </a:rPr>
              <a:t>億円</a:t>
            </a:r>
            <a:r>
              <a:rPr kumimoji="1" lang="en-US" altLang="ja-JP" sz="1000" dirty="0" smtClean="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p:txBody>
      </p:sp>
      <p:sp>
        <p:nvSpPr>
          <p:cNvPr id="30" name="スライド番号プレースホルダー 1"/>
          <p:cNvSpPr>
            <a:spLocks noGrp="1"/>
          </p:cNvSpPr>
          <p:nvPr>
            <p:ph type="sldNum" sz="quarter" idx="12"/>
          </p:nvPr>
        </p:nvSpPr>
        <p:spPr>
          <a:xfrm>
            <a:off x="7150995" y="6601511"/>
            <a:ext cx="2057400" cy="365125"/>
          </a:xfrm>
        </p:spPr>
        <p:txBody>
          <a:bodyPr/>
          <a:lstStyle/>
          <a:p>
            <a:r>
              <a:rPr lang="en-US" altLang="ja-JP" dirty="0" smtClean="0"/>
              <a:t>30</a:t>
            </a:r>
            <a:endParaRPr kumimoji="1" lang="ja-JP" altLang="en-US" dirty="0"/>
          </a:p>
        </p:txBody>
      </p:sp>
      <p:sp>
        <p:nvSpPr>
          <p:cNvPr id="32" name="テキスト ボックス 3"/>
          <p:cNvSpPr txBox="1">
            <a:spLocks noChangeArrowheads="1"/>
          </p:cNvSpPr>
          <p:nvPr/>
        </p:nvSpPr>
        <p:spPr bwMode="auto">
          <a:xfrm>
            <a:off x="5046525" y="838383"/>
            <a:ext cx="3840668" cy="415498"/>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1050" dirty="0" smtClean="0">
                <a:solidFill>
                  <a:srgbClr val="000000"/>
                </a:solidFill>
                <a:latin typeface="Meiryo UI" pitchFamily="50" charset="-128"/>
                <a:ea typeface="Meiryo UI" pitchFamily="50" charset="-128"/>
                <a:cs typeface="Meiryo UI" pitchFamily="50" charset="-128"/>
              </a:rPr>
              <a:t>⇒　大阪府の積立額は</a:t>
            </a:r>
            <a:r>
              <a:rPr lang="en-US" altLang="ja-JP" sz="1050" dirty="0" smtClean="0">
                <a:solidFill>
                  <a:srgbClr val="000000"/>
                </a:solidFill>
                <a:latin typeface="Meiryo UI" pitchFamily="50" charset="-128"/>
                <a:ea typeface="Meiryo UI" pitchFamily="50" charset="-128"/>
                <a:cs typeface="Meiryo UI" pitchFamily="50" charset="-128"/>
              </a:rPr>
              <a:t>1,000</a:t>
            </a:r>
            <a:r>
              <a:rPr lang="ja-JP" altLang="en-US" sz="1050" dirty="0" smtClean="0">
                <a:solidFill>
                  <a:srgbClr val="000000"/>
                </a:solidFill>
                <a:latin typeface="Meiryo UI" pitchFamily="50" charset="-128"/>
                <a:ea typeface="Meiryo UI" pitchFamily="50" charset="-128"/>
                <a:cs typeface="Meiryo UI" pitchFamily="50" charset="-128"/>
              </a:rPr>
              <a:t>億円を超え、</a:t>
            </a:r>
            <a:r>
              <a:rPr lang="en-US" altLang="ja-JP" sz="1050" dirty="0" smtClean="0">
                <a:solidFill>
                  <a:srgbClr val="000000"/>
                </a:solidFill>
                <a:latin typeface="Meiryo UI" pitchFamily="50" charset="-128"/>
                <a:ea typeface="Meiryo UI" pitchFamily="50" charset="-128"/>
                <a:cs typeface="Meiryo UI" pitchFamily="50" charset="-128"/>
              </a:rPr>
              <a:t>2018</a:t>
            </a:r>
            <a:r>
              <a:rPr lang="ja-JP" altLang="en-US" sz="1050" dirty="0" smtClean="0">
                <a:solidFill>
                  <a:srgbClr val="000000"/>
                </a:solidFill>
                <a:latin typeface="Meiryo UI" pitchFamily="50" charset="-128"/>
                <a:ea typeface="Meiryo UI" pitchFamily="50" charset="-128"/>
                <a:cs typeface="Meiryo UI" pitchFamily="50" charset="-128"/>
              </a:rPr>
              <a:t>年度まで増加傾向</a:t>
            </a:r>
            <a:endParaRPr lang="en-US" altLang="ja-JP" sz="1050" dirty="0" smtClean="0">
              <a:solidFill>
                <a:srgbClr val="000000"/>
              </a:solidFill>
              <a:latin typeface="Meiryo UI" pitchFamily="50" charset="-128"/>
              <a:ea typeface="Meiryo UI" pitchFamily="50" charset="-128"/>
              <a:cs typeface="Meiryo UI" pitchFamily="50" charset="-128"/>
            </a:endParaRPr>
          </a:p>
          <a:p>
            <a:pPr eaLnBrk="1" fontAlgn="base" hangingPunct="1">
              <a:spcBef>
                <a:spcPct val="0"/>
              </a:spcBef>
              <a:spcAft>
                <a:spcPct val="0"/>
              </a:spcAft>
              <a:buFontTx/>
              <a:buNone/>
            </a:pPr>
            <a:r>
              <a:rPr lang="ja-JP" altLang="en-US" sz="1050" dirty="0">
                <a:solidFill>
                  <a:srgbClr val="000000"/>
                </a:solidFill>
                <a:latin typeface="Meiryo UI" pitchFamily="50" charset="-128"/>
                <a:ea typeface="Meiryo UI" pitchFamily="50" charset="-128"/>
                <a:cs typeface="Meiryo UI" pitchFamily="50" charset="-128"/>
              </a:rPr>
              <a:t>　</a:t>
            </a:r>
            <a:r>
              <a:rPr lang="ja-JP" altLang="en-US" sz="1050" dirty="0" smtClean="0">
                <a:solidFill>
                  <a:srgbClr val="000000"/>
                </a:solidFill>
                <a:latin typeface="Meiryo UI" pitchFamily="50" charset="-128"/>
                <a:ea typeface="Meiryo UI" pitchFamily="50" charset="-128"/>
                <a:cs typeface="Meiryo UI" pitchFamily="50" charset="-128"/>
              </a:rPr>
              <a:t>　 にあり、積立額は他都市を上回る</a:t>
            </a:r>
            <a:endParaRPr lang="ja-JP" altLang="en-US" sz="1050" dirty="0">
              <a:solidFill>
                <a:srgbClr val="000000"/>
              </a:solidFill>
              <a:latin typeface="Meiryo UI" pitchFamily="50" charset="-128"/>
              <a:ea typeface="Meiryo UI" pitchFamily="50" charset="-128"/>
              <a:cs typeface="Meiryo UI" pitchFamily="50" charset="-128"/>
            </a:endParaRPr>
          </a:p>
        </p:txBody>
      </p:sp>
      <p:sp>
        <p:nvSpPr>
          <p:cNvPr id="34" name="テキスト ボックス 3"/>
          <p:cNvSpPr txBox="1">
            <a:spLocks noChangeArrowheads="1"/>
          </p:cNvSpPr>
          <p:nvPr/>
        </p:nvSpPr>
        <p:spPr bwMode="auto">
          <a:xfrm>
            <a:off x="5094017" y="4255204"/>
            <a:ext cx="3908396" cy="253916"/>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1050" dirty="0" smtClean="0">
                <a:solidFill>
                  <a:srgbClr val="000000"/>
                </a:solidFill>
                <a:latin typeface="Meiryo UI" pitchFamily="50" charset="-128"/>
                <a:ea typeface="Meiryo UI" pitchFamily="50" charset="-128"/>
                <a:cs typeface="Meiryo UI" pitchFamily="50" charset="-128"/>
              </a:rPr>
              <a:t>⇒　基金の造成以降、</a:t>
            </a:r>
            <a:r>
              <a:rPr lang="en-US" altLang="ja-JP" sz="1050" dirty="0" smtClean="0">
                <a:solidFill>
                  <a:srgbClr val="000000"/>
                </a:solidFill>
                <a:latin typeface="Meiryo UI" pitchFamily="50" charset="-128"/>
                <a:ea typeface="Meiryo UI" pitchFamily="50" charset="-128"/>
                <a:cs typeface="Meiryo UI" pitchFamily="50" charset="-128"/>
              </a:rPr>
              <a:t>1,000</a:t>
            </a:r>
            <a:r>
              <a:rPr lang="ja-JP" altLang="en-US" sz="1050" dirty="0" smtClean="0">
                <a:solidFill>
                  <a:srgbClr val="000000"/>
                </a:solidFill>
                <a:latin typeface="Meiryo UI" pitchFamily="50" charset="-128"/>
                <a:ea typeface="Meiryo UI" pitchFamily="50" charset="-128"/>
                <a:cs typeface="Meiryo UI" pitchFamily="50" charset="-128"/>
              </a:rPr>
              <a:t>億円超の積立額を継続</a:t>
            </a:r>
            <a:endParaRPr lang="ja-JP" altLang="en-US" sz="1050" dirty="0">
              <a:solidFill>
                <a:srgbClr val="000000"/>
              </a:solidFill>
              <a:latin typeface="Meiryo UI" pitchFamily="50" charset="-128"/>
              <a:ea typeface="Meiryo UI" pitchFamily="50" charset="-128"/>
              <a:cs typeface="Meiryo UI" pitchFamily="50" charset="-128"/>
            </a:endParaRPr>
          </a:p>
        </p:txBody>
      </p:sp>
      <p:sp>
        <p:nvSpPr>
          <p:cNvPr id="20" name="テキスト ボックス 3"/>
          <p:cNvSpPr txBox="1">
            <a:spLocks noChangeArrowheads="1"/>
          </p:cNvSpPr>
          <p:nvPr/>
        </p:nvSpPr>
        <p:spPr bwMode="auto">
          <a:xfrm>
            <a:off x="477672" y="835315"/>
            <a:ext cx="3996304" cy="415498"/>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1050" dirty="0" smtClean="0">
                <a:solidFill>
                  <a:srgbClr val="000000"/>
                </a:solidFill>
                <a:latin typeface="Meiryo UI" pitchFamily="50" charset="-128"/>
                <a:ea typeface="Meiryo UI" pitchFamily="50" charset="-128"/>
                <a:cs typeface="Meiryo UI" pitchFamily="50" charset="-128"/>
              </a:rPr>
              <a:t>⇒　</a:t>
            </a:r>
            <a:r>
              <a:rPr lang="en-US" altLang="ja-JP" sz="1050" dirty="0" smtClean="0">
                <a:solidFill>
                  <a:srgbClr val="000000"/>
                </a:solidFill>
                <a:latin typeface="Meiryo UI" pitchFamily="50" charset="-128"/>
                <a:ea typeface="Meiryo UI" pitchFamily="50" charset="-128"/>
                <a:cs typeface="Meiryo UI" pitchFamily="50" charset="-128"/>
              </a:rPr>
              <a:t>2007</a:t>
            </a:r>
            <a:r>
              <a:rPr lang="ja-JP" altLang="en-US" sz="1050" dirty="0" smtClean="0">
                <a:solidFill>
                  <a:srgbClr val="000000"/>
                </a:solidFill>
                <a:latin typeface="Meiryo UI" pitchFamily="50" charset="-128"/>
                <a:ea typeface="Meiryo UI" pitchFamily="50" charset="-128"/>
                <a:cs typeface="Meiryo UI" pitchFamily="50" charset="-128"/>
              </a:rPr>
              <a:t>年度までは財政調整基金の積み立てが</a:t>
            </a:r>
            <a:r>
              <a:rPr lang="ja-JP" altLang="en-US" sz="1050" dirty="0">
                <a:solidFill>
                  <a:srgbClr val="000000"/>
                </a:solidFill>
                <a:latin typeface="Meiryo UI" pitchFamily="50" charset="-128"/>
                <a:ea typeface="Meiryo UI" pitchFamily="50" charset="-128"/>
                <a:cs typeface="Meiryo UI" pitchFamily="50" charset="-128"/>
              </a:rPr>
              <a:t>十分</a:t>
            </a:r>
            <a:r>
              <a:rPr lang="ja-JP" altLang="en-US" sz="1050" dirty="0" smtClean="0">
                <a:solidFill>
                  <a:srgbClr val="000000"/>
                </a:solidFill>
                <a:latin typeface="Meiryo UI" pitchFamily="50" charset="-128"/>
                <a:ea typeface="Meiryo UI" pitchFamily="50" charset="-128"/>
                <a:cs typeface="Meiryo UI" pitchFamily="50" charset="-128"/>
              </a:rPr>
              <a:t>に行うことができ</a:t>
            </a:r>
            <a:endParaRPr lang="en-US" altLang="ja-JP" sz="1050" dirty="0" smtClean="0">
              <a:solidFill>
                <a:srgbClr val="000000"/>
              </a:solidFill>
              <a:latin typeface="Meiryo UI" pitchFamily="50" charset="-128"/>
              <a:ea typeface="Meiryo UI" pitchFamily="50" charset="-128"/>
              <a:cs typeface="Meiryo UI" pitchFamily="50" charset="-128"/>
            </a:endParaRPr>
          </a:p>
          <a:p>
            <a:pPr eaLnBrk="1" fontAlgn="base" hangingPunct="1">
              <a:spcBef>
                <a:spcPct val="0"/>
              </a:spcBef>
              <a:spcAft>
                <a:spcPct val="0"/>
              </a:spcAft>
              <a:buFontTx/>
              <a:buNone/>
            </a:pPr>
            <a:r>
              <a:rPr lang="ja-JP" altLang="en-US" sz="1050" dirty="0">
                <a:solidFill>
                  <a:srgbClr val="000000"/>
                </a:solidFill>
                <a:latin typeface="Meiryo UI" pitchFamily="50" charset="-128"/>
                <a:ea typeface="Meiryo UI" pitchFamily="50" charset="-128"/>
                <a:cs typeface="Meiryo UI" pitchFamily="50" charset="-128"/>
              </a:rPr>
              <a:t>　</a:t>
            </a:r>
            <a:r>
              <a:rPr lang="ja-JP" altLang="en-US" sz="1050" dirty="0" smtClean="0">
                <a:solidFill>
                  <a:srgbClr val="000000"/>
                </a:solidFill>
                <a:latin typeface="Meiryo UI" pitchFamily="50" charset="-128"/>
                <a:ea typeface="Meiryo UI" pitchFamily="50" charset="-128"/>
                <a:cs typeface="Meiryo UI" pitchFamily="50" charset="-128"/>
              </a:rPr>
              <a:t>　 ておらず、他都市と同様、低</a:t>
            </a:r>
            <a:r>
              <a:rPr lang="ja-JP" altLang="en-US" sz="1050" dirty="0">
                <a:solidFill>
                  <a:srgbClr val="000000"/>
                </a:solidFill>
                <a:latin typeface="Meiryo UI" pitchFamily="50" charset="-128"/>
                <a:ea typeface="Meiryo UI" pitchFamily="50" charset="-128"/>
                <a:cs typeface="Meiryo UI" pitchFamily="50" charset="-128"/>
              </a:rPr>
              <a:t>い</a:t>
            </a:r>
            <a:r>
              <a:rPr lang="ja-JP" altLang="en-US" sz="1050" dirty="0" smtClean="0">
                <a:solidFill>
                  <a:srgbClr val="000000"/>
                </a:solidFill>
                <a:latin typeface="Meiryo UI" pitchFamily="50" charset="-128"/>
                <a:ea typeface="Meiryo UI" pitchFamily="50" charset="-128"/>
                <a:cs typeface="Meiryo UI" pitchFamily="50" charset="-128"/>
              </a:rPr>
              <a:t>水準</a:t>
            </a:r>
            <a:endParaRPr lang="en-US" altLang="ja-JP" sz="1050" dirty="0" smtClean="0">
              <a:solidFill>
                <a:srgbClr val="000000"/>
              </a:solidFill>
              <a:latin typeface="Meiryo UI" pitchFamily="50" charset="-128"/>
              <a:ea typeface="Meiryo UI" pitchFamily="50" charset="-128"/>
              <a:cs typeface="Meiryo UI" pitchFamily="50" charset="-128"/>
            </a:endParaRPr>
          </a:p>
        </p:txBody>
      </p:sp>
      <p:sp>
        <p:nvSpPr>
          <p:cNvPr id="21" name="正方形/長方形 20"/>
          <p:cNvSpPr/>
          <p:nvPr/>
        </p:nvSpPr>
        <p:spPr>
          <a:xfrm>
            <a:off x="7148457" y="3702224"/>
            <a:ext cx="2087431" cy="230832"/>
          </a:xfrm>
          <a:prstGeom prst="rect">
            <a:avLst/>
          </a:prstGeom>
        </p:spPr>
        <p:txBody>
          <a:bodyPr wrap="none">
            <a:spAutoFit/>
          </a:bodyPr>
          <a:lstStyle/>
          <a:p>
            <a:r>
              <a:rPr lang="ja-JP" altLang="en-US" sz="900" dirty="0">
                <a:latin typeface="Meiryo UI" panose="020B0604030504040204" pitchFamily="50" charset="-128"/>
                <a:ea typeface="Meiryo UI" panose="020B0604030504040204" pitchFamily="50" charset="-128"/>
              </a:rPr>
              <a:t>出典</a:t>
            </a:r>
            <a:r>
              <a:rPr lang="ja-JP" altLang="en-US" sz="900" dirty="0" smtClean="0">
                <a:latin typeface="Meiryo UI" panose="020B0604030504040204" pitchFamily="50" charset="-128"/>
                <a:ea typeface="Meiryo UI" panose="020B0604030504040204" pitchFamily="50" charset="-128"/>
              </a:rPr>
              <a:t>：大阪府財政ノート、総務省資料</a:t>
            </a:r>
            <a:endParaRPr lang="ja-JP" altLang="en-US" sz="900" dirty="0">
              <a:latin typeface="Meiryo UI" panose="020B0604030504040204" pitchFamily="50" charset="-128"/>
              <a:ea typeface="Meiryo UI" panose="020B0604030504040204" pitchFamily="50" charset="-128"/>
            </a:endParaRPr>
          </a:p>
        </p:txBody>
      </p:sp>
      <p:sp>
        <p:nvSpPr>
          <p:cNvPr id="22" name="正方形/長方形 21"/>
          <p:cNvSpPr/>
          <p:nvPr/>
        </p:nvSpPr>
        <p:spPr>
          <a:xfrm>
            <a:off x="7836026" y="6679206"/>
            <a:ext cx="1107996" cy="230832"/>
          </a:xfrm>
          <a:prstGeom prst="rect">
            <a:avLst/>
          </a:prstGeom>
        </p:spPr>
        <p:txBody>
          <a:bodyPr wrap="none">
            <a:spAutoFit/>
          </a:bodyPr>
          <a:lstStyle/>
          <a:p>
            <a:r>
              <a:rPr lang="ja-JP" altLang="en-US" sz="900" dirty="0">
                <a:latin typeface="Meiryo UI" panose="020B0604030504040204" pitchFamily="50" charset="-128"/>
                <a:ea typeface="Meiryo UI" panose="020B0604030504040204" pitchFamily="50" charset="-128"/>
              </a:rPr>
              <a:t>出典</a:t>
            </a:r>
            <a:r>
              <a:rPr lang="ja-JP" altLang="en-US" sz="900" dirty="0" smtClean="0">
                <a:latin typeface="Meiryo UI" panose="020B0604030504040204" pitchFamily="50" charset="-128"/>
                <a:ea typeface="Meiryo UI" panose="020B0604030504040204" pitchFamily="50" charset="-128"/>
              </a:rPr>
              <a:t>：総務省資料</a:t>
            </a:r>
            <a:endParaRPr lang="ja-JP" altLang="en-US" sz="900" dirty="0">
              <a:latin typeface="Meiryo UI" panose="020B0604030504040204" pitchFamily="50" charset="-128"/>
              <a:ea typeface="Meiryo UI" panose="020B0604030504040204" pitchFamily="50" charset="-128"/>
            </a:endParaRPr>
          </a:p>
        </p:txBody>
      </p:sp>
      <p:sp>
        <p:nvSpPr>
          <p:cNvPr id="25" name="正方形/長方形 24"/>
          <p:cNvSpPr/>
          <p:nvPr/>
        </p:nvSpPr>
        <p:spPr>
          <a:xfrm>
            <a:off x="111002" y="45640"/>
            <a:ext cx="1796702" cy="36072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ja-JP" b="1" dirty="0" smtClean="0">
                <a:latin typeface="Meiryo UI" panose="020B0604030504040204" pitchFamily="50" charset="-128"/>
                <a:ea typeface="Meiryo UI" panose="020B0604030504040204" pitchFamily="50" charset="-128"/>
              </a:rPr>
              <a:t>Ⅲ</a:t>
            </a:r>
            <a:r>
              <a:rPr lang="ja-JP" altLang="en-US" b="1" dirty="0" smtClean="0">
                <a:latin typeface="Meiryo UI" panose="020B0604030504040204" pitchFamily="50" charset="-128"/>
                <a:ea typeface="Meiryo UI" panose="020B0604030504040204" pitchFamily="50" charset="-128"/>
              </a:rPr>
              <a:t>財政状況</a:t>
            </a:r>
            <a:endParaRPr kumimoji="1" lang="ja-JP" altLang="en-US"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5514770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a:stretch>
            <a:fillRect/>
          </a:stretch>
        </p:blipFill>
        <p:spPr>
          <a:xfrm>
            <a:off x="4467254" y="4363941"/>
            <a:ext cx="4743099" cy="2432515"/>
          </a:xfrm>
          <a:prstGeom prst="rect">
            <a:avLst/>
          </a:prstGeom>
        </p:spPr>
      </p:pic>
      <p:pic>
        <p:nvPicPr>
          <p:cNvPr id="4" name="図 3"/>
          <p:cNvPicPr>
            <a:picLocks noChangeAspect="1"/>
          </p:cNvPicPr>
          <p:nvPr/>
        </p:nvPicPr>
        <p:blipFill>
          <a:blip r:embed="rId4"/>
          <a:stretch>
            <a:fillRect/>
          </a:stretch>
        </p:blipFill>
        <p:spPr>
          <a:xfrm>
            <a:off x="-4758" y="4366990"/>
            <a:ext cx="4572396" cy="2426418"/>
          </a:xfrm>
          <a:prstGeom prst="rect">
            <a:avLst/>
          </a:prstGeom>
        </p:spPr>
      </p:pic>
      <p:pic>
        <p:nvPicPr>
          <p:cNvPr id="3" name="図 2"/>
          <p:cNvPicPr>
            <a:picLocks noChangeAspect="1"/>
          </p:cNvPicPr>
          <p:nvPr/>
        </p:nvPicPr>
        <p:blipFill>
          <a:blip r:embed="rId5"/>
          <a:stretch>
            <a:fillRect/>
          </a:stretch>
        </p:blipFill>
        <p:spPr>
          <a:xfrm>
            <a:off x="4527958" y="1006953"/>
            <a:ext cx="4572396" cy="2651990"/>
          </a:xfrm>
          <a:prstGeom prst="rect">
            <a:avLst/>
          </a:prstGeom>
        </p:spPr>
      </p:pic>
      <p:pic>
        <p:nvPicPr>
          <p:cNvPr id="2" name="図 1"/>
          <p:cNvPicPr>
            <a:picLocks noChangeAspect="1"/>
          </p:cNvPicPr>
          <p:nvPr/>
        </p:nvPicPr>
        <p:blipFill>
          <a:blip r:embed="rId6"/>
          <a:stretch>
            <a:fillRect/>
          </a:stretch>
        </p:blipFill>
        <p:spPr>
          <a:xfrm>
            <a:off x="0" y="1075251"/>
            <a:ext cx="4572396" cy="2645893"/>
          </a:xfrm>
          <a:prstGeom prst="rect">
            <a:avLst/>
          </a:prstGeom>
        </p:spPr>
      </p:pic>
      <p:sp>
        <p:nvSpPr>
          <p:cNvPr id="22" name="スライド番号プレースホルダー 1"/>
          <p:cNvSpPr>
            <a:spLocks noGrp="1"/>
          </p:cNvSpPr>
          <p:nvPr>
            <p:ph type="sldNum" sz="quarter" idx="12"/>
          </p:nvPr>
        </p:nvSpPr>
        <p:spPr>
          <a:xfrm>
            <a:off x="8487266" y="6580757"/>
            <a:ext cx="723925" cy="365125"/>
          </a:xfrm>
        </p:spPr>
        <p:txBody>
          <a:bodyPr/>
          <a:lstStyle/>
          <a:p>
            <a:r>
              <a:rPr lang="en-US" altLang="ja-JP" dirty="0" smtClean="0"/>
              <a:t>31</a:t>
            </a:r>
            <a:endParaRPr kumimoji="1" lang="ja-JP" altLang="en-US" dirty="0"/>
          </a:p>
        </p:txBody>
      </p:sp>
      <p:cxnSp>
        <p:nvCxnSpPr>
          <p:cNvPr id="7" name="直線コネクタ 6"/>
          <p:cNvCxnSpPr/>
          <p:nvPr/>
        </p:nvCxnSpPr>
        <p:spPr>
          <a:xfrm>
            <a:off x="284105" y="43675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225976" y="6259"/>
            <a:ext cx="4421403" cy="400110"/>
          </a:xfrm>
          <a:prstGeom prst="rect">
            <a:avLst/>
          </a:prstGeom>
          <a:noFill/>
        </p:spPr>
        <p:txBody>
          <a:bodyPr wrap="none" rtlCol="0">
            <a:spAutoFit/>
          </a:bodyPr>
          <a:lstStyle/>
          <a:p>
            <a:r>
              <a:rPr lang="en-US" altLang="ja-JP" sz="2000" dirty="0" smtClean="0">
                <a:latin typeface="Meiryo UI" panose="020B0604030504040204" pitchFamily="50" charset="-128"/>
                <a:ea typeface="Meiryo UI" panose="020B0604030504040204" pitchFamily="50" charset="-128"/>
              </a:rPr>
              <a:t>【</a:t>
            </a:r>
            <a:r>
              <a:rPr lang="en-US" altLang="ja-JP" sz="2000" b="1" dirty="0" smtClean="0">
                <a:latin typeface="Meiryo UI" panose="020B0604030504040204" pitchFamily="50" charset="-128"/>
                <a:ea typeface="Meiryo UI" panose="020B0604030504040204" pitchFamily="50" charset="-128"/>
              </a:rPr>
              <a:t>Ⅲ</a:t>
            </a:r>
            <a:r>
              <a:rPr lang="ja-JP" altLang="en-US" sz="2000" b="1" dirty="0" smtClean="0">
                <a:latin typeface="Meiryo UI" panose="020B0604030504040204" pitchFamily="50" charset="-128"/>
                <a:ea typeface="Meiryo UI" panose="020B0604030504040204" pitchFamily="50" charset="-128"/>
              </a:rPr>
              <a:t>財政状況</a:t>
            </a:r>
            <a:r>
              <a:rPr lang="en-US" altLang="ja-JP" sz="2000" b="1" dirty="0" smtClean="0">
                <a:latin typeface="Meiryo UI" panose="020B0604030504040204" pitchFamily="50" charset="-128"/>
                <a:ea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⑤府債残高・市債残高の推移</a:t>
            </a:r>
            <a:endParaRPr kumimoji="1" lang="ja-JP" altLang="en-US" sz="1600" dirty="0">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225976" y="492914"/>
            <a:ext cx="4248000" cy="307777"/>
          </a:xfrm>
          <a:prstGeom prst="rect">
            <a:avLst/>
          </a:prstGeom>
          <a:solidFill>
            <a:schemeClr val="accent2">
              <a:lumMod val="40000"/>
              <a:lumOff val="60000"/>
            </a:schemeClr>
          </a:solidFill>
          <a:ln>
            <a:solidFill>
              <a:schemeClr val="accent2"/>
            </a:solidFill>
          </a:ln>
        </p:spPr>
        <p:txBody>
          <a:bodyPr wrap="square" rtlCol="0">
            <a:spAutoFit/>
          </a:bodyPr>
          <a:lstStyle/>
          <a:p>
            <a:r>
              <a:rPr lang="en-US" altLang="ja-JP" sz="1400" b="1" dirty="0" smtClean="0">
                <a:latin typeface="Meiryo UI" panose="020B0604030504040204" pitchFamily="50" charset="-128"/>
                <a:ea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rPr>
              <a:t>府債残高　</a:t>
            </a:r>
            <a:r>
              <a:rPr lang="en-US" altLang="ja-JP" sz="1400" b="1" dirty="0" smtClean="0">
                <a:latin typeface="Meiryo UI" panose="020B0604030504040204" pitchFamily="50" charset="-128"/>
                <a:ea typeface="Meiryo UI" panose="020B0604030504040204" pitchFamily="50" charset="-128"/>
              </a:rPr>
              <a:t>2000-2010</a:t>
            </a:r>
            <a:r>
              <a:rPr kumimoji="1" lang="en-US" altLang="ja-JP" sz="1400" b="1" dirty="0" smtClean="0">
                <a:latin typeface="Meiryo UI" panose="020B0604030504040204" pitchFamily="50" charset="-128"/>
                <a:ea typeface="Meiryo UI" panose="020B0604030504040204" pitchFamily="50" charset="-128"/>
              </a:rPr>
              <a:t>】</a:t>
            </a:r>
            <a:endParaRPr kumimoji="1" lang="en-US" altLang="ja-JP" sz="1400" b="1" dirty="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4639193" y="492913"/>
            <a:ext cx="4248000" cy="307777"/>
          </a:xfrm>
          <a:prstGeom prst="rect">
            <a:avLst/>
          </a:prstGeom>
          <a:solidFill>
            <a:schemeClr val="accent2">
              <a:lumMod val="40000"/>
              <a:lumOff val="60000"/>
            </a:schemeClr>
          </a:solidFill>
          <a:ln>
            <a:solidFill>
              <a:schemeClr val="accent2"/>
            </a:solidFill>
          </a:ln>
        </p:spPr>
        <p:txBody>
          <a:bodyPr wrap="square" rtlCol="0">
            <a:spAutoFit/>
          </a:bodyPr>
          <a:lstStyle/>
          <a:p>
            <a:r>
              <a:rPr lang="en-US" altLang="ja-JP" sz="1400" b="1" dirty="0" smtClean="0">
                <a:latin typeface="Meiryo UI" panose="020B0604030504040204" pitchFamily="50" charset="-128"/>
                <a:ea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rPr>
              <a:t>府債残高　</a:t>
            </a:r>
            <a:r>
              <a:rPr lang="en-US" altLang="ja-JP" sz="1400" b="1" dirty="0" smtClean="0">
                <a:latin typeface="Meiryo UI" panose="020B0604030504040204" pitchFamily="50" charset="-128"/>
                <a:ea typeface="Meiryo UI" panose="020B0604030504040204" pitchFamily="50" charset="-128"/>
              </a:rPr>
              <a:t>2010-2018】</a:t>
            </a:r>
          </a:p>
        </p:txBody>
      </p:sp>
      <p:sp>
        <p:nvSpPr>
          <p:cNvPr id="28" name="テキスト ボックス 27"/>
          <p:cNvSpPr txBox="1"/>
          <p:nvPr/>
        </p:nvSpPr>
        <p:spPr>
          <a:xfrm>
            <a:off x="-19290" y="879913"/>
            <a:ext cx="768626" cy="246221"/>
          </a:xfrm>
          <a:prstGeom prst="rect">
            <a:avLst/>
          </a:prstGeom>
          <a:noFill/>
        </p:spPr>
        <p:txBody>
          <a:bodyPr wrap="square" rtlCol="0">
            <a:spAutoFit/>
          </a:bodyPr>
          <a:lstStyle/>
          <a:p>
            <a:r>
              <a:rPr kumimoji="1" lang="en-US" altLang="ja-JP" sz="1000" dirty="0" smtClean="0">
                <a:latin typeface="Meiryo UI" panose="020B0604030504040204" pitchFamily="50" charset="-128"/>
                <a:ea typeface="Meiryo UI" panose="020B0604030504040204" pitchFamily="50" charset="-128"/>
              </a:rPr>
              <a:t>(</a:t>
            </a:r>
            <a:r>
              <a:rPr kumimoji="1" lang="ja-JP" altLang="en-US" sz="1000" dirty="0" smtClean="0">
                <a:latin typeface="Meiryo UI" panose="020B0604030504040204" pitchFamily="50" charset="-128"/>
                <a:ea typeface="Meiryo UI" panose="020B0604030504040204" pitchFamily="50" charset="-128"/>
              </a:rPr>
              <a:t>億円</a:t>
            </a:r>
            <a:r>
              <a:rPr kumimoji="1" lang="en-US" altLang="ja-JP" sz="1000" dirty="0" smtClean="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p:txBody>
      </p:sp>
      <p:sp>
        <p:nvSpPr>
          <p:cNvPr id="33" name="テキスト ボックス 32"/>
          <p:cNvSpPr txBox="1"/>
          <p:nvPr/>
        </p:nvSpPr>
        <p:spPr>
          <a:xfrm>
            <a:off x="4509119" y="876197"/>
            <a:ext cx="768626" cy="246221"/>
          </a:xfrm>
          <a:prstGeom prst="rect">
            <a:avLst/>
          </a:prstGeom>
          <a:noFill/>
        </p:spPr>
        <p:txBody>
          <a:bodyPr wrap="square" rtlCol="0">
            <a:spAutoFit/>
          </a:bodyPr>
          <a:lstStyle/>
          <a:p>
            <a:r>
              <a:rPr kumimoji="1" lang="en-US" altLang="ja-JP" sz="1000" dirty="0" smtClean="0">
                <a:latin typeface="Meiryo UI" panose="020B0604030504040204" pitchFamily="50" charset="-128"/>
                <a:ea typeface="Meiryo UI" panose="020B0604030504040204" pitchFamily="50" charset="-128"/>
              </a:rPr>
              <a:t>(</a:t>
            </a:r>
            <a:r>
              <a:rPr kumimoji="1" lang="ja-JP" altLang="en-US" sz="1000" dirty="0" smtClean="0">
                <a:latin typeface="Meiryo UI" panose="020B0604030504040204" pitchFamily="50" charset="-128"/>
                <a:ea typeface="Meiryo UI" panose="020B0604030504040204" pitchFamily="50" charset="-128"/>
              </a:rPr>
              <a:t>億円</a:t>
            </a:r>
            <a:r>
              <a:rPr kumimoji="1" lang="en-US" altLang="ja-JP" sz="1000" dirty="0" smtClean="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p:txBody>
      </p:sp>
      <p:sp>
        <p:nvSpPr>
          <p:cNvPr id="35" name="正方形/長方形 34"/>
          <p:cNvSpPr/>
          <p:nvPr/>
        </p:nvSpPr>
        <p:spPr>
          <a:xfrm>
            <a:off x="7612615" y="3570591"/>
            <a:ext cx="2003744" cy="230832"/>
          </a:xfrm>
          <a:prstGeom prst="rect">
            <a:avLst/>
          </a:prstGeom>
        </p:spPr>
        <p:txBody>
          <a:bodyPr wrap="square">
            <a:spAutoFit/>
          </a:bodyPr>
          <a:lstStyle/>
          <a:p>
            <a:r>
              <a:rPr lang="ja-JP" altLang="en-US" sz="900" dirty="0">
                <a:latin typeface="Meiryo UI" panose="020B0604030504040204" pitchFamily="50" charset="-128"/>
                <a:ea typeface="Meiryo UI" panose="020B0604030504040204" pitchFamily="50" charset="-128"/>
              </a:rPr>
              <a:t>出典</a:t>
            </a:r>
            <a:r>
              <a:rPr lang="ja-JP" altLang="en-US" sz="900" dirty="0" smtClean="0">
                <a:latin typeface="Meiryo UI" panose="020B0604030504040204" pitchFamily="50" charset="-128"/>
                <a:ea typeface="Meiryo UI" panose="020B0604030504040204" pitchFamily="50" charset="-128"/>
              </a:rPr>
              <a:t>：大阪府財政ノートなど</a:t>
            </a:r>
            <a:endParaRPr lang="ja-JP" altLang="en-US" sz="900" dirty="0">
              <a:latin typeface="Meiryo UI" panose="020B0604030504040204" pitchFamily="50" charset="-128"/>
              <a:ea typeface="Meiryo UI" panose="020B0604030504040204" pitchFamily="50" charset="-128"/>
            </a:endParaRPr>
          </a:p>
        </p:txBody>
      </p:sp>
      <p:sp>
        <p:nvSpPr>
          <p:cNvPr id="13" name="テキスト ボックス 12"/>
          <p:cNvSpPr txBox="1"/>
          <p:nvPr/>
        </p:nvSpPr>
        <p:spPr>
          <a:xfrm>
            <a:off x="220439" y="3756090"/>
            <a:ext cx="4248000" cy="307777"/>
          </a:xfrm>
          <a:prstGeom prst="rect">
            <a:avLst/>
          </a:prstGeom>
          <a:solidFill>
            <a:schemeClr val="accent2">
              <a:lumMod val="40000"/>
              <a:lumOff val="60000"/>
            </a:schemeClr>
          </a:solidFill>
          <a:ln>
            <a:solidFill>
              <a:schemeClr val="accent2"/>
            </a:solidFill>
          </a:ln>
        </p:spPr>
        <p:txBody>
          <a:bodyPr wrap="square" rtlCol="0">
            <a:spAutoFit/>
          </a:bodyPr>
          <a:lstStyle/>
          <a:p>
            <a:r>
              <a:rPr lang="en-US" altLang="ja-JP" sz="1400" b="1" dirty="0" smtClean="0">
                <a:latin typeface="Meiryo UI" panose="020B0604030504040204" pitchFamily="50" charset="-128"/>
                <a:ea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rPr>
              <a:t>市債残高　</a:t>
            </a:r>
            <a:r>
              <a:rPr lang="en-US" altLang="ja-JP" sz="1400" b="1" dirty="0" smtClean="0">
                <a:latin typeface="Meiryo UI" panose="020B0604030504040204" pitchFamily="50" charset="-128"/>
                <a:ea typeface="Meiryo UI" panose="020B0604030504040204" pitchFamily="50" charset="-128"/>
              </a:rPr>
              <a:t>2000-2010</a:t>
            </a:r>
            <a:r>
              <a:rPr kumimoji="1" lang="en-US" altLang="ja-JP" sz="1400" b="1" dirty="0" smtClean="0">
                <a:latin typeface="Meiryo UI" panose="020B0604030504040204" pitchFamily="50" charset="-128"/>
                <a:ea typeface="Meiryo UI" panose="020B0604030504040204" pitchFamily="50" charset="-128"/>
              </a:rPr>
              <a:t>】</a:t>
            </a:r>
            <a:endParaRPr kumimoji="1" lang="en-US" altLang="ja-JP" sz="1400" b="1" dirty="0">
              <a:latin typeface="Meiryo UI" panose="020B0604030504040204" pitchFamily="50" charset="-128"/>
              <a:ea typeface="Meiryo UI" panose="020B0604030504040204" pitchFamily="50" charset="-128"/>
            </a:endParaRPr>
          </a:p>
        </p:txBody>
      </p:sp>
      <p:sp>
        <p:nvSpPr>
          <p:cNvPr id="14" name="テキスト ボックス 13"/>
          <p:cNvSpPr txBox="1"/>
          <p:nvPr/>
        </p:nvSpPr>
        <p:spPr>
          <a:xfrm>
            <a:off x="4643197" y="3779037"/>
            <a:ext cx="4248000" cy="307777"/>
          </a:xfrm>
          <a:prstGeom prst="rect">
            <a:avLst/>
          </a:prstGeom>
          <a:solidFill>
            <a:schemeClr val="accent2">
              <a:lumMod val="40000"/>
              <a:lumOff val="60000"/>
            </a:schemeClr>
          </a:solidFill>
          <a:ln>
            <a:solidFill>
              <a:schemeClr val="accent2"/>
            </a:solidFill>
          </a:ln>
        </p:spPr>
        <p:txBody>
          <a:bodyPr wrap="square" rtlCol="0">
            <a:spAutoFit/>
          </a:bodyPr>
          <a:lstStyle/>
          <a:p>
            <a:r>
              <a:rPr lang="en-US" altLang="ja-JP" sz="1400" b="1" dirty="0" smtClean="0">
                <a:latin typeface="Meiryo UI" panose="020B0604030504040204" pitchFamily="50" charset="-128"/>
                <a:ea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rPr>
              <a:t>市債残高　</a:t>
            </a:r>
            <a:r>
              <a:rPr lang="en-US" altLang="ja-JP" sz="1400" b="1" dirty="0" smtClean="0">
                <a:latin typeface="Meiryo UI" panose="020B0604030504040204" pitchFamily="50" charset="-128"/>
                <a:ea typeface="Meiryo UI" panose="020B0604030504040204" pitchFamily="50" charset="-128"/>
              </a:rPr>
              <a:t>2010-2018】</a:t>
            </a:r>
          </a:p>
        </p:txBody>
      </p:sp>
      <p:sp>
        <p:nvSpPr>
          <p:cNvPr id="17" name="テキスト ボックス 16"/>
          <p:cNvSpPr txBox="1"/>
          <p:nvPr/>
        </p:nvSpPr>
        <p:spPr>
          <a:xfrm>
            <a:off x="-24260" y="4192275"/>
            <a:ext cx="768626" cy="246221"/>
          </a:xfrm>
          <a:prstGeom prst="rect">
            <a:avLst/>
          </a:prstGeom>
          <a:noFill/>
        </p:spPr>
        <p:txBody>
          <a:bodyPr wrap="square" rtlCol="0">
            <a:spAutoFit/>
          </a:bodyPr>
          <a:lstStyle/>
          <a:p>
            <a:r>
              <a:rPr kumimoji="1" lang="en-US" altLang="ja-JP" sz="1000" dirty="0" smtClean="0">
                <a:latin typeface="Meiryo UI" panose="020B0604030504040204" pitchFamily="50" charset="-128"/>
                <a:ea typeface="Meiryo UI" panose="020B0604030504040204" pitchFamily="50" charset="-128"/>
              </a:rPr>
              <a:t>(</a:t>
            </a:r>
            <a:r>
              <a:rPr kumimoji="1" lang="ja-JP" altLang="en-US" sz="1000" dirty="0" smtClean="0">
                <a:latin typeface="Meiryo UI" panose="020B0604030504040204" pitchFamily="50" charset="-128"/>
                <a:ea typeface="Meiryo UI" panose="020B0604030504040204" pitchFamily="50" charset="-128"/>
              </a:rPr>
              <a:t>億円</a:t>
            </a:r>
            <a:r>
              <a:rPr kumimoji="1" lang="en-US" altLang="ja-JP" sz="1000" dirty="0" smtClean="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4552710" y="4189126"/>
            <a:ext cx="768626" cy="246221"/>
          </a:xfrm>
          <a:prstGeom prst="rect">
            <a:avLst/>
          </a:prstGeom>
          <a:noFill/>
        </p:spPr>
        <p:txBody>
          <a:bodyPr wrap="square" rtlCol="0">
            <a:spAutoFit/>
          </a:bodyPr>
          <a:lstStyle/>
          <a:p>
            <a:r>
              <a:rPr kumimoji="1" lang="en-US" altLang="ja-JP" sz="1000" dirty="0" smtClean="0">
                <a:latin typeface="Meiryo UI" panose="020B0604030504040204" pitchFamily="50" charset="-128"/>
                <a:ea typeface="Meiryo UI" panose="020B0604030504040204" pitchFamily="50" charset="-128"/>
              </a:rPr>
              <a:t>(</a:t>
            </a:r>
            <a:r>
              <a:rPr kumimoji="1" lang="ja-JP" altLang="en-US" sz="1000" dirty="0" smtClean="0">
                <a:latin typeface="Meiryo UI" panose="020B0604030504040204" pitchFamily="50" charset="-128"/>
                <a:ea typeface="Meiryo UI" panose="020B0604030504040204" pitchFamily="50" charset="-128"/>
              </a:rPr>
              <a:t>億円</a:t>
            </a:r>
            <a:r>
              <a:rPr kumimoji="1" lang="en-US" altLang="ja-JP" sz="1000" dirty="0" smtClean="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p:txBody>
      </p:sp>
      <p:sp>
        <p:nvSpPr>
          <p:cNvPr id="23" name="テキスト ボックス 3"/>
          <p:cNvSpPr txBox="1">
            <a:spLocks noChangeArrowheads="1"/>
          </p:cNvSpPr>
          <p:nvPr/>
        </p:nvSpPr>
        <p:spPr bwMode="auto">
          <a:xfrm>
            <a:off x="589667" y="851001"/>
            <a:ext cx="3839776" cy="253916"/>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1050" dirty="0" smtClean="0">
                <a:solidFill>
                  <a:srgbClr val="000000"/>
                </a:solidFill>
                <a:latin typeface="Meiryo UI" pitchFamily="50" charset="-128"/>
                <a:ea typeface="Meiryo UI" pitchFamily="50" charset="-128"/>
                <a:cs typeface="Meiryo UI" pitchFamily="50" charset="-128"/>
              </a:rPr>
              <a:t>⇒　府債残高（臨財債除く）は横ばいで推移</a:t>
            </a:r>
            <a:endParaRPr lang="ja-JP" altLang="en-US" sz="1050" dirty="0">
              <a:solidFill>
                <a:srgbClr val="000000"/>
              </a:solidFill>
              <a:latin typeface="Meiryo UI" pitchFamily="50" charset="-128"/>
              <a:ea typeface="Meiryo UI" pitchFamily="50" charset="-128"/>
              <a:cs typeface="Meiryo UI" pitchFamily="50" charset="-128"/>
            </a:endParaRPr>
          </a:p>
        </p:txBody>
      </p:sp>
      <p:sp>
        <p:nvSpPr>
          <p:cNvPr id="25" name="テキスト ボックス 3"/>
          <p:cNvSpPr txBox="1">
            <a:spLocks noChangeArrowheads="1"/>
          </p:cNvSpPr>
          <p:nvPr/>
        </p:nvSpPr>
        <p:spPr bwMode="auto">
          <a:xfrm>
            <a:off x="5031061" y="851001"/>
            <a:ext cx="3839776" cy="253916"/>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1050" dirty="0" smtClean="0">
                <a:solidFill>
                  <a:srgbClr val="000000"/>
                </a:solidFill>
                <a:latin typeface="Meiryo UI" pitchFamily="50" charset="-128"/>
                <a:ea typeface="Meiryo UI" pitchFamily="50" charset="-128"/>
                <a:cs typeface="Meiryo UI" pitchFamily="50" charset="-128"/>
              </a:rPr>
              <a:t>⇒　府債残高（臨財債除く）は減少傾向</a:t>
            </a:r>
            <a:endParaRPr lang="ja-JP" altLang="en-US" sz="1050" dirty="0">
              <a:solidFill>
                <a:srgbClr val="000000"/>
              </a:solidFill>
              <a:latin typeface="Meiryo UI" pitchFamily="50" charset="-128"/>
              <a:ea typeface="Meiryo UI" pitchFamily="50" charset="-128"/>
              <a:cs typeface="Meiryo UI" pitchFamily="50" charset="-128"/>
            </a:endParaRPr>
          </a:p>
        </p:txBody>
      </p:sp>
      <p:cxnSp>
        <p:nvCxnSpPr>
          <p:cNvPr id="30" name="直線矢印コネクタ 29"/>
          <p:cNvCxnSpPr/>
          <p:nvPr/>
        </p:nvCxnSpPr>
        <p:spPr>
          <a:xfrm>
            <a:off x="6225171" y="2069721"/>
            <a:ext cx="2389316" cy="436795"/>
          </a:xfrm>
          <a:prstGeom prst="straightConnector1">
            <a:avLst/>
          </a:prstGeom>
          <a:ln w="5397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31" name="テキスト ボックス 30"/>
          <p:cNvSpPr txBox="1"/>
          <p:nvPr/>
        </p:nvSpPr>
        <p:spPr>
          <a:xfrm rot="657822">
            <a:off x="6166704" y="1995012"/>
            <a:ext cx="2320954" cy="276999"/>
          </a:xfrm>
          <a:prstGeom prst="rect">
            <a:avLst/>
          </a:prstGeom>
          <a:noFill/>
        </p:spPr>
        <p:txBody>
          <a:bodyPr wrap="square" rtlCol="0">
            <a:spAutoFit/>
          </a:bodyPr>
          <a:lstStyle/>
          <a:p>
            <a:pPr algn="ctr" defTabSz="914266"/>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兆</a:t>
            </a:r>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3,835</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億円（約</a:t>
            </a:r>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28</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％）の減</a:t>
            </a:r>
            <a:endPar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テキスト ボックス 3"/>
          <p:cNvSpPr txBox="1">
            <a:spLocks noChangeArrowheads="1"/>
          </p:cNvSpPr>
          <p:nvPr/>
        </p:nvSpPr>
        <p:spPr bwMode="auto">
          <a:xfrm>
            <a:off x="589667" y="4132593"/>
            <a:ext cx="3839776" cy="253916"/>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1050" dirty="0" smtClean="0">
                <a:solidFill>
                  <a:srgbClr val="000000"/>
                </a:solidFill>
                <a:latin typeface="Meiryo UI" pitchFamily="50" charset="-128"/>
                <a:ea typeface="Meiryo UI" pitchFamily="50" charset="-128"/>
                <a:cs typeface="Meiryo UI" pitchFamily="50" charset="-128"/>
              </a:rPr>
              <a:t>⇒　</a:t>
            </a:r>
            <a:r>
              <a:rPr lang="ja-JP" altLang="en-US" sz="1050" dirty="0">
                <a:solidFill>
                  <a:srgbClr val="000000"/>
                </a:solidFill>
                <a:latin typeface="Meiryo UI" pitchFamily="50" charset="-128"/>
                <a:ea typeface="Meiryo UI" pitchFamily="50" charset="-128"/>
                <a:cs typeface="Meiryo UI" pitchFamily="50" charset="-128"/>
              </a:rPr>
              <a:t>市</a:t>
            </a:r>
            <a:r>
              <a:rPr lang="ja-JP" altLang="en-US" sz="1050" dirty="0" smtClean="0">
                <a:solidFill>
                  <a:srgbClr val="000000"/>
                </a:solidFill>
                <a:latin typeface="Meiryo UI" pitchFamily="50" charset="-128"/>
                <a:ea typeface="Meiryo UI" pitchFamily="50" charset="-128"/>
                <a:cs typeface="Meiryo UI" pitchFamily="50" charset="-128"/>
              </a:rPr>
              <a:t>債残高は横ばいで推移</a:t>
            </a:r>
            <a:endParaRPr lang="ja-JP" altLang="en-US" sz="1050" dirty="0">
              <a:solidFill>
                <a:srgbClr val="000000"/>
              </a:solidFill>
              <a:latin typeface="Meiryo UI" pitchFamily="50" charset="-128"/>
              <a:ea typeface="Meiryo UI" pitchFamily="50" charset="-128"/>
              <a:cs typeface="Meiryo UI" pitchFamily="50" charset="-128"/>
            </a:endParaRPr>
          </a:p>
        </p:txBody>
      </p:sp>
      <p:sp>
        <p:nvSpPr>
          <p:cNvPr id="36" name="テキスト ボックス 3"/>
          <p:cNvSpPr txBox="1">
            <a:spLocks noChangeArrowheads="1"/>
          </p:cNvSpPr>
          <p:nvPr/>
        </p:nvSpPr>
        <p:spPr bwMode="auto">
          <a:xfrm>
            <a:off x="5038400" y="4145966"/>
            <a:ext cx="3839776" cy="253916"/>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1050" dirty="0" smtClean="0">
                <a:solidFill>
                  <a:srgbClr val="000000"/>
                </a:solidFill>
                <a:latin typeface="Meiryo UI" pitchFamily="50" charset="-128"/>
                <a:ea typeface="Meiryo UI" pitchFamily="50" charset="-128"/>
                <a:cs typeface="Meiryo UI" pitchFamily="50" charset="-128"/>
              </a:rPr>
              <a:t>⇒　</a:t>
            </a:r>
            <a:r>
              <a:rPr lang="ja-JP" altLang="en-US" sz="1050" dirty="0">
                <a:solidFill>
                  <a:srgbClr val="000000"/>
                </a:solidFill>
                <a:latin typeface="Meiryo UI" pitchFamily="50" charset="-128"/>
                <a:ea typeface="Meiryo UI" pitchFamily="50" charset="-128"/>
                <a:cs typeface="Meiryo UI" pitchFamily="50" charset="-128"/>
              </a:rPr>
              <a:t>市</a:t>
            </a:r>
            <a:r>
              <a:rPr lang="ja-JP" altLang="en-US" sz="1050" dirty="0" smtClean="0">
                <a:solidFill>
                  <a:srgbClr val="000000"/>
                </a:solidFill>
                <a:latin typeface="Meiryo UI" pitchFamily="50" charset="-128"/>
                <a:ea typeface="Meiryo UI" pitchFamily="50" charset="-128"/>
                <a:cs typeface="Meiryo UI" pitchFamily="50" charset="-128"/>
              </a:rPr>
              <a:t>債残高は減少傾向</a:t>
            </a:r>
            <a:endParaRPr lang="ja-JP" altLang="en-US" sz="1050" dirty="0">
              <a:solidFill>
                <a:srgbClr val="000000"/>
              </a:solidFill>
              <a:latin typeface="Meiryo UI" pitchFamily="50" charset="-128"/>
              <a:ea typeface="Meiryo UI" pitchFamily="50" charset="-128"/>
              <a:cs typeface="Meiryo UI" pitchFamily="50" charset="-128"/>
            </a:endParaRPr>
          </a:p>
        </p:txBody>
      </p:sp>
      <p:cxnSp>
        <p:nvCxnSpPr>
          <p:cNvPr id="37" name="直線矢印コネクタ 36"/>
          <p:cNvCxnSpPr/>
          <p:nvPr/>
        </p:nvCxnSpPr>
        <p:spPr>
          <a:xfrm>
            <a:off x="6064165" y="5666113"/>
            <a:ext cx="2389316" cy="436795"/>
          </a:xfrm>
          <a:prstGeom prst="straightConnector1">
            <a:avLst/>
          </a:prstGeom>
          <a:ln w="5397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38" name="テキスト ボックス 37"/>
          <p:cNvSpPr txBox="1"/>
          <p:nvPr/>
        </p:nvSpPr>
        <p:spPr>
          <a:xfrm rot="718780">
            <a:off x="6011013" y="5568885"/>
            <a:ext cx="2385772" cy="276999"/>
          </a:xfrm>
          <a:prstGeom prst="rect">
            <a:avLst/>
          </a:prstGeom>
          <a:noFill/>
        </p:spPr>
        <p:txBody>
          <a:bodyPr wrap="square" rtlCol="0">
            <a:spAutoFit/>
          </a:bodyPr>
          <a:lstStyle/>
          <a:p>
            <a:pPr algn="ctr" defTabSz="914266"/>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兆</a:t>
            </a:r>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9,676</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億円（約</a:t>
            </a:r>
            <a:r>
              <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40</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％）の減</a:t>
            </a:r>
            <a:endPar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正方形/長方形 38"/>
          <p:cNvSpPr/>
          <p:nvPr/>
        </p:nvSpPr>
        <p:spPr>
          <a:xfrm>
            <a:off x="5011162" y="6674879"/>
            <a:ext cx="3953326" cy="230832"/>
          </a:xfrm>
          <a:prstGeom prst="rect">
            <a:avLst/>
          </a:prstGeom>
        </p:spPr>
        <p:txBody>
          <a:bodyPr wrap="none">
            <a:spAutoFit/>
          </a:bodyPr>
          <a:lstStyle/>
          <a:p>
            <a:r>
              <a:rPr lang="ja-JP" altLang="en-US" sz="900" dirty="0">
                <a:latin typeface="Meiryo UI" panose="020B0604030504040204" pitchFamily="50" charset="-128"/>
                <a:ea typeface="Meiryo UI" panose="020B0604030504040204" pitchFamily="50" charset="-128"/>
              </a:rPr>
              <a:t>出典</a:t>
            </a:r>
            <a:r>
              <a:rPr lang="ja-JP" altLang="en-US" sz="900" dirty="0" smtClean="0">
                <a:latin typeface="Meiryo UI" panose="020B0604030504040204" pitchFamily="50" charset="-128"/>
                <a:ea typeface="Meiryo UI" panose="020B0604030504040204" pitchFamily="50" charset="-128"/>
              </a:rPr>
              <a:t>：大阪市</a:t>
            </a:r>
            <a:r>
              <a:rPr lang="ja-JP" altLang="en-US" sz="900" dirty="0">
                <a:latin typeface="Meiryo UI" panose="020B0604030504040204" pitchFamily="50" charset="-128"/>
                <a:ea typeface="Meiryo UI" panose="020B0604030504040204" pitchFamily="50" charset="-128"/>
              </a:rPr>
              <a:t>資料</a:t>
            </a:r>
            <a:r>
              <a:rPr lang="ja-JP" altLang="en-US" sz="900" dirty="0" smtClean="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平成</a:t>
            </a:r>
            <a:r>
              <a:rPr lang="en-US" altLang="ja-JP" sz="900" dirty="0">
                <a:latin typeface="Meiryo UI" panose="020B0604030504040204" pitchFamily="50" charset="-128"/>
                <a:ea typeface="Meiryo UI" panose="020B0604030504040204" pitchFamily="50" charset="-128"/>
              </a:rPr>
              <a:t>30</a:t>
            </a:r>
            <a:r>
              <a:rPr lang="ja-JP" altLang="en-US" sz="900" dirty="0">
                <a:latin typeface="Meiryo UI" panose="020B0604030504040204" pitchFamily="50" charset="-128"/>
                <a:ea typeface="Meiryo UI" panose="020B0604030504040204" pitchFamily="50" charset="-128"/>
              </a:rPr>
              <a:t>年度の一般会計、政令等特別会計決算に</a:t>
            </a:r>
            <a:r>
              <a:rPr lang="ja-JP" altLang="en-US" sz="900" dirty="0" smtClean="0">
                <a:latin typeface="Meiryo UI" panose="020B0604030504040204" pitchFamily="50" charset="-128"/>
                <a:ea typeface="Meiryo UI" panose="020B0604030504040204" pitchFamily="50" charset="-128"/>
              </a:rPr>
              <a:t>ついて」</a:t>
            </a:r>
            <a:endParaRPr lang="ja-JP" altLang="en-US" sz="900" dirty="0">
              <a:latin typeface="Meiryo UI" panose="020B0604030504040204" pitchFamily="50" charset="-128"/>
              <a:ea typeface="Meiryo UI" panose="020B0604030504040204" pitchFamily="50" charset="-128"/>
            </a:endParaRPr>
          </a:p>
        </p:txBody>
      </p:sp>
      <p:sp>
        <p:nvSpPr>
          <p:cNvPr id="40" name="正方形/長方形 39"/>
          <p:cNvSpPr/>
          <p:nvPr/>
        </p:nvSpPr>
        <p:spPr>
          <a:xfrm>
            <a:off x="111002" y="45640"/>
            <a:ext cx="1796702" cy="36072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ja-JP" b="1" dirty="0" smtClean="0">
                <a:latin typeface="Meiryo UI" panose="020B0604030504040204" pitchFamily="50" charset="-128"/>
                <a:ea typeface="Meiryo UI" panose="020B0604030504040204" pitchFamily="50" charset="-128"/>
              </a:rPr>
              <a:t>Ⅲ</a:t>
            </a:r>
            <a:r>
              <a:rPr lang="ja-JP" altLang="en-US" b="1" dirty="0" smtClean="0">
                <a:latin typeface="Meiryo UI" panose="020B0604030504040204" pitchFamily="50" charset="-128"/>
                <a:ea typeface="Meiryo UI" panose="020B0604030504040204" pitchFamily="50" charset="-128"/>
              </a:rPr>
              <a:t>財政状況</a:t>
            </a:r>
            <a:endParaRPr kumimoji="1" lang="ja-JP" altLang="en-US"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0469997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p:cNvPicPr>
            <a:picLocks noChangeAspect="1"/>
          </p:cNvPicPr>
          <p:nvPr/>
        </p:nvPicPr>
        <p:blipFill>
          <a:blip r:embed="rId3"/>
          <a:stretch>
            <a:fillRect/>
          </a:stretch>
        </p:blipFill>
        <p:spPr>
          <a:xfrm>
            <a:off x="4738356" y="764139"/>
            <a:ext cx="4334632" cy="2749534"/>
          </a:xfrm>
          <a:prstGeom prst="rect">
            <a:avLst/>
          </a:prstGeom>
        </p:spPr>
      </p:pic>
      <p:pic>
        <p:nvPicPr>
          <p:cNvPr id="12" name="図 11"/>
          <p:cNvPicPr>
            <a:picLocks noChangeAspect="1"/>
          </p:cNvPicPr>
          <p:nvPr/>
        </p:nvPicPr>
        <p:blipFill>
          <a:blip r:embed="rId4"/>
          <a:stretch>
            <a:fillRect/>
          </a:stretch>
        </p:blipFill>
        <p:spPr>
          <a:xfrm>
            <a:off x="161166" y="802804"/>
            <a:ext cx="4395597" cy="2773920"/>
          </a:xfrm>
          <a:prstGeom prst="rect">
            <a:avLst/>
          </a:prstGeom>
        </p:spPr>
      </p:pic>
      <p:pic>
        <p:nvPicPr>
          <p:cNvPr id="11" name="図 10"/>
          <p:cNvPicPr>
            <a:picLocks noChangeAspect="1"/>
          </p:cNvPicPr>
          <p:nvPr/>
        </p:nvPicPr>
        <p:blipFill>
          <a:blip r:embed="rId5"/>
          <a:stretch>
            <a:fillRect/>
          </a:stretch>
        </p:blipFill>
        <p:spPr>
          <a:xfrm>
            <a:off x="4644008" y="4007373"/>
            <a:ext cx="4322439" cy="2700762"/>
          </a:xfrm>
          <a:prstGeom prst="rect">
            <a:avLst/>
          </a:prstGeom>
        </p:spPr>
      </p:pic>
      <p:pic>
        <p:nvPicPr>
          <p:cNvPr id="4" name="図 3"/>
          <p:cNvPicPr>
            <a:picLocks noChangeAspect="1"/>
          </p:cNvPicPr>
          <p:nvPr/>
        </p:nvPicPr>
        <p:blipFill>
          <a:blip r:embed="rId6"/>
          <a:stretch>
            <a:fillRect/>
          </a:stretch>
        </p:blipFill>
        <p:spPr>
          <a:xfrm>
            <a:off x="105957" y="3986885"/>
            <a:ext cx="4383404" cy="2700762"/>
          </a:xfrm>
          <a:prstGeom prst="rect">
            <a:avLst/>
          </a:prstGeom>
        </p:spPr>
      </p:pic>
      <p:cxnSp>
        <p:nvCxnSpPr>
          <p:cNvPr id="7" name="直線コネクタ 6"/>
          <p:cNvCxnSpPr/>
          <p:nvPr/>
        </p:nvCxnSpPr>
        <p:spPr>
          <a:xfrm>
            <a:off x="284105" y="43675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225976" y="6259"/>
            <a:ext cx="4743606" cy="400110"/>
          </a:xfrm>
          <a:prstGeom prst="rect">
            <a:avLst/>
          </a:prstGeom>
          <a:noFill/>
        </p:spPr>
        <p:txBody>
          <a:bodyPr wrap="none" rtlCol="0">
            <a:spAutoFit/>
          </a:bodyPr>
          <a:lstStyle/>
          <a:p>
            <a:r>
              <a:rPr lang="en-US" altLang="ja-JP" sz="2000" dirty="0" smtClean="0">
                <a:latin typeface="Meiryo UI" panose="020B0604030504040204" pitchFamily="50" charset="-128"/>
                <a:ea typeface="Meiryo UI" panose="020B0604030504040204" pitchFamily="50" charset="-128"/>
              </a:rPr>
              <a:t>【</a:t>
            </a:r>
            <a:r>
              <a:rPr lang="en-US" altLang="ja-JP" sz="2000" b="1" dirty="0">
                <a:latin typeface="Meiryo UI" panose="020B0604030504040204" pitchFamily="50" charset="-128"/>
                <a:ea typeface="Meiryo UI" panose="020B0604030504040204" pitchFamily="50" charset="-128"/>
              </a:rPr>
              <a:t>Ⅳ</a:t>
            </a:r>
            <a:r>
              <a:rPr lang="ja-JP" altLang="en-US" sz="2000" b="1" dirty="0" smtClean="0">
                <a:latin typeface="Meiryo UI" panose="020B0604030504040204" pitchFamily="50" charset="-128"/>
                <a:ea typeface="Meiryo UI" panose="020B0604030504040204" pitchFamily="50" charset="-128"/>
              </a:rPr>
              <a:t>職員数</a:t>
            </a:r>
            <a:r>
              <a:rPr lang="en-US" altLang="ja-JP" sz="2000" b="1" dirty="0" smtClean="0">
                <a:latin typeface="Meiryo UI" panose="020B0604030504040204" pitchFamily="50" charset="-128"/>
                <a:ea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①大阪府</a:t>
            </a:r>
            <a:r>
              <a:rPr lang="ja-JP" altLang="en-US" sz="1600" dirty="0">
                <a:latin typeface="Meiryo UI" panose="020B0604030504040204" pitchFamily="50" charset="-128"/>
                <a:ea typeface="Meiryo UI" panose="020B0604030504040204" pitchFamily="50" charset="-128"/>
              </a:rPr>
              <a:t>・市の職員数の推移（府</a:t>
            </a:r>
            <a:r>
              <a:rPr lang="ja-JP" altLang="en-US" sz="1600" dirty="0" smtClean="0">
                <a:latin typeface="Meiryo UI" panose="020B0604030504040204" pitchFamily="50" charset="-128"/>
                <a:ea typeface="Meiryo UI" panose="020B0604030504040204" pitchFamily="50" charset="-128"/>
              </a:rPr>
              <a:t>）</a:t>
            </a:r>
            <a:endParaRPr kumimoji="1" lang="ja-JP" altLang="en-US" sz="1600" dirty="0">
              <a:latin typeface="Meiryo UI" panose="020B0604030504040204" pitchFamily="50" charset="-128"/>
              <a:ea typeface="Meiryo UI" panose="020B0604030504040204" pitchFamily="50" charset="-128"/>
            </a:endParaRPr>
          </a:p>
        </p:txBody>
      </p:sp>
      <p:sp>
        <p:nvSpPr>
          <p:cNvPr id="35" name="テキスト ボックス 34"/>
          <p:cNvSpPr txBox="1"/>
          <p:nvPr/>
        </p:nvSpPr>
        <p:spPr>
          <a:xfrm>
            <a:off x="138589" y="3717032"/>
            <a:ext cx="4320000" cy="307777"/>
          </a:xfrm>
          <a:prstGeom prst="rect">
            <a:avLst/>
          </a:prstGeom>
          <a:solidFill>
            <a:schemeClr val="accent2">
              <a:lumMod val="40000"/>
              <a:lumOff val="60000"/>
            </a:schemeClr>
          </a:solidFill>
          <a:ln>
            <a:solidFill>
              <a:schemeClr val="accent2"/>
            </a:solidFill>
          </a:ln>
        </p:spPr>
        <p:txBody>
          <a:bodyPr wrap="square" rtlCol="0">
            <a:spAutoFit/>
          </a:bodyPr>
          <a:lstStyle/>
          <a:p>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a:t>
            </a:r>
            <a:r>
              <a:rPr lang="en-US" altLang="ja-JP" sz="1400" b="1" dirty="0">
                <a:latin typeface="Meiryo UI" panose="020B0604030504040204" pitchFamily="50" charset="-128"/>
                <a:ea typeface="Meiryo UI" panose="020B0604030504040204" pitchFamily="50" charset="-128"/>
              </a:rPr>
              <a:t>10</a:t>
            </a:r>
            <a:r>
              <a:rPr lang="ja-JP" altLang="en-US" sz="1400" b="1" dirty="0">
                <a:latin typeface="Meiryo UI" panose="020B0604030504040204" pitchFamily="50" charset="-128"/>
                <a:ea typeface="Meiryo UI" panose="020B0604030504040204" pitchFamily="50" charset="-128"/>
              </a:rPr>
              <a:t>万人当たり）職員数　</a:t>
            </a:r>
            <a:r>
              <a:rPr lang="en-US" altLang="ja-JP" sz="1400" b="1" dirty="0">
                <a:latin typeface="Meiryo UI" panose="020B0604030504040204" pitchFamily="50" charset="-128"/>
                <a:ea typeface="Meiryo UI" panose="020B0604030504040204" pitchFamily="50" charset="-128"/>
              </a:rPr>
              <a:t>2000-2010</a:t>
            </a:r>
            <a:r>
              <a:rPr kumimoji="1" lang="en-US" altLang="ja-JP" sz="1400" b="1" dirty="0">
                <a:latin typeface="Meiryo UI" panose="020B0604030504040204" pitchFamily="50" charset="-128"/>
                <a:ea typeface="Meiryo UI" panose="020B0604030504040204" pitchFamily="50" charset="-128"/>
              </a:rPr>
              <a:t>】</a:t>
            </a:r>
          </a:p>
        </p:txBody>
      </p:sp>
      <p:sp>
        <p:nvSpPr>
          <p:cNvPr id="36" name="テキスト ボックス 35"/>
          <p:cNvSpPr txBox="1"/>
          <p:nvPr/>
        </p:nvSpPr>
        <p:spPr>
          <a:xfrm>
            <a:off x="120859" y="3501008"/>
            <a:ext cx="4476212" cy="215444"/>
          </a:xfrm>
          <a:prstGeom prst="rect">
            <a:avLst/>
          </a:prstGeom>
          <a:noFill/>
        </p:spPr>
        <p:txBody>
          <a:bodyPr wrap="square" rtlCol="0">
            <a:spAutoFit/>
          </a:bodyPr>
          <a:lstStyle/>
          <a:p>
            <a:r>
              <a:rPr kumimoji="1" lang="en-US" altLang="ja-JP" sz="800" dirty="0"/>
              <a:t>※</a:t>
            </a:r>
            <a:r>
              <a:rPr kumimoji="1" lang="ja-JP" altLang="en-US" sz="800" dirty="0"/>
              <a:t>総務省定員管理調査より</a:t>
            </a:r>
            <a:r>
              <a:rPr lang="ja-JP" altLang="en-US" sz="800" dirty="0"/>
              <a:t>（大学以外の学校園・警察除く</a:t>
            </a:r>
            <a:r>
              <a:rPr kumimoji="1" lang="ja-JP" altLang="en-US" sz="800" dirty="0"/>
              <a:t>）</a:t>
            </a:r>
          </a:p>
        </p:txBody>
      </p:sp>
      <p:sp>
        <p:nvSpPr>
          <p:cNvPr id="37" name="テキスト ボックス 36"/>
          <p:cNvSpPr txBox="1"/>
          <p:nvPr/>
        </p:nvSpPr>
        <p:spPr>
          <a:xfrm>
            <a:off x="4702188" y="3717032"/>
            <a:ext cx="4320000" cy="307777"/>
          </a:xfrm>
          <a:prstGeom prst="rect">
            <a:avLst/>
          </a:prstGeom>
          <a:solidFill>
            <a:schemeClr val="accent2">
              <a:lumMod val="40000"/>
              <a:lumOff val="60000"/>
            </a:schemeClr>
          </a:solidFill>
          <a:ln>
            <a:solidFill>
              <a:schemeClr val="accent2"/>
            </a:solidFill>
          </a:ln>
        </p:spPr>
        <p:txBody>
          <a:bodyPr wrap="square" rtlCol="0">
            <a:spAutoFit/>
          </a:bodyPr>
          <a:lstStyle/>
          <a:p>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a:t>
            </a:r>
            <a:r>
              <a:rPr lang="en-US" altLang="ja-JP" sz="1400" b="1" dirty="0">
                <a:latin typeface="Meiryo UI" panose="020B0604030504040204" pitchFamily="50" charset="-128"/>
                <a:ea typeface="Meiryo UI" panose="020B0604030504040204" pitchFamily="50" charset="-128"/>
              </a:rPr>
              <a:t>10</a:t>
            </a:r>
            <a:r>
              <a:rPr lang="ja-JP" altLang="en-US" sz="1400" b="1" dirty="0">
                <a:latin typeface="Meiryo UI" panose="020B0604030504040204" pitchFamily="50" charset="-128"/>
                <a:ea typeface="Meiryo UI" panose="020B0604030504040204" pitchFamily="50" charset="-128"/>
              </a:rPr>
              <a:t>万人当たり）職員数　</a:t>
            </a:r>
            <a:r>
              <a:rPr lang="en-US" altLang="ja-JP" sz="1400" b="1" dirty="0">
                <a:latin typeface="Meiryo UI" panose="020B0604030504040204" pitchFamily="50" charset="-128"/>
                <a:ea typeface="Meiryo UI" panose="020B0604030504040204" pitchFamily="50" charset="-128"/>
              </a:rPr>
              <a:t>2010-2019</a:t>
            </a:r>
            <a:r>
              <a:rPr kumimoji="1" lang="en-US" altLang="ja-JP" sz="1400" b="1" dirty="0">
                <a:latin typeface="Meiryo UI" panose="020B0604030504040204" pitchFamily="50" charset="-128"/>
                <a:ea typeface="Meiryo UI" panose="020B0604030504040204" pitchFamily="50" charset="-128"/>
              </a:rPr>
              <a:t>】</a:t>
            </a:r>
          </a:p>
        </p:txBody>
      </p:sp>
      <p:sp>
        <p:nvSpPr>
          <p:cNvPr id="38" name="テキスト ボックス 37"/>
          <p:cNvSpPr txBox="1"/>
          <p:nvPr/>
        </p:nvSpPr>
        <p:spPr>
          <a:xfrm>
            <a:off x="21439" y="6649722"/>
            <a:ext cx="4476212" cy="215444"/>
          </a:xfrm>
          <a:prstGeom prst="rect">
            <a:avLst/>
          </a:prstGeom>
          <a:noFill/>
        </p:spPr>
        <p:txBody>
          <a:bodyPr wrap="square" rtlCol="0">
            <a:spAutoFit/>
          </a:bodyPr>
          <a:lstStyle/>
          <a:p>
            <a:r>
              <a:rPr kumimoji="1" lang="en-US" altLang="ja-JP" sz="800" dirty="0"/>
              <a:t>※</a:t>
            </a:r>
            <a:r>
              <a:rPr lang="ja-JP" altLang="en-US" sz="800" dirty="0"/>
              <a:t>国勢調査の時期区分に応じた人口で計算</a:t>
            </a:r>
            <a:endParaRPr kumimoji="1" lang="ja-JP" altLang="en-US" sz="800" dirty="0"/>
          </a:p>
        </p:txBody>
      </p:sp>
      <p:sp>
        <p:nvSpPr>
          <p:cNvPr id="39" name="テキスト ボックス 38"/>
          <p:cNvSpPr txBox="1"/>
          <p:nvPr/>
        </p:nvSpPr>
        <p:spPr>
          <a:xfrm>
            <a:off x="143062" y="492431"/>
            <a:ext cx="4320000" cy="307777"/>
          </a:xfrm>
          <a:prstGeom prst="rect">
            <a:avLst/>
          </a:prstGeom>
          <a:solidFill>
            <a:schemeClr val="accent2">
              <a:lumMod val="40000"/>
              <a:lumOff val="60000"/>
            </a:schemeClr>
          </a:solidFill>
          <a:ln>
            <a:solidFill>
              <a:schemeClr val="accent2"/>
            </a:solidFill>
          </a:ln>
        </p:spPr>
        <p:txBody>
          <a:bodyPr wrap="square" rtlCol="0">
            <a:spAutoFit/>
          </a:bodyPr>
          <a:lstStyle/>
          <a:p>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職員数　</a:t>
            </a:r>
            <a:r>
              <a:rPr lang="en-US" altLang="ja-JP" sz="1400" b="1" dirty="0">
                <a:latin typeface="Meiryo UI" panose="020B0604030504040204" pitchFamily="50" charset="-128"/>
                <a:ea typeface="Meiryo UI" panose="020B0604030504040204" pitchFamily="50" charset="-128"/>
              </a:rPr>
              <a:t>2000-2010</a:t>
            </a:r>
            <a:r>
              <a:rPr kumimoji="1" lang="en-US" altLang="ja-JP" sz="1400" b="1" dirty="0">
                <a:latin typeface="Meiryo UI" panose="020B0604030504040204" pitchFamily="50" charset="-128"/>
                <a:ea typeface="Meiryo UI" panose="020B0604030504040204" pitchFamily="50" charset="-128"/>
              </a:rPr>
              <a:t>】</a:t>
            </a:r>
          </a:p>
        </p:txBody>
      </p:sp>
      <p:sp>
        <p:nvSpPr>
          <p:cNvPr id="40" name="テキスト ボックス 39"/>
          <p:cNvSpPr txBox="1"/>
          <p:nvPr/>
        </p:nvSpPr>
        <p:spPr>
          <a:xfrm>
            <a:off x="4702188" y="500833"/>
            <a:ext cx="4320000" cy="307777"/>
          </a:xfrm>
          <a:prstGeom prst="rect">
            <a:avLst/>
          </a:prstGeom>
          <a:solidFill>
            <a:schemeClr val="accent2">
              <a:lumMod val="40000"/>
              <a:lumOff val="60000"/>
            </a:schemeClr>
          </a:solidFill>
          <a:ln>
            <a:solidFill>
              <a:schemeClr val="accent2"/>
            </a:solidFill>
          </a:ln>
        </p:spPr>
        <p:txBody>
          <a:bodyPr wrap="square" rtlCol="0">
            <a:spAutoFit/>
          </a:bodyPr>
          <a:lstStyle/>
          <a:p>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職員数　</a:t>
            </a:r>
            <a:r>
              <a:rPr lang="en-US" altLang="ja-JP" sz="1400" b="1" dirty="0">
                <a:latin typeface="Meiryo UI" panose="020B0604030504040204" pitchFamily="50" charset="-128"/>
                <a:ea typeface="Meiryo UI" panose="020B0604030504040204" pitchFamily="50" charset="-128"/>
              </a:rPr>
              <a:t>2010-2019</a:t>
            </a:r>
            <a:r>
              <a:rPr kumimoji="1" lang="en-US" altLang="ja-JP" sz="1400" b="1" dirty="0">
                <a:latin typeface="Meiryo UI" panose="020B0604030504040204" pitchFamily="50" charset="-128"/>
                <a:ea typeface="Meiryo UI" panose="020B0604030504040204" pitchFamily="50" charset="-128"/>
              </a:rPr>
              <a:t>】</a:t>
            </a:r>
          </a:p>
        </p:txBody>
      </p:sp>
      <p:sp>
        <p:nvSpPr>
          <p:cNvPr id="16" name="スライド番号プレースホルダー 1"/>
          <p:cNvSpPr>
            <a:spLocks noGrp="1"/>
          </p:cNvSpPr>
          <p:nvPr>
            <p:ph type="sldNum" sz="quarter" idx="12"/>
          </p:nvPr>
        </p:nvSpPr>
        <p:spPr>
          <a:xfrm>
            <a:off x="7086600" y="6492875"/>
            <a:ext cx="2057400" cy="365125"/>
          </a:xfrm>
        </p:spPr>
        <p:txBody>
          <a:bodyPr/>
          <a:lstStyle/>
          <a:p>
            <a:r>
              <a:rPr lang="en-US" altLang="ja-JP" dirty="0" smtClean="0"/>
              <a:t>32</a:t>
            </a:r>
            <a:endParaRPr kumimoji="1" lang="ja-JP" altLang="en-US" dirty="0"/>
          </a:p>
        </p:txBody>
      </p:sp>
      <p:sp>
        <p:nvSpPr>
          <p:cNvPr id="17" name="テキスト ボックス 16">
            <a:extLst>
              <a:ext uri="{FF2B5EF4-FFF2-40B4-BE49-F238E27FC236}">
                <a16:creationId xmlns:a16="http://schemas.microsoft.com/office/drawing/2014/main" id="{E06271DF-D0E4-450E-B877-7A2DF39D859E}"/>
              </a:ext>
            </a:extLst>
          </p:cNvPr>
          <p:cNvSpPr txBox="1"/>
          <p:nvPr/>
        </p:nvSpPr>
        <p:spPr>
          <a:xfrm>
            <a:off x="-36512" y="764704"/>
            <a:ext cx="768626" cy="246221"/>
          </a:xfrm>
          <a:prstGeom prst="rect">
            <a:avLst/>
          </a:prstGeom>
          <a:noFill/>
        </p:spPr>
        <p:txBody>
          <a:bodyPr wrap="square" rtlCol="0">
            <a:spAutoFit/>
          </a:bodyPr>
          <a:lstStyle/>
          <a:p>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人</a:t>
            </a:r>
            <a:r>
              <a:rPr kumimoji="1" lang="en-US" altLang="ja-JP" sz="1000" dirty="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B0E69CAD-7171-4F8C-9BAC-46163B7B9AC0}"/>
              </a:ext>
            </a:extLst>
          </p:cNvPr>
          <p:cNvSpPr txBox="1"/>
          <p:nvPr/>
        </p:nvSpPr>
        <p:spPr>
          <a:xfrm>
            <a:off x="8699918" y="751480"/>
            <a:ext cx="768626" cy="246221"/>
          </a:xfrm>
          <a:prstGeom prst="rect">
            <a:avLst/>
          </a:prstGeom>
          <a:noFill/>
        </p:spPr>
        <p:txBody>
          <a:bodyPr wrap="square" rtlCol="0">
            <a:spAutoFit/>
          </a:bodyPr>
          <a:lstStyle/>
          <a:p>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人</a:t>
            </a:r>
            <a:r>
              <a:rPr kumimoji="1" lang="en-US" altLang="ja-JP" sz="1000" dirty="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F4299AAE-5F99-42C8-88F2-FDC397F1C819}"/>
              </a:ext>
            </a:extLst>
          </p:cNvPr>
          <p:cNvSpPr txBox="1"/>
          <p:nvPr/>
        </p:nvSpPr>
        <p:spPr>
          <a:xfrm>
            <a:off x="-51834" y="3995156"/>
            <a:ext cx="555619" cy="246221"/>
          </a:xfrm>
          <a:prstGeom prst="rect">
            <a:avLst/>
          </a:prstGeom>
          <a:noFill/>
        </p:spPr>
        <p:txBody>
          <a:bodyPr wrap="square" rtlCol="0">
            <a:spAutoFit/>
          </a:bodyPr>
          <a:lstStyle/>
          <a:p>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人</a:t>
            </a:r>
            <a:r>
              <a:rPr kumimoji="1" lang="en-US" altLang="ja-JP" sz="1000" dirty="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09C7AECA-3553-4E94-9D73-BA197CB8D124}"/>
              </a:ext>
            </a:extLst>
          </p:cNvPr>
          <p:cNvSpPr txBox="1"/>
          <p:nvPr/>
        </p:nvSpPr>
        <p:spPr>
          <a:xfrm>
            <a:off x="5112548" y="1052736"/>
            <a:ext cx="368691" cy="732383"/>
          </a:xfrm>
          <a:prstGeom prst="rect">
            <a:avLst/>
          </a:prstGeom>
          <a:noFill/>
        </p:spPr>
        <p:txBody>
          <a:bodyPr vert="eaVert" wrap="square" rtlCol="0">
            <a:spAutoFit/>
          </a:bodyPr>
          <a:lstStyle/>
          <a:p>
            <a:pPr defTabSz="914266">
              <a:lnSpc>
                <a:spcPts val="700"/>
              </a:lnSpc>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○大阪府市統合</a:t>
            </a:r>
            <a:endParaRPr lang="en-GB"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914266">
              <a:lnSpc>
                <a:spcPts val="700"/>
              </a:lnSpc>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本部を設置</a:t>
            </a:r>
            <a:endParaRPr lang="en-US"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テキスト ボックス 21">
            <a:extLst>
              <a:ext uri="{FF2B5EF4-FFF2-40B4-BE49-F238E27FC236}">
                <a16:creationId xmlns:a16="http://schemas.microsoft.com/office/drawing/2014/main" id="{D80D2DB8-88A5-43D1-A9F3-ED3839C28CE7}"/>
              </a:ext>
            </a:extLst>
          </p:cNvPr>
          <p:cNvSpPr txBox="1"/>
          <p:nvPr/>
        </p:nvSpPr>
        <p:spPr>
          <a:xfrm>
            <a:off x="5508104" y="1052736"/>
            <a:ext cx="368691" cy="732383"/>
          </a:xfrm>
          <a:prstGeom prst="rect">
            <a:avLst/>
          </a:prstGeom>
          <a:noFill/>
        </p:spPr>
        <p:txBody>
          <a:bodyPr vert="eaVert" wrap="square" rtlCol="0">
            <a:spAutoFit/>
          </a:bodyPr>
          <a:lstStyle/>
          <a:p>
            <a:pPr defTabSz="914266">
              <a:lnSpc>
                <a:spcPts val="700"/>
              </a:lnSpc>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○府市の成長</a:t>
            </a:r>
            <a:endParaRPr lang="en-GB"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914266">
              <a:lnSpc>
                <a:spcPts val="700"/>
              </a:lnSpc>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戦略を一本化</a:t>
            </a:r>
            <a:endParaRPr lang="en-GB"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テキスト ボックス 22">
            <a:extLst>
              <a:ext uri="{FF2B5EF4-FFF2-40B4-BE49-F238E27FC236}">
                <a16:creationId xmlns:a16="http://schemas.microsoft.com/office/drawing/2014/main" id="{F0DC0E4E-EBBB-4FED-967B-816514001918}"/>
              </a:ext>
            </a:extLst>
          </p:cNvPr>
          <p:cNvSpPr txBox="1"/>
          <p:nvPr/>
        </p:nvSpPr>
        <p:spPr>
          <a:xfrm>
            <a:off x="6667181" y="1057408"/>
            <a:ext cx="368691" cy="732383"/>
          </a:xfrm>
          <a:prstGeom prst="rect">
            <a:avLst/>
          </a:prstGeom>
          <a:noFill/>
        </p:spPr>
        <p:txBody>
          <a:bodyPr vert="eaVert" wrap="square" rtlCol="0">
            <a:spAutoFit/>
          </a:bodyPr>
          <a:lstStyle/>
          <a:p>
            <a:pPr defTabSz="914266">
              <a:lnSpc>
                <a:spcPts val="700"/>
              </a:lnSpc>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○副首都推進</a:t>
            </a:r>
            <a:endParaRPr lang="en-GB"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914266">
              <a:lnSpc>
                <a:spcPts val="700"/>
              </a:lnSpc>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本部を設置</a:t>
            </a:r>
            <a:endParaRPr lang="en-GB"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 name="グループ化 1"/>
          <p:cNvGrpSpPr/>
          <p:nvPr/>
        </p:nvGrpSpPr>
        <p:grpSpPr>
          <a:xfrm>
            <a:off x="5137032" y="3993848"/>
            <a:ext cx="4190564" cy="947320"/>
            <a:chOff x="5008782" y="3990755"/>
            <a:chExt cx="4190564" cy="947320"/>
          </a:xfrm>
        </p:grpSpPr>
        <p:sp>
          <p:nvSpPr>
            <p:cNvPr id="20" name="テキスト ボックス 19">
              <a:extLst>
                <a:ext uri="{FF2B5EF4-FFF2-40B4-BE49-F238E27FC236}">
                  <a16:creationId xmlns:a16="http://schemas.microsoft.com/office/drawing/2014/main" id="{6F345C0D-2AF7-47C4-9B47-B899561968FD}"/>
                </a:ext>
              </a:extLst>
            </p:cNvPr>
            <p:cNvSpPr txBox="1"/>
            <p:nvPr/>
          </p:nvSpPr>
          <p:spPr>
            <a:xfrm>
              <a:off x="8620214" y="3990755"/>
              <a:ext cx="579132" cy="246221"/>
            </a:xfrm>
            <a:prstGeom prst="rect">
              <a:avLst/>
            </a:prstGeom>
            <a:noFill/>
          </p:spPr>
          <p:txBody>
            <a:bodyPr wrap="square" rtlCol="0">
              <a:spAutoFit/>
            </a:bodyPr>
            <a:lstStyle/>
            <a:p>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人</a:t>
              </a:r>
              <a:r>
                <a:rPr kumimoji="1" lang="en-US" altLang="ja-JP" sz="1000" dirty="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p:txBody>
        </p:sp>
        <p:sp>
          <p:nvSpPr>
            <p:cNvPr id="24" name="テキスト ボックス 23">
              <a:extLst>
                <a:ext uri="{FF2B5EF4-FFF2-40B4-BE49-F238E27FC236}">
                  <a16:creationId xmlns:a16="http://schemas.microsoft.com/office/drawing/2014/main" id="{FA6B0114-35EC-4D3B-977B-A1249A6452F4}"/>
                </a:ext>
              </a:extLst>
            </p:cNvPr>
            <p:cNvSpPr txBox="1"/>
            <p:nvPr/>
          </p:nvSpPr>
          <p:spPr>
            <a:xfrm>
              <a:off x="5008782" y="4190201"/>
              <a:ext cx="368691" cy="732383"/>
            </a:xfrm>
            <a:prstGeom prst="rect">
              <a:avLst/>
            </a:prstGeom>
            <a:noFill/>
          </p:spPr>
          <p:txBody>
            <a:bodyPr vert="eaVert" wrap="square" rtlCol="0">
              <a:spAutoFit/>
            </a:bodyPr>
            <a:lstStyle/>
            <a:p>
              <a:pPr defTabSz="914266">
                <a:lnSpc>
                  <a:spcPts val="700"/>
                </a:lnSpc>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○大阪府市統合</a:t>
              </a:r>
              <a:endParaRPr lang="en-GB"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914266">
                <a:lnSpc>
                  <a:spcPts val="700"/>
                </a:lnSpc>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本部を設置</a:t>
              </a:r>
              <a:endParaRPr lang="en-US"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a:extLst>
                <a:ext uri="{FF2B5EF4-FFF2-40B4-BE49-F238E27FC236}">
                  <a16:creationId xmlns:a16="http://schemas.microsoft.com/office/drawing/2014/main" id="{6BFF7EB1-CF4E-4B98-95F0-F7DBE871A3D3}"/>
                </a:ext>
              </a:extLst>
            </p:cNvPr>
            <p:cNvSpPr txBox="1"/>
            <p:nvPr/>
          </p:nvSpPr>
          <p:spPr>
            <a:xfrm>
              <a:off x="5391759" y="4188845"/>
              <a:ext cx="368691" cy="732383"/>
            </a:xfrm>
            <a:prstGeom prst="rect">
              <a:avLst/>
            </a:prstGeom>
            <a:noFill/>
          </p:spPr>
          <p:txBody>
            <a:bodyPr vert="eaVert" wrap="square" rtlCol="0">
              <a:spAutoFit/>
            </a:bodyPr>
            <a:lstStyle/>
            <a:p>
              <a:pPr defTabSz="914266">
                <a:lnSpc>
                  <a:spcPts val="700"/>
                </a:lnSpc>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○府市の成長</a:t>
              </a:r>
              <a:endParaRPr lang="en-GB"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914266">
                <a:lnSpc>
                  <a:spcPts val="700"/>
                </a:lnSpc>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戦略を一本化</a:t>
              </a:r>
              <a:endParaRPr lang="en-GB"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テキスト ボックス 25">
              <a:extLst>
                <a:ext uri="{FF2B5EF4-FFF2-40B4-BE49-F238E27FC236}">
                  <a16:creationId xmlns:a16="http://schemas.microsoft.com/office/drawing/2014/main" id="{65E164E4-816E-4322-8E7B-6F1796347519}"/>
                </a:ext>
              </a:extLst>
            </p:cNvPr>
            <p:cNvSpPr txBox="1"/>
            <p:nvPr/>
          </p:nvSpPr>
          <p:spPr>
            <a:xfrm>
              <a:off x="6578672" y="4205692"/>
              <a:ext cx="368691" cy="732383"/>
            </a:xfrm>
            <a:prstGeom prst="rect">
              <a:avLst/>
            </a:prstGeom>
            <a:noFill/>
          </p:spPr>
          <p:txBody>
            <a:bodyPr vert="eaVert" wrap="square" rtlCol="0">
              <a:spAutoFit/>
            </a:bodyPr>
            <a:lstStyle/>
            <a:p>
              <a:pPr defTabSz="914266">
                <a:lnSpc>
                  <a:spcPts val="700"/>
                </a:lnSpc>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○副首都推進</a:t>
              </a:r>
              <a:endParaRPr lang="en-GB"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914266">
                <a:lnSpc>
                  <a:spcPts val="700"/>
                </a:lnSpc>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本部を設置</a:t>
              </a:r>
              <a:endParaRPr lang="en-GB"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27" name="正方形/長方形 26"/>
          <p:cNvSpPr/>
          <p:nvPr/>
        </p:nvSpPr>
        <p:spPr>
          <a:xfrm>
            <a:off x="111002" y="45640"/>
            <a:ext cx="1508670" cy="36072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ja-JP" b="1" dirty="0" smtClean="0">
                <a:latin typeface="Meiryo UI" panose="020B0604030504040204" pitchFamily="50" charset="-128"/>
                <a:ea typeface="Meiryo UI" panose="020B0604030504040204" pitchFamily="50" charset="-128"/>
              </a:rPr>
              <a:t>Ⅳ</a:t>
            </a:r>
            <a:r>
              <a:rPr lang="ja-JP" altLang="en-US" b="1" dirty="0" smtClean="0">
                <a:latin typeface="Meiryo UI" panose="020B0604030504040204" pitchFamily="50" charset="-128"/>
                <a:ea typeface="Meiryo UI" panose="020B0604030504040204" pitchFamily="50" charset="-128"/>
              </a:rPr>
              <a:t>職員</a:t>
            </a:r>
            <a:r>
              <a:rPr lang="ja-JP" altLang="en-US" b="1" dirty="0">
                <a:latin typeface="Meiryo UI" panose="020B0604030504040204" pitchFamily="50" charset="-128"/>
                <a:ea typeface="Meiryo UI" panose="020B0604030504040204" pitchFamily="50" charset="-128"/>
              </a:rPr>
              <a:t>数</a:t>
            </a:r>
            <a:endParaRPr kumimoji="1" lang="ja-JP" altLang="en-US"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63386716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p:cNvPicPr>
            <a:picLocks noChangeAspect="1"/>
          </p:cNvPicPr>
          <p:nvPr/>
        </p:nvPicPr>
        <p:blipFill>
          <a:blip r:embed="rId3"/>
          <a:stretch>
            <a:fillRect/>
          </a:stretch>
        </p:blipFill>
        <p:spPr>
          <a:xfrm>
            <a:off x="4702188" y="3978332"/>
            <a:ext cx="4310246" cy="2773920"/>
          </a:xfrm>
          <a:prstGeom prst="rect">
            <a:avLst/>
          </a:prstGeom>
        </p:spPr>
      </p:pic>
      <p:pic>
        <p:nvPicPr>
          <p:cNvPr id="11" name="図 10"/>
          <p:cNvPicPr>
            <a:picLocks noChangeAspect="1"/>
          </p:cNvPicPr>
          <p:nvPr/>
        </p:nvPicPr>
        <p:blipFill>
          <a:blip r:embed="rId4"/>
          <a:stretch>
            <a:fillRect/>
          </a:stretch>
        </p:blipFill>
        <p:spPr>
          <a:xfrm>
            <a:off x="109935" y="3958456"/>
            <a:ext cx="4377307" cy="2773920"/>
          </a:xfrm>
          <a:prstGeom prst="rect">
            <a:avLst/>
          </a:prstGeom>
        </p:spPr>
      </p:pic>
      <p:pic>
        <p:nvPicPr>
          <p:cNvPr id="9" name="図 8"/>
          <p:cNvPicPr>
            <a:picLocks noChangeAspect="1"/>
          </p:cNvPicPr>
          <p:nvPr/>
        </p:nvPicPr>
        <p:blipFill>
          <a:blip r:embed="rId5"/>
          <a:stretch>
            <a:fillRect/>
          </a:stretch>
        </p:blipFill>
        <p:spPr>
          <a:xfrm>
            <a:off x="4702188" y="836712"/>
            <a:ext cx="4310246" cy="2773920"/>
          </a:xfrm>
          <a:prstGeom prst="rect">
            <a:avLst/>
          </a:prstGeom>
        </p:spPr>
      </p:pic>
      <p:pic>
        <p:nvPicPr>
          <p:cNvPr id="4" name="図 3"/>
          <p:cNvPicPr>
            <a:picLocks noChangeAspect="1"/>
          </p:cNvPicPr>
          <p:nvPr/>
        </p:nvPicPr>
        <p:blipFill>
          <a:blip r:embed="rId6"/>
          <a:stretch>
            <a:fillRect/>
          </a:stretch>
        </p:blipFill>
        <p:spPr>
          <a:xfrm>
            <a:off x="132703" y="764704"/>
            <a:ext cx="4383404" cy="2773920"/>
          </a:xfrm>
          <a:prstGeom prst="rect">
            <a:avLst/>
          </a:prstGeom>
        </p:spPr>
      </p:pic>
      <p:cxnSp>
        <p:nvCxnSpPr>
          <p:cNvPr id="7" name="直線コネクタ 6"/>
          <p:cNvCxnSpPr/>
          <p:nvPr/>
        </p:nvCxnSpPr>
        <p:spPr>
          <a:xfrm>
            <a:off x="284105" y="43675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225976" y="6259"/>
            <a:ext cx="4743606" cy="400110"/>
          </a:xfrm>
          <a:prstGeom prst="rect">
            <a:avLst/>
          </a:prstGeom>
          <a:noFill/>
        </p:spPr>
        <p:txBody>
          <a:bodyPr wrap="none" rtlCol="0">
            <a:spAutoFit/>
          </a:bodyPr>
          <a:lstStyle/>
          <a:p>
            <a:r>
              <a:rPr lang="en-US" altLang="ja-JP" sz="2000" dirty="0" smtClean="0">
                <a:latin typeface="Meiryo UI" panose="020B0604030504040204" pitchFamily="50" charset="-128"/>
                <a:ea typeface="Meiryo UI" panose="020B0604030504040204" pitchFamily="50" charset="-128"/>
              </a:rPr>
              <a:t>【</a:t>
            </a:r>
            <a:r>
              <a:rPr lang="en-US" altLang="ja-JP" sz="2000" b="1" dirty="0" smtClean="0">
                <a:latin typeface="Meiryo UI" panose="020B0604030504040204" pitchFamily="50" charset="-128"/>
                <a:ea typeface="Meiryo UI" panose="020B0604030504040204" pitchFamily="50" charset="-128"/>
              </a:rPr>
              <a:t>Ⅳ</a:t>
            </a:r>
            <a:r>
              <a:rPr lang="ja-JP" altLang="en-US" sz="2000" b="1" dirty="0">
                <a:latin typeface="Meiryo UI" panose="020B0604030504040204" pitchFamily="50" charset="-128"/>
                <a:ea typeface="Meiryo UI" panose="020B0604030504040204" pitchFamily="50" charset="-128"/>
              </a:rPr>
              <a:t>職</a:t>
            </a:r>
            <a:r>
              <a:rPr lang="ja-JP" altLang="en-US" sz="2000" b="1" dirty="0" smtClean="0">
                <a:latin typeface="Meiryo UI" panose="020B0604030504040204" pitchFamily="50" charset="-128"/>
                <a:ea typeface="Meiryo UI" panose="020B0604030504040204" pitchFamily="50" charset="-128"/>
              </a:rPr>
              <a:t>員数</a:t>
            </a:r>
            <a:r>
              <a:rPr lang="en-US" altLang="ja-JP" sz="2000" b="1" dirty="0">
                <a:latin typeface="Meiryo UI" panose="020B0604030504040204" pitchFamily="50" charset="-128"/>
                <a:ea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②大阪府</a:t>
            </a:r>
            <a:r>
              <a:rPr lang="ja-JP" altLang="en-US" sz="1600" dirty="0">
                <a:latin typeface="Meiryo UI" panose="020B0604030504040204" pitchFamily="50" charset="-128"/>
                <a:ea typeface="Meiryo UI" panose="020B0604030504040204" pitchFamily="50" charset="-128"/>
              </a:rPr>
              <a:t>・市の職員数の推移（市</a:t>
            </a:r>
            <a:r>
              <a:rPr lang="ja-JP" altLang="en-US" sz="1600" dirty="0" smtClean="0">
                <a:latin typeface="Meiryo UI" panose="020B0604030504040204" pitchFamily="50" charset="-128"/>
                <a:ea typeface="Meiryo UI" panose="020B0604030504040204" pitchFamily="50" charset="-128"/>
              </a:rPr>
              <a:t>）</a:t>
            </a:r>
            <a:endParaRPr kumimoji="1" lang="ja-JP" altLang="en-US" sz="1600" dirty="0">
              <a:latin typeface="Meiryo UI" panose="020B0604030504040204" pitchFamily="50" charset="-128"/>
              <a:ea typeface="Meiryo UI" panose="020B0604030504040204" pitchFamily="50" charset="-128"/>
            </a:endParaRPr>
          </a:p>
        </p:txBody>
      </p:sp>
      <p:sp>
        <p:nvSpPr>
          <p:cNvPr id="14" name="スライド番号プレースホルダー 1"/>
          <p:cNvSpPr>
            <a:spLocks noGrp="1"/>
          </p:cNvSpPr>
          <p:nvPr>
            <p:ph type="sldNum" sz="quarter" idx="12"/>
          </p:nvPr>
        </p:nvSpPr>
        <p:spPr>
          <a:xfrm>
            <a:off x="7098850" y="6584406"/>
            <a:ext cx="2057400" cy="365125"/>
          </a:xfrm>
        </p:spPr>
        <p:txBody>
          <a:bodyPr/>
          <a:lstStyle/>
          <a:p>
            <a:r>
              <a:rPr lang="en-US" altLang="ja-JP" dirty="0" smtClean="0"/>
              <a:t>33</a:t>
            </a:r>
            <a:endParaRPr kumimoji="1" lang="ja-JP" altLang="en-US" dirty="0"/>
          </a:p>
        </p:txBody>
      </p:sp>
      <p:sp>
        <p:nvSpPr>
          <p:cNvPr id="18" name="テキスト ボックス 17">
            <a:extLst>
              <a:ext uri="{FF2B5EF4-FFF2-40B4-BE49-F238E27FC236}">
                <a16:creationId xmlns:a16="http://schemas.microsoft.com/office/drawing/2014/main" id="{C9EF76B4-6559-42C3-9B3D-6CE15FA5C3B4}"/>
              </a:ext>
            </a:extLst>
          </p:cNvPr>
          <p:cNvSpPr txBox="1"/>
          <p:nvPr/>
        </p:nvSpPr>
        <p:spPr>
          <a:xfrm>
            <a:off x="-74612" y="764704"/>
            <a:ext cx="768626" cy="246221"/>
          </a:xfrm>
          <a:prstGeom prst="rect">
            <a:avLst/>
          </a:prstGeom>
          <a:noFill/>
        </p:spPr>
        <p:txBody>
          <a:bodyPr wrap="square" rtlCol="0">
            <a:spAutoFit/>
          </a:bodyPr>
          <a:lstStyle/>
          <a:p>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人</a:t>
            </a:r>
            <a:r>
              <a:rPr kumimoji="1" lang="en-US" altLang="ja-JP" sz="1000" dirty="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4DB1E448-2390-4B4E-98B0-E2CA46741CB1}"/>
              </a:ext>
            </a:extLst>
          </p:cNvPr>
          <p:cNvSpPr txBox="1"/>
          <p:nvPr/>
        </p:nvSpPr>
        <p:spPr>
          <a:xfrm>
            <a:off x="8771926" y="768415"/>
            <a:ext cx="768626" cy="246221"/>
          </a:xfrm>
          <a:prstGeom prst="rect">
            <a:avLst/>
          </a:prstGeom>
          <a:noFill/>
        </p:spPr>
        <p:txBody>
          <a:bodyPr wrap="square" rtlCol="0">
            <a:spAutoFit/>
          </a:bodyPr>
          <a:lstStyle/>
          <a:p>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人</a:t>
            </a:r>
            <a:r>
              <a:rPr kumimoji="1" lang="en-US" altLang="ja-JP" sz="1000" dirty="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5C5FCB1C-8A3E-4981-94C2-E6AA2331A435}"/>
              </a:ext>
            </a:extLst>
          </p:cNvPr>
          <p:cNvSpPr txBox="1"/>
          <p:nvPr/>
        </p:nvSpPr>
        <p:spPr>
          <a:xfrm>
            <a:off x="22796" y="4005064"/>
            <a:ext cx="555619" cy="246221"/>
          </a:xfrm>
          <a:prstGeom prst="rect">
            <a:avLst/>
          </a:prstGeom>
          <a:noFill/>
        </p:spPr>
        <p:txBody>
          <a:bodyPr wrap="square" rtlCol="0">
            <a:spAutoFit/>
          </a:bodyPr>
          <a:lstStyle/>
          <a:p>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人</a:t>
            </a:r>
            <a:r>
              <a:rPr kumimoji="1" lang="en-US" altLang="ja-JP" sz="1000" dirty="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48742A9E-9404-4EE0-ABBA-A5C5F3C02328}"/>
              </a:ext>
            </a:extLst>
          </p:cNvPr>
          <p:cNvSpPr txBox="1"/>
          <p:nvPr/>
        </p:nvSpPr>
        <p:spPr>
          <a:xfrm>
            <a:off x="8735312" y="3979664"/>
            <a:ext cx="579132" cy="246221"/>
          </a:xfrm>
          <a:prstGeom prst="rect">
            <a:avLst/>
          </a:prstGeom>
          <a:noFill/>
        </p:spPr>
        <p:txBody>
          <a:bodyPr wrap="square" rtlCol="0">
            <a:spAutoFit/>
          </a:bodyPr>
          <a:lstStyle/>
          <a:p>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人</a:t>
            </a:r>
            <a:r>
              <a:rPr kumimoji="1" lang="en-US" altLang="ja-JP" sz="1000" dirty="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p:txBody>
      </p:sp>
      <p:sp>
        <p:nvSpPr>
          <p:cNvPr id="26" name="テキスト ボックス 25">
            <a:extLst>
              <a:ext uri="{FF2B5EF4-FFF2-40B4-BE49-F238E27FC236}">
                <a16:creationId xmlns:a16="http://schemas.microsoft.com/office/drawing/2014/main" id="{814E6492-17C8-43F8-B13C-FA01B3478B6B}"/>
              </a:ext>
            </a:extLst>
          </p:cNvPr>
          <p:cNvSpPr txBox="1"/>
          <p:nvPr/>
        </p:nvSpPr>
        <p:spPr>
          <a:xfrm>
            <a:off x="5121653" y="971094"/>
            <a:ext cx="458459" cy="732383"/>
          </a:xfrm>
          <a:prstGeom prst="rect">
            <a:avLst/>
          </a:prstGeom>
          <a:noFill/>
        </p:spPr>
        <p:txBody>
          <a:bodyPr vert="eaVert" wrap="square" rtlCol="0">
            <a:spAutoFit/>
          </a:bodyPr>
          <a:lstStyle/>
          <a:p>
            <a:pPr defTabSz="914266">
              <a:lnSpc>
                <a:spcPts val="700"/>
              </a:lnSpc>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○大阪府市</a:t>
            </a:r>
            <a:endParaRPr lang="en-GB"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914266">
              <a:lnSpc>
                <a:spcPts val="700"/>
              </a:lnSpc>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統合本部を</a:t>
            </a:r>
            <a:endParaRPr lang="en-GB"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914266">
              <a:lnSpc>
                <a:spcPts val="700"/>
              </a:lnSpc>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設置</a:t>
            </a:r>
            <a:endParaRPr lang="en-US"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a:extLst>
              <a:ext uri="{FF2B5EF4-FFF2-40B4-BE49-F238E27FC236}">
                <a16:creationId xmlns:a16="http://schemas.microsoft.com/office/drawing/2014/main" id="{235A2317-AAFD-48AA-9203-83A8EA90DE97}"/>
              </a:ext>
            </a:extLst>
          </p:cNvPr>
          <p:cNvSpPr txBox="1"/>
          <p:nvPr/>
        </p:nvSpPr>
        <p:spPr>
          <a:xfrm>
            <a:off x="5505042" y="980086"/>
            <a:ext cx="453970" cy="732383"/>
          </a:xfrm>
          <a:prstGeom prst="rect">
            <a:avLst/>
          </a:prstGeom>
          <a:noFill/>
        </p:spPr>
        <p:txBody>
          <a:bodyPr vert="eaVert" wrap="square" rtlCol="0">
            <a:spAutoFit/>
          </a:bodyPr>
          <a:lstStyle/>
          <a:p>
            <a:pPr defTabSz="914266">
              <a:lnSpc>
                <a:spcPts val="700"/>
              </a:lnSpc>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○府市</a:t>
            </a:r>
            <a:r>
              <a:rPr lang="ja-JP" altLang="en-US" sz="7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endParaRPr lang="en-US" altLang="ja-JP" sz="7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914266">
              <a:lnSpc>
                <a:spcPts val="700"/>
              </a:lnSpc>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成長戦略を</a:t>
            </a:r>
            <a:endParaRPr lang="en-US" altLang="ja-JP" sz="7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914266">
              <a:lnSpc>
                <a:spcPts val="700"/>
              </a:lnSpc>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一本化</a:t>
            </a:r>
            <a:endParaRPr lang="en-GB"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27">
            <a:extLst>
              <a:ext uri="{FF2B5EF4-FFF2-40B4-BE49-F238E27FC236}">
                <a16:creationId xmlns:a16="http://schemas.microsoft.com/office/drawing/2014/main" id="{1A1BBFDD-EE60-427E-BFF1-23C75EDDD5C5}"/>
              </a:ext>
            </a:extLst>
          </p:cNvPr>
          <p:cNvSpPr txBox="1"/>
          <p:nvPr/>
        </p:nvSpPr>
        <p:spPr>
          <a:xfrm>
            <a:off x="6672965" y="1010925"/>
            <a:ext cx="368691" cy="732383"/>
          </a:xfrm>
          <a:prstGeom prst="rect">
            <a:avLst/>
          </a:prstGeom>
          <a:noFill/>
        </p:spPr>
        <p:txBody>
          <a:bodyPr vert="eaVert" wrap="square" rtlCol="0">
            <a:spAutoFit/>
          </a:bodyPr>
          <a:lstStyle/>
          <a:p>
            <a:pPr defTabSz="914266">
              <a:lnSpc>
                <a:spcPts val="700"/>
              </a:lnSpc>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○副首都推進</a:t>
            </a:r>
            <a:endParaRPr lang="en-GB"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914266">
              <a:lnSpc>
                <a:spcPts val="700"/>
              </a:lnSpc>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本部を設置</a:t>
            </a:r>
            <a:endParaRPr lang="en-GB"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テキスト ボックス 28">
            <a:extLst>
              <a:ext uri="{FF2B5EF4-FFF2-40B4-BE49-F238E27FC236}">
                <a16:creationId xmlns:a16="http://schemas.microsoft.com/office/drawing/2014/main" id="{D338C6F9-C742-4211-98AD-C2FF6F70B3EF}"/>
              </a:ext>
            </a:extLst>
          </p:cNvPr>
          <p:cNvSpPr txBox="1"/>
          <p:nvPr/>
        </p:nvSpPr>
        <p:spPr>
          <a:xfrm>
            <a:off x="5166536" y="4193521"/>
            <a:ext cx="368691" cy="732383"/>
          </a:xfrm>
          <a:prstGeom prst="rect">
            <a:avLst/>
          </a:prstGeom>
          <a:noFill/>
        </p:spPr>
        <p:txBody>
          <a:bodyPr vert="eaVert" wrap="square" rtlCol="0">
            <a:spAutoFit/>
          </a:bodyPr>
          <a:lstStyle/>
          <a:p>
            <a:pPr defTabSz="914266">
              <a:lnSpc>
                <a:spcPts val="700"/>
              </a:lnSpc>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○大阪府市統合</a:t>
            </a:r>
            <a:endParaRPr lang="en-GB"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914266">
              <a:lnSpc>
                <a:spcPts val="700"/>
              </a:lnSpc>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本部を設置</a:t>
            </a:r>
            <a:endParaRPr lang="en-US"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テキスト ボックス 29">
            <a:extLst>
              <a:ext uri="{FF2B5EF4-FFF2-40B4-BE49-F238E27FC236}">
                <a16:creationId xmlns:a16="http://schemas.microsoft.com/office/drawing/2014/main" id="{7BD20922-BE74-49DC-8611-20BF2D080233}"/>
              </a:ext>
            </a:extLst>
          </p:cNvPr>
          <p:cNvSpPr txBox="1"/>
          <p:nvPr/>
        </p:nvSpPr>
        <p:spPr>
          <a:xfrm>
            <a:off x="5567283" y="4193522"/>
            <a:ext cx="368691" cy="732383"/>
          </a:xfrm>
          <a:prstGeom prst="rect">
            <a:avLst/>
          </a:prstGeom>
          <a:noFill/>
        </p:spPr>
        <p:txBody>
          <a:bodyPr vert="eaVert" wrap="square" rtlCol="0">
            <a:spAutoFit/>
          </a:bodyPr>
          <a:lstStyle/>
          <a:p>
            <a:pPr defTabSz="914266">
              <a:lnSpc>
                <a:spcPts val="700"/>
              </a:lnSpc>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○府市の成長</a:t>
            </a:r>
            <a:endParaRPr lang="en-GB"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914266">
              <a:lnSpc>
                <a:spcPts val="700"/>
              </a:lnSpc>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戦略を一本化</a:t>
            </a:r>
            <a:endParaRPr lang="en-GB"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テキスト ボックス 30">
            <a:extLst>
              <a:ext uri="{FF2B5EF4-FFF2-40B4-BE49-F238E27FC236}">
                <a16:creationId xmlns:a16="http://schemas.microsoft.com/office/drawing/2014/main" id="{3F8972AA-2C53-4597-8108-248BBF03E260}"/>
              </a:ext>
            </a:extLst>
          </p:cNvPr>
          <p:cNvSpPr txBox="1"/>
          <p:nvPr/>
        </p:nvSpPr>
        <p:spPr>
          <a:xfrm>
            <a:off x="6683339" y="4225885"/>
            <a:ext cx="368691" cy="732383"/>
          </a:xfrm>
          <a:prstGeom prst="rect">
            <a:avLst/>
          </a:prstGeom>
          <a:noFill/>
        </p:spPr>
        <p:txBody>
          <a:bodyPr vert="eaVert" wrap="square" rtlCol="0">
            <a:spAutoFit/>
          </a:bodyPr>
          <a:lstStyle/>
          <a:p>
            <a:pPr defTabSz="914266">
              <a:lnSpc>
                <a:spcPts val="700"/>
              </a:lnSpc>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○副首都推進</a:t>
            </a:r>
            <a:endParaRPr lang="en-GB"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914266">
              <a:lnSpc>
                <a:spcPts val="700"/>
              </a:lnSpc>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本部を設置</a:t>
            </a:r>
            <a:endParaRPr lang="en-GB"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p:cNvSpPr txBox="1"/>
          <p:nvPr/>
        </p:nvSpPr>
        <p:spPr>
          <a:xfrm>
            <a:off x="138589" y="3717032"/>
            <a:ext cx="4320000" cy="307777"/>
          </a:xfrm>
          <a:prstGeom prst="rect">
            <a:avLst/>
          </a:prstGeom>
          <a:solidFill>
            <a:schemeClr val="accent2">
              <a:lumMod val="40000"/>
              <a:lumOff val="60000"/>
            </a:schemeClr>
          </a:solidFill>
          <a:ln>
            <a:solidFill>
              <a:schemeClr val="accent2"/>
            </a:solidFill>
          </a:ln>
        </p:spPr>
        <p:txBody>
          <a:bodyPr wrap="square" rtlCol="0">
            <a:spAutoFit/>
          </a:bodyPr>
          <a:lstStyle/>
          <a:p>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a:t>
            </a:r>
            <a:r>
              <a:rPr lang="en-US" altLang="ja-JP" sz="1400" b="1" dirty="0">
                <a:latin typeface="Meiryo UI" panose="020B0604030504040204" pitchFamily="50" charset="-128"/>
                <a:ea typeface="Meiryo UI" panose="020B0604030504040204" pitchFamily="50" charset="-128"/>
              </a:rPr>
              <a:t>10</a:t>
            </a:r>
            <a:r>
              <a:rPr lang="ja-JP" altLang="en-US" sz="1400" b="1" dirty="0">
                <a:latin typeface="Meiryo UI" panose="020B0604030504040204" pitchFamily="50" charset="-128"/>
                <a:ea typeface="Meiryo UI" panose="020B0604030504040204" pitchFamily="50" charset="-128"/>
              </a:rPr>
              <a:t>万人当たり）職員数　</a:t>
            </a:r>
            <a:r>
              <a:rPr lang="en-US" altLang="ja-JP" sz="1400" b="1" dirty="0">
                <a:latin typeface="Meiryo UI" panose="020B0604030504040204" pitchFamily="50" charset="-128"/>
                <a:ea typeface="Meiryo UI" panose="020B0604030504040204" pitchFamily="50" charset="-128"/>
              </a:rPr>
              <a:t>2000-2010</a:t>
            </a:r>
            <a:r>
              <a:rPr kumimoji="1" lang="en-US" altLang="ja-JP" sz="1400" b="1" dirty="0">
                <a:latin typeface="Meiryo UI" panose="020B0604030504040204" pitchFamily="50" charset="-128"/>
                <a:ea typeface="Meiryo UI" panose="020B0604030504040204" pitchFamily="50" charset="-128"/>
              </a:rPr>
              <a:t>】</a:t>
            </a:r>
          </a:p>
        </p:txBody>
      </p:sp>
      <p:sp>
        <p:nvSpPr>
          <p:cNvPr id="32" name="テキスト ボックス 31"/>
          <p:cNvSpPr txBox="1"/>
          <p:nvPr/>
        </p:nvSpPr>
        <p:spPr>
          <a:xfrm>
            <a:off x="4702188" y="3717032"/>
            <a:ext cx="4320000" cy="307777"/>
          </a:xfrm>
          <a:prstGeom prst="rect">
            <a:avLst/>
          </a:prstGeom>
          <a:solidFill>
            <a:schemeClr val="accent2">
              <a:lumMod val="40000"/>
              <a:lumOff val="60000"/>
            </a:schemeClr>
          </a:solidFill>
          <a:ln>
            <a:solidFill>
              <a:schemeClr val="accent2"/>
            </a:solidFill>
          </a:ln>
        </p:spPr>
        <p:txBody>
          <a:bodyPr wrap="square" rtlCol="0">
            <a:spAutoFit/>
          </a:bodyPr>
          <a:lstStyle/>
          <a:p>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a:t>
            </a:r>
            <a:r>
              <a:rPr lang="en-US" altLang="ja-JP" sz="1400" b="1" dirty="0">
                <a:latin typeface="Meiryo UI" panose="020B0604030504040204" pitchFamily="50" charset="-128"/>
                <a:ea typeface="Meiryo UI" panose="020B0604030504040204" pitchFamily="50" charset="-128"/>
              </a:rPr>
              <a:t>10</a:t>
            </a:r>
            <a:r>
              <a:rPr lang="ja-JP" altLang="en-US" sz="1400" b="1" dirty="0">
                <a:latin typeface="Meiryo UI" panose="020B0604030504040204" pitchFamily="50" charset="-128"/>
                <a:ea typeface="Meiryo UI" panose="020B0604030504040204" pitchFamily="50" charset="-128"/>
              </a:rPr>
              <a:t>万人当たり）職員数　</a:t>
            </a:r>
            <a:r>
              <a:rPr lang="en-US" altLang="ja-JP" sz="1400" b="1" dirty="0">
                <a:latin typeface="Meiryo UI" panose="020B0604030504040204" pitchFamily="50" charset="-128"/>
                <a:ea typeface="Meiryo UI" panose="020B0604030504040204" pitchFamily="50" charset="-128"/>
              </a:rPr>
              <a:t>2010-2019</a:t>
            </a:r>
            <a:r>
              <a:rPr kumimoji="1" lang="en-US" altLang="ja-JP" sz="1400" b="1" dirty="0">
                <a:latin typeface="Meiryo UI" panose="020B0604030504040204" pitchFamily="50" charset="-128"/>
                <a:ea typeface="Meiryo UI" panose="020B0604030504040204" pitchFamily="50" charset="-128"/>
              </a:rPr>
              <a:t>】</a:t>
            </a:r>
          </a:p>
        </p:txBody>
      </p:sp>
      <p:sp>
        <p:nvSpPr>
          <p:cNvPr id="33" name="テキスト ボックス 32"/>
          <p:cNvSpPr txBox="1"/>
          <p:nvPr/>
        </p:nvSpPr>
        <p:spPr>
          <a:xfrm>
            <a:off x="143062" y="492431"/>
            <a:ext cx="4320000" cy="307777"/>
          </a:xfrm>
          <a:prstGeom prst="rect">
            <a:avLst/>
          </a:prstGeom>
          <a:solidFill>
            <a:schemeClr val="accent2">
              <a:lumMod val="40000"/>
              <a:lumOff val="60000"/>
            </a:schemeClr>
          </a:solidFill>
          <a:ln>
            <a:solidFill>
              <a:schemeClr val="accent2"/>
            </a:solidFill>
          </a:ln>
        </p:spPr>
        <p:txBody>
          <a:bodyPr wrap="square" rtlCol="0">
            <a:spAutoFit/>
          </a:bodyPr>
          <a:lstStyle/>
          <a:p>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職員数　</a:t>
            </a:r>
            <a:r>
              <a:rPr lang="en-US" altLang="ja-JP" sz="1400" b="1" dirty="0">
                <a:latin typeface="Meiryo UI" panose="020B0604030504040204" pitchFamily="50" charset="-128"/>
                <a:ea typeface="Meiryo UI" panose="020B0604030504040204" pitchFamily="50" charset="-128"/>
              </a:rPr>
              <a:t>2000-2010</a:t>
            </a:r>
            <a:r>
              <a:rPr kumimoji="1" lang="en-US" altLang="ja-JP" sz="1400" b="1" dirty="0">
                <a:latin typeface="Meiryo UI" panose="020B0604030504040204" pitchFamily="50" charset="-128"/>
                <a:ea typeface="Meiryo UI" panose="020B0604030504040204" pitchFamily="50" charset="-128"/>
              </a:rPr>
              <a:t>】</a:t>
            </a:r>
          </a:p>
        </p:txBody>
      </p:sp>
      <p:sp>
        <p:nvSpPr>
          <p:cNvPr id="34" name="テキスト ボックス 33"/>
          <p:cNvSpPr txBox="1"/>
          <p:nvPr/>
        </p:nvSpPr>
        <p:spPr>
          <a:xfrm>
            <a:off x="4702188" y="500833"/>
            <a:ext cx="4320000" cy="307777"/>
          </a:xfrm>
          <a:prstGeom prst="rect">
            <a:avLst/>
          </a:prstGeom>
          <a:solidFill>
            <a:schemeClr val="accent2">
              <a:lumMod val="40000"/>
              <a:lumOff val="60000"/>
            </a:schemeClr>
          </a:solidFill>
          <a:ln>
            <a:solidFill>
              <a:schemeClr val="accent2"/>
            </a:solidFill>
          </a:ln>
        </p:spPr>
        <p:txBody>
          <a:bodyPr wrap="square" rtlCol="0">
            <a:spAutoFit/>
          </a:bodyPr>
          <a:lstStyle/>
          <a:p>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職員数　</a:t>
            </a:r>
            <a:r>
              <a:rPr lang="en-US" altLang="ja-JP" sz="1400" b="1" dirty="0">
                <a:latin typeface="Meiryo UI" panose="020B0604030504040204" pitchFamily="50" charset="-128"/>
                <a:ea typeface="Meiryo UI" panose="020B0604030504040204" pitchFamily="50" charset="-128"/>
              </a:rPr>
              <a:t>2010-2019</a:t>
            </a:r>
            <a:r>
              <a:rPr kumimoji="1" lang="en-US" altLang="ja-JP" sz="1400" b="1" dirty="0">
                <a:latin typeface="Meiryo UI" panose="020B0604030504040204" pitchFamily="50" charset="-128"/>
                <a:ea typeface="Meiryo UI" panose="020B0604030504040204" pitchFamily="50" charset="-128"/>
              </a:rPr>
              <a:t>】</a:t>
            </a:r>
          </a:p>
        </p:txBody>
      </p:sp>
      <p:sp>
        <p:nvSpPr>
          <p:cNvPr id="37" name="テキスト ボックス 36"/>
          <p:cNvSpPr txBox="1"/>
          <p:nvPr/>
        </p:nvSpPr>
        <p:spPr>
          <a:xfrm>
            <a:off x="120859" y="3501008"/>
            <a:ext cx="4476212" cy="215444"/>
          </a:xfrm>
          <a:prstGeom prst="rect">
            <a:avLst/>
          </a:prstGeom>
          <a:noFill/>
        </p:spPr>
        <p:txBody>
          <a:bodyPr wrap="square" rtlCol="0">
            <a:spAutoFit/>
          </a:bodyPr>
          <a:lstStyle/>
          <a:p>
            <a:r>
              <a:rPr kumimoji="1" lang="en-US" altLang="ja-JP" sz="800" dirty="0"/>
              <a:t>※</a:t>
            </a:r>
            <a:r>
              <a:rPr kumimoji="1" lang="ja-JP" altLang="en-US" sz="800" dirty="0"/>
              <a:t>総務省定員管理調査より</a:t>
            </a:r>
            <a:r>
              <a:rPr lang="ja-JP" altLang="en-US" sz="800" dirty="0"/>
              <a:t>（大学以外の学校園・警察除く</a:t>
            </a:r>
            <a:r>
              <a:rPr kumimoji="1" lang="ja-JP" altLang="en-US" sz="800" dirty="0"/>
              <a:t>）</a:t>
            </a:r>
          </a:p>
        </p:txBody>
      </p:sp>
      <p:sp>
        <p:nvSpPr>
          <p:cNvPr id="39" name="テキスト ボックス 38"/>
          <p:cNvSpPr txBox="1"/>
          <p:nvPr/>
        </p:nvSpPr>
        <p:spPr>
          <a:xfrm>
            <a:off x="21439" y="6649722"/>
            <a:ext cx="4476212" cy="215444"/>
          </a:xfrm>
          <a:prstGeom prst="rect">
            <a:avLst/>
          </a:prstGeom>
          <a:noFill/>
        </p:spPr>
        <p:txBody>
          <a:bodyPr wrap="square" rtlCol="0">
            <a:spAutoFit/>
          </a:bodyPr>
          <a:lstStyle/>
          <a:p>
            <a:r>
              <a:rPr kumimoji="1" lang="en-US" altLang="ja-JP" sz="800" dirty="0"/>
              <a:t>※</a:t>
            </a:r>
            <a:r>
              <a:rPr lang="ja-JP" altLang="en-US" sz="800" dirty="0"/>
              <a:t>国勢調査の時期区分に応じた人口で計算</a:t>
            </a:r>
            <a:endParaRPr kumimoji="1" lang="ja-JP" altLang="en-US" sz="800" dirty="0"/>
          </a:p>
        </p:txBody>
      </p:sp>
      <p:sp>
        <p:nvSpPr>
          <p:cNvPr id="35" name="正方形/長方形 34"/>
          <p:cNvSpPr/>
          <p:nvPr/>
        </p:nvSpPr>
        <p:spPr>
          <a:xfrm>
            <a:off x="111002" y="45640"/>
            <a:ext cx="1508670" cy="36072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ja-JP" b="1" dirty="0" smtClean="0">
                <a:latin typeface="Meiryo UI" panose="020B0604030504040204" pitchFamily="50" charset="-128"/>
                <a:ea typeface="Meiryo UI" panose="020B0604030504040204" pitchFamily="50" charset="-128"/>
              </a:rPr>
              <a:t>Ⅳ</a:t>
            </a:r>
            <a:r>
              <a:rPr lang="ja-JP" altLang="en-US" b="1" dirty="0" smtClean="0">
                <a:latin typeface="Meiryo UI" panose="020B0604030504040204" pitchFamily="50" charset="-128"/>
                <a:ea typeface="Meiryo UI" panose="020B0604030504040204" pitchFamily="50" charset="-128"/>
              </a:rPr>
              <a:t>職員</a:t>
            </a:r>
            <a:r>
              <a:rPr lang="ja-JP" altLang="en-US" b="1" dirty="0">
                <a:latin typeface="Meiryo UI" panose="020B0604030504040204" pitchFamily="50" charset="-128"/>
                <a:ea typeface="Meiryo UI" panose="020B0604030504040204" pitchFamily="50" charset="-128"/>
              </a:rPr>
              <a:t>数</a:t>
            </a:r>
            <a:endParaRPr kumimoji="1" lang="ja-JP" altLang="en-US"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2367425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spTree>
    <p:extLst>
      <p:ext uri="{BB962C8B-B14F-4D97-AF65-F5344CB8AC3E}">
        <p14:creationId xmlns:p14="http://schemas.microsoft.com/office/powerpoint/2010/main" val="183718772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5834" y="1700808"/>
            <a:ext cx="9144000" cy="3240360"/>
          </a:xfrm>
          <a:prstGeom prst="rect">
            <a:avLst/>
          </a:prstGeom>
        </p:spPr>
        <p:txBody>
          <a:bodyPr vert="horz" lIns="91440" tIns="45720" rIns="91440" bIns="45720" rtlCol="0" anchor="ctr" anchorCtr="0">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nSpc>
                <a:spcPct val="150000"/>
              </a:lnSpc>
            </a:pPr>
            <a:r>
              <a:rPr lang="ja-JP" altLang="en-US" sz="4500" b="1" dirty="0" smtClean="0">
                <a:latin typeface="Meiryo UI" panose="020B0604030504040204" pitchFamily="50" charset="-128"/>
                <a:ea typeface="Meiryo UI" panose="020B0604030504040204" pitchFamily="50" charset="-128"/>
                <a:cs typeface="Meiryo UI" panose="020B0604030504040204" pitchFamily="50" charset="-128"/>
              </a:rPr>
              <a:t>直近の経済指標</a:t>
            </a:r>
            <a:endParaRPr lang="en-US" altLang="ja-JP" sz="45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（新型コロナウイルス感染症の影響）</a:t>
            </a:r>
            <a:endParaRPr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テキスト ボックス 1"/>
          <p:cNvSpPr txBox="1"/>
          <p:nvPr/>
        </p:nvSpPr>
        <p:spPr>
          <a:xfrm>
            <a:off x="1547664" y="1729711"/>
            <a:ext cx="2232248" cy="584775"/>
          </a:xfrm>
          <a:prstGeom prst="rect">
            <a:avLst/>
          </a:prstGeom>
          <a:noFill/>
        </p:spPr>
        <p:txBody>
          <a:bodyPr wrap="square" rtlCol="0">
            <a:spAutoFit/>
          </a:bodyPr>
          <a:lstStyle/>
          <a:p>
            <a:r>
              <a:rPr kumimoji="1" lang="ja-JP" altLang="en-US" sz="3200" b="1" dirty="0" smtClean="0">
                <a:latin typeface="Meiryo UI" panose="020B0604030504040204" pitchFamily="50" charset="-128"/>
                <a:ea typeface="Meiryo UI" panose="020B0604030504040204" pitchFamily="50" charset="-128"/>
              </a:rPr>
              <a:t>（参考）</a:t>
            </a:r>
            <a:endParaRPr kumimoji="1" lang="ja-JP" altLang="en-US" sz="32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2267744" y="6536377"/>
            <a:ext cx="7992888" cy="276999"/>
          </a:xfrm>
          <a:prstGeom prst="rect">
            <a:avLst/>
          </a:prstGeom>
          <a:noFill/>
        </p:spPr>
        <p:txBody>
          <a:bodyPr wrap="square" rtlCol="0">
            <a:spAutoFit/>
          </a:bodyPr>
          <a:lstStyle/>
          <a:p>
            <a:pPr algn="ctr"/>
            <a:r>
              <a:rPr kumimoji="1" lang="en-US" altLang="ja-JP" sz="1200" dirty="0" smtClean="0"/>
              <a:t>※</a:t>
            </a:r>
            <a:r>
              <a:rPr kumimoji="1" lang="ja-JP" altLang="en-US" sz="1200" dirty="0" smtClean="0"/>
              <a:t>大阪府</a:t>
            </a:r>
            <a:r>
              <a:rPr lang="ja-JP" altLang="en-US" sz="1200" dirty="0" smtClean="0"/>
              <a:t>「</a:t>
            </a:r>
            <a:r>
              <a:rPr lang="ja-JP" altLang="en-US" sz="1200" dirty="0"/>
              <a:t>新たな戦略策定に向けた有識者懇話会</a:t>
            </a:r>
            <a:r>
              <a:rPr lang="ja-JP" altLang="en-US" sz="1200" dirty="0" smtClean="0"/>
              <a:t>」（第２回）（</a:t>
            </a:r>
            <a:r>
              <a:rPr lang="en-US" altLang="ja-JP" sz="1200" dirty="0" smtClean="0"/>
              <a:t>2020</a:t>
            </a:r>
            <a:r>
              <a:rPr lang="ja-JP" altLang="en-US" sz="1200" dirty="0" smtClean="0"/>
              <a:t>年</a:t>
            </a:r>
            <a:r>
              <a:rPr lang="en-US" altLang="ja-JP" sz="1200" dirty="0" smtClean="0"/>
              <a:t>7</a:t>
            </a:r>
            <a:r>
              <a:rPr lang="ja-JP" altLang="en-US" sz="1200" dirty="0" smtClean="0"/>
              <a:t>月</a:t>
            </a:r>
            <a:r>
              <a:rPr lang="en-US" altLang="ja-JP" sz="1200" dirty="0" smtClean="0"/>
              <a:t>13</a:t>
            </a:r>
            <a:r>
              <a:rPr lang="ja-JP" altLang="en-US" sz="1200" dirty="0" smtClean="0"/>
              <a:t>日）資料抜粋</a:t>
            </a:r>
            <a:endParaRPr kumimoji="1" lang="ja-JP" altLang="en-US" sz="1200" dirty="0"/>
          </a:p>
        </p:txBody>
      </p:sp>
    </p:spTree>
    <p:extLst>
      <p:ext uri="{BB962C8B-B14F-4D97-AF65-F5344CB8AC3E}">
        <p14:creationId xmlns:p14="http://schemas.microsoft.com/office/powerpoint/2010/main" val="55086783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146288" y="372296"/>
            <a:ext cx="4848476" cy="3675169"/>
          </a:xfrm>
          <a:prstGeom prst="rect">
            <a:avLst/>
          </a:prstGeom>
        </p:spPr>
      </p:pic>
      <p:sp>
        <p:nvSpPr>
          <p:cNvPr id="16" name="タイトル 3"/>
          <p:cNvSpPr txBox="1">
            <a:spLocks/>
          </p:cNvSpPr>
          <p:nvPr/>
        </p:nvSpPr>
        <p:spPr>
          <a:xfrm>
            <a:off x="35496" y="273348"/>
            <a:ext cx="4546242" cy="319081"/>
          </a:xfrm>
          <a:prstGeom prst="rect">
            <a:avLst/>
          </a:prstGeom>
          <a:solidFill>
            <a:srgbClr val="002060"/>
          </a:solidFill>
        </p:spPr>
        <p:txBody>
          <a:bodyPr anchor="ctr" anchorCtr="0">
            <a:noAutofit/>
          </a:bodyPr>
          <a:lstStyle>
            <a:lvl1pPr algn="l" defTabSz="742950" rtl="0" eaLnBrk="1" latinLnBrk="0" hangingPunct="1">
              <a:lnSpc>
                <a:spcPct val="90000"/>
              </a:lnSpc>
              <a:spcBef>
                <a:spcPct val="0"/>
              </a:spcBef>
              <a:buNone/>
              <a:defRPr kumimoji="1" sz="3575" kern="1200">
                <a:solidFill>
                  <a:schemeClr val="tx1"/>
                </a:solidFill>
                <a:latin typeface="+mj-lt"/>
                <a:ea typeface="+mj-ea"/>
                <a:cs typeface="+mj-cs"/>
              </a:defRPr>
            </a:lvl1pPr>
          </a:lstStyle>
          <a:p>
            <a:pPr algn="ctr"/>
            <a:r>
              <a:rPr lang="ja-JP" altLang="en-US" sz="1400" b="1" dirty="0" smtClean="0">
                <a:solidFill>
                  <a:schemeClr val="bg1"/>
                </a:solidFill>
                <a:latin typeface="Meiryo UI" panose="020B0604030504040204" pitchFamily="50" charset="-128"/>
                <a:ea typeface="Meiryo UI" panose="020B0604030504040204" pitchFamily="50" charset="-128"/>
              </a:rPr>
              <a:t>不要不急の消費の減少 </a:t>
            </a:r>
            <a:r>
              <a:rPr lang="en-US" altLang="ja-JP" sz="1400" b="1" dirty="0" smtClean="0">
                <a:solidFill>
                  <a:schemeClr val="bg1"/>
                </a:solidFill>
                <a:latin typeface="Meiryo UI" panose="020B0604030504040204" pitchFamily="50" charset="-128"/>
                <a:ea typeface="Meiryo UI" panose="020B0604030504040204" pitchFamily="50" charset="-128"/>
              </a:rPr>
              <a:t>【</a:t>
            </a:r>
            <a:r>
              <a:rPr lang="ja-JP" altLang="en-US" sz="1400" b="1" dirty="0" smtClean="0">
                <a:solidFill>
                  <a:schemeClr val="bg1"/>
                </a:solidFill>
                <a:latin typeface="Meiryo UI" panose="020B0604030504040204" pitchFamily="50" charset="-128"/>
                <a:ea typeface="Meiryo UI" panose="020B0604030504040204" pitchFamily="50" charset="-128"/>
              </a:rPr>
              <a:t>消費支出額の減少</a:t>
            </a:r>
            <a:r>
              <a:rPr lang="en-US" altLang="ja-JP" sz="1400" b="1" dirty="0" smtClean="0">
                <a:solidFill>
                  <a:schemeClr val="bg1"/>
                </a:solidFill>
                <a:latin typeface="Meiryo UI" panose="020B0604030504040204" pitchFamily="50" charset="-128"/>
                <a:ea typeface="Meiryo UI" panose="020B0604030504040204" pitchFamily="50" charset="-128"/>
              </a:rPr>
              <a:t>】</a:t>
            </a:r>
            <a:endParaRPr lang="ja-JP" altLang="en-US" sz="1400" b="1" dirty="0">
              <a:solidFill>
                <a:schemeClr val="bg1"/>
              </a:solidFill>
              <a:latin typeface="Meiryo UI" panose="020B0604030504040204" pitchFamily="50" charset="-128"/>
              <a:ea typeface="Meiryo UI" panose="020B0604030504040204" pitchFamily="50" charset="-128"/>
            </a:endParaRPr>
          </a:p>
        </p:txBody>
      </p:sp>
      <p:sp>
        <p:nvSpPr>
          <p:cNvPr id="17" name="タイトル 3"/>
          <p:cNvSpPr txBox="1">
            <a:spLocks/>
          </p:cNvSpPr>
          <p:nvPr/>
        </p:nvSpPr>
        <p:spPr>
          <a:xfrm>
            <a:off x="4647920" y="273088"/>
            <a:ext cx="4441812" cy="319341"/>
          </a:xfrm>
          <a:prstGeom prst="rect">
            <a:avLst/>
          </a:prstGeom>
          <a:solidFill>
            <a:srgbClr val="002060"/>
          </a:solidFill>
        </p:spPr>
        <p:txBody>
          <a:bodyPr vert="horz" lIns="81598" tIns="40799" rIns="81598" bIns="40799"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1400" b="1" dirty="0" smtClean="0">
                <a:solidFill>
                  <a:schemeClr val="bg1"/>
                </a:solidFill>
                <a:latin typeface="Meiryo UI" panose="020B0604030504040204" pitchFamily="50" charset="-128"/>
                <a:ea typeface="Meiryo UI" panose="020B0604030504040204" pitchFamily="50" charset="-128"/>
              </a:rPr>
              <a:t>不要不急の消費の減少 </a:t>
            </a:r>
            <a:r>
              <a:rPr lang="en-US" altLang="ja-JP" sz="1400" b="1" dirty="0">
                <a:solidFill>
                  <a:schemeClr val="bg1"/>
                </a:solidFill>
                <a:latin typeface="Meiryo UI" panose="020B0604030504040204" pitchFamily="50" charset="-128"/>
                <a:ea typeface="Meiryo UI" panose="020B0604030504040204" pitchFamily="50" charset="-128"/>
              </a:rPr>
              <a:t>【</a:t>
            </a:r>
            <a:r>
              <a:rPr lang="ja-JP" altLang="en-US" sz="1400" b="1" dirty="0">
                <a:solidFill>
                  <a:schemeClr val="bg1"/>
                </a:solidFill>
                <a:latin typeface="Meiryo UI" panose="020B0604030504040204" pitchFamily="50" charset="-128"/>
                <a:ea typeface="Meiryo UI" panose="020B0604030504040204" pitchFamily="50" charset="-128"/>
              </a:rPr>
              <a:t>耐久消費</a:t>
            </a:r>
            <a:r>
              <a:rPr lang="ja-JP" altLang="en-US" sz="1400" b="1" dirty="0" smtClean="0">
                <a:solidFill>
                  <a:schemeClr val="bg1"/>
                </a:solidFill>
                <a:latin typeface="Meiryo UI" panose="020B0604030504040204" pitchFamily="50" charset="-128"/>
                <a:ea typeface="Meiryo UI" panose="020B0604030504040204" pitchFamily="50" charset="-128"/>
              </a:rPr>
              <a:t>財の新規購入減</a:t>
            </a:r>
            <a:r>
              <a:rPr lang="en-US" altLang="ja-JP" sz="1400" b="1" dirty="0" smtClean="0">
                <a:solidFill>
                  <a:schemeClr val="bg1"/>
                </a:solidFill>
                <a:latin typeface="Meiryo UI" panose="020B0604030504040204" pitchFamily="50" charset="-128"/>
                <a:ea typeface="Meiryo UI" panose="020B0604030504040204" pitchFamily="50" charset="-128"/>
              </a:rPr>
              <a:t>】</a:t>
            </a:r>
            <a:endParaRPr lang="ja-JP" altLang="en-US" sz="1400" b="1" dirty="0">
              <a:solidFill>
                <a:schemeClr val="bg1"/>
              </a:solidFill>
              <a:latin typeface="Meiryo UI" panose="020B0604030504040204" pitchFamily="50" charset="-128"/>
              <a:ea typeface="Meiryo UI" panose="020B0604030504040204" pitchFamily="50" charset="-128"/>
            </a:endParaRPr>
          </a:p>
        </p:txBody>
      </p:sp>
      <p:pic>
        <p:nvPicPr>
          <p:cNvPr id="3" name="図 2"/>
          <p:cNvPicPr>
            <a:picLocks noChangeAspect="1"/>
          </p:cNvPicPr>
          <p:nvPr/>
        </p:nvPicPr>
        <p:blipFill>
          <a:blip r:embed="rId4"/>
          <a:stretch>
            <a:fillRect/>
          </a:stretch>
        </p:blipFill>
        <p:spPr>
          <a:xfrm>
            <a:off x="4642580" y="592429"/>
            <a:ext cx="4447152" cy="2980587"/>
          </a:xfrm>
          <a:prstGeom prst="rect">
            <a:avLst/>
          </a:prstGeom>
        </p:spPr>
      </p:pic>
      <p:sp>
        <p:nvSpPr>
          <p:cNvPr id="21" name="テキスト ボックス 20"/>
          <p:cNvSpPr txBox="1"/>
          <p:nvPr/>
        </p:nvSpPr>
        <p:spPr>
          <a:xfrm>
            <a:off x="4642580" y="3573016"/>
            <a:ext cx="4447152" cy="307777"/>
          </a:xfrm>
          <a:prstGeom prst="rect">
            <a:avLst/>
          </a:prstGeom>
          <a:solidFill>
            <a:srgbClr val="002060"/>
          </a:solidFill>
          <a:ln>
            <a:solidFill>
              <a:srgbClr val="002060"/>
            </a:solidFill>
          </a:ln>
        </p:spPr>
        <p:style>
          <a:lnRef idx="1">
            <a:schemeClr val="accent1"/>
          </a:lnRef>
          <a:fillRef idx="3">
            <a:schemeClr val="accent1"/>
          </a:fillRef>
          <a:effectRef idx="2">
            <a:schemeClr val="accent1"/>
          </a:effectRef>
          <a:fontRef idx="minor">
            <a:schemeClr val="lt1"/>
          </a:fontRef>
        </p:style>
        <p:txBody>
          <a:bodyPr wrap="square" lIns="144000" rtlCol="0">
            <a:spAutoFit/>
          </a:bodyPr>
          <a:lstStyle/>
          <a:p>
            <a:pPr algn="ctr"/>
            <a:r>
              <a:rPr kumimoji="1" lang="ja-JP" altLang="en-US" sz="1400" b="1" dirty="0"/>
              <a:t>　</a:t>
            </a:r>
            <a:r>
              <a:rPr kumimoji="1" lang="ja-JP" altLang="en-US" sz="1400" b="1" dirty="0" smtClean="0"/>
              <a:t>雇用情勢の悪化 </a:t>
            </a:r>
            <a:r>
              <a:rPr kumimoji="1" lang="en-US" altLang="ja-JP" sz="1400" b="1" dirty="0" smtClean="0"/>
              <a:t>【</a:t>
            </a:r>
            <a:r>
              <a:rPr kumimoji="1" lang="ja-JP" altLang="en-US" sz="1400" b="1" dirty="0" smtClean="0"/>
              <a:t>有効求人倍率</a:t>
            </a:r>
            <a:r>
              <a:rPr kumimoji="1" lang="en-US" altLang="ja-JP" sz="1400" b="1" dirty="0" smtClean="0"/>
              <a:t>】</a:t>
            </a:r>
            <a:endParaRPr kumimoji="1" lang="ja-JP" altLang="en-US" sz="1400" b="1" dirty="0"/>
          </a:p>
        </p:txBody>
      </p:sp>
      <p:pic>
        <p:nvPicPr>
          <p:cNvPr id="7" name="図 6"/>
          <p:cNvPicPr>
            <a:picLocks noChangeAspect="1"/>
          </p:cNvPicPr>
          <p:nvPr/>
        </p:nvPicPr>
        <p:blipFill>
          <a:blip r:embed="rId5"/>
          <a:stretch>
            <a:fillRect/>
          </a:stretch>
        </p:blipFill>
        <p:spPr>
          <a:xfrm>
            <a:off x="4702188" y="3895330"/>
            <a:ext cx="4417700" cy="2830199"/>
          </a:xfrm>
          <a:prstGeom prst="rect">
            <a:avLst/>
          </a:prstGeom>
        </p:spPr>
      </p:pic>
      <p:sp>
        <p:nvSpPr>
          <p:cNvPr id="23" name="スライド番号プレースホルダー 1"/>
          <p:cNvSpPr>
            <a:spLocks noGrp="1"/>
          </p:cNvSpPr>
          <p:nvPr>
            <p:ph type="sldNum" sz="quarter" idx="12"/>
          </p:nvPr>
        </p:nvSpPr>
        <p:spPr>
          <a:xfrm>
            <a:off x="7164288" y="6584406"/>
            <a:ext cx="2057400" cy="365125"/>
          </a:xfrm>
        </p:spPr>
        <p:txBody>
          <a:bodyPr/>
          <a:lstStyle/>
          <a:p>
            <a:r>
              <a:rPr kumimoji="1" lang="en-US" altLang="ja-JP" dirty="0" smtClean="0"/>
              <a:t>36</a:t>
            </a:r>
            <a:endParaRPr kumimoji="1" lang="ja-JP" altLang="en-US" dirty="0"/>
          </a:p>
        </p:txBody>
      </p:sp>
      <p:pic>
        <p:nvPicPr>
          <p:cNvPr id="8" name="図 7"/>
          <p:cNvPicPr>
            <a:picLocks noChangeAspect="1"/>
          </p:cNvPicPr>
          <p:nvPr/>
        </p:nvPicPr>
        <p:blipFill>
          <a:blip r:embed="rId6"/>
          <a:stretch>
            <a:fillRect/>
          </a:stretch>
        </p:blipFill>
        <p:spPr>
          <a:xfrm>
            <a:off x="179512" y="3895330"/>
            <a:ext cx="4361268" cy="2048088"/>
          </a:xfrm>
          <a:prstGeom prst="rect">
            <a:avLst/>
          </a:prstGeom>
        </p:spPr>
      </p:pic>
      <p:sp>
        <p:nvSpPr>
          <p:cNvPr id="25" name="タイトル 3"/>
          <p:cNvSpPr txBox="1">
            <a:spLocks/>
          </p:cNvSpPr>
          <p:nvPr/>
        </p:nvSpPr>
        <p:spPr>
          <a:xfrm>
            <a:off x="39520" y="3573907"/>
            <a:ext cx="4501260" cy="321424"/>
          </a:xfrm>
          <a:prstGeom prst="rect">
            <a:avLst/>
          </a:prstGeom>
          <a:solidFill>
            <a:srgbClr val="002060"/>
          </a:solidFill>
        </p:spPr>
        <p:txBody>
          <a:bodyPr vert="horz" lIns="81598" tIns="40799" rIns="81598" bIns="40799"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1785" b="1" dirty="0" smtClean="0">
                <a:solidFill>
                  <a:schemeClr val="bg1"/>
                </a:solidFill>
                <a:latin typeface="Meiryo UI" panose="020B0604030504040204" pitchFamily="50" charset="-128"/>
                <a:ea typeface="Meiryo UI" panose="020B0604030504040204" pitchFamily="50" charset="-128"/>
              </a:rPr>
              <a:t>　　　　</a:t>
            </a:r>
            <a:r>
              <a:rPr lang="ja-JP" altLang="en-US" sz="1400" b="1" dirty="0">
                <a:solidFill>
                  <a:schemeClr val="bg1"/>
                </a:solidFill>
                <a:latin typeface="Meiryo UI" panose="020B0604030504040204" pitchFamily="50" charset="-128"/>
                <a:ea typeface="Meiryo UI" panose="020B0604030504040204" pitchFamily="50" charset="-128"/>
              </a:rPr>
              <a:t>企業業績の悪化・倒産の</a:t>
            </a:r>
            <a:r>
              <a:rPr lang="ja-JP" altLang="en-US" sz="1400" b="1" dirty="0" smtClean="0">
                <a:solidFill>
                  <a:schemeClr val="bg1"/>
                </a:solidFill>
                <a:latin typeface="Meiryo UI" panose="020B0604030504040204" pitchFamily="50" charset="-128"/>
                <a:ea typeface="Meiryo UI" panose="020B0604030504040204" pitchFamily="50" charset="-128"/>
              </a:rPr>
              <a:t>増加 </a:t>
            </a:r>
            <a:r>
              <a:rPr lang="en-US" altLang="ja-JP" sz="1400" b="1" dirty="0" smtClean="0">
                <a:solidFill>
                  <a:schemeClr val="bg1"/>
                </a:solidFill>
                <a:latin typeface="Meiryo UI" panose="020B0604030504040204" pitchFamily="50" charset="-128"/>
                <a:ea typeface="Meiryo UI" panose="020B0604030504040204" pitchFamily="50" charset="-128"/>
              </a:rPr>
              <a:t>【</a:t>
            </a:r>
            <a:r>
              <a:rPr lang="ja-JP" altLang="en-US" sz="1400" b="1" dirty="0" smtClean="0">
                <a:solidFill>
                  <a:schemeClr val="bg1"/>
                </a:solidFill>
                <a:latin typeface="Meiryo UI" panose="020B0604030504040204" pitchFamily="50" charset="-128"/>
                <a:ea typeface="Meiryo UI" panose="020B0604030504040204" pitchFamily="50" charset="-128"/>
              </a:rPr>
              <a:t>景気</a:t>
            </a:r>
            <a:r>
              <a:rPr lang="en-US" altLang="ja-JP" sz="1400" b="1" dirty="0" smtClean="0">
                <a:solidFill>
                  <a:schemeClr val="bg1"/>
                </a:solidFill>
                <a:latin typeface="Meiryo UI" panose="020B0604030504040204" pitchFamily="50" charset="-128"/>
                <a:ea typeface="Meiryo UI" panose="020B0604030504040204" pitchFamily="50" charset="-128"/>
              </a:rPr>
              <a:t>DI</a:t>
            </a:r>
            <a:r>
              <a:rPr lang="ja-JP" altLang="en-US" sz="1400" b="1" dirty="0" smtClean="0">
                <a:solidFill>
                  <a:schemeClr val="bg1"/>
                </a:solidFill>
                <a:latin typeface="Meiryo UI" panose="020B0604030504040204" pitchFamily="50" charset="-128"/>
                <a:ea typeface="Meiryo UI" panose="020B0604030504040204" pitchFamily="50" charset="-128"/>
              </a:rPr>
              <a:t>（大阪）</a:t>
            </a:r>
            <a:r>
              <a:rPr lang="en-US" altLang="ja-JP" sz="1400" b="1" dirty="0" smtClean="0">
                <a:solidFill>
                  <a:schemeClr val="bg1"/>
                </a:solidFill>
                <a:latin typeface="Meiryo UI" panose="020B0604030504040204" pitchFamily="50" charset="-128"/>
                <a:ea typeface="Meiryo UI" panose="020B0604030504040204" pitchFamily="50" charset="-128"/>
              </a:rPr>
              <a:t>】</a:t>
            </a:r>
            <a:r>
              <a:rPr lang="ja-JP" altLang="en-US" sz="1785" b="1" dirty="0">
                <a:solidFill>
                  <a:schemeClr val="bg1"/>
                </a:solidFill>
                <a:latin typeface="Meiryo UI" panose="020B0604030504040204" pitchFamily="50" charset="-128"/>
                <a:ea typeface="Meiryo UI" panose="020B0604030504040204" pitchFamily="50" charset="-128"/>
              </a:rPr>
              <a:t>　　</a:t>
            </a:r>
            <a:r>
              <a:rPr lang="ja-JP" altLang="en-US" sz="1785" b="1" dirty="0" smtClean="0">
                <a:solidFill>
                  <a:schemeClr val="bg1"/>
                </a:solidFill>
                <a:latin typeface="Meiryo UI" panose="020B0604030504040204" pitchFamily="50" charset="-128"/>
                <a:ea typeface="Meiryo UI" panose="020B0604030504040204" pitchFamily="50" charset="-128"/>
              </a:rPr>
              <a:t>    　　　　</a:t>
            </a:r>
            <a:endParaRPr lang="ja-JP" altLang="en-US" sz="1071" b="1" dirty="0">
              <a:solidFill>
                <a:schemeClr val="bg1"/>
              </a:solidFill>
              <a:latin typeface="Meiryo UI" panose="020B0604030504040204" pitchFamily="50" charset="-128"/>
              <a:ea typeface="Meiryo UI" panose="020B0604030504040204" pitchFamily="50" charset="-128"/>
            </a:endParaRPr>
          </a:p>
        </p:txBody>
      </p:sp>
      <p:pic>
        <p:nvPicPr>
          <p:cNvPr id="9" name="図 8"/>
          <p:cNvPicPr>
            <a:picLocks noChangeAspect="1"/>
          </p:cNvPicPr>
          <p:nvPr/>
        </p:nvPicPr>
        <p:blipFill>
          <a:blip r:embed="rId7"/>
          <a:stretch>
            <a:fillRect/>
          </a:stretch>
        </p:blipFill>
        <p:spPr>
          <a:xfrm>
            <a:off x="-22041" y="5943418"/>
            <a:ext cx="4724230" cy="917962"/>
          </a:xfrm>
          <a:prstGeom prst="rect">
            <a:avLst/>
          </a:prstGeom>
        </p:spPr>
      </p:pic>
      <p:sp>
        <p:nvSpPr>
          <p:cNvPr id="12" name="四角形吹き出し 11"/>
          <p:cNvSpPr/>
          <p:nvPr/>
        </p:nvSpPr>
        <p:spPr>
          <a:xfrm>
            <a:off x="7105160" y="4244887"/>
            <a:ext cx="682581" cy="237060"/>
          </a:xfrm>
          <a:prstGeom prst="wedgeRectCallout">
            <a:avLst>
              <a:gd name="adj1" fmla="val -44826"/>
              <a:gd name="adj2" fmla="val 8805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smtClean="0">
                <a:solidFill>
                  <a:schemeClr val="tx1"/>
                </a:solidFill>
              </a:rPr>
              <a:t>東京</a:t>
            </a:r>
            <a:endParaRPr kumimoji="1" lang="ja-JP" altLang="en-US" sz="1100" dirty="0">
              <a:solidFill>
                <a:schemeClr val="tx1"/>
              </a:solidFill>
            </a:endParaRPr>
          </a:p>
        </p:txBody>
      </p:sp>
      <p:sp>
        <p:nvSpPr>
          <p:cNvPr id="13" name="四角形吹き出し 12"/>
          <p:cNvSpPr/>
          <p:nvPr/>
        </p:nvSpPr>
        <p:spPr>
          <a:xfrm>
            <a:off x="6120038" y="4679642"/>
            <a:ext cx="682581" cy="285451"/>
          </a:xfrm>
          <a:prstGeom prst="wedgeRectCallout">
            <a:avLst>
              <a:gd name="adj1" fmla="val -46636"/>
              <a:gd name="adj2" fmla="val 8717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u="sng" dirty="0" smtClean="0">
                <a:solidFill>
                  <a:schemeClr val="tx1"/>
                </a:solidFill>
              </a:rPr>
              <a:t>大阪</a:t>
            </a:r>
            <a:endParaRPr kumimoji="1" lang="ja-JP" altLang="en-US" sz="1200" b="1" u="sng" dirty="0">
              <a:solidFill>
                <a:schemeClr val="tx1"/>
              </a:solidFill>
            </a:endParaRPr>
          </a:p>
        </p:txBody>
      </p:sp>
      <p:sp>
        <p:nvSpPr>
          <p:cNvPr id="14" name="四角形吹き出し 13"/>
          <p:cNvSpPr/>
          <p:nvPr/>
        </p:nvSpPr>
        <p:spPr>
          <a:xfrm>
            <a:off x="6489509" y="5562278"/>
            <a:ext cx="850006" cy="226393"/>
          </a:xfrm>
          <a:prstGeom prst="wedgeRectCallout">
            <a:avLst>
              <a:gd name="adj1" fmla="val -37539"/>
              <a:gd name="adj2" fmla="val -9919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smtClean="0">
                <a:solidFill>
                  <a:schemeClr val="tx1"/>
                </a:solidFill>
              </a:rPr>
              <a:t>全国平均</a:t>
            </a:r>
            <a:endParaRPr kumimoji="1" lang="ja-JP" altLang="en-US" sz="1100" dirty="0">
              <a:solidFill>
                <a:schemeClr val="tx1"/>
              </a:solidFill>
            </a:endParaRPr>
          </a:p>
        </p:txBody>
      </p:sp>
    </p:spTree>
    <p:extLst>
      <p:ext uri="{BB962C8B-B14F-4D97-AF65-F5344CB8AC3E}">
        <p14:creationId xmlns:p14="http://schemas.microsoft.com/office/powerpoint/2010/main" val="113216503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4469791" y="3937857"/>
            <a:ext cx="4588197" cy="2920143"/>
          </a:xfrm>
          <a:prstGeom prst="rect">
            <a:avLst/>
          </a:prstGeom>
        </p:spPr>
      </p:pic>
      <p:pic>
        <p:nvPicPr>
          <p:cNvPr id="19" name="図 18"/>
          <p:cNvPicPr>
            <a:picLocks noChangeAspect="1"/>
          </p:cNvPicPr>
          <p:nvPr/>
        </p:nvPicPr>
        <p:blipFill>
          <a:blip r:embed="rId4"/>
          <a:stretch>
            <a:fillRect/>
          </a:stretch>
        </p:blipFill>
        <p:spPr>
          <a:xfrm>
            <a:off x="4354354" y="565018"/>
            <a:ext cx="4968552" cy="3299436"/>
          </a:xfrm>
          <a:prstGeom prst="rect">
            <a:avLst/>
          </a:prstGeom>
        </p:spPr>
      </p:pic>
      <p:sp>
        <p:nvSpPr>
          <p:cNvPr id="14" name="スライド番号プレースホルダー 1"/>
          <p:cNvSpPr>
            <a:spLocks noGrp="1"/>
          </p:cNvSpPr>
          <p:nvPr>
            <p:ph type="sldNum" sz="quarter" idx="12"/>
          </p:nvPr>
        </p:nvSpPr>
        <p:spPr>
          <a:xfrm>
            <a:off x="7164288" y="6584406"/>
            <a:ext cx="2057400" cy="365125"/>
          </a:xfrm>
        </p:spPr>
        <p:txBody>
          <a:bodyPr/>
          <a:lstStyle/>
          <a:p>
            <a:r>
              <a:rPr kumimoji="1" lang="en-US" altLang="ja-JP" dirty="0" smtClean="0"/>
              <a:t>37</a:t>
            </a:r>
          </a:p>
        </p:txBody>
      </p:sp>
      <p:pic>
        <p:nvPicPr>
          <p:cNvPr id="2" name="図 1"/>
          <p:cNvPicPr>
            <a:picLocks noChangeAspect="1"/>
          </p:cNvPicPr>
          <p:nvPr/>
        </p:nvPicPr>
        <p:blipFill>
          <a:blip r:embed="rId5"/>
          <a:stretch>
            <a:fillRect/>
          </a:stretch>
        </p:blipFill>
        <p:spPr>
          <a:xfrm>
            <a:off x="33873" y="3985051"/>
            <a:ext cx="4538127" cy="2713467"/>
          </a:xfrm>
          <a:prstGeom prst="rect">
            <a:avLst/>
          </a:prstGeom>
        </p:spPr>
      </p:pic>
      <p:pic>
        <p:nvPicPr>
          <p:cNvPr id="18" name="図 17"/>
          <p:cNvPicPr>
            <a:picLocks noChangeAspect="1"/>
          </p:cNvPicPr>
          <p:nvPr/>
        </p:nvPicPr>
        <p:blipFill>
          <a:blip r:embed="rId6"/>
          <a:stretch>
            <a:fillRect/>
          </a:stretch>
        </p:blipFill>
        <p:spPr>
          <a:xfrm>
            <a:off x="-36579" y="444420"/>
            <a:ext cx="4822980" cy="3101185"/>
          </a:xfrm>
          <a:prstGeom prst="rect">
            <a:avLst/>
          </a:prstGeom>
        </p:spPr>
      </p:pic>
      <p:sp>
        <p:nvSpPr>
          <p:cNvPr id="20" name="タイトル 3"/>
          <p:cNvSpPr txBox="1">
            <a:spLocks/>
          </p:cNvSpPr>
          <p:nvPr/>
        </p:nvSpPr>
        <p:spPr>
          <a:xfrm>
            <a:off x="4696604" y="3641943"/>
            <a:ext cx="4361384" cy="295915"/>
          </a:xfrm>
          <a:prstGeom prst="rect">
            <a:avLst/>
          </a:prstGeom>
          <a:solidFill>
            <a:srgbClr val="002060"/>
          </a:solidFill>
        </p:spPr>
        <p:txBody>
          <a:bodyPr vert="horz" lIns="81598" tIns="40799" rIns="81598" bIns="40799"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1785" b="1" dirty="0" smtClean="0">
                <a:solidFill>
                  <a:schemeClr val="bg1"/>
                </a:solidFill>
                <a:latin typeface="Meiryo UI" panose="020B0604030504040204" pitchFamily="50" charset="-128"/>
                <a:ea typeface="Meiryo UI" panose="020B0604030504040204" pitchFamily="50" charset="-128"/>
              </a:rPr>
              <a:t>　　　</a:t>
            </a:r>
            <a:r>
              <a:rPr lang="ja-JP" altLang="en-US" sz="1400" b="1" dirty="0">
                <a:solidFill>
                  <a:schemeClr val="bg1"/>
                </a:solidFill>
                <a:latin typeface="Meiryo UI" panose="020B0604030504040204" pitchFamily="50" charset="-128"/>
                <a:ea typeface="Meiryo UI" panose="020B0604030504040204" pitchFamily="50" charset="-128"/>
              </a:rPr>
              <a:t>国内外の移動の減少</a:t>
            </a:r>
            <a:r>
              <a:rPr lang="en-US" altLang="ja-JP" sz="1400" b="1" dirty="0">
                <a:solidFill>
                  <a:schemeClr val="bg1"/>
                </a:solidFill>
                <a:latin typeface="Meiryo UI" panose="020B0604030504040204" pitchFamily="50" charset="-128"/>
                <a:ea typeface="Meiryo UI" panose="020B0604030504040204" pitchFamily="50" charset="-128"/>
              </a:rPr>
              <a:t> </a:t>
            </a:r>
            <a:r>
              <a:rPr lang="en-US" altLang="ja-JP" sz="1400" b="1" dirty="0" smtClean="0">
                <a:solidFill>
                  <a:schemeClr val="bg1"/>
                </a:solidFill>
                <a:latin typeface="Meiryo UI" panose="020B0604030504040204" pitchFamily="50" charset="-128"/>
                <a:ea typeface="Meiryo UI" panose="020B0604030504040204" pitchFamily="50" charset="-128"/>
              </a:rPr>
              <a:t>【</a:t>
            </a:r>
            <a:r>
              <a:rPr lang="ja-JP" altLang="en-US" sz="1400" b="1" dirty="0" smtClean="0">
                <a:solidFill>
                  <a:schemeClr val="bg1"/>
                </a:solidFill>
                <a:latin typeface="Meiryo UI" panose="020B0604030504040204" pitchFamily="50" charset="-128"/>
                <a:ea typeface="Meiryo UI" panose="020B0604030504040204" pitchFamily="50" charset="-128"/>
              </a:rPr>
              <a:t>国内旅行の減少</a:t>
            </a:r>
            <a:r>
              <a:rPr lang="en-US" altLang="ja-JP" sz="1400" b="1" dirty="0" smtClean="0">
                <a:solidFill>
                  <a:schemeClr val="bg1"/>
                </a:solidFill>
                <a:latin typeface="Meiryo UI" panose="020B0604030504040204" pitchFamily="50" charset="-128"/>
                <a:ea typeface="Meiryo UI" panose="020B0604030504040204" pitchFamily="50" charset="-128"/>
              </a:rPr>
              <a:t>】</a:t>
            </a:r>
            <a:endParaRPr lang="ja-JP" altLang="en-US" sz="1400" b="1" dirty="0">
              <a:solidFill>
                <a:srgbClr val="FFFF00"/>
              </a:solidFill>
              <a:latin typeface="Meiryo UI" panose="020B0604030504040204" pitchFamily="50" charset="-128"/>
              <a:ea typeface="Meiryo UI" panose="020B0604030504040204" pitchFamily="50" charset="-128"/>
            </a:endParaRPr>
          </a:p>
        </p:txBody>
      </p:sp>
      <p:sp>
        <p:nvSpPr>
          <p:cNvPr id="21" name="タイトル 3"/>
          <p:cNvSpPr txBox="1">
            <a:spLocks/>
          </p:cNvSpPr>
          <p:nvPr/>
        </p:nvSpPr>
        <p:spPr>
          <a:xfrm>
            <a:off x="62000" y="145497"/>
            <a:ext cx="4387207" cy="307777"/>
          </a:xfrm>
          <a:prstGeom prst="rect">
            <a:avLst/>
          </a:prstGeom>
          <a:solidFill>
            <a:srgbClr val="002060"/>
          </a:solidFill>
        </p:spPr>
        <p:txBody>
          <a:bodyPr>
            <a:noAutofit/>
          </a:bodyPr>
          <a:lstStyle>
            <a:lvl1pPr algn="l" defTabSz="742950" rtl="0" eaLnBrk="1" latinLnBrk="0" hangingPunct="1">
              <a:lnSpc>
                <a:spcPct val="90000"/>
              </a:lnSpc>
              <a:spcBef>
                <a:spcPct val="0"/>
              </a:spcBef>
              <a:buNone/>
              <a:defRPr kumimoji="1" sz="3575" kern="1200">
                <a:solidFill>
                  <a:schemeClr val="tx1"/>
                </a:solidFill>
                <a:latin typeface="+mj-lt"/>
                <a:ea typeface="+mj-ea"/>
                <a:cs typeface="+mj-cs"/>
              </a:defRPr>
            </a:lvl1pPr>
          </a:lstStyle>
          <a:p>
            <a:pPr algn="ctr"/>
            <a:r>
              <a:rPr lang="ja-JP" altLang="en-US" sz="1400" b="1" dirty="0" smtClean="0">
                <a:solidFill>
                  <a:schemeClr val="bg1"/>
                </a:solidFill>
                <a:latin typeface="Meiryo UI" panose="020B0604030504040204" pitchFamily="50" charset="-128"/>
                <a:ea typeface="Meiryo UI" panose="020B0604030504040204" pitchFamily="50" charset="-128"/>
              </a:rPr>
              <a:t>国内外の移動の蒸発</a:t>
            </a:r>
            <a:r>
              <a:rPr lang="en-US" altLang="ja-JP" sz="1400" b="1" dirty="0" smtClean="0">
                <a:solidFill>
                  <a:schemeClr val="bg1"/>
                </a:solidFill>
                <a:latin typeface="Meiryo UI" panose="020B0604030504040204" pitchFamily="50" charset="-128"/>
                <a:ea typeface="Meiryo UI" panose="020B0604030504040204" pitchFamily="50" charset="-128"/>
              </a:rPr>
              <a:t> 【</a:t>
            </a:r>
            <a:r>
              <a:rPr lang="ja-JP" altLang="en-US" sz="1400" b="1" dirty="0">
                <a:solidFill>
                  <a:schemeClr val="bg1"/>
                </a:solidFill>
                <a:latin typeface="Meiryo UI" panose="020B0604030504040204" pitchFamily="50" charset="-128"/>
                <a:ea typeface="Meiryo UI" panose="020B0604030504040204" pitchFamily="50" charset="-128"/>
              </a:rPr>
              <a:t>インバウンド</a:t>
            </a:r>
            <a:r>
              <a:rPr lang="ja-JP" altLang="en-US" sz="1400" b="1" dirty="0" smtClean="0">
                <a:solidFill>
                  <a:schemeClr val="bg1"/>
                </a:solidFill>
                <a:latin typeface="Meiryo UI" panose="020B0604030504040204" pitchFamily="50" charset="-128"/>
                <a:ea typeface="Meiryo UI" panose="020B0604030504040204" pitchFamily="50" charset="-128"/>
              </a:rPr>
              <a:t>の蒸発</a:t>
            </a:r>
            <a:r>
              <a:rPr lang="en-US" altLang="ja-JP" sz="1400" b="1" dirty="0" smtClean="0">
                <a:solidFill>
                  <a:schemeClr val="bg1"/>
                </a:solidFill>
                <a:latin typeface="Meiryo UI" panose="020B0604030504040204" pitchFamily="50" charset="-128"/>
                <a:ea typeface="Meiryo UI" panose="020B0604030504040204" pitchFamily="50" charset="-128"/>
              </a:rPr>
              <a:t>】</a:t>
            </a:r>
            <a:endParaRPr lang="ja-JP" altLang="en-US" sz="1400" b="1" dirty="0">
              <a:solidFill>
                <a:schemeClr val="bg1"/>
              </a:solidFill>
              <a:latin typeface="Meiryo UI" panose="020B0604030504040204" pitchFamily="50" charset="-128"/>
              <a:ea typeface="Meiryo UI" panose="020B0604030504040204" pitchFamily="50" charset="-128"/>
            </a:endParaRPr>
          </a:p>
        </p:txBody>
      </p:sp>
      <p:sp>
        <p:nvSpPr>
          <p:cNvPr id="22" name="タイトル 3"/>
          <p:cNvSpPr txBox="1">
            <a:spLocks/>
          </p:cNvSpPr>
          <p:nvPr/>
        </p:nvSpPr>
        <p:spPr>
          <a:xfrm>
            <a:off x="4670781" y="141070"/>
            <a:ext cx="4387207" cy="307777"/>
          </a:xfrm>
          <a:prstGeom prst="rect">
            <a:avLst/>
          </a:prstGeom>
          <a:solidFill>
            <a:srgbClr val="002060"/>
          </a:solidFill>
        </p:spPr>
        <p:txBody>
          <a:bodyPr>
            <a:noAutofit/>
          </a:bodyPr>
          <a:lstStyle>
            <a:lvl1pPr algn="l" defTabSz="742950" rtl="0" eaLnBrk="1" latinLnBrk="0" hangingPunct="1">
              <a:lnSpc>
                <a:spcPct val="90000"/>
              </a:lnSpc>
              <a:spcBef>
                <a:spcPct val="0"/>
              </a:spcBef>
              <a:buNone/>
              <a:defRPr kumimoji="1" sz="3575" kern="1200">
                <a:solidFill>
                  <a:schemeClr val="tx1"/>
                </a:solidFill>
                <a:latin typeface="+mj-lt"/>
                <a:ea typeface="+mj-ea"/>
                <a:cs typeface="+mj-cs"/>
              </a:defRPr>
            </a:lvl1pPr>
          </a:lstStyle>
          <a:p>
            <a:pPr algn="ctr"/>
            <a:r>
              <a:rPr lang="ja-JP" altLang="en-US" sz="1400" b="1" dirty="0" smtClean="0">
                <a:solidFill>
                  <a:schemeClr val="bg1"/>
                </a:solidFill>
                <a:latin typeface="Meiryo UI" panose="020B0604030504040204" pitchFamily="50" charset="-128"/>
                <a:ea typeface="Meiryo UI" panose="020B0604030504040204" pitchFamily="50" charset="-128"/>
              </a:rPr>
              <a:t>国内外の移動の蒸発</a:t>
            </a:r>
            <a:r>
              <a:rPr lang="en-US" altLang="ja-JP" sz="1400" b="1" dirty="0" smtClean="0">
                <a:solidFill>
                  <a:schemeClr val="bg1"/>
                </a:solidFill>
                <a:latin typeface="Meiryo UI" panose="020B0604030504040204" pitchFamily="50" charset="-128"/>
                <a:ea typeface="Meiryo UI" panose="020B0604030504040204" pitchFamily="50" charset="-128"/>
              </a:rPr>
              <a:t> 【</a:t>
            </a:r>
            <a:r>
              <a:rPr lang="ja-JP" altLang="en-US" sz="1400" b="1" dirty="0">
                <a:solidFill>
                  <a:schemeClr val="bg1"/>
                </a:solidFill>
                <a:latin typeface="Meiryo UI" panose="020B0604030504040204" pitchFamily="50" charset="-128"/>
                <a:ea typeface="Meiryo UI" panose="020B0604030504040204" pitchFamily="50" charset="-128"/>
              </a:rPr>
              <a:t>インバウンド</a:t>
            </a:r>
            <a:r>
              <a:rPr lang="ja-JP" altLang="en-US" sz="1400" b="1" dirty="0" smtClean="0">
                <a:solidFill>
                  <a:schemeClr val="bg1"/>
                </a:solidFill>
                <a:latin typeface="Meiryo UI" panose="020B0604030504040204" pitchFamily="50" charset="-128"/>
                <a:ea typeface="Meiryo UI" panose="020B0604030504040204" pitchFamily="50" charset="-128"/>
              </a:rPr>
              <a:t>の蒸発</a:t>
            </a:r>
            <a:r>
              <a:rPr lang="en-US" altLang="ja-JP" sz="1400" b="1" dirty="0" smtClean="0">
                <a:solidFill>
                  <a:schemeClr val="bg1"/>
                </a:solidFill>
                <a:latin typeface="Meiryo UI" panose="020B0604030504040204" pitchFamily="50" charset="-128"/>
                <a:ea typeface="Meiryo UI" panose="020B0604030504040204" pitchFamily="50" charset="-128"/>
              </a:rPr>
              <a:t>】</a:t>
            </a:r>
            <a:endParaRPr lang="ja-JP" altLang="en-US" sz="1400" b="1" dirty="0">
              <a:solidFill>
                <a:schemeClr val="bg1"/>
              </a:solidFill>
              <a:latin typeface="Meiryo UI" panose="020B0604030504040204" pitchFamily="50" charset="-128"/>
              <a:ea typeface="Meiryo UI" panose="020B0604030504040204" pitchFamily="50" charset="-128"/>
            </a:endParaRPr>
          </a:p>
        </p:txBody>
      </p:sp>
      <p:sp>
        <p:nvSpPr>
          <p:cNvPr id="23" name="タイトル 3"/>
          <p:cNvSpPr txBox="1">
            <a:spLocks/>
          </p:cNvSpPr>
          <p:nvPr/>
        </p:nvSpPr>
        <p:spPr>
          <a:xfrm>
            <a:off x="62000" y="3641943"/>
            <a:ext cx="4387207" cy="307777"/>
          </a:xfrm>
          <a:prstGeom prst="rect">
            <a:avLst/>
          </a:prstGeom>
          <a:solidFill>
            <a:srgbClr val="002060"/>
          </a:solidFill>
        </p:spPr>
        <p:txBody>
          <a:bodyPr>
            <a:noAutofit/>
          </a:bodyPr>
          <a:lstStyle>
            <a:lvl1pPr algn="l" defTabSz="742950" rtl="0" eaLnBrk="1" latinLnBrk="0" hangingPunct="1">
              <a:lnSpc>
                <a:spcPct val="90000"/>
              </a:lnSpc>
              <a:spcBef>
                <a:spcPct val="0"/>
              </a:spcBef>
              <a:buNone/>
              <a:defRPr kumimoji="1" sz="3575" kern="1200">
                <a:solidFill>
                  <a:schemeClr val="tx1"/>
                </a:solidFill>
                <a:latin typeface="+mj-lt"/>
                <a:ea typeface="+mj-ea"/>
                <a:cs typeface="+mj-cs"/>
              </a:defRPr>
            </a:lvl1pPr>
          </a:lstStyle>
          <a:p>
            <a:pPr algn="ctr"/>
            <a:r>
              <a:rPr lang="ja-JP" altLang="en-US" sz="1400" b="1" dirty="0" smtClean="0">
                <a:solidFill>
                  <a:schemeClr val="bg1"/>
                </a:solidFill>
                <a:latin typeface="Meiryo UI" panose="020B0604030504040204" pitchFamily="50" charset="-128"/>
                <a:ea typeface="Meiryo UI" panose="020B0604030504040204" pitchFamily="50" charset="-128"/>
              </a:rPr>
              <a:t>国内外の移動の蒸発</a:t>
            </a:r>
            <a:r>
              <a:rPr lang="en-US" altLang="ja-JP" sz="1400" b="1" dirty="0" smtClean="0">
                <a:solidFill>
                  <a:schemeClr val="bg1"/>
                </a:solidFill>
                <a:latin typeface="Meiryo UI" panose="020B0604030504040204" pitchFamily="50" charset="-128"/>
                <a:ea typeface="Meiryo UI" panose="020B0604030504040204" pitchFamily="50" charset="-128"/>
              </a:rPr>
              <a:t> 【</a:t>
            </a:r>
            <a:r>
              <a:rPr lang="ja-JP" altLang="en-US" sz="1400" b="1" dirty="0">
                <a:solidFill>
                  <a:schemeClr val="bg1"/>
                </a:solidFill>
                <a:latin typeface="Meiryo UI" panose="020B0604030504040204" pitchFamily="50" charset="-128"/>
                <a:ea typeface="Meiryo UI" panose="020B0604030504040204" pitchFamily="50" charset="-128"/>
              </a:rPr>
              <a:t>インバウンド</a:t>
            </a:r>
            <a:r>
              <a:rPr lang="ja-JP" altLang="en-US" sz="1400" b="1" dirty="0" smtClean="0">
                <a:solidFill>
                  <a:schemeClr val="bg1"/>
                </a:solidFill>
                <a:latin typeface="Meiryo UI" panose="020B0604030504040204" pitchFamily="50" charset="-128"/>
                <a:ea typeface="Meiryo UI" panose="020B0604030504040204" pitchFamily="50" charset="-128"/>
              </a:rPr>
              <a:t>の蒸発</a:t>
            </a:r>
            <a:r>
              <a:rPr lang="en-US" altLang="ja-JP" sz="1400" b="1" dirty="0" smtClean="0">
                <a:solidFill>
                  <a:schemeClr val="bg1"/>
                </a:solidFill>
                <a:latin typeface="Meiryo UI" panose="020B0604030504040204" pitchFamily="50" charset="-128"/>
                <a:ea typeface="Meiryo UI" panose="020B0604030504040204" pitchFamily="50" charset="-128"/>
              </a:rPr>
              <a:t>】</a:t>
            </a:r>
            <a:endParaRPr lang="ja-JP" altLang="en-US" sz="1400"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673669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a:defRPr/>
            </a:pPr>
            <a:r>
              <a:rPr lang="en-US" altLang="ja-JP" dirty="0"/>
              <a:t>2</a:t>
            </a:r>
            <a:endParaRPr lang="ja-JP" altLang="en-US" dirty="0"/>
          </a:p>
        </p:txBody>
      </p:sp>
      <p:cxnSp>
        <p:nvCxnSpPr>
          <p:cNvPr id="5" name="直線コネクタ 4"/>
          <p:cNvCxnSpPr/>
          <p:nvPr/>
        </p:nvCxnSpPr>
        <p:spPr>
          <a:xfrm>
            <a:off x="-8376" y="482046"/>
            <a:ext cx="9180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0" name="正方形/長方形 19"/>
          <p:cNvSpPr/>
          <p:nvPr/>
        </p:nvSpPr>
        <p:spPr>
          <a:xfrm>
            <a:off x="182572" y="774992"/>
            <a:ext cx="4248000" cy="6012000"/>
          </a:xfrm>
          <a:prstGeom prst="rect">
            <a:avLst/>
          </a:prstGeom>
          <a:solidFill>
            <a:schemeClr val="bg1">
              <a:lumMod val="95000"/>
            </a:schemeClr>
          </a:solidFill>
          <a:ln w="95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ct val="140000"/>
              </a:lnSpc>
            </a:pPr>
            <a:endParaRPr kumimoji="1" lang="en-US" altLang="ja-JP" sz="1000" dirty="0" smtClean="0">
              <a:solidFill>
                <a:schemeClr val="tx1"/>
              </a:solidFill>
              <a:latin typeface="Meiryo UI" panose="020B0604030504040204" pitchFamily="50" charset="-128"/>
              <a:ea typeface="Meiryo UI" panose="020B0604030504040204" pitchFamily="50" charset="-128"/>
            </a:endParaRPr>
          </a:p>
          <a:p>
            <a:pPr>
              <a:lnSpc>
                <a:spcPct val="120000"/>
              </a:lnSpc>
            </a:pPr>
            <a:r>
              <a:rPr lang="ja-JP" altLang="en-US" sz="1200" b="1" dirty="0" smtClean="0">
                <a:solidFill>
                  <a:schemeClr val="tx1"/>
                </a:solidFill>
                <a:latin typeface="Meiryo UI" panose="020B0604030504040204" pitchFamily="50" charset="-128"/>
                <a:ea typeface="Meiryo UI" panose="020B0604030504040204" pitchFamily="50" charset="-128"/>
              </a:rPr>
              <a:t>（１）戦略</a:t>
            </a:r>
            <a:endParaRPr lang="en-US" altLang="ja-JP" sz="1200" b="1" dirty="0" smtClean="0">
              <a:solidFill>
                <a:schemeClr val="tx1"/>
              </a:solidFill>
              <a:latin typeface="Meiryo UI" panose="020B0604030504040204" pitchFamily="50" charset="-128"/>
              <a:ea typeface="Meiryo UI" panose="020B0604030504040204" pitchFamily="50" charset="-128"/>
            </a:endParaRPr>
          </a:p>
          <a:p>
            <a:pPr>
              <a:lnSpc>
                <a:spcPct val="120000"/>
              </a:lnSpc>
            </a:pPr>
            <a:r>
              <a:rPr lang="ja-JP" altLang="en-US" sz="1200" b="1" dirty="0" smtClean="0">
                <a:solidFill>
                  <a:schemeClr val="tx1"/>
                </a:solidFill>
                <a:latin typeface="Meiryo UI" panose="020B0604030504040204" pitchFamily="50" charset="-128"/>
                <a:ea typeface="Meiryo UI" panose="020B0604030504040204" pitchFamily="50" charset="-128"/>
              </a:rPr>
              <a:t>◇大阪府・大阪市が、それぞれの考えで計画等を策定・実行（</a:t>
            </a:r>
            <a:r>
              <a:rPr lang="ja-JP" altLang="en-US" sz="1200" b="1" dirty="0" err="1" smtClean="0">
                <a:solidFill>
                  <a:schemeClr val="tx1"/>
                </a:solidFill>
                <a:latin typeface="Meiryo UI" panose="020B0604030504040204" pitchFamily="50" charset="-128"/>
                <a:ea typeface="Meiryo UI" panose="020B0604030504040204" pitchFamily="50" charset="-128"/>
              </a:rPr>
              <a:t>そ</a:t>
            </a:r>
            <a:endParaRPr lang="en-US" altLang="ja-JP" sz="1200" b="1" dirty="0" smtClean="0">
              <a:solidFill>
                <a:schemeClr val="tx1"/>
              </a:solidFill>
              <a:latin typeface="Meiryo UI" panose="020B0604030504040204" pitchFamily="50" charset="-128"/>
              <a:ea typeface="Meiryo UI" panose="020B0604030504040204" pitchFamily="50" charset="-128"/>
            </a:endParaRPr>
          </a:p>
          <a:p>
            <a:pPr>
              <a:lnSpc>
                <a:spcPct val="120000"/>
              </a:lnSpc>
            </a:pPr>
            <a:r>
              <a:rPr lang="en-US" altLang="ja-JP" sz="1200" b="1" dirty="0">
                <a:solidFill>
                  <a:schemeClr val="tx1"/>
                </a:solidFill>
                <a:latin typeface="Meiryo UI" panose="020B0604030504040204" pitchFamily="50" charset="-128"/>
                <a:ea typeface="Meiryo UI" panose="020B0604030504040204" pitchFamily="50" charset="-128"/>
              </a:rPr>
              <a:t> </a:t>
            </a:r>
            <a:r>
              <a:rPr lang="en-US" altLang="ja-JP" sz="1200" b="1" dirty="0" smtClean="0">
                <a:solidFill>
                  <a:schemeClr val="tx1"/>
                </a:solidFill>
                <a:latin typeface="Meiryo UI" panose="020B0604030504040204" pitchFamily="50" charset="-128"/>
                <a:ea typeface="Meiryo UI" panose="020B0604030504040204" pitchFamily="50" charset="-128"/>
              </a:rPr>
              <a:t>  </a:t>
            </a:r>
            <a:r>
              <a:rPr lang="ja-JP" altLang="en-US" sz="1200" b="1" dirty="0" err="1" smtClean="0">
                <a:solidFill>
                  <a:schemeClr val="tx1"/>
                </a:solidFill>
                <a:latin typeface="Meiryo UI" panose="020B0604030504040204" pitchFamily="50" charset="-128"/>
                <a:ea typeface="Meiryo UI" panose="020B0604030504040204" pitchFamily="50" charset="-128"/>
              </a:rPr>
              <a:t>れぞれの</a:t>
            </a:r>
            <a:r>
              <a:rPr lang="ja-JP" altLang="en-US" sz="1200" b="1" dirty="0" smtClean="0">
                <a:solidFill>
                  <a:schemeClr val="tx1"/>
                </a:solidFill>
                <a:latin typeface="Meiryo UI" panose="020B0604030504040204" pitchFamily="50" charset="-128"/>
                <a:ea typeface="Meiryo UI" panose="020B0604030504040204" pitchFamily="50" charset="-128"/>
              </a:rPr>
              <a:t>計画で連携が取れず）</a:t>
            </a:r>
            <a:endParaRPr lang="en-US" altLang="ja-JP" sz="1200" b="1" dirty="0" smtClean="0">
              <a:solidFill>
                <a:schemeClr val="tx1"/>
              </a:solidFill>
              <a:latin typeface="Meiryo UI" panose="020B0604030504040204" pitchFamily="50" charset="-128"/>
              <a:ea typeface="Meiryo UI" panose="020B0604030504040204" pitchFamily="50" charset="-128"/>
            </a:endParaRPr>
          </a:p>
          <a:p>
            <a:pPr>
              <a:lnSpc>
                <a:spcPct val="120000"/>
              </a:lnSpc>
            </a:pPr>
            <a:r>
              <a:rPr lang="ja-JP" altLang="en-US" sz="1200" b="1" dirty="0">
                <a:solidFill>
                  <a:schemeClr val="tx1"/>
                </a:solidFill>
                <a:latin typeface="Meiryo UI" panose="020B0604030504040204" pitchFamily="50" charset="-128"/>
                <a:ea typeface="Meiryo UI" panose="020B0604030504040204" pitchFamily="50" charset="-128"/>
              </a:rPr>
              <a:t>◇</a:t>
            </a:r>
            <a:r>
              <a:rPr lang="ja-JP" altLang="en-US" sz="1200" b="1" dirty="0" smtClean="0">
                <a:solidFill>
                  <a:schemeClr val="tx1"/>
                </a:solidFill>
                <a:latin typeface="Meiryo UI" panose="020B0604030504040204" pitchFamily="50" charset="-128"/>
                <a:ea typeface="Meiryo UI" panose="020B0604030504040204" pitchFamily="50" charset="-128"/>
              </a:rPr>
              <a:t>府</a:t>
            </a:r>
            <a:r>
              <a:rPr lang="ja-JP" altLang="en-US" sz="1200" b="1" dirty="0">
                <a:solidFill>
                  <a:schemeClr val="tx1"/>
                </a:solidFill>
                <a:latin typeface="Meiryo UI" panose="020B0604030504040204" pitchFamily="50" charset="-128"/>
                <a:ea typeface="Meiryo UI" panose="020B0604030504040204" pitchFamily="50" charset="-128"/>
              </a:rPr>
              <a:t>市協議が必要な場合は、必要に応じて府</a:t>
            </a:r>
            <a:r>
              <a:rPr lang="ja-JP" altLang="en-US" sz="1200" b="1" dirty="0" smtClean="0">
                <a:solidFill>
                  <a:schemeClr val="tx1"/>
                </a:solidFill>
                <a:latin typeface="Meiryo UI" panose="020B0604030504040204" pitchFamily="50" charset="-128"/>
                <a:ea typeface="Meiryo UI" panose="020B0604030504040204" pitchFamily="50" charset="-128"/>
              </a:rPr>
              <a:t>市首脳懇談会</a:t>
            </a:r>
            <a:r>
              <a:rPr lang="ja-JP" altLang="en-US" sz="1200" b="1" dirty="0">
                <a:solidFill>
                  <a:schemeClr val="tx1"/>
                </a:solidFill>
                <a:latin typeface="Meiryo UI" panose="020B0604030504040204" pitchFamily="50" charset="-128"/>
                <a:ea typeface="Meiryo UI" panose="020B0604030504040204" pitchFamily="50" charset="-128"/>
              </a:rPr>
              <a:t>等</a:t>
            </a:r>
            <a:r>
              <a:rPr lang="ja-JP" altLang="en-US" sz="1200" b="1" dirty="0" smtClean="0">
                <a:solidFill>
                  <a:schemeClr val="tx1"/>
                </a:solidFill>
                <a:latin typeface="Meiryo UI" panose="020B0604030504040204" pitchFamily="50" charset="-128"/>
                <a:ea typeface="Meiryo UI" panose="020B0604030504040204" pitchFamily="50" charset="-128"/>
              </a:rPr>
              <a:t>を</a:t>
            </a:r>
            <a:endParaRPr lang="en-US" altLang="ja-JP" sz="1200" b="1" dirty="0" smtClean="0">
              <a:solidFill>
                <a:schemeClr val="tx1"/>
              </a:solidFill>
              <a:latin typeface="Meiryo UI" panose="020B0604030504040204" pitchFamily="50" charset="-128"/>
              <a:ea typeface="Meiryo UI" panose="020B0604030504040204" pitchFamily="50" charset="-128"/>
            </a:endParaRPr>
          </a:p>
          <a:p>
            <a:pPr>
              <a:lnSpc>
                <a:spcPct val="120000"/>
              </a:lnSpc>
            </a:pPr>
            <a:r>
              <a:rPr lang="en-US" altLang="ja-JP" sz="1200" b="1" dirty="0">
                <a:solidFill>
                  <a:schemeClr val="tx1"/>
                </a:solidFill>
                <a:latin typeface="Meiryo UI" panose="020B0604030504040204" pitchFamily="50" charset="-128"/>
                <a:ea typeface="Meiryo UI" panose="020B0604030504040204" pitchFamily="50" charset="-128"/>
              </a:rPr>
              <a:t> </a:t>
            </a:r>
            <a:r>
              <a:rPr lang="en-US" altLang="ja-JP" sz="1200" b="1" dirty="0" smtClean="0">
                <a:solidFill>
                  <a:schemeClr val="tx1"/>
                </a:solidFill>
                <a:latin typeface="Meiryo UI" panose="020B0604030504040204" pitchFamily="50" charset="-128"/>
                <a:ea typeface="Meiryo UI" panose="020B0604030504040204" pitchFamily="50" charset="-128"/>
              </a:rPr>
              <a:t>  </a:t>
            </a:r>
            <a:r>
              <a:rPr lang="ja-JP" altLang="en-US" sz="1200" b="1" dirty="0" smtClean="0">
                <a:solidFill>
                  <a:schemeClr val="tx1"/>
                </a:solidFill>
                <a:latin typeface="Meiryo UI" panose="020B0604030504040204" pitchFamily="50" charset="-128"/>
                <a:ea typeface="Meiryo UI" panose="020B0604030504040204" pitchFamily="50" charset="-128"/>
              </a:rPr>
              <a:t>開催するが、実績は</a:t>
            </a:r>
            <a:r>
              <a:rPr lang="en-US" altLang="ja-JP" sz="1200" b="1" dirty="0">
                <a:solidFill>
                  <a:schemeClr val="tx1"/>
                </a:solidFill>
                <a:latin typeface="Meiryo UI" panose="020B0604030504040204" pitchFamily="50" charset="-128"/>
                <a:ea typeface="Meiryo UI" panose="020B0604030504040204" pitchFamily="50" charset="-128"/>
              </a:rPr>
              <a:t>11</a:t>
            </a:r>
            <a:r>
              <a:rPr lang="ja-JP" altLang="en-US" sz="1200" b="1" dirty="0" smtClean="0">
                <a:solidFill>
                  <a:schemeClr val="tx1"/>
                </a:solidFill>
                <a:latin typeface="Meiryo UI" panose="020B0604030504040204" pitchFamily="50" charset="-128"/>
                <a:ea typeface="Meiryo UI" panose="020B0604030504040204" pitchFamily="50" charset="-128"/>
              </a:rPr>
              <a:t>年間で</a:t>
            </a:r>
            <a:r>
              <a:rPr lang="en-US" altLang="ja-JP" sz="1200" b="1" dirty="0" smtClean="0">
                <a:solidFill>
                  <a:schemeClr val="tx1"/>
                </a:solidFill>
                <a:latin typeface="Meiryo UI" panose="020B0604030504040204" pitchFamily="50" charset="-128"/>
                <a:ea typeface="Meiryo UI" panose="020B0604030504040204" pitchFamily="50" charset="-128"/>
              </a:rPr>
              <a:t>11</a:t>
            </a:r>
            <a:r>
              <a:rPr lang="ja-JP" altLang="en-US" sz="1200" b="1" dirty="0" smtClean="0">
                <a:solidFill>
                  <a:schemeClr val="tx1"/>
                </a:solidFill>
                <a:latin typeface="Meiryo UI" panose="020B0604030504040204" pitchFamily="50" charset="-128"/>
                <a:ea typeface="Meiryo UI" panose="020B0604030504040204" pitchFamily="50" charset="-128"/>
              </a:rPr>
              <a:t>回開催</a:t>
            </a:r>
            <a:endParaRPr lang="en-US" altLang="ja-JP" sz="1200" b="1" dirty="0" smtClean="0">
              <a:solidFill>
                <a:schemeClr val="tx1"/>
              </a:solidFill>
              <a:latin typeface="Meiryo UI" panose="020B0604030504040204" pitchFamily="50" charset="-128"/>
              <a:ea typeface="Meiryo UI" panose="020B0604030504040204" pitchFamily="50" charset="-128"/>
            </a:endParaRPr>
          </a:p>
          <a:p>
            <a:pPr>
              <a:lnSpc>
                <a:spcPct val="120000"/>
              </a:lnSpc>
            </a:pPr>
            <a:endParaRPr lang="en-US" altLang="ja-JP" sz="1100" dirty="0" smtClean="0">
              <a:solidFill>
                <a:schemeClr val="tx1"/>
              </a:solidFill>
              <a:latin typeface="Meiryo UI" panose="020B0604030504040204" pitchFamily="50" charset="-128"/>
              <a:ea typeface="Meiryo UI" panose="020B0604030504040204" pitchFamily="50" charset="-128"/>
            </a:endParaRPr>
          </a:p>
          <a:p>
            <a:pPr>
              <a:lnSpc>
                <a:spcPct val="120000"/>
              </a:lnSpc>
            </a:pPr>
            <a:endParaRPr lang="en-US" altLang="ja-JP" sz="500" dirty="0" smtClean="0">
              <a:solidFill>
                <a:schemeClr val="tx1"/>
              </a:solidFill>
              <a:latin typeface="Meiryo UI" panose="020B0604030504040204" pitchFamily="50" charset="-128"/>
              <a:ea typeface="Meiryo UI" panose="020B0604030504040204" pitchFamily="50" charset="-128"/>
            </a:endParaRPr>
          </a:p>
          <a:p>
            <a:pPr>
              <a:lnSpc>
                <a:spcPct val="120000"/>
              </a:lnSpc>
            </a:pPr>
            <a:r>
              <a:rPr lang="ja-JP" altLang="en-US" sz="1000" dirty="0" smtClean="0">
                <a:solidFill>
                  <a:schemeClr val="tx1"/>
                </a:solidFill>
                <a:latin typeface="Meiryo UI" panose="020B0604030504040204" pitchFamily="50" charset="-128"/>
                <a:ea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rPr>
              <a:t> </a:t>
            </a:r>
            <a:r>
              <a:rPr lang="en-US" altLang="ja-JP" sz="1200" dirty="0" smtClean="0">
                <a:solidFill>
                  <a:schemeClr val="tx1"/>
                </a:solidFill>
                <a:latin typeface="Meiryo UI" panose="020B0604030504040204" pitchFamily="50" charset="-128"/>
                <a:ea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rPr>
              <a:t>総合計画</a:t>
            </a:r>
            <a:r>
              <a:rPr lang="en-US" altLang="ja-JP" sz="1200" dirty="0">
                <a:solidFill>
                  <a:schemeClr val="tx1"/>
                </a:solidFill>
                <a:latin typeface="Meiryo UI" panose="020B0604030504040204" pitchFamily="50" charset="-128"/>
                <a:ea typeface="Meiryo UI" panose="020B0604030504040204" pitchFamily="50" charset="-128"/>
              </a:rPr>
              <a:t>】</a:t>
            </a:r>
          </a:p>
          <a:p>
            <a:pPr>
              <a:lnSpc>
                <a:spcPct val="120000"/>
              </a:lnSpc>
            </a:pPr>
            <a:r>
              <a:rPr lang="ja-JP" altLang="en-US" sz="1200" dirty="0" smtClean="0">
                <a:solidFill>
                  <a:schemeClr val="tx1"/>
                </a:solidFill>
                <a:latin typeface="Meiryo UI" panose="020B0604030504040204" pitchFamily="50" charset="-128"/>
                <a:ea typeface="Meiryo UI" panose="020B0604030504040204" pitchFamily="50" charset="-128"/>
              </a:rPr>
              <a:t>　　（</a:t>
            </a:r>
            <a:r>
              <a:rPr lang="ja-JP" altLang="en-US" sz="1200" dirty="0">
                <a:solidFill>
                  <a:schemeClr val="tx1"/>
                </a:solidFill>
                <a:latin typeface="Meiryo UI" panose="020B0604030504040204" pitchFamily="50" charset="-128"/>
                <a:ea typeface="Meiryo UI" panose="020B0604030504040204" pitchFamily="50" charset="-128"/>
              </a:rPr>
              <a:t>府）大阪の再生・元気倍増</a:t>
            </a:r>
            <a:r>
              <a:rPr lang="ja-JP" altLang="en-US" sz="1200" dirty="0" smtClean="0">
                <a:solidFill>
                  <a:schemeClr val="tx1"/>
                </a:solidFill>
                <a:latin typeface="Meiryo UI" panose="020B0604030504040204" pitchFamily="50" charset="-128"/>
                <a:ea typeface="Meiryo UI" panose="020B0604030504040204" pitchFamily="50" charset="-128"/>
              </a:rPr>
              <a:t>プラン（</a:t>
            </a:r>
            <a:r>
              <a:rPr lang="ja-JP" altLang="en-US" sz="1200" dirty="0">
                <a:solidFill>
                  <a:schemeClr val="tx1"/>
                </a:solidFill>
                <a:latin typeface="Meiryo UI" panose="020B0604030504040204" pitchFamily="50" charset="-128"/>
                <a:ea typeface="Meiryo UI" panose="020B0604030504040204" pitchFamily="50" charset="-128"/>
              </a:rPr>
              <a:t>市）</a:t>
            </a:r>
            <a:r>
              <a:rPr lang="ja-JP" altLang="en-US" sz="1200" dirty="0" smtClean="0">
                <a:solidFill>
                  <a:schemeClr val="tx1"/>
                </a:solidFill>
                <a:latin typeface="Meiryo UI" panose="020B0604030504040204" pitchFamily="50" charset="-128"/>
                <a:ea typeface="Meiryo UI" panose="020B0604030504040204" pitchFamily="50" charset="-128"/>
              </a:rPr>
              <a:t>大阪市</a:t>
            </a:r>
            <a:r>
              <a:rPr lang="ja-JP" altLang="en-US" sz="1200" dirty="0">
                <a:solidFill>
                  <a:schemeClr val="tx1"/>
                </a:solidFill>
                <a:latin typeface="Meiryo UI" panose="020B0604030504040204" pitchFamily="50" charset="-128"/>
                <a:ea typeface="Meiryo UI" panose="020B0604030504040204" pitchFamily="50" charset="-128"/>
              </a:rPr>
              <a:t>総合</a:t>
            </a:r>
            <a:r>
              <a:rPr lang="ja-JP" altLang="en-US" sz="1200" dirty="0" smtClean="0">
                <a:solidFill>
                  <a:schemeClr val="tx1"/>
                </a:solidFill>
                <a:latin typeface="Meiryo UI" panose="020B0604030504040204" pitchFamily="50" charset="-128"/>
                <a:ea typeface="Meiryo UI" panose="020B0604030504040204" pitchFamily="50" charset="-128"/>
              </a:rPr>
              <a:t>計画</a:t>
            </a:r>
            <a:endParaRPr lang="ja-JP" altLang="en-US" sz="1200" dirty="0">
              <a:solidFill>
                <a:schemeClr val="tx1"/>
              </a:solidFill>
              <a:latin typeface="Meiryo UI" panose="020B0604030504040204" pitchFamily="50" charset="-128"/>
              <a:ea typeface="Meiryo UI" panose="020B0604030504040204" pitchFamily="50" charset="-128"/>
            </a:endParaRPr>
          </a:p>
          <a:p>
            <a:pPr>
              <a:lnSpc>
                <a:spcPct val="120000"/>
              </a:lnSpc>
            </a:pPr>
            <a:r>
              <a:rPr lang="ja-JP" altLang="en-US" sz="1200" dirty="0" smtClean="0">
                <a:solidFill>
                  <a:schemeClr val="tx1"/>
                </a:solidFill>
                <a:latin typeface="Meiryo UI" panose="020B0604030504040204" pitchFamily="50" charset="-128"/>
                <a:ea typeface="Meiryo UI" panose="020B0604030504040204" pitchFamily="50" charset="-128"/>
              </a:rPr>
              <a:t>　</a:t>
            </a:r>
            <a:endParaRPr lang="en-US" altLang="ja-JP" sz="1200" dirty="0" smtClean="0">
              <a:solidFill>
                <a:schemeClr val="tx1"/>
              </a:solidFill>
              <a:latin typeface="Meiryo UI" panose="020B0604030504040204" pitchFamily="50" charset="-128"/>
              <a:ea typeface="Meiryo UI" panose="020B0604030504040204" pitchFamily="50" charset="-128"/>
            </a:endParaRPr>
          </a:p>
          <a:p>
            <a:pPr>
              <a:lnSpc>
                <a:spcPct val="120000"/>
              </a:lnSpc>
            </a:pPr>
            <a:r>
              <a:rPr lang="en-US" altLang="ja-JP" sz="1200" dirty="0">
                <a:solidFill>
                  <a:schemeClr val="tx1"/>
                </a:solidFill>
                <a:latin typeface="Meiryo UI" panose="020B0604030504040204" pitchFamily="50" charset="-128"/>
                <a:ea typeface="Meiryo UI" panose="020B0604030504040204" pitchFamily="50" charset="-128"/>
              </a:rPr>
              <a:t> </a:t>
            </a:r>
            <a:r>
              <a:rPr lang="en-US" altLang="ja-JP" sz="1200" dirty="0" smtClean="0">
                <a:solidFill>
                  <a:schemeClr val="tx1"/>
                </a:solidFill>
                <a:latin typeface="Meiryo UI" panose="020B0604030504040204" pitchFamily="50" charset="-128"/>
                <a:ea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rPr>
              <a:t> </a:t>
            </a:r>
            <a:r>
              <a:rPr lang="en-US" altLang="ja-JP" sz="1200" dirty="0" smtClean="0">
                <a:solidFill>
                  <a:schemeClr val="tx1"/>
                </a:solidFill>
                <a:latin typeface="Meiryo UI" panose="020B0604030504040204" pitchFamily="50" charset="-128"/>
                <a:ea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rPr>
              <a:t>観光施策</a:t>
            </a:r>
            <a:r>
              <a:rPr lang="en-US" altLang="ja-JP" sz="1200" dirty="0">
                <a:solidFill>
                  <a:schemeClr val="tx1"/>
                </a:solidFill>
                <a:latin typeface="Meiryo UI" panose="020B0604030504040204" pitchFamily="50" charset="-128"/>
                <a:ea typeface="Meiryo UI" panose="020B0604030504040204" pitchFamily="50" charset="-128"/>
              </a:rPr>
              <a:t>】</a:t>
            </a:r>
          </a:p>
          <a:p>
            <a:pPr>
              <a:lnSpc>
                <a:spcPct val="120000"/>
              </a:lnSpc>
            </a:pPr>
            <a:r>
              <a:rPr lang="ja-JP" altLang="en-US" sz="1200" dirty="0" smtClean="0">
                <a:solidFill>
                  <a:schemeClr val="tx1"/>
                </a:solidFill>
                <a:latin typeface="Meiryo UI" panose="020B0604030504040204" pitchFamily="50" charset="-128"/>
                <a:ea typeface="Meiryo UI" panose="020B0604030504040204" pitchFamily="50" charset="-128"/>
              </a:rPr>
              <a:t>　　（</a:t>
            </a:r>
            <a:r>
              <a:rPr lang="ja-JP" altLang="en-US" sz="1200" dirty="0">
                <a:solidFill>
                  <a:schemeClr val="tx1"/>
                </a:solidFill>
                <a:latin typeface="Meiryo UI" panose="020B0604030504040204" pitchFamily="50" charset="-128"/>
                <a:ea typeface="Meiryo UI" panose="020B0604030504040204" pitchFamily="50" charset="-128"/>
              </a:rPr>
              <a:t>府）大阪府都市魅力創造</a:t>
            </a:r>
            <a:r>
              <a:rPr lang="ja-JP" altLang="en-US" sz="1200" dirty="0" smtClean="0">
                <a:solidFill>
                  <a:schemeClr val="tx1"/>
                </a:solidFill>
                <a:latin typeface="Meiryo UI" panose="020B0604030504040204" pitchFamily="50" charset="-128"/>
                <a:ea typeface="Meiryo UI" panose="020B0604030504040204" pitchFamily="50" charset="-128"/>
              </a:rPr>
              <a:t>戦略 （</a:t>
            </a:r>
            <a:r>
              <a:rPr lang="ja-JP" altLang="en-US" sz="1200" dirty="0">
                <a:solidFill>
                  <a:schemeClr val="tx1"/>
                </a:solidFill>
                <a:latin typeface="Meiryo UI" panose="020B0604030504040204" pitchFamily="50" charset="-128"/>
                <a:ea typeface="Meiryo UI" panose="020B0604030504040204" pitchFamily="50" charset="-128"/>
              </a:rPr>
              <a:t>市</a:t>
            </a:r>
            <a:r>
              <a:rPr lang="ja-JP" altLang="en-US" sz="1200" dirty="0" smtClean="0">
                <a:solidFill>
                  <a:schemeClr val="tx1"/>
                </a:solidFill>
                <a:latin typeface="Meiryo UI" panose="020B0604030504040204" pitchFamily="50" charset="-128"/>
                <a:ea typeface="Meiryo UI" panose="020B0604030504040204" pitchFamily="50" charset="-128"/>
              </a:rPr>
              <a:t>）大阪市観光振興</a:t>
            </a:r>
            <a:endParaRPr lang="en-US" altLang="ja-JP" sz="1200" dirty="0" smtClean="0">
              <a:solidFill>
                <a:schemeClr val="tx1"/>
              </a:solidFill>
              <a:latin typeface="Meiryo UI" panose="020B0604030504040204" pitchFamily="50" charset="-128"/>
              <a:ea typeface="Meiryo UI" panose="020B0604030504040204" pitchFamily="50" charset="-128"/>
            </a:endParaRPr>
          </a:p>
          <a:p>
            <a:pPr>
              <a:lnSpc>
                <a:spcPct val="120000"/>
              </a:lnSpc>
            </a:pPr>
            <a:r>
              <a:rPr lang="en-US" altLang="ja-JP" sz="1200" dirty="0">
                <a:solidFill>
                  <a:schemeClr val="tx1"/>
                </a:solidFill>
                <a:latin typeface="Meiryo UI" panose="020B0604030504040204" pitchFamily="50" charset="-128"/>
                <a:ea typeface="Meiryo UI" panose="020B0604030504040204" pitchFamily="50" charset="-128"/>
              </a:rPr>
              <a:t> </a:t>
            </a:r>
            <a:r>
              <a:rPr lang="en-US" altLang="ja-JP" sz="1200" dirty="0" smtClean="0">
                <a:solidFill>
                  <a:schemeClr val="tx1"/>
                </a:solidFill>
                <a:latin typeface="Meiryo UI" panose="020B0604030504040204" pitchFamily="50" charset="-128"/>
                <a:ea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rPr>
              <a:t>戦略</a:t>
            </a:r>
            <a:endParaRPr lang="en-US" altLang="ja-JP" sz="1200" dirty="0" smtClean="0">
              <a:solidFill>
                <a:schemeClr val="tx1"/>
              </a:solidFill>
              <a:latin typeface="Meiryo UI" panose="020B0604030504040204" pitchFamily="50" charset="-128"/>
              <a:ea typeface="Meiryo UI" panose="020B0604030504040204" pitchFamily="50" charset="-128"/>
            </a:endParaRPr>
          </a:p>
          <a:p>
            <a:pPr>
              <a:lnSpc>
                <a:spcPct val="120000"/>
              </a:lnSpc>
            </a:pPr>
            <a:endParaRPr lang="en-US" altLang="ja-JP" sz="1200" dirty="0" smtClean="0">
              <a:solidFill>
                <a:schemeClr val="tx1"/>
              </a:solidFill>
              <a:latin typeface="Meiryo UI" panose="020B0604030504040204" pitchFamily="50" charset="-128"/>
              <a:ea typeface="Meiryo UI" panose="020B0604030504040204" pitchFamily="50" charset="-128"/>
            </a:endParaRPr>
          </a:p>
          <a:p>
            <a:pPr>
              <a:lnSpc>
                <a:spcPct val="120000"/>
              </a:lnSpc>
            </a:pPr>
            <a:endParaRPr lang="en-US" altLang="ja-JP" sz="1000" dirty="0">
              <a:solidFill>
                <a:schemeClr val="tx1"/>
              </a:solidFill>
              <a:latin typeface="Meiryo UI" panose="020B0604030504040204" pitchFamily="50" charset="-128"/>
              <a:ea typeface="Meiryo UI" panose="020B0604030504040204" pitchFamily="50" charset="-128"/>
            </a:endParaRPr>
          </a:p>
          <a:p>
            <a:pPr>
              <a:lnSpc>
                <a:spcPct val="120000"/>
              </a:lnSpc>
            </a:pPr>
            <a:endParaRPr lang="en-US" altLang="ja-JP" sz="1000" dirty="0" smtClean="0">
              <a:solidFill>
                <a:schemeClr val="tx1"/>
              </a:solidFill>
              <a:latin typeface="Meiryo UI" panose="020B0604030504040204" pitchFamily="50" charset="-128"/>
              <a:ea typeface="Meiryo UI" panose="020B0604030504040204" pitchFamily="50" charset="-128"/>
            </a:endParaRPr>
          </a:p>
          <a:p>
            <a:pPr>
              <a:lnSpc>
                <a:spcPct val="120000"/>
              </a:lnSpc>
            </a:pPr>
            <a:r>
              <a:rPr lang="ja-JP" altLang="en-US" sz="1200" b="1" dirty="0" smtClean="0">
                <a:solidFill>
                  <a:schemeClr val="tx1"/>
                </a:solidFill>
                <a:latin typeface="Meiryo UI" panose="020B0604030504040204" pitchFamily="50" charset="-128"/>
                <a:ea typeface="Meiryo UI" panose="020B0604030504040204" pitchFamily="50" charset="-128"/>
              </a:rPr>
              <a:t>（</a:t>
            </a:r>
            <a:r>
              <a:rPr lang="ja-JP" altLang="en-US" sz="1200" b="1" dirty="0">
                <a:solidFill>
                  <a:schemeClr val="tx1"/>
                </a:solidFill>
                <a:latin typeface="Meiryo UI" panose="020B0604030504040204" pitchFamily="50" charset="-128"/>
                <a:ea typeface="Meiryo UI" panose="020B0604030504040204" pitchFamily="50" charset="-128"/>
              </a:rPr>
              <a:t>２）広域インフラ</a:t>
            </a:r>
          </a:p>
          <a:p>
            <a:pPr>
              <a:lnSpc>
                <a:spcPct val="120000"/>
              </a:lnSpc>
            </a:pPr>
            <a:r>
              <a:rPr lang="ja-JP" altLang="en-US" sz="1200" b="1" dirty="0" smtClean="0">
                <a:solidFill>
                  <a:schemeClr val="tx1"/>
                </a:solidFill>
                <a:latin typeface="Meiryo UI" panose="020B0604030504040204" pitchFamily="50" charset="-128"/>
                <a:ea typeface="Meiryo UI" panose="020B0604030504040204" pitchFamily="50" charset="-128"/>
              </a:rPr>
              <a:t>◇広域的な高速道路</a:t>
            </a:r>
            <a:r>
              <a:rPr lang="ja-JP" altLang="en-US" sz="1200" b="1" dirty="0">
                <a:solidFill>
                  <a:schemeClr val="tx1"/>
                </a:solidFill>
                <a:latin typeface="Meiryo UI" panose="020B0604030504040204" pitchFamily="50" charset="-128"/>
                <a:ea typeface="Meiryo UI" panose="020B0604030504040204" pitchFamily="50" charset="-128"/>
              </a:rPr>
              <a:t>・鉄道の整備は、府市間協議が調わず</a:t>
            </a:r>
            <a:r>
              <a:rPr lang="ja-JP" altLang="en-US" sz="1200" b="1" dirty="0" smtClean="0">
                <a:solidFill>
                  <a:schemeClr val="tx1"/>
                </a:solidFill>
                <a:latin typeface="Meiryo UI" panose="020B0604030504040204" pitchFamily="50" charset="-128"/>
                <a:ea typeface="Meiryo UI" panose="020B0604030504040204" pitchFamily="50" charset="-128"/>
              </a:rPr>
              <a:t>、関</a:t>
            </a:r>
            <a:endParaRPr lang="en-US" altLang="ja-JP" sz="1200" b="1" dirty="0" smtClean="0">
              <a:solidFill>
                <a:schemeClr val="tx1"/>
              </a:solidFill>
              <a:latin typeface="Meiryo UI" panose="020B0604030504040204" pitchFamily="50" charset="-128"/>
              <a:ea typeface="Meiryo UI" panose="020B0604030504040204" pitchFamily="50" charset="-128"/>
            </a:endParaRPr>
          </a:p>
          <a:p>
            <a:pPr>
              <a:lnSpc>
                <a:spcPct val="120000"/>
              </a:lnSpc>
            </a:pPr>
            <a:r>
              <a:rPr lang="en-US" altLang="ja-JP" sz="1200" b="1" dirty="0">
                <a:solidFill>
                  <a:schemeClr val="tx1"/>
                </a:solidFill>
                <a:latin typeface="Meiryo UI" panose="020B0604030504040204" pitchFamily="50" charset="-128"/>
                <a:ea typeface="Meiryo UI" panose="020B0604030504040204" pitchFamily="50" charset="-128"/>
              </a:rPr>
              <a:t> </a:t>
            </a:r>
            <a:r>
              <a:rPr lang="en-US" altLang="ja-JP" sz="1200" b="1" dirty="0" smtClean="0">
                <a:solidFill>
                  <a:schemeClr val="tx1"/>
                </a:solidFill>
                <a:latin typeface="Meiryo UI" panose="020B0604030504040204" pitchFamily="50" charset="-128"/>
                <a:ea typeface="Meiryo UI" panose="020B0604030504040204" pitchFamily="50" charset="-128"/>
              </a:rPr>
              <a:t>  </a:t>
            </a:r>
            <a:r>
              <a:rPr lang="ja-JP" altLang="en-US" sz="1200" b="1" dirty="0" smtClean="0">
                <a:solidFill>
                  <a:schemeClr val="tx1"/>
                </a:solidFill>
                <a:latin typeface="Meiryo UI" panose="020B0604030504040204" pitchFamily="50" charset="-128"/>
                <a:ea typeface="Meiryo UI" panose="020B0604030504040204" pitchFamily="50" charset="-128"/>
              </a:rPr>
              <a:t>係者間の</a:t>
            </a:r>
            <a:r>
              <a:rPr lang="ja-JP" altLang="en-US" sz="1200" b="1" dirty="0">
                <a:solidFill>
                  <a:schemeClr val="tx1"/>
                </a:solidFill>
                <a:latin typeface="Meiryo UI" panose="020B0604030504040204" pitchFamily="50" charset="-128"/>
                <a:ea typeface="Meiryo UI" panose="020B0604030504040204" pitchFamily="50" charset="-128"/>
              </a:rPr>
              <a:t>協議</a:t>
            </a:r>
            <a:r>
              <a:rPr lang="ja-JP" altLang="en-US" sz="1200" b="1" dirty="0" smtClean="0">
                <a:solidFill>
                  <a:schemeClr val="tx1"/>
                </a:solidFill>
                <a:latin typeface="Meiryo UI" panose="020B0604030504040204" pitchFamily="50" charset="-128"/>
                <a:ea typeface="Meiryo UI" panose="020B0604030504040204" pitchFamily="50" charset="-128"/>
              </a:rPr>
              <a:t>に</a:t>
            </a:r>
            <a:r>
              <a:rPr lang="ja-JP" altLang="en-US" sz="1200" b="1" dirty="0">
                <a:solidFill>
                  <a:schemeClr val="tx1"/>
                </a:solidFill>
                <a:latin typeface="Meiryo UI" panose="020B0604030504040204" pitchFamily="50" charset="-128"/>
                <a:ea typeface="Meiryo UI" panose="020B0604030504040204" pitchFamily="50" charset="-128"/>
              </a:rPr>
              <a:t>時間</a:t>
            </a:r>
            <a:r>
              <a:rPr lang="ja-JP" altLang="en-US" sz="1200" b="1" dirty="0" smtClean="0">
                <a:solidFill>
                  <a:schemeClr val="tx1"/>
                </a:solidFill>
                <a:latin typeface="Meiryo UI" panose="020B0604030504040204" pitchFamily="50" charset="-128"/>
                <a:ea typeface="Meiryo UI" panose="020B0604030504040204" pitchFamily="50" charset="-128"/>
              </a:rPr>
              <a:t>を要し</a:t>
            </a:r>
            <a:r>
              <a:rPr lang="ja-JP" altLang="en-US" sz="1200" b="1" dirty="0">
                <a:solidFill>
                  <a:schemeClr val="tx1"/>
                </a:solidFill>
                <a:latin typeface="Meiryo UI" panose="020B0604030504040204" pitchFamily="50" charset="-128"/>
                <a:ea typeface="Meiryo UI" panose="020B0604030504040204" pitchFamily="50" charset="-128"/>
              </a:rPr>
              <a:t>、</a:t>
            </a:r>
            <a:r>
              <a:rPr lang="ja-JP" altLang="en-US" sz="1200" b="1" dirty="0" smtClean="0">
                <a:solidFill>
                  <a:schemeClr val="tx1"/>
                </a:solidFill>
                <a:latin typeface="Meiryo UI" panose="020B0604030504040204" pitchFamily="50" charset="-128"/>
                <a:ea typeface="Meiryo UI" panose="020B0604030504040204" pitchFamily="50" charset="-128"/>
              </a:rPr>
              <a:t>事業</a:t>
            </a:r>
            <a:r>
              <a:rPr lang="ja-JP" altLang="en-US" sz="1200" b="1" dirty="0">
                <a:solidFill>
                  <a:schemeClr val="tx1"/>
                </a:solidFill>
                <a:latin typeface="Meiryo UI" panose="020B0604030504040204" pitchFamily="50" charset="-128"/>
                <a:ea typeface="Meiryo UI" panose="020B0604030504040204" pitchFamily="50" charset="-128"/>
              </a:rPr>
              <a:t>着手</a:t>
            </a:r>
            <a:r>
              <a:rPr lang="ja-JP" altLang="en-US" sz="1200" b="1" dirty="0" smtClean="0">
                <a:solidFill>
                  <a:schemeClr val="tx1"/>
                </a:solidFill>
                <a:latin typeface="Meiryo UI" panose="020B0604030504040204" pitchFamily="50" charset="-128"/>
                <a:ea typeface="Meiryo UI" panose="020B0604030504040204" pitchFamily="50" charset="-128"/>
              </a:rPr>
              <a:t>できず</a:t>
            </a:r>
            <a:endParaRPr lang="en-US" altLang="ja-JP" sz="1200" b="1" dirty="0" smtClean="0">
              <a:solidFill>
                <a:schemeClr val="tx1"/>
              </a:solidFill>
              <a:latin typeface="Meiryo UI" panose="020B0604030504040204" pitchFamily="50" charset="-128"/>
              <a:ea typeface="Meiryo UI" panose="020B0604030504040204" pitchFamily="50" charset="-128"/>
            </a:endParaRPr>
          </a:p>
          <a:p>
            <a:pPr>
              <a:lnSpc>
                <a:spcPct val="120000"/>
              </a:lnSpc>
            </a:pPr>
            <a:endParaRPr lang="en-US" altLang="ja-JP" sz="800" b="1" dirty="0" smtClean="0">
              <a:solidFill>
                <a:schemeClr val="tx1"/>
              </a:solidFill>
              <a:latin typeface="Meiryo UI" panose="020B0604030504040204" pitchFamily="50" charset="-128"/>
              <a:ea typeface="Meiryo UI" panose="020B0604030504040204" pitchFamily="50" charset="-128"/>
            </a:endParaRPr>
          </a:p>
          <a:p>
            <a:pPr>
              <a:lnSpc>
                <a:spcPct val="120000"/>
              </a:lnSpc>
            </a:pPr>
            <a:endParaRPr lang="ja-JP" altLang="en-US" sz="800" b="1" dirty="0">
              <a:solidFill>
                <a:schemeClr val="tx1"/>
              </a:solidFill>
              <a:latin typeface="Meiryo UI" panose="020B0604030504040204" pitchFamily="50" charset="-128"/>
              <a:ea typeface="Meiryo UI" panose="020B0604030504040204" pitchFamily="50" charset="-128"/>
            </a:endParaRPr>
          </a:p>
          <a:p>
            <a:pPr>
              <a:lnSpc>
                <a:spcPct val="120000"/>
              </a:lnSpc>
            </a:pPr>
            <a:r>
              <a:rPr lang="ja-JP" altLang="en-US" sz="1200" b="1" dirty="0">
                <a:solidFill>
                  <a:schemeClr val="tx1"/>
                </a:solidFill>
                <a:latin typeface="Meiryo UI" panose="020B0604030504040204" pitchFamily="50" charset="-128"/>
                <a:ea typeface="Meiryo UI" panose="020B0604030504040204" pitchFamily="50" charset="-128"/>
              </a:rPr>
              <a:t>　 </a:t>
            </a:r>
            <a:r>
              <a:rPr lang="en-US" altLang="ja-JP" sz="1200" dirty="0">
                <a:solidFill>
                  <a:schemeClr val="tx1"/>
                </a:solidFill>
                <a:latin typeface="Meiryo UI" panose="020B0604030504040204" pitchFamily="50" charset="-128"/>
                <a:ea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rPr>
              <a:t>高速道路</a:t>
            </a:r>
            <a:r>
              <a:rPr lang="en-US" altLang="ja-JP" sz="1200" dirty="0">
                <a:solidFill>
                  <a:schemeClr val="tx1"/>
                </a:solidFill>
                <a:latin typeface="Meiryo UI" panose="020B0604030504040204" pitchFamily="50" charset="-128"/>
                <a:ea typeface="Meiryo UI" panose="020B0604030504040204" pitchFamily="50" charset="-128"/>
              </a:rPr>
              <a:t>】</a:t>
            </a:r>
          </a:p>
          <a:p>
            <a:pPr>
              <a:lnSpc>
                <a:spcPct val="120000"/>
              </a:lnSpc>
            </a:pPr>
            <a:r>
              <a:rPr lang="ja-JP" altLang="en-US" sz="1200" dirty="0">
                <a:solidFill>
                  <a:schemeClr val="tx1"/>
                </a:solidFill>
                <a:latin typeface="Meiryo UI" panose="020B0604030504040204" pitchFamily="50" charset="-128"/>
                <a:ea typeface="Meiryo UI" panose="020B0604030504040204" pitchFamily="50" charset="-128"/>
              </a:rPr>
              <a:t>　　・大阪都市再生環状道路に位置付く「淀川左岸線延伸部」</a:t>
            </a:r>
            <a:r>
              <a:rPr lang="ja-JP" altLang="en-US" sz="1200" dirty="0" smtClean="0">
                <a:solidFill>
                  <a:schemeClr val="tx1"/>
                </a:solidFill>
                <a:latin typeface="Meiryo UI" panose="020B0604030504040204" pitchFamily="50" charset="-128"/>
                <a:ea typeface="Meiryo UI" panose="020B0604030504040204" pitchFamily="50" charset="-128"/>
              </a:rPr>
              <a:t>が</a:t>
            </a:r>
            <a:endParaRPr lang="en-US" altLang="ja-JP" sz="1200" dirty="0" smtClean="0">
              <a:solidFill>
                <a:schemeClr val="tx1"/>
              </a:solidFill>
              <a:latin typeface="Meiryo UI" panose="020B0604030504040204" pitchFamily="50" charset="-128"/>
              <a:ea typeface="Meiryo UI" panose="020B0604030504040204" pitchFamily="50" charset="-128"/>
            </a:endParaRPr>
          </a:p>
          <a:p>
            <a:pPr>
              <a:lnSpc>
                <a:spcPct val="120000"/>
              </a:lnSpc>
            </a:pPr>
            <a:r>
              <a:rPr lang="en-US" altLang="ja-JP" sz="1200" dirty="0">
                <a:solidFill>
                  <a:schemeClr val="tx1"/>
                </a:solidFill>
                <a:latin typeface="Meiryo UI" panose="020B0604030504040204" pitchFamily="50" charset="-128"/>
                <a:ea typeface="Meiryo UI" panose="020B0604030504040204" pitchFamily="50" charset="-128"/>
              </a:rPr>
              <a:t> </a:t>
            </a:r>
            <a:r>
              <a:rPr lang="en-US" altLang="ja-JP" sz="1200" dirty="0" smtClean="0">
                <a:solidFill>
                  <a:schemeClr val="tx1"/>
                </a:solidFill>
                <a:latin typeface="Meiryo UI" panose="020B0604030504040204" pitchFamily="50" charset="-128"/>
                <a:ea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rPr>
              <a:t>調整</a:t>
            </a:r>
            <a:r>
              <a:rPr lang="ja-JP" altLang="en-US" sz="1200" dirty="0">
                <a:solidFill>
                  <a:schemeClr val="tx1"/>
                </a:solidFill>
                <a:latin typeface="Meiryo UI" panose="020B0604030504040204" pitchFamily="50" charset="-128"/>
                <a:ea typeface="Meiryo UI" panose="020B0604030504040204" pitchFamily="50" charset="-128"/>
              </a:rPr>
              <a:t>未了</a:t>
            </a:r>
          </a:p>
          <a:p>
            <a:pPr>
              <a:lnSpc>
                <a:spcPct val="120000"/>
              </a:lnSpc>
            </a:pPr>
            <a:r>
              <a:rPr lang="ja-JP" altLang="en-US" sz="1200" dirty="0">
                <a:solidFill>
                  <a:schemeClr val="tx1"/>
                </a:solidFill>
                <a:latin typeface="Meiryo UI" panose="020B0604030504040204" pitchFamily="50" charset="-128"/>
                <a:ea typeface="Meiryo UI" panose="020B0604030504040204" pitchFamily="50" charset="-128"/>
              </a:rPr>
              <a:t>　 </a:t>
            </a:r>
            <a:r>
              <a:rPr lang="en-US" altLang="ja-JP" sz="1200" dirty="0">
                <a:solidFill>
                  <a:schemeClr val="tx1"/>
                </a:solidFill>
                <a:latin typeface="Meiryo UI" panose="020B0604030504040204" pitchFamily="50" charset="-128"/>
                <a:ea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rPr>
              <a:t>鉄道</a:t>
            </a:r>
            <a:r>
              <a:rPr lang="en-US" altLang="ja-JP" sz="1200" dirty="0">
                <a:solidFill>
                  <a:schemeClr val="tx1"/>
                </a:solidFill>
                <a:latin typeface="Meiryo UI" panose="020B0604030504040204" pitchFamily="50" charset="-128"/>
                <a:ea typeface="Meiryo UI" panose="020B0604030504040204" pitchFamily="50" charset="-128"/>
              </a:rPr>
              <a:t>】</a:t>
            </a:r>
          </a:p>
          <a:p>
            <a:pPr>
              <a:lnSpc>
                <a:spcPct val="120000"/>
              </a:lnSpc>
            </a:pPr>
            <a:r>
              <a:rPr lang="ja-JP" altLang="en-US" sz="1200" dirty="0">
                <a:solidFill>
                  <a:schemeClr val="tx1"/>
                </a:solidFill>
                <a:latin typeface="Meiryo UI" panose="020B0604030504040204" pitchFamily="50" charset="-128"/>
                <a:ea typeface="Meiryo UI" panose="020B0604030504040204" pitchFamily="50" charset="-128"/>
              </a:rPr>
              <a:t>　　・拠点ネットワークとなる「なにわ筋線（うめきた（大阪</a:t>
            </a:r>
            <a:r>
              <a:rPr lang="ja-JP" altLang="en-US" sz="1200" dirty="0" smtClean="0">
                <a:solidFill>
                  <a:schemeClr val="tx1"/>
                </a:solidFill>
                <a:latin typeface="Meiryo UI" panose="020B0604030504040204" pitchFamily="50" charset="-128"/>
                <a:ea typeface="Meiryo UI" panose="020B0604030504040204" pitchFamily="50" charset="-128"/>
              </a:rPr>
              <a:t>）～</a:t>
            </a:r>
            <a:r>
              <a:rPr lang="en-US" altLang="ja-JP" sz="1200" dirty="0" smtClean="0">
                <a:solidFill>
                  <a:schemeClr val="tx1"/>
                </a:solidFill>
                <a:latin typeface="Meiryo UI" panose="020B0604030504040204" pitchFamily="50" charset="-128"/>
                <a:ea typeface="Meiryo UI" panose="020B0604030504040204" pitchFamily="50" charset="-128"/>
              </a:rPr>
              <a:t>JR</a:t>
            </a:r>
            <a:r>
              <a:rPr lang="ja-JP" altLang="en-US" sz="1200" dirty="0" smtClean="0">
                <a:solidFill>
                  <a:schemeClr val="tx1"/>
                </a:solidFill>
                <a:latin typeface="Meiryo UI" panose="020B0604030504040204" pitchFamily="50" charset="-128"/>
                <a:ea typeface="Meiryo UI" panose="020B0604030504040204" pitchFamily="50" charset="-128"/>
              </a:rPr>
              <a:t>難</a:t>
            </a:r>
            <a:endParaRPr lang="en-US" altLang="ja-JP" sz="1200" dirty="0" smtClean="0">
              <a:solidFill>
                <a:schemeClr val="tx1"/>
              </a:solidFill>
              <a:latin typeface="Meiryo UI" panose="020B0604030504040204" pitchFamily="50" charset="-128"/>
              <a:ea typeface="Meiryo UI" panose="020B0604030504040204" pitchFamily="50" charset="-128"/>
            </a:endParaRPr>
          </a:p>
          <a:p>
            <a:pPr>
              <a:lnSpc>
                <a:spcPct val="120000"/>
              </a:lnSpc>
            </a:pPr>
            <a:r>
              <a:rPr lang="en-US" altLang="ja-JP" sz="1200" dirty="0">
                <a:solidFill>
                  <a:schemeClr val="tx1"/>
                </a:solidFill>
                <a:latin typeface="Meiryo UI" panose="020B0604030504040204" pitchFamily="50" charset="-128"/>
                <a:ea typeface="Meiryo UI" panose="020B0604030504040204" pitchFamily="50" charset="-128"/>
              </a:rPr>
              <a:t> </a:t>
            </a:r>
            <a:r>
              <a:rPr lang="en-US" altLang="ja-JP" sz="1200" dirty="0" smtClean="0">
                <a:solidFill>
                  <a:schemeClr val="tx1"/>
                </a:solidFill>
                <a:latin typeface="Meiryo UI" panose="020B0604030504040204" pitchFamily="50" charset="-128"/>
                <a:ea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rPr>
              <a:t>波・南海本線新今宮）</a:t>
            </a:r>
            <a:r>
              <a:rPr lang="ja-JP" altLang="en-US" sz="1200" dirty="0">
                <a:solidFill>
                  <a:schemeClr val="tx1"/>
                </a:solidFill>
                <a:latin typeface="Meiryo UI" panose="020B0604030504040204" pitchFamily="50" charset="-128"/>
                <a:ea typeface="Meiryo UI" panose="020B0604030504040204" pitchFamily="50" charset="-128"/>
              </a:rPr>
              <a:t>」が調整</a:t>
            </a:r>
            <a:r>
              <a:rPr lang="ja-JP" altLang="en-US" sz="1200" dirty="0" smtClean="0">
                <a:solidFill>
                  <a:schemeClr val="tx1"/>
                </a:solidFill>
                <a:latin typeface="Meiryo UI" panose="020B0604030504040204" pitchFamily="50" charset="-128"/>
                <a:ea typeface="Meiryo UI" panose="020B0604030504040204" pitchFamily="50" charset="-128"/>
              </a:rPr>
              <a:t>未了</a:t>
            </a:r>
            <a:endParaRPr lang="en-US" altLang="ja-JP" sz="1200" dirty="0" smtClean="0">
              <a:solidFill>
                <a:schemeClr val="tx1"/>
              </a:solidFill>
              <a:latin typeface="Meiryo UI" panose="020B0604030504040204" pitchFamily="50" charset="-128"/>
              <a:ea typeface="Meiryo UI" panose="020B0604030504040204" pitchFamily="50" charset="-128"/>
            </a:endParaRPr>
          </a:p>
          <a:p>
            <a:pPr>
              <a:lnSpc>
                <a:spcPct val="120000"/>
              </a:lnSpc>
            </a:pPr>
            <a:r>
              <a:rPr lang="ja-JP" altLang="en-US" sz="1050" dirty="0">
                <a:solidFill>
                  <a:srgbClr val="FF0000"/>
                </a:solidFill>
                <a:latin typeface="Meiryo UI" panose="020B0604030504040204" pitchFamily="50" charset="-128"/>
                <a:ea typeface="Meiryo UI" panose="020B0604030504040204" pitchFamily="50" charset="-128"/>
              </a:rPr>
              <a:t>　</a:t>
            </a:r>
            <a:r>
              <a:rPr lang="ja-JP" altLang="en-US" sz="1050" dirty="0" smtClean="0">
                <a:solidFill>
                  <a:srgbClr val="FF0000"/>
                </a:solidFill>
                <a:latin typeface="Meiryo UI" panose="020B0604030504040204" pitchFamily="50" charset="-128"/>
                <a:ea typeface="Meiryo UI" panose="020B0604030504040204" pitchFamily="50" charset="-128"/>
              </a:rPr>
              <a:t>　</a:t>
            </a:r>
            <a:endParaRPr lang="en-US" altLang="ja-JP" sz="1050" dirty="0">
              <a:solidFill>
                <a:srgbClr val="FF0000"/>
              </a:solidFill>
              <a:latin typeface="Meiryo UI" panose="020B0604030504040204" pitchFamily="50" charset="-128"/>
              <a:ea typeface="Meiryo UI" panose="020B0604030504040204" pitchFamily="50" charset="-128"/>
            </a:endParaRPr>
          </a:p>
        </p:txBody>
      </p:sp>
      <p:sp>
        <p:nvSpPr>
          <p:cNvPr id="21" name="正方形/長方形 20"/>
          <p:cNvSpPr/>
          <p:nvPr/>
        </p:nvSpPr>
        <p:spPr>
          <a:xfrm>
            <a:off x="4742229" y="772305"/>
            <a:ext cx="4248000" cy="6012000"/>
          </a:xfrm>
          <a:prstGeom prst="rect">
            <a:avLst/>
          </a:prstGeom>
          <a:solidFill>
            <a:schemeClr val="bg1">
              <a:lumMod val="95000"/>
            </a:schemeClr>
          </a:solidFill>
          <a:ln w="95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ct val="140000"/>
              </a:lnSpc>
            </a:pPr>
            <a:endParaRPr kumimoji="1" lang="en-US" altLang="ja-JP" sz="1000" dirty="0" smtClean="0">
              <a:latin typeface="Meiryo UI" panose="020B0604030504040204" pitchFamily="50" charset="-128"/>
              <a:ea typeface="Meiryo UI" panose="020B0604030504040204" pitchFamily="50" charset="-128"/>
            </a:endParaRPr>
          </a:p>
          <a:p>
            <a:pPr>
              <a:lnSpc>
                <a:spcPct val="120000"/>
              </a:lnSpc>
            </a:pPr>
            <a:r>
              <a:rPr lang="ja-JP" altLang="en-US" sz="1200" b="1" dirty="0" smtClean="0">
                <a:solidFill>
                  <a:schemeClr val="tx1"/>
                </a:solidFill>
                <a:latin typeface="Meiryo UI" panose="020B0604030504040204" pitchFamily="50" charset="-128"/>
                <a:ea typeface="Meiryo UI" panose="020B0604030504040204" pitchFamily="50" charset="-128"/>
              </a:rPr>
              <a:t>（１）戦略</a:t>
            </a:r>
            <a:endParaRPr lang="en-US" altLang="ja-JP" sz="1200" b="1" dirty="0" smtClean="0">
              <a:solidFill>
                <a:schemeClr val="tx1"/>
              </a:solidFill>
              <a:latin typeface="Meiryo UI" panose="020B0604030504040204" pitchFamily="50" charset="-128"/>
              <a:ea typeface="Meiryo UI" panose="020B0604030504040204" pitchFamily="50" charset="-128"/>
            </a:endParaRPr>
          </a:p>
          <a:p>
            <a:pPr>
              <a:lnSpc>
                <a:spcPct val="120000"/>
              </a:lnSpc>
            </a:pPr>
            <a:r>
              <a:rPr kumimoji="1" lang="ja-JP" altLang="en-US" sz="1200" b="1" dirty="0" smtClean="0">
                <a:solidFill>
                  <a:schemeClr val="tx1"/>
                </a:solidFill>
                <a:latin typeface="Meiryo UI" panose="020B0604030504040204" pitchFamily="50" charset="-128"/>
                <a:ea typeface="Meiryo UI" panose="020B0604030504040204" pitchFamily="50" charset="-128"/>
              </a:rPr>
              <a:t>◇広域的な政策については、</a:t>
            </a:r>
            <a:r>
              <a:rPr lang="ja-JP" altLang="en-US" sz="1200" b="1" dirty="0" smtClean="0">
                <a:solidFill>
                  <a:schemeClr val="tx1"/>
                </a:solidFill>
                <a:latin typeface="Meiryo UI" panose="020B0604030504040204" pitchFamily="50" charset="-128"/>
                <a:ea typeface="Meiryo UI" panose="020B0604030504040204" pitchFamily="50" charset="-128"/>
              </a:rPr>
              <a:t>府市一体の戦略を策定・実行（市</a:t>
            </a:r>
            <a:endParaRPr lang="en-US" altLang="ja-JP" sz="1200" b="1" dirty="0" smtClean="0">
              <a:solidFill>
                <a:schemeClr val="tx1"/>
              </a:solidFill>
              <a:latin typeface="Meiryo UI" panose="020B0604030504040204" pitchFamily="50" charset="-128"/>
              <a:ea typeface="Meiryo UI" panose="020B0604030504040204" pitchFamily="50" charset="-128"/>
            </a:endParaRPr>
          </a:p>
          <a:p>
            <a:pPr>
              <a:lnSpc>
                <a:spcPct val="120000"/>
              </a:lnSpc>
            </a:pPr>
            <a:r>
              <a:rPr lang="en-US" altLang="ja-JP" sz="1200" b="1" dirty="0">
                <a:solidFill>
                  <a:schemeClr val="tx1"/>
                </a:solidFill>
                <a:latin typeface="Meiryo UI" panose="020B0604030504040204" pitchFamily="50" charset="-128"/>
                <a:ea typeface="Meiryo UI" panose="020B0604030504040204" pitchFamily="50" charset="-128"/>
              </a:rPr>
              <a:t> </a:t>
            </a:r>
            <a:r>
              <a:rPr lang="en-US" altLang="ja-JP" sz="1200" b="1" dirty="0" smtClean="0">
                <a:solidFill>
                  <a:schemeClr val="tx1"/>
                </a:solidFill>
                <a:latin typeface="Meiryo UI" panose="020B0604030504040204" pitchFamily="50" charset="-128"/>
                <a:ea typeface="Meiryo UI" panose="020B0604030504040204" pitchFamily="50" charset="-128"/>
              </a:rPr>
              <a:t>  </a:t>
            </a:r>
            <a:r>
              <a:rPr lang="ja-JP" altLang="en-US" sz="1200" b="1" dirty="0" smtClean="0">
                <a:solidFill>
                  <a:schemeClr val="tx1"/>
                </a:solidFill>
                <a:latin typeface="Meiryo UI" panose="020B0604030504040204" pitchFamily="50" charset="-128"/>
                <a:ea typeface="Meiryo UI" panose="020B0604030504040204" pitchFamily="50" charset="-128"/>
              </a:rPr>
              <a:t>域内外を見た「府域全体の成長」の観点で策定し、全体最適</a:t>
            </a:r>
            <a:endParaRPr lang="en-US" altLang="ja-JP" sz="1200" b="1" dirty="0" smtClean="0">
              <a:solidFill>
                <a:schemeClr val="tx1"/>
              </a:solidFill>
              <a:latin typeface="Meiryo UI" panose="020B0604030504040204" pitchFamily="50" charset="-128"/>
              <a:ea typeface="Meiryo UI" panose="020B0604030504040204" pitchFamily="50" charset="-128"/>
            </a:endParaRPr>
          </a:p>
          <a:p>
            <a:pPr>
              <a:lnSpc>
                <a:spcPct val="120000"/>
              </a:lnSpc>
            </a:pPr>
            <a:r>
              <a:rPr lang="en-US" altLang="ja-JP" sz="1200" b="1" dirty="0">
                <a:solidFill>
                  <a:schemeClr val="tx1"/>
                </a:solidFill>
                <a:latin typeface="Meiryo UI" panose="020B0604030504040204" pitchFamily="50" charset="-128"/>
                <a:ea typeface="Meiryo UI" panose="020B0604030504040204" pitchFamily="50" charset="-128"/>
              </a:rPr>
              <a:t> </a:t>
            </a:r>
            <a:r>
              <a:rPr lang="en-US" altLang="ja-JP" sz="1200" b="1" dirty="0" smtClean="0">
                <a:solidFill>
                  <a:schemeClr val="tx1"/>
                </a:solidFill>
                <a:latin typeface="Meiryo UI" panose="020B0604030504040204" pitchFamily="50" charset="-128"/>
                <a:ea typeface="Meiryo UI" panose="020B0604030504040204" pitchFamily="50" charset="-128"/>
              </a:rPr>
              <a:t>  </a:t>
            </a:r>
            <a:r>
              <a:rPr lang="ja-JP" altLang="en-US" sz="1200" b="1" dirty="0" smtClean="0">
                <a:solidFill>
                  <a:schemeClr val="tx1"/>
                </a:solidFill>
                <a:latin typeface="Meiryo UI" panose="020B0604030504040204" pitchFamily="50" charset="-128"/>
                <a:ea typeface="Meiryo UI" panose="020B0604030504040204" pitchFamily="50" charset="-128"/>
              </a:rPr>
              <a:t>化）</a:t>
            </a:r>
            <a:endParaRPr lang="en-US" altLang="ja-JP" sz="1200" b="1" dirty="0">
              <a:solidFill>
                <a:schemeClr val="tx1"/>
              </a:solidFill>
              <a:latin typeface="Meiryo UI" panose="020B0604030504040204" pitchFamily="50" charset="-128"/>
              <a:ea typeface="Meiryo UI" panose="020B0604030504040204" pitchFamily="50" charset="-128"/>
            </a:endParaRPr>
          </a:p>
          <a:p>
            <a:pPr>
              <a:lnSpc>
                <a:spcPct val="120000"/>
              </a:lnSpc>
            </a:pPr>
            <a:r>
              <a:rPr lang="ja-JP" altLang="en-US" sz="1200" b="1" dirty="0">
                <a:solidFill>
                  <a:schemeClr val="tx1"/>
                </a:solidFill>
                <a:latin typeface="Meiryo UI" panose="020B0604030504040204" pitchFamily="50" charset="-128"/>
                <a:ea typeface="Meiryo UI" panose="020B0604030504040204" pitchFamily="50" charset="-128"/>
              </a:rPr>
              <a:t>◇</a:t>
            </a:r>
            <a:r>
              <a:rPr kumimoji="1" lang="ja-JP" altLang="en-US" sz="1200" b="1" dirty="0" smtClean="0">
                <a:solidFill>
                  <a:schemeClr val="tx1"/>
                </a:solidFill>
                <a:latin typeface="Meiryo UI" panose="020B0604030504040204" pitchFamily="50" charset="-128"/>
                <a:ea typeface="Meiryo UI" panose="020B0604030504040204" pitchFamily="50" charset="-128"/>
              </a:rPr>
              <a:t>府市の連携を緊密にする</a:t>
            </a:r>
            <a:r>
              <a:rPr lang="ja-JP" altLang="en-US" sz="1200" b="1" dirty="0" smtClean="0">
                <a:solidFill>
                  <a:schemeClr val="tx1"/>
                </a:solidFill>
                <a:latin typeface="Meiryo UI" panose="020B0604030504040204" pitchFamily="50" charset="-128"/>
                <a:ea typeface="Meiryo UI" panose="020B0604030504040204" pitchFamily="50" charset="-128"/>
              </a:rPr>
              <a:t>ため、</a:t>
            </a:r>
            <a:r>
              <a:rPr kumimoji="1" lang="ja-JP" altLang="en-US" sz="1200" b="1" dirty="0" smtClean="0">
                <a:solidFill>
                  <a:schemeClr val="tx1"/>
                </a:solidFill>
                <a:latin typeface="Meiryo UI" panose="020B0604030504040204" pitchFamily="50" charset="-128"/>
                <a:ea typeface="Meiryo UI" panose="020B0604030504040204" pitchFamily="50" charset="-128"/>
              </a:rPr>
              <a:t>「府市統合本部</a:t>
            </a:r>
            <a:r>
              <a:rPr lang="ja-JP" altLang="en-US" sz="1200" b="1" dirty="0">
                <a:solidFill>
                  <a:schemeClr val="tx1"/>
                </a:solidFill>
                <a:latin typeface="Meiryo UI" panose="020B0604030504040204" pitchFamily="50" charset="-128"/>
                <a:ea typeface="Meiryo UI" panose="020B0604030504040204" pitchFamily="50" charset="-128"/>
              </a:rPr>
              <a:t>」</a:t>
            </a:r>
            <a:r>
              <a:rPr lang="ja-JP" altLang="en-US" sz="1200" b="1" dirty="0" smtClean="0">
                <a:solidFill>
                  <a:schemeClr val="tx1"/>
                </a:solidFill>
                <a:latin typeface="Meiryo UI" panose="020B0604030504040204" pitchFamily="50" charset="-128"/>
                <a:ea typeface="Meiryo UI" panose="020B0604030504040204" pitchFamily="50" charset="-128"/>
              </a:rPr>
              <a:t>　</a:t>
            </a:r>
            <a:r>
              <a:rPr kumimoji="1" lang="ja-JP" altLang="en-US" sz="1200" b="1" dirty="0" smtClean="0">
                <a:solidFill>
                  <a:schemeClr val="tx1"/>
                </a:solidFill>
                <a:latin typeface="Meiryo UI" panose="020B0604030504040204" pitchFamily="50" charset="-128"/>
                <a:ea typeface="Meiryo UI" panose="020B0604030504040204" pitchFamily="50" charset="-128"/>
              </a:rPr>
              <a:t>「副首都推</a:t>
            </a:r>
            <a:endParaRPr kumimoji="1" lang="en-US" altLang="ja-JP" sz="1200" b="1" dirty="0" smtClean="0">
              <a:solidFill>
                <a:schemeClr val="tx1"/>
              </a:solidFill>
              <a:latin typeface="Meiryo UI" panose="020B0604030504040204" pitchFamily="50" charset="-128"/>
              <a:ea typeface="Meiryo UI" panose="020B0604030504040204" pitchFamily="50" charset="-128"/>
            </a:endParaRPr>
          </a:p>
          <a:p>
            <a:pPr>
              <a:lnSpc>
                <a:spcPct val="120000"/>
              </a:lnSpc>
            </a:pPr>
            <a:r>
              <a:rPr lang="en-US" altLang="ja-JP" sz="1200" b="1" dirty="0">
                <a:solidFill>
                  <a:schemeClr val="tx1"/>
                </a:solidFill>
                <a:latin typeface="Meiryo UI" panose="020B0604030504040204" pitchFamily="50" charset="-128"/>
                <a:ea typeface="Meiryo UI" panose="020B0604030504040204" pitchFamily="50" charset="-128"/>
              </a:rPr>
              <a:t> </a:t>
            </a:r>
            <a:r>
              <a:rPr lang="en-US" altLang="ja-JP" sz="1200" b="1" dirty="0" smtClean="0">
                <a:solidFill>
                  <a:schemeClr val="tx1"/>
                </a:solidFill>
                <a:latin typeface="Meiryo UI" panose="020B0604030504040204" pitchFamily="50" charset="-128"/>
                <a:ea typeface="Meiryo UI" panose="020B0604030504040204" pitchFamily="50" charset="-128"/>
              </a:rPr>
              <a:t>  </a:t>
            </a:r>
            <a:r>
              <a:rPr kumimoji="1" lang="ja-JP" altLang="en-US" sz="1200" b="1" dirty="0" smtClean="0">
                <a:solidFill>
                  <a:schemeClr val="tx1"/>
                </a:solidFill>
                <a:latin typeface="Meiryo UI" panose="020B0604030504040204" pitchFamily="50" charset="-128"/>
                <a:ea typeface="Meiryo UI" panose="020B0604030504040204" pitchFamily="50" charset="-128"/>
              </a:rPr>
              <a:t>進本部」を常設し、</a:t>
            </a:r>
            <a:r>
              <a:rPr lang="ja-JP" altLang="en-US" sz="1200" b="1" dirty="0" smtClean="0">
                <a:solidFill>
                  <a:schemeClr val="tx1"/>
                </a:solidFill>
                <a:latin typeface="Meiryo UI" panose="020B0604030504040204" pitchFamily="50" charset="-128"/>
                <a:ea typeface="Meiryo UI" panose="020B0604030504040204" pitchFamily="50" charset="-128"/>
              </a:rPr>
              <a:t>９年間で</a:t>
            </a:r>
            <a:r>
              <a:rPr lang="en-US" altLang="ja-JP" sz="1200" b="1" dirty="0" smtClean="0">
                <a:solidFill>
                  <a:schemeClr val="tx1"/>
                </a:solidFill>
                <a:latin typeface="Meiryo UI" panose="020B0604030504040204" pitchFamily="50" charset="-128"/>
                <a:ea typeface="Meiryo UI" panose="020B0604030504040204" pitchFamily="50" charset="-128"/>
              </a:rPr>
              <a:t>47</a:t>
            </a:r>
            <a:r>
              <a:rPr lang="ja-JP" altLang="en-US" sz="1200" b="1" dirty="0" smtClean="0">
                <a:solidFill>
                  <a:schemeClr val="tx1"/>
                </a:solidFill>
                <a:latin typeface="Meiryo UI" panose="020B0604030504040204" pitchFamily="50" charset="-128"/>
                <a:ea typeface="Meiryo UI" panose="020B0604030504040204" pitchFamily="50" charset="-128"/>
              </a:rPr>
              <a:t>回開催</a:t>
            </a:r>
            <a:endParaRPr lang="en-US" altLang="ja-JP" sz="1200" b="1" dirty="0" smtClean="0">
              <a:solidFill>
                <a:schemeClr val="tx1"/>
              </a:solidFill>
              <a:latin typeface="Meiryo UI" panose="020B0604030504040204" pitchFamily="50" charset="-128"/>
              <a:ea typeface="Meiryo UI" panose="020B0604030504040204" pitchFamily="50" charset="-128"/>
            </a:endParaRPr>
          </a:p>
          <a:p>
            <a:pPr>
              <a:lnSpc>
                <a:spcPct val="120000"/>
              </a:lnSpc>
            </a:pPr>
            <a:endParaRPr lang="en-US" altLang="ja-JP" sz="1050" dirty="0" smtClean="0">
              <a:solidFill>
                <a:schemeClr val="tx1"/>
              </a:solidFill>
              <a:latin typeface="Meiryo UI" panose="020B0604030504040204" pitchFamily="50" charset="-128"/>
              <a:ea typeface="Meiryo UI" panose="020B0604030504040204" pitchFamily="50" charset="-128"/>
            </a:endParaRPr>
          </a:p>
          <a:p>
            <a:pPr>
              <a:lnSpc>
                <a:spcPct val="120000"/>
              </a:lnSpc>
            </a:pPr>
            <a:r>
              <a:rPr lang="en-US" altLang="ja-JP" sz="1200" dirty="0" smtClean="0">
                <a:solidFill>
                  <a:schemeClr val="tx1"/>
                </a:solidFill>
                <a:latin typeface="Meiryo UI" panose="020B0604030504040204" pitchFamily="50" charset="-128"/>
                <a:ea typeface="Meiryo UI" panose="020B0604030504040204" pitchFamily="50" charset="-128"/>
              </a:rPr>
              <a:t>    【</a:t>
            </a:r>
            <a:r>
              <a:rPr lang="ja-JP" altLang="en-US" sz="1200" dirty="0">
                <a:solidFill>
                  <a:schemeClr val="tx1"/>
                </a:solidFill>
                <a:latin typeface="Meiryo UI" panose="020B0604030504040204" pitchFamily="50" charset="-128"/>
                <a:ea typeface="Meiryo UI" panose="020B0604030504040204" pitchFamily="50" charset="-128"/>
              </a:rPr>
              <a:t>府市一体の戦略・計画</a:t>
            </a:r>
            <a:r>
              <a:rPr lang="en-US" altLang="ja-JP" sz="1200" dirty="0">
                <a:solidFill>
                  <a:schemeClr val="tx1"/>
                </a:solidFill>
                <a:latin typeface="Meiryo UI" panose="020B0604030504040204" pitchFamily="50" charset="-128"/>
                <a:ea typeface="Meiryo UI" panose="020B0604030504040204" pitchFamily="50" charset="-128"/>
              </a:rPr>
              <a:t>】</a:t>
            </a:r>
          </a:p>
          <a:p>
            <a:pPr>
              <a:lnSpc>
                <a:spcPct val="120000"/>
              </a:lnSpc>
            </a:pPr>
            <a:r>
              <a:rPr lang="ja-JP" altLang="en-US" sz="1200" dirty="0">
                <a:solidFill>
                  <a:schemeClr val="tx1"/>
                </a:solidFill>
                <a:latin typeface="Meiryo UI" panose="020B0604030504040204" pitchFamily="50" charset="-128"/>
                <a:ea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rPr>
              <a:t>   「成長戦略」「都市</a:t>
            </a:r>
            <a:r>
              <a:rPr lang="ja-JP" altLang="en-US" sz="1200" dirty="0">
                <a:solidFill>
                  <a:schemeClr val="tx1"/>
                </a:solidFill>
                <a:latin typeface="Meiryo UI" panose="020B0604030504040204" pitchFamily="50" charset="-128"/>
                <a:ea typeface="Meiryo UI" panose="020B0604030504040204" pitchFamily="50" charset="-128"/>
              </a:rPr>
              <a:t>魅力創造</a:t>
            </a:r>
            <a:r>
              <a:rPr lang="ja-JP" altLang="en-US" sz="1200" dirty="0" smtClean="0">
                <a:solidFill>
                  <a:schemeClr val="tx1"/>
                </a:solidFill>
                <a:latin typeface="Meiryo UI" panose="020B0604030504040204" pitchFamily="50" charset="-128"/>
                <a:ea typeface="Meiryo UI" panose="020B0604030504040204" pitchFamily="50" charset="-128"/>
              </a:rPr>
              <a:t>戦略」「グランドデザイン大阪」「副</a:t>
            </a:r>
            <a:endParaRPr lang="en-US" altLang="ja-JP" sz="1200" dirty="0" smtClean="0">
              <a:solidFill>
                <a:schemeClr val="tx1"/>
              </a:solidFill>
              <a:latin typeface="Meiryo UI" panose="020B0604030504040204" pitchFamily="50" charset="-128"/>
              <a:ea typeface="Meiryo UI" panose="020B0604030504040204" pitchFamily="50" charset="-128"/>
            </a:endParaRPr>
          </a:p>
          <a:p>
            <a:pPr>
              <a:lnSpc>
                <a:spcPct val="120000"/>
              </a:lnSpc>
            </a:pPr>
            <a:r>
              <a:rPr lang="en-US" altLang="ja-JP" sz="1200" dirty="0">
                <a:solidFill>
                  <a:schemeClr val="tx1"/>
                </a:solidFill>
                <a:latin typeface="Meiryo UI" panose="020B0604030504040204" pitchFamily="50" charset="-128"/>
                <a:ea typeface="Meiryo UI" panose="020B0604030504040204" pitchFamily="50" charset="-128"/>
              </a:rPr>
              <a:t> </a:t>
            </a:r>
            <a:r>
              <a:rPr lang="en-US" altLang="ja-JP" sz="1200" dirty="0" smtClean="0">
                <a:solidFill>
                  <a:schemeClr val="tx1"/>
                </a:solidFill>
                <a:latin typeface="Meiryo UI" panose="020B0604030504040204" pitchFamily="50" charset="-128"/>
                <a:ea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rPr>
              <a:t>首都ビジョン」</a:t>
            </a:r>
            <a:r>
              <a:rPr lang="en-US" altLang="ja-JP" sz="1200" dirty="0">
                <a:solidFill>
                  <a:schemeClr val="tx1"/>
                </a:solidFill>
                <a:latin typeface="Meiryo UI" panose="020B0604030504040204" pitchFamily="50" charset="-128"/>
                <a:ea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rPr>
              <a:t>等</a:t>
            </a:r>
            <a:endParaRPr lang="en-US" altLang="ja-JP" sz="1200" dirty="0" smtClean="0">
              <a:solidFill>
                <a:schemeClr val="tx1"/>
              </a:solidFill>
              <a:latin typeface="Meiryo UI" panose="020B0604030504040204" pitchFamily="50" charset="-128"/>
              <a:ea typeface="Meiryo UI" panose="020B0604030504040204" pitchFamily="50" charset="-128"/>
            </a:endParaRPr>
          </a:p>
          <a:p>
            <a:pPr>
              <a:lnSpc>
                <a:spcPct val="120000"/>
              </a:lnSpc>
            </a:pPr>
            <a:r>
              <a:rPr lang="en-US" altLang="ja-JP" sz="1200" dirty="0" smtClean="0">
                <a:solidFill>
                  <a:schemeClr val="tx1"/>
                </a:solidFill>
                <a:latin typeface="Meiryo UI" panose="020B0604030504040204" pitchFamily="50" charset="-128"/>
                <a:ea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rPr>
              <a:t>府市一体の取組み</a:t>
            </a:r>
            <a:r>
              <a:rPr lang="en-US" altLang="ja-JP" sz="1200" dirty="0" smtClean="0">
                <a:solidFill>
                  <a:schemeClr val="tx1"/>
                </a:solidFill>
                <a:latin typeface="Meiryo UI" panose="020B0604030504040204" pitchFamily="50" charset="-128"/>
                <a:ea typeface="Meiryo UI" panose="020B0604030504040204" pitchFamily="50" charset="-128"/>
              </a:rPr>
              <a:t>】</a:t>
            </a:r>
            <a:endParaRPr lang="en-US" altLang="ja-JP" sz="1200" dirty="0">
              <a:solidFill>
                <a:schemeClr val="tx1"/>
              </a:solidFill>
              <a:latin typeface="Meiryo UI" panose="020B0604030504040204" pitchFamily="50" charset="-128"/>
              <a:ea typeface="Meiryo UI" panose="020B0604030504040204" pitchFamily="50" charset="-128"/>
            </a:endParaRPr>
          </a:p>
          <a:p>
            <a:pPr>
              <a:lnSpc>
                <a:spcPct val="120000"/>
              </a:lnSpc>
            </a:pPr>
            <a:r>
              <a:rPr lang="ja-JP" altLang="en-US" sz="1200" dirty="0" smtClean="0">
                <a:solidFill>
                  <a:schemeClr val="tx1"/>
                </a:solidFill>
                <a:latin typeface="Meiryo UI" panose="020B0604030504040204" pitchFamily="50" charset="-128"/>
                <a:ea typeface="Meiryo UI" panose="020B0604030504040204" pitchFamily="50" charset="-128"/>
              </a:rPr>
              <a:t>　</a:t>
            </a:r>
            <a:r>
              <a:rPr lang="en-US" altLang="ja-JP" sz="1200" dirty="0">
                <a:solidFill>
                  <a:schemeClr val="tx1"/>
                </a:solidFill>
                <a:latin typeface="Meiryo UI" panose="020B0604030504040204" pitchFamily="50" charset="-128"/>
                <a:ea typeface="Meiryo UI" panose="020B0604030504040204" pitchFamily="50" charset="-128"/>
              </a:rPr>
              <a:t> </a:t>
            </a:r>
            <a:r>
              <a:rPr lang="en-US" altLang="ja-JP" sz="1200" dirty="0" smtClean="0">
                <a:solidFill>
                  <a:schemeClr val="tx1"/>
                </a:solidFill>
                <a:latin typeface="Meiryo UI" panose="020B0604030504040204" pitchFamily="50" charset="-128"/>
                <a:ea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rPr>
              <a:t>大阪観光局の</a:t>
            </a:r>
            <a:r>
              <a:rPr lang="ja-JP" altLang="en-US" sz="1200" dirty="0">
                <a:solidFill>
                  <a:schemeClr val="tx1"/>
                </a:solidFill>
                <a:latin typeface="Meiryo UI" panose="020B0604030504040204" pitchFamily="50" charset="-128"/>
                <a:ea typeface="Meiryo UI" panose="020B0604030504040204" pitchFamily="50" charset="-128"/>
              </a:rPr>
              <a:t>発足</a:t>
            </a:r>
            <a:r>
              <a:rPr lang="ja-JP" altLang="en-US" sz="1200" dirty="0" smtClean="0">
                <a:solidFill>
                  <a:schemeClr val="tx1"/>
                </a:solidFill>
                <a:latin typeface="Meiryo UI" panose="020B0604030504040204" pitchFamily="50" charset="-128"/>
                <a:ea typeface="Meiryo UI" panose="020B0604030504040204" pitchFamily="50" charset="-128"/>
              </a:rPr>
              <a:t>、信用保証協会の統合、大阪産業局の発</a:t>
            </a:r>
            <a:endParaRPr lang="en-US" altLang="ja-JP" sz="1200" dirty="0" smtClean="0">
              <a:solidFill>
                <a:schemeClr val="tx1"/>
              </a:solidFill>
              <a:latin typeface="Meiryo UI" panose="020B0604030504040204" pitchFamily="50" charset="-128"/>
              <a:ea typeface="Meiryo UI" panose="020B0604030504040204" pitchFamily="50" charset="-128"/>
            </a:endParaRPr>
          </a:p>
          <a:p>
            <a:pPr>
              <a:lnSpc>
                <a:spcPct val="120000"/>
              </a:lnSpc>
            </a:pPr>
            <a:r>
              <a:rPr lang="en-US" altLang="ja-JP" sz="1200" dirty="0">
                <a:solidFill>
                  <a:schemeClr val="tx1"/>
                </a:solidFill>
                <a:latin typeface="Meiryo UI" panose="020B0604030504040204" pitchFamily="50" charset="-128"/>
                <a:ea typeface="Meiryo UI" panose="020B0604030504040204" pitchFamily="50" charset="-128"/>
              </a:rPr>
              <a:t> </a:t>
            </a:r>
            <a:r>
              <a:rPr lang="en-US" altLang="ja-JP" sz="1200" dirty="0" smtClean="0">
                <a:solidFill>
                  <a:schemeClr val="tx1"/>
                </a:solidFill>
                <a:latin typeface="Meiryo UI" panose="020B0604030504040204" pitchFamily="50" charset="-128"/>
                <a:ea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rPr>
              <a:t>足等</a:t>
            </a:r>
            <a:endParaRPr lang="en-US" altLang="ja-JP" sz="1200" dirty="0" smtClean="0">
              <a:solidFill>
                <a:schemeClr val="tx1"/>
              </a:solidFill>
              <a:latin typeface="Meiryo UI" panose="020B0604030504040204" pitchFamily="50" charset="-128"/>
              <a:ea typeface="Meiryo UI" panose="020B0604030504040204" pitchFamily="50" charset="-128"/>
            </a:endParaRPr>
          </a:p>
          <a:p>
            <a:pPr>
              <a:lnSpc>
                <a:spcPct val="110000"/>
              </a:lnSpc>
            </a:pPr>
            <a:endParaRPr lang="en-US" altLang="ja-JP" sz="1200" dirty="0" smtClean="0">
              <a:solidFill>
                <a:schemeClr val="tx1"/>
              </a:solidFill>
              <a:latin typeface="Meiryo UI" panose="020B0604030504040204" pitchFamily="50" charset="-128"/>
              <a:ea typeface="Meiryo UI" panose="020B0604030504040204" pitchFamily="50" charset="-128"/>
            </a:endParaRPr>
          </a:p>
          <a:p>
            <a:pPr>
              <a:lnSpc>
                <a:spcPct val="110000"/>
              </a:lnSpc>
            </a:pPr>
            <a:endParaRPr lang="en-US" altLang="ja-JP" sz="1200" dirty="0" smtClean="0">
              <a:solidFill>
                <a:schemeClr val="tx1"/>
              </a:solidFill>
              <a:latin typeface="Meiryo UI" panose="020B0604030504040204" pitchFamily="50" charset="-128"/>
              <a:ea typeface="Meiryo UI" panose="020B0604030504040204" pitchFamily="50" charset="-128"/>
            </a:endParaRPr>
          </a:p>
          <a:p>
            <a:pPr>
              <a:lnSpc>
                <a:spcPct val="120000"/>
              </a:lnSpc>
            </a:pPr>
            <a:r>
              <a:rPr lang="ja-JP" altLang="en-US" sz="1200" b="1" dirty="0">
                <a:solidFill>
                  <a:schemeClr val="tx1"/>
                </a:solidFill>
                <a:latin typeface="Meiryo UI" panose="020B0604030504040204" pitchFamily="50" charset="-128"/>
                <a:ea typeface="Meiryo UI" panose="020B0604030504040204" pitchFamily="50" charset="-128"/>
              </a:rPr>
              <a:t>（２）広域インフラ</a:t>
            </a:r>
            <a:endParaRPr lang="en-US" altLang="ja-JP" sz="1200" b="1" dirty="0">
              <a:solidFill>
                <a:schemeClr val="tx1"/>
              </a:solidFill>
              <a:latin typeface="Meiryo UI" panose="020B0604030504040204" pitchFamily="50" charset="-128"/>
              <a:ea typeface="Meiryo UI" panose="020B0604030504040204" pitchFamily="50" charset="-128"/>
            </a:endParaRPr>
          </a:p>
          <a:p>
            <a:pPr>
              <a:lnSpc>
                <a:spcPct val="120000"/>
              </a:lnSpc>
            </a:pPr>
            <a:r>
              <a:rPr lang="ja-JP" altLang="en-US" sz="1200" b="1" dirty="0">
                <a:solidFill>
                  <a:schemeClr val="tx1"/>
                </a:solidFill>
                <a:latin typeface="Meiryo UI" panose="020B0604030504040204" pitchFamily="50" charset="-128"/>
                <a:ea typeface="Meiryo UI" panose="020B0604030504040204" pitchFamily="50" charset="-128"/>
              </a:rPr>
              <a:t>◇府市統合本部でトップ会談を行い、財源</a:t>
            </a:r>
            <a:r>
              <a:rPr lang="ja-JP" altLang="en-US" sz="1200" b="1" dirty="0" smtClean="0">
                <a:solidFill>
                  <a:schemeClr val="tx1"/>
                </a:solidFill>
                <a:latin typeface="Meiryo UI" panose="020B0604030504040204" pitchFamily="50" charset="-128"/>
                <a:ea typeface="Meiryo UI" panose="020B0604030504040204" pitchFamily="50" charset="-128"/>
              </a:rPr>
              <a:t>負担等の</a:t>
            </a:r>
            <a:r>
              <a:rPr lang="ja-JP" altLang="en-US" sz="1200" b="1" dirty="0">
                <a:solidFill>
                  <a:schemeClr val="tx1"/>
                </a:solidFill>
                <a:latin typeface="Meiryo UI" panose="020B0604030504040204" pitchFamily="50" charset="-128"/>
                <a:ea typeface="Meiryo UI" panose="020B0604030504040204" pitchFamily="50" charset="-128"/>
              </a:rPr>
              <a:t>調整</a:t>
            </a:r>
            <a:r>
              <a:rPr lang="ja-JP" altLang="en-US" sz="1200" b="1" dirty="0" smtClean="0">
                <a:solidFill>
                  <a:schemeClr val="tx1"/>
                </a:solidFill>
                <a:latin typeface="Meiryo UI" panose="020B0604030504040204" pitchFamily="50" charset="-128"/>
                <a:ea typeface="Meiryo UI" panose="020B0604030504040204" pitchFamily="50" charset="-128"/>
              </a:rPr>
              <a:t>を実施。</a:t>
            </a:r>
            <a:endParaRPr lang="en-US" altLang="ja-JP" sz="1200" b="1" dirty="0" smtClean="0">
              <a:solidFill>
                <a:schemeClr val="tx1"/>
              </a:solidFill>
              <a:latin typeface="Meiryo UI" panose="020B0604030504040204" pitchFamily="50" charset="-128"/>
              <a:ea typeface="Meiryo UI" panose="020B0604030504040204" pitchFamily="50" charset="-128"/>
            </a:endParaRPr>
          </a:p>
          <a:p>
            <a:pPr>
              <a:lnSpc>
                <a:spcPct val="120000"/>
              </a:lnSpc>
            </a:pPr>
            <a:r>
              <a:rPr lang="en-US" altLang="ja-JP" sz="1200" b="1" dirty="0">
                <a:solidFill>
                  <a:schemeClr val="tx1"/>
                </a:solidFill>
                <a:latin typeface="Meiryo UI" panose="020B0604030504040204" pitchFamily="50" charset="-128"/>
                <a:ea typeface="Meiryo UI" panose="020B0604030504040204" pitchFamily="50" charset="-128"/>
              </a:rPr>
              <a:t> </a:t>
            </a:r>
            <a:r>
              <a:rPr lang="en-US" altLang="ja-JP" sz="1200" b="1" dirty="0" smtClean="0">
                <a:solidFill>
                  <a:schemeClr val="tx1"/>
                </a:solidFill>
                <a:latin typeface="Meiryo UI" panose="020B0604030504040204" pitchFamily="50" charset="-128"/>
                <a:ea typeface="Meiryo UI" panose="020B0604030504040204" pitchFamily="50" charset="-128"/>
              </a:rPr>
              <a:t>  </a:t>
            </a:r>
            <a:r>
              <a:rPr lang="ja-JP" altLang="en-US" sz="1200" b="1" dirty="0" smtClean="0">
                <a:solidFill>
                  <a:schemeClr val="tx1"/>
                </a:solidFill>
                <a:latin typeface="Meiryo UI" panose="020B0604030504040204" pitchFamily="50" charset="-128"/>
                <a:ea typeface="Meiryo UI" panose="020B0604030504040204" pitchFamily="50" charset="-128"/>
              </a:rPr>
              <a:t>関係者間の</a:t>
            </a:r>
            <a:r>
              <a:rPr lang="ja-JP" altLang="en-US" sz="1200" b="1" dirty="0">
                <a:solidFill>
                  <a:schemeClr val="tx1"/>
                </a:solidFill>
                <a:latin typeface="Meiryo UI" panose="020B0604030504040204" pitchFamily="50" charset="-128"/>
                <a:ea typeface="Meiryo UI" panose="020B0604030504040204" pitchFamily="50" charset="-128"/>
              </a:rPr>
              <a:t>協議</a:t>
            </a:r>
            <a:r>
              <a:rPr lang="ja-JP" altLang="en-US" sz="1200" b="1" dirty="0" smtClean="0">
                <a:solidFill>
                  <a:schemeClr val="tx1"/>
                </a:solidFill>
                <a:latin typeface="Meiryo UI" panose="020B0604030504040204" pitchFamily="50" charset="-128"/>
                <a:ea typeface="Meiryo UI" panose="020B0604030504040204" pitchFamily="50" charset="-128"/>
              </a:rPr>
              <a:t>が調い、事業化へ</a:t>
            </a:r>
            <a:r>
              <a:rPr lang="ja-JP" altLang="en-US" sz="1200" b="1" dirty="0">
                <a:solidFill>
                  <a:schemeClr val="tx1"/>
                </a:solidFill>
                <a:latin typeface="Meiryo UI" panose="020B0604030504040204" pitchFamily="50" charset="-128"/>
                <a:ea typeface="Meiryo UI" panose="020B0604030504040204" pitchFamily="50" charset="-128"/>
              </a:rPr>
              <a:t>。府域全体の視点から</a:t>
            </a:r>
            <a:r>
              <a:rPr lang="ja-JP" altLang="en-US" sz="1200" b="1" dirty="0" smtClean="0">
                <a:solidFill>
                  <a:schemeClr val="tx1"/>
                </a:solidFill>
                <a:latin typeface="Meiryo UI" panose="020B0604030504040204" pitchFamily="50" charset="-128"/>
                <a:ea typeface="Meiryo UI" panose="020B0604030504040204" pitchFamily="50" charset="-128"/>
              </a:rPr>
              <a:t>優先</a:t>
            </a:r>
            <a:endParaRPr lang="en-US" altLang="ja-JP" sz="1200" b="1" dirty="0" smtClean="0">
              <a:solidFill>
                <a:schemeClr val="tx1"/>
              </a:solidFill>
              <a:latin typeface="Meiryo UI" panose="020B0604030504040204" pitchFamily="50" charset="-128"/>
              <a:ea typeface="Meiryo UI" panose="020B0604030504040204" pitchFamily="50" charset="-128"/>
            </a:endParaRPr>
          </a:p>
          <a:p>
            <a:pPr>
              <a:lnSpc>
                <a:spcPct val="120000"/>
              </a:lnSpc>
            </a:pPr>
            <a:r>
              <a:rPr lang="en-US" altLang="ja-JP" sz="1200" b="1" dirty="0">
                <a:solidFill>
                  <a:schemeClr val="tx1"/>
                </a:solidFill>
                <a:latin typeface="Meiryo UI" panose="020B0604030504040204" pitchFamily="50" charset="-128"/>
                <a:ea typeface="Meiryo UI" panose="020B0604030504040204" pitchFamily="50" charset="-128"/>
              </a:rPr>
              <a:t> </a:t>
            </a:r>
            <a:r>
              <a:rPr lang="en-US" altLang="ja-JP" sz="1200" b="1" dirty="0" smtClean="0">
                <a:solidFill>
                  <a:schemeClr val="tx1"/>
                </a:solidFill>
                <a:latin typeface="Meiryo UI" panose="020B0604030504040204" pitchFamily="50" charset="-128"/>
                <a:ea typeface="Meiryo UI" panose="020B0604030504040204" pitchFamily="50" charset="-128"/>
              </a:rPr>
              <a:t>  </a:t>
            </a:r>
            <a:r>
              <a:rPr lang="ja-JP" altLang="en-US" sz="1200" b="1" dirty="0" smtClean="0">
                <a:solidFill>
                  <a:schemeClr val="tx1"/>
                </a:solidFill>
                <a:latin typeface="Meiryo UI" panose="020B0604030504040204" pitchFamily="50" charset="-128"/>
                <a:ea typeface="Meiryo UI" panose="020B0604030504040204" pitchFamily="50" charset="-128"/>
              </a:rPr>
              <a:t>度</a:t>
            </a:r>
            <a:r>
              <a:rPr lang="ja-JP" altLang="en-US" sz="1200" b="1" dirty="0">
                <a:solidFill>
                  <a:schemeClr val="tx1"/>
                </a:solidFill>
                <a:latin typeface="Meiryo UI" panose="020B0604030504040204" pitchFamily="50" charset="-128"/>
                <a:ea typeface="Meiryo UI" panose="020B0604030504040204" pitchFamily="50" charset="-128"/>
              </a:rPr>
              <a:t>を見て</a:t>
            </a:r>
            <a:r>
              <a:rPr lang="ja-JP" altLang="en-US" sz="1200" b="1" dirty="0" smtClean="0">
                <a:solidFill>
                  <a:schemeClr val="tx1"/>
                </a:solidFill>
                <a:latin typeface="Meiryo UI" panose="020B0604030504040204" pitchFamily="50" charset="-128"/>
                <a:ea typeface="Meiryo UI" panose="020B0604030504040204" pitchFamily="50" charset="-128"/>
              </a:rPr>
              <a:t>整備に着手</a:t>
            </a:r>
            <a:endParaRPr lang="en-US" altLang="ja-JP" sz="1200" b="1" dirty="0" smtClean="0">
              <a:solidFill>
                <a:schemeClr val="tx1"/>
              </a:solidFill>
              <a:latin typeface="Meiryo UI" panose="020B0604030504040204" pitchFamily="50" charset="-128"/>
              <a:ea typeface="Meiryo UI" panose="020B0604030504040204" pitchFamily="50" charset="-128"/>
            </a:endParaRPr>
          </a:p>
          <a:p>
            <a:pPr>
              <a:lnSpc>
                <a:spcPct val="120000"/>
              </a:lnSpc>
            </a:pPr>
            <a:endParaRPr lang="en-US" altLang="ja-JP" sz="800" dirty="0">
              <a:solidFill>
                <a:schemeClr val="tx1"/>
              </a:solidFill>
              <a:latin typeface="Meiryo UI" panose="020B0604030504040204" pitchFamily="50" charset="-128"/>
              <a:ea typeface="Meiryo UI" panose="020B0604030504040204" pitchFamily="50" charset="-128"/>
            </a:endParaRPr>
          </a:p>
          <a:p>
            <a:pPr>
              <a:lnSpc>
                <a:spcPct val="120000"/>
              </a:lnSpc>
            </a:pPr>
            <a:r>
              <a:rPr lang="ja-JP" altLang="en-US" sz="1050" dirty="0">
                <a:solidFill>
                  <a:schemeClr val="tx1"/>
                </a:solidFill>
                <a:latin typeface="Meiryo UI" panose="020B0604030504040204" pitchFamily="50" charset="-128"/>
                <a:ea typeface="Meiryo UI" panose="020B0604030504040204" pitchFamily="50" charset="-128"/>
              </a:rPr>
              <a:t>　</a:t>
            </a:r>
            <a:r>
              <a:rPr lang="ja-JP" altLang="en-US" sz="1200" dirty="0">
                <a:solidFill>
                  <a:schemeClr val="tx1"/>
                </a:solidFill>
                <a:latin typeface="Meiryo UI" panose="020B0604030504040204" pitchFamily="50" charset="-128"/>
                <a:ea typeface="Meiryo UI" panose="020B0604030504040204" pitchFamily="50" charset="-128"/>
              </a:rPr>
              <a:t> </a:t>
            </a:r>
            <a:r>
              <a:rPr lang="en-US" altLang="ja-JP" sz="1200" dirty="0">
                <a:solidFill>
                  <a:schemeClr val="tx1"/>
                </a:solidFill>
                <a:latin typeface="Meiryo UI" panose="020B0604030504040204" pitchFamily="50" charset="-128"/>
                <a:ea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rPr>
              <a:t>高速道路</a:t>
            </a:r>
            <a:r>
              <a:rPr lang="en-US" altLang="ja-JP" sz="1200" dirty="0">
                <a:solidFill>
                  <a:schemeClr val="tx1"/>
                </a:solidFill>
                <a:latin typeface="Meiryo UI" panose="020B0604030504040204" pitchFamily="50" charset="-128"/>
                <a:ea typeface="Meiryo UI" panose="020B0604030504040204" pitchFamily="50" charset="-128"/>
              </a:rPr>
              <a:t>】</a:t>
            </a:r>
          </a:p>
          <a:p>
            <a:pPr>
              <a:lnSpc>
                <a:spcPct val="120000"/>
              </a:lnSpc>
            </a:pPr>
            <a:r>
              <a:rPr lang="ja-JP" altLang="en-US" sz="1200" dirty="0">
                <a:solidFill>
                  <a:schemeClr val="tx1"/>
                </a:solidFill>
                <a:latin typeface="Meiryo UI" panose="020B0604030504040204" pitchFamily="50" charset="-128"/>
                <a:ea typeface="Meiryo UI" panose="020B0604030504040204" pitchFamily="50" charset="-128"/>
              </a:rPr>
              <a:t>　　・淀川左岸線延伸部</a:t>
            </a:r>
            <a:r>
              <a:rPr lang="ja-JP" altLang="en-US" sz="1200" dirty="0" smtClean="0">
                <a:solidFill>
                  <a:schemeClr val="tx1"/>
                </a:solidFill>
                <a:latin typeface="Meiryo UI" panose="020B0604030504040204" pitchFamily="50" charset="-128"/>
                <a:ea typeface="Meiryo UI" panose="020B0604030504040204" pitchFamily="50" charset="-128"/>
              </a:rPr>
              <a:t>の</a:t>
            </a:r>
            <a:r>
              <a:rPr lang="ja-JP" altLang="en-US" sz="1200" dirty="0">
                <a:solidFill>
                  <a:schemeClr val="tx1"/>
                </a:solidFill>
                <a:latin typeface="Meiryo UI" panose="020B0604030504040204" pitchFamily="50" charset="-128"/>
                <a:ea typeface="Meiryo UI" panose="020B0604030504040204" pitchFamily="50" charset="-128"/>
              </a:rPr>
              <a:t>事業化</a:t>
            </a:r>
            <a:endParaRPr lang="en-US" altLang="ja-JP" sz="1200" dirty="0" smtClean="0">
              <a:solidFill>
                <a:schemeClr val="tx1"/>
              </a:solidFill>
              <a:latin typeface="Meiryo UI" panose="020B0604030504040204" pitchFamily="50" charset="-128"/>
              <a:ea typeface="Meiryo UI" panose="020B0604030504040204" pitchFamily="50" charset="-128"/>
            </a:endParaRPr>
          </a:p>
          <a:p>
            <a:pPr>
              <a:lnSpc>
                <a:spcPct val="120000"/>
              </a:lnSpc>
            </a:pPr>
            <a:r>
              <a:rPr lang="ja-JP" altLang="en-US" sz="1200" dirty="0">
                <a:solidFill>
                  <a:schemeClr val="tx1"/>
                </a:solidFill>
                <a:latin typeface="Meiryo UI" panose="020B0604030504040204" pitchFamily="50" charset="-128"/>
                <a:ea typeface="Meiryo UI" panose="020B0604030504040204" pitchFamily="50" charset="-128"/>
              </a:rPr>
              <a:t>　 </a:t>
            </a:r>
            <a:r>
              <a:rPr lang="en-US" altLang="ja-JP" sz="1200" dirty="0">
                <a:solidFill>
                  <a:schemeClr val="tx1"/>
                </a:solidFill>
                <a:latin typeface="Meiryo UI" panose="020B0604030504040204" pitchFamily="50" charset="-128"/>
                <a:ea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rPr>
              <a:t>鉄道</a:t>
            </a:r>
            <a:r>
              <a:rPr lang="en-US" altLang="ja-JP" sz="1200" dirty="0">
                <a:solidFill>
                  <a:schemeClr val="tx1"/>
                </a:solidFill>
                <a:latin typeface="Meiryo UI" panose="020B0604030504040204" pitchFamily="50" charset="-128"/>
                <a:ea typeface="Meiryo UI" panose="020B0604030504040204" pitchFamily="50" charset="-128"/>
              </a:rPr>
              <a:t>】</a:t>
            </a:r>
          </a:p>
          <a:p>
            <a:pPr>
              <a:lnSpc>
                <a:spcPct val="120000"/>
              </a:lnSpc>
            </a:pPr>
            <a:r>
              <a:rPr lang="ja-JP" altLang="en-US" sz="1200" dirty="0">
                <a:solidFill>
                  <a:schemeClr val="tx1"/>
                </a:solidFill>
                <a:latin typeface="Meiryo UI" panose="020B0604030504040204" pitchFamily="50" charset="-128"/>
                <a:ea typeface="Meiryo UI" panose="020B0604030504040204" pitchFamily="50" charset="-128"/>
              </a:rPr>
              <a:t>　　・なにわ筋線</a:t>
            </a:r>
            <a:r>
              <a:rPr lang="ja-JP" altLang="en-US" sz="1200" dirty="0" smtClean="0">
                <a:solidFill>
                  <a:schemeClr val="tx1"/>
                </a:solidFill>
                <a:latin typeface="Meiryo UI" panose="020B0604030504040204" pitchFamily="50" charset="-128"/>
                <a:ea typeface="Meiryo UI" panose="020B0604030504040204" pitchFamily="50" charset="-128"/>
              </a:rPr>
              <a:t>の</a:t>
            </a:r>
            <a:r>
              <a:rPr lang="ja-JP" altLang="en-US" sz="1200" dirty="0">
                <a:solidFill>
                  <a:schemeClr val="tx1"/>
                </a:solidFill>
                <a:latin typeface="Meiryo UI" panose="020B0604030504040204" pitchFamily="50" charset="-128"/>
                <a:ea typeface="Meiryo UI" panose="020B0604030504040204" pitchFamily="50" charset="-128"/>
              </a:rPr>
              <a:t>事業化</a:t>
            </a:r>
            <a:endParaRPr lang="en-US" altLang="ja-JP" sz="1200" dirty="0" smtClean="0">
              <a:solidFill>
                <a:schemeClr val="tx1"/>
              </a:solidFill>
              <a:latin typeface="Meiryo UI" panose="020B0604030504040204" pitchFamily="50" charset="-128"/>
              <a:ea typeface="Meiryo UI" panose="020B0604030504040204" pitchFamily="50" charset="-128"/>
            </a:endParaRPr>
          </a:p>
          <a:p>
            <a:pPr>
              <a:lnSpc>
                <a:spcPct val="120000"/>
              </a:lnSpc>
            </a:pPr>
            <a:endParaRPr lang="en-US" altLang="ja-JP" sz="1200" b="1" dirty="0" smtClean="0">
              <a:solidFill>
                <a:schemeClr val="tx1"/>
              </a:solidFill>
              <a:latin typeface="Meiryo UI" panose="020B0604030504040204" pitchFamily="50" charset="-128"/>
              <a:ea typeface="Meiryo UI" panose="020B0604030504040204" pitchFamily="50" charset="-128"/>
            </a:endParaRPr>
          </a:p>
          <a:p>
            <a:pPr>
              <a:lnSpc>
                <a:spcPct val="120000"/>
              </a:lnSpc>
            </a:pPr>
            <a:endParaRPr lang="en-US" altLang="ja-JP" sz="1000" dirty="0" smtClean="0">
              <a:solidFill>
                <a:schemeClr val="tx1"/>
              </a:solidFill>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746866" y="596605"/>
            <a:ext cx="3060000" cy="324000"/>
          </a:xfrm>
          <a:prstGeom prst="rect">
            <a:avLst/>
          </a:prstGeom>
          <a:solidFill>
            <a:schemeClr val="tx2"/>
          </a:solidFill>
        </p:spPr>
        <p:txBody>
          <a:bodyPr wrap="square" lIns="0" tIns="0" rIns="0" bIns="0" rtlCol="0" anchor="ctr" anchorCtr="0">
            <a:noAutofit/>
          </a:bodyPr>
          <a:lstStyle/>
          <a:p>
            <a:pPr algn="ctr"/>
            <a:r>
              <a:rPr lang="en-US" altLang="ja-JP" sz="1600" b="1" dirty="0" smtClean="0">
                <a:solidFill>
                  <a:prstClr val="white"/>
                </a:solidFill>
                <a:latin typeface="Meiryo UI" panose="020B0604030504040204" pitchFamily="50" charset="-128"/>
                <a:ea typeface="Meiryo UI" panose="020B0604030504040204" pitchFamily="50" charset="-128"/>
              </a:rPr>
              <a:t>2000</a:t>
            </a:r>
            <a:r>
              <a:rPr lang="ja-JP" altLang="en-US" sz="1600" b="1" dirty="0" smtClean="0">
                <a:solidFill>
                  <a:prstClr val="white"/>
                </a:solidFill>
                <a:latin typeface="Meiryo UI" panose="020B0604030504040204" pitchFamily="50" charset="-128"/>
                <a:ea typeface="Meiryo UI" panose="020B0604030504040204" pitchFamily="50" charset="-128"/>
              </a:rPr>
              <a:t>～</a:t>
            </a:r>
            <a:r>
              <a:rPr lang="en-US" altLang="ja-JP" sz="1600" b="1" dirty="0" smtClean="0">
                <a:solidFill>
                  <a:prstClr val="white"/>
                </a:solidFill>
                <a:latin typeface="Meiryo UI" panose="020B0604030504040204" pitchFamily="50" charset="-128"/>
                <a:ea typeface="Meiryo UI" panose="020B0604030504040204" pitchFamily="50" charset="-128"/>
              </a:rPr>
              <a:t>2010</a:t>
            </a:r>
            <a:endParaRPr lang="ja-JP" altLang="en-US" sz="1600" b="1" dirty="0">
              <a:solidFill>
                <a:prstClr val="white"/>
              </a:solidFill>
              <a:latin typeface="Meiryo UI" panose="020B0604030504040204" pitchFamily="50" charset="-128"/>
              <a:ea typeface="Meiryo UI" panose="020B0604030504040204" pitchFamily="50" charset="-128"/>
            </a:endParaRPr>
          </a:p>
        </p:txBody>
      </p:sp>
      <p:sp>
        <p:nvSpPr>
          <p:cNvPr id="23" name="テキスト ボックス 22"/>
          <p:cNvSpPr txBox="1"/>
          <p:nvPr/>
        </p:nvSpPr>
        <p:spPr>
          <a:xfrm>
            <a:off x="5327326" y="597317"/>
            <a:ext cx="3060000" cy="324000"/>
          </a:xfrm>
          <a:prstGeom prst="rect">
            <a:avLst/>
          </a:prstGeom>
          <a:solidFill>
            <a:schemeClr val="tx2"/>
          </a:solidFill>
        </p:spPr>
        <p:txBody>
          <a:bodyPr wrap="square" lIns="0" tIns="0" rIns="0" bIns="0" rtlCol="0" anchor="ctr" anchorCtr="0">
            <a:noAutofit/>
          </a:bodyPr>
          <a:lstStyle/>
          <a:p>
            <a:pPr algn="ctr"/>
            <a:r>
              <a:rPr lang="en-US" altLang="ja-JP" sz="1500" b="1" dirty="0" smtClean="0">
                <a:solidFill>
                  <a:prstClr val="white"/>
                </a:solidFill>
                <a:latin typeface="Meiryo UI" panose="020B0604030504040204" pitchFamily="50" charset="-128"/>
                <a:ea typeface="Meiryo UI" panose="020B0604030504040204" pitchFamily="50" charset="-128"/>
              </a:rPr>
              <a:t>2011</a:t>
            </a:r>
            <a:r>
              <a:rPr lang="ja-JP" altLang="en-US" sz="1500" b="1" dirty="0" smtClean="0">
                <a:solidFill>
                  <a:prstClr val="white"/>
                </a:solidFill>
                <a:latin typeface="Meiryo UI" panose="020B0604030504040204" pitchFamily="50" charset="-128"/>
                <a:ea typeface="Meiryo UI" panose="020B0604030504040204" pitchFamily="50" charset="-128"/>
              </a:rPr>
              <a:t>～</a:t>
            </a:r>
            <a:r>
              <a:rPr lang="en-US" altLang="ja-JP" sz="1500" b="1" dirty="0" smtClean="0">
                <a:solidFill>
                  <a:prstClr val="white"/>
                </a:solidFill>
                <a:latin typeface="Meiryo UI" panose="020B0604030504040204" pitchFamily="50" charset="-128"/>
                <a:ea typeface="Meiryo UI" panose="020B0604030504040204" pitchFamily="50" charset="-128"/>
              </a:rPr>
              <a:t>2019</a:t>
            </a:r>
            <a:endParaRPr lang="ja-JP" altLang="en-US" sz="1500" b="1" dirty="0">
              <a:solidFill>
                <a:prstClr val="white"/>
              </a:solidFill>
              <a:latin typeface="Meiryo UI" panose="020B0604030504040204" pitchFamily="50" charset="-128"/>
              <a:ea typeface="Meiryo UI" panose="020B0604030504040204" pitchFamily="50" charset="-128"/>
            </a:endParaRPr>
          </a:p>
        </p:txBody>
      </p:sp>
      <p:sp>
        <p:nvSpPr>
          <p:cNvPr id="10" name="テキスト ボックス 9"/>
          <p:cNvSpPr txBox="1"/>
          <p:nvPr/>
        </p:nvSpPr>
        <p:spPr>
          <a:xfrm>
            <a:off x="-8376" y="0"/>
            <a:ext cx="9144000" cy="477054"/>
          </a:xfrm>
          <a:prstGeom prst="rect">
            <a:avLst/>
          </a:prstGeom>
          <a:noFill/>
        </p:spPr>
        <p:txBody>
          <a:bodyPr wrap="square" rtlCol="0">
            <a:spAutoFit/>
          </a:bodyPr>
          <a:lstStyle/>
          <a:p>
            <a:r>
              <a:rPr lang="ja-JP" altLang="en-US" sz="25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2500" b="1" dirty="0" smtClean="0">
                <a:latin typeface="Meiryo UI" panose="020B0604030504040204" pitchFamily="50" charset="-128"/>
                <a:ea typeface="Meiryo UI" panose="020B0604030504040204" pitchFamily="50" charset="-128"/>
                <a:cs typeface="Meiryo UI" panose="020B0604030504040204" pitchFamily="50" charset="-128"/>
              </a:rPr>
              <a:t>「過去の大阪</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2000</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2010</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年）</a:t>
            </a:r>
            <a:r>
              <a:rPr lang="ja-JP" altLang="en-US" sz="2500" b="1" dirty="0" smtClean="0">
                <a:latin typeface="Meiryo UI" panose="020B0604030504040204" pitchFamily="50" charset="-128"/>
                <a:ea typeface="Meiryo UI" panose="020B0604030504040204" pitchFamily="50" charset="-128"/>
                <a:cs typeface="Meiryo UI" panose="020B0604030504040204" pitchFamily="50" charset="-128"/>
              </a:rPr>
              <a:t>」 と 「府市一体の大阪</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2011</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2019</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年）</a:t>
            </a:r>
            <a:r>
              <a:rPr lang="ja-JP" altLang="en-US" sz="2500" b="1" dirty="0" smtClean="0">
                <a:latin typeface="Meiryo UI" panose="020B0604030504040204" pitchFamily="50" charset="-128"/>
                <a:ea typeface="Meiryo UI" panose="020B0604030504040204" pitchFamily="50" charset="-128"/>
                <a:cs typeface="Meiryo UI" panose="020B0604030504040204" pitchFamily="50" charset="-128"/>
              </a:rPr>
              <a:t>」の比較</a:t>
            </a:r>
            <a:endParaRPr lang="ja-JP" altLang="en-US" sz="25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47133800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spTree>
    <p:extLst>
      <p:ext uri="{BB962C8B-B14F-4D97-AF65-F5344CB8AC3E}">
        <p14:creationId xmlns:p14="http://schemas.microsoft.com/office/powerpoint/2010/main" val="420542642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5834" y="1700808"/>
            <a:ext cx="9144000" cy="3240360"/>
          </a:xfrm>
          <a:prstGeom prst="rect">
            <a:avLst/>
          </a:prstGeom>
        </p:spPr>
        <p:txBody>
          <a:bodyPr vert="horz" lIns="91440" tIns="45720" rIns="91440" bIns="45720" rtlCol="0" anchor="ctr" anchorCtr="0">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nSpc>
                <a:spcPct val="150000"/>
              </a:lnSpc>
            </a:pPr>
            <a:r>
              <a:rPr lang="ja-JP" altLang="en-US" sz="4000" b="1" dirty="0" smtClean="0">
                <a:latin typeface="Meiryo UI" panose="020B0604030504040204" pitchFamily="50" charset="-128"/>
                <a:ea typeface="Meiryo UI" panose="020B0604030504040204" pitchFamily="50" charset="-128"/>
                <a:cs typeface="Meiryo UI" panose="020B0604030504040204" pitchFamily="50" charset="-128"/>
              </a:rPr>
              <a:t>その他</a:t>
            </a:r>
            <a:endParaRPr lang="ja-JP" altLang="en-US" sz="4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1547664" y="1729711"/>
            <a:ext cx="2232248" cy="584775"/>
          </a:xfrm>
          <a:prstGeom prst="rect">
            <a:avLst/>
          </a:prstGeom>
          <a:noFill/>
        </p:spPr>
        <p:txBody>
          <a:bodyPr wrap="square" rtlCol="0">
            <a:spAutoFit/>
          </a:bodyPr>
          <a:lstStyle/>
          <a:p>
            <a:r>
              <a:rPr kumimoji="1" lang="ja-JP" altLang="en-US" sz="3200" b="1" dirty="0" smtClean="0">
                <a:latin typeface="Meiryo UI" panose="020B0604030504040204" pitchFamily="50" charset="-128"/>
                <a:ea typeface="Meiryo UI" panose="020B0604030504040204" pitchFamily="50" charset="-128"/>
              </a:rPr>
              <a:t>（参考）</a:t>
            </a:r>
            <a:endParaRPr kumimoji="1" lang="ja-JP" altLang="en-US" sz="32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55663792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角丸四角形 34"/>
          <p:cNvSpPr/>
          <p:nvPr/>
        </p:nvSpPr>
        <p:spPr>
          <a:xfrm>
            <a:off x="299251" y="1185367"/>
            <a:ext cx="8392340" cy="1708352"/>
          </a:xfrm>
          <a:prstGeom prst="roundRect">
            <a:avLst>
              <a:gd name="adj" fmla="val 9268"/>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kumimoji="1" lang="ja-JP" altLang="en-US" sz="1600" dirty="0">
              <a:solidFill>
                <a:schemeClr val="tx1"/>
              </a:solidFill>
              <a:latin typeface="Meiryo UI" panose="020B0604030504040204" pitchFamily="50" charset="-128"/>
              <a:ea typeface="Meiryo UI" panose="020B0604030504040204" pitchFamily="50" charset="-128"/>
            </a:endParaRPr>
          </a:p>
        </p:txBody>
      </p:sp>
      <p:sp>
        <p:nvSpPr>
          <p:cNvPr id="32" name="正方形/長方形 31"/>
          <p:cNvSpPr/>
          <p:nvPr/>
        </p:nvSpPr>
        <p:spPr>
          <a:xfrm>
            <a:off x="325163" y="483721"/>
            <a:ext cx="8366428" cy="2349687"/>
          </a:xfrm>
          <a:prstGeom prst="rect">
            <a:avLst/>
          </a:prstGeom>
          <a:noFill/>
        </p:spPr>
        <p:txBody>
          <a:bodyPr wrap="square">
            <a:noAutofit/>
          </a:bodyPr>
          <a:lstStyle/>
          <a:p>
            <a:pPr defTabSz="316520">
              <a:defRPr/>
            </a:pPr>
            <a:r>
              <a:rPr kumimoji="0" lang="ja-JP" altLang="en-US" sz="1200" kern="100" dirty="0">
                <a:solidFill>
                  <a:srgbClr val="4472C4"/>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2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協議会での議論に資するよう、特別区設置による経済効果を定量的に推計するため、経済</a:t>
            </a:r>
            <a:r>
              <a:rPr kumimoji="0" lang="ja-JP" altLang="en-US" sz="12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に関する</a:t>
            </a:r>
            <a:r>
              <a:rPr kumimoji="0" lang="ja-JP" altLang="en-US" sz="12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専門的な知見を有する事業者</a:t>
            </a:r>
            <a:r>
              <a:rPr kumimoji="0" lang="ja-JP" altLang="en-US" sz="12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a:t>
            </a:r>
            <a:endParaRPr kumimoji="0" lang="en-US" altLang="ja-JP" sz="12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316520">
              <a:defRPr/>
            </a:pPr>
            <a:r>
              <a:rPr kumimoji="0" lang="ja-JP" altLang="en-US" sz="12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2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調査</a:t>
            </a:r>
            <a:r>
              <a:rPr kumimoji="0" lang="ja-JP" altLang="en-US" sz="12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a:t>
            </a:r>
            <a:r>
              <a:rPr kumimoji="0" lang="ja-JP" altLang="en-US" sz="12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委託</a:t>
            </a:r>
            <a:endParaRPr kumimoji="0" lang="en-US" altLang="ja-JP" sz="12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316520">
              <a:spcBef>
                <a:spcPts val="415"/>
              </a:spcBef>
              <a:defRPr/>
            </a:pPr>
            <a:r>
              <a:rPr kumimoji="0" lang="ja-JP" altLang="en-US" sz="1200" kern="100" dirty="0">
                <a:solidFill>
                  <a:schemeClr val="accent5"/>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2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事業者において、｢政策効果分析｣｢マクロ計量経済モデル｣という２つの学術的な</a:t>
            </a:r>
            <a:r>
              <a:rPr kumimoji="0" lang="ja-JP" altLang="en-US" sz="12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アプローチで試算</a:t>
            </a:r>
            <a:endParaRPr kumimoji="0" lang="en-US" altLang="ja-JP" sz="12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316520">
              <a:lnSpc>
                <a:spcPct val="150000"/>
              </a:lnSpc>
              <a:spcBef>
                <a:spcPts val="415"/>
              </a:spcBef>
              <a:defRPr/>
            </a:pPr>
            <a:r>
              <a:rPr kumimoji="0" lang="ja-JP" altLang="en-US" sz="1400" b="1" kern="100" dirty="0">
                <a:latin typeface="Meiryo UI" panose="020B0604030504040204" pitchFamily="50" charset="-128"/>
                <a:ea typeface="Meiryo UI" panose="020B0604030504040204" pitchFamily="50" charset="-128"/>
                <a:cs typeface="Meiryo UI" panose="020B0604030504040204" pitchFamily="50" charset="-128"/>
              </a:rPr>
              <a:t>＜経済効果の試算＞</a:t>
            </a:r>
            <a:endParaRPr kumimoji="0" lang="en-US" altLang="ja-JP" sz="1400" b="1" kern="100" dirty="0">
              <a:latin typeface="Meiryo UI" panose="020B0604030504040204" pitchFamily="50" charset="-128"/>
              <a:ea typeface="Meiryo UI" panose="020B0604030504040204" pitchFamily="50" charset="-128"/>
              <a:cs typeface="Meiryo UI" panose="020B0604030504040204" pitchFamily="50" charset="-128"/>
            </a:endParaRPr>
          </a:p>
          <a:p>
            <a:pPr defTabSz="316520">
              <a:lnSpc>
                <a:spcPct val="150000"/>
              </a:lnSpc>
              <a:defRPr/>
            </a:pPr>
            <a:r>
              <a:rPr kumimoji="0" lang="ja-JP" altLang="en-US" sz="12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政策効果分析では、現状の大阪市は大きすぎることから、特別区導入により適正な人口</a:t>
            </a:r>
            <a:r>
              <a:rPr kumimoji="0" lang="ja-JP" altLang="en-US" sz="12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規模に</a:t>
            </a:r>
            <a:r>
              <a:rPr kumimoji="0" lang="ja-JP" altLang="en-US" sz="12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近づけることで</a:t>
            </a:r>
            <a:r>
              <a:rPr kumimoji="0" lang="ja-JP" altLang="en-US" sz="12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kumimoji="0" lang="en-US" altLang="ja-JP" sz="12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316520">
              <a:lnSpc>
                <a:spcPct val="150000"/>
              </a:lnSpc>
              <a:defRPr/>
            </a:pPr>
            <a:r>
              <a:rPr kumimoji="0" lang="en-US" altLang="ja-JP" sz="16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16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10</a:t>
            </a:r>
            <a:r>
              <a:rPr kumimoji="0" lang="ja-JP" altLang="en-US" sz="16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年間で累計</a:t>
            </a:r>
            <a:r>
              <a:rPr kumimoji="0" lang="ja-JP" altLang="en-US" sz="16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約</a:t>
            </a:r>
            <a:r>
              <a:rPr kumimoji="0" lang="en-US" altLang="ja-JP" sz="16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1.1</a:t>
            </a:r>
            <a:r>
              <a:rPr kumimoji="0" lang="ja-JP" altLang="en-US" sz="16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兆円</a:t>
            </a:r>
            <a:r>
              <a:rPr kumimoji="0" lang="ja-JP" altLang="en-US" sz="16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の｢特別区の財政効率化効果｣</a:t>
            </a:r>
            <a:r>
              <a:rPr kumimoji="0" lang="ja-JP" altLang="en-US" sz="12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が</a:t>
            </a:r>
            <a:r>
              <a:rPr kumimoji="0" lang="ja-JP" altLang="en-US" sz="12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発現</a:t>
            </a:r>
            <a:endParaRPr kumimoji="0" lang="ja-JP" altLang="en-US" sz="12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316520">
              <a:lnSpc>
                <a:spcPct val="150000"/>
              </a:lnSpc>
              <a:spcBef>
                <a:spcPts val="415"/>
              </a:spcBef>
              <a:defRPr/>
            </a:pPr>
            <a:r>
              <a:rPr kumimoji="0" lang="ja-JP" altLang="en-US" sz="12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マクロ計量経済モデルでは、｢特別区の財政効率化効果｣の一部を財源として、追加的な</a:t>
            </a:r>
            <a:r>
              <a:rPr kumimoji="0" lang="ja-JP" altLang="en-US" sz="12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社会資本</a:t>
            </a:r>
            <a:r>
              <a:rPr kumimoji="0" lang="ja-JP" altLang="en-US" sz="12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整備が行われたと仮定し</a:t>
            </a:r>
            <a:r>
              <a:rPr kumimoji="0" lang="ja-JP" altLang="en-US" sz="12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kumimoji="0" lang="en-US" altLang="ja-JP" sz="12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316520">
              <a:lnSpc>
                <a:spcPct val="150000"/>
              </a:lnSpc>
              <a:spcBef>
                <a:spcPts val="415"/>
              </a:spcBef>
              <a:defRPr/>
            </a:pPr>
            <a:r>
              <a:rPr kumimoji="0" lang="ja-JP" altLang="en-US" sz="12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2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16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10</a:t>
            </a:r>
            <a:r>
              <a:rPr kumimoji="0" lang="ja-JP" altLang="en-US" sz="16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年間で累計約</a:t>
            </a:r>
            <a:r>
              <a:rPr kumimoji="0" lang="en-US" altLang="ja-JP" sz="16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0.5</a:t>
            </a:r>
            <a:r>
              <a:rPr kumimoji="0" lang="ja-JP" altLang="en-US" sz="16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兆円～</a:t>
            </a:r>
            <a:r>
              <a:rPr kumimoji="0" lang="en-US" altLang="ja-JP" sz="16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kumimoji="0" lang="ja-JP" altLang="en-US" sz="16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兆</a:t>
            </a:r>
            <a:r>
              <a:rPr kumimoji="0" lang="ja-JP" altLang="en-US" sz="16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円の｢実質域内総生産｣</a:t>
            </a:r>
            <a:r>
              <a:rPr kumimoji="0" lang="ja-JP" altLang="en-US" sz="12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が発現</a:t>
            </a:r>
            <a:endParaRPr kumimoji="0" lang="ja-JP" altLang="en-US" sz="12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17"/>
          <p:cNvSpPr/>
          <p:nvPr/>
        </p:nvSpPr>
        <p:spPr>
          <a:xfrm>
            <a:off x="4719580" y="2972905"/>
            <a:ext cx="4446596" cy="927532"/>
          </a:xfrm>
          <a:prstGeom prst="rect">
            <a:avLst/>
          </a:prstGeom>
          <a:noFill/>
          <a:ln w="19050" cmpd="sng">
            <a:noFill/>
          </a:ln>
        </p:spPr>
        <p:txBody>
          <a:bodyPr wrap="square">
            <a:noAutofit/>
          </a:bodyPr>
          <a:lstStyle/>
          <a:p>
            <a:pPr defTabSz="633039">
              <a:defRPr/>
            </a:pPr>
            <a:r>
              <a:rPr lang="ja-JP" altLang="en-US" sz="969" b="1" kern="100" dirty="0">
                <a:solidFill>
                  <a:schemeClr val="accent5"/>
                </a:solidFill>
                <a:latin typeface="Meiryo UI" panose="020B0604030504040204" pitchFamily="50" charset="-128"/>
                <a:ea typeface="Meiryo UI" panose="020B0604030504040204" pitchFamily="50" charset="-128"/>
                <a:cs typeface="Meiryo UI" panose="020B0604030504040204" pitchFamily="50" charset="-128"/>
              </a:rPr>
              <a:t>《参考》</a:t>
            </a:r>
            <a:endParaRPr lang="en-US" altLang="ja-JP" sz="83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indent="-151666" defTabSz="633039">
              <a:defRPr/>
            </a:pP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a:solidFill>
                  <a:schemeClr val="accent5"/>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左記</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の｢特別区の財政効率化効果｣は、人口規模が大きくなりすぎると、きめ細やかな公共</a:t>
            </a: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サービス</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需要が捉えられず、不必要な施策が行われ無駄が発生し、住民１人当たりの行政費用</a:t>
            </a:r>
            <a:r>
              <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歳出</a:t>
            </a:r>
            <a:r>
              <a:rPr lang="en-US" altLang="ja-JP"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が</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増加する</a:t>
            </a:r>
            <a:r>
              <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１人当たり歳出がＵ字形になる</a:t>
            </a:r>
            <a:r>
              <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という先行研究に基づいて試算が行われています。</a:t>
            </a:r>
          </a:p>
        </p:txBody>
      </p:sp>
      <p:sp>
        <p:nvSpPr>
          <p:cNvPr id="2" name="テキスト ボックス 32"/>
          <p:cNvSpPr txBox="1"/>
          <p:nvPr/>
        </p:nvSpPr>
        <p:spPr>
          <a:xfrm>
            <a:off x="4440249" y="223125"/>
            <a:ext cx="2272131" cy="200286"/>
          </a:xfrm>
          <a:prstGeom prst="bracketPair">
            <a:avLst>
              <a:gd name="adj" fmla="val 18974"/>
            </a:avLst>
          </a:prstGeom>
          <a:noFill/>
          <a:ln w="6350">
            <a:solidFill>
              <a:srgbClr val="7030A0"/>
            </a:solidFill>
          </a:ln>
        </p:spPr>
        <p:txBody>
          <a:bodyPr wrap="square" rtlCol="0" anchor="ctr" anchorCtr="0">
            <a:noAutofit/>
          </a:bodyPr>
          <a:lstStyle/>
          <a:p>
            <a:pPr algn="ctr" defTabSz="316520">
              <a:defRPr/>
            </a:pPr>
            <a:r>
              <a:rPr kumimoji="0" lang="ja-JP" altLang="en-US" sz="1108" b="1" dirty="0">
                <a:solidFill>
                  <a:srgbClr val="7030A0"/>
                </a:solidFill>
                <a:latin typeface="Meiryo UI" panose="020B0604030504040204" pitchFamily="50" charset="-128"/>
                <a:ea typeface="Meiryo UI" panose="020B0604030504040204" pitchFamily="50" charset="-128"/>
                <a:cs typeface="Meiryo UI" panose="020B0604030504040204" pitchFamily="50" charset="-128"/>
              </a:rPr>
              <a:t>学校法人嘉悦</a:t>
            </a:r>
            <a:r>
              <a:rPr kumimoji="0" lang="ja-JP" altLang="en-US" sz="1108" b="1" dirty="0" smtClean="0">
                <a:solidFill>
                  <a:srgbClr val="7030A0"/>
                </a:solidFill>
                <a:latin typeface="Meiryo UI" panose="020B0604030504040204" pitchFamily="50" charset="-128"/>
                <a:ea typeface="Meiryo UI" panose="020B0604030504040204" pitchFamily="50" charset="-128"/>
                <a:cs typeface="Meiryo UI" panose="020B0604030504040204" pitchFamily="50" charset="-128"/>
              </a:rPr>
              <a:t>学園報告書か</a:t>
            </a:r>
            <a:r>
              <a:rPr kumimoji="0" lang="ja-JP" altLang="en-US" sz="1108" b="1" dirty="0">
                <a:solidFill>
                  <a:srgbClr val="7030A0"/>
                </a:solidFill>
                <a:latin typeface="Meiryo UI" panose="020B0604030504040204" pitchFamily="50" charset="-128"/>
                <a:ea typeface="Meiryo UI" panose="020B0604030504040204" pitchFamily="50" charset="-128"/>
                <a:cs typeface="Meiryo UI" panose="020B0604030504040204" pitchFamily="50" charset="-128"/>
              </a:rPr>
              <a:t>ら</a:t>
            </a:r>
            <a:r>
              <a:rPr kumimoji="0" lang="ja-JP" altLang="en-US" sz="1108" b="1" dirty="0" smtClean="0">
                <a:solidFill>
                  <a:srgbClr val="7030A0"/>
                </a:solidFill>
                <a:latin typeface="Meiryo UI" panose="020B0604030504040204" pitchFamily="50" charset="-128"/>
                <a:ea typeface="Meiryo UI" panose="020B0604030504040204" pitchFamily="50" charset="-128"/>
                <a:cs typeface="Meiryo UI" panose="020B0604030504040204" pitchFamily="50" charset="-128"/>
              </a:rPr>
              <a:t>抜粋</a:t>
            </a:r>
            <a:endParaRPr kumimoji="0" lang="ja-JP" altLang="en-US" sz="1108" b="1" dirty="0">
              <a:solidFill>
                <a:srgbClr val="7030A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AutoShape 13"/>
          <p:cNvSpPr>
            <a:spLocks noChangeArrowheads="1"/>
          </p:cNvSpPr>
          <p:nvPr/>
        </p:nvSpPr>
        <p:spPr bwMode="auto">
          <a:xfrm>
            <a:off x="342177" y="2984271"/>
            <a:ext cx="4329547" cy="3757097"/>
          </a:xfrm>
          <a:prstGeom prst="rect">
            <a:avLst/>
          </a:prstGeom>
          <a:solidFill>
            <a:srgbClr val="CC9900">
              <a:alpha val="34000"/>
            </a:srgbClr>
          </a:solidFill>
          <a:ln>
            <a:noFill/>
          </a:ln>
          <a:extLst>
            <a:ext uri="{91240B29-F687-4F45-9708-019B960494DF}">
              <a14:hiddenLine xmlns:a14="http://schemas.microsoft.com/office/drawing/2010/main" w="38100">
                <a:solidFill>
                  <a:srgbClr val="000000"/>
                </a:solidFill>
                <a:prstDash val="sysDot"/>
                <a:round/>
              </a14:hiddenLine>
            </a:ext>
          </a:extLst>
        </p:spPr>
        <p:txBody>
          <a:bodyPr anchor="t" anchorCtr="0">
            <a:noAutofit/>
          </a:bodyPr>
          <a:lstStyle>
            <a:lvl1pPr eaLnBrk="0" hangingPunct="0">
              <a:defRPr kumimoji="1" sz="1000" b="1">
                <a:solidFill>
                  <a:schemeClr val="tx1"/>
                </a:solidFill>
                <a:latin typeface="Malgun Gothic" panose="020B0503020000020004" pitchFamily="34" charset="-127"/>
                <a:ea typeface="ＭＳ Ｐゴシック" panose="020B0600070205080204" charset="-128"/>
              </a:defRPr>
            </a:lvl1pPr>
            <a:lvl2pPr marL="742950" indent="-285750" eaLnBrk="0" hangingPunct="0">
              <a:defRPr kumimoji="1" sz="1000" b="1">
                <a:solidFill>
                  <a:schemeClr val="tx1"/>
                </a:solidFill>
                <a:latin typeface="Malgun Gothic" panose="020B0503020000020004" pitchFamily="34" charset="-127"/>
                <a:ea typeface="ＭＳ Ｐゴシック" panose="020B0600070205080204" charset="-128"/>
              </a:defRPr>
            </a:lvl2pPr>
            <a:lvl3pPr marL="1143000" indent="-228600" eaLnBrk="0" hangingPunct="0">
              <a:defRPr kumimoji="1" sz="1000" b="1">
                <a:solidFill>
                  <a:schemeClr val="tx1"/>
                </a:solidFill>
                <a:latin typeface="Malgun Gothic" panose="020B0503020000020004" pitchFamily="34" charset="-127"/>
                <a:ea typeface="ＭＳ Ｐゴシック" panose="020B0600070205080204" charset="-128"/>
              </a:defRPr>
            </a:lvl3pPr>
            <a:lvl4pPr marL="1600200" indent="-228600" eaLnBrk="0" hangingPunct="0">
              <a:defRPr kumimoji="1" sz="1000" b="1">
                <a:solidFill>
                  <a:schemeClr val="tx1"/>
                </a:solidFill>
                <a:latin typeface="Malgun Gothic" panose="020B0503020000020004" pitchFamily="34" charset="-127"/>
                <a:ea typeface="ＭＳ Ｐゴシック" panose="020B0600070205080204" charset="-128"/>
              </a:defRPr>
            </a:lvl4pPr>
            <a:lvl5pPr marL="2057400" indent="-228600" eaLnBrk="0" hangingPunct="0">
              <a:defRPr kumimoji="1" sz="1000" b="1">
                <a:solidFill>
                  <a:schemeClr val="tx1"/>
                </a:solidFill>
                <a:latin typeface="Malgun Gothic" panose="020B0503020000020004" pitchFamily="34" charset="-127"/>
                <a:ea typeface="ＭＳ Ｐゴシック" panose="020B0600070205080204" charset="-128"/>
              </a:defRPr>
            </a:lvl5pPr>
            <a:lvl6pPr marL="2514600" indent="-228600" eaLnBrk="0" fontAlgn="base" hangingPunct="0">
              <a:spcBef>
                <a:spcPct val="0"/>
              </a:spcBef>
              <a:spcAft>
                <a:spcPct val="0"/>
              </a:spcAft>
              <a:defRPr kumimoji="1" sz="1000" b="1">
                <a:solidFill>
                  <a:schemeClr val="tx1"/>
                </a:solidFill>
                <a:latin typeface="Malgun Gothic" panose="020B0503020000020004" pitchFamily="34" charset="-127"/>
                <a:ea typeface="ＭＳ Ｐゴシック" panose="020B0600070205080204" charset="-128"/>
              </a:defRPr>
            </a:lvl6pPr>
            <a:lvl7pPr marL="2971800" indent="-228600" eaLnBrk="0" fontAlgn="base" hangingPunct="0">
              <a:spcBef>
                <a:spcPct val="0"/>
              </a:spcBef>
              <a:spcAft>
                <a:spcPct val="0"/>
              </a:spcAft>
              <a:defRPr kumimoji="1" sz="1000" b="1">
                <a:solidFill>
                  <a:schemeClr val="tx1"/>
                </a:solidFill>
                <a:latin typeface="Malgun Gothic" panose="020B0503020000020004" pitchFamily="34" charset="-127"/>
                <a:ea typeface="ＭＳ Ｐゴシック" panose="020B0600070205080204" charset="-128"/>
              </a:defRPr>
            </a:lvl7pPr>
            <a:lvl8pPr marL="3429000" indent="-228600" eaLnBrk="0" fontAlgn="base" hangingPunct="0">
              <a:spcBef>
                <a:spcPct val="0"/>
              </a:spcBef>
              <a:spcAft>
                <a:spcPct val="0"/>
              </a:spcAft>
              <a:defRPr kumimoji="1" sz="1000" b="1">
                <a:solidFill>
                  <a:schemeClr val="tx1"/>
                </a:solidFill>
                <a:latin typeface="Malgun Gothic" panose="020B0503020000020004" pitchFamily="34" charset="-127"/>
                <a:ea typeface="ＭＳ Ｐゴシック" panose="020B0600070205080204" charset="-128"/>
              </a:defRPr>
            </a:lvl8pPr>
            <a:lvl9pPr marL="3886200" indent="-228600" eaLnBrk="0" fontAlgn="base" hangingPunct="0">
              <a:spcBef>
                <a:spcPct val="0"/>
              </a:spcBef>
              <a:spcAft>
                <a:spcPct val="0"/>
              </a:spcAft>
              <a:defRPr kumimoji="1" sz="1000" b="1">
                <a:solidFill>
                  <a:schemeClr val="tx1"/>
                </a:solidFill>
                <a:latin typeface="Malgun Gothic" panose="020B0503020000020004" pitchFamily="34" charset="-127"/>
                <a:ea typeface="ＭＳ Ｐゴシック" panose="020B0600070205080204" charset="-128"/>
              </a:defRPr>
            </a:lvl9pPr>
          </a:lstStyle>
          <a:p>
            <a:pPr defTabSz="316520" eaLnBrk="1" fontAlgn="base" hangingPunct="1">
              <a:spcBef>
                <a:spcPct val="0"/>
              </a:spcBef>
              <a:spcAft>
                <a:spcPct val="0"/>
              </a:spcAft>
              <a:defRPr/>
            </a:pPr>
            <a:endParaRPr lang="en-US" altLang="ja-JP" sz="83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316520" eaLnBrk="1" fontAlgn="base" hangingPunct="1">
              <a:spcBef>
                <a:spcPct val="0"/>
              </a:spcBef>
              <a:spcAft>
                <a:spcPct val="0"/>
              </a:spcAft>
              <a:defRPr/>
            </a:pPr>
            <a:endParaRPr lang="en-US" altLang="ja-JP" sz="831" b="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316520" eaLnBrk="1" fontAlgn="base" hangingPunct="1">
              <a:spcBef>
                <a:spcPct val="0"/>
              </a:spcBef>
              <a:spcAft>
                <a:spcPct val="0"/>
              </a:spcAft>
              <a:defRPr/>
            </a:pPr>
            <a:endParaRPr lang="en-US" altLang="ja-JP" sz="831" b="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4" name="表 3"/>
          <p:cNvGraphicFramePr/>
          <p:nvPr>
            <p:extLst/>
          </p:nvPr>
        </p:nvGraphicFramePr>
        <p:xfrm>
          <a:off x="467545" y="3356992"/>
          <a:ext cx="4070204" cy="1675812"/>
        </p:xfrm>
        <a:graphic>
          <a:graphicData uri="http://schemas.openxmlformats.org/drawingml/2006/table">
            <a:tbl>
              <a:tblPr firstRow="1" bandRow="1">
                <a:tableStyleId>{5C22544A-7EE6-4342-B048-85BDC9FD1C3A}</a:tableStyleId>
              </a:tblPr>
              <a:tblGrid>
                <a:gridCol w="1140701">
                  <a:extLst>
                    <a:ext uri="{9D8B030D-6E8A-4147-A177-3AD203B41FA5}">
                      <a16:colId xmlns:a16="http://schemas.microsoft.com/office/drawing/2014/main" val="20000"/>
                    </a:ext>
                  </a:extLst>
                </a:gridCol>
                <a:gridCol w="2929503">
                  <a:extLst>
                    <a:ext uri="{9D8B030D-6E8A-4147-A177-3AD203B41FA5}">
                      <a16:colId xmlns:a16="http://schemas.microsoft.com/office/drawing/2014/main" val="20001"/>
                    </a:ext>
                  </a:extLst>
                </a:gridCol>
              </a:tblGrid>
              <a:tr h="189990">
                <a:tc>
                  <a:txBody>
                    <a:bodyPr/>
                    <a:lstStyle/>
                    <a:p>
                      <a:pPr>
                        <a:lnSpc>
                          <a:spcPct val="100000"/>
                        </a:lnSpc>
                        <a:buNone/>
                      </a:pPr>
                      <a:r>
                        <a:rPr lang="ja-JP" altLang="en-US" sz="1200" b="1" dirty="0">
                          <a:solidFill>
                            <a:schemeClr val="bg1"/>
                          </a:solidFill>
                          <a:latin typeface="Meiryo UI" panose="020B0604030504040204" pitchFamily="50" charset="-128"/>
                          <a:ea typeface="Meiryo UI" panose="020B0604030504040204" pitchFamily="50" charset="-128"/>
                        </a:rPr>
                        <a:t>特別区の財政効率化効果</a:t>
                      </a:r>
                    </a:p>
                  </a:txBody>
                  <a:tcPr marL="63305" marR="63305" marT="31652" marB="31652" anchor="ctr">
                    <a:lnL w="6350" cmpd="sng">
                      <a:solidFill>
                        <a:schemeClr val="tx1"/>
                      </a:solidFill>
                      <a:prstDash val="solid"/>
                    </a:lnL>
                    <a:lnR w="6350" cmpd="sng">
                      <a:solidFill>
                        <a:schemeClr val="tx1"/>
                      </a:solidFill>
                      <a:prstDash val="solid"/>
                    </a:lnR>
                    <a:lnT w="6350" cmpd="sng">
                      <a:solidFill>
                        <a:schemeClr val="tx1"/>
                      </a:solidFill>
                      <a:prstDash val="solid"/>
                    </a:lnT>
                    <a:lnB w="6350" cmpd="sng">
                      <a:solidFill>
                        <a:schemeClr val="tx1"/>
                      </a:solidFill>
                      <a:prstDash val="solid"/>
                    </a:lnB>
                    <a:solidFill>
                      <a:schemeClr val="accent5"/>
                    </a:solidFill>
                  </a:tcPr>
                </a:tc>
                <a:tc>
                  <a:txBody>
                    <a:bodyPr/>
                    <a:lstStyle/>
                    <a:p>
                      <a:pPr algn="ctr">
                        <a:buNone/>
                      </a:pPr>
                      <a:r>
                        <a:rPr lang="en-US" altLang="ja-JP" sz="1300" b="0" dirty="0">
                          <a:solidFill>
                            <a:schemeClr val="tx1"/>
                          </a:solidFill>
                          <a:latin typeface="Meiryo UI" panose="020B0604030504040204" pitchFamily="50" charset="-128"/>
                          <a:ea typeface="Meiryo UI" panose="020B0604030504040204" pitchFamily="50" charset="-128"/>
                        </a:rPr>
                        <a:t>1</a:t>
                      </a:r>
                      <a:r>
                        <a:rPr lang="ja-JP" altLang="en-US" sz="1300" b="0" dirty="0">
                          <a:solidFill>
                            <a:schemeClr val="tx1"/>
                          </a:solidFill>
                          <a:latin typeface="Meiryo UI" panose="020B0604030504040204" pitchFamily="50" charset="-128"/>
                          <a:ea typeface="Meiryo UI" panose="020B0604030504040204" pitchFamily="50" charset="-128"/>
                        </a:rPr>
                        <a:t>兆</a:t>
                      </a:r>
                      <a:r>
                        <a:rPr lang="en-US" altLang="ja-JP" sz="1300" b="0" dirty="0">
                          <a:solidFill>
                            <a:schemeClr val="tx1"/>
                          </a:solidFill>
                          <a:latin typeface="Meiryo UI" panose="020B0604030504040204" pitchFamily="50" charset="-128"/>
                          <a:ea typeface="Meiryo UI" panose="020B0604030504040204" pitchFamily="50" charset="-128"/>
                        </a:rPr>
                        <a:t>1,040</a:t>
                      </a:r>
                      <a:r>
                        <a:rPr lang="ja-JP" altLang="en-US" sz="1300" b="0" dirty="0">
                          <a:solidFill>
                            <a:schemeClr val="tx1"/>
                          </a:solidFill>
                          <a:latin typeface="Meiryo UI" panose="020B0604030504040204" pitchFamily="50" charset="-128"/>
                          <a:ea typeface="Meiryo UI" panose="020B0604030504040204" pitchFamily="50" charset="-128"/>
                        </a:rPr>
                        <a:t>億円　～　</a:t>
                      </a:r>
                      <a:r>
                        <a:rPr lang="en-US" altLang="ja-JP" sz="1300" b="0" dirty="0">
                          <a:solidFill>
                            <a:schemeClr val="tx1"/>
                          </a:solidFill>
                          <a:latin typeface="Meiryo UI" panose="020B0604030504040204" pitchFamily="50" charset="-128"/>
                          <a:ea typeface="Meiryo UI" panose="020B0604030504040204" pitchFamily="50" charset="-128"/>
                        </a:rPr>
                        <a:t>1</a:t>
                      </a:r>
                      <a:r>
                        <a:rPr lang="ja-JP" altLang="en-US" sz="1300" b="0" dirty="0">
                          <a:solidFill>
                            <a:schemeClr val="tx1"/>
                          </a:solidFill>
                          <a:latin typeface="Meiryo UI" panose="020B0604030504040204" pitchFamily="50" charset="-128"/>
                          <a:ea typeface="Meiryo UI" panose="020B0604030504040204" pitchFamily="50" charset="-128"/>
                        </a:rPr>
                        <a:t>兆</a:t>
                      </a:r>
                      <a:r>
                        <a:rPr lang="en-US" altLang="ja-JP" sz="1300" b="0" dirty="0">
                          <a:solidFill>
                            <a:schemeClr val="tx1"/>
                          </a:solidFill>
                          <a:latin typeface="Meiryo UI" panose="020B0604030504040204" pitchFamily="50" charset="-128"/>
                          <a:ea typeface="Meiryo UI" panose="020B0604030504040204" pitchFamily="50" charset="-128"/>
                        </a:rPr>
                        <a:t>1,409</a:t>
                      </a:r>
                      <a:r>
                        <a:rPr lang="ja-JP" altLang="en-US" sz="1300" b="0" dirty="0">
                          <a:solidFill>
                            <a:schemeClr val="tx1"/>
                          </a:solidFill>
                          <a:latin typeface="Meiryo UI" panose="020B0604030504040204" pitchFamily="50" charset="-128"/>
                          <a:ea typeface="Meiryo UI" panose="020B0604030504040204" pitchFamily="50" charset="-128"/>
                        </a:rPr>
                        <a:t>億円</a:t>
                      </a:r>
                    </a:p>
                  </a:txBody>
                  <a:tcPr marL="63305" marR="63305" marT="31652" marB="31652" anchor="ctr">
                    <a:lnL w="6350" cmpd="sng">
                      <a:solidFill>
                        <a:schemeClr val="tx1"/>
                      </a:solidFill>
                      <a:prstDash val="solid"/>
                    </a:lnL>
                    <a:lnR w="6350" cmpd="sng">
                      <a:solidFill>
                        <a:schemeClr val="tx1"/>
                      </a:solidFill>
                      <a:prstDash val="solid"/>
                    </a:lnR>
                    <a:lnT w="6350" cmpd="sng">
                      <a:solidFill>
                        <a:schemeClr val="tx1"/>
                      </a:solidFill>
                      <a:prstDash val="solid"/>
                    </a:lnT>
                    <a:lnB w="6350" cmpd="sng">
                      <a:solidFill>
                        <a:schemeClr val="tx1"/>
                      </a:solidFill>
                      <a:prstDash val="solid"/>
                    </a:lnB>
                    <a:solidFill>
                      <a:schemeClr val="bg1"/>
                    </a:solidFill>
                  </a:tcPr>
                </a:tc>
                <a:extLst>
                  <a:ext uri="{0D108BD9-81ED-4DB2-BD59-A6C34878D82A}">
                    <a16:rowId xmlns:a16="http://schemas.microsoft.com/office/drawing/2014/main" val="10000"/>
                  </a:ext>
                </a:extLst>
              </a:tr>
              <a:tr h="361663">
                <a:tc>
                  <a:txBody>
                    <a:bodyPr/>
                    <a:lstStyle/>
                    <a:p>
                      <a:pPr>
                        <a:buNone/>
                      </a:pPr>
                      <a:r>
                        <a:rPr lang="ja-JP" altLang="en-US" sz="1200" b="1" dirty="0">
                          <a:solidFill>
                            <a:schemeClr val="bg1"/>
                          </a:solidFill>
                          <a:latin typeface="Meiryo UI" panose="020B0604030504040204" pitchFamily="50" charset="-128"/>
                          <a:ea typeface="Meiryo UI" panose="020B0604030504040204" pitchFamily="50" charset="-128"/>
                        </a:rPr>
                        <a:t>二重行政解消に</a:t>
                      </a:r>
                      <a:r>
                        <a:rPr lang="ja-JP" altLang="en-US" sz="1200" b="1" dirty="0" smtClean="0">
                          <a:solidFill>
                            <a:schemeClr val="bg1"/>
                          </a:solidFill>
                          <a:latin typeface="Meiryo UI" panose="020B0604030504040204" pitchFamily="50" charset="-128"/>
                          <a:ea typeface="Meiryo UI" panose="020B0604030504040204" pitchFamily="50" charset="-128"/>
                        </a:rPr>
                        <a:t>よる財政</a:t>
                      </a:r>
                      <a:r>
                        <a:rPr lang="ja-JP" altLang="en-US" sz="1200" b="1" dirty="0">
                          <a:solidFill>
                            <a:schemeClr val="bg1"/>
                          </a:solidFill>
                          <a:latin typeface="Meiryo UI" panose="020B0604030504040204" pitchFamily="50" charset="-128"/>
                          <a:ea typeface="Meiryo UI" panose="020B0604030504040204" pitchFamily="50" charset="-128"/>
                        </a:rPr>
                        <a:t>効率化</a:t>
                      </a:r>
                      <a:r>
                        <a:rPr lang="ja-JP" altLang="en-US" sz="1200" b="1" dirty="0" smtClean="0">
                          <a:solidFill>
                            <a:schemeClr val="bg1"/>
                          </a:solidFill>
                          <a:latin typeface="Meiryo UI" panose="020B0604030504040204" pitchFamily="50" charset="-128"/>
                          <a:ea typeface="Meiryo UI" panose="020B0604030504040204" pitchFamily="50" charset="-128"/>
                        </a:rPr>
                        <a:t>効果</a:t>
                      </a:r>
                      <a:endParaRPr lang="en-US" altLang="ja-JP" sz="1200" b="1" dirty="0">
                        <a:solidFill>
                          <a:schemeClr val="bg1"/>
                        </a:solidFill>
                        <a:latin typeface="Meiryo UI" panose="020B0604030504040204" pitchFamily="50" charset="-128"/>
                        <a:ea typeface="Meiryo UI" panose="020B0604030504040204" pitchFamily="50" charset="-128"/>
                      </a:endParaRPr>
                    </a:p>
                  </a:txBody>
                  <a:tcPr marL="63305" marR="63305" marT="31652" marB="31652" anchor="ctr">
                    <a:lnL w="6350" cmpd="sng">
                      <a:solidFill>
                        <a:schemeClr val="tx1"/>
                      </a:solidFill>
                      <a:prstDash val="solid"/>
                    </a:lnL>
                    <a:lnR w="6350" cmpd="sng">
                      <a:solidFill>
                        <a:schemeClr val="tx1"/>
                      </a:solidFill>
                      <a:prstDash val="solid"/>
                    </a:lnR>
                    <a:lnT w="6350" cmpd="sng">
                      <a:solidFill>
                        <a:schemeClr val="tx1"/>
                      </a:solidFill>
                      <a:prstDash val="solid"/>
                    </a:lnT>
                    <a:lnB w="6350" cmpd="sng">
                      <a:solidFill>
                        <a:schemeClr val="tx1"/>
                      </a:solidFill>
                      <a:prstDash val="solid"/>
                    </a:lnB>
                    <a:solidFill>
                      <a:schemeClr val="accent5"/>
                    </a:solidFill>
                  </a:tcPr>
                </a:tc>
                <a:tc>
                  <a:txBody>
                    <a:bodyPr/>
                    <a:lstStyle/>
                    <a:p>
                      <a:pPr algn="ctr">
                        <a:buNone/>
                      </a:pPr>
                      <a:r>
                        <a:rPr lang="en-US" altLang="ja-JP" sz="1300" b="0" dirty="0">
                          <a:solidFill>
                            <a:schemeClr val="tx1"/>
                          </a:solidFill>
                          <a:latin typeface="Meiryo UI" panose="020B0604030504040204" pitchFamily="50" charset="-128"/>
                          <a:ea typeface="Meiryo UI" panose="020B0604030504040204" pitchFamily="50" charset="-128"/>
                        </a:rPr>
                        <a:t>39</a:t>
                      </a:r>
                      <a:r>
                        <a:rPr lang="ja-JP" altLang="en-US" sz="1300" b="0" dirty="0">
                          <a:solidFill>
                            <a:schemeClr val="tx1"/>
                          </a:solidFill>
                          <a:latin typeface="Meiryo UI" panose="020B0604030504040204" pitchFamily="50" charset="-128"/>
                          <a:ea typeface="Meiryo UI" panose="020B0604030504040204" pitchFamily="50" charset="-128"/>
                        </a:rPr>
                        <a:t>億円　～　</a:t>
                      </a:r>
                      <a:r>
                        <a:rPr lang="en-US" altLang="ja-JP" sz="1300" b="0" dirty="0">
                          <a:solidFill>
                            <a:schemeClr val="tx1"/>
                          </a:solidFill>
                          <a:latin typeface="Meiryo UI" panose="020B0604030504040204" pitchFamily="50" charset="-128"/>
                          <a:ea typeface="Meiryo UI" panose="020B0604030504040204" pitchFamily="50" charset="-128"/>
                        </a:rPr>
                        <a:t>67</a:t>
                      </a:r>
                      <a:r>
                        <a:rPr lang="ja-JP" altLang="en-US" sz="1300" b="0" dirty="0" smtClean="0">
                          <a:solidFill>
                            <a:schemeClr val="tx1"/>
                          </a:solidFill>
                          <a:latin typeface="Meiryo UI" panose="020B0604030504040204" pitchFamily="50" charset="-128"/>
                          <a:ea typeface="Meiryo UI" panose="020B0604030504040204" pitchFamily="50" charset="-128"/>
                        </a:rPr>
                        <a:t>億円</a:t>
                      </a:r>
                      <a:endParaRPr lang="en-US" altLang="ja-JP" sz="1300" b="0" dirty="0" smtClean="0">
                        <a:solidFill>
                          <a:schemeClr val="tx1"/>
                        </a:solidFill>
                        <a:latin typeface="Meiryo UI" panose="020B0604030504040204" pitchFamily="50" charset="-128"/>
                        <a:ea typeface="Meiryo UI" panose="020B0604030504040204" pitchFamily="50" charset="-128"/>
                      </a:endParaRPr>
                    </a:p>
                    <a:p>
                      <a:pPr algn="ctr">
                        <a:spcBef>
                          <a:spcPts val="300"/>
                        </a:spcBef>
                        <a:buNone/>
                      </a:pPr>
                      <a:r>
                        <a:rPr lang="ja-JP" altLang="en-US" sz="1300" b="0" dirty="0" smtClean="0">
                          <a:solidFill>
                            <a:schemeClr val="tx1"/>
                          </a:solidFill>
                          <a:latin typeface="Meiryo UI" panose="020B0604030504040204" pitchFamily="50" charset="-128"/>
                          <a:ea typeface="Meiryo UI" panose="020B0604030504040204" pitchFamily="50" charset="-128"/>
                        </a:rPr>
                        <a:t>病院と大学を対象に効果額を試算</a:t>
                      </a:r>
                      <a:endParaRPr lang="ja-JP" altLang="en-US" sz="1300" b="0" dirty="0">
                        <a:solidFill>
                          <a:schemeClr val="tx1"/>
                        </a:solidFill>
                        <a:latin typeface="Meiryo UI" panose="020B0604030504040204" pitchFamily="50" charset="-128"/>
                        <a:ea typeface="Meiryo UI" panose="020B0604030504040204" pitchFamily="50" charset="-128"/>
                      </a:endParaRPr>
                    </a:p>
                  </a:txBody>
                  <a:tcPr marL="63305" marR="63305" marT="31652" marB="31652" anchor="ctr">
                    <a:lnL w="6350" cmpd="sng">
                      <a:solidFill>
                        <a:schemeClr val="tx1"/>
                      </a:solidFill>
                      <a:prstDash val="solid"/>
                    </a:lnL>
                    <a:lnR w="6350" cmpd="sng">
                      <a:solidFill>
                        <a:schemeClr val="tx1"/>
                      </a:solidFill>
                      <a:prstDash val="solid"/>
                    </a:lnR>
                    <a:lnT w="6350" cmpd="sng">
                      <a:solidFill>
                        <a:schemeClr val="tx1"/>
                      </a:solidFill>
                      <a:prstDash val="solid"/>
                    </a:lnT>
                    <a:lnB w="6350" cmpd="sng">
                      <a:solidFill>
                        <a:schemeClr val="tx1"/>
                      </a:solidFill>
                      <a:prstDash val="solid"/>
                    </a:lnB>
                    <a:solidFill>
                      <a:schemeClr val="bg1"/>
                    </a:solidFill>
                  </a:tcPr>
                </a:tc>
                <a:extLst>
                  <a:ext uri="{0D108BD9-81ED-4DB2-BD59-A6C34878D82A}">
                    <a16:rowId xmlns:a16="http://schemas.microsoft.com/office/drawing/2014/main" val="10001"/>
                  </a:ext>
                </a:extLst>
              </a:tr>
              <a:tr h="461345">
                <a:tc>
                  <a:txBody>
                    <a:bodyPr/>
                    <a:lstStyle/>
                    <a:p>
                      <a:pPr>
                        <a:buNone/>
                      </a:pPr>
                      <a:r>
                        <a:rPr lang="ja-JP" altLang="en-US" sz="1200" b="1" dirty="0">
                          <a:solidFill>
                            <a:schemeClr val="bg1"/>
                          </a:solidFill>
                          <a:latin typeface="Meiryo UI" panose="020B0604030504040204" pitchFamily="50" charset="-128"/>
                          <a:ea typeface="Meiryo UI" panose="020B0604030504040204" pitchFamily="50" charset="-128"/>
                        </a:rPr>
                        <a:t>府市連携による</a:t>
                      </a:r>
                    </a:p>
                    <a:p>
                      <a:pPr>
                        <a:buNone/>
                      </a:pPr>
                      <a:r>
                        <a:rPr lang="ja-JP" altLang="en-US" sz="1200" b="1" dirty="0">
                          <a:solidFill>
                            <a:schemeClr val="bg1"/>
                          </a:solidFill>
                          <a:latin typeface="Meiryo UI" panose="020B0604030504040204" pitchFamily="50" charset="-128"/>
                          <a:ea typeface="Meiryo UI" panose="020B0604030504040204" pitchFamily="50" charset="-128"/>
                        </a:rPr>
                        <a:t>社会資本整備の経済</a:t>
                      </a:r>
                      <a:r>
                        <a:rPr lang="ja-JP" altLang="en-US" sz="1200" b="1" dirty="0" smtClean="0">
                          <a:solidFill>
                            <a:schemeClr val="bg1"/>
                          </a:solidFill>
                          <a:latin typeface="Meiryo UI" panose="020B0604030504040204" pitchFamily="50" charset="-128"/>
                          <a:ea typeface="Meiryo UI" panose="020B0604030504040204" pitchFamily="50" charset="-128"/>
                        </a:rPr>
                        <a:t>効果</a:t>
                      </a:r>
                      <a:endParaRPr lang="ja-JP" altLang="en-US" sz="1200" b="1" dirty="0">
                        <a:solidFill>
                          <a:schemeClr val="bg1"/>
                        </a:solidFill>
                        <a:latin typeface="Meiryo UI" panose="020B0604030504040204" pitchFamily="50" charset="-128"/>
                        <a:ea typeface="Meiryo UI" panose="020B0604030504040204" pitchFamily="50" charset="-128"/>
                      </a:endParaRPr>
                    </a:p>
                  </a:txBody>
                  <a:tcPr marL="63305" marR="63305" marT="31652" marB="31652" anchor="ctr">
                    <a:lnL w="6350" cmpd="sng">
                      <a:solidFill>
                        <a:schemeClr val="tx1"/>
                      </a:solidFill>
                      <a:prstDash val="solid"/>
                    </a:lnL>
                    <a:lnR w="6350" cmpd="sng">
                      <a:solidFill>
                        <a:schemeClr val="tx1"/>
                      </a:solidFill>
                      <a:prstDash val="solid"/>
                    </a:lnR>
                    <a:lnT w="6350" cmpd="sng">
                      <a:solidFill>
                        <a:schemeClr val="tx1"/>
                      </a:solidFill>
                      <a:prstDash val="solid"/>
                    </a:lnT>
                    <a:lnB w="6350" cmpd="sng">
                      <a:solidFill>
                        <a:schemeClr val="tx1"/>
                      </a:solidFill>
                      <a:prstDash val="solid"/>
                    </a:lnB>
                    <a:solidFill>
                      <a:schemeClr val="accent5"/>
                    </a:solidFill>
                  </a:tcPr>
                </a:tc>
                <a:tc>
                  <a:txBody>
                    <a:bodyPr/>
                    <a:lstStyle/>
                    <a:p>
                      <a:pPr algn="ctr">
                        <a:buNone/>
                      </a:pPr>
                      <a:r>
                        <a:rPr lang="en-US" altLang="ja-JP" sz="1300" b="0" dirty="0" smtClean="0">
                          <a:solidFill>
                            <a:schemeClr val="tx1"/>
                          </a:solidFill>
                          <a:latin typeface="Meiryo UI" panose="020B0604030504040204" pitchFamily="50" charset="-128"/>
                          <a:ea typeface="Meiryo UI" panose="020B0604030504040204" pitchFamily="50" charset="-128"/>
                        </a:rPr>
                        <a:t>4,867</a:t>
                      </a:r>
                      <a:r>
                        <a:rPr lang="ja-JP" altLang="en-US" sz="1300" b="0" dirty="0" smtClean="0">
                          <a:solidFill>
                            <a:schemeClr val="tx1"/>
                          </a:solidFill>
                          <a:latin typeface="Meiryo UI" panose="020B0604030504040204" pitchFamily="50" charset="-128"/>
                          <a:ea typeface="Meiryo UI" panose="020B0604030504040204" pitchFamily="50" charset="-128"/>
                        </a:rPr>
                        <a:t>億円</a:t>
                      </a:r>
                      <a:endParaRPr lang="en-US" altLang="ja-JP" sz="1300" b="0" dirty="0" smtClean="0">
                        <a:solidFill>
                          <a:schemeClr val="tx1"/>
                        </a:solidFill>
                        <a:latin typeface="Meiryo UI" panose="020B0604030504040204" pitchFamily="50" charset="-128"/>
                        <a:ea typeface="Meiryo UI" panose="020B0604030504040204" pitchFamily="50" charset="-128"/>
                      </a:endParaRPr>
                    </a:p>
                    <a:p>
                      <a:pPr algn="ctr">
                        <a:spcBef>
                          <a:spcPts val="300"/>
                        </a:spcBef>
                        <a:buNone/>
                      </a:pPr>
                      <a:r>
                        <a:rPr lang="ja-JP" altLang="en-US" sz="1100" b="0" dirty="0" smtClean="0">
                          <a:solidFill>
                            <a:schemeClr val="tx1"/>
                          </a:solidFill>
                          <a:latin typeface="Meiryo UI" panose="020B0604030504040204" pitchFamily="50" charset="-128"/>
                          <a:ea typeface="Meiryo UI" panose="020B0604030504040204" pitchFamily="50" charset="-128"/>
                        </a:rPr>
                        <a:t>地下鉄中央線延伸、</a:t>
                      </a:r>
                      <a:r>
                        <a:rPr lang="en-US" altLang="ja-JP" sz="1100" b="0" dirty="0" smtClean="0">
                          <a:solidFill>
                            <a:schemeClr val="tx1"/>
                          </a:solidFill>
                          <a:latin typeface="Meiryo UI" panose="020B0604030504040204" pitchFamily="50" charset="-128"/>
                          <a:ea typeface="Meiryo UI" panose="020B0604030504040204" pitchFamily="50" charset="-128"/>
                        </a:rPr>
                        <a:t>JR</a:t>
                      </a:r>
                      <a:r>
                        <a:rPr lang="ja-JP" altLang="en-US" sz="1100" b="0" dirty="0" smtClean="0">
                          <a:solidFill>
                            <a:schemeClr val="tx1"/>
                          </a:solidFill>
                          <a:latin typeface="Meiryo UI" panose="020B0604030504040204" pitchFamily="50" charset="-128"/>
                          <a:ea typeface="Meiryo UI" panose="020B0604030504040204" pitchFamily="50" charset="-128"/>
                        </a:rPr>
                        <a:t>桜島線延伸、なにわ筋連絡線・新大阪連絡線を対象に効果額を試算</a:t>
                      </a:r>
                      <a:endParaRPr lang="ja-JP" altLang="en-US" sz="1100" b="0" dirty="0">
                        <a:solidFill>
                          <a:schemeClr val="tx1"/>
                        </a:solidFill>
                        <a:latin typeface="Meiryo UI" panose="020B0604030504040204" pitchFamily="50" charset="-128"/>
                        <a:ea typeface="Meiryo UI" panose="020B0604030504040204" pitchFamily="50" charset="-128"/>
                      </a:endParaRPr>
                    </a:p>
                  </a:txBody>
                  <a:tcPr marL="63305" marR="63305" marT="31652" marB="31652" anchor="ctr">
                    <a:lnL w="6350" cmpd="sng">
                      <a:solidFill>
                        <a:schemeClr val="tx1"/>
                      </a:solidFill>
                      <a:prstDash val="solid"/>
                    </a:lnL>
                    <a:lnR w="6350" cmpd="sng">
                      <a:solidFill>
                        <a:schemeClr val="tx1"/>
                      </a:solidFill>
                      <a:prstDash val="solid"/>
                    </a:lnR>
                    <a:lnT w="6350" cmpd="sng">
                      <a:solidFill>
                        <a:schemeClr val="tx1"/>
                      </a:solidFill>
                      <a:prstDash val="solid"/>
                    </a:lnT>
                    <a:lnB w="6350" cmpd="sng">
                      <a:solidFill>
                        <a:schemeClr val="tx1"/>
                      </a:solidFill>
                      <a:prstDash val="solid"/>
                    </a:lnB>
                    <a:solidFill>
                      <a:schemeClr val="bg1"/>
                    </a:solidFill>
                  </a:tcPr>
                </a:tc>
                <a:extLst>
                  <a:ext uri="{0D108BD9-81ED-4DB2-BD59-A6C34878D82A}">
                    <a16:rowId xmlns:a16="http://schemas.microsoft.com/office/drawing/2014/main" val="10002"/>
                  </a:ext>
                </a:extLst>
              </a:tr>
            </a:tbl>
          </a:graphicData>
        </a:graphic>
      </p:graphicFrame>
      <p:graphicFrame>
        <p:nvGraphicFramePr>
          <p:cNvPr id="5" name="表 4"/>
          <p:cNvGraphicFramePr/>
          <p:nvPr>
            <p:extLst/>
          </p:nvPr>
        </p:nvGraphicFramePr>
        <p:xfrm>
          <a:off x="443630" y="5697376"/>
          <a:ext cx="4094119" cy="611944"/>
        </p:xfrm>
        <a:graphic>
          <a:graphicData uri="http://schemas.openxmlformats.org/drawingml/2006/table">
            <a:tbl>
              <a:tblPr firstRow="1" bandRow="1">
                <a:tableStyleId>{5C22544A-7EE6-4342-B048-85BDC9FD1C3A}</a:tableStyleId>
              </a:tblPr>
              <a:tblGrid>
                <a:gridCol w="1206489">
                  <a:extLst>
                    <a:ext uri="{9D8B030D-6E8A-4147-A177-3AD203B41FA5}">
                      <a16:colId xmlns:a16="http://schemas.microsoft.com/office/drawing/2014/main" val="20000"/>
                    </a:ext>
                  </a:extLst>
                </a:gridCol>
                <a:gridCol w="2887630">
                  <a:extLst>
                    <a:ext uri="{9D8B030D-6E8A-4147-A177-3AD203B41FA5}">
                      <a16:colId xmlns:a16="http://schemas.microsoft.com/office/drawing/2014/main" val="20001"/>
                    </a:ext>
                  </a:extLst>
                </a:gridCol>
              </a:tblGrid>
              <a:tr h="316523">
                <a:tc>
                  <a:txBody>
                    <a:bodyPr/>
                    <a:lstStyle/>
                    <a:p>
                      <a:pPr>
                        <a:buNone/>
                      </a:pPr>
                      <a:r>
                        <a:rPr lang="ja-JP" altLang="en-US" sz="1200" b="1" dirty="0">
                          <a:solidFill>
                            <a:schemeClr val="bg1"/>
                          </a:solidFill>
                          <a:latin typeface="Meiryo UI" panose="020B0604030504040204" pitchFamily="50" charset="-128"/>
                          <a:ea typeface="Meiryo UI" panose="020B0604030504040204" pitchFamily="50" charset="-128"/>
                        </a:rPr>
                        <a:t>実質域内総生産</a:t>
                      </a:r>
                    </a:p>
                    <a:p>
                      <a:pPr>
                        <a:buNone/>
                      </a:pPr>
                      <a:r>
                        <a:rPr lang="en-US" altLang="ja-JP" sz="1200" b="1" dirty="0">
                          <a:solidFill>
                            <a:schemeClr val="bg1"/>
                          </a:solidFill>
                          <a:latin typeface="Meiryo UI" panose="020B0604030504040204" pitchFamily="50" charset="-128"/>
                          <a:ea typeface="Meiryo UI" panose="020B0604030504040204" pitchFamily="50" charset="-128"/>
                        </a:rPr>
                        <a:t>(</a:t>
                      </a:r>
                      <a:r>
                        <a:rPr lang="ja-JP" altLang="en-US" sz="1200" b="1" dirty="0">
                          <a:solidFill>
                            <a:schemeClr val="bg1"/>
                          </a:solidFill>
                          <a:latin typeface="Meiryo UI" panose="020B0604030504040204" pitchFamily="50" charset="-128"/>
                          <a:ea typeface="Meiryo UI" panose="020B0604030504040204" pitchFamily="50" charset="-128"/>
                        </a:rPr>
                        <a:t>波及効果を含めた効果</a:t>
                      </a:r>
                      <a:r>
                        <a:rPr lang="en-US" altLang="ja-JP" sz="1200" b="1" dirty="0">
                          <a:solidFill>
                            <a:schemeClr val="bg1"/>
                          </a:solidFill>
                          <a:latin typeface="Meiryo UI" panose="020B0604030504040204" pitchFamily="50" charset="-128"/>
                          <a:ea typeface="Meiryo UI" panose="020B0604030504040204" pitchFamily="50" charset="-128"/>
                        </a:rPr>
                        <a:t>)</a:t>
                      </a:r>
                    </a:p>
                  </a:txBody>
                  <a:tcPr marL="63305" marR="63305" marT="31652" marB="31652" anchor="ctr">
                    <a:lnL w="6350" cmpd="sng">
                      <a:solidFill>
                        <a:schemeClr val="tx1"/>
                      </a:solidFill>
                      <a:prstDash val="solid"/>
                    </a:lnL>
                    <a:lnR w="6350" cmpd="sng">
                      <a:solidFill>
                        <a:schemeClr val="tx1"/>
                      </a:solidFill>
                      <a:prstDash val="solid"/>
                    </a:lnR>
                    <a:lnT w="6350" cmpd="sng">
                      <a:solidFill>
                        <a:schemeClr val="tx1"/>
                      </a:solidFill>
                      <a:prstDash val="solid"/>
                    </a:lnT>
                    <a:lnB w="6350" cmpd="sng">
                      <a:solidFill>
                        <a:schemeClr val="tx1"/>
                      </a:solidFill>
                      <a:prstDash val="solid"/>
                    </a:lnB>
                    <a:solidFill>
                      <a:schemeClr val="accent5"/>
                    </a:solidFill>
                  </a:tcPr>
                </a:tc>
                <a:tc>
                  <a:txBody>
                    <a:bodyPr/>
                    <a:lstStyle/>
                    <a:p>
                      <a:pPr algn="ctr">
                        <a:buNone/>
                      </a:pPr>
                      <a:r>
                        <a:rPr lang="ja-JP" altLang="en-US" sz="1300" b="0" dirty="0">
                          <a:solidFill>
                            <a:schemeClr val="tx1"/>
                          </a:solidFill>
                          <a:latin typeface="Meiryo UI" panose="020B0604030504040204" pitchFamily="50" charset="-128"/>
                          <a:ea typeface="Meiryo UI" panose="020B0604030504040204" pitchFamily="50" charset="-128"/>
                        </a:rPr>
                        <a:t>　　 </a:t>
                      </a:r>
                      <a:r>
                        <a:rPr lang="en-US" altLang="ja-JP" sz="1300" b="0" dirty="0" smtClean="0">
                          <a:solidFill>
                            <a:schemeClr val="tx1"/>
                          </a:solidFill>
                          <a:latin typeface="Meiryo UI" panose="020B0604030504040204" pitchFamily="50" charset="-128"/>
                          <a:ea typeface="Meiryo UI" panose="020B0604030504040204" pitchFamily="50" charset="-128"/>
                        </a:rPr>
                        <a:t>4,680</a:t>
                      </a:r>
                      <a:r>
                        <a:rPr lang="ja-JP" altLang="en-US" sz="1300" b="0" dirty="0" smtClean="0">
                          <a:solidFill>
                            <a:schemeClr val="tx1"/>
                          </a:solidFill>
                          <a:latin typeface="Meiryo UI" panose="020B0604030504040204" pitchFamily="50" charset="-128"/>
                          <a:ea typeface="Meiryo UI" panose="020B0604030504040204" pitchFamily="50" charset="-128"/>
                        </a:rPr>
                        <a:t>億円</a:t>
                      </a:r>
                      <a:r>
                        <a:rPr lang="ja-JP" altLang="en-US" sz="1300" b="0" dirty="0">
                          <a:solidFill>
                            <a:schemeClr val="tx1"/>
                          </a:solidFill>
                          <a:latin typeface="Meiryo UI" panose="020B0604030504040204" pitchFamily="50" charset="-128"/>
                          <a:ea typeface="Meiryo UI" panose="020B0604030504040204" pitchFamily="50" charset="-128"/>
                        </a:rPr>
                        <a:t>　～　</a:t>
                      </a:r>
                      <a:r>
                        <a:rPr lang="en-US" altLang="ja-JP" sz="1300" b="0" dirty="0">
                          <a:solidFill>
                            <a:schemeClr val="tx1"/>
                          </a:solidFill>
                          <a:latin typeface="Meiryo UI" panose="020B0604030504040204" pitchFamily="50" charset="-128"/>
                          <a:ea typeface="Meiryo UI" panose="020B0604030504040204" pitchFamily="50" charset="-128"/>
                        </a:rPr>
                        <a:t>1</a:t>
                      </a:r>
                      <a:r>
                        <a:rPr lang="ja-JP" altLang="en-US" sz="1300" b="0" dirty="0">
                          <a:solidFill>
                            <a:schemeClr val="tx1"/>
                          </a:solidFill>
                          <a:latin typeface="Meiryo UI" panose="020B0604030504040204" pitchFamily="50" charset="-128"/>
                          <a:ea typeface="Meiryo UI" panose="020B0604030504040204" pitchFamily="50" charset="-128"/>
                        </a:rPr>
                        <a:t>兆　 </a:t>
                      </a:r>
                      <a:r>
                        <a:rPr lang="en-US" altLang="ja-JP" sz="1300" b="0" dirty="0" smtClean="0">
                          <a:solidFill>
                            <a:schemeClr val="tx1"/>
                          </a:solidFill>
                          <a:latin typeface="Meiryo UI" panose="020B0604030504040204" pitchFamily="50" charset="-128"/>
                          <a:ea typeface="Meiryo UI" panose="020B0604030504040204" pitchFamily="50" charset="-128"/>
                        </a:rPr>
                        <a:t>373</a:t>
                      </a:r>
                      <a:r>
                        <a:rPr lang="ja-JP" altLang="en-US" sz="1300" b="0" dirty="0" smtClean="0">
                          <a:solidFill>
                            <a:schemeClr val="tx1"/>
                          </a:solidFill>
                          <a:latin typeface="Meiryo UI" panose="020B0604030504040204" pitchFamily="50" charset="-128"/>
                          <a:ea typeface="Meiryo UI" panose="020B0604030504040204" pitchFamily="50" charset="-128"/>
                        </a:rPr>
                        <a:t>億円</a:t>
                      </a:r>
                      <a:endParaRPr lang="ja-JP" altLang="en-US" sz="1300" b="0" dirty="0">
                        <a:solidFill>
                          <a:schemeClr val="tx1"/>
                        </a:solidFill>
                        <a:latin typeface="Meiryo UI" panose="020B0604030504040204" pitchFamily="50" charset="-128"/>
                        <a:ea typeface="Meiryo UI" panose="020B0604030504040204" pitchFamily="50" charset="-128"/>
                      </a:endParaRPr>
                    </a:p>
                    <a:p>
                      <a:pPr algn="ctr">
                        <a:buNone/>
                      </a:pPr>
                      <a:r>
                        <a:rPr lang="ja-JP" altLang="en-US" sz="1300" b="0" dirty="0">
                          <a:solidFill>
                            <a:schemeClr val="tx1"/>
                          </a:solidFill>
                          <a:latin typeface="Meiryo UI" panose="020B0604030504040204" pitchFamily="50" charset="-128"/>
                          <a:ea typeface="Meiryo UI" panose="020B0604030504040204" pitchFamily="50" charset="-128"/>
                        </a:rPr>
                        <a:t>　　 </a:t>
                      </a:r>
                      <a:r>
                        <a:rPr lang="en-US" altLang="ja-JP" sz="1300" b="0" dirty="0">
                          <a:solidFill>
                            <a:schemeClr val="tx1"/>
                          </a:solidFill>
                          <a:latin typeface="Meiryo UI" panose="020B0604030504040204" pitchFamily="50" charset="-128"/>
                          <a:ea typeface="Meiryo UI" panose="020B0604030504040204" pitchFamily="50" charset="-128"/>
                        </a:rPr>
                        <a:t>(</a:t>
                      </a:r>
                      <a:r>
                        <a:rPr lang="en-US" altLang="ja-JP" sz="1300" b="0" dirty="0" smtClean="0">
                          <a:solidFill>
                            <a:schemeClr val="tx1"/>
                          </a:solidFill>
                          <a:latin typeface="Meiryo UI" panose="020B0604030504040204" pitchFamily="50" charset="-128"/>
                          <a:ea typeface="Meiryo UI" panose="020B0604030504040204" pitchFamily="50" charset="-128"/>
                        </a:rPr>
                        <a:t>5,128</a:t>
                      </a:r>
                      <a:r>
                        <a:rPr lang="ja-JP" altLang="en-US" sz="1300" b="0" dirty="0" smtClean="0">
                          <a:solidFill>
                            <a:schemeClr val="tx1"/>
                          </a:solidFill>
                          <a:latin typeface="Meiryo UI" panose="020B0604030504040204" pitchFamily="50" charset="-128"/>
                          <a:ea typeface="Meiryo UI" panose="020B0604030504040204" pitchFamily="50" charset="-128"/>
                        </a:rPr>
                        <a:t>億円</a:t>
                      </a:r>
                      <a:r>
                        <a:rPr lang="ja-JP" altLang="en-US" sz="1300" b="0" dirty="0">
                          <a:solidFill>
                            <a:schemeClr val="tx1"/>
                          </a:solidFill>
                          <a:latin typeface="Meiryo UI" panose="020B0604030504040204" pitchFamily="50" charset="-128"/>
                          <a:ea typeface="Meiryo UI" panose="020B0604030504040204" pitchFamily="50" charset="-128"/>
                        </a:rPr>
                        <a:t>　～　</a:t>
                      </a:r>
                      <a:r>
                        <a:rPr lang="en-US" altLang="ja-JP" sz="1300" b="0" dirty="0">
                          <a:solidFill>
                            <a:schemeClr val="tx1"/>
                          </a:solidFill>
                          <a:latin typeface="Meiryo UI" panose="020B0604030504040204" pitchFamily="50" charset="-128"/>
                          <a:ea typeface="Meiryo UI" panose="020B0604030504040204" pitchFamily="50" charset="-128"/>
                        </a:rPr>
                        <a:t>1</a:t>
                      </a:r>
                      <a:r>
                        <a:rPr lang="ja-JP" altLang="en-US" sz="1300" b="0" dirty="0">
                          <a:solidFill>
                            <a:schemeClr val="tx1"/>
                          </a:solidFill>
                          <a:latin typeface="Meiryo UI" panose="020B0604030504040204" pitchFamily="50" charset="-128"/>
                          <a:ea typeface="Meiryo UI" panose="020B0604030504040204" pitchFamily="50" charset="-128"/>
                        </a:rPr>
                        <a:t>兆</a:t>
                      </a:r>
                      <a:r>
                        <a:rPr lang="en-US" altLang="ja-JP" sz="1300" b="0" dirty="0" smtClean="0">
                          <a:solidFill>
                            <a:schemeClr val="tx1"/>
                          </a:solidFill>
                          <a:latin typeface="Meiryo UI" panose="020B0604030504040204" pitchFamily="50" charset="-128"/>
                          <a:ea typeface="Meiryo UI" panose="020B0604030504040204" pitchFamily="50" charset="-128"/>
                        </a:rPr>
                        <a:t>1,366</a:t>
                      </a:r>
                      <a:r>
                        <a:rPr lang="ja-JP" altLang="en-US" sz="1300" b="0" dirty="0" smtClean="0">
                          <a:solidFill>
                            <a:schemeClr val="tx1"/>
                          </a:solidFill>
                          <a:latin typeface="Meiryo UI" panose="020B0604030504040204" pitchFamily="50" charset="-128"/>
                          <a:ea typeface="Meiryo UI" panose="020B0604030504040204" pitchFamily="50" charset="-128"/>
                        </a:rPr>
                        <a:t>億円</a:t>
                      </a:r>
                      <a:r>
                        <a:rPr lang="en-US" altLang="ja-JP" sz="1300" b="0" dirty="0">
                          <a:solidFill>
                            <a:schemeClr val="tx1"/>
                          </a:solidFill>
                          <a:latin typeface="Meiryo UI" panose="020B0604030504040204" pitchFamily="50" charset="-128"/>
                          <a:ea typeface="Meiryo UI" panose="020B0604030504040204" pitchFamily="50" charset="-128"/>
                        </a:rPr>
                        <a:t>)</a:t>
                      </a:r>
                    </a:p>
                  </a:txBody>
                  <a:tcPr marL="63305" marR="63305" marT="31652" marB="31652" anchor="ctr">
                    <a:lnL w="6350" cmpd="sng">
                      <a:solidFill>
                        <a:schemeClr val="tx1"/>
                      </a:solidFill>
                      <a:prstDash val="solid"/>
                    </a:lnL>
                    <a:lnR w="6350" cmpd="sng">
                      <a:solidFill>
                        <a:schemeClr val="tx1"/>
                      </a:solidFill>
                      <a:prstDash val="solid"/>
                    </a:lnR>
                    <a:lnT w="6350" cmpd="sng">
                      <a:solidFill>
                        <a:schemeClr val="tx1"/>
                      </a:solidFill>
                      <a:prstDash val="solid"/>
                    </a:lnT>
                    <a:lnB w="6350" cmpd="sng">
                      <a:solidFill>
                        <a:schemeClr val="tx1"/>
                      </a:solidFill>
                      <a:prstDash val="solid"/>
                    </a:lnB>
                    <a:solidFill>
                      <a:schemeClr val="bg1"/>
                    </a:solidFill>
                  </a:tcPr>
                </a:tc>
                <a:extLst>
                  <a:ext uri="{0D108BD9-81ED-4DB2-BD59-A6C34878D82A}">
                    <a16:rowId xmlns:a16="http://schemas.microsoft.com/office/drawing/2014/main" val="10000"/>
                  </a:ext>
                </a:extLst>
              </a:tr>
            </a:tbl>
          </a:graphicData>
        </a:graphic>
      </p:graphicFrame>
      <p:sp>
        <p:nvSpPr>
          <p:cNvPr id="6" name="テキスト ボックス 31"/>
          <p:cNvSpPr txBox="1"/>
          <p:nvPr/>
        </p:nvSpPr>
        <p:spPr>
          <a:xfrm>
            <a:off x="337862" y="2977867"/>
            <a:ext cx="2062437" cy="209833"/>
          </a:xfrm>
          <a:prstGeom prst="rect">
            <a:avLst/>
          </a:prstGeom>
          <a:solidFill>
            <a:srgbClr val="CC9900"/>
          </a:solidFill>
          <a:ln>
            <a:noFill/>
          </a:ln>
        </p:spPr>
        <p:txBody>
          <a:bodyPr wrap="square" rtlCol="0" anchor="ctr">
            <a:noAutofit/>
          </a:bodyPr>
          <a:lstStyle/>
          <a:p>
            <a:pPr algn="ctr" defTabSz="633039">
              <a:defRPr/>
            </a:pPr>
            <a:r>
              <a:rPr lang="ja-JP" altLang="en-US" sz="1400" b="1" dirty="0">
                <a:solidFill>
                  <a:prstClr val="white"/>
                </a:solidFill>
                <a:latin typeface="Meiryo UI" panose="020B0604030504040204" pitchFamily="50" charset="-128"/>
                <a:ea typeface="Meiryo UI" panose="020B0604030504040204" pitchFamily="50" charset="-128"/>
              </a:rPr>
              <a:t>政策効果分析による試算</a:t>
            </a:r>
          </a:p>
        </p:txBody>
      </p:sp>
      <p:sp>
        <p:nvSpPr>
          <p:cNvPr id="7" name="テキスト ボックス 31"/>
          <p:cNvSpPr txBox="1"/>
          <p:nvPr/>
        </p:nvSpPr>
        <p:spPr>
          <a:xfrm>
            <a:off x="337862" y="5268496"/>
            <a:ext cx="2721969" cy="232986"/>
          </a:xfrm>
          <a:prstGeom prst="rect">
            <a:avLst/>
          </a:prstGeom>
          <a:solidFill>
            <a:srgbClr val="CC9900"/>
          </a:solidFill>
          <a:ln>
            <a:noFill/>
          </a:ln>
        </p:spPr>
        <p:txBody>
          <a:bodyPr wrap="square" rtlCol="0" anchor="ctr">
            <a:noAutofit/>
          </a:bodyPr>
          <a:lstStyle/>
          <a:p>
            <a:pPr algn="ctr" defTabSz="633039">
              <a:defRPr/>
            </a:pPr>
            <a:r>
              <a:rPr lang="ja-JP" altLang="en-US" sz="1400" b="1" dirty="0">
                <a:solidFill>
                  <a:prstClr val="white"/>
                </a:solidFill>
                <a:latin typeface="Meiryo UI" panose="020B0604030504040204" pitchFamily="50" charset="-128"/>
                <a:ea typeface="Meiryo UI" panose="020B0604030504040204" pitchFamily="50" charset="-128"/>
              </a:rPr>
              <a:t>マクロ計量経済モデルによる試算</a:t>
            </a:r>
          </a:p>
        </p:txBody>
      </p:sp>
      <p:sp>
        <p:nvSpPr>
          <p:cNvPr id="9" name="正方形/長方形 49"/>
          <p:cNvSpPr/>
          <p:nvPr/>
        </p:nvSpPr>
        <p:spPr>
          <a:xfrm>
            <a:off x="356184" y="6442291"/>
            <a:ext cx="4386462" cy="299077"/>
          </a:xfrm>
          <a:prstGeom prst="rect">
            <a:avLst/>
          </a:prstGeom>
          <a:ln w="9525">
            <a:no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defTabSz="633039">
              <a:defRPr/>
            </a:pPr>
            <a:r>
              <a:rPr lang="en-US" altLang="ja-JP" sz="83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3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｢政策効果分析｣と｢マクロ計量経済モデル｣については、単純に比較できるものではありません。</a:t>
            </a:r>
          </a:p>
          <a:p>
            <a:pPr defTabSz="633039">
              <a:defRPr/>
            </a:pPr>
            <a:r>
              <a:rPr lang="ja-JP" altLang="en-US" sz="83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また、試算結果については幅をもって見る必要があります。</a:t>
            </a:r>
          </a:p>
        </p:txBody>
      </p:sp>
      <p:cxnSp>
        <p:nvCxnSpPr>
          <p:cNvPr id="11" name="直線矢印コネクタ 10"/>
          <p:cNvCxnSpPr/>
          <p:nvPr/>
        </p:nvCxnSpPr>
        <p:spPr>
          <a:xfrm flipV="1">
            <a:off x="5155871" y="4058223"/>
            <a:ext cx="0" cy="109661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直線矢印コネクタ 11"/>
          <p:cNvCxnSpPr/>
          <p:nvPr/>
        </p:nvCxnSpPr>
        <p:spPr>
          <a:xfrm>
            <a:off x="5152794" y="5156382"/>
            <a:ext cx="2990769"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フリーフォーム 14"/>
          <p:cNvSpPr/>
          <p:nvPr/>
        </p:nvSpPr>
        <p:spPr>
          <a:xfrm>
            <a:off x="5344539" y="4158082"/>
            <a:ext cx="2292923" cy="797538"/>
          </a:xfrm>
          <a:custGeom>
            <a:avLst/>
            <a:gdLst>
              <a:gd name="connisteX0" fmla="*/ 0 w 3771900"/>
              <a:gd name="connsiteY0" fmla="*/ 0 h 1820633"/>
              <a:gd name="connisteX1" fmla="*/ 1019175 w 3771900"/>
              <a:gd name="connsiteY1" fmla="*/ 1752600 h 1820633"/>
              <a:gd name="connisteX2" fmla="*/ 3771900 w 3771900"/>
              <a:gd name="connsiteY2" fmla="*/ 1304925 h 1820633"/>
              <a:gd name="connisteX3" fmla="*/ 4171950 w 3771900"/>
              <a:gd name="connsiteY3" fmla="*/ 1028700 h 1820633"/>
            </a:gdLst>
            <a:ahLst/>
            <a:cxnLst>
              <a:cxn ang="0">
                <a:pos x="connisteX0" y="connsiteY0"/>
              </a:cxn>
              <a:cxn ang="0">
                <a:pos x="connisteX1" y="connsiteY1"/>
              </a:cxn>
              <a:cxn ang="0">
                <a:pos x="connisteX2" y="connsiteY2"/>
              </a:cxn>
              <a:cxn ang="0">
                <a:pos x="connisteX3" y="connsiteY3"/>
              </a:cxn>
            </a:cxnLst>
            <a:rect l="l" t="t" r="r" b="b"/>
            <a:pathLst>
              <a:path w="3771900" h="1820633">
                <a:moveTo>
                  <a:pt x="0" y="0"/>
                </a:moveTo>
                <a:cubicBezTo>
                  <a:pt x="148590" y="359410"/>
                  <a:pt x="264795" y="1491615"/>
                  <a:pt x="1019175" y="1752600"/>
                </a:cubicBezTo>
                <a:cubicBezTo>
                  <a:pt x="1773555" y="2013585"/>
                  <a:pt x="3141345" y="1449705"/>
                  <a:pt x="3771900" y="1304925"/>
                </a:cubicBezTo>
              </a:path>
            </a:pathLst>
          </a:custGeom>
          <a:noFill/>
          <a:ln w="952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80" dirty="0">
              <a:solidFill>
                <a:schemeClr val="tx1"/>
              </a:solidFill>
            </a:endParaRPr>
          </a:p>
        </p:txBody>
      </p:sp>
      <p:sp>
        <p:nvSpPr>
          <p:cNvPr id="16" name="正方形/長方形 49"/>
          <p:cNvSpPr/>
          <p:nvPr/>
        </p:nvSpPr>
        <p:spPr>
          <a:xfrm>
            <a:off x="4901774" y="4151861"/>
            <a:ext cx="199585" cy="897231"/>
          </a:xfrm>
          <a:prstGeom prst="rect">
            <a:avLst/>
          </a:prstGeom>
          <a:ln w="9525">
            <a:no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vert="eaVert" rtlCol="0" anchor="ctr"/>
          <a:lstStyle/>
          <a:p>
            <a:pPr algn="ctr" defTabSz="633039">
              <a:defRPr/>
            </a:pPr>
            <a:r>
              <a:rPr lang="ja-JP" altLang="en-US" sz="83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１人当たり歳出</a:t>
            </a:r>
            <a:r>
              <a:rPr lang="en-US" altLang="ja-JP" sz="83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83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正方形/長方形 49"/>
          <p:cNvSpPr/>
          <p:nvPr/>
        </p:nvSpPr>
        <p:spPr>
          <a:xfrm>
            <a:off x="8138222" y="5064879"/>
            <a:ext cx="398769" cy="199585"/>
          </a:xfrm>
          <a:prstGeom prst="rect">
            <a:avLst/>
          </a:prstGeom>
          <a:ln w="9525">
            <a:no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vert="horz" rtlCol="0" anchor="ctr"/>
          <a:lstStyle/>
          <a:p>
            <a:pPr algn="ctr" defTabSz="633039">
              <a:defRPr/>
            </a:pPr>
            <a:r>
              <a:rPr lang="ja-JP" altLang="en-US" sz="83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人口</a:t>
            </a:r>
            <a:r>
              <a:rPr lang="en-US" altLang="ja-JP" sz="83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83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9" name="直線コネクタ 18"/>
          <p:cNvCxnSpPr/>
          <p:nvPr/>
        </p:nvCxnSpPr>
        <p:spPr>
          <a:xfrm>
            <a:off x="7481687" y="4256172"/>
            <a:ext cx="0" cy="897231"/>
          </a:xfrm>
          <a:prstGeom prst="line">
            <a:avLst/>
          </a:prstGeom>
          <a:ln>
            <a:solidFill>
              <a:schemeClr val="tx1"/>
            </a:solidFill>
            <a:prstDash val="dash"/>
            <a:headEnd type="none" w="lg" len="lg"/>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6587625" y="4257869"/>
            <a:ext cx="0" cy="897231"/>
          </a:xfrm>
          <a:prstGeom prst="line">
            <a:avLst/>
          </a:prstGeom>
          <a:ln>
            <a:solidFill>
              <a:schemeClr val="tx1"/>
            </a:solidFill>
            <a:prstDash val="dash"/>
            <a:headEnd type="none" w="lg" len="lg"/>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flipV="1">
            <a:off x="7451103" y="4547959"/>
            <a:ext cx="52338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flipV="1">
            <a:off x="6597676" y="4928724"/>
            <a:ext cx="137076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正方形/長方形 49"/>
          <p:cNvSpPr/>
          <p:nvPr/>
        </p:nvSpPr>
        <p:spPr>
          <a:xfrm>
            <a:off x="7984792" y="4437429"/>
            <a:ext cx="1181384" cy="498462"/>
          </a:xfrm>
          <a:prstGeom prst="rect">
            <a:avLst/>
          </a:prstGeom>
          <a:ln w="9525">
            <a:no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vert="horz" rtlCol="0" anchor="ctr"/>
          <a:lstStyle/>
          <a:p>
            <a:pPr defTabSz="633039">
              <a:defRPr/>
            </a:pPr>
            <a:r>
              <a:rPr lang="ja-JP" altLang="en-US" sz="969"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人口が適正な規模に近づくことによる</a:t>
            </a:r>
            <a:endParaRPr lang="en-US" altLang="ja-JP" sz="969"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a:p>
            <a:pPr defTabSz="633039">
              <a:defRPr/>
            </a:pPr>
            <a:r>
              <a:rPr lang="ja-JP" altLang="en-US" sz="969"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財政効率化効果</a:t>
            </a:r>
            <a:endParaRPr lang="en-US" altLang="ja-JP" sz="969"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31"/>
          <p:cNvSpPr txBox="1"/>
          <p:nvPr/>
        </p:nvSpPr>
        <p:spPr>
          <a:xfrm>
            <a:off x="5919411" y="3878036"/>
            <a:ext cx="2110985" cy="199385"/>
          </a:xfrm>
          <a:prstGeom prst="rect">
            <a:avLst/>
          </a:prstGeom>
          <a:solidFill>
            <a:schemeClr val="accent5"/>
          </a:solidFill>
          <a:ln w="6350">
            <a:noFill/>
          </a:ln>
        </p:spPr>
        <p:txBody>
          <a:bodyPr wrap="square" rtlCol="0" anchor="ctr">
            <a:noAutofit/>
          </a:bodyPr>
          <a:lstStyle/>
          <a:p>
            <a:pPr algn="ctr" defTabSz="633039">
              <a:defRPr/>
            </a:pPr>
            <a:r>
              <a:rPr lang="ja-JP" altLang="en-US" sz="1000" b="1" dirty="0">
                <a:solidFill>
                  <a:schemeClr val="bg1"/>
                </a:solidFill>
                <a:latin typeface="Meiryo UI" panose="020B0604030504040204" pitchFamily="50" charset="-128"/>
                <a:ea typeface="Meiryo UI" panose="020B0604030504040204" pitchFamily="50" charset="-128"/>
              </a:rPr>
              <a:t>財政効率化効果の算出イメージ</a:t>
            </a:r>
          </a:p>
        </p:txBody>
      </p:sp>
      <p:sp>
        <p:nvSpPr>
          <p:cNvPr id="29" name="正方形/長方形 49"/>
          <p:cNvSpPr/>
          <p:nvPr/>
        </p:nvSpPr>
        <p:spPr>
          <a:xfrm>
            <a:off x="7362551" y="4409480"/>
            <a:ext cx="249231" cy="249231"/>
          </a:xfrm>
          <a:prstGeom prst="rect">
            <a:avLst/>
          </a:prstGeom>
          <a:ln w="9525">
            <a:no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vert="horz" rtlCol="0" anchor="ctr"/>
          <a:lstStyle/>
          <a:p>
            <a:pPr algn="ctr" defTabSz="633039">
              <a:defRPr/>
            </a:pPr>
            <a:r>
              <a:rPr lang="ja-JP" altLang="en-US" sz="1662"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30" name="正方形/長方形 49"/>
          <p:cNvSpPr/>
          <p:nvPr/>
        </p:nvSpPr>
        <p:spPr>
          <a:xfrm>
            <a:off x="6463150" y="4791188"/>
            <a:ext cx="249231" cy="249231"/>
          </a:xfrm>
          <a:prstGeom prst="rect">
            <a:avLst/>
          </a:prstGeom>
          <a:ln w="9525">
            <a:no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vert="horz" rtlCol="0" anchor="ctr"/>
          <a:lstStyle/>
          <a:p>
            <a:pPr algn="ctr" defTabSz="633039">
              <a:defRPr/>
            </a:pPr>
            <a:r>
              <a:rPr lang="ja-JP" altLang="en-US" sz="1662"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31" name="正方形/長方形 49"/>
          <p:cNvSpPr/>
          <p:nvPr/>
        </p:nvSpPr>
        <p:spPr>
          <a:xfrm>
            <a:off x="2476503" y="2993557"/>
            <a:ext cx="2243077" cy="149538"/>
          </a:xfrm>
          <a:prstGeom prst="rect">
            <a:avLst/>
          </a:prstGeom>
          <a:ln w="9525">
            <a:no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r" defTabSz="633039">
              <a:defRPr/>
            </a:pPr>
            <a:r>
              <a:rPr lang="en-US" altLang="ja-JP" sz="762"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762"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以下に記載の金額はいずれも</a:t>
            </a:r>
            <a:r>
              <a:rPr lang="en-US" altLang="ja-JP" sz="762"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762"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年間の累積効果</a:t>
            </a:r>
          </a:p>
        </p:txBody>
      </p:sp>
      <p:cxnSp>
        <p:nvCxnSpPr>
          <p:cNvPr id="34" name="直線矢印コネクタ 33"/>
          <p:cNvCxnSpPr/>
          <p:nvPr/>
        </p:nvCxnSpPr>
        <p:spPr>
          <a:xfrm>
            <a:off x="7889276" y="4553521"/>
            <a:ext cx="0" cy="299077"/>
          </a:xfrm>
          <a:prstGeom prst="straightConnector1">
            <a:avLst/>
          </a:prstGeom>
          <a:noFill/>
          <a:ln w="114300" cap="flat" cmpd="sng" algn="ctr">
            <a:solidFill>
              <a:srgbClr val="FF8810"/>
            </a:solidFill>
            <a:prstDash val="solid"/>
            <a:tailEnd type="triangle" w="med" len="sm"/>
          </a:ln>
          <a:effectLst/>
        </p:spPr>
        <p:style>
          <a:lnRef idx="1">
            <a:schemeClr val="accent1"/>
          </a:lnRef>
          <a:fillRef idx="0">
            <a:schemeClr val="accent1"/>
          </a:fillRef>
          <a:effectRef idx="0">
            <a:schemeClr val="accent1"/>
          </a:effectRef>
          <a:fontRef idx="minor">
            <a:schemeClr val="tx1"/>
          </a:fontRef>
        </p:style>
      </p:cxnSp>
      <p:sp>
        <p:nvSpPr>
          <p:cNvPr id="33" name="テキスト ボックス 32"/>
          <p:cNvSpPr txBox="1"/>
          <p:nvPr/>
        </p:nvSpPr>
        <p:spPr>
          <a:xfrm>
            <a:off x="220425" y="112982"/>
            <a:ext cx="4083181" cy="360000"/>
          </a:xfrm>
          <a:prstGeom prst="rect">
            <a:avLst/>
          </a:prstGeom>
          <a:solidFill>
            <a:schemeClr val="tx2"/>
          </a:solidFill>
        </p:spPr>
        <p:txBody>
          <a:bodyPr wrap="square" lIns="0" tIns="0" rIns="0" bIns="0" rtlCol="0" anchor="ctr" anchorCtr="0">
            <a:noAutofit/>
          </a:bodyPr>
          <a:lstStyle/>
          <a:p>
            <a:pPr algn="ctr"/>
            <a:r>
              <a:rPr lang="ja-JP" altLang="en-US" b="1" dirty="0" smtClean="0">
                <a:solidFill>
                  <a:prstClr val="white"/>
                </a:solidFill>
                <a:latin typeface="Meiryo UI" panose="020B0604030504040204" pitchFamily="50" charset="-128"/>
                <a:ea typeface="Meiryo UI" panose="020B0604030504040204" pitchFamily="50" charset="-128"/>
              </a:rPr>
              <a:t>参考１　特別区の設置による経済効果</a:t>
            </a:r>
            <a:endParaRPr lang="ja-JP" altLang="en-US" b="1" dirty="0">
              <a:solidFill>
                <a:prstClr val="white"/>
              </a:solidFill>
              <a:latin typeface="Meiryo UI" panose="020B0604030504040204" pitchFamily="50" charset="-128"/>
              <a:ea typeface="Meiryo UI" panose="020B0604030504040204" pitchFamily="50" charset="-128"/>
            </a:endParaRPr>
          </a:p>
        </p:txBody>
      </p:sp>
      <p:sp>
        <p:nvSpPr>
          <p:cNvPr id="37" name="スライド番号プレースホルダー 3"/>
          <p:cNvSpPr>
            <a:spLocks noGrp="1"/>
          </p:cNvSpPr>
          <p:nvPr>
            <p:ph type="sldNum" sz="quarter" idx="12"/>
          </p:nvPr>
        </p:nvSpPr>
        <p:spPr>
          <a:xfrm>
            <a:off x="6974904" y="6520259"/>
            <a:ext cx="2133600" cy="365125"/>
          </a:xfrm>
        </p:spPr>
        <p:txBody>
          <a:bodyPr/>
          <a:lstStyle/>
          <a:p>
            <a:pPr>
              <a:defRPr/>
            </a:pPr>
            <a:r>
              <a:rPr lang="en-US" altLang="ja-JP" dirty="0" smtClean="0"/>
              <a:t>40</a:t>
            </a:r>
            <a:endParaRPr lang="ja-JP" altLang="en-US" dirty="0"/>
          </a:p>
        </p:txBody>
      </p:sp>
      <p:sp>
        <p:nvSpPr>
          <p:cNvPr id="36" name="正方形/長方形 35"/>
          <p:cNvSpPr/>
          <p:nvPr/>
        </p:nvSpPr>
        <p:spPr>
          <a:xfrm>
            <a:off x="4901774" y="5593169"/>
            <a:ext cx="4062714" cy="1031618"/>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altLang="ja-JP" sz="1050" dirty="0" smtClean="0">
                <a:solidFill>
                  <a:schemeClr val="tx1"/>
                </a:solidFill>
                <a:latin typeface="Meiryo UI" panose="020B0604030504040204" pitchFamily="50" charset="-128"/>
                <a:ea typeface="Meiryo UI" panose="020B0604030504040204" pitchFamily="50" charset="-128"/>
              </a:rPr>
              <a:t>《</a:t>
            </a:r>
            <a:r>
              <a:rPr lang="ja-JP" altLang="en-US" sz="1050" dirty="0" smtClean="0">
                <a:solidFill>
                  <a:schemeClr val="tx1"/>
                </a:solidFill>
                <a:latin typeface="Meiryo UI" panose="020B0604030504040204" pitchFamily="50" charset="-128"/>
                <a:ea typeface="Meiryo UI" panose="020B0604030504040204" pitchFamily="50" charset="-128"/>
              </a:rPr>
              <a:t>参考　過去の府市協議結果と協議に要した期間</a:t>
            </a:r>
            <a:r>
              <a:rPr lang="en-US" altLang="ja-JP" sz="1050" dirty="0" smtClean="0">
                <a:solidFill>
                  <a:schemeClr val="tx1"/>
                </a:solidFill>
                <a:latin typeface="Meiryo UI" panose="020B0604030504040204" pitchFamily="50" charset="-128"/>
                <a:ea typeface="Meiryo UI" panose="020B0604030504040204" pitchFamily="50" charset="-128"/>
              </a:rPr>
              <a:t>》</a:t>
            </a:r>
          </a:p>
          <a:p>
            <a:r>
              <a:rPr lang="ja-JP" altLang="en-US" sz="1050" dirty="0" smtClean="0">
                <a:solidFill>
                  <a:schemeClr val="tx1"/>
                </a:solidFill>
                <a:latin typeface="Meiryo UI" panose="020B0604030504040204" pitchFamily="50" charset="-128"/>
                <a:ea typeface="Meiryo UI" panose="020B0604030504040204" pitchFamily="50" charset="-128"/>
              </a:rPr>
              <a:t>■府市協議結果</a:t>
            </a:r>
            <a:endParaRPr lang="en-US" altLang="ja-JP" sz="1050" dirty="0" smtClean="0">
              <a:solidFill>
                <a:schemeClr val="tx1"/>
              </a:solidFill>
              <a:latin typeface="Meiryo UI" panose="020B0604030504040204" pitchFamily="50" charset="-128"/>
              <a:ea typeface="Meiryo UI" panose="020B0604030504040204" pitchFamily="50" charset="-128"/>
            </a:endParaRPr>
          </a:p>
          <a:p>
            <a:r>
              <a:rPr lang="ja-JP" altLang="en-US" sz="1050" dirty="0">
                <a:solidFill>
                  <a:schemeClr val="tx1"/>
                </a:solidFill>
                <a:latin typeface="Meiryo UI" panose="020B0604030504040204" pitchFamily="50" charset="-128"/>
                <a:ea typeface="Meiryo UI" panose="020B0604030504040204" pitchFamily="50" charset="-128"/>
              </a:rPr>
              <a:t>　</a:t>
            </a:r>
            <a:r>
              <a:rPr lang="ja-JP" altLang="en-US" sz="1050" dirty="0" smtClean="0">
                <a:solidFill>
                  <a:schemeClr val="tx1"/>
                </a:solidFill>
                <a:latin typeface="Meiryo UI" panose="020B0604030504040204" pitchFamily="50" charset="-128"/>
                <a:ea typeface="Meiryo UI" panose="020B0604030504040204" pitchFamily="50" charset="-128"/>
              </a:rPr>
              <a:t>⇒過去の大阪では、大部分の項目で協議自体が整わず</a:t>
            </a:r>
            <a:endParaRPr lang="en-US" altLang="ja-JP" sz="1050" dirty="0" smtClean="0">
              <a:solidFill>
                <a:schemeClr val="tx1"/>
              </a:solidFill>
              <a:latin typeface="Meiryo UI" panose="020B0604030504040204" pitchFamily="50" charset="-128"/>
              <a:ea typeface="Meiryo UI" panose="020B0604030504040204" pitchFamily="50" charset="-128"/>
            </a:endParaRPr>
          </a:p>
          <a:p>
            <a:r>
              <a:rPr lang="ja-JP" altLang="en-US" sz="1050" dirty="0" smtClean="0">
                <a:solidFill>
                  <a:schemeClr val="tx1"/>
                </a:solidFill>
                <a:latin typeface="Meiryo UI" panose="020B0604030504040204" pitchFamily="50" charset="-128"/>
                <a:ea typeface="Meiryo UI" panose="020B0604030504040204" pitchFamily="50" charset="-128"/>
              </a:rPr>
              <a:t>■府市協議期間</a:t>
            </a:r>
            <a:endParaRPr lang="en-US" altLang="ja-JP" sz="1050" dirty="0" smtClean="0">
              <a:solidFill>
                <a:schemeClr val="tx1"/>
              </a:solidFill>
              <a:latin typeface="Meiryo UI" panose="020B0604030504040204" pitchFamily="50" charset="-128"/>
              <a:ea typeface="Meiryo UI" panose="020B0604030504040204" pitchFamily="50" charset="-128"/>
            </a:endParaRPr>
          </a:p>
          <a:p>
            <a:r>
              <a:rPr lang="ja-JP" altLang="en-US" sz="1050" dirty="0">
                <a:solidFill>
                  <a:schemeClr val="tx1"/>
                </a:solidFill>
                <a:latin typeface="Meiryo UI" panose="020B0604030504040204" pitchFamily="50" charset="-128"/>
                <a:ea typeface="Meiryo UI" panose="020B0604030504040204" pitchFamily="50" charset="-128"/>
              </a:rPr>
              <a:t>　</a:t>
            </a:r>
            <a:r>
              <a:rPr lang="ja-JP" altLang="en-US" sz="1050" dirty="0" smtClean="0">
                <a:solidFill>
                  <a:schemeClr val="tx1"/>
                </a:solidFill>
                <a:latin typeface="Meiryo UI" panose="020B0604030504040204" pitchFamily="50" charset="-128"/>
                <a:ea typeface="Meiryo UI" panose="020B0604030504040204" pitchFamily="50" charset="-128"/>
              </a:rPr>
              <a:t>⇒首長</a:t>
            </a:r>
            <a:r>
              <a:rPr lang="ja-JP" altLang="en-US" sz="1050" dirty="0">
                <a:solidFill>
                  <a:schemeClr val="tx1"/>
                </a:solidFill>
                <a:latin typeface="Meiryo UI" panose="020B0604030504040204" pitchFamily="50" charset="-128"/>
                <a:ea typeface="Meiryo UI" panose="020B0604030504040204" pitchFamily="50" charset="-128"/>
              </a:rPr>
              <a:t>同士が同じ方向を向いていても</a:t>
            </a:r>
            <a:r>
              <a:rPr lang="ja-JP" altLang="en-US" sz="1050" dirty="0" smtClean="0">
                <a:solidFill>
                  <a:schemeClr val="tx1"/>
                </a:solidFill>
                <a:latin typeface="Meiryo UI" panose="020B0604030504040204" pitchFamily="50" charset="-128"/>
                <a:ea typeface="Meiryo UI" panose="020B0604030504040204" pitchFamily="50" charset="-128"/>
              </a:rPr>
              <a:t>、合意</a:t>
            </a:r>
            <a:r>
              <a:rPr lang="ja-JP" altLang="en-US" sz="1050" dirty="0">
                <a:solidFill>
                  <a:schemeClr val="tx1"/>
                </a:solidFill>
                <a:latin typeface="Meiryo UI" panose="020B0604030504040204" pitchFamily="50" charset="-128"/>
                <a:ea typeface="Meiryo UI" panose="020B0604030504040204" pitchFamily="50" charset="-128"/>
              </a:rPr>
              <a:t>・</a:t>
            </a:r>
            <a:r>
              <a:rPr lang="ja-JP" altLang="en-US" sz="1050" dirty="0" smtClean="0">
                <a:solidFill>
                  <a:schemeClr val="tx1"/>
                </a:solidFill>
                <a:latin typeface="Meiryo UI" panose="020B0604030504040204" pitchFamily="50" charset="-128"/>
                <a:ea typeface="Meiryo UI" panose="020B0604030504040204" pitchFamily="50" charset="-128"/>
              </a:rPr>
              <a:t>成果</a:t>
            </a:r>
            <a:r>
              <a:rPr lang="ja-JP" altLang="en-US" sz="1050" dirty="0">
                <a:solidFill>
                  <a:schemeClr val="tx1"/>
                </a:solidFill>
                <a:latin typeface="Meiryo UI" panose="020B0604030504040204" pitchFamily="50" charset="-128"/>
                <a:ea typeface="Meiryo UI" panose="020B0604030504040204" pitchFamily="50" charset="-128"/>
              </a:rPr>
              <a:t>に至るのは</a:t>
            </a:r>
            <a:r>
              <a:rPr lang="en-US" altLang="ja-JP" sz="1050" dirty="0">
                <a:solidFill>
                  <a:schemeClr val="tx1"/>
                </a:solidFill>
                <a:latin typeface="Meiryo UI" panose="020B0604030504040204" pitchFamily="50" charset="-128"/>
                <a:ea typeface="Meiryo UI" panose="020B0604030504040204" pitchFamily="50" charset="-128"/>
              </a:rPr>
              <a:t>57.7</a:t>
            </a:r>
            <a:r>
              <a:rPr lang="ja-JP" altLang="en-US" sz="1050" dirty="0" smtClean="0">
                <a:solidFill>
                  <a:schemeClr val="tx1"/>
                </a:solidFill>
                <a:latin typeface="Meiryo UI" panose="020B0604030504040204" pitchFamily="50" charset="-128"/>
                <a:ea typeface="Meiryo UI" panose="020B0604030504040204" pitchFamily="50" charset="-128"/>
              </a:rPr>
              <a:t>％</a:t>
            </a:r>
            <a:endParaRPr lang="en-US" altLang="ja-JP" sz="1050" dirty="0" smtClean="0">
              <a:solidFill>
                <a:schemeClr val="tx1"/>
              </a:solidFill>
              <a:latin typeface="Meiryo UI" panose="020B0604030504040204" pitchFamily="50" charset="-128"/>
              <a:ea typeface="Meiryo UI" panose="020B0604030504040204" pitchFamily="50" charset="-128"/>
            </a:endParaRPr>
          </a:p>
          <a:p>
            <a:r>
              <a:rPr lang="ja-JP" altLang="en-US" sz="1050" dirty="0" smtClean="0">
                <a:solidFill>
                  <a:schemeClr val="tx1"/>
                </a:solidFill>
                <a:latin typeface="Meiryo UI" panose="020B0604030504040204" pitchFamily="50" charset="-128"/>
                <a:ea typeface="Meiryo UI" panose="020B0604030504040204" pitchFamily="50" charset="-128"/>
              </a:rPr>
              <a:t>    （協議</a:t>
            </a:r>
            <a:r>
              <a:rPr lang="ja-JP" altLang="en-US" sz="1050" dirty="0">
                <a:solidFill>
                  <a:schemeClr val="tx1"/>
                </a:solidFill>
                <a:latin typeface="Meiryo UI" panose="020B0604030504040204" pitchFamily="50" charset="-128"/>
                <a:ea typeface="Meiryo UI" panose="020B0604030504040204" pitchFamily="50" charset="-128"/>
              </a:rPr>
              <a:t>期間</a:t>
            </a:r>
            <a:r>
              <a:rPr lang="ja-JP" altLang="en-US" sz="1050" dirty="0" smtClean="0">
                <a:solidFill>
                  <a:schemeClr val="tx1"/>
                </a:solidFill>
                <a:latin typeface="Meiryo UI" panose="020B0604030504040204" pitchFamily="50" charset="-128"/>
                <a:ea typeface="Meiryo UI" panose="020B0604030504040204" pitchFamily="50" charset="-128"/>
              </a:rPr>
              <a:t>最小１年４カ月～最大</a:t>
            </a:r>
            <a:r>
              <a:rPr lang="en-US" altLang="ja-JP" sz="1050" dirty="0" smtClean="0">
                <a:solidFill>
                  <a:schemeClr val="tx1"/>
                </a:solidFill>
                <a:latin typeface="Meiryo UI" panose="020B0604030504040204" pitchFamily="50" charset="-128"/>
                <a:ea typeface="Meiryo UI" panose="020B0604030504040204" pitchFamily="50" charset="-128"/>
              </a:rPr>
              <a:t>10</a:t>
            </a:r>
            <a:r>
              <a:rPr lang="ja-JP" altLang="en-US" sz="1050" dirty="0" smtClean="0">
                <a:solidFill>
                  <a:schemeClr val="tx1"/>
                </a:solidFill>
                <a:latin typeface="Meiryo UI" panose="020B0604030504040204" pitchFamily="50" charset="-128"/>
                <a:ea typeface="Meiryo UI" panose="020B0604030504040204" pitchFamily="50" charset="-128"/>
              </a:rPr>
              <a:t>年）</a:t>
            </a:r>
            <a:endParaRPr lang="en-US" altLang="ja-JP" sz="1050" dirty="0">
              <a:solidFill>
                <a:schemeClr val="tx1"/>
              </a:solidFill>
              <a:latin typeface="Meiryo UI" panose="020B0604030504040204" pitchFamily="50" charset="-128"/>
              <a:ea typeface="Meiryo UI" panose="020B0604030504040204" pitchFamily="50" charset="-128"/>
            </a:endParaRPr>
          </a:p>
          <a:p>
            <a:pPr>
              <a:lnSpc>
                <a:spcPct val="120000"/>
              </a:lnSpc>
            </a:pPr>
            <a:endParaRPr lang="en-US" altLang="ja-JP" sz="600" dirty="0">
              <a:solidFill>
                <a:schemeClr val="tx1"/>
              </a:solidFill>
              <a:latin typeface="Meiryo UI" panose="020B0604030504040204" pitchFamily="50" charset="-128"/>
              <a:ea typeface="Meiryo UI" panose="020B0604030504040204" pitchFamily="50" charset="-128"/>
            </a:endParaRPr>
          </a:p>
          <a:p>
            <a:pPr>
              <a:lnSpc>
                <a:spcPct val="120000"/>
              </a:lnSpc>
            </a:pPr>
            <a:endParaRPr lang="en-US" altLang="ja-JP" sz="1400" dirty="0" smtClean="0">
              <a:solidFill>
                <a:schemeClr val="tx1"/>
              </a:solidFill>
              <a:latin typeface="Meiryo UI" panose="020B0604030504040204" pitchFamily="50" charset="-128"/>
              <a:ea typeface="Meiryo UI" panose="020B0604030504040204" pitchFamily="50" charset="-128"/>
            </a:endParaRPr>
          </a:p>
          <a:p>
            <a:pPr>
              <a:lnSpc>
                <a:spcPct val="120000"/>
              </a:lnSpc>
            </a:pPr>
            <a:endParaRPr lang="en-US" altLang="ja-JP" sz="1400" dirty="0">
              <a:solidFill>
                <a:schemeClr val="tx1"/>
              </a:solidFill>
              <a:latin typeface="Meiryo UI" panose="020B0604030504040204" pitchFamily="50" charset="-128"/>
              <a:ea typeface="Meiryo UI" panose="020B0604030504040204" pitchFamily="50" charset="-128"/>
            </a:endParaRPr>
          </a:p>
          <a:p>
            <a:pPr>
              <a:lnSpc>
                <a:spcPct val="120000"/>
              </a:lnSpc>
            </a:pPr>
            <a:endParaRPr lang="en-US" altLang="ja-JP" sz="1400" dirty="0" smtClean="0">
              <a:solidFill>
                <a:schemeClr val="tx1"/>
              </a:solidFill>
              <a:latin typeface="Meiryo UI" panose="020B0604030504040204" pitchFamily="50" charset="-128"/>
              <a:ea typeface="Meiryo UI" panose="020B0604030504040204" pitchFamily="50" charset="-128"/>
            </a:endParaRPr>
          </a:p>
          <a:p>
            <a:pPr>
              <a:lnSpc>
                <a:spcPct val="120000"/>
              </a:lnSpc>
            </a:pPr>
            <a:endParaRPr lang="en-US" altLang="ja-JP" sz="1400" dirty="0">
              <a:solidFill>
                <a:schemeClr val="tx1"/>
              </a:solidFill>
              <a:latin typeface="Meiryo UI" panose="020B0604030504040204" pitchFamily="50" charset="-128"/>
              <a:ea typeface="Meiryo UI" panose="020B0604030504040204" pitchFamily="50" charset="-128"/>
            </a:endParaRPr>
          </a:p>
          <a:p>
            <a:pPr>
              <a:lnSpc>
                <a:spcPct val="120000"/>
              </a:lnSpc>
            </a:pPr>
            <a:endParaRPr lang="en-US" altLang="ja-JP" sz="1400" dirty="0" smtClean="0">
              <a:solidFill>
                <a:schemeClr val="tx1"/>
              </a:solidFill>
              <a:latin typeface="Meiryo UI" panose="020B0604030504040204" pitchFamily="50" charset="-128"/>
              <a:ea typeface="Meiryo UI" panose="020B0604030504040204" pitchFamily="50" charset="-128"/>
            </a:endParaRPr>
          </a:p>
          <a:p>
            <a:pPr>
              <a:lnSpc>
                <a:spcPct val="120000"/>
              </a:lnSpc>
            </a:pPr>
            <a:endParaRPr lang="en-US" altLang="ja-JP" sz="1400" dirty="0">
              <a:solidFill>
                <a:schemeClr val="tx1"/>
              </a:solidFill>
              <a:latin typeface="Meiryo UI" panose="020B0604030504040204" pitchFamily="50" charset="-128"/>
              <a:ea typeface="Meiryo UI" panose="020B0604030504040204" pitchFamily="50" charset="-128"/>
            </a:endParaRPr>
          </a:p>
          <a:p>
            <a:pPr>
              <a:lnSpc>
                <a:spcPct val="120000"/>
              </a:lnSpc>
            </a:pPr>
            <a:endParaRPr lang="en-US" altLang="ja-JP" sz="1400" dirty="0" smtClean="0">
              <a:solidFill>
                <a:schemeClr val="tx1"/>
              </a:solidFill>
              <a:latin typeface="Meiryo UI" panose="020B0604030504040204" pitchFamily="50" charset="-128"/>
              <a:ea typeface="Meiryo UI" panose="020B0604030504040204" pitchFamily="50" charset="-128"/>
            </a:endParaRPr>
          </a:p>
          <a:p>
            <a:pPr>
              <a:lnSpc>
                <a:spcPct val="120000"/>
              </a:lnSpc>
            </a:pPr>
            <a:endParaRPr lang="en-US" altLang="ja-JP" sz="1400" dirty="0">
              <a:solidFill>
                <a:schemeClr val="tx1"/>
              </a:solidFill>
              <a:latin typeface="Meiryo UI" panose="020B0604030504040204" pitchFamily="50" charset="-128"/>
              <a:ea typeface="Meiryo UI" panose="020B0604030504040204" pitchFamily="50" charset="-128"/>
            </a:endParaRPr>
          </a:p>
          <a:p>
            <a:pPr>
              <a:lnSpc>
                <a:spcPct val="120000"/>
              </a:lnSpc>
            </a:pPr>
            <a:endParaRPr lang="en-US" altLang="ja-JP" sz="1400" dirty="0" smtClean="0">
              <a:solidFill>
                <a:schemeClr val="tx1"/>
              </a:solidFill>
              <a:latin typeface="Meiryo UI" panose="020B0604030504040204" pitchFamily="50" charset="-128"/>
              <a:ea typeface="Meiryo UI" panose="020B0604030504040204" pitchFamily="50" charset="-128"/>
            </a:endParaRPr>
          </a:p>
          <a:p>
            <a:pPr>
              <a:lnSpc>
                <a:spcPct val="120000"/>
              </a:lnSpc>
            </a:pPr>
            <a:endParaRPr lang="en-US" altLang="ja-JP" sz="1400" dirty="0">
              <a:solidFill>
                <a:schemeClr val="tx1"/>
              </a:solidFill>
              <a:latin typeface="Meiryo UI" panose="020B0604030504040204" pitchFamily="50" charset="-128"/>
              <a:ea typeface="Meiryo UI" panose="020B0604030504040204" pitchFamily="50" charset="-128"/>
            </a:endParaRPr>
          </a:p>
          <a:p>
            <a:pPr>
              <a:lnSpc>
                <a:spcPct val="120000"/>
              </a:lnSpc>
            </a:pPr>
            <a:endParaRPr lang="en-US" altLang="ja-JP" sz="1400" dirty="0" smtClean="0">
              <a:solidFill>
                <a:schemeClr val="tx1"/>
              </a:solidFill>
              <a:latin typeface="Meiryo UI" panose="020B0604030504040204" pitchFamily="50" charset="-128"/>
              <a:ea typeface="Meiryo UI" panose="020B0604030504040204" pitchFamily="50" charset="-128"/>
            </a:endParaRPr>
          </a:p>
          <a:p>
            <a:pPr>
              <a:lnSpc>
                <a:spcPct val="120000"/>
              </a:lnSpc>
            </a:pPr>
            <a:endParaRPr lang="en-US" altLang="ja-JP" sz="1400" dirty="0">
              <a:solidFill>
                <a:schemeClr val="tx1"/>
              </a:solidFill>
              <a:latin typeface="Meiryo UI" panose="020B0604030504040204" pitchFamily="50" charset="-128"/>
              <a:ea typeface="Meiryo UI" panose="020B0604030504040204" pitchFamily="50" charset="-128"/>
            </a:endParaRPr>
          </a:p>
          <a:p>
            <a:pPr>
              <a:lnSpc>
                <a:spcPct val="120000"/>
              </a:lnSpc>
            </a:pPr>
            <a:endParaRPr lang="en-US" altLang="ja-JP" sz="1400" dirty="0" smtClean="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7912971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図形 29"/>
          <p:cNvSpPr/>
          <p:nvPr/>
        </p:nvSpPr>
        <p:spPr>
          <a:xfrm rot="17665901" flipV="1">
            <a:off x="202622" y="837916"/>
            <a:ext cx="9027270" cy="5416097"/>
          </a:xfrm>
          <a:prstGeom prst="swooshArrow">
            <a:avLst>
              <a:gd name="adj1" fmla="val 25000"/>
              <a:gd name="adj2" fmla="val 25000"/>
            </a:avLst>
          </a:prstGeom>
          <a:solidFill>
            <a:srgbClr val="FFC000"/>
          </a:solidFill>
          <a:scene3d>
            <a:camera prst="orthographicFront"/>
            <a:lightRig rig="flat" dir="t"/>
          </a:scene3d>
          <a:sp3d z="-190500" extrusionH="12700" prstMaterial="plastic">
            <a:bevelT w="50800" h="50800"/>
          </a:sp3d>
        </p:spPr>
        <p:style>
          <a:lnRef idx="0">
            <a:schemeClr val="accent1">
              <a:hueOff val="0"/>
              <a:satOff val="0"/>
              <a:lumOff val="0"/>
              <a:alphaOff val="0"/>
            </a:schemeClr>
          </a:lnRef>
          <a:fillRef idx="3">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70" name="円/楕円 69"/>
          <p:cNvSpPr/>
          <p:nvPr/>
        </p:nvSpPr>
        <p:spPr>
          <a:xfrm>
            <a:off x="7018174" y="1340768"/>
            <a:ext cx="1874306" cy="576000"/>
          </a:xfrm>
          <a:prstGeom prst="ellipse">
            <a:avLst/>
          </a:prstGeom>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none" lIns="0" tIns="36000" rIns="0" bIns="0" rtlCol="0" anchor="ctr"/>
          <a:lstStyle/>
          <a:p>
            <a:pPr algn="ctr"/>
            <a:r>
              <a:rPr lang="ja-JP" altLang="en-US" sz="1200" b="1">
                <a:solidFill>
                  <a:prstClr val="white"/>
                </a:solidFill>
                <a:latin typeface="Meiryo UI" panose="020B0604030504040204" pitchFamily="50" charset="-128"/>
                <a:ea typeface="Meiryo UI" panose="020B0604030504040204" pitchFamily="50" charset="-128"/>
              </a:rPr>
              <a:t>大阪・関西万博</a:t>
            </a:r>
            <a:endParaRPr lang="en-US" altLang="ja-JP" sz="1200" b="1" dirty="0">
              <a:solidFill>
                <a:prstClr val="white"/>
              </a:solidFill>
              <a:latin typeface="Meiryo UI" panose="020B0604030504040204" pitchFamily="50" charset="-128"/>
              <a:ea typeface="Meiryo UI" panose="020B0604030504040204" pitchFamily="50" charset="-128"/>
            </a:endParaRPr>
          </a:p>
        </p:txBody>
      </p:sp>
      <p:sp>
        <p:nvSpPr>
          <p:cNvPr id="71" name="円/楕円 70"/>
          <p:cNvSpPr/>
          <p:nvPr/>
        </p:nvSpPr>
        <p:spPr>
          <a:xfrm>
            <a:off x="5480298" y="620688"/>
            <a:ext cx="1800000" cy="576000"/>
          </a:xfrm>
          <a:prstGeom prst="ellipse">
            <a:avLst/>
          </a:prstGeom>
          <a:ln>
            <a:solidFill>
              <a:schemeClr val="tx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none" lIns="0" tIns="36000" rIns="0" bIns="0" rtlCol="0" anchor="ctr"/>
          <a:lstStyle/>
          <a:p>
            <a:pPr algn="ctr"/>
            <a:r>
              <a:rPr lang="ja-JP" altLang="en-US" sz="1200" b="1" dirty="0" smtClean="0">
                <a:solidFill>
                  <a:prstClr val="white"/>
                </a:solidFill>
                <a:latin typeface="Meiryo UI" panose="020B0604030504040204" pitchFamily="50" charset="-128"/>
                <a:ea typeface="Meiryo UI" panose="020B0604030504040204" pitchFamily="50" charset="-128"/>
              </a:rPr>
              <a:t>リニア中央新幹線</a:t>
            </a:r>
            <a:endParaRPr lang="en-US" altLang="ja-JP" sz="1200" b="1" dirty="0" smtClean="0">
              <a:solidFill>
                <a:prstClr val="white"/>
              </a:solidFill>
              <a:latin typeface="Meiryo UI" panose="020B0604030504040204" pitchFamily="50" charset="-128"/>
              <a:ea typeface="Meiryo UI" panose="020B0604030504040204" pitchFamily="50" charset="-128"/>
            </a:endParaRPr>
          </a:p>
          <a:p>
            <a:pPr algn="ctr"/>
            <a:r>
              <a:rPr lang="ja-JP" altLang="en-US" sz="1200" b="1" dirty="0" smtClean="0">
                <a:solidFill>
                  <a:prstClr val="white"/>
                </a:solidFill>
                <a:latin typeface="Meiryo UI" panose="020B0604030504040204" pitchFamily="50" charset="-128"/>
                <a:ea typeface="Meiryo UI" panose="020B0604030504040204" pitchFamily="50" charset="-128"/>
              </a:rPr>
              <a:t>大阪開業</a:t>
            </a:r>
            <a:endParaRPr lang="en-US" altLang="ja-JP" sz="1200" b="1" dirty="0" smtClean="0">
              <a:solidFill>
                <a:prstClr val="white"/>
              </a:solidFill>
              <a:latin typeface="Meiryo UI" panose="020B0604030504040204" pitchFamily="50" charset="-128"/>
              <a:ea typeface="Meiryo UI" panose="020B0604030504040204" pitchFamily="50" charset="-128"/>
            </a:endParaRPr>
          </a:p>
        </p:txBody>
      </p:sp>
      <p:sp>
        <p:nvSpPr>
          <p:cNvPr id="21" name="円/楕円 20"/>
          <p:cNvSpPr/>
          <p:nvPr/>
        </p:nvSpPr>
        <p:spPr>
          <a:xfrm>
            <a:off x="7330647" y="620688"/>
            <a:ext cx="1800000" cy="576000"/>
          </a:xfrm>
          <a:prstGeom prst="ellipse">
            <a:avLst/>
          </a:prstGeom>
          <a:ln>
            <a:solidFill>
              <a:schemeClr val="tx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none" lIns="0" tIns="36000" rIns="0" bIns="0" rtlCol="0" anchor="ctr"/>
          <a:lstStyle/>
          <a:p>
            <a:pPr algn="ctr"/>
            <a:r>
              <a:rPr lang="ja-JP" altLang="en-US" sz="1200" b="1" dirty="0">
                <a:solidFill>
                  <a:prstClr val="white"/>
                </a:solidFill>
                <a:latin typeface="Meiryo UI" panose="020B0604030504040204" pitchFamily="50" charset="-128"/>
                <a:ea typeface="Meiryo UI" panose="020B0604030504040204" pitchFamily="50" charset="-128"/>
              </a:rPr>
              <a:t>北陸</a:t>
            </a:r>
            <a:r>
              <a:rPr lang="ja-JP" altLang="en-US" sz="1200" b="1" dirty="0" smtClean="0">
                <a:solidFill>
                  <a:prstClr val="white"/>
                </a:solidFill>
                <a:latin typeface="Meiryo UI" panose="020B0604030504040204" pitchFamily="50" charset="-128"/>
                <a:ea typeface="Meiryo UI" panose="020B0604030504040204" pitchFamily="50" charset="-128"/>
              </a:rPr>
              <a:t>新幹線</a:t>
            </a:r>
            <a:endParaRPr lang="en-US" altLang="ja-JP" sz="1200" b="1" dirty="0" smtClean="0">
              <a:solidFill>
                <a:prstClr val="white"/>
              </a:solidFill>
              <a:latin typeface="Meiryo UI" panose="020B0604030504040204" pitchFamily="50" charset="-128"/>
              <a:ea typeface="Meiryo UI" panose="020B0604030504040204" pitchFamily="50" charset="-128"/>
            </a:endParaRPr>
          </a:p>
          <a:p>
            <a:pPr algn="ctr"/>
            <a:r>
              <a:rPr lang="ja-JP" altLang="en-US" sz="1200" b="1" dirty="0" smtClean="0">
                <a:solidFill>
                  <a:prstClr val="white"/>
                </a:solidFill>
                <a:latin typeface="Meiryo UI" panose="020B0604030504040204" pitchFamily="50" charset="-128"/>
                <a:ea typeface="Meiryo UI" panose="020B0604030504040204" pitchFamily="50" charset="-128"/>
              </a:rPr>
              <a:t>大阪開業</a:t>
            </a:r>
            <a:endParaRPr lang="en-US" altLang="ja-JP" sz="1200" b="1" dirty="0" smtClean="0">
              <a:solidFill>
                <a:prstClr val="white"/>
              </a:solidFill>
              <a:latin typeface="Meiryo UI" panose="020B0604030504040204" pitchFamily="50" charset="-128"/>
              <a:ea typeface="Meiryo UI" panose="020B0604030504040204" pitchFamily="50" charset="-128"/>
            </a:endParaRPr>
          </a:p>
        </p:txBody>
      </p:sp>
      <p:sp>
        <p:nvSpPr>
          <p:cNvPr id="22" name="円/楕円 21"/>
          <p:cNvSpPr/>
          <p:nvPr/>
        </p:nvSpPr>
        <p:spPr>
          <a:xfrm>
            <a:off x="5148264" y="1340832"/>
            <a:ext cx="1800000" cy="576000"/>
          </a:xfrm>
          <a:prstGeom prst="ellipse">
            <a:avLst/>
          </a:prstGeom>
          <a:ln>
            <a:solidFill>
              <a:schemeClr val="tx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36000" rIns="0" bIns="0" rtlCol="0" anchor="ctr"/>
          <a:lstStyle/>
          <a:p>
            <a:pPr algn="ctr"/>
            <a:r>
              <a:rPr lang="ja-JP" altLang="en-US" sz="1200" b="1" dirty="0" smtClean="0">
                <a:solidFill>
                  <a:schemeClr val="bg1"/>
                </a:solidFill>
                <a:latin typeface="Meiryo UI" panose="020B0604030504040204" pitchFamily="50" charset="-128"/>
                <a:ea typeface="Meiryo UI" panose="020B0604030504040204" pitchFamily="50" charset="-128"/>
              </a:rPr>
              <a:t>統合型リゾート</a:t>
            </a:r>
            <a:r>
              <a:rPr lang="ja-JP" altLang="en-US" sz="1200" b="1" dirty="0">
                <a:solidFill>
                  <a:schemeClr val="bg1"/>
                </a:solidFill>
                <a:latin typeface="Meiryo UI" panose="020B0604030504040204" pitchFamily="50" charset="-128"/>
                <a:ea typeface="Meiryo UI" panose="020B0604030504040204" pitchFamily="50" charset="-128"/>
              </a:rPr>
              <a:t>（</a:t>
            </a:r>
            <a:r>
              <a:rPr lang="en-US" altLang="ja-JP" sz="1200" b="1" dirty="0" smtClean="0">
                <a:solidFill>
                  <a:schemeClr val="bg1"/>
                </a:solidFill>
                <a:latin typeface="Meiryo UI" panose="020B0604030504040204" pitchFamily="50" charset="-128"/>
                <a:ea typeface="Meiryo UI" panose="020B0604030504040204" pitchFamily="50" charset="-128"/>
              </a:rPr>
              <a:t>IR</a:t>
            </a:r>
            <a:r>
              <a:rPr lang="ja-JP" altLang="en-US" sz="1200" b="1" dirty="0" smtClean="0">
                <a:solidFill>
                  <a:schemeClr val="bg1"/>
                </a:solidFill>
                <a:latin typeface="Meiryo UI" panose="020B0604030504040204" pitchFamily="50" charset="-128"/>
                <a:ea typeface="Meiryo UI" panose="020B0604030504040204" pitchFamily="50" charset="-128"/>
              </a:rPr>
              <a:t>）</a:t>
            </a:r>
            <a:endParaRPr lang="en-US" altLang="ja-JP" sz="1200" b="1" dirty="0" smtClean="0">
              <a:solidFill>
                <a:schemeClr val="bg1"/>
              </a:solidFill>
              <a:latin typeface="Meiryo UI" panose="020B0604030504040204" pitchFamily="50" charset="-128"/>
              <a:ea typeface="Meiryo UI" panose="020B0604030504040204" pitchFamily="50" charset="-128"/>
            </a:endParaRPr>
          </a:p>
        </p:txBody>
      </p:sp>
      <p:sp>
        <p:nvSpPr>
          <p:cNvPr id="23" name="正方形/長方形 22"/>
          <p:cNvSpPr/>
          <p:nvPr/>
        </p:nvSpPr>
        <p:spPr>
          <a:xfrm>
            <a:off x="3372457" y="620688"/>
            <a:ext cx="1271551" cy="2485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数字は年度</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36" name="円/楕円 35"/>
          <p:cNvSpPr/>
          <p:nvPr/>
        </p:nvSpPr>
        <p:spPr>
          <a:xfrm>
            <a:off x="52610" y="2111360"/>
            <a:ext cx="2313518" cy="616687"/>
          </a:xfrm>
          <a:prstGeom prst="ellipse">
            <a:avLst/>
          </a:prstGeom>
          <a:solidFill>
            <a:schemeClr val="accent1">
              <a:lumMod val="40000"/>
              <a:lumOff val="6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36000" rIns="0" bIns="0" rtlCol="0" anchor="ctr"/>
          <a:lstStyle/>
          <a:p>
            <a:pPr algn="ctr"/>
            <a:endParaRPr lang="en-US" altLang="ja-JP" sz="1200" b="1" dirty="0" smtClean="0">
              <a:solidFill>
                <a:schemeClr val="bg1"/>
              </a:solidFill>
              <a:latin typeface="Meiryo UI" panose="020B0604030504040204" pitchFamily="50" charset="-128"/>
              <a:ea typeface="Meiryo UI" panose="020B0604030504040204" pitchFamily="50" charset="-128"/>
            </a:endParaRPr>
          </a:p>
        </p:txBody>
      </p:sp>
      <p:sp>
        <p:nvSpPr>
          <p:cNvPr id="35" name="円/楕円 34"/>
          <p:cNvSpPr/>
          <p:nvPr/>
        </p:nvSpPr>
        <p:spPr>
          <a:xfrm>
            <a:off x="111349" y="3633812"/>
            <a:ext cx="2313518" cy="616687"/>
          </a:xfrm>
          <a:prstGeom prst="ellipse">
            <a:avLst/>
          </a:prstGeom>
          <a:solidFill>
            <a:schemeClr val="accent1">
              <a:lumMod val="40000"/>
              <a:lumOff val="6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36000" rIns="0" bIns="0" rtlCol="0" anchor="ctr"/>
          <a:lstStyle/>
          <a:p>
            <a:pPr algn="ctr"/>
            <a:endParaRPr lang="en-US" altLang="ja-JP" sz="1200" b="1" dirty="0" smtClean="0">
              <a:solidFill>
                <a:schemeClr val="bg1"/>
              </a:solidFill>
              <a:latin typeface="Meiryo UI" panose="020B0604030504040204" pitchFamily="50" charset="-128"/>
              <a:ea typeface="Meiryo UI" panose="020B0604030504040204" pitchFamily="50" charset="-128"/>
            </a:endParaRPr>
          </a:p>
        </p:txBody>
      </p:sp>
      <p:sp>
        <p:nvSpPr>
          <p:cNvPr id="32" name="正方形/長方形 31"/>
          <p:cNvSpPr/>
          <p:nvPr/>
        </p:nvSpPr>
        <p:spPr>
          <a:xfrm>
            <a:off x="1871760" y="4551259"/>
            <a:ext cx="540000" cy="533210"/>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500"/>
              </a:lnSpc>
            </a:pPr>
            <a:r>
              <a:rPr lang="en-US" altLang="ja-JP"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2017</a:t>
            </a:r>
          </a:p>
          <a:p>
            <a:pPr>
              <a:lnSpc>
                <a:spcPts val="1500"/>
              </a:lnSpc>
            </a:pPr>
            <a:r>
              <a:rPr lang="ja-JP" altLang="en-US" sz="1200" b="1" spc="-9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阪神圏</a:t>
            </a:r>
            <a:r>
              <a:rPr lang="ja-JP" altLang="en-US" sz="1200" b="1" spc="-9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の高速道路料金体系一元化（シームレス料金</a:t>
            </a:r>
            <a:r>
              <a:rPr lang="ja-JP" altLang="en-US" sz="1200" b="1" spc="-9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spc="-9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淀川左岸線延伸部</a:t>
            </a:r>
            <a:r>
              <a:rPr lang="ja-JP" altLang="en-US" sz="1200" b="1" spc="-9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事業化</a:t>
            </a:r>
            <a:r>
              <a:rPr lang="ja-JP" altLang="en-US" sz="1200" b="1" spc="-9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1" spc="-9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1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正方形/長方形 51"/>
          <p:cNvSpPr/>
          <p:nvPr/>
        </p:nvSpPr>
        <p:spPr>
          <a:xfrm>
            <a:off x="2375816" y="4104218"/>
            <a:ext cx="540000" cy="533210"/>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500"/>
              </a:lnSpc>
            </a:pPr>
            <a:r>
              <a:rPr lang="en-US" altLang="ja-JP"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2018</a:t>
            </a:r>
          </a:p>
          <a:p>
            <a:pPr>
              <a:lnSpc>
                <a:spcPts val="1500"/>
              </a:lnSpc>
            </a:pPr>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おおさか東線全線開業</a:t>
            </a:r>
            <a:endParaRPr lang="en-US" altLang="ja-JP"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6" name="正方形/長方形 75"/>
          <p:cNvSpPr/>
          <p:nvPr/>
        </p:nvSpPr>
        <p:spPr>
          <a:xfrm>
            <a:off x="79194" y="6339429"/>
            <a:ext cx="540000" cy="533210"/>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500"/>
              </a:lnSpc>
            </a:pPr>
            <a:r>
              <a:rPr lang="en-US" altLang="ja-JP"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201</a:t>
            </a:r>
            <a:r>
              <a:rPr lang="en-US" altLang="ja-JP"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3</a:t>
            </a:r>
          </a:p>
          <a:p>
            <a:pPr>
              <a:lnSpc>
                <a:spcPts val="1500"/>
              </a:lnSpc>
            </a:pP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大阪観光局設立、グランフロント大阪開業、あべのハルカス開業</a:t>
            </a:r>
            <a:endPar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7" name="正方形/長方形 76"/>
          <p:cNvSpPr/>
          <p:nvPr/>
        </p:nvSpPr>
        <p:spPr>
          <a:xfrm>
            <a:off x="539552" y="5892384"/>
            <a:ext cx="540000" cy="533210"/>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500"/>
              </a:lnSpc>
            </a:pPr>
            <a:r>
              <a:rPr lang="en-US" altLang="ja-JP"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2014</a:t>
            </a:r>
          </a:p>
          <a:p>
            <a:pPr>
              <a:lnSpc>
                <a:spcPts val="1500"/>
              </a:lnSpc>
            </a:pP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関西圏国家戦略特区指定（医療イノベーション拠点）</a:t>
            </a:r>
            <a:endPar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9" name="正方形/長方形 58"/>
          <p:cNvSpPr/>
          <p:nvPr/>
        </p:nvSpPr>
        <p:spPr>
          <a:xfrm>
            <a:off x="4499992" y="2291865"/>
            <a:ext cx="540000" cy="533210"/>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500"/>
              </a:lnSpc>
            </a:pPr>
            <a:r>
              <a:rPr lang="en-US" altLang="ja-JP"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2023</a:t>
            </a:r>
          </a:p>
          <a:p>
            <a:pPr>
              <a:lnSpc>
                <a:spcPts val="1500"/>
              </a:lnSpc>
            </a:pPr>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新名神高速道路全線供用、中之島</a:t>
            </a:r>
            <a:r>
              <a:rPr lang="ja-JP" altLang="en-US" sz="1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４丁目未来医療国際拠点オープン</a:t>
            </a:r>
            <a:endParaRPr lang="en-US" altLang="ja-JP"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正方形/長方形 44"/>
          <p:cNvSpPr/>
          <p:nvPr/>
        </p:nvSpPr>
        <p:spPr>
          <a:xfrm>
            <a:off x="935656" y="5445343"/>
            <a:ext cx="540000" cy="533210"/>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500"/>
              </a:lnSpc>
            </a:pPr>
            <a:r>
              <a:rPr lang="en-US" altLang="ja-JP"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2015</a:t>
            </a:r>
          </a:p>
          <a:p>
            <a:pPr>
              <a:lnSpc>
                <a:spcPts val="1500"/>
              </a:lnSpc>
            </a:pP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大阪府都市開発㈱株式売却、</a:t>
            </a:r>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大坂</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の陣</a:t>
            </a:r>
            <a:r>
              <a:rPr lang="en-US" altLang="ja-JP"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400</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年プロジェクト</a:t>
            </a:r>
            <a:endParaRPr lang="en-US" altLang="ja-JP"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0" name="テキスト ボックス 4"/>
          <p:cNvSpPr txBox="1">
            <a:spLocks noChangeArrowheads="1"/>
          </p:cNvSpPr>
          <p:nvPr/>
        </p:nvSpPr>
        <p:spPr bwMode="auto">
          <a:xfrm>
            <a:off x="6084168" y="6218796"/>
            <a:ext cx="280831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en-US" altLang="ja-JP" sz="10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事業等の名称は仮称や通称のものもある</a:t>
            </a:r>
            <a:endParaRPr lang="en-US" altLang="ja-JP" sz="10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pPr>
            <a:r>
              <a:rPr lang="en-US" altLang="ja-JP" sz="10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今後の予定は</a:t>
            </a:r>
            <a:r>
              <a:rPr lang="en-US" altLang="ja-JP" sz="10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sz="10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0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0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月時点</a:t>
            </a:r>
            <a:r>
              <a:rPr lang="ja-JP" altLang="en-US" sz="10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の想定</a:t>
            </a:r>
            <a:endParaRPr lang="en-US" altLang="ja-JP" sz="10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pPr>
            <a:r>
              <a:rPr lang="ja-JP" altLang="en-US" sz="10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各事業</a:t>
            </a:r>
            <a:r>
              <a:rPr lang="ja-JP" altLang="en-US" sz="10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0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取組状況等により変動</a:t>
            </a:r>
            <a:r>
              <a:rPr lang="ja-JP" altLang="en-US" sz="10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があり得る</a:t>
            </a:r>
          </a:p>
        </p:txBody>
      </p:sp>
      <p:sp>
        <p:nvSpPr>
          <p:cNvPr id="24" name="正方形/長方形 23"/>
          <p:cNvSpPr/>
          <p:nvPr/>
        </p:nvSpPr>
        <p:spPr>
          <a:xfrm>
            <a:off x="5027047" y="1844824"/>
            <a:ext cx="540000" cy="533210"/>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500"/>
              </a:lnSpc>
            </a:pPr>
            <a:r>
              <a:rPr lang="en-US" altLang="ja-JP"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2024</a:t>
            </a:r>
          </a:p>
          <a:p>
            <a:pPr>
              <a:lnSpc>
                <a:spcPts val="1500"/>
              </a:lnSpc>
            </a:pPr>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うめ</a:t>
            </a:r>
            <a:r>
              <a:rPr lang="ja-JP" altLang="en-US" sz="1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きた</a:t>
            </a:r>
            <a:r>
              <a:rPr lang="en-US" altLang="ja-JP" sz="1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期先行</a:t>
            </a:r>
            <a:r>
              <a:rPr lang="ja-JP" altLang="en-US" sz="1200" b="1" dirty="0" err="1"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ま</a:t>
            </a:r>
            <a:r>
              <a:rPr lang="ja-JP" altLang="en-US" sz="1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ちび</a:t>
            </a:r>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らき</a:t>
            </a:r>
            <a:endParaRPr lang="en-US" altLang="ja-JP"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正方形/長方形 27"/>
          <p:cNvSpPr/>
          <p:nvPr/>
        </p:nvSpPr>
        <p:spPr>
          <a:xfrm>
            <a:off x="1439712" y="4998301"/>
            <a:ext cx="540000" cy="533210"/>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500"/>
              </a:lnSpc>
            </a:pPr>
            <a:r>
              <a:rPr lang="en-US" altLang="ja-JP"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pP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関空等運営権売却</a:t>
            </a:r>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、政府関係機関移転基本方針決定（国立健康・栄養研究所　等）</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大阪国際がんセンター</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開院</a:t>
            </a:r>
            <a:endParaRPr lang="en-US" altLang="ja-JP"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円/楕円 25"/>
          <p:cNvSpPr/>
          <p:nvPr/>
        </p:nvSpPr>
        <p:spPr>
          <a:xfrm>
            <a:off x="2617714" y="3666451"/>
            <a:ext cx="1800000" cy="49988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36000" rtlCol="0" anchor="ctr"/>
          <a:lstStyle/>
          <a:p>
            <a:r>
              <a:rPr lang="en-US" altLang="ja-JP" sz="1200" b="1" dirty="0" smtClean="0">
                <a:solidFill>
                  <a:schemeClr val="tx2"/>
                </a:solidFill>
                <a:latin typeface="Meiryo UI" panose="020B0604030504040204" pitchFamily="50" charset="-128"/>
                <a:ea typeface="Meiryo UI" panose="020B0604030504040204" pitchFamily="50" charset="-128"/>
              </a:rPr>
              <a:t>2019</a:t>
            </a:r>
          </a:p>
          <a:p>
            <a:r>
              <a:rPr lang="ja-JP" altLang="en-US" sz="1200" b="1" dirty="0" smtClean="0">
                <a:solidFill>
                  <a:schemeClr val="tx2"/>
                </a:solidFill>
                <a:latin typeface="Meiryo UI" panose="020B0604030504040204" pitchFamily="50" charset="-128"/>
                <a:ea typeface="Meiryo UI" panose="020B0604030504040204" pitchFamily="50" charset="-128"/>
              </a:rPr>
              <a:t>　</a:t>
            </a:r>
            <a:r>
              <a:rPr lang="en-US" altLang="ja-JP" sz="1200" b="1" dirty="0" smtClean="0">
                <a:solidFill>
                  <a:schemeClr val="tx2"/>
                </a:solidFill>
                <a:latin typeface="Meiryo UI" panose="020B0604030504040204" pitchFamily="50" charset="-128"/>
                <a:ea typeface="Meiryo UI" panose="020B0604030504040204" pitchFamily="50" charset="-128"/>
              </a:rPr>
              <a:t>G20</a:t>
            </a:r>
            <a:r>
              <a:rPr lang="ja-JP" altLang="en-US" sz="1200" b="1" dirty="0" smtClean="0">
                <a:solidFill>
                  <a:schemeClr val="tx2"/>
                </a:solidFill>
                <a:latin typeface="Meiryo UI" panose="020B0604030504040204" pitchFamily="50" charset="-128"/>
                <a:ea typeface="Meiryo UI" panose="020B0604030504040204" pitchFamily="50" charset="-128"/>
              </a:rPr>
              <a:t>大阪サミット</a:t>
            </a:r>
            <a:endParaRPr lang="ja-JP" altLang="en-US" sz="1200" b="1" dirty="0">
              <a:solidFill>
                <a:schemeClr val="tx2"/>
              </a:solidFill>
              <a:latin typeface="Meiryo UI" panose="020B0604030504040204" pitchFamily="50" charset="-128"/>
              <a:ea typeface="Meiryo UI" panose="020B0604030504040204" pitchFamily="50" charset="-128"/>
            </a:endParaRPr>
          </a:p>
        </p:txBody>
      </p:sp>
      <p:sp>
        <p:nvSpPr>
          <p:cNvPr id="5" name="正方形/長方形 4"/>
          <p:cNvSpPr/>
          <p:nvPr/>
        </p:nvSpPr>
        <p:spPr>
          <a:xfrm>
            <a:off x="6052788" y="4943131"/>
            <a:ext cx="3268377" cy="263544"/>
          </a:xfrm>
          <a:prstGeom prst="rect">
            <a:avLst/>
          </a:prstGeom>
        </p:spPr>
        <p:txBody>
          <a:bodyPr wrap="square">
            <a:spAutoFit/>
          </a:bodyPr>
          <a:lstStyle/>
          <a:p>
            <a:pPr>
              <a:lnSpc>
                <a:spcPts val="1500"/>
              </a:lnSpc>
            </a:pPr>
            <a:r>
              <a:rPr lang="ja-JP" altLang="en-US" sz="1200" b="1" spc="-9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なにわ筋線整備主体・事業スキーム府市意思決定</a:t>
            </a:r>
            <a:endParaRPr lang="ja-JP" altLang="en-US" sz="1200" b="1" spc="-9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正方形/長方形 30"/>
          <p:cNvSpPr/>
          <p:nvPr/>
        </p:nvSpPr>
        <p:spPr>
          <a:xfrm>
            <a:off x="4410731" y="3633812"/>
            <a:ext cx="540000" cy="533210"/>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500"/>
              </a:lnSpc>
            </a:pPr>
            <a:endParaRPr lang="en-US" altLang="ja-JP"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pPr>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公設民営学校開校、阪神高速大和川線全線供用</a:t>
            </a:r>
            <a:endParaRPr lang="en-US" altLang="ja-JP"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pPr>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百舌鳥</a:t>
            </a:r>
            <a:r>
              <a:rPr lang="ja-JP" altLang="en-US" sz="1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・古市古墳群</a:t>
            </a:r>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世界遺産登録</a:t>
            </a:r>
            <a:endParaRPr lang="ja-JP" altLang="en-US" sz="1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円/楕円 46"/>
          <p:cNvSpPr/>
          <p:nvPr/>
        </p:nvSpPr>
        <p:spPr>
          <a:xfrm>
            <a:off x="1406075" y="2668507"/>
            <a:ext cx="2524152" cy="616687"/>
          </a:xfrm>
          <a:prstGeom prst="ellipse">
            <a:avLst/>
          </a:prstGeom>
          <a:solidFill>
            <a:schemeClr val="accent1">
              <a:lumMod val="40000"/>
              <a:lumOff val="6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36000" rIns="0" bIns="0" rtlCol="0" anchor="ctr"/>
          <a:lstStyle/>
          <a:p>
            <a:pPr algn="ctr"/>
            <a:endParaRPr lang="en-US" altLang="ja-JP" sz="1200" b="1" dirty="0" smtClean="0">
              <a:solidFill>
                <a:schemeClr val="bg1"/>
              </a:solidFill>
              <a:latin typeface="Meiryo UI" panose="020B0604030504040204" pitchFamily="50" charset="-128"/>
              <a:ea typeface="Meiryo UI" panose="020B0604030504040204" pitchFamily="50" charset="-128"/>
            </a:endParaRPr>
          </a:p>
        </p:txBody>
      </p:sp>
      <p:sp>
        <p:nvSpPr>
          <p:cNvPr id="50" name="正方形/長方形 49"/>
          <p:cNvSpPr/>
          <p:nvPr/>
        </p:nvSpPr>
        <p:spPr>
          <a:xfrm>
            <a:off x="495283" y="3541462"/>
            <a:ext cx="540000" cy="533210"/>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500"/>
              </a:lnSpc>
            </a:pPr>
            <a:endParaRPr lang="en-US" altLang="ja-JP"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pPr>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2019</a:t>
            </a:r>
          </a:p>
          <a:p>
            <a:pPr>
              <a:lnSpc>
                <a:spcPts val="1500"/>
              </a:lnSpc>
            </a:pPr>
            <a:r>
              <a:rPr lang="en-US" altLang="ja-JP" sz="1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ラグビーワールドカップ</a:t>
            </a:r>
            <a:endParaRPr lang="en-US" altLang="ja-JP"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正方形/長方形 50"/>
          <p:cNvSpPr/>
          <p:nvPr/>
        </p:nvSpPr>
        <p:spPr>
          <a:xfrm>
            <a:off x="221295" y="1988840"/>
            <a:ext cx="540000" cy="533210"/>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500"/>
              </a:lnSpc>
            </a:pPr>
            <a:r>
              <a:rPr lang="en-US" altLang="ja-JP"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2021</a:t>
            </a:r>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pPr>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東京</a:t>
            </a:r>
            <a:r>
              <a:rPr lang="en-US" altLang="ja-JP"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2020</a:t>
            </a:r>
          </a:p>
          <a:p>
            <a:pPr>
              <a:lnSpc>
                <a:spcPts val="1500"/>
              </a:lnSpc>
            </a:pPr>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オリンピック・パラリンピック競技大会</a:t>
            </a:r>
            <a:endParaRPr lang="en-US" altLang="ja-JP" sz="1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3" name="正方形/長方形 52"/>
          <p:cNvSpPr/>
          <p:nvPr/>
        </p:nvSpPr>
        <p:spPr>
          <a:xfrm>
            <a:off x="1601760" y="2749174"/>
            <a:ext cx="540000" cy="533210"/>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228600" indent="-228600">
              <a:lnSpc>
                <a:spcPts val="1500"/>
              </a:lnSpc>
              <a:buAutoNum type="arabicPlain" startAt="2021"/>
            </a:pPr>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ワールドマスターズゲームズ</a:t>
            </a:r>
            <a:endParaRPr lang="en-US" altLang="ja-JP"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pPr>
            <a:r>
              <a:rPr lang="en-US" altLang="ja-JP" sz="1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2021</a:t>
            </a:r>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関西</a:t>
            </a:r>
            <a:endParaRPr lang="en-US" altLang="ja-JP"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正方形/長方形 53"/>
          <p:cNvSpPr/>
          <p:nvPr/>
        </p:nvSpPr>
        <p:spPr>
          <a:xfrm>
            <a:off x="4035137" y="2847223"/>
            <a:ext cx="752887" cy="333256"/>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500"/>
              </a:lnSpc>
            </a:pPr>
            <a:r>
              <a:rPr lang="en-US" altLang="ja-JP"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2021</a:t>
            </a:r>
          </a:p>
          <a:p>
            <a:pPr>
              <a:lnSpc>
                <a:spcPts val="1500"/>
              </a:lnSpc>
            </a:pPr>
            <a:r>
              <a:rPr lang="ja-JP" altLang="en-US" sz="12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大阪中之島美術館開館</a:t>
            </a:r>
            <a:endParaRPr lang="en-US" altLang="ja-JP"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テキスト ボックス 36"/>
          <p:cNvSpPr txBox="1"/>
          <p:nvPr/>
        </p:nvSpPr>
        <p:spPr>
          <a:xfrm>
            <a:off x="200403" y="149597"/>
            <a:ext cx="4839589" cy="360000"/>
          </a:xfrm>
          <a:prstGeom prst="rect">
            <a:avLst/>
          </a:prstGeom>
          <a:solidFill>
            <a:schemeClr val="tx2"/>
          </a:solidFill>
        </p:spPr>
        <p:txBody>
          <a:bodyPr wrap="square" lIns="0" tIns="0" rIns="0" bIns="0" rtlCol="0" anchor="ctr" anchorCtr="0">
            <a:noAutofit/>
          </a:bodyPr>
          <a:lstStyle/>
          <a:p>
            <a:pPr algn="ctr"/>
            <a:r>
              <a:rPr lang="ja-JP" altLang="en-US" b="1" dirty="0" smtClean="0">
                <a:solidFill>
                  <a:prstClr val="white"/>
                </a:solidFill>
                <a:latin typeface="Meiryo UI" panose="020B0604030504040204" pitchFamily="50" charset="-128"/>
                <a:ea typeface="Meiryo UI" panose="020B0604030504040204" pitchFamily="50" charset="-128"/>
              </a:rPr>
              <a:t>参考２</a:t>
            </a:r>
            <a:r>
              <a:rPr lang="ja-JP" altLang="en-US" b="1" dirty="0">
                <a:solidFill>
                  <a:prstClr val="white"/>
                </a:solidFill>
                <a:latin typeface="Meiryo UI" panose="020B0604030504040204" pitchFamily="50" charset="-128"/>
                <a:ea typeface="Meiryo UI" panose="020B0604030504040204" pitchFamily="50" charset="-128"/>
              </a:rPr>
              <a:t>　大阪の主な動き（構想段階等を含む）</a:t>
            </a:r>
          </a:p>
        </p:txBody>
      </p:sp>
      <p:sp>
        <p:nvSpPr>
          <p:cNvPr id="33" name="スライド番号プレースホルダー 3"/>
          <p:cNvSpPr>
            <a:spLocks noGrp="1"/>
          </p:cNvSpPr>
          <p:nvPr>
            <p:ph type="sldNum" sz="quarter" idx="12"/>
          </p:nvPr>
        </p:nvSpPr>
        <p:spPr>
          <a:xfrm>
            <a:off x="7020272" y="6520259"/>
            <a:ext cx="2133600" cy="365125"/>
          </a:xfrm>
        </p:spPr>
        <p:txBody>
          <a:bodyPr/>
          <a:lstStyle/>
          <a:p>
            <a:pPr>
              <a:defRPr/>
            </a:pPr>
            <a:r>
              <a:rPr lang="en-US" altLang="ja-JP" dirty="0" smtClean="0"/>
              <a:t>41</a:t>
            </a:r>
            <a:endParaRPr lang="ja-JP" altLang="en-US" dirty="0"/>
          </a:p>
        </p:txBody>
      </p:sp>
      <p:sp>
        <p:nvSpPr>
          <p:cNvPr id="34" name="円/楕円 70"/>
          <p:cNvSpPr/>
          <p:nvPr/>
        </p:nvSpPr>
        <p:spPr>
          <a:xfrm>
            <a:off x="6300192" y="44688"/>
            <a:ext cx="1984735" cy="457588"/>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wrap="none" lIns="0" tIns="36000" rIns="0" bIns="0" rtlCol="0" anchor="ctr"/>
          <a:lstStyle/>
          <a:p>
            <a:pPr algn="ctr"/>
            <a:r>
              <a:rPr lang="ja-JP" altLang="en-US" sz="1400" b="1" dirty="0" smtClean="0">
                <a:solidFill>
                  <a:prstClr val="white"/>
                </a:solidFill>
                <a:latin typeface="Meiryo UI" panose="020B0604030504040204" pitchFamily="50" charset="-128"/>
                <a:ea typeface="Meiryo UI" panose="020B0604030504040204" pitchFamily="50" charset="-128"/>
              </a:rPr>
              <a:t>副首都　東西二極</a:t>
            </a:r>
            <a:endParaRPr lang="en-US" altLang="ja-JP" sz="1400" b="1" dirty="0" smtClean="0">
              <a:solidFill>
                <a:prstClr val="white"/>
              </a:solidFill>
              <a:latin typeface="Meiryo UI" panose="020B0604030504040204" pitchFamily="50" charset="-128"/>
              <a:ea typeface="Meiryo UI" panose="020B0604030504040204" pitchFamily="50" charset="-128"/>
            </a:endParaRPr>
          </a:p>
          <a:p>
            <a:pPr algn="ctr"/>
            <a:r>
              <a:rPr lang="ja-JP" altLang="en-US" sz="1400" b="1" dirty="0" smtClean="0">
                <a:solidFill>
                  <a:prstClr val="white"/>
                </a:solidFill>
                <a:latin typeface="Meiryo UI" panose="020B0604030504040204" pitchFamily="50" charset="-128"/>
                <a:ea typeface="Meiryo UI" panose="020B0604030504040204" pitchFamily="50" charset="-128"/>
              </a:rPr>
              <a:t>の一極を担う大阪</a:t>
            </a:r>
            <a:endParaRPr lang="en-US" altLang="ja-JP" sz="1400" b="1" dirty="0" smtClean="0">
              <a:solidFill>
                <a:prstClr val="white"/>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6845705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正方形/長方形 19"/>
          <p:cNvSpPr/>
          <p:nvPr/>
        </p:nvSpPr>
        <p:spPr>
          <a:xfrm>
            <a:off x="179984" y="44624"/>
            <a:ext cx="4248000" cy="6768300"/>
          </a:xfrm>
          <a:prstGeom prst="rect">
            <a:avLst/>
          </a:prstGeom>
          <a:solidFill>
            <a:schemeClr val="bg1">
              <a:lumMod val="95000"/>
            </a:schemeClr>
          </a:solidFill>
          <a:ln w="95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ct val="120000"/>
              </a:lnSpc>
            </a:pPr>
            <a:endParaRPr lang="en-US" altLang="ja-JP" sz="1000" b="1" dirty="0">
              <a:solidFill>
                <a:schemeClr val="tx1"/>
              </a:solidFill>
              <a:latin typeface="Meiryo UI" panose="020B0604030504040204" pitchFamily="50" charset="-128"/>
              <a:ea typeface="Meiryo UI" panose="020B0604030504040204" pitchFamily="50" charset="-128"/>
            </a:endParaRPr>
          </a:p>
          <a:p>
            <a:pPr>
              <a:lnSpc>
                <a:spcPct val="120000"/>
              </a:lnSpc>
            </a:pPr>
            <a:r>
              <a:rPr lang="ja-JP" altLang="en-US" sz="1200" b="1" dirty="0" smtClean="0">
                <a:solidFill>
                  <a:schemeClr val="tx1"/>
                </a:solidFill>
                <a:latin typeface="Meiryo UI" panose="020B0604030504040204" pitchFamily="50" charset="-128"/>
                <a:ea typeface="Meiryo UI" panose="020B0604030504040204" pitchFamily="50" charset="-128"/>
              </a:rPr>
              <a:t>（</a:t>
            </a:r>
            <a:r>
              <a:rPr lang="ja-JP" altLang="en-US" sz="1200" b="1" dirty="0">
                <a:solidFill>
                  <a:schemeClr val="tx1"/>
                </a:solidFill>
                <a:latin typeface="Meiryo UI" panose="020B0604030504040204" pitchFamily="50" charset="-128"/>
                <a:ea typeface="Meiryo UI" panose="020B0604030504040204" pitchFamily="50" charset="-128"/>
              </a:rPr>
              <a:t>３）まちづくり</a:t>
            </a:r>
            <a:endParaRPr lang="en-US" altLang="ja-JP" sz="1200" b="1" dirty="0">
              <a:solidFill>
                <a:schemeClr val="tx1"/>
              </a:solidFill>
              <a:latin typeface="Meiryo UI" panose="020B0604030504040204" pitchFamily="50" charset="-128"/>
              <a:ea typeface="Meiryo UI" panose="020B0604030504040204" pitchFamily="50" charset="-128"/>
            </a:endParaRPr>
          </a:p>
          <a:p>
            <a:pPr>
              <a:lnSpc>
                <a:spcPct val="120000"/>
              </a:lnSpc>
            </a:pPr>
            <a:r>
              <a:rPr lang="ja-JP" altLang="en-US" sz="1200" b="1" dirty="0">
                <a:solidFill>
                  <a:schemeClr val="tx1"/>
                </a:solidFill>
                <a:latin typeface="Meiryo UI" panose="020B0604030504040204" pitchFamily="50" charset="-128"/>
                <a:ea typeface="Meiryo UI" panose="020B0604030504040204" pitchFamily="50" charset="-128"/>
              </a:rPr>
              <a:t>◇市内のまちづくりは大阪市に権限。</a:t>
            </a:r>
            <a:endParaRPr lang="en-US" altLang="ja-JP" sz="1200" b="1" dirty="0">
              <a:solidFill>
                <a:schemeClr val="tx1"/>
              </a:solidFill>
              <a:latin typeface="Meiryo UI" panose="020B0604030504040204" pitchFamily="50" charset="-128"/>
              <a:ea typeface="Meiryo UI" panose="020B0604030504040204" pitchFamily="50" charset="-128"/>
            </a:endParaRPr>
          </a:p>
          <a:p>
            <a:pPr>
              <a:lnSpc>
                <a:spcPct val="120000"/>
              </a:lnSpc>
            </a:pPr>
            <a:r>
              <a:rPr lang="ja-JP" altLang="en-US" sz="1200" b="1" dirty="0">
                <a:solidFill>
                  <a:schemeClr val="tx1"/>
                </a:solidFill>
                <a:latin typeface="Meiryo UI" panose="020B0604030504040204" pitchFamily="50" charset="-128"/>
                <a:ea typeface="Meiryo UI" panose="020B0604030504040204" pitchFamily="50" charset="-128"/>
              </a:rPr>
              <a:t>◇市内のまちづくりは大阪市が中心となって実施。市域外の</a:t>
            </a:r>
            <a:r>
              <a:rPr lang="ja-JP" altLang="en-US" sz="1200" b="1" dirty="0" err="1" smtClean="0">
                <a:solidFill>
                  <a:schemeClr val="tx1"/>
                </a:solidFill>
                <a:latin typeface="Meiryo UI" panose="020B0604030504040204" pitchFamily="50" charset="-128"/>
                <a:ea typeface="Meiryo UI" panose="020B0604030504040204" pitchFamily="50" charset="-128"/>
              </a:rPr>
              <a:t>まちづ</a:t>
            </a:r>
            <a:endParaRPr lang="en-US" altLang="ja-JP" sz="1200" b="1" dirty="0" smtClean="0">
              <a:solidFill>
                <a:schemeClr val="tx1"/>
              </a:solidFill>
              <a:latin typeface="Meiryo UI" panose="020B0604030504040204" pitchFamily="50" charset="-128"/>
              <a:ea typeface="Meiryo UI" panose="020B0604030504040204" pitchFamily="50" charset="-128"/>
            </a:endParaRPr>
          </a:p>
          <a:p>
            <a:pPr>
              <a:lnSpc>
                <a:spcPct val="120000"/>
              </a:lnSpc>
            </a:pPr>
            <a:r>
              <a:rPr lang="en-US" altLang="ja-JP" sz="1200" b="1" dirty="0">
                <a:solidFill>
                  <a:schemeClr val="tx1"/>
                </a:solidFill>
                <a:latin typeface="Meiryo UI" panose="020B0604030504040204" pitchFamily="50" charset="-128"/>
                <a:ea typeface="Meiryo UI" panose="020B0604030504040204" pitchFamily="50" charset="-128"/>
              </a:rPr>
              <a:t> </a:t>
            </a:r>
            <a:r>
              <a:rPr lang="en-US" altLang="ja-JP" sz="1200" b="1" dirty="0" smtClean="0">
                <a:solidFill>
                  <a:schemeClr val="tx1"/>
                </a:solidFill>
                <a:latin typeface="Meiryo UI" panose="020B0604030504040204" pitchFamily="50" charset="-128"/>
                <a:ea typeface="Meiryo UI" panose="020B0604030504040204" pitchFamily="50" charset="-128"/>
              </a:rPr>
              <a:t>  </a:t>
            </a:r>
            <a:r>
              <a:rPr lang="ja-JP" altLang="en-US" sz="1200" b="1" dirty="0" smtClean="0">
                <a:solidFill>
                  <a:schemeClr val="tx1"/>
                </a:solidFill>
                <a:latin typeface="Meiryo UI" panose="020B0604030504040204" pitchFamily="50" charset="-128"/>
                <a:ea typeface="Meiryo UI" panose="020B0604030504040204" pitchFamily="50" charset="-128"/>
              </a:rPr>
              <a:t>くりは大阪府</a:t>
            </a:r>
            <a:r>
              <a:rPr lang="ja-JP" altLang="en-US" sz="1200" b="1" dirty="0">
                <a:solidFill>
                  <a:schemeClr val="tx1"/>
                </a:solidFill>
                <a:latin typeface="Meiryo UI" panose="020B0604030504040204" pitchFamily="50" charset="-128"/>
                <a:ea typeface="Meiryo UI" panose="020B0604030504040204" pitchFamily="50" charset="-128"/>
              </a:rPr>
              <a:t>が中心となって実施。</a:t>
            </a:r>
            <a:r>
              <a:rPr lang="ja-JP" altLang="en-US" sz="1200" dirty="0">
                <a:solidFill>
                  <a:schemeClr val="tx1"/>
                </a:solidFill>
                <a:latin typeface="Meiryo UI" panose="020B0604030504040204" pitchFamily="50" charset="-128"/>
                <a:ea typeface="Meiryo UI" panose="020B0604030504040204" pitchFamily="50" charset="-128"/>
              </a:rPr>
              <a:t>　</a:t>
            </a:r>
            <a:endParaRPr lang="en-US" altLang="ja-JP" sz="1200" dirty="0">
              <a:solidFill>
                <a:schemeClr val="tx1"/>
              </a:solidFill>
              <a:latin typeface="Meiryo UI" panose="020B0604030504040204" pitchFamily="50" charset="-128"/>
              <a:ea typeface="Meiryo UI" panose="020B0604030504040204" pitchFamily="50" charset="-128"/>
            </a:endParaRPr>
          </a:p>
          <a:p>
            <a:pPr>
              <a:lnSpc>
                <a:spcPct val="120000"/>
              </a:lnSpc>
            </a:pPr>
            <a:r>
              <a:rPr lang="en-US" altLang="ja-JP" sz="1200" dirty="0">
                <a:solidFill>
                  <a:schemeClr val="tx1"/>
                </a:solidFill>
                <a:latin typeface="Meiryo UI" panose="020B0604030504040204" pitchFamily="50" charset="-128"/>
                <a:ea typeface="Meiryo UI" panose="020B0604030504040204" pitchFamily="50" charset="-128"/>
              </a:rPr>
              <a:t>    【</a:t>
            </a:r>
            <a:r>
              <a:rPr lang="ja-JP" altLang="en-US" sz="1200" dirty="0">
                <a:solidFill>
                  <a:schemeClr val="tx1"/>
                </a:solidFill>
                <a:latin typeface="Meiryo UI" panose="020B0604030504040204" pitchFamily="50" charset="-128"/>
                <a:ea typeface="Meiryo UI" panose="020B0604030504040204" pitchFamily="50" charset="-128"/>
              </a:rPr>
              <a:t>大阪城東部（森之宮）地区</a:t>
            </a:r>
            <a:r>
              <a:rPr lang="en-US" altLang="ja-JP" sz="1200" dirty="0">
                <a:solidFill>
                  <a:schemeClr val="tx1"/>
                </a:solidFill>
                <a:latin typeface="Meiryo UI" panose="020B0604030504040204" pitchFamily="50" charset="-128"/>
                <a:ea typeface="Meiryo UI" panose="020B0604030504040204" pitchFamily="50" charset="-128"/>
              </a:rPr>
              <a:t>】</a:t>
            </a:r>
          </a:p>
          <a:p>
            <a:pPr>
              <a:lnSpc>
                <a:spcPct val="120000"/>
              </a:lnSpc>
            </a:pPr>
            <a:r>
              <a:rPr lang="ja-JP" altLang="en-US" sz="1200" dirty="0">
                <a:solidFill>
                  <a:srgbClr val="FF0000"/>
                </a:solidFill>
                <a:latin typeface="Meiryo UI" panose="020B0604030504040204" pitchFamily="50" charset="-128"/>
                <a:ea typeface="Meiryo UI" panose="020B0604030504040204" pitchFamily="50" charset="-128"/>
              </a:rPr>
              <a:t>　　</a:t>
            </a:r>
            <a:r>
              <a:rPr lang="ja-JP" altLang="en-US" sz="1200" dirty="0">
                <a:solidFill>
                  <a:schemeClr val="tx1"/>
                </a:solidFill>
                <a:latin typeface="Meiryo UI" panose="020B0604030504040204" pitchFamily="50" charset="-128"/>
                <a:ea typeface="Meiryo UI" panose="020B0604030504040204" pitchFamily="50" charset="-128"/>
              </a:rPr>
              <a:t>・ごみ焼却場の建替えにあたっては、ごみ焼却場の分散配置、</a:t>
            </a:r>
            <a:r>
              <a:rPr lang="ja-JP" altLang="en-US" sz="1200" dirty="0" smtClean="0">
                <a:solidFill>
                  <a:schemeClr val="tx1"/>
                </a:solidFill>
                <a:latin typeface="Meiryo UI" panose="020B0604030504040204" pitchFamily="50" charset="-128"/>
                <a:ea typeface="Meiryo UI" panose="020B0604030504040204" pitchFamily="50" charset="-128"/>
              </a:rPr>
              <a:t>処</a:t>
            </a:r>
            <a:endParaRPr lang="en-US" altLang="ja-JP" sz="1200" dirty="0" smtClean="0">
              <a:solidFill>
                <a:schemeClr val="tx1"/>
              </a:solidFill>
              <a:latin typeface="Meiryo UI" panose="020B0604030504040204" pitchFamily="50" charset="-128"/>
              <a:ea typeface="Meiryo UI" panose="020B0604030504040204" pitchFamily="50" charset="-128"/>
            </a:endParaRPr>
          </a:p>
          <a:p>
            <a:pPr>
              <a:lnSpc>
                <a:spcPct val="120000"/>
              </a:lnSpc>
            </a:pPr>
            <a:r>
              <a:rPr lang="en-US" altLang="ja-JP" sz="1200" dirty="0">
                <a:solidFill>
                  <a:schemeClr val="tx1"/>
                </a:solidFill>
                <a:latin typeface="Meiryo UI" panose="020B0604030504040204" pitchFamily="50" charset="-128"/>
                <a:ea typeface="Meiryo UI" panose="020B0604030504040204" pitchFamily="50" charset="-128"/>
              </a:rPr>
              <a:t> </a:t>
            </a:r>
            <a:r>
              <a:rPr lang="en-US" altLang="ja-JP" sz="1200" dirty="0" smtClean="0">
                <a:solidFill>
                  <a:schemeClr val="tx1"/>
                </a:solidFill>
                <a:latin typeface="Meiryo UI" panose="020B0604030504040204" pitchFamily="50" charset="-128"/>
                <a:ea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rPr>
              <a:t>理</a:t>
            </a:r>
            <a:r>
              <a:rPr lang="ja-JP" altLang="en-US" sz="1200" dirty="0">
                <a:solidFill>
                  <a:schemeClr val="tx1"/>
                </a:solidFill>
                <a:latin typeface="Meiryo UI" panose="020B0604030504040204" pitchFamily="50" charset="-128"/>
                <a:ea typeface="Meiryo UI" panose="020B0604030504040204" pitchFamily="50" charset="-128"/>
              </a:rPr>
              <a:t>能力</a:t>
            </a:r>
            <a:r>
              <a:rPr lang="ja-JP" altLang="en-US" sz="1200" dirty="0" smtClean="0">
                <a:solidFill>
                  <a:schemeClr val="tx1"/>
                </a:solidFill>
                <a:latin typeface="Meiryo UI" panose="020B0604030504040204" pitchFamily="50" charset="-128"/>
                <a:ea typeface="Meiryo UI" panose="020B0604030504040204" pitchFamily="50" charset="-128"/>
              </a:rPr>
              <a:t>の確保</a:t>
            </a:r>
            <a:r>
              <a:rPr lang="ja-JP" altLang="en-US" sz="1200" dirty="0">
                <a:solidFill>
                  <a:schemeClr val="tx1"/>
                </a:solidFill>
                <a:latin typeface="Meiryo UI" panose="020B0604030504040204" pitchFamily="50" charset="-128"/>
                <a:ea typeface="Meiryo UI" panose="020B0604030504040204" pitchFamily="50" charset="-128"/>
              </a:rPr>
              <a:t>等の環境の観点で検討</a:t>
            </a:r>
            <a:endParaRPr lang="en-US" altLang="ja-JP" sz="1200" dirty="0">
              <a:solidFill>
                <a:schemeClr val="tx1"/>
              </a:solidFill>
              <a:latin typeface="Meiryo UI" panose="020B0604030504040204" pitchFamily="50" charset="-128"/>
              <a:ea typeface="Meiryo UI" panose="020B0604030504040204" pitchFamily="50" charset="-128"/>
            </a:endParaRPr>
          </a:p>
          <a:p>
            <a:pPr>
              <a:lnSpc>
                <a:spcPct val="120000"/>
              </a:lnSpc>
            </a:pPr>
            <a:endParaRPr lang="en-US" altLang="ja-JP" sz="1200" b="1" dirty="0" smtClean="0">
              <a:solidFill>
                <a:schemeClr val="tx1"/>
              </a:solidFill>
              <a:latin typeface="Meiryo UI" panose="020B0604030504040204" pitchFamily="50" charset="-128"/>
              <a:ea typeface="Meiryo UI" panose="020B0604030504040204" pitchFamily="50" charset="-128"/>
            </a:endParaRPr>
          </a:p>
          <a:p>
            <a:pPr>
              <a:lnSpc>
                <a:spcPct val="120000"/>
              </a:lnSpc>
            </a:pPr>
            <a:endParaRPr lang="en-US" altLang="ja-JP" sz="1200" b="1" dirty="0">
              <a:solidFill>
                <a:schemeClr val="tx1"/>
              </a:solidFill>
              <a:latin typeface="Meiryo UI" panose="020B0604030504040204" pitchFamily="50" charset="-128"/>
              <a:ea typeface="Meiryo UI" panose="020B0604030504040204" pitchFamily="50" charset="-128"/>
            </a:endParaRPr>
          </a:p>
          <a:p>
            <a:pPr>
              <a:lnSpc>
                <a:spcPct val="120000"/>
              </a:lnSpc>
            </a:pPr>
            <a:endParaRPr lang="en-US" altLang="ja-JP" sz="1200" b="1" dirty="0">
              <a:solidFill>
                <a:schemeClr val="tx1"/>
              </a:solidFill>
              <a:latin typeface="Meiryo UI" panose="020B0604030504040204" pitchFamily="50" charset="-128"/>
              <a:ea typeface="Meiryo UI" panose="020B0604030504040204" pitchFamily="50" charset="-128"/>
            </a:endParaRPr>
          </a:p>
          <a:p>
            <a:pPr>
              <a:lnSpc>
                <a:spcPct val="120000"/>
              </a:lnSpc>
            </a:pPr>
            <a:endParaRPr lang="en-US" altLang="ja-JP" sz="800" b="1" dirty="0" smtClean="0">
              <a:solidFill>
                <a:schemeClr val="tx1"/>
              </a:solidFill>
              <a:latin typeface="Meiryo UI" panose="020B0604030504040204" pitchFamily="50" charset="-128"/>
              <a:ea typeface="Meiryo UI" panose="020B0604030504040204" pitchFamily="50" charset="-128"/>
            </a:endParaRPr>
          </a:p>
          <a:p>
            <a:pPr>
              <a:lnSpc>
                <a:spcPct val="120000"/>
              </a:lnSpc>
            </a:pPr>
            <a:r>
              <a:rPr lang="ja-JP" altLang="en-US" sz="1200" b="1" dirty="0" smtClean="0">
                <a:solidFill>
                  <a:schemeClr val="tx1"/>
                </a:solidFill>
                <a:latin typeface="Meiryo UI" panose="020B0604030504040204" pitchFamily="50" charset="-128"/>
                <a:ea typeface="Meiryo UI" panose="020B0604030504040204" pitchFamily="50" charset="-128"/>
              </a:rPr>
              <a:t>（</a:t>
            </a:r>
            <a:r>
              <a:rPr lang="ja-JP" altLang="en-US" sz="1200" b="1" dirty="0">
                <a:solidFill>
                  <a:schemeClr val="tx1"/>
                </a:solidFill>
                <a:latin typeface="Meiryo UI" panose="020B0604030504040204" pitchFamily="50" charset="-128"/>
                <a:ea typeface="Meiryo UI" panose="020B0604030504040204" pitchFamily="50" charset="-128"/>
              </a:rPr>
              <a:t>４）国際会議、イベント等の誘致</a:t>
            </a:r>
            <a:endParaRPr lang="en-US" altLang="ja-JP" sz="1200" b="1" dirty="0">
              <a:solidFill>
                <a:schemeClr val="tx1"/>
              </a:solidFill>
              <a:latin typeface="Meiryo UI" panose="020B0604030504040204" pitchFamily="50" charset="-128"/>
              <a:ea typeface="Meiryo UI" panose="020B0604030504040204" pitchFamily="50" charset="-128"/>
            </a:endParaRPr>
          </a:p>
          <a:p>
            <a:pPr>
              <a:lnSpc>
                <a:spcPct val="120000"/>
              </a:lnSpc>
            </a:pPr>
            <a:r>
              <a:rPr lang="ja-JP" altLang="en-US" sz="1200" b="1" dirty="0" smtClean="0">
                <a:solidFill>
                  <a:schemeClr val="tx1"/>
                </a:solidFill>
                <a:latin typeface="Meiryo UI" panose="020B0604030504040204" pitchFamily="50" charset="-128"/>
                <a:ea typeface="Meiryo UI" panose="020B0604030504040204" pitchFamily="50" charset="-128"/>
              </a:rPr>
              <a:t>◇国際</a:t>
            </a:r>
            <a:r>
              <a:rPr lang="ja-JP" altLang="en-US" sz="1200" b="1" dirty="0">
                <a:solidFill>
                  <a:schemeClr val="tx1"/>
                </a:solidFill>
                <a:latin typeface="Meiryo UI" panose="020B0604030504040204" pitchFamily="50" charset="-128"/>
                <a:ea typeface="Meiryo UI" panose="020B0604030504040204" pitchFamily="50" charset="-128"/>
              </a:rPr>
              <a:t>イベント等の招致を行う</a:t>
            </a:r>
            <a:r>
              <a:rPr lang="ja-JP" altLang="en-US" sz="1200" b="1" dirty="0" smtClean="0">
                <a:solidFill>
                  <a:schemeClr val="tx1"/>
                </a:solidFill>
                <a:latin typeface="Meiryo UI" panose="020B0604030504040204" pitchFamily="50" charset="-128"/>
                <a:ea typeface="Meiryo UI" panose="020B0604030504040204" pitchFamily="50" charset="-128"/>
              </a:rPr>
              <a:t>も、誘致できず</a:t>
            </a:r>
            <a:endParaRPr lang="en-US" altLang="ja-JP" sz="1200" dirty="0">
              <a:solidFill>
                <a:schemeClr val="tx1"/>
              </a:solidFill>
              <a:latin typeface="Meiryo UI" panose="020B0604030504040204" pitchFamily="50" charset="-128"/>
              <a:ea typeface="Meiryo UI" panose="020B0604030504040204" pitchFamily="50" charset="-128"/>
            </a:endParaRPr>
          </a:p>
          <a:p>
            <a:pPr>
              <a:lnSpc>
                <a:spcPct val="120000"/>
              </a:lnSpc>
            </a:pPr>
            <a:endParaRPr lang="en-US" altLang="ja-JP" sz="1200" dirty="0">
              <a:solidFill>
                <a:schemeClr val="tx1"/>
              </a:solidFill>
              <a:latin typeface="Meiryo UI" panose="020B0604030504040204" pitchFamily="50" charset="-128"/>
              <a:ea typeface="Meiryo UI" panose="020B0604030504040204" pitchFamily="50" charset="-128"/>
            </a:endParaRPr>
          </a:p>
          <a:p>
            <a:pPr>
              <a:lnSpc>
                <a:spcPct val="120000"/>
              </a:lnSpc>
            </a:pPr>
            <a:r>
              <a:rPr lang="ja-JP" altLang="en-US" sz="1200" dirty="0">
                <a:solidFill>
                  <a:schemeClr val="tx1"/>
                </a:solidFill>
                <a:latin typeface="Meiryo UI" panose="020B0604030504040204" pitchFamily="50" charset="-128"/>
                <a:ea typeface="Meiryo UI" panose="020B0604030504040204" pitchFamily="50" charset="-128"/>
              </a:rPr>
              <a:t>　 </a:t>
            </a:r>
            <a:r>
              <a:rPr lang="en-US" altLang="ja-JP" sz="1200" dirty="0">
                <a:solidFill>
                  <a:schemeClr val="tx1"/>
                </a:solidFill>
                <a:latin typeface="Meiryo UI" panose="020B0604030504040204" pitchFamily="50" charset="-128"/>
                <a:ea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rPr>
              <a:t>オリンピック</a:t>
            </a:r>
            <a:r>
              <a:rPr lang="en-US" altLang="ja-JP" sz="1200" dirty="0">
                <a:solidFill>
                  <a:schemeClr val="tx1"/>
                </a:solidFill>
                <a:latin typeface="Meiryo UI" panose="020B0604030504040204" pitchFamily="50" charset="-128"/>
                <a:ea typeface="Meiryo UI" panose="020B0604030504040204" pitchFamily="50" charset="-128"/>
              </a:rPr>
              <a:t>】</a:t>
            </a:r>
          </a:p>
          <a:p>
            <a:pPr>
              <a:lnSpc>
                <a:spcPct val="120000"/>
              </a:lnSpc>
            </a:pPr>
            <a:r>
              <a:rPr lang="ja-JP" altLang="en-US" sz="1200" dirty="0">
                <a:solidFill>
                  <a:schemeClr val="tx1"/>
                </a:solidFill>
                <a:latin typeface="Meiryo UI" panose="020B0604030504040204" pitchFamily="50" charset="-128"/>
                <a:ea typeface="Meiryo UI" panose="020B0604030504040204" pitchFamily="50" charset="-128"/>
              </a:rPr>
              <a:t>　　・大阪市が</a:t>
            </a:r>
            <a:r>
              <a:rPr lang="en-US" altLang="ja-JP" sz="1200" dirty="0">
                <a:solidFill>
                  <a:schemeClr val="tx1"/>
                </a:solidFill>
                <a:latin typeface="Meiryo UI" panose="020B0604030504040204" pitchFamily="50" charset="-128"/>
                <a:ea typeface="Meiryo UI" panose="020B0604030504040204" pitchFamily="50" charset="-128"/>
              </a:rPr>
              <a:t>2008</a:t>
            </a:r>
            <a:r>
              <a:rPr lang="ja-JP" altLang="en-US" sz="1200" dirty="0">
                <a:solidFill>
                  <a:schemeClr val="tx1"/>
                </a:solidFill>
                <a:latin typeface="Meiryo UI" panose="020B0604030504040204" pitchFamily="50" charset="-128"/>
                <a:ea typeface="Meiryo UI" panose="020B0604030504040204" pitchFamily="50" charset="-128"/>
              </a:rPr>
              <a:t>年オリンピックに立候補するも</a:t>
            </a:r>
            <a:r>
              <a:rPr lang="ja-JP" altLang="en-US" sz="1200" dirty="0" smtClean="0">
                <a:solidFill>
                  <a:schemeClr val="tx1"/>
                </a:solidFill>
                <a:latin typeface="Meiryo UI" panose="020B0604030504040204" pitchFamily="50" charset="-128"/>
                <a:ea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rPr>
              <a:t>誘致</a:t>
            </a:r>
            <a:r>
              <a:rPr lang="ja-JP" altLang="en-US" sz="1200" dirty="0" smtClean="0">
                <a:solidFill>
                  <a:schemeClr val="tx1"/>
                </a:solidFill>
                <a:latin typeface="Meiryo UI" panose="020B0604030504040204" pitchFamily="50" charset="-128"/>
                <a:ea typeface="Meiryo UI" panose="020B0604030504040204" pitchFamily="50" charset="-128"/>
              </a:rPr>
              <a:t>できず</a:t>
            </a:r>
            <a:endParaRPr lang="en-US" altLang="ja-JP" sz="1200" dirty="0" smtClean="0">
              <a:solidFill>
                <a:schemeClr val="tx1"/>
              </a:solidFill>
              <a:latin typeface="Meiryo UI" panose="020B0604030504040204" pitchFamily="50" charset="-128"/>
              <a:ea typeface="Meiryo UI" panose="020B0604030504040204" pitchFamily="50" charset="-128"/>
            </a:endParaRPr>
          </a:p>
          <a:p>
            <a:pPr>
              <a:lnSpc>
                <a:spcPct val="120000"/>
              </a:lnSpc>
            </a:pPr>
            <a:endParaRPr lang="en-US" altLang="ja-JP" sz="1200" dirty="0" smtClean="0">
              <a:solidFill>
                <a:schemeClr val="tx1"/>
              </a:solidFill>
              <a:latin typeface="Meiryo UI" panose="020B0604030504040204" pitchFamily="50" charset="-128"/>
              <a:ea typeface="Meiryo UI" panose="020B0604030504040204" pitchFamily="50" charset="-128"/>
            </a:endParaRPr>
          </a:p>
          <a:p>
            <a:pPr>
              <a:lnSpc>
                <a:spcPct val="120000"/>
              </a:lnSpc>
            </a:pPr>
            <a:endParaRPr lang="en-US" altLang="ja-JP" sz="1200" dirty="0" smtClean="0">
              <a:solidFill>
                <a:schemeClr val="tx1"/>
              </a:solidFill>
              <a:latin typeface="Meiryo UI" panose="020B0604030504040204" pitchFamily="50" charset="-128"/>
              <a:ea typeface="Meiryo UI" panose="020B0604030504040204" pitchFamily="50" charset="-128"/>
            </a:endParaRPr>
          </a:p>
          <a:p>
            <a:pPr>
              <a:lnSpc>
                <a:spcPct val="120000"/>
              </a:lnSpc>
            </a:pPr>
            <a:endParaRPr lang="en-US" altLang="ja-JP" sz="800" b="1" dirty="0" smtClean="0">
              <a:solidFill>
                <a:schemeClr val="tx1"/>
              </a:solidFill>
              <a:latin typeface="Meiryo UI" panose="020B0604030504040204" pitchFamily="50" charset="-128"/>
              <a:ea typeface="Meiryo UI" panose="020B0604030504040204" pitchFamily="50" charset="-128"/>
            </a:endParaRPr>
          </a:p>
          <a:p>
            <a:pPr>
              <a:lnSpc>
                <a:spcPct val="120000"/>
              </a:lnSpc>
            </a:pPr>
            <a:endParaRPr lang="en-US" altLang="ja-JP" sz="800" b="1" dirty="0">
              <a:solidFill>
                <a:schemeClr val="tx1"/>
              </a:solidFill>
              <a:latin typeface="Meiryo UI" panose="020B0604030504040204" pitchFamily="50" charset="-128"/>
              <a:ea typeface="Meiryo UI" panose="020B0604030504040204" pitchFamily="50" charset="-128"/>
            </a:endParaRPr>
          </a:p>
          <a:p>
            <a:pPr>
              <a:lnSpc>
                <a:spcPct val="120000"/>
              </a:lnSpc>
            </a:pPr>
            <a:r>
              <a:rPr lang="ja-JP" altLang="en-US" sz="1200" b="1" dirty="0" smtClean="0">
                <a:solidFill>
                  <a:schemeClr val="tx1"/>
                </a:solidFill>
                <a:latin typeface="Meiryo UI" panose="020B0604030504040204" pitchFamily="50" charset="-128"/>
                <a:ea typeface="Meiryo UI" panose="020B0604030504040204" pitchFamily="50" charset="-128"/>
              </a:rPr>
              <a:t>（５）危機管理・防災対策</a:t>
            </a:r>
            <a:endParaRPr lang="en-US" altLang="ja-JP" sz="1200" b="1" dirty="0">
              <a:solidFill>
                <a:schemeClr val="tx1"/>
              </a:solidFill>
              <a:latin typeface="Meiryo UI" panose="020B0604030504040204" pitchFamily="50" charset="-128"/>
              <a:ea typeface="Meiryo UI" panose="020B0604030504040204" pitchFamily="50" charset="-128"/>
            </a:endParaRPr>
          </a:p>
          <a:p>
            <a:pPr>
              <a:lnSpc>
                <a:spcPct val="120000"/>
              </a:lnSpc>
            </a:pPr>
            <a:r>
              <a:rPr lang="ja-JP" altLang="en-US" sz="1200" b="1" dirty="0" smtClean="0">
                <a:solidFill>
                  <a:schemeClr val="tx1"/>
                </a:solidFill>
                <a:latin typeface="Meiryo UI" panose="020B0604030504040204" pitchFamily="50" charset="-128"/>
                <a:ea typeface="Meiryo UI" panose="020B0604030504040204" pitchFamily="50" charset="-128"/>
              </a:rPr>
              <a:t>◇府市それぞれの権限に基づく対応で危機管理・防災対策を実施</a:t>
            </a:r>
            <a:endParaRPr lang="en-US" altLang="ja-JP" sz="1200" b="1" dirty="0">
              <a:solidFill>
                <a:schemeClr val="tx1"/>
              </a:solidFill>
              <a:latin typeface="Meiryo UI" panose="020B0604030504040204" pitchFamily="50" charset="-128"/>
              <a:ea typeface="Meiryo UI" panose="020B0604030504040204" pitchFamily="50" charset="-128"/>
            </a:endParaRPr>
          </a:p>
          <a:p>
            <a:pPr>
              <a:lnSpc>
                <a:spcPct val="120000"/>
              </a:lnSpc>
            </a:pPr>
            <a:endParaRPr lang="en-US" altLang="ja-JP" sz="1200" dirty="0" smtClean="0">
              <a:solidFill>
                <a:schemeClr val="tx1"/>
              </a:solidFill>
              <a:latin typeface="Meiryo UI" panose="020B0604030504040204" pitchFamily="50" charset="-128"/>
              <a:ea typeface="Meiryo UI" panose="020B0604030504040204" pitchFamily="50" charset="-128"/>
            </a:endParaRPr>
          </a:p>
          <a:p>
            <a:pPr>
              <a:lnSpc>
                <a:spcPct val="120000"/>
              </a:lnSpc>
            </a:pPr>
            <a:r>
              <a:rPr lang="ja-JP" altLang="en-US" sz="1200" dirty="0" smtClean="0">
                <a:solidFill>
                  <a:schemeClr val="tx1"/>
                </a:solidFill>
                <a:latin typeface="Meiryo UI" panose="020B0604030504040204" pitchFamily="50" charset="-128"/>
                <a:ea typeface="Meiryo UI" panose="020B0604030504040204" pitchFamily="50" charset="-128"/>
              </a:rPr>
              <a:t> 　</a:t>
            </a:r>
            <a:r>
              <a:rPr lang="en-US" altLang="ja-JP" sz="1200" dirty="0" smtClean="0">
                <a:solidFill>
                  <a:schemeClr val="tx1"/>
                </a:solidFill>
                <a:latin typeface="Meiryo UI" panose="020B0604030504040204" pitchFamily="50" charset="-128"/>
                <a:ea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rPr>
              <a:t>地震津波対策</a:t>
            </a:r>
            <a:r>
              <a:rPr lang="en-US" altLang="ja-JP" sz="1200" dirty="0" smtClean="0">
                <a:solidFill>
                  <a:schemeClr val="tx1"/>
                </a:solidFill>
                <a:latin typeface="Meiryo UI" panose="020B0604030504040204" pitchFamily="50" charset="-128"/>
                <a:ea typeface="Meiryo UI" panose="020B0604030504040204" pitchFamily="50" charset="-128"/>
              </a:rPr>
              <a:t>】</a:t>
            </a:r>
            <a:endParaRPr lang="en-US" altLang="ja-JP" sz="1200" dirty="0">
              <a:solidFill>
                <a:schemeClr val="tx1"/>
              </a:solidFill>
              <a:latin typeface="Meiryo UI" panose="020B0604030504040204" pitchFamily="50" charset="-128"/>
              <a:ea typeface="Meiryo UI" panose="020B0604030504040204" pitchFamily="50" charset="-128"/>
            </a:endParaRPr>
          </a:p>
          <a:p>
            <a:pPr>
              <a:lnSpc>
                <a:spcPct val="120000"/>
              </a:lnSpc>
            </a:pPr>
            <a:r>
              <a:rPr lang="ja-JP" altLang="en-US" sz="1200" dirty="0" smtClean="0">
                <a:solidFill>
                  <a:schemeClr val="tx1"/>
                </a:solidFill>
                <a:latin typeface="Meiryo UI" panose="020B0604030504040204" pitchFamily="50" charset="-128"/>
                <a:ea typeface="Meiryo UI" panose="020B0604030504040204" pitchFamily="50" charset="-128"/>
              </a:rPr>
              <a:t>　　・大阪湾岸地域における防潮堤耐震対策は、府市共通の整備</a:t>
            </a:r>
            <a:endParaRPr lang="en-US" altLang="ja-JP" sz="1200" dirty="0" smtClean="0">
              <a:solidFill>
                <a:schemeClr val="tx1"/>
              </a:solidFill>
              <a:latin typeface="Meiryo UI" panose="020B0604030504040204" pitchFamily="50" charset="-128"/>
              <a:ea typeface="Meiryo UI" panose="020B0604030504040204" pitchFamily="50" charset="-128"/>
            </a:endParaRPr>
          </a:p>
          <a:p>
            <a:pPr>
              <a:lnSpc>
                <a:spcPct val="120000"/>
              </a:lnSpc>
            </a:pPr>
            <a:r>
              <a:rPr lang="en-US" altLang="ja-JP" sz="1200" dirty="0">
                <a:solidFill>
                  <a:schemeClr val="tx1"/>
                </a:solidFill>
                <a:latin typeface="Meiryo UI" panose="020B0604030504040204" pitchFamily="50" charset="-128"/>
                <a:ea typeface="Meiryo UI" panose="020B0604030504040204" pitchFamily="50" charset="-128"/>
              </a:rPr>
              <a:t> </a:t>
            </a:r>
            <a:r>
              <a:rPr lang="en-US" altLang="ja-JP" sz="1200" dirty="0" smtClean="0">
                <a:solidFill>
                  <a:schemeClr val="tx1"/>
                </a:solidFill>
                <a:latin typeface="Meiryo UI" panose="020B0604030504040204" pitchFamily="50" charset="-128"/>
                <a:ea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rPr>
              <a:t>目標なく</a:t>
            </a:r>
            <a:r>
              <a:rPr lang="ja-JP" altLang="en-US" sz="1200" dirty="0">
                <a:solidFill>
                  <a:schemeClr val="tx1"/>
                </a:solidFill>
                <a:latin typeface="Meiryo UI" panose="020B0604030504040204" pitchFamily="50" charset="-128"/>
                <a:ea typeface="Meiryo UI" panose="020B0604030504040204" pitchFamily="50" charset="-128"/>
              </a:rPr>
              <a:t>実施</a:t>
            </a:r>
            <a:endParaRPr lang="en-US" altLang="ja-JP" sz="1200" dirty="0" smtClean="0">
              <a:solidFill>
                <a:schemeClr val="tx1"/>
              </a:solidFill>
              <a:latin typeface="Meiryo UI" panose="020B0604030504040204" pitchFamily="50" charset="-128"/>
              <a:ea typeface="Meiryo UI" panose="020B0604030504040204" pitchFamily="50" charset="-128"/>
            </a:endParaRPr>
          </a:p>
          <a:p>
            <a:pPr>
              <a:lnSpc>
                <a:spcPct val="120000"/>
              </a:lnSpc>
            </a:pPr>
            <a:r>
              <a:rPr lang="ja-JP" altLang="en-US" sz="1200" dirty="0" smtClean="0">
                <a:solidFill>
                  <a:schemeClr val="tx1"/>
                </a:solidFill>
                <a:latin typeface="Meiryo UI" panose="020B0604030504040204" pitchFamily="50" charset="-128"/>
                <a:ea typeface="Meiryo UI" panose="020B0604030504040204" pitchFamily="50" charset="-128"/>
              </a:rPr>
              <a:t>　 </a:t>
            </a:r>
            <a:endParaRPr lang="en-US" altLang="ja-JP" sz="1200" dirty="0" smtClean="0">
              <a:solidFill>
                <a:schemeClr val="tx1"/>
              </a:solidFill>
              <a:latin typeface="Meiryo UI" panose="020B0604030504040204" pitchFamily="50" charset="-128"/>
              <a:ea typeface="Meiryo UI" panose="020B0604030504040204" pitchFamily="50" charset="-128"/>
            </a:endParaRPr>
          </a:p>
          <a:p>
            <a:pPr>
              <a:lnSpc>
                <a:spcPct val="120000"/>
              </a:lnSpc>
            </a:pPr>
            <a:r>
              <a:rPr lang="ja-JP" altLang="en-US" sz="1200" dirty="0">
                <a:solidFill>
                  <a:schemeClr val="tx1"/>
                </a:solidFill>
                <a:latin typeface="Meiryo UI" panose="020B0604030504040204" pitchFamily="50" charset="-128"/>
                <a:ea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rPr>
              <a:t>　</a:t>
            </a:r>
            <a:r>
              <a:rPr lang="en-US" altLang="ja-JP" sz="1200" dirty="0" smtClean="0">
                <a:solidFill>
                  <a:schemeClr val="tx1"/>
                </a:solidFill>
                <a:latin typeface="Meiryo UI" panose="020B0604030504040204" pitchFamily="50" charset="-128"/>
                <a:ea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rPr>
              <a:t>感染症対策</a:t>
            </a:r>
            <a:r>
              <a:rPr lang="en-US" altLang="ja-JP" sz="1200" dirty="0" smtClean="0">
                <a:solidFill>
                  <a:schemeClr val="tx1"/>
                </a:solidFill>
                <a:latin typeface="Meiryo UI" panose="020B0604030504040204" pitchFamily="50" charset="-128"/>
                <a:ea typeface="Meiryo UI" panose="020B0604030504040204" pitchFamily="50" charset="-128"/>
              </a:rPr>
              <a:t>】</a:t>
            </a:r>
          </a:p>
          <a:p>
            <a:pPr>
              <a:lnSpc>
                <a:spcPct val="120000"/>
              </a:lnSpc>
            </a:pPr>
            <a:r>
              <a:rPr lang="ja-JP" altLang="en-US" sz="1200" dirty="0">
                <a:solidFill>
                  <a:schemeClr val="tx1"/>
                </a:solidFill>
                <a:latin typeface="Meiryo UI" panose="020B0604030504040204" pitchFamily="50" charset="-128"/>
                <a:ea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rPr>
              <a:t>・新型インフルエンザ流行時、当初、学校の一斉休校要請に</a:t>
            </a:r>
            <a:r>
              <a:rPr lang="ja-JP" altLang="en-US" sz="1200" dirty="0" err="1" smtClean="0">
                <a:solidFill>
                  <a:schemeClr val="tx1"/>
                </a:solidFill>
                <a:latin typeface="Meiryo UI" panose="020B0604030504040204" pitchFamily="50" charset="-128"/>
                <a:ea typeface="Meiryo UI" panose="020B0604030504040204" pitchFamily="50" charset="-128"/>
              </a:rPr>
              <a:t>か</a:t>
            </a:r>
            <a:endParaRPr lang="en-US" altLang="ja-JP" sz="1200" dirty="0" smtClean="0">
              <a:solidFill>
                <a:schemeClr val="tx1"/>
              </a:solidFill>
              <a:latin typeface="Meiryo UI" panose="020B0604030504040204" pitchFamily="50" charset="-128"/>
              <a:ea typeface="Meiryo UI" panose="020B0604030504040204" pitchFamily="50" charset="-128"/>
            </a:endParaRPr>
          </a:p>
          <a:p>
            <a:pPr>
              <a:lnSpc>
                <a:spcPct val="120000"/>
              </a:lnSpc>
            </a:pPr>
            <a:r>
              <a:rPr lang="en-US" altLang="ja-JP" sz="1200" dirty="0">
                <a:solidFill>
                  <a:schemeClr val="tx1"/>
                </a:solidFill>
                <a:latin typeface="Meiryo UI" panose="020B0604030504040204" pitchFamily="50" charset="-128"/>
                <a:ea typeface="Meiryo UI" panose="020B0604030504040204" pitchFamily="50" charset="-128"/>
              </a:rPr>
              <a:t> </a:t>
            </a:r>
            <a:r>
              <a:rPr lang="en-US" altLang="ja-JP" sz="1200" dirty="0" smtClean="0">
                <a:solidFill>
                  <a:schemeClr val="tx1"/>
                </a:solidFill>
                <a:latin typeface="Meiryo UI" panose="020B0604030504040204" pitchFamily="50" charset="-128"/>
                <a:ea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rPr>
              <a:t>かる考え方に相違</a:t>
            </a:r>
            <a:r>
              <a:rPr lang="ja-JP" altLang="en-US" sz="1200" dirty="0">
                <a:solidFill>
                  <a:schemeClr val="tx1"/>
                </a:solidFill>
                <a:latin typeface="Meiryo UI" panose="020B0604030504040204" pitchFamily="50" charset="-128"/>
                <a:ea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rPr>
              <a:t>調整がつかないまま</a:t>
            </a:r>
            <a:r>
              <a:rPr lang="ja-JP" altLang="en-US" sz="1200" dirty="0">
                <a:solidFill>
                  <a:schemeClr val="tx1"/>
                </a:solidFill>
                <a:latin typeface="Meiryo UI" panose="020B0604030504040204" pitchFamily="50" charset="-128"/>
                <a:ea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rPr>
              <a:t>初動対応に相違</a:t>
            </a:r>
            <a:endParaRPr lang="en-US" altLang="ja-JP" sz="1200" dirty="0" smtClean="0">
              <a:solidFill>
                <a:schemeClr val="tx1"/>
              </a:solidFill>
              <a:latin typeface="Meiryo UI" panose="020B0604030504040204" pitchFamily="50" charset="-128"/>
              <a:ea typeface="Meiryo UI" panose="020B0604030504040204" pitchFamily="50" charset="-128"/>
            </a:endParaRPr>
          </a:p>
          <a:p>
            <a:pPr>
              <a:lnSpc>
                <a:spcPct val="120000"/>
              </a:lnSpc>
            </a:pPr>
            <a:r>
              <a:rPr lang="en-US" altLang="ja-JP" sz="1000" dirty="0">
                <a:solidFill>
                  <a:schemeClr val="tx1"/>
                </a:solidFill>
                <a:latin typeface="Meiryo UI" panose="020B0604030504040204" pitchFamily="50" charset="-128"/>
                <a:ea typeface="Meiryo UI" panose="020B0604030504040204" pitchFamily="50" charset="-128"/>
              </a:rPr>
              <a:t> </a:t>
            </a:r>
            <a:r>
              <a:rPr lang="en-US" altLang="ja-JP" sz="1000" dirty="0" smtClean="0">
                <a:solidFill>
                  <a:schemeClr val="tx1"/>
                </a:solidFill>
                <a:latin typeface="Meiryo UI" panose="020B0604030504040204" pitchFamily="50" charset="-128"/>
                <a:ea typeface="Meiryo UI" panose="020B0604030504040204" pitchFamily="50" charset="-128"/>
              </a:rPr>
              <a:t>    (</a:t>
            </a:r>
            <a:r>
              <a:rPr lang="ja-JP" altLang="en-US" sz="1000" dirty="0" smtClean="0">
                <a:solidFill>
                  <a:schemeClr val="tx1"/>
                </a:solidFill>
                <a:latin typeface="Meiryo UI" panose="020B0604030504040204" pitchFamily="50" charset="-128"/>
                <a:ea typeface="Meiryo UI" panose="020B0604030504040204" pitchFamily="50" charset="-128"/>
              </a:rPr>
              <a:t>府は全校</a:t>
            </a:r>
            <a:r>
              <a:rPr lang="ja-JP" altLang="en-US" sz="1000" dirty="0">
                <a:solidFill>
                  <a:schemeClr val="tx1"/>
                </a:solidFill>
                <a:latin typeface="Meiryo UI" panose="020B0604030504040204" pitchFamily="50" charset="-128"/>
                <a:ea typeface="Meiryo UI" panose="020B0604030504040204" pitchFamily="50" charset="-128"/>
              </a:rPr>
              <a:t>に</a:t>
            </a:r>
            <a:r>
              <a:rPr lang="ja-JP" altLang="en-US" sz="1000" dirty="0" smtClean="0">
                <a:solidFill>
                  <a:schemeClr val="tx1"/>
                </a:solidFill>
                <a:latin typeface="Meiryo UI" panose="020B0604030504040204" pitchFamily="50" charset="-128"/>
                <a:ea typeface="Meiryo UI" panose="020B0604030504040204" pitchFamily="50" charset="-128"/>
              </a:rPr>
              <a:t>休校要請必要、市は市域の学校には休校要請不要と判断</a:t>
            </a:r>
            <a:r>
              <a:rPr lang="en-US" altLang="ja-JP" sz="1000" dirty="0" smtClean="0">
                <a:solidFill>
                  <a:schemeClr val="tx1"/>
                </a:solidFill>
                <a:latin typeface="Meiryo UI" panose="020B0604030504040204" pitchFamily="50" charset="-128"/>
                <a:ea typeface="Meiryo UI" panose="020B0604030504040204" pitchFamily="50" charset="-128"/>
              </a:rPr>
              <a:t>)</a:t>
            </a:r>
          </a:p>
          <a:p>
            <a:pPr>
              <a:lnSpc>
                <a:spcPct val="120000"/>
              </a:lnSpc>
            </a:pPr>
            <a:endParaRPr lang="en-US" altLang="ja-JP" sz="1000" dirty="0" smtClean="0">
              <a:solidFill>
                <a:schemeClr val="tx1"/>
              </a:solidFill>
              <a:latin typeface="Meiryo UI" panose="020B0604030504040204" pitchFamily="50" charset="-128"/>
              <a:ea typeface="Meiryo UI" panose="020B0604030504040204" pitchFamily="50" charset="-128"/>
            </a:endParaRPr>
          </a:p>
          <a:p>
            <a:pPr>
              <a:lnSpc>
                <a:spcPct val="120000"/>
              </a:lnSpc>
            </a:pPr>
            <a:endParaRPr lang="en-US" altLang="ja-JP" sz="1000" dirty="0">
              <a:solidFill>
                <a:schemeClr val="tx1"/>
              </a:solidFill>
              <a:latin typeface="Meiryo UI" panose="020B0604030504040204" pitchFamily="50" charset="-128"/>
              <a:ea typeface="Meiryo UI" panose="020B0604030504040204" pitchFamily="50" charset="-128"/>
            </a:endParaRPr>
          </a:p>
          <a:p>
            <a:pPr>
              <a:lnSpc>
                <a:spcPct val="120000"/>
              </a:lnSpc>
            </a:pPr>
            <a:endParaRPr lang="en-US" altLang="ja-JP" sz="1000" dirty="0" smtClean="0">
              <a:solidFill>
                <a:schemeClr val="tx1"/>
              </a:solidFill>
              <a:latin typeface="Meiryo UI" panose="020B0604030504040204" pitchFamily="50" charset="-128"/>
              <a:ea typeface="Meiryo UI" panose="020B0604030504040204" pitchFamily="50" charset="-128"/>
            </a:endParaRPr>
          </a:p>
          <a:p>
            <a:pPr>
              <a:lnSpc>
                <a:spcPct val="120000"/>
              </a:lnSpc>
            </a:pPr>
            <a:endParaRPr lang="ja-JP" altLang="en-US" sz="1200" dirty="0">
              <a:solidFill>
                <a:schemeClr val="tx1"/>
              </a:solidFill>
              <a:latin typeface="Meiryo UI" panose="020B0604030504040204" pitchFamily="50" charset="-128"/>
              <a:ea typeface="Meiryo UI" panose="020B0604030504040204" pitchFamily="50" charset="-128"/>
            </a:endParaRPr>
          </a:p>
          <a:p>
            <a:pPr>
              <a:lnSpc>
                <a:spcPct val="120000"/>
              </a:lnSpc>
            </a:pPr>
            <a:endParaRPr lang="ja-JP" altLang="en-US" sz="1000" dirty="0">
              <a:solidFill>
                <a:schemeClr val="tx1"/>
              </a:solidFill>
              <a:latin typeface="Meiryo UI" panose="020B0604030504040204" pitchFamily="50" charset="-128"/>
              <a:ea typeface="Meiryo UI" panose="020B0604030504040204" pitchFamily="50" charset="-128"/>
            </a:endParaRPr>
          </a:p>
        </p:txBody>
      </p:sp>
      <p:sp>
        <p:nvSpPr>
          <p:cNvPr id="21" name="正方形/長方形 20"/>
          <p:cNvSpPr/>
          <p:nvPr/>
        </p:nvSpPr>
        <p:spPr>
          <a:xfrm>
            <a:off x="4742229" y="44624"/>
            <a:ext cx="4294268" cy="6768300"/>
          </a:xfrm>
          <a:prstGeom prst="rect">
            <a:avLst/>
          </a:prstGeom>
          <a:solidFill>
            <a:schemeClr val="bg1">
              <a:lumMod val="95000"/>
            </a:schemeClr>
          </a:solidFill>
          <a:ln w="95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ct val="120000"/>
              </a:lnSpc>
            </a:pPr>
            <a:endParaRPr lang="en-US" altLang="ja-JP" sz="1000" b="1" dirty="0">
              <a:solidFill>
                <a:schemeClr val="tx1"/>
              </a:solidFill>
              <a:latin typeface="Meiryo UI" panose="020B0604030504040204" pitchFamily="50" charset="-128"/>
              <a:ea typeface="Meiryo UI" panose="020B0604030504040204" pitchFamily="50" charset="-128"/>
            </a:endParaRPr>
          </a:p>
          <a:p>
            <a:pPr>
              <a:lnSpc>
                <a:spcPct val="120000"/>
              </a:lnSpc>
            </a:pPr>
            <a:r>
              <a:rPr lang="ja-JP" altLang="en-US" sz="1200" b="1" dirty="0" smtClean="0">
                <a:solidFill>
                  <a:schemeClr val="tx1"/>
                </a:solidFill>
                <a:latin typeface="Meiryo UI" panose="020B0604030504040204" pitchFamily="50" charset="-128"/>
                <a:ea typeface="Meiryo UI" panose="020B0604030504040204" pitchFamily="50" charset="-128"/>
              </a:rPr>
              <a:t>（</a:t>
            </a:r>
            <a:r>
              <a:rPr lang="ja-JP" altLang="en-US" sz="1200" b="1" dirty="0">
                <a:solidFill>
                  <a:schemeClr val="tx1"/>
                </a:solidFill>
                <a:latin typeface="Meiryo UI" panose="020B0604030504040204" pitchFamily="50" charset="-128"/>
                <a:ea typeface="Meiryo UI" panose="020B0604030504040204" pitchFamily="50" charset="-128"/>
              </a:rPr>
              <a:t>３）まちづくり</a:t>
            </a:r>
          </a:p>
          <a:p>
            <a:pPr>
              <a:lnSpc>
                <a:spcPct val="120000"/>
              </a:lnSpc>
            </a:pPr>
            <a:r>
              <a:rPr lang="ja-JP" altLang="en-US" sz="1200" b="1" dirty="0">
                <a:solidFill>
                  <a:schemeClr val="tx1"/>
                </a:solidFill>
                <a:latin typeface="Meiryo UI" panose="020B0604030504040204" pitchFamily="50" charset="-128"/>
                <a:ea typeface="Meiryo UI" panose="020B0604030504040204" pitchFamily="50" charset="-128"/>
              </a:rPr>
              <a:t>◇市内を大阪都心部の拠点として捉え、府市一体で大阪全体</a:t>
            </a:r>
            <a:r>
              <a:rPr lang="ja-JP" altLang="en-US" sz="1200" b="1" dirty="0" smtClean="0">
                <a:solidFill>
                  <a:schemeClr val="tx1"/>
                </a:solidFill>
                <a:latin typeface="Meiryo UI" panose="020B0604030504040204" pitchFamily="50" charset="-128"/>
                <a:ea typeface="Meiryo UI" panose="020B0604030504040204" pitchFamily="50" charset="-128"/>
              </a:rPr>
              <a:t>の</a:t>
            </a:r>
            <a:endParaRPr lang="en-US" altLang="ja-JP" sz="1200" b="1" dirty="0" smtClean="0">
              <a:solidFill>
                <a:schemeClr val="tx1"/>
              </a:solidFill>
              <a:latin typeface="Meiryo UI" panose="020B0604030504040204" pitchFamily="50" charset="-128"/>
              <a:ea typeface="Meiryo UI" panose="020B0604030504040204" pitchFamily="50" charset="-128"/>
            </a:endParaRPr>
          </a:p>
          <a:p>
            <a:pPr>
              <a:lnSpc>
                <a:spcPct val="120000"/>
              </a:lnSpc>
            </a:pPr>
            <a:r>
              <a:rPr lang="ja-JP" altLang="en-US" sz="1200" b="1" dirty="0">
                <a:solidFill>
                  <a:schemeClr val="tx1"/>
                </a:solidFill>
                <a:latin typeface="Meiryo UI" panose="020B0604030504040204" pitchFamily="50" charset="-128"/>
                <a:ea typeface="Meiryo UI" panose="020B0604030504040204" pitchFamily="50" charset="-128"/>
              </a:rPr>
              <a:t>　 </a:t>
            </a:r>
            <a:r>
              <a:rPr lang="ja-JP" altLang="en-US" sz="1200" b="1" dirty="0" smtClean="0">
                <a:solidFill>
                  <a:schemeClr val="tx1"/>
                </a:solidFill>
                <a:latin typeface="Meiryo UI" panose="020B0604030504040204" pitchFamily="50" charset="-128"/>
                <a:ea typeface="Meiryo UI" panose="020B0604030504040204" pitchFamily="50" charset="-128"/>
              </a:rPr>
              <a:t>成長の</a:t>
            </a:r>
            <a:r>
              <a:rPr lang="ja-JP" altLang="en-US" sz="1200" b="1" dirty="0">
                <a:solidFill>
                  <a:schemeClr val="tx1"/>
                </a:solidFill>
                <a:latin typeface="Meiryo UI" panose="020B0604030504040204" pitchFamily="50" charset="-128"/>
                <a:ea typeface="Meiryo UI" panose="020B0604030504040204" pitchFamily="50" charset="-128"/>
              </a:rPr>
              <a:t>観点から、まちづくりを推進</a:t>
            </a:r>
          </a:p>
          <a:p>
            <a:pPr>
              <a:lnSpc>
                <a:spcPct val="120000"/>
              </a:lnSpc>
            </a:pPr>
            <a:endParaRPr lang="ja-JP" altLang="en-US" sz="1200" b="1" dirty="0">
              <a:solidFill>
                <a:schemeClr val="tx1"/>
              </a:solidFill>
              <a:latin typeface="Meiryo UI" panose="020B0604030504040204" pitchFamily="50" charset="-128"/>
              <a:ea typeface="Meiryo UI" panose="020B0604030504040204" pitchFamily="50" charset="-128"/>
            </a:endParaRPr>
          </a:p>
          <a:p>
            <a:pPr>
              <a:lnSpc>
                <a:spcPct val="120000"/>
              </a:lnSpc>
            </a:pPr>
            <a:r>
              <a:rPr lang="ja-JP" altLang="en-US" sz="1200" b="1" dirty="0">
                <a:solidFill>
                  <a:schemeClr val="tx1"/>
                </a:solidFill>
                <a:latin typeface="Meiryo UI" panose="020B0604030504040204" pitchFamily="50" charset="-128"/>
                <a:ea typeface="Meiryo UI" panose="020B0604030504040204" pitchFamily="50" charset="-128"/>
              </a:rPr>
              <a:t>　 </a:t>
            </a:r>
            <a:r>
              <a:rPr lang="en-US" altLang="ja-JP" sz="1200" dirty="0">
                <a:solidFill>
                  <a:schemeClr val="tx1"/>
                </a:solidFill>
                <a:latin typeface="Meiryo UI" panose="020B0604030504040204" pitchFamily="50" charset="-128"/>
                <a:ea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rPr>
              <a:t>グランドデザイン大阪を策定し、府市一体でまちづくりを推進</a:t>
            </a:r>
            <a:r>
              <a:rPr lang="en-US" altLang="ja-JP" sz="1200" dirty="0">
                <a:solidFill>
                  <a:schemeClr val="tx1"/>
                </a:solidFill>
                <a:latin typeface="Meiryo UI" panose="020B0604030504040204" pitchFamily="50" charset="-128"/>
                <a:ea typeface="Meiryo UI" panose="020B0604030504040204" pitchFamily="50" charset="-128"/>
              </a:rPr>
              <a:t>】</a:t>
            </a:r>
          </a:p>
          <a:p>
            <a:pPr>
              <a:lnSpc>
                <a:spcPct val="120000"/>
              </a:lnSpc>
            </a:pPr>
            <a:r>
              <a:rPr lang="ja-JP" altLang="en-US" sz="1200" dirty="0">
                <a:solidFill>
                  <a:schemeClr val="tx1"/>
                </a:solidFill>
                <a:latin typeface="Meiryo UI" panose="020B0604030504040204" pitchFamily="50" charset="-128"/>
                <a:ea typeface="Meiryo UI" panose="020B0604030504040204" pitchFamily="50" charset="-128"/>
              </a:rPr>
              <a:t>　</a:t>
            </a:r>
            <a:r>
              <a:rPr lang="ja-JP" altLang="en-US" sz="1050" dirty="0">
                <a:solidFill>
                  <a:schemeClr val="tx1"/>
                </a:solidFill>
                <a:latin typeface="Meiryo UI" panose="020B0604030504040204" pitchFamily="50" charset="-128"/>
                <a:ea typeface="Meiryo UI" panose="020B0604030504040204" pitchFamily="50" charset="-128"/>
              </a:rPr>
              <a:t>　「新大阪・大阪エリア」 「大阪城・周辺エリア」 「御堂筋・周辺</a:t>
            </a:r>
            <a:r>
              <a:rPr lang="ja-JP" altLang="en-US" sz="1050" dirty="0" smtClean="0">
                <a:solidFill>
                  <a:schemeClr val="tx1"/>
                </a:solidFill>
                <a:latin typeface="Meiryo UI" panose="020B0604030504040204" pitchFamily="50" charset="-128"/>
                <a:ea typeface="Meiryo UI" panose="020B0604030504040204" pitchFamily="50" charset="-128"/>
              </a:rPr>
              <a:t>エリア</a:t>
            </a:r>
            <a:r>
              <a:rPr lang="ja-JP" altLang="en-US" sz="1050" dirty="0">
                <a:solidFill>
                  <a:schemeClr val="tx1"/>
                </a:solidFill>
                <a:latin typeface="Meiryo UI" panose="020B0604030504040204" pitchFamily="50" charset="-128"/>
                <a:ea typeface="Meiryo UI" panose="020B0604030504040204" pitchFamily="50" charset="-128"/>
              </a:rPr>
              <a:t>」 「</a:t>
            </a:r>
            <a:r>
              <a:rPr lang="ja-JP" altLang="en-US" sz="1050" dirty="0" smtClean="0">
                <a:solidFill>
                  <a:schemeClr val="tx1"/>
                </a:solidFill>
                <a:latin typeface="Meiryo UI" panose="020B0604030504040204" pitchFamily="50" charset="-128"/>
                <a:ea typeface="Meiryo UI" panose="020B0604030504040204" pitchFamily="50" charset="-128"/>
              </a:rPr>
              <a:t>なん</a:t>
            </a:r>
            <a:endParaRPr lang="en-US" altLang="ja-JP" sz="1050" dirty="0" smtClean="0">
              <a:solidFill>
                <a:schemeClr val="tx1"/>
              </a:solidFill>
              <a:latin typeface="Meiryo UI" panose="020B0604030504040204" pitchFamily="50" charset="-128"/>
              <a:ea typeface="Meiryo UI" panose="020B0604030504040204" pitchFamily="50" charset="-128"/>
            </a:endParaRPr>
          </a:p>
          <a:p>
            <a:pPr>
              <a:lnSpc>
                <a:spcPct val="120000"/>
              </a:lnSpc>
            </a:pPr>
            <a:r>
              <a:rPr lang="ja-JP" altLang="en-US" sz="1050" dirty="0">
                <a:solidFill>
                  <a:schemeClr val="tx1"/>
                </a:solidFill>
                <a:latin typeface="Meiryo UI" panose="020B0604030504040204" pitchFamily="50" charset="-128"/>
                <a:ea typeface="Meiryo UI" panose="020B0604030504040204" pitchFamily="50" charset="-128"/>
              </a:rPr>
              <a:t>　</a:t>
            </a:r>
            <a:r>
              <a:rPr lang="ja-JP" altLang="en-US" sz="1050" dirty="0" smtClean="0">
                <a:solidFill>
                  <a:schemeClr val="tx1"/>
                </a:solidFill>
                <a:latin typeface="Meiryo UI" panose="020B0604030504040204" pitchFamily="50" charset="-128"/>
                <a:ea typeface="Meiryo UI" panose="020B0604030504040204" pitchFamily="50" charset="-128"/>
              </a:rPr>
              <a:t>　ば・天王寺</a:t>
            </a:r>
            <a:r>
              <a:rPr lang="ja-JP" altLang="en-US" sz="1050" dirty="0">
                <a:solidFill>
                  <a:schemeClr val="tx1"/>
                </a:solidFill>
                <a:latin typeface="Meiryo UI" panose="020B0604030504040204" pitchFamily="50" charset="-128"/>
                <a:ea typeface="Meiryo UI" panose="020B0604030504040204" pitchFamily="50" charset="-128"/>
              </a:rPr>
              <a:t>・あべのエリア」 「夢洲・咲洲エリア」「中之島</a:t>
            </a:r>
            <a:r>
              <a:rPr lang="ja-JP" altLang="en-US" sz="1050" dirty="0" smtClean="0">
                <a:solidFill>
                  <a:schemeClr val="tx1"/>
                </a:solidFill>
                <a:latin typeface="Meiryo UI" panose="020B0604030504040204" pitchFamily="50" charset="-128"/>
                <a:ea typeface="Meiryo UI" panose="020B0604030504040204" pitchFamily="50" charset="-128"/>
              </a:rPr>
              <a:t>・周辺</a:t>
            </a:r>
            <a:r>
              <a:rPr lang="ja-JP" altLang="en-US" sz="1050" dirty="0">
                <a:solidFill>
                  <a:schemeClr val="tx1"/>
                </a:solidFill>
                <a:latin typeface="Meiryo UI" panose="020B0604030504040204" pitchFamily="50" charset="-128"/>
                <a:ea typeface="Meiryo UI" panose="020B0604030504040204" pitchFamily="50" charset="-128"/>
              </a:rPr>
              <a:t>エリア」</a:t>
            </a:r>
          </a:p>
          <a:p>
            <a:pPr>
              <a:lnSpc>
                <a:spcPct val="120000"/>
              </a:lnSpc>
            </a:pPr>
            <a:r>
              <a:rPr lang="ja-JP" altLang="en-US" sz="1200" dirty="0">
                <a:solidFill>
                  <a:schemeClr val="tx1"/>
                </a:solidFill>
                <a:latin typeface="Meiryo UI" panose="020B0604030504040204" pitchFamily="50" charset="-128"/>
                <a:ea typeface="Meiryo UI" panose="020B0604030504040204" pitchFamily="50" charset="-128"/>
              </a:rPr>
              <a:t>　→（例）大阪城東部（森之宮）地区は、もと森之宮工場</a:t>
            </a:r>
            <a:r>
              <a:rPr lang="ja-JP" altLang="en-US" sz="1200" dirty="0" smtClean="0">
                <a:solidFill>
                  <a:schemeClr val="tx1"/>
                </a:solidFill>
                <a:latin typeface="Meiryo UI" panose="020B0604030504040204" pitchFamily="50" charset="-128"/>
                <a:ea typeface="Meiryo UI" panose="020B0604030504040204" pitchFamily="50" charset="-128"/>
              </a:rPr>
              <a:t>跡地</a:t>
            </a:r>
            <a:endParaRPr lang="en-US" altLang="ja-JP" sz="1200" dirty="0" smtClean="0">
              <a:solidFill>
                <a:schemeClr val="tx1"/>
              </a:solidFill>
              <a:latin typeface="Meiryo UI" panose="020B0604030504040204" pitchFamily="50" charset="-128"/>
              <a:ea typeface="Meiryo UI" panose="020B0604030504040204" pitchFamily="50" charset="-128"/>
            </a:endParaRPr>
          </a:p>
          <a:p>
            <a:pPr>
              <a:lnSpc>
                <a:spcPct val="120000"/>
              </a:lnSpc>
            </a:pPr>
            <a:r>
              <a:rPr lang="ja-JP" altLang="en-US" sz="1200" dirty="0">
                <a:solidFill>
                  <a:schemeClr val="tx1"/>
                </a:solidFill>
                <a:latin typeface="Meiryo UI" panose="020B0604030504040204" pitchFamily="50" charset="-128"/>
                <a:ea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rPr>
              <a:t>　　　　　　　や旧府立成人病</a:t>
            </a:r>
            <a:r>
              <a:rPr lang="ja-JP" altLang="en-US" sz="1200" dirty="0">
                <a:solidFill>
                  <a:schemeClr val="tx1"/>
                </a:solidFill>
                <a:latin typeface="Meiryo UI" panose="020B0604030504040204" pitchFamily="50" charset="-128"/>
                <a:ea typeface="Meiryo UI" panose="020B0604030504040204" pitchFamily="50" charset="-128"/>
              </a:rPr>
              <a:t>センター跡地等に、新大学の</a:t>
            </a:r>
            <a:r>
              <a:rPr lang="ja-JP" altLang="en-US" sz="1200" dirty="0" smtClean="0">
                <a:solidFill>
                  <a:schemeClr val="tx1"/>
                </a:solidFill>
                <a:latin typeface="Meiryo UI" panose="020B0604030504040204" pitchFamily="50" charset="-128"/>
                <a:ea typeface="Meiryo UI" panose="020B0604030504040204" pitchFamily="50" charset="-128"/>
              </a:rPr>
              <a:t>立地や</a:t>
            </a:r>
            <a:endParaRPr lang="en-US" altLang="ja-JP" sz="1200" dirty="0" smtClean="0">
              <a:solidFill>
                <a:schemeClr val="tx1"/>
              </a:solidFill>
              <a:latin typeface="Meiryo UI" panose="020B0604030504040204" pitchFamily="50" charset="-128"/>
              <a:ea typeface="Meiryo UI" panose="020B0604030504040204" pitchFamily="50" charset="-128"/>
            </a:endParaRPr>
          </a:p>
          <a:p>
            <a:pPr>
              <a:lnSpc>
                <a:spcPct val="120000"/>
              </a:lnSpc>
            </a:pPr>
            <a:r>
              <a:rPr lang="en-US" altLang="ja-JP" sz="1200" dirty="0">
                <a:solidFill>
                  <a:schemeClr val="tx1"/>
                </a:solidFill>
                <a:latin typeface="Meiryo UI" panose="020B0604030504040204" pitchFamily="50" charset="-128"/>
                <a:ea typeface="Meiryo UI" panose="020B0604030504040204" pitchFamily="50" charset="-128"/>
              </a:rPr>
              <a:t> </a:t>
            </a:r>
            <a:r>
              <a:rPr lang="en-US" altLang="ja-JP" sz="1200" dirty="0" smtClean="0">
                <a:solidFill>
                  <a:schemeClr val="tx1"/>
                </a:solidFill>
                <a:latin typeface="Meiryo UI" panose="020B0604030504040204" pitchFamily="50" charset="-128"/>
                <a:ea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rPr>
              <a:t>スマートシティ</a:t>
            </a:r>
            <a:r>
              <a:rPr lang="ja-JP" altLang="en-US" sz="1200" dirty="0">
                <a:solidFill>
                  <a:schemeClr val="tx1"/>
                </a:solidFill>
                <a:latin typeface="Meiryo UI" panose="020B0604030504040204" pitchFamily="50" charset="-128"/>
                <a:ea typeface="Meiryo UI" panose="020B0604030504040204" pitchFamily="50" charset="-128"/>
              </a:rPr>
              <a:t>の</a:t>
            </a:r>
            <a:r>
              <a:rPr lang="ja-JP" altLang="en-US" sz="1200" dirty="0" smtClean="0">
                <a:solidFill>
                  <a:schemeClr val="tx1"/>
                </a:solidFill>
                <a:latin typeface="Meiryo UI" panose="020B0604030504040204" pitchFamily="50" charset="-128"/>
                <a:ea typeface="Meiryo UI" panose="020B0604030504040204" pitchFamily="50" charset="-128"/>
              </a:rPr>
              <a:t>実証</a:t>
            </a:r>
            <a:r>
              <a:rPr lang="ja-JP" altLang="en-US" sz="1200" dirty="0">
                <a:solidFill>
                  <a:schemeClr val="tx1"/>
                </a:solidFill>
                <a:latin typeface="Meiryo UI" panose="020B0604030504040204" pitchFamily="50" charset="-128"/>
                <a:ea typeface="Meiryo UI" panose="020B0604030504040204" pitchFamily="50" charset="-128"/>
              </a:rPr>
              <a:t>等</a:t>
            </a:r>
            <a:r>
              <a:rPr lang="ja-JP" altLang="en-US" sz="1200" dirty="0" smtClean="0">
                <a:solidFill>
                  <a:schemeClr val="tx1"/>
                </a:solidFill>
                <a:latin typeface="Meiryo UI" panose="020B0604030504040204" pitchFamily="50" charset="-128"/>
                <a:ea typeface="Meiryo UI" panose="020B0604030504040204" pitchFamily="50" charset="-128"/>
              </a:rPr>
              <a:t>都市</a:t>
            </a:r>
            <a:r>
              <a:rPr lang="ja-JP" altLang="en-US" sz="1200" dirty="0">
                <a:solidFill>
                  <a:schemeClr val="tx1"/>
                </a:solidFill>
                <a:latin typeface="Meiryo UI" panose="020B0604030504040204" pitchFamily="50" charset="-128"/>
                <a:ea typeface="Meiryo UI" panose="020B0604030504040204" pitchFamily="50" charset="-128"/>
              </a:rPr>
              <a:t>魅力を</a:t>
            </a:r>
            <a:r>
              <a:rPr lang="ja-JP" altLang="en-US" sz="1200" dirty="0" smtClean="0">
                <a:solidFill>
                  <a:schemeClr val="tx1"/>
                </a:solidFill>
                <a:latin typeface="Meiryo UI" panose="020B0604030504040204" pitchFamily="50" charset="-128"/>
                <a:ea typeface="Meiryo UI" panose="020B0604030504040204" pitchFamily="50" charset="-128"/>
              </a:rPr>
              <a:t>推進</a:t>
            </a:r>
            <a:endParaRPr lang="en-US" altLang="ja-JP" sz="1200" dirty="0" smtClean="0">
              <a:solidFill>
                <a:schemeClr val="tx1"/>
              </a:solidFill>
              <a:latin typeface="Meiryo UI" panose="020B0604030504040204" pitchFamily="50" charset="-128"/>
              <a:ea typeface="Meiryo UI" panose="020B0604030504040204" pitchFamily="50" charset="-128"/>
            </a:endParaRPr>
          </a:p>
          <a:p>
            <a:pPr>
              <a:lnSpc>
                <a:spcPct val="120000"/>
              </a:lnSpc>
            </a:pPr>
            <a:endParaRPr lang="ja-JP" altLang="en-US" sz="800" dirty="0">
              <a:solidFill>
                <a:schemeClr val="tx1"/>
              </a:solidFill>
              <a:latin typeface="Meiryo UI" panose="020B0604030504040204" pitchFamily="50" charset="-128"/>
              <a:ea typeface="Meiryo UI" panose="020B0604030504040204" pitchFamily="50" charset="-128"/>
            </a:endParaRPr>
          </a:p>
          <a:p>
            <a:pPr>
              <a:lnSpc>
                <a:spcPct val="120000"/>
              </a:lnSpc>
            </a:pPr>
            <a:r>
              <a:rPr lang="ja-JP" altLang="en-US" sz="1200" b="1" dirty="0" smtClean="0">
                <a:solidFill>
                  <a:schemeClr val="tx1"/>
                </a:solidFill>
                <a:latin typeface="Meiryo UI" panose="020B0604030504040204" pitchFamily="50" charset="-128"/>
                <a:ea typeface="Meiryo UI" panose="020B0604030504040204" pitchFamily="50" charset="-128"/>
              </a:rPr>
              <a:t>（４）国際会議、イベント等の誘致</a:t>
            </a:r>
            <a:endParaRPr lang="en-US" altLang="ja-JP" sz="1200" b="1" dirty="0" smtClean="0">
              <a:solidFill>
                <a:schemeClr val="tx1"/>
              </a:solidFill>
              <a:latin typeface="Meiryo UI" panose="020B0604030504040204" pitchFamily="50" charset="-128"/>
              <a:ea typeface="Meiryo UI" panose="020B0604030504040204" pitchFamily="50" charset="-128"/>
            </a:endParaRPr>
          </a:p>
          <a:p>
            <a:pPr>
              <a:lnSpc>
                <a:spcPct val="120000"/>
              </a:lnSpc>
            </a:pPr>
            <a:r>
              <a:rPr lang="ja-JP" altLang="en-US" sz="1200" b="1" dirty="0" smtClean="0">
                <a:solidFill>
                  <a:schemeClr val="tx1"/>
                </a:solidFill>
                <a:latin typeface="Meiryo UI" panose="020B0604030504040204" pitchFamily="50" charset="-128"/>
                <a:ea typeface="Meiryo UI" panose="020B0604030504040204" pitchFamily="50" charset="-128"/>
              </a:rPr>
              <a:t>◇</a:t>
            </a:r>
            <a:r>
              <a:rPr lang="ja-JP" altLang="en-US" sz="1200" b="1" dirty="0">
                <a:solidFill>
                  <a:schemeClr val="tx1"/>
                </a:solidFill>
                <a:latin typeface="Meiryo UI" panose="020B0604030504040204" pitchFamily="50" charset="-128"/>
                <a:ea typeface="Meiryo UI" panose="020B0604030504040204" pitchFamily="50" charset="-128"/>
              </a:rPr>
              <a:t>府市が一体となり取り組んだ結果、国内外の競争を勝ち抜き</a:t>
            </a:r>
            <a:r>
              <a:rPr lang="ja-JP" altLang="en-US" sz="1200" b="1" dirty="0" smtClean="0">
                <a:solidFill>
                  <a:schemeClr val="tx1"/>
                </a:solidFill>
                <a:latin typeface="Meiryo UI" panose="020B0604030504040204" pitchFamily="50" charset="-128"/>
                <a:ea typeface="Meiryo UI" panose="020B0604030504040204" pitchFamily="50" charset="-128"/>
              </a:rPr>
              <a:t>、</a:t>
            </a:r>
            <a:endParaRPr lang="en-US" altLang="ja-JP" sz="1200" b="1" dirty="0" smtClean="0">
              <a:solidFill>
                <a:schemeClr val="tx1"/>
              </a:solidFill>
              <a:latin typeface="Meiryo UI" panose="020B0604030504040204" pitchFamily="50" charset="-128"/>
              <a:ea typeface="Meiryo UI" panose="020B0604030504040204" pitchFamily="50" charset="-128"/>
            </a:endParaRPr>
          </a:p>
          <a:p>
            <a:pPr>
              <a:lnSpc>
                <a:spcPct val="120000"/>
              </a:lnSpc>
            </a:pPr>
            <a:r>
              <a:rPr lang="ja-JP" altLang="en-US" sz="1200" b="1" dirty="0">
                <a:solidFill>
                  <a:schemeClr val="tx1"/>
                </a:solidFill>
                <a:latin typeface="Meiryo UI" panose="020B0604030504040204" pitchFamily="50" charset="-128"/>
                <a:ea typeface="Meiryo UI" panose="020B0604030504040204" pitchFamily="50" charset="-128"/>
              </a:rPr>
              <a:t>　 </a:t>
            </a:r>
            <a:r>
              <a:rPr lang="ja-JP" altLang="en-US" sz="1200" b="1" dirty="0" smtClean="0">
                <a:solidFill>
                  <a:schemeClr val="tx1"/>
                </a:solidFill>
                <a:latin typeface="Meiryo UI" panose="020B0604030504040204" pitchFamily="50" charset="-128"/>
                <a:ea typeface="Meiryo UI" panose="020B0604030504040204" pitchFamily="50" charset="-128"/>
              </a:rPr>
              <a:t>ビッグイベントの招致に成功し、都市格も向上</a:t>
            </a:r>
            <a:endParaRPr lang="en-US" altLang="ja-JP" sz="1200" dirty="0" smtClean="0">
              <a:solidFill>
                <a:schemeClr val="tx1"/>
              </a:solidFill>
              <a:latin typeface="Meiryo UI" panose="020B0604030504040204" pitchFamily="50" charset="-128"/>
              <a:ea typeface="Meiryo UI" panose="020B0604030504040204" pitchFamily="50" charset="-128"/>
            </a:endParaRPr>
          </a:p>
          <a:p>
            <a:pPr>
              <a:lnSpc>
                <a:spcPct val="120000"/>
              </a:lnSpc>
            </a:pPr>
            <a:r>
              <a:rPr lang="ja-JP" altLang="en-US" sz="1200" dirty="0">
                <a:solidFill>
                  <a:schemeClr val="tx1"/>
                </a:solidFill>
                <a:latin typeface="Meiryo UI" panose="020B0604030504040204" pitchFamily="50" charset="-128"/>
                <a:ea typeface="Meiryo UI" panose="020B0604030504040204" pitchFamily="50" charset="-128"/>
              </a:rPr>
              <a:t>　 </a:t>
            </a:r>
            <a:r>
              <a:rPr lang="en-US" altLang="ja-JP" sz="1200" dirty="0">
                <a:solidFill>
                  <a:schemeClr val="tx1"/>
                </a:solidFill>
                <a:latin typeface="Meiryo UI" panose="020B0604030504040204" pitchFamily="50" charset="-128"/>
                <a:ea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rPr>
              <a:t>Ｇ</a:t>
            </a:r>
            <a:r>
              <a:rPr lang="en-US" altLang="ja-JP" sz="1200" dirty="0">
                <a:solidFill>
                  <a:schemeClr val="tx1"/>
                </a:solidFill>
                <a:latin typeface="Meiryo UI" panose="020B0604030504040204" pitchFamily="50" charset="-128"/>
                <a:ea typeface="Meiryo UI" panose="020B0604030504040204" pitchFamily="50" charset="-128"/>
              </a:rPr>
              <a:t>20</a:t>
            </a:r>
            <a:r>
              <a:rPr lang="ja-JP" altLang="en-US" sz="1200" dirty="0">
                <a:solidFill>
                  <a:schemeClr val="tx1"/>
                </a:solidFill>
                <a:latin typeface="Meiryo UI" panose="020B0604030504040204" pitchFamily="50" charset="-128"/>
                <a:ea typeface="Meiryo UI" panose="020B0604030504040204" pitchFamily="50" charset="-128"/>
              </a:rPr>
              <a:t>サミット</a:t>
            </a:r>
            <a:r>
              <a:rPr lang="en-US" altLang="ja-JP" sz="1200" dirty="0">
                <a:solidFill>
                  <a:schemeClr val="tx1"/>
                </a:solidFill>
                <a:latin typeface="Meiryo UI" panose="020B0604030504040204" pitchFamily="50" charset="-128"/>
                <a:ea typeface="Meiryo UI" panose="020B0604030504040204" pitchFamily="50" charset="-128"/>
              </a:rPr>
              <a:t>】</a:t>
            </a:r>
          </a:p>
          <a:p>
            <a:pPr>
              <a:lnSpc>
                <a:spcPct val="120000"/>
              </a:lnSpc>
            </a:pPr>
            <a:r>
              <a:rPr lang="ja-JP" altLang="en-US" sz="1200" dirty="0">
                <a:solidFill>
                  <a:schemeClr val="tx1"/>
                </a:solidFill>
                <a:latin typeface="Meiryo UI" panose="020B0604030504040204" pitchFamily="50" charset="-128"/>
                <a:ea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rPr>
              <a:t>・日本</a:t>
            </a:r>
            <a:r>
              <a:rPr lang="ja-JP" altLang="en-US" sz="1200" dirty="0">
                <a:solidFill>
                  <a:schemeClr val="tx1"/>
                </a:solidFill>
                <a:latin typeface="Meiryo UI" panose="020B0604030504040204" pitchFamily="50" charset="-128"/>
                <a:ea typeface="Meiryo UI" panose="020B0604030504040204" pitchFamily="50" charset="-128"/>
              </a:rPr>
              <a:t>初と</a:t>
            </a:r>
            <a:r>
              <a:rPr lang="ja-JP" altLang="en-US" sz="1200" dirty="0" smtClean="0">
                <a:solidFill>
                  <a:schemeClr val="tx1"/>
                </a:solidFill>
                <a:latin typeface="Meiryo UI" panose="020B0604030504040204" pitchFamily="50" charset="-128"/>
                <a:ea typeface="Meiryo UI" panose="020B0604030504040204" pitchFamily="50" charset="-128"/>
              </a:rPr>
              <a:t>なる</a:t>
            </a:r>
            <a:r>
              <a:rPr lang="en-US" altLang="ja-JP" sz="1200" dirty="0" smtClean="0">
                <a:solidFill>
                  <a:schemeClr val="tx1"/>
                </a:solidFill>
                <a:latin typeface="Meiryo UI" panose="020B0604030504040204" pitchFamily="50" charset="-128"/>
                <a:ea typeface="Meiryo UI" panose="020B0604030504040204" pitchFamily="50" charset="-128"/>
              </a:rPr>
              <a:t>G20</a:t>
            </a:r>
            <a:r>
              <a:rPr lang="ja-JP" altLang="en-US" sz="1200" dirty="0" smtClean="0">
                <a:solidFill>
                  <a:schemeClr val="tx1"/>
                </a:solidFill>
                <a:latin typeface="Meiryo UI" panose="020B0604030504040204" pitchFamily="50" charset="-128"/>
                <a:ea typeface="Meiryo UI" panose="020B0604030504040204" pitchFamily="50" charset="-128"/>
              </a:rPr>
              <a:t>サミットを</a:t>
            </a:r>
            <a:r>
              <a:rPr lang="ja-JP" altLang="en-US" sz="1200" dirty="0">
                <a:solidFill>
                  <a:schemeClr val="tx1"/>
                </a:solidFill>
                <a:latin typeface="Meiryo UI" panose="020B0604030504040204" pitchFamily="50" charset="-128"/>
                <a:ea typeface="Meiryo UI" panose="020B0604030504040204" pitchFamily="50" charset="-128"/>
              </a:rPr>
              <a:t>開催　　</a:t>
            </a:r>
            <a:endParaRPr lang="en-US" altLang="ja-JP" sz="1200" dirty="0">
              <a:solidFill>
                <a:schemeClr val="tx1"/>
              </a:solidFill>
              <a:latin typeface="Meiryo UI" panose="020B0604030504040204" pitchFamily="50" charset="-128"/>
              <a:ea typeface="Meiryo UI" panose="020B0604030504040204" pitchFamily="50" charset="-128"/>
            </a:endParaRPr>
          </a:p>
          <a:p>
            <a:pPr>
              <a:lnSpc>
                <a:spcPct val="120000"/>
              </a:lnSpc>
            </a:pPr>
            <a:r>
              <a:rPr lang="ja-JP" altLang="en-US" sz="1200" dirty="0">
                <a:solidFill>
                  <a:schemeClr val="tx1"/>
                </a:solidFill>
                <a:latin typeface="Meiryo UI" panose="020B0604030504040204" pitchFamily="50" charset="-128"/>
                <a:ea typeface="Meiryo UI" panose="020B0604030504040204" pitchFamily="50" charset="-128"/>
              </a:rPr>
              <a:t>　 </a:t>
            </a:r>
            <a:r>
              <a:rPr lang="en-US" altLang="ja-JP" sz="1200" dirty="0">
                <a:solidFill>
                  <a:schemeClr val="tx1"/>
                </a:solidFill>
                <a:latin typeface="Meiryo UI" panose="020B0604030504040204" pitchFamily="50" charset="-128"/>
                <a:ea typeface="Meiryo UI" panose="020B0604030504040204" pitchFamily="50" charset="-128"/>
              </a:rPr>
              <a:t>【</a:t>
            </a:r>
            <a:r>
              <a:rPr lang="en-US" altLang="ja-JP" sz="1200" dirty="0" smtClean="0">
                <a:solidFill>
                  <a:schemeClr val="tx1"/>
                </a:solidFill>
                <a:latin typeface="Meiryo UI" panose="020B0604030504040204" pitchFamily="50" charset="-128"/>
                <a:ea typeface="Meiryo UI" panose="020B0604030504040204" pitchFamily="50" charset="-128"/>
              </a:rPr>
              <a:t>2025</a:t>
            </a:r>
            <a:r>
              <a:rPr lang="ja-JP" altLang="en-US" sz="1200" dirty="0" smtClean="0">
                <a:solidFill>
                  <a:schemeClr val="tx1"/>
                </a:solidFill>
                <a:latin typeface="Meiryo UI" panose="020B0604030504040204" pitchFamily="50" charset="-128"/>
                <a:ea typeface="Meiryo UI" panose="020B0604030504040204" pitchFamily="50" charset="-128"/>
              </a:rPr>
              <a:t>年日本万国博覧会（大阪</a:t>
            </a:r>
            <a:r>
              <a:rPr lang="ja-JP" altLang="en-US" sz="1200" dirty="0">
                <a:solidFill>
                  <a:schemeClr val="tx1"/>
                </a:solidFill>
                <a:latin typeface="Meiryo UI" panose="020B0604030504040204" pitchFamily="50" charset="-128"/>
                <a:ea typeface="Meiryo UI" panose="020B0604030504040204" pitchFamily="50" charset="-128"/>
              </a:rPr>
              <a:t>・関西</a:t>
            </a:r>
            <a:r>
              <a:rPr lang="ja-JP" altLang="en-US" sz="1200" dirty="0" smtClean="0">
                <a:solidFill>
                  <a:schemeClr val="tx1"/>
                </a:solidFill>
                <a:latin typeface="Meiryo UI" panose="020B0604030504040204" pitchFamily="50" charset="-128"/>
                <a:ea typeface="Meiryo UI" panose="020B0604030504040204" pitchFamily="50" charset="-128"/>
              </a:rPr>
              <a:t>万博）</a:t>
            </a:r>
            <a:r>
              <a:rPr lang="en-US" altLang="ja-JP" sz="1200" dirty="0" smtClean="0">
                <a:solidFill>
                  <a:schemeClr val="tx1"/>
                </a:solidFill>
                <a:latin typeface="Meiryo UI" panose="020B0604030504040204" pitchFamily="50" charset="-128"/>
                <a:ea typeface="Meiryo UI" panose="020B0604030504040204" pitchFamily="50" charset="-128"/>
              </a:rPr>
              <a:t>】</a:t>
            </a:r>
            <a:endParaRPr lang="en-US" altLang="ja-JP" sz="1200" dirty="0">
              <a:solidFill>
                <a:schemeClr val="tx1"/>
              </a:solidFill>
              <a:latin typeface="Meiryo UI" panose="020B0604030504040204" pitchFamily="50" charset="-128"/>
              <a:ea typeface="Meiryo UI" panose="020B0604030504040204" pitchFamily="50" charset="-128"/>
            </a:endParaRPr>
          </a:p>
          <a:p>
            <a:pPr>
              <a:lnSpc>
                <a:spcPct val="120000"/>
              </a:lnSpc>
            </a:pPr>
            <a:r>
              <a:rPr lang="ja-JP" altLang="en-US" sz="1200" dirty="0">
                <a:solidFill>
                  <a:schemeClr val="tx1"/>
                </a:solidFill>
                <a:latin typeface="Meiryo UI" panose="020B0604030504040204" pitchFamily="50" charset="-128"/>
                <a:ea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rPr>
              <a:t>国、府</a:t>
            </a:r>
            <a:r>
              <a:rPr lang="ja-JP" altLang="en-US" sz="1200" dirty="0">
                <a:solidFill>
                  <a:schemeClr val="tx1"/>
                </a:solidFill>
                <a:latin typeface="Meiryo UI" panose="020B0604030504040204" pitchFamily="50" charset="-128"/>
                <a:ea typeface="Meiryo UI" panose="020B0604030504040204" pitchFamily="50" charset="-128"/>
              </a:rPr>
              <a:t>市が一体と</a:t>
            </a:r>
            <a:r>
              <a:rPr lang="ja-JP" altLang="en-US" sz="1200" dirty="0" smtClean="0">
                <a:solidFill>
                  <a:schemeClr val="tx1"/>
                </a:solidFill>
                <a:latin typeface="Meiryo UI" panose="020B0604030504040204" pitchFamily="50" charset="-128"/>
                <a:ea typeface="Meiryo UI" panose="020B0604030504040204" pitchFamily="50" charset="-128"/>
              </a:rPr>
              <a:t>なって誘致活動を行った結果、開催国が日本</a:t>
            </a:r>
            <a:endParaRPr lang="en-US" altLang="ja-JP" sz="1200" dirty="0" smtClean="0">
              <a:solidFill>
                <a:schemeClr val="tx1"/>
              </a:solidFill>
              <a:latin typeface="Meiryo UI" panose="020B0604030504040204" pitchFamily="50" charset="-128"/>
              <a:ea typeface="Meiryo UI" panose="020B0604030504040204" pitchFamily="50" charset="-128"/>
            </a:endParaRPr>
          </a:p>
          <a:p>
            <a:pPr>
              <a:lnSpc>
                <a:spcPct val="120000"/>
              </a:lnSpc>
            </a:pPr>
            <a:r>
              <a:rPr lang="en-US" altLang="ja-JP" sz="1200" dirty="0">
                <a:solidFill>
                  <a:schemeClr val="tx1"/>
                </a:solidFill>
                <a:latin typeface="Meiryo UI" panose="020B0604030504040204" pitchFamily="50" charset="-128"/>
                <a:ea typeface="Meiryo UI" panose="020B0604030504040204" pitchFamily="50" charset="-128"/>
              </a:rPr>
              <a:t> </a:t>
            </a:r>
            <a:r>
              <a:rPr lang="en-US" altLang="ja-JP" sz="1200" dirty="0" smtClean="0">
                <a:solidFill>
                  <a:schemeClr val="tx1"/>
                </a:solidFill>
                <a:latin typeface="Meiryo UI" panose="020B0604030504040204" pitchFamily="50" charset="-128"/>
                <a:ea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rPr>
              <a:t>に決定</a:t>
            </a:r>
            <a:endParaRPr lang="en-US" altLang="ja-JP" sz="1200" dirty="0">
              <a:solidFill>
                <a:schemeClr val="tx1"/>
              </a:solidFill>
              <a:latin typeface="Meiryo UI" panose="020B0604030504040204" pitchFamily="50" charset="-128"/>
              <a:ea typeface="Meiryo UI" panose="020B0604030504040204" pitchFamily="50" charset="-128"/>
            </a:endParaRPr>
          </a:p>
          <a:p>
            <a:pPr>
              <a:lnSpc>
                <a:spcPct val="120000"/>
              </a:lnSpc>
            </a:pPr>
            <a:endParaRPr lang="en-US" altLang="ja-JP" sz="800" b="1" dirty="0">
              <a:solidFill>
                <a:schemeClr val="tx1"/>
              </a:solidFill>
              <a:latin typeface="Meiryo UI" panose="020B0604030504040204" pitchFamily="50" charset="-128"/>
              <a:ea typeface="Meiryo UI" panose="020B0604030504040204" pitchFamily="50" charset="-128"/>
            </a:endParaRPr>
          </a:p>
          <a:p>
            <a:pPr>
              <a:lnSpc>
                <a:spcPct val="120000"/>
              </a:lnSpc>
            </a:pPr>
            <a:r>
              <a:rPr lang="ja-JP" altLang="en-US" sz="1200" b="1" dirty="0" smtClean="0">
                <a:solidFill>
                  <a:schemeClr val="tx1"/>
                </a:solidFill>
                <a:latin typeface="Meiryo UI" panose="020B0604030504040204" pitchFamily="50" charset="-128"/>
                <a:ea typeface="Meiryo UI" panose="020B0604030504040204" pitchFamily="50" charset="-128"/>
              </a:rPr>
              <a:t>（５）危機管理・防災対策</a:t>
            </a:r>
            <a:endParaRPr lang="en-US" altLang="ja-JP" sz="1200" b="1" dirty="0">
              <a:solidFill>
                <a:schemeClr val="tx1"/>
              </a:solidFill>
              <a:latin typeface="Meiryo UI" panose="020B0604030504040204" pitchFamily="50" charset="-128"/>
              <a:ea typeface="Meiryo UI" panose="020B0604030504040204" pitchFamily="50" charset="-128"/>
            </a:endParaRPr>
          </a:p>
          <a:p>
            <a:pPr>
              <a:lnSpc>
                <a:spcPct val="120000"/>
              </a:lnSpc>
            </a:pPr>
            <a:r>
              <a:rPr lang="ja-JP" altLang="en-US" sz="1200" b="1" dirty="0">
                <a:solidFill>
                  <a:schemeClr val="tx1"/>
                </a:solidFill>
                <a:latin typeface="Meiryo UI" panose="020B0604030504040204" pitchFamily="50" charset="-128"/>
                <a:ea typeface="Meiryo UI" panose="020B0604030504040204" pitchFamily="50" charset="-128"/>
              </a:rPr>
              <a:t>◇府</a:t>
            </a:r>
            <a:r>
              <a:rPr lang="ja-JP" altLang="en-US" sz="1200" b="1" dirty="0" smtClean="0">
                <a:solidFill>
                  <a:schemeClr val="tx1"/>
                </a:solidFill>
                <a:latin typeface="Meiryo UI" panose="020B0604030504040204" pitchFamily="50" charset="-128"/>
                <a:ea typeface="Meiryo UI" panose="020B0604030504040204" pitchFamily="50" charset="-128"/>
              </a:rPr>
              <a:t>市一体で危機管理・防災対策を推進。府域全体の安全・安</a:t>
            </a:r>
            <a:endParaRPr lang="en-US" altLang="ja-JP" sz="1200" b="1" dirty="0" smtClean="0">
              <a:solidFill>
                <a:schemeClr val="tx1"/>
              </a:solidFill>
              <a:latin typeface="Meiryo UI" panose="020B0604030504040204" pitchFamily="50" charset="-128"/>
              <a:ea typeface="Meiryo UI" panose="020B0604030504040204" pitchFamily="50" charset="-128"/>
            </a:endParaRPr>
          </a:p>
          <a:p>
            <a:pPr>
              <a:lnSpc>
                <a:spcPct val="120000"/>
              </a:lnSpc>
            </a:pPr>
            <a:r>
              <a:rPr lang="ja-JP" altLang="en-US" sz="1200" b="1" dirty="0">
                <a:solidFill>
                  <a:schemeClr val="tx1"/>
                </a:solidFill>
                <a:latin typeface="Meiryo UI" panose="020B0604030504040204" pitchFamily="50" charset="-128"/>
                <a:ea typeface="Meiryo UI" panose="020B0604030504040204" pitchFamily="50" charset="-128"/>
              </a:rPr>
              <a:t>　 </a:t>
            </a:r>
            <a:r>
              <a:rPr lang="ja-JP" altLang="en-US" sz="1200" b="1" dirty="0" smtClean="0">
                <a:solidFill>
                  <a:schemeClr val="tx1"/>
                </a:solidFill>
                <a:latin typeface="Meiryo UI" panose="020B0604030504040204" pitchFamily="50" charset="-128"/>
                <a:ea typeface="Meiryo UI" panose="020B0604030504040204" pitchFamily="50" charset="-128"/>
              </a:rPr>
              <a:t>心の確保の視点から対応を実施</a:t>
            </a:r>
            <a:endParaRPr lang="en-US" altLang="ja-JP" sz="1200" dirty="0" smtClean="0">
              <a:solidFill>
                <a:schemeClr val="tx1"/>
              </a:solidFill>
              <a:latin typeface="Meiryo UI" panose="020B0604030504040204" pitchFamily="50" charset="-128"/>
              <a:ea typeface="Meiryo UI" panose="020B0604030504040204" pitchFamily="50" charset="-128"/>
            </a:endParaRPr>
          </a:p>
          <a:p>
            <a:pPr>
              <a:lnSpc>
                <a:spcPct val="120000"/>
              </a:lnSpc>
            </a:pPr>
            <a:r>
              <a:rPr lang="ja-JP" altLang="en-US" sz="1200" dirty="0" smtClean="0">
                <a:solidFill>
                  <a:schemeClr val="tx1"/>
                </a:solidFill>
                <a:latin typeface="Meiryo UI" panose="020B0604030504040204" pitchFamily="50" charset="-128"/>
                <a:ea typeface="Meiryo UI" panose="020B0604030504040204" pitchFamily="50" charset="-128"/>
              </a:rPr>
              <a:t> 　</a:t>
            </a:r>
            <a:r>
              <a:rPr lang="en-US" altLang="ja-JP" sz="1200" dirty="0" smtClean="0">
                <a:solidFill>
                  <a:schemeClr val="tx1"/>
                </a:solidFill>
                <a:latin typeface="Meiryo UI" panose="020B0604030504040204" pitchFamily="50" charset="-128"/>
                <a:ea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rPr>
              <a:t>地震津波対策</a:t>
            </a:r>
            <a:r>
              <a:rPr lang="en-US" altLang="ja-JP" sz="1200" dirty="0">
                <a:solidFill>
                  <a:schemeClr val="tx1"/>
                </a:solidFill>
                <a:latin typeface="Meiryo UI" panose="020B0604030504040204" pitchFamily="50" charset="-128"/>
                <a:ea typeface="Meiryo UI" panose="020B0604030504040204" pitchFamily="50" charset="-128"/>
              </a:rPr>
              <a:t>】</a:t>
            </a:r>
          </a:p>
          <a:p>
            <a:pPr>
              <a:lnSpc>
                <a:spcPct val="120000"/>
              </a:lnSpc>
            </a:pPr>
            <a:r>
              <a:rPr lang="ja-JP" altLang="en-US" sz="1200" dirty="0">
                <a:solidFill>
                  <a:schemeClr val="tx1"/>
                </a:solidFill>
                <a:latin typeface="Meiryo UI" panose="020B0604030504040204" pitchFamily="50" charset="-128"/>
                <a:ea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rPr>
              <a:t>　・東日本大震災を契機に、府市共通の整備目標のもと防潮堤の</a:t>
            </a:r>
            <a:endParaRPr lang="en-US" altLang="ja-JP" sz="1200" dirty="0" smtClean="0">
              <a:solidFill>
                <a:schemeClr val="tx1"/>
              </a:solidFill>
              <a:latin typeface="Meiryo UI" panose="020B0604030504040204" pitchFamily="50" charset="-128"/>
              <a:ea typeface="Meiryo UI" panose="020B0604030504040204" pitchFamily="50" charset="-128"/>
            </a:endParaRPr>
          </a:p>
          <a:p>
            <a:pPr>
              <a:lnSpc>
                <a:spcPct val="120000"/>
              </a:lnSpc>
            </a:pPr>
            <a:r>
              <a:rPr lang="ja-JP" altLang="en-US" sz="1200" dirty="0">
                <a:solidFill>
                  <a:schemeClr val="tx1"/>
                </a:solidFill>
                <a:latin typeface="Meiryo UI" panose="020B0604030504040204" pitchFamily="50" charset="-128"/>
                <a:ea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rPr>
              <a:t>　　液状化対策を実施</a:t>
            </a:r>
            <a:r>
              <a:rPr lang="en-US" altLang="ja-JP" sz="1200" dirty="0" smtClean="0">
                <a:solidFill>
                  <a:schemeClr val="tx1"/>
                </a:solidFill>
                <a:latin typeface="Meiryo UI" panose="020B0604030504040204" pitchFamily="50" charset="-128"/>
                <a:ea typeface="Meiryo UI" panose="020B0604030504040204" pitchFamily="50" charset="-128"/>
              </a:rPr>
              <a:t>(2023</a:t>
            </a:r>
            <a:r>
              <a:rPr lang="ja-JP" altLang="en-US" sz="1200" dirty="0" smtClean="0">
                <a:solidFill>
                  <a:schemeClr val="tx1"/>
                </a:solidFill>
                <a:latin typeface="Meiryo UI" panose="020B0604030504040204" pitchFamily="50" charset="-128"/>
                <a:ea typeface="Meiryo UI" panose="020B0604030504040204" pitchFamily="50" charset="-128"/>
              </a:rPr>
              <a:t>年度完了予定</a:t>
            </a:r>
            <a:r>
              <a:rPr lang="en-US" altLang="ja-JP" sz="1200" dirty="0" smtClean="0">
                <a:solidFill>
                  <a:schemeClr val="tx1"/>
                </a:solidFill>
                <a:latin typeface="Meiryo UI" panose="020B0604030504040204" pitchFamily="50" charset="-128"/>
                <a:ea typeface="Meiryo UI" panose="020B0604030504040204" pitchFamily="50" charset="-128"/>
              </a:rPr>
              <a:t>)</a:t>
            </a:r>
          </a:p>
          <a:p>
            <a:pPr>
              <a:lnSpc>
                <a:spcPct val="120000"/>
              </a:lnSpc>
            </a:pPr>
            <a:r>
              <a:rPr lang="ja-JP" altLang="en-US" sz="1200" dirty="0" smtClean="0">
                <a:solidFill>
                  <a:schemeClr val="tx1"/>
                </a:solidFill>
                <a:latin typeface="Meiryo UI" panose="020B0604030504040204" pitchFamily="50" charset="-128"/>
                <a:ea typeface="Meiryo UI" panose="020B0604030504040204" pitchFamily="50" charset="-128"/>
              </a:rPr>
              <a:t> 　</a:t>
            </a:r>
            <a:r>
              <a:rPr lang="en-US" altLang="ja-JP" sz="1200" dirty="0" smtClean="0">
                <a:solidFill>
                  <a:schemeClr val="tx1"/>
                </a:solidFill>
                <a:latin typeface="Meiryo UI" panose="020B0604030504040204" pitchFamily="50" charset="-128"/>
                <a:ea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rPr>
              <a:t>感染症対策</a:t>
            </a:r>
            <a:r>
              <a:rPr lang="en-US" altLang="ja-JP" sz="1200" dirty="0" smtClean="0">
                <a:solidFill>
                  <a:schemeClr val="tx1"/>
                </a:solidFill>
                <a:latin typeface="Meiryo UI" panose="020B0604030504040204" pitchFamily="50" charset="-128"/>
                <a:ea typeface="Meiryo UI" panose="020B0604030504040204" pitchFamily="50" charset="-128"/>
              </a:rPr>
              <a:t>】</a:t>
            </a:r>
          </a:p>
          <a:p>
            <a:pPr>
              <a:lnSpc>
                <a:spcPct val="120000"/>
              </a:lnSpc>
            </a:pPr>
            <a:r>
              <a:rPr lang="ja-JP" altLang="en-US" sz="1200" dirty="0">
                <a:solidFill>
                  <a:schemeClr val="tx1"/>
                </a:solidFill>
                <a:latin typeface="Meiryo UI" panose="020B0604030504040204" pitchFamily="50" charset="-128"/>
                <a:ea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rPr>
              <a:t>　</a:t>
            </a:r>
            <a:r>
              <a:rPr lang="ja-JP" altLang="en-US" sz="1200" dirty="0">
                <a:solidFill>
                  <a:schemeClr val="tx1"/>
                </a:solidFill>
                <a:latin typeface="Meiryo UI" panose="020B0604030504040204" pitchFamily="50" charset="-128"/>
                <a:ea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rPr>
              <a:t>新型インフル特措法（</a:t>
            </a:r>
            <a:r>
              <a:rPr lang="en-US" altLang="ja-JP" sz="1200" dirty="0" smtClean="0">
                <a:solidFill>
                  <a:schemeClr val="tx1"/>
                </a:solidFill>
                <a:latin typeface="Meiryo UI" panose="020B0604030504040204" pitchFamily="50" charset="-128"/>
                <a:ea typeface="Meiryo UI" panose="020B0604030504040204" pitchFamily="50" charset="-128"/>
              </a:rPr>
              <a:t>2012</a:t>
            </a:r>
            <a:r>
              <a:rPr lang="ja-JP" altLang="en-US" sz="1200" dirty="0" smtClean="0">
                <a:solidFill>
                  <a:schemeClr val="tx1"/>
                </a:solidFill>
                <a:latin typeface="Meiryo UI" panose="020B0604030504040204" pitchFamily="50" charset="-128"/>
                <a:ea typeface="Meiryo UI" panose="020B0604030504040204" pitchFamily="50" charset="-128"/>
              </a:rPr>
              <a:t>）により法律上知事権限が強化</a:t>
            </a:r>
            <a:endParaRPr lang="en-US" altLang="ja-JP" sz="1200" dirty="0">
              <a:solidFill>
                <a:schemeClr val="tx1"/>
              </a:solidFill>
              <a:latin typeface="Meiryo UI" panose="020B0604030504040204" pitchFamily="50" charset="-128"/>
              <a:ea typeface="Meiryo UI" panose="020B0604030504040204" pitchFamily="50" charset="-128"/>
            </a:endParaRPr>
          </a:p>
          <a:p>
            <a:pPr>
              <a:lnSpc>
                <a:spcPct val="120000"/>
              </a:lnSpc>
            </a:pPr>
            <a:r>
              <a:rPr lang="ja-JP" altLang="en-US" sz="1200" dirty="0">
                <a:solidFill>
                  <a:schemeClr val="tx1"/>
                </a:solidFill>
                <a:latin typeface="Meiryo UI" panose="020B0604030504040204" pitchFamily="50" charset="-128"/>
                <a:ea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rPr>
              <a:t>　・新型コロナ流行当初から市と情報共有を密接に図りながら府が</a:t>
            </a:r>
            <a:endParaRPr lang="en-US" altLang="ja-JP" sz="1200" dirty="0" smtClean="0">
              <a:solidFill>
                <a:schemeClr val="tx1"/>
              </a:solidFill>
              <a:latin typeface="Meiryo UI" panose="020B0604030504040204" pitchFamily="50" charset="-128"/>
              <a:ea typeface="Meiryo UI" panose="020B0604030504040204" pitchFamily="50" charset="-128"/>
            </a:endParaRPr>
          </a:p>
          <a:p>
            <a:pPr>
              <a:lnSpc>
                <a:spcPct val="120000"/>
              </a:lnSpc>
            </a:pPr>
            <a:r>
              <a:rPr lang="en-US" altLang="ja-JP" sz="1200" dirty="0">
                <a:solidFill>
                  <a:schemeClr val="tx1"/>
                </a:solidFill>
                <a:latin typeface="Meiryo UI" panose="020B0604030504040204" pitchFamily="50" charset="-128"/>
                <a:ea typeface="Meiryo UI" panose="020B0604030504040204" pitchFamily="50" charset="-128"/>
              </a:rPr>
              <a:t> </a:t>
            </a:r>
            <a:r>
              <a:rPr lang="en-US" altLang="ja-JP" sz="1200" dirty="0" smtClean="0">
                <a:solidFill>
                  <a:schemeClr val="tx1"/>
                </a:solidFill>
                <a:latin typeface="Meiryo UI" panose="020B0604030504040204" pitchFamily="50" charset="-128"/>
                <a:ea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rPr>
              <a:t>府域全域を見渡した防止策を迅速かつ的確に推進</a:t>
            </a:r>
            <a:r>
              <a:rPr lang="ja-JP" altLang="en-US" sz="800" dirty="0" smtClean="0">
                <a:solidFill>
                  <a:schemeClr val="tx1"/>
                </a:solidFill>
                <a:latin typeface="Meiryo UI" panose="020B0604030504040204" pitchFamily="50" charset="-128"/>
                <a:ea typeface="Meiryo UI" panose="020B0604030504040204" pitchFamily="50" charset="-128"/>
              </a:rPr>
              <a:t>（現在進行中）</a:t>
            </a:r>
            <a:endParaRPr lang="en-US" altLang="ja-JP" sz="800" dirty="0" smtClean="0">
              <a:solidFill>
                <a:schemeClr val="tx1"/>
              </a:solidFill>
              <a:latin typeface="Meiryo UI" panose="020B0604030504040204" pitchFamily="50" charset="-128"/>
              <a:ea typeface="Meiryo UI" panose="020B0604030504040204" pitchFamily="50" charset="-128"/>
            </a:endParaRPr>
          </a:p>
          <a:p>
            <a:pPr>
              <a:lnSpc>
                <a:spcPct val="120000"/>
              </a:lnSpc>
            </a:pPr>
            <a:endParaRPr lang="en-US" altLang="ja-JP" sz="1200" dirty="0">
              <a:solidFill>
                <a:schemeClr val="tx1"/>
              </a:solidFill>
              <a:latin typeface="Meiryo UI" panose="020B0604030504040204" pitchFamily="50" charset="-128"/>
              <a:ea typeface="Meiryo UI" panose="020B0604030504040204" pitchFamily="50" charset="-128"/>
            </a:endParaRPr>
          </a:p>
          <a:p>
            <a:pPr>
              <a:lnSpc>
                <a:spcPct val="120000"/>
              </a:lnSpc>
            </a:pPr>
            <a:endParaRPr lang="en-US" altLang="ja-JP" sz="500" dirty="0" smtClean="0">
              <a:solidFill>
                <a:schemeClr val="tx1"/>
              </a:solidFill>
              <a:latin typeface="Meiryo UI" panose="020B0604030504040204" pitchFamily="50" charset="-128"/>
              <a:ea typeface="Meiryo UI" panose="020B0604030504040204" pitchFamily="50" charset="-128"/>
            </a:endParaRPr>
          </a:p>
          <a:p>
            <a:pPr>
              <a:lnSpc>
                <a:spcPct val="120000"/>
              </a:lnSpc>
            </a:pPr>
            <a:endParaRPr lang="en-US" altLang="ja-JP" sz="1000" dirty="0" smtClean="0">
              <a:solidFill>
                <a:schemeClr val="tx1"/>
              </a:solidFill>
              <a:latin typeface="Meiryo UI" panose="020B0604030504040204" pitchFamily="50" charset="-128"/>
              <a:ea typeface="Meiryo UI" panose="020B0604030504040204" pitchFamily="50" charset="-128"/>
            </a:endParaRPr>
          </a:p>
          <a:p>
            <a:pPr>
              <a:lnSpc>
                <a:spcPct val="120000"/>
              </a:lnSpc>
            </a:pPr>
            <a:endParaRPr lang="en-US" altLang="ja-JP" sz="1000" dirty="0">
              <a:solidFill>
                <a:schemeClr val="tx1"/>
              </a:solidFill>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746866" y="-27384"/>
            <a:ext cx="3060000" cy="324000"/>
          </a:xfrm>
          <a:prstGeom prst="rect">
            <a:avLst/>
          </a:prstGeom>
          <a:solidFill>
            <a:schemeClr val="tx2"/>
          </a:solidFill>
        </p:spPr>
        <p:txBody>
          <a:bodyPr wrap="square" lIns="0" tIns="0" rIns="0" bIns="0" rtlCol="0" anchor="ctr" anchorCtr="0">
            <a:noAutofit/>
          </a:bodyPr>
          <a:lstStyle/>
          <a:p>
            <a:pPr algn="ctr"/>
            <a:r>
              <a:rPr lang="en-US" altLang="ja-JP" sz="1600" b="1" dirty="0" smtClean="0">
                <a:solidFill>
                  <a:prstClr val="white"/>
                </a:solidFill>
                <a:latin typeface="Meiryo UI" panose="020B0604030504040204" pitchFamily="50" charset="-128"/>
                <a:ea typeface="Meiryo UI" panose="020B0604030504040204" pitchFamily="50" charset="-128"/>
              </a:rPr>
              <a:t>2000</a:t>
            </a:r>
            <a:r>
              <a:rPr lang="ja-JP" altLang="en-US" sz="1600" b="1" dirty="0" smtClean="0">
                <a:solidFill>
                  <a:prstClr val="white"/>
                </a:solidFill>
                <a:latin typeface="Meiryo UI" panose="020B0604030504040204" pitchFamily="50" charset="-128"/>
                <a:ea typeface="Meiryo UI" panose="020B0604030504040204" pitchFamily="50" charset="-128"/>
              </a:rPr>
              <a:t>～</a:t>
            </a:r>
            <a:r>
              <a:rPr lang="en-US" altLang="ja-JP" sz="1600" b="1" dirty="0" smtClean="0">
                <a:solidFill>
                  <a:prstClr val="white"/>
                </a:solidFill>
                <a:latin typeface="Meiryo UI" panose="020B0604030504040204" pitchFamily="50" charset="-128"/>
                <a:ea typeface="Meiryo UI" panose="020B0604030504040204" pitchFamily="50" charset="-128"/>
              </a:rPr>
              <a:t>2010</a:t>
            </a:r>
            <a:endParaRPr lang="ja-JP" altLang="en-US" sz="1600" b="1" dirty="0">
              <a:solidFill>
                <a:prstClr val="white"/>
              </a:solidFill>
              <a:latin typeface="Meiryo UI" panose="020B0604030504040204" pitchFamily="50" charset="-128"/>
              <a:ea typeface="Meiryo UI" panose="020B0604030504040204" pitchFamily="50" charset="-128"/>
            </a:endParaRPr>
          </a:p>
        </p:txBody>
      </p:sp>
      <p:sp>
        <p:nvSpPr>
          <p:cNvPr id="23" name="テキスト ボックス 22"/>
          <p:cNvSpPr txBox="1"/>
          <p:nvPr/>
        </p:nvSpPr>
        <p:spPr>
          <a:xfrm>
            <a:off x="5327326" y="-26672"/>
            <a:ext cx="3060000" cy="324000"/>
          </a:xfrm>
          <a:prstGeom prst="rect">
            <a:avLst/>
          </a:prstGeom>
          <a:solidFill>
            <a:schemeClr val="tx2"/>
          </a:solidFill>
        </p:spPr>
        <p:txBody>
          <a:bodyPr wrap="square" lIns="0" tIns="0" rIns="0" bIns="0" rtlCol="0" anchor="ctr" anchorCtr="0">
            <a:noAutofit/>
          </a:bodyPr>
          <a:lstStyle/>
          <a:p>
            <a:pPr algn="ctr"/>
            <a:r>
              <a:rPr lang="en-US" altLang="ja-JP" sz="1500" b="1" dirty="0" smtClean="0">
                <a:solidFill>
                  <a:prstClr val="white"/>
                </a:solidFill>
                <a:latin typeface="Meiryo UI" panose="020B0604030504040204" pitchFamily="50" charset="-128"/>
                <a:ea typeface="Meiryo UI" panose="020B0604030504040204" pitchFamily="50" charset="-128"/>
              </a:rPr>
              <a:t>2011</a:t>
            </a:r>
            <a:r>
              <a:rPr lang="ja-JP" altLang="en-US" sz="1500" b="1" dirty="0" smtClean="0">
                <a:solidFill>
                  <a:prstClr val="white"/>
                </a:solidFill>
                <a:latin typeface="Meiryo UI" panose="020B0604030504040204" pitchFamily="50" charset="-128"/>
                <a:ea typeface="Meiryo UI" panose="020B0604030504040204" pitchFamily="50" charset="-128"/>
              </a:rPr>
              <a:t>～</a:t>
            </a:r>
            <a:r>
              <a:rPr lang="en-US" altLang="ja-JP" sz="1500" b="1" dirty="0" smtClean="0">
                <a:solidFill>
                  <a:prstClr val="white"/>
                </a:solidFill>
                <a:latin typeface="Meiryo UI" panose="020B0604030504040204" pitchFamily="50" charset="-128"/>
                <a:ea typeface="Meiryo UI" panose="020B0604030504040204" pitchFamily="50" charset="-128"/>
              </a:rPr>
              <a:t>2019</a:t>
            </a:r>
            <a:endParaRPr lang="ja-JP" altLang="en-US" sz="1500" b="1" dirty="0">
              <a:solidFill>
                <a:prstClr val="white"/>
              </a:solidFill>
              <a:latin typeface="Meiryo UI" panose="020B0604030504040204" pitchFamily="50" charset="-128"/>
              <a:ea typeface="Meiryo UI" panose="020B0604030504040204" pitchFamily="50" charset="-128"/>
            </a:endParaRPr>
          </a:p>
        </p:txBody>
      </p:sp>
      <p:sp>
        <p:nvSpPr>
          <p:cNvPr id="6" name="スライド番号プレースホルダー 3"/>
          <p:cNvSpPr>
            <a:spLocks noGrp="1"/>
          </p:cNvSpPr>
          <p:nvPr>
            <p:ph type="sldNum" sz="quarter" idx="12"/>
          </p:nvPr>
        </p:nvSpPr>
        <p:spPr>
          <a:xfrm>
            <a:off x="7071072" y="6520259"/>
            <a:ext cx="2133600" cy="365125"/>
          </a:xfrm>
        </p:spPr>
        <p:txBody>
          <a:bodyPr/>
          <a:lstStyle/>
          <a:p>
            <a:pPr>
              <a:defRPr/>
            </a:pPr>
            <a:r>
              <a:rPr lang="en-US" altLang="ja-JP" dirty="0"/>
              <a:t>3</a:t>
            </a:r>
            <a:endParaRPr lang="ja-JP" altLang="en-US" dirty="0"/>
          </a:p>
        </p:txBody>
      </p:sp>
    </p:spTree>
    <p:extLst>
      <p:ext uri="{BB962C8B-B14F-4D97-AF65-F5344CB8AC3E}">
        <p14:creationId xmlns:p14="http://schemas.microsoft.com/office/powerpoint/2010/main" val="31914161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71072" y="6520259"/>
            <a:ext cx="2133600" cy="365125"/>
          </a:xfrm>
        </p:spPr>
        <p:txBody>
          <a:bodyPr/>
          <a:lstStyle/>
          <a:p>
            <a:pPr>
              <a:defRPr/>
            </a:pPr>
            <a:r>
              <a:rPr lang="en-US" altLang="ja-JP" dirty="0" smtClean="0"/>
              <a:t>4</a:t>
            </a:r>
          </a:p>
        </p:txBody>
      </p:sp>
      <p:sp>
        <p:nvSpPr>
          <p:cNvPr id="7" name="正方形/長方形 6"/>
          <p:cNvSpPr/>
          <p:nvPr/>
        </p:nvSpPr>
        <p:spPr>
          <a:xfrm>
            <a:off x="179512" y="188639"/>
            <a:ext cx="4248000" cy="6331619"/>
          </a:xfrm>
          <a:prstGeom prst="rect">
            <a:avLst/>
          </a:prstGeom>
          <a:solidFill>
            <a:schemeClr val="bg1">
              <a:lumMod val="95000"/>
            </a:schemeClr>
          </a:solidFill>
          <a:ln w="95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ct val="120000"/>
              </a:lnSpc>
            </a:pPr>
            <a:endParaRPr lang="en-US" altLang="ja-JP" sz="1000" b="1" dirty="0" smtClean="0">
              <a:solidFill>
                <a:schemeClr val="tx1"/>
              </a:solidFill>
              <a:latin typeface="Meiryo UI" panose="020B0604030504040204" pitchFamily="50" charset="-128"/>
              <a:ea typeface="Meiryo UI" panose="020B0604030504040204" pitchFamily="50" charset="-128"/>
            </a:endParaRPr>
          </a:p>
          <a:p>
            <a:pPr>
              <a:lnSpc>
                <a:spcPct val="120000"/>
              </a:lnSpc>
            </a:pPr>
            <a:endParaRPr lang="en-US" altLang="ja-JP" sz="1200" b="1" dirty="0" smtClean="0">
              <a:solidFill>
                <a:schemeClr val="tx1"/>
              </a:solidFill>
              <a:latin typeface="Meiryo UI" panose="020B0604030504040204" pitchFamily="50" charset="-128"/>
              <a:ea typeface="Meiryo UI" panose="020B0604030504040204" pitchFamily="50" charset="-128"/>
            </a:endParaRPr>
          </a:p>
          <a:p>
            <a:pPr>
              <a:lnSpc>
                <a:spcPct val="120000"/>
              </a:lnSpc>
            </a:pPr>
            <a:r>
              <a:rPr lang="ja-JP" altLang="en-US" sz="1200" b="1" dirty="0" smtClean="0">
                <a:solidFill>
                  <a:schemeClr val="tx1"/>
                </a:solidFill>
                <a:latin typeface="Meiryo UI" panose="020B0604030504040204" pitchFamily="50" charset="-128"/>
                <a:ea typeface="Meiryo UI" panose="020B0604030504040204" pitchFamily="50" charset="-128"/>
              </a:rPr>
              <a:t>◇大阪経済は長期低迷</a:t>
            </a:r>
            <a:endParaRPr lang="en-US" altLang="ja-JP" sz="1200" b="1" dirty="0" smtClean="0">
              <a:solidFill>
                <a:schemeClr val="tx1"/>
              </a:solidFill>
              <a:latin typeface="Meiryo UI" panose="020B0604030504040204" pitchFamily="50" charset="-128"/>
              <a:ea typeface="Meiryo UI" panose="020B0604030504040204" pitchFamily="50" charset="-128"/>
            </a:endParaRPr>
          </a:p>
          <a:p>
            <a:pPr>
              <a:lnSpc>
                <a:spcPct val="120000"/>
              </a:lnSpc>
            </a:pPr>
            <a:r>
              <a:rPr lang="ja-JP" altLang="en-US" sz="1200" dirty="0" smtClean="0">
                <a:solidFill>
                  <a:schemeClr val="tx1"/>
                </a:solidFill>
                <a:latin typeface="Meiryo UI" panose="020B0604030504040204" pitchFamily="50" charset="-128"/>
                <a:ea typeface="Meiryo UI" panose="020B0604030504040204" pitchFamily="50" charset="-128"/>
              </a:rPr>
              <a:t>　　景気動向指数　　　　　</a:t>
            </a:r>
            <a:r>
              <a:rPr lang="ja-JP" altLang="en-US" sz="1200" dirty="0">
                <a:solidFill>
                  <a:schemeClr val="tx1"/>
                </a:solidFill>
                <a:latin typeface="Meiryo UI" panose="020B0604030504040204" pitchFamily="50" charset="-128"/>
                <a:ea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rPr>
              <a:t>景気動向は横ばい</a:t>
            </a:r>
            <a:endParaRPr lang="en-US" altLang="ja-JP" sz="1200" dirty="0" smtClean="0">
              <a:solidFill>
                <a:schemeClr val="tx1"/>
              </a:solidFill>
              <a:latin typeface="Meiryo UI" panose="020B0604030504040204" pitchFamily="50" charset="-128"/>
              <a:ea typeface="Meiryo UI" panose="020B0604030504040204" pitchFamily="50" charset="-128"/>
            </a:endParaRPr>
          </a:p>
          <a:p>
            <a:pPr>
              <a:lnSpc>
                <a:spcPct val="120000"/>
              </a:lnSpc>
            </a:pPr>
            <a:r>
              <a:rPr lang="ja-JP" altLang="en-US" sz="1200" dirty="0">
                <a:solidFill>
                  <a:schemeClr val="tx1"/>
                </a:solidFill>
                <a:latin typeface="Meiryo UI" panose="020B0604030504040204" pitchFamily="50" charset="-128"/>
                <a:ea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rPr>
              <a:t>　</a:t>
            </a:r>
            <a:endParaRPr lang="en-US" altLang="ja-JP" sz="1200" dirty="0" smtClean="0">
              <a:solidFill>
                <a:schemeClr val="tx1"/>
              </a:solidFill>
              <a:latin typeface="Meiryo UI" panose="020B0604030504040204" pitchFamily="50" charset="-128"/>
              <a:ea typeface="Meiryo UI" panose="020B0604030504040204" pitchFamily="50" charset="-128"/>
            </a:endParaRPr>
          </a:p>
          <a:p>
            <a:pPr>
              <a:lnSpc>
                <a:spcPct val="120000"/>
              </a:lnSpc>
            </a:pPr>
            <a:r>
              <a:rPr lang="en-US" altLang="ja-JP" sz="1200" dirty="0">
                <a:solidFill>
                  <a:schemeClr val="tx1"/>
                </a:solidFill>
                <a:latin typeface="Meiryo UI" panose="020B0604030504040204" pitchFamily="50" charset="-128"/>
                <a:ea typeface="Meiryo UI" panose="020B0604030504040204" pitchFamily="50" charset="-128"/>
              </a:rPr>
              <a:t> </a:t>
            </a:r>
            <a:r>
              <a:rPr lang="en-US" altLang="ja-JP" sz="1200" dirty="0" smtClean="0">
                <a:solidFill>
                  <a:schemeClr val="tx1"/>
                </a:solidFill>
                <a:latin typeface="Meiryo UI" panose="020B0604030504040204" pitchFamily="50" charset="-128"/>
                <a:ea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rPr>
              <a:t>開業数　　　　　　　 　　 </a:t>
            </a:r>
            <a:r>
              <a:rPr lang="en-US" altLang="ja-JP" sz="1200" dirty="0" smtClean="0">
                <a:solidFill>
                  <a:schemeClr val="tx1"/>
                </a:solidFill>
                <a:latin typeface="Meiryo UI" panose="020B0604030504040204" pitchFamily="50" charset="-128"/>
                <a:ea typeface="Meiryo UI" panose="020B0604030504040204" pitchFamily="50" charset="-128"/>
              </a:rPr>
              <a:t>7,000</a:t>
            </a:r>
            <a:r>
              <a:rPr lang="ja-JP" altLang="en-US" sz="1200" dirty="0" smtClean="0">
                <a:solidFill>
                  <a:schemeClr val="tx1"/>
                </a:solidFill>
                <a:latin typeface="Meiryo UI" panose="020B0604030504040204" pitchFamily="50" charset="-128"/>
                <a:ea typeface="Meiryo UI" panose="020B0604030504040204" pitchFamily="50" charset="-128"/>
              </a:rPr>
              <a:t>件台～</a:t>
            </a:r>
            <a:r>
              <a:rPr lang="en-US" altLang="ja-JP" sz="1200" dirty="0">
                <a:solidFill>
                  <a:schemeClr val="tx1"/>
                </a:solidFill>
                <a:latin typeface="Meiryo UI" panose="020B0604030504040204" pitchFamily="50" charset="-128"/>
                <a:ea typeface="Meiryo UI" panose="020B0604030504040204" pitchFamily="50" charset="-128"/>
              </a:rPr>
              <a:t>9,000</a:t>
            </a:r>
            <a:r>
              <a:rPr lang="ja-JP" altLang="en-US" sz="1200" dirty="0" smtClean="0">
                <a:solidFill>
                  <a:schemeClr val="tx1"/>
                </a:solidFill>
                <a:latin typeface="Meiryo UI" panose="020B0604030504040204" pitchFamily="50" charset="-128"/>
                <a:ea typeface="Meiryo UI" panose="020B0604030504040204" pitchFamily="50" charset="-128"/>
              </a:rPr>
              <a:t>件台で推移</a:t>
            </a:r>
            <a:endParaRPr lang="en-US" altLang="ja-JP" sz="1200" dirty="0" smtClean="0">
              <a:solidFill>
                <a:schemeClr val="tx1"/>
              </a:solidFill>
              <a:latin typeface="Meiryo UI" panose="020B0604030504040204" pitchFamily="50" charset="-128"/>
              <a:ea typeface="Meiryo UI" panose="020B0604030504040204" pitchFamily="50" charset="-128"/>
            </a:endParaRPr>
          </a:p>
          <a:p>
            <a:pPr>
              <a:lnSpc>
                <a:spcPct val="120000"/>
              </a:lnSpc>
            </a:pPr>
            <a:r>
              <a:rPr lang="ja-JP" altLang="en-US" sz="1200" dirty="0" smtClean="0">
                <a:solidFill>
                  <a:schemeClr val="tx1"/>
                </a:solidFill>
                <a:latin typeface="Meiryo UI" panose="020B0604030504040204" pitchFamily="50" charset="-128"/>
                <a:ea typeface="Meiryo UI" panose="020B0604030504040204" pitchFamily="50" charset="-128"/>
              </a:rPr>
              <a:t>　　オフィス</a:t>
            </a:r>
            <a:r>
              <a:rPr lang="ja-JP" altLang="en-US" sz="1200" dirty="0">
                <a:solidFill>
                  <a:schemeClr val="tx1"/>
                </a:solidFill>
                <a:latin typeface="Meiryo UI" panose="020B0604030504040204" pitchFamily="50" charset="-128"/>
                <a:ea typeface="Meiryo UI" panose="020B0604030504040204" pitchFamily="50" charset="-128"/>
              </a:rPr>
              <a:t>空室率　　　　    ４％台～</a:t>
            </a:r>
            <a:r>
              <a:rPr lang="en-US" altLang="ja-JP" sz="1200" dirty="0">
                <a:solidFill>
                  <a:schemeClr val="tx1"/>
                </a:solidFill>
                <a:latin typeface="Meiryo UI" panose="020B0604030504040204" pitchFamily="50" charset="-128"/>
                <a:ea typeface="Meiryo UI" panose="020B0604030504040204" pitchFamily="50" charset="-128"/>
              </a:rPr>
              <a:t>11</a:t>
            </a:r>
            <a:r>
              <a:rPr lang="ja-JP" altLang="en-US" sz="1200" dirty="0">
                <a:solidFill>
                  <a:schemeClr val="tx1"/>
                </a:solidFill>
                <a:latin typeface="Meiryo UI" panose="020B0604030504040204" pitchFamily="50" charset="-128"/>
                <a:ea typeface="Meiryo UI" panose="020B0604030504040204" pitchFamily="50" charset="-128"/>
              </a:rPr>
              <a:t>％台で推移</a:t>
            </a:r>
            <a:endParaRPr lang="en-US" altLang="ja-JP" sz="1200" dirty="0" smtClean="0">
              <a:solidFill>
                <a:schemeClr val="tx1"/>
              </a:solidFill>
              <a:latin typeface="Meiryo UI" panose="020B0604030504040204" pitchFamily="50" charset="-128"/>
              <a:ea typeface="Meiryo UI" panose="020B0604030504040204" pitchFamily="50" charset="-128"/>
            </a:endParaRPr>
          </a:p>
          <a:p>
            <a:pPr>
              <a:lnSpc>
                <a:spcPct val="120000"/>
              </a:lnSpc>
            </a:pPr>
            <a:r>
              <a:rPr lang="ja-JP" altLang="en-US" sz="1200" dirty="0">
                <a:solidFill>
                  <a:schemeClr val="tx1"/>
                </a:solidFill>
                <a:latin typeface="Meiryo UI" panose="020B0604030504040204" pitchFamily="50" charset="-128"/>
                <a:ea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rPr>
              <a:t>　来</a:t>
            </a:r>
            <a:r>
              <a:rPr lang="ja-JP" altLang="en-US" sz="1200" dirty="0">
                <a:solidFill>
                  <a:schemeClr val="tx1"/>
                </a:solidFill>
                <a:latin typeface="Meiryo UI" panose="020B0604030504040204" pitchFamily="50" charset="-128"/>
                <a:ea typeface="Meiryo UI" panose="020B0604030504040204" pitchFamily="50" charset="-128"/>
              </a:rPr>
              <a:t>阪外国人数　　　　　 </a:t>
            </a:r>
            <a:r>
              <a:rPr lang="en-US" altLang="ja-JP" sz="1200" dirty="0" smtClean="0">
                <a:solidFill>
                  <a:schemeClr val="tx1"/>
                </a:solidFill>
                <a:latin typeface="Meiryo UI" panose="020B0604030504040204" pitchFamily="50" charset="-128"/>
                <a:ea typeface="Meiryo UI" panose="020B0604030504040204" pitchFamily="50" charset="-128"/>
              </a:rPr>
              <a:t>145</a:t>
            </a:r>
            <a:r>
              <a:rPr lang="ja-JP" altLang="en-US" sz="1200" dirty="0">
                <a:solidFill>
                  <a:schemeClr val="tx1"/>
                </a:solidFill>
                <a:latin typeface="Meiryo UI" panose="020B0604030504040204" pitchFamily="50" charset="-128"/>
                <a:ea typeface="Meiryo UI" panose="020B0604030504040204" pitchFamily="50" charset="-128"/>
              </a:rPr>
              <a:t>万人～</a:t>
            </a:r>
            <a:r>
              <a:rPr lang="en-US" altLang="ja-JP" sz="1200" dirty="0">
                <a:solidFill>
                  <a:schemeClr val="tx1"/>
                </a:solidFill>
                <a:latin typeface="Meiryo UI" panose="020B0604030504040204" pitchFamily="50" charset="-128"/>
                <a:ea typeface="Meiryo UI" panose="020B0604030504040204" pitchFamily="50" charset="-128"/>
              </a:rPr>
              <a:t>235</a:t>
            </a:r>
            <a:r>
              <a:rPr lang="ja-JP" altLang="en-US" sz="1200" dirty="0" smtClean="0">
                <a:solidFill>
                  <a:schemeClr val="tx1"/>
                </a:solidFill>
                <a:latin typeface="Meiryo UI" panose="020B0604030504040204" pitchFamily="50" charset="-128"/>
                <a:ea typeface="Meiryo UI" panose="020B0604030504040204" pitchFamily="50" charset="-128"/>
              </a:rPr>
              <a:t>万人で推移</a:t>
            </a:r>
            <a:endParaRPr lang="en-US" altLang="ja-JP" sz="1200" dirty="0">
              <a:solidFill>
                <a:schemeClr val="tx1"/>
              </a:solidFill>
              <a:latin typeface="Meiryo UI" panose="020B0604030504040204" pitchFamily="50" charset="-128"/>
              <a:ea typeface="Meiryo UI" panose="020B0604030504040204" pitchFamily="50" charset="-128"/>
            </a:endParaRPr>
          </a:p>
          <a:p>
            <a:pPr>
              <a:lnSpc>
                <a:spcPct val="120000"/>
              </a:lnSpc>
            </a:pPr>
            <a:r>
              <a:rPr lang="ja-JP" altLang="en-US" sz="1200" dirty="0" smtClean="0">
                <a:solidFill>
                  <a:schemeClr val="tx1"/>
                </a:solidFill>
                <a:latin typeface="Meiryo UI" panose="020B0604030504040204" pitchFamily="50" charset="-128"/>
                <a:ea typeface="Meiryo UI" panose="020B0604030504040204" pitchFamily="50" charset="-128"/>
              </a:rPr>
              <a:t>　　市内商業地価平均</a:t>
            </a:r>
            <a:r>
              <a:rPr lang="ja-JP" altLang="en-US" sz="1200" dirty="0">
                <a:solidFill>
                  <a:schemeClr val="tx1"/>
                </a:solidFill>
                <a:latin typeface="Meiryo UI" panose="020B0604030504040204" pitchFamily="50" charset="-128"/>
                <a:ea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rPr>
              <a:t>  </a:t>
            </a:r>
            <a:r>
              <a:rPr lang="en-US" altLang="ja-JP" sz="1200" dirty="0" smtClean="0">
                <a:solidFill>
                  <a:schemeClr val="tx1"/>
                </a:solidFill>
                <a:latin typeface="Meiryo UI" panose="020B0604030504040204" pitchFamily="50" charset="-128"/>
                <a:ea typeface="Meiryo UI" panose="020B0604030504040204" pitchFamily="50" charset="-128"/>
              </a:rPr>
              <a:t>63</a:t>
            </a:r>
            <a:r>
              <a:rPr lang="ja-JP" altLang="en-US" sz="1200" dirty="0">
                <a:solidFill>
                  <a:schemeClr val="tx1"/>
                </a:solidFill>
                <a:latin typeface="Meiryo UI" panose="020B0604030504040204" pitchFamily="50" charset="-128"/>
                <a:ea typeface="Meiryo UI" panose="020B0604030504040204" pitchFamily="50" charset="-128"/>
              </a:rPr>
              <a:t>万円</a:t>
            </a:r>
            <a:r>
              <a:rPr lang="en-US" altLang="ja-JP" sz="1200" dirty="0">
                <a:solidFill>
                  <a:schemeClr val="tx1"/>
                </a:solidFill>
                <a:latin typeface="Meiryo UI" panose="020B0604030504040204" pitchFamily="50" charset="-128"/>
                <a:ea typeface="Meiryo UI" panose="020B0604030504040204" pitchFamily="50" charset="-128"/>
              </a:rPr>
              <a:t>/</a:t>
            </a:r>
            <a:r>
              <a:rPr lang="en-US" altLang="ja-JP" sz="1200" dirty="0" smtClean="0">
                <a:solidFill>
                  <a:schemeClr val="tx1"/>
                </a:solidFill>
                <a:latin typeface="Meiryo UI" panose="020B0604030504040204" pitchFamily="50" charset="-128"/>
                <a:ea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rPr>
              <a:t>～</a:t>
            </a:r>
            <a:r>
              <a:rPr lang="en-US" altLang="ja-JP" sz="1200" dirty="0" smtClean="0">
                <a:solidFill>
                  <a:schemeClr val="tx1"/>
                </a:solidFill>
                <a:latin typeface="Meiryo UI" panose="020B0604030504040204" pitchFamily="50" charset="-128"/>
                <a:ea typeface="Meiryo UI" panose="020B0604030504040204" pitchFamily="50" charset="-128"/>
              </a:rPr>
              <a:t>102</a:t>
            </a:r>
            <a:r>
              <a:rPr lang="ja-JP" altLang="en-US" sz="1200" dirty="0" smtClean="0">
                <a:solidFill>
                  <a:schemeClr val="tx1"/>
                </a:solidFill>
                <a:latin typeface="Meiryo UI" panose="020B0604030504040204" pitchFamily="50" charset="-128"/>
                <a:ea typeface="Meiryo UI" panose="020B0604030504040204" pitchFamily="50" charset="-128"/>
              </a:rPr>
              <a:t>万</a:t>
            </a:r>
            <a:r>
              <a:rPr lang="ja-JP" altLang="en-US" sz="1200" dirty="0">
                <a:solidFill>
                  <a:schemeClr val="tx1"/>
                </a:solidFill>
                <a:latin typeface="Meiryo UI" panose="020B0604030504040204" pitchFamily="50" charset="-128"/>
                <a:ea typeface="Meiryo UI" panose="020B0604030504040204" pitchFamily="50" charset="-128"/>
              </a:rPr>
              <a:t>円</a:t>
            </a:r>
            <a:r>
              <a:rPr lang="en-US" altLang="ja-JP" sz="1200" dirty="0">
                <a:solidFill>
                  <a:schemeClr val="tx1"/>
                </a:solidFill>
                <a:latin typeface="Meiryo UI" panose="020B0604030504040204" pitchFamily="50" charset="-128"/>
                <a:ea typeface="Meiryo UI" panose="020B0604030504040204" pitchFamily="50" charset="-128"/>
              </a:rPr>
              <a:t>/</a:t>
            </a:r>
            <a:r>
              <a:rPr lang="en-US" altLang="ja-JP" sz="1200" dirty="0" smtClean="0">
                <a:solidFill>
                  <a:schemeClr val="tx1"/>
                </a:solidFill>
                <a:latin typeface="Meiryo UI" panose="020B0604030504040204" pitchFamily="50" charset="-128"/>
                <a:ea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rPr>
              <a:t>で推移</a:t>
            </a:r>
            <a:endParaRPr lang="en-US" altLang="ja-JP" sz="1200" dirty="0" smtClean="0">
              <a:solidFill>
                <a:schemeClr val="tx1"/>
              </a:solidFill>
              <a:latin typeface="Meiryo UI" panose="020B0604030504040204" pitchFamily="50" charset="-128"/>
              <a:ea typeface="Meiryo UI" panose="020B0604030504040204" pitchFamily="50" charset="-128"/>
            </a:endParaRPr>
          </a:p>
          <a:p>
            <a:pPr>
              <a:lnSpc>
                <a:spcPct val="120000"/>
              </a:lnSpc>
            </a:pPr>
            <a:endParaRPr lang="en-US" altLang="ja-JP" sz="1200" b="1" dirty="0" smtClean="0">
              <a:solidFill>
                <a:schemeClr val="tx1"/>
              </a:solidFill>
              <a:latin typeface="Meiryo UI" panose="020B0604030504040204" pitchFamily="50" charset="-128"/>
              <a:ea typeface="Meiryo UI" panose="020B0604030504040204" pitchFamily="50" charset="-128"/>
            </a:endParaRPr>
          </a:p>
          <a:p>
            <a:pPr>
              <a:lnSpc>
                <a:spcPct val="120000"/>
              </a:lnSpc>
            </a:pPr>
            <a:endParaRPr lang="en-US" altLang="ja-JP" sz="1200" b="1" dirty="0" smtClean="0">
              <a:solidFill>
                <a:schemeClr val="tx1"/>
              </a:solidFill>
              <a:latin typeface="Meiryo UI" panose="020B0604030504040204" pitchFamily="50" charset="-128"/>
              <a:ea typeface="Meiryo UI" panose="020B0604030504040204" pitchFamily="50" charset="-128"/>
            </a:endParaRPr>
          </a:p>
          <a:p>
            <a:pPr>
              <a:lnSpc>
                <a:spcPct val="120000"/>
              </a:lnSpc>
            </a:pPr>
            <a:r>
              <a:rPr lang="ja-JP" altLang="en-US" sz="1200" b="1" dirty="0" smtClean="0">
                <a:solidFill>
                  <a:schemeClr val="tx1"/>
                </a:solidFill>
                <a:latin typeface="Meiryo UI" panose="020B0604030504040204" pitchFamily="50" charset="-128"/>
                <a:ea typeface="Meiryo UI" panose="020B0604030504040204" pitchFamily="50" charset="-128"/>
              </a:rPr>
              <a:t>◇府市財政の悪化</a:t>
            </a:r>
            <a:endParaRPr lang="en-US" altLang="ja-JP" sz="1200" b="1" dirty="0" smtClean="0">
              <a:solidFill>
                <a:schemeClr val="tx1"/>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rPr>
              <a:t>府法人二税   　　　　　 </a:t>
            </a:r>
            <a:r>
              <a:rPr lang="en-US" altLang="ja-JP" sz="1200" dirty="0" smtClean="0">
                <a:solidFill>
                  <a:schemeClr val="tx1"/>
                </a:solidFill>
                <a:latin typeface="Meiryo UI" panose="020B0604030504040204" pitchFamily="50" charset="-128"/>
                <a:ea typeface="Meiryo UI" panose="020B0604030504040204" pitchFamily="50" charset="-128"/>
              </a:rPr>
              <a:t>2007</a:t>
            </a:r>
            <a:r>
              <a:rPr lang="ja-JP" altLang="en-US" sz="1200" dirty="0" smtClean="0">
                <a:solidFill>
                  <a:schemeClr val="tx1"/>
                </a:solidFill>
                <a:latin typeface="Meiryo UI" panose="020B0604030504040204" pitchFamily="50" charset="-128"/>
                <a:ea typeface="Meiryo UI" panose="020B0604030504040204" pitchFamily="50" charset="-128"/>
              </a:rPr>
              <a:t>年度をピークに減少</a:t>
            </a:r>
            <a:endParaRPr lang="en-US" altLang="ja-JP" sz="1200" dirty="0" smtClean="0">
              <a:solidFill>
                <a:schemeClr val="tx1"/>
              </a:solidFill>
              <a:latin typeface="Meiryo UI" panose="020B0604030504040204" pitchFamily="50" charset="-128"/>
              <a:ea typeface="Meiryo UI" panose="020B0604030504040204" pitchFamily="50" charset="-128"/>
            </a:endParaRPr>
          </a:p>
          <a:p>
            <a:endParaRPr lang="en-US" altLang="ja-JP" sz="1200" dirty="0">
              <a:solidFill>
                <a:schemeClr val="tx1"/>
              </a:solidFill>
              <a:latin typeface="Meiryo UI" panose="020B0604030504040204" pitchFamily="50" charset="-128"/>
              <a:ea typeface="Meiryo UI" panose="020B0604030504040204" pitchFamily="50" charset="-128"/>
            </a:endParaRPr>
          </a:p>
          <a:p>
            <a:endParaRPr lang="en-US" altLang="ja-JP" sz="1200" dirty="0" smtClean="0">
              <a:solidFill>
                <a:schemeClr val="tx1"/>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　　固定</a:t>
            </a:r>
            <a:r>
              <a:rPr lang="ja-JP" altLang="en-US" sz="1200" dirty="0" smtClean="0">
                <a:solidFill>
                  <a:schemeClr val="tx1"/>
                </a:solidFill>
                <a:latin typeface="Meiryo UI" panose="020B0604030504040204" pitchFamily="50" charset="-128"/>
                <a:ea typeface="Meiryo UI" panose="020B0604030504040204" pitchFamily="50" charset="-128"/>
              </a:rPr>
              <a:t>資産税　　　　　　　</a:t>
            </a:r>
            <a:r>
              <a:rPr lang="en-US" altLang="ja-JP" sz="1200" dirty="0">
                <a:solidFill>
                  <a:schemeClr val="tx1"/>
                </a:solidFill>
                <a:latin typeface="Meiryo UI" panose="020B0604030504040204" pitchFamily="50" charset="-128"/>
                <a:ea typeface="Meiryo UI" panose="020B0604030504040204" pitchFamily="50" charset="-128"/>
              </a:rPr>
              <a:t>2000</a:t>
            </a:r>
            <a:r>
              <a:rPr lang="ja-JP" altLang="en-US" sz="1200" dirty="0">
                <a:solidFill>
                  <a:schemeClr val="tx1"/>
                </a:solidFill>
                <a:latin typeface="Meiryo UI" panose="020B0604030504040204" pitchFamily="50" charset="-128"/>
                <a:ea typeface="Meiryo UI" panose="020B0604030504040204" pitchFamily="50" charset="-128"/>
              </a:rPr>
              <a:t>年度から減少</a:t>
            </a:r>
            <a:r>
              <a:rPr lang="ja-JP" altLang="en-US" sz="1200" dirty="0" smtClean="0">
                <a:solidFill>
                  <a:schemeClr val="tx1"/>
                </a:solidFill>
                <a:latin typeface="Meiryo UI" panose="020B0604030504040204" pitchFamily="50" charset="-128"/>
                <a:ea typeface="Meiryo UI" panose="020B0604030504040204" pitchFamily="50" charset="-128"/>
              </a:rPr>
              <a:t>傾向</a:t>
            </a:r>
            <a:endParaRPr lang="en-US" altLang="ja-JP" sz="1200" dirty="0">
              <a:solidFill>
                <a:schemeClr val="tx1"/>
              </a:solidFill>
              <a:latin typeface="Meiryo UI" panose="020B0604030504040204" pitchFamily="50" charset="-128"/>
              <a:ea typeface="Meiryo UI" panose="020B0604030504040204" pitchFamily="50" charset="-128"/>
            </a:endParaRPr>
          </a:p>
          <a:p>
            <a:endParaRPr lang="en-US" altLang="ja-JP" sz="1200" dirty="0">
              <a:solidFill>
                <a:schemeClr val="tx1"/>
              </a:solidFill>
              <a:latin typeface="Meiryo UI" panose="020B0604030504040204" pitchFamily="50" charset="-128"/>
              <a:ea typeface="Meiryo UI" panose="020B0604030504040204" pitchFamily="50" charset="-128"/>
            </a:endParaRPr>
          </a:p>
          <a:p>
            <a:endParaRPr lang="en-US" altLang="ja-JP" sz="1200" dirty="0" smtClean="0">
              <a:solidFill>
                <a:schemeClr val="tx1"/>
              </a:solidFill>
              <a:latin typeface="Meiryo UI" panose="020B0604030504040204" pitchFamily="50" charset="-128"/>
              <a:ea typeface="Meiryo UI" panose="020B0604030504040204" pitchFamily="50" charset="-128"/>
            </a:endParaRPr>
          </a:p>
          <a:p>
            <a:endParaRPr lang="en-US" altLang="ja-JP" sz="1200" dirty="0" smtClean="0">
              <a:solidFill>
                <a:schemeClr val="tx1"/>
              </a:solidFill>
              <a:latin typeface="Meiryo UI" panose="020B0604030504040204" pitchFamily="50" charset="-128"/>
              <a:ea typeface="Meiryo UI" panose="020B0604030504040204" pitchFamily="50" charset="-128"/>
            </a:endParaRPr>
          </a:p>
          <a:p>
            <a:pPr>
              <a:lnSpc>
                <a:spcPct val="120000"/>
              </a:lnSpc>
            </a:pPr>
            <a:r>
              <a:rPr lang="ja-JP" altLang="en-US" sz="1200" dirty="0">
                <a:solidFill>
                  <a:schemeClr val="tx1"/>
                </a:solidFill>
                <a:latin typeface="Meiryo UI" panose="020B0604030504040204" pitchFamily="50" charset="-128"/>
                <a:ea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rPr>
              <a:t>　財政調整基金　　　　　 </a:t>
            </a:r>
            <a:r>
              <a:rPr lang="en-US" altLang="ja-JP" sz="1200" dirty="0" smtClean="0">
                <a:solidFill>
                  <a:schemeClr val="tx1"/>
                </a:solidFill>
                <a:latin typeface="Meiryo UI" panose="020B0604030504040204" pitchFamily="50" charset="-128"/>
                <a:ea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rPr>
              <a:t>大阪府</a:t>
            </a:r>
            <a:r>
              <a:rPr lang="en-US" altLang="ja-JP" sz="1200" dirty="0">
                <a:solidFill>
                  <a:schemeClr val="tx1"/>
                </a:solidFill>
                <a:latin typeface="Meiryo UI" panose="020B0604030504040204" pitchFamily="50" charset="-128"/>
                <a:ea typeface="Meiryo UI" panose="020B0604030504040204" pitchFamily="50" charset="-128"/>
              </a:rPr>
              <a:t>)</a:t>
            </a:r>
            <a:r>
              <a:rPr lang="en-US" altLang="ja-JP" sz="1200" dirty="0" smtClean="0">
                <a:solidFill>
                  <a:schemeClr val="tx1"/>
                </a:solidFill>
                <a:latin typeface="Meiryo UI" panose="020B0604030504040204" pitchFamily="50" charset="-128"/>
                <a:ea typeface="Meiryo UI" panose="020B0604030504040204" pitchFamily="50" charset="-128"/>
              </a:rPr>
              <a:t>2007</a:t>
            </a:r>
            <a:r>
              <a:rPr lang="ja-JP" altLang="en-US" sz="1200" dirty="0" smtClean="0">
                <a:solidFill>
                  <a:schemeClr val="tx1"/>
                </a:solidFill>
                <a:latin typeface="Meiryo UI" panose="020B0604030504040204" pitchFamily="50" charset="-128"/>
                <a:ea typeface="Meiryo UI" panose="020B0604030504040204" pitchFamily="50" charset="-128"/>
              </a:rPr>
              <a:t>年度まで十分な積立て</a:t>
            </a:r>
            <a:endParaRPr lang="en-US" altLang="ja-JP" sz="1200" dirty="0" smtClean="0">
              <a:solidFill>
                <a:schemeClr val="tx1"/>
              </a:solidFill>
              <a:latin typeface="Meiryo UI" panose="020B0604030504040204" pitchFamily="50" charset="-128"/>
              <a:ea typeface="Meiryo UI" panose="020B0604030504040204" pitchFamily="50" charset="-128"/>
            </a:endParaRPr>
          </a:p>
          <a:p>
            <a:pPr>
              <a:lnSpc>
                <a:spcPct val="120000"/>
              </a:lnSpc>
            </a:pPr>
            <a:r>
              <a:rPr lang="en-US" altLang="ja-JP" sz="1200" dirty="0">
                <a:solidFill>
                  <a:schemeClr val="tx1"/>
                </a:solidFill>
                <a:latin typeface="Meiryo UI" panose="020B0604030504040204" pitchFamily="50" charset="-128"/>
                <a:ea typeface="Meiryo UI" panose="020B0604030504040204" pitchFamily="50" charset="-128"/>
              </a:rPr>
              <a:t> </a:t>
            </a:r>
            <a:r>
              <a:rPr lang="en-US" altLang="ja-JP" sz="1200" dirty="0" smtClean="0">
                <a:solidFill>
                  <a:schemeClr val="tx1"/>
                </a:solidFill>
                <a:latin typeface="Meiryo UI" panose="020B0604030504040204" pitchFamily="50" charset="-128"/>
                <a:ea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rPr>
              <a:t>なく低い水準</a:t>
            </a:r>
            <a:endParaRPr lang="en-US" altLang="ja-JP" sz="1200" dirty="0" smtClean="0">
              <a:solidFill>
                <a:schemeClr val="tx1"/>
              </a:solidFill>
              <a:latin typeface="Meiryo UI" panose="020B0604030504040204" pitchFamily="50" charset="-128"/>
              <a:ea typeface="Meiryo UI" panose="020B0604030504040204" pitchFamily="50" charset="-128"/>
            </a:endParaRPr>
          </a:p>
          <a:p>
            <a:pPr>
              <a:lnSpc>
                <a:spcPct val="120000"/>
              </a:lnSpc>
            </a:pPr>
            <a:r>
              <a:rPr lang="ja-JP" altLang="en-US" sz="1200" dirty="0" smtClean="0">
                <a:solidFill>
                  <a:schemeClr val="tx1"/>
                </a:solidFill>
                <a:latin typeface="Meiryo UI" panose="020B0604030504040204" pitchFamily="50" charset="-128"/>
                <a:ea typeface="Meiryo UI" panose="020B0604030504040204" pitchFamily="50" charset="-128"/>
              </a:rPr>
              <a:t>　　　　　　　　　　　　　　　</a:t>
            </a:r>
            <a:endParaRPr lang="en-US" altLang="ja-JP" sz="1200" dirty="0">
              <a:solidFill>
                <a:schemeClr val="tx1"/>
              </a:solidFill>
              <a:latin typeface="Meiryo UI" panose="020B0604030504040204" pitchFamily="50" charset="-128"/>
              <a:ea typeface="Meiryo UI" panose="020B0604030504040204" pitchFamily="50" charset="-128"/>
            </a:endParaRPr>
          </a:p>
          <a:p>
            <a:pPr>
              <a:lnSpc>
                <a:spcPct val="120000"/>
              </a:lnSpc>
            </a:pPr>
            <a:endParaRPr lang="en-US" altLang="ja-JP" sz="1200" dirty="0" smtClean="0">
              <a:solidFill>
                <a:schemeClr val="tx1"/>
              </a:solidFill>
              <a:latin typeface="Meiryo UI" panose="020B0604030504040204" pitchFamily="50" charset="-128"/>
              <a:ea typeface="Meiryo UI" panose="020B0604030504040204" pitchFamily="50" charset="-128"/>
            </a:endParaRPr>
          </a:p>
          <a:p>
            <a:pPr>
              <a:lnSpc>
                <a:spcPct val="120000"/>
              </a:lnSpc>
            </a:pPr>
            <a:r>
              <a:rPr lang="en-US" altLang="ja-JP" sz="1200" dirty="0">
                <a:solidFill>
                  <a:schemeClr val="tx1"/>
                </a:solidFill>
                <a:latin typeface="Meiryo UI" panose="020B0604030504040204" pitchFamily="50" charset="-128"/>
                <a:ea typeface="Meiryo UI" panose="020B0604030504040204" pitchFamily="50" charset="-128"/>
              </a:rPr>
              <a:t> </a:t>
            </a:r>
            <a:r>
              <a:rPr lang="en-US" altLang="ja-JP" sz="1200" dirty="0" smtClean="0">
                <a:solidFill>
                  <a:schemeClr val="tx1"/>
                </a:solidFill>
                <a:latin typeface="Meiryo UI" panose="020B0604030504040204" pitchFamily="50" charset="-128"/>
                <a:ea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rPr>
              <a:t> （</a:t>
            </a:r>
            <a:r>
              <a:rPr lang="en-US" altLang="ja-JP" sz="1200" dirty="0" smtClean="0">
                <a:solidFill>
                  <a:schemeClr val="tx1"/>
                </a:solidFill>
                <a:latin typeface="Meiryo UI" panose="020B0604030504040204" pitchFamily="50" charset="-128"/>
                <a:ea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rPr>
              <a:t>大阪市は</a:t>
            </a:r>
            <a:r>
              <a:rPr lang="en-US" altLang="ja-JP" sz="1200" dirty="0" smtClean="0">
                <a:solidFill>
                  <a:schemeClr val="tx1"/>
                </a:solidFill>
                <a:latin typeface="Meiryo UI" panose="020B0604030504040204" pitchFamily="50" charset="-128"/>
                <a:ea typeface="Meiryo UI" panose="020B0604030504040204" pitchFamily="50" charset="-128"/>
              </a:rPr>
              <a:t>2012</a:t>
            </a:r>
            <a:r>
              <a:rPr lang="ja-JP" altLang="en-US" sz="1200" dirty="0" smtClean="0">
                <a:solidFill>
                  <a:schemeClr val="tx1"/>
                </a:solidFill>
                <a:latin typeface="Meiryo UI" panose="020B0604030504040204" pitchFamily="50" charset="-128"/>
                <a:ea typeface="Meiryo UI" panose="020B0604030504040204" pitchFamily="50" charset="-128"/>
              </a:rPr>
              <a:t>年度から造成）</a:t>
            </a:r>
            <a:endParaRPr lang="en-US" altLang="ja-JP" sz="1200" dirty="0" smtClean="0">
              <a:solidFill>
                <a:schemeClr val="tx1"/>
              </a:solidFill>
              <a:latin typeface="Meiryo UI" panose="020B0604030504040204" pitchFamily="50" charset="-128"/>
              <a:ea typeface="Meiryo UI" panose="020B0604030504040204" pitchFamily="50" charset="-128"/>
            </a:endParaRPr>
          </a:p>
          <a:p>
            <a:pPr>
              <a:lnSpc>
                <a:spcPct val="120000"/>
              </a:lnSpc>
            </a:pPr>
            <a:endParaRPr lang="ja-JP" altLang="en-US" sz="1200" dirty="0">
              <a:solidFill>
                <a:schemeClr val="tx1"/>
              </a:solidFill>
              <a:latin typeface="Meiryo UI" panose="020B0604030504040204" pitchFamily="50" charset="-128"/>
              <a:ea typeface="Meiryo UI" panose="020B0604030504040204" pitchFamily="50" charset="-128"/>
            </a:endParaRPr>
          </a:p>
          <a:p>
            <a:pPr>
              <a:lnSpc>
                <a:spcPct val="120000"/>
              </a:lnSpc>
            </a:pPr>
            <a:endParaRPr lang="ja-JP" altLang="en-US" sz="1200" dirty="0">
              <a:solidFill>
                <a:schemeClr val="tx1"/>
              </a:solidFill>
              <a:latin typeface="Meiryo UI" panose="020B0604030504040204" pitchFamily="50" charset="-128"/>
              <a:ea typeface="Meiryo UI" panose="020B0604030504040204" pitchFamily="50" charset="-128"/>
            </a:endParaRPr>
          </a:p>
        </p:txBody>
      </p:sp>
      <p:sp>
        <p:nvSpPr>
          <p:cNvPr id="8" name="正方形/長方形 7"/>
          <p:cNvSpPr/>
          <p:nvPr/>
        </p:nvSpPr>
        <p:spPr>
          <a:xfrm>
            <a:off x="4733326" y="196507"/>
            <a:ext cx="4248000" cy="6323752"/>
          </a:xfrm>
          <a:prstGeom prst="rect">
            <a:avLst/>
          </a:prstGeom>
          <a:solidFill>
            <a:schemeClr val="bg1">
              <a:lumMod val="95000"/>
            </a:schemeClr>
          </a:solidFill>
          <a:ln w="95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ct val="120000"/>
              </a:lnSpc>
            </a:pPr>
            <a:endParaRPr lang="en-US" altLang="ja-JP" sz="1000" b="1" dirty="0" smtClean="0">
              <a:solidFill>
                <a:schemeClr val="tx1"/>
              </a:solidFill>
              <a:latin typeface="Meiryo UI" panose="020B0604030504040204" pitchFamily="50" charset="-128"/>
              <a:ea typeface="Meiryo UI" panose="020B0604030504040204" pitchFamily="50" charset="-128"/>
            </a:endParaRPr>
          </a:p>
          <a:p>
            <a:pPr>
              <a:lnSpc>
                <a:spcPct val="120000"/>
              </a:lnSpc>
            </a:pPr>
            <a:endParaRPr lang="en-US" altLang="ja-JP" sz="1200" b="1" dirty="0" smtClean="0">
              <a:solidFill>
                <a:schemeClr val="tx1"/>
              </a:solidFill>
              <a:latin typeface="Meiryo UI" panose="020B0604030504040204" pitchFamily="50" charset="-128"/>
              <a:ea typeface="Meiryo UI" panose="020B0604030504040204" pitchFamily="50" charset="-128"/>
            </a:endParaRPr>
          </a:p>
          <a:p>
            <a:pPr>
              <a:lnSpc>
                <a:spcPct val="120000"/>
              </a:lnSpc>
            </a:pPr>
            <a:r>
              <a:rPr lang="ja-JP" altLang="en-US" sz="1200" b="1" dirty="0" smtClean="0">
                <a:solidFill>
                  <a:schemeClr val="tx1"/>
                </a:solidFill>
                <a:latin typeface="Meiryo UI" panose="020B0604030504040204" pitchFamily="50" charset="-128"/>
                <a:ea typeface="Meiryo UI" panose="020B0604030504040204" pitchFamily="50" charset="-128"/>
              </a:rPr>
              <a:t>◇大阪経済は好転</a:t>
            </a:r>
            <a:endParaRPr lang="en-US" altLang="ja-JP" sz="1200" b="1" dirty="0" smtClean="0">
              <a:solidFill>
                <a:schemeClr val="tx1"/>
              </a:solidFill>
              <a:latin typeface="Meiryo UI" panose="020B0604030504040204" pitchFamily="50" charset="-128"/>
              <a:ea typeface="Meiryo UI" panose="020B0604030504040204" pitchFamily="50" charset="-128"/>
            </a:endParaRPr>
          </a:p>
          <a:p>
            <a:pPr>
              <a:lnSpc>
                <a:spcPct val="120000"/>
              </a:lnSpc>
            </a:pPr>
            <a:r>
              <a:rPr lang="ja-JP" altLang="en-US" sz="1000" dirty="0" smtClean="0">
                <a:solidFill>
                  <a:schemeClr val="tx1"/>
                </a:solidFill>
                <a:latin typeface="Meiryo UI" panose="020B0604030504040204" pitchFamily="50" charset="-128"/>
                <a:ea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rPr>
              <a:t>　景気動向指数</a:t>
            </a:r>
            <a:r>
              <a:rPr lang="ja-JP" altLang="en-US" sz="1200" dirty="0">
                <a:solidFill>
                  <a:schemeClr val="tx1"/>
                </a:solidFill>
                <a:latin typeface="Meiryo UI" panose="020B0604030504040204" pitchFamily="50" charset="-128"/>
                <a:ea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rPr>
              <a:t>　　　　 </a:t>
            </a:r>
            <a:r>
              <a:rPr lang="en-US" altLang="ja-JP" sz="1200" dirty="0" smtClean="0">
                <a:solidFill>
                  <a:schemeClr val="tx1"/>
                </a:solidFill>
                <a:latin typeface="Meiryo UI" panose="020B0604030504040204" pitchFamily="50" charset="-128"/>
                <a:ea typeface="Meiryo UI" panose="020B0604030504040204" pitchFamily="50" charset="-128"/>
              </a:rPr>
              <a:t>2010</a:t>
            </a:r>
            <a:r>
              <a:rPr lang="ja-JP" altLang="en-US" sz="1200" dirty="0" smtClean="0">
                <a:solidFill>
                  <a:schemeClr val="tx1"/>
                </a:solidFill>
                <a:latin typeface="Meiryo UI" panose="020B0604030504040204" pitchFamily="50" charset="-128"/>
                <a:ea typeface="Meiryo UI" panose="020B0604030504040204" pitchFamily="50" charset="-128"/>
              </a:rPr>
              <a:t>年から</a:t>
            </a:r>
            <a:r>
              <a:rPr lang="en-US" altLang="ja-JP" sz="1200" dirty="0" smtClean="0">
                <a:solidFill>
                  <a:schemeClr val="tx1"/>
                </a:solidFill>
                <a:latin typeface="Meiryo UI" panose="020B0604030504040204" pitchFamily="50" charset="-128"/>
                <a:ea typeface="Meiryo UI" panose="020B0604030504040204" pitchFamily="50" charset="-128"/>
              </a:rPr>
              <a:t>19</a:t>
            </a:r>
            <a:r>
              <a:rPr lang="ja-JP" altLang="en-US" sz="1200" dirty="0" smtClean="0">
                <a:solidFill>
                  <a:schemeClr val="tx1"/>
                </a:solidFill>
                <a:latin typeface="Meiryo UI" panose="020B0604030504040204" pitchFamily="50" charset="-128"/>
                <a:ea typeface="Meiryo UI" panose="020B0604030504040204" pitchFamily="50" charset="-128"/>
              </a:rPr>
              <a:t>年にかけて＋</a:t>
            </a:r>
            <a:r>
              <a:rPr lang="en-US" altLang="ja-JP" sz="1200" dirty="0" smtClean="0">
                <a:solidFill>
                  <a:schemeClr val="tx1"/>
                </a:solidFill>
                <a:latin typeface="Meiryo UI" panose="020B0604030504040204" pitchFamily="50" charset="-128"/>
                <a:ea typeface="Meiryo UI" panose="020B0604030504040204" pitchFamily="50" charset="-128"/>
              </a:rPr>
              <a:t>27.2</a:t>
            </a:r>
            <a:r>
              <a:rPr lang="ja-JP" altLang="en-US" sz="1200" dirty="0" smtClean="0">
                <a:solidFill>
                  <a:schemeClr val="tx1"/>
                </a:solidFill>
                <a:latin typeface="Meiryo UI" panose="020B0604030504040204" pitchFamily="50" charset="-128"/>
                <a:ea typeface="Meiryo UI" panose="020B0604030504040204" pitchFamily="50" charset="-128"/>
              </a:rPr>
              <a:t>ポイ</a:t>
            </a:r>
            <a:endParaRPr lang="en-US" altLang="ja-JP" sz="1200" dirty="0" smtClean="0">
              <a:solidFill>
                <a:schemeClr val="tx1"/>
              </a:solidFill>
              <a:latin typeface="Meiryo UI" panose="020B0604030504040204" pitchFamily="50" charset="-128"/>
              <a:ea typeface="Meiryo UI" panose="020B0604030504040204" pitchFamily="50" charset="-128"/>
            </a:endParaRPr>
          </a:p>
          <a:p>
            <a:pPr>
              <a:lnSpc>
                <a:spcPct val="120000"/>
              </a:lnSpc>
            </a:pPr>
            <a:r>
              <a:rPr lang="ja-JP" altLang="en-US" sz="1200" dirty="0">
                <a:solidFill>
                  <a:schemeClr val="tx1"/>
                </a:solidFill>
                <a:latin typeface="Meiryo UI" panose="020B0604030504040204" pitchFamily="50" charset="-128"/>
                <a:ea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rPr>
              <a:t>　　　　　　　　　　　　　　　 ントと全国を大幅に上回る伸び</a:t>
            </a:r>
            <a:r>
              <a:rPr lang="ja-JP" altLang="en-US" sz="1200" dirty="0">
                <a:solidFill>
                  <a:schemeClr val="tx1"/>
                </a:solidFill>
                <a:latin typeface="Meiryo UI" panose="020B0604030504040204" pitchFamily="50" charset="-128"/>
                <a:ea typeface="Meiryo UI" panose="020B0604030504040204" pitchFamily="50" charset="-128"/>
              </a:rPr>
              <a:t>　</a:t>
            </a:r>
            <a:endParaRPr lang="en-US" altLang="ja-JP" sz="1200" dirty="0" smtClean="0">
              <a:solidFill>
                <a:schemeClr val="tx1"/>
              </a:solidFill>
              <a:latin typeface="Meiryo UI" panose="020B0604030504040204" pitchFamily="50" charset="-128"/>
              <a:ea typeface="Meiryo UI" panose="020B0604030504040204" pitchFamily="50" charset="-128"/>
            </a:endParaRPr>
          </a:p>
          <a:p>
            <a:pPr>
              <a:lnSpc>
                <a:spcPct val="120000"/>
              </a:lnSpc>
            </a:pPr>
            <a:r>
              <a:rPr lang="ja-JP" altLang="en-US" sz="1200" dirty="0" smtClean="0">
                <a:solidFill>
                  <a:schemeClr val="tx1"/>
                </a:solidFill>
                <a:latin typeface="Meiryo UI" panose="020B0604030504040204" pitchFamily="50" charset="-128"/>
                <a:ea typeface="Meiryo UI" panose="020B0604030504040204" pitchFamily="50" charset="-128"/>
              </a:rPr>
              <a:t>　　開業数　　　　　　　 　　 </a:t>
            </a:r>
            <a:r>
              <a:rPr lang="en-US" altLang="ja-JP" sz="1200" dirty="0" smtClean="0">
                <a:solidFill>
                  <a:schemeClr val="tx1"/>
                </a:solidFill>
                <a:latin typeface="Meiryo UI" panose="020B0604030504040204" pitchFamily="50" charset="-128"/>
                <a:ea typeface="Meiryo UI" panose="020B0604030504040204" pitchFamily="50" charset="-128"/>
              </a:rPr>
              <a:t>2016</a:t>
            </a:r>
            <a:r>
              <a:rPr lang="ja-JP" altLang="en-US" sz="1200" dirty="0" smtClean="0">
                <a:solidFill>
                  <a:schemeClr val="tx1"/>
                </a:solidFill>
                <a:latin typeface="Meiryo UI" panose="020B0604030504040204" pitchFamily="50" charset="-128"/>
                <a:ea typeface="Meiryo UI" panose="020B0604030504040204" pitchFamily="50" charset="-128"/>
              </a:rPr>
              <a:t>年に</a:t>
            </a:r>
            <a:r>
              <a:rPr lang="en-US" altLang="ja-JP" sz="1200" dirty="0" smtClean="0">
                <a:solidFill>
                  <a:schemeClr val="tx1"/>
                </a:solidFill>
                <a:latin typeface="Meiryo UI" panose="020B0604030504040204" pitchFamily="50" charset="-128"/>
                <a:ea typeface="Meiryo UI" panose="020B0604030504040204" pitchFamily="50" charset="-128"/>
              </a:rPr>
              <a:t>11,000</a:t>
            </a:r>
            <a:r>
              <a:rPr lang="ja-JP" altLang="en-US" sz="1200" dirty="0" smtClean="0">
                <a:solidFill>
                  <a:schemeClr val="tx1"/>
                </a:solidFill>
                <a:latin typeface="Meiryo UI" panose="020B0604030504040204" pitchFamily="50" charset="-128"/>
                <a:ea typeface="Meiryo UI" panose="020B0604030504040204" pitchFamily="50" charset="-128"/>
              </a:rPr>
              <a:t>件台に拡大</a:t>
            </a:r>
            <a:endParaRPr lang="en-US" altLang="ja-JP" sz="1200" dirty="0" smtClean="0">
              <a:solidFill>
                <a:schemeClr val="tx1"/>
              </a:solidFill>
              <a:latin typeface="Meiryo UI" panose="020B0604030504040204" pitchFamily="50" charset="-128"/>
              <a:ea typeface="Meiryo UI" panose="020B0604030504040204" pitchFamily="50" charset="-128"/>
            </a:endParaRPr>
          </a:p>
          <a:p>
            <a:pPr>
              <a:lnSpc>
                <a:spcPct val="120000"/>
              </a:lnSpc>
            </a:pPr>
            <a:r>
              <a:rPr lang="ja-JP" altLang="en-US" sz="1200" dirty="0" smtClean="0">
                <a:solidFill>
                  <a:schemeClr val="tx1"/>
                </a:solidFill>
                <a:latin typeface="Meiryo UI" panose="020B0604030504040204" pitchFamily="50" charset="-128"/>
                <a:ea typeface="Meiryo UI" panose="020B0604030504040204" pitchFamily="50" charset="-128"/>
              </a:rPr>
              <a:t>　　オフィス</a:t>
            </a:r>
            <a:r>
              <a:rPr lang="ja-JP" altLang="en-US" sz="1200" dirty="0">
                <a:solidFill>
                  <a:schemeClr val="tx1"/>
                </a:solidFill>
                <a:latin typeface="Meiryo UI" panose="020B0604030504040204" pitchFamily="50" charset="-128"/>
                <a:ea typeface="Meiryo UI" panose="020B0604030504040204" pitchFamily="50" charset="-128"/>
              </a:rPr>
              <a:t>空室率　　　　    </a:t>
            </a:r>
            <a:r>
              <a:rPr lang="en-US" altLang="ja-JP" sz="1200" dirty="0">
                <a:solidFill>
                  <a:schemeClr val="tx1"/>
                </a:solidFill>
                <a:latin typeface="Meiryo UI" panose="020B0604030504040204" pitchFamily="50" charset="-128"/>
                <a:ea typeface="Meiryo UI" panose="020B0604030504040204" pitchFamily="50" charset="-128"/>
              </a:rPr>
              <a:t>2019</a:t>
            </a:r>
            <a:r>
              <a:rPr lang="ja-JP" altLang="en-US" sz="1200" dirty="0">
                <a:solidFill>
                  <a:schemeClr val="tx1"/>
                </a:solidFill>
                <a:latin typeface="Meiryo UI" panose="020B0604030504040204" pitchFamily="50" charset="-128"/>
                <a:ea typeface="Meiryo UI" panose="020B0604030504040204" pitchFamily="50" charset="-128"/>
              </a:rPr>
              <a:t>年に</a:t>
            </a:r>
            <a:r>
              <a:rPr lang="en-US" altLang="ja-JP" sz="1200" dirty="0">
                <a:solidFill>
                  <a:schemeClr val="tx1"/>
                </a:solidFill>
                <a:latin typeface="Meiryo UI" panose="020B0604030504040204" pitchFamily="50" charset="-128"/>
                <a:ea typeface="Meiryo UI" panose="020B0604030504040204" pitchFamily="50" charset="-128"/>
              </a:rPr>
              <a:t>1</a:t>
            </a:r>
            <a:r>
              <a:rPr lang="ja-JP" altLang="en-US" sz="1200" dirty="0">
                <a:solidFill>
                  <a:schemeClr val="tx1"/>
                </a:solidFill>
                <a:latin typeface="Meiryo UI" panose="020B0604030504040204" pitchFamily="50" charset="-128"/>
                <a:ea typeface="Meiryo UI" panose="020B0604030504040204" pitchFamily="50" charset="-128"/>
              </a:rPr>
              <a:t>％台に低下</a:t>
            </a:r>
            <a:endParaRPr lang="en-US" altLang="ja-JP" sz="1200" dirty="0" smtClean="0">
              <a:solidFill>
                <a:schemeClr val="tx1"/>
              </a:solidFill>
              <a:latin typeface="Meiryo UI" panose="020B0604030504040204" pitchFamily="50" charset="-128"/>
              <a:ea typeface="Meiryo UI" panose="020B0604030504040204" pitchFamily="50" charset="-128"/>
            </a:endParaRPr>
          </a:p>
          <a:p>
            <a:pPr>
              <a:lnSpc>
                <a:spcPct val="120000"/>
              </a:lnSpc>
            </a:pPr>
            <a:r>
              <a:rPr lang="ja-JP" altLang="en-US" sz="1200" dirty="0">
                <a:solidFill>
                  <a:schemeClr val="tx1"/>
                </a:solidFill>
                <a:latin typeface="Meiryo UI" panose="020B0604030504040204" pitchFamily="50" charset="-128"/>
                <a:ea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rPr>
              <a:t>　来</a:t>
            </a:r>
            <a:r>
              <a:rPr lang="ja-JP" altLang="en-US" sz="1200" dirty="0">
                <a:solidFill>
                  <a:schemeClr val="tx1"/>
                </a:solidFill>
                <a:latin typeface="Meiryo UI" panose="020B0604030504040204" pitchFamily="50" charset="-128"/>
                <a:ea typeface="Meiryo UI" panose="020B0604030504040204" pitchFamily="50" charset="-128"/>
              </a:rPr>
              <a:t>阪外国人数　　　　　 </a:t>
            </a:r>
            <a:r>
              <a:rPr lang="en-US" altLang="ja-JP" sz="1200" dirty="0">
                <a:solidFill>
                  <a:schemeClr val="tx1"/>
                </a:solidFill>
                <a:latin typeface="Meiryo UI" panose="020B0604030504040204" pitchFamily="50" charset="-128"/>
                <a:ea typeface="Meiryo UI" panose="020B0604030504040204" pitchFamily="50" charset="-128"/>
              </a:rPr>
              <a:t>2019</a:t>
            </a:r>
            <a:r>
              <a:rPr lang="ja-JP" altLang="en-US" sz="1200" dirty="0">
                <a:solidFill>
                  <a:schemeClr val="tx1"/>
                </a:solidFill>
                <a:latin typeface="Meiryo UI" panose="020B0604030504040204" pitchFamily="50" charset="-128"/>
                <a:ea typeface="Meiryo UI" panose="020B0604030504040204" pitchFamily="50" charset="-128"/>
              </a:rPr>
              <a:t>年に</a:t>
            </a:r>
            <a:r>
              <a:rPr lang="en-US" altLang="ja-JP" sz="1200" dirty="0">
                <a:solidFill>
                  <a:schemeClr val="tx1"/>
                </a:solidFill>
                <a:latin typeface="Meiryo UI" panose="020B0604030504040204" pitchFamily="50" charset="-128"/>
                <a:ea typeface="Meiryo UI" panose="020B0604030504040204" pitchFamily="50" charset="-128"/>
              </a:rPr>
              <a:t>1,231</a:t>
            </a:r>
            <a:r>
              <a:rPr lang="ja-JP" altLang="en-US" sz="1200" dirty="0">
                <a:solidFill>
                  <a:schemeClr val="tx1"/>
                </a:solidFill>
                <a:latin typeface="Meiryo UI" panose="020B0604030504040204" pitchFamily="50" charset="-128"/>
                <a:ea typeface="Meiryo UI" panose="020B0604030504040204" pitchFamily="50" charset="-128"/>
              </a:rPr>
              <a:t>万人まで増加</a:t>
            </a:r>
            <a:endParaRPr lang="en-US" altLang="ja-JP" sz="1200" dirty="0">
              <a:solidFill>
                <a:schemeClr val="tx1"/>
              </a:solidFill>
              <a:latin typeface="Meiryo UI" panose="020B0604030504040204" pitchFamily="50" charset="-128"/>
              <a:ea typeface="Meiryo UI" panose="020B0604030504040204" pitchFamily="50" charset="-128"/>
            </a:endParaRPr>
          </a:p>
          <a:p>
            <a:pPr>
              <a:lnSpc>
                <a:spcPct val="120000"/>
              </a:lnSpc>
            </a:pPr>
            <a:r>
              <a:rPr lang="ja-JP" altLang="en-US" sz="1200" dirty="0" smtClean="0">
                <a:solidFill>
                  <a:schemeClr val="tx1"/>
                </a:solidFill>
                <a:latin typeface="Meiryo UI" panose="020B0604030504040204" pitchFamily="50" charset="-128"/>
                <a:ea typeface="Meiryo UI" panose="020B0604030504040204" pitchFamily="50" charset="-128"/>
              </a:rPr>
              <a:t>　　市内商業地価平均</a:t>
            </a:r>
            <a:r>
              <a:rPr lang="ja-JP" altLang="en-US" sz="1200" dirty="0">
                <a:solidFill>
                  <a:schemeClr val="tx1"/>
                </a:solidFill>
                <a:latin typeface="Meiryo UI" panose="020B0604030504040204" pitchFamily="50" charset="-128"/>
                <a:ea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rPr>
              <a:t>  </a:t>
            </a:r>
            <a:r>
              <a:rPr lang="en-US" altLang="ja-JP" sz="1200" dirty="0" smtClean="0">
                <a:solidFill>
                  <a:schemeClr val="tx1"/>
                </a:solidFill>
                <a:latin typeface="Meiryo UI" panose="020B0604030504040204" pitchFamily="50" charset="-128"/>
                <a:ea typeface="Meiryo UI" panose="020B0604030504040204" pitchFamily="50" charset="-128"/>
              </a:rPr>
              <a:t>2020</a:t>
            </a:r>
            <a:r>
              <a:rPr lang="ja-JP" altLang="en-US" sz="1200" dirty="0" smtClean="0">
                <a:solidFill>
                  <a:schemeClr val="tx1"/>
                </a:solidFill>
                <a:latin typeface="Meiryo UI" panose="020B0604030504040204" pitchFamily="50" charset="-128"/>
                <a:ea typeface="Meiryo UI" panose="020B0604030504040204" pitchFamily="50" charset="-128"/>
              </a:rPr>
              <a:t>年に</a:t>
            </a:r>
            <a:r>
              <a:rPr lang="en-US" altLang="ja-JP" sz="1200" dirty="0" smtClean="0">
                <a:solidFill>
                  <a:schemeClr val="tx1"/>
                </a:solidFill>
                <a:latin typeface="Meiryo UI" panose="020B0604030504040204" pitchFamily="50" charset="-128"/>
                <a:ea typeface="Meiryo UI" panose="020B0604030504040204" pitchFamily="50" charset="-128"/>
              </a:rPr>
              <a:t>190</a:t>
            </a:r>
            <a:r>
              <a:rPr lang="ja-JP" altLang="en-US" sz="1200" dirty="0" smtClean="0">
                <a:solidFill>
                  <a:schemeClr val="tx1"/>
                </a:solidFill>
                <a:latin typeface="Meiryo UI" panose="020B0604030504040204" pitchFamily="50" charset="-128"/>
                <a:ea typeface="Meiryo UI" panose="020B0604030504040204" pitchFamily="50" charset="-128"/>
              </a:rPr>
              <a:t>万円</a:t>
            </a:r>
            <a:r>
              <a:rPr lang="en-US" altLang="ja-JP" sz="1200" dirty="0">
                <a:solidFill>
                  <a:schemeClr val="tx1"/>
                </a:solidFill>
                <a:latin typeface="Meiryo UI" panose="020B0604030504040204" pitchFamily="50" charset="-128"/>
                <a:ea typeface="Meiryo UI" panose="020B0604030504040204" pitchFamily="50" charset="-128"/>
              </a:rPr>
              <a:t>/</a:t>
            </a:r>
            <a:r>
              <a:rPr lang="en-US" altLang="ja-JP" sz="1200" dirty="0" smtClean="0">
                <a:solidFill>
                  <a:schemeClr val="tx1"/>
                </a:solidFill>
                <a:latin typeface="Meiryo UI" panose="020B0604030504040204" pitchFamily="50" charset="-128"/>
                <a:ea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rPr>
              <a:t>台に上昇</a:t>
            </a:r>
            <a:endParaRPr lang="en-US" altLang="ja-JP" sz="1200" dirty="0" smtClean="0">
              <a:solidFill>
                <a:schemeClr val="tx1"/>
              </a:solidFill>
              <a:latin typeface="Meiryo UI" panose="020B0604030504040204" pitchFamily="50" charset="-128"/>
              <a:ea typeface="Meiryo UI" panose="020B0604030504040204" pitchFamily="50" charset="-128"/>
            </a:endParaRPr>
          </a:p>
          <a:p>
            <a:pPr>
              <a:lnSpc>
                <a:spcPct val="120000"/>
              </a:lnSpc>
            </a:pPr>
            <a:endParaRPr lang="en-US" altLang="ja-JP" sz="1200" b="1" dirty="0" smtClean="0">
              <a:solidFill>
                <a:schemeClr val="tx1"/>
              </a:solidFill>
              <a:latin typeface="Meiryo UI" panose="020B0604030504040204" pitchFamily="50" charset="-128"/>
              <a:ea typeface="Meiryo UI" panose="020B0604030504040204" pitchFamily="50" charset="-128"/>
            </a:endParaRPr>
          </a:p>
          <a:p>
            <a:pPr>
              <a:lnSpc>
                <a:spcPct val="120000"/>
              </a:lnSpc>
            </a:pPr>
            <a:endParaRPr lang="en-US" altLang="ja-JP" sz="1200" b="1" dirty="0" smtClean="0">
              <a:solidFill>
                <a:schemeClr val="tx1"/>
              </a:solidFill>
              <a:latin typeface="Meiryo UI" panose="020B0604030504040204" pitchFamily="50" charset="-128"/>
              <a:ea typeface="Meiryo UI" panose="020B0604030504040204" pitchFamily="50" charset="-128"/>
            </a:endParaRPr>
          </a:p>
          <a:p>
            <a:pPr>
              <a:lnSpc>
                <a:spcPct val="120000"/>
              </a:lnSpc>
            </a:pPr>
            <a:r>
              <a:rPr lang="ja-JP" altLang="en-US" sz="1200" b="1" dirty="0" smtClean="0">
                <a:solidFill>
                  <a:schemeClr val="tx1"/>
                </a:solidFill>
                <a:latin typeface="Meiryo UI" panose="020B0604030504040204" pitchFamily="50" charset="-128"/>
                <a:ea typeface="Meiryo UI" panose="020B0604030504040204" pitchFamily="50" charset="-128"/>
              </a:rPr>
              <a:t>◇府市財政の改善</a:t>
            </a:r>
            <a:endParaRPr lang="en-US" altLang="ja-JP" sz="1200" b="1" dirty="0" smtClean="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rPr>
              <a:t>府法人二税   　　　　　 </a:t>
            </a:r>
            <a:r>
              <a:rPr lang="en-US" altLang="ja-JP" sz="1200" dirty="0" smtClean="0">
                <a:solidFill>
                  <a:schemeClr val="tx1"/>
                </a:solidFill>
                <a:latin typeface="Meiryo UI" panose="020B0604030504040204" pitchFamily="50" charset="-128"/>
                <a:ea typeface="Meiryo UI" panose="020B0604030504040204" pitchFamily="50" charset="-128"/>
              </a:rPr>
              <a:t>2010</a:t>
            </a:r>
            <a:r>
              <a:rPr lang="ja-JP" altLang="en-US" sz="1200" dirty="0" smtClean="0">
                <a:solidFill>
                  <a:schemeClr val="tx1"/>
                </a:solidFill>
                <a:latin typeface="Meiryo UI" panose="020B0604030504040204" pitchFamily="50" charset="-128"/>
                <a:ea typeface="Meiryo UI" panose="020B0604030504040204" pitchFamily="50" charset="-128"/>
              </a:rPr>
              <a:t>年度から</a:t>
            </a:r>
            <a:r>
              <a:rPr lang="en-US" altLang="ja-JP" sz="1200" dirty="0" smtClean="0">
                <a:solidFill>
                  <a:schemeClr val="tx1"/>
                </a:solidFill>
                <a:latin typeface="Meiryo UI" panose="020B0604030504040204" pitchFamily="50" charset="-128"/>
                <a:ea typeface="Meiryo UI" panose="020B0604030504040204" pitchFamily="50" charset="-128"/>
              </a:rPr>
              <a:t>18</a:t>
            </a:r>
            <a:r>
              <a:rPr lang="ja-JP" altLang="en-US" sz="1200" dirty="0" smtClean="0">
                <a:solidFill>
                  <a:schemeClr val="tx1"/>
                </a:solidFill>
                <a:latin typeface="Meiryo UI" panose="020B0604030504040204" pitchFamily="50" charset="-128"/>
                <a:ea typeface="Meiryo UI" panose="020B0604030504040204" pitchFamily="50" charset="-128"/>
              </a:rPr>
              <a:t>年度にかけて</a:t>
            </a:r>
            <a:r>
              <a:rPr lang="en-US" altLang="ja-JP" sz="1200" dirty="0" smtClean="0">
                <a:solidFill>
                  <a:schemeClr val="tx1"/>
                </a:solidFill>
                <a:latin typeface="Meiryo UI" panose="020B0604030504040204" pitchFamily="50" charset="-128"/>
                <a:ea typeface="Meiryo UI" panose="020B0604030504040204" pitchFamily="50" charset="-128"/>
              </a:rPr>
              <a:t>1,790</a:t>
            </a:r>
          </a:p>
          <a:p>
            <a:r>
              <a:rPr lang="en-US" altLang="ja-JP" sz="1200" dirty="0">
                <a:solidFill>
                  <a:schemeClr val="tx1"/>
                </a:solidFill>
                <a:latin typeface="Meiryo UI" panose="020B0604030504040204" pitchFamily="50" charset="-128"/>
                <a:ea typeface="Meiryo UI" panose="020B0604030504040204" pitchFamily="50" charset="-128"/>
              </a:rPr>
              <a:t> </a:t>
            </a:r>
            <a:r>
              <a:rPr lang="en-US" altLang="ja-JP" sz="1200" dirty="0" smtClean="0">
                <a:solidFill>
                  <a:schemeClr val="tx1"/>
                </a:solidFill>
                <a:latin typeface="Meiryo UI" panose="020B0604030504040204" pitchFamily="50" charset="-128"/>
                <a:ea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rPr>
              <a:t>億円増（</a:t>
            </a:r>
            <a:r>
              <a:rPr lang="en-US" altLang="ja-JP" sz="1200" dirty="0" smtClean="0">
                <a:solidFill>
                  <a:schemeClr val="tx1"/>
                </a:solidFill>
                <a:latin typeface="Meiryo UI" panose="020B0604030504040204" pitchFamily="50" charset="-128"/>
                <a:ea typeface="Meiryo UI" panose="020B0604030504040204" pitchFamily="50" charset="-128"/>
              </a:rPr>
              <a:t>1.7</a:t>
            </a:r>
            <a:r>
              <a:rPr lang="ja-JP" altLang="en-US" sz="1200" dirty="0">
                <a:solidFill>
                  <a:schemeClr val="tx1"/>
                </a:solidFill>
                <a:latin typeface="Meiryo UI" panose="020B0604030504040204" pitchFamily="50" charset="-128"/>
                <a:ea typeface="Meiryo UI" panose="020B0604030504040204" pitchFamily="50" charset="-128"/>
              </a:rPr>
              <a:t>倍</a:t>
            </a:r>
            <a:r>
              <a:rPr lang="ja-JP" altLang="en-US" sz="1200" dirty="0" smtClean="0">
                <a:solidFill>
                  <a:schemeClr val="tx1"/>
                </a:solidFill>
                <a:latin typeface="Meiryo UI" panose="020B0604030504040204" pitchFamily="50" charset="-128"/>
                <a:ea typeface="Meiryo UI" panose="020B0604030504040204" pitchFamily="50" charset="-128"/>
              </a:rPr>
              <a:t>）</a:t>
            </a:r>
            <a:endParaRPr lang="en-US" altLang="ja-JP" sz="1200" dirty="0" smtClean="0">
              <a:solidFill>
                <a:schemeClr val="tx1"/>
              </a:solidFill>
              <a:latin typeface="Meiryo UI" panose="020B0604030504040204" pitchFamily="50" charset="-128"/>
              <a:ea typeface="Meiryo UI" panose="020B0604030504040204" pitchFamily="50" charset="-128"/>
            </a:endParaRPr>
          </a:p>
          <a:p>
            <a:endParaRPr lang="en-US" altLang="ja-JP" sz="1200" dirty="0">
              <a:solidFill>
                <a:schemeClr val="tx1"/>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　　固定資産税　　　　　　　</a:t>
            </a:r>
            <a:r>
              <a:rPr lang="en-US" altLang="ja-JP" sz="1200" dirty="0" smtClean="0">
                <a:solidFill>
                  <a:schemeClr val="tx1"/>
                </a:solidFill>
                <a:latin typeface="Meiryo UI" panose="020B0604030504040204" pitchFamily="50" charset="-128"/>
                <a:ea typeface="Meiryo UI" panose="020B0604030504040204" pitchFamily="50" charset="-128"/>
              </a:rPr>
              <a:t>2012</a:t>
            </a:r>
            <a:r>
              <a:rPr lang="ja-JP" altLang="en-US" sz="1200" dirty="0">
                <a:solidFill>
                  <a:schemeClr val="tx1"/>
                </a:solidFill>
                <a:latin typeface="Meiryo UI" panose="020B0604030504040204" pitchFamily="50" charset="-128"/>
                <a:ea typeface="Meiryo UI" panose="020B0604030504040204" pitchFamily="50" charset="-128"/>
              </a:rPr>
              <a:t>年度から増加傾向</a:t>
            </a:r>
            <a:r>
              <a:rPr lang="ja-JP" altLang="en-US" sz="1200" dirty="0" smtClean="0">
                <a:solidFill>
                  <a:schemeClr val="tx1"/>
                </a:solidFill>
                <a:latin typeface="Meiryo UI" panose="020B0604030504040204" pitchFamily="50" charset="-128"/>
                <a:ea typeface="Meiryo UI" panose="020B0604030504040204" pitchFamily="50" charset="-128"/>
              </a:rPr>
              <a:t>。</a:t>
            </a:r>
            <a:endParaRPr lang="en-US" altLang="ja-JP" sz="1200" dirty="0" smtClean="0">
              <a:solidFill>
                <a:schemeClr val="tx1"/>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rPr>
              <a:t>　　　　　　　　　　　　　　　 </a:t>
            </a:r>
            <a:r>
              <a:rPr lang="en-US" altLang="ja-JP" sz="1200" dirty="0" smtClean="0">
                <a:solidFill>
                  <a:schemeClr val="tx1"/>
                </a:solidFill>
                <a:latin typeface="Meiryo UI" panose="020B0604030504040204" pitchFamily="50" charset="-128"/>
                <a:ea typeface="Meiryo UI" panose="020B0604030504040204" pitchFamily="50" charset="-128"/>
              </a:rPr>
              <a:t>2010</a:t>
            </a:r>
            <a:r>
              <a:rPr lang="ja-JP" altLang="en-US" sz="1200" dirty="0">
                <a:solidFill>
                  <a:schemeClr val="tx1"/>
                </a:solidFill>
                <a:latin typeface="Meiryo UI" panose="020B0604030504040204" pitchFamily="50" charset="-128"/>
                <a:ea typeface="Meiryo UI" panose="020B0604030504040204" pitchFamily="50" charset="-128"/>
              </a:rPr>
              <a:t>年度から</a:t>
            </a:r>
            <a:r>
              <a:rPr lang="en-US" altLang="ja-JP" sz="1200" dirty="0">
                <a:solidFill>
                  <a:schemeClr val="tx1"/>
                </a:solidFill>
                <a:latin typeface="Meiryo UI" panose="020B0604030504040204" pitchFamily="50" charset="-128"/>
                <a:ea typeface="Meiryo UI" panose="020B0604030504040204" pitchFamily="50" charset="-128"/>
              </a:rPr>
              <a:t>2018</a:t>
            </a:r>
            <a:r>
              <a:rPr lang="ja-JP" altLang="en-US" sz="1200" dirty="0">
                <a:solidFill>
                  <a:schemeClr val="tx1"/>
                </a:solidFill>
                <a:latin typeface="Meiryo UI" panose="020B0604030504040204" pitchFamily="50" charset="-128"/>
                <a:ea typeface="Meiryo UI" panose="020B0604030504040204" pitchFamily="50" charset="-128"/>
              </a:rPr>
              <a:t>年度にかけて</a:t>
            </a:r>
            <a:r>
              <a:rPr lang="en-US" altLang="ja-JP" sz="1200" dirty="0" smtClean="0">
                <a:solidFill>
                  <a:schemeClr val="tx1"/>
                </a:solidFill>
                <a:latin typeface="Meiryo UI" panose="020B0604030504040204" pitchFamily="50" charset="-128"/>
                <a:ea typeface="Meiryo UI" panose="020B0604030504040204" pitchFamily="50" charset="-128"/>
              </a:rPr>
              <a:t>44</a:t>
            </a:r>
          </a:p>
          <a:p>
            <a:r>
              <a:rPr lang="en-US" altLang="ja-JP" sz="1200" dirty="0">
                <a:solidFill>
                  <a:schemeClr val="tx1"/>
                </a:solidFill>
                <a:latin typeface="Meiryo UI" panose="020B0604030504040204" pitchFamily="50" charset="-128"/>
                <a:ea typeface="Meiryo UI" panose="020B0604030504040204" pitchFamily="50" charset="-128"/>
              </a:rPr>
              <a:t> </a:t>
            </a:r>
            <a:r>
              <a:rPr lang="en-US" altLang="ja-JP" sz="1200" dirty="0" smtClean="0">
                <a:solidFill>
                  <a:schemeClr val="tx1"/>
                </a:solidFill>
                <a:latin typeface="Meiryo UI" panose="020B0604030504040204" pitchFamily="50" charset="-128"/>
                <a:ea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rPr>
              <a:t>億円増</a:t>
            </a:r>
            <a:endParaRPr lang="ja-JP" altLang="en-US" sz="1200" dirty="0">
              <a:solidFill>
                <a:schemeClr val="tx1"/>
              </a:solidFill>
              <a:latin typeface="Meiryo UI" panose="020B0604030504040204" pitchFamily="50" charset="-128"/>
              <a:ea typeface="Meiryo UI" panose="020B0604030504040204" pitchFamily="50" charset="-128"/>
            </a:endParaRPr>
          </a:p>
          <a:p>
            <a:endParaRPr lang="en-US" altLang="ja-JP" sz="1200" dirty="0" smtClean="0">
              <a:solidFill>
                <a:schemeClr val="tx1"/>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rPr>
              <a:t>　財政調整基金　　　　　 </a:t>
            </a:r>
            <a:r>
              <a:rPr lang="en-US" altLang="ja-JP" sz="1200" dirty="0" smtClean="0">
                <a:solidFill>
                  <a:schemeClr val="tx1"/>
                </a:solidFill>
                <a:latin typeface="Meiryo UI" panose="020B0604030504040204" pitchFamily="50" charset="-128"/>
                <a:ea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rPr>
              <a:t>大阪府</a:t>
            </a:r>
            <a:r>
              <a:rPr lang="en-US" altLang="ja-JP" sz="1200" dirty="0" smtClean="0">
                <a:solidFill>
                  <a:schemeClr val="tx1"/>
                </a:solidFill>
                <a:latin typeface="Meiryo UI" panose="020B0604030504040204" pitchFamily="50" charset="-128"/>
                <a:ea typeface="Meiryo UI" panose="020B0604030504040204" pitchFamily="50" charset="-128"/>
              </a:rPr>
              <a:t>)1,000</a:t>
            </a:r>
            <a:r>
              <a:rPr lang="ja-JP" altLang="en-US" sz="1200" dirty="0" smtClean="0">
                <a:solidFill>
                  <a:schemeClr val="tx1"/>
                </a:solidFill>
                <a:latin typeface="Meiryo UI" panose="020B0604030504040204" pitchFamily="50" charset="-128"/>
                <a:ea typeface="Meiryo UI" panose="020B0604030504040204" pitchFamily="50" charset="-128"/>
              </a:rPr>
              <a:t>億円を超え</a:t>
            </a:r>
            <a:r>
              <a:rPr lang="en-US" altLang="ja-JP" sz="1200" dirty="0" smtClean="0">
                <a:solidFill>
                  <a:schemeClr val="tx1"/>
                </a:solidFill>
                <a:latin typeface="Meiryo UI" panose="020B0604030504040204" pitchFamily="50" charset="-128"/>
                <a:ea typeface="Meiryo UI" panose="020B0604030504040204" pitchFamily="50" charset="-128"/>
              </a:rPr>
              <a:t>2018</a:t>
            </a:r>
            <a:r>
              <a:rPr lang="ja-JP" altLang="en-US" sz="1200" dirty="0" smtClean="0">
                <a:solidFill>
                  <a:schemeClr val="tx1"/>
                </a:solidFill>
                <a:latin typeface="Meiryo UI" panose="020B0604030504040204" pitchFamily="50" charset="-128"/>
                <a:ea typeface="Meiryo UI" panose="020B0604030504040204" pitchFamily="50" charset="-128"/>
              </a:rPr>
              <a:t>年</a:t>
            </a:r>
            <a:endParaRPr lang="en-US" altLang="ja-JP" sz="1200" dirty="0" smtClean="0">
              <a:solidFill>
                <a:schemeClr val="tx1"/>
              </a:solidFill>
              <a:latin typeface="Meiryo UI" panose="020B0604030504040204" pitchFamily="50" charset="-128"/>
              <a:ea typeface="Meiryo UI" panose="020B0604030504040204" pitchFamily="50" charset="-128"/>
            </a:endParaRPr>
          </a:p>
          <a:p>
            <a:r>
              <a:rPr lang="en-US" altLang="ja-JP" sz="1200" dirty="0">
                <a:solidFill>
                  <a:schemeClr val="tx1"/>
                </a:solidFill>
                <a:latin typeface="Meiryo UI" panose="020B0604030504040204" pitchFamily="50" charset="-128"/>
                <a:ea typeface="Meiryo UI" panose="020B0604030504040204" pitchFamily="50" charset="-128"/>
              </a:rPr>
              <a:t> </a:t>
            </a:r>
            <a:r>
              <a:rPr lang="en-US" altLang="ja-JP" sz="1200" dirty="0" smtClean="0">
                <a:solidFill>
                  <a:schemeClr val="tx1"/>
                </a:solidFill>
                <a:latin typeface="Meiryo UI" panose="020B0604030504040204" pitchFamily="50" charset="-128"/>
                <a:ea typeface="Meiryo UI" panose="020B0604030504040204" pitchFamily="50" charset="-128"/>
              </a:rPr>
              <a:t>                                          </a:t>
            </a:r>
            <a:r>
              <a:rPr lang="ja-JP" altLang="en-US" sz="1200" dirty="0">
                <a:solidFill>
                  <a:schemeClr val="tx1"/>
                </a:solidFill>
                <a:latin typeface="Meiryo UI" panose="020B0604030504040204" pitchFamily="50" charset="-128"/>
                <a:ea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rPr>
              <a:t>度まで増加傾向。</a:t>
            </a:r>
            <a:endParaRPr lang="en-US" altLang="ja-JP" sz="1200" dirty="0" smtClean="0">
              <a:solidFill>
                <a:schemeClr val="tx1"/>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rPr>
              <a:t>　　　　　　　　　　　　　　　　　　　　　 東京を除いて道府県一の積</a:t>
            </a:r>
            <a:endParaRPr lang="en-US" altLang="ja-JP" sz="1200" dirty="0" smtClean="0">
              <a:solidFill>
                <a:schemeClr val="tx1"/>
              </a:solidFill>
              <a:latin typeface="Meiryo UI" panose="020B0604030504040204" pitchFamily="50" charset="-128"/>
              <a:ea typeface="Meiryo UI" panose="020B0604030504040204" pitchFamily="50" charset="-128"/>
            </a:endParaRPr>
          </a:p>
          <a:p>
            <a:r>
              <a:rPr lang="en-US" altLang="ja-JP" sz="1200" dirty="0">
                <a:solidFill>
                  <a:schemeClr val="tx1"/>
                </a:solidFill>
                <a:latin typeface="Meiryo UI" panose="020B0604030504040204" pitchFamily="50" charset="-128"/>
                <a:ea typeface="Meiryo UI" panose="020B0604030504040204" pitchFamily="50" charset="-128"/>
              </a:rPr>
              <a:t> </a:t>
            </a:r>
            <a:r>
              <a:rPr lang="en-US" altLang="ja-JP" sz="1200" dirty="0" smtClean="0">
                <a:solidFill>
                  <a:schemeClr val="tx1"/>
                </a:solidFill>
                <a:latin typeface="Meiryo UI" panose="020B0604030504040204" pitchFamily="50" charset="-128"/>
                <a:ea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rPr>
              <a:t>立額</a:t>
            </a:r>
            <a:endParaRPr lang="en-US" altLang="ja-JP" sz="1200" dirty="0" smtClean="0">
              <a:solidFill>
                <a:schemeClr val="tx1"/>
              </a:solidFill>
              <a:latin typeface="Meiryo UI" panose="020B0604030504040204" pitchFamily="50" charset="-128"/>
              <a:ea typeface="Meiryo UI" panose="020B0604030504040204" pitchFamily="50" charset="-128"/>
            </a:endParaRPr>
          </a:p>
          <a:p>
            <a:pPr>
              <a:lnSpc>
                <a:spcPct val="120000"/>
              </a:lnSpc>
            </a:pPr>
            <a:r>
              <a:rPr lang="ja-JP" altLang="en-US" sz="1200" dirty="0" smtClean="0">
                <a:solidFill>
                  <a:schemeClr val="tx1"/>
                </a:solidFill>
                <a:latin typeface="Meiryo UI" panose="020B0604030504040204" pitchFamily="50" charset="-128"/>
                <a:ea typeface="Meiryo UI" panose="020B0604030504040204" pitchFamily="50" charset="-128"/>
              </a:rPr>
              <a:t>　　　　　　　　　　　　　　　　 </a:t>
            </a:r>
            <a:r>
              <a:rPr lang="en-US" altLang="ja-JP" sz="1200" dirty="0" smtClean="0">
                <a:solidFill>
                  <a:schemeClr val="tx1"/>
                </a:solidFill>
                <a:latin typeface="Meiryo UI" panose="020B0604030504040204" pitchFamily="50" charset="-128"/>
                <a:ea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rPr>
              <a:t>大阪市</a:t>
            </a:r>
            <a:r>
              <a:rPr lang="en-US" altLang="ja-JP" sz="1200" dirty="0" smtClean="0">
                <a:solidFill>
                  <a:schemeClr val="tx1"/>
                </a:solidFill>
                <a:latin typeface="Meiryo UI" panose="020B0604030504040204" pitchFamily="50" charset="-128"/>
                <a:ea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rPr>
              <a:t>基金造成以降</a:t>
            </a:r>
            <a:r>
              <a:rPr lang="en-US" altLang="ja-JP" sz="1200" dirty="0" smtClean="0">
                <a:solidFill>
                  <a:schemeClr val="tx1"/>
                </a:solidFill>
                <a:latin typeface="Meiryo UI" panose="020B0604030504040204" pitchFamily="50" charset="-128"/>
                <a:ea typeface="Meiryo UI" panose="020B0604030504040204" pitchFamily="50" charset="-128"/>
              </a:rPr>
              <a:t>1,000</a:t>
            </a:r>
            <a:r>
              <a:rPr lang="ja-JP" altLang="en-US" sz="1200" dirty="0" smtClean="0">
                <a:solidFill>
                  <a:schemeClr val="tx1"/>
                </a:solidFill>
                <a:latin typeface="Meiryo UI" panose="020B0604030504040204" pitchFamily="50" charset="-128"/>
                <a:ea typeface="Meiryo UI" panose="020B0604030504040204" pitchFamily="50" charset="-128"/>
              </a:rPr>
              <a:t>億円</a:t>
            </a:r>
            <a:endParaRPr lang="en-US" altLang="ja-JP" sz="1200" dirty="0" smtClean="0">
              <a:solidFill>
                <a:schemeClr val="tx1"/>
              </a:solidFill>
              <a:latin typeface="Meiryo UI" panose="020B0604030504040204" pitchFamily="50" charset="-128"/>
              <a:ea typeface="Meiryo UI" panose="020B0604030504040204" pitchFamily="50" charset="-128"/>
            </a:endParaRPr>
          </a:p>
          <a:p>
            <a:pPr>
              <a:lnSpc>
                <a:spcPct val="120000"/>
              </a:lnSpc>
            </a:pPr>
            <a:r>
              <a:rPr lang="en-US" altLang="ja-JP" sz="1200" dirty="0">
                <a:solidFill>
                  <a:schemeClr val="tx1"/>
                </a:solidFill>
                <a:latin typeface="Meiryo UI" panose="020B0604030504040204" pitchFamily="50" charset="-128"/>
                <a:ea typeface="Meiryo UI" panose="020B0604030504040204" pitchFamily="50" charset="-128"/>
              </a:rPr>
              <a:t> </a:t>
            </a:r>
            <a:r>
              <a:rPr lang="en-US" altLang="ja-JP" sz="1200" dirty="0" smtClean="0">
                <a:solidFill>
                  <a:schemeClr val="tx1"/>
                </a:solidFill>
                <a:latin typeface="Meiryo UI" panose="020B0604030504040204" pitchFamily="50" charset="-128"/>
                <a:ea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rPr>
              <a:t>超の積立額。</a:t>
            </a:r>
            <a:endParaRPr lang="en-US" altLang="ja-JP" sz="1200" dirty="0" smtClean="0">
              <a:solidFill>
                <a:schemeClr val="tx1"/>
              </a:solidFill>
              <a:latin typeface="Meiryo UI" panose="020B0604030504040204" pitchFamily="50" charset="-128"/>
              <a:ea typeface="Meiryo UI" panose="020B0604030504040204" pitchFamily="50" charset="-128"/>
            </a:endParaRPr>
          </a:p>
          <a:p>
            <a:pPr>
              <a:lnSpc>
                <a:spcPct val="120000"/>
              </a:lnSpc>
            </a:pPr>
            <a:r>
              <a:rPr lang="ja-JP" altLang="en-US" sz="1200" dirty="0">
                <a:solidFill>
                  <a:schemeClr val="tx1"/>
                </a:solidFill>
                <a:latin typeface="Meiryo UI" panose="020B0604030504040204" pitchFamily="50" charset="-128"/>
                <a:ea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rPr>
              <a:t>　　　　　　　　　　　　　　　　　　　　　 政令市トップの積立額</a:t>
            </a:r>
            <a:endParaRPr lang="en-US" altLang="ja-JP" sz="1200" dirty="0">
              <a:solidFill>
                <a:schemeClr val="tx1"/>
              </a:solidFill>
              <a:latin typeface="Meiryo UI" panose="020B0604030504040204" pitchFamily="50" charset="-128"/>
              <a:ea typeface="Meiryo UI" panose="020B0604030504040204" pitchFamily="50" charset="-128"/>
            </a:endParaRPr>
          </a:p>
          <a:p>
            <a:pPr>
              <a:lnSpc>
                <a:spcPct val="120000"/>
              </a:lnSpc>
            </a:pPr>
            <a:endParaRPr lang="en-US" altLang="ja-JP" sz="1100" spc="-150" dirty="0" smtClean="0">
              <a:solidFill>
                <a:schemeClr val="tx1"/>
              </a:solidFill>
              <a:latin typeface="Meiryo UI" panose="020B0604030504040204" pitchFamily="50" charset="-128"/>
              <a:ea typeface="Meiryo UI" panose="020B0604030504040204" pitchFamily="50" charset="-128"/>
            </a:endParaRPr>
          </a:p>
          <a:p>
            <a:pPr>
              <a:lnSpc>
                <a:spcPct val="120000"/>
              </a:lnSpc>
            </a:pPr>
            <a:endParaRPr lang="en-US" altLang="ja-JP" sz="1100" spc="-150" dirty="0" smtClean="0">
              <a:solidFill>
                <a:schemeClr val="tx1"/>
              </a:solidFill>
              <a:latin typeface="Meiryo UI" panose="020B0604030504040204" pitchFamily="50" charset="-128"/>
              <a:ea typeface="Meiryo UI" panose="020B0604030504040204" pitchFamily="50" charset="-128"/>
            </a:endParaRPr>
          </a:p>
          <a:p>
            <a:pPr>
              <a:lnSpc>
                <a:spcPct val="120000"/>
              </a:lnSpc>
            </a:pPr>
            <a:r>
              <a:rPr lang="ja-JP" altLang="en-US" sz="1400" dirty="0" smtClean="0">
                <a:solidFill>
                  <a:schemeClr val="tx1"/>
                </a:solidFill>
                <a:latin typeface="Meiryo UI" panose="020B0604030504040204" pitchFamily="50" charset="-128"/>
                <a:ea typeface="Meiryo UI" panose="020B0604030504040204" pitchFamily="50" charset="-128"/>
              </a:rPr>
              <a:t>　</a:t>
            </a:r>
            <a:r>
              <a:rPr lang="en-US" altLang="ja-JP" sz="1400" dirty="0" smtClean="0">
                <a:solidFill>
                  <a:schemeClr val="tx1"/>
                </a:solidFill>
                <a:latin typeface="Meiryo UI" panose="020B0604030504040204" pitchFamily="50" charset="-128"/>
                <a:ea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rPr>
              <a:t>新型コロナウイルス感染症により経済に大きな打撃。</a:t>
            </a:r>
            <a:endParaRPr lang="en-US" altLang="ja-JP" sz="1400" dirty="0" smtClean="0">
              <a:solidFill>
                <a:schemeClr val="tx1"/>
              </a:solidFill>
              <a:latin typeface="Meiryo UI" panose="020B0604030504040204" pitchFamily="50" charset="-128"/>
              <a:ea typeface="Meiryo UI" panose="020B0604030504040204" pitchFamily="50" charset="-128"/>
            </a:endParaRPr>
          </a:p>
          <a:p>
            <a:pPr>
              <a:lnSpc>
                <a:spcPct val="120000"/>
              </a:lnSpc>
            </a:pPr>
            <a:r>
              <a:rPr lang="en-US" altLang="ja-JP" sz="1400" dirty="0">
                <a:solidFill>
                  <a:schemeClr val="tx1"/>
                </a:solidFill>
                <a:latin typeface="Meiryo UI" panose="020B0604030504040204" pitchFamily="50" charset="-128"/>
                <a:ea typeface="Meiryo UI" panose="020B0604030504040204" pitchFamily="50" charset="-128"/>
              </a:rPr>
              <a:t> </a:t>
            </a:r>
            <a:r>
              <a:rPr lang="en-US" altLang="ja-JP" sz="1400" dirty="0" smtClean="0">
                <a:solidFill>
                  <a:schemeClr val="tx1"/>
                </a:solidFill>
                <a:latin typeface="Meiryo UI" panose="020B0604030504040204" pitchFamily="50" charset="-128"/>
                <a:ea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rPr>
              <a:t>　</a:t>
            </a:r>
            <a:r>
              <a:rPr lang="en-US" altLang="ja-JP" sz="1400" dirty="0" smtClean="0">
                <a:solidFill>
                  <a:schemeClr val="tx1"/>
                </a:solidFill>
                <a:latin typeface="Meiryo UI" panose="020B0604030504040204" pitchFamily="50" charset="-128"/>
                <a:ea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rPr>
              <a:t>財政調整基金を取り崩し対応</a:t>
            </a:r>
            <a:endParaRPr lang="en-US" altLang="ja-JP" sz="1400" dirty="0" smtClean="0">
              <a:solidFill>
                <a:schemeClr val="tx1"/>
              </a:solidFill>
              <a:latin typeface="Meiryo UI" panose="020B0604030504040204" pitchFamily="50" charset="-128"/>
              <a:ea typeface="Meiryo UI" panose="020B0604030504040204" pitchFamily="50" charset="-128"/>
            </a:endParaRPr>
          </a:p>
          <a:p>
            <a:pPr>
              <a:lnSpc>
                <a:spcPct val="120000"/>
              </a:lnSpc>
            </a:pPr>
            <a:endParaRPr lang="ja-JP" altLang="en-US" sz="1200" dirty="0">
              <a:solidFill>
                <a:schemeClr val="tx1"/>
              </a:solidFill>
              <a:latin typeface="Meiryo UI" panose="020B0604030504040204" pitchFamily="50" charset="-128"/>
              <a:ea typeface="Meiryo UI" panose="020B0604030504040204" pitchFamily="50" charset="-128"/>
            </a:endParaRPr>
          </a:p>
          <a:p>
            <a:pPr>
              <a:lnSpc>
                <a:spcPct val="120000"/>
              </a:lnSpc>
            </a:pPr>
            <a:endParaRPr lang="ja-JP" altLang="en-US" sz="1000" dirty="0">
              <a:solidFill>
                <a:schemeClr val="tx1"/>
              </a:solidFill>
              <a:latin typeface="Meiryo UI" panose="020B0604030504040204" pitchFamily="50" charset="-128"/>
              <a:ea typeface="Meiryo UI" panose="020B0604030504040204" pitchFamily="50" charset="-128"/>
            </a:endParaRPr>
          </a:p>
        </p:txBody>
      </p:sp>
      <p:sp>
        <p:nvSpPr>
          <p:cNvPr id="2" name="正方形/長方形 1"/>
          <p:cNvSpPr/>
          <p:nvPr/>
        </p:nvSpPr>
        <p:spPr>
          <a:xfrm>
            <a:off x="1403648" y="44624"/>
            <a:ext cx="1728192" cy="357833"/>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latin typeface="Meiryo UI" panose="020B0604030504040204" pitchFamily="50" charset="-128"/>
                <a:ea typeface="Meiryo UI" panose="020B0604030504040204" pitchFamily="50" charset="-128"/>
              </a:rPr>
              <a:t>経済財政指標</a:t>
            </a:r>
            <a:endParaRPr kumimoji="1" lang="ja-JP" altLang="en-US" sz="1600" b="1" dirty="0">
              <a:latin typeface="Meiryo UI" panose="020B0604030504040204" pitchFamily="50" charset="-128"/>
              <a:ea typeface="Meiryo UI" panose="020B0604030504040204" pitchFamily="50" charset="-128"/>
            </a:endParaRPr>
          </a:p>
        </p:txBody>
      </p:sp>
      <p:sp>
        <p:nvSpPr>
          <p:cNvPr id="10" name="正方形/長方形 9"/>
          <p:cNvSpPr/>
          <p:nvPr/>
        </p:nvSpPr>
        <p:spPr>
          <a:xfrm>
            <a:off x="6084168" y="44624"/>
            <a:ext cx="1566866" cy="332655"/>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latin typeface="Meiryo UI" panose="020B0604030504040204" pitchFamily="50" charset="-128"/>
                <a:ea typeface="Meiryo UI" panose="020B0604030504040204" pitchFamily="50" charset="-128"/>
              </a:rPr>
              <a:t>経済財政指標</a:t>
            </a:r>
            <a:endParaRPr kumimoji="1" lang="ja-JP" altLang="en-US" sz="16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6929053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25699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角丸四角形 50"/>
          <p:cNvSpPr/>
          <p:nvPr/>
        </p:nvSpPr>
        <p:spPr>
          <a:xfrm>
            <a:off x="3686176" y="3661790"/>
            <a:ext cx="5395548" cy="1901101"/>
          </a:xfrm>
          <a:prstGeom prst="roundRect">
            <a:avLst>
              <a:gd name="adj" fmla="val 7532"/>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7332" y="1758129"/>
            <a:ext cx="3713113" cy="3610093"/>
          </a:xfrm>
          <a:prstGeom prst="rect">
            <a:avLst/>
          </a:prstGeom>
        </p:spPr>
      </p:pic>
      <p:cxnSp>
        <p:nvCxnSpPr>
          <p:cNvPr id="2" name="直線コネクタ 1"/>
          <p:cNvCxnSpPr/>
          <p:nvPr/>
        </p:nvCxnSpPr>
        <p:spPr>
          <a:xfrm>
            <a:off x="0" y="548680"/>
            <a:ext cx="91440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20" name="タイトル 1"/>
          <p:cNvSpPr txBox="1">
            <a:spLocks/>
          </p:cNvSpPr>
          <p:nvPr/>
        </p:nvSpPr>
        <p:spPr>
          <a:xfrm>
            <a:off x="-180528" y="77554"/>
            <a:ext cx="9972600" cy="337420"/>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769" b="1" dirty="0">
                <a:latin typeface="Meiryo UI" panose="020B0604030504040204" pitchFamily="50" charset="-128"/>
                <a:ea typeface="Meiryo UI" panose="020B0604030504040204" pitchFamily="50" charset="-128"/>
              </a:rPr>
              <a:t>■一体性、スピード感を持った成長の</a:t>
            </a:r>
            <a:r>
              <a:rPr lang="ja-JP" altLang="en-US" sz="2769" b="1" dirty="0" smtClean="0">
                <a:latin typeface="Meiryo UI" panose="020B0604030504040204" pitchFamily="50" charset="-128"/>
                <a:ea typeface="Meiryo UI" panose="020B0604030504040204" pitchFamily="50" charset="-128"/>
              </a:rPr>
              <a:t>取組み①</a:t>
            </a:r>
            <a:r>
              <a:rPr lang="ja-JP" altLang="en-US" sz="2400" b="1" dirty="0" smtClean="0">
                <a:latin typeface="Meiryo UI" panose="020B0604030504040204" pitchFamily="50" charset="-128"/>
                <a:ea typeface="Meiryo UI" panose="020B0604030504040204" pitchFamily="50" charset="-128"/>
              </a:rPr>
              <a:t>（</a:t>
            </a:r>
            <a:r>
              <a:rPr lang="ja-JP" altLang="en-US" sz="2400" b="1" dirty="0">
                <a:latin typeface="Meiryo UI" panose="020B0604030504040204" pitchFamily="50" charset="-128"/>
                <a:ea typeface="Meiryo UI" panose="020B0604030504040204" pitchFamily="50" charset="-128"/>
              </a:rPr>
              <a:t>淀川左岸線延伸）</a:t>
            </a:r>
          </a:p>
        </p:txBody>
      </p:sp>
      <p:sp>
        <p:nvSpPr>
          <p:cNvPr id="18" name="テキスト ボックス 17"/>
          <p:cNvSpPr txBox="1"/>
          <p:nvPr/>
        </p:nvSpPr>
        <p:spPr>
          <a:xfrm>
            <a:off x="-62260" y="988528"/>
            <a:ext cx="3864652" cy="749366"/>
          </a:xfrm>
          <a:prstGeom prst="rect">
            <a:avLst/>
          </a:prstGeom>
          <a:noFill/>
          <a:ln>
            <a:noFill/>
          </a:ln>
        </p:spPr>
        <p:txBody>
          <a:bodyPr wrap="square" lIns="118169" tIns="59084" rIns="93046" bIns="59084" rtlCol="0" anchor="t" anchorCtr="0">
            <a:spAutoFit/>
          </a:bodyPr>
          <a:lstStyle/>
          <a:p>
            <a:pPr marL="179388" indent="-179388">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〇</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政府</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の「都市再生プロジェクト」に位置付けられた延長約</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60㎞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の「大阪都市再生環状道路」の一部を構成</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する自動車専用道路</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4" name="グループ化 13"/>
          <p:cNvGrpSpPr/>
          <p:nvPr/>
        </p:nvGrpSpPr>
        <p:grpSpPr>
          <a:xfrm>
            <a:off x="3491879" y="3827806"/>
            <a:ext cx="5564663" cy="1305615"/>
            <a:chOff x="3323355" y="4055649"/>
            <a:chExt cx="5262835" cy="1305615"/>
          </a:xfrm>
        </p:grpSpPr>
        <p:grpSp>
          <p:nvGrpSpPr>
            <p:cNvPr id="12" name="グループ化 11"/>
            <p:cNvGrpSpPr/>
            <p:nvPr/>
          </p:nvGrpSpPr>
          <p:grpSpPr>
            <a:xfrm>
              <a:off x="7628129" y="4165672"/>
              <a:ext cx="958061" cy="1195592"/>
              <a:chOff x="7645990" y="4204002"/>
              <a:chExt cx="958061" cy="1195592"/>
            </a:xfrm>
          </p:grpSpPr>
          <p:sp>
            <p:nvSpPr>
              <p:cNvPr id="29" name="テキスト ボックス 28"/>
              <p:cNvSpPr txBox="1"/>
              <p:nvPr/>
            </p:nvSpPr>
            <p:spPr>
              <a:xfrm>
                <a:off x="7810007" y="4473199"/>
                <a:ext cx="794044" cy="594038"/>
              </a:xfrm>
              <a:prstGeom prst="rect">
                <a:avLst/>
              </a:prstGeom>
              <a:solidFill>
                <a:schemeClr val="tx2"/>
              </a:solidFill>
            </p:spPr>
            <p:txBody>
              <a:bodyPr wrap="square" lIns="0" tIns="0" rIns="0" bIns="0" rtlCol="0" anchor="ctr" anchorCtr="0">
                <a:noAutofit/>
              </a:bodyPr>
              <a:lstStyle/>
              <a:p>
                <a:pPr algn="ctr"/>
                <a:r>
                  <a:rPr lang="ja-JP" altLang="en-US" sz="1200" b="1" dirty="0" smtClean="0">
                    <a:solidFill>
                      <a:prstClr val="white"/>
                    </a:solidFill>
                    <a:latin typeface="Meiryo UI" panose="020B0604030504040204" pitchFamily="50" charset="-128"/>
                    <a:ea typeface="Meiryo UI" panose="020B0604030504040204" pitchFamily="50" charset="-128"/>
                  </a:rPr>
                  <a:t>大阪の成長を支える</a:t>
                </a:r>
                <a:endParaRPr lang="en-US" altLang="ja-JP" sz="1200" b="1" dirty="0" smtClean="0">
                  <a:solidFill>
                    <a:prstClr val="white"/>
                  </a:solidFill>
                  <a:latin typeface="Meiryo UI" panose="020B0604030504040204" pitchFamily="50" charset="-128"/>
                  <a:ea typeface="Meiryo UI" panose="020B0604030504040204" pitchFamily="50" charset="-128"/>
                </a:endParaRPr>
              </a:p>
              <a:p>
                <a:pPr algn="ctr"/>
                <a:r>
                  <a:rPr lang="ja-JP" altLang="en-US" sz="1200" b="1" dirty="0" smtClean="0">
                    <a:solidFill>
                      <a:prstClr val="white"/>
                    </a:solidFill>
                    <a:latin typeface="Meiryo UI" panose="020B0604030504040204" pitchFamily="50" charset="-128"/>
                    <a:ea typeface="Meiryo UI" panose="020B0604030504040204" pitchFamily="50" charset="-128"/>
                  </a:rPr>
                  <a:t>都市基盤</a:t>
                </a:r>
                <a:endParaRPr lang="ja-JP" altLang="en-US" sz="1200" b="1" dirty="0">
                  <a:solidFill>
                    <a:prstClr val="white"/>
                  </a:solidFill>
                  <a:latin typeface="Meiryo UI" panose="020B0604030504040204" pitchFamily="50" charset="-128"/>
                  <a:ea typeface="Meiryo UI" panose="020B0604030504040204" pitchFamily="50" charset="-128"/>
                </a:endParaRPr>
              </a:p>
            </p:txBody>
          </p:sp>
          <p:sp>
            <p:nvSpPr>
              <p:cNvPr id="32" name="二等辺三角形 31"/>
              <p:cNvSpPr/>
              <p:nvPr/>
            </p:nvSpPr>
            <p:spPr>
              <a:xfrm rot="16200000" flipV="1">
                <a:off x="7104097" y="4745895"/>
                <a:ext cx="1195592" cy="111806"/>
              </a:xfrm>
              <a:prstGeom prs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ja-JP" altLang="en-US" sz="1350">
                  <a:solidFill>
                    <a:prstClr val="white"/>
                  </a:solidFill>
                  <a:latin typeface="游ゴシック" panose="020F0502020204030204"/>
                  <a:ea typeface="游ゴシック" panose="020B0400000000000000" pitchFamily="50" charset="-128"/>
                </a:endParaRPr>
              </a:p>
            </p:txBody>
          </p:sp>
        </p:grpSp>
        <p:sp>
          <p:nvSpPr>
            <p:cNvPr id="8" name="テキスト ボックス 7"/>
            <p:cNvSpPr txBox="1"/>
            <p:nvPr/>
          </p:nvSpPr>
          <p:spPr>
            <a:xfrm>
              <a:off x="3323355" y="4055649"/>
              <a:ext cx="4222342" cy="673320"/>
            </a:xfrm>
            <a:prstGeom prst="rect">
              <a:avLst/>
            </a:prstGeom>
            <a:noFill/>
            <a:ln>
              <a:noFill/>
            </a:ln>
          </p:spPr>
          <p:txBody>
            <a:bodyPr wrap="square" lIns="118169" tIns="59084" rIns="93046" bIns="59084" rtlCol="0" anchor="ctr" anchorCtr="0">
              <a:spAutoFit/>
            </a:bodyPr>
            <a:lstStyle/>
            <a:p>
              <a:pPr marL="350838" indent="-171450">
                <a:buFont typeface="Wingdings" panose="05000000000000000000" pitchFamily="2" charset="2"/>
                <a:buChar char="u"/>
              </a:pPr>
              <a:r>
                <a:rPr lang="ja-JP" altLang="en-US" sz="1200" dirty="0" smtClean="0">
                  <a:latin typeface="Meiryo UI" panose="020B0604030504040204" pitchFamily="50" charset="-128"/>
                  <a:ea typeface="Meiryo UI" panose="020B0604030504040204" pitchFamily="50" charset="-128"/>
                </a:rPr>
                <a:t>大阪都市再生環状道路のミッシングリンクが解消され、都心部の通過交通の迂回が可能となり、渋滞の減少に貢献するとともに府域に様々な好影響</a:t>
              </a:r>
              <a:r>
                <a:rPr lang="ja-JP" altLang="en-US" sz="12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　</a:t>
              </a:r>
              <a:endParaRPr lang="ja-JP" altLang="en-US" sz="1100" dirty="0">
                <a:latin typeface="Meiryo UI" panose="020B0604030504040204" pitchFamily="50" charset="-128"/>
                <a:ea typeface="Meiryo UI" panose="020B0604030504040204" pitchFamily="50" charset="-128"/>
              </a:endParaRPr>
            </a:p>
          </p:txBody>
        </p:sp>
      </p:grpSp>
      <p:sp>
        <p:nvSpPr>
          <p:cNvPr id="39" name="角丸四角形 38"/>
          <p:cNvSpPr/>
          <p:nvPr/>
        </p:nvSpPr>
        <p:spPr>
          <a:xfrm>
            <a:off x="71519" y="613463"/>
            <a:ext cx="3494558" cy="280608"/>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淀川左岸線の延伸について</a:t>
            </a:r>
            <a:endParaRPr lang="en-US" altLang="ja-JP" sz="1400" b="1" dirty="0">
              <a:solidFill>
                <a:schemeClr val="bg1"/>
              </a:solidFill>
              <a:latin typeface="Meiryo UI" panose="020B0604030504040204" pitchFamily="50" charset="-128"/>
              <a:ea typeface="Meiryo UI" panose="020B0604030504040204" pitchFamily="50" charset="-128"/>
            </a:endParaRPr>
          </a:p>
        </p:txBody>
      </p:sp>
      <p:sp>
        <p:nvSpPr>
          <p:cNvPr id="41" name="角丸四角形 40"/>
          <p:cNvSpPr/>
          <p:nvPr/>
        </p:nvSpPr>
        <p:spPr>
          <a:xfrm>
            <a:off x="3752471" y="596542"/>
            <a:ext cx="3494558" cy="280608"/>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solidFill>
                  <a:schemeClr val="bg1"/>
                </a:solidFill>
                <a:latin typeface="Meiryo UI" panose="020B0604030504040204" pitchFamily="50" charset="-128"/>
                <a:ea typeface="Meiryo UI" panose="020B0604030504040204" pitchFamily="50" charset="-128"/>
              </a:rPr>
              <a:t>事業化に至るまでの経緯</a:t>
            </a:r>
            <a:endParaRPr lang="en-US" altLang="ja-JP" sz="1400" b="1" dirty="0">
              <a:solidFill>
                <a:schemeClr val="bg1"/>
              </a:solidFill>
              <a:latin typeface="Meiryo UI" panose="020B0604030504040204" pitchFamily="50" charset="-128"/>
              <a:ea typeface="Meiryo UI" panose="020B0604030504040204" pitchFamily="50" charset="-128"/>
            </a:endParaRPr>
          </a:p>
        </p:txBody>
      </p:sp>
      <p:sp>
        <p:nvSpPr>
          <p:cNvPr id="42" name="角丸四角形 41"/>
          <p:cNvSpPr/>
          <p:nvPr/>
        </p:nvSpPr>
        <p:spPr>
          <a:xfrm>
            <a:off x="71519" y="5913595"/>
            <a:ext cx="8935823" cy="588071"/>
          </a:xfrm>
          <a:prstGeom prst="roundRect">
            <a:avLst>
              <a:gd name="adj" fmla="val 7532"/>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テキスト ボックス 43"/>
          <p:cNvSpPr txBox="1"/>
          <p:nvPr/>
        </p:nvSpPr>
        <p:spPr>
          <a:xfrm>
            <a:off x="47578" y="5889901"/>
            <a:ext cx="8967360" cy="611764"/>
          </a:xfrm>
          <a:prstGeom prst="rect">
            <a:avLst/>
          </a:prstGeom>
          <a:noFill/>
          <a:ln>
            <a:noFill/>
          </a:ln>
        </p:spPr>
        <p:txBody>
          <a:bodyPr wrap="square" lIns="118169" tIns="59084" rIns="93046" bIns="59084" rtlCol="0" anchor="ctr" anchorCtr="0">
            <a:spAutoFit/>
          </a:bodyPr>
          <a:lstStyle/>
          <a:p>
            <a:r>
              <a:rPr lang="ja-JP" altLang="en-US" sz="1600" b="1" dirty="0" smtClean="0">
                <a:latin typeface="Meiryo UI" panose="020B0604030504040204" pitchFamily="50" charset="-128"/>
                <a:ea typeface="Meiryo UI" panose="020B0604030504040204" pitchFamily="50" charset="-128"/>
              </a:rPr>
              <a:t>広域インフラの整備に関しては、制度的に大阪府に一元化され</a:t>
            </a:r>
            <a:r>
              <a:rPr lang="ja-JP" altLang="en-US" sz="1600" b="1" dirty="0">
                <a:latin typeface="Meiryo UI" panose="020B0604030504040204" pitchFamily="50" charset="-128"/>
                <a:ea typeface="Meiryo UI" panose="020B0604030504040204" pitchFamily="50" charset="-128"/>
              </a:rPr>
              <a:t>、計画の策定から事業の推進までの一連の過程</a:t>
            </a:r>
            <a:r>
              <a:rPr lang="ja-JP" altLang="en-US" sz="1600" b="1" dirty="0" smtClean="0">
                <a:latin typeface="Meiryo UI" panose="020B0604030504040204" pitchFamily="50" charset="-128"/>
                <a:ea typeface="Meiryo UI" panose="020B0604030504040204" pitchFamily="50" charset="-128"/>
              </a:rPr>
              <a:t>をより迅速・</a:t>
            </a:r>
            <a:r>
              <a:rPr lang="ja-JP" altLang="en-US" sz="1600" b="1" dirty="0">
                <a:latin typeface="Meiryo UI" panose="020B0604030504040204" pitchFamily="50" charset="-128"/>
                <a:ea typeface="Meiryo UI" panose="020B0604030504040204" pitchFamily="50" charset="-128"/>
              </a:rPr>
              <a:t>強</a:t>
            </a:r>
            <a:r>
              <a:rPr lang="ja-JP" altLang="en-US" sz="1600" b="1" dirty="0" smtClean="0">
                <a:latin typeface="Meiryo UI" panose="020B0604030504040204" pitchFamily="50" charset="-128"/>
                <a:ea typeface="Meiryo UI" panose="020B0604030504040204" pitchFamily="50" charset="-128"/>
              </a:rPr>
              <a:t>力かつ効果的に実施</a:t>
            </a:r>
            <a:endParaRPr lang="ja-JP" altLang="en-US" sz="1600" b="1" dirty="0">
              <a:latin typeface="Meiryo UI" panose="020B0604030504040204" pitchFamily="50" charset="-128"/>
              <a:ea typeface="Meiryo UI" panose="020B0604030504040204" pitchFamily="50" charset="-128"/>
            </a:endParaRPr>
          </a:p>
        </p:txBody>
      </p:sp>
      <p:sp>
        <p:nvSpPr>
          <p:cNvPr id="49" name="二等辺三角形 48"/>
          <p:cNvSpPr/>
          <p:nvPr/>
        </p:nvSpPr>
        <p:spPr>
          <a:xfrm flipV="1">
            <a:off x="3108030" y="5596629"/>
            <a:ext cx="2548947" cy="296731"/>
          </a:xfrm>
          <a:prstGeom prs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ja-JP" altLang="en-US" sz="1350" dirty="0">
              <a:solidFill>
                <a:prstClr val="white"/>
              </a:solidFill>
              <a:latin typeface="游ゴシック" panose="020F0502020204030204"/>
              <a:ea typeface="游ゴシック" panose="020B0400000000000000" pitchFamily="50" charset="-128"/>
            </a:endParaRPr>
          </a:p>
        </p:txBody>
      </p:sp>
      <p:sp>
        <p:nvSpPr>
          <p:cNvPr id="46" name="テキスト ボックス 45"/>
          <p:cNvSpPr txBox="1"/>
          <p:nvPr/>
        </p:nvSpPr>
        <p:spPr>
          <a:xfrm>
            <a:off x="2954055" y="5583155"/>
            <a:ext cx="3109396" cy="276999"/>
          </a:xfrm>
          <a:prstGeom prst="rect">
            <a:avLst/>
          </a:prstGeom>
          <a:noFill/>
        </p:spPr>
        <p:txBody>
          <a:bodyPr wrap="square" rtlCol="0">
            <a:spAutoFit/>
          </a:bodyPr>
          <a:lstStyle/>
          <a:p>
            <a:pPr algn="ctr"/>
            <a:r>
              <a:rPr kumimoji="1" lang="ja-JP" altLang="en-US" sz="1200" dirty="0" smtClean="0"/>
              <a:t>特別区制度（いわゆる「大阪都構想」）実現後</a:t>
            </a:r>
            <a:endParaRPr kumimoji="1" lang="ja-JP" altLang="en-US" sz="1200" dirty="0"/>
          </a:p>
        </p:txBody>
      </p:sp>
      <p:sp>
        <p:nvSpPr>
          <p:cNvPr id="50" name="角丸四角形 49"/>
          <p:cNvSpPr/>
          <p:nvPr/>
        </p:nvSpPr>
        <p:spPr>
          <a:xfrm>
            <a:off x="3713412" y="3446586"/>
            <a:ext cx="3494558" cy="280608"/>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smtClean="0">
                <a:solidFill>
                  <a:schemeClr val="bg1"/>
                </a:solidFill>
                <a:latin typeface="Meiryo UI" panose="020B0604030504040204" pitchFamily="50" charset="-128"/>
                <a:ea typeface="Meiryo UI" panose="020B0604030504040204" pitchFamily="50" charset="-128"/>
              </a:rPr>
              <a:t>整備</a:t>
            </a:r>
            <a:r>
              <a:rPr lang="ja-JP" altLang="en-US" sz="1400" b="1" dirty="0">
                <a:solidFill>
                  <a:schemeClr val="bg1"/>
                </a:solidFill>
                <a:latin typeface="Meiryo UI" panose="020B0604030504040204" pitchFamily="50" charset="-128"/>
                <a:ea typeface="Meiryo UI" panose="020B0604030504040204" pitchFamily="50" charset="-128"/>
              </a:rPr>
              <a:t>効果</a:t>
            </a:r>
            <a:endParaRPr lang="en-US" altLang="ja-JP" sz="1400" b="1" dirty="0">
              <a:solidFill>
                <a:schemeClr val="bg1"/>
              </a:solidFill>
              <a:latin typeface="Meiryo UI" panose="020B0604030504040204" pitchFamily="50" charset="-128"/>
              <a:ea typeface="Meiryo UI" panose="020B0604030504040204" pitchFamily="50" charset="-128"/>
            </a:endParaRPr>
          </a:p>
        </p:txBody>
      </p:sp>
      <p:sp>
        <p:nvSpPr>
          <p:cNvPr id="28" name="スライド番号プレースホルダー 3"/>
          <p:cNvSpPr>
            <a:spLocks noGrp="1"/>
          </p:cNvSpPr>
          <p:nvPr>
            <p:ph type="sldNum" sz="quarter" idx="12"/>
          </p:nvPr>
        </p:nvSpPr>
        <p:spPr>
          <a:xfrm>
            <a:off x="7071072" y="6487244"/>
            <a:ext cx="2133600" cy="365125"/>
          </a:xfrm>
        </p:spPr>
        <p:txBody>
          <a:bodyPr/>
          <a:lstStyle/>
          <a:p>
            <a:pPr>
              <a:defRPr/>
            </a:pPr>
            <a:r>
              <a:rPr lang="en-US" altLang="ja-JP" b="1" dirty="0"/>
              <a:t>6</a:t>
            </a:r>
            <a:endParaRPr lang="ja-JP" altLang="en-US" b="1" dirty="0"/>
          </a:p>
        </p:txBody>
      </p:sp>
      <p:graphicFrame>
        <p:nvGraphicFramePr>
          <p:cNvPr id="31" name="表 30"/>
          <p:cNvGraphicFramePr>
            <a:graphicFrameLocks noGrp="1"/>
          </p:cNvGraphicFramePr>
          <p:nvPr>
            <p:extLst/>
          </p:nvPr>
        </p:nvGraphicFramePr>
        <p:xfrm>
          <a:off x="3761600" y="917780"/>
          <a:ext cx="4485681" cy="2404343"/>
        </p:xfrm>
        <a:graphic>
          <a:graphicData uri="http://schemas.openxmlformats.org/drawingml/2006/table">
            <a:tbl>
              <a:tblPr firstRow="1" bandRow="1">
                <a:tableStyleId>{16D9F66E-5EB9-4882-86FB-DCBF35E3C3E4}</a:tableStyleId>
              </a:tblPr>
              <a:tblGrid>
                <a:gridCol w="540609">
                  <a:extLst>
                    <a:ext uri="{9D8B030D-6E8A-4147-A177-3AD203B41FA5}">
                      <a16:colId xmlns:a16="http://schemas.microsoft.com/office/drawing/2014/main" val="2195044476"/>
                    </a:ext>
                  </a:extLst>
                </a:gridCol>
                <a:gridCol w="3945072">
                  <a:extLst>
                    <a:ext uri="{9D8B030D-6E8A-4147-A177-3AD203B41FA5}">
                      <a16:colId xmlns:a16="http://schemas.microsoft.com/office/drawing/2014/main" val="853430311"/>
                    </a:ext>
                  </a:extLst>
                </a:gridCol>
              </a:tblGrid>
              <a:tr h="282467">
                <a:tc>
                  <a:txBody>
                    <a:bodyPr/>
                    <a:lstStyle/>
                    <a:p>
                      <a:pPr algn="ctr"/>
                      <a:r>
                        <a:rPr kumimoji="1" lang="en-US" altLang="ja-JP" sz="1200" dirty="0" smtClean="0">
                          <a:solidFill>
                            <a:schemeClr val="tx1"/>
                          </a:solidFill>
                        </a:rPr>
                        <a:t>2001</a:t>
                      </a:r>
                      <a:endParaRPr kumimoji="1" lang="ja-JP" altLang="en-US" sz="1200" b="1" dirty="0">
                        <a:solidFill>
                          <a:schemeClr val="tx1"/>
                        </a:solidFill>
                      </a:endParaRPr>
                    </a:p>
                  </a:txBody>
                  <a:tcPr marL="84406" marR="84406" marT="42203" marB="42203" anchor="ctr"/>
                </a:tc>
                <a:tc>
                  <a:txBody>
                    <a:bodyPr/>
                    <a:lstStyle/>
                    <a:p>
                      <a:r>
                        <a:rPr kumimoji="1" lang="ja-JP" altLang="en-US" sz="1000" dirty="0" smtClean="0">
                          <a:solidFill>
                            <a:schemeClr val="tx1"/>
                          </a:solidFill>
                          <a:latin typeface="+mj-ea"/>
                          <a:ea typeface="+mj-ea"/>
                        </a:rPr>
                        <a:t>都市再生プロジェクトに淀川左岸線延伸部が位置づけ（第二次決定）</a:t>
                      </a:r>
                      <a:endParaRPr kumimoji="1" lang="ja-JP" altLang="en-US" sz="1000" b="1" dirty="0" smtClean="0">
                        <a:solidFill>
                          <a:schemeClr val="tx1"/>
                        </a:solidFill>
                        <a:latin typeface="+mj-ea"/>
                        <a:ea typeface="+mj-ea"/>
                      </a:endParaRPr>
                    </a:p>
                  </a:txBody>
                  <a:tcPr marL="84406" marR="84406" marT="42203" marB="42203" anchor="ctr"/>
                </a:tc>
                <a:extLst>
                  <a:ext uri="{0D108BD9-81ED-4DB2-BD59-A6C34878D82A}">
                    <a16:rowId xmlns:a16="http://schemas.microsoft.com/office/drawing/2014/main" val="2157954969"/>
                  </a:ext>
                </a:extLst>
              </a:tr>
              <a:tr h="194220">
                <a:tc>
                  <a:txBody>
                    <a:bodyPr/>
                    <a:lstStyle/>
                    <a:p>
                      <a:pPr algn="ctr"/>
                      <a:endParaRPr kumimoji="1" lang="ja-JP" altLang="en-US" sz="1200" b="0" dirty="0">
                        <a:solidFill>
                          <a:schemeClr val="tx1"/>
                        </a:solidFill>
                      </a:endParaRPr>
                    </a:p>
                  </a:txBody>
                  <a:tcPr marL="84406" marR="84406" marT="42203" marB="42203" anchor="ctr"/>
                </a:tc>
                <a:tc>
                  <a:txBody>
                    <a:bodyPr/>
                    <a:lstStyle/>
                    <a:p>
                      <a:endParaRPr kumimoji="1" lang="ja-JP" altLang="en-US" sz="800" b="0" dirty="0">
                        <a:solidFill>
                          <a:schemeClr val="tx1"/>
                        </a:solidFill>
                      </a:endParaRPr>
                    </a:p>
                  </a:txBody>
                  <a:tcPr marL="84406" marR="84406" marT="42203" marB="42203" anchor="ctr"/>
                </a:tc>
                <a:extLst>
                  <a:ext uri="{0D108BD9-81ED-4DB2-BD59-A6C34878D82A}">
                    <a16:rowId xmlns:a16="http://schemas.microsoft.com/office/drawing/2014/main" val="3263994894"/>
                  </a:ext>
                </a:extLst>
              </a:tr>
              <a:tr h="194220">
                <a:tc>
                  <a:txBody>
                    <a:bodyPr/>
                    <a:lstStyle/>
                    <a:p>
                      <a:pPr algn="ctr"/>
                      <a:r>
                        <a:rPr kumimoji="1" lang="en-US" altLang="ja-JP" sz="1200" dirty="0" smtClean="0">
                          <a:solidFill>
                            <a:schemeClr val="tx1"/>
                          </a:solidFill>
                        </a:rPr>
                        <a:t>2004</a:t>
                      </a:r>
                      <a:endParaRPr kumimoji="1" lang="ja-JP" altLang="en-US" sz="1200" b="0" dirty="0">
                        <a:solidFill>
                          <a:schemeClr val="tx1"/>
                        </a:solidFill>
                      </a:endParaRPr>
                    </a:p>
                  </a:txBody>
                  <a:tcPr marL="84406" marR="84406" marT="42203" marB="42203" anchor="ctr"/>
                </a:tc>
                <a:tc>
                  <a:txBody>
                    <a:bodyPr/>
                    <a:lstStyle/>
                    <a:p>
                      <a:r>
                        <a:rPr kumimoji="1" lang="ja-JP" altLang="en-US" sz="1000" dirty="0" smtClean="0">
                          <a:solidFill>
                            <a:schemeClr val="tx1"/>
                          </a:solidFill>
                        </a:rPr>
                        <a:t>大阪府、大阪市、国により「淀川左岸線延伸部有識者委員会」を設立</a:t>
                      </a:r>
                      <a:endParaRPr kumimoji="1" lang="ja-JP" altLang="en-US" sz="1000" b="0" dirty="0">
                        <a:solidFill>
                          <a:schemeClr val="tx1"/>
                        </a:solidFill>
                      </a:endParaRPr>
                    </a:p>
                  </a:txBody>
                  <a:tcPr marL="84406" marR="84406" marT="42203" marB="42203" anchor="ctr"/>
                </a:tc>
                <a:extLst>
                  <a:ext uri="{0D108BD9-81ED-4DB2-BD59-A6C34878D82A}">
                    <a16:rowId xmlns:a16="http://schemas.microsoft.com/office/drawing/2014/main" val="3312657523"/>
                  </a:ext>
                </a:extLst>
              </a:tr>
              <a:tr h="286974">
                <a:tc>
                  <a:txBody>
                    <a:bodyPr/>
                    <a:lstStyle/>
                    <a:p>
                      <a:pPr algn="ctr">
                        <a:lnSpc>
                          <a:spcPts val="1200"/>
                        </a:lnSpc>
                      </a:pPr>
                      <a:r>
                        <a:rPr kumimoji="1" lang="en-US" altLang="ja-JP" sz="1200" dirty="0" smtClean="0">
                          <a:solidFill>
                            <a:schemeClr val="tx1"/>
                          </a:solidFill>
                        </a:rPr>
                        <a:t>2006</a:t>
                      </a:r>
                    </a:p>
                  </a:txBody>
                  <a:tcPr marL="84406" marR="84406" marT="42203" marB="42203" anchor="ctr"/>
                </a:tc>
                <a:tc>
                  <a:txBody>
                    <a:bodyPr/>
                    <a:lstStyle/>
                    <a:p>
                      <a:r>
                        <a:rPr kumimoji="1" lang="ja-JP" altLang="en-US" sz="1000" dirty="0" smtClean="0">
                          <a:solidFill>
                            <a:schemeClr val="tx1"/>
                          </a:solidFill>
                        </a:rPr>
                        <a:t>淀川左岸線延伸部有識者委員会が「推奨すべき計画案のルート・構造の考え方」について提言</a:t>
                      </a:r>
                      <a:endParaRPr kumimoji="1" lang="ja-JP" altLang="en-US" sz="1000" b="0" dirty="0">
                        <a:solidFill>
                          <a:schemeClr val="tx1"/>
                        </a:solidFill>
                      </a:endParaRPr>
                    </a:p>
                  </a:txBody>
                  <a:tcPr marL="84406" marR="84406" marT="42203" marB="42203" anchor="ctr"/>
                </a:tc>
                <a:extLst>
                  <a:ext uri="{0D108BD9-81ED-4DB2-BD59-A6C34878D82A}">
                    <a16:rowId xmlns:a16="http://schemas.microsoft.com/office/drawing/2014/main" val="2954609674"/>
                  </a:ext>
                </a:extLst>
              </a:tr>
              <a:tr h="206546">
                <a:tc>
                  <a:txBody>
                    <a:bodyPr/>
                    <a:lstStyle/>
                    <a:p>
                      <a:pPr algn="ctr">
                        <a:lnSpc>
                          <a:spcPts val="1200"/>
                        </a:lnSpc>
                      </a:pPr>
                      <a:endParaRPr kumimoji="1" lang="ja-JP" altLang="en-US" sz="1200" b="0" dirty="0">
                        <a:solidFill>
                          <a:schemeClr val="tx1"/>
                        </a:solidFill>
                      </a:endParaRPr>
                    </a:p>
                  </a:txBody>
                  <a:tcPr marL="84406" marR="84406" marT="42203" marB="42203" anchor="ctr"/>
                </a:tc>
                <a:tc>
                  <a:txBody>
                    <a:bodyPr/>
                    <a:lstStyle/>
                    <a:p>
                      <a:endParaRPr kumimoji="1" lang="ja-JP" altLang="en-US" sz="1000" b="0" dirty="0" smtClean="0">
                        <a:solidFill>
                          <a:schemeClr val="tx1"/>
                        </a:solidFill>
                      </a:endParaRPr>
                    </a:p>
                  </a:txBody>
                  <a:tcPr marL="84406" marR="84406" marT="42203" marB="42203" anchor="ctr"/>
                </a:tc>
                <a:extLst>
                  <a:ext uri="{0D108BD9-81ED-4DB2-BD59-A6C34878D82A}">
                    <a16:rowId xmlns:a16="http://schemas.microsoft.com/office/drawing/2014/main" val="2720269521"/>
                  </a:ext>
                </a:extLst>
              </a:tr>
              <a:tr h="473832">
                <a:tc>
                  <a:txBody>
                    <a:bodyPr/>
                    <a:lstStyle/>
                    <a:p>
                      <a:pPr algn="ctr">
                        <a:lnSpc>
                          <a:spcPts val="1200"/>
                        </a:lnSpc>
                      </a:pPr>
                      <a:r>
                        <a:rPr kumimoji="1" lang="en-US" altLang="ja-JP" sz="1200" b="0" dirty="0" smtClean="0">
                          <a:solidFill>
                            <a:schemeClr val="tx1"/>
                          </a:solidFill>
                        </a:rPr>
                        <a:t>2012</a:t>
                      </a:r>
                      <a:r>
                        <a:rPr kumimoji="1" lang="ja-JP" altLang="en-US" sz="1200" b="0" dirty="0" smtClean="0">
                          <a:solidFill>
                            <a:schemeClr val="tx1"/>
                          </a:solidFill>
                        </a:rPr>
                        <a:t>～</a:t>
                      </a:r>
                      <a:endParaRPr kumimoji="1" lang="en-US" altLang="ja-JP" sz="1200" b="0" dirty="0" smtClean="0">
                        <a:solidFill>
                          <a:schemeClr val="tx1"/>
                        </a:solidFill>
                      </a:endParaRPr>
                    </a:p>
                    <a:p>
                      <a:pPr algn="ctr">
                        <a:lnSpc>
                          <a:spcPts val="1200"/>
                        </a:lnSpc>
                      </a:pPr>
                      <a:r>
                        <a:rPr kumimoji="1" lang="en-US" altLang="ja-JP" sz="1200" b="0" dirty="0" smtClean="0">
                          <a:solidFill>
                            <a:schemeClr val="tx1"/>
                          </a:solidFill>
                        </a:rPr>
                        <a:t>2016</a:t>
                      </a:r>
                      <a:endParaRPr kumimoji="1" lang="ja-JP" altLang="en-US" sz="1200" b="0" dirty="0">
                        <a:solidFill>
                          <a:schemeClr val="tx1"/>
                        </a:solidFill>
                      </a:endParaRPr>
                    </a:p>
                  </a:txBody>
                  <a:tcPr marL="84406" marR="84406" marT="42203" marB="42203" anchor="ctr"/>
                </a:tc>
                <a:tc>
                  <a:txBody>
                    <a:bodyPr/>
                    <a:lstStyle/>
                    <a:p>
                      <a:r>
                        <a:rPr kumimoji="1" lang="ja-JP" altLang="en-US" sz="1000" dirty="0" smtClean="0">
                          <a:solidFill>
                            <a:schemeClr val="tx1"/>
                          </a:solidFill>
                        </a:rPr>
                        <a:t>大阪府と大阪市から国に環境アセスメントへの協力を依頼</a:t>
                      </a:r>
                      <a:endParaRPr kumimoji="1" lang="en-US" altLang="ja-JP" sz="1000" dirty="0" smtClean="0">
                        <a:solidFill>
                          <a:schemeClr val="tx1"/>
                        </a:solidFill>
                      </a:endParaRPr>
                    </a:p>
                    <a:p>
                      <a:r>
                        <a:rPr kumimoji="1" lang="ja-JP" altLang="en-US" sz="1000" dirty="0" smtClean="0">
                          <a:solidFill>
                            <a:schemeClr val="tx1"/>
                          </a:solidFill>
                        </a:rPr>
                        <a:t>大阪府と大阪市が国</a:t>
                      </a:r>
                      <a:r>
                        <a:rPr kumimoji="1" lang="ja-JP" altLang="en-US" sz="1000" b="0" dirty="0" smtClean="0">
                          <a:solidFill>
                            <a:schemeClr val="tx1"/>
                          </a:solidFill>
                        </a:rPr>
                        <a:t>と事業スキームを検討</a:t>
                      </a:r>
                      <a:endParaRPr kumimoji="1" lang="en-US" altLang="ja-JP" sz="1000" b="0"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rPr>
                        <a:t>都市計画決定</a:t>
                      </a:r>
                      <a:endParaRPr kumimoji="1" lang="en-US" altLang="ja-JP" sz="1000" b="0" dirty="0" smtClean="0">
                        <a:solidFill>
                          <a:schemeClr val="tx1"/>
                        </a:solidFill>
                      </a:endParaRPr>
                    </a:p>
                    <a:p>
                      <a:r>
                        <a:rPr kumimoji="1" lang="ja-JP" altLang="en-US" sz="1000" b="0" dirty="0" smtClean="0">
                          <a:solidFill>
                            <a:schemeClr val="tx1"/>
                          </a:solidFill>
                        </a:rPr>
                        <a:t>国直轄事業の導入提示、地方負担額を</a:t>
                      </a:r>
                      <a:r>
                        <a:rPr kumimoji="1" lang="en-US" altLang="ja-JP" sz="1000" b="0" dirty="0" smtClean="0">
                          <a:solidFill>
                            <a:schemeClr val="tx1"/>
                          </a:solidFill>
                        </a:rPr>
                        <a:t>1,000</a:t>
                      </a:r>
                      <a:r>
                        <a:rPr kumimoji="1" lang="ja-JP" altLang="en-US" sz="1000" b="0" dirty="0" smtClean="0">
                          <a:solidFill>
                            <a:schemeClr val="tx1"/>
                          </a:solidFill>
                        </a:rPr>
                        <a:t>億円圧縮</a:t>
                      </a:r>
                    </a:p>
                  </a:txBody>
                  <a:tcPr marL="84406" marR="84406" marT="42203" marB="42203" anchor="ctr"/>
                </a:tc>
                <a:extLst>
                  <a:ext uri="{0D108BD9-81ED-4DB2-BD59-A6C34878D82A}">
                    <a16:rowId xmlns:a16="http://schemas.microsoft.com/office/drawing/2014/main" val="1782099465"/>
                  </a:ext>
                </a:extLst>
              </a:tr>
              <a:tr h="167715">
                <a:tc>
                  <a:txBody>
                    <a:bodyPr/>
                    <a:lstStyle/>
                    <a:p>
                      <a:pPr algn="ctr"/>
                      <a:r>
                        <a:rPr kumimoji="1" lang="en-US" altLang="ja-JP" sz="1200" b="1" dirty="0" smtClean="0">
                          <a:solidFill>
                            <a:schemeClr val="tx1"/>
                          </a:solidFill>
                        </a:rPr>
                        <a:t>2017</a:t>
                      </a:r>
                      <a:endParaRPr kumimoji="1" lang="ja-JP" altLang="en-US" sz="1200" b="1" dirty="0">
                        <a:solidFill>
                          <a:schemeClr val="tx1"/>
                        </a:solidFill>
                      </a:endParaRPr>
                    </a:p>
                  </a:txBody>
                  <a:tcPr marL="84406" marR="84406" marT="42203" marB="42203" anchor="ctr"/>
                </a:tc>
                <a:tc>
                  <a:txBody>
                    <a:bodyPr/>
                    <a:lstStyle/>
                    <a:p>
                      <a:pPr marL="0" marR="0" lvl="0" indent="0" algn="l" defTabSz="914266" rtl="0" eaLnBrk="1" fontAlgn="auto" latinLnBrk="0" hangingPunct="1">
                        <a:lnSpc>
                          <a:spcPct val="100000"/>
                        </a:lnSpc>
                        <a:spcBef>
                          <a:spcPts val="0"/>
                        </a:spcBef>
                        <a:spcAft>
                          <a:spcPts val="0"/>
                        </a:spcAft>
                        <a:buClrTx/>
                        <a:buSzTx/>
                        <a:buFontTx/>
                        <a:buNone/>
                        <a:tabLst/>
                        <a:defRPr/>
                      </a:pPr>
                      <a:r>
                        <a:rPr lang="ja-JP" altLang="en-US" sz="10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事業化（地方負担は府市１：１）</a:t>
                      </a:r>
                      <a:endParaRPr lang="en-US" altLang="ja-JP" sz="10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marT="42203" marB="42203" anchor="ctr"/>
                </a:tc>
                <a:extLst>
                  <a:ext uri="{0D108BD9-81ED-4DB2-BD59-A6C34878D82A}">
                    <a16:rowId xmlns:a16="http://schemas.microsoft.com/office/drawing/2014/main" val="1586227164"/>
                  </a:ext>
                </a:extLst>
              </a:tr>
            </a:tbl>
          </a:graphicData>
        </a:graphic>
      </p:graphicFrame>
      <p:sp>
        <p:nvSpPr>
          <p:cNvPr id="33" name="正方形/長方形 32"/>
          <p:cNvSpPr/>
          <p:nvPr/>
        </p:nvSpPr>
        <p:spPr>
          <a:xfrm>
            <a:off x="8577255" y="1096070"/>
            <a:ext cx="430087" cy="920988"/>
          </a:xfrm>
          <a:prstGeom prst="rect">
            <a:avLst/>
          </a:prstGeom>
          <a:ln>
            <a:solidFill>
              <a:schemeClr val="tx1"/>
            </a:solidFill>
            <a:prstDash val="sysDash"/>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lang="ja-JP" altLang="en-US" sz="1200" dirty="0" smtClean="0">
                <a:solidFill>
                  <a:schemeClr val="tx1"/>
                </a:solidFill>
                <a:latin typeface="Meiryo UI" panose="020B0604030504040204" pitchFamily="50" charset="-128"/>
                <a:ea typeface="Meiryo UI" panose="020B0604030504040204" pitchFamily="50" charset="-128"/>
              </a:rPr>
              <a:t>検討段階</a:t>
            </a:r>
            <a:endParaRPr lang="ja-JP" altLang="en-US" sz="1200" dirty="0">
              <a:solidFill>
                <a:schemeClr val="tx1"/>
              </a:solidFill>
              <a:latin typeface="Meiryo UI" panose="020B0604030504040204" pitchFamily="50" charset="-128"/>
              <a:ea typeface="Meiryo UI" panose="020B0604030504040204" pitchFamily="50" charset="-128"/>
            </a:endParaRPr>
          </a:p>
        </p:txBody>
      </p:sp>
      <p:sp>
        <p:nvSpPr>
          <p:cNvPr id="34" name="正方形/長方形 33"/>
          <p:cNvSpPr/>
          <p:nvPr/>
        </p:nvSpPr>
        <p:spPr>
          <a:xfrm>
            <a:off x="8577255" y="2391708"/>
            <a:ext cx="430087" cy="920988"/>
          </a:xfrm>
          <a:prstGeom prst="rect">
            <a:avLst/>
          </a:prstGeom>
          <a:ln>
            <a:solidFill>
              <a:srgbClr val="FF0000"/>
            </a:solidFill>
            <a:prstDash val="solid"/>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lang="ja-JP" altLang="en-US" sz="1200" dirty="0" smtClean="0">
                <a:latin typeface="Meiryo UI" panose="020B0604030504040204" pitchFamily="50" charset="-128"/>
                <a:ea typeface="Meiryo UI" panose="020B0604030504040204" pitchFamily="50" charset="-128"/>
              </a:rPr>
              <a:t>府市一体で計画推進</a:t>
            </a:r>
            <a:endParaRPr lang="ja-JP" altLang="en-US" sz="1200" dirty="0">
              <a:latin typeface="Meiryo UI" panose="020B0604030504040204" pitchFamily="50" charset="-128"/>
              <a:ea typeface="Meiryo UI" panose="020B0604030504040204" pitchFamily="50" charset="-128"/>
            </a:endParaRPr>
          </a:p>
        </p:txBody>
      </p:sp>
      <p:sp>
        <p:nvSpPr>
          <p:cNvPr id="37" name="テキスト ボックス 36"/>
          <p:cNvSpPr txBox="1"/>
          <p:nvPr/>
        </p:nvSpPr>
        <p:spPr>
          <a:xfrm>
            <a:off x="6167629" y="1285593"/>
            <a:ext cx="276999" cy="163321"/>
          </a:xfrm>
          <a:prstGeom prst="rect">
            <a:avLst/>
          </a:prstGeom>
          <a:noFill/>
        </p:spPr>
        <p:txBody>
          <a:bodyPr vert="eaVert" wrap="square" lIns="0" tIns="0" rIns="0" bIns="0" rtlCol="0">
            <a:spAutoFit/>
          </a:bodyPr>
          <a:lstStyle/>
          <a:p>
            <a:r>
              <a:rPr kumimoji="1" lang="en-US" altLang="ja-JP" dirty="0" smtClean="0"/>
              <a:t>…</a:t>
            </a:r>
            <a:endParaRPr kumimoji="1" lang="ja-JP" altLang="en-US" dirty="0"/>
          </a:p>
        </p:txBody>
      </p:sp>
      <p:sp>
        <p:nvSpPr>
          <p:cNvPr id="38" name="テキスト ボックス 37"/>
          <p:cNvSpPr txBox="1"/>
          <p:nvPr/>
        </p:nvSpPr>
        <p:spPr>
          <a:xfrm>
            <a:off x="6167629" y="2167250"/>
            <a:ext cx="276999" cy="163321"/>
          </a:xfrm>
          <a:prstGeom prst="rect">
            <a:avLst/>
          </a:prstGeom>
          <a:noFill/>
        </p:spPr>
        <p:txBody>
          <a:bodyPr vert="eaVert" wrap="square" lIns="0" tIns="0" rIns="0" bIns="0" rtlCol="0">
            <a:spAutoFit/>
          </a:bodyPr>
          <a:lstStyle/>
          <a:p>
            <a:r>
              <a:rPr kumimoji="1" lang="en-US" altLang="ja-JP" dirty="0" smtClean="0"/>
              <a:t>…</a:t>
            </a:r>
            <a:endParaRPr kumimoji="1" lang="ja-JP" altLang="en-US" dirty="0"/>
          </a:p>
        </p:txBody>
      </p:sp>
      <p:sp>
        <p:nvSpPr>
          <p:cNvPr id="45" name="角丸四角形 44"/>
          <p:cNvSpPr/>
          <p:nvPr/>
        </p:nvSpPr>
        <p:spPr>
          <a:xfrm>
            <a:off x="3726021" y="4511243"/>
            <a:ext cx="4241146" cy="904118"/>
          </a:xfrm>
          <a:prstGeom prst="roundRect">
            <a:avLst>
              <a:gd name="adj" fmla="val 7532"/>
            </a:avLst>
          </a:prstGeom>
          <a:solidFill>
            <a:schemeClr val="accent6">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lnSpc>
                <a:spcPts val="1100"/>
              </a:lnSpc>
              <a:spcBef>
                <a:spcPts val="500"/>
              </a:spcBef>
              <a:buFont typeface="Wingdings" panose="05000000000000000000" pitchFamily="2" charset="2"/>
              <a:buChar char="p"/>
            </a:pPr>
            <a:r>
              <a:rPr lang="ja-JP" altLang="en-US" sz="1050" dirty="0" smtClean="0">
                <a:solidFill>
                  <a:schemeClr val="tx1"/>
                </a:solidFill>
                <a:latin typeface="Meiryo UI" panose="020B0604030504040204" pitchFamily="50" charset="-128"/>
                <a:ea typeface="Meiryo UI" panose="020B0604030504040204" pitchFamily="50" charset="-128"/>
              </a:rPr>
              <a:t>都心部の交通渋滞を緩和、沿道環境の改善</a:t>
            </a:r>
            <a:endParaRPr lang="en-US" altLang="ja-JP" sz="1050" dirty="0" smtClean="0">
              <a:solidFill>
                <a:schemeClr val="tx1"/>
              </a:solidFill>
              <a:latin typeface="Meiryo UI" panose="020B0604030504040204" pitchFamily="50" charset="-128"/>
              <a:ea typeface="Meiryo UI" panose="020B0604030504040204" pitchFamily="50" charset="-128"/>
            </a:endParaRPr>
          </a:p>
          <a:p>
            <a:pPr marL="171450" indent="-171450">
              <a:lnSpc>
                <a:spcPts val="1100"/>
              </a:lnSpc>
              <a:spcBef>
                <a:spcPts val="500"/>
              </a:spcBef>
              <a:buFont typeface="Wingdings" panose="05000000000000000000" pitchFamily="2" charset="2"/>
              <a:buChar char="p"/>
            </a:pPr>
            <a:r>
              <a:rPr lang="ja-JP" altLang="en-US" sz="1050" dirty="0" smtClean="0">
                <a:solidFill>
                  <a:schemeClr val="tx1"/>
                </a:solidFill>
                <a:latin typeface="Meiryo UI" panose="020B0604030504040204" pitchFamily="50" charset="-128"/>
                <a:ea typeface="Meiryo UI" panose="020B0604030504040204" pitchFamily="50" charset="-128"/>
              </a:rPr>
              <a:t>臨海部と内陸部の物流ネットワークが強化され、さらなる民間投資を誘発</a:t>
            </a:r>
            <a:endParaRPr lang="en-US" altLang="ja-JP" sz="1050" dirty="0" smtClean="0">
              <a:solidFill>
                <a:schemeClr val="tx1"/>
              </a:solidFill>
              <a:latin typeface="Meiryo UI" panose="020B0604030504040204" pitchFamily="50" charset="-128"/>
              <a:ea typeface="Meiryo UI" panose="020B0604030504040204" pitchFamily="50" charset="-128"/>
            </a:endParaRPr>
          </a:p>
          <a:p>
            <a:pPr>
              <a:lnSpc>
                <a:spcPts val="1100"/>
              </a:lnSpc>
              <a:spcBef>
                <a:spcPts val="500"/>
              </a:spcBef>
            </a:pPr>
            <a:endParaRPr lang="en-US" altLang="ja-JP" sz="1050" dirty="0" smtClean="0">
              <a:solidFill>
                <a:schemeClr val="tx1"/>
              </a:solidFill>
              <a:latin typeface="Meiryo UI" panose="020B0604030504040204" pitchFamily="50" charset="-128"/>
              <a:ea typeface="Meiryo UI" panose="020B0604030504040204" pitchFamily="50" charset="-128"/>
            </a:endParaRPr>
          </a:p>
          <a:p>
            <a:pPr marL="171450" indent="-171450">
              <a:lnSpc>
                <a:spcPts val="1100"/>
              </a:lnSpc>
              <a:spcBef>
                <a:spcPts val="500"/>
              </a:spcBef>
              <a:buFont typeface="Wingdings" panose="05000000000000000000" pitchFamily="2" charset="2"/>
              <a:buChar char="p"/>
            </a:pPr>
            <a:r>
              <a:rPr lang="ja-JP" altLang="en-US" sz="1050" dirty="0" smtClean="0">
                <a:solidFill>
                  <a:schemeClr val="tx1"/>
                </a:solidFill>
                <a:latin typeface="Meiryo UI" panose="020B0604030504040204" pitchFamily="50" charset="-128"/>
                <a:ea typeface="Meiryo UI" panose="020B0604030504040204" pitchFamily="50" charset="-128"/>
              </a:rPr>
              <a:t>広域的</a:t>
            </a:r>
            <a:r>
              <a:rPr lang="ja-JP" altLang="en-US" sz="1050" dirty="0">
                <a:solidFill>
                  <a:schemeClr val="tx1"/>
                </a:solidFill>
                <a:latin typeface="Meiryo UI" panose="020B0604030504040204" pitchFamily="50" charset="-128"/>
                <a:ea typeface="Meiryo UI" panose="020B0604030504040204" pitchFamily="50" charset="-128"/>
              </a:rPr>
              <a:t>な観光拠点間の時間</a:t>
            </a:r>
            <a:r>
              <a:rPr lang="ja-JP" altLang="en-US" sz="1050" dirty="0" smtClean="0">
                <a:solidFill>
                  <a:schemeClr val="tx1"/>
                </a:solidFill>
                <a:latin typeface="Meiryo UI" panose="020B0604030504040204" pitchFamily="50" charset="-128"/>
                <a:ea typeface="Meiryo UI" panose="020B0604030504040204" pitchFamily="50" charset="-128"/>
              </a:rPr>
              <a:t>短縮、定時性確保による観光需要の拡大</a:t>
            </a:r>
            <a:endParaRPr lang="en-US" altLang="ja-JP" sz="1050" dirty="0" smtClean="0">
              <a:solidFill>
                <a:schemeClr val="tx1"/>
              </a:solidFill>
              <a:latin typeface="Meiryo UI" panose="020B0604030504040204" pitchFamily="50" charset="-128"/>
              <a:ea typeface="Meiryo UI" panose="020B0604030504040204" pitchFamily="50" charset="-128"/>
            </a:endParaRPr>
          </a:p>
        </p:txBody>
      </p:sp>
      <p:sp>
        <p:nvSpPr>
          <p:cNvPr id="48" name="テキスト ボックス 47"/>
          <p:cNvSpPr txBox="1"/>
          <p:nvPr/>
        </p:nvSpPr>
        <p:spPr>
          <a:xfrm>
            <a:off x="3448609" y="4858765"/>
            <a:ext cx="4416735" cy="396321"/>
          </a:xfrm>
          <a:prstGeom prst="rect">
            <a:avLst/>
          </a:prstGeom>
          <a:noFill/>
          <a:ln>
            <a:noFill/>
          </a:ln>
        </p:spPr>
        <p:txBody>
          <a:bodyPr wrap="square" lIns="118169" tIns="59084" rIns="93046" bIns="59084" rtlCol="0" anchor="ctr" anchorCtr="0">
            <a:spAutoFit/>
          </a:bodyPr>
          <a:lstStyle/>
          <a:p>
            <a:pPr marL="179388" algn="r"/>
            <a:r>
              <a:rPr lang="en-US" altLang="ja-JP" sz="900" dirty="0" smtClean="0">
                <a:latin typeface="Meiryo UI" panose="020B0604030504040204" pitchFamily="50" charset="-128"/>
                <a:ea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rPr>
              <a:t>　第二京阪（枚方学研</a:t>
            </a:r>
            <a:r>
              <a:rPr lang="en-US" altLang="ja-JP" sz="900" dirty="0" smtClean="0">
                <a:latin typeface="Meiryo UI" panose="020B0604030504040204" pitchFamily="50" charset="-128"/>
                <a:ea typeface="Meiryo UI" panose="020B0604030504040204" pitchFamily="50" charset="-128"/>
              </a:rPr>
              <a:t>IC</a:t>
            </a:r>
            <a:r>
              <a:rPr lang="ja-JP" altLang="en-US" sz="900" dirty="0" smtClean="0">
                <a:latin typeface="Meiryo UI" panose="020B0604030504040204" pitchFamily="50" charset="-128"/>
                <a:ea typeface="Meiryo UI" panose="020B0604030504040204" pitchFamily="50" charset="-128"/>
              </a:rPr>
              <a:t>）～湾岸舞洲ランプ 　所要時間が</a:t>
            </a:r>
            <a:r>
              <a:rPr lang="en-US" altLang="ja-JP" sz="900" dirty="0">
                <a:latin typeface="Meiryo UI" panose="020B0604030504040204" pitchFamily="50" charset="-128"/>
                <a:ea typeface="Meiryo UI" panose="020B0604030504040204" pitchFamily="50" charset="-128"/>
              </a:rPr>
              <a:t>22</a:t>
            </a:r>
            <a:r>
              <a:rPr lang="ja-JP" altLang="en-US" sz="900" dirty="0" smtClean="0">
                <a:latin typeface="Meiryo UI" panose="020B0604030504040204" pitchFamily="50" charset="-128"/>
                <a:ea typeface="Meiryo UI" panose="020B0604030504040204" pitchFamily="50" charset="-128"/>
              </a:rPr>
              <a:t>分短縮</a:t>
            </a:r>
            <a:endParaRPr lang="en-US" altLang="ja-JP" sz="900" dirty="0" smtClean="0">
              <a:latin typeface="Meiryo UI" panose="020B0604030504040204" pitchFamily="50" charset="-128"/>
              <a:ea typeface="Meiryo UI" panose="020B0604030504040204" pitchFamily="50" charset="-128"/>
            </a:endParaRPr>
          </a:p>
          <a:p>
            <a:pPr marL="179388" algn="r"/>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55</a:t>
            </a:r>
            <a:r>
              <a:rPr lang="ja-JP" altLang="en-US" sz="900" dirty="0" smtClean="0">
                <a:latin typeface="Meiryo UI" panose="020B0604030504040204" pitchFamily="50" charset="-128"/>
                <a:ea typeface="Meiryo UI" panose="020B0604030504040204" pitchFamily="50" charset="-128"/>
              </a:rPr>
              <a:t>分 → </a:t>
            </a:r>
            <a:r>
              <a:rPr lang="en-US" altLang="ja-JP" sz="900" dirty="0" smtClean="0">
                <a:latin typeface="Meiryo UI" panose="020B0604030504040204" pitchFamily="50" charset="-128"/>
                <a:ea typeface="Meiryo UI" panose="020B0604030504040204" pitchFamily="50" charset="-128"/>
              </a:rPr>
              <a:t>33</a:t>
            </a:r>
            <a:r>
              <a:rPr lang="ja-JP" altLang="en-US" sz="900" dirty="0" smtClean="0">
                <a:latin typeface="Meiryo UI" panose="020B0604030504040204" pitchFamily="50" charset="-128"/>
                <a:ea typeface="Meiryo UI" panose="020B0604030504040204" pitchFamily="50" charset="-128"/>
              </a:rPr>
              <a:t>分）　</a:t>
            </a:r>
            <a:r>
              <a:rPr lang="ja-JP" altLang="en-US" sz="900" dirty="0">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　</a:t>
            </a:r>
            <a:endParaRPr lang="ja-JP" altLang="en-US" sz="900" dirty="0">
              <a:latin typeface="Meiryo UI" panose="020B0604030504040204" pitchFamily="50" charset="-128"/>
              <a:ea typeface="Meiryo UI" panose="020B0604030504040204" pitchFamily="50" charset="-128"/>
            </a:endParaRPr>
          </a:p>
        </p:txBody>
      </p:sp>
      <p:sp>
        <p:nvSpPr>
          <p:cNvPr id="40" name="下矢印 39"/>
          <p:cNvSpPr/>
          <p:nvPr/>
        </p:nvSpPr>
        <p:spPr>
          <a:xfrm>
            <a:off x="8260123" y="2388194"/>
            <a:ext cx="304290" cy="978532"/>
          </a:xfrm>
          <a:prstGeom prst="downArrow">
            <a:avLst>
              <a:gd name="adj1" fmla="val 33754"/>
              <a:gd name="adj2" fmla="val 82493"/>
            </a:avLst>
          </a:prstGeom>
          <a:solidFill>
            <a:srgbClr val="F68426"/>
          </a:solidFill>
          <a:ln>
            <a:solidFill>
              <a:srgbClr val="F68426"/>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ja-JP" altLang="en-US" sz="1662"/>
          </a:p>
        </p:txBody>
      </p:sp>
      <p:sp>
        <p:nvSpPr>
          <p:cNvPr id="52" name="下矢印 51"/>
          <p:cNvSpPr/>
          <p:nvPr/>
        </p:nvSpPr>
        <p:spPr>
          <a:xfrm>
            <a:off x="8295833" y="917780"/>
            <a:ext cx="268580" cy="1363525"/>
          </a:xfrm>
          <a:prstGeom prst="downArrow">
            <a:avLst>
              <a:gd name="adj1" fmla="val 33754"/>
              <a:gd name="adj2" fmla="val 82493"/>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ja-JP" altLang="en-US" sz="1662"/>
          </a:p>
        </p:txBody>
      </p:sp>
    </p:spTree>
    <p:extLst>
      <p:ext uri="{BB962C8B-B14F-4D97-AF65-F5344CB8AC3E}">
        <p14:creationId xmlns:p14="http://schemas.microsoft.com/office/powerpoint/2010/main" val="28922815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p:cNvCxnSpPr/>
          <p:nvPr/>
        </p:nvCxnSpPr>
        <p:spPr>
          <a:xfrm>
            <a:off x="0" y="548680"/>
            <a:ext cx="91440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20" name="タイトル 1"/>
          <p:cNvSpPr txBox="1">
            <a:spLocks/>
          </p:cNvSpPr>
          <p:nvPr/>
        </p:nvSpPr>
        <p:spPr>
          <a:xfrm>
            <a:off x="0" y="77554"/>
            <a:ext cx="9972600" cy="337420"/>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769" b="1" dirty="0" smtClean="0">
                <a:latin typeface="Meiryo UI" panose="020B0604030504040204" pitchFamily="50" charset="-128"/>
                <a:ea typeface="Meiryo UI" panose="020B0604030504040204" pitchFamily="50" charset="-128"/>
              </a:rPr>
              <a:t>■一体性、スピード感を持った成長の取組み②</a:t>
            </a:r>
            <a:r>
              <a:rPr lang="ja-JP" altLang="en-US" sz="2400" b="1" dirty="0" smtClean="0">
                <a:latin typeface="Meiryo UI" panose="020B0604030504040204" pitchFamily="50" charset="-128"/>
                <a:ea typeface="Meiryo UI" panose="020B0604030504040204" pitchFamily="50" charset="-128"/>
              </a:rPr>
              <a:t>（</a:t>
            </a:r>
            <a:r>
              <a:rPr lang="ja-JP" altLang="en-US" sz="2400" b="1" dirty="0">
                <a:latin typeface="Meiryo UI" panose="020B0604030504040204" pitchFamily="50" charset="-128"/>
                <a:ea typeface="Meiryo UI" panose="020B0604030504040204" pitchFamily="50" charset="-128"/>
              </a:rPr>
              <a:t>なにわ筋線）</a:t>
            </a:r>
            <a:endParaRPr lang="ja-JP" altLang="en-US" sz="1800" dirty="0">
              <a:latin typeface="Meiryo UI" panose="020B0604030504040204" pitchFamily="50" charset="-128"/>
              <a:ea typeface="Meiryo UI" panose="020B0604030504040204" pitchFamily="50" charset="-128"/>
            </a:endParaRPr>
          </a:p>
        </p:txBody>
      </p:sp>
      <p:sp>
        <p:nvSpPr>
          <p:cNvPr id="24" name="二等辺三角形 23"/>
          <p:cNvSpPr/>
          <p:nvPr/>
        </p:nvSpPr>
        <p:spPr>
          <a:xfrm flipV="1">
            <a:off x="4755379" y="3565830"/>
            <a:ext cx="3190154" cy="171003"/>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21" name="正方形/長方形 20"/>
          <p:cNvSpPr/>
          <p:nvPr/>
        </p:nvSpPr>
        <p:spPr>
          <a:xfrm>
            <a:off x="4005406" y="4191489"/>
            <a:ext cx="5086261" cy="164809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ts val="1600"/>
              </a:lnSpc>
            </a:pPr>
            <a:r>
              <a:rPr lang="ja-JP" altLang="en-US" sz="1200" dirty="0" smtClean="0">
                <a:solidFill>
                  <a:schemeClr val="tx1"/>
                </a:solidFill>
                <a:latin typeface="Meiryo UI" panose="020B0604030504040204" pitchFamily="50" charset="-128"/>
                <a:ea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rPr>
              <a:t>関西空港へのアクセスが強化されるとともに、国土軸の新大阪</a:t>
            </a:r>
            <a:r>
              <a:rPr lang="ja-JP" altLang="en-US" sz="1200" dirty="0" smtClean="0">
                <a:solidFill>
                  <a:schemeClr val="tx1"/>
                </a:solidFill>
                <a:latin typeface="Meiryo UI" panose="020B0604030504040204" pitchFamily="50" charset="-128"/>
                <a:ea typeface="Meiryo UI" panose="020B0604030504040204" pitchFamily="50" charset="-128"/>
              </a:rPr>
              <a:t>や</a:t>
            </a:r>
            <a:endParaRPr lang="en-US" altLang="ja-JP" sz="1200" dirty="0" smtClean="0">
              <a:solidFill>
                <a:schemeClr val="tx1"/>
              </a:solidFill>
              <a:latin typeface="Meiryo UI" panose="020B0604030504040204" pitchFamily="50" charset="-128"/>
              <a:ea typeface="Meiryo UI" panose="020B0604030504040204" pitchFamily="50" charset="-128"/>
            </a:endParaRPr>
          </a:p>
          <a:p>
            <a:pPr>
              <a:lnSpc>
                <a:spcPts val="1600"/>
              </a:lnSpc>
            </a:pPr>
            <a:r>
              <a:rPr lang="ja-JP" altLang="en-US" sz="1200" dirty="0">
                <a:solidFill>
                  <a:schemeClr val="tx1"/>
                </a:solidFill>
                <a:latin typeface="Meiryo UI" panose="020B0604030504040204" pitchFamily="50" charset="-128"/>
                <a:ea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rPr>
              <a:t> 大阪都心部と</a:t>
            </a:r>
            <a:r>
              <a:rPr lang="ja-JP" altLang="en-US" sz="1200" dirty="0">
                <a:solidFill>
                  <a:schemeClr val="tx1"/>
                </a:solidFill>
                <a:latin typeface="Meiryo UI" panose="020B0604030504040204" pitchFamily="50" charset="-128"/>
                <a:ea typeface="Meiryo UI" panose="020B0604030504040204" pitchFamily="50" charset="-128"/>
              </a:rPr>
              <a:t>大阪南部地域等が</a:t>
            </a:r>
            <a:r>
              <a:rPr lang="ja-JP" altLang="en-US" sz="1200" dirty="0" smtClean="0">
                <a:solidFill>
                  <a:schemeClr val="tx1"/>
                </a:solidFill>
                <a:latin typeface="Meiryo UI" panose="020B0604030504040204" pitchFamily="50" charset="-128"/>
                <a:ea typeface="Meiryo UI" panose="020B0604030504040204" pitchFamily="50" charset="-128"/>
              </a:rPr>
              <a:t>直結</a:t>
            </a:r>
            <a:endParaRPr lang="ja-JP" altLang="en-US" sz="1200" dirty="0">
              <a:solidFill>
                <a:schemeClr val="tx1"/>
              </a:solidFill>
              <a:latin typeface="Meiryo UI" panose="020B0604030504040204" pitchFamily="50" charset="-128"/>
              <a:ea typeface="Meiryo UI" panose="020B0604030504040204" pitchFamily="50" charset="-128"/>
            </a:endParaRPr>
          </a:p>
        </p:txBody>
      </p:sp>
      <p:sp>
        <p:nvSpPr>
          <p:cNvPr id="32" name="正方形/長方形 31"/>
          <p:cNvSpPr/>
          <p:nvPr/>
        </p:nvSpPr>
        <p:spPr>
          <a:xfrm>
            <a:off x="4602847" y="3625022"/>
            <a:ext cx="3443611" cy="316462"/>
          </a:xfrm>
          <a:prstGeom prst="rect">
            <a:avLst/>
          </a:prstGeom>
          <a:noFill/>
          <a:ln w="19050" cap="flat" cmpd="sng" algn="ctr">
            <a:noFill/>
            <a:prstDash val="sysDot"/>
          </a:ln>
          <a:effectLst/>
        </p:spPr>
        <p:txBody>
          <a:bodyPr rtlCol="0" anchor="ctr"/>
          <a:lstStyle/>
          <a:p>
            <a:pPr algn="ctr" defTabSz="844083">
              <a:defRPr/>
            </a:pPr>
            <a:r>
              <a:rPr kumimoji="0" lang="ja-JP" altLang="en-US" sz="1662" b="1" kern="0" dirty="0">
                <a:latin typeface="Meiryo UI" panose="020B0604030504040204" pitchFamily="50" charset="-128"/>
                <a:ea typeface="Meiryo UI" panose="020B0604030504040204" pitchFamily="50" charset="-128"/>
              </a:rPr>
              <a:t>　</a:t>
            </a:r>
            <a:r>
              <a:rPr kumimoji="0" lang="en-US" altLang="ja-JP" sz="1662" b="1" kern="0" dirty="0">
                <a:latin typeface="Meiryo UI" panose="020B0604030504040204" pitchFamily="50" charset="-128"/>
                <a:ea typeface="Meiryo UI" panose="020B0604030504040204" pitchFamily="50" charset="-128"/>
              </a:rPr>
              <a:t>2031</a:t>
            </a:r>
            <a:r>
              <a:rPr kumimoji="0" lang="ja-JP" altLang="en-US" sz="1662" b="1" kern="0" dirty="0">
                <a:latin typeface="Meiryo UI" panose="020B0604030504040204" pitchFamily="50" charset="-128"/>
                <a:ea typeface="Meiryo UI" panose="020B0604030504040204" pitchFamily="50" charset="-128"/>
              </a:rPr>
              <a:t>年春 </a:t>
            </a:r>
            <a:r>
              <a:rPr kumimoji="0" lang="ja-JP" altLang="en-US" sz="1662" b="1" kern="0" dirty="0" smtClean="0">
                <a:latin typeface="Meiryo UI" panose="020B0604030504040204" pitchFamily="50" charset="-128"/>
                <a:ea typeface="Meiryo UI" panose="020B0604030504040204" pitchFamily="50" charset="-128"/>
              </a:rPr>
              <a:t>開業目標</a:t>
            </a:r>
            <a:endParaRPr kumimoji="0" lang="en-US" altLang="ja-JP" sz="1662" b="1" kern="0" dirty="0">
              <a:latin typeface="Meiryo UI" panose="020B0604030504040204" pitchFamily="50" charset="-128"/>
              <a:ea typeface="Meiryo UI" panose="020B0604030504040204" pitchFamily="50" charset="-128"/>
            </a:endParaRPr>
          </a:p>
        </p:txBody>
      </p:sp>
      <p:sp>
        <p:nvSpPr>
          <p:cNvPr id="4" name="四角形: 角を丸くする 3">
            <a:extLst>
              <a:ext uri="{FF2B5EF4-FFF2-40B4-BE49-F238E27FC236}">
                <a16:creationId xmlns:a16="http://schemas.microsoft.com/office/drawing/2014/main" id="{0759B923-BE13-41C8-87F9-EFB116800E33}"/>
              </a:ext>
            </a:extLst>
          </p:cNvPr>
          <p:cNvSpPr/>
          <p:nvPr/>
        </p:nvSpPr>
        <p:spPr>
          <a:xfrm>
            <a:off x="4097212" y="4660011"/>
            <a:ext cx="3913281" cy="1099136"/>
          </a:xfrm>
          <a:prstGeom prst="roundRect">
            <a:avLst>
              <a:gd name="adj" fmla="val 7430"/>
            </a:avLst>
          </a:prstGeom>
          <a:solidFill>
            <a:schemeClr val="accent6">
              <a:lumMod val="40000"/>
              <a:lumOff val="60000"/>
            </a:schemeClr>
          </a:solid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t"/>
          <a:lstStyle/>
          <a:p>
            <a:pPr marL="171450" indent="-171450">
              <a:lnSpc>
                <a:spcPts val="1300"/>
              </a:lnSpc>
              <a:buFont typeface="Wingdings" panose="05000000000000000000" pitchFamily="2" charset="2"/>
              <a:buChar char="p"/>
            </a:pPr>
            <a:r>
              <a:rPr lang="ja-JP" altLang="en-US" sz="1050" dirty="0">
                <a:solidFill>
                  <a:schemeClr val="tx1"/>
                </a:solidFill>
                <a:latin typeface="Meiryo UI" panose="020B0604030504040204" pitchFamily="50" charset="-128"/>
                <a:ea typeface="Meiryo UI" panose="020B0604030504040204" pitchFamily="50" charset="-128"/>
              </a:rPr>
              <a:t>交差する既存鉄道（京阪中之島線、阪神なんば線、</a:t>
            </a:r>
            <a:r>
              <a:rPr lang="ja-JP" altLang="en-US" sz="1050" dirty="0" smtClean="0">
                <a:solidFill>
                  <a:schemeClr val="tx1"/>
                </a:solidFill>
                <a:latin typeface="Meiryo UI" panose="020B0604030504040204" pitchFamily="50" charset="-128"/>
                <a:ea typeface="Meiryo UI" panose="020B0604030504040204" pitchFamily="50" charset="-128"/>
              </a:rPr>
              <a:t>近鉄難波線</a:t>
            </a:r>
            <a:r>
              <a:rPr lang="ja-JP" altLang="en-US" sz="1050" dirty="0">
                <a:solidFill>
                  <a:schemeClr val="tx1"/>
                </a:solidFill>
                <a:latin typeface="Meiryo UI" panose="020B0604030504040204" pitchFamily="50" charset="-128"/>
                <a:ea typeface="Meiryo UI" panose="020B0604030504040204" pitchFamily="50" charset="-128"/>
              </a:rPr>
              <a:t>等）との結節に</a:t>
            </a:r>
            <a:r>
              <a:rPr lang="ja-JP" altLang="en-US" sz="1050" dirty="0" smtClean="0">
                <a:solidFill>
                  <a:schemeClr val="tx1"/>
                </a:solidFill>
                <a:latin typeface="Meiryo UI" panose="020B0604030504040204" pitchFamily="50" charset="-128"/>
                <a:ea typeface="Meiryo UI" panose="020B0604030504040204" pitchFamily="50" charset="-128"/>
              </a:rPr>
              <a:t>よる鉄道ネットワーク</a:t>
            </a:r>
            <a:r>
              <a:rPr lang="ja-JP" altLang="en-US" sz="1050" dirty="0">
                <a:solidFill>
                  <a:schemeClr val="tx1"/>
                </a:solidFill>
                <a:latin typeface="Meiryo UI" panose="020B0604030504040204" pitchFamily="50" charset="-128"/>
                <a:ea typeface="Meiryo UI" panose="020B0604030504040204" pitchFamily="50" charset="-128"/>
              </a:rPr>
              <a:t>の強化</a:t>
            </a:r>
            <a:endParaRPr lang="en-US" altLang="ja-JP" sz="1050" dirty="0">
              <a:solidFill>
                <a:schemeClr val="tx1"/>
              </a:solidFill>
              <a:latin typeface="Meiryo UI" panose="020B0604030504040204" pitchFamily="50" charset="-128"/>
              <a:ea typeface="Meiryo UI" panose="020B0604030504040204" pitchFamily="50" charset="-128"/>
            </a:endParaRPr>
          </a:p>
          <a:p>
            <a:pPr marL="171450" indent="-171450">
              <a:lnSpc>
                <a:spcPts val="1300"/>
              </a:lnSpc>
              <a:buFont typeface="Wingdings" panose="05000000000000000000" pitchFamily="2" charset="2"/>
              <a:buChar char="p"/>
            </a:pPr>
            <a:r>
              <a:rPr lang="ja-JP" altLang="en-US" sz="1050" dirty="0">
                <a:solidFill>
                  <a:schemeClr val="tx1"/>
                </a:solidFill>
                <a:latin typeface="Meiryo UI" panose="020B0604030504040204" pitchFamily="50" charset="-128"/>
                <a:ea typeface="Meiryo UI" panose="020B0604030504040204" pitchFamily="50" charset="-128"/>
              </a:rPr>
              <a:t>「うめきた」の拠点性向上や 「中之島」のまちづくり促進に寄与</a:t>
            </a:r>
            <a:endParaRPr lang="en-US" altLang="ja-JP" sz="1050" dirty="0">
              <a:solidFill>
                <a:schemeClr val="tx1"/>
              </a:solidFill>
              <a:latin typeface="Meiryo UI" panose="020B0604030504040204" pitchFamily="50" charset="-128"/>
              <a:ea typeface="Meiryo UI" panose="020B0604030504040204" pitchFamily="50" charset="-128"/>
            </a:endParaRPr>
          </a:p>
          <a:p>
            <a:pPr marL="171450" indent="-171450">
              <a:lnSpc>
                <a:spcPts val="1300"/>
              </a:lnSpc>
              <a:buFont typeface="Wingdings" panose="05000000000000000000" pitchFamily="2" charset="2"/>
              <a:buChar char="p"/>
            </a:pPr>
            <a:r>
              <a:rPr lang="ja-JP" altLang="en-US" sz="1050" dirty="0">
                <a:solidFill>
                  <a:schemeClr val="tx1"/>
                </a:solidFill>
                <a:latin typeface="Meiryo UI" panose="020B0604030504040204" pitchFamily="50" charset="-128"/>
                <a:ea typeface="Meiryo UI" panose="020B0604030504040204" pitchFamily="50" charset="-128"/>
              </a:rPr>
              <a:t>関西圏の広域的な観光拠点間</a:t>
            </a:r>
            <a:r>
              <a:rPr lang="ja-JP" altLang="en-US" sz="1050" dirty="0" smtClean="0">
                <a:solidFill>
                  <a:schemeClr val="tx1"/>
                </a:solidFill>
                <a:latin typeface="Meiryo UI" panose="020B0604030504040204" pitchFamily="50" charset="-128"/>
                <a:ea typeface="Meiryo UI" panose="020B0604030504040204" pitchFamily="50" charset="-128"/>
              </a:rPr>
              <a:t>の</a:t>
            </a:r>
            <a:r>
              <a:rPr lang="ja-JP" altLang="en-US" sz="1050" dirty="0">
                <a:solidFill>
                  <a:schemeClr val="tx1"/>
                </a:solidFill>
                <a:latin typeface="Meiryo UI" panose="020B0604030504040204" pitchFamily="50" charset="-128"/>
                <a:ea typeface="Meiryo UI" panose="020B0604030504040204" pitchFamily="50" charset="-128"/>
              </a:rPr>
              <a:t>アクセス性</a:t>
            </a:r>
            <a:r>
              <a:rPr lang="ja-JP" altLang="en-US" sz="1050" dirty="0" smtClean="0">
                <a:solidFill>
                  <a:schemeClr val="tx1"/>
                </a:solidFill>
                <a:latin typeface="Meiryo UI" panose="020B0604030504040204" pitchFamily="50" charset="-128"/>
                <a:ea typeface="Meiryo UI" panose="020B0604030504040204" pitchFamily="50" charset="-128"/>
              </a:rPr>
              <a:t>向上と時間短縮</a:t>
            </a:r>
            <a:endParaRPr lang="ja-JP" altLang="en-US" sz="1050" dirty="0">
              <a:solidFill>
                <a:schemeClr val="tx1"/>
              </a:solidFill>
              <a:latin typeface="Meiryo UI" panose="020B0604030504040204" pitchFamily="50" charset="-128"/>
              <a:ea typeface="Meiryo UI" panose="020B0604030504040204" pitchFamily="50" charset="-128"/>
            </a:endParaRPr>
          </a:p>
        </p:txBody>
      </p:sp>
      <p:sp>
        <p:nvSpPr>
          <p:cNvPr id="33" name="角丸四角形 32"/>
          <p:cNvSpPr/>
          <p:nvPr/>
        </p:nvSpPr>
        <p:spPr>
          <a:xfrm>
            <a:off x="121437" y="601441"/>
            <a:ext cx="3494558" cy="280608"/>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smtClean="0">
                <a:latin typeface="Meiryo UI" panose="020B0604030504040204" pitchFamily="50" charset="-128"/>
                <a:ea typeface="Meiryo UI" panose="020B0604030504040204" pitchFamily="50" charset="-128"/>
              </a:rPr>
              <a:t>なにわ筋線について</a:t>
            </a:r>
            <a:endParaRPr lang="en-US" altLang="ja-JP" sz="1400" b="1" dirty="0">
              <a:solidFill>
                <a:schemeClr val="bg1"/>
              </a:solidFill>
              <a:latin typeface="Meiryo UI" panose="020B0604030504040204" pitchFamily="50" charset="-128"/>
              <a:ea typeface="Meiryo UI" panose="020B0604030504040204" pitchFamily="50" charset="-128"/>
            </a:endParaRPr>
          </a:p>
        </p:txBody>
      </p:sp>
      <p:sp>
        <p:nvSpPr>
          <p:cNvPr id="34" name="角丸四角形 33"/>
          <p:cNvSpPr/>
          <p:nvPr/>
        </p:nvSpPr>
        <p:spPr>
          <a:xfrm>
            <a:off x="3950192" y="599207"/>
            <a:ext cx="3494558" cy="280608"/>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solidFill>
                  <a:schemeClr val="bg1"/>
                </a:solidFill>
                <a:latin typeface="Meiryo UI" panose="020B0604030504040204" pitchFamily="50" charset="-128"/>
                <a:ea typeface="Meiryo UI" panose="020B0604030504040204" pitchFamily="50" charset="-128"/>
              </a:rPr>
              <a:t>事業化に至るまでの経緯</a:t>
            </a:r>
            <a:endParaRPr lang="en-US" altLang="ja-JP" sz="1400" b="1" dirty="0">
              <a:solidFill>
                <a:schemeClr val="bg1"/>
              </a:solidFill>
              <a:latin typeface="Meiryo UI" panose="020B0604030504040204" pitchFamily="50" charset="-128"/>
              <a:ea typeface="Meiryo UI" panose="020B0604030504040204" pitchFamily="50" charset="-128"/>
            </a:endParaRPr>
          </a:p>
        </p:txBody>
      </p:sp>
      <p:sp>
        <p:nvSpPr>
          <p:cNvPr id="35" name="角丸四角形 34"/>
          <p:cNvSpPr/>
          <p:nvPr/>
        </p:nvSpPr>
        <p:spPr>
          <a:xfrm>
            <a:off x="3950192" y="3941295"/>
            <a:ext cx="3494558" cy="280608"/>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solidFill>
                  <a:schemeClr val="bg1"/>
                </a:solidFill>
                <a:latin typeface="Meiryo UI" panose="020B0604030504040204" pitchFamily="50" charset="-128"/>
                <a:ea typeface="Meiryo UI" panose="020B0604030504040204" pitchFamily="50" charset="-128"/>
              </a:rPr>
              <a:t>整備効果</a:t>
            </a:r>
            <a:endParaRPr lang="en-US" altLang="ja-JP" sz="1400" b="1" dirty="0">
              <a:solidFill>
                <a:schemeClr val="bg1"/>
              </a:solidFill>
              <a:latin typeface="Meiryo UI" panose="020B0604030504040204" pitchFamily="50" charset="-128"/>
              <a:ea typeface="Meiryo UI" panose="020B0604030504040204" pitchFamily="50" charset="-128"/>
            </a:endParaRPr>
          </a:p>
        </p:txBody>
      </p:sp>
      <p:sp>
        <p:nvSpPr>
          <p:cNvPr id="7" name="角丸四角形 6"/>
          <p:cNvSpPr/>
          <p:nvPr/>
        </p:nvSpPr>
        <p:spPr>
          <a:xfrm>
            <a:off x="107504" y="6179121"/>
            <a:ext cx="8925724" cy="619114"/>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dirty="0">
                <a:solidFill>
                  <a:schemeClr val="tx1"/>
                </a:solidFill>
                <a:latin typeface="Meiryo UI" panose="020B0604030504040204" pitchFamily="50" charset="-128"/>
                <a:ea typeface="Meiryo UI" panose="020B0604030504040204" pitchFamily="50" charset="-128"/>
              </a:rPr>
              <a:t>広域インフラの整備に関しては、制度的に大阪府に一元化され、計画の策定から事業の推進までの一連の過程を</a:t>
            </a:r>
            <a:r>
              <a:rPr lang="ja-JP" altLang="en-US" sz="1600" b="1" dirty="0" smtClean="0">
                <a:solidFill>
                  <a:schemeClr val="tx1"/>
                </a:solidFill>
                <a:latin typeface="Meiryo UI" panose="020B0604030504040204" pitchFamily="50" charset="-128"/>
                <a:ea typeface="Meiryo UI" panose="020B0604030504040204" pitchFamily="50" charset="-128"/>
              </a:rPr>
              <a:t>より迅速・強力かつ効果的に</a:t>
            </a:r>
            <a:r>
              <a:rPr lang="ja-JP" altLang="en-US" sz="1600" b="1" dirty="0">
                <a:solidFill>
                  <a:schemeClr val="tx1"/>
                </a:solidFill>
                <a:latin typeface="Meiryo UI" panose="020B0604030504040204" pitchFamily="50" charset="-128"/>
                <a:ea typeface="Meiryo UI" panose="020B0604030504040204" pitchFamily="50" charset="-128"/>
              </a:rPr>
              <a:t>実施</a:t>
            </a:r>
          </a:p>
        </p:txBody>
      </p:sp>
      <p:sp>
        <p:nvSpPr>
          <p:cNvPr id="40" name="二等辺三角形 39"/>
          <p:cNvSpPr/>
          <p:nvPr/>
        </p:nvSpPr>
        <p:spPr>
          <a:xfrm flipV="1">
            <a:off x="3297527" y="5902434"/>
            <a:ext cx="2548947" cy="228742"/>
          </a:xfrm>
          <a:prstGeom prs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ja-JP" altLang="en-US" sz="1350" dirty="0">
              <a:solidFill>
                <a:prstClr val="white"/>
              </a:solidFill>
              <a:latin typeface="游ゴシック" panose="020F0502020204030204"/>
              <a:ea typeface="游ゴシック" panose="020B0400000000000000" pitchFamily="50" charset="-128"/>
            </a:endParaRPr>
          </a:p>
        </p:txBody>
      </p:sp>
      <p:sp>
        <p:nvSpPr>
          <p:cNvPr id="41" name="テキスト ボックス 40"/>
          <p:cNvSpPr txBox="1"/>
          <p:nvPr/>
        </p:nvSpPr>
        <p:spPr>
          <a:xfrm>
            <a:off x="2922367" y="5877272"/>
            <a:ext cx="3299267" cy="276999"/>
          </a:xfrm>
          <a:prstGeom prst="rect">
            <a:avLst/>
          </a:prstGeom>
          <a:noFill/>
        </p:spPr>
        <p:txBody>
          <a:bodyPr wrap="square" rtlCol="0">
            <a:spAutoFit/>
          </a:bodyPr>
          <a:lstStyle/>
          <a:p>
            <a:pPr algn="ctr"/>
            <a:r>
              <a:rPr lang="ja-JP" altLang="en-US" sz="1200" dirty="0"/>
              <a:t>特別区制度（いわゆる「大阪都構想」）実現後</a:t>
            </a:r>
          </a:p>
        </p:txBody>
      </p:sp>
      <p:sp>
        <p:nvSpPr>
          <p:cNvPr id="25" name="スライド番号プレースホルダー 3"/>
          <p:cNvSpPr>
            <a:spLocks noGrp="1"/>
          </p:cNvSpPr>
          <p:nvPr>
            <p:ph type="sldNum" sz="quarter" idx="12"/>
          </p:nvPr>
        </p:nvSpPr>
        <p:spPr>
          <a:xfrm>
            <a:off x="7071072" y="6487244"/>
            <a:ext cx="2133600" cy="365125"/>
          </a:xfrm>
        </p:spPr>
        <p:txBody>
          <a:bodyPr/>
          <a:lstStyle/>
          <a:p>
            <a:pPr>
              <a:defRPr/>
            </a:pPr>
            <a:r>
              <a:rPr lang="en-US" altLang="ja-JP" b="1" dirty="0"/>
              <a:t>7</a:t>
            </a:r>
            <a:endParaRPr lang="ja-JP" altLang="en-US" b="1" dirty="0"/>
          </a:p>
        </p:txBody>
      </p:sp>
      <p:sp>
        <p:nvSpPr>
          <p:cNvPr id="26" name="正方形/長方形 25"/>
          <p:cNvSpPr/>
          <p:nvPr/>
        </p:nvSpPr>
        <p:spPr>
          <a:xfrm>
            <a:off x="1430592" y="5651089"/>
            <a:ext cx="2445166" cy="201864"/>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900" b="1" dirty="0" smtClean="0">
                <a:solidFill>
                  <a:schemeClr val="tx1"/>
                </a:solidFill>
              </a:rPr>
              <a:t>【</a:t>
            </a:r>
            <a:r>
              <a:rPr kumimoji="1" lang="ja-JP" altLang="en-US" sz="900" b="1" dirty="0" smtClean="0">
                <a:solidFill>
                  <a:schemeClr val="tx1"/>
                </a:solidFill>
              </a:rPr>
              <a:t>出典：関西高速鉄道株式会社ホームページ</a:t>
            </a:r>
            <a:r>
              <a:rPr kumimoji="1" lang="en-US" altLang="ja-JP" sz="900" b="1" dirty="0" smtClean="0">
                <a:solidFill>
                  <a:schemeClr val="tx1"/>
                </a:solidFill>
              </a:rPr>
              <a:t>】</a:t>
            </a:r>
            <a:endParaRPr kumimoji="1" lang="ja-JP" altLang="en-US" sz="900" b="1" dirty="0">
              <a:solidFill>
                <a:schemeClr val="tx1"/>
              </a:solidFill>
            </a:endParaRPr>
          </a:p>
        </p:txBody>
      </p:sp>
      <p:sp>
        <p:nvSpPr>
          <p:cNvPr id="36" name="正方形/長方形 35"/>
          <p:cNvSpPr/>
          <p:nvPr/>
        </p:nvSpPr>
        <p:spPr>
          <a:xfrm>
            <a:off x="2017266" y="5289205"/>
            <a:ext cx="872423" cy="11915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b="1" dirty="0" smtClean="0">
                <a:solidFill>
                  <a:schemeClr val="tx1"/>
                </a:solidFill>
              </a:rPr>
              <a:t>至関西</a:t>
            </a:r>
            <a:r>
              <a:rPr kumimoji="1" lang="ja-JP" altLang="en-US" sz="700" b="1" dirty="0" smtClean="0">
                <a:solidFill>
                  <a:schemeClr val="tx1"/>
                </a:solidFill>
              </a:rPr>
              <a:t>国際</a:t>
            </a:r>
            <a:r>
              <a:rPr kumimoji="1" lang="ja-JP" altLang="en-US" sz="800" b="1" dirty="0" smtClean="0">
                <a:solidFill>
                  <a:schemeClr val="tx1"/>
                </a:solidFill>
              </a:rPr>
              <a:t>空港</a:t>
            </a:r>
            <a:endParaRPr kumimoji="1" lang="ja-JP" altLang="en-US" sz="800" b="1" dirty="0">
              <a:solidFill>
                <a:schemeClr val="tx1"/>
              </a:solidFill>
            </a:endParaRPr>
          </a:p>
        </p:txBody>
      </p:sp>
      <p:sp>
        <p:nvSpPr>
          <p:cNvPr id="42" name="正方形/長方形 41"/>
          <p:cNvSpPr/>
          <p:nvPr/>
        </p:nvSpPr>
        <p:spPr>
          <a:xfrm>
            <a:off x="1868716" y="1982602"/>
            <a:ext cx="704820" cy="17550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700" b="1" dirty="0" smtClean="0">
                <a:solidFill>
                  <a:schemeClr val="tx1"/>
                </a:solidFill>
              </a:rPr>
              <a:t>至新大阪</a:t>
            </a:r>
            <a:endParaRPr kumimoji="1" lang="ja-JP" altLang="en-US" sz="700" b="1" dirty="0">
              <a:solidFill>
                <a:schemeClr val="tx1"/>
              </a:solidFill>
            </a:endParaRPr>
          </a:p>
        </p:txBody>
      </p:sp>
      <p:graphicFrame>
        <p:nvGraphicFramePr>
          <p:cNvPr id="43" name="表 42"/>
          <p:cNvGraphicFramePr>
            <a:graphicFrameLocks noGrp="1"/>
          </p:cNvGraphicFramePr>
          <p:nvPr>
            <p:extLst/>
          </p:nvPr>
        </p:nvGraphicFramePr>
        <p:xfrm>
          <a:off x="4043791" y="884584"/>
          <a:ext cx="4290356" cy="2632988"/>
        </p:xfrm>
        <a:graphic>
          <a:graphicData uri="http://schemas.openxmlformats.org/drawingml/2006/table">
            <a:tbl>
              <a:tblPr firstRow="1" bandRow="1">
                <a:tableStyleId>{16D9F66E-5EB9-4882-86FB-DCBF35E3C3E4}</a:tableStyleId>
              </a:tblPr>
              <a:tblGrid>
                <a:gridCol w="602820">
                  <a:extLst>
                    <a:ext uri="{9D8B030D-6E8A-4147-A177-3AD203B41FA5}">
                      <a16:colId xmlns:a16="http://schemas.microsoft.com/office/drawing/2014/main" val="2195044476"/>
                    </a:ext>
                  </a:extLst>
                </a:gridCol>
                <a:gridCol w="3687536">
                  <a:extLst>
                    <a:ext uri="{9D8B030D-6E8A-4147-A177-3AD203B41FA5}">
                      <a16:colId xmlns:a16="http://schemas.microsoft.com/office/drawing/2014/main" val="853430311"/>
                    </a:ext>
                  </a:extLst>
                </a:gridCol>
              </a:tblGrid>
              <a:tr h="248245">
                <a:tc>
                  <a:txBody>
                    <a:bodyPr/>
                    <a:lstStyle/>
                    <a:p>
                      <a:pPr algn="ctr"/>
                      <a:r>
                        <a:rPr kumimoji="1" lang="en-US" altLang="ja-JP" sz="1050" dirty="0">
                          <a:solidFill>
                            <a:schemeClr val="tx1"/>
                          </a:solidFill>
                        </a:rPr>
                        <a:t>1989</a:t>
                      </a:r>
                      <a:endParaRPr kumimoji="1" lang="ja-JP" altLang="en-US" sz="1050" b="1" dirty="0">
                        <a:solidFill>
                          <a:schemeClr val="tx1"/>
                        </a:solidFill>
                      </a:endParaRPr>
                    </a:p>
                  </a:txBody>
                  <a:tcPr marL="84406" marR="84406" marT="42203" marB="42203" anchor="ctr"/>
                </a:tc>
                <a:tc>
                  <a:txBody>
                    <a:bodyPr/>
                    <a:lstStyle/>
                    <a:p>
                      <a:pPr>
                        <a:lnSpc>
                          <a:spcPts val="1000"/>
                        </a:lnSpc>
                      </a:pPr>
                      <a:r>
                        <a:rPr kumimoji="1" lang="ja-JP" altLang="en-US" sz="1050" dirty="0" smtClean="0">
                          <a:solidFill>
                            <a:schemeClr val="tx1"/>
                          </a:solidFill>
                        </a:rPr>
                        <a:t>運輸</a:t>
                      </a:r>
                      <a:r>
                        <a:rPr kumimoji="1" lang="ja-JP" altLang="en-US" sz="1050" dirty="0">
                          <a:solidFill>
                            <a:schemeClr val="tx1"/>
                          </a:solidFill>
                        </a:rPr>
                        <a:t>政策審議会が</a:t>
                      </a:r>
                      <a:endParaRPr kumimoji="1" lang="en-US" altLang="ja-JP" sz="1050" dirty="0">
                        <a:solidFill>
                          <a:schemeClr val="tx1"/>
                        </a:solidFill>
                      </a:endParaRPr>
                    </a:p>
                    <a:p>
                      <a:pPr>
                        <a:lnSpc>
                          <a:spcPts val="1000"/>
                        </a:lnSpc>
                      </a:pPr>
                      <a:r>
                        <a:rPr kumimoji="1" lang="ja-JP" altLang="en-US" sz="1050" dirty="0">
                          <a:solidFill>
                            <a:schemeClr val="tx1"/>
                          </a:solidFill>
                        </a:rPr>
                        <a:t>「</a:t>
                      </a:r>
                      <a:r>
                        <a:rPr kumimoji="1" lang="en-US" altLang="ja-JP" sz="1050" dirty="0">
                          <a:solidFill>
                            <a:schemeClr val="tx1"/>
                          </a:solidFill>
                        </a:rPr>
                        <a:t>2005</a:t>
                      </a:r>
                      <a:r>
                        <a:rPr kumimoji="1" lang="ja-JP" altLang="en-US" sz="1050" dirty="0">
                          <a:solidFill>
                            <a:schemeClr val="tx1"/>
                          </a:solidFill>
                        </a:rPr>
                        <a:t>年までに整備することが</a:t>
                      </a:r>
                      <a:r>
                        <a:rPr kumimoji="1" lang="ja-JP" altLang="en-US" sz="1050" dirty="0" smtClean="0">
                          <a:solidFill>
                            <a:schemeClr val="tx1"/>
                          </a:solidFill>
                        </a:rPr>
                        <a:t>適当な路線」と国へ答申</a:t>
                      </a:r>
                      <a:endParaRPr kumimoji="1" lang="ja-JP" altLang="en-US" sz="1050" b="1" dirty="0">
                        <a:solidFill>
                          <a:schemeClr val="tx1"/>
                        </a:solidFill>
                      </a:endParaRPr>
                    </a:p>
                  </a:txBody>
                  <a:tcPr marL="84406" marR="84406" marT="42203" marB="42203" anchor="ctr"/>
                </a:tc>
                <a:extLst>
                  <a:ext uri="{0D108BD9-81ED-4DB2-BD59-A6C34878D82A}">
                    <a16:rowId xmlns:a16="http://schemas.microsoft.com/office/drawing/2014/main" val="2157954969"/>
                  </a:ext>
                </a:extLst>
              </a:tr>
              <a:tr h="243718">
                <a:tc>
                  <a:txBody>
                    <a:bodyPr/>
                    <a:lstStyle/>
                    <a:p>
                      <a:pPr algn="ctr"/>
                      <a:endParaRPr kumimoji="1" lang="ja-JP" altLang="en-US" sz="1050" b="0" dirty="0">
                        <a:solidFill>
                          <a:schemeClr val="tx1"/>
                        </a:solidFill>
                      </a:endParaRPr>
                    </a:p>
                  </a:txBody>
                  <a:tcPr marL="84406" marR="84406" marT="42203" marB="42203" anchor="ctr"/>
                </a:tc>
                <a:tc>
                  <a:txBody>
                    <a:bodyPr/>
                    <a:lstStyle/>
                    <a:p>
                      <a:endParaRPr kumimoji="1" lang="ja-JP" altLang="en-US" sz="800" b="0" dirty="0">
                        <a:solidFill>
                          <a:schemeClr val="tx1"/>
                        </a:solidFill>
                      </a:endParaRPr>
                    </a:p>
                  </a:txBody>
                  <a:tcPr marL="84406" marR="84406" marT="0" marB="0" anchor="ctr"/>
                </a:tc>
                <a:extLst>
                  <a:ext uri="{0D108BD9-81ED-4DB2-BD59-A6C34878D82A}">
                    <a16:rowId xmlns:a16="http://schemas.microsoft.com/office/drawing/2014/main" val="3184193363"/>
                  </a:ext>
                </a:extLst>
              </a:tr>
              <a:tr h="337426">
                <a:tc>
                  <a:txBody>
                    <a:bodyPr/>
                    <a:lstStyle/>
                    <a:p>
                      <a:pPr algn="ctr"/>
                      <a:r>
                        <a:rPr kumimoji="1" lang="en-US" altLang="ja-JP" sz="1050" dirty="0">
                          <a:solidFill>
                            <a:schemeClr val="tx1"/>
                          </a:solidFill>
                        </a:rPr>
                        <a:t>2004</a:t>
                      </a:r>
                      <a:endParaRPr kumimoji="1" lang="ja-JP" altLang="en-US" sz="1050" b="0" dirty="0">
                        <a:solidFill>
                          <a:schemeClr val="tx1"/>
                        </a:solidFill>
                      </a:endParaRPr>
                    </a:p>
                  </a:txBody>
                  <a:tcPr marL="84406" marR="84406" marT="42203" marB="42203" anchor="ctr"/>
                </a:tc>
                <a:tc>
                  <a:txBody>
                    <a:bodyPr/>
                    <a:lstStyle/>
                    <a:p>
                      <a:pPr>
                        <a:lnSpc>
                          <a:spcPts val="1000"/>
                        </a:lnSpc>
                      </a:pPr>
                      <a:r>
                        <a:rPr kumimoji="1" lang="ja-JP" altLang="en-US" sz="1000" dirty="0" smtClean="0">
                          <a:solidFill>
                            <a:schemeClr val="tx1"/>
                          </a:solidFill>
                        </a:rPr>
                        <a:t>近畿地方交通審議会が「京阪神圏において、中長期的に望まれる鉄道ネットワークを構成する新たな路線」と国へ答申</a:t>
                      </a:r>
                      <a:endParaRPr kumimoji="1" lang="ja-JP" altLang="en-US" sz="1000" b="0" dirty="0">
                        <a:solidFill>
                          <a:schemeClr val="tx1"/>
                        </a:solidFill>
                      </a:endParaRPr>
                    </a:p>
                  </a:txBody>
                  <a:tcPr marL="84406" marR="84406" marT="42203" marB="42203" anchor="ctr"/>
                </a:tc>
                <a:extLst>
                  <a:ext uri="{0D108BD9-81ED-4DB2-BD59-A6C34878D82A}">
                    <a16:rowId xmlns:a16="http://schemas.microsoft.com/office/drawing/2014/main" val="3312657523"/>
                  </a:ext>
                </a:extLst>
              </a:tr>
              <a:tr h="243718">
                <a:tc>
                  <a:txBody>
                    <a:bodyPr/>
                    <a:lstStyle/>
                    <a:p>
                      <a:pPr algn="ctr">
                        <a:lnSpc>
                          <a:spcPts val="1200"/>
                        </a:lnSpc>
                      </a:pPr>
                      <a:endParaRPr kumimoji="1" lang="en-US" altLang="ja-JP" sz="1050" dirty="0">
                        <a:solidFill>
                          <a:schemeClr val="tx1"/>
                        </a:solidFill>
                      </a:endParaRPr>
                    </a:p>
                  </a:txBody>
                  <a:tcPr marL="84406" marR="84406" marT="42203" marB="42203" anchor="ctr"/>
                </a:tc>
                <a:tc>
                  <a:txBody>
                    <a:bodyPr/>
                    <a:lstStyle/>
                    <a:p>
                      <a:endParaRPr kumimoji="1" lang="ja-JP" altLang="en-US" sz="1050" b="0" dirty="0">
                        <a:solidFill>
                          <a:schemeClr val="tx1"/>
                        </a:solidFill>
                      </a:endParaRPr>
                    </a:p>
                  </a:txBody>
                  <a:tcPr marL="84406" marR="84406" marT="42203" marB="42203" anchor="ctr"/>
                </a:tc>
                <a:extLst>
                  <a:ext uri="{0D108BD9-81ED-4DB2-BD59-A6C34878D82A}">
                    <a16:rowId xmlns:a16="http://schemas.microsoft.com/office/drawing/2014/main" val="2575177346"/>
                  </a:ext>
                </a:extLst>
              </a:tr>
              <a:tr h="313683">
                <a:tc>
                  <a:txBody>
                    <a:bodyPr/>
                    <a:lstStyle/>
                    <a:p>
                      <a:pPr algn="ctr">
                        <a:lnSpc>
                          <a:spcPts val="900"/>
                        </a:lnSpc>
                      </a:pPr>
                      <a:r>
                        <a:rPr kumimoji="1" lang="en-US" altLang="ja-JP" sz="900" dirty="0">
                          <a:solidFill>
                            <a:schemeClr val="tx1"/>
                          </a:solidFill>
                        </a:rPr>
                        <a:t>2009</a:t>
                      </a:r>
                      <a:r>
                        <a:rPr kumimoji="1" lang="ja-JP" altLang="en-US" sz="900" dirty="0">
                          <a:solidFill>
                            <a:schemeClr val="tx1"/>
                          </a:solidFill>
                        </a:rPr>
                        <a:t>～</a:t>
                      </a:r>
                      <a:r>
                        <a:rPr kumimoji="1" lang="en-US" altLang="ja-JP" sz="900" dirty="0">
                          <a:solidFill>
                            <a:schemeClr val="tx1"/>
                          </a:solidFill>
                        </a:rPr>
                        <a:t>2011</a:t>
                      </a:r>
                    </a:p>
                  </a:txBody>
                  <a:tcPr marL="84406" marR="84406" marT="42203" marB="42203" anchor="ctr"/>
                </a:tc>
                <a:tc>
                  <a:txBody>
                    <a:bodyPr/>
                    <a:lstStyle/>
                    <a:p>
                      <a:r>
                        <a:rPr kumimoji="1" lang="ja-JP" altLang="en-US" sz="1050" dirty="0">
                          <a:solidFill>
                            <a:schemeClr val="tx1"/>
                          </a:solidFill>
                        </a:rPr>
                        <a:t>国による都市鉄道調査</a:t>
                      </a:r>
                      <a:endParaRPr kumimoji="1" lang="ja-JP" altLang="en-US" sz="1050" b="0" dirty="0">
                        <a:solidFill>
                          <a:schemeClr val="tx1"/>
                        </a:solidFill>
                      </a:endParaRPr>
                    </a:p>
                  </a:txBody>
                  <a:tcPr marL="84406" marR="84406" marT="42203" marB="42203" anchor="ctr"/>
                </a:tc>
                <a:extLst>
                  <a:ext uri="{0D108BD9-81ED-4DB2-BD59-A6C34878D82A}">
                    <a16:rowId xmlns:a16="http://schemas.microsoft.com/office/drawing/2014/main" val="2954609674"/>
                  </a:ext>
                </a:extLst>
              </a:tr>
              <a:tr h="236120">
                <a:tc>
                  <a:txBody>
                    <a:bodyPr/>
                    <a:lstStyle/>
                    <a:p>
                      <a:pPr algn="ctr">
                        <a:lnSpc>
                          <a:spcPts val="1200"/>
                        </a:lnSpc>
                      </a:pPr>
                      <a:endParaRPr kumimoji="1" lang="ja-JP" altLang="en-US" sz="1050" b="1" dirty="0">
                        <a:solidFill>
                          <a:schemeClr val="tx1"/>
                        </a:solidFill>
                      </a:endParaRPr>
                    </a:p>
                  </a:txBody>
                  <a:tcPr marL="84406" marR="84406" marT="42203" marB="42203" anchor="ctr"/>
                </a:tc>
                <a:tc>
                  <a:txBody>
                    <a:bodyPr/>
                    <a:lstStyle/>
                    <a:p>
                      <a:endParaRPr kumimoji="1" lang="ja-JP" altLang="en-US" sz="500" b="1" dirty="0">
                        <a:solidFill>
                          <a:schemeClr val="tx1"/>
                        </a:solidFill>
                      </a:endParaRPr>
                    </a:p>
                  </a:txBody>
                  <a:tcPr marL="84406" marR="84406" marT="42203" marB="42203" anchor="ctr"/>
                </a:tc>
                <a:extLst>
                  <a:ext uri="{0D108BD9-81ED-4DB2-BD59-A6C34878D82A}">
                    <a16:rowId xmlns:a16="http://schemas.microsoft.com/office/drawing/2014/main" val="405924356"/>
                  </a:ext>
                </a:extLst>
              </a:tr>
              <a:tr h="313683">
                <a:tc>
                  <a:txBody>
                    <a:bodyPr/>
                    <a:lstStyle/>
                    <a:p>
                      <a:pPr algn="ctr">
                        <a:lnSpc>
                          <a:spcPts val="900"/>
                        </a:lnSpc>
                      </a:pPr>
                      <a:r>
                        <a:rPr kumimoji="1" lang="en-US" altLang="ja-JP" sz="900" b="1" dirty="0">
                          <a:solidFill>
                            <a:schemeClr val="tx1"/>
                          </a:solidFill>
                        </a:rPr>
                        <a:t>2014</a:t>
                      </a:r>
                      <a:r>
                        <a:rPr kumimoji="1" lang="ja-JP" altLang="en-US" sz="900" b="1" dirty="0">
                          <a:solidFill>
                            <a:schemeClr val="tx1"/>
                          </a:solidFill>
                        </a:rPr>
                        <a:t>～</a:t>
                      </a:r>
                      <a:r>
                        <a:rPr kumimoji="1" lang="en-US" altLang="ja-JP" sz="900" b="1" dirty="0">
                          <a:solidFill>
                            <a:schemeClr val="tx1"/>
                          </a:solidFill>
                        </a:rPr>
                        <a:t>2017</a:t>
                      </a:r>
                      <a:endParaRPr kumimoji="1" lang="ja-JP" altLang="en-US" sz="1050" b="1" dirty="0">
                        <a:solidFill>
                          <a:schemeClr val="tx1"/>
                        </a:solidFill>
                      </a:endParaRPr>
                    </a:p>
                  </a:txBody>
                  <a:tcPr marL="84406" marR="84406" marT="42203" marB="42203" anchor="ctr"/>
                </a:tc>
                <a:tc>
                  <a:txBody>
                    <a:bodyPr/>
                    <a:lstStyle/>
                    <a:p>
                      <a:r>
                        <a:rPr kumimoji="1" lang="ja-JP" altLang="en-US" sz="1050" b="1" dirty="0">
                          <a:solidFill>
                            <a:schemeClr val="tx1"/>
                          </a:solidFill>
                        </a:rPr>
                        <a:t>府・市・鉄道事業者が早期事業化に</a:t>
                      </a:r>
                      <a:r>
                        <a:rPr kumimoji="1" lang="ja-JP" altLang="en-US" sz="1050" b="1" dirty="0" smtClean="0">
                          <a:solidFill>
                            <a:schemeClr val="tx1"/>
                          </a:solidFill>
                        </a:rPr>
                        <a:t>向けて本格的</a:t>
                      </a:r>
                      <a:r>
                        <a:rPr kumimoji="1" lang="ja-JP" altLang="en-US" sz="1050" b="1" dirty="0">
                          <a:solidFill>
                            <a:schemeClr val="tx1"/>
                          </a:solidFill>
                        </a:rPr>
                        <a:t>に検討</a:t>
                      </a:r>
                    </a:p>
                  </a:txBody>
                  <a:tcPr marL="84406" marR="84406" marT="42203" marB="42203" anchor="ctr"/>
                </a:tc>
                <a:extLst>
                  <a:ext uri="{0D108BD9-81ED-4DB2-BD59-A6C34878D82A}">
                    <a16:rowId xmlns:a16="http://schemas.microsoft.com/office/drawing/2014/main" val="1782099465"/>
                  </a:ext>
                </a:extLst>
              </a:tr>
              <a:tr h="357687">
                <a:tc>
                  <a:txBody>
                    <a:bodyPr/>
                    <a:lstStyle/>
                    <a:p>
                      <a:pPr algn="ctr"/>
                      <a:r>
                        <a:rPr kumimoji="1" lang="en-US" altLang="ja-JP" sz="1050" dirty="0">
                          <a:solidFill>
                            <a:schemeClr val="tx1"/>
                          </a:solidFill>
                        </a:rPr>
                        <a:t>2017</a:t>
                      </a:r>
                      <a:endParaRPr kumimoji="1" lang="ja-JP" altLang="en-US" sz="1050" b="0" dirty="0">
                        <a:solidFill>
                          <a:schemeClr val="tx1"/>
                        </a:solidFill>
                      </a:endParaRPr>
                    </a:p>
                  </a:txBody>
                  <a:tcPr marL="84406" marR="84406" marT="42203" marB="42203" anchor="ctr"/>
                </a:tc>
                <a:tc>
                  <a:txBody>
                    <a:bodyPr/>
                    <a:lstStyle/>
                    <a:p>
                      <a:r>
                        <a:rPr kumimoji="1" lang="ja-JP" altLang="en-US" sz="900" dirty="0">
                          <a:solidFill>
                            <a:schemeClr val="tx1"/>
                          </a:solidFill>
                        </a:rPr>
                        <a:t>府・市・鉄道事業者が、なにわ筋線の早期</a:t>
                      </a:r>
                      <a:r>
                        <a:rPr kumimoji="1" lang="ja-JP" altLang="en-US" sz="900" dirty="0" smtClean="0">
                          <a:solidFill>
                            <a:schemeClr val="tx1"/>
                          </a:solidFill>
                        </a:rPr>
                        <a:t>事業化を</a:t>
                      </a:r>
                      <a:r>
                        <a:rPr kumimoji="1" lang="ja-JP" altLang="en-US" sz="900" dirty="0">
                          <a:solidFill>
                            <a:schemeClr val="tx1"/>
                          </a:solidFill>
                        </a:rPr>
                        <a:t>めざすことで一致</a:t>
                      </a:r>
                      <a:endParaRPr kumimoji="1" lang="en-US" altLang="ja-JP" sz="900" dirty="0">
                        <a:solidFill>
                          <a:schemeClr val="tx1"/>
                        </a:solidFill>
                      </a:endParaRPr>
                    </a:p>
                    <a:p>
                      <a:r>
                        <a:rPr kumimoji="1" lang="ja-JP" altLang="en-US" sz="900" dirty="0">
                          <a:solidFill>
                            <a:schemeClr val="tx1"/>
                          </a:solidFill>
                        </a:rPr>
                        <a:t>府・市が財政負担を「１：１」にすること等を</a:t>
                      </a:r>
                      <a:r>
                        <a:rPr kumimoji="1" lang="ja-JP" altLang="en-US" sz="900" dirty="0" smtClean="0">
                          <a:solidFill>
                            <a:schemeClr val="tx1"/>
                          </a:solidFill>
                        </a:rPr>
                        <a:t>決定</a:t>
                      </a:r>
                      <a:endParaRPr kumimoji="1" lang="ja-JP" altLang="en-US" sz="900" dirty="0">
                        <a:solidFill>
                          <a:schemeClr val="tx1"/>
                        </a:solidFill>
                      </a:endParaRPr>
                    </a:p>
                  </a:txBody>
                  <a:tcPr marL="84406" marR="84406" marT="42203" marB="42203" anchor="ctr"/>
                </a:tc>
                <a:extLst>
                  <a:ext uri="{0D108BD9-81ED-4DB2-BD59-A6C34878D82A}">
                    <a16:rowId xmlns:a16="http://schemas.microsoft.com/office/drawing/2014/main" val="770938662"/>
                  </a:ext>
                </a:extLst>
              </a:tr>
              <a:tr h="243718">
                <a:tc>
                  <a:txBody>
                    <a:bodyPr/>
                    <a:lstStyle/>
                    <a:p>
                      <a:pPr algn="ctr"/>
                      <a:r>
                        <a:rPr kumimoji="1" lang="en-US" altLang="ja-JP" sz="1050" b="1" dirty="0">
                          <a:solidFill>
                            <a:schemeClr val="tx1"/>
                          </a:solidFill>
                        </a:rPr>
                        <a:t>2019</a:t>
                      </a:r>
                      <a:endParaRPr kumimoji="1" lang="ja-JP" altLang="en-US" sz="1050" b="1" dirty="0">
                        <a:solidFill>
                          <a:schemeClr val="tx1"/>
                        </a:solidFill>
                      </a:endParaRPr>
                    </a:p>
                  </a:txBody>
                  <a:tcPr marL="84406" marR="84406" marT="42203" marB="42203" anchor="ctr"/>
                </a:tc>
                <a:tc>
                  <a:txBody>
                    <a:bodyPr/>
                    <a:lstStyle/>
                    <a:p>
                      <a:pPr marL="0" marR="0" lvl="0" indent="0" algn="l" defTabSz="914266" rtl="0" eaLnBrk="1" fontAlgn="auto" latinLnBrk="0" hangingPunct="1">
                        <a:lnSpc>
                          <a:spcPct val="100000"/>
                        </a:lnSpc>
                        <a:spcBef>
                          <a:spcPts val="0"/>
                        </a:spcBef>
                        <a:spcAft>
                          <a:spcPts val="0"/>
                        </a:spcAft>
                        <a:buClrTx/>
                        <a:buSzTx/>
                        <a:buFontTx/>
                        <a:buNone/>
                        <a:tabLst/>
                        <a:defRPr/>
                      </a:pPr>
                      <a:r>
                        <a:rPr lang="ja-JP" altLang="en-US" sz="1050" b="1" kern="100" dirty="0">
                          <a:solidFill>
                            <a:schemeClr val="tx1"/>
                          </a:solidFill>
                        </a:rPr>
                        <a:t>なにわ筋線の整備が新規事業化</a:t>
                      </a:r>
                      <a:endParaRPr lang="en-US" altLang="ja-JP" sz="105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marT="42203" marB="42203" anchor="ctr"/>
                </a:tc>
                <a:extLst>
                  <a:ext uri="{0D108BD9-81ED-4DB2-BD59-A6C34878D82A}">
                    <a16:rowId xmlns:a16="http://schemas.microsoft.com/office/drawing/2014/main" val="1586227164"/>
                  </a:ext>
                </a:extLst>
              </a:tr>
            </a:tbl>
          </a:graphicData>
        </a:graphic>
      </p:graphicFrame>
      <p:sp>
        <p:nvSpPr>
          <p:cNvPr id="44" name="正方形/長方形 43"/>
          <p:cNvSpPr/>
          <p:nvPr/>
        </p:nvSpPr>
        <p:spPr>
          <a:xfrm>
            <a:off x="8674590" y="832998"/>
            <a:ext cx="389086" cy="1517428"/>
          </a:xfrm>
          <a:prstGeom prst="rect">
            <a:avLst/>
          </a:prstGeom>
          <a:ln>
            <a:solidFill>
              <a:schemeClr val="tx1"/>
            </a:solidFill>
            <a:prstDash val="sysDash"/>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lang="ja-JP" altLang="en-US" sz="1200" dirty="0" smtClean="0">
                <a:solidFill>
                  <a:schemeClr val="tx1"/>
                </a:solidFill>
                <a:latin typeface="Meiryo UI" panose="020B0604030504040204" pitchFamily="50" charset="-128"/>
                <a:ea typeface="Meiryo UI" panose="020B0604030504040204" pitchFamily="50" charset="-128"/>
              </a:rPr>
              <a:t>検討段階</a:t>
            </a:r>
            <a:endParaRPr lang="ja-JP" altLang="en-US" sz="1200" dirty="0">
              <a:solidFill>
                <a:schemeClr val="tx1"/>
              </a:solidFill>
              <a:latin typeface="Meiryo UI" panose="020B0604030504040204" pitchFamily="50" charset="-128"/>
              <a:ea typeface="Meiryo UI" panose="020B0604030504040204" pitchFamily="50" charset="-128"/>
            </a:endParaRPr>
          </a:p>
        </p:txBody>
      </p:sp>
      <p:sp>
        <p:nvSpPr>
          <p:cNvPr id="45" name="下矢印 44"/>
          <p:cNvSpPr/>
          <p:nvPr/>
        </p:nvSpPr>
        <p:spPr>
          <a:xfrm>
            <a:off x="8372532" y="2426667"/>
            <a:ext cx="271609" cy="1116644"/>
          </a:xfrm>
          <a:prstGeom prst="downArrow">
            <a:avLst>
              <a:gd name="adj1" fmla="val 33754"/>
              <a:gd name="adj2" fmla="val 82493"/>
            </a:avLst>
          </a:prstGeom>
          <a:solidFill>
            <a:srgbClr val="F68426"/>
          </a:solidFill>
          <a:ln>
            <a:solidFill>
              <a:srgbClr val="F68426"/>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ja-JP" altLang="en-US" sz="1662"/>
          </a:p>
        </p:txBody>
      </p:sp>
      <p:sp>
        <p:nvSpPr>
          <p:cNvPr id="46" name="正方形/長方形 45"/>
          <p:cNvSpPr/>
          <p:nvPr/>
        </p:nvSpPr>
        <p:spPr>
          <a:xfrm>
            <a:off x="8644140" y="2455228"/>
            <a:ext cx="419535" cy="1088082"/>
          </a:xfrm>
          <a:prstGeom prst="rect">
            <a:avLst/>
          </a:prstGeom>
          <a:ln>
            <a:solidFill>
              <a:srgbClr val="FF0000"/>
            </a:solidFill>
            <a:prstDash val="solid"/>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lang="ja-JP" altLang="en-US" sz="1200" dirty="0">
                <a:latin typeface="Meiryo UI" panose="020B0604030504040204" pitchFamily="50" charset="-128"/>
                <a:ea typeface="Meiryo UI" panose="020B0604030504040204" pitchFamily="50" charset="-128"/>
              </a:rPr>
              <a:t>府市一体で</a:t>
            </a:r>
            <a:endParaRPr lang="en-US" altLang="ja-JP" sz="1200" dirty="0">
              <a:latin typeface="Meiryo UI" panose="020B0604030504040204" pitchFamily="50" charset="-128"/>
              <a:ea typeface="Meiryo UI" panose="020B0604030504040204" pitchFamily="50" charset="-128"/>
            </a:endParaRPr>
          </a:p>
          <a:p>
            <a:pPr algn="ctr"/>
            <a:r>
              <a:rPr lang="ja-JP" altLang="en-US" sz="1200" dirty="0">
                <a:latin typeface="Meiryo UI" panose="020B0604030504040204" pitchFamily="50" charset="-128"/>
                <a:ea typeface="Meiryo UI" panose="020B0604030504040204" pitchFamily="50" charset="-128"/>
              </a:rPr>
              <a:t>計画推進</a:t>
            </a:r>
          </a:p>
        </p:txBody>
      </p:sp>
      <p:sp>
        <p:nvSpPr>
          <p:cNvPr id="47" name="下矢印 46"/>
          <p:cNvSpPr/>
          <p:nvPr/>
        </p:nvSpPr>
        <p:spPr>
          <a:xfrm>
            <a:off x="8372532" y="856589"/>
            <a:ext cx="263636" cy="1517237"/>
          </a:xfrm>
          <a:prstGeom prst="downArrow">
            <a:avLst>
              <a:gd name="adj1" fmla="val 33754"/>
              <a:gd name="adj2" fmla="val 82493"/>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ja-JP" altLang="en-US" sz="1662"/>
          </a:p>
        </p:txBody>
      </p:sp>
      <p:sp>
        <p:nvSpPr>
          <p:cNvPr id="48" name="テキスト ボックス 47"/>
          <p:cNvSpPr txBox="1"/>
          <p:nvPr/>
        </p:nvSpPr>
        <p:spPr>
          <a:xfrm>
            <a:off x="6216931" y="1288467"/>
            <a:ext cx="215444" cy="177169"/>
          </a:xfrm>
          <a:prstGeom prst="rect">
            <a:avLst/>
          </a:prstGeom>
          <a:noFill/>
        </p:spPr>
        <p:txBody>
          <a:bodyPr vert="eaVert" wrap="square" lIns="0" tIns="0" rIns="0" bIns="0" rtlCol="0">
            <a:spAutoFit/>
          </a:bodyPr>
          <a:lstStyle/>
          <a:p>
            <a:r>
              <a:rPr kumimoji="1" lang="en-US" altLang="ja-JP" sz="1400" dirty="0" smtClean="0"/>
              <a:t>…</a:t>
            </a:r>
            <a:endParaRPr kumimoji="1" lang="ja-JP" altLang="en-US" sz="1400" dirty="0"/>
          </a:p>
        </p:txBody>
      </p:sp>
      <p:sp>
        <p:nvSpPr>
          <p:cNvPr id="49" name="テキスト ボックス 48"/>
          <p:cNvSpPr txBox="1"/>
          <p:nvPr/>
        </p:nvSpPr>
        <p:spPr>
          <a:xfrm>
            <a:off x="6228764" y="2656287"/>
            <a:ext cx="215444" cy="163321"/>
          </a:xfrm>
          <a:prstGeom prst="rect">
            <a:avLst/>
          </a:prstGeom>
          <a:noFill/>
        </p:spPr>
        <p:txBody>
          <a:bodyPr vert="eaVert" wrap="square" lIns="0" tIns="0" rIns="0" bIns="0" rtlCol="0">
            <a:spAutoFit/>
          </a:bodyPr>
          <a:lstStyle/>
          <a:p>
            <a:r>
              <a:rPr kumimoji="1" lang="en-US" altLang="ja-JP" sz="1400" dirty="0" smtClean="0"/>
              <a:t>…</a:t>
            </a:r>
            <a:endParaRPr kumimoji="1" lang="ja-JP" altLang="en-US" sz="1400" dirty="0"/>
          </a:p>
        </p:txBody>
      </p:sp>
      <p:sp>
        <p:nvSpPr>
          <p:cNvPr id="50" name="テキスト ボックス 49"/>
          <p:cNvSpPr txBox="1"/>
          <p:nvPr/>
        </p:nvSpPr>
        <p:spPr>
          <a:xfrm>
            <a:off x="6216931" y="1907291"/>
            <a:ext cx="215444" cy="163321"/>
          </a:xfrm>
          <a:prstGeom prst="rect">
            <a:avLst/>
          </a:prstGeom>
          <a:noFill/>
        </p:spPr>
        <p:txBody>
          <a:bodyPr vert="eaVert" wrap="square" lIns="0" tIns="0" rIns="0" bIns="0" rtlCol="0">
            <a:spAutoFit/>
          </a:bodyPr>
          <a:lstStyle/>
          <a:p>
            <a:r>
              <a:rPr kumimoji="1" lang="en-US" altLang="ja-JP" sz="1400" dirty="0" smtClean="0"/>
              <a:t>…</a:t>
            </a:r>
            <a:endParaRPr kumimoji="1" lang="ja-JP" altLang="en-US" sz="1400" dirty="0"/>
          </a:p>
        </p:txBody>
      </p:sp>
      <p:sp>
        <p:nvSpPr>
          <p:cNvPr id="31" name="テキスト ボックス 30"/>
          <p:cNvSpPr txBox="1"/>
          <p:nvPr/>
        </p:nvSpPr>
        <p:spPr>
          <a:xfrm>
            <a:off x="81378" y="915165"/>
            <a:ext cx="3924028" cy="1042652"/>
          </a:xfrm>
          <a:prstGeom prst="rect">
            <a:avLst/>
          </a:prstGeom>
          <a:noFill/>
          <a:ln>
            <a:noFill/>
          </a:ln>
        </p:spPr>
        <p:txBody>
          <a:bodyPr wrap="square" lIns="118169" tIns="59084" rIns="93046" bIns="59084" rtlCol="0" anchor="ctr" anchorCtr="0">
            <a:spAutoFit/>
          </a:bodyPr>
          <a:lstStyle/>
          <a:p>
            <a:r>
              <a:rPr lang="ja-JP" altLang="en-US" sz="1200" dirty="0">
                <a:latin typeface="Meiryo UI" panose="020B0604030504040204" pitchFamily="50" charset="-128"/>
                <a:ea typeface="Meiryo UI" panose="020B0604030504040204" pitchFamily="50" charset="-128"/>
                <a:cs typeface="Meiryo UI" panose="020B0604030504040204" pitchFamily="50" charset="-128"/>
              </a:rPr>
              <a:t>〇　なにわ筋線は、うめきた（大阪）地下駅（</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春開</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業</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予定）と</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JR</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難波駅及び南海</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本線新今宮</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駅を</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つなぐ新</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な</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鉄道</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路線</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〇　国際競争力強化し、大阪・関西を活性化のために必要な</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新たな鉄道路線</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53" name="図 52"/>
          <p:cNvPicPr>
            <a:picLocks noChangeAspect="1"/>
          </p:cNvPicPr>
          <p:nvPr/>
        </p:nvPicPr>
        <p:blipFill>
          <a:blip r:embed="rId3"/>
          <a:stretch>
            <a:fillRect/>
          </a:stretch>
        </p:blipFill>
        <p:spPr>
          <a:xfrm>
            <a:off x="246090" y="1982275"/>
            <a:ext cx="3594818" cy="3616562"/>
          </a:xfrm>
          <a:prstGeom prst="rect">
            <a:avLst/>
          </a:prstGeom>
          <a:ln w="6350">
            <a:solidFill>
              <a:schemeClr val="tx1"/>
            </a:solidFill>
          </a:ln>
        </p:spPr>
      </p:pic>
      <p:sp>
        <p:nvSpPr>
          <p:cNvPr id="54" name="正方形/長方形 53"/>
          <p:cNvSpPr/>
          <p:nvPr/>
        </p:nvSpPr>
        <p:spPr>
          <a:xfrm>
            <a:off x="2017266" y="5471363"/>
            <a:ext cx="872423" cy="11915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b="1" dirty="0">
                <a:solidFill>
                  <a:schemeClr val="tx1"/>
                </a:solidFill>
              </a:rPr>
              <a:t>至関西</a:t>
            </a:r>
            <a:r>
              <a:rPr kumimoji="1" lang="ja-JP" altLang="en-US" sz="700" b="1" dirty="0">
                <a:solidFill>
                  <a:schemeClr val="tx1"/>
                </a:solidFill>
              </a:rPr>
              <a:t>国際</a:t>
            </a:r>
            <a:r>
              <a:rPr kumimoji="1" lang="ja-JP" altLang="en-US" sz="800" b="1" dirty="0">
                <a:solidFill>
                  <a:schemeClr val="tx1"/>
                </a:solidFill>
              </a:rPr>
              <a:t>空港</a:t>
            </a:r>
          </a:p>
        </p:txBody>
      </p:sp>
      <p:sp>
        <p:nvSpPr>
          <p:cNvPr id="55" name="正方形/長方形 54"/>
          <p:cNvSpPr/>
          <p:nvPr/>
        </p:nvSpPr>
        <p:spPr>
          <a:xfrm>
            <a:off x="1868716" y="1994941"/>
            <a:ext cx="704820" cy="17550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700" b="1" dirty="0">
                <a:solidFill>
                  <a:schemeClr val="tx1"/>
                </a:solidFill>
              </a:rPr>
              <a:t>至新大阪</a:t>
            </a:r>
            <a:endParaRPr kumimoji="1" lang="ja-JP" altLang="en-US" sz="700" b="1" dirty="0">
              <a:solidFill>
                <a:schemeClr val="tx1"/>
              </a:solidFill>
            </a:endParaRPr>
          </a:p>
        </p:txBody>
      </p:sp>
      <p:sp>
        <p:nvSpPr>
          <p:cNvPr id="56" name="テキスト ボックス 55"/>
          <p:cNvSpPr txBox="1"/>
          <p:nvPr/>
        </p:nvSpPr>
        <p:spPr>
          <a:xfrm>
            <a:off x="2324526" y="4336691"/>
            <a:ext cx="1615675" cy="369332"/>
          </a:xfrm>
          <a:prstGeom prst="rect">
            <a:avLst/>
          </a:prstGeom>
          <a:noFill/>
        </p:spPr>
        <p:txBody>
          <a:bodyPr wrap="square" rtlCol="0">
            <a:spAutoFit/>
          </a:bodyPr>
          <a:lstStyle/>
          <a:p>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中之島、西本町、</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南海新難波の駅名は仮称</a:t>
            </a:r>
            <a:endParaRPr kumimoji="1" lang="ja-JP" altLang="en-US" sz="900" dirty="0">
              <a:latin typeface="Meiryo UI" panose="020B0604030504040204" pitchFamily="50" charset="-128"/>
              <a:ea typeface="Meiryo UI" panose="020B0604030504040204" pitchFamily="50" charset="-128"/>
            </a:endParaRPr>
          </a:p>
        </p:txBody>
      </p:sp>
      <p:sp>
        <p:nvSpPr>
          <p:cNvPr id="57" name="正方形/長方形 56">
            <a:extLst>
              <a:ext uri="{FF2B5EF4-FFF2-40B4-BE49-F238E27FC236}">
                <a16:creationId xmlns:a16="http://schemas.microsoft.com/office/drawing/2014/main" id="{35928A95-54E4-4FBD-B9E6-65350DC48268}"/>
              </a:ext>
            </a:extLst>
          </p:cNvPr>
          <p:cNvSpPr/>
          <p:nvPr/>
        </p:nvSpPr>
        <p:spPr>
          <a:xfrm>
            <a:off x="708388" y="2511975"/>
            <a:ext cx="1199316" cy="215444"/>
          </a:xfrm>
          <a:prstGeom prst="rect">
            <a:avLst/>
          </a:prstGeom>
          <a:solidFill>
            <a:schemeClr val="bg1"/>
          </a:solidFill>
        </p:spPr>
        <p:txBody>
          <a:bodyPr wrap="square">
            <a:spAutoFit/>
          </a:bodyPr>
          <a:lstStyle/>
          <a:p>
            <a:r>
              <a:rPr lang="ja-JP" altLang="en-US" sz="800" dirty="0">
                <a:latin typeface="Meiryo UI" panose="020B0604030504040204" pitchFamily="50" charset="-128"/>
                <a:ea typeface="Meiryo UI" panose="020B0604030504040204" pitchFamily="50" charset="-128"/>
                <a:cs typeface="Meiryo UI" panose="020B0604030504040204" pitchFamily="50" charset="-128"/>
              </a:rPr>
              <a:t>うめきた（大阪）地下駅</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テキスト ボックス 50"/>
          <p:cNvSpPr txBox="1"/>
          <p:nvPr/>
        </p:nvSpPr>
        <p:spPr>
          <a:xfrm>
            <a:off x="6216931" y="2430006"/>
            <a:ext cx="215444" cy="163321"/>
          </a:xfrm>
          <a:prstGeom prst="rect">
            <a:avLst/>
          </a:prstGeom>
          <a:noFill/>
        </p:spPr>
        <p:txBody>
          <a:bodyPr vert="eaVert" wrap="square" lIns="0" tIns="0" rIns="0" bIns="0" rtlCol="0">
            <a:spAutoFit/>
          </a:bodyPr>
          <a:lstStyle/>
          <a:p>
            <a:r>
              <a:rPr kumimoji="1" lang="en-US" altLang="ja-JP" sz="1400" dirty="0" smtClean="0"/>
              <a:t>…</a:t>
            </a:r>
            <a:endParaRPr kumimoji="1" lang="ja-JP" altLang="en-US" sz="1400" dirty="0"/>
          </a:p>
        </p:txBody>
      </p:sp>
      <p:sp>
        <p:nvSpPr>
          <p:cNvPr id="52" name="テキスト ボックス 51"/>
          <p:cNvSpPr txBox="1"/>
          <p:nvPr/>
        </p:nvSpPr>
        <p:spPr>
          <a:xfrm>
            <a:off x="3192701" y="5379194"/>
            <a:ext cx="5058595" cy="400110"/>
          </a:xfrm>
          <a:prstGeom prst="rect">
            <a:avLst/>
          </a:prstGeom>
          <a:noFill/>
        </p:spPr>
        <p:txBody>
          <a:bodyPr wrap="square" rtlCol="0">
            <a:spAutoFit/>
          </a:bodyPr>
          <a:lstStyle/>
          <a:p>
            <a:pPr algn="ctr"/>
            <a:r>
              <a:rPr kumimoji="1" lang="ja-JP" altLang="en-US" sz="1000" b="1" dirty="0" smtClean="0"/>
              <a:t>大阪（梅田）から関空までのアクセス時間</a:t>
            </a:r>
            <a:endParaRPr kumimoji="1" lang="en-US" altLang="ja-JP" sz="1000" b="1" dirty="0" smtClean="0"/>
          </a:p>
          <a:p>
            <a:pPr algn="ctr"/>
            <a:r>
              <a:rPr kumimoji="1" lang="ja-JP" altLang="en-US" sz="1000" b="1" dirty="0" smtClean="0"/>
              <a:t>　（ＪＲ）</a:t>
            </a:r>
            <a:r>
              <a:rPr kumimoji="1" lang="en-US" altLang="ja-JP" sz="1000" b="1" dirty="0" smtClean="0"/>
              <a:t>64</a:t>
            </a:r>
            <a:r>
              <a:rPr kumimoji="1" lang="ja-JP" altLang="en-US" sz="1000" b="1" dirty="0" smtClean="0"/>
              <a:t>分➡</a:t>
            </a:r>
            <a:r>
              <a:rPr kumimoji="1" lang="en-US" altLang="ja-JP" sz="1000" b="1" dirty="0" smtClean="0"/>
              <a:t>44</a:t>
            </a:r>
            <a:r>
              <a:rPr kumimoji="1" lang="ja-JP" altLang="en-US" sz="1000" b="1" dirty="0" smtClean="0"/>
              <a:t>分　（南海）</a:t>
            </a:r>
            <a:r>
              <a:rPr kumimoji="1" lang="en-US" altLang="ja-JP" sz="1000" b="1" dirty="0" smtClean="0"/>
              <a:t>54</a:t>
            </a:r>
            <a:r>
              <a:rPr kumimoji="1" lang="ja-JP" altLang="en-US" sz="1000" b="1" dirty="0" smtClean="0"/>
              <a:t>分➡</a:t>
            </a:r>
            <a:r>
              <a:rPr kumimoji="1" lang="en-US" altLang="ja-JP" sz="1000" b="1" dirty="0" smtClean="0"/>
              <a:t>45</a:t>
            </a:r>
            <a:r>
              <a:rPr kumimoji="1" lang="ja-JP" altLang="en-US" sz="1000" b="1" dirty="0" smtClean="0"/>
              <a:t>分</a:t>
            </a:r>
            <a:endParaRPr kumimoji="1" lang="ja-JP" altLang="en-US" sz="1000" b="1" dirty="0"/>
          </a:p>
        </p:txBody>
      </p:sp>
      <p:sp>
        <p:nvSpPr>
          <p:cNvPr id="58" name="テキスト ボックス 57"/>
          <p:cNvSpPr txBox="1"/>
          <p:nvPr/>
        </p:nvSpPr>
        <p:spPr>
          <a:xfrm>
            <a:off x="8277813" y="4705455"/>
            <a:ext cx="777108" cy="594038"/>
          </a:xfrm>
          <a:prstGeom prst="rect">
            <a:avLst/>
          </a:prstGeom>
          <a:solidFill>
            <a:schemeClr val="tx2"/>
          </a:solidFill>
        </p:spPr>
        <p:txBody>
          <a:bodyPr wrap="square" lIns="0" tIns="0" rIns="0" bIns="0" rtlCol="0" anchor="ctr" anchorCtr="0">
            <a:noAutofit/>
          </a:bodyPr>
          <a:lstStyle/>
          <a:p>
            <a:pPr algn="ctr"/>
            <a:r>
              <a:rPr lang="ja-JP" altLang="en-US" sz="1200" b="1" dirty="0" smtClean="0">
                <a:solidFill>
                  <a:prstClr val="white"/>
                </a:solidFill>
                <a:latin typeface="Meiryo UI" panose="020B0604030504040204" pitchFamily="50" charset="-128"/>
                <a:ea typeface="Meiryo UI" panose="020B0604030504040204" pitchFamily="50" charset="-128"/>
              </a:rPr>
              <a:t>大阪の成長を支える</a:t>
            </a:r>
            <a:endParaRPr lang="en-US" altLang="ja-JP" sz="1200" b="1" dirty="0" smtClean="0">
              <a:solidFill>
                <a:prstClr val="white"/>
              </a:solidFill>
              <a:latin typeface="Meiryo UI" panose="020B0604030504040204" pitchFamily="50" charset="-128"/>
              <a:ea typeface="Meiryo UI" panose="020B0604030504040204" pitchFamily="50" charset="-128"/>
            </a:endParaRPr>
          </a:p>
          <a:p>
            <a:pPr algn="ctr"/>
            <a:r>
              <a:rPr lang="ja-JP" altLang="en-US" sz="1200" b="1" dirty="0" smtClean="0">
                <a:solidFill>
                  <a:prstClr val="white"/>
                </a:solidFill>
                <a:latin typeface="Meiryo UI" panose="020B0604030504040204" pitchFamily="50" charset="-128"/>
                <a:ea typeface="Meiryo UI" panose="020B0604030504040204" pitchFamily="50" charset="-128"/>
              </a:rPr>
              <a:t>都市基盤</a:t>
            </a:r>
            <a:endParaRPr lang="ja-JP" altLang="en-US" sz="1200" b="1" dirty="0">
              <a:solidFill>
                <a:prstClr val="white"/>
              </a:solidFill>
              <a:latin typeface="Meiryo UI" panose="020B0604030504040204" pitchFamily="50" charset="-128"/>
              <a:ea typeface="Meiryo UI" panose="020B0604030504040204" pitchFamily="50" charset="-128"/>
            </a:endParaRPr>
          </a:p>
        </p:txBody>
      </p:sp>
      <p:sp>
        <p:nvSpPr>
          <p:cNvPr id="59" name="二等辺三角形 58"/>
          <p:cNvSpPr/>
          <p:nvPr/>
        </p:nvSpPr>
        <p:spPr>
          <a:xfrm rot="16200000" flipV="1">
            <a:off x="7479645" y="4888767"/>
            <a:ext cx="1354074" cy="194322"/>
          </a:xfrm>
          <a:prstGeom prs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ja-JP" altLang="en-US" sz="1350">
              <a:solidFill>
                <a:prstClr val="white"/>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77796551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10196</Words>
  <Application>Microsoft Office PowerPoint</Application>
  <PresentationFormat>画面に合わせる (4:3)</PresentationFormat>
  <Paragraphs>1312</Paragraphs>
  <Slides>43</Slides>
  <Notes>28</Notes>
  <HiddenSlides>0</HiddenSlides>
  <MMClips>0</MMClips>
  <ScaleCrop>false</ScaleCrop>
  <HeadingPairs>
    <vt:vector size="8" baseType="variant">
      <vt:variant>
        <vt:lpstr>使用されているフォント</vt:lpstr>
      </vt:variant>
      <vt:variant>
        <vt:i4>10</vt:i4>
      </vt:variant>
      <vt:variant>
        <vt:lpstr>テーマ</vt:lpstr>
      </vt:variant>
      <vt:variant>
        <vt:i4>1</vt:i4>
      </vt:variant>
      <vt:variant>
        <vt:lpstr>スライド タイトル</vt:lpstr>
      </vt:variant>
      <vt:variant>
        <vt:i4>43</vt:i4>
      </vt:variant>
      <vt:variant>
        <vt:lpstr>目的別スライド ショー</vt:lpstr>
      </vt:variant>
      <vt:variant>
        <vt:i4>1</vt:i4>
      </vt:variant>
    </vt:vector>
  </HeadingPairs>
  <TitlesOfParts>
    <vt:vector size="55" baseType="lpstr">
      <vt:lpstr>ArialMT</vt:lpstr>
      <vt:lpstr>HG丸ｺﾞｼｯｸM-PRO</vt:lpstr>
      <vt:lpstr>Meiryo UI</vt:lpstr>
      <vt:lpstr>ＭＳ Ｐゴシック</vt:lpstr>
      <vt:lpstr>ＭＳ 明朝</vt:lpstr>
      <vt:lpstr>メイリオ</vt:lpstr>
      <vt:lpstr>游ゴシック</vt:lpstr>
      <vt:lpstr>Arial</vt:lpstr>
      <vt:lpstr>Calibri</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目的別スライド ショー 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2016-05-16T05:07:20Z</dcterms:created>
  <dcterms:modified xsi:type="dcterms:W3CDTF">2020-08-14T03:05:04Z</dcterms:modified>
</cp:coreProperties>
</file>