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?><Relationships xmlns="http://schemas.openxmlformats.org/package/2006/relationships"><Relationship Target="ppt/presentation.xml" Type="http://schemas.openxmlformats.org/officeDocument/2006/relationships/officeDocument" Id="rId1"></Relationship><Relationship Target="docProps/core.xml" Type="http://schemas.openxmlformats.org/package/2006/relationships/metadata/core-properties" Id="rId5"></Relationship><Relationship Target="docProps/thumbnail.jpeg" Type="http://schemas.openxmlformats.org/package/2006/relationships/metadata/thumbnail" Id="rId6"></Relationship><Relationship Target="docProps/app.xml" Type="http://schemas.openxmlformats.org/officeDocument/2006/relationships/extended-properties" Id="rId7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46" y="6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?><Relationships xmlns="http://schemas.openxmlformats.org/package/2006/relationships"><Relationship Target="presProps.xml" Type="http://schemas.openxmlformats.org/officeDocument/2006/relationships/presProps" Id="rId3"></Relationship><Relationship Target="slides/slide1.xml" Type="http://schemas.openxmlformats.org/officeDocument/2006/relationships/slide" Id="rId2"></Relationship><Relationship Target="slideMasters/slideMaster1.xml" Type="http://schemas.openxmlformats.org/officeDocument/2006/relationships/slideMaster" Id="rId1"></Relationship><Relationship Target="tableStyles.xml" Type="http://schemas.openxmlformats.org/officeDocument/2006/relationships/tableStyles" Id="rId6"></Relationship><Relationship Target="theme/theme1.xml" Type="http://schemas.openxmlformats.org/officeDocument/2006/relationships/theme" Id="rId5"></Relationship><Relationship Target="viewProps.xml" Type="http://schemas.openxmlformats.org/officeDocument/2006/relationships/viewProps" Id="rId4"></Relationship></Relationships>
</file>

<file path=ppt/slideLayouts/_rels/slideLayout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0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2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3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4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5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6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7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8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9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76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947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44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814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77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86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47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499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784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519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288693"/>
      </p:ext>
    </p:extLst>
  </p:cSld>
  <p:clrMapOvr>
    <a:masterClrMapping/>
  </p:clrMapOvr>
</p:sldLayout>
</file>

<file path=ppt/slideMasters/_rels/slideMaster1.xml.rels><?xml version="1.0" encoding="UTF-8" ?><Relationships xmlns="http://schemas.openxmlformats.org/package/2006/relationships"><Relationship Target="../slideLayouts/slideLayout8.xml" Type="http://schemas.openxmlformats.org/officeDocument/2006/relationships/slideLayout" Id="rId8"></Relationship><Relationship Target="../slideLayouts/slideLayout3.xml" Type="http://schemas.openxmlformats.org/officeDocument/2006/relationships/slideLayout" Id="rId3"></Relationship><Relationship Target="../slideLayouts/slideLayout7.xml" Type="http://schemas.openxmlformats.org/officeDocument/2006/relationships/slideLayout" Id="rId7"></Relationship><Relationship Target="../theme/theme1.xml" Type="http://schemas.openxmlformats.org/officeDocument/2006/relationships/theme" Id="rId12"></Relationship><Relationship Target="../slideLayouts/slideLayout2.xml" Type="http://schemas.openxmlformats.org/officeDocument/2006/relationships/slideLayout" Id="rId2"></Relationship><Relationship Target="../slideLayouts/slideLayout1.xml" Type="http://schemas.openxmlformats.org/officeDocument/2006/relationships/slideLayout" Id="rId1"></Relationship><Relationship Target="../slideLayouts/slideLayout6.xml" Type="http://schemas.openxmlformats.org/officeDocument/2006/relationships/slideLayout" Id="rId6"></Relationship><Relationship Target="../slideLayouts/slideLayout11.xml" Type="http://schemas.openxmlformats.org/officeDocument/2006/relationships/slideLayout" Id="rId11"></Relationship><Relationship Target="../slideLayouts/slideLayout5.xml" Type="http://schemas.openxmlformats.org/officeDocument/2006/relationships/slideLayout" Id="rId5"></Relationship><Relationship Target="../slideLayouts/slideLayout10.xml" Type="http://schemas.openxmlformats.org/officeDocument/2006/relationships/slideLayout" Id="rId10"></Relationship><Relationship Target="../slideLayouts/slideLayout4.xml" Type="http://schemas.openxmlformats.org/officeDocument/2006/relationships/slideLayout" Id="rId4"></Relationship><Relationship Target="../slideLayouts/slideLayout9.xml" Type="http://schemas.openxmlformats.org/officeDocument/2006/relationships/slideLayout" Id="rId9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B97A4-4E07-4B35-83C0-CEC27BEE8884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72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?><Relationships xmlns="http://schemas.openxmlformats.org/package/2006/relationships"><Relationship Target="../media/image1.png" Type="http://schemas.openxmlformats.org/officeDocument/2006/relationships/image" Id="rId2"></Relationship><Relationship Target="../slideLayouts/slideLayout1.xml" Type="http://schemas.openxmlformats.org/officeDocument/2006/relationships/slideLayout" Id="rId1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08894" y="1965214"/>
            <a:ext cx="9349327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災害発生時には、本店で社長を本部長とし、主要な本社機能を担当する役員・部長等を構成員とする「本店災害対策本部」を立ち上げる。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平時より災害対策に関する取り組みを行う「災害対策推進チーム」を常設機関として設置しており、災害発生時は、対策本部の構成員をサポート。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本社との連絡が</a:t>
            </a:r>
            <a:r>
              <a:rPr lang="en-US" altLang="ja-JP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間以上取れない場合等は、関西地区に「関西バックアップ本部」を設置し、安否確認、建物安全確認、救援物資の手配等の初動対応と、地震保険の事故受付等の保険業務、その他状況に応じて必要事項の全店への指示・連絡等、本店災害対策本部の業務を行う予定。</a:t>
            </a:r>
            <a:endParaRPr lang="en-US" altLang="ja-JP" sz="12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lvl="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US" altLang="ja-JP" sz="1200" u="sng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0050" y="45720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　　　　　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ホームベース 11"/>
          <p:cNvSpPr/>
          <p:nvPr/>
        </p:nvSpPr>
        <p:spPr>
          <a:xfrm>
            <a:off x="-5" y="1"/>
            <a:ext cx="9906004" cy="723900"/>
          </a:xfrm>
          <a:prstGeom prst="homePlate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5000"/>
              </a:lnSpc>
            </a:pP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東京海上日動火災保険株式会社</a:t>
            </a:r>
            <a:endParaRPr kumimoji="1" lang="ja-JP" altLang="en-US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80304" y="979861"/>
            <a:ext cx="9606509" cy="720000"/>
          </a:xfrm>
          <a:prstGeom prst="roundRect">
            <a:avLst/>
          </a:prstGeom>
          <a:noFill/>
          <a:ln w="381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本店が被災した場合は、「関西バックアップ本部」を設置し、安否確認、建物安全確認、救援物資の手配等の初動対応と、地震保険の事故受付等の保険業務、その他状況に応じて必要事項の全店への指示・連絡等、本店災害対策本部の業務を実施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13" y="3284113"/>
            <a:ext cx="8134350" cy="1962150"/>
          </a:xfrm>
          <a:prstGeom prst="rect">
            <a:avLst/>
          </a:prstGeom>
        </p:spPr>
      </p:pic>
      <p:sp>
        <p:nvSpPr>
          <p:cNvPr id="24" name="正方形/長方形 23"/>
          <p:cNvSpPr/>
          <p:nvPr/>
        </p:nvSpPr>
        <p:spPr>
          <a:xfrm>
            <a:off x="496173" y="6537628"/>
            <a:ext cx="87469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出典：東京海上日動火災保険株式会社「災害に関する事業継続計画書（要約版）（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2018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月）」より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1 つの角を丸めた四角形 24"/>
          <p:cNvSpPr/>
          <p:nvPr/>
        </p:nvSpPr>
        <p:spPr>
          <a:xfrm>
            <a:off x="476968" y="5246263"/>
            <a:ext cx="8087295" cy="1238357"/>
          </a:xfrm>
          <a:prstGeom prst="round1Rect">
            <a:avLst/>
          </a:prstGeom>
          <a:noFill/>
          <a:ln w="31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26" name="直線コネクタ 25"/>
          <p:cNvCxnSpPr/>
          <p:nvPr/>
        </p:nvCxnSpPr>
        <p:spPr>
          <a:xfrm>
            <a:off x="457434" y="3540190"/>
            <a:ext cx="243154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457434" y="5277079"/>
            <a:ext cx="3610983" cy="2647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◆災害発生時の対応についての基本方針（抜粋）</a:t>
            </a:r>
            <a:endParaRPr lang="en-US" altLang="ja-JP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9" name="直線コネクタ 28"/>
          <p:cNvCxnSpPr/>
          <p:nvPr/>
        </p:nvCxnSpPr>
        <p:spPr>
          <a:xfrm>
            <a:off x="517069" y="5547894"/>
            <a:ext cx="2941748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684496" y="5570379"/>
            <a:ext cx="6501915" cy="469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>
              <a:spcAft>
                <a:spcPts val="300"/>
              </a:spcAft>
            </a:pPr>
            <a:r>
              <a:rPr lang="en-US" altLang="ja-JP" sz="11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1.</a:t>
            </a:r>
            <a:r>
              <a:rPr lang="ja-JP" altLang="en-US" sz="11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社員の行動原則</a:t>
            </a:r>
            <a:endParaRPr lang="en-US" altLang="ja-JP" sz="11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defTabSz="914400">
              <a:spcAft>
                <a:spcPts val="300"/>
              </a:spcAft>
            </a:pP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①生命の安全確保、②地域社会の安全確保への協力、③重要業務の継続（事業継続）</a:t>
            </a: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684496" y="6008487"/>
            <a:ext cx="7017025" cy="469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>
              <a:spcAft>
                <a:spcPts val="300"/>
              </a:spcAft>
            </a:pPr>
            <a:r>
              <a:rPr lang="en-US" altLang="ja-JP" sz="11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2.</a:t>
            </a:r>
            <a:r>
              <a:rPr lang="ja-JP" altLang="en-US" sz="11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事業継続に対する基本方針</a:t>
            </a:r>
            <a:endParaRPr lang="en-US" altLang="ja-JP" sz="11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defTabSz="914400">
              <a:spcAft>
                <a:spcPts val="300"/>
              </a:spcAft>
            </a:pP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①保険事故受付業務、②保険金・</a:t>
            </a:r>
            <a:r>
              <a:rPr lang="ja-JP" altLang="en-US" sz="1100" dirty="0" err="1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満期返れい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金等の支払業務、③保険契約締結業務</a:t>
            </a:r>
          </a:p>
        </p:txBody>
      </p:sp>
    </p:spTree>
    <p:extLst>
      <p:ext uri="{BB962C8B-B14F-4D97-AF65-F5344CB8AC3E}">
        <p14:creationId xmlns:p14="http://schemas.microsoft.com/office/powerpoint/2010/main" val="1079296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214</Words>
  <Application>Microsoft Office PowerPoint</Application>
  <PresentationFormat>A4 210 x 297 mm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岩間　真樹</dc:creator>
  <cp:lastModifiedBy>岩間　真樹</cp:lastModifiedBy>
  <cp:revision>1</cp:revision>
  <dcterms:modified xsi:type="dcterms:W3CDTF">2019-05-24T06:57:04Z</dcterms:modified>
</cp:coreProperties>
</file>