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 userDrawn="1">
          <p15:clr>
            <a:srgbClr val="A4A3A4"/>
          </p15:clr>
        </p15:guide>
        <p15:guide id="2" pos="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416" y="42"/>
      </p:cViewPr>
      <p:guideLst>
        <p:guide orient="horz" pos="1706"/>
        <p:guide pos="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714" y="2829408"/>
            <a:ext cx="5693349" cy="237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altLang="ja-JP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SOMPO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ホールディングス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、平時はグループ各社の業務継続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体制構築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状況を年次でモニタリングし、グループ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体制の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強化を図っている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また、危機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発生時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にはグループ危機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対応の統括組織として、グループ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CEO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を本部長と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する危機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対策本部を組成し、グループ全体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の被害発生状況の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収集や把握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、グループ危機対応方針（グループ各社の重要業務を継続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ための連携・調整・支援など）に関する判断・指示を行う。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首都直下地震発生時等の本社機能停止時に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、大阪に臨時危機対策本部を設置し、グループ危機対応方針の調整を行う。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SOMPO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ホールディングスの社員が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平時より大阪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常駐することで、グループ危機対応体制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強化している。</a:t>
            </a:r>
            <a:endParaRPr lang="en-US" altLang="ja-JP" sz="1400" strike="sngStrike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0" y="25258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SOMPO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ホールディングス株式会社</a:t>
            </a:r>
            <a:r>
              <a:rPr kumimoji="1"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損害保険ジャパン株式会社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7714" y="889891"/>
            <a:ext cx="9786811" cy="1873605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SOMPO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ホールディングスは、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首都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直下地震発生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時等の本社機能停止時には大阪に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「臨時危機対策本部」を設置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し、グループ全体の危機対応方針の調整を行う。被害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状況の迅速な把握などの実効性を高めるため、大阪に危機管理要員が常駐。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SOMPO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グループの中核事業会社である損害保険ジャパン（以下、「損保ジャパン」）では、首都直下地震発生時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本社機能停止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時に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は大阪に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「臨時危機対策本部」を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設置し、災害発生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時間以内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に重要業務（保険事故受付業務、保険金など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 支払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業務、契約変更・更改業務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kumimoji="1"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復旧を</a:t>
            </a:r>
            <a:r>
              <a:rPr kumimoji="1"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kumimoji="1"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在関西の役員、部署が協力してこれを担う。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SOMPO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ホールディングスの「臨時危機対策本部」と損保ジャパン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の「臨時危機対策本部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」は一体で運営。</a:t>
            </a:r>
            <a:endParaRPr kumimoji="1"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6316" y="5213596"/>
            <a:ext cx="9829684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損保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ジャパン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では、平時から社長を本部長とする「危機管理推進本部」を設置し、業務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継続体制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の整備に取り組んでいる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危機発生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は危機対応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組織である「危機対策本部」に移行し、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本社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危機対応を統括する。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首都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直下地震発生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時等の本社機能停止時には、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「臨時危機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対策本部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設置することとしており、損害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保険会社としての社会的責任を果たすため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、「保険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事故受付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業務」、「保険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金などの支払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業務」、「契約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変更・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更改業務」を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重要業務と位置づけ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「臨時危機対策本部」の設置と同時に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以内に業務を復旧できるよう、本社の危機対策本部機能を代行する。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SOMPO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ホールディングスの「臨時危機対策本部」と損保ジャパンの「臨時危機対策本部」は一体で運営する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725453" y="2922614"/>
            <a:ext cx="1620982" cy="891929"/>
          </a:xfrm>
          <a:prstGeom prst="rect">
            <a:avLst/>
          </a:prstGeom>
          <a:ln w="19050">
            <a:solidFill>
              <a:srgbClr val="33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algn="ctr"/>
            <a:r>
              <a:rPr lang="ja-JP" altLang="en-US" sz="900" dirty="0" smtClean="0">
                <a:solidFill>
                  <a:srgbClr val="3333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ＳＯＭＰＯホールディングス</a:t>
            </a:r>
            <a:endParaRPr lang="en-US" altLang="ja-JP" sz="900" dirty="0" smtClean="0">
              <a:solidFill>
                <a:srgbClr val="3333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3333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危機対策本部（東京）</a:t>
            </a:r>
            <a:endParaRPr kumimoji="1" lang="ja-JP" altLang="en-US" sz="900" dirty="0">
              <a:solidFill>
                <a:srgbClr val="3333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76187" y="3264441"/>
            <a:ext cx="933061" cy="19116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本部長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073212" y="3528400"/>
            <a:ext cx="937436" cy="2091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事務局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7" name="直線コネクタ 16"/>
          <p:cNvCxnSpPr>
            <a:stCxn id="15" idx="2"/>
            <a:endCxn id="16" idx="0"/>
          </p:cNvCxnSpPr>
          <p:nvPr/>
        </p:nvCxnSpPr>
        <p:spPr>
          <a:xfrm flipH="1">
            <a:off x="6541930" y="3455608"/>
            <a:ext cx="788" cy="727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8159726" y="2922615"/>
            <a:ext cx="1620982" cy="891928"/>
          </a:xfrm>
          <a:prstGeom prst="rect">
            <a:avLst/>
          </a:prstGeom>
          <a:ln w="19050">
            <a:solidFill>
              <a:srgbClr val="33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algn="ctr"/>
            <a:r>
              <a:rPr lang="ja-JP" altLang="en-US" sz="900" dirty="0" smtClean="0">
                <a:solidFill>
                  <a:srgbClr val="3333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損保ジャパン</a:t>
            </a:r>
            <a:endParaRPr lang="en-US" altLang="ja-JP" sz="900" dirty="0" smtClean="0">
              <a:solidFill>
                <a:srgbClr val="3333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3333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危機対策本部（東京）</a:t>
            </a:r>
            <a:endParaRPr kumimoji="1" lang="ja-JP" altLang="en-US" sz="900" dirty="0">
              <a:solidFill>
                <a:srgbClr val="3333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8980545" y="3650821"/>
            <a:ext cx="2800" cy="725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左右矢印 24"/>
          <p:cNvSpPr/>
          <p:nvPr/>
        </p:nvSpPr>
        <p:spPr>
          <a:xfrm>
            <a:off x="7256233" y="3284921"/>
            <a:ext cx="992221" cy="410547"/>
          </a:xfrm>
          <a:prstGeom prst="leftRightArrow">
            <a:avLst>
              <a:gd name="adj1" fmla="val 55873"/>
              <a:gd name="adj2" fmla="val 38637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rgbClr val="3333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連　携</a:t>
            </a:r>
            <a:endParaRPr kumimoji="1" lang="ja-JP" altLang="en-US" sz="1000" dirty="0">
              <a:solidFill>
                <a:srgbClr val="3333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23579" y="4936020"/>
            <a:ext cx="4046552" cy="270803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グループ各社（臨時）危機対策本部</a:t>
            </a:r>
            <a:endParaRPr kumimoji="1" lang="ja-JP" altLang="en-US" sz="12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6951185" y="4735194"/>
            <a:ext cx="1602315" cy="240725"/>
          </a:xfrm>
          <a:prstGeom prst="downArrow">
            <a:avLst>
              <a:gd name="adj1" fmla="val 62174"/>
              <a:gd name="adj2" fmla="val 45143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支援・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指示</a:t>
            </a:r>
            <a:endParaRPr kumimoji="1" lang="ja-JP" altLang="en-US" sz="1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484935" y="3275220"/>
            <a:ext cx="933061" cy="19116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本部長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498482" y="3539179"/>
            <a:ext cx="920914" cy="19838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事務局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723579" y="3869716"/>
            <a:ext cx="1620982" cy="891929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algn="ctr"/>
            <a:r>
              <a:rPr lang="ja-JP" altLang="en-US" sz="9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ＳＯＭＰＯホールディングス</a:t>
            </a:r>
            <a:endParaRPr lang="en-US" altLang="ja-JP" sz="900" dirty="0" smtClean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臨時危機対策本部（大阪）</a:t>
            </a:r>
            <a:endParaRPr kumimoji="1" lang="ja-JP" altLang="en-US" sz="9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8157816" y="3863377"/>
            <a:ext cx="1620982" cy="891928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algn="ctr"/>
            <a:r>
              <a:rPr lang="ja-JP" altLang="en-US" sz="9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損保ジャパン</a:t>
            </a:r>
            <a:endParaRPr lang="en-US" altLang="ja-JP" sz="900" dirty="0" smtClean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臨時危機対策本部（大阪）</a:t>
            </a:r>
            <a:endParaRPr kumimoji="1" lang="ja-JP" altLang="en-US" sz="9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4" name="左右矢印 43"/>
          <p:cNvSpPr/>
          <p:nvPr/>
        </p:nvSpPr>
        <p:spPr>
          <a:xfrm>
            <a:off x="7269774" y="4196005"/>
            <a:ext cx="992221" cy="410547"/>
          </a:xfrm>
          <a:prstGeom prst="leftRightArrow">
            <a:avLst>
              <a:gd name="adj1" fmla="val 55873"/>
              <a:gd name="adj2" fmla="val 38637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一体運営</a:t>
            </a:r>
            <a:endParaRPr kumimoji="1" lang="ja-JP" altLang="en-US" sz="10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278040" y="2869020"/>
            <a:ext cx="975691" cy="510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u="sng" dirty="0" smtClean="0">
                <a:solidFill>
                  <a:srgbClr val="3333FF"/>
                </a:solidFill>
              </a:rPr>
              <a:t>大規模自然災害</a:t>
            </a:r>
            <a:endParaRPr kumimoji="1" lang="en-US" altLang="ja-JP" sz="800" u="sng" dirty="0" smtClean="0">
              <a:solidFill>
                <a:srgbClr val="3333FF"/>
              </a:solidFill>
            </a:endParaRPr>
          </a:p>
          <a:p>
            <a:pPr algn="ctr"/>
            <a:r>
              <a:rPr kumimoji="1" lang="ja-JP" altLang="en-US" sz="800" u="sng" dirty="0" smtClean="0">
                <a:solidFill>
                  <a:srgbClr val="3333FF"/>
                </a:solidFill>
              </a:rPr>
              <a:t>発生などの危機</a:t>
            </a:r>
            <a:endParaRPr kumimoji="1" lang="en-US" altLang="ja-JP" sz="800" u="sng" dirty="0" smtClean="0">
              <a:solidFill>
                <a:srgbClr val="3333FF"/>
              </a:solidFill>
            </a:endParaRPr>
          </a:p>
          <a:p>
            <a:pPr algn="ctr"/>
            <a:r>
              <a:rPr kumimoji="1" lang="ja-JP" altLang="en-US" sz="800" u="sng" dirty="0" smtClean="0">
                <a:solidFill>
                  <a:srgbClr val="3333FF"/>
                </a:solidFill>
              </a:rPr>
              <a:t>（本社稼働可）</a:t>
            </a:r>
            <a:endParaRPr kumimoji="1" lang="ja-JP" altLang="en-US" sz="800" u="sng" dirty="0">
              <a:solidFill>
                <a:srgbClr val="3333FF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7278040" y="3915590"/>
            <a:ext cx="1002724" cy="33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u="sng" dirty="0" smtClean="0">
                <a:solidFill>
                  <a:srgbClr val="FF0000"/>
                </a:solidFill>
              </a:rPr>
              <a:t>首都直下地震等</a:t>
            </a:r>
            <a:endParaRPr kumimoji="1" lang="en-US" altLang="ja-JP" sz="800" u="sng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800" u="sng" dirty="0" smtClean="0">
                <a:solidFill>
                  <a:srgbClr val="FF0000"/>
                </a:solidFill>
              </a:rPr>
              <a:t>（本社稼働不可）</a:t>
            </a:r>
            <a:endParaRPr kumimoji="1" lang="ja-JP" altLang="en-US" sz="800" u="sng" dirty="0">
              <a:solidFill>
                <a:srgbClr val="FF0000"/>
              </a:solidFill>
            </a:endParaRPr>
          </a:p>
        </p:txBody>
      </p:sp>
      <p:cxnSp>
        <p:nvCxnSpPr>
          <p:cNvPr id="47" name="直線コネクタ 46"/>
          <p:cNvCxnSpPr>
            <a:stCxn id="41" idx="2"/>
            <a:endCxn id="42" idx="2"/>
          </p:cNvCxnSpPr>
          <p:nvPr/>
        </p:nvCxnSpPr>
        <p:spPr>
          <a:xfrm>
            <a:off x="6539743" y="4408905"/>
            <a:ext cx="700" cy="2711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6073212" y="4217738"/>
            <a:ext cx="933061" cy="19116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本部長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073212" y="4481697"/>
            <a:ext cx="934461" cy="19832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事務局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51" name="直線コネクタ 50"/>
          <p:cNvCxnSpPr>
            <a:endCxn id="37" idx="0"/>
          </p:cNvCxnSpPr>
          <p:nvPr/>
        </p:nvCxnSpPr>
        <p:spPr>
          <a:xfrm>
            <a:off x="8958939" y="3473227"/>
            <a:ext cx="0" cy="659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8503686" y="4196005"/>
            <a:ext cx="933061" cy="19116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本部長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503685" y="4459965"/>
            <a:ext cx="929245" cy="18896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事務局</a:t>
            </a:r>
            <a:endParaRPr kumimoji="1" lang="ja-JP" altLang="en-US" sz="9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56" name="直線コネクタ 55"/>
          <p:cNvCxnSpPr>
            <a:stCxn id="54" idx="2"/>
            <a:endCxn id="55" idx="0"/>
          </p:cNvCxnSpPr>
          <p:nvPr/>
        </p:nvCxnSpPr>
        <p:spPr>
          <a:xfrm flipH="1">
            <a:off x="8968308" y="4387172"/>
            <a:ext cx="1909" cy="727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638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HGS創英角ｺﾞｼｯｸUB</vt:lpstr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2021-12-28T06:41:00Z</dcterms:created>
  <dcterms:modified xsi:type="dcterms:W3CDTF">2022-01-27T01:56:17Z</dcterms:modified>
</cp:coreProperties>
</file>