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326"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600"/>
            </a:lvl1pPr>
            <a:lvl2pPr marL="495285" indent="0" algn="ctr">
              <a:buNone/>
              <a:defRPr sz="2167"/>
            </a:lvl2pPr>
            <a:lvl3pPr marL="990570" indent="0" algn="ctr">
              <a:buNone/>
              <a:defRPr sz="1950"/>
            </a:lvl3pPr>
            <a:lvl4pPr marL="1485854" indent="0" algn="ctr">
              <a:buNone/>
              <a:defRPr sz="1733"/>
            </a:lvl4pPr>
            <a:lvl5pPr marL="1981139" indent="0" algn="ctr">
              <a:buNone/>
              <a:defRPr sz="1733"/>
            </a:lvl5pPr>
            <a:lvl6pPr marL="2476424" indent="0" algn="ctr">
              <a:buNone/>
              <a:defRPr sz="1733"/>
            </a:lvl6pPr>
            <a:lvl7pPr marL="2971709" indent="0" algn="ctr">
              <a:buNone/>
              <a:defRPr sz="1733"/>
            </a:lvl7pPr>
            <a:lvl8pPr marL="3466993" indent="0" algn="ctr">
              <a:buNone/>
              <a:defRPr sz="1733"/>
            </a:lvl8pPr>
            <a:lvl9pPr marL="3962278" indent="0" algn="ctr">
              <a:buNone/>
              <a:defRPr sz="1733"/>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251838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403515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2"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8"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332288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58571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0"/>
            <a:ext cx="8543925" cy="2852737"/>
          </a:xfrm>
        </p:spPr>
        <p:txBody>
          <a:bodyPr anchor="b"/>
          <a:lstStyle>
            <a:lvl1pPr>
              <a:defRPr sz="6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9" y="4589465"/>
            <a:ext cx="8543925" cy="1500187"/>
          </a:xfrm>
        </p:spPr>
        <p:txBody>
          <a:bodyPr/>
          <a:lstStyle>
            <a:lvl1pPr marL="0" indent="0">
              <a:buNone/>
              <a:defRPr sz="2600">
                <a:solidFill>
                  <a:schemeClr val="tx1">
                    <a:tint val="75000"/>
                  </a:schemeClr>
                </a:solidFill>
              </a:defRPr>
            </a:lvl1pPr>
            <a:lvl2pPr marL="495285" indent="0">
              <a:buNone/>
              <a:defRPr sz="2167">
                <a:solidFill>
                  <a:schemeClr val="tx1">
                    <a:tint val="75000"/>
                  </a:schemeClr>
                </a:solidFill>
              </a:defRPr>
            </a:lvl2pPr>
            <a:lvl3pPr marL="990570" indent="0">
              <a:buNone/>
              <a:defRPr sz="1950">
                <a:solidFill>
                  <a:schemeClr val="tx1">
                    <a:tint val="75000"/>
                  </a:schemeClr>
                </a:solidFill>
              </a:defRPr>
            </a:lvl3pPr>
            <a:lvl4pPr marL="1485854" indent="0">
              <a:buNone/>
              <a:defRPr sz="1733">
                <a:solidFill>
                  <a:schemeClr val="tx1">
                    <a:tint val="75000"/>
                  </a:schemeClr>
                </a:solidFill>
              </a:defRPr>
            </a:lvl4pPr>
            <a:lvl5pPr marL="1981139" indent="0">
              <a:buNone/>
              <a:defRPr sz="1733">
                <a:solidFill>
                  <a:schemeClr val="tx1">
                    <a:tint val="75000"/>
                  </a:schemeClr>
                </a:solidFill>
              </a:defRPr>
            </a:lvl5pPr>
            <a:lvl6pPr marL="2476424" indent="0">
              <a:buNone/>
              <a:defRPr sz="1733">
                <a:solidFill>
                  <a:schemeClr val="tx1">
                    <a:tint val="75000"/>
                  </a:schemeClr>
                </a:solidFill>
              </a:defRPr>
            </a:lvl6pPr>
            <a:lvl7pPr marL="2971709" indent="0">
              <a:buNone/>
              <a:defRPr sz="1733">
                <a:solidFill>
                  <a:schemeClr val="tx1">
                    <a:tint val="75000"/>
                  </a:schemeClr>
                </a:solidFill>
              </a:defRPr>
            </a:lvl7pPr>
            <a:lvl8pPr marL="3466993" indent="0">
              <a:buNone/>
              <a:defRPr sz="1733">
                <a:solidFill>
                  <a:schemeClr val="tx1">
                    <a:tint val="75000"/>
                  </a:schemeClr>
                </a:solidFill>
              </a:defRPr>
            </a:lvl8pPr>
            <a:lvl9pPr marL="3962278" indent="0">
              <a:buNone/>
              <a:defRPr sz="1733">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40510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211369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7"/>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162051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33792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682427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467"/>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7"/>
            <a:ext cx="5014913" cy="4873625"/>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733"/>
            </a:lvl1pPr>
            <a:lvl2pPr marL="495285" indent="0">
              <a:buNone/>
              <a:defRPr sz="1517"/>
            </a:lvl2pPr>
            <a:lvl3pPr marL="990570" indent="0">
              <a:buNone/>
              <a:defRPr sz="1300"/>
            </a:lvl3pPr>
            <a:lvl4pPr marL="1485854" indent="0">
              <a:buNone/>
              <a:defRPr sz="1083"/>
            </a:lvl4pPr>
            <a:lvl5pPr marL="1981139" indent="0">
              <a:buNone/>
              <a:defRPr sz="1083"/>
            </a:lvl5pPr>
            <a:lvl6pPr marL="2476424" indent="0">
              <a:buNone/>
              <a:defRPr sz="1083"/>
            </a:lvl6pPr>
            <a:lvl7pPr marL="2971709" indent="0">
              <a:buNone/>
              <a:defRPr sz="1083"/>
            </a:lvl7pPr>
            <a:lvl8pPr marL="3466993" indent="0">
              <a:buNone/>
              <a:defRPr sz="1083"/>
            </a:lvl8pPr>
            <a:lvl9pPr marL="3962278" indent="0">
              <a:buNone/>
              <a:defRPr sz="108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2128796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467"/>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733"/>
            </a:lvl1pPr>
            <a:lvl2pPr marL="495285" indent="0">
              <a:buNone/>
              <a:defRPr sz="1517"/>
            </a:lvl2pPr>
            <a:lvl3pPr marL="990570" indent="0">
              <a:buNone/>
              <a:defRPr sz="1300"/>
            </a:lvl3pPr>
            <a:lvl4pPr marL="1485854" indent="0">
              <a:buNone/>
              <a:defRPr sz="1083"/>
            </a:lvl4pPr>
            <a:lvl5pPr marL="1981139" indent="0">
              <a:buNone/>
              <a:defRPr sz="1083"/>
            </a:lvl5pPr>
            <a:lvl6pPr marL="2476424" indent="0">
              <a:buNone/>
              <a:defRPr sz="1083"/>
            </a:lvl6pPr>
            <a:lvl7pPr marL="2971709" indent="0">
              <a:buNone/>
              <a:defRPr sz="1083"/>
            </a:lvl7pPr>
            <a:lvl8pPr marL="3466993" indent="0">
              <a:buNone/>
              <a:defRPr sz="1083"/>
            </a:lvl8pPr>
            <a:lvl9pPr marL="3962278" indent="0">
              <a:buNone/>
              <a:defRPr sz="108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9B1D85-349F-4655-B4F5-8DF353B1A2C5}" type="datetimeFigureOut">
              <a:rPr kumimoji="1" lang="ja-JP" altLang="en-US" smtClean="0"/>
              <a:t>2019/11/5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4084097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A69B1D85-349F-4655-B4F5-8DF353B1A2C5}" type="datetimeFigureOut">
              <a:rPr kumimoji="1" lang="ja-JP" altLang="en-US" smtClean="0"/>
              <a:t>2019/11/5</a:t>
            </a:fld>
            <a:endParaRPr kumimoji="1" lang="ja-JP" altLang="en-US"/>
          </a:p>
        </p:txBody>
      </p:sp>
      <p:sp>
        <p:nvSpPr>
          <p:cNvPr id="5" name="フッター プレースホルダー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C7145C70-3BC0-4335-9ADB-02242F61C0A8}" type="slidenum">
              <a:rPr kumimoji="1" lang="ja-JP" altLang="en-US" smtClean="0"/>
              <a:t>‹#›</a:t>
            </a:fld>
            <a:endParaRPr kumimoji="1" lang="ja-JP" altLang="en-US"/>
          </a:p>
        </p:txBody>
      </p:sp>
    </p:spTree>
    <p:extLst>
      <p:ext uri="{BB962C8B-B14F-4D97-AF65-F5344CB8AC3E}">
        <p14:creationId xmlns:p14="http://schemas.microsoft.com/office/powerpoint/2010/main" val="1188880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90570" rtl="0" eaLnBrk="1" latinLnBrk="0" hangingPunct="1">
        <a:lnSpc>
          <a:spcPct val="90000"/>
        </a:lnSpc>
        <a:spcBef>
          <a:spcPct val="0"/>
        </a:spcBef>
        <a:buNone/>
        <a:defRPr kumimoji="1" sz="4767" kern="1200">
          <a:solidFill>
            <a:schemeClr val="tx1"/>
          </a:solidFill>
          <a:latin typeface="+mj-lt"/>
          <a:ea typeface="+mj-ea"/>
          <a:cs typeface="+mj-cs"/>
        </a:defRPr>
      </a:lvl1pPr>
    </p:titleStyle>
    <p:bodyStyle>
      <a:lvl1pPr marL="247642" indent="-247642" algn="l" defTabSz="990570" rtl="0" eaLnBrk="1" latinLnBrk="0" hangingPunct="1">
        <a:lnSpc>
          <a:spcPct val="90000"/>
        </a:lnSpc>
        <a:spcBef>
          <a:spcPts val="1083"/>
        </a:spcBef>
        <a:buFont typeface="Arial" panose="020B0604020202020204" pitchFamily="34" charset="0"/>
        <a:buChar char="•"/>
        <a:defRPr kumimoji="1" sz="3033" kern="1200">
          <a:solidFill>
            <a:schemeClr val="tx1"/>
          </a:solidFill>
          <a:latin typeface="+mn-lt"/>
          <a:ea typeface="+mn-ea"/>
          <a:cs typeface="+mn-cs"/>
        </a:defRPr>
      </a:lvl1pPr>
      <a:lvl2pPr marL="742927" indent="-247642" algn="l" defTabSz="990570" rtl="0" eaLnBrk="1" latinLnBrk="0" hangingPunct="1">
        <a:lnSpc>
          <a:spcPct val="90000"/>
        </a:lnSpc>
        <a:spcBef>
          <a:spcPts val="542"/>
        </a:spcBef>
        <a:buFont typeface="Arial" panose="020B0604020202020204" pitchFamily="34" charset="0"/>
        <a:buChar char="•"/>
        <a:defRPr kumimoji="1" sz="2600" kern="1200">
          <a:solidFill>
            <a:schemeClr val="tx1"/>
          </a:solidFill>
          <a:latin typeface="+mn-lt"/>
          <a:ea typeface="+mn-ea"/>
          <a:cs typeface="+mn-cs"/>
        </a:defRPr>
      </a:lvl2pPr>
      <a:lvl3pPr marL="1238212" indent="-247642" algn="l" defTabSz="990570" rtl="0" eaLnBrk="1" latinLnBrk="0" hangingPunct="1">
        <a:lnSpc>
          <a:spcPct val="90000"/>
        </a:lnSpc>
        <a:spcBef>
          <a:spcPts val="542"/>
        </a:spcBef>
        <a:buFont typeface="Arial" panose="020B0604020202020204" pitchFamily="34" charset="0"/>
        <a:buChar char="•"/>
        <a:defRPr kumimoji="1" sz="2167" kern="1200">
          <a:solidFill>
            <a:schemeClr val="tx1"/>
          </a:solidFill>
          <a:latin typeface="+mn-lt"/>
          <a:ea typeface="+mn-ea"/>
          <a:cs typeface="+mn-cs"/>
        </a:defRPr>
      </a:lvl3pPr>
      <a:lvl4pPr marL="1733497" indent="-247642" algn="l" defTabSz="990570" rtl="0" eaLnBrk="1" latinLnBrk="0" hangingPunct="1">
        <a:lnSpc>
          <a:spcPct val="90000"/>
        </a:lnSpc>
        <a:spcBef>
          <a:spcPts val="542"/>
        </a:spcBef>
        <a:buFont typeface="Arial" panose="020B0604020202020204" pitchFamily="34" charset="0"/>
        <a:buChar char="•"/>
        <a:defRPr kumimoji="1" sz="1950" kern="1200">
          <a:solidFill>
            <a:schemeClr val="tx1"/>
          </a:solidFill>
          <a:latin typeface="+mn-lt"/>
          <a:ea typeface="+mn-ea"/>
          <a:cs typeface="+mn-cs"/>
        </a:defRPr>
      </a:lvl4pPr>
      <a:lvl5pPr marL="2228781" indent="-247642" algn="l" defTabSz="990570" rtl="0" eaLnBrk="1" latinLnBrk="0" hangingPunct="1">
        <a:lnSpc>
          <a:spcPct val="90000"/>
        </a:lnSpc>
        <a:spcBef>
          <a:spcPts val="542"/>
        </a:spcBef>
        <a:buFont typeface="Arial" panose="020B0604020202020204" pitchFamily="34" charset="0"/>
        <a:buChar char="•"/>
        <a:defRPr kumimoji="1" sz="1950" kern="1200">
          <a:solidFill>
            <a:schemeClr val="tx1"/>
          </a:solidFill>
          <a:latin typeface="+mn-lt"/>
          <a:ea typeface="+mn-ea"/>
          <a:cs typeface="+mn-cs"/>
        </a:defRPr>
      </a:lvl5pPr>
      <a:lvl6pPr marL="2724066" indent="-247642" algn="l" defTabSz="990570" rtl="0" eaLnBrk="1" latinLnBrk="0" hangingPunct="1">
        <a:lnSpc>
          <a:spcPct val="90000"/>
        </a:lnSpc>
        <a:spcBef>
          <a:spcPts val="542"/>
        </a:spcBef>
        <a:buFont typeface="Arial" panose="020B0604020202020204" pitchFamily="34" charset="0"/>
        <a:buChar char="•"/>
        <a:defRPr kumimoji="1" sz="1950" kern="1200">
          <a:solidFill>
            <a:schemeClr val="tx1"/>
          </a:solidFill>
          <a:latin typeface="+mn-lt"/>
          <a:ea typeface="+mn-ea"/>
          <a:cs typeface="+mn-cs"/>
        </a:defRPr>
      </a:lvl6pPr>
      <a:lvl7pPr marL="3219351" indent="-247642" algn="l" defTabSz="990570" rtl="0" eaLnBrk="1" latinLnBrk="0" hangingPunct="1">
        <a:lnSpc>
          <a:spcPct val="90000"/>
        </a:lnSpc>
        <a:spcBef>
          <a:spcPts val="542"/>
        </a:spcBef>
        <a:buFont typeface="Arial" panose="020B0604020202020204" pitchFamily="34" charset="0"/>
        <a:buChar char="•"/>
        <a:defRPr kumimoji="1" sz="1950" kern="1200">
          <a:solidFill>
            <a:schemeClr val="tx1"/>
          </a:solidFill>
          <a:latin typeface="+mn-lt"/>
          <a:ea typeface="+mn-ea"/>
          <a:cs typeface="+mn-cs"/>
        </a:defRPr>
      </a:lvl7pPr>
      <a:lvl8pPr marL="3714636" indent="-247642" algn="l" defTabSz="990570" rtl="0" eaLnBrk="1" latinLnBrk="0" hangingPunct="1">
        <a:lnSpc>
          <a:spcPct val="90000"/>
        </a:lnSpc>
        <a:spcBef>
          <a:spcPts val="542"/>
        </a:spcBef>
        <a:buFont typeface="Arial" panose="020B0604020202020204" pitchFamily="34" charset="0"/>
        <a:buChar char="•"/>
        <a:defRPr kumimoji="1" sz="1950" kern="1200">
          <a:solidFill>
            <a:schemeClr val="tx1"/>
          </a:solidFill>
          <a:latin typeface="+mn-lt"/>
          <a:ea typeface="+mn-ea"/>
          <a:cs typeface="+mn-cs"/>
        </a:defRPr>
      </a:lvl8pPr>
      <a:lvl9pPr marL="4209920" indent="-247642" algn="l" defTabSz="990570" rtl="0" eaLnBrk="1" latinLnBrk="0" hangingPunct="1">
        <a:lnSpc>
          <a:spcPct val="90000"/>
        </a:lnSpc>
        <a:spcBef>
          <a:spcPts val="542"/>
        </a:spcBef>
        <a:buFont typeface="Arial" panose="020B0604020202020204" pitchFamily="34" charset="0"/>
        <a:buChar char="•"/>
        <a:defRPr kumimoji="1" sz="1950"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800" b="1" dirty="0" smtClean="0">
                <a:latin typeface="Meiryo UI" panose="020B0604030504040204" pitchFamily="50" charset="-128"/>
                <a:ea typeface="Meiryo UI" panose="020B0604030504040204" pitchFamily="50" charset="-128"/>
              </a:rPr>
              <a:t>大手金融機関</a:t>
            </a:r>
            <a:endParaRPr kumimoji="1" lang="ja-JP" altLang="en-US" sz="2800" b="1" dirty="0">
              <a:latin typeface="Meiryo UI" panose="020B0604030504040204" pitchFamily="50" charset="-128"/>
              <a:ea typeface="Meiryo UI" panose="020B0604030504040204" pitchFamily="50" charset="-128"/>
            </a:endParaRPr>
          </a:p>
        </p:txBody>
      </p:sp>
      <p:sp>
        <p:nvSpPr>
          <p:cNvPr id="9" name="角丸四角形 8"/>
          <p:cNvSpPr/>
          <p:nvPr/>
        </p:nvSpPr>
        <p:spPr>
          <a:xfrm>
            <a:off x="185695" y="914400"/>
            <a:ext cx="9540000" cy="1647415"/>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2400"/>
              </a:spcAft>
            </a:pPr>
            <a:r>
              <a:rPr kumimoji="1" lang="ja-JP" altLang="en-US" sz="1400" b="1" dirty="0" smtClean="0">
                <a:solidFill>
                  <a:schemeClr val="tx1"/>
                </a:solidFill>
                <a:latin typeface="Meiryo UI" panose="020B0604030504040204" pitchFamily="50" charset="-128"/>
                <a:ea typeface="Meiryo UI" panose="020B0604030504040204" pitchFamily="50" charset="-128"/>
              </a:rPr>
              <a:t>決済業務等の重要業務を平時から東京・大阪で分担する体制を構築</a:t>
            </a:r>
            <a:r>
              <a:rPr kumimoji="1" lang="ja-JP" altLang="en-US" sz="1400" b="1" dirty="0">
                <a:solidFill>
                  <a:schemeClr val="tx1"/>
                </a:solidFill>
                <a:latin typeface="Meiryo UI" panose="020B0604030504040204" pitchFamily="50" charset="-128"/>
                <a:ea typeface="Meiryo UI" panose="020B0604030504040204" pitchFamily="50" charset="-128"/>
              </a:rPr>
              <a:t>。 首都圏被災時には</a:t>
            </a:r>
            <a:r>
              <a:rPr kumimoji="1" lang="ja-JP" altLang="en-US" sz="1400" b="1" dirty="0" smtClean="0">
                <a:solidFill>
                  <a:schemeClr val="tx1"/>
                </a:solidFill>
                <a:latin typeface="Meiryo UI" panose="020B0604030504040204" pitchFamily="50" charset="-128"/>
                <a:ea typeface="Meiryo UI" panose="020B0604030504040204" pitchFamily="50" charset="-128"/>
              </a:rPr>
              <a:t>大阪で業務を継続。</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spcAft>
                <a:spcPts val="600"/>
              </a:spcAft>
            </a:pPr>
            <a:r>
              <a:rPr kumimoji="1" lang="en-US" altLang="ja-JP" sz="1400" b="1" dirty="0" smtClean="0">
                <a:solidFill>
                  <a:schemeClr val="tx1"/>
                </a:solidFill>
                <a:latin typeface="Meiryo UI" panose="020B0604030504040204" pitchFamily="50" charset="-128"/>
                <a:ea typeface="Meiryo UI" panose="020B0604030504040204" pitchFamily="50" charset="-128"/>
              </a:rPr>
              <a:t>BCP</a:t>
            </a:r>
            <a:r>
              <a:rPr kumimoji="1" lang="ja-JP" altLang="en-US" sz="1400" b="1" dirty="0" smtClean="0">
                <a:solidFill>
                  <a:schemeClr val="tx1"/>
                </a:solidFill>
                <a:latin typeface="Meiryo UI" panose="020B0604030504040204" pitchFamily="50" charset="-128"/>
                <a:ea typeface="Meiryo UI" panose="020B0604030504040204" pitchFamily="50" charset="-128"/>
              </a:rPr>
              <a:t>の実効性確保のため、東京・大阪の連携も含め全社</a:t>
            </a:r>
            <a:r>
              <a:rPr kumimoji="1" lang="ja-JP" altLang="en-US" sz="1400" b="1" dirty="0">
                <a:solidFill>
                  <a:schemeClr val="tx1"/>
                </a:solidFill>
                <a:latin typeface="Meiryo UI" panose="020B0604030504040204" pitchFamily="50" charset="-128"/>
                <a:ea typeface="Meiryo UI" panose="020B0604030504040204" pitchFamily="50" charset="-128"/>
              </a:rPr>
              <a:t>体制</a:t>
            </a:r>
            <a:r>
              <a:rPr kumimoji="1" lang="ja-JP" altLang="en-US" sz="1400" b="1" dirty="0" smtClean="0">
                <a:solidFill>
                  <a:schemeClr val="tx1"/>
                </a:solidFill>
                <a:latin typeface="Meiryo UI" panose="020B0604030504040204" pitchFamily="50" charset="-128"/>
                <a:ea typeface="Meiryo UI" panose="020B0604030504040204" pitchFamily="50" charset="-128"/>
              </a:rPr>
              <a:t>で、地震</a:t>
            </a:r>
            <a:r>
              <a:rPr kumimoji="1" lang="ja-JP" altLang="en-US" sz="1400" b="1" dirty="0">
                <a:solidFill>
                  <a:schemeClr val="tx1"/>
                </a:solidFill>
                <a:latin typeface="Meiryo UI" panose="020B0604030504040204" pitchFamily="50" charset="-128"/>
                <a:ea typeface="Meiryo UI" panose="020B0604030504040204" pitchFamily="50" charset="-128"/>
              </a:rPr>
              <a:t>による被災など様々な事象</a:t>
            </a:r>
            <a:r>
              <a:rPr kumimoji="1" lang="ja-JP" altLang="en-US" sz="1400" b="1" dirty="0" smtClean="0">
                <a:solidFill>
                  <a:schemeClr val="tx1"/>
                </a:solidFill>
                <a:latin typeface="Meiryo UI" panose="020B0604030504040204" pitchFamily="50" charset="-128"/>
                <a:ea typeface="Meiryo UI" panose="020B0604030504040204" pitchFamily="50" charset="-128"/>
              </a:rPr>
              <a:t>を</a:t>
            </a:r>
            <a:r>
              <a:rPr kumimoji="1" lang="ja-JP" altLang="en-US" sz="1400" b="1" dirty="0">
                <a:solidFill>
                  <a:schemeClr val="tx1"/>
                </a:solidFill>
                <a:latin typeface="Meiryo UI" panose="020B0604030504040204" pitchFamily="50" charset="-128"/>
                <a:ea typeface="Meiryo UI" panose="020B0604030504040204" pitchFamily="50" charset="-128"/>
              </a:rPr>
              <a:t>想定した訓練</a:t>
            </a:r>
            <a:r>
              <a:rPr kumimoji="1" lang="ja-JP" altLang="en-US" sz="1400" b="1" dirty="0" smtClean="0">
                <a:solidFill>
                  <a:schemeClr val="tx1"/>
                </a:solidFill>
                <a:latin typeface="Meiryo UI" panose="020B0604030504040204" pitchFamily="50" charset="-128"/>
                <a:ea typeface="Meiryo UI" panose="020B0604030504040204" pitchFamily="50" charset="-128"/>
              </a:rPr>
              <a:t>を</a:t>
            </a:r>
            <a:r>
              <a:rPr kumimoji="1" lang="en-US" altLang="ja-JP" sz="1400" b="1" dirty="0" smtClean="0">
                <a:solidFill>
                  <a:schemeClr val="tx1"/>
                </a:solidFill>
                <a:latin typeface="Meiryo UI" panose="020B0604030504040204" pitchFamily="50" charset="-128"/>
                <a:ea typeface="Meiryo UI" panose="020B0604030504040204" pitchFamily="50" charset="-128"/>
              </a:rPr>
              <a:t/>
            </a:r>
            <a:br>
              <a:rPr kumimoji="1" lang="en-US" altLang="ja-JP" sz="1400" b="1" dirty="0" smtClean="0">
                <a:solidFill>
                  <a:schemeClr val="tx1"/>
                </a:solidFill>
                <a:latin typeface="Meiryo UI" panose="020B0604030504040204" pitchFamily="50" charset="-128"/>
                <a:ea typeface="Meiryo UI" panose="020B0604030504040204" pitchFamily="50" charset="-128"/>
              </a:rPr>
            </a:br>
            <a:r>
              <a:rPr kumimoji="1" lang="ja-JP" altLang="en-US" sz="1400" b="1" dirty="0" smtClean="0">
                <a:solidFill>
                  <a:schemeClr val="tx1"/>
                </a:solidFill>
                <a:latin typeface="Meiryo UI" panose="020B0604030504040204" pitchFamily="50" charset="-128"/>
                <a:ea typeface="Meiryo UI" panose="020B0604030504040204" pitchFamily="50" charset="-128"/>
              </a:rPr>
              <a:t>毎年実施。</a:t>
            </a:r>
          </a:p>
        </p:txBody>
      </p:sp>
      <p:sp>
        <p:nvSpPr>
          <p:cNvPr id="8" name="Rectangle 5"/>
          <p:cNvSpPr>
            <a:spLocks noChangeArrowheads="1"/>
          </p:cNvSpPr>
          <p:nvPr/>
        </p:nvSpPr>
        <p:spPr bwMode="auto">
          <a:xfrm>
            <a:off x="1" y="2842263"/>
            <a:ext cx="9725694"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24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首都圏外の代替拠点として大阪でのバックアップ体制の整備を進めている。</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24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災害時に最優先すべきは決済業務</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維持。</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上、被害想定やそれに対する対策を予め</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定めている。</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6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決済業務等の重要業務を大阪に分散させ、平時</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から東京・大阪双方</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で行う体制（東阪体制）を</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構築</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。首都圏被災時には大阪で業務を</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継続</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a:spcAft>
                <a:spcPts val="2400"/>
              </a:spcAft>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   今後、首都直下地震なども想定される中、リスク分散をして災害への対応力強化を図る。</a:t>
            </a:r>
            <a:endParaRPr lang="ja-JP" altLang="en-US" sz="1400" dirty="0">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24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グループ各社とも</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の基本的な</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考え方を共有し</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非常時</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もグループ内で平仄を合わせた対応ができるように、平時から緊密に連携。</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の実効性確保のため</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、東京・大阪の連携も含め全社</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体制で毎年訓練を実施。地震による被災など様々な事象を想定した訓練を行い、</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の実効性確認・見直しに活かす。</a:t>
            </a:r>
            <a:endParaRPr lang="ja-JP" altLang="en-US" sz="14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4355151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A4 210 x 297 mm</PresentationFormat>
  <Paragraphs>11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2019-11-05T05:24:37Z</dcterms:created>
  <dcterms:modified xsi:type="dcterms:W3CDTF">2019-11-05T05:38:39Z</dcterms:modified>
</cp:coreProperties>
</file>