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6"></Relationship><Relationship Target="docProps/thumbnail.jpeg" Type="http://schemas.openxmlformats.org/package/2006/relationships/metadata/thumbnail" Id="rId7"></Relationship><Relationship Target="docProps/custom.xml" Type="http://schemas.openxmlformats.org/officeDocument/2006/relationships/custom-properties" Id="rId8"></Relationship><Relationship Target="docProps/app.xml" Type="http://schemas.openxmlformats.org/officeDocument/2006/relationships/extended-properties" Id="rId9"></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146"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presProps.xml" Type="http://schemas.openxmlformats.org/officeDocument/2006/relationships/presProps" Id="rId3"></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tableStyles.xml" Type="http://schemas.openxmlformats.org/officeDocument/2006/relationships/tableStyles" Id="rId6"></Relationship><Relationship Target="theme/theme1.xml" Type="http://schemas.openxmlformats.org/officeDocument/2006/relationships/theme" Id="rId5"></Relationship><Relationship Target="viewProps.xml" Type="http://schemas.openxmlformats.org/officeDocument/2006/relationships/viewProps" Id="rId4"></Relationship></Relationship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2019/5/24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7.png" Type="http://schemas.openxmlformats.org/officeDocument/2006/relationships/image" Id="rId8"></Relationship><Relationship Target="../media/image2.png" Type="http://schemas.openxmlformats.org/officeDocument/2006/relationships/image" Id="rId3"></Relationship><Relationship Target="../media/image6.emf" Type="http://schemas.openxmlformats.org/officeDocument/2006/relationships/image" Id="rId7"></Relationship><Relationship Target="../media/image1.png" Type="http://schemas.openxmlformats.org/officeDocument/2006/relationships/image" Id="rId2"></Relationship><Relationship Target="../slideLayouts/slideLayout1.xml" Type="http://schemas.openxmlformats.org/officeDocument/2006/relationships/slideLayout" Id="rId1"></Relationship><Relationship Target="../media/image5.png" Type="http://schemas.openxmlformats.org/officeDocument/2006/relationships/image" Id="rId6"></Relationship><Relationship Target="../media/image4.wmf" Type="http://schemas.openxmlformats.org/officeDocument/2006/relationships/image" Id="rId5"></Relationship><Relationship Target="../media/image3.png" Type="http://schemas.openxmlformats.org/officeDocument/2006/relationships/image" Id="rId4"></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ホームベース 25"/>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en-US" altLang="ja-JP" sz="2000" b="1" smtClean="0">
                <a:latin typeface="Meiryo UI" panose="020B0604030504040204" pitchFamily="50" charset="-128"/>
                <a:ea typeface="Meiryo UI" panose="020B0604030504040204" pitchFamily="50" charset="-128"/>
              </a:rPr>
              <a:t>NTT</a:t>
            </a:r>
            <a:r>
              <a:rPr kumimoji="1" lang="ja-JP" altLang="en-US" sz="2000" b="1" dirty="0">
                <a:latin typeface="Meiryo UI" panose="020B0604030504040204" pitchFamily="50" charset="-128"/>
                <a:ea typeface="Meiryo UI" panose="020B0604030504040204" pitchFamily="50" charset="-128"/>
              </a:rPr>
              <a:t>コミュニケーションズ株式会社</a:t>
            </a:r>
            <a:endParaRPr kumimoji="1" lang="ja-JP" altLang="en-US" sz="1300" b="1" dirty="0">
              <a:latin typeface="Meiryo UI" panose="020B0604030504040204" pitchFamily="50" charset="-128"/>
              <a:ea typeface="Meiryo UI" panose="020B0604030504040204" pitchFamily="50" charset="-128"/>
            </a:endParaRPr>
          </a:p>
        </p:txBody>
      </p:sp>
      <p:sp>
        <p:nvSpPr>
          <p:cNvPr id="27" name="角丸四角形 26"/>
          <p:cNvSpPr/>
          <p:nvPr/>
        </p:nvSpPr>
        <p:spPr>
          <a:xfrm>
            <a:off x="180304" y="979861"/>
            <a:ext cx="9606509" cy="1063074"/>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kumimoji="1" lang="ja-JP" altLang="en-US" sz="1400" b="1" dirty="0">
                <a:solidFill>
                  <a:schemeClr val="tx1"/>
                </a:solidFill>
                <a:latin typeface="Meiryo UI" panose="020B0604030504040204" pitchFamily="50" charset="-128"/>
                <a:ea typeface="Meiryo UI" panose="020B0604030504040204" pitchFamily="50" charset="-128"/>
              </a:rPr>
              <a:t>　首都直下地震発生直後の混乱</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電力供給の停止・社員駆け付けが困難 等</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による、首都圏側での災害対策本部立上げまで</a:t>
            </a:r>
            <a:r>
              <a:rPr kumimoji="1" lang="en-US" altLang="ja-JP" sz="1400" b="1" dirty="0">
                <a:solidFill>
                  <a:schemeClr val="tx1"/>
                </a:solidFill>
                <a:latin typeface="Meiryo UI" panose="020B0604030504040204" pitchFamily="50" charset="-128"/>
                <a:ea typeface="Meiryo UI" panose="020B0604030504040204" pitchFamily="50" charset="-128"/>
              </a:rPr>
              <a:t>(24</a:t>
            </a:r>
            <a:r>
              <a:rPr kumimoji="1" lang="ja-JP" altLang="en-US" sz="1400" b="1" dirty="0">
                <a:solidFill>
                  <a:schemeClr val="tx1"/>
                </a:solidFill>
                <a:latin typeface="Meiryo UI" panose="020B0604030504040204" pitchFamily="50" charset="-128"/>
                <a:ea typeface="Meiryo UI" panose="020B0604030504040204" pitchFamily="50" charset="-128"/>
              </a:rPr>
              <a:t>時間以内を目標</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の初動対応を、大阪拠点の西日本初動本部にて対応するバックアップ態勢を整備。西日本初動本部の自動立上げのプロセスや引継ぎ条件等をあらかじめ定め、定期的な訓練で確認。</a:t>
            </a:r>
          </a:p>
        </p:txBody>
      </p:sp>
      <p:grpSp>
        <p:nvGrpSpPr>
          <p:cNvPr id="3" name="グループ化 2"/>
          <p:cNvGrpSpPr>
            <a:grpSpLocks noChangeAspect="1"/>
          </p:cNvGrpSpPr>
          <p:nvPr/>
        </p:nvGrpSpPr>
        <p:grpSpPr>
          <a:xfrm>
            <a:off x="206324" y="3808847"/>
            <a:ext cx="3442871" cy="2066682"/>
            <a:chOff x="320624" y="2995142"/>
            <a:chExt cx="4246782" cy="2549253"/>
          </a:xfrm>
        </p:grpSpPr>
        <p:pic>
          <p:nvPicPr>
            <p:cNvPr id="33" name="図 32">
              <a:extLst>
                <a:ext uri="{FF2B5EF4-FFF2-40B4-BE49-F238E27FC236}">
                  <a16:creationId xmlns:a16="http://schemas.microsoft.com/office/drawing/2014/main" id="{54A4640E-89B6-41D5-821E-06E2962D5FA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0209" y="2995142"/>
              <a:ext cx="3288966" cy="2549253"/>
            </a:xfrm>
            <a:prstGeom prst="rect">
              <a:avLst/>
            </a:prstGeom>
          </p:spPr>
        </p:pic>
        <p:sp>
          <p:nvSpPr>
            <p:cNvPr id="34" name="爆発: 8 pt 5">
              <a:extLst>
                <a:ext uri="{FF2B5EF4-FFF2-40B4-BE49-F238E27FC236}">
                  <a16:creationId xmlns:a16="http://schemas.microsoft.com/office/drawing/2014/main" id="{1B846504-6C8E-4FF3-BD7B-D0E4CF52C6B7}"/>
                </a:ext>
              </a:extLst>
            </p:cNvPr>
            <p:cNvSpPr/>
            <p:nvPr/>
          </p:nvSpPr>
          <p:spPr>
            <a:xfrm>
              <a:off x="2813801" y="4621556"/>
              <a:ext cx="1738993" cy="869496"/>
            </a:xfrm>
            <a:prstGeom prst="irregularSeal1">
              <a:avLst/>
            </a:prstGeom>
            <a:solidFill>
              <a:srgbClr val="FF0000">
                <a:alpha val="4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800" dirty="0">
                  <a:latin typeface="HG丸ｺﾞｼｯｸM-PRO" panose="020F0600000000000000" pitchFamily="50" charset="-128"/>
                  <a:ea typeface="HG丸ｺﾞｼｯｸM-PRO" panose="020F0600000000000000" pitchFamily="50" charset="-128"/>
                </a:rPr>
                <a:t>首都直下地震</a:t>
              </a:r>
              <a:endParaRPr kumimoji="1" lang="en-US" altLang="ja-JP" sz="800" dirty="0">
                <a:latin typeface="HG丸ｺﾞｼｯｸM-PRO" panose="020F0600000000000000" pitchFamily="50" charset="-128"/>
                <a:ea typeface="HG丸ｺﾞｼｯｸM-PRO" panose="020F0600000000000000" pitchFamily="50" charset="-128"/>
              </a:endParaRPr>
            </a:p>
            <a:p>
              <a:pPr algn="ctr"/>
              <a:r>
                <a:rPr kumimoji="1" lang="ja-JP" altLang="en-US" sz="800" dirty="0">
                  <a:latin typeface="HG丸ｺﾞｼｯｸM-PRO" panose="020F0600000000000000" pitchFamily="50" charset="-128"/>
                  <a:ea typeface="HG丸ｺﾞｼｯｸM-PRO" panose="020F0600000000000000" pitchFamily="50" charset="-128"/>
                </a:rPr>
                <a:t>発災</a:t>
              </a:r>
            </a:p>
          </p:txBody>
        </p:sp>
        <p:sp>
          <p:nvSpPr>
            <p:cNvPr id="35" name="矢印: 環状 16">
              <a:extLst>
                <a:ext uri="{FF2B5EF4-FFF2-40B4-BE49-F238E27FC236}">
                  <a16:creationId xmlns:a16="http://schemas.microsoft.com/office/drawing/2014/main" id="{CF3823EE-A930-4F4D-B266-C91855000B17}"/>
                </a:ext>
              </a:extLst>
            </p:cNvPr>
            <p:cNvSpPr/>
            <p:nvPr/>
          </p:nvSpPr>
          <p:spPr>
            <a:xfrm rot="16200000">
              <a:off x="1923201" y="2681606"/>
              <a:ext cx="1738992" cy="3288965"/>
            </a:xfrm>
            <a:prstGeom prst="circularArrow">
              <a:avLst/>
            </a:prstGeom>
            <a:solidFill>
              <a:srgbClr val="FFFF00">
                <a:alpha val="6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700">
                <a:solidFill>
                  <a:schemeClr val="tx1"/>
                </a:solidFill>
              </a:endParaRPr>
            </a:p>
          </p:txBody>
        </p:sp>
        <p:sp>
          <p:nvSpPr>
            <p:cNvPr id="36" name="正方形/長方形 35">
              <a:extLst>
                <a:ext uri="{FF2B5EF4-FFF2-40B4-BE49-F238E27FC236}">
                  <a16:creationId xmlns:a16="http://schemas.microsoft.com/office/drawing/2014/main" id="{E8294B64-50EA-4434-A979-E37733AD2A1B}"/>
                </a:ext>
              </a:extLst>
            </p:cNvPr>
            <p:cNvSpPr/>
            <p:nvPr/>
          </p:nvSpPr>
          <p:spPr>
            <a:xfrm>
              <a:off x="320624" y="3815231"/>
              <a:ext cx="1682100" cy="92890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西日本初動本部</a:t>
              </a:r>
              <a:endParaRPr kumimoji="1" lang="en-US" altLang="ja-JP"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lang="en-US" altLang="ja-JP"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r>
                <a:rPr lang="ja-JP" altLang="en-US"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大阪市北区 堂島</a:t>
              </a:r>
              <a:r>
                <a:rPr lang="en-US" altLang="ja-JP"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endParaRPr kumimoji="1" lang="ja-JP" altLang="en-US"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37" name="四角形: 角を丸くする 7">
              <a:extLst>
                <a:ext uri="{FF2B5EF4-FFF2-40B4-BE49-F238E27FC236}">
                  <a16:creationId xmlns:a16="http://schemas.microsoft.com/office/drawing/2014/main" id="{635DB45F-EACA-4AE2-906A-C82A75E07B93}"/>
                </a:ext>
              </a:extLst>
            </p:cNvPr>
            <p:cNvSpPr/>
            <p:nvPr/>
          </p:nvSpPr>
          <p:spPr>
            <a:xfrm>
              <a:off x="413136" y="4177073"/>
              <a:ext cx="1493100" cy="484488"/>
            </a:xfrm>
            <a:prstGeom prst="roundRect">
              <a:avLst>
                <a:gd name="adj" fmla="val 12258"/>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災害対策本部</a:t>
              </a:r>
              <a:r>
                <a:rPr kumimoji="1" lang="en-US" altLang="ja-JP" sz="600" dirty="0">
                  <a:solidFill>
                    <a:schemeClr val="tx1"/>
                  </a:solidFill>
                  <a:latin typeface="Verdana" panose="020B0604030504040204" pitchFamily="34" charset="0"/>
                  <a:ea typeface="Verdana" panose="020B0604030504040204" pitchFamily="34" charset="0"/>
                  <a:cs typeface="Verdana" panose="020B0604030504040204" pitchFamily="34" charset="0"/>
                </a:rPr>
                <a:t>(</a:t>
              </a:r>
              <a:r>
                <a:rPr kumimoji="1"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首都圏側</a:t>
              </a:r>
              <a:r>
                <a:rPr kumimoji="1" lang="en-US" altLang="ja-JP" sz="600" dirty="0">
                  <a:solidFill>
                    <a:schemeClr val="tx1"/>
                  </a:solidFill>
                  <a:latin typeface="Verdana" panose="020B0604030504040204" pitchFamily="34" charset="0"/>
                  <a:ea typeface="Verdana" panose="020B0604030504040204" pitchFamily="34" charset="0"/>
                  <a:cs typeface="Verdana" panose="020B0604030504040204" pitchFamily="34" charset="0"/>
                </a:rPr>
                <a:t>)</a:t>
              </a:r>
            </a:p>
            <a:p>
              <a:pPr algn="ctr"/>
              <a:r>
                <a:rPr kumimoji="1"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立上げまでの本部機能</a:t>
              </a:r>
              <a:endParaRPr kumimoji="1" lang="en-US" altLang="ja-JP"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lang="en-US" altLang="ja-JP"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r>
                <a:rPr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情報収集・情報発信</a:t>
              </a:r>
              <a:r>
                <a:rPr lang="en-US" altLang="ja-JP"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endParaRPr kumimoji="1"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38" name="正方形/長方形 37">
              <a:extLst>
                <a:ext uri="{FF2B5EF4-FFF2-40B4-BE49-F238E27FC236}">
                  <a16:creationId xmlns:a16="http://schemas.microsoft.com/office/drawing/2014/main" id="{05B32AE1-01A9-42B8-821F-0265D0563E1B}"/>
                </a:ext>
              </a:extLst>
            </p:cNvPr>
            <p:cNvSpPr/>
            <p:nvPr/>
          </p:nvSpPr>
          <p:spPr>
            <a:xfrm>
              <a:off x="2885306" y="3067268"/>
              <a:ext cx="1682100" cy="102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災害対策本部</a:t>
              </a:r>
              <a:endParaRPr kumimoji="1" lang="en-US" altLang="ja-JP"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lang="en-US" altLang="ja-JP"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r>
                <a:rPr lang="ja-JP" altLang="en-US"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東京都千代田区 大手町</a:t>
              </a:r>
              <a:r>
                <a:rPr lang="en-US" altLang="ja-JP"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endParaRPr kumimoji="1" lang="ja-JP" altLang="en-US" sz="8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39" name="四角形: 角を丸くする 18">
              <a:extLst>
                <a:ext uri="{FF2B5EF4-FFF2-40B4-BE49-F238E27FC236}">
                  <a16:creationId xmlns:a16="http://schemas.microsoft.com/office/drawing/2014/main" id="{CA4D0F25-C48C-4D8F-A853-9E6CE9526F55}"/>
                </a:ext>
              </a:extLst>
            </p:cNvPr>
            <p:cNvSpPr/>
            <p:nvPr/>
          </p:nvSpPr>
          <p:spPr>
            <a:xfrm>
              <a:off x="2977818" y="3438790"/>
              <a:ext cx="1493100" cy="574863"/>
            </a:xfrm>
            <a:prstGeom prst="roundRect">
              <a:avLst>
                <a:gd name="adj" fmla="val 12258"/>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災害対策本部機能</a:t>
              </a:r>
              <a:endParaRPr kumimoji="1" lang="en-US" altLang="ja-JP"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en-US" altLang="ja-JP"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r>
                <a:rPr kumimoji="1"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設備・サービスの復旧対応</a:t>
              </a:r>
              <a:r>
                <a:rPr kumimoji="1" lang="en-US" altLang="ja-JP"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p>
            <a:p>
              <a:pPr algn="ctr"/>
              <a:r>
                <a:rPr lang="en-US" altLang="ja-JP"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r>
                <a:rPr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情報収集・情報発信</a:t>
              </a:r>
              <a:r>
                <a:rPr lang="en-US" altLang="ja-JP"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p>
            <a:p>
              <a:pPr algn="ctr"/>
              <a:r>
                <a:rPr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等</a:t>
              </a:r>
              <a:endParaRPr kumimoji="1" lang="ja-JP" altLang="en-US" sz="60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40" name="矢印: 上 19">
              <a:extLst>
                <a:ext uri="{FF2B5EF4-FFF2-40B4-BE49-F238E27FC236}">
                  <a16:creationId xmlns:a16="http://schemas.microsoft.com/office/drawing/2014/main" id="{F9B523D5-157F-40BA-B884-25C5047CA7D5}"/>
                </a:ext>
              </a:extLst>
            </p:cNvPr>
            <p:cNvSpPr/>
            <p:nvPr/>
          </p:nvSpPr>
          <p:spPr>
            <a:xfrm>
              <a:off x="2984630" y="4133585"/>
              <a:ext cx="1426753" cy="484488"/>
            </a:xfrm>
            <a:prstGeom prst="upArrow">
              <a:avLst>
                <a:gd name="adj1" fmla="val 63319"/>
                <a:gd name="adj2" fmla="val 50000"/>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sz="600" b="1" dirty="0">
                  <a:solidFill>
                    <a:schemeClr val="bg1"/>
                  </a:solidFill>
                  <a:latin typeface="Verdana" panose="020B0604030504040204" pitchFamily="34" charset="0"/>
                  <a:ea typeface="Verdana" panose="020B0604030504040204" pitchFamily="34" charset="0"/>
                  <a:cs typeface="Verdana" panose="020B0604030504040204" pitchFamily="34" charset="0"/>
                </a:rPr>
                <a:t>24</a:t>
              </a:r>
              <a:r>
                <a:rPr kumimoji="1" lang="ja-JP" altLang="en-US" sz="600" b="1" dirty="0">
                  <a:solidFill>
                    <a:schemeClr val="bg1"/>
                  </a:solidFill>
                  <a:latin typeface="Verdana" panose="020B0604030504040204" pitchFamily="34" charset="0"/>
                  <a:ea typeface="HG丸ｺﾞｼｯｸM-PRO" panose="020F0600000000000000" pitchFamily="50" charset="-128"/>
                  <a:cs typeface="Verdana" panose="020B0604030504040204" pitchFamily="34" charset="0"/>
                </a:rPr>
                <a:t>時間以内の</a:t>
              </a:r>
              <a:endParaRPr kumimoji="1" lang="en-US" altLang="ja-JP" sz="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r>
                <a:rPr lang="ja-JP" altLang="en-US" sz="600" b="1" dirty="0">
                  <a:solidFill>
                    <a:schemeClr val="bg1"/>
                  </a:solidFill>
                  <a:latin typeface="Verdana" panose="020B0604030504040204" pitchFamily="34" charset="0"/>
                  <a:ea typeface="HG丸ｺﾞｼｯｸM-PRO" panose="020F0600000000000000" pitchFamily="50" charset="-128"/>
                  <a:cs typeface="Verdana" panose="020B0604030504040204" pitchFamily="34" charset="0"/>
                </a:rPr>
                <a:t>立上げを目標</a:t>
              </a:r>
              <a:endParaRPr kumimoji="1" lang="ja-JP" altLang="en-US" sz="600" b="1" dirty="0">
                <a:solidFill>
                  <a:schemeClr val="bg1"/>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41" name="テキスト ボックス 20">
              <a:extLst>
                <a:ext uri="{FF2B5EF4-FFF2-40B4-BE49-F238E27FC236}">
                  <a16:creationId xmlns:a16="http://schemas.microsoft.com/office/drawing/2014/main" id="{BC7D7934-A176-4866-A9B7-CDF82EFB8800}"/>
                </a:ext>
              </a:extLst>
            </p:cNvPr>
            <p:cNvSpPr txBox="1"/>
            <p:nvPr/>
          </p:nvSpPr>
          <p:spPr>
            <a:xfrm>
              <a:off x="1693075" y="5037463"/>
              <a:ext cx="1058518" cy="275620"/>
            </a:xfrm>
            <a:prstGeom prst="rect">
              <a:avLst/>
            </a:prstGeom>
            <a:noFill/>
          </p:spPr>
          <p:txBody>
            <a:bodyPr wrap="square"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600" dirty="0">
                  <a:solidFill>
                    <a:srgbClr val="FF0000"/>
                  </a:solidFill>
                  <a:latin typeface="Verdana" panose="020B0604030504040204" pitchFamily="34" charset="0"/>
                  <a:ea typeface="HG丸ｺﾞｼｯｸM-PRO" panose="020F0600000000000000" pitchFamily="50" charset="-128"/>
                  <a:cs typeface="Verdana" panose="020B0604030504040204" pitchFamily="34" charset="0"/>
                </a:rPr>
                <a:t>自動立上げ</a:t>
              </a:r>
              <a:endParaRPr kumimoji="1" lang="ja-JP" altLang="en-US" sz="600" dirty="0">
                <a:solidFill>
                  <a:srgbClr val="FF0000"/>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42" name="テキスト ボックス 21">
              <a:extLst>
                <a:ext uri="{FF2B5EF4-FFF2-40B4-BE49-F238E27FC236}">
                  <a16:creationId xmlns:a16="http://schemas.microsoft.com/office/drawing/2014/main" id="{F1EA5AE7-6FB6-4C02-8C2D-47B7A3DDAE0F}"/>
                </a:ext>
              </a:extLst>
            </p:cNvPr>
            <p:cNvSpPr txBox="1"/>
            <p:nvPr/>
          </p:nvSpPr>
          <p:spPr>
            <a:xfrm>
              <a:off x="1657682" y="3378364"/>
              <a:ext cx="1058518" cy="275620"/>
            </a:xfrm>
            <a:prstGeom prst="rect">
              <a:avLst/>
            </a:prstGeom>
            <a:noFill/>
          </p:spPr>
          <p:txBody>
            <a:bodyPr wrap="square"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600" dirty="0">
                  <a:solidFill>
                    <a:srgbClr val="FF0000"/>
                  </a:solidFill>
                  <a:latin typeface="Verdana" panose="020B0604030504040204" pitchFamily="34" charset="0"/>
                  <a:ea typeface="HG丸ｺﾞｼｯｸM-PRO" panose="020F0600000000000000" pitchFamily="50" charset="-128"/>
                  <a:cs typeface="Verdana" panose="020B0604030504040204" pitchFamily="34" charset="0"/>
                </a:rPr>
                <a:t>引継ぎ</a:t>
              </a:r>
              <a:endParaRPr kumimoji="1" lang="ja-JP" altLang="en-US" sz="600" dirty="0">
                <a:solidFill>
                  <a:srgbClr val="FF0000"/>
                </a:solidFill>
                <a:latin typeface="Verdana" panose="020B0604030504040204" pitchFamily="34" charset="0"/>
                <a:ea typeface="HG丸ｺﾞｼｯｸM-PRO" panose="020F0600000000000000" pitchFamily="50" charset="-128"/>
                <a:cs typeface="Verdana" panose="020B0604030504040204" pitchFamily="34" charset="0"/>
              </a:endParaRPr>
            </a:p>
          </p:txBody>
        </p:sp>
        <p:pic>
          <p:nvPicPr>
            <p:cNvPr id="43" name="Picture 118">
              <a:extLst>
                <a:ext uri="{FF2B5EF4-FFF2-40B4-BE49-F238E27FC236}">
                  <a16:creationId xmlns:a16="http://schemas.microsoft.com/office/drawing/2014/main" id="{3BC1A690-51B3-4F13-9354-E15FAAE68EA3}"/>
                </a:ext>
              </a:extLst>
            </p:cNvPr>
            <p:cNvPicPr>
              <a:picLocks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827784" y="3852879"/>
              <a:ext cx="148667" cy="176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118">
              <a:extLst>
                <a:ext uri="{FF2B5EF4-FFF2-40B4-BE49-F238E27FC236}">
                  <a16:creationId xmlns:a16="http://schemas.microsoft.com/office/drawing/2014/main" id="{49365CEF-49DF-4E47-8AE9-8E738353D430}"/>
                </a:ext>
              </a:extLst>
            </p:cNvPr>
            <p:cNvPicPr>
              <a:picLocks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909947" y="3109004"/>
              <a:ext cx="149366" cy="176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フリーフォーム: 図形 28">
              <a:extLst>
                <a:ext uri="{FF2B5EF4-FFF2-40B4-BE49-F238E27FC236}">
                  <a16:creationId xmlns:a16="http://schemas.microsoft.com/office/drawing/2014/main" id="{F353D544-66B9-45A1-8CF6-FDDE8A4709B1}"/>
                </a:ext>
              </a:extLst>
            </p:cNvPr>
            <p:cNvSpPr/>
            <p:nvPr/>
          </p:nvSpPr>
          <p:spPr>
            <a:xfrm>
              <a:off x="1884511" y="3055363"/>
              <a:ext cx="1036306" cy="778670"/>
            </a:xfrm>
            <a:custGeom>
              <a:avLst/>
              <a:gdLst>
                <a:gd name="connsiteX0" fmla="*/ 336 w 1973916"/>
                <a:gd name="connsiteY0" fmla="*/ 1483182 h 1483182"/>
                <a:gd name="connsiteX1" fmla="*/ 68916 w 1973916"/>
                <a:gd name="connsiteY1" fmla="*/ 896442 h 1483182"/>
                <a:gd name="connsiteX2" fmla="*/ 427056 w 1973916"/>
                <a:gd name="connsiteY2" fmla="*/ 263982 h 1483182"/>
                <a:gd name="connsiteX3" fmla="*/ 1059516 w 1973916"/>
                <a:gd name="connsiteY3" fmla="*/ 4902 h 1483182"/>
                <a:gd name="connsiteX4" fmla="*/ 1973916 w 1973916"/>
                <a:gd name="connsiteY4" fmla="*/ 119202 h 1483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3916" h="1483182">
                  <a:moveTo>
                    <a:pt x="336" y="1483182"/>
                  </a:moveTo>
                  <a:cubicBezTo>
                    <a:pt x="-934" y="1291412"/>
                    <a:pt x="-2204" y="1099642"/>
                    <a:pt x="68916" y="896442"/>
                  </a:cubicBezTo>
                  <a:cubicBezTo>
                    <a:pt x="140036" y="693242"/>
                    <a:pt x="261956" y="412572"/>
                    <a:pt x="427056" y="263982"/>
                  </a:cubicBezTo>
                  <a:cubicBezTo>
                    <a:pt x="592156" y="115392"/>
                    <a:pt x="801706" y="29032"/>
                    <a:pt x="1059516" y="4902"/>
                  </a:cubicBezTo>
                  <a:cubicBezTo>
                    <a:pt x="1317326" y="-19228"/>
                    <a:pt x="1645621" y="49987"/>
                    <a:pt x="1973916" y="119202"/>
                  </a:cubicBezTo>
                </a:path>
              </a:pathLst>
            </a:custGeom>
            <a:noFill/>
            <a:ln>
              <a:solidFill>
                <a:srgbClr val="0000FF"/>
              </a:solidFill>
              <a:prstDash val="dash"/>
              <a:headEnd type="triangle" w="med" len="lg"/>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700"/>
            </a:p>
          </p:txBody>
        </p:sp>
        <p:pic>
          <p:nvPicPr>
            <p:cNvPr id="46" name="図 45"/>
            <p:cNvPicPr>
              <a:picLocks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1884511" y="3048383"/>
              <a:ext cx="491360" cy="174118"/>
            </a:xfrm>
            <a:prstGeom prst="rect">
              <a:avLst/>
            </a:prstGeom>
            <a:noFill/>
            <a:ln>
              <a:noFill/>
            </a:ln>
            <a:effectLst>
              <a:outerShdw dist="35921" dir="2700000" algn="ctr" rotWithShape="0">
                <a:schemeClr val="bg2"/>
              </a:outerShdw>
            </a:effectLst>
          </p:spPr>
        </p:pic>
        <p:sp>
          <p:nvSpPr>
            <p:cNvPr id="47" name="テキスト ボックス 30">
              <a:extLst>
                <a:ext uri="{FF2B5EF4-FFF2-40B4-BE49-F238E27FC236}">
                  <a16:creationId xmlns:a16="http://schemas.microsoft.com/office/drawing/2014/main" id="{2E6BBA37-922E-47EC-AC55-C9827A32181C}"/>
                </a:ext>
              </a:extLst>
            </p:cNvPr>
            <p:cNvSpPr txBox="1"/>
            <p:nvPr/>
          </p:nvSpPr>
          <p:spPr>
            <a:xfrm>
              <a:off x="1114417" y="3182197"/>
              <a:ext cx="1029522" cy="227786"/>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600" dirty="0">
                  <a:solidFill>
                    <a:srgbClr val="0000FF"/>
                  </a:solidFill>
                  <a:latin typeface="Verdana" panose="020B0604030504040204" pitchFamily="34" charset="0"/>
                  <a:ea typeface="HG丸ｺﾞｼｯｸM-PRO" panose="020F0600000000000000" pitchFamily="50" charset="-128"/>
                  <a:cs typeface="Verdana" panose="020B0604030504040204" pitchFamily="34" charset="0"/>
                </a:rPr>
                <a:t>非常用衛星回線</a:t>
              </a:r>
            </a:p>
          </p:txBody>
        </p:sp>
      </p:grpSp>
      <p:graphicFrame>
        <p:nvGraphicFramePr>
          <p:cNvPr id="110" name="表 109">
            <a:extLst>
              <a:ext uri="{FF2B5EF4-FFF2-40B4-BE49-F238E27FC236}">
                <a16:creationId xmlns:a16="http://schemas.microsoft.com/office/drawing/2014/main" id="{B8FA8FE5-4E86-4EA2-8001-BD7D86600EC2}"/>
              </a:ext>
            </a:extLst>
          </p:cNvPr>
          <p:cNvGraphicFramePr>
            <a:graphicFrameLocks noGrp="1"/>
          </p:cNvGraphicFramePr>
          <p:nvPr>
            <p:extLst>
              <p:ext uri="{D42A27DB-BD31-4B8C-83A1-F6EECF244321}">
                <p14:modId xmlns:p14="http://schemas.microsoft.com/office/powerpoint/2010/main" val="1553878482"/>
              </p:ext>
            </p:extLst>
          </p:nvPr>
        </p:nvGraphicFramePr>
        <p:xfrm>
          <a:off x="3847743" y="3702758"/>
          <a:ext cx="5939070" cy="2321962"/>
        </p:xfrm>
        <a:graphic>
          <a:graphicData uri="http://schemas.openxmlformats.org/drawingml/2006/table">
            <a:tbl>
              <a:tblPr firstRow="1" bandRow="1"/>
              <a:tblGrid>
                <a:gridCol w="165003">
                  <a:extLst>
                    <a:ext uri="{9D8B030D-6E8A-4147-A177-3AD203B41FA5}">
                      <a16:colId xmlns:a16="http://schemas.microsoft.com/office/drawing/2014/main" val="20000"/>
                    </a:ext>
                  </a:extLst>
                </a:gridCol>
                <a:gridCol w="165003">
                  <a:extLst>
                    <a:ext uri="{9D8B030D-6E8A-4147-A177-3AD203B41FA5}">
                      <a16:colId xmlns:a16="http://schemas.microsoft.com/office/drawing/2014/main" val="20001"/>
                    </a:ext>
                  </a:extLst>
                </a:gridCol>
                <a:gridCol w="165003">
                  <a:extLst>
                    <a:ext uri="{9D8B030D-6E8A-4147-A177-3AD203B41FA5}">
                      <a16:colId xmlns:a16="http://schemas.microsoft.com/office/drawing/2014/main" val="20002"/>
                    </a:ext>
                  </a:extLst>
                </a:gridCol>
                <a:gridCol w="2587636">
                  <a:extLst>
                    <a:ext uri="{9D8B030D-6E8A-4147-A177-3AD203B41FA5}">
                      <a16:colId xmlns:a16="http://schemas.microsoft.com/office/drawing/2014/main" val="20003"/>
                    </a:ext>
                  </a:extLst>
                </a:gridCol>
                <a:gridCol w="2856425">
                  <a:extLst>
                    <a:ext uri="{9D8B030D-6E8A-4147-A177-3AD203B41FA5}">
                      <a16:colId xmlns:a16="http://schemas.microsoft.com/office/drawing/2014/main" val="20004"/>
                    </a:ext>
                  </a:extLst>
                </a:gridCol>
              </a:tblGrid>
              <a:tr h="121920">
                <a:tc gridSpan="3">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各拠点</a:t>
                      </a:r>
                      <a:endPar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95000"/>
                      </a:srgbClr>
                    </a:solidFill>
                  </a:tcPr>
                </a:tc>
                <a:tc hMerge="1">
                  <a:txBody>
                    <a:bodyPr/>
                    <a:lstStyle/>
                    <a:p>
                      <a:endParaRPr kumimoji="1" lang="ja-JP" altLang="en-US"/>
                    </a:p>
                  </a:txBody>
                  <a:tcPr/>
                </a:tc>
                <a:tc hMerge="1">
                  <a:txBody>
                    <a:bodyPr/>
                    <a:lstStyle/>
                    <a:p>
                      <a:endParaRPr kumimoji="1" lang="ja-JP" altLang="en-US"/>
                    </a:p>
                  </a:txBody>
                  <a:tcPr/>
                </a:tc>
                <a:tc grid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rPr>
                        <a:t>　　　　　　　　　　　　　　　　　　　　　　　　　　　　　　　　　　</a:t>
                      </a:r>
                      <a:r>
                        <a:rPr kumimoji="1" lang="en-US" altLang="ja-JP" sz="800" b="0" dirty="0">
                          <a:latin typeface="Verdana" panose="020B0604030504040204" pitchFamily="34" charset="0"/>
                          <a:ea typeface="HG丸ｺﾞｼｯｸM-PRO" panose="020F0600000000000000" pitchFamily="50" charset="-128"/>
                          <a:cs typeface="Verdana" panose="020B0604030504040204" pitchFamily="34" charset="0"/>
                        </a:rPr>
                        <a:t>~24</a:t>
                      </a:r>
                      <a:r>
                        <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rPr>
                        <a:t>時間以内を目標</a:t>
                      </a:r>
                    </a:p>
                  </a:txBody>
                  <a:tcPr marL="33231" marR="33231" marT="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hMerge="1">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ysClr val="windowText" lastClr="000000"/>
                        </a:solidFill>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0000"/>
                  </a:ext>
                </a:extLst>
              </a:tr>
              <a:tr h="487680">
                <a:tc row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西日本初動本部</a:t>
                      </a:r>
                      <a:endPar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nchor="ctr">
                    <a:lnL w="12700" cmpd="sng">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solidFill>
                      <a:srgbClr val="FFFFFF">
                        <a:lumMod val="95000"/>
                      </a:srgbClr>
                    </a:solidFill>
                  </a:tcPr>
                </a:tc>
                <a:tc row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大阪</a:t>
                      </a:r>
                      <a:endParaRPr kumimoji="1" lang="en-US" altLang="ja-JP" sz="800" dirty="0">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堂島</a:t>
                      </a:r>
                      <a:endPar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solidFill>
                      <a:srgbClr val="FFFFFF">
                        <a:lumMod val="95000"/>
                      </a:srgbClr>
                    </a:solidFill>
                  </a:tcPr>
                </a:tc>
                <a:tc>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リ</a:t>
                      </a:r>
                      <a:endPar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モ</a:t>
                      </a:r>
                      <a:endPar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p>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ト</a:t>
                      </a:r>
                    </a:p>
                  </a:txBody>
                  <a:tcPr marL="33231" marR="3323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endPar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endPar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1242">
                <a:tc vMerge="1">
                  <a:txBody>
                    <a:bodyPr/>
                    <a:lstStyle/>
                    <a:p>
                      <a:endParaRPr kumimoji="1" lang="ja-JP" altLang="en-US"/>
                    </a:p>
                  </a:txBody>
                  <a:tcPr/>
                </a:tc>
                <a:tc vMerge="1">
                  <a:txBody>
                    <a:bodyPr/>
                    <a:lstStyle/>
                    <a:p>
                      <a:endParaRPr kumimoji="1" lang="ja-JP" altLang="en-US" dirty="0"/>
                    </a:p>
                  </a:txBody>
                  <a:tcPr/>
                </a:tc>
                <a:tc>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駆</a:t>
                      </a:r>
                      <a:endPar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付</a:t>
                      </a:r>
                      <a:endPar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け</a:t>
                      </a:r>
                    </a:p>
                  </a:txBody>
                  <a:tcPr marL="33231" marR="33231" marT="0" marB="0" anchor="ctr">
                    <a:lnL w="12700" cap="flat" cmpd="sng" algn="ctr">
                      <a:solidFill>
                        <a:srgbClr val="000000"/>
                      </a:solidFill>
                      <a:prstDash val="dash"/>
                      <a:round/>
                      <a:headEnd type="none" w="med" len="med"/>
                      <a:tailEnd type="none" w="med" len="med"/>
                    </a:lnL>
                    <a:lnR w="12700" cmpd="sng">
                      <a:solidFill>
                        <a:srgbClr val="000000"/>
                      </a:solidFill>
                    </a:lnR>
                    <a:lnT w="12700" cap="flat" cmpd="sng" algn="ctr">
                      <a:solidFill>
                        <a:srgbClr val="000000"/>
                      </a:solidFill>
                      <a:prstDash val="dash"/>
                      <a:round/>
                      <a:headEnd type="none" w="med" len="med"/>
                      <a:tailEnd type="none" w="med" len="med"/>
                    </a:lnT>
                    <a:lnB w="12700" cmpd="sng">
                      <a:solidFill>
                        <a:srgbClr val="000000"/>
                      </a:solidFill>
                    </a:lnB>
                    <a:lnTlToBr w="12700" cmpd="sng">
                      <a:noFill/>
                      <a:prstDash val="solid"/>
                    </a:lnTlToBr>
                    <a:lnBlToTr w="12700" cmpd="sng">
                      <a:noFill/>
                      <a:prstDash val="solid"/>
                    </a:lnBlToTr>
                    <a:solidFill>
                      <a:srgbClr val="FFFFFF">
                        <a:lumMod val="95000"/>
                      </a:srgbClr>
                    </a:solidFill>
                  </a:tcPr>
                </a:tc>
                <a:tc>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endPar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lnL w="12700" cmpd="sng">
                      <a:solidFill>
                        <a:srgbClr val="000000"/>
                      </a:solidFill>
                    </a:lnL>
                    <a:lnR w="12700" cmpd="sng">
                      <a:solidFill>
                        <a:srgbClr val="000000"/>
                      </a:solidFill>
                    </a:lnR>
                    <a:lnT w="12700" cap="flat" cmpd="sng" algn="ctr">
                      <a:solidFill>
                        <a:srgbClr val="000000"/>
                      </a:solidFill>
                      <a:prstDash val="dash"/>
                      <a:round/>
                      <a:headEnd type="none" w="med" len="med"/>
                      <a:tailEnd type="none" w="med" len="med"/>
                    </a:lnT>
                    <a:lnB w="12700" cmpd="sng">
                      <a:solidFill>
                        <a:srgbClr val="000000"/>
                      </a:solidFill>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3"/>
                  </a:ext>
                </a:extLst>
              </a:tr>
              <a:tr h="487680">
                <a:tc row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災害対策本部</a:t>
                      </a:r>
                      <a:endParaRPr kumimoji="1" lang="en-US" altLang="ja-JP" sz="8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marL="33231" marR="33231" marT="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95000"/>
                      </a:srgbClr>
                    </a:solidFill>
                  </a:tcPr>
                </a:tc>
                <a:tc row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東京</a:t>
                      </a:r>
                      <a:endParaRPr kumimoji="1" lang="en-US" altLang="ja-JP" sz="800" dirty="0">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大手町</a:t>
                      </a:r>
                      <a:endParaRPr kumimoji="1" lang="en-US" altLang="ja-JP" sz="8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marL="33231" marR="332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95000"/>
                      </a:srgbClr>
                    </a:solidFill>
                  </a:tcPr>
                </a:tc>
                <a:tc>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リ</a:t>
                      </a:r>
                      <a:endPar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モ</a:t>
                      </a:r>
                      <a:endPar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a:t>
                      </a:r>
                    </a:p>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ト</a:t>
                      </a:r>
                    </a:p>
                  </a:txBody>
                  <a:tcPr marL="33231" marR="33231" marT="0" marB="0" anchor="ctr">
                    <a:lnL w="12700" cap="flat" cmpd="sng" algn="ctr">
                      <a:solidFill>
                        <a:srgbClr val="000000"/>
                      </a:solidFill>
                      <a:prstDash val="dash"/>
                      <a:round/>
                      <a:headEnd type="none" w="med" len="med"/>
                      <a:tailEnd type="none" w="med" len="med"/>
                    </a:lnL>
                    <a:lnR w="12700" cmpd="sng">
                      <a:solidFill>
                        <a:srgbClr val="000000"/>
                      </a:solidFill>
                    </a:lnR>
                    <a:lnT w="12700" cmpd="sng">
                      <a:solidFill>
                        <a:srgbClr val="000000"/>
                      </a:solidFill>
                    </a:lnT>
                    <a:lnB w="12700" cap="flat" cmpd="sng" algn="ctr">
                      <a:solidFill>
                        <a:srgbClr val="000000"/>
                      </a:solidFill>
                      <a:prstDash val="dash"/>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endPar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endPar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65760">
                <a:tc vMerge="1">
                  <a:txBody>
                    <a:bodyPr/>
                    <a:lstStyle/>
                    <a:p>
                      <a:endParaRPr kumimoji="1" lang="ja-JP" altLang="en-US"/>
                    </a:p>
                  </a:txBody>
                  <a:tcPr/>
                </a:tc>
                <a:tc vMerge="1">
                  <a:txBody>
                    <a:bodyPr/>
                    <a:lstStyle/>
                    <a:p>
                      <a:endParaRPr kumimoji="1" lang="ja-JP" altLang="en-US" dirty="0"/>
                    </a:p>
                  </a:txBody>
                  <a:tcPr/>
                </a:tc>
                <a:tc>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駆</a:t>
                      </a:r>
                      <a:endPar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付</a:t>
                      </a:r>
                      <a:endParaRPr kumimoji="1" lang="en-US" altLang="ja-JP"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け</a:t>
                      </a:r>
                    </a:p>
                  </a:txBody>
                  <a:tcPr marL="33231" marR="33231" marT="0" marB="0" anchor="ctr">
                    <a:lnL w="12700" cap="flat" cmpd="sng" algn="ctr">
                      <a:solidFill>
                        <a:srgbClr val="000000"/>
                      </a:solidFill>
                      <a:prstDash val="dash"/>
                      <a:round/>
                      <a:headEnd type="none" w="med" len="med"/>
                      <a:tailEnd type="none" w="med" len="med"/>
                    </a:lnL>
                    <a:lnR w="12700" cmpd="sng">
                      <a:solidFill>
                        <a:srgbClr val="000000"/>
                      </a:solidFill>
                    </a:lnR>
                    <a:lnT w="12700" cap="flat" cmpd="sng" algn="ctr">
                      <a:solidFill>
                        <a:srgbClr val="000000"/>
                      </a:solidFill>
                      <a:prstDash val="dash"/>
                      <a:round/>
                      <a:headEnd type="none" w="med" len="med"/>
                      <a:tailEnd type="none" w="med" len="med"/>
                    </a:lnT>
                    <a:lnB w="12700" cmpd="sng">
                      <a:solidFill>
                        <a:srgbClr val="000000"/>
                      </a:solidFill>
                    </a:lnB>
                    <a:lnTlToBr w="12700" cmpd="sng">
                      <a:noFill/>
                      <a:prstDash val="solid"/>
                    </a:lnTlToBr>
                    <a:lnBlToTr w="12700" cmpd="sng">
                      <a:noFill/>
                      <a:prstDash val="solid"/>
                    </a:lnBlToTr>
                    <a:solidFill>
                      <a:srgbClr val="FFFFFF">
                        <a:lumMod val="95000"/>
                      </a:srgbClr>
                    </a:solidFill>
                  </a:tcPr>
                </a:tc>
                <a:tc>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endPar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lnL w="12700" cmpd="sng">
                      <a:solidFill>
                        <a:srgbClr val="000000"/>
                      </a:solidFill>
                    </a:lnL>
                    <a:lnR w="12700" cmpd="sng">
                      <a:solidFill>
                        <a:srgbClr val="000000"/>
                      </a:solidFill>
                    </a:lnR>
                    <a:lnT w="12700" cap="flat" cmpd="sng" algn="ctr">
                      <a:solidFill>
                        <a:srgbClr val="000000"/>
                      </a:solidFill>
                      <a:prstDash val="dash"/>
                      <a:round/>
                      <a:headEnd type="none" w="med" len="med"/>
                      <a:tailEnd type="none" w="med" len="med"/>
                    </a:lnT>
                    <a:lnB w="12700" cmpd="sng">
                      <a:solidFill>
                        <a:srgbClr val="000000"/>
                      </a:solidFill>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5"/>
                  </a:ext>
                </a:extLst>
              </a:tr>
              <a:tr h="121920">
                <a:tc rowSpan="4">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支援拠点</a:t>
                      </a:r>
                    </a:p>
                  </a:txBody>
                  <a:tcPr marL="33231" marR="33231" marT="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95000"/>
                      </a:srgbClr>
                    </a:solidFill>
                  </a:tcPr>
                </a:tc>
                <a:tc grid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立川</a:t>
                      </a:r>
                      <a:endPar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95000"/>
                      </a:srgbClr>
                    </a:solidFill>
                  </a:tcPr>
                </a:tc>
                <a:tc hMerge="1">
                  <a:txBody>
                    <a:bodyPr/>
                    <a:lstStyle/>
                    <a:p>
                      <a:endParaRPr kumimoji="1" lang="ja-JP" altLang="en-US"/>
                    </a:p>
                  </a:txBody>
                  <a:tcPr/>
                </a:tc>
                <a:tc rowSpan="4">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endPar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solidFill>
                  </a:tcPr>
                </a:tc>
                <a:tc rowSpan="4">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endParaRPr kumimoji="1" lang="ja-JP" altLang="en-US" sz="800" b="0" dirty="0">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121920">
                <a:tc vMerge="1">
                  <a:txBody>
                    <a:bodyPr/>
                    <a:lstStyle/>
                    <a:p>
                      <a:pPr algn="l"/>
                      <a:endParaRPr kumimoji="1" lang="ja-JP" altLang="en-US" sz="12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txBody>
                  <a:tcPr marL="36000" marR="36000" anchor="ct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横浜</a:t>
                      </a:r>
                      <a:endPar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95000"/>
                      </a:srgbClr>
                    </a:solidFill>
                  </a:tcPr>
                </a:tc>
                <a:tc hMerge="1">
                  <a:txBody>
                    <a:bodyPr/>
                    <a:lstStyle/>
                    <a:p>
                      <a:endParaRPr kumimoji="1" lang="ja-JP" altLang="en-US"/>
                    </a:p>
                  </a:txBody>
                  <a:tcPr/>
                </a:tc>
                <a:tc vMerge="1">
                  <a:txBody>
                    <a:bodyPr/>
                    <a:lstStyle/>
                    <a:p>
                      <a:endParaRPr kumimoji="1" lang="ja-JP" altLang="en-US" sz="1200" b="0" dirty="0">
                        <a:latin typeface="Verdana" panose="020B0604030504040204" pitchFamily="34" charset="0"/>
                        <a:ea typeface="HG丸ｺﾞｼｯｸM-PRO" panose="020F0600000000000000" pitchFamily="50" charset="-128"/>
                        <a:cs typeface="Verdana" panose="020B0604030504040204" pitchFamily="34" charset="0"/>
                      </a:endParaRPr>
                    </a:p>
                  </a:txBody>
                  <a:tcPr/>
                </a:tc>
                <a:tc vMerge="1">
                  <a:txBody>
                    <a:bodyPr/>
                    <a:lstStyle/>
                    <a:p>
                      <a:endParaRPr kumimoji="1" lang="ja-JP" altLang="en-US" sz="1200" b="0" dirty="0">
                        <a:latin typeface="Verdana" panose="020B0604030504040204" pitchFamily="34" charset="0"/>
                        <a:ea typeface="HG丸ｺﾞｼｯｸM-PRO" panose="020F0600000000000000" pitchFamily="50" charset="-128"/>
                        <a:cs typeface="Verdana" panose="020B0604030504040204" pitchFamily="34" charset="0"/>
                      </a:endParaRPr>
                    </a:p>
                  </a:txBody>
                  <a:tcPr/>
                </a:tc>
                <a:extLst>
                  <a:ext uri="{0D108BD9-81ED-4DB2-BD59-A6C34878D82A}">
                    <a16:rowId xmlns:a16="http://schemas.microsoft.com/office/drawing/2014/main" val="10007"/>
                  </a:ext>
                </a:extLst>
              </a:tr>
              <a:tr h="121920">
                <a:tc vMerge="1">
                  <a:txBody>
                    <a:bodyPr/>
                    <a:lstStyle/>
                    <a:p>
                      <a:pPr algn="l"/>
                      <a:endParaRPr kumimoji="1" lang="ja-JP" altLang="en-US" sz="12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txBody>
                  <a:tcPr marL="36000" marR="36000" anchor="ct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rPr>
                        <a:t>千葉</a:t>
                      </a:r>
                    </a:p>
                  </a:txBody>
                  <a:tcPr marL="33231" marR="33231" marT="0" marB="0"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95000"/>
                      </a:srgbClr>
                    </a:solidFill>
                  </a:tcPr>
                </a:tc>
                <a:tc hMerge="1">
                  <a:txBody>
                    <a:bodyPr/>
                    <a:lstStyle/>
                    <a:p>
                      <a:endParaRPr kumimoji="1" lang="ja-JP" altLang="en-US"/>
                    </a:p>
                  </a:txBody>
                  <a:tcPr/>
                </a:tc>
                <a:tc vMerge="1">
                  <a:txBody>
                    <a:bodyPr/>
                    <a:lstStyle/>
                    <a:p>
                      <a:endParaRPr kumimoji="1" lang="ja-JP" altLang="en-US" sz="1200" b="0" dirty="0">
                        <a:latin typeface="Verdana" panose="020B0604030504040204" pitchFamily="34" charset="0"/>
                        <a:ea typeface="HG丸ｺﾞｼｯｸM-PRO" panose="020F0600000000000000" pitchFamily="50" charset="-128"/>
                        <a:cs typeface="Verdana" panose="020B0604030504040204" pitchFamily="34" charset="0"/>
                      </a:endParaRPr>
                    </a:p>
                  </a:txBody>
                  <a:tcPr/>
                </a:tc>
                <a:tc vMerge="1">
                  <a:txBody>
                    <a:bodyPr/>
                    <a:lstStyle/>
                    <a:p>
                      <a:endParaRPr kumimoji="1" lang="ja-JP" altLang="en-US" sz="1200" b="0" dirty="0">
                        <a:latin typeface="Verdana" panose="020B0604030504040204" pitchFamily="34" charset="0"/>
                        <a:ea typeface="HG丸ｺﾞｼｯｸM-PRO" panose="020F0600000000000000" pitchFamily="50" charset="-128"/>
                        <a:cs typeface="Verdana" panose="020B0604030504040204" pitchFamily="34" charset="0"/>
                      </a:endParaRPr>
                    </a:p>
                  </a:txBody>
                  <a:tcPr/>
                </a:tc>
                <a:extLst>
                  <a:ext uri="{0D108BD9-81ED-4DB2-BD59-A6C34878D82A}">
                    <a16:rowId xmlns:a16="http://schemas.microsoft.com/office/drawing/2014/main" val="10008"/>
                  </a:ext>
                </a:extLst>
              </a:tr>
              <a:tr h="121920">
                <a:tc vMerge="1">
                  <a:txBody>
                    <a:bodyPr/>
                    <a:lstStyle/>
                    <a:p>
                      <a:pPr algn="l"/>
                      <a:endParaRPr kumimoji="1" lang="ja-JP" altLang="en-US" sz="12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txBody>
                  <a:tcPr marL="36000" marR="36000" anchor="ct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lvl1pPr>
                        <a:defRPr>
                          <a:solidFill>
                            <a:schemeClr val="tx1"/>
                          </a:solidFill>
                          <a:latin typeface="Arial"/>
                          <a:ea typeface="ＭＳ Ｐゴシック"/>
                        </a:defRPr>
                      </a:lvl1pPr>
                      <a:lvl2pPr>
                        <a:defRPr>
                          <a:solidFill>
                            <a:schemeClr val="tx1"/>
                          </a:solidFill>
                          <a:latin typeface="Arial"/>
                          <a:ea typeface="ＭＳ Ｐゴシック"/>
                        </a:defRPr>
                      </a:lvl2pPr>
                      <a:lvl3pPr>
                        <a:defRPr>
                          <a:solidFill>
                            <a:schemeClr val="tx1"/>
                          </a:solidFill>
                          <a:latin typeface="Arial"/>
                          <a:ea typeface="ＭＳ Ｐゴシック"/>
                        </a:defRPr>
                      </a:lvl3pPr>
                      <a:lvl4pPr>
                        <a:defRPr>
                          <a:solidFill>
                            <a:schemeClr val="tx1"/>
                          </a:solidFill>
                          <a:latin typeface="Arial"/>
                          <a:ea typeface="ＭＳ Ｐゴシック"/>
                        </a:defRPr>
                      </a:lvl4pPr>
                      <a:lvl5pPr>
                        <a:defRPr>
                          <a:solidFill>
                            <a:schemeClr val="tx1"/>
                          </a:solidFill>
                          <a:latin typeface="Arial"/>
                          <a:ea typeface="ＭＳ Ｐゴシック"/>
                        </a:defRPr>
                      </a:lvl5pPr>
                      <a:lvl6pPr>
                        <a:defRPr>
                          <a:solidFill>
                            <a:schemeClr val="tx1"/>
                          </a:solidFill>
                          <a:latin typeface="Arial"/>
                          <a:ea typeface="ＭＳ Ｐゴシック"/>
                        </a:defRPr>
                      </a:lvl6pPr>
                      <a:lvl7pPr>
                        <a:defRPr>
                          <a:solidFill>
                            <a:schemeClr val="tx1"/>
                          </a:solidFill>
                          <a:latin typeface="Arial"/>
                          <a:ea typeface="ＭＳ Ｐゴシック"/>
                        </a:defRPr>
                      </a:lvl7pPr>
                      <a:lvl8pPr>
                        <a:defRPr>
                          <a:solidFill>
                            <a:schemeClr val="tx1"/>
                          </a:solidFill>
                          <a:latin typeface="Arial"/>
                          <a:ea typeface="ＭＳ Ｐゴシック"/>
                        </a:defRPr>
                      </a:lvl8pPr>
                      <a:lvl9pPr>
                        <a:defRPr>
                          <a:solidFill>
                            <a:schemeClr val="tx1"/>
                          </a:solidFill>
                          <a:latin typeface="Arial"/>
                          <a:ea typeface="ＭＳ Ｐゴシック"/>
                        </a:defRPr>
                      </a:lvl9pPr>
                    </a:lstStyle>
                    <a:p>
                      <a:pPr algn="ctr"/>
                      <a:r>
                        <a:rPr kumimoji="1" lang="ja-JP" altLang="en-US" sz="800" dirty="0">
                          <a:latin typeface="Verdana" panose="020B0604030504040204" pitchFamily="34" charset="0"/>
                          <a:ea typeface="HG丸ｺﾞｼｯｸM-PRO" panose="020F0600000000000000" pitchFamily="50" charset="-128"/>
                          <a:cs typeface="Verdana" panose="020B0604030504040204" pitchFamily="34" charset="0"/>
                        </a:rPr>
                        <a:t>埼玉</a:t>
                      </a:r>
                      <a:endParaRPr kumimoji="1" lang="ja-JP" altLang="en-US" sz="800" b="0" dirty="0">
                        <a:solidFill>
                          <a:schemeClr val="tx1"/>
                        </a:solidFill>
                        <a:latin typeface="Verdana" panose="020B0604030504040204" pitchFamily="34" charset="0"/>
                        <a:ea typeface="HG丸ｺﾞｼｯｸM-PRO" panose="020F0600000000000000" pitchFamily="50" charset="-128"/>
                        <a:cs typeface="Verdana" panose="020B0604030504040204" pitchFamily="34" charset="0"/>
                      </a:endParaRPr>
                    </a:p>
                  </a:txBody>
                  <a:tcPr marL="33231" marR="33231" marT="0" marB="0"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95000"/>
                      </a:srgbClr>
                    </a:solidFill>
                  </a:tcPr>
                </a:tc>
                <a:tc hMerge="1">
                  <a:txBody>
                    <a:bodyPr/>
                    <a:lstStyle/>
                    <a:p>
                      <a:endParaRPr kumimoji="1" lang="ja-JP" altLang="en-US"/>
                    </a:p>
                  </a:txBody>
                  <a:tcPr/>
                </a:tc>
                <a:tc vMerge="1">
                  <a:txBody>
                    <a:bodyPr/>
                    <a:lstStyle/>
                    <a:p>
                      <a:endParaRPr kumimoji="1" lang="ja-JP" altLang="en-US" sz="1200" b="0" dirty="0">
                        <a:latin typeface="Verdana" panose="020B0604030504040204" pitchFamily="34" charset="0"/>
                        <a:ea typeface="HG丸ｺﾞｼｯｸM-PRO" panose="020F0600000000000000" pitchFamily="50" charset="-128"/>
                        <a:cs typeface="Verdana" panose="020B0604030504040204" pitchFamily="34" charset="0"/>
                      </a:endParaRPr>
                    </a:p>
                  </a:txBody>
                  <a:tcPr/>
                </a:tc>
                <a:tc vMerge="1">
                  <a:txBody>
                    <a:bodyPr/>
                    <a:lstStyle/>
                    <a:p>
                      <a:endParaRPr kumimoji="1" lang="ja-JP" altLang="en-US" sz="1200" b="0" dirty="0">
                        <a:latin typeface="Verdana" panose="020B0604030504040204" pitchFamily="34" charset="0"/>
                        <a:ea typeface="HG丸ｺﾞｼｯｸM-PRO" panose="020F0600000000000000" pitchFamily="50" charset="-128"/>
                        <a:cs typeface="Verdana" panose="020B0604030504040204" pitchFamily="34" charset="0"/>
                      </a:endParaRPr>
                    </a:p>
                  </a:txBody>
                  <a:tcPr/>
                </a:tc>
                <a:extLst>
                  <a:ext uri="{0D108BD9-81ED-4DB2-BD59-A6C34878D82A}">
                    <a16:rowId xmlns:a16="http://schemas.microsoft.com/office/drawing/2014/main" val="10009"/>
                  </a:ext>
                </a:extLst>
              </a:tr>
            </a:tbl>
          </a:graphicData>
        </a:graphic>
      </p:graphicFrame>
      <p:grpSp>
        <p:nvGrpSpPr>
          <p:cNvPr id="111" name="グループ化 110"/>
          <p:cNvGrpSpPr>
            <a:grpSpLocks noChangeAspect="1"/>
          </p:cNvGrpSpPr>
          <p:nvPr/>
        </p:nvGrpSpPr>
        <p:grpSpPr>
          <a:xfrm>
            <a:off x="4402913" y="3904782"/>
            <a:ext cx="5383900" cy="2119938"/>
            <a:chOff x="726464" y="2347035"/>
            <a:chExt cx="7454708" cy="2649920"/>
          </a:xfrm>
        </p:grpSpPr>
        <p:sp>
          <p:nvSpPr>
            <p:cNvPr id="112" name="ホームベース 79">
              <a:extLst>
                <a:ext uri="{FF2B5EF4-FFF2-40B4-BE49-F238E27FC236}">
                  <a16:creationId xmlns:a16="http://schemas.microsoft.com/office/drawing/2014/main" id="{70A112A8-C226-48A8-A547-3056A9CDB172}"/>
                </a:ext>
              </a:extLst>
            </p:cNvPr>
            <p:cNvSpPr/>
            <p:nvPr/>
          </p:nvSpPr>
          <p:spPr bwMode="auto">
            <a:xfrm>
              <a:off x="4076700" y="4003414"/>
              <a:ext cx="2004995" cy="360000"/>
            </a:xfrm>
            <a:prstGeom prst="homePlate">
              <a:avLst>
                <a:gd name="adj" fmla="val 17989"/>
              </a:avLst>
            </a:prstGeom>
            <a:solidFill>
              <a:srgbClr val="CCFFFF"/>
            </a:solidFill>
            <a:ln w="9525" cap="flat" cmpd="sng" algn="ctr">
              <a:solidFill>
                <a:srgbClr val="969696"/>
              </a:solidFill>
              <a:prstDash val="solid"/>
              <a:round/>
              <a:headEnd type="none" w="med" len="med"/>
              <a:tailEnd type="none" w="med" len="med"/>
            </a:ln>
            <a:effectLst/>
            <a:extLst/>
          </p:spPr>
          <p:txBody>
            <a:bodyPr vert="horz" wrap="square" lIns="84406" tIns="42203" rIns="84406" bIns="42203" numCol="1" rtlCol="0" anchor="ctr" anchorCtr="0" compatLnSpc="1">
              <a:prstTxWarp prst="textNoShape">
                <a:avLst/>
              </a:prstTxWarp>
            </a:bodyPr>
            <a:lstStyle/>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災害対策本部立上げ</a:t>
              </a:r>
              <a:endPar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113" name="ホームベース 65">
              <a:extLst>
                <a:ext uri="{FF2B5EF4-FFF2-40B4-BE49-F238E27FC236}">
                  <a16:creationId xmlns:a16="http://schemas.microsoft.com/office/drawing/2014/main" id="{6336BC74-6F68-4C87-881C-4B2F1678BD1B}"/>
                </a:ext>
              </a:extLst>
            </p:cNvPr>
            <p:cNvSpPr/>
            <p:nvPr/>
          </p:nvSpPr>
          <p:spPr bwMode="auto">
            <a:xfrm>
              <a:off x="726465" y="2347035"/>
              <a:ext cx="2592000" cy="468000"/>
            </a:xfrm>
            <a:prstGeom prst="homePlate">
              <a:avLst>
                <a:gd name="adj" fmla="val 14778"/>
              </a:avLst>
            </a:prstGeom>
            <a:solidFill>
              <a:srgbClr val="FFFFCC"/>
            </a:solidFill>
            <a:ln w="9525" cap="flat" cmpd="sng" algn="ctr">
              <a:solidFill>
                <a:srgbClr val="969696"/>
              </a:solidFill>
              <a:prstDash val="solid"/>
              <a:round/>
              <a:headEnd type="none" w="med" len="med"/>
              <a:tailEnd type="none" w="med" len="med"/>
            </a:ln>
            <a:effectLst/>
            <a:extLst/>
          </p:spPr>
          <p:txBody>
            <a:bodyPr vert="horz" wrap="square" lIns="33231" tIns="0" rIns="33231" bIns="0" numCol="1" rtlCol="0" anchor="ctr" anchorCtr="0" compatLnSpc="1">
              <a:prstTxWarp prst="textNoShape">
                <a:avLst/>
              </a:prstTxWarp>
            </a:bodyPr>
            <a:lstStyle/>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自宅等の</a:t>
              </a:r>
              <a:r>
                <a:rPr kumimoji="1" lang="ja-JP" altLang="en-US" sz="700" b="1" u="sng"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リモートワーク環境</a:t>
              </a: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から、</a:t>
              </a:r>
              <a:endPar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a:p>
              <a:pPr defTabSz="844083" fontAlgn="base">
                <a:spcBef>
                  <a:spcPct val="0"/>
                </a:spcBef>
                <a:spcAft>
                  <a:spcPct val="0"/>
                </a:spcAft>
              </a:pPr>
              <a:r>
                <a:rPr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全社情報共有</a:t>
              </a: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電話会議へ参加</a:t>
              </a:r>
              <a:r>
                <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a:t>
              </a: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統制</a:t>
              </a:r>
              <a:endPar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情報収集を開始</a:t>
              </a:r>
            </a:p>
          </p:txBody>
        </p:sp>
        <p:sp>
          <p:nvSpPr>
            <p:cNvPr id="114" name="ホームベース 66">
              <a:extLst>
                <a:ext uri="{FF2B5EF4-FFF2-40B4-BE49-F238E27FC236}">
                  <a16:creationId xmlns:a16="http://schemas.microsoft.com/office/drawing/2014/main" id="{3FCDF20E-F832-481A-BFC4-550D1B50B21B}"/>
                </a:ext>
              </a:extLst>
            </p:cNvPr>
            <p:cNvSpPr/>
            <p:nvPr/>
          </p:nvSpPr>
          <p:spPr bwMode="auto">
            <a:xfrm>
              <a:off x="726465" y="3479156"/>
              <a:ext cx="5356723" cy="468000"/>
            </a:xfrm>
            <a:prstGeom prst="homePlate">
              <a:avLst>
                <a:gd name="adj" fmla="val 12844"/>
              </a:avLst>
            </a:prstGeom>
            <a:solidFill>
              <a:srgbClr val="FFFFCC"/>
            </a:solidFill>
            <a:ln w="9525" cap="flat" cmpd="sng" algn="ctr">
              <a:solidFill>
                <a:srgbClr val="969696"/>
              </a:solidFill>
              <a:prstDash val="solid"/>
              <a:round/>
              <a:headEnd type="none" w="med" len="med"/>
              <a:tailEnd type="none" w="med" len="med"/>
            </a:ln>
            <a:effectLst/>
            <a:extLst/>
          </p:spPr>
          <p:txBody>
            <a:bodyPr vert="horz" wrap="square" lIns="33231" tIns="0" rIns="33231" bIns="0" numCol="1" rtlCol="0" anchor="ctr" anchorCtr="0" compatLnSpc="1">
              <a:prstTxWarp prst="textNoShape">
                <a:avLst/>
              </a:prstTxWarp>
            </a:bodyPr>
            <a:lstStyle/>
            <a:p>
              <a:pPr defTabSz="844083" fontAlgn="base">
                <a:spcBef>
                  <a:spcPct val="0"/>
                </a:spcBef>
                <a:spcAft>
                  <a:spcPct val="0"/>
                </a:spcAft>
              </a:pPr>
              <a:r>
                <a:rPr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自宅等の</a:t>
              </a:r>
              <a:r>
                <a:rPr lang="ja-JP" altLang="en-US" sz="700" b="1" u="sng"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リモートワーク環境</a:t>
              </a:r>
              <a:r>
                <a:rPr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から、</a:t>
              </a:r>
              <a:endParaRPr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a:p>
              <a:pPr defTabSz="844083" fontAlgn="base">
                <a:spcBef>
                  <a:spcPct val="0"/>
                </a:spcBef>
                <a:spcAft>
                  <a:spcPct val="0"/>
                </a:spcAft>
              </a:pPr>
              <a:r>
                <a:rPr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電話会議へ参加し情報収集を開始</a:t>
              </a:r>
            </a:p>
          </p:txBody>
        </p:sp>
        <p:sp>
          <p:nvSpPr>
            <p:cNvPr id="115" name="ホームベース 93">
              <a:extLst>
                <a:ext uri="{FF2B5EF4-FFF2-40B4-BE49-F238E27FC236}">
                  <a16:creationId xmlns:a16="http://schemas.microsoft.com/office/drawing/2014/main" id="{410DB412-C653-41B7-A135-68B023CDB409}"/>
                </a:ext>
              </a:extLst>
            </p:cNvPr>
            <p:cNvSpPr/>
            <p:nvPr/>
          </p:nvSpPr>
          <p:spPr bwMode="auto">
            <a:xfrm>
              <a:off x="3983711" y="2347035"/>
              <a:ext cx="2099477" cy="1047328"/>
            </a:xfrm>
            <a:prstGeom prst="homePlate">
              <a:avLst>
                <a:gd name="adj" fmla="val 16619"/>
              </a:avLst>
            </a:prstGeom>
            <a:solidFill>
              <a:srgbClr val="FFFFCC"/>
            </a:solidFill>
            <a:ln w="9525" cap="flat" cmpd="sng" algn="ctr">
              <a:solidFill>
                <a:srgbClr val="969696"/>
              </a:solidFill>
              <a:prstDash val="solid"/>
              <a:round/>
              <a:headEnd type="none" w="med" len="med"/>
              <a:tailEnd type="none" w="med" len="med"/>
            </a:ln>
            <a:effectLst/>
            <a:extLst/>
          </p:spPr>
          <p:txBody>
            <a:bodyPr vert="horz" wrap="square" lIns="33231" tIns="0" rIns="33231" bIns="0" numCol="1" rtlCol="0" anchor="ctr" anchorCtr="0" compatLnSpc="1">
              <a:prstTxWarp prst="textNoShape">
                <a:avLst/>
              </a:prstTxWarp>
            </a:bodyPr>
            <a:lstStyle/>
            <a:p>
              <a:pPr defTabSz="844083" fontAlgn="base">
                <a:spcBef>
                  <a:spcPct val="0"/>
                </a:spcBef>
                <a:spcAft>
                  <a:spcPct val="0"/>
                </a:spcAft>
              </a:pPr>
              <a:endPar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116" name="直角三角形 115">
              <a:extLst>
                <a:ext uri="{FF2B5EF4-FFF2-40B4-BE49-F238E27FC236}">
                  <a16:creationId xmlns:a16="http://schemas.microsoft.com/office/drawing/2014/main" id="{BA473B55-220A-43CD-956D-418D2CB201BF}"/>
                </a:ext>
              </a:extLst>
            </p:cNvPr>
            <p:cNvSpPr/>
            <p:nvPr/>
          </p:nvSpPr>
          <p:spPr bwMode="auto">
            <a:xfrm flipH="1">
              <a:off x="2902313" y="2347035"/>
              <a:ext cx="1386197" cy="1047328"/>
            </a:xfrm>
            <a:prstGeom prst="rtTriangle">
              <a:avLst/>
            </a:prstGeom>
            <a:solidFill>
              <a:srgbClr val="FFFFCC"/>
            </a:solidFill>
            <a:ln w="9525" cap="flat" cmpd="sng" algn="ctr">
              <a:solidFill>
                <a:srgbClr val="969696"/>
              </a:solidFill>
              <a:prstDash val="solid"/>
              <a:round/>
              <a:headEnd type="none" w="med" len="med"/>
              <a:tailEnd type="none" w="med" len="med"/>
            </a:ln>
            <a:effectLst/>
            <a:extLst/>
          </p:spPr>
          <p:txBody>
            <a:bodyPr vert="horz" wrap="square" lIns="84406" tIns="42203" rIns="84406" bIns="42203" numCol="1" rtlCol="0" anchor="t" anchorCtr="0" compatLnSpc="1">
              <a:prstTxWarp prst="textNoShape">
                <a:avLst/>
              </a:prstTxWarp>
            </a:bodyPr>
            <a:lstStyle/>
            <a:p>
              <a:pPr defTabSz="844083" fontAlgn="base">
                <a:spcBef>
                  <a:spcPct val="0"/>
                </a:spcBef>
                <a:spcAft>
                  <a:spcPct val="0"/>
                </a:spcAft>
              </a:pPr>
              <a:endParaRPr kumimoji="1" lang="ja-JP" altLang="en-US" sz="1050">
                <a:solidFill>
                  <a:srgbClr val="000000"/>
                </a:solidFill>
                <a:latin typeface="Arial" charset="0"/>
              </a:endParaRPr>
            </a:p>
          </p:txBody>
        </p:sp>
        <p:sp>
          <p:nvSpPr>
            <p:cNvPr id="117" name="ホームベース 90">
              <a:extLst>
                <a:ext uri="{FF2B5EF4-FFF2-40B4-BE49-F238E27FC236}">
                  <a16:creationId xmlns:a16="http://schemas.microsoft.com/office/drawing/2014/main" id="{3E7D789C-7910-4528-9CC2-35607DA99A47}"/>
                </a:ext>
              </a:extLst>
            </p:cNvPr>
            <p:cNvSpPr/>
            <p:nvPr/>
          </p:nvSpPr>
          <p:spPr bwMode="auto">
            <a:xfrm>
              <a:off x="2590724" y="2914011"/>
              <a:ext cx="1404000" cy="468000"/>
            </a:xfrm>
            <a:prstGeom prst="homePlate">
              <a:avLst>
                <a:gd name="adj" fmla="val 17989"/>
              </a:avLst>
            </a:prstGeom>
            <a:solidFill>
              <a:srgbClr val="CCFFFF"/>
            </a:solidFill>
            <a:ln w="9525" cap="flat" cmpd="sng" algn="ctr">
              <a:solidFill>
                <a:srgbClr val="969696"/>
              </a:solidFill>
              <a:prstDash val="solid"/>
              <a:round/>
              <a:headEnd type="none" w="med" len="med"/>
              <a:tailEnd type="none" w="med" len="med"/>
            </a:ln>
            <a:effectLst/>
            <a:extLst/>
          </p:spPr>
          <p:txBody>
            <a:bodyPr vert="horz" wrap="square" lIns="84406" tIns="42203" rIns="84406" bIns="42203" numCol="1" rtlCol="0" anchor="ctr" anchorCtr="0" compatLnSpc="1">
              <a:prstTxWarp prst="textNoShape">
                <a:avLst/>
              </a:prstTxWarp>
            </a:bodyPr>
            <a:lstStyle/>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西日本初動</a:t>
              </a:r>
              <a:endPar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a:p>
              <a:pPr defTabSz="844083" fontAlgn="base">
                <a:spcBef>
                  <a:spcPct val="0"/>
                </a:spcBef>
                <a:spcAft>
                  <a:spcPct val="0"/>
                </a:spcAft>
              </a:pPr>
              <a:r>
                <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a:t>
              </a: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本部立上げ</a:t>
              </a:r>
            </a:p>
          </p:txBody>
        </p:sp>
        <p:sp>
          <p:nvSpPr>
            <p:cNvPr id="118" name="正方形/長方形 117">
              <a:extLst>
                <a:ext uri="{FF2B5EF4-FFF2-40B4-BE49-F238E27FC236}">
                  <a16:creationId xmlns:a16="http://schemas.microsoft.com/office/drawing/2014/main" id="{1D65D068-400D-46C1-B9DB-DC9A57AAB02B}"/>
                </a:ext>
              </a:extLst>
            </p:cNvPr>
            <p:cNvSpPr/>
            <p:nvPr/>
          </p:nvSpPr>
          <p:spPr bwMode="auto">
            <a:xfrm>
              <a:off x="4281528" y="2418617"/>
              <a:ext cx="45719" cy="953815"/>
            </a:xfrm>
            <a:prstGeom prst="rect">
              <a:avLst/>
            </a:prstGeom>
            <a:solidFill>
              <a:srgbClr val="FFFFCC"/>
            </a:solidFill>
            <a:ln w="9525" cap="flat" cmpd="sng" algn="ctr">
              <a:noFill/>
              <a:prstDash val="solid"/>
              <a:round/>
              <a:headEnd type="none" w="med" len="med"/>
              <a:tailEnd type="none" w="med" len="med"/>
            </a:ln>
            <a:effectLst/>
            <a:extLst/>
          </p:spPr>
          <p:txBody>
            <a:bodyPr vert="horz" wrap="square" lIns="84406" tIns="42203" rIns="84406" bIns="42203" numCol="1" rtlCol="0" anchor="t" anchorCtr="0" compatLnSpc="1">
              <a:prstTxWarp prst="textNoShape">
                <a:avLst/>
              </a:prstTxWarp>
            </a:bodyPr>
            <a:lstStyle/>
            <a:p>
              <a:pPr defTabSz="844083" fontAlgn="base">
                <a:spcBef>
                  <a:spcPct val="0"/>
                </a:spcBef>
                <a:spcAft>
                  <a:spcPct val="0"/>
                </a:spcAft>
              </a:pPr>
              <a:endParaRPr kumimoji="1" lang="ja-JP" altLang="en-US" sz="1050">
                <a:solidFill>
                  <a:srgbClr val="000000"/>
                </a:solidFill>
                <a:latin typeface="Arial" charset="0"/>
              </a:endParaRPr>
            </a:p>
          </p:txBody>
        </p:sp>
        <p:sp>
          <p:nvSpPr>
            <p:cNvPr id="119" name="ストライプ矢印 75">
              <a:extLst>
                <a:ext uri="{FF2B5EF4-FFF2-40B4-BE49-F238E27FC236}">
                  <a16:creationId xmlns:a16="http://schemas.microsoft.com/office/drawing/2014/main" id="{3977B74B-057C-42B7-BFE2-696A51E97B02}"/>
                </a:ext>
              </a:extLst>
            </p:cNvPr>
            <p:cNvSpPr/>
            <p:nvPr/>
          </p:nvSpPr>
          <p:spPr bwMode="auto">
            <a:xfrm>
              <a:off x="3308859" y="2347035"/>
              <a:ext cx="1644897" cy="468000"/>
            </a:xfrm>
            <a:prstGeom prst="stripedRightArrow">
              <a:avLst>
                <a:gd name="adj1" fmla="val 100000"/>
                <a:gd name="adj2" fmla="val 22930"/>
              </a:avLst>
            </a:prstGeom>
            <a:gradFill flip="none" rotWithShape="1">
              <a:gsLst>
                <a:gs pos="0">
                  <a:srgbClr val="FFFFFF"/>
                </a:gs>
                <a:gs pos="50000">
                  <a:srgbClr val="FFCCFF"/>
                </a:gs>
                <a:gs pos="100000">
                  <a:srgbClr val="FFCCFF"/>
                </a:gs>
              </a:gsLst>
              <a:lin ang="0" scaled="1"/>
              <a:tileRect/>
            </a:gradFill>
            <a:ln w="9525" cap="flat" cmpd="sng" algn="ctr">
              <a:solidFill>
                <a:srgbClr val="969696"/>
              </a:solidFill>
              <a:prstDash val="solid"/>
              <a:round/>
              <a:headEnd type="none" w="med" len="med"/>
              <a:tailEnd type="none" w="med" len="med"/>
            </a:ln>
            <a:effectLst/>
            <a:extLst/>
          </p:spPr>
          <p:txBody>
            <a:bodyPr vert="horz" wrap="square" lIns="84406" tIns="42203" rIns="0" bIns="42203" numCol="1" rtlCol="0" anchor="ctr" anchorCtr="0" compatLnSpc="1">
              <a:prstTxWarp prst="textNoShape">
                <a:avLst/>
              </a:prstTxWarp>
            </a:bodyPr>
            <a:lstStyle/>
            <a:p>
              <a:pPr marL="0" marR="0" lvl="0" indent="0" defTabSz="844083" eaLnBrk="1" fontAlgn="base" latinLnBrk="0" hangingPunct="1">
                <a:lnSpc>
                  <a:spcPct val="100000"/>
                </a:lnSpc>
                <a:spcBef>
                  <a:spcPct val="0"/>
                </a:spcBef>
                <a:spcAft>
                  <a:spcPct val="0"/>
                </a:spcAft>
                <a:buClrTx/>
                <a:buSzTx/>
                <a:buFontTx/>
                <a:buNone/>
                <a:tabLst/>
                <a:defRPr/>
              </a:pPr>
              <a:r>
                <a:rPr kumimoji="1" lang="ja-JP" altLang="en-US" sz="700" b="0" i="0" u="none" strike="noStrike" kern="0" cap="none" spc="0" normalizeH="0" baseline="0" noProof="0" dirty="0">
                  <a:ln>
                    <a:noFill/>
                  </a:ln>
                  <a:solidFill>
                    <a:srgbClr val="000000"/>
                  </a:solidFill>
                  <a:effectLst/>
                  <a:uLnTx/>
                  <a:uFillTx/>
                  <a:latin typeface="Verdana" panose="020B0604030504040204" pitchFamily="34" charset="0"/>
                  <a:ea typeface="HG丸ｺﾞｼｯｸM-PRO" panose="020F0600000000000000" pitchFamily="50" charset="-128"/>
                  <a:cs typeface="Verdana" panose="020B0604030504040204" pitchFamily="34" charset="0"/>
                </a:rPr>
                <a:t>自宅等から駆付け</a:t>
              </a:r>
            </a:p>
          </p:txBody>
        </p:sp>
        <p:sp>
          <p:nvSpPr>
            <p:cNvPr id="120" name="ホームベース 93">
              <a:extLst>
                <a:ext uri="{FF2B5EF4-FFF2-40B4-BE49-F238E27FC236}">
                  <a16:creationId xmlns:a16="http://schemas.microsoft.com/office/drawing/2014/main" id="{B01E752C-8D1B-41CB-8AB2-1DAF418D3E30}"/>
                </a:ext>
              </a:extLst>
            </p:cNvPr>
            <p:cNvSpPr/>
            <p:nvPr/>
          </p:nvSpPr>
          <p:spPr bwMode="auto">
            <a:xfrm>
              <a:off x="7053233" y="2347035"/>
              <a:ext cx="1127939" cy="2649920"/>
            </a:xfrm>
            <a:prstGeom prst="homePlate">
              <a:avLst>
                <a:gd name="adj" fmla="val 18193"/>
              </a:avLst>
            </a:prstGeom>
            <a:solidFill>
              <a:srgbClr val="FFFFCC"/>
            </a:solidFill>
            <a:ln w="9525" cap="flat" cmpd="sng" algn="ctr">
              <a:solidFill>
                <a:srgbClr val="969696"/>
              </a:solidFill>
              <a:prstDash val="solid"/>
              <a:round/>
              <a:headEnd type="none" w="med" len="med"/>
              <a:tailEnd type="none" w="med" len="med"/>
            </a:ln>
            <a:effectLst/>
            <a:extLst/>
          </p:spPr>
          <p:txBody>
            <a:bodyPr vert="horz" wrap="square" lIns="33231" tIns="0" rIns="33231" bIns="0" numCol="1" rtlCol="0" anchor="ctr" anchorCtr="0" compatLnSpc="1">
              <a:prstTxWarp prst="textNoShape">
                <a:avLst/>
              </a:prstTxWarp>
            </a:bodyPr>
            <a:lstStyle/>
            <a:p>
              <a:pPr algn="ct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設備・サービス　</a:t>
              </a:r>
              <a:endPar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a:p>
              <a:pPr algn="ct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復旧対応業務</a:t>
              </a:r>
              <a:endPar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a:p>
              <a:pPr algn="ctr" defTabSz="844083" fontAlgn="base">
                <a:spcBef>
                  <a:spcPct val="0"/>
                </a:spcBef>
                <a:spcAft>
                  <a:spcPct val="0"/>
                </a:spcAft>
              </a:pPr>
              <a:r>
                <a:rPr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等</a:t>
              </a:r>
              <a:endPar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121" name="四角形: 角を丸くする 2">
              <a:extLst>
                <a:ext uri="{FF2B5EF4-FFF2-40B4-BE49-F238E27FC236}">
                  <a16:creationId xmlns:a16="http://schemas.microsoft.com/office/drawing/2014/main" id="{57F7D066-1BC4-4BC5-BBA6-C3820B672880}"/>
                </a:ext>
              </a:extLst>
            </p:cNvPr>
            <p:cNvSpPr/>
            <p:nvPr/>
          </p:nvSpPr>
          <p:spPr>
            <a:xfrm>
              <a:off x="6143647" y="3487531"/>
              <a:ext cx="855071" cy="842528"/>
            </a:xfrm>
            <a:prstGeom prst="roundRect">
              <a:avLst/>
            </a:prstGeom>
            <a:solidFill>
              <a:srgbClr val="0000FF"/>
            </a:solidFill>
            <a:ln w="9525" cap="flat" cmpd="sng" algn="ctr">
              <a:solidFill>
                <a:srgbClr val="969696"/>
              </a:solidFill>
              <a:prstDash val="solid"/>
              <a:round/>
              <a:headEnd type="none" w="med" len="med"/>
              <a:tailEnd type="none" w="med" len="med"/>
            </a:ln>
            <a:effectLst/>
          </p:spPr>
          <p:txBody>
            <a:bodyPr vert="horz" wrap="square" lIns="36000" tIns="42203" rIns="36000" bIns="42203" numCol="1" rtlCol="0" anchor="ctr" anchorCtr="0" compatLnSpc="1">
              <a:prstTxWarp prst="textNoShape">
                <a:avLst/>
              </a:prstTxWarp>
            </a:bodyPr>
            <a:lstStyle/>
            <a:p>
              <a:pPr algn="ctr" defTabSz="844083" fontAlgn="base">
                <a:spcBef>
                  <a:spcPct val="0"/>
                </a:spcBef>
                <a:spcAft>
                  <a:spcPct val="0"/>
                </a:spcAft>
              </a:pPr>
              <a:r>
                <a:rPr lang="ja-JP" altLang="en-US" sz="600" dirty="0">
                  <a:solidFill>
                    <a:schemeClr val="bg1"/>
                  </a:solidFill>
                  <a:latin typeface="Verdana" panose="020B0604030504040204" pitchFamily="34" charset="0"/>
                  <a:ea typeface="HG丸ｺﾞｼｯｸM-PRO" panose="020F0600000000000000" pitchFamily="50" charset="-128"/>
                  <a:cs typeface="Verdana" panose="020B0604030504040204" pitchFamily="34" charset="0"/>
                </a:rPr>
                <a:t>災害対策本部</a:t>
              </a:r>
              <a:endParaRPr lang="en-US" altLang="ja-JP" sz="600" dirty="0">
                <a:solidFill>
                  <a:schemeClr val="bg1"/>
                </a:solidFill>
                <a:latin typeface="Verdana" panose="020B0604030504040204" pitchFamily="34" charset="0"/>
                <a:ea typeface="HG丸ｺﾞｼｯｸM-PRO" panose="020F0600000000000000" pitchFamily="50" charset="-128"/>
                <a:cs typeface="Verdana" panose="020B0604030504040204" pitchFamily="34" charset="0"/>
              </a:endParaRPr>
            </a:p>
            <a:p>
              <a:pPr algn="ctr" defTabSz="844083" fontAlgn="base">
                <a:spcBef>
                  <a:spcPct val="0"/>
                </a:spcBef>
                <a:spcAft>
                  <a:spcPct val="0"/>
                </a:spcAft>
              </a:pPr>
              <a:r>
                <a:rPr lang="ja-JP" altLang="en-US" sz="600" dirty="0">
                  <a:solidFill>
                    <a:schemeClr val="bg1"/>
                  </a:solidFill>
                  <a:latin typeface="Verdana" panose="020B0604030504040204" pitchFamily="34" charset="0"/>
                  <a:ea typeface="HG丸ｺﾞｼｯｸM-PRO" panose="020F0600000000000000" pitchFamily="50" charset="-128"/>
                  <a:cs typeface="Verdana" panose="020B0604030504040204" pitchFamily="34" charset="0"/>
                </a:rPr>
                <a:t>立上げ完了</a:t>
              </a:r>
            </a:p>
          </p:txBody>
        </p:sp>
        <p:sp>
          <p:nvSpPr>
            <p:cNvPr id="122" name="ホームベース 93">
              <a:extLst>
                <a:ext uri="{FF2B5EF4-FFF2-40B4-BE49-F238E27FC236}">
                  <a16:creationId xmlns:a16="http://schemas.microsoft.com/office/drawing/2014/main" id="{08091DAB-3E18-4D1E-8E62-53CD36B77393}"/>
                </a:ext>
              </a:extLst>
            </p:cNvPr>
            <p:cNvSpPr/>
            <p:nvPr/>
          </p:nvSpPr>
          <p:spPr bwMode="auto">
            <a:xfrm>
              <a:off x="5865353" y="4420954"/>
              <a:ext cx="1258578" cy="576000"/>
            </a:xfrm>
            <a:prstGeom prst="homePlate">
              <a:avLst>
                <a:gd name="adj" fmla="val 16619"/>
              </a:avLst>
            </a:prstGeom>
            <a:solidFill>
              <a:srgbClr val="FFFFCC"/>
            </a:solidFill>
            <a:ln w="9525" cap="flat" cmpd="sng" algn="ctr">
              <a:solidFill>
                <a:srgbClr val="969696"/>
              </a:solidFill>
              <a:prstDash val="solid"/>
              <a:round/>
              <a:headEnd type="none" w="med" len="med"/>
              <a:tailEnd type="none" w="med" len="med"/>
            </a:ln>
            <a:effectLst/>
            <a:extLst/>
          </p:spPr>
          <p:txBody>
            <a:bodyPr vert="horz" wrap="square" lIns="33231" tIns="0" rIns="33231" bIns="0" numCol="1" rtlCol="0" anchor="ctr" anchorCtr="0" compatLnSpc="1">
              <a:prstTxWarp prst="textNoShape">
                <a:avLst/>
              </a:prstTxWarp>
            </a:bodyPr>
            <a:lstStyle/>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電話会議参加</a:t>
              </a:r>
              <a:endParaRPr kumimoji="1" lang="en-US" altLang="ja-JP" sz="7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情報収集</a:t>
              </a:r>
              <a:endParaRPr kumimoji="1"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情報発信</a:t>
              </a:r>
            </a:p>
          </p:txBody>
        </p:sp>
        <p:sp>
          <p:nvSpPr>
            <p:cNvPr id="123" name="ホームベース 88">
              <a:extLst>
                <a:ext uri="{FF2B5EF4-FFF2-40B4-BE49-F238E27FC236}">
                  <a16:creationId xmlns:a16="http://schemas.microsoft.com/office/drawing/2014/main" id="{F47BEC40-5F18-4F1D-BABE-DFD9DD286AA2}"/>
                </a:ext>
              </a:extLst>
            </p:cNvPr>
            <p:cNvSpPr/>
            <p:nvPr/>
          </p:nvSpPr>
          <p:spPr bwMode="auto">
            <a:xfrm>
              <a:off x="4085979" y="4420954"/>
              <a:ext cx="2005195" cy="576000"/>
            </a:xfrm>
            <a:prstGeom prst="homePlate">
              <a:avLst>
                <a:gd name="adj" fmla="val 11941"/>
              </a:avLst>
            </a:prstGeom>
            <a:solidFill>
              <a:srgbClr val="CCFFFF"/>
            </a:solidFill>
            <a:ln w="9525" cap="flat" cmpd="sng" algn="ctr">
              <a:solidFill>
                <a:srgbClr val="969696"/>
              </a:solidFill>
              <a:prstDash val="solid"/>
              <a:round/>
              <a:headEnd type="none" w="med" len="med"/>
              <a:tailEnd type="none" w="med" len="med"/>
            </a:ln>
            <a:effectLst/>
            <a:extLst/>
          </p:spPr>
          <p:txBody>
            <a:bodyPr vert="horz" wrap="square" lIns="84406" tIns="42203" rIns="84406" bIns="42203" numCol="1" rtlCol="0" anchor="ctr" anchorCtr="0" compatLnSpc="1">
              <a:prstTxWarp prst="textNoShape">
                <a:avLst/>
              </a:prstTxWarp>
            </a:bodyPr>
            <a:lstStyle/>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支援拠点立上げ</a:t>
              </a:r>
            </a:p>
          </p:txBody>
        </p:sp>
        <p:cxnSp>
          <p:nvCxnSpPr>
            <p:cNvPr id="124" name="コネクタ: カギ線 10">
              <a:extLst>
                <a:ext uri="{FF2B5EF4-FFF2-40B4-BE49-F238E27FC236}">
                  <a16:creationId xmlns:a16="http://schemas.microsoft.com/office/drawing/2014/main" id="{CF4C597D-742B-47C8-B538-2869F5FF9A19}"/>
                </a:ext>
              </a:extLst>
            </p:cNvPr>
            <p:cNvCxnSpPr>
              <a:stCxn id="115" idx="3"/>
              <a:endCxn id="121" idx="0"/>
            </p:cNvCxnSpPr>
            <p:nvPr/>
          </p:nvCxnSpPr>
          <p:spPr>
            <a:xfrm>
              <a:off x="6083188" y="2870699"/>
              <a:ext cx="487995" cy="616832"/>
            </a:xfrm>
            <a:prstGeom prst="bentConnector2">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5" name="テキスト ボックス 124">
              <a:extLst>
                <a:ext uri="{FF2B5EF4-FFF2-40B4-BE49-F238E27FC236}">
                  <a16:creationId xmlns:a16="http://schemas.microsoft.com/office/drawing/2014/main" id="{EAA1361D-E5EC-4BF8-B3EE-140769E632C9}"/>
                </a:ext>
              </a:extLst>
            </p:cNvPr>
            <p:cNvSpPr txBox="1"/>
            <p:nvPr/>
          </p:nvSpPr>
          <p:spPr>
            <a:xfrm>
              <a:off x="6139777" y="2502415"/>
              <a:ext cx="880098" cy="307776"/>
            </a:xfrm>
            <a:prstGeom prst="rect">
              <a:avLst/>
            </a:prstGeom>
            <a:noFill/>
          </p:spPr>
          <p:txBody>
            <a:bodyPr wrap="square" rtlCol="0" anchor="ctr">
              <a:spAutoFit/>
            </a:bodyPr>
            <a:lstStyle/>
            <a:p>
              <a:pPr algn="ctr"/>
              <a:r>
                <a:rPr lang="ja-JP" altLang="en-US" sz="1000" dirty="0">
                  <a:solidFill>
                    <a:srgbClr val="FF0000"/>
                  </a:solidFill>
                  <a:latin typeface="Verdana" panose="020B0604030504040204" pitchFamily="34" charset="0"/>
                  <a:ea typeface="HG丸ｺﾞｼｯｸM-PRO" panose="020F0600000000000000" pitchFamily="50" charset="-128"/>
                  <a:cs typeface="Verdana" panose="020B0604030504040204" pitchFamily="34" charset="0"/>
                </a:rPr>
                <a:t>引継ぎ</a:t>
              </a:r>
              <a:endParaRPr kumimoji="1" lang="ja-JP" altLang="en-US" sz="1000" dirty="0">
                <a:solidFill>
                  <a:srgbClr val="FF0000"/>
                </a:solidFill>
                <a:latin typeface="Verdana" panose="020B0604030504040204" pitchFamily="34" charset="0"/>
                <a:ea typeface="HG丸ｺﾞｼｯｸM-PRO" panose="020F0600000000000000" pitchFamily="50" charset="-128"/>
                <a:cs typeface="Verdana" panose="020B0604030504040204" pitchFamily="34" charset="0"/>
              </a:endParaRPr>
            </a:p>
          </p:txBody>
        </p:sp>
        <p:sp>
          <p:nvSpPr>
            <p:cNvPr id="126" name="ストライプ矢印 21">
              <a:extLst>
                <a:ext uri="{FF2B5EF4-FFF2-40B4-BE49-F238E27FC236}">
                  <a16:creationId xmlns:a16="http://schemas.microsoft.com/office/drawing/2014/main" id="{F9DDAC36-8559-4BFF-B8D0-0FC0D6757B63}"/>
                </a:ext>
              </a:extLst>
            </p:cNvPr>
            <p:cNvSpPr/>
            <p:nvPr/>
          </p:nvSpPr>
          <p:spPr bwMode="auto">
            <a:xfrm>
              <a:off x="726465" y="2914011"/>
              <a:ext cx="1949630" cy="468000"/>
            </a:xfrm>
            <a:prstGeom prst="stripedRightArrow">
              <a:avLst>
                <a:gd name="adj1" fmla="val 100000"/>
                <a:gd name="adj2" fmla="val 15874"/>
              </a:avLst>
            </a:prstGeom>
            <a:gradFill flip="none" rotWithShape="1">
              <a:gsLst>
                <a:gs pos="0">
                  <a:srgbClr val="FFFFFF"/>
                </a:gs>
                <a:gs pos="50000">
                  <a:srgbClr val="FFCCFF"/>
                </a:gs>
                <a:gs pos="100000">
                  <a:srgbClr val="FFCCFF"/>
                </a:gs>
              </a:gsLst>
              <a:lin ang="0" scaled="1"/>
              <a:tileRect/>
            </a:gradFill>
            <a:ln w="9525" cap="flat" cmpd="sng" algn="ctr">
              <a:solidFill>
                <a:srgbClr val="969696"/>
              </a:solidFill>
              <a:prstDash val="solid"/>
              <a:round/>
              <a:headEnd type="none" w="med" len="med"/>
              <a:tailEnd type="none" w="med" len="med"/>
            </a:ln>
            <a:effectLst/>
            <a:extLst/>
          </p:spPr>
          <p:txBody>
            <a:bodyPr vert="horz" wrap="square" lIns="84406" tIns="42203" rIns="84406" bIns="42203" numCol="1" rtlCol="0" anchor="ctr" anchorCtr="0" compatLnSpc="1">
              <a:prstTxWarp prst="textNoShape">
                <a:avLst/>
              </a:prstTxWarp>
            </a:bodyPr>
            <a:lstStyle/>
            <a:p>
              <a:pPr marL="0" marR="0" lvl="0" indent="0" defTabSz="844083" eaLnBrk="1" fontAlgn="base" latinLnBrk="0" hangingPunct="1">
                <a:lnSpc>
                  <a:spcPct val="100000"/>
                </a:lnSpc>
                <a:spcBef>
                  <a:spcPct val="0"/>
                </a:spcBef>
                <a:spcAft>
                  <a:spcPct val="0"/>
                </a:spcAft>
                <a:buClrTx/>
                <a:buSzTx/>
                <a:buFontTx/>
                <a:buNone/>
                <a:tabLst/>
                <a:defRPr/>
              </a:pPr>
              <a:r>
                <a:rPr kumimoji="1" lang="ja-JP" altLang="en-US" sz="700" b="0" i="0" u="none" strike="noStrike" kern="0" cap="none" spc="0" normalizeH="0" baseline="0" noProof="0" dirty="0">
                  <a:ln>
                    <a:noFill/>
                  </a:ln>
                  <a:solidFill>
                    <a:srgbClr val="000000"/>
                  </a:solidFill>
                  <a:effectLst/>
                  <a:uLnTx/>
                  <a:uFillTx/>
                  <a:latin typeface="Verdana" panose="020B0604030504040204" pitchFamily="34" charset="0"/>
                  <a:ea typeface="HG丸ｺﾞｼｯｸM-PRO" panose="020F0600000000000000" pitchFamily="50" charset="-128"/>
                  <a:cs typeface="Verdana" panose="020B0604030504040204" pitchFamily="34" charset="0"/>
                </a:rPr>
                <a:t> 自宅等から駆付け</a:t>
              </a:r>
            </a:p>
          </p:txBody>
        </p:sp>
        <p:sp>
          <p:nvSpPr>
            <p:cNvPr id="127" name="ストライプ矢印 80">
              <a:extLst>
                <a:ext uri="{FF2B5EF4-FFF2-40B4-BE49-F238E27FC236}">
                  <a16:creationId xmlns:a16="http://schemas.microsoft.com/office/drawing/2014/main" id="{7BA725F8-6921-47D2-A6F3-8586C1D44D25}"/>
                </a:ext>
              </a:extLst>
            </p:cNvPr>
            <p:cNvSpPr/>
            <p:nvPr/>
          </p:nvSpPr>
          <p:spPr bwMode="auto">
            <a:xfrm>
              <a:off x="726465" y="4003414"/>
              <a:ext cx="3455010" cy="360000"/>
            </a:xfrm>
            <a:prstGeom prst="stripedRightArrow">
              <a:avLst>
                <a:gd name="adj1" fmla="val 100000"/>
                <a:gd name="adj2" fmla="val 15874"/>
              </a:avLst>
            </a:prstGeom>
            <a:gradFill flip="none" rotWithShape="1">
              <a:gsLst>
                <a:gs pos="0">
                  <a:srgbClr val="FFFFFF"/>
                </a:gs>
                <a:gs pos="50000">
                  <a:srgbClr val="FFCCFF"/>
                </a:gs>
                <a:gs pos="100000">
                  <a:srgbClr val="FFCCFF"/>
                </a:gs>
              </a:gsLst>
              <a:lin ang="0" scaled="1"/>
              <a:tileRect/>
            </a:gradFill>
            <a:ln w="9525" cap="flat" cmpd="sng" algn="ctr">
              <a:solidFill>
                <a:srgbClr val="969696"/>
              </a:solidFill>
              <a:prstDash val="solid"/>
              <a:round/>
              <a:headEnd type="none" w="med" len="med"/>
              <a:tailEnd type="none" w="med" len="med"/>
            </a:ln>
            <a:effectLst/>
            <a:extLst/>
          </p:spPr>
          <p:txBody>
            <a:bodyPr vert="horz" wrap="square" lIns="84406" tIns="42203" rIns="84406" bIns="42203" numCol="1" rtlCol="0" anchor="ctr" anchorCtr="0" compatLnSpc="1">
              <a:prstTxWarp prst="textNoShape">
                <a:avLst/>
              </a:prstTxWarp>
            </a:bodyPr>
            <a:lstStyle/>
            <a:p>
              <a:pPr marL="0" marR="0" lvl="0" indent="0" defTabSz="844083" eaLnBrk="1" fontAlgn="base" latinLnBrk="0" hangingPunct="1">
                <a:lnSpc>
                  <a:spcPct val="100000"/>
                </a:lnSpc>
                <a:spcBef>
                  <a:spcPct val="0"/>
                </a:spcBef>
                <a:spcAft>
                  <a:spcPct val="0"/>
                </a:spcAft>
                <a:buClrTx/>
                <a:buSzTx/>
                <a:buFontTx/>
                <a:buNone/>
                <a:tabLst/>
                <a:defRPr/>
              </a:pPr>
              <a:r>
                <a:rPr kumimoji="1" lang="ja-JP" altLang="en-US" sz="700" b="0" i="0" u="none" strike="noStrike" kern="0" cap="none" spc="0" normalizeH="0" baseline="0" noProof="0" dirty="0">
                  <a:ln>
                    <a:noFill/>
                  </a:ln>
                  <a:solidFill>
                    <a:srgbClr val="000000"/>
                  </a:solidFill>
                  <a:effectLst/>
                  <a:uLnTx/>
                  <a:uFillTx/>
                  <a:latin typeface="Verdana" panose="020B0604030504040204" pitchFamily="34" charset="0"/>
                  <a:ea typeface="HG丸ｺﾞｼｯｸM-PRO" panose="020F0600000000000000" pitchFamily="50" charset="-128"/>
                  <a:cs typeface="Verdana" panose="020B0604030504040204" pitchFamily="34" charset="0"/>
                </a:rPr>
                <a:t>  自宅等から駆付け</a:t>
              </a:r>
            </a:p>
          </p:txBody>
        </p:sp>
        <p:sp>
          <p:nvSpPr>
            <p:cNvPr id="128" name="ストライプ矢印 85">
              <a:extLst>
                <a:ext uri="{FF2B5EF4-FFF2-40B4-BE49-F238E27FC236}">
                  <a16:creationId xmlns:a16="http://schemas.microsoft.com/office/drawing/2014/main" id="{21A6D73B-4EAC-4F1D-979A-8F7D25790252}"/>
                </a:ext>
              </a:extLst>
            </p:cNvPr>
            <p:cNvSpPr/>
            <p:nvPr/>
          </p:nvSpPr>
          <p:spPr bwMode="auto">
            <a:xfrm>
              <a:off x="726464" y="4420954"/>
              <a:ext cx="3455009" cy="576000"/>
            </a:xfrm>
            <a:prstGeom prst="stripedRightArrow">
              <a:avLst>
                <a:gd name="adj1" fmla="val 100000"/>
                <a:gd name="adj2" fmla="val 11651"/>
              </a:avLst>
            </a:prstGeom>
            <a:gradFill flip="none" rotWithShape="1">
              <a:gsLst>
                <a:gs pos="0">
                  <a:srgbClr val="FFFFFF"/>
                </a:gs>
                <a:gs pos="50000">
                  <a:srgbClr val="FFCCFF"/>
                </a:gs>
                <a:gs pos="100000">
                  <a:srgbClr val="FFCCFF"/>
                </a:gs>
              </a:gsLst>
              <a:lin ang="0" scaled="1"/>
              <a:tileRect/>
            </a:gradFill>
            <a:ln w="9525" cap="flat" cmpd="sng" algn="ctr">
              <a:solidFill>
                <a:srgbClr val="969696"/>
              </a:solidFill>
              <a:prstDash val="solid"/>
              <a:round/>
              <a:headEnd type="none" w="med" len="med"/>
              <a:tailEnd type="none" w="med" len="med"/>
            </a:ln>
            <a:effectLst/>
            <a:extLst/>
          </p:spPr>
          <p:txBody>
            <a:bodyPr vert="horz" wrap="square" lIns="84406" tIns="42203" rIns="84406" bIns="42203" numCol="1" rtlCol="0" anchor="ctr" anchorCtr="0" compatLnSpc="1">
              <a:prstTxWarp prst="textNoShape">
                <a:avLst/>
              </a:prstTxWarp>
            </a:bodyPr>
            <a:lstStyle/>
            <a:p>
              <a:pPr marL="0" marR="0" lvl="0" indent="0" defTabSz="844083" eaLnBrk="1" fontAlgn="base" latinLnBrk="0" hangingPunct="1">
                <a:lnSpc>
                  <a:spcPct val="100000"/>
                </a:lnSpc>
                <a:spcBef>
                  <a:spcPct val="0"/>
                </a:spcBef>
                <a:spcAft>
                  <a:spcPct val="0"/>
                </a:spcAft>
                <a:buClrTx/>
                <a:buSzTx/>
                <a:buFontTx/>
                <a:buNone/>
                <a:tabLst/>
                <a:defRPr/>
              </a:pPr>
              <a:r>
                <a:rPr kumimoji="1" lang="ja-JP" altLang="en-US" sz="700" b="0" i="0" u="none" strike="noStrike" kern="0" cap="none" spc="0" normalizeH="0" baseline="0" noProof="0" dirty="0">
                  <a:ln>
                    <a:noFill/>
                  </a:ln>
                  <a:solidFill>
                    <a:srgbClr val="000000"/>
                  </a:solidFill>
                  <a:effectLst/>
                  <a:uLnTx/>
                  <a:uFillTx/>
                  <a:latin typeface="Verdana" panose="020B0604030504040204" pitchFamily="34" charset="0"/>
                  <a:ea typeface="HG丸ｺﾞｼｯｸM-PRO" panose="020F0600000000000000" pitchFamily="50" charset="-128"/>
                  <a:cs typeface="Verdana" panose="020B0604030504040204" pitchFamily="34" charset="0"/>
                </a:rPr>
                <a:t> 自宅等から駆付け</a:t>
              </a:r>
            </a:p>
          </p:txBody>
        </p:sp>
        <p:sp>
          <p:nvSpPr>
            <p:cNvPr id="129" name="ストライプ矢印 75">
              <a:extLst>
                <a:ext uri="{FF2B5EF4-FFF2-40B4-BE49-F238E27FC236}">
                  <a16:creationId xmlns:a16="http://schemas.microsoft.com/office/drawing/2014/main" id="{DF59AE49-43A3-450F-B002-04B2F26750F8}"/>
                </a:ext>
              </a:extLst>
            </p:cNvPr>
            <p:cNvSpPr/>
            <p:nvPr/>
          </p:nvSpPr>
          <p:spPr bwMode="auto">
            <a:xfrm>
              <a:off x="3983711" y="3572062"/>
              <a:ext cx="2099477" cy="375094"/>
            </a:xfrm>
            <a:prstGeom prst="stripedRightArrow">
              <a:avLst>
                <a:gd name="adj1" fmla="val 100000"/>
                <a:gd name="adj2" fmla="val 24006"/>
              </a:avLst>
            </a:prstGeom>
            <a:gradFill flip="none" rotWithShape="1">
              <a:gsLst>
                <a:gs pos="0">
                  <a:srgbClr val="FFFFFF"/>
                </a:gs>
                <a:gs pos="50000">
                  <a:srgbClr val="FFCCFF"/>
                </a:gs>
                <a:gs pos="100000">
                  <a:srgbClr val="FFCCFF"/>
                </a:gs>
              </a:gsLst>
              <a:lin ang="0" scaled="1"/>
              <a:tileRect/>
            </a:gradFill>
            <a:ln w="9525" cap="flat" cmpd="sng" algn="ctr">
              <a:solidFill>
                <a:srgbClr val="969696"/>
              </a:solidFill>
              <a:prstDash val="solid"/>
              <a:round/>
              <a:headEnd type="none" w="med" len="med"/>
              <a:tailEnd type="none" w="med" len="med"/>
            </a:ln>
            <a:effectLst/>
            <a:extLst/>
          </p:spPr>
          <p:txBody>
            <a:bodyPr vert="horz" wrap="square" lIns="84406" tIns="42203" rIns="0" bIns="42203" numCol="1" rtlCol="0" anchor="ctr" anchorCtr="0" compatLnSpc="1">
              <a:prstTxWarp prst="textNoShape">
                <a:avLst/>
              </a:prstTxWarp>
            </a:bodyPr>
            <a:lstStyle/>
            <a:p>
              <a:pPr marL="0" marR="0" lvl="0" indent="0" defTabSz="844083" eaLnBrk="1" fontAlgn="base" latinLnBrk="0" hangingPunct="1">
                <a:lnSpc>
                  <a:spcPct val="100000"/>
                </a:lnSpc>
                <a:spcBef>
                  <a:spcPct val="0"/>
                </a:spcBef>
                <a:spcAft>
                  <a:spcPct val="0"/>
                </a:spcAft>
                <a:buClrTx/>
                <a:buSzTx/>
                <a:buFontTx/>
                <a:buNone/>
                <a:tabLst/>
                <a:defRPr/>
              </a:pPr>
              <a:r>
                <a:rPr kumimoji="1" lang="ja-JP" altLang="en-US" sz="700" b="0" i="0" u="none" strike="noStrike" kern="0" cap="none" spc="0" normalizeH="0" baseline="0" noProof="0" dirty="0">
                  <a:ln>
                    <a:noFill/>
                  </a:ln>
                  <a:solidFill>
                    <a:srgbClr val="000000"/>
                  </a:solidFill>
                  <a:effectLst/>
                  <a:uLnTx/>
                  <a:uFillTx/>
                  <a:latin typeface="Verdana" panose="020B0604030504040204" pitchFamily="34" charset="0"/>
                  <a:ea typeface="HG丸ｺﾞｼｯｸM-PRO" panose="020F0600000000000000" pitchFamily="50" charset="-128"/>
                  <a:cs typeface="Verdana" panose="020B0604030504040204" pitchFamily="34" charset="0"/>
                </a:rPr>
                <a:t>自宅等から駆付け</a:t>
              </a:r>
            </a:p>
          </p:txBody>
        </p:sp>
        <p:pic>
          <p:nvPicPr>
            <p:cNvPr id="130" name="図 129">
              <a:extLst>
                <a:ext uri="{FF2B5EF4-FFF2-40B4-BE49-F238E27FC236}">
                  <a16:creationId xmlns:a16="http://schemas.microsoft.com/office/drawing/2014/main" id="{8473F610-9021-4815-89BC-0EC5434627A9}"/>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078096" y="4040726"/>
              <a:ext cx="324004" cy="324834"/>
            </a:xfrm>
            <a:prstGeom prst="rect">
              <a:avLst/>
            </a:prstGeom>
            <a:solidFill>
              <a:srgbClr val="FFCCFF"/>
            </a:solidFill>
          </p:spPr>
        </p:pic>
        <p:pic>
          <p:nvPicPr>
            <p:cNvPr id="131" name="図 130">
              <a:extLst>
                <a:ext uri="{FF2B5EF4-FFF2-40B4-BE49-F238E27FC236}">
                  <a16:creationId xmlns:a16="http://schemas.microsoft.com/office/drawing/2014/main" id="{83618D0D-B3B1-4D12-8E09-3F423FFCE3FF}"/>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078096" y="4546537"/>
              <a:ext cx="324004" cy="324834"/>
            </a:xfrm>
            <a:prstGeom prst="rect">
              <a:avLst/>
            </a:prstGeom>
            <a:solidFill>
              <a:srgbClr val="FFCCFF"/>
            </a:solidFill>
          </p:spPr>
        </p:pic>
        <p:pic>
          <p:nvPicPr>
            <p:cNvPr id="132" name="図 131">
              <a:extLst>
                <a:ext uri="{FF2B5EF4-FFF2-40B4-BE49-F238E27FC236}">
                  <a16:creationId xmlns:a16="http://schemas.microsoft.com/office/drawing/2014/main" id="{9463B500-B1D6-436D-BC5A-4611BC015CD3}"/>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078096" y="2985594"/>
              <a:ext cx="324004" cy="324834"/>
            </a:xfrm>
            <a:prstGeom prst="rect">
              <a:avLst/>
            </a:prstGeom>
            <a:solidFill>
              <a:srgbClr val="FFCCFF"/>
            </a:solidFill>
          </p:spPr>
        </p:pic>
        <p:pic>
          <p:nvPicPr>
            <p:cNvPr id="133" name="図 132">
              <a:extLst>
                <a:ext uri="{FF2B5EF4-FFF2-40B4-BE49-F238E27FC236}">
                  <a16:creationId xmlns:a16="http://schemas.microsoft.com/office/drawing/2014/main" id="{524A5FB1-0F7D-4981-8630-29E1D4C2A8B6}"/>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181573" y="3598158"/>
              <a:ext cx="324004" cy="324834"/>
            </a:xfrm>
            <a:prstGeom prst="rect">
              <a:avLst/>
            </a:prstGeom>
            <a:solidFill>
              <a:srgbClr val="FFCCFF"/>
            </a:solidFill>
          </p:spPr>
        </p:pic>
        <p:pic>
          <p:nvPicPr>
            <p:cNvPr id="134" name="図 133">
              <a:extLst>
                <a:ext uri="{FF2B5EF4-FFF2-40B4-BE49-F238E27FC236}">
                  <a16:creationId xmlns:a16="http://schemas.microsoft.com/office/drawing/2014/main" id="{D26BCB26-6CEC-4A1B-94F9-D512A9C19308}"/>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4525920" y="2418618"/>
              <a:ext cx="324004" cy="324834"/>
            </a:xfrm>
            <a:prstGeom prst="rect">
              <a:avLst/>
            </a:prstGeom>
            <a:solidFill>
              <a:srgbClr val="FFCCFF"/>
            </a:solidFill>
          </p:spPr>
        </p:pic>
        <p:pic>
          <p:nvPicPr>
            <p:cNvPr id="135" name="図 134">
              <a:extLst>
                <a:ext uri="{FF2B5EF4-FFF2-40B4-BE49-F238E27FC236}">
                  <a16:creationId xmlns:a16="http://schemas.microsoft.com/office/drawing/2014/main" id="{49BFE1FC-5834-495B-AC52-87AF987B7738}"/>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788071" y="2419331"/>
              <a:ext cx="404506" cy="323408"/>
            </a:xfrm>
            <a:prstGeom prst="rect">
              <a:avLst/>
            </a:prstGeom>
          </p:spPr>
        </p:pic>
        <p:pic>
          <p:nvPicPr>
            <p:cNvPr id="136" name="図 135">
              <a:extLst>
                <a:ext uri="{FF2B5EF4-FFF2-40B4-BE49-F238E27FC236}">
                  <a16:creationId xmlns:a16="http://schemas.microsoft.com/office/drawing/2014/main" id="{5F92FFF3-331D-48A5-93A6-33183CC174D3}"/>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788071" y="3545896"/>
              <a:ext cx="404506" cy="323408"/>
            </a:xfrm>
            <a:prstGeom prst="rect">
              <a:avLst/>
            </a:prstGeom>
          </p:spPr>
        </p:pic>
        <p:pic>
          <p:nvPicPr>
            <p:cNvPr id="137" name="図 136">
              <a:extLst>
                <a:ext uri="{FF2B5EF4-FFF2-40B4-BE49-F238E27FC236}">
                  <a16:creationId xmlns:a16="http://schemas.microsoft.com/office/drawing/2014/main" id="{1829E696-FAE0-41DA-AE98-58FA0B4209DF}"/>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465715" y="2953682"/>
              <a:ext cx="372848" cy="388658"/>
            </a:xfrm>
            <a:prstGeom prst="rect">
              <a:avLst/>
            </a:prstGeom>
          </p:spPr>
        </p:pic>
        <p:pic>
          <p:nvPicPr>
            <p:cNvPr id="138" name="図 137">
              <a:extLst>
                <a:ext uri="{FF2B5EF4-FFF2-40B4-BE49-F238E27FC236}">
                  <a16:creationId xmlns:a16="http://schemas.microsoft.com/office/drawing/2014/main" id="{1E332108-6D9B-4E7C-9EDE-22A1877C25C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466278" y="3981639"/>
              <a:ext cx="372848" cy="388658"/>
            </a:xfrm>
            <a:prstGeom prst="rect">
              <a:avLst/>
            </a:prstGeom>
          </p:spPr>
        </p:pic>
        <p:pic>
          <p:nvPicPr>
            <p:cNvPr id="139" name="図 138">
              <a:extLst>
                <a:ext uri="{FF2B5EF4-FFF2-40B4-BE49-F238E27FC236}">
                  <a16:creationId xmlns:a16="http://schemas.microsoft.com/office/drawing/2014/main" id="{9CC620FA-3EC0-4218-92F6-416CF7F21B4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466278" y="4514625"/>
              <a:ext cx="372848" cy="388658"/>
            </a:xfrm>
            <a:prstGeom prst="rect">
              <a:avLst/>
            </a:prstGeom>
          </p:spPr>
        </p:pic>
        <p:sp>
          <p:nvSpPr>
            <p:cNvPr id="140" name="正方形/長方形 139"/>
            <p:cNvSpPr/>
            <p:nvPr/>
          </p:nvSpPr>
          <p:spPr>
            <a:xfrm>
              <a:off x="3876675" y="2691110"/>
              <a:ext cx="2228178" cy="519372"/>
            </a:xfrm>
            <a:prstGeom prst="rect">
              <a:avLst/>
            </a:prstGeom>
          </p:spPr>
          <p:txBody>
            <a:bodyPr wrap="square">
              <a:spAutoFit/>
            </a:bodyPr>
            <a:lstStyle/>
            <a:p>
              <a:pPr defTabSz="844083" fontAlgn="base">
                <a:spcBef>
                  <a:spcPct val="0"/>
                </a:spcBef>
                <a:spcAft>
                  <a:spcPct val="0"/>
                </a:spcAft>
              </a:pPr>
              <a:endParaRPr lang="en-US" altLang="ja-JP"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endParaRPr>
            </a:p>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全社情報共有電話会議の統制</a:t>
              </a:r>
              <a:endParaRPr kumimoji="1" lang="en-US" altLang="ja-JP" sz="7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defTabSz="844083" fontAlgn="base">
                <a:spcBef>
                  <a:spcPct val="0"/>
                </a:spcBef>
                <a:spcAft>
                  <a:spcPct val="0"/>
                </a:spcAft>
              </a:pPr>
              <a:r>
                <a:rPr kumimoji="1" lang="ja-JP" altLang="en-US" sz="700" dirty="0">
                  <a:solidFill>
                    <a:srgbClr val="000000"/>
                  </a:solidFill>
                  <a:latin typeface="Verdana" panose="020B0604030504040204" pitchFamily="34" charset="0"/>
                  <a:ea typeface="HG丸ｺﾞｼｯｸM-PRO" panose="020F0600000000000000" pitchFamily="50" charset="-128"/>
                  <a:cs typeface="Verdana" panose="020B0604030504040204" pitchFamily="34" charset="0"/>
                </a:rPr>
                <a:t>　情報収集、社内外への情報発信</a:t>
              </a:r>
            </a:p>
          </p:txBody>
        </p:sp>
      </p:grpSp>
      <p:sp>
        <p:nvSpPr>
          <p:cNvPr id="52" name="Rectangle 2">
            <a:extLst>
              <a:ext uri="{FF2B5EF4-FFF2-40B4-BE49-F238E27FC236}">
                <a16:creationId xmlns:a16="http://schemas.microsoft.com/office/drawing/2014/main" id="{E36A5BFA-A3D3-485E-9423-A2AE9CC419A8}"/>
              </a:ext>
            </a:extLst>
          </p:cNvPr>
          <p:cNvSpPr txBox="1">
            <a:spLocks noChangeArrowheads="1"/>
          </p:cNvSpPr>
          <p:nvPr/>
        </p:nvSpPr>
        <p:spPr bwMode="auto">
          <a:xfrm>
            <a:off x="0" y="6138247"/>
            <a:ext cx="992218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2200">
                <a:solidFill>
                  <a:schemeClr val="tx1"/>
                </a:solidFill>
                <a:latin typeface="+mj-lt"/>
                <a:ea typeface="+mj-ea"/>
                <a:cs typeface="+mj-cs"/>
              </a:defRPr>
            </a:lvl1pPr>
            <a:lvl2pPr algn="ctr" rtl="0" eaLnBrk="0" fontAlgn="base" hangingPunct="0">
              <a:spcBef>
                <a:spcPct val="0"/>
              </a:spcBef>
              <a:spcAft>
                <a:spcPct val="0"/>
              </a:spcAft>
              <a:defRPr kumimoji="1" sz="2200">
                <a:solidFill>
                  <a:schemeClr val="tx1"/>
                </a:solidFill>
                <a:latin typeface="Verdana" pitchFamily="34" charset="0"/>
                <a:ea typeface="HG丸ｺﾞｼｯｸM-PRO" pitchFamily="50" charset="-128"/>
              </a:defRPr>
            </a:lvl2pPr>
            <a:lvl3pPr algn="ctr" rtl="0" eaLnBrk="0" fontAlgn="base" hangingPunct="0">
              <a:spcBef>
                <a:spcPct val="0"/>
              </a:spcBef>
              <a:spcAft>
                <a:spcPct val="0"/>
              </a:spcAft>
              <a:defRPr kumimoji="1" sz="2200">
                <a:solidFill>
                  <a:schemeClr val="tx1"/>
                </a:solidFill>
                <a:latin typeface="Verdana" pitchFamily="34" charset="0"/>
                <a:ea typeface="HG丸ｺﾞｼｯｸM-PRO" pitchFamily="50" charset="-128"/>
              </a:defRPr>
            </a:lvl3pPr>
            <a:lvl4pPr algn="ctr" rtl="0" eaLnBrk="0" fontAlgn="base" hangingPunct="0">
              <a:spcBef>
                <a:spcPct val="0"/>
              </a:spcBef>
              <a:spcAft>
                <a:spcPct val="0"/>
              </a:spcAft>
              <a:defRPr kumimoji="1" sz="2200">
                <a:solidFill>
                  <a:schemeClr val="tx1"/>
                </a:solidFill>
                <a:latin typeface="Verdana" pitchFamily="34" charset="0"/>
                <a:ea typeface="HG丸ｺﾞｼｯｸM-PRO" pitchFamily="50" charset="-128"/>
              </a:defRPr>
            </a:lvl4pPr>
            <a:lvl5pPr algn="ctr" rtl="0" eaLnBrk="0" fontAlgn="base" hangingPunct="0">
              <a:spcBef>
                <a:spcPct val="0"/>
              </a:spcBef>
              <a:spcAft>
                <a:spcPct val="0"/>
              </a:spcAft>
              <a:defRPr kumimoji="1" sz="2200">
                <a:solidFill>
                  <a:schemeClr val="tx1"/>
                </a:solidFill>
                <a:latin typeface="Verdana" pitchFamily="34" charset="0"/>
                <a:ea typeface="HG丸ｺﾞｼｯｸM-PRO" pitchFamily="50" charset="-128"/>
              </a:defRPr>
            </a:lvl5pPr>
            <a:lvl6pPr marL="457200" algn="ctr" rtl="0" fontAlgn="base">
              <a:spcBef>
                <a:spcPct val="0"/>
              </a:spcBef>
              <a:spcAft>
                <a:spcPct val="0"/>
              </a:spcAft>
              <a:defRPr kumimoji="1" sz="2200">
                <a:solidFill>
                  <a:schemeClr val="tx1"/>
                </a:solidFill>
                <a:latin typeface="Verdana" pitchFamily="34" charset="0"/>
                <a:ea typeface="HG丸ｺﾞｼｯｸM-PRO" pitchFamily="50" charset="-128"/>
              </a:defRPr>
            </a:lvl6pPr>
            <a:lvl7pPr marL="914400" algn="ctr" rtl="0" fontAlgn="base">
              <a:spcBef>
                <a:spcPct val="0"/>
              </a:spcBef>
              <a:spcAft>
                <a:spcPct val="0"/>
              </a:spcAft>
              <a:defRPr kumimoji="1" sz="2200">
                <a:solidFill>
                  <a:schemeClr val="tx1"/>
                </a:solidFill>
                <a:latin typeface="Verdana" pitchFamily="34" charset="0"/>
                <a:ea typeface="HG丸ｺﾞｼｯｸM-PRO" pitchFamily="50" charset="-128"/>
              </a:defRPr>
            </a:lvl7pPr>
            <a:lvl8pPr marL="1371600" algn="ctr" rtl="0" fontAlgn="base">
              <a:spcBef>
                <a:spcPct val="0"/>
              </a:spcBef>
              <a:spcAft>
                <a:spcPct val="0"/>
              </a:spcAft>
              <a:defRPr kumimoji="1" sz="2200">
                <a:solidFill>
                  <a:schemeClr val="tx1"/>
                </a:solidFill>
                <a:latin typeface="Verdana" pitchFamily="34" charset="0"/>
                <a:ea typeface="HG丸ｺﾞｼｯｸM-PRO" pitchFamily="50" charset="-128"/>
              </a:defRPr>
            </a:lvl8pPr>
            <a:lvl9pPr marL="1828800" algn="ctr" rtl="0" fontAlgn="base">
              <a:spcBef>
                <a:spcPct val="0"/>
              </a:spcBef>
              <a:spcAft>
                <a:spcPct val="0"/>
              </a:spcAft>
              <a:defRPr kumimoji="1" sz="2200">
                <a:solidFill>
                  <a:schemeClr val="tx1"/>
                </a:solidFill>
                <a:latin typeface="Verdana" pitchFamily="34" charset="0"/>
                <a:ea typeface="HG丸ｺﾞｼｯｸM-PRO" pitchFamily="50" charset="-128"/>
              </a:defRPr>
            </a:lvl9pPr>
          </a:lstStyle>
          <a:p>
            <a:pPr algn="l"/>
            <a:r>
              <a:rPr lang="en-US" altLang="ja-JP" sz="800" kern="0" dirty="0">
                <a:latin typeface="Verdana" panose="020B0604030504040204" pitchFamily="34" charset="0"/>
                <a:ea typeface="HG丸ｺﾞｼｯｸM-PRO" panose="020F0600000000000000" pitchFamily="50" charset="-128"/>
                <a:cs typeface="Verdana" panose="020B0604030504040204" pitchFamily="34" charset="0"/>
              </a:rPr>
              <a:t>*1:</a:t>
            </a:r>
            <a:r>
              <a:rPr lang="ja-JP" altLang="en-US" sz="800" kern="0" dirty="0">
                <a:latin typeface="Verdana" panose="020B0604030504040204" pitchFamily="34" charset="0"/>
                <a:ea typeface="HG丸ｺﾞｼｯｸM-PRO" panose="020F0600000000000000" pitchFamily="50" charset="-128"/>
                <a:cs typeface="Verdana" panose="020B0604030504040204" pitchFamily="34" charset="0"/>
              </a:rPr>
              <a:t>「第</a:t>
            </a:r>
            <a:r>
              <a:rPr lang="en-US" altLang="ja-JP" sz="800" kern="0" dirty="0">
                <a:latin typeface="Verdana" panose="020B0604030504040204" pitchFamily="34" charset="0"/>
                <a:ea typeface="HG丸ｺﾞｼｯｸM-PRO" panose="020F0600000000000000" pitchFamily="50" charset="-128"/>
                <a:cs typeface="Verdana" panose="020B0604030504040204" pitchFamily="34" charset="0"/>
              </a:rPr>
              <a:t>19</a:t>
            </a:r>
            <a:r>
              <a:rPr lang="ja-JP" altLang="en-US" sz="800" kern="0" dirty="0">
                <a:latin typeface="Verdana" panose="020B0604030504040204" pitchFamily="34" charset="0"/>
                <a:ea typeface="HG丸ｺﾞｼｯｸM-PRO" panose="020F0600000000000000" pitchFamily="50" charset="-128"/>
                <a:cs typeface="Verdana" panose="020B0604030504040204" pitchFamily="34" charset="0"/>
              </a:rPr>
              <a:t>回テレワーク推進賞 優秀賞受賞</a:t>
            </a:r>
            <a:r>
              <a:rPr lang="en-US" altLang="ja-JP" sz="800" kern="0" dirty="0">
                <a:latin typeface="Verdana" panose="020B0604030504040204" pitchFamily="34" charset="0"/>
                <a:ea typeface="HG丸ｺﾞｼｯｸM-PRO" panose="020F0600000000000000" pitchFamily="50" charset="-128"/>
                <a:cs typeface="Verdana" panose="020B0604030504040204" pitchFamily="34" charset="0"/>
              </a:rPr>
              <a:t>(</a:t>
            </a:r>
            <a:r>
              <a:rPr lang="ja-JP" altLang="en-US" sz="800" kern="0" dirty="0">
                <a:latin typeface="Verdana" panose="020B0604030504040204" pitchFamily="34" charset="0"/>
                <a:ea typeface="HG丸ｺﾞｼｯｸM-PRO" panose="020F0600000000000000" pitchFamily="50" charset="-128"/>
                <a:cs typeface="Verdana" panose="020B0604030504040204" pitchFamily="34" charset="0"/>
              </a:rPr>
              <a:t>一般社団法人日本テレワーク協会</a:t>
            </a:r>
            <a:r>
              <a:rPr lang="en-US" altLang="ja-JP" sz="800" kern="0" dirty="0">
                <a:latin typeface="Verdana" panose="020B0604030504040204" pitchFamily="34" charset="0"/>
                <a:ea typeface="HG丸ｺﾞｼｯｸM-PRO" panose="020F0600000000000000" pitchFamily="50" charset="-128"/>
                <a:cs typeface="Verdana" panose="020B0604030504040204" pitchFamily="34" charset="0"/>
              </a:rPr>
              <a:t>)</a:t>
            </a:r>
            <a:r>
              <a:rPr lang="ja-JP" altLang="en-US" sz="800" kern="0" dirty="0">
                <a:latin typeface="Verdana" panose="020B0604030504040204" pitchFamily="34" charset="0"/>
                <a:ea typeface="HG丸ｺﾞｼｯｸM-PRO" panose="020F0600000000000000" pitchFamily="50" charset="-128"/>
                <a:cs typeface="Verdana" panose="020B0604030504040204" pitchFamily="34" charset="0"/>
              </a:rPr>
              <a:t>」</a:t>
            </a:r>
            <a:r>
              <a:rPr lang="en-US" altLang="ja-JP" sz="800" kern="0" dirty="0">
                <a:latin typeface="Verdana" panose="020B0604030504040204" pitchFamily="34" charset="0"/>
                <a:ea typeface="HG丸ｺﾞｼｯｸM-PRO" panose="020F0600000000000000" pitchFamily="50" charset="-128"/>
                <a:cs typeface="Verdana" panose="020B0604030504040204" pitchFamily="34" charset="0"/>
              </a:rPr>
              <a:t>(http://japan-telework.or.jp/wordpress/wp-content/uploads/2019/01/19th-Suishin-Award-News-Release-_Final.pdf)</a:t>
            </a:r>
            <a:endParaRPr lang="en-US" altLang="ja-JP" sz="1000" kern="0" dirty="0">
              <a:latin typeface="Verdana" panose="020B0604030504040204" pitchFamily="34" charset="0"/>
              <a:ea typeface="Verdana" panose="020B0604030504040204" pitchFamily="34" charset="0"/>
              <a:cs typeface="Verdana" panose="020B0604030504040204" pitchFamily="34" charset="0"/>
            </a:endParaRPr>
          </a:p>
        </p:txBody>
      </p:sp>
      <p:sp>
        <p:nvSpPr>
          <p:cNvPr id="54" name="Rectangle 5"/>
          <p:cNvSpPr>
            <a:spLocks noChangeArrowheads="1"/>
          </p:cNvSpPr>
          <p:nvPr/>
        </p:nvSpPr>
        <p:spPr bwMode="auto">
          <a:xfrm>
            <a:off x="200402" y="2208148"/>
            <a:ext cx="9349327"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全社で推進するリモートワーク</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の環境を活用することで、発災直後から速やかな初動対応が行えるよう態勢を確立。</a:t>
            </a:r>
          </a:p>
          <a:p>
            <a:pPr marL="171450" indent="-171450" defTabSz="914400">
              <a:spcAft>
                <a:spcPts val="1200"/>
              </a:spcAft>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首都圏側においても、東京大手町に駆け付けが困難な社員は最寄の支援拠点</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立川</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横浜</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千葉</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埼玉</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にて災害復旧対応業務に従事。</a:t>
            </a:r>
          </a:p>
        </p:txBody>
      </p:sp>
      <p:sp>
        <p:nvSpPr>
          <p:cNvPr id="58" name="正方形/長方形 57">
            <a:extLst>
              <a:ext uri="{FF2B5EF4-FFF2-40B4-BE49-F238E27FC236}">
                <a16:creationId xmlns:a16="http://schemas.microsoft.com/office/drawing/2014/main" id="{BEF46648-2788-4766-B594-B483CE3D9D77}"/>
              </a:ext>
            </a:extLst>
          </p:cNvPr>
          <p:cNvSpPr/>
          <p:nvPr/>
        </p:nvSpPr>
        <p:spPr>
          <a:xfrm>
            <a:off x="226967" y="3316373"/>
            <a:ext cx="9559846" cy="22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b="1" dirty="0">
                <a:solidFill>
                  <a:schemeClr val="bg1"/>
                </a:solidFill>
                <a:latin typeface="Meiryo UI" panose="020B0604030504040204" pitchFamily="50" charset="-128"/>
                <a:ea typeface="Meiryo UI" panose="020B0604030504040204" pitchFamily="50" charset="-128"/>
              </a:rPr>
              <a:t> 首都直下地震発生から災害対策本部立ち上げまでのイメージ</a:t>
            </a:r>
            <a:r>
              <a:rPr kumimoji="1" lang="en-US" altLang="ja-JP" sz="1050" b="1" dirty="0">
                <a:solidFill>
                  <a:schemeClr val="bg1"/>
                </a:solidFill>
                <a:latin typeface="Meiryo UI" panose="020B0604030504040204" pitchFamily="50" charset="-128"/>
                <a:ea typeface="Meiryo UI" panose="020B0604030504040204" pitchFamily="50" charset="-128"/>
              </a:rPr>
              <a:t>(</a:t>
            </a:r>
            <a:r>
              <a:rPr kumimoji="1" lang="ja-JP" altLang="en-US" sz="1050" b="1" dirty="0">
                <a:solidFill>
                  <a:schemeClr val="bg1"/>
                </a:solidFill>
                <a:latin typeface="Meiryo UI" panose="020B0604030504040204" pitchFamily="50" charset="-128"/>
                <a:ea typeface="Meiryo UI" panose="020B0604030504040204" pitchFamily="50" charset="-128"/>
              </a:rPr>
              <a:t>夜間休日の場合は自宅等から駆付け</a:t>
            </a:r>
            <a:r>
              <a:rPr kumimoji="1" lang="en-US" altLang="ja-JP" sz="1050" b="1" dirty="0">
                <a:solidFill>
                  <a:schemeClr val="bg1"/>
                </a:solidFill>
                <a:latin typeface="Meiryo UI" panose="020B0604030504040204" pitchFamily="50" charset="-128"/>
                <a:ea typeface="Meiryo UI" panose="020B0604030504040204" pitchFamily="50" charset="-128"/>
              </a:rPr>
              <a:t>)</a:t>
            </a:r>
            <a:endParaRPr kumimoji="1" lang="ja-JP" altLang="en-US" sz="105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257525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264</Words>
  <Application>Microsoft Office PowerPoint</Application>
  <PresentationFormat>A4 210 x 297 mm</PresentationFormat>
  <Paragraphs>77</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HG丸ｺﾞｼｯｸM-PRO</vt:lpstr>
      <vt:lpstr>Meiryo UI</vt:lpstr>
      <vt:lpstr>游ゴシック</vt:lpstr>
      <vt:lpstr>游ゴシック Light</vt:lpstr>
      <vt:lpstr>Arial</vt:lpstr>
      <vt:lpstr>Calibri</vt:lpstr>
      <vt:lpstr>Calibri Light</vt:lpstr>
      <vt:lpstr>Times New Roman</vt:lpstr>
      <vt:lpstr>Verdana</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岩間　真樹</dc:creator>
  <cp:lastModifiedBy>岩間　真樹</cp:lastModifiedBy>
  <cp:revision>2</cp:revision>
  <dcterms:modified xsi:type="dcterms:W3CDTF">2019-05-24T07:02:10Z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情報管理区分">
    <vt:lpwstr>管理区分外</vt:lpwstr>
  </property>
  <property fmtid="{D5CDD505-2E9C-101B-9397-08002B2CF9AE}" pid="3" name="文書区分">
    <vt:lpwstr/>
  </property>
  <property fmtid="{D5CDD505-2E9C-101B-9397-08002B2CF9AE}" pid="4" name="情報管理責任者所属">
    <vt:lpwstr/>
  </property>
  <property fmtid="{D5CDD505-2E9C-101B-9397-08002B2CF9AE}" pid="5" name="情報管理責任者役職">
    <vt:lpwstr/>
  </property>
  <property fmtid="{D5CDD505-2E9C-101B-9397-08002B2CF9AE}" pid="6" name="情報管理責任者氏名">
    <vt:lpwstr/>
  </property>
  <property fmtid="{D5CDD505-2E9C-101B-9397-08002B2CF9AE}" pid="7" name="情報管理責任者メールアドレス">
    <vt:lpwstr/>
  </property>
  <property fmtid="{D5CDD505-2E9C-101B-9397-08002B2CF9AE}" pid="8" name="作成年月日">
    <vt:lpwstr>2019/05/24</vt:lpwstr>
  </property>
  <property fmtid="{D5CDD505-2E9C-101B-9397-08002B2CF9AE}" pid="9" name="守秘管理期限">
    <vt:lpwstr>無期限</vt:lpwstr>
  </property>
  <property fmtid="{D5CDD505-2E9C-101B-9397-08002B2CF9AE}" pid="10" name="廃棄期限">
    <vt:lpwstr>2020/05/23</vt:lpwstr>
  </property>
  <property fmtid="{D5CDD505-2E9C-101B-9397-08002B2CF9AE}" pid="11" name="作成者所属">
    <vt:lpwstr/>
  </property>
  <property fmtid="{D5CDD505-2E9C-101B-9397-08002B2CF9AE}" pid="12" name="作成者氏名">
    <vt:lpwstr/>
  </property>
  <property fmtid="{D5CDD505-2E9C-101B-9397-08002B2CF9AE}" pid="13" name="作成者メールアドレス">
    <vt:lpwstr/>
  </property>
  <property fmtid="{D5CDD505-2E9C-101B-9397-08002B2CF9AE}" pid="14" name="文書ID">
    <vt:lpwstr/>
  </property>
  <property fmtid="{D5CDD505-2E9C-101B-9397-08002B2CF9AE}" pid="15" name="配布番号">
    <vt:lpwstr/>
  </property>
  <property fmtid="{D5CDD505-2E9C-101B-9397-08002B2CF9AE}" pid="16" name="配布先">
    <vt:lpwstr/>
  </property>
</Properties>
</file>