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112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1CB97A4-4E07-4B35-83C0-CEC27BEE8884}" type="datetimeFigureOut">
              <a:rPr kumimoji="1" lang="ja-JP" altLang="en-US" smtClean="0"/>
              <a:t>2021/11/1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8D312B-8E04-4905-B2A5-755CA8DFEA0F}" type="slidenum">
              <a:rPr kumimoji="1" lang="ja-JP" altLang="en-US" smtClean="0"/>
              <a:t>‹#›</a:t>
            </a:fld>
            <a:endParaRPr kumimoji="1" lang="ja-JP" altLang="en-US"/>
          </a:p>
        </p:txBody>
      </p:sp>
    </p:spTree>
    <p:extLst>
      <p:ext uri="{BB962C8B-B14F-4D97-AF65-F5344CB8AC3E}">
        <p14:creationId xmlns:p14="http://schemas.microsoft.com/office/powerpoint/2010/main" val="3304761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1CB97A4-4E07-4B35-83C0-CEC27BEE8884}" type="datetimeFigureOut">
              <a:rPr kumimoji="1" lang="ja-JP" altLang="en-US" smtClean="0"/>
              <a:t>2021/11/1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8D312B-8E04-4905-B2A5-755CA8DFEA0F}" type="slidenum">
              <a:rPr kumimoji="1" lang="ja-JP" altLang="en-US" smtClean="0"/>
              <a:t>‹#›</a:t>
            </a:fld>
            <a:endParaRPr kumimoji="1" lang="ja-JP" altLang="en-US"/>
          </a:p>
        </p:txBody>
      </p:sp>
    </p:spTree>
    <p:extLst>
      <p:ext uri="{BB962C8B-B14F-4D97-AF65-F5344CB8AC3E}">
        <p14:creationId xmlns:p14="http://schemas.microsoft.com/office/powerpoint/2010/main" val="2760947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1CB97A4-4E07-4B35-83C0-CEC27BEE8884}" type="datetimeFigureOut">
              <a:rPr kumimoji="1" lang="ja-JP" altLang="en-US" smtClean="0"/>
              <a:t>2021/11/1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8D312B-8E04-4905-B2A5-755CA8DFEA0F}" type="slidenum">
              <a:rPr kumimoji="1" lang="ja-JP" altLang="en-US" smtClean="0"/>
              <a:t>‹#›</a:t>
            </a:fld>
            <a:endParaRPr kumimoji="1" lang="ja-JP" altLang="en-US"/>
          </a:p>
        </p:txBody>
      </p:sp>
    </p:spTree>
    <p:extLst>
      <p:ext uri="{BB962C8B-B14F-4D97-AF65-F5344CB8AC3E}">
        <p14:creationId xmlns:p14="http://schemas.microsoft.com/office/powerpoint/2010/main" val="1586440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1CB97A4-4E07-4B35-83C0-CEC27BEE8884}" type="datetimeFigureOut">
              <a:rPr kumimoji="1" lang="ja-JP" altLang="en-US" smtClean="0"/>
              <a:t>2021/11/1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8D312B-8E04-4905-B2A5-755CA8DFEA0F}" type="slidenum">
              <a:rPr kumimoji="1" lang="ja-JP" altLang="en-US" smtClean="0"/>
              <a:t>‹#›</a:t>
            </a:fld>
            <a:endParaRPr kumimoji="1" lang="ja-JP" altLang="en-US"/>
          </a:p>
        </p:txBody>
      </p:sp>
    </p:spTree>
    <p:extLst>
      <p:ext uri="{BB962C8B-B14F-4D97-AF65-F5344CB8AC3E}">
        <p14:creationId xmlns:p14="http://schemas.microsoft.com/office/powerpoint/2010/main" val="1095814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1CB97A4-4E07-4B35-83C0-CEC27BEE8884}" type="datetimeFigureOut">
              <a:rPr kumimoji="1" lang="ja-JP" altLang="en-US" smtClean="0"/>
              <a:t>2021/11/1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8D312B-8E04-4905-B2A5-755CA8DFEA0F}" type="slidenum">
              <a:rPr kumimoji="1" lang="ja-JP" altLang="en-US" smtClean="0"/>
              <a:t>‹#›</a:t>
            </a:fld>
            <a:endParaRPr kumimoji="1" lang="ja-JP" altLang="en-US"/>
          </a:p>
        </p:txBody>
      </p:sp>
    </p:spTree>
    <p:extLst>
      <p:ext uri="{BB962C8B-B14F-4D97-AF65-F5344CB8AC3E}">
        <p14:creationId xmlns:p14="http://schemas.microsoft.com/office/powerpoint/2010/main" val="336177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1CB97A4-4E07-4B35-83C0-CEC27BEE8884}" type="datetimeFigureOut">
              <a:rPr kumimoji="1" lang="ja-JP" altLang="en-US" smtClean="0"/>
              <a:t>2021/11/1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88D312B-8E04-4905-B2A5-755CA8DFEA0F}" type="slidenum">
              <a:rPr kumimoji="1" lang="ja-JP" altLang="en-US" smtClean="0"/>
              <a:t>‹#›</a:t>
            </a:fld>
            <a:endParaRPr kumimoji="1" lang="ja-JP" altLang="en-US"/>
          </a:p>
        </p:txBody>
      </p:sp>
    </p:spTree>
    <p:extLst>
      <p:ext uri="{BB962C8B-B14F-4D97-AF65-F5344CB8AC3E}">
        <p14:creationId xmlns:p14="http://schemas.microsoft.com/office/powerpoint/2010/main" val="2806868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1CB97A4-4E07-4B35-83C0-CEC27BEE8884}" type="datetimeFigureOut">
              <a:rPr kumimoji="1" lang="ja-JP" altLang="en-US" smtClean="0"/>
              <a:t>2021/11/1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88D312B-8E04-4905-B2A5-755CA8DFEA0F}" type="slidenum">
              <a:rPr kumimoji="1" lang="ja-JP" altLang="en-US" smtClean="0"/>
              <a:t>‹#›</a:t>
            </a:fld>
            <a:endParaRPr kumimoji="1" lang="ja-JP" altLang="en-US"/>
          </a:p>
        </p:txBody>
      </p:sp>
    </p:spTree>
    <p:extLst>
      <p:ext uri="{BB962C8B-B14F-4D97-AF65-F5344CB8AC3E}">
        <p14:creationId xmlns:p14="http://schemas.microsoft.com/office/powerpoint/2010/main" val="2526478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1CB97A4-4E07-4B35-83C0-CEC27BEE8884}" type="datetimeFigureOut">
              <a:rPr kumimoji="1" lang="ja-JP" altLang="en-US" smtClean="0"/>
              <a:t>2021/11/1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88D312B-8E04-4905-B2A5-755CA8DFEA0F}" type="slidenum">
              <a:rPr kumimoji="1" lang="ja-JP" altLang="en-US" smtClean="0"/>
              <a:t>‹#›</a:t>
            </a:fld>
            <a:endParaRPr kumimoji="1" lang="ja-JP" altLang="en-US"/>
          </a:p>
        </p:txBody>
      </p:sp>
    </p:spTree>
    <p:extLst>
      <p:ext uri="{BB962C8B-B14F-4D97-AF65-F5344CB8AC3E}">
        <p14:creationId xmlns:p14="http://schemas.microsoft.com/office/powerpoint/2010/main" val="2263499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CB97A4-4E07-4B35-83C0-CEC27BEE8884}" type="datetimeFigureOut">
              <a:rPr kumimoji="1" lang="ja-JP" altLang="en-US" smtClean="0"/>
              <a:t>2021/11/1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88D312B-8E04-4905-B2A5-755CA8DFEA0F}" type="slidenum">
              <a:rPr kumimoji="1" lang="ja-JP" altLang="en-US" smtClean="0"/>
              <a:t>‹#›</a:t>
            </a:fld>
            <a:endParaRPr kumimoji="1" lang="ja-JP" altLang="en-US"/>
          </a:p>
        </p:txBody>
      </p:sp>
    </p:spTree>
    <p:extLst>
      <p:ext uri="{BB962C8B-B14F-4D97-AF65-F5344CB8AC3E}">
        <p14:creationId xmlns:p14="http://schemas.microsoft.com/office/powerpoint/2010/main" val="3879784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1CB97A4-4E07-4B35-83C0-CEC27BEE8884}" type="datetimeFigureOut">
              <a:rPr kumimoji="1" lang="ja-JP" altLang="en-US" smtClean="0"/>
              <a:t>2021/11/1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88D312B-8E04-4905-B2A5-755CA8DFEA0F}" type="slidenum">
              <a:rPr kumimoji="1" lang="ja-JP" altLang="en-US" smtClean="0"/>
              <a:t>‹#›</a:t>
            </a:fld>
            <a:endParaRPr kumimoji="1" lang="ja-JP" altLang="en-US"/>
          </a:p>
        </p:txBody>
      </p:sp>
    </p:spTree>
    <p:extLst>
      <p:ext uri="{BB962C8B-B14F-4D97-AF65-F5344CB8AC3E}">
        <p14:creationId xmlns:p14="http://schemas.microsoft.com/office/powerpoint/2010/main" val="2888519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1CB97A4-4E07-4B35-83C0-CEC27BEE8884}" type="datetimeFigureOut">
              <a:rPr kumimoji="1" lang="ja-JP" altLang="en-US" smtClean="0"/>
              <a:t>2021/11/1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88D312B-8E04-4905-B2A5-755CA8DFEA0F}" type="slidenum">
              <a:rPr kumimoji="1" lang="ja-JP" altLang="en-US" smtClean="0"/>
              <a:t>‹#›</a:t>
            </a:fld>
            <a:endParaRPr kumimoji="1" lang="ja-JP" altLang="en-US"/>
          </a:p>
        </p:txBody>
      </p:sp>
    </p:spTree>
    <p:extLst>
      <p:ext uri="{BB962C8B-B14F-4D97-AF65-F5344CB8AC3E}">
        <p14:creationId xmlns:p14="http://schemas.microsoft.com/office/powerpoint/2010/main" val="2302288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CB97A4-4E07-4B35-83C0-CEC27BEE8884}" type="datetimeFigureOut">
              <a:rPr kumimoji="1" lang="ja-JP" altLang="en-US" smtClean="0"/>
              <a:t>2021/11/1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8D312B-8E04-4905-B2A5-755CA8DFEA0F}" type="slidenum">
              <a:rPr kumimoji="1" lang="ja-JP" altLang="en-US" smtClean="0"/>
              <a:t>‹#›</a:t>
            </a:fld>
            <a:endParaRPr kumimoji="1" lang="ja-JP" altLang="en-US"/>
          </a:p>
        </p:txBody>
      </p:sp>
    </p:spTree>
    <p:extLst>
      <p:ext uri="{BB962C8B-B14F-4D97-AF65-F5344CB8AC3E}">
        <p14:creationId xmlns:p14="http://schemas.microsoft.com/office/powerpoint/2010/main" val="20297296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221112" y="2113998"/>
            <a:ext cx="9606509" cy="1508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171450" lvl="0" indent="-171450" defTabSz="914400">
              <a:spcAft>
                <a:spcPts val="1200"/>
              </a:spcAft>
              <a:buFont typeface="Wingdings" panose="05000000000000000000" pitchFamily="2" charset="2"/>
              <a:buChar char="Ø"/>
            </a:pPr>
            <a:r>
              <a:rPr lang="ja-JP" altLang="en-US" sz="12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ＮＨＫは災害時に必要な情報発信を継続することが求められており、東日本大震災以降、東京に次ぐ規模である大阪拠点放送局を中心として</a:t>
            </a:r>
            <a:r>
              <a:rPr lang="en-US" altLang="ja-JP" sz="12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BCP</a:t>
            </a:r>
            <a:r>
              <a:rPr lang="ja-JP" altLang="en-US" sz="12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体制の強化を進めている。令和３年４月には大阪拠点放送局内に全国で唯一の</a:t>
            </a:r>
            <a:r>
              <a:rPr lang="en-US" altLang="ja-JP" sz="12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BCP</a:t>
            </a:r>
            <a:r>
              <a:rPr lang="ja-JP" altLang="en-US" sz="12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推進部を立ち上げ、さらに体制を強化している。</a:t>
            </a:r>
            <a:endParaRPr lang="en-US" altLang="ja-JP" sz="12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L="171450" lvl="0" indent="-171450" defTabSz="914400">
              <a:spcAft>
                <a:spcPts val="1200"/>
              </a:spcAft>
              <a:buFont typeface="Wingdings" panose="05000000000000000000" pitchFamily="2" charset="2"/>
              <a:buChar char="Ø"/>
            </a:pPr>
            <a:r>
              <a:rPr lang="ja-JP" altLang="en-US" sz="12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東京の放送センターから放送が提供できない場合、大阪拠点放送局が放送衛星（</a:t>
            </a:r>
            <a:r>
              <a:rPr lang="en-US" altLang="ja-JP" sz="12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BS</a:t>
            </a:r>
            <a:r>
              <a:rPr lang="ja-JP" altLang="en-US" sz="12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）に電波を送信し、全国の放送局が受信してそれぞれの地域に地上波のテレビやラジオで放送する体制をとっている。本部のバックアップを担うことが大阪拠点放送局の業務の一部となっている。</a:t>
            </a:r>
          </a:p>
          <a:p>
            <a:pPr marL="171450" lvl="0" indent="-171450" defTabSz="914400">
              <a:spcAft>
                <a:spcPts val="1200"/>
              </a:spcAft>
              <a:buFont typeface="Wingdings" panose="05000000000000000000" pitchFamily="2" charset="2"/>
              <a:buChar char="Ø"/>
            </a:pPr>
            <a:r>
              <a:rPr lang="ja-JP" altLang="en-US" sz="12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大阪発の全国放送番組を大幅に増やしており、こうした放送は、地域発の情報発信の充実だけでなく、緊急時の放送対応の強化にもつながっている。　　　また、緊急事態に備えた訓練も継続して実施している。</a:t>
            </a:r>
          </a:p>
        </p:txBody>
      </p:sp>
      <p:sp>
        <p:nvSpPr>
          <p:cNvPr id="7" name="Rectangle 7"/>
          <p:cNvSpPr>
            <a:spLocks noChangeArrowheads="1"/>
          </p:cNvSpPr>
          <p:nvPr/>
        </p:nvSpPr>
        <p:spPr bwMode="auto">
          <a:xfrm>
            <a:off x="400050" y="457200"/>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000" b="0" i="0" u="none" strike="noStrike" cap="none" normalizeH="0" baseline="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 name="ホームベース 11"/>
          <p:cNvSpPr/>
          <p:nvPr/>
        </p:nvSpPr>
        <p:spPr>
          <a:xfrm>
            <a:off x="-5" y="1"/>
            <a:ext cx="9906004" cy="723900"/>
          </a:xfrm>
          <a:prstGeom prst="homePlate">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5000"/>
              </a:lnSpc>
            </a:pPr>
            <a:r>
              <a:rPr kumimoji="1" lang="ja-JP" altLang="en-US" sz="2000" b="1" dirty="0">
                <a:latin typeface="Meiryo UI" panose="020B0604030504040204" pitchFamily="50" charset="-128"/>
                <a:ea typeface="Meiryo UI" panose="020B0604030504040204" pitchFamily="50" charset="-128"/>
              </a:rPr>
              <a:t>日本放送協会（</a:t>
            </a:r>
            <a:r>
              <a:rPr kumimoji="1" lang="en-US" altLang="ja-JP" sz="2000" b="1" dirty="0">
                <a:latin typeface="Meiryo UI" panose="020B0604030504040204" pitchFamily="50" charset="-128"/>
                <a:ea typeface="Meiryo UI" panose="020B0604030504040204" pitchFamily="50" charset="-128"/>
              </a:rPr>
              <a:t>NHK</a:t>
            </a:r>
            <a:r>
              <a:rPr kumimoji="1" lang="ja-JP" altLang="en-US" sz="2000" b="1" dirty="0">
                <a:latin typeface="Meiryo UI" panose="020B0604030504040204" pitchFamily="50" charset="-128"/>
                <a:ea typeface="Meiryo UI" panose="020B0604030504040204" pitchFamily="50" charset="-128"/>
              </a:rPr>
              <a:t>）</a:t>
            </a:r>
            <a:endParaRPr kumimoji="1" lang="ja-JP" altLang="en-US" sz="1300" b="1" dirty="0">
              <a:latin typeface="Meiryo UI" panose="020B0604030504040204" pitchFamily="50" charset="-128"/>
              <a:ea typeface="Meiryo UI" panose="020B0604030504040204" pitchFamily="50" charset="-128"/>
            </a:endParaRPr>
          </a:p>
        </p:txBody>
      </p:sp>
      <p:sp>
        <p:nvSpPr>
          <p:cNvPr id="9" name="角丸四角形 8"/>
          <p:cNvSpPr/>
          <p:nvPr/>
        </p:nvSpPr>
        <p:spPr>
          <a:xfrm>
            <a:off x="180304" y="820829"/>
            <a:ext cx="9606509" cy="1177787"/>
          </a:xfrm>
          <a:prstGeom prst="roundRect">
            <a:avLst/>
          </a:prstGeom>
          <a:noFill/>
          <a:ln w="38100"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eiryo UI" panose="020B0604030504040204" pitchFamily="50" charset="-128"/>
                <a:ea typeface="Meiryo UI" panose="020B0604030504040204" pitchFamily="50" charset="-128"/>
              </a:rPr>
              <a:t>・大規模災害の発生時でも確実に放送・サービスを届け、視聴者・国民の安全・安心を支えるため、東京の放送センターの代替機</a:t>
            </a:r>
            <a:endParaRPr kumimoji="1" lang="en-US" altLang="ja-JP" sz="1400" b="1" dirty="0">
              <a:solidFill>
                <a:schemeClr val="tx1"/>
              </a:solidFill>
              <a:latin typeface="Meiryo UI" panose="020B0604030504040204" pitchFamily="50" charset="-128"/>
              <a:ea typeface="Meiryo UI" panose="020B0604030504040204" pitchFamily="50" charset="-128"/>
            </a:endParaRPr>
          </a:p>
          <a:p>
            <a:r>
              <a:rPr kumimoji="1" lang="ja-JP" altLang="en-US" sz="1400" b="1" dirty="0">
                <a:solidFill>
                  <a:schemeClr val="tx1"/>
                </a:solidFill>
                <a:latin typeface="Meiryo UI" panose="020B0604030504040204" pitchFamily="50" charset="-128"/>
                <a:ea typeface="Meiryo UI" panose="020B0604030504040204" pitchFamily="50" charset="-128"/>
              </a:rPr>
              <a:t>　能として大阪拠点放送局の設備や体制を強化</a:t>
            </a:r>
            <a:endParaRPr kumimoji="1" lang="en-US" altLang="ja-JP" sz="1400" b="1" dirty="0">
              <a:solidFill>
                <a:schemeClr val="tx1"/>
              </a:solidFill>
              <a:latin typeface="Meiryo UI" panose="020B0604030504040204" pitchFamily="50" charset="-128"/>
              <a:ea typeface="Meiryo UI" panose="020B0604030504040204" pitchFamily="50" charset="-128"/>
            </a:endParaRPr>
          </a:p>
          <a:p>
            <a:r>
              <a:rPr kumimoji="1" lang="ja-JP" altLang="en-US" sz="1400" b="1" dirty="0">
                <a:solidFill>
                  <a:schemeClr val="tx1"/>
                </a:solidFill>
                <a:latin typeface="Meiryo UI" panose="020B0604030504040204" pitchFamily="50" charset="-128"/>
                <a:ea typeface="Meiryo UI" panose="020B0604030504040204" pitchFamily="50" charset="-128"/>
              </a:rPr>
              <a:t>・東京の放送センターから放送が出せなくなった場合は、大阪拠点放送局が東京に代わって全国への放送を維持</a:t>
            </a:r>
            <a:endParaRPr kumimoji="1" lang="en-US" altLang="ja-JP" sz="1400" b="1" dirty="0">
              <a:solidFill>
                <a:schemeClr val="tx1"/>
              </a:solidFill>
              <a:latin typeface="Meiryo UI" panose="020B0604030504040204" pitchFamily="50" charset="-128"/>
              <a:ea typeface="Meiryo UI" panose="020B0604030504040204" pitchFamily="50" charset="-128"/>
            </a:endParaRPr>
          </a:p>
          <a:p>
            <a:r>
              <a:rPr kumimoji="1" lang="ja-JP" altLang="en-US" sz="1400" b="1" dirty="0">
                <a:solidFill>
                  <a:schemeClr val="tx1"/>
                </a:solidFill>
                <a:latin typeface="Meiryo UI" panose="020B0604030504040204" pitchFamily="50" charset="-128"/>
                <a:ea typeface="Meiryo UI" panose="020B0604030504040204" pitchFamily="50" charset="-128"/>
              </a:rPr>
              <a:t>・緊急時の放送対応の強化のため平時より大阪拠点放送局より全国番組を放送し、緊急事態に備えた訓練も継続して実施</a:t>
            </a:r>
          </a:p>
        </p:txBody>
      </p:sp>
      <p:sp>
        <p:nvSpPr>
          <p:cNvPr id="11" name="正方形/長方形 10"/>
          <p:cNvSpPr/>
          <p:nvPr/>
        </p:nvSpPr>
        <p:spPr>
          <a:xfrm>
            <a:off x="7126343" y="3428497"/>
            <a:ext cx="2660470" cy="230832"/>
          </a:xfrm>
          <a:prstGeom prst="rect">
            <a:avLst/>
          </a:prstGeom>
        </p:spPr>
        <p:txBody>
          <a:bodyPr wrap="square">
            <a:spAutoFit/>
          </a:bodyPr>
          <a:lstStyle/>
          <a:p>
            <a:r>
              <a:rPr lang="en-US" altLang="ja-JP" sz="900" dirty="0">
                <a:latin typeface="Meiryo UI" panose="020B0604030504040204" pitchFamily="50" charset="-128"/>
                <a:ea typeface="Meiryo UI" panose="020B0604030504040204" pitchFamily="50" charset="-128"/>
              </a:rPr>
              <a:t>※ NHK</a:t>
            </a:r>
            <a:r>
              <a:rPr lang="ja-JP" altLang="en-US" sz="900" dirty="0">
                <a:latin typeface="Meiryo UI" panose="020B0604030504040204" pitchFamily="50" charset="-128"/>
                <a:ea typeface="Meiryo UI" panose="020B0604030504040204" pitchFamily="50" charset="-128"/>
              </a:rPr>
              <a:t>大阪拠点放送局へのヒアリングをもとに作成</a:t>
            </a:r>
          </a:p>
        </p:txBody>
      </p:sp>
      <p:pic>
        <p:nvPicPr>
          <p:cNvPr id="3" name="図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47703" y="3685455"/>
            <a:ext cx="5181744" cy="2914731"/>
          </a:xfrm>
          <a:prstGeom prst="rect">
            <a:avLst/>
          </a:prstGeom>
        </p:spPr>
      </p:pic>
      <p:sp>
        <p:nvSpPr>
          <p:cNvPr id="4" name="正方形/長方形 3"/>
          <p:cNvSpPr/>
          <p:nvPr/>
        </p:nvSpPr>
        <p:spPr>
          <a:xfrm>
            <a:off x="6910926" y="6583657"/>
            <a:ext cx="2755590" cy="2308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rPr>
              <a:t>（出典：</a:t>
            </a:r>
            <a:r>
              <a:rPr lang="en-US" altLang="ja-JP" sz="900" dirty="0">
                <a:latin typeface="Meiryo UI" panose="020B0604030504040204" pitchFamily="50" charset="-128"/>
                <a:ea typeface="Meiryo UI" panose="020B0604030504040204" pitchFamily="50" charset="-128"/>
              </a:rPr>
              <a:t>NHK</a:t>
            </a:r>
            <a:r>
              <a:rPr lang="ja-JP" altLang="en-US" sz="900" dirty="0">
                <a:latin typeface="Meiryo UI" panose="020B0604030504040204" pitchFamily="50" charset="-128"/>
                <a:ea typeface="Meiryo UI" panose="020B0604030504040204" pitchFamily="50" charset="-128"/>
              </a:rPr>
              <a:t>大阪拠点放送局ホームページより）</a:t>
            </a:r>
          </a:p>
        </p:txBody>
      </p:sp>
    </p:spTree>
    <p:extLst>
      <p:ext uri="{BB962C8B-B14F-4D97-AF65-F5344CB8AC3E}">
        <p14:creationId xmlns:p14="http://schemas.microsoft.com/office/powerpoint/2010/main" val="77548743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326</Words>
  <Application>Microsoft Office PowerPoint</Application>
  <PresentationFormat>A4 210 x 297 mm</PresentationFormat>
  <Paragraphs>12</Paragraphs>
  <Slides>1</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Meiryo UI</vt:lpstr>
      <vt:lpstr>ＭＳ ゴシック</vt:lpstr>
      <vt:lpstr>游ゴシック</vt:lpstr>
      <vt:lpstr>游ゴシック Light</vt:lpstr>
      <vt:lpstr>Arial</vt:lpstr>
      <vt:lpstr>Calibri</vt:lpstr>
      <vt:lpstr>Calibri Light</vt:lpstr>
      <vt:lpstr>Times New Roman</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2021-10-26T00:23:58Z</dcterms:created>
  <dcterms:modified xsi:type="dcterms:W3CDTF">2021-11-01T01:51:25Z</dcterms:modified>
</cp:coreProperties>
</file>