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Lst>
  <p:sldSz cx="9906000" cy="6858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み_宮原　健治" initials="み" lastIdx="1" clrIdx="0">
    <p:extLst>
      <p:ext uri="{19B8F6BF-5375-455C-9EA6-DF929625EA0E}">
        <p15:presenceInfo xmlns:p15="http://schemas.microsoft.com/office/powerpoint/2012/main" userId="S-1-5-21-1757981266-1580436667-725345543-1444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9" d="100"/>
          <a:sy n="69" d="100"/>
        </p:scale>
        <p:origin x="1194" y="7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1CB97A4-4E07-4B35-83C0-CEC27BEE8884}" type="datetimeFigureOut">
              <a:rPr kumimoji="1" lang="ja-JP" altLang="en-US" smtClean="0"/>
              <a:t>2020/8/24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33047612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1CB97A4-4E07-4B35-83C0-CEC27BEE8884}" type="datetimeFigureOut">
              <a:rPr kumimoji="1" lang="ja-JP" altLang="en-US" smtClean="0"/>
              <a:t>2020/8/24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7609472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1CB97A4-4E07-4B35-83C0-CEC27BEE8884}" type="datetimeFigureOut">
              <a:rPr kumimoji="1" lang="ja-JP" altLang="en-US" smtClean="0"/>
              <a:t>2020/8/24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15864407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1CB97A4-4E07-4B35-83C0-CEC27BEE8884}" type="datetimeFigureOut">
              <a:rPr kumimoji="1" lang="ja-JP" altLang="en-US" smtClean="0"/>
              <a:t>2020/8/24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10958146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1CB97A4-4E07-4B35-83C0-CEC27BEE8884}" type="datetimeFigureOut">
              <a:rPr kumimoji="1" lang="ja-JP" altLang="en-US" smtClean="0"/>
              <a:t>2020/8/24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336177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1CB97A4-4E07-4B35-83C0-CEC27BEE8884}" type="datetimeFigureOut">
              <a:rPr kumimoji="1" lang="ja-JP" altLang="en-US" smtClean="0"/>
              <a:t>2020/8/24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8068681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1CB97A4-4E07-4B35-83C0-CEC27BEE8884}" type="datetimeFigureOut">
              <a:rPr kumimoji="1" lang="ja-JP" altLang="en-US" smtClean="0"/>
              <a:t>2020/8/24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526478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1CB97A4-4E07-4B35-83C0-CEC27BEE8884}" type="datetimeFigureOut">
              <a:rPr kumimoji="1" lang="ja-JP" altLang="en-US" smtClean="0"/>
              <a:t>2020/8/24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2634990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CB97A4-4E07-4B35-83C0-CEC27BEE8884}" type="datetimeFigureOut">
              <a:rPr kumimoji="1" lang="ja-JP" altLang="en-US" smtClean="0"/>
              <a:t>2020/8/24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3879784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1CB97A4-4E07-4B35-83C0-CEC27BEE8884}" type="datetimeFigureOut">
              <a:rPr kumimoji="1" lang="ja-JP" altLang="en-US" smtClean="0"/>
              <a:t>2020/8/24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8885190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1CB97A4-4E07-4B35-83C0-CEC27BEE8884}" type="datetimeFigureOut">
              <a:rPr kumimoji="1" lang="ja-JP" altLang="en-US" smtClean="0"/>
              <a:t>2020/8/24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3022886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CB97A4-4E07-4B35-83C0-CEC27BEE8884}" type="datetimeFigureOut">
              <a:rPr kumimoji="1" lang="ja-JP" altLang="en-US" smtClean="0"/>
              <a:t>2020/8/24</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0297296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161486" y="1882641"/>
            <a:ext cx="9466171" cy="41703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indent="-171450" defTabSz="914400">
              <a:spcAft>
                <a:spcPts val="1200"/>
              </a:spcAft>
              <a:buFont typeface="Wingdings" panose="05000000000000000000" pitchFamily="2" charset="2"/>
              <a:buChar char="Ø"/>
            </a:pPr>
            <a:r>
              <a:rPr lang="ja-JP" altLang="en-US" sz="1300" dirty="0" smtClean="0">
                <a:latin typeface="Meiryo UI" panose="020B0604030504040204" pitchFamily="50" charset="-128"/>
                <a:ea typeface="Meiryo UI" panose="020B0604030504040204" pitchFamily="50" charset="-128"/>
                <a:cs typeface="Times New Roman" panose="02020603050405020304" pitchFamily="18" charset="0"/>
              </a:rPr>
              <a:t>内閣府における首都直下地震の被害想定に、より被害が大きなシナリオが追加されたことから、東京で一切の業務を行うことができない状況、社内システムが使用できない状況を想定して、</a:t>
            </a:r>
            <a:r>
              <a:rPr lang="en-US" altLang="ja-JP" sz="1300" dirty="0">
                <a:latin typeface="Meiryo UI" panose="020B0604030504040204" pitchFamily="50" charset="-128"/>
                <a:ea typeface="Meiryo UI" panose="020B0604030504040204" pitchFamily="50" charset="-128"/>
                <a:cs typeface="Times New Roman" panose="02020603050405020304" pitchFamily="18" charset="0"/>
              </a:rPr>
              <a:t> 2012</a:t>
            </a:r>
            <a:r>
              <a:rPr lang="ja-JP" altLang="en-US" sz="1300" dirty="0">
                <a:latin typeface="Meiryo UI" panose="020B0604030504040204" pitchFamily="50" charset="-128"/>
                <a:ea typeface="Meiryo UI" panose="020B0604030504040204" pitchFamily="50" charset="-128"/>
                <a:cs typeface="Times New Roman" panose="02020603050405020304" pitchFamily="18" charset="0"/>
              </a:rPr>
              <a:t>年度</a:t>
            </a:r>
            <a:r>
              <a:rPr lang="ja-JP" altLang="en-US" sz="1300" dirty="0" smtClean="0">
                <a:latin typeface="Meiryo UI" panose="020B0604030504040204" pitchFamily="50" charset="-128"/>
                <a:ea typeface="Meiryo UI" panose="020B0604030504040204" pitchFamily="50" charset="-128"/>
                <a:cs typeface="Times New Roman" panose="02020603050405020304" pitchFamily="18" charset="0"/>
              </a:rPr>
              <a:t>から事業継続体制の再検討を開始。継続しなければならない業務、要員、システム、外部委託先等を洗い出したところ、本社機能が関東に集中していたことが判明。</a:t>
            </a:r>
            <a:endParaRPr lang="en-US" altLang="ja-JP" sz="1300" dirty="0" smtClean="0">
              <a:latin typeface="Meiryo UI" panose="020B0604030504040204" pitchFamily="50" charset="-128"/>
              <a:ea typeface="Meiryo UI" panose="020B0604030504040204" pitchFamily="50" charset="-128"/>
              <a:cs typeface="Times New Roman" panose="02020603050405020304" pitchFamily="18" charset="0"/>
            </a:endParaRPr>
          </a:p>
          <a:p>
            <a:pPr marL="171450" indent="-171450" defTabSz="914400">
              <a:spcAft>
                <a:spcPts val="1200"/>
              </a:spcAft>
              <a:buFont typeface="Wingdings" panose="05000000000000000000" pitchFamily="2" charset="2"/>
              <a:buChar char="Ø"/>
            </a:pPr>
            <a:r>
              <a:rPr kumimoji="1" lang="ja-JP" altLang="en-US" sz="1300" dirty="0" smtClean="0">
                <a:latin typeface="Meiryo UI" panose="020B0604030504040204" pitchFamily="50" charset="-128"/>
                <a:ea typeface="Meiryo UI" panose="020B0604030504040204" pitchFamily="50" charset="-128"/>
              </a:rPr>
              <a:t>そこで、災害時に</a:t>
            </a:r>
            <a:r>
              <a:rPr kumimoji="1" lang="ja-JP" altLang="en-US" sz="1300" dirty="0">
                <a:latin typeface="Meiryo UI" panose="020B0604030504040204" pitchFamily="50" charset="-128"/>
                <a:ea typeface="Meiryo UI" panose="020B0604030504040204" pitchFamily="50" charset="-128"/>
              </a:rPr>
              <a:t>は</a:t>
            </a:r>
            <a:r>
              <a:rPr kumimoji="1" lang="ja-JP" altLang="en-US" sz="1300" dirty="0" smtClean="0">
                <a:latin typeface="Meiryo UI" panose="020B0604030504040204" pitchFamily="50" charset="-128"/>
                <a:ea typeface="Meiryo UI" panose="020B0604030504040204" pitchFamily="50" charset="-128"/>
              </a:rPr>
              <a:t>東京</a:t>
            </a:r>
            <a:r>
              <a:rPr kumimoji="1" lang="ja-JP" altLang="en-US" sz="1300" dirty="0">
                <a:latin typeface="Meiryo UI" panose="020B0604030504040204" pitchFamily="50" charset="-128"/>
                <a:ea typeface="Meiryo UI" panose="020B0604030504040204" pitchFamily="50" charset="-128"/>
              </a:rPr>
              <a:t>で意思決定ができるとは</a:t>
            </a:r>
            <a:r>
              <a:rPr kumimoji="1" lang="ja-JP" altLang="en-US" sz="1300" dirty="0" smtClean="0">
                <a:latin typeface="Meiryo UI" panose="020B0604030504040204" pitchFamily="50" charset="-128"/>
                <a:ea typeface="Meiryo UI" panose="020B0604030504040204" pitchFamily="50" charset="-128"/>
              </a:rPr>
              <a:t>限らないため、大阪でのバックアップを想定し、事前に災害</a:t>
            </a:r>
            <a:r>
              <a:rPr kumimoji="1" lang="ja-JP" altLang="en-US" sz="1300" dirty="0">
                <a:latin typeface="Meiryo UI" panose="020B0604030504040204" pitchFamily="50" charset="-128"/>
                <a:ea typeface="Meiryo UI" panose="020B0604030504040204" pitchFamily="50" charset="-128"/>
              </a:rPr>
              <a:t>時に実施すべき事項のチェックリストを</a:t>
            </a:r>
            <a:r>
              <a:rPr kumimoji="1" lang="ja-JP" altLang="en-US" sz="1300" dirty="0" smtClean="0">
                <a:latin typeface="Meiryo UI" panose="020B0604030504040204" pitchFamily="50" charset="-128"/>
                <a:ea typeface="Meiryo UI" panose="020B0604030504040204" pitchFamily="50" charset="-128"/>
              </a:rPr>
              <a:t>作成。各業務の決裁も大阪のバックアップセンターで対応できる態勢としたうえで、現在は、在阪要員が当面</a:t>
            </a:r>
            <a:r>
              <a:rPr kumimoji="1" lang="ja-JP" altLang="en-US" sz="1300" dirty="0">
                <a:latin typeface="Meiryo UI" panose="020B0604030504040204" pitchFamily="50" charset="-128"/>
                <a:ea typeface="Meiryo UI" panose="020B0604030504040204" pitchFamily="50" charset="-128"/>
              </a:rPr>
              <a:t>の対応を進められる体制</a:t>
            </a:r>
            <a:r>
              <a:rPr kumimoji="1" lang="ja-JP" altLang="en-US" sz="1300" dirty="0" smtClean="0">
                <a:latin typeface="Meiryo UI" panose="020B0604030504040204" pitchFamily="50" charset="-128"/>
                <a:ea typeface="Meiryo UI" panose="020B0604030504040204" pitchFamily="50" charset="-128"/>
              </a:rPr>
              <a:t>をと</a:t>
            </a:r>
            <a:r>
              <a:rPr kumimoji="1" lang="ja-JP" altLang="en-US" sz="1300" dirty="0">
                <a:latin typeface="Meiryo UI" panose="020B0604030504040204" pitchFamily="50" charset="-128"/>
                <a:ea typeface="Meiryo UI" panose="020B0604030504040204" pitchFamily="50" charset="-128"/>
              </a:rPr>
              <a:t>って</a:t>
            </a:r>
            <a:r>
              <a:rPr kumimoji="1" lang="ja-JP" altLang="en-US" sz="1300" dirty="0" smtClean="0">
                <a:latin typeface="Meiryo UI" panose="020B0604030504040204" pitchFamily="50" charset="-128"/>
                <a:ea typeface="Meiryo UI" panose="020B0604030504040204" pitchFamily="50" charset="-128"/>
              </a:rPr>
              <a:t>いる。</a:t>
            </a:r>
            <a:endParaRPr lang="en-US" altLang="ja-JP" sz="1300" dirty="0" smtClean="0">
              <a:latin typeface="Meiryo UI" panose="020B0604030504040204" pitchFamily="50" charset="-128"/>
              <a:ea typeface="Meiryo UI" panose="020B0604030504040204" pitchFamily="50" charset="-128"/>
              <a:cs typeface="Times New Roman" panose="02020603050405020304" pitchFamily="18" charset="0"/>
            </a:endParaRPr>
          </a:p>
          <a:p>
            <a:pPr marL="171450" indent="-171450" defTabSz="914400">
              <a:spcAft>
                <a:spcPts val="1200"/>
              </a:spcAft>
              <a:buFont typeface="Wingdings" panose="05000000000000000000" pitchFamily="2" charset="2"/>
              <a:buChar char="Ø"/>
            </a:pPr>
            <a:r>
              <a:rPr lang="ja-JP" altLang="en-US" sz="1300" dirty="0" smtClean="0">
                <a:latin typeface="Meiryo UI" panose="020B0604030504040204" pitchFamily="50" charset="-128"/>
                <a:ea typeface="Meiryo UI" panose="020B0604030504040204" pitchFamily="50" charset="-128"/>
                <a:cs typeface="Times New Roman" panose="02020603050405020304" pitchFamily="18" charset="0"/>
              </a:rPr>
              <a:t>最優先継続業務である保険</a:t>
            </a:r>
            <a:r>
              <a:rPr lang="ja-JP" altLang="en-US" sz="1300" dirty="0">
                <a:latin typeface="Meiryo UI" panose="020B0604030504040204" pitchFamily="50" charset="-128"/>
                <a:ea typeface="Meiryo UI" panose="020B0604030504040204" pitchFamily="50" charset="-128"/>
                <a:cs typeface="Times New Roman" panose="02020603050405020304" pitchFamily="18" charset="0"/>
              </a:rPr>
              <a:t>金・給付金の支払い</a:t>
            </a:r>
            <a:r>
              <a:rPr lang="ja-JP" altLang="en-US" sz="1300" dirty="0" smtClean="0">
                <a:latin typeface="Meiryo UI" panose="020B0604030504040204" pitchFamily="50" charset="-128"/>
                <a:ea typeface="Meiryo UI" panose="020B0604030504040204" pitchFamily="50" charset="-128"/>
                <a:cs typeface="Times New Roman" panose="02020603050405020304" pitchFamily="18" charset="0"/>
              </a:rPr>
              <a:t>等については、既存の在阪組織がバックアップとして機能するよう、人員や機能の増強、決裁権限の委譲を行った。このうち人員については、個々の業務により異なるが、東京：大阪の比率を</a:t>
            </a:r>
            <a:r>
              <a:rPr lang="en-US" altLang="ja-JP" sz="1300" dirty="0" smtClean="0">
                <a:latin typeface="Meiryo UI" panose="020B0604030504040204" pitchFamily="50" charset="-128"/>
                <a:ea typeface="Meiryo UI" panose="020B0604030504040204" pitchFamily="50" charset="-128"/>
                <a:cs typeface="Times New Roman" panose="02020603050405020304" pitchFamily="18" charset="0"/>
              </a:rPr>
              <a:t>7:3</a:t>
            </a:r>
            <a:r>
              <a:rPr lang="ja-JP" altLang="en-US" sz="1300" dirty="0" smtClean="0">
                <a:latin typeface="Meiryo UI" panose="020B0604030504040204" pitchFamily="50" charset="-128"/>
                <a:ea typeface="Meiryo UI" panose="020B0604030504040204" pitchFamily="50" charset="-128"/>
                <a:cs typeface="Times New Roman" panose="02020603050405020304" pitchFamily="18" charset="0"/>
              </a:rPr>
              <a:t>～</a:t>
            </a:r>
            <a:r>
              <a:rPr lang="en-US" altLang="ja-JP" sz="1300" dirty="0" smtClean="0">
                <a:latin typeface="Meiryo UI" panose="020B0604030504040204" pitchFamily="50" charset="-128"/>
                <a:ea typeface="Meiryo UI" panose="020B0604030504040204" pitchFamily="50" charset="-128"/>
                <a:cs typeface="Times New Roman" panose="02020603050405020304" pitchFamily="18" charset="0"/>
              </a:rPr>
              <a:t>5:5</a:t>
            </a:r>
            <a:r>
              <a:rPr lang="ja-JP" altLang="en-US" sz="1300" dirty="0" smtClean="0">
                <a:latin typeface="Meiryo UI" panose="020B0604030504040204" pitchFamily="50" charset="-128"/>
                <a:ea typeface="Meiryo UI" panose="020B0604030504040204" pitchFamily="50" charset="-128"/>
                <a:cs typeface="Times New Roman" panose="02020603050405020304" pitchFamily="18" charset="0"/>
              </a:rPr>
              <a:t>となるようにしている。</a:t>
            </a:r>
            <a:endParaRPr lang="en-US" altLang="ja-JP" sz="1300" dirty="0" smtClean="0">
              <a:latin typeface="Meiryo UI" panose="020B0604030504040204" pitchFamily="50" charset="-128"/>
              <a:ea typeface="Meiryo UI" panose="020B0604030504040204" pitchFamily="50" charset="-128"/>
              <a:cs typeface="Times New Roman" panose="02020603050405020304" pitchFamily="18" charset="0"/>
            </a:endParaRPr>
          </a:p>
          <a:p>
            <a:pPr marL="171450" indent="-171450" defTabSz="914400">
              <a:spcAft>
                <a:spcPts val="1200"/>
              </a:spcAft>
              <a:buFont typeface="Wingdings" panose="05000000000000000000" pitchFamily="2" charset="2"/>
              <a:buChar char="Ø"/>
            </a:pPr>
            <a:r>
              <a:rPr lang="ja-JP" altLang="en-US" sz="1300" dirty="0" smtClean="0">
                <a:latin typeface="Meiryo UI" panose="020B0604030504040204" pitchFamily="50" charset="-128"/>
                <a:ea typeface="Meiryo UI" panose="020B0604030504040204" pitchFamily="50" charset="-128"/>
                <a:cs typeface="Times New Roman" panose="02020603050405020304" pitchFamily="18" charset="0"/>
              </a:rPr>
              <a:t>また、契約上の権利行使（貸付け等）について</a:t>
            </a:r>
            <a:r>
              <a:rPr lang="ja-JP" altLang="en-US" sz="1300" dirty="0">
                <a:latin typeface="Meiryo UI" panose="020B0604030504040204" pitchFamily="50" charset="-128"/>
                <a:ea typeface="Meiryo UI" panose="020B0604030504040204" pitchFamily="50" charset="-128"/>
                <a:cs typeface="Times New Roman" panose="02020603050405020304" pitchFamily="18" charset="0"/>
              </a:rPr>
              <a:t>も</a:t>
            </a:r>
            <a:r>
              <a:rPr lang="ja-JP" altLang="en-US" sz="1300" dirty="0" smtClean="0">
                <a:latin typeface="Meiryo UI" panose="020B0604030504040204" pitchFamily="50" charset="-128"/>
                <a:ea typeface="Meiryo UI" panose="020B0604030504040204" pitchFamily="50" charset="-128"/>
                <a:cs typeface="Times New Roman" panose="02020603050405020304" pitchFamily="18" charset="0"/>
              </a:rPr>
              <a:t>、優先継続業務に位置付け、保険金・給付金の支払い等に関する業務と同様の人員体制をとっている。</a:t>
            </a:r>
            <a:endParaRPr lang="en-US" altLang="ja-JP" sz="1300" dirty="0" smtClean="0">
              <a:latin typeface="Meiryo UI" panose="020B0604030504040204" pitchFamily="50" charset="-128"/>
              <a:ea typeface="Meiryo UI" panose="020B0604030504040204" pitchFamily="50" charset="-128"/>
              <a:cs typeface="Times New Roman" panose="02020603050405020304" pitchFamily="18" charset="0"/>
            </a:endParaRPr>
          </a:p>
          <a:p>
            <a:pPr marL="171450" indent="-171450" defTabSz="914400">
              <a:spcAft>
                <a:spcPts val="1200"/>
              </a:spcAft>
              <a:buFont typeface="Wingdings" panose="05000000000000000000" pitchFamily="2" charset="2"/>
              <a:buChar char="Ø"/>
            </a:pPr>
            <a:r>
              <a:rPr lang="ja-JP" altLang="en-US" sz="1300" dirty="0" smtClean="0">
                <a:latin typeface="Meiryo UI" panose="020B0604030504040204" pitchFamily="50" charset="-128"/>
                <a:ea typeface="Meiryo UI" panose="020B0604030504040204" pitchFamily="50" charset="-128"/>
                <a:cs typeface="Times New Roman" panose="02020603050405020304" pitchFamily="18" charset="0"/>
              </a:rPr>
              <a:t>なお、こうした仕組みの実効性確保に向けて、継続すべき業務として追加・削除すべき業務がないか、現在の平時の業務態勢に照らしてバックアップが有効に機能するかなどについて、年</a:t>
            </a:r>
            <a:r>
              <a:rPr lang="en-US" altLang="ja-JP" sz="1300" dirty="0" smtClean="0">
                <a:latin typeface="Meiryo UI" panose="020B0604030504040204" pitchFamily="50" charset="-128"/>
                <a:ea typeface="Meiryo UI" panose="020B0604030504040204" pitchFamily="50" charset="-128"/>
                <a:cs typeface="Times New Roman" panose="02020603050405020304" pitchFamily="18" charset="0"/>
              </a:rPr>
              <a:t>1</a:t>
            </a:r>
            <a:r>
              <a:rPr lang="ja-JP" altLang="en-US" sz="1300" dirty="0" smtClean="0">
                <a:latin typeface="Meiryo UI" panose="020B0604030504040204" pitchFamily="50" charset="-128"/>
                <a:ea typeface="Meiryo UI" panose="020B0604030504040204" pitchFamily="50" charset="-128"/>
                <a:cs typeface="Times New Roman" panose="02020603050405020304" pitchFamily="18" charset="0"/>
              </a:rPr>
              <a:t>回以上検証を行うこととしている。</a:t>
            </a:r>
            <a:endParaRPr lang="en-US" altLang="ja-JP" sz="1300" dirty="0">
              <a:latin typeface="Meiryo UI" panose="020B0604030504040204" pitchFamily="50" charset="-128"/>
              <a:ea typeface="Meiryo UI" panose="020B0604030504040204" pitchFamily="50" charset="-128"/>
              <a:cs typeface="Times New Roman" panose="02020603050405020304" pitchFamily="18" charset="0"/>
            </a:endParaRPr>
          </a:p>
          <a:p>
            <a:pPr marL="171450" indent="-171450" defTabSz="914400">
              <a:spcAft>
                <a:spcPts val="1200"/>
              </a:spcAft>
              <a:buFont typeface="Wingdings" panose="05000000000000000000" pitchFamily="2" charset="2"/>
              <a:buChar char="Ø"/>
            </a:pPr>
            <a:endParaRPr lang="en-US" altLang="ja-JP" sz="1300" dirty="0" smtClean="0">
              <a:latin typeface="Meiryo UI" panose="020B0604030504040204" pitchFamily="50" charset="-128"/>
              <a:ea typeface="Meiryo UI" panose="020B0604030504040204" pitchFamily="50" charset="-128"/>
              <a:cs typeface="Times New Roman" panose="02020603050405020304" pitchFamily="18" charset="0"/>
            </a:endParaRPr>
          </a:p>
          <a:p>
            <a:pPr marL="171450" indent="-171450" defTabSz="914400">
              <a:spcAft>
                <a:spcPts val="1200"/>
              </a:spcAft>
              <a:buFont typeface="Wingdings" panose="05000000000000000000" pitchFamily="2" charset="2"/>
              <a:buChar char="Ø"/>
            </a:pPr>
            <a:endParaRPr lang="en-US" altLang="ja-JP" sz="1300" dirty="0" smtClean="0">
              <a:latin typeface="Meiryo UI" panose="020B0604030504040204" pitchFamily="50" charset="-128"/>
              <a:ea typeface="Meiryo UI" panose="020B0604030504040204" pitchFamily="50" charset="-128"/>
              <a:cs typeface="Times New Roman" panose="02020603050405020304" pitchFamily="18" charset="0"/>
            </a:endParaRPr>
          </a:p>
          <a:p>
            <a:pPr marL="171450" indent="-171450" defTabSz="914400">
              <a:spcAft>
                <a:spcPts val="1200"/>
              </a:spcAft>
              <a:buFont typeface="Wingdings" panose="05000000000000000000" pitchFamily="2" charset="2"/>
              <a:buChar char="Ø"/>
            </a:pPr>
            <a:endParaRPr lang="en-US" altLang="ja-JP" sz="13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7" name="Rectangle 7"/>
          <p:cNvSpPr>
            <a:spLocks noChangeArrowheads="1"/>
          </p:cNvSpPr>
          <p:nvPr/>
        </p:nvSpPr>
        <p:spPr bwMode="auto">
          <a:xfrm>
            <a:off x="400050" y="457200"/>
            <a:ext cx="9906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000" b="0" i="0" u="none" strike="noStrike" cap="none" normalizeH="0" baseline="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 name="ホームベース 11"/>
          <p:cNvSpPr/>
          <p:nvPr/>
        </p:nvSpPr>
        <p:spPr>
          <a:xfrm>
            <a:off x="-5" y="1"/>
            <a:ext cx="9906004" cy="723900"/>
          </a:xfrm>
          <a:prstGeom prst="homePlate">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5000"/>
              </a:lnSpc>
            </a:pPr>
            <a:r>
              <a:rPr kumimoji="1" lang="ja-JP" altLang="en-US" sz="2800" b="1" dirty="0" smtClean="0">
                <a:latin typeface="Meiryo UI" panose="020B0604030504040204" pitchFamily="50" charset="-128"/>
                <a:ea typeface="Meiryo UI" panose="020B0604030504040204" pitchFamily="50" charset="-128"/>
              </a:rPr>
              <a:t>明治</a:t>
            </a:r>
            <a:r>
              <a:rPr kumimoji="1" lang="ja-JP" altLang="en-US" sz="2800" b="1" dirty="0" smtClean="0">
                <a:solidFill>
                  <a:schemeClr val="bg1"/>
                </a:solidFill>
                <a:latin typeface="Meiryo UI" panose="020B0604030504040204" pitchFamily="50" charset="-128"/>
                <a:ea typeface="Meiryo UI" panose="020B0604030504040204" pitchFamily="50" charset="-128"/>
              </a:rPr>
              <a:t>安田生命保険相互</a:t>
            </a:r>
            <a:r>
              <a:rPr kumimoji="1" lang="ja-JP" altLang="en-US" sz="2800" b="1" dirty="0" smtClean="0">
                <a:latin typeface="Meiryo UI" panose="020B0604030504040204" pitchFamily="50" charset="-128"/>
                <a:ea typeface="Meiryo UI" panose="020B0604030504040204" pitchFamily="50" charset="-128"/>
              </a:rPr>
              <a:t>会社</a:t>
            </a:r>
            <a:endParaRPr kumimoji="1" lang="ja-JP" altLang="en-US" sz="2800" b="1" dirty="0">
              <a:latin typeface="Meiryo UI" panose="020B0604030504040204" pitchFamily="50" charset="-128"/>
              <a:ea typeface="Meiryo UI" panose="020B0604030504040204" pitchFamily="50" charset="-128"/>
            </a:endParaRPr>
          </a:p>
        </p:txBody>
      </p:sp>
      <p:sp>
        <p:nvSpPr>
          <p:cNvPr id="9" name="角丸四角形 8"/>
          <p:cNvSpPr/>
          <p:nvPr/>
        </p:nvSpPr>
        <p:spPr>
          <a:xfrm>
            <a:off x="278330" y="787664"/>
            <a:ext cx="9349327" cy="1080000"/>
          </a:xfrm>
          <a:prstGeom prst="roundRect">
            <a:avLst/>
          </a:prstGeom>
          <a:noFill/>
          <a:ln w="38100" cmpd="db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spcBef>
                <a:spcPts val="600"/>
              </a:spcBef>
              <a:buFont typeface="Arial" panose="020B0604020202020204" pitchFamily="34" charset="0"/>
              <a:buChar char="•"/>
            </a:pPr>
            <a:r>
              <a:rPr kumimoji="1" lang="ja-JP" altLang="en-US" sz="1400" b="1" dirty="0">
                <a:solidFill>
                  <a:schemeClr val="tx1"/>
                </a:solidFill>
                <a:latin typeface="Meiryo UI" panose="020B0604030504040204" pitchFamily="50" charset="-128"/>
                <a:ea typeface="Meiryo UI" panose="020B0604030504040204" pitchFamily="50" charset="-128"/>
              </a:rPr>
              <a:t>東京で意思決定ができるとは限らないため、事前に災害時に実施すべき事項のチェックリストを作成し、</a:t>
            </a:r>
            <a:r>
              <a:rPr kumimoji="1" lang="ja-JP" altLang="en-US" sz="1400" b="1" dirty="0" smtClean="0">
                <a:solidFill>
                  <a:schemeClr val="tx1"/>
                </a:solidFill>
                <a:latin typeface="Meiryo UI" panose="020B0604030504040204" pitchFamily="50" charset="-128"/>
                <a:ea typeface="Meiryo UI" panose="020B0604030504040204" pitchFamily="50" charset="-128"/>
              </a:rPr>
              <a:t>在阪要</a:t>
            </a:r>
            <a:r>
              <a:rPr kumimoji="1" lang="ja-JP" altLang="en-US" sz="1400" b="1" dirty="0">
                <a:solidFill>
                  <a:schemeClr val="tx1"/>
                </a:solidFill>
                <a:latin typeface="Meiryo UI" panose="020B0604030504040204" pitchFamily="50" charset="-128"/>
                <a:ea typeface="Meiryo UI" panose="020B0604030504040204" pitchFamily="50" charset="-128"/>
              </a:rPr>
              <a:t>員</a:t>
            </a:r>
            <a:r>
              <a:rPr kumimoji="1" lang="ja-JP" altLang="en-US" sz="1400" b="1" dirty="0" smtClean="0">
                <a:solidFill>
                  <a:schemeClr val="tx1"/>
                </a:solidFill>
                <a:latin typeface="Meiryo UI" panose="020B0604030504040204" pitchFamily="50" charset="-128"/>
                <a:ea typeface="Meiryo UI" panose="020B0604030504040204" pitchFamily="50" charset="-128"/>
              </a:rPr>
              <a:t>で</a:t>
            </a:r>
            <a:r>
              <a:rPr kumimoji="1" lang="ja-JP" altLang="en-US" sz="1400" b="1" dirty="0">
                <a:solidFill>
                  <a:schemeClr val="tx1"/>
                </a:solidFill>
                <a:latin typeface="Meiryo UI" panose="020B0604030504040204" pitchFamily="50" charset="-128"/>
                <a:ea typeface="Meiryo UI" panose="020B0604030504040204" pitchFamily="50" charset="-128"/>
              </a:rPr>
              <a:t>当面の対応を進められる</a:t>
            </a:r>
            <a:r>
              <a:rPr kumimoji="1" lang="ja-JP" altLang="en-US" sz="1400" b="1" dirty="0" smtClean="0">
                <a:solidFill>
                  <a:schemeClr val="tx1"/>
                </a:solidFill>
                <a:latin typeface="Meiryo UI" panose="020B0604030504040204" pitchFamily="50" charset="-128"/>
                <a:ea typeface="Meiryo UI" panose="020B0604030504040204" pitchFamily="50" charset="-128"/>
              </a:rPr>
              <a:t>体制</a:t>
            </a:r>
            <a:r>
              <a:rPr kumimoji="1" lang="ja-JP" altLang="en-US" sz="1400" b="1" dirty="0">
                <a:solidFill>
                  <a:schemeClr val="tx1"/>
                </a:solidFill>
                <a:latin typeface="Meiryo UI" panose="020B0604030504040204" pitchFamily="50" charset="-128"/>
                <a:ea typeface="Meiryo UI" panose="020B0604030504040204" pitchFamily="50" charset="-128"/>
              </a:rPr>
              <a:t>を構築。</a:t>
            </a:r>
          </a:p>
          <a:p>
            <a:pPr marL="285750" indent="-285750">
              <a:spcBef>
                <a:spcPts val="600"/>
              </a:spcBef>
              <a:buFont typeface="Arial" panose="020B0604020202020204" pitchFamily="34" charset="0"/>
              <a:buChar char="•"/>
            </a:pPr>
            <a:r>
              <a:rPr kumimoji="1" lang="ja-JP" altLang="en-US" sz="1400" b="1" dirty="0" smtClean="0">
                <a:solidFill>
                  <a:schemeClr val="tx1"/>
                </a:solidFill>
                <a:latin typeface="Meiryo UI" panose="020B0604030504040204" pitchFamily="50" charset="-128"/>
                <a:ea typeface="Meiryo UI" panose="020B0604030504040204" pitchFamily="50" charset="-128"/>
              </a:rPr>
              <a:t>最優先</a:t>
            </a:r>
            <a:r>
              <a:rPr kumimoji="1" lang="ja-JP" altLang="en-US" sz="1400" b="1" dirty="0">
                <a:solidFill>
                  <a:schemeClr val="tx1"/>
                </a:solidFill>
                <a:latin typeface="Meiryo UI" panose="020B0604030504040204" pitchFamily="50" charset="-128"/>
                <a:ea typeface="Meiryo UI" panose="020B0604030504040204" pitchFamily="50" charset="-128"/>
              </a:rPr>
              <a:t>継続業務である保険金・給付金の支払い等については、大阪</a:t>
            </a:r>
            <a:r>
              <a:rPr kumimoji="1" lang="ja-JP" altLang="en-US" sz="1400" b="1" dirty="0" smtClean="0">
                <a:solidFill>
                  <a:schemeClr val="tx1"/>
                </a:solidFill>
                <a:latin typeface="Meiryo UI" panose="020B0604030504040204" pitchFamily="50" charset="-128"/>
                <a:ea typeface="Meiryo UI" panose="020B0604030504040204" pitchFamily="50" charset="-128"/>
              </a:rPr>
              <a:t>に第二センター</a:t>
            </a:r>
            <a:r>
              <a:rPr kumimoji="1" lang="ja-JP" altLang="en-US" sz="1400" b="1" dirty="0">
                <a:solidFill>
                  <a:schemeClr val="tx1"/>
                </a:solidFill>
                <a:latin typeface="Meiryo UI" panose="020B0604030504040204" pitchFamily="50" charset="-128"/>
                <a:ea typeface="Meiryo UI" panose="020B0604030504040204" pitchFamily="50" charset="-128"/>
              </a:rPr>
              <a:t>を</a:t>
            </a:r>
            <a:r>
              <a:rPr kumimoji="1" lang="ja-JP" altLang="en-US" sz="1400" b="1" dirty="0" smtClean="0">
                <a:solidFill>
                  <a:schemeClr val="tx1"/>
                </a:solidFill>
                <a:latin typeface="Meiryo UI" panose="020B0604030504040204" pitchFamily="50" charset="-128"/>
                <a:ea typeface="Meiryo UI" panose="020B0604030504040204" pitchFamily="50" charset="-128"/>
              </a:rPr>
              <a:t>設置。個々の業務により異なるが、東京</a:t>
            </a:r>
            <a:r>
              <a:rPr kumimoji="1" lang="ja-JP" altLang="en-US" sz="1400" b="1" dirty="0">
                <a:solidFill>
                  <a:schemeClr val="tx1"/>
                </a:solidFill>
                <a:latin typeface="Meiryo UI" panose="020B0604030504040204" pitchFamily="50" charset="-128"/>
                <a:ea typeface="Meiryo UI" panose="020B0604030504040204" pitchFamily="50" charset="-128"/>
              </a:rPr>
              <a:t>：大阪の人員の</a:t>
            </a:r>
            <a:r>
              <a:rPr kumimoji="1" lang="ja-JP" altLang="en-US" sz="1400" b="1" dirty="0" smtClean="0">
                <a:solidFill>
                  <a:schemeClr val="tx1"/>
                </a:solidFill>
                <a:latin typeface="Meiryo UI" panose="020B0604030504040204" pitchFamily="50" charset="-128"/>
                <a:ea typeface="Meiryo UI" panose="020B0604030504040204" pitchFamily="50" charset="-128"/>
              </a:rPr>
              <a:t>比率を</a:t>
            </a:r>
            <a:r>
              <a:rPr kumimoji="1" lang="en-US" altLang="ja-JP" sz="1400" b="1" dirty="0" smtClean="0">
                <a:solidFill>
                  <a:schemeClr val="tx1"/>
                </a:solidFill>
                <a:latin typeface="Meiryo UI" panose="020B0604030504040204" pitchFamily="50" charset="-128"/>
                <a:ea typeface="Meiryo UI" panose="020B0604030504040204" pitchFamily="50" charset="-128"/>
              </a:rPr>
              <a:t>7</a:t>
            </a:r>
            <a:r>
              <a:rPr kumimoji="1" lang="ja-JP" altLang="en-US" sz="1400" b="1" dirty="0">
                <a:solidFill>
                  <a:schemeClr val="tx1"/>
                </a:solidFill>
                <a:latin typeface="Meiryo UI" panose="020B0604030504040204" pitchFamily="50" charset="-128"/>
                <a:ea typeface="Meiryo UI" panose="020B0604030504040204" pitchFamily="50" charset="-128"/>
              </a:rPr>
              <a:t>：</a:t>
            </a:r>
            <a:r>
              <a:rPr kumimoji="1" lang="en-US" altLang="ja-JP" sz="1400" b="1" dirty="0">
                <a:solidFill>
                  <a:schemeClr val="tx1"/>
                </a:solidFill>
                <a:latin typeface="Meiryo UI" panose="020B0604030504040204" pitchFamily="50" charset="-128"/>
                <a:ea typeface="Meiryo UI" panose="020B0604030504040204" pitchFamily="50" charset="-128"/>
              </a:rPr>
              <a:t>3 </a:t>
            </a:r>
            <a:r>
              <a:rPr kumimoji="1" lang="ja-JP" altLang="en-US" sz="1400" b="1" dirty="0">
                <a:solidFill>
                  <a:schemeClr val="tx1"/>
                </a:solidFill>
                <a:latin typeface="Meiryo UI" panose="020B0604030504040204" pitchFamily="50" charset="-128"/>
                <a:ea typeface="Meiryo UI" panose="020B0604030504040204" pitchFamily="50" charset="-128"/>
              </a:rPr>
              <a:t>～ </a:t>
            </a:r>
            <a:r>
              <a:rPr kumimoji="1" lang="en-US" altLang="ja-JP" sz="1400" b="1" dirty="0">
                <a:solidFill>
                  <a:schemeClr val="tx1"/>
                </a:solidFill>
                <a:latin typeface="Meiryo UI" panose="020B0604030504040204" pitchFamily="50" charset="-128"/>
                <a:ea typeface="Meiryo UI" panose="020B0604030504040204" pitchFamily="50" charset="-128"/>
              </a:rPr>
              <a:t>5</a:t>
            </a:r>
            <a:r>
              <a:rPr kumimoji="1" lang="ja-JP" altLang="en-US" sz="1400" b="1" dirty="0">
                <a:solidFill>
                  <a:schemeClr val="tx1"/>
                </a:solidFill>
                <a:latin typeface="Meiryo UI" panose="020B0604030504040204" pitchFamily="50" charset="-128"/>
                <a:ea typeface="Meiryo UI" panose="020B0604030504040204" pitchFamily="50" charset="-128"/>
              </a:rPr>
              <a:t>：</a:t>
            </a:r>
            <a:r>
              <a:rPr kumimoji="1" lang="en-US" altLang="ja-JP" sz="1400" b="1" dirty="0" smtClean="0">
                <a:solidFill>
                  <a:schemeClr val="tx1"/>
                </a:solidFill>
                <a:latin typeface="Meiryo UI" panose="020B0604030504040204" pitchFamily="50" charset="-128"/>
                <a:ea typeface="Meiryo UI" panose="020B0604030504040204" pitchFamily="50" charset="-128"/>
              </a:rPr>
              <a:t>5</a:t>
            </a:r>
            <a:r>
              <a:rPr kumimoji="1" lang="ja-JP" altLang="en-US" sz="1400" b="1" dirty="0" smtClean="0">
                <a:solidFill>
                  <a:schemeClr val="tx1"/>
                </a:solidFill>
                <a:latin typeface="Meiryo UI" panose="020B0604030504040204" pitchFamily="50" charset="-128"/>
                <a:ea typeface="Meiryo UI" panose="020B0604030504040204" pitchFamily="50" charset="-128"/>
              </a:rPr>
              <a:t>と</a:t>
            </a:r>
            <a:r>
              <a:rPr kumimoji="1" lang="ja-JP" altLang="en-US" sz="1400" b="1" dirty="0">
                <a:solidFill>
                  <a:schemeClr val="tx1"/>
                </a:solidFill>
                <a:latin typeface="Meiryo UI" panose="020B0604030504040204" pitchFamily="50" charset="-128"/>
                <a:ea typeface="Meiryo UI" panose="020B0604030504040204" pitchFamily="50" charset="-128"/>
              </a:rPr>
              <a:t>している。</a:t>
            </a:r>
          </a:p>
        </p:txBody>
      </p:sp>
      <p:pic>
        <p:nvPicPr>
          <p:cNvPr id="2" name="図 1"/>
          <p:cNvPicPr>
            <a:picLocks noChangeAspect="1"/>
          </p:cNvPicPr>
          <p:nvPr/>
        </p:nvPicPr>
        <p:blipFill>
          <a:blip r:embed="rId2"/>
          <a:stretch>
            <a:fillRect/>
          </a:stretch>
        </p:blipFill>
        <p:spPr>
          <a:xfrm>
            <a:off x="2093711" y="4872253"/>
            <a:ext cx="6176489" cy="1939690"/>
          </a:xfrm>
          <a:prstGeom prst="rect">
            <a:avLst/>
          </a:prstGeom>
        </p:spPr>
      </p:pic>
    </p:spTree>
    <p:extLst>
      <p:ext uri="{BB962C8B-B14F-4D97-AF65-F5344CB8AC3E}">
        <p14:creationId xmlns:p14="http://schemas.microsoft.com/office/powerpoint/2010/main" val="107929603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427</Words>
  <Application>Microsoft Office PowerPoint</Application>
  <PresentationFormat>A4 210 x 297 mm</PresentationFormat>
  <Paragraphs>11</Paragraphs>
  <Slides>1</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vt:i4>
      </vt:variant>
    </vt:vector>
  </HeadingPairs>
  <TitlesOfParts>
    <vt:vector size="11" baseType="lpstr">
      <vt:lpstr>Meiryo UI</vt:lpstr>
      <vt:lpstr>ＭＳ ゴシック</vt:lpstr>
      <vt:lpstr>游ゴシック</vt:lpstr>
      <vt:lpstr>游ゴシック Light</vt:lpstr>
      <vt:lpstr>Arial</vt:lpstr>
      <vt:lpstr>Calibri</vt:lpstr>
      <vt:lpstr>Calibri Light</vt:lpstr>
      <vt:lpstr>Times New Roman</vt:lpstr>
      <vt:lpstr>Wingdings</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revision>5</cp:revision>
  <dcterms:modified xsi:type="dcterms:W3CDTF">2020-08-24T05:42:38Z</dcterms:modified>
</cp:coreProperties>
</file>