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906"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presProps.xml" Type="http://schemas.openxmlformats.org/officeDocument/2006/relationships/presProps" Id="rId3"></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tableStyles.xml" Type="http://schemas.openxmlformats.org/officeDocument/2006/relationships/tableStyles" Id="rId6"></Relationship><Relationship Target="theme/theme1.xml" Type="http://schemas.openxmlformats.org/officeDocument/2006/relationships/theme" Id="rId5"></Relationship><Relationship Target="viewProps.xml" Type="http://schemas.openxmlformats.org/officeDocument/2006/relationships/viewProps" Id="rId4"></Relationship></Relationship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2024/10/17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2024/10/17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image2.png" Type="http://schemas.openxmlformats.org/officeDocument/2006/relationships/image" Id="rId3"></Relationship><Relationship Target="../media/image1.emf" Type="http://schemas.openxmlformats.org/officeDocument/2006/relationships/image" Id="rId2"></Relationship><Relationship Target="../slideLayouts/slideLayout1.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360650" y="1805656"/>
            <a:ext cx="47679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年金、投資信託等の運用資産の管理を専門とする信託銀行</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5" y="1"/>
            <a:ext cx="9906004" cy="723900"/>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dirty="0">
                <a:latin typeface="Meiryo UI" panose="020B0604030504040204" pitchFamily="50" charset="-128"/>
                <a:ea typeface="Meiryo UI" panose="020B0604030504040204" pitchFamily="50" charset="-128"/>
              </a:rPr>
              <a:t>日本マスタートラスト信託銀行株式会社</a:t>
            </a:r>
            <a:endParaRPr kumimoji="1" lang="ja-JP" altLang="en-US" sz="1300" b="1" dirty="0">
              <a:latin typeface="Meiryo UI" panose="020B0604030504040204" pitchFamily="50" charset="-128"/>
              <a:ea typeface="Meiryo UI" panose="020B0604030504040204" pitchFamily="50" charset="-128"/>
            </a:endParaRPr>
          </a:p>
        </p:txBody>
      </p:sp>
      <p:sp>
        <p:nvSpPr>
          <p:cNvPr id="9" name="角丸四角形 8"/>
          <p:cNvSpPr/>
          <p:nvPr/>
        </p:nvSpPr>
        <p:spPr>
          <a:xfrm>
            <a:off x="180304" y="844746"/>
            <a:ext cx="9606509" cy="574703"/>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　東阪各々の災害に備え、重要業務（資金決済、証券決済）を中心に、大阪と東京との間でデュアルオペレーション体制を運用　</a:t>
            </a:r>
          </a:p>
        </p:txBody>
      </p:sp>
      <p:sp>
        <p:nvSpPr>
          <p:cNvPr id="10" name="Rectangle 5"/>
          <p:cNvSpPr>
            <a:spLocks noChangeArrowheads="1"/>
          </p:cNvSpPr>
          <p:nvPr/>
        </p:nvSpPr>
        <p:spPr bwMode="auto">
          <a:xfrm>
            <a:off x="360650" y="2062982"/>
            <a:ext cx="47679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預かり資産は</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759</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兆円（</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2024</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6</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月末現在）</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Rectangle 5"/>
          <p:cNvSpPr>
            <a:spLocks noChangeArrowheads="1"/>
          </p:cNvSpPr>
          <p:nvPr/>
        </p:nvSpPr>
        <p:spPr bwMode="auto">
          <a:xfrm>
            <a:off x="142875" y="1548330"/>
            <a:ext cx="9338835" cy="276999"/>
          </a:xfrm>
          <a:prstGeom prst="rect">
            <a:avLst/>
          </a:prstGeom>
          <a:solidFill>
            <a:schemeClr val="accent1">
              <a:lumMod val="40000"/>
              <a:lumOff val="6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１．日本マスタートラスト信託銀行について</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Rectangle 5"/>
          <p:cNvSpPr>
            <a:spLocks noChangeArrowheads="1"/>
          </p:cNvSpPr>
          <p:nvPr/>
        </p:nvSpPr>
        <p:spPr bwMode="auto">
          <a:xfrm>
            <a:off x="142875" y="2320308"/>
            <a:ext cx="9338835" cy="276999"/>
          </a:xfrm>
          <a:prstGeom prst="rect">
            <a:avLst/>
          </a:prstGeom>
          <a:solidFill>
            <a:schemeClr val="accent1">
              <a:lumMod val="40000"/>
              <a:lumOff val="6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２．業務継続態勢整備の責務</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Rectangle 5"/>
          <p:cNvSpPr>
            <a:spLocks noChangeArrowheads="1"/>
          </p:cNvSpPr>
          <p:nvPr/>
        </p:nvSpPr>
        <p:spPr bwMode="auto">
          <a:xfrm>
            <a:off x="360650" y="2577634"/>
            <a:ext cx="92371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預かり資産の規模から、当社の業務継続に支障が生じると社会的に大きな影響をきたすことが見込まれるため、</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2013</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月より大阪に拠点を設け、東阪複線運用体制（デュアルオペレーション）の運用を開始</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Rectangle 5"/>
          <p:cNvSpPr>
            <a:spLocks noChangeArrowheads="1"/>
          </p:cNvSpPr>
          <p:nvPr/>
        </p:nvSpPr>
        <p:spPr bwMode="auto">
          <a:xfrm>
            <a:off x="142875" y="3019626"/>
            <a:ext cx="6273560" cy="276999"/>
          </a:xfrm>
          <a:prstGeom prst="rect">
            <a:avLst/>
          </a:prstGeom>
          <a:solidFill>
            <a:schemeClr val="accent1">
              <a:lumMod val="40000"/>
              <a:lumOff val="6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３．業務継続態勢</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Rectangle 5"/>
          <p:cNvSpPr>
            <a:spLocks noChangeArrowheads="1"/>
          </p:cNvSpPr>
          <p:nvPr/>
        </p:nvSpPr>
        <p:spPr bwMode="auto">
          <a:xfrm>
            <a:off x="52546" y="3276952"/>
            <a:ext cx="545925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（１）大阪と東京の複線運用体制（デュアルオペレーション）を運用　</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図</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1]</a:t>
            </a:r>
          </a:p>
        </p:txBody>
      </p:sp>
      <p:sp>
        <p:nvSpPr>
          <p:cNvPr id="19" name="Rectangle 5"/>
          <p:cNvSpPr>
            <a:spLocks noChangeArrowheads="1"/>
          </p:cNvSpPr>
          <p:nvPr/>
        </p:nvSpPr>
        <p:spPr bwMode="auto">
          <a:xfrm>
            <a:off x="360650" y="3534278"/>
            <a:ext cx="60449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業務継続対象の</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22</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業務のうち</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16</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業務について、平常時より東阪間で同一の業務を分担</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Rectangle 5"/>
          <p:cNvSpPr>
            <a:spLocks noChangeArrowheads="1"/>
          </p:cNvSpPr>
          <p:nvPr/>
        </p:nvSpPr>
        <p:spPr bwMode="auto">
          <a:xfrm>
            <a:off x="360650" y="3775341"/>
            <a:ext cx="626355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自然災害等によって一方のオフィスで業務継続に支障が生じた場合は、いつでも他方が代替可能</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Rectangle 5"/>
          <p:cNvSpPr>
            <a:spLocks noChangeArrowheads="1"/>
          </p:cNvSpPr>
          <p:nvPr/>
        </p:nvSpPr>
        <p:spPr bwMode="auto">
          <a:xfrm>
            <a:off x="52546" y="4032398"/>
            <a:ext cx="47679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（２）オフィスとシステムセンターは大阪と東京ほかに設置　</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図</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2]</a:t>
            </a:r>
          </a:p>
        </p:txBody>
      </p:sp>
      <p:sp>
        <p:nvSpPr>
          <p:cNvPr id="22" name="Rectangle 5"/>
          <p:cNvSpPr>
            <a:spLocks noChangeArrowheads="1"/>
          </p:cNvSpPr>
          <p:nvPr/>
        </p:nvSpPr>
        <p:spPr bwMode="auto">
          <a:xfrm>
            <a:off x="360650" y="4255650"/>
            <a:ext cx="60557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東京オフィス、関東システムセンターが被災して停止した場合でも、大阪オフィスおよび関西システムセンターによって業務継続可能</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 name="図 1"/>
          <p:cNvPicPr>
            <a:picLocks noChangeAspect="1"/>
          </p:cNvPicPr>
          <p:nvPr/>
        </p:nvPicPr>
        <p:blipFill>
          <a:blip r:embed="rId2"/>
          <a:stretch>
            <a:fillRect/>
          </a:stretch>
        </p:blipFill>
        <p:spPr>
          <a:xfrm>
            <a:off x="6416435" y="3059803"/>
            <a:ext cx="3128846" cy="1209554"/>
          </a:xfrm>
          <a:prstGeom prst="rect">
            <a:avLst/>
          </a:prstGeom>
        </p:spPr>
      </p:pic>
      <p:sp>
        <p:nvSpPr>
          <p:cNvPr id="38" name="Rectangle 5"/>
          <p:cNvSpPr>
            <a:spLocks noChangeArrowheads="1"/>
          </p:cNvSpPr>
          <p:nvPr/>
        </p:nvSpPr>
        <p:spPr bwMode="auto">
          <a:xfrm>
            <a:off x="142874" y="4704932"/>
            <a:ext cx="6273561" cy="276999"/>
          </a:xfrm>
          <a:prstGeom prst="rect">
            <a:avLst/>
          </a:prstGeom>
          <a:solidFill>
            <a:schemeClr val="accent1">
              <a:lumMod val="40000"/>
              <a:lumOff val="6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４．業務継続態勢の実効性確保</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9" name="Rectangle 5"/>
          <p:cNvSpPr>
            <a:spLocks noChangeArrowheads="1"/>
          </p:cNvSpPr>
          <p:nvPr/>
        </p:nvSpPr>
        <p:spPr bwMode="auto">
          <a:xfrm>
            <a:off x="52546" y="4981931"/>
            <a:ext cx="47679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（１）定期訓練</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0" name="Rectangle 5"/>
          <p:cNvSpPr>
            <a:spLocks noChangeArrowheads="1"/>
          </p:cNvSpPr>
          <p:nvPr/>
        </p:nvSpPr>
        <p:spPr bwMode="auto">
          <a:xfrm>
            <a:off x="360650" y="5196500"/>
            <a:ext cx="59721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業務継続対象業務（</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22</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業務）のうち、デュアルオペレーション業務（</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16</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業務）については、東阪間の業務引継訓練を年</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回実施</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1" name="Rectangle 5"/>
          <p:cNvSpPr>
            <a:spLocks noChangeArrowheads="1"/>
          </p:cNvSpPr>
          <p:nvPr/>
        </p:nvSpPr>
        <p:spPr bwMode="auto">
          <a:xfrm>
            <a:off x="360650" y="5563542"/>
            <a:ext cx="60449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業務継続対象業務（</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22</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業務）のうち、非デュアルオペレーション業務については、非常時に東京オフィスの業務を大阪オフィスで代替するための訓練を年１～２回実施</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2" name="Rectangle 5"/>
          <p:cNvSpPr>
            <a:spLocks noChangeArrowheads="1"/>
          </p:cNvSpPr>
          <p:nvPr/>
        </p:nvSpPr>
        <p:spPr bwMode="auto">
          <a:xfrm>
            <a:off x="52546" y="5962218"/>
            <a:ext cx="47679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（２）専門スキルを持つ要員の確保</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Rectangle 5"/>
          <p:cNvSpPr>
            <a:spLocks noChangeArrowheads="1"/>
          </p:cNvSpPr>
          <p:nvPr/>
        </p:nvSpPr>
        <p:spPr bwMode="auto">
          <a:xfrm>
            <a:off x="360650" y="6169967"/>
            <a:ext cx="60557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大阪地区で新卒および中途採用を行い、東京オフィスにおける研修（</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年）を経たうえで大阪オフィスに配属（</a:t>
            </a:r>
            <a:r>
              <a:rPr lang="ja-JP" altLang="en-US" sz="1200">
                <a:latin typeface="Meiryo UI" panose="020B0604030504040204" pitchFamily="50" charset="-128"/>
                <a:ea typeface="Meiryo UI" panose="020B0604030504040204" pitchFamily="50" charset="-128"/>
                <a:cs typeface="Times New Roman" panose="02020603050405020304" pitchFamily="18" charset="0"/>
              </a:rPr>
              <a:t>東阪間で同一の</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業務運営を確保）</a:t>
            </a:r>
            <a:endParaRPr lang="en-US" altLang="ja-JP" sz="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Rectangle 5"/>
          <p:cNvSpPr>
            <a:spLocks noChangeArrowheads="1"/>
          </p:cNvSpPr>
          <p:nvPr/>
        </p:nvSpPr>
        <p:spPr bwMode="auto">
          <a:xfrm>
            <a:off x="6416435" y="2924231"/>
            <a:ext cx="2018460"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（図</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）大阪と東京のデュアルオペレーション</a:t>
            </a:r>
            <a:endParaRPr lang="en-US" altLang="ja-JP" sz="7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Rectangle 5"/>
          <p:cNvSpPr>
            <a:spLocks noChangeArrowheads="1"/>
          </p:cNvSpPr>
          <p:nvPr/>
        </p:nvSpPr>
        <p:spPr bwMode="auto">
          <a:xfrm>
            <a:off x="6416435" y="4551885"/>
            <a:ext cx="2348131"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（図</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）オフィスとシステムのバックアップ</a:t>
            </a:r>
            <a:endParaRPr lang="en-US" altLang="ja-JP" sz="7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5" name="図 24">
            <a:extLst>
              <a:ext uri="{FF2B5EF4-FFF2-40B4-BE49-F238E27FC236}">
                <a16:creationId xmlns:a16="http://schemas.microsoft.com/office/drawing/2014/main" id="{C796BDEC-2F40-FBC7-4C57-B0105646027C}"/>
              </a:ext>
            </a:extLst>
          </p:cNvPr>
          <p:cNvPicPr>
            <a:picLocks noChangeAspect="1"/>
          </p:cNvPicPr>
          <p:nvPr/>
        </p:nvPicPr>
        <p:blipFill>
          <a:blip r:embed="rId3"/>
          <a:stretch>
            <a:fillRect/>
          </a:stretch>
        </p:blipFill>
        <p:spPr>
          <a:xfrm>
            <a:off x="6943810" y="4720970"/>
            <a:ext cx="2074095" cy="1986535"/>
          </a:xfrm>
          <a:prstGeom prst="rect">
            <a:avLst/>
          </a:prstGeom>
        </p:spPr>
      </p:pic>
    </p:spTree>
    <p:extLst>
      <p:ext uri="{BB962C8B-B14F-4D97-AF65-F5344CB8AC3E}">
        <p14:creationId xmlns:p14="http://schemas.microsoft.com/office/powerpoint/2010/main" val="7754874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393</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2019-09-26T05:38:23Z</dcterms:created>
  <dcterms:modified xsi:type="dcterms:W3CDTF">2024-10-17T10:09:53Z</dcterms:modified>
</cp:coreProperties>
</file>