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ContentType="application/vnd.openxmlformats-officedocument.extended-properties+xml" PartName="/docProps/app.xml"/>
  <Override ContentType="application/vnd.openxmlformats-package.core-properties+xml" PartName="/docProps/core.xml"/>
  <Override ContentType="application/vnd.openxmlformats-officedocument.presentationml.notesMaster+xml" PartName="/ppt/notesMasters/notesMaster1.xml"/>
  <Override ContentType="application/vnd.openxmlformats-officedocument.presentationml.presProps+xml" PartName="/ppt/presProps.xml"/>
  <Override ContentType="application/vnd.openxmlformats-officedocument.presentationml.presentation.main+xml" PartName="/ppt/presentation.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tableStyles+xml" PartName="/ppt/tableStyle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Relationships xmlns="http://schemas.openxmlformats.org/package/2006/relationships"><Relationship Target="ppt/presentation.xml" Type="http://schemas.openxmlformats.org/officeDocument/2006/relationships/officeDocument" Id="rId1"></Relationship><Relationship Target="docProps/core.xml" Type="http://schemas.openxmlformats.org/package/2006/relationships/metadata/core-properties" Id="rId5"></Relationship><Relationship Target="docProps/thumbnail.jpeg" Type="http://schemas.openxmlformats.org/package/2006/relationships/metadata/thumbnail" Id="rId6"></Relationship><Relationship Target="docProps/app.xml" Type="http://schemas.openxmlformats.org/officeDocument/2006/relationships/extended-properties" Id="rId7"></Relationship></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notesMasterIdLst>
    <p:notesMasterId r:id="rId3"/>
  </p:notesMasterIdLst>
  <p:sldIdLst>
    <p:sldId id="259" r:id="rId2"/>
  </p:sldIdLst>
  <p:sldSz cx="9906000" cy="6858000" type="A4"/>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C2C7C"/>
    <a:srgbClr val="28287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265" autoAdjust="0"/>
    <p:restoredTop sz="81717" autoAdjust="0"/>
  </p:normalViewPr>
  <p:slideViewPr>
    <p:cSldViewPr snapToGrid="0">
      <p:cViewPr varScale="1">
        <p:scale>
          <a:sx n="73" d="100"/>
          <a:sy n="73" d="100"/>
        </p:scale>
        <p:origin x="1176" y="66"/>
      </p:cViewPr>
      <p:guideLst>
        <p:guide orient="horz" pos="2160"/>
        <p:guide pos="3120"/>
      </p:guideLst>
    </p:cSldViewPr>
  </p:slideViewPr>
  <p:notesTextViewPr>
    <p:cViewPr>
      <p:scale>
        <a:sx n="1" d="1"/>
        <a:sy n="1" d="1"/>
      </p:scale>
      <p:origin x="0" y="0"/>
    </p:cViewPr>
  </p:notesTextViewPr>
  <p:gridSpacing cx="72008" cy="72008"/>
</p:viewPr>
</file>

<file path=ppt/_rels/presentation.xml.rels><?xml version="1.0" encoding="UTF-8" ?><Relationships xmlns="http://schemas.openxmlformats.org/package/2006/relationships"><Relationship Target="notesMasters/notesMaster1.xml" Type="http://schemas.openxmlformats.org/officeDocument/2006/relationships/notesMaster" Id="rId3"></Relationship><Relationship Target="tableStyles.xml" Type="http://schemas.openxmlformats.org/officeDocument/2006/relationships/tableStyles" Id="rId7"></Relationship><Relationship Target="slides/slide1.xml" Type="http://schemas.openxmlformats.org/officeDocument/2006/relationships/slide" Id="rId2"></Relationship><Relationship Target="slideMasters/slideMaster1.xml" Type="http://schemas.openxmlformats.org/officeDocument/2006/relationships/slideMaster" Id="rId1"></Relationship><Relationship Target="theme/theme1.xml" Type="http://schemas.openxmlformats.org/officeDocument/2006/relationships/theme" Id="rId6"></Relationship><Relationship Target="viewProps.xml" Type="http://schemas.openxmlformats.org/officeDocument/2006/relationships/viewProps" Id="rId5"></Relationship><Relationship Target="presProps.xml" Type="http://schemas.openxmlformats.org/officeDocument/2006/relationships/presProps" Id="rId4"></Relationship></Relationships>
</file>

<file path=ppt/notesMasters/_rels/notesMaster1.xml.rels><?xml version="1.0" encoding="UTF-8" ?><Relationships xmlns="http://schemas.openxmlformats.org/package/2006/relationships"><Relationship Target="../theme/theme2.xml" Type="http://schemas.openxmlformats.org/officeDocument/2006/relationships/theme" Id="rId1"></Relationship></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081E5F6E-9FF6-4AD1-BE66-BF7859205346}" type="datetimeFigureOut">
              <a:rPr kumimoji="1" lang="ja-JP" altLang="en-US" smtClean="0"/>
              <a:t>2023/3/27</a:t>
            </a:fld>
            <a:endParaRPr kumimoji="1" lang="ja-JP" altLang="en-US"/>
          </a:p>
        </p:txBody>
      </p:sp>
      <p:sp>
        <p:nvSpPr>
          <p:cNvPr id="4" name="スライド イメージ プレースホルダー 3"/>
          <p:cNvSpPr>
            <a:spLocks noGrp="1" noRot="1" noChangeAspect="1"/>
          </p:cNvSpPr>
          <p:nvPr>
            <p:ph type="sldImg" idx="2"/>
          </p:nvPr>
        </p:nvSpPr>
        <p:spPr>
          <a:xfrm>
            <a:off x="981075" y="1243013"/>
            <a:ext cx="484505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0C5CED16-BFF2-49EE-9D8E-5A9E71F7F923}" type="slidenum">
              <a:rPr kumimoji="1" lang="ja-JP" altLang="en-US" smtClean="0"/>
              <a:t>‹#›</a:t>
            </a:fld>
            <a:endParaRPr kumimoji="1" lang="ja-JP" altLang="en-US"/>
          </a:p>
        </p:txBody>
      </p:sp>
    </p:spTree>
    <p:extLst>
      <p:ext uri="{BB962C8B-B14F-4D97-AF65-F5344CB8AC3E}">
        <p14:creationId xmlns:p14="http://schemas.microsoft.com/office/powerpoint/2010/main" val="201948305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Relationships xmlns="http://schemas.openxmlformats.org/package/2006/relationships"><Relationship Target="../slideMasters/slideMaster1.xml" Type="http://schemas.openxmlformats.org/officeDocument/2006/relationships/slideMaster" Id="rId1"></Relationship></Relationships>
</file>

<file path=ppt/slideLayouts/_rels/slideLayout10.xml.rels><?xml version="1.0" encoding="UTF-8" ?><Relationships xmlns="http://schemas.openxmlformats.org/package/2006/relationships"><Relationship Target="../slideMasters/slideMaster1.xml" Type="http://schemas.openxmlformats.org/officeDocument/2006/relationships/slideMaster" Id="rId1"></Relationship></Relationships>
</file>

<file path=ppt/slideLayouts/_rels/slideLayout11.xml.rels><?xml version="1.0" encoding="UTF-8" ?><Relationships xmlns="http://schemas.openxmlformats.org/package/2006/relationships"><Relationship Target="../slideMasters/slideMaster1.xml" Type="http://schemas.openxmlformats.org/officeDocument/2006/relationships/slideMaster" Id="rId1"></Relationship></Relationships>
</file>

<file path=ppt/slideLayouts/_rels/slideLayout2.xml.rels><?xml version="1.0" encoding="UTF-8" ?><Relationships xmlns="http://schemas.openxmlformats.org/package/2006/relationships"><Relationship Target="../slideMasters/slideMaster1.xml" Type="http://schemas.openxmlformats.org/officeDocument/2006/relationships/slideMaster" Id="rId1"></Relationship></Relationships>
</file>

<file path=ppt/slideLayouts/_rels/slideLayout3.xml.rels><?xml version="1.0" encoding="UTF-8" ?><Relationships xmlns="http://schemas.openxmlformats.org/package/2006/relationships"><Relationship Target="../slideMasters/slideMaster1.xml" Type="http://schemas.openxmlformats.org/officeDocument/2006/relationships/slideMaster" Id="rId1"></Relationship></Relationships>
</file>

<file path=ppt/slideLayouts/_rels/slideLayout4.xml.rels><?xml version="1.0" encoding="UTF-8" ?><Relationships xmlns="http://schemas.openxmlformats.org/package/2006/relationships"><Relationship Target="../slideMasters/slideMaster1.xml" Type="http://schemas.openxmlformats.org/officeDocument/2006/relationships/slideMaster" Id="rId1"></Relationship></Relationships>
</file>

<file path=ppt/slideLayouts/_rels/slideLayout5.xml.rels><?xml version="1.0" encoding="UTF-8" ?><Relationships xmlns="http://schemas.openxmlformats.org/package/2006/relationships"><Relationship Target="../slideMasters/slideMaster1.xml" Type="http://schemas.openxmlformats.org/officeDocument/2006/relationships/slideMaster" Id="rId1"></Relationship></Relationships>
</file>

<file path=ppt/slideLayouts/_rels/slideLayout6.xml.rels><?xml version="1.0" encoding="UTF-8" ?><Relationships xmlns="http://schemas.openxmlformats.org/package/2006/relationships"><Relationship Target="../slideMasters/slideMaster1.xml" Type="http://schemas.openxmlformats.org/officeDocument/2006/relationships/slideMaster" Id="rId1"></Relationship></Relationships>
</file>

<file path=ppt/slideLayouts/_rels/slideLayout7.xml.rels><?xml version="1.0" encoding="UTF-8" ?><Relationships xmlns="http://schemas.openxmlformats.org/package/2006/relationships"><Relationship Target="../slideMasters/slideMaster1.xml" Type="http://schemas.openxmlformats.org/officeDocument/2006/relationships/slideMaster" Id="rId1"></Relationship></Relationships>
</file>

<file path=ppt/slideLayouts/_rels/slideLayout8.xml.rels><?xml version="1.0" encoding="UTF-8" ?><Relationships xmlns="http://schemas.openxmlformats.org/package/2006/relationships"><Relationship Target="../slideMasters/slideMaster1.xml" Type="http://schemas.openxmlformats.org/officeDocument/2006/relationships/slideMaster" Id="rId1"></Relationship></Relationships>
</file>

<file path=ppt/slideLayouts/_rels/slideLayout9.xml.rels><?xml version="1.0" encoding="UTF-8" ?><Relationships xmlns="http://schemas.openxmlformats.org/package/2006/relationships"><Relationship Target="../slideMasters/slideMaster1.xml" Type="http://schemas.openxmlformats.org/officeDocument/2006/relationships/slideMaster" Id="rId1"></Relationship></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C1CB97A4-4E07-4B35-83C0-CEC27BEE8884}" type="datetimeFigureOut">
              <a:rPr kumimoji="1" lang="ja-JP" altLang="en-US" smtClean="0"/>
              <a:t>2023/3/27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88D312B-8E04-4905-B2A5-755CA8DFEA0F}" type="slidenum">
              <a:rPr kumimoji="1" lang="ja-JP" altLang="en-US" smtClean="0"/>
              <a:t>‹#›</a:t>
            </a:fld>
            <a:endParaRPr kumimoji="1" lang="ja-JP" altLang="en-US"/>
          </a:p>
        </p:txBody>
      </p:sp>
    </p:spTree>
    <p:extLst>
      <p:ext uri="{BB962C8B-B14F-4D97-AF65-F5344CB8AC3E}">
        <p14:creationId xmlns:p14="http://schemas.microsoft.com/office/powerpoint/2010/main" val="33047612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 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C1CB97A4-4E07-4B35-83C0-CEC27BEE8884}" type="datetimeFigureOut">
              <a:rPr kumimoji="1" lang="ja-JP" altLang="en-US" smtClean="0"/>
              <a:t>2023/3/27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88D312B-8E04-4905-B2A5-755CA8DFEA0F}" type="slidenum">
              <a:rPr kumimoji="1" lang="ja-JP" altLang="en-US" smtClean="0"/>
              <a:t>‹#›</a:t>
            </a:fld>
            <a:endParaRPr kumimoji="1" lang="ja-JP" altLang="en-US"/>
          </a:p>
        </p:txBody>
      </p:sp>
    </p:spTree>
    <p:extLst>
      <p:ext uri="{BB962C8B-B14F-4D97-AF65-F5344CB8AC3E}">
        <p14:creationId xmlns:p14="http://schemas.microsoft.com/office/powerpoint/2010/main" val="27609472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 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C1CB97A4-4E07-4B35-83C0-CEC27BEE8884}" type="datetimeFigureOut">
              <a:rPr kumimoji="1" lang="ja-JP" altLang="en-US" smtClean="0"/>
              <a:t>2023/3/27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88D312B-8E04-4905-B2A5-755CA8DFEA0F}" type="slidenum">
              <a:rPr kumimoji="1" lang="ja-JP" altLang="en-US" smtClean="0"/>
              <a:t>‹#›</a:t>
            </a:fld>
            <a:endParaRPr kumimoji="1" lang="ja-JP" altLang="en-US"/>
          </a:p>
        </p:txBody>
      </p:sp>
    </p:spTree>
    <p:extLst>
      <p:ext uri="{BB962C8B-B14F-4D97-AF65-F5344CB8AC3E}">
        <p14:creationId xmlns:p14="http://schemas.microsoft.com/office/powerpoint/2010/main" val="15864407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C1CB97A4-4E07-4B35-83C0-CEC27BEE8884}" type="datetimeFigureOut">
              <a:rPr kumimoji="1" lang="ja-JP" altLang="en-US" smtClean="0"/>
              <a:t>2023/3/27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88D312B-8E04-4905-B2A5-755CA8DFEA0F}" type="slidenum">
              <a:rPr kumimoji="1" lang="ja-JP" altLang="en-US" smtClean="0"/>
              <a:t>‹#›</a:t>
            </a:fld>
            <a:endParaRPr kumimoji="1" lang="ja-JP" altLang="en-US"/>
          </a:p>
        </p:txBody>
      </p:sp>
    </p:spTree>
    <p:extLst>
      <p:ext uri="{BB962C8B-B14F-4D97-AF65-F5344CB8AC3E}">
        <p14:creationId xmlns:p14="http://schemas.microsoft.com/office/powerpoint/2010/main" val="10958146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C1CB97A4-4E07-4B35-83C0-CEC27BEE8884}" type="datetimeFigureOut">
              <a:rPr kumimoji="1" lang="ja-JP" altLang="en-US" smtClean="0"/>
              <a:t>2023/3/27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88D312B-8E04-4905-B2A5-755CA8DFEA0F}" type="slidenum">
              <a:rPr kumimoji="1" lang="ja-JP" altLang="en-US" smtClean="0"/>
              <a:t>‹#›</a:t>
            </a:fld>
            <a:endParaRPr kumimoji="1" lang="ja-JP" altLang="en-US"/>
          </a:p>
        </p:txBody>
      </p:sp>
    </p:spTree>
    <p:extLst>
      <p:ext uri="{BB962C8B-B14F-4D97-AF65-F5344CB8AC3E}">
        <p14:creationId xmlns:p14="http://schemas.microsoft.com/office/powerpoint/2010/main" val="3361779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C1CB97A4-4E07-4B35-83C0-CEC27BEE8884}" type="datetimeFigureOut">
              <a:rPr kumimoji="1" lang="ja-JP" altLang="en-US" smtClean="0"/>
              <a:t>2023/3/27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88D312B-8E04-4905-B2A5-755CA8DFEA0F}" type="slidenum">
              <a:rPr kumimoji="1" lang="ja-JP" altLang="en-US" smtClean="0"/>
              <a:t>‹#›</a:t>
            </a:fld>
            <a:endParaRPr kumimoji="1" lang="ja-JP" altLang="en-US"/>
          </a:p>
        </p:txBody>
      </p:sp>
    </p:spTree>
    <p:extLst>
      <p:ext uri="{BB962C8B-B14F-4D97-AF65-F5344CB8AC3E}">
        <p14:creationId xmlns:p14="http://schemas.microsoft.com/office/powerpoint/2010/main" val="28068681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C1CB97A4-4E07-4B35-83C0-CEC27BEE8884}" type="datetimeFigureOut">
              <a:rPr kumimoji="1" lang="ja-JP" altLang="en-US" smtClean="0"/>
              <a:t>2023/3/27</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B88D312B-8E04-4905-B2A5-755CA8DFEA0F}" type="slidenum">
              <a:rPr kumimoji="1" lang="ja-JP" altLang="en-US" smtClean="0"/>
              <a:t>‹#›</a:t>
            </a:fld>
            <a:endParaRPr kumimoji="1" lang="ja-JP" altLang="en-US"/>
          </a:p>
        </p:txBody>
      </p:sp>
    </p:spTree>
    <p:extLst>
      <p:ext uri="{BB962C8B-B14F-4D97-AF65-F5344CB8AC3E}">
        <p14:creationId xmlns:p14="http://schemas.microsoft.com/office/powerpoint/2010/main" val="25264784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C1CB97A4-4E07-4B35-83C0-CEC27BEE8884}" type="datetimeFigureOut">
              <a:rPr kumimoji="1" lang="ja-JP" altLang="en-US" smtClean="0"/>
              <a:t>2023/3/27</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B88D312B-8E04-4905-B2A5-755CA8DFEA0F}" type="slidenum">
              <a:rPr kumimoji="1" lang="ja-JP" altLang="en-US" smtClean="0"/>
              <a:t>‹#›</a:t>
            </a:fld>
            <a:endParaRPr kumimoji="1" lang="ja-JP" altLang="en-US"/>
          </a:p>
        </p:txBody>
      </p:sp>
    </p:spTree>
    <p:extLst>
      <p:ext uri="{BB962C8B-B14F-4D97-AF65-F5344CB8AC3E}">
        <p14:creationId xmlns:p14="http://schemas.microsoft.com/office/powerpoint/2010/main" val="22634990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1CB97A4-4E07-4B35-83C0-CEC27BEE8884}" type="datetimeFigureOut">
              <a:rPr kumimoji="1" lang="ja-JP" altLang="en-US" smtClean="0"/>
              <a:t>2023/3/27</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B88D312B-8E04-4905-B2A5-755CA8DFEA0F}" type="slidenum">
              <a:rPr kumimoji="1" lang="ja-JP" altLang="en-US" smtClean="0"/>
              <a:t>‹#›</a:t>
            </a:fld>
            <a:endParaRPr kumimoji="1" lang="ja-JP" altLang="en-US"/>
          </a:p>
        </p:txBody>
      </p:sp>
    </p:spTree>
    <p:extLst>
      <p:ext uri="{BB962C8B-B14F-4D97-AF65-F5344CB8AC3E}">
        <p14:creationId xmlns:p14="http://schemas.microsoft.com/office/powerpoint/2010/main" val="38797847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 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C1CB97A4-4E07-4B35-83C0-CEC27BEE8884}" type="datetimeFigureOut">
              <a:rPr kumimoji="1" lang="ja-JP" altLang="en-US" smtClean="0"/>
              <a:t>2023/3/27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88D312B-8E04-4905-B2A5-755CA8DFEA0F}" type="slidenum">
              <a:rPr kumimoji="1" lang="ja-JP" altLang="en-US" smtClean="0"/>
              <a:t>‹#›</a:t>
            </a:fld>
            <a:endParaRPr kumimoji="1" lang="ja-JP" altLang="en-US"/>
          </a:p>
        </p:txBody>
      </p:sp>
    </p:spTree>
    <p:extLst>
      <p:ext uri="{BB962C8B-B14F-4D97-AF65-F5344CB8AC3E}">
        <p14:creationId xmlns:p14="http://schemas.microsoft.com/office/powerpoint/2010/main" val="28885190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図を追加</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C1CB97A4-4E07-4B35-83C0-CEC27BEE8884}" type="datetimeFigureOut">
              <a:rPr kumimoji="1" lang="ja-JP" altLang="en-US" smtClean="0"/>
              <a:t>2023/3/27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88D312B-8E04-4905-B2A5-755CA8DFEA0F}" type="slidenum">
              <a:rPr kumimoji="1" lang="ja-JP" altLang="en-US" smtClean="0"/>
              <a:t>‹#›</a:t>
            </a:fld>
            <a:endParaRPr kumimoji="1" lang="ja-JP" altLang="en-US"/>
          </a:p>
        </p:txBody>
      </p:sp>
    </p:spTree>
    <p:extLst>
      <p:ext uri="{BB962C8B-B14F-4D97-AF65-F5344CB8AC3E}">
        <p14:creationId xmlns:p14="http://schemas.microsoft.com/office/powerpoint/2010/main" val="2302288693"/>
      </p:ext>
    </p:extLst>
  </p:cSld>
  <p:clrMapOvr>
    <a:masterClrMapping/>
  </p:clrMapOvr>
</p:sldLayout>
</file>

<file path=ppt/slideMasters/_rels/slideMaster1.xml.rels><?xml version="1.0" encoding="UTF-8" ?><Relationships xmlns="http://schemas.openxmlformats.org/package/2006/relationships"><Relationship Target="../slideLayouts/slideLayout8.xml" Type="http://schemas.openxmlformats.org/officeDocument/2006/relationships/slideLayout" Id="rId8"></Relationship><Relationship Target="../slideLayouts/slideLayout3.xml" Type="http://schemas.openxmlformats.org/officeDocument/2006/relationships/slideLayout" Id="rId3"></Relationship><Relationship Target="../slideLayouts/slideLayout7.xml" Type="http://schemas.openxmlformats.org/officeDocument/2006/relationships/slideLayout" Id="rId7"></Relationship><Relationship Target="../theme/theme1.xml" Type="http://schemas.openxmlformats.org/officeDocument/2006/relationships/theme" Id="rId12"></Relationship><Relationship Target="../slideLayouts/slideLayout2.xml" Type="http://schemas.openxmlformats.org/officeDocument/2006/relationships/slideLayout" Id="rId2"></Relationship><Relationship Target="../slideLayouts/slideLayout1.xml" Type="http://schemas.openxmlformats.org/officeDocument/2006/relationships/slideLayout" Id="rId1"></Relationship><Relationship Target="../slideLayouts/slideLayout6.xml" Type="http://schemas.openxmlformats.org/officeDocument/2006/relationships/slideLayout" Id="rId6"></Relationship><Relationship Target="../slideLayouts/slideLayout11.xml" Type="http://schemas.openxmlformats.org/officeDocument/2006/relationships/slideLayout" Id="rId11"></Relationship><Relationship Target="../slideLayouts/slideLayout5.xml" Type="http://schemas.openxmlformats.org/officeDocument/2006/relationships/slideLayout" Id="rId5"></Relationship><Relationship Target="../slideLayouts/slideLayout10.xml" Type="http://schemas.openxmlformats.org/officeDocument/2006/relationships/slideLayout" Id="rId10"></Relationship><Relationship Target="../slideLayouts/slideLayout4.xml" Type="http://schemas.openxmlformats.org/officeDocument/2006/relationships/slideLayout" Id="rId4"></Relationship><Relationship Target="../slideLayouts/slideLayout9.xml" Type="http://schemas.openxmlformats.org/officeDocument/2006/relationships/slideLayout" Id="rId9"></Relationshi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1CB97A4-4E07-4B35-83C0-CEC27BEE8884}" type="datetimeFigureOut">
              <a:rPr kumimoji="1" lang="ja-JP" altLang="en-US" smtClean="0"/>
              <a:t>2023/3/27</a:t>
            </a:fld>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88D312B-8E04-4905-B2A5-755CA8DFEA0F}" type="slidenum">
              <a:rPr kumimoji="1" lang="ja-JP" altLang="en-US" smtClean="0"/>
              <a:t>‹#›</a:t>
            </a:fld>
            <a:endParaRPr kumimoji="1" lang="ja-JP" altLang="en-US"/>
          </a:p>
        </p:txBody>
      </p:sp>
    </p:spTree>
    <p:extLst>
      <p:ext uri="{BB962C8B-B14F-4D97-AF65-F5344CB8AC3E}">
        <p14:creationId xmlns:p14="http://schemas.microsoft.com/office/powerpoint/2010/main" val="202972969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Relationships xmlns="http://schemas.openxmlformats.org/package/2006/relationships"><Relationship Target="../media/image2.png" Type="http://schemas.openxmlformats.org/officeDocument/2006/relationships/image" Id="rId3"></Relationship><Relationship Target="../media/image1.png" Type="http://schemas.openxmlformats.org/officeDocument/2006/relationships/image" Id="rId2"></Relationship><Relationship Target="../slideLayouts/slideLayout1.xml" Type="http://schemas.openxmlformats.org/officeDocument/2006/relationships/slideLayout" Id="rId1"></Relationship><Relationship Target="../media/image3.png" Type="http://schemas.openxmlformats.org/officeDocument/2006/relationships/image" Id="rId4"></Relationship></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ChangeArrowheads="1"/>
          </p:cNvSpPr>
          <p:nvPr/>
        </p:nvSpPr>
        <p:spPr bwMode="auto">
          <a:xfrm>
            <a:off x="400050" y="457200"/>
            <a:ext cx="9906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1000" b="0" i="0" u="none" strike="noStrike" cap="none" normalizeH="0" baseline="0">
              <a:ln>
                <a:noFill/>
              </a:ln>
              <a:solidFill>
                <a:srgbClr val="000000"/>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000" b="0" i="0" u="none" strike="noStrike" cap="none" normalizeH="0" baseline="0">
                <a:ln>
                  <a:noFill/>
                </a:ln>
                <a:solidFill>
                  <a:srgbClr val="000000"/>
                </a:solidFill>
                <a:effectLst/>
                <a:latin typeface="ＭＳ ゴシック" panose="020B0609070205080204" pitchFamily="49" charset="-128"/>
                <a:ea typeface="ＭＳ ゴシック" panose="020B0609070205080204" pitchFamily="49" charset="-128"/>
                <a:cs typeface="Times New Roman" panose="02020603050405020304" pitchFamily="18" charset="0"/>
              </a:rPr>
              <a:t>　　　　　　</a:t>
            </a:r>
            <a:endParaRPr kumimoji="0" lang="ja-JP" altLang="ja-JP" sz="1800" b="0" i="0" u="none" strike="noStrike" cap="none" normalizeH="0" baseline="0">
              <a:ln>
                <a:noFill/>
              </a:ln>
              <a:solidFill>
                <a:schemeClr val="tx1"/>
              </a:solidFill>
              <a:effectLst/>
              <a:latin typeface="Arial" panose="020B0604020202020204" pitchFamily="34" charset="0"/>
            </a:endParaRPr>
          </a:p>
        </p:txBody>
      </p:sp>
      <p:sp>
        <p:nvSpPr>
          <p:cNvPr id="12" name="ホームベース 11"/>
          <p:cNvSpPr/>
          <p:nvPr/>
        </p:nvSpPr>
        <p:spPr>
          <a:xfrm>
            <a:off x="-33306" y="-30169"/>
            <a:ext cx="9906004" cy="807071"/>
          </a:xfrm>
          <a:prstGeom prst="homePlate">
            <a:avLst>
              <a:gd name="adj" fmla="val 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5000"/>
              </a:lnSpc>
            </a:pPr>
            <a:r>
              <a:rPr kumimoji="1" lang="ja-JP" altLang="en-US" sz="2000" b="1" dirty="0" smtClean="0">
                <a:latin typeface="Meiryo UI" panose="020B0604030504040204" pitchFamily="50" charset="-128"/>
                <a:ea typeface="Meiryo UI" panose="020B0604030504040204" pitchFamily="50" charset="-128"/>
              </a:rPr>
              <a:t>信金中央金庫</a:t>
            </a:r>
            <a:endParaRPr kumimoji="1" lang="en-US" altLang="ja-JP" sz="2000" b="1" dirty="0" smtClean="0">
              <a:latin typeface="Meiryo UI" panose="020B0604030504040204" pitchFamily="50" charset="-128"/>
              <a:ea typeface="Meiryo UI" panose="020B0604030504040204" pitchFamily="50" charset="-128"/>
            </a:endParaRPr>
          </a:p>
        </p:txBody>
      </p:sp>
      <p:sp>
        <p:nvSpPr>
          <p:cNvPr id="9" name="角丸四角形 8"/>
          <p:cNvSpPr/>
          <p:nvPr/>
        </p:nvSpPr>
        <p:spPr>
          <a:xfrm>
            <a:off x="149745" y="922489"/>
            <a:ext cx="9606509" cy="1056337"/>
          </a:xfrm>
          <a:prstGeom prst="roundRect">
            <a:avLst/>
          </a:prstGeom>
          <a:noFill/>
          <a:ln w="38100" cmpd="db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600" b="1" dirty="0" smtClean="0">
                <a:solidFill>
                  <a:schemeClr val="tx1"/>
                </a:solidFill>
                <a:latin typeface="Meiryo UI" panose="020B0604030504040204" pitchFamily="50" charset="-128"/>
                <a:ea typeface="Meiryo UI" panose="020B0604030504040204" pitchFamily="50" charset="-128"/>
              </a:rPr>
              <a:t>・東京地区の拠点が全面的に使用不能となった場合に備え、資金送回金、預金、内国為替、直接貸出の重要業務について、平常時から東京・大阪の二拠点で分散処理（デュアルオペレーション）を行う体制を構築。</a:t>
            </a:r>
            <a:endParaRPr kumimoji="1" lang="en-US" altLang="ja-JP" sz="1600" b="1" dirty="0" smtClean="0">
              <a:solidFill>
                <a:schemeClr val="tx1"/>
              </a:solidFill>
              <a:latin typeface="Meiryo UI" panose="020B0604030504040204" pitchFamily="50" charset="-128"/>
              <a:ea typeface="Meiryo UI" panose="020B0604030504040204" pitchFamily="50" charset="-128"/>
            </a:endParaRPr>
          </a:p>
          <a:p>
            <a:r>
              <a:rPr kumimoji="1" lang="ja-JP" altLang="en-US" sz="1600" b="1" dirty="0" smtClean="0">
                <a:solidFill>
                  <a:schemeClr val="tx1"/>
                </a:solidFill>
                <a:latin typeface="Meiryo UI" panose="020B0604030504040204" pitchFamily="50" charset="-128"/>
                <a:ea typeface="Meiryo UI" panose="020B0604030504040204" pitchFamily="50" charset="-128"/>
              </a:rPr>
              <a:t>・このデュアルオペレーション体制により、危機発生時において一方の拠点が使用不能となった場合には、他方がバックアップ拠点として処理し、業務継続が可能となる。</a:t>
            </a:r>
            <a:endParaRPr kumimoji="1" lang="en-US" altLang="ja-JP" sz="1600" b="1" dirty="0" smtClean="0">
              <a:solidFill>
                <a:schemeClr val="tx1"/>
              </a:solidFill>
              <a:latin typeface="Meiryo UI" panose="020B0604030504040204" pitchFamily="50" charset="-128"/>
              <a:ea typeface="Meiryo UI" panose="020B0604030504040204" pitchFamily="50" charset="-128"/>
            </a:endParaRPr>
          </a:p>
        </p:txBody>
      </p:sp>
      <p:sp>
        <p:nvSpPr>
          <p:cNvPr id="47" name="Rectangle 5"/>
          <p:cNvSpPr>
            <a:spLocks noChangeArrowheads="1"/>
          </p:cNvSpPr>
          <p:nvPr/>
        </p:nvSpPr>
        <p:spPr bwMode="auto">
          <a:xfrm>
            <a:off x="41569" y="2131937"/>
            <a:ext cx="9756254" cy="18374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82296" tIns="41148" rIns="82296" bIns="41148"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171450" indent="-171450" defTabSz="914400">
              <a:spcAft>
                <a:spcPts val="1200"/>
              </a:spcAft>
              <a:buFont typeface="Wingdings" panose="05000000000000000000" pitchFamily="2" charset="2"/>
              <a:buChar char="Ø"/>
            </a:pPr>
            <a:r>
              <a:rPr lang="ja-JP" altLang="en-US" sz="1400" dirty="0" smtClean="0">
                <a:latin typeface="Meiryo UI" panose="020B0604030504040204" pitchFamily="50" charset="-128"/>
                <a:ea typeface="Meiryo UI" panose="020B0604030504040204" pitchFamily="50" charset="-128"/>
                <a:cs typeface="Times New Roman" panose="02020603050405020304" pitchFamily="18" charset="0"/>
              </a:rPr>
              <a:t>大規模災害や事故が発生した場合にも、重要業務を継続して行うことができるよう、業務継続体制を整備。</a:t>
            </a:r>
            <a:endParaRPr lang="en-US" altLang="ja-JP" sz="1400" dirty="0">
              <a:latin typeface="Meiryo UI" panose="020B0604030504040204" pitchFamily="50" charset="-128"/>
              <a:ea typeface="Meiryo UI" panose="020B0604030504040204" pitchFamily="50" charset="-128"/>
              <a:cs typeface="Times New Roman" panose="02020603050405020304" pitchFamily="18" charset="0"/>
            </a:endParaRPr>
          </a:p>
          <a:p>
            <a:pPr marL="171450" indent="-171450" defTabSz="914400">
              <a:spcAft>
                <a:spcPts val="1200"/>
              </a:spcAft>
              <a:buFont typeface="Wingdings" panose="05000000000000000000" pitchFamily="2" charset="2"/>
              <a:buChar char="Ø"/>
            </a:pPr>
            <a:r>
              <a:rPr lang="ja-JP" altLang="en-US" sz="1400" dirty="0" smtClean="0">
                <a:latin typeface="Meiryo UI" panose="020B0604030504040204" pitchFamily="50" charset="-128"/>
                <a:ea typeface="Meiryo UI" panose="020B0604030504040204" pitchFamily="50" charset="-128"/>
                <a:cs typeface="Times New Roman" panose="02020603050405020304" pitchFamily="18" charset="0"/>
              </a:rPr>
              <a:t>業務継続にかかる基本方針や具体的な危機の状況を想定した被災シナリオなどの前提条件を定めた「業務継続基本計画」と被災シナリオごとの具体的な対応を定めた「対策マニュアル」で構成される業務継続計画（</a:t>
            </a:r>
            <a:r>
              <a:rPr lang="en-US" altLang="ja-JP" sz="1400" dirty="0" smtClean="0">
                <a:latin typeface="Meiryo UI" panose="020B0604030504040204" pitchFamily="50" charset="-128"/>
                <a:ea typeface="Meiryo UI" panose="020B0604030504040204" pitchFamily="50" charset="-128"/>
                <a:cs typeface="Times New Roman" panose="02020603050405020304" pitchFamily="18" charset="0"/>
              </a:rPr>
              <a:t>BCP</a:t>
            </a:r>
            <a:r>
              <a:rPr lang="ja-JP" altLang="en-US" sz="1400" dirty="0" smtClean="0">
                <a:latin typeface="Meiryo UI" panose="020B0604030504040204" pitchFamily="50" charset="-128"/>
                <a:ea typeface="Meiryo UI" panose="020B0604030504040204" pitchFamily="50" charset="-128"/>
                <a:cs typeface="Times New Roman" panose="02020603050405020304" pitchFamily="18" charset="0"/>
              </a:rPr>
              <a:t>：</a:t>
            </a:r>
            <a:r>
              <a:rPr lang="en-US" altLang="ja-JP" sz="1400" dirty="0" smtClean="0">
                <a:latin typeface="Meiryo UI" panose="020B0604030504040204" pitchFamily="50" charset="-128"/>
                <a:ea typeface="Meiryo UI" panose="020B0604030504040204" pitchFamily="50" charset="-128"/>
                <a:cs typeface="Times New Roman" panose="02020603050405020304" pitchFamily="18" charset="0"/>
              </a:rPr>
              <a:t>Business Continuity Plan</a:t>
            </a:r>
            <a:r>
              <a:rPr lang="ja-JP" altLang="en-US" sz="1400" dirty="0" smtClean="0">
                <a:latin typeface="Meiryo UI" panose="020B0604030504040204" pitchFamily="50" charset="-128"/>
                <a:ea typeface="Meiryo UI" panose="020B0604030504040204" pitchFamily="50" charset="-128"/>
                <a:cs typeface="Times New Roman" panose="02020603050405020304" pitchFamily="18" charset="0"/>
              </a:rPr>
              <a:t>）を策定。</a:t>
            </a:r>
            <a:endParaRPr lang="en-US" altLang="ja-JP" sz="1400" dirty="0">
              <a:latin typeface="Meiryo UI" panose="020B0604030504040204" pitchFamily="50" charset="-128"/>
              <a:ea typeface="Meiryo UI" panose="020B0604030504040204" pitchFamily="50" charset="-128"/>
              <a:cs typeface="Times New Roman" panose="02020603050405020304" pitchFamily="18" charset="0"/>
            </a:endParaRPr>
          </a:p>
          <a:p>
            <a:pPr marL="171450" indent="-171450" defTabSz="914400">
              <a:spcAft>
                <a:spcPts val="1200"/>
              </a:spcAft>
              <a:buFont typeface="Wingdings" panose="05000000000000000000" pitchFamily="2" charset="2"/>
              <a:buChar char="Ø"/>
            </a:pPr>
            <a:r>
              <a:rPr lang="ja-JP" altLang="en-US" sz="1400" dirty="0" smtClean="0">
                <a:latin typeface="Meiryo UI" panose="020B0604030504040204" pitchFamily="50" charset="-128"/>
                <a:ea typeface="Meiryo UI" panose="020B0604030504040204" pitchFamily="50" charset="-128"/>
                <a:cs typeface="Times New Roman" panose="02020603050405020304" pitchFamily="18" charset="0"/>
              </a:rPr>
              <a:t>平常時</a:t>
            </a:r>
            <a:r>
              <a:rPr lang="ja-JP" altLang="en-US" sz="1400" dirty="0">
                <a:latin typeface="Meiryo UI" panose="020B0604030504040204" pitchFamily="50" charset="-128"/>
                <a:ea typeface="Meiryo UI" panose="020B0604030504040204" pitchFamily="50" charset="-128"/>
                <a:cs typeface="Times New Roman" panose="02020603050405020304" pitchFamily="18" charset="0"/>
              </a:rPr>
              <a:t>に</a:t>
            </a:r>
            <a:r>
              <a:rPr lang="ja-JP" altLang="en-US" sz="1400" dirty="0" smtClean="0">
                <a:latin typeface="Meiryo UI" panose="020B0604030504040204" pitchFamily="50" charset="-128"/>
                <a:ea typeface="Meiryo UI" panose="020B0604030504040204" pitchFamily="50" charset="-128"/>
                <a:cs typeface="Times New Roman" panose="02020603050405020304" pitchFamily="18" charset="0"/>
              </a:rPr>
              <a:t>は、東地区で発生した重要業務を集中事務センターで、西地区で発生した重要業務を大阪支店で集中処理する。</a:t>
            </a:r>
            <a:endParaRPr lang="en-US" altLang="ja-JP" sz="1400" dirty="0" smtClean="0">
              <a:latin typeface="Meiryo UI" panose="020B0604030504040204" pitchFamily="50" charset="-128"/>
              <a:ea typeface="Meiryo UI" panose="020B0604030504040204" pitchFamily="50" charset="-128"/>
              <a:cs typeface="Times New Roman" panose="02020603050405020304" pitchFamily="18" charset="0"/>
            </a:endParaRPr>
          </a:p>
          <a:p>
            <a:pPr marL="171450" indent="-171450" defTabSz="914400">
              <a:spcAft>
                <a:spcPts val="1200"/>
              </a:spcAft>
              <a:buFont typeface="Wingdings" panose="05000000000000000000" pitchFamily="2" charset="2"/>
              <a:buChar char="Ø"/>
            </a:pPr>
            <a:r>
              <a:rPr lang="ja-JP" altLang="en-US" sz="1400" dirty="0" smtClean="0">
                <a:latin typeface="Meiryo UI" panose="020B0604030504040204" pitchFamily="50" charset="-128"/>
                <a:ea typeface="Meiryo UI" panose="020B0604030504040204" pitchFamily="50" charset="-128"/>
                <a:cs typeface="Times New Roman" panose="02020603050405020304" pitchFamily="18" charset="0"/>
              </a:rPr>
              <a:t>集中事務センターで危機が発生した場合には、大阪支店</a:t>
            </a:r>
            <a:r>
              <a:rPr lang="ja-JP" altLang="en-US" sz="1400" dirty="0">
                <a:latin typeface="Meiryo UI" panose="020B0604030504040204" pitchFamily="50" charset="-128"/>
                <a:ea typeface="Meiryo UI" panose="020B0604030504040204" pitchFamily="50" charset="-128"/>
                <a:cs typeface="Times New Roman" panose="02020603050405020304" pitchFamily="18" charset="0"/>
              </a:rPr>
              <a:t>で</a:t>
            </a:r>
            <a:r>
              <a:rPr lang="ja-JP" altLang="en-US" sz="1400" dirty="0" smtClean="0">
                <a:latin typeface="Meiryo UI" panose="020B0604030504040204" pitchFamily="50" charset="-128"/>
                <a:ea typeface="Meiryo UI" panose="020B0604030504040204" pitchFamily="50" charset="-128"/>
                <a:cs typeface="Times New Roman" panose="02020603050405020304" pitchFamily="18" charset="0"/>
              </a:rPr>
              <a:t>西地区および集中</a:t>
            </a:r>
            <a:r>
              <a:rPr lang="ja-JP" altLang="en-US" sz="1400" dirty="0">
                <a:latin typeface="Meiryo UI" panose="020B0604030504040204" pitchFamily="50" charset="-128"/>
                <a:ea typeface="Meiryo UI" panose="020B0604030504040204" pitchFamily="50" charset="-128"/>
                <a:cs typeface="Times New Roman" panose="02020603050405020304" pitchFamily="18" charset="0"/>
              </a:rPr>
              <a:t>事務センター（東地区）の</a:t>
            </a:r>
            <a:r>
              <a:rPr lang="ja-JP" altLang="en-US" sz="1400" dirty="0" smtClean="0">
                <a:latin typeface="Meiryo UI" panose="020B0604030504040204" pitchFamily="50" charset="-128"/>
                <a:ea typeface="Meiryo UI" panose="020B0604030504040204" pitchFamily="50" charset="-128"/>
                <a:cs typeface="Times New Roman" panose="02020603050405020304" pitchFamily="18" charset="0"/>
              </a:rPr>
              <a:t>処理を行う。大阪支店で危機が発生した場合には、集中事務センターで東地区および大阪支店（西地区）の処理を行う。</a:t>
            </a:r>
            <a:endParaRPr lang="en-US" altLang="ja-JP" sz="1400" dirty="0" smtClean="0">
              <a:latin typeface="Meiryo UI" panose="020B0604030504040204" pitchFamily="50" charset="-128"/>
              <a:ea typeface="Meiryo UI" panose="020B0604030504040204" pitchFamily="50" charset="-128"/>
              <a:cs typeface="Times New Roman" panose="02020603050405020304" pitchFamily="18" charset="0"/>
            </a:endParaRPr>
          </a:p>
        </p:txBody>
      </p:sp>
      <p:pic>
        <p:nvPicPr>
          <p:cNvPr id="2" name="図 1"/>
          <p:cNvPicPr>
            <a:picLocks noChangeAspect="1"/>
          </p:cNvPicPr>
          <p:nvPr/>
        </p:nvPicPr>
        <p:blipFill>
          <a:blip r:embed="rId2"/>
          <a:stretch>
            <a:fillRect/>
          </a:stretch>
        </p:blipFill>
        <p:spPr>
          <a:xfrm>
            <a:off x="1613388" y="4251267"/>
            <a:ext cx="2316516" cy="2548169"/>
          </a:xfrm>
          <a:prstGeom prst="rect">
            <a:avLst/>
          </a:prstGeom>
        </p:spPr>
      </p:pic>
      <p:sp>
        <p:nvSpPr>
          <p:cNvPr id="3" name="テキスト ボックス 2"/>
          <p:cNvSpPr txBox="1"/>
          <p:nvPr/>
        </p:nvSpPr>
        <p:spPr>
          <a:xfrm>
            <a:off x="213652" y="4251267"/>
            <a:ext cx="1645920" cy="246221"/>
          </a:xfrm>
          <a:prstGeom prst="rect">
            <a:avLst/>
          </a:prstGeom>
          <a:noFill/>
        </p:spPr>
        <p:txBody>
          <a:bodyPr wrap="square" rtlCol="0">
            <a:spAutoFit/>
          </a:bodyPr>
          <a:lstStyle/>
          <a:p>
            <a:r>
              <a:rPr kumimoji="1" lang="ja-JP" altLang="en-US" sz="1000" dirty="0">
                <a:latin typeface="Meiryo UI" panose="020B0604030504040204" pitchFamily="50" charset="-128"/>
                <a:ea typeface="Meiryo UI" panose="020B0604030504040204" pitchFamily="50" charset="-128"/>
              </a:rPr>
              <a:t>■</a:t>
            </a:r>
            <a:r>
              <a:rPr kumimoji="1" lang="ja-JP" altLang="en-US" sz="1000" dirty="0" smtClean="0">
                <a:latin typeface="Meiryo UI" panose="020B0604030504040204" pitchFamily="50" charset="-128"/>
                <a:ea typeface="Meiryo UI" panose="020B0604030504040204" pitchFamily="50" charset="-128"/>
              </a:rPr>
              <a:t>業務継続計画の概要</a:t>
            </a:r>
            <a:endParaRPr kumimoji="1" lang="ja-JP" altLang="en-US" sz="1000" dirty="0">
              <a:latin typeface="Meiryo UI" panose="020B0604030504040204" pitchFamily="50" charset="-128"/>
              <a:ea typeface="Meiryo UI" panose="020B0604030504040204" pitchFamily="50" charset="-128"/>
            </a:endParaRPr>
          </a:p>
        </p:txBody>
      </p:sp>
      <p:sp>
        <p:nvSpPr>
          <p:cNvPr id="11" name="テキスト ボックス 10"/>
          <p:cNvSpPr txBox="1"/>
          <p:nvPr/>
        </p:nvSpPr>
        <p:spPr>
          <a:xfrm>
            <a:off x="4304727" y="4260058"/>
            <a:ext cx="2306816" cy="246221"/>
          </a:xfrm>
          <a:prstGeom prst="rect">
            <a:avLst/>
          </a:prstGeom>
          <a:noFill/>
        </p:spPr>
        <p:txBody>
          <a:bodyPr wrap="square" rtlCol="0">
            <a:spAutoFit/>
          </a:bodyPr>
          <a:lstStyle/>
          <a:p>
            <a:r>
              <a:rPr kumimoji="1" lang="ja-JP" altLang="en-US" sz="1000" dirty="0" smtClean="0">
                <a:latin typeface="Meiryo UI" panose="020B0604030504040204" pitchFamily="50" charset="-128"/>
                <a:ea typeface="Meiryo UI" panose="020B0604030504040204" pitchFamily="50" charset="-128"/>
              </a:rPr>
              <a:t>■信金中金のデュアルオペレーション体制</a:t>
            </a:r>
            <a:endParaRPr kumimoji="1" lang="ja-JP" altLang="en-US" sz="1000" dirty="0">
              <a:latin typeface="Meiryo UI" panose="020B0604030504040204" pitchFamily="50" charset="-128"/>
              <a:ea typeface="Meiryo UI" panose="020B0604030504040204" pitchFamily="50" charset="-128"/>
            </a:endParaRPr>
          </a:p>
        </p:txBody>
      </p:sp>
      <p:pic>
        <p:nvPicPr>
          <p:cNvPr id="5" name="図 4"/>
          <p:cNvPicPr>
            <a:picLocks noChangeAspect="1"/>
          </p:cNvPicPr>
          <p:nvPr/>
        </p:nvPicPr>
        <p:blipFill>
          <a:blip r:embed="rId3"/>
          <a:stretch>
            <a:fillRect/>
          </a:stretch>
        </p:blipFill>
        <p:spPr>
          <a:xfrm>
            <a:off x="4548260" y="4497488"/>
            <a:ext cx="3678664" cy="2136912"/>
          </a:xfrm>
          <a:prstGeom prst="rect">
            <a:avLst/>
          </a:prstGeom>
        </p:spPr>
      </p:pic>
      <p:pic>
        <p:nvPicPr>
          <p:cNvPr id="6" name="図 5"/>
          <p:cNvPicPr>
            <a:picLocks noChangeAspect="1"/>
          </p:cNvPicPr>
          <p:nvPr/>
        </p:nvPicPr>
        <p:blipFill>
          <a:blip r:embed="rId4"/>
          <a:stretch>
            <a:fillRect/>
          </a:stretch>
        </p:blipFill>
        <p:spPr>
          <a:xfrm>
            <a:off x="8332431" y="6184924"/>
            <a:ext cx="1172053" cy="449476"/>
          </a:xfrm>
          <a:prstGeom prst="rect">
            <a:avLst/>
          </a:prstGeom>
        </p:spPr>
      </p:pic>
    </p:spTree>
    <p:extLst>
      <p:ext uri="{BB962C8B-B14F-4D97-AF65-F5344CB8AC3E}">
        <p14:creationId xmlns:p14="http://schemas.microsoft.com/office/powerpoint/2010/main" val="237278470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288</Words>
  <Application>Microsoft Office PowerPoint</Application>
  <PresentationFormat>A4 210 x 297 mm</PresentationFormat>
  <Paragraphs>11</Paragraphs>
  <Slides>1</Slides>
  <Notes>0</Notes>
  <HiddenSlides>0</HiddenSlides>
  <MMClips>0</MMClips>
  <ScaleCrop>false</ScaleCrop>
  <HeadingPairs>
    <vt:vector size="6" baseType="variant">
      <vt:variant>
        <vt:lpstr>使用されているフォント</vt:lpstr>
      </vt:variant>
      <vt:variant>
        <vt:i4>9</vt:i4>
      </vt:variant>
      <vt:variant>
        <vt:lpstr>テーマ</vt:lpstr>
      </vt:variant>
      <vt:variant>
        <vt:i4>1</vt:i4>
      </vt:variant>
      <vt:variant>
        <vt:lpstr>スライド タイトル</vt:lpstr>
      </vt:variant>
      <vt:variant>
        <vt:i4>1</vt:i4>
      </vt:variant>
    </vt:vector>
  </HeadingPairs>
  <TitlesOfParts>
    <vt:vector size="11" baseType="lpstr">
      <vt:lpstr>Meiryo UI</vt:lpstr>
      <vt:lpstr>ＭＳ ゴシック</vt:lpstr>
      <vt:lpstr>游ゴシック</vt:lpstr>
      <vt:lpstr>游ゴシック Light</vt:lpstr>
      <vt:lpstr>Arial</vt:lpstr>
      <vt:lpstr>Calibri</vt:lpstr>
      <vt:lpstr>Calibri Light</vt:lpstr>
      <vt:lpstr>Times New Roman</vt:lpstr>
      <vt:lpstr>Wingdings</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modified xsi:type="dcterms:W3CDTF">2023-03-27T00:56:37Z</dcterms:modified>
</cp:coreProperties>
</file>