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9"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2C7C"/>
    <a:srgbClr val="2828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81717" autoAdjust="0"/>
  </p:normalViewPr>
  <p:slideViewPr>
    <p:cSldViewPr snapToGrid="0">
      <p:cViewPr varScale="1">
        <p:scale>
          <a:sx n="73" d="100"/>
          <a:sy n="73" d="100"/>
        </p:scale>
        <p:origin x="1176"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notesMasters/notesMaster1.xml" Type="http://schemas.openxmlformats.org/officeDocument/2006/relationships/notesMaster" Id="rId3"></Relationship><Relationship Target="tableStyles.xml" Type="http://schemas.openxmlformats.org/officeDocument/2006/relationships/tableStyles" Id="rId7"></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theme/theme1.xml" Type="http://schemas.openxmlformats.org/officeDocument/2006/relationships/theme" Id="rId6"></Relationship><Relationship Target="viewProps.xml" Type="http://schemas.openxmlformats.org/officeDocument/2006/relationships/viewProps" Id="rId5"></Relationship><Relationship Target="presProps.xml" Type="http://schemas.openxmlformats.org/officeDocument/2006/relationships/presProps" Id="rId4"></Relationship></Relationships>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81E5F6E-9FF6-4AD1-BE66-BF7859205346}" type="datetimeFigureOut">
              <a:rPr kumimoji="1" lang="ja-JP" altLang="en-US" smtClean="0"/>
              <a:t>2023/3/27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C5CED16-BFF2-49EE-9D8E-5A9E71F7F923}" type="slidenum">
              <a:rPr kumimoji="1" lang="ja-JP" altLang="en-US" smtClean="0"/>
              <a:t>‹#›</a:t>
            </a:fld>
            <a:endParaRPr kumimoji="1" lang="ja-JP" altLang="en-US"/>
          </a:p>
        </p:txBody>
      </p:sp>
    </p:spTree>
    <p:extLst>
      <p:ext uri="{BB962C8B-B14F-4D97-AF65-F5344CB8AC3E}">
        <p14:creationId xmlns:p14="http://schemas.microsoft.com/office/powerpoint/2010/main" val="2019483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2023/3/27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2023/3/27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2023/3/27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2023/3/27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2023/3/27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2023/3/27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2023/3/27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media/image2.png" Type="http://schemas.openxmlformats.org/officeDocument/2006/relationships/image" Id="rId3"></Relationship><Relationship Target="../media/image1.png" Type="http://schemas.openxmlformats.org/officeDocument/2006/relationships/image" Id="rId2"></Relationship><Relationship Target="../slideLayouts/slideLayout1.xml" Type="http://schemas.openxmlformats.org/officeDocument/2006/relationships/slideLayout" Id="rId1"></Relationship><Relationship Target="../media/image3.png" Type="http://schemas.openxmlformats.org/officeDocument/2006/relationships/image" Id="rId4"></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ホームベース 11"/>
          <p:cNvSpPr/>
          <p:nvPr/>
        </p:nvSpPr>
        <p:spPr>
          <a:xfrm>
            <a:off x="-33306" y="-30169"/>
            <a:ext cx="9906004" cy="807071"/>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000" b="1" dirty="0" smtClean="0">
                <a:latin typeface="Meiryo UI" panose="020B0604030504040204" pitchFamily="50" charset="-128"/>
                <a:ea typeface="Meiryo UI" panose="020B0604030504040204" pitchFamily="50" charset="-128"/>
              </a:rPr>
              <a:t>信金中央金庫</a:t>
            </a:r>
            <a:endParaRPr kumimoji="1" lang="en-US" altLang="ja-JP" sz="2000" b="1" dirty="0" smtClean="0">
              <a:latin typeface="Meiryo UI" panose="020B0604030504040204" pitchFamily="50" charset="-128"/>
              <a:ea typeface="Meiryo UI" panose="020B0604030504040204" pitchFamily="50" charset="-128"/>
            </a:endParaRPr>
          </a:p>
        </p:txBody>
      </p:sp>
      <p:sp>
        <p:nvSpPr>
          <p:cNvPr id="9" name="角丸四角形 8"/>
          <p:cNvSpPr/>
          <p:nvPr/>
        </p:nvSpPr>
        <p:spPr>
          <a:xfrm>
            <a:off x="149745" y="922489"/>
            <a:ext cx="9606509" cy="1056337"/>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anose="020B0604030504040204" pitchFamily="50" charset="-128"/>
                <a:ea typeface="Meiryo UI" panose="020B0604030504040204" pitchFamily="50" charset="-128"/>
              </a:rPr>
              <a:t>・東京地区の拠点が全面的に使用不能となった場合に備え、資金送回金、預金、内国為替、直接貸出の重要業務について、平常時から東京・大阪の二拠点で分散処理（デュアルオペレーション）を行う体制を構築。</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smtClean="0">
                <a:solidFill>
                  <a:schemeClr val="tx1"/>
                </a:solidFill>
                <a:latin typeface="Meiryo UI" panose="020B0604030504040204" pitchFamily="50" charset="-128"/>
                <a:ea typeface="Meiryo UI" panose="020B0604030504040204" pitchFamily="50" charset="-128"/>
              </a:rPr>
              <a:t>・このデュアルオペレーション体制により、危機発生時において一方の拠点が使用不能となった場合には、他方がバックアップ拠点として処理し、業務継続が可能となる。</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47" name="Rectangle 5"/>
          <p:cNvSpPr>
            <a:spLocks noChangeArrowheads="1"/>
          </p:cNvSpPr>
          <p:nvPr/>
        </p:nvSpPr>
        <p:spPr bwMode="auto">
          <a:xfrm>
            <a:off x="41569" y="2131937"/>
            <a:ext cx="9756254" cy="183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296" tIns="41148" rIns="82296" bIns="41148"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defTabSz="914400">
              <a:spcAft>
                <a:spcPts val="12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大規模災害や事故が発生した場合にも、重要業務を継続して行うことができるよう、業務継続体制を整備。</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業務継続にかかる基本方針や具体的な危機の状況を想定した被災シナリオなどの前提条件を定めた「業務継続基本計画」と被災シナリオごとの具体的な対応を定めた「対策マニュアル」で構成される業務継続計画（</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Business Continuity Plan</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）を策定。</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平常時</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に</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は、東地区で発生した重要業務を集中事務センターで、西地区で発生した重要業務を大阪支店で集中処理する。</a:t>
            </a:r>
            <a:endPar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集中事務センターで危機が発生した場合には、大阪支店</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で</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西地区および集中</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事務センター（東地区）の</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処理を行う。大阪支店で危機が発生した場合には、集中事務センターで東地区および大阪支店（西地区）の処理を行う。</a:t>
            </a:r>
            <a:endPar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 name="図 1"/>
          <p:cNvPicPr>
            <a:picLocks noChangeAspect="1"/>
          </p:cNvPicPr>
          <p:nvPr/>
        </p:nvPicPr>
        <p:blipFill>
          <a:blip r:embed="rId2"/>
          <a:stretch>
            <a:fillRect/>
          </a:stretch>
        </p:blipFill>
        <p:spPr>
          <a:xfrm>
            <a:off x="1613388" y="4251267"/>
            <a:ext cx="2316516" cy="2548169"/>
          </a:xfrm>
          <a:prstGeom prst="rect">
            <a:avLst/>
          </a:prstGeom>
        </p:spPr>
      </p:pic>
      <p:sp>
        <p:nvSpPr>
          <p:cNvPr id="3" name="テキスト ボックス 2"/>
          <p:cNvSpPr txBox="1"/>
          <p:nvPr/>
        </p:nvSpPr>
        <p:spPr>
          <a:xfrm>
            <a:off x="213652" y="4251267"/>
            <a:ext cx="1645920"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業務継続計画の概要</a:t>
            </a:r>
            <a:endParaRPr kumimoji="1" lang="ja-JP" altLang="en-US" sz="10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4304727" y="4260058"/>
            <a:ext cx="2306816" cy="246221"/>
          </a:xfrm>
          <a:prstGeom prst="rect">
            <a:avLst/>
          </a:prstGeom>
          <a:noFill/>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■信金中金のデュアルオペレーション体制</a:t>
            </a:r>
            <a:endParaRPr kumimoji="1" lang="ja-JP" altLang="en-US" sz="10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3"/>
          <a:stretch>
            <a:fillRect/>
          </a:stretch>
        </p:blipFill>
        <p:spPr>
          <a:xfrm>
            <a:off x="4548260" y="4497488"/>
            <a:ext cx="3678664" cy="2136912"/>
          </a:xfrm>
          <a:prstGeom prst="rect">
            <a:avLst/>
          </a:prstGeom>
        </p:spPr>
      </p:pic>
      <p:pic>
        <p:nvPicPr>
          <p:cNvPr id="6" name="図 5"/>
          <p:cNvPicPr>
            <a:picLocks noChangeAspect="1"/>
          </p:cNvPicPr>
          <p:nvPr/>
        </p:nvPicPr>
        <p:blipFill>
          <a:blip r:embed="rId4"/>
          <a:stretch>
            <a:fillRect/>
          </a:stretch>
        </p:blipFill>
        <p:spPr>
          <a:xfrm>
            <a:off x="8332431" y="6184924"/>
            <a:ext cx="1172053" cy="449476"/>
          </a:xfrm>
          <a:prstGeom prst="rect">
            <a:avLst/>
          </a:prstGeom>
        </p:spPr>
      </p:pic>
    </p:spTree>
    <p:extLst>
      <p:ext uri="{BB962C8B-B14F-4D97-AF65-F5344CB8AC3E}">
        <p14:creationId xmlns:p14="http://schemas.microsoft.com/office/powerpoint/2010/main" val="2372784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288</Words>
  <Application>Microsoft Office PowerPoint</Application>
  <PresentationFormat>A4 210 x 297 mm</PresentationFormat>
  <Paragraphs>11</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2023-03-27T00:56:37Z</dcterms:modified>
</cp:coreProperties>
</file>