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?><Relationships xmlns="http://schemas.openxmlformats.org/package/2006/relationships"><Relationship Target="ppt/presentation.xml" Type="http://schemas.openxmlformats.org/officeDocument/2006/relationships/officeDocument" Id="rId1"></Relationship><Relationship Target="docProps/core.xml" Type="http://schemas.openxmlformats.org/package/2006/relationships/metadata/core-properties" Id="rId5"></Relationship><Relationship Target="docProps/thumbnail.jpeg" Type="http://schemas.openxmlformats.org/package/2006/relationships/metadata/thumbnail" Id="rId6"></Relationship><Relationship Target="docProps/app.xml" Type="http://schemas.openxmlformats.org/officeDocument/2006/relationships/extended-properties" Id="rId7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46" y="6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?><Relationships xmlns="http://schemas.openxmlformats.org/package/2006/relationships"><Relationship Target="presProps.xml" Type="http://schemas.openxmlformats.org/officeDocument/2006/relationships/presProps" Id="rId3"></Relationship><Relationship Target="slides/slide1.xml" Type="http://schemas.openxmlformats.org/officeDocument/2006/relationships/slide" Id="rId2"></Relationship><Relationship Target="slideMasters/slideMaster1.xml" Type="http://schemas.openxmlformats.org/officeDocument/2006/relationships/slideMaster" Id="rId1"></Relationship><Relationship Target="tableStyles.xml" Type="http://schemas.openxmlformats.org/officeDocument/2006/relationships/tableStyles" Id="rId6"></Relationship><Relationship Target="theme/theme1.xml" Type="http://schemas.openxmlformats.org/officeDocument/2006/relationships/theme" Id="rId5"></Relationship><Relationship Target="viewProps.xml" Type="http://schemas.openxmlformats.org/officeDocument/2006/relationships/viewProps" Id="rId4"></Relationship></Relationships>
</file>

<file path=ppt/slideLayouts/_rels/slideLayout1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0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1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2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3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4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5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6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7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8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9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761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0947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44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5814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77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2019/11/5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686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2019/11/5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47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2019/11/5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499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2019/11/5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9784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2019/11/5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519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2019/11/5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288693"/>
      </p:ext>
    </p:extLst>
  </p:cSld>
  <p:clrMapOvr>
    <a:masterClrMapping/>
  </p:clrMapOvr>
</p:sldLayout>
</file>

<file path=ppt/slideMasters/_rels/slideMaster1.xml.rels><?xml version="1.0" encoding="UTF-8" ?><Relationships xmlns="http://schemas.openxmlformats.org/package/2006/relationships"><Relationship Target="../slideLayouts/slideLayout8.xml" Type="http://schemas.openxmlformats.org/officeDocument/2006/relationships/slideLayout" Id="rId8"></Relationship><Relationship Target="../slideLayouts/slideLayout3.xml" Type="http://schemas.openxmlformats.org/officeDocument/2006/relationships/slideLayout" Id="rId3"></Relationship><Relationship Target="../slideLayouts/slideLayout7.xml" Type="http://schemas.openxmlformats.org/officeDocument/2006/relationships/slideLayout" Id="rId7"></Relationship><Relationship Target="../theme/theme1.xml" Type="http://schemas.openxmlformats.org/officeDocument/2006/relationships/theme" Id="rId12"></Relationship><Relationship Target="../slideLayouts/slideLayout2.xml" Type="http://schemas.openxmlformats.org/officeDocument/2006/relationships/slideLayout" Id="rId2"></Relationship><Relationship Target="../slideLayouts/slideLayout1.xml" Type="http://schemas.openxmlformats.org/officeDocument/2006/relationships/slideLayout" Id="rId1"></Relationship><Relationship Target="../slideLayouts/slideLayout6.xml" Type="http://schemas.openxmlformats.org/officeDocument/2006/relationships/slideLayout" Id="rId6"></Relationship><Relationship Target="../slideLayouts/slideLayout11.xml" Type="http://schemas.openxmlformats.org/officeDocument/2006/relationships/slideLayout" Id="rId11"></Relationship><Relationship Target="../slideLayouts/slideLayout5.xml" Type="http://schemas.openxmlformats.org/officeDocument/2006/relationships/slideLayout" Id="rId5"></Relationship><Relationship Target="../slideLayouts/slideLayout10.xml" Type="http://schemas.openxmlformats.org/officeDocument/2006/relationships/slideLayout" Id="rId10"></Relationship><Relationship Target="../slideLayouts/slideLayout4.xml" Type="http://schemas.openxmlformats.org/officeDocument/2006/relationships/slideLayout" Id="rId4"></Relationship><Relationship Target="../slideLayouts/slideLayout9.xml" Type="http://schemas.openxmlformats.org/officeDocument/2006/relationships/slideLayout" Id="rId9"></Relationship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B97A4-4E07-4B35-83C0-CEC27BEE8884}" type="datetimeFigureOut">
              <a:rPr kumimoji="1" lang="ja-JP" altLang="en-US" smtClean="0"/>
              <a:t>2019/11/5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72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?><Relationships xmlns="http://schemas.openxmlformats.org/package/2006/relationships"><Relationship Target="../media/image2.png" Type="http://schemas.openxmlformats.org/officeDocument/2006/relationships/image" Id="rId3"></Relationship><Relationship Target="../media/image1.png" Type="http://schemas.openxmlformats.org/officeDocument/2006/relationships/image" Id="rId2"></Relationship><Relationship Target="../slideLayouts/slideLayout1.xml" Type="http://schemas.openxmlformats.org/officeDocument/2006/relationships/slideLayout" Id="rId1"></Relationship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75574" y="2141183"/>
            <a:ext cx="9554842" cy="2923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 defTabSz="914400"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阪神淡路大震災や東日本大震災を踏まえ、災害時のバックアップの観点から、重要業務の事務拠点を大阪・東京の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拠点に設置。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71450" indent="-171450" defTabSz="9144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災害時の継続必須業務の核は、保険金支払等の業務。平時からおよそ大阪が７、東京が３の割合で分担しているが、非常時も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defTabSz="914400">
              <a:spcAft>
                <a:spcPts val="0"/>
              </a:spcAft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  迅速・確実なお客さまサービスを維持するため、どちらかで全件を担える体制を構築。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defTabSz="914400">
              <a:spcAft>
                <a:spcPts val="1000"/>
              </a:spcAft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お客さま対応部門のほか、本社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系業務の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うち人事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総務・システム・不動産・広報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関係も平時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から大阪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と東京で分担。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71450" indent="-171450" defTabSz="9144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東京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本社被災時は、災害対策本部を東京・大阪で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立ち上げ、大阪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で全社を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主導。大阪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本社に常駐する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役員が初動対応の指揮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を執る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defTabSz="914400">
              <a:spcAft>
                <a:spcPts val="0"/>
              </a:spcAft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首都圏の機能不全が長引いて、大阪での対応が長期化することも想定。発災後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日以内に判断し、東京から役員や本社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系業務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defTabSz="914400">
              <a:spcAft>
                <a:spcPts val="1000"/>
              </a:spcAft>
            </a:pP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 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担う社員が移動する計画を持つ。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71450" indent="-171450" defTabSz="9144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BCP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の実効性を確保するため、首都圏、関西圏の大地震を交互に想定し、毎年、大阪・東京の両本社合同で訓練を実施。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defTabSz="914400">
              <a:spcAft>
                <a:spcPts val="0"/>
              </a:spcAft>
            </a:pP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 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首都直下地震などにより東京本社が被災した場合に備え、大阪本社において、通常時は東京本社のみで行なっている業務も含め、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defTabSz="914400">
              <a:spcAft>
                <a:spcPts val="0"/>
              </a:spcAft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全ての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継続業務を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行なえるよう訓練を重ねている。訓練の振り返りを通じ、災害時の協力会社との連携強化を図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00050" y="45720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　　　　　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ホームベース 11"/>
          <p:cNvSpPr/>
          <p:nvPr/>
        </p:nvSpPr>
        <p:spPr>
          <a:xfrm>
            <a:off x="-5" y="1"/>
            <a:ext cx="9906004" cy="723900"/>
          </a:xfrm>
          <a:prstGeom prst="homePlate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5000"/>
              </a:lnSpc>
            </a:pPr>
            <a:r>
              <a:rPr kumimoji="1"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大同生命保険株式</a:t>
            </a:r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会社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59590" y="843935"/>
            <a:ext cx="9786811" cy="1198711"/>
          </a:xfrm>
          <a:prstGeom prst="roundRect">
            <a:avLst/>
          </a:prstGeom>
          <a:noFill/>
          <a:ln w="38100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生命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保険会社としての使命を果たすため、大規模災害等の緊急事態発生時において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もお客さまへの支払業務等の重要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業務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  　　</a:t>
            </a:r>
            <a:endParaRPr kumimoji="1"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1000"/>
              </a:spcAft>
            </a:pP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継続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できるよう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、事務拠点を大阪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・東京の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拠点に設置するとともに、定期的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に訓練を実施し、事業継続態勢（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BCM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）を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整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備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継続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必須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業務の核である保険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金支払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等は、平時から大阪・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東京で分担。非常時も迅速・確実なお客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さま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サービスを維持できる</a:t>
            </a:r>
            <a:endParaRPr kumimoji="1"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体制を構築。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315952" y="5087120"/>
            <a:ext cx="7587095" cy="16560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>
              <a:spcAft>
                <a:spcPts val="1200"/>
              </a:spcAft>
            </a:pPr>
            <a:endParaRPr lang="en-US" altLang="ja-JP" sz="1200" u="sng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defTabSz="914400">
              <a:spcAft>
                <a:spcPts val="1200"/>
              </a:spcAft>
            </a:pPr>
            <a:endParaRPr lang="en-US" altLang="ja-JP" sz="1200" u="sng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52167" y="5822340"/>
            <a:ext cx="9987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東京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本社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634641" y="5774263"/>
            <a:ext cx="9987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大阪本社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911729" y="6274990"/>
            <a:ext cx="4722911" cy="30777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危機対策本部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95500" y="5163597"/>
            <a:ext cx="932607" cy="1529111"/>
          </a:xfrm>
          <a:prstGeom prst="rect">
            <a:avLst/>
          </a:prstGeom>
        </p:spPr>
      </p:pic>
      <p:sp>
        <p:nvSpPr>
          <p:cNvPr id="4" name="爆発 2 3"/>
          <p:cNvSpPr/>
          <p:nvPr/>
        </p:nvSpPr>
        <p:spPr>
          <a:xfrm>
            <a:off x="549857" y="5127832"/>
            <a:ext cx="1903227" cy="660765"/>
          </a:xfrm>
          <a:prstGeom prst="irregularSeal2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危機事態発生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68202" y="6100773"/>
            <a:ext cx="14640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（復旧要員は残留）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右矢印 4"/>
          <p:cNvSpPr/>
          <p:nvPr/>
        </p:nvSpPr>
        <p:spPr>
          <a:xfrm>
            <a:off x="3121794" y="5238359"/>
            <a:ext cx="2350178" cy="296690"/>
          </a:xfrm>
          <a:prstGeom prst="rightArrow">
            <a:avLst>
              <a:gd name="adj1" fmla="val 50000"/>
              <a:gd name="adj2" fmla="val 10435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666352" y="5226710"/>
            <a:ext cx="1182011" cy="3188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機能を移転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561722" y="5569773"/>
            <a:ext cx="13912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・本部運営要員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・業務継続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要員</a:t>
            </a: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599886" y="5151078"/>
            <a:ext cx="906841" cy="154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29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1763</TotalTime>
  <Words>124</Words>
  <Application>Microsoft Office PowerPoint</Application>
  <PresentationFormat>A4 210 x 297 mm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Meiryo UI</vt:lpstr>
      <vt:lpstr>ＭＳ ゴシック</vt:lpstr>
      <vt:lpstr>游ゴシック</vt:lpstr>
      <vt:lpstr>游ゴシック Light</vt:lpstr>
      <vt:lpstr>Arial</vt:lpstr>
      <vt:lpstr>Calibri</vt:lpstr>
      <vt:lpstr>Calibri Light</vt:lpstr>
      <vt:lpstr>Times New Roman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1</cp:revision>
  <cp:lastPrinted>2019-10-04T04:31:00Z</cp:lastPrinted>
  <dcterms:created xsi:type="dcterms:W3CDTF">2019-02-21T06:29:54Z</dcterms:created>
  <dcterms:modified xsi:type="dcterms:W3CDTF">2019-11-05T02:35:50Z</dcterms:modified>
</cp:coreProperties>
</file>