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16" saveSubsetFonts="1">
  <p:sldMasterIdLst>
    <p:sldMasterId id="2147483660" r:id="rId1"/>
  </p:sldMasterIdLst>
  <p:sldIdLst>
    <p:sldId id="259"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1C2C7C"/>
    <a:srgbClr val="2828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0" autoAdjust="0"/>
    <p:restoredTop sz="71934" autoAdjust="0"/>
  </p:normalViewPr>
  <p:slideViewPr>
    <p:cSldViewPr snapToGrid="0">
      <p:cViewPr varScale="1">
        <p:scale>
          <a:sx n="76" d="100"/>
          <a:sy n="76" d="100"/>
        </p:scale>
        <p:origin x="1300" y="60"/>
      </p:cViewPr>
      <p:guideLst>
        <p:guide orient="horz" pos="2160"/>
        <p:guide pos="312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2024/10/21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2024/10/21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13628" y="2428240"/>
            <a:ext cx="9841314"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cs typeface="Times New Roman" panose="02020603050405020304" pitchFamily="18" charset="0"/>
              </a:rPr>
              <a:t>「石油製品の安定供給」を業務継続目標に位置付け。</a:t>
            </a:r>
            <a:endParaRPr lang="en-US" altLang="ja-JP"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cs typeface="Times New Roman" panose="02020603050405020304" pitchFamily="18" charset="0"/>
              </a:rPr>
              <a:t>災害時には、コスモエネルギーホールディングス株式会社（以下</a:t>
            </a:r>
            <a:r>
              <a:rPr lang="en-US" altLang="ja-JP" dirty="0">
                <a:latin typeface="Meiryo UI" panose="020B0604030504040204" pitchFamily="50" charset="-128"/>
                <a:ea typeface="Meiryo UI" panose="020B0604030504040204" pitchFamily="50" charset="-128"/>
                <a:cs typeface="Times New Roman" panose="02020603050405020304" pitchFamily="18" charset="0"/>
              </a:rPr>
              <a:t>CEH</a:t>
            </a:r>
            <a:r>
              <a:rPr lang="ja-JP" altLang="en-US" dirty="0">
                <a:latin typeface="Meiryo UI" panose="020B0604030504040204" pitchFamily="50" charset="-128"/>
                <a:ea typeface="Meiryo UI" panose="020B0604030504040204" pitchFamily="50" charset="-128"/>
                <a:cs typeface="Times New Roman" panose="02020603050405020304" pitchFamily="18" charset="0"/>
              </a:rPr>
              <a:t>）、コスモ石油株式会社（以下</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COC</a:t>
            </a:r>
            <a:r>
              <a:rPr lang="ja-JP" altLang="en-US" dirty="0">
                <a:latin typeface="Meiryo UI" panose="020B0604030504040204" pitchFamily="50" charset="-128"/>
                <a:ea typeface="Meiryo UI" panose="020B0604030504040204" pitchFamily="50" charset="-128"/>
                <a:cs typeface="Times New Roman" panose="02020603050405020304" pitchFamily="18" charset="0"/>
              </a:rPr>
              <a:t>）、コスモ石油マーケティング株式会社（以下</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COM</a:t>
            </a:r>
            <a:r>
              <a:rPr lang="ja-JP" altLang="en-US" dirty="0">
                <a:latin typeface="Meiryo UI" panose="020B0604030504040204" pitchFamily="50" charset="-128"/>
                <a:ea typeface="Meiryo UI" panose="020B0604030504040204" pitchFamily="50" charset="-128"/>
                <a:cs typeface="Times New Roman" panose="02020603050405020304" pitchFamily="18" charset="0"/>
              </a:rPr>
              <a:t>）の東京本社に危機対策本部を設置。</a:t>
            </a:r>
            <a:endParaRPr lang="en-US" altLang="ja-JP"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zh-TW" altLang="en-US" dirty="0">
                <a:latin typeface="Meiryo UI" panose="020B0604030504040204" pitchFamily="50" charset="-128"/>
                <a:ea typeface="Meiryo UI" panose="020B0604030504040204" pitchFamily="50" charset="-128"/>
                <a:cs typeface="Times New Roman" panose="02020603050405020304" pitchFamily="18" charset="0"/>
              </a:rPr>
              <a:t>首都直下地震発生時</a:t>
            </a:r>
            <a:r>
              <a:rPr lang="ja-JP" altLang="en-US" dirty="0">
                <a:latin typeface="Meiryo UI" panose="020B0604030504040204" pitchFamily="50" charset="-128"/>
                <a:ea typeface="Meiryo UI" panose="020B0604030504040204" pitchFamily="50" charset="-128"/>
                <a:cs typeface="Times New Roman" panose="02020603050405020304" pitchFamily="18" charset="0"/>
              </a:rPr>
              <a:t>、本社機能が停止した場合は</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COC</a:t>
            </a:r>
            <a:r>
              <a:rPr lang="ja-JP" altLang="en-US" dirty="0">
                <a:latin typeface="Meiryo UI" panose="020B0604030504040204" pitchFamily="50" charset="-128"/>
                <a:ea typeface="Meiryo UI" panose="020B0604030504040204" pitchFamily="50" charset="-128"/>
                <a:cs typeface="Times New Roman" panose="02020603050405020304" pitchFamily="18" charset="0"/>
              </a:rPr>
              <a:t>堺製油所（大阪府堺市）、</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COM</a:t>
            </a:r>
            <a:r>
              <a:rPr lang="ja-JP" altLang="en-US" dirty="0">
                <a:latin typeface="Meiryo UI" panose="020B0604030504040204" pitchFamily="50" charset="-128"/>
                <a:ea typeface="Meiryo UI" panose="020B0604030504040204" pitchFamily="50" charset="-128"/>
                <a:cs typeface="Times New Roman" panose="02020603050405020304" pitchFamily="18" charset="0"/>
              </a:rPr>
              <a:t>大阪オフィス（大阪市中央区）に、臨時危機対策本部を設置し、従業員の安否確認を含めた災害対応を実施。</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COC</a:t>
            </a:r>
            <a:r>
              <a:rPr lang="ja-JP" altLang="en-US" dirty="0">
                <a:latin typeface="Meiryo UI" panose="020B0604030504040204" pitchFamily="50" charset="-128"/>
                <a:ea typeface="Meiryo UI" panose="020B0604030504040204" pitchFamily="50" charset="-128"/>
                <a:cs typeface="Times New Roman" panose="02020603050405020304" pitchFamily="18" charset="0"/>
              </a:rPr>
              <a:t>堺製油所と</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COM</a:t>
            </a:r>
            <a:r>
              <a:rPr lang="ja-JP" altLang="en-US" dirty="0">
                <a:latin typeface="Meiryo UI" panose="020B0604030504040204" pitchFamily="50" charset="-128"/>
                <a:ea typeface="Meiryo UI" panose="020B0604030504040204" pitchFamily="50" charset="-128"/>
                <a:cs typeface="Times New Roman" panose="02020603050405020304" pitchFamily="18" charset="0"/>
              </a:rPr>
              <a:t>大阪オフィスの臨時危機対策本部に石油製品の供給に関する本社権限を委譲。</a:t>
            </a:r>
            <a:endParaRPr lang="en-US" altLang="ja-JP"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cs typeface="Times New Roman" panose="02020603050405020304" pitchFamily="18" charset="0"/>
              </a:rPr>
              <a:t>東京本社の危機対策本部が機能を回復するまでの間、</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COC</a:t>
            </a:r>
            <a:r>
              <a:rPr lang="ja-JP" altLang="en-US" dirty="0">
                <a:latin typeface="Meiryo UI" panose="020B0604030504040204" pitchFamily="50" charset="-128"/>
                <a:ea typeface="Meiryo UI" panose="020B0604030504040204" pitchFamily="50" charset="-128"/>
                <a:cs typeface="Times New Roman" panose="02020603050405020304" pitchFamily="18" charset="0"/>
              </a:rPr>
              <a:t>堺製油所と</a:t>
            </a:r>
            <a:r>
              <a:rPr lang="en-US" altLang="ja-JP" dirty="0">
                <a:latin typeface="Meiryo UI" panose="020B0604030504040204" pitchFamily="50" charset="-128"/>
                <a:ea typeface="Meiryo UI" panose="020B0604030504040204" pitchFamily="50" charset="-128"/>
                <a:cs typeface="Times New Roman" panose="02020603050405020304" pitchFamily="18" charset="0"/>
              </a:rPr>
              <a:t>COM</a:t>
            </a:r>
            <a:r>
              <a:rPr lang="ja-JP" altLang="en-US" dirty="0">
                <a:latin typeface="Meiryo UI" panose="020B0604030504040204" pitchFamily="50" charset="-128"/>
                <a:ea typeface="Meiryo UI" panose="020B0604030504040204" pitchFamily="50" charset="-128"/>
                <a:cs typeface="Times New Roman" panose="02020603050405020304" pitchFamily="18" charset="0"/>
              </a:rPr>
              <a:t>大阪オフィスの臨時危機対策本部が連携して、石油製品のサプライチェーンの早期復旧を担う。</a:t>
            </a:r>
            <a:endParaRPr lang="en-US" altLang="ja-JP"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dirty="0">
                <a:latin typeface="Meiryo UI" panose="020B0604030504040204" pitchFamily="50" charset="-128"/>
                <a:ea typeface="Meiryo UI" panose="020B0604030504040204" pitchFamily="50" charset="-128"/>
                <a:cs typeface="Times New Roman" panose="02020603050405020304" pitchFamily="18" charset="0"/>
              </a:rPr>
              <a:t>実効性確保のため、首都直下地震を想定し大阪で年１回訓練を実施し、関係者間の連携強化を図っている。</a:t>
            </a:r>
            <a:endParaRPr lang="en-US" altLang="ja-JP"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33306" y="-30169"/>
            <a:ext cx="9906004" cy="807071"/>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000" b="1">
                <a:latin typeface="Meiryo UI" panose="020B0604030504040204" pitchFamily="50" charset="-128"/>
                <a:ea typeface="Meiryo UI" panose="020B0604030504040204" pitchFamily="50" charset="-128"/>
              </a:rPr>
              <a:t>コスモエネルギーホールディングス株式会社</a:t>
            </a:r>
            <a:endParaRPr kumimoji="1" lang="ja-JP" altLang="en-US" sz="1600" b="1">
              <a:latin typeface="Meiryo UI" panose="020B0604030504040204" pitchFamily="50" charset="-128"/>
              <a:ea typeface="Meiryo UI" panose="020B0604030504040204" pitchFamily="50" charset="-128"/>
            </a:endParaRPr>
          </a:p>
        </p:txBody>
      </p:sp>
      <p:sp>
        <p:nvSpPr>
          <p:cNvPr id="9" name="角丸四角形 8"/>
          <p:cNvSpPr/>
          <p:nvPr/>
        </p:nvSpPr>
        <p:spPr>
          <a:xfrm>
            <a:off x="77417" y="907518"/>
            <a:ext cx="9606510" cy="1359902"/>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a:solidFill>
                  <a:schemeClr val="tx1"/>
                </a:solidFill>
                <a:latin typeface="Meiryo UI" panose="020B0604030504040204" pitchFamily="50" charset="-128"/>
                <a:ea typeface="Meiryo UI" panose="020B0604030504040204" pitchFamily="50" charset="-128"/>
              </a:rPr>
              <a:t>　・災害時には石油製品の供給に係るグループ各社で危機対策本部を設置し、社内規程に沿って速やかに</a:t>
            </a:r>
            <a:endParaRPr kumimoji="1" lang="en-US" altLang="ja-JP" sz="1600" b="1">
              <a:solidFill>
                <a:schemeClr val="tx1"/>
              </a:solidFill>
              <a:latin typeface="Meiryo UI" panose="020B0604030504040204" pitchFamily="50" charset="-128"/>
              <a:ea typeface="Meiryo UI" panose="020B0604030504040204" pitchFamily="50" charset="-128"/>
            </a:endParaRPr>
          </a:p>
          <a:p>
            <a:r>
              <a:rPr kumimoji="1" lang="ja-JP" altLang="en-US" sz="1600" b="1">
                <a:solidFill>
                  <a:schemeClr val="tx1"/>
                </a:solidFill>
                <a:latin typeface="Meiryo UI" panose="020B0604030504040204" pitchFamily="50" charset="-128"/>
                <a:ea typeface="Meiryo UI" panose="020B0604030504040204" pitchFamily="50" charset="-128"/>
              </a:rPr>
              <a:t>　　</a:t>
            </a:r>
            <a:r>
              <a:rPr kumimoji="1" lang="en-US" altLang="ja-JP" sz="1600" b="1">
                <a:solidFill>
                  <a:schemeClr val="tx1"/>
                </a:solidFill>
                <a:latin typeface="Meiryo UI" panose="020B0604030504040204" pitchFamily="50" charset="-128"/>
                <a:ea typeface="Meiryo UI" panose="020B0604030504040204" pitchFamily="50" charset="-128"/>
              </a:rPr>
              <a:t>BCP</a:t>
            </a:r>
            <a:r>
              <a:rPr kumimoji="1" lang="ja-JP" altLang="en-US" sz="1600" b="1">
                <a:solidFill>
                  <a:schemeClr val="tx1"/>
                </a:solidFill>
                <a:latin typeface="Meiryo UI" panose="020B0604030504040204" pitchFamily="50" charset="-128"/>
                <a:ea typeface="Meiryo UI" panose="020B0604030504040204" pitchFamily="50" charset="-128"/>
              </a:rPr>
              <a:t>を発動。</a:t>
            </a:r>
            <a:endParaRPr kumimoji="1" lang="en-US" altLang="ja-JP" sz="1600" b="1">
              <a:solidFill>
                <a:schemeClr val="tx1"/>
              </a:solidFill>
              <a:latin typeface="Meiryo UI" panose="020B0604030504040204" pitchFamily="50" charset="-128"/>
              <a:ea typeface="Meiryo UI" panose="020B0604030504040204" pitchFamily="50" charset="-128"/>
            </a:endParaRPr>
          </a:p>
          <a:p>
            <a:r>
              <a:rPr kumimoji="1" lang="ja-JP" altLang="en-US" sz="1600" b="1">
                <a:solidFill>
                  <a:schemeClr val="tx1"/>
                </a:solidFill>
                <a:latin typeface="Meiryo UI" panose="020B0604030504040204" pitchFamily="50" charset="-128"/>
                <a:ea typeface="Meiryo UI" panose="020B0604030504040204" pitchFamily="50" charset="-128"/>
              </a:rPr>
              <a:t>　・首都直下地震発生時、本社機能が停止した場合はコスモ石油株式会社 堺製油所及びコスモ石油マーケティ</a:t>
            </a:r>
            <a:endParaRPr kumimoji="1" lang="en-US" altLang="ja-JP" sz="1600" b="1">
              <a:solidFill>
                <a:schemeClr val="tx1"/>
              </a:solidFill>
              <a:latin typeface="Meiryo UI" panose="020B0604030504040204" pitchFamily="50" charset="-128"/>
              <a:ea typeface="Meiryo UI" panose="020B0604030504040204" pitchFamily="50" charset="-128"/>
            </a:endParaRPr>
          </a:p>
          <a:p>
            <a:r>
              <a:rPr kumimoji="1" lang="ja-JP" altLang="en-US" sz="1600" b="1">
                <a:solidFill>
                  <a:schemeClr val="tx1"/>
                </a:solidFill>
                <a:latin typeface="Meiryo UI" panose="020B0604030504040204" pitchFamily="50" charset="-128"/>
                <a:ea typeface="Meiryo UI" panose="020B0604030504040204" pitchFamily="50" charset="-128"/>
              </a:rPr>
              <a:t>　　ング株式会社大阪オフィスに臨時危機対策本部を立ち上げ、石油製品の供給に関する本社権限を委譲。</a:t>
            </a:r>
            <a:endParaRPr kumimoji="1" lang="en-US" altLang="ja-JP" sz="1600" b="1">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774637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TotalTime>
  <Words>284</Words>
  <Application>Microsoft Office PowerPoint</Application>
  <PresentationFormat>A4 210 x 297 mm</PresentationFormat>
  <Paragraphs>12</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ＭＳ ゴシック</vt:lpstr>
      <vt:lpstr>Arial</vt:lpstr>
      <vt:lpstr>Calibri</vt:lpstr>
      <vt:lpstr>Calibri Light</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山下 宜容(Yamashita Nobuhiro)</cp:lastModifiedBy>
  <cp:revision>5</cp:revision>
  <cp:lastPrinted>2020-12-08T04:03:25Z</cp:lastPrinted>
  <dcterms:created xsi:type="dcterms:W3CDTF">2019-02-21T06:29:54Z</dcterms:created>
  <dcterms:modified xsi:type="dcterms:W3CDTF">2024-10-21T05:24:39Z</dcterms:modified>
</cp:coreProperties>
</file>