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5"></Relationship><Relationship Target="docProps/thumbnail.jpeg" Type="http://schemas.openxmlformats.org/package/2006/relationships/metadata/thumbnail" Id="rId6"></Relationship><Relationship Target="docProps/app.xml" Type="http://schemas.openxmlformats.org/officeDocument/2006/relationships/extended-properties" Id="rId7"></Relationship></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259"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2C7C"/>
    <a:srgbClr val="2828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65" autoAdjust="0"/>
    <p:restoredTop sz="81717" autoAdjust="0"/>
  </p:normalViewPr>
  <p:slideViewPr>
    <p:cSldViewPr snapToGrid="0">
      <p:cViewPr varScale="1">
        <p:scale>
          <a:sx n="73" d="100"/>
          <a:sy n="73" d="100"/>
        </p:scale>
        <p:origin x="1176" y="6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Relationships xmlns="http://schemas.openxmlformats.org/package/2006/relationships"><Relationship Target="notesMasters/notesMaster1.xml" Type="http://schemas.openxmlformats.org/officeDocument/2006/relationships/notesMaster" Id="rId3"></Relationship><Relationship Target="tableStyles.xml" Type="http://schemas.openxmlformats.org/officeDocument/2006/relationships/tableStyles" Id="rId7"></Relationship><Relationship Target="slides/slide1.xml" Type="http://schemas.openxmlformats.org/officeDocument/2006/relationships/slide" Id="rId2"></Relationship><Relationship Target="slideMasters/slideMaster1.xml" Type="http://schemas.openxmlformats.org/officeDocument/2006/relationships/slideMaster" Id="rId1"></Relationship><Relationship Target="theme/theme1.xml" Type="http://schemas.openxmlformats.org/officeDocument/2006/relationships/theme" Id="rId6"></Relationship><Relationship Target="viewProps.xml" Type="http://schemas.openxmlformats.org/officeDocument/2006/relationships/viewProps" Id="rId5"></Relationship><Relationship Target="presProps.xml" Type="http://schemas.openxmlformats.org/officeDocument/2006/relationships/presProps" Id="rId4"></Relationship></Relationships>
</file>

<file path=ppt/notesMasters/_rels/notesMaster1.xml.rels><?xml version="1.0" encoding="UTF-8" ?><Relationships xmlns="http://schemas.openxmlformats.org/package/2006/relationships"><Relationship Target="../theme/theme2.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081E5F6E-9FF6-4AD1-BE66-BF7859205346}" type="datetimeFigureOut">
              <a:rPr kumimoji="1" lang="ja-JP" altLang="en-US" smtClean="0"/>
              <a:t>2023/4/12</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C5CED16-BFF2-49EE-9D8E-5A9E71F7F923}" type="slidenum">
              <a:rPr kumimoji="1" lang="ja-JP" altLang="en-US" smtClean="0"/>
              <a:t>‹#›</a:t>
            </a:fld>
            <a:endParaRPr kumimoji="1" lang="ja-JP" altLang="en-US"/>
          </a:p>
        </p:txBody>
      </p:sp>
    </p:spTree>
    <p:extLst>
      <p:ext uri="{BB962C8B-B14F-4D97-AF65-F5344CB8AC3E}">
        <p14:creationId xmlns:p14="http://schemas.microsoft.com/office/powerpoint/2010/main" val="20194830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2023/4/12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304761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2023/4/12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760947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2023/4/12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1586440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2023/4/12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1095814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2023/4/12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36177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2023/4/12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806868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1CB97A4-4E07-4B35-83C0-CEC27BEE8884}" type="datetimeFigureOut">
              <a:rPr kumimoji="1" lang="ja-JP" altLang="en-US" smtClean="0"/>
              <a:t>2023/4/12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526478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1CB97A4-4E07-4B35-83C0-CEC27BEE8884}" type="datetimeFigureOut">
              <a:rPr kumimoji="1" lang="ja-JP" altLang="en-US" smtClean="0"/>
              <a:t>2023/4/12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263499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CB97A4-4E07-4B35-83C0-CEC27BEE8884}" type="datetimeFigureOut">
              <a:rPr kumimoji="1" lang="ja-JP" altLang="en-US" smtClean="0"/>
              <a:t>2023/4/12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879784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2023/4/12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888519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2023/4/12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302288693"/>
      </p:ext>
    </p:extLst>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CB97A4-4E07-4B35-83C0-CEC27BEE8884}" type="datetimeFigureOut">
              <a:rPr kumimoji="1" lang="ja-JP" altLang="en-US" smtClean="0"/>
              <a:t>2023/4/12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0297296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media/image1.png" Type="http://schemas.openxmlformats.org/officeDocument/2006/relationships/image" Id="rId2"></Relationship><Relationship Target="../slideLayouts/slideLayout1.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ChangeArrowheads="1"/>
          </p:cNvSpPr>
          <p:nvPr/>
        </p:nvSpPr>
        <p:spPr bwMode="auto">
          <a:xfrm>
            <a:off x="400050" y="45720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000" b="0" i="0" u="none" strike="noStrike" cap="none" normalizeH="0" baseline="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 name="ホームベース 11"/>
          <p:cNvSpPr/>
          <p:nvPr/>
        </p:nvSpPr>
        <p:spPr>
          <a:xfrm>
            <a:off x="-33306" y="-30169"/>
            <a:ext cx="9906004" cy="807071"/>
          </a:xfrm>
          <a:prstGeom prst="homePlat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kumimoji="1" lang="ja-JP" altLang="en-US" sz="2000" b="1" dirty="0" smtClean="0">
                <a:latin typeface="Meiryo UI" panose="020B0604030504040204" pitchFamily="50" charset="-128"/>
                <a:ea typeface="Meiryo UI" panose="020B0604030504040204" pitchFamily="50" charset="-128"/>
              </a:rPr>
              <a:t>りそなホールディングス</a:t>
            </a:r>
            <a:endParaRPr kumimoji="1" lang="en-US" altLang="ja-JP" sz="2000" b="1" dirty="0" smtClean="0">
              <a:latin typeface="Meiryo UI" panose="020B0604030504040204" pitchFamily="50" charset="-128"/>
              <a:ea typeface="Meiryo UI" panose="020B0604030504040204" pitchFamily="50" charset="-128"/>
            </a:endParaRPr>
          </a:p>
        </p:txBody>
      </p:sp>
      <p:sp>
        <p:nvSpPr>
          <p:cNvPr id="9" name="角丸四角形 8"/>
          <p:cNvSpPr/>
          <p:nvPr/>
        </p:nvSpPr>
        <p:spPr>
          <a:xfrm>
            <a:off x="149745" y="922489"/>
            <a:ext cx="9606509" cy="1056337"/>
          </a:xfrm>
          <a:prstGeom prst="roundRect">
            <a:avLst/>
          </a:prstGeom>
          <a:no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Meiryo UI" panose="020B0604030504040204" pitchFamily="50" charset="-128"/>
                <a:ea typeface="Meiryo UI" panose="020B0604030504040204" pitchFamily="50" charset="-128"/>
              </a:rPr>
              <a:t>・グループ各社の本社、システムセンターを首都圏・近畿圏に分散設置することにより、大地震発生時等における同時被災リスクを軽減</a:t>
            </a:r>
            <a:r>
              <a:rPr kumimoji="1" lang="ja-JP" altLang="en-US" sz="1600" b="1" dirty="0">
                <a:solidFill>
                  <a:schemeClr val="tx1"/>
                </a:solidFill>
                <a:latin typeface="Meiryo UI" panose="020B0604030504040204" pitchFamily="50" charset="-128"/>
                <a:ea typeface="Meiryo UI" panose="020B0604030504040204" pitchFamily="50" charset="-128"/>
              </a:rPr>
              <a:t>し、危機発生時における東西相互バックアップ体制を</a:t>
            </a:r>
            <a:r>
              <a:rPr kumimoji="1" lang="ja-JP" altLang="en-US" sz="1600" b="1" dirty="0" smtClean="0">
                <a:solidFill>
                  <a:schemeClr val="tx1"/>
                </a:solidFill>
                <a:latin typeface="Meiryo UI" panose="020B0604030504040204" pitchFamily="50" charset="-128"/>
                <a:ea typeface="Meiryo UI" panose="020B0604030504040204" pitchFamily="50" charset="-128"/>
              </a:rPr>
              <a:t>整備。</a:t>
            </a:r>
            <a:endParaRPr kumimoji="1" lang="en-US" altLang="ja-JP" sz="1600" b="1" dirty="0" smtClean="0">
              <a:solidFill>
                <a:schemeClr val="tx1"/>
              </a:solidFill>
              <a:latin typeface="Meiryo UI" panose="020B0604030504040204" pitchFamily="50" charset="-128"/>
              <a:ea typeface="Meiryo UI" panose="020B0604030504040204" pitchFamily="50" charset="-128"/>
            </a:endParaRPr>
          </a:p>
          <a:p>
            <a:r>
              <a:rPr kumimoji="1" lang="ja-JP" altLang="en-US" sz="1600" b="1" dirty="0" smtClean="0">
                <a:solidFill>
                  <a:schemeClr val="tx1"/>
                </a:solidFill>
                <a:latin typeface="Meiryo UI" panose="020B0604030504040204" pitchFamily="50" charset="-128"/>
                <a:ea typeface="Meiryo UI" panose="020B0604030504040204" pitchFamily="50" charset="-128"/>
              </a:rPr>
              <a:t>・主要なコンピュータ・システムについても、非常用バックアップ・システムの構築、拠点間ネットワーク・インフラの二重化などの安全対策を実施。</a:t>
            </a:r>
            <a:endParaRPr kumimoji="1" lang="en-US" altLang="ja-JP" sz="1600" b="1" dirty="0" smtClean="0">
              <a:solidFill>
                <a:schemeClr val="tx1"/>
              </a:solidFill>
              <a:latin typeface="Meiryo UI" panose="020B0604030504040204" pitchFamily="50" charset="-128"/>
              <a:ea typeface="Meiryo UI" panose="020B0604030504040204" pitchFamily="50" charset="-128"/>
            </a:endParaRPr>
          </a:p>
        </p:txBody>
      </p:sp>
      <p:sp>
        <p:nvSpPr>
          <p:cNvPr id="47" name="Rectangle 5"/>
          <p:cNvSpPr>
            <a:spLocks noChangeArrowheads="1"/>
          </p:cNvSpPr>
          <p:nvPr/>
        </p:nvSpPr>
        <p:spPr bwMode="auto">
          <a:xfrm>
            <a:off x="70481" y="2472308"/>
            <a:ext cx="6230984" cy="3776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296" tIns="41148" rIns="82296" bIns="41148"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defTabSz="914400">
              <a:spcAft>
                <a:spcPts val="1200"/>
              </a:spcAft>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大規模地震等の自然災害や新型インフルエンザ等の感染症蔓延などにより、業務継続が脅かされる危機の発現時において、りそなグループとしての業務継続の基本方針を定め、金融システム機能</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の中断を</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余儀なくされることのないよう、予め業務継続計画を策定し、業務継続体制の整備を進めるとともに、代表執行役（又は代表取締役）による検証を通じて業務継続体制の継続的な改善に取り組んでいる。</a:t>
            </a:r>
            <a:endPar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グループ各社では、業務継続の基本方針に基づき、大規模地震や感染症の蔓延等の危機を想定した業務継続計画や各種規定、マニュアル等を策定。</a:t>
            </a: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グループ各社では、お客さま及び金融決済への影響度等を踏まえて、預金の払戻、振込、資金証券等の主要業務を大規模地震などの危機発生時における優先業務と位置付け、これらの業務については、当日中の業務再開を目標に復旧対応に当たる。</a:t>
            </a:r>
            <a:endPar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大規模地震や感染症の蔓延等の危機時には、社員の被災・罹患や交通機関の混乱等により、業務の継続に必要</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な要員の</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確保が困難になるおそれがあり、このため、グループ各社では、社員の安全確保を前提に、非常時</a:t>
            </a:r>
            <a:r>
              <a:rPr lang="ja-JP" altLang="en-US" sz="1400" smtClean="0">
                <a:latin typeface="Meiryo UI" panose="020B0604030504040204" pitchFamily="50" charset="-128"/>
                <a:ea typeface="Meiryo UI" panose="020B0604030504040204" pitchFamily="50" charset="-128"/>
                <a:cs typeface="Times New Roman" panose="02020603050405020304" pitchFamily="18" charset="0"/>
              </a:rPr>
              <a:t>に</a:t>
            </a:r>
            <a:r>
              <a:rPr lang="ja-JP" altLang="en-US" sz="1400" smtClean="0">
                <a:latin typeface="Meiryo UI" panose="020B0604030504040204" pitchFamily="50" charset="-128"/>
                <a:ea typeface="Meiryo UI" panose="020B0604030504040204" pitchFamily="50" charset="-128"/>
                <a:cs typeface="Times New Roman" panose="02020603050405020304" pitchFamily="18" charset="0"/>
              </a:rPr>
              <a:t>おける要員の</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確保策について定めるとともに、全拠点において非常用物資を備蓄。</a:t>
            </a: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テキスト ボックス 10"/>
          <p:cNvSpPr txBox="1"/>
          <p:nvPr/>
        </p:nvSpPr>
        <p:spPr>
          <a:xfrm>
            <a:off x="6711579" y="2935518"/>
            <a:ext cx="2306816" cy="246221"/>
          </a:xfrm>
          <a:prstGeom prst="rect">
            <a:avLst/>
          </a:prstGeom>
          <a:noFill/>
        </p:spPr>
        <p:txBody>
          <a:bodyPr wrap="square" rtlCol="0">
            <a:spAutoFit/>
          </a:bodyPr>
          <a:lstStyle/>
          <a:p>
            <a:r>
              <a:rPr kumimoji="1" lang="ja-JP" altLang="en-US" sz="1000" dirty="0" smtClean="0">
                <a:latin typeface="Meiryo UI" panose="020B0604030504040204" pitchFamily="50" charset="-128"/>
                <a:ea typeface="Meiryo UI" panose="020B0604030504040204" pitchFamily="50" charset="-128"/>
              </a:rPr>
              <a:t>■東西相互のバックアップ体制</a:t>
            </a:r>
            <a:endParaRPr kumimoji="1" lang="ja-JP" altLang="en-US" sz="1000" dirty="0">
              <a:latin typeface="Meiryo UI" panose="020B0604030504040204" pitchFamily="50" charset="-128"/>
              <a:ea typeface="Meiryo UI" panose="020B0604030504040204" pitchFamily="50" charset="-128"/>
            </a:endParaRPr>
          </a:p>
        </p:txBody>
      </p:sp>
      <p:pic>
        <p:nvPicPr>
          <p:cNvPr id="10" name="図 9"/>
          <p:cNvPicPr>
            <a:picLocks noChangeAspect="1"/>
          </p:cNvPicPr>
          <p:nvPr/>
        </p:nvPicPr>
        <p:blipFill>
          <a:blip r:embed="rId2"/>
          <a:stretch>
            <a:fillRect/>
          </a:stretch>
        </p:blipFill>
        <p:spPr>
          <a:xfrm>
            <a:off x="6261427" y="3166017"/>
            <a:ext cx="3525270" cy="2646302"/>
          </a:xfrm>
          <a:prstGeom prst="rect">
            <a:avLst/>
          </a:prstGeom>
        </p:spPr>
      </p:pic>
    </p:spTree>
    <p:extLst>
      <p:ext uri="{BB962C8B-B14F-4D97-AF65-F5344CB8AC3E}">
        <p14:creationId xmlns:p14="http://schemas.microsoft.com/office/powerpoint/2010/main" val="2372784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367</Words>
  <Application>Microsoft Office PowerPoint</Application>
  <PresentationFormat>A4 210 x 297 mm</PresentationFormat>
  <Paragraphs>10</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Meiryo UI</vt:lpstr>
      <vt:lpstr>ＭＳ ゴシック</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2023-04-12T06:41:29Z</dcterms:modified>
</cp:coreProperties>
</file>