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2022/3/23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221112" y="2048683"/>
            <a:ext cx="9606509"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ＮＨＫは災害時に必要な情報発信を継続することが求められており、東日本大震災以降、東京に次ぐ規模である</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大阪放送局</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を中心として</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BCP</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体制の強化を進めている。令和３年４月には</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大阪放送</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局内に全国で唯一の</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BCP</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推進部を立ち上げ、さらに体制を強化している。</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1200"/>
              </a:spcAft>
              <a:buFont typeface="Wingdings" panose="05000000000000000000" pitchFamily="2" charset="2"/>
              <a:buChar char="Ø"/>
            </a:pP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東京の放送センターから放送が提供できない場合、</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大阪放送局</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が放送衛星（</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BS</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）に電波を送信し、全国の放送局が受信してそれぞれの地域に地上波のテレビやラジオで放送する体制をとっている。本部のバックアップを担うことが</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大阪放送局の</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業務の一部となっている。</a:t>
            </a:r>
          </a:p>
          <a:p>
            <a:pPr marL="171450" lvl="0" indent="-171450" defTabSz="914400">
              <a:spcAft>
                <a:spcPts val="1200"/>
              </a:spcAft>
              <a:buFont typeface="Wingdings" panose="05000000000000000000" pitchFamily="2" charset="2"/>
              <a:buChar char="Ø"/>
            </a:pP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大阪発の全国放送番組を大幅に増やしており、こうした放送は、地域発の情報発信の充実だけでなく、緊急時の放送対応の強化にもつながっている。　　　また、緊急事態に備えた訓練も継続して実施している。</a:t>
            </a: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日本放送協会（</a:t>
            </a:r>
            <a:r>
              <a:rPr kumimoji="1" lang="en-US" altLang="ja-JP" sz="2000" b="1" dirty="0">
                <a:latin typeface="Meiryo UI" panose="020B0604030504040204" pitchFamily="50" charset="-128"/>
                <a:ea typeface="Meiryo UI" panose="020B0604030504040204" pitchFamily="50" charset="-128"/>
              </a:rPr>
              <a:t>NHK</a:t>
            </a:r>
            <a:r>
              <a:rPr kumimoji="1" lang="ja-JP" altLang="en-US" sz="2000" b="1" dirty="0">
                <a:latin typeface="Meiryo UI" panose="020B0604030504040204" pitchFamily="50" charset="-128"/>
                <a:ea typeface="Meiryo UI" panose="020B0604030504040204" pitchFamily="50" charset="-128"/>
              </a:rPr>
              <a:t>）</a:t>
            </a:r>
            <a:endParaRPr kumimoji="1" lang="ja-JP" altLang="en-US" sz="1300" b="1" dirty="0">
              <a:latin typeface="Meiryo UI" panose="020B0604030504040204" pitchFamily="50" charset="-128"/>
              <a:ea typeface="Meiryo UI" panose="020B0604030504040204" pitchFamily="50" charset="-128"/>
            </a:endParaRPr>
          </a:p>
        </p:txBody>
      </p:sp>
      <p:sp>
        <p:nvSpPr>
          <p:cNvPr id="9" name="角丸四角形 8"/>
          <p:cNvSpPr/>
          <p:nvPr/>
        </p:nvSpPr>
        <p:spPr>
          <a:xfrm>
            <a:off x="180304" y="820829"/>
            <a:ext cx="9606509" cy="1177787"/>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・大規模災害の発生時でも確実に放送・サービスを届け、視聴者・国民の安全・安心を支えるため、東京の放送センターの代替機</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能として</a:t>
            </a:r>
            <a:r>
              <a:rPr kumimoji="1" lang="ja-JP" altLang="en-US" sz="1400" b="1" dirty="0" smtClean="0">
                <a:solidFill>
                  <a:schemeClr val="tx1"/>
                </a:solidFill>
                <a:latin typeface="Meiryo UI" panose="020B0604030504040204" pitchFamily="50" charset="-128"/>
                <a:ea typeface="Meiryo UI" panose="020B0604030504040204" pitchFamily="50" charset="-128"/>
              </a:rPr>
              <a:t>大阪放送局</a:t>
            </a:r>
            <a:r>
              <a:rPr kumimoji="1" lang="ja-JP" altLang="en-US" sz="1400" b="1" dirty="0">
                <a:solidFill>
                  <a:schemeClr val="tx1"/>
                </a:solidFill>
                <a:latin typeface="Meiryo UI" panose="020B0604030504040204" pitchFamily="50" charset="-128"/>
                <a:ea typeface="Meiryo UI" panose="020B0604030504040204" pitchFamily="50" charset="-128"/>
              </a:rPr>
              <a:t>の設備や体制を強化</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・東京の放送センターから放送が出せなくなった場合は、</a:t>
            </a:r>
            <a:r>
              <a:rPr kumimoji="1" lang="ja-JP" altLang="en-US" sz="1400" b="1" dirty="0" smtClean="0">
                <a:solidFill>
                  <a:schemeClr val="tx1"/>
                </a:solidFill>
                <a:latin typeface="Meiryo UI" panose="020B0604030504040204" pitchFamily="50" charset="-128"/>
                <a:ea typeface="Meiryo UI" panose="020B0604030504040204" pitchFamily="50" charset="-128"/>
              </a:rPr>
              <a:t>大阪放送局</a:t>
            </a:r>
            <a:r>
              <a:rPr kumimoji="1" lang="ja-JP" altLang="en-US" sz="1400" b="1" dirty="0">
                <a:solidFill>
                  <a:schemeClr val="tx1"/>
                </a:solidFill>
                <a:latin typeface="Meiryo UI" panose="020B0604030504040204" pitchFamily="50" charset="-128"/>
                <a:ea typeface="Meiryo UI" panose="020B0604030504040204" pitchFamily="50" charset="-128"/>
              </a:rPr>
              <a:t>が東京に代わって全国への放送を維持</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・緊急時の放送対応の強化のため平時より</a:t>
            </a:r>
            <a:r>
              <a:rPr kumimoji="1" lang="ja-JP" altLang="en-US" sz="1400" b="1" dirty="0" smtClean="0">
                <a:solidFill>
                  <a:schemeClr val="tx1"/>
                </a:solidFill>
                <a:latin typeface="Meiryo UI" panose="020B0604030504040204" pitchFamily="50" charset="-128"/>
                <a:ea typeface="Meiryo UI" panose="020B0604030504040204" pitchFamily="50" charset="-128"/>
              </a:rPr>
              <a:t>大阪放送局</a:t>
            </a:r>
            <a:r>
              <a:rPr kumimoji="1" lang="ja-JP" altLang="en-US" sz="1400" b="1" dirty="0">
                <a:solidFill>
                  <a:schemeClr val="tx1"/>
                </a:solidFill>
                <a:latin typeface="Meiryo UI" panose="020B0604030504040204" pitchFamily="50" charset="-128"/>
                <a:ea typeface="Meiryo UI" panose="020B0604030504040204" pitchFamily="50" charset="-128"/>
              </a:rPr>
              <a:t>より全国番組を放送し、緊急事態に備えた訓練も継続して実施</a:t>
            </a:r>
          </a:p>
        </p:txBody>
      </p:sp>
      <p:sp>
        <p:nvSpPr>
          <p:cNvPr id="11" name="正方形/長方形 10"/>
          <p:cNvSpPr/>
          <p:nvPr/>
        </p:nvSpPr>
        <p:spPr>
          <a:xfrm>
            <a:off x="7322288" y="3402371"/>
            <a:ext cx="2660470"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 NHK</a:t>
            </a:r>
            <a:r>
              <a:rPr lang="ja-JP" altLang="en-US" sz="900" dirty="0" smtClean="0">
                <a:latin typeface="Meiryo UI" panose="020B0604030504040204" pitchFamily="50" charset="-128"/>
                <a:ea typeface="Meiryo UI" panose="020B0604030504040204" pitchFamily="50" charset="-128"/>
              </a:rPr>
              <a:t>大阪放送局</a:t>
            </a:r>
            <a:r>
              <a:rPr lang="ja-JP" altLang="en-US" sz="900" dirty="0">
                <a:latin typeface="Meiryo UI" panose="020B0604030504040204" pitchFamily="50" charset="-128"/>
                <a:ea typeface="Meiryo UI" panose="020B0604030504040204" pitchFamily="50" charset="-128"/>
              </a:rPr>
              <a:t>へのヒアリングをもとに作成</a:t>
            </a:r>
          </a:p>
        </p:txBody>
      </p:sp>
      <p:sp>
        <p:nvSpPr>
          <p:cNvPr id="4" name="正方形/長方形 3"/>
          <p:cNvSpPr/>
          <p:nvPr/>
        </p:nvSpPr>
        <p:spPr>
          <a:xfrm>
            <a:off x="7328941" y="6583657"/>
            <a:ext cx="2755590"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rPr>
              <a:t>（出典：</a:t>
            </a:r>
            <a:r>
              <a:rPr lang="en-US" altLang="ja-JP" sz="900" dirty="0">
                <a:latin typeface="Meiryo UI" panose="020B0604030504040204" pitchFamily="50" charset="-128"/>
                <a:ea typeface="Meiryo UI" panose="020B0604030504040204" pitchFamily="50" charset="-128"/>
              </a:rPr>
              <a:t>NHK</a:t>
            </a:r>
            <a:r>
              <a:rPr lang="ja-JP" altLang="en-US" sz="900" dirty="0" smtClean="0">
                <a:latin typeface="Meiryo UI" panose="020B0604030504040204" pitchFamily="50" charset="-128"/>
                <a:ea typeface="Meiryo UI" panose="020B0604030504040204" pitchFamily="50" charset="-128"/>
              </a:rPr>
              <a:t>大阪放送局</a:t>
            </a:r>
            <a:r>
              <a:rPr lang="ja-JP" altLang="en-US" sz="900" dirty="0">
                <a:latin typeface="Meiryo UI" panose="020B0604030504040204" pitchFamily="50" charset="-128"/>
                <a:ea typeface="Meiryo UI" panose="020B0604030504040204" pitchFamily="50" charset="-128"/>
              </a:rPr>
              <a:t>ホームページより）</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47256" y="3621185"/>
            <a:ext cx="5281749" cy="2970984"/>
          </a:xfrm>
          <a:prstGeom prst="rect">
            <a:avLst/>
          </a:prstGeom>
        </p:spPr>
      </p:pic>
    </p:spTree>
    <p:extLst>
      <p:ext uri="{BB962C8B-B14F-4D97-AF65-F5344CB8AC3E}">
        <p14:creationId xmlns:p14="http://schemas.microsoft.com/office/powerpoint/2010/main" val="7754874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349</TotalTime>
  <Words>317</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大吾</dc:creator>
  <cp:lastModifiedBy>澤田　由美子</cp:lastModifiedBy>
  <cp:revision>51</cp:revision>
  <cp:lastPrinted>2022-03-22T04:26:41Z</cp:lastPrinted>
  <dcterms:created xsi:type="dcterms:W3CDTF">2019-02-21T06:29:54Z</dcterms:created>
  <dcterms:modified xsi:type="dcterms:W3CDTF">2022-03-23T03:10:07Z</dcterms:modified>
</cp:coreProperties>
</file>