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114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0476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76094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58644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09581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617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0686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5264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26349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87978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8851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302288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02972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180304" y="1524583"/>
            <a:ext cx="9606509"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defTabSz="914400">
              <a:spcAft>
                <a:spcPts val="120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災害が発生した場合の体制について、東京本社では、一次、二次、三次と</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3 </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段階に分けており、大規模災害については「三次体制」。三次体制を発令すると、東京本社に全体の災害対策本部が設置され、被災都道府県支部にも災害対策本部が設置される。</a:t>
            </a:r>
          </a:p>
          <a:p>
            <a:pPr marL="171450" lvl="0" indent="-171450" defTabSz="914400">
              <a:spcAft>
                <a:spcPts val="120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災害対策本部の設置場所には順番が定められており、東京本社から東京都赤十字血液センター立川事業所までの設置が困難な場合には代替先の支部を指名する。代替先は関東圏の支部となっており、関東圏全体に甚大な被害が及ぶ場合には大阪府支部に災害対策本部が置かれることになる。</a:t>
            </a:r>
          </a:p>
          <a:p>
            <a:pPr marL="171450" lvl="0" indent="-171450" defTabSz="914400">
              <a:spcAft>
                <a:spcPts val="120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日本赤十字社は全国</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6 </a:t>
            </a:r>
            <a:r>
              <a:rPr lang="ja-JP" altLang="en-US" sz="1200" dirty="0" err="1">
                <a:latin typeface="Meiryo UI" panose="020B0604030504040204" pitchFamily="50" charset="-128"/>
                <a:ea typeface="Meiryo UI" panose="020B0604030504040204" pitchFamily="50" charset="-128"/>
                <a:cs typeface="Times New Roman" panose="02020603050405020304" pitchFamily="18" charset="0"/>
              </a:rPr>
              <a:t>つの</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ブロックに分かれており、全体としての救護体制については、まず、被災都道府県支部で対応できることは当該支部で対応。それだけでは対応できない場合は、ブロックで対応することになる。ブロックで対応できなければ東京本社を通じて他ブロックに応援を求め</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、全社的</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な対応となる。しかし、緊急を要する場合等は、医療、命に係わることから、指示が下りて来なくとも、都道府県支部ごとの状況判断で救護班を派遣することができる体制になっている。</a:t>
            </a:r>
          </a:p>
        </p:txBody>
      </p:sp>
      <p:sp>
        <p:nvSpPr>
          <p:cNvPr id="7" name="Rectangle 7"/>
          <p:cNvSpPr>
            <a:spLocks noChangeArrowheads="1"/>
          </p:cNvSpPr>
          <p:nvPr/>
        </p:nvSpPr>
        <p:spPr bwMode="auto">
          <a:xfrm>
            <a:off x="40005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ホームベース 11"/>
          <p:cNvSpPr/>
          <p:nvPr/>
        </p:nvSpPr>
        <p:spPr>
          <a:xfrm>
            <a:off x="-5" y="1"/>
            <a:ext cx="9906004" cy="723900"/>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2000" b="1" dirty="0">
                <a:latin typeface="Meiryo UI" panose="020B0604030504040204" pitchFamily="50" charset="-128"/>
                <a:ea typeface="Meiryo UI" panose="020B0604030504040204" pitchFamily="50" charset="-128"/>
              </a:rPr>
              <a:t>日本赤十字社</a:t>
            </a:r>
          </a:p>
        </p:txBody>
      </p:sp>
      <p:sp>
        <p:nvSpPr>
          <p:cNvPr id="11" name="正方形/長方形 10"/>
          <p:cNvSpPr/>
          <p:nvPr/>
        </p:nvSpPr>
        <p:spPr>
          <a:xfrm>
            <a:off x="7477581" y="6604159"/>
            <a:ext cx="2660470" cy="230832"/>
          </a:xfrm>
          <a:prstGeom prst="rect">
            <a:avLst/>
          </a:prstGeom>
        </p:spPr>
        <p:txBody>
          <a:bodyPr wrap="square">
            <a:spAutoFit/>
          </a:bodyPr>
          <a:lstStyle/>
          <a:p>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日本赤十字社へのヒアリングをもとに作成</a:t>
            </a:r>
          </a:p>
        </p:txBody>
      </p:sp>
      <p:sp>
        <p:nvSpPr>
          <p:cNvPr id="3" name="フリーフォーム: 図形 2">
            <a:extLst>
              <a:ext uri="{FF2B5EF4-FFF2-40B4-BE49-F238E27FC236}">
                <a16:creationId xmlns:a16="http://schemas.microsoft.com/office/drawing/2014/main" id="{1E5B023A-3318-4C5D-BD14-2A3A1D6E8445}"/>
              </a:ext>
            </a:extLst>
          </p:cNvPr>
          <p:cNvSpPr/>
          <p:nvPr/>
        </p:nvSpPr>
        <p:spPr>
          <a:xfrm>
            <a:off x="389880" y="4379086"/>
            <a:ext cx="4763603" cy="374402"/>
          </a:xfrm>
          <a:custGeom>
            <a:avLst/>
            <a:gdLst>
              <a:gd name="connsiteX0" fmla="*/ 0 w 4008472"/>
              <a:gd name="connsiteY0" fmla="*/ 37440 h 374402"/>
              <a:gd name="connsiteX1" fmla="*/ 37440 w 4008472"/>
              <a:gd name="connsiteY1" fmla="*/ 0 h 374402"/>
              <a:gd name="connsiteX2" fmla="*/ 3971032 w 4008472"/>
              <a:gd name="connsiteY2" fmla="*/ 0 h 374402"/>
              <a:gd name="connsiteX3" fmla="*/ 4008472 w 4008472"/>
              <a:gd name="connsiteY3" fmla="*/ 37440 h 374402"/>
              <a:gd name="connsiteX4" fmla="*/ 4008472 w 4008472"/>
              <a:gd name="connsiteY4" fmla="*/ 336962 h 374402"/>
              <a:gd name="connsiteX5" fmla="*/ 3971032 w 4008472"/>
              <a:gd name="connsiteY5" fmla="*/ 374402 h 374402"/>
              <a:gd name="connsiteX6" fmla="*/ 37440 w 4008472"/>
              <a:gd name="connsiteY6" fmla="*/ 374402 h 374402"/>
              <a:gd name="connsiteX7" fmla="*/ 0 w 4008472"/>
              <a:gd name="connsiteY7" fmla="*/ 336962 h 374402"/>
              <a:gd name="connsiteX8" fmla="*/ 0 w 4008472"/>
              <a:gd name="connsiteY8" fmla="*/ 37440 h 374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08472" h="374402">
                <a:moveTo>
                  <a:pt x="0" y="37440"/>
                </a:moveTo>
                <a:cubicBezTo>
                  <a:pt x="0" y="16762"/>
                  <a:pt x="16762" y="0"/>
                  <a:pt x="37440" y="0"/>
                </a:cubicBezTo>
                <a:lnTo>
                  <a:pt x="3971032" y="0"/>
                </a:lnTo>
                <a:cubicBezTo>
                  <a:pt x="3991710" y="0"/>
                  <a:pt x="4008472" y="16762"/>
                  <a:pt x="4008472" y="37440"/>
                </a:cubicBezTo>
                <a:lnTo>
                  <a:pt x="4008472" y="336962"/>
                </a:lnTo>
                <a:cubicBezTo>
                  <a:pt x="4008472" y="357640"/>
                  <a:pt x="3991710" y="374402"/>
                  <a:pt x="3971032" y="374402"/>
                </a:cubicBezTo>
                <a:lnTo>
                  <a:pt x="37440" y="374402"/>
                </a:lnTo>
                <a:cubicBezTo>
                  <a:pt x="16762" y="374402"/>
                  <a:pt x="0" y="357640"/>
                  <a:pt x="0" y="336962"/>
                </a:cubicBezTo>
                <a:lnTo>
                  <a:pt x="0" y="37440"/>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shade val="50000"/>
              <a:hueOff val="0"/>
              <a:satOff val="0"/>
              <a:lumOff val="0"/>
              <a:alphaOff val="0"/>
            </a:schemeClr>
          </a:fillRef>
          <a:effectRef idx="2">
            <a:schemeClr val="accent1">
              <a:shade val="50000"/>
              <a:hueOff val="0"/>
              <a:satOff val="0"/>
              <a:lumOff val="0"/>
              <a:alphaOff val="0"/>
            </a:schemeClr>
          </a:effectRef>
          <a:fontRef idx="minor">
            <a:schemeClr val="lt1"/>
          </a:fontRef>
        </p:style>
        <p:txBody>
          <a:bodyPr spcFirstLastPara="0" vert="horz" wrap="square" lIns="36000" tIns="64306" rIns="36000" bIns="64306" numCol="1" spcCol="1270" anchor="ctr" anchorCtr="0">
            <a:noAutofit/>
          </a:bodyPr>
          <a:lstStyle/>
          <a:p>
            <a:pPr marL="0" lvl="0" indent="0" algn="l" defTabSz="622300">
              <a:lnSpc>
                <a:spcPct val="90000"/>
              </a:lnSpc>
              <a:spcBef>
                <a:spcPct val="0"/>
              </a:spcBef>
              <a:spcAft>
                <a:spcPct val="35000"/>
              </a:spcAft>
              <a:buNone/>
            </a:pPr>
            <a:r>
              <a:rPr kumimoji="1" lang="ja-JP" altLang="en-US" sz="1400" b="0" kern="1200" dirty="0">
                <a:latin typeface="Meiryo UI" panose="020B0604030504040204" pitchFamily="50" charset="-128"/>
                <a:ea typeface="Meiryo UI" panose="020B0604030504040204" pitchFamily="50" charset="-128"/>
              </a:rPr>
              <a:t>１．日本赤十字社本社</a:t>
            </a:r>
            <a:r>
              <a:rPr kumimoji="1" lang="ja-JP" altLang="en-US" sz="1400" b="0" kern="1200" dirty="0">
                <a:solidFill>
                  <a:schemeClr val="tx1"/>
                </a:solidFill>
                <a:latin typeface="Meiryo UI" panose="020B0604030504040204" pitchFamily="50" charset="-128"/>
                <a:ea typeface="Meiryo UI" panose="020B0604030504040204" pitchFamily="50" charset="-128"/>
              </a:rPr>
              <a:t>（東京都港区）</a:t>
            </a:r>
          </a:p>
        </p:txBody>
      </p:sp>
      <p:sp>
        <p:nvSpPr>
          <p:cNvPr id="4" name="フリーフォーム: 図形 3">
            <a:extLst>
              <a:ext uri="{FF2B5EF4-FFF2-40B4-BE49-F238E27FC236}">
                <a16:creationId xmlns:a16="http://schemas.microsoft.com/office/drawing/2014/main" id="{EE1C1753-52E6-4D1A-AB2D-77E30A807206}"/>
              </a:ext>
            </a:extLst>
          </p:cNvPr>
          <p:cNvSpPr/>
          <p:nvPr/>
        </p:nvSpPr>
        <p:spPr>
          <a:xfrm>
            <a:off x="389878" y="4824155"/>
            <a:ext cx="4763603" cy="374402"/>
          </a:xfrm>
          <a:custGeom>
            <a:avLst/>
            <a:gdLst>
              <a:gd name="connsiteX0" fmla="*/ 0 w 4008472"/>
              <a:gd name="connsiteY0" fmla="*/ 37440 h 374402"/>
              <a:gd name="connsiteX1" fmla="*/ 37440 w 4008472"/>
              <a:gd name="connsiteY1" fmla="*/ 0 h 374402"/>
              <a:gd name="connsiteX2" fmla="*/ 3971032 w 4008472"/>
              <a:gd name="connsiteY2" fmla="*/ 0 h 374402"/>
              <a:gd name="connsiteX3" fmla="*/ 4008472 w 4008472"/>
              <a:gd name="connsiteY3" fmla="*/ 37440 h 374402"/>
              <a:gd name="connsiteX4" fmla="*/ 4008472 w 4008472"/>
              <a:gd name="connsiteY4" fmla="*/ 336962 h 374402"/>
              <a:gd name="connsiteX5" fmla="*/ 3971032 w 4008472"/>
              <a:gd name="connsiteY5" fmla="*/ 374402 h 374402"/>
              <a:gd name="connsiteX6" fmla="*/ 37440 w 4008472"/>
              <a:gd name="connsiteY6" fmla="*/ 374402 h 374402"/>
              <a:gd name="connsiteX7" fmla="*/ 0 w 4008472"/>
              <a:gd name="connsiteY7" fmla="*/ 336962 h 374402"/>
              <a:gd name="connsiteX8" fmla="*/ 0 w 4008472"/>
              <a:gd name="connsiteY8" fmla="*/ 37440 h 374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08472" h="374402">
                <a:moveTo>
                  <a:pt x="0" y="37440"/>
                </a:moveTo>
                <a:cubicBezTo>
                  <a:pt x="0" y="16762"/>
                  <a:pt x="16762" y="0"/>
                  <a:pt x="37440" y="0"/>
                </a:cubicBezTo>
                <a:lnTo>
                  <a:pt x="3971032" y="0"/>
                </a:lnTo>
                <a:cubicBezTo>
                  <a:pt x="3991710" y="0"/>
                  <a:pt x="4008472" y="16762"/>
                  <a:pt x="4008472" y="37440"/>
                </a:cubicBezTo>
                <a:lnTo>
                  <a:pt x="4008472" y="336962"/>
                </a:lnTo>
                <a:cubicBezTo>
                  <a:pt x="4008472" y="357640"/>
                  <a:pt x="3991710" y="374402"/>
                  <a:pt x="3971032" y="374402"/>
                </a:cubicBezTo>
                <a:lnTo>
                  <a:pt x="37440" y="374402"/>
                </a:lnTo>
                <a:cubicBezTo>
                  <a:pt x="16762" y="374402"/>
                  <a:pt x="0" y="357640"/>
                  <a:pt x="0" y="336962"/>
                </a:cubicBezTo>
                <a:lnTo>
                  <a:pt x="0" y="37440"/>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shade val="50000"/>
              <a:hueOff val="222839"/>
              <a:satOff val="5970"/>
              <a:lumOff val="26302"/>
              <a:alphaOff val="0"/>
            </a:schemeClr>
          </a:fillRef>
          <a:effectRef idx="2">
            <a:schemeClr val="accent1">
              <a:shade val="50000"/>
              <a:hueOff val="222839"/>
              <a:satOff val="5970"/>
              <a:lumOff val="26302"/>
              <a:alphaOff val="0"/>
            </a:schemeClr>
          </a:effectRef>
          <a:fontRef idx="minor">
            <a:schemeClr val="lt1"/>
          </a:fontRef>
        </p:style>
        <p:txBody>
          <a:bodyPr spcFirstLastPara="0" vert="horz" wrap="square" lIns="36000" tIns="64306" rIns="36000" bIns="64306" numCol="1" spcCol="1270" anchor="ctr" anchorCtr="0">
            <a:noAutofit/>
          </a:bodyPr>
          <a:lstStyle/>
          <a:p>
            <a:pPr marL="0" lvl="0" indent="0" algn="l" defTabSz="622300">
              <a:lnSpc>
                <a:spcPct val="90000"/>
              </a:lnSpc>
              <a:spcBef>
                <a:spcPct val="0"/>
              </a:spcBef>
              <a:spcAft>
                <a:spcPct val="35000"/>
              </a:spcAft>
              <a:buNone/>
            </a:pPr>
            <a:r>
              <a:rPr kumimoji="1" lang="ja-JP" altLang="en-US" sz="1400" b="0" kern="1200" dirty="0">
                <a:solidFill>
                  <a:schemeClr val="tx1"/>
                </a:solidFill>
                <a:latin typeface="Meiryo UI" panose="020B0604030504040204" pitchFamily="50" charset="-128"/>
                <a:ea typeface="Meiryo UI" panose="020B0604030504040204" pitchFamily="50" charset="-128"/>
              </a:rPr>
              <a:t>２．日本赤十字社幹部看護師研修センター（東京都渋谷区）</a:t>
            </a:r>
          </a:p>
        </p:txBody>
      </p:sp>
      <p:sp>
        <p:nvSpPr>
          <p:cNvPr id="5" name="フリーフォーム: 図形 4">
            <a:extLst>
              <a:ext uri="{FF2B5EF4-FFF2-40B4-BE49-F238E27FC236}">
                <a16:creationId xmlns:a16="http://schemas.microsoft.com/office/drawing/2014/main" id="{5DCDBFA7-B917-42DB-AA39-7D9A60BE776C}"/>
              </a:ext>
            </a:extLst>
          </p:cNvPr>
          <p:cNvSpPr/>
          <p:nvPr/>
        </p:nvSpPr>
        <p:spPr>
          <a:xfrm>
            <a:off x="389878" y="5252690"/>
            <a:ext cx="4763603" cy="374402"/>
          </a:xfrm>
          <a:custGeom>
            <a:avLst/>
            <a:gdLst>
              <a:gd name="connsiteX0" fmla="*/ 0 w 4008472"/>
              <a:gd name="connsiteY0" fmla="*/ 37440 h 374402"/>
              <a:gd name="connsiteX1" fmla="*/ 37440 w 4008472"/>
              <a:gd name="connsiteY1" fmla="*/ 0 h 374402"/>
              <a:gd name="connsiteX2" fmla="*/ 3971032 w 4008472"/>
              <a:gd name="connsiteY2" fmla="*/ 0 h 374402"/>
              <a:gd name="connsiteX3" fmla="*/ 4008472 w 4008472"/>
              <a:gd name="connsiteY3" fmla="*/ 37440 h 374402"/>
              <a:gd name="connsiteX4" fmla="*/ 4008472 w 4008472"/>
              <a:gd name="connsiteY4" fmla="*/ 336962 h 374402"/>
              <a:gd name="connsiteX5" fmla="*/ 3971032 w 4008472"/>
              <a:gd name="connsiteY5" fmla="*/ 374402 h 374402"/>
              <a:gd name="connsiteX6" fmla="*/ 37440 w 4008472"/>
              <a:gd name="connsiteY6" fmla="*/ 374402 h 374402"/>
              <a:gd name="connsiteX7" fmla="*/ 0 w 4008472"/>
              <a:gd name="connsiteY7" fmla="*/ 336962 h 374402"/>
              <a:gd name="connsiteX8" fmla="*/ 0 w 4008472"/>
              <a:gd name="connsiteY8" fmla="*/ 37440 h 374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08472" h="374402">
                <a:moveTo>
                  <a:pt x="0" y="37440"/>
                </a:moveTo>
                <a:cubicBezTo>
                  <a:pt x="0" y="16762"/>
                  <a:pt x="16762" y="0"/>
                  <a:pt x="37440" y="0"/>
                </a:cubicBezTo>
                <a:lnTo>
                  <a:pt x="3971032" y="0"/>
                </a:lnTo>
                <a:cubicBezTo>
                  <a:pt x="3991710" y="0"/>
                  <a:pt x="4008472" y="16762"/>
                  <a:pt x="4008472" y="37440"/>
                </a:cubicBezTo>
                <a:lnTo>
                  <a:pt x="4008472" y="336962"/>
                </a:lnTo>
                <a:cubicBezTo>
                  <a:pt x="4008472" y="357640"/>
                  <a:pt x="3991710" y="374402"/>
                  <a:pt x="3971032" y="374402"/>
                </a:cubicBezTo>
                <a:lnTo>
                  <a:pt x="37440" y="374402"/>
                </a:lnTo>
                <a:cubicBezTo>
                  <a:pt x="16762" y="374402"/>
                  <a:pt x="0" y="357640"/>
                  <a:pt x="0" y="336962"/>
                </a:cubicBezTo>
                <a:lnTo>
                  <a:pt x="0" y="37440"/>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shade val="50000"/>
              <a:hueOff val="222839"/>
              <a:satOff val="5970"/>
              <a:lumOff val="26302"/>
              <a:alphaOff val="0"/>
            </a:schemeClr>
          </a:fillRef>
          <a:effectRef idx="2">
            <a:schemeClr val="accent1">
              <a:shade val="50000"/>
              <a:hueOff val="222839"/>
              <a:satOff val="5970"/>
              <a:lumOff val="26302"/>
              <a:alphaOff val="0"/>
            </a:schemeClr>
          </a:effectRef>
          <a:fontRef idx="minor">
            <a:schemeClr val="lt1"/>
          </a:fontRef>
        </p:style>
        <p:txBody>
          <a:bodyPr spcFirstLastPara="0" vert="horz" wrap="square" lIns="36000" tIns="64306" rIns="36000" bIns="64306" numCol="1" spcCol="1270" anchor="ctr" anchorCtr="0">
            <a:noAutofit/>
          </a:bodyPr>
          <a:lstStyle/>
          <a:p>
            <a:pPr marL="0" lvl="0" indent="0" algn="l" defTabSz="622300">
              <a:lnSpc>
                <a:spcPct val="90000"/>
              </a:lnSpc>
              <a:spcBef>
                <a:spcPct val="0"/>
              </a:spcBef>
              <a:spcAft>
                <a:spcPct val="35000"/>
              </a:spcAft>
              <a:buNone/>
            </a:pPr>
            <a:r>
              <a:rPr kumimoji="1" lang="ja-JP" altLang="en-US" sz="1400" b="0" kern="1200" dirty="0">
                <a:solidFill>
                  <a:schemeClr val="tx1"/>
                </a:solidFill>
                <a:latin typeface="Meiryo UI" panose="020B0604030504040204" pitchFamily="50" charset="-128"/>
                <a:ea typeface="Meiryo UI" panose="020B0604030504040204" pitchFamily="50" charset="-128"/>
              </a:rPr>
              <a:t>３．東京都赤十字血液センター立川事業所（東京都立川市）</a:t>
            </a:r>
          </a:p>
        </p:txBody>
      </p:sp>
      <p:sp>
        <p:nvSpPr>
          <p:cNvPr id="8" name="フリーフォーム: 図形 7">
            <a:extLst>
              <a:ext uri="{FF2B5EF4-FFF2-40B4-BE49-F238E27FC236}">
                <a16:creationId xmlns:a16="http://schemas.microsoft.com/office/drawing/2014/main" id="{3E73B56F-288D-44E0-A4E9-62481D511496}"/>
              </a:ext>
            </a:extLst>
          </p:cNvPr>
          <p:cNvSpPr/>
          <p:nvPr/>
        </p:nvSpPr>
        <p:spPr>
          <a:xfrm>
            <a:off x="3997425" y="4674095"/>
            <a:ext cx="243361" cy="243361"/>
          </a:xfrm>
          <a:custGeom>
            <a:avLst/>
            <a:gdLst>
              <a:gd name="connsiteX0" fmla="*/ 0 w 243361"/>
              <a:gd name="connsiteY0" fmla="*/ 133849 h 243361"/>
              <a:gd name="connsiteX1" fmla="*/ 54756 w 243361"/>
              <a:gd name="connsiteY1" fmla="*/ 133849 h 243361"/>
              <a:gd name="connsiteX2" fmla="*/ 54756 w 243361"/>
              <a:gd name="connsiteY2" fmla="*/ 0 h 243361"/>
              <a:gd name="connsiteX3" fmla="*/ 188605 w 243361"/>
              <a:gd name="connsiteY3" fmla="*/ 0 h 243361"/>
              <a:gd name="connsiteX4" fmla="*/ 188605 w 243361"/>
              <a:gd name="connsiteY4" fmla="*/ 133849 h 243361"/>
              <a:gd name="connsiteX5" fmla="*/ 243361 w 243361"/>
              <a:gd name="connsiteY5" fmla="*/ 133849 h 243361"/>
              <a:gd name="connsiteX6" fmla="*/ 121681 w 243361"/>
              <a:gd name="connsiteY6" fmla="*/ 243361 h 243361"/>
              <a:gd name="connsiteX7" fmla="*/ 0 w 243361"/>
              <a:gd name="connsiteY7" fmla="*/ 133849 h 24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361" h="243361">
                <a:moveTo>
                  <a:pt x="0" y="133849"/>
                </a:moveTo>
                <a:lnTo>
                  <a:pt x="54756" y="133849"/>
                </a:lnTo>
                <a:lnTo>
                  <a:pt x="54756" y="0"/>
                </a:lnTo>
                <a:lnTo>
                  <a:pt x="188605" y="0"/>
                </a:lnTo>
                <a:lnTo>
                  <a:pt x="188605" y="133849"/>
                </a:lnTo>
                <a:lnTo>
                  <a:pt x="243361" y="133849"/>
                </a:lnTo>
                <a:lnTo>
                  <a:pt x="121681" y="243361"/>
                </a:lnTo>
                <a:lnTo>
                  <a:pt x="0" y="133849"/>
                </a:lnTo>
                <a:close/>
              </a:path>
            </a:pathLst>
          </a:custGeom>
          <a:scene3d>
            <a:camera prst="orthographicFront"/>
            <a:lightRig rig="flat" dir="t"/>
          </a:scene3d>
          <a:sp3d z="190500" extrusionH="12700" prstMaterial="plastic">
            <a:bevelT w="50800" h="50800"/>
          </a:sp3d>
        </p:spPr>
        <p:style>
          <a:lnRef idx="1">
            <a:schemeClr val="accent1">
              <a:alpha val="90000"/>
              <a:tint val="55000"/>
              <a:hueOff val="0"/>
              <a:satOff val="0"/>
              <a:lumOff val="0"/>
              <a:alphaOff val="0"/>
            </a:schemeClr>
          </a:lnRef>
          <a:fillRef idx="1">
            <a:schemeClr val="accent1">
              <a:alpha val="90000"/>
              <a:tint val="55000"/>
              <a:hueOff val="0"/>
              <a:satOff val="0"/>
              <a:lumOff val="0"/>
              <a:alphaOff val="0"/>
            </a:schemeClr>
          </a:fillRef>
          <a:effectRef idx="2">
            <a:schemeClr val="accent1">
              <a:alpha val="90000"/>
              <a:tint val="55000"/>
              <a:hueOff val="0"/>
              <a:satOff val="0"/>
              <a:lumOff val="0"/>
              <a:alphaOff val="0"/>
            </a:schemeClr>
          </a:effectRef>
          <a:fontRef idx="minor">
            <a:schemeClr val="dk1">
              <a:hueOff val="0"/>
              <a:satOff val="0"/>
              <a:lumOff val="0"/>
              <a:alphaOff val="0"/>
            </a:schemeClr>
          </a:fontRef>
        </p:style>
        <p:txBody>
          <a:bodyPr spcFirstLastPara="0" vert="horz" wrap="square" lIns="77616" tIns="22860" rIns="77616" bIns="83092" numCol="1" spcCol="1270" anchor="ctr" anchorCtr="0">
            <a:noAutofit/>
          </a:bodyPr>
          <a:lstStyle/>
          <a:p>
            <a:pPr marL="0" lvl="0" indent="0" algn="ctr" defTabSz="800100">
              <a:lnSpc>
                <a:spcPct val="90000"/>
              </a:lnSpc>
              <a:spcBef>
                <a:spcPct val="0"/>
              </a:spcBef>
              <a:spcAft>
                <a:spcPct val="35000"/>
              </a:spcAft>
              <a:buNone/>
            </a:pPr>
            <a:endParaRPr kumimoji="1" lang="ja-JP" altLang="en-US" sz="1800" b="0" kern="1200">
              <a:latin typeface="Meiryo UI" panose="020B0604030504040204" pitchFamily="50" charset="-128"/>
              <a:ea typeface="Meiryo UI" panose="020B0604030504040204" pitchFamily="50" charset="-128"/>
            </a:endParaRPr>
          </a:p>
        </p:txBody>
      </p:sp>
      <p:sp>
        <p:nvSpPr>
          <p:cNvPr id="9" name="フリーフォーム: 図形 8">
            <a:extLst>
              <a:ext uri="{FF2B5EF4-FFF2-40B4-BE49-F238E27FC236}">
                <a16:creationId xmlns:a16="http://schemas.microsoft.com/office/drawing/2014/main" id="{C0716DA9-711B-4070-926A-89FBCF0D5DA7}"/>
              </a:ext>
            </a:extLst>
          </p:cNvPr>
          <p:cNvSpPr/>
          <p:nvPr/>
        </p:nvSpPr>
        <p:spPr>
          <a:xfrm>
            <a:off x="4012600" y="5097314"/>
            <a:ext cx="243361" cy="243361"/>
          </a:xfrm>
          <a:custGeom>
            <a:avLst/>
            <a:gdLst>
              <a:gd name="connsiteX0" fmla="*/ 0 w 243361"/>
              <a:gd name="connsiteY0" fmla="*/ 133849 h 243361"/>
              <a:gd name="connsiteX1" fmla="*/ 54756 w 243361"/>
              <a:gd name="connsiteY1" fmla="*/ 133849 h 243361"/>
              <a:gd name="connsiteX2" fmla="*/ 54756 w 243361"/>
              <a:gd name="connsiteY2" fmla="*/ 0 h 243361"/>
              <a:gd name="connsiteX3" fmla="*/ 188605 w 243361"/>
              <a:gd name="connsiteY3" fmla="*/ 0 h 243361"/>
              <a:gd name="connsiteX4" fmla="*/ 188605 w 243361"/>
              <a:gd name="connsiteY4" fmla="*/ 133849 h 243361"/>
              <a:gd name="connsiteX5" fmla="*/ 243361 w 243361"/>
              <a:gd name="connsiteY5" fmla="*/ 133849 h 243361"/>
              <a:gd name="connsiteX6" fmla="*/ 121681 w 243361"/>
              <a:gd name="connsiteY6" fmla="*/ 243361 h 243361"/>
              <a:gd name="connsiteX7" fmla="*/ 0 w 243361"/>
              <a:gd name="connsiteY7" fmla="*/ 133849 h 24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361" h="243361">
                <a:moveTo>
                  <a:pt x="0" y="133849"/>
                </a:moveTo>
                <a:lnTo>
                  <a:pt x="54756" y="133849"/>
                </a:lnTo>
                <a:lnTo>
                  <a:pt x="54756" y="0"/>
                </a:lnTo>
                <a:lnTo>
                  <a:pt x="188605" y="0"/>
                </a:lnTo>
                <a:lnTo>
                  <a:pt x="188605" y="133849"/>
                </a:lnTo>
                <a:lnTo>
                  <a:pt x="243361" y="133849"/>
                </a:lnTo>
                <a:lnTo>
                  <a:pt x="121681" y="243361"/>
                </a:lnTo>
                <a:lnTo>
                  <a:pt x="0" y="133849"/>
                </a:lnTo>
                <a:close/>
              </a:path>
            </a:pathLst>
          </a:custGeom>
          <a:scene3d>
            <a:camera prst="orthographicFront"/>
            <a:lightRig rig="flat" dir="t"/>
          </a:scene3d>
          <a:sp3d z="190500" extrusionH="12700" prstMaterial="plastic">
            <a:bevelT w="50800" h="50800"/>
          </a:sp3d>
        </p:spPr>
        <p:style>
          <a:lnRef idx="1">
            <a:schemeClr val="accent1">
              <a:alpha val="90000"/>
              <a:tint val="55000"/>
              <a:hueOff val="0"/>
              <a:satOff val="0"/>
              <a:lumOff val="0"/>
              <a:alphaOff val="0"/>
            </a:schemeClr>
          </a:lnRef>
          <a:fillRef idx="1">
            <a:schemeClr val="accent1">
              <a:alpha val="90000"/>
              <a:tint val="55000"/>
              <a:hueOff val="0"/>
              <a:satOff val="0"/>
              <a:lumOff val="0"/>
              <a:alphaOff val="0"/>
            </a:schemeClr>
          </a:fillRef>
          <a:effectRef idx="2">
            <a:schemeClr val="accent1">
              <a:alpha val="90000"/>
              <a:tint val="55000"/>
              <a:hueOff val="0"/>
              <a:satOff val="0"/>
              <a:lumOff val="0"/>
              <a:alphaOff val="0"/>
            </a:schemeClr>
          </a:effectRef>
          <a:fontRef idx="minor">
            <a:schemeClr val="dk1">
              <a:hueOff val="0"/>
              <a:satOff val="0"/>
              <a:lumOff val="0"/>
              <a:alphaOff val="0"/>
            </a:schemeClr>
          </a:fontRef>
        </p:style>
        <p:txBody>
          <a:bodyPr spcFirstLastPara="0" vert="horz" wrap="square" lIns="77616" tIns="22860" rIns="77616" bIns="83092" numCol="1" spcCol="1270" anchor="ctr" anchorCtr="0">
            <a:noAutofit/>
          </a:bodyPr>
          <a:lstStyle/>
          <a:p>
            <a:pPr marL="0" lvl="0" indent="0" algn="ctr" defTabSz="800100">
              <a:lnSpc>
                <a:spcPct val="90000"/>
              </a:lnSpc>
              <a:spcBef>
                <a:spcPct val="0"/>
              </a:spcBef>
              <a:spcAft>
                <a:spcPct val="35000"/>
              </a:spcAft>
              <a:buNone/>
            </a:pPr>
            <a:endParaRPr kumimoji="1" lang="ja-JP" altLang="en-US" sz="1800" b="0" kern="1200">
              <a:latin typeface="Meiryo UI" panose="020B0604030504040204" pitchFamily="50" charset="-128"/>
              <a:ea typeface="Meiryo UI" panose="020B0604030504040204" pitchFamily="50" charset="-128"/>
            </a:endParaRPr>
          </a:p>
        </p:txBody>
      </p:sp>
      <p:sp>
        <p:nvSpPr>
          <p:cNvPr id="16" name="二等辺三角形 15"/>
          <p:cNvSpPr/>
          <p:nvPr/>
        </p:nvSpPr>
        <p:spPr>
          <a:xfrm rot="5400000">
            <a:off x="4853828" y="4913627"/>
            <a:ext cx="1080000" cy="21600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eiryo UI" panose="020B0604030504040204" pitchFamily="50" charset="-128"/>
              <a:ea typeface="Meiryo UI" panose="020B0604030504040204" pitchFamily="50" charset="-128"/>
            </a:endParaRPr>
          </a:p>
        </p:txBody>
      </p:sp>
      <p:sp>
        <p:nvSpPr>
          <p:cNvPr id="19" name="正方形/長方形 18"/>
          <p:cNvSpPr/>
          <p:nvPr/>
        </p:nvSpPr>
        <p:spPr>
          <a:xfrm>
            <a:off x="806297" y="3821482"/>
            <a:ext cx="8317091" cy="4191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関東圏の施設に設置できない場合は、災対本部機能を代行する支部を指名し、本社職員を派遣。</a:t>
            </a:r>
          </a:p>
        </p:txBody>
      </p:sp>
      <p:sp>
        <p:nvSpPr>
          <p:cNvPr id="20" name="角丸四角形 19"/>
          <p:cNvSpPr/>
          <p:nvPr/>
        </p:nvSpPr>
        <p:spPr>
          <a:xfrm>
            <a:off x="5626655" y="4369335"/>
            <a:ext cx="3893929" cy="1192292"/>
          </a:xfrm>
          <a:prstGeom prst="roundRect">
            <a:avLst/>
          </a:prstGeom>
          <a:gradFill>
            <a:gsLst>
              <a:gs pos="0">
                <a:schemeClr val="accent1">
                  <a:lumMod val="20000"/>
                  <a:lumOff val="80000"/>
                </a:schemeClr>
              </a:gs>
              <a:gs pos="50000">
                <a:schemeClr val="accent1">
                  <a:lumMod val="40000"/>
                  <a:lumOff val="60000"/>
                </a:schemeClr>
              </a:gs>
              <a:gs pos="100000">
                <a:schemeClr val="accent1">
                  <a:lumMod val="60000"/>
                  <a:lumOff val="40000"/>
                </a:schemeClr>
              </a:gs>
            </a:gsLst>
          </a:gradFill>
        </p:spPr>
        <p:style>
          <a:lnRef idx="0">
            <a:schemeClr val="accent6"/>
          </a:lnRef>
          <a:fillRef idx="3">
            <a:schemeClr val="accent6"/>
          </a:fillRef>
          <a:effectRef idx="3">
            <a:schemeClr val="accent6"/>
          </a:effectRef>
          <a:fontRef idx="minor">
            <a:schemeClr val="lt1"/>
          </a:fontRef>
        </p:style>
        <p:txBody>
          <a:bodyPr anchor="ctr"/>
          <a:lstStyle/>
          <a:p>
            <a:pPr fontAlgn="auto">
              <a:spcBef>
                <a:spcPts val="0"/>
              </a:spcBef>
              <a:spcAft>
                <a:spcPts val="0"/>
              </a:spcAft>
              <a:defRPr/>
            </a:pPr>
            <a:r>
              <a:rPr lang="ja-JP" altLang="en-US" sz="1400" dirty="0">
                <a:solidFill>
                  <a:schemeClr val="tx1"/>
                </a:solidFill>
                <a:latin typeface="Meiryo UI" panose="020B0604030504040204" pitchFamily="50" charset="-128"/>
                <a:ea typeface="Meiryo UI" panose="020B0604030504040204" pitchFamily="50" charset="-128"/>
              </a:rPr>
              <a:t>（関東圏）</a:t>
            </a:r>
            <a:endParaRPr lang="en-US" altLang="ja-JP" sz="1400" dirty="0">
              <a:solidFill>
                <a:schemeClr val="tx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dirty="0">
                <a:solidFill>
                  <a:schemeClr val="tx1"/>
                </a:solidFill>
                <a:latin typeface="Meiryo UI" panose="020B0604030504040204" pitchFamily="50" charset="-128"/>
                <a:ea typeface="Meiryo UI" panose="020B0604030504040204" pitchFamily="50" charset="-128"/>
              </a:rPr>
              <a:t>１．東京都支部　　２．神奈川県支部</a:t>
            </a:r>
            <a:endParaRPr lang="en-US" altLang="ja-JP" sz="1400" dirty="0">
              <a:solidFill>
                <a:schemeClr val="tx1"/>
              </a:solidFill>
              <a:latin typeface="Meiryo UI" panose="020B0604030504040204" pitchFamily="50" charset="-128"/>
              <a:ea typeface="Meiryo UI" panose="020B0604030504040204" pitchFamily="50" charset="-128"/>
            </a:endParaRPr>
          </a:p>
          <a:p>
            <a:pPr>
              <a:defRPr/>
            </a:pPr>
            <a:r>
              <a:rPr lang="ja-JP" altLang="en-US" sz="1400" dirty="0">
                <a:solidFill>
                  <a:schemeClr val="tx1"/>
                </a:solidFill>
                <a:latin typeface="Meiryo UI" panose="020B0604030504040204" pitchFamily="50" charset="-128"/>
                <a:ea typeface="Meiryo UI" panose="020B0604030504040204" pitchFamily="50" charset="-128"/>
              </a:rPr>
              <a:t>３．埼玉県支部　　４．千葉県支部</a:t>
            </a:r>
          </a:p>
        </p:txBody>
      </p:sp>
      <p:sp>
        <p:nvSpPr>
          <p:cNvPr id="21" name="角丸四角形 20"/>
          <p:cNvSpPr/>
          <p:nvPr/>
        </p:nvSpPr>
        <p:spPr>
          <a:xfrm>
            <a:off x="5626655" y="5977459"/>
            <a:ext cx="3893929" cy="360000"/>
          </a:xfrm>
          <a:prstGeom prst="roundRect">
            <a:avLst/>
          </a:prstGeom>
          <a:gradFill>
            <a:gsLst>
              <a:gs pos="0">
                <a:schemeClr val="accent1"/>
              </a:gs>
              <a:gs pos="50000">
                <a:schemeClr val="accent1">
                  <a:lumMod val="75000"/>
                </a:schemeClr>
              </a:gs>
              <a:gs pos="100000">
                <a:schemeClr val="accent1">
                  <a:lumMod val="50000"/>
                </a:schemeClr>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ja-JP" altLang="en-US" sz="1400" b="1" dirty="0">
                <a:latin typeface="Meiryo UI" panose="020B0604030504040204" pitchFamily="50" charset="-128"/>
                <a:ea typeface="Meiryo UI" panose="020B0604030504040204" pitchFamily="50" charset="-128"/>
              </a:rPr>
              <a:t>５．大阪府支部</a:t>
            </a:r>
          </a:p>
        </p:txBody>
      </p:sp>
      <p:sp>
        <p:nvSpPr>
          <p:cNvPr id="22" name="正方形/長方形 21"/>
          <p:cNvSpPr/>
          <p:nvPr/>
        </p:nvSpPr>
        <p:spPr>
          <a:xfrm>
            <a:off x="3336076" y="3594234"/>
            <a:ext cx="3291246" cy="2649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災害対策本部の設置場所</a:t>
            </a:r>
          </a:p>
        </p:txBody>
      </p:sp>
      <p:sp>
        <p:nvSpPr>
          <p:cNvPr id="23" name="二等辺三角形 22"/>
          <p:cNvSpPr/>
          <p:nvPr/>
        </p:nvSpPr>
        <p:spPr>
          <a:xfrm rot="10800000">
            <a:off x="7213620" y="5690380"/>
            <a:ext cx="720000" cy="179167"/>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endParaRPr>
          </a:p>
        </p:txBody>
      </p:sp>
      <p:sp>
        <p:nvSpPr>
          <p:cNvPr id="18" name="角丸四角形 17"/>
          <p:cNvSpPr/>
          <p:nvPr/>
        </p:nvSpPr>
        <p:spPr>
          <a:xfrm>
            <a:off x="149742" y="768973"/>
            <a:ext cx="9606509" cy="720000"/>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　　災害対策本部の設置場所について、東京本社の代替先は関東圏の支部となっているが、関東圏全体に甚大な被害が及ぶ</a:t>
            </a:r>
          </a:p>
          <a:p>
            <a:r>
              <a:rPr kumimoji="1" lang="ja-JP" altLang="en-US" sz="1400" b="1" dirty="0">
                <a:solidFill>
                  <a:schemeClr val="tx1"/>
                </a:solidFill>
                <a:latin typeface="Meiryo UI" panose="020B0604030504040204" pitchFamily="50" charset="-128"/>
                <a:ea typeface="Meiryo UI" panose="020B0604030504040204" pitchFamily="50" charset="-128"/>
              </a:rPr>
              <a:t>　　場合には、大阪府支部で代替</a:t>
            </a:r>
          </a:p>
        </p:txBody>
      </p:sp>
    </p:spTree>
    <p:extLst>
      <p:ext uri="{BB962C8B-B14F-4D97-AF65-F5344CB8AC3E}">
        <p14:creationId xmlns:p14="http://schemas.microsoft.com/office/powerpoint/2010/main" val="36600709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344</Words>
  <Application>Microsoft Office PowerPoint</Application>
  <PresentationFormat>A4 210 x 297 mm</PresentationFormat>
  <Paragraphs>18</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ゴシック</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terms:modified xsi:type="dcterms:W3CDTF">2019-03-26T06:08:27Z</dcterms:modified>
</cp:coreProperties>
</file>