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4"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修正例" id="{386A1923-E302-41F6-A349-3239090E56DB}">
          <p14:sldIdLst>
            <p14:sldId id="264"/>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146"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notesMasters/notesMaster1.xml" Type="http://schemas.openxmlformats.org/officeDocument/2006/relationships/notesMaster" Id="rId3"></Relationship><Relationship Target="tableStyles.xml" Type="http://schemas.openxmlformats.org/officeDocument/2006/relationships/tableStyles" Id="rId7"></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heme/theme1.xml" Type="http://schemas.openxmlformats.org/officeDocument/2006/relationships/theme" Id="rId6"></Relationship><Relationship Target="viewProps.xml" Type="http://schemas.openxmlformats.org/officeDocument/2006/relationships/viewProps" Id="rId5"></Relationship><Relationship Target="presProps.xml" Type="http://schemas.openxmlformats.org/officeDocument/2006/relationships/presProps" Id="rId4"></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2FAFD6B-DDD9-4439-AD30-CCCD9C8FFF9C}"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E145923-7B27-499A-84C4-A67F02C58987}" type="slidenum">
              <a:rPr kumimoji="1" lang="ja-JP" altLang="en-US" smtClean="0"/>
              <a:t>‹#›</a:t>
            </a:fld>
            <a:endParaRPr kumimoji="1" lang="ja-JP" altLang="en-US"/>
          </a:p>
        </p:txBody>
      </p:sp>
    </p:spTree>
    <p:extLst>
      <p:ext uri="{BB962C8B-B14F-4D97-AF65-F5344CB8AC3E}">
        <p14:creationId xmlns:p14="http://schemas.microsoft.com/office/powerpoint/2010/main" val="20842994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63256" y="3353342"/>
            <a:ext cx="1430220" cy="300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見直し前の体制</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6" name="Rectangle 5"/>
          <p:cNvSpPr>
            <a:spLocks noChangeArrowheads="1"/>
          </p:cNvSpPr>
          <p:nvPr/>
        </p:nvSpPr>
        <p:spPr bwMode="auto">
          <a:xfrm>
            <a:off x="180304" y="1475905"/>
            <a:ext cx="9606509"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spcBef>
                <a:spcPct val="0"/>
              </a:spcBef>
              <a:spcAft>
                <a:spcPts val="1200"/>
              </a:spcAft>
              <a:buClrTx/>
              <a:buSzTx/>
              <a:buFont typeface="Wingdings" panose="05000000000000000000" pitchFamily="2" charset="2"/>
              <a:buChar char="Ø"/>
              <a:tabLst/>
            </a:pPr>
            <a:r>
              <a:rPr kumimoji="0" lang="ja-JP" altLang="ja-JP"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日本取引所グル―プは東京拠点で現物市場管理に関連する業務（東京証券取引所〔兜町〕）、大阪拠点でデリバティブ市場管理に関する業務（大阪取引所〔北浜〕）を実施。</a:t>
            </a:r>
            <a:endParaRPr kumimoji="0" lang="ja-JP" altLang="ja-JP" sz="1200"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171450" marR="0" lvl="0" indent="-171450" algn="l" defTabSz="914400" rtl="0" eaLnBrk="0" fontAlgn="base" latinLnBrk="0" hangingPunct="0">
              <a:spcBef>
                <a:spcPct val="0"/>
              </a:spcBef>
              <a:spcAft>
                <a:spcPts val="1200"/>
              </a:spcAft>
              <a:buClrTx/>
              <a:buSzTx/>
              <a:buFont typeface="Wingdings" panose="05000000000000000000" pitchFamily="2" charset="2"/>
              <a:buChar char="Ø"/>
              <a:tabLst/>
            </a:pPr>
            <a:r>
              <a:rPr kumimoji="0" lang="ja-JP" altLang="ja-JP"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これまでは東京でリスク事象が発生した場合を想定し、関東近郊に業務オフィスが利用不能になったときの代替オフィス（近隣・遠隔地）とバックアップデータセンターを</a:t>
            </a:r>
            <a:r>
              <a:rPr kumimoji="0" lang="ja-JP" altLang="ja-JP" sz="1200" i="0" strike="noStrike" cap="none" normalizeH="0" baseline="0" dirty="0" smtClean="0">
                <a:ln>
                  <a:noFill/>
                </a:ln>
                <a:effectLst/>
                <a:latin typeface="Meiryo UI" panose="020B0604030504040204" pitchFamily="50" charset="-128"/>
                <a:ea typeface="Meiryo UI" panose="020B0604030504040204" pitchFamily="50" charset="-128"/>
                <a:cs typeface="Times New Roman" panose="02020603050405020304" pitchFamily="18" charset="0"/>
              </a:rPr>
              <a:t>整備</a:t>
            </a:r>
            <a:r>
              <a:rPr kumimoji="0" lang="ja-JP" altLang="en-US" sz="1200" i="0" strike="noStrike" cap="none" normalizeH="0" baseline="0" dirty="0" smtClean="0">
                <a:ln>
                  <a:noFill/>
                </a:ln>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200" i="0" strike="noStrike" cap="none" normalizeH="0" baseline="0" dirty="0" smtClean="0">
                <a:ln>
                  <a:noFill/>
                </a:ln>
                <a:effectLst/>
                <a:latin typeface="Meiryo UI" panose="020B0604030504040204" pitchFamily="50" charset="-128"/>
                <a:ea typeface="Meiryo UI" panose="020B0604030504040204" pitchFamily="50" charset="-128"/>
                <a:cs typeface="Times New Roman" panose="02020603050405020304" pitchFamily="18" charset="0"/>
              </a:rPr>
              <a:t>リスク</a:t>
            </a:r>
            <a:r>
              <a:rPr kumimoji="0" lang="ja-JP" altLang="ja-JP"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事象発生時から概ね</a:t>
            </a:r>
            <a:r>
              <a:rPr kumimoji="0" lang="en-US" altLang="ja-JP"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kumimoji="0" lang="ja-JP" altLang="en-US"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時間以内で清算業務</a:t>
            </a:r>
            <a:r>
              <a:rPr kumimoji="0" lang="ja-JP" altLang="en-US" sz="1200" i="0" strike="noStrike" cap="none" normalizeH="0" baseline="0" dirty="0" smtClean="0">
                <a:ln>
                  <a:noFill/>
                </a:ln>
                <a:effectLst/>
                <a:latin typeface="Meiryo UI" panose="020B0604030504040204" pitchFamily="50" charset="-128"/>
                <a:ea typeface="Meiryo UI" panose="020B0604030504040204" pitchFamily="50" charset="-128"/>
                <a:cs typeface="Times New Roman" panose="02020603050405020304" pitchFamily="18" charset="0"/>
              </a:rPr>
              <a:t>を再開。</a:t>
            </a:r>
            <a:r>
              <a:rPr kumimoji="0" lang="ja-JP" altLang="en-US"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売買業務については概ね</a:t>
            </a:r>
            <a:r>
              <a:rPr kumimoji="0" lang="en-US" altLang="ja-JP"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24</a:t>
            </a:r>
            <a:r>
              <a:rPr kumimoji="0" lang="ja-JP" altLang="en-US"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時間以内に約定機能を復旧し、可能な限り取引日をあけないことを目標に態勢を構築。</a:t>
            </a:r>
            <a:endParaRPr kumimoji="0" lang="ja-JP" altLang="en-US" sz="1200"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171450" marR="0" lvl="0" indent="-171450" algn="l" defTabSz="914400" rtl="0" eaLnBrk="0" fontAlgn="base" latinLnBrk="0" hangingPunct="0">
              <a:spcBef>
                <a:spcPct val="0"/>
              </a:spcBef>
              <a:spcAft>
                <a:spcPct val="0"/>
              </a:spcAft>
              <a:buClrTx/>
              <a:buSzTx/>
              <a:buFont typeface="Wingdings" panose="05000000000000000000" pitchFamily="2" charset="2"/>
              <a:buChar char="Ø"/>
              <a:tabLst/>
            </a:pPr>
            <a:r>
              <a:rPr kumimoji="0" lang="ja-JP" altLang="en-US"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国の首都直下地震の被災想定見直し（</a:t>
            </a:r>
            <a:r>
              <a:rPr kumimoji="0" lang="en-US" altLang="ja-JP"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2013</a:t>
            </a:r>
            <a:r>
              <a:rPr kumimoji="0" lang="ja-JP" altLang="en-US" sz="1200" i="0"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などを受け、バックアップ態勢の課題を再検討。交通機関停止のおそれや徒歩等での移動には危険を伴うこと。データセンター（首都圏・関東近郊）は物理的な同時被災は想定されない一方、社会インフラ被災による電力供給不足のおそれがあること。こうしたことから、速やかな業務再開や安定的な業務運営に支障が出る恐れが懸念されたため、バックアップ態勢の見直しを進めることとなった。</a:t>
            </a: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 name="Rectangle 11"/>
          <p:cNvSpPr>
            <a:spLocks noChangeArrowheads="1"/>
          </p:cNvSpPr>
          <p:nvPr/>
        </p:nvSpPr>
        <p:spPr bwMode="auto">
          <a:xfrm>
            <a:off x="4480561" y="5798642"/>
            <a:ext cx="5136436" cy="230832"/>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（出典：株式会社日本取引所グループ「日本取引所グループの</a:t>
            </a:r>
            <a:r>
              <a:rPr kumimoji="0" lang="en-US" altLang="ja-JP" sz="9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BCP</a:t>
            </a:r>
            <a:r>
              <a:rPr kumimoji="0" lang="ja-JP" altLang="en-US" sz="9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の現状と課題」より）</a:t>
            </a:r>
            <a:r>
              <a:rPr kumimoji="0"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endParaRPr kumimoji="0" lang="ja-JP" altLang="en-US"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a:latin typeface="Meiryo UI" panose="020B0604030504040204" pitchFamily="50" charset="-128"/>
                <a:ea typeface="Meiryo UI" panose="020B0604030504040204" pitchFamily="50" charset="-128"/>
              </a:rPr>
              <a:t>株式会社</a:t>
            </a:r>
            <a:r>
              <a:rPr kumimoji="1" lang="ja-JP" altLang="en-US" sz="2000" b="1" dirty="0" smtClean="0">
                <a:latin typeface="Meiryo UI" panose="020B0604030504040204" pitchFamily="50" charset="-128"/>
                <a:ea typeface="Meiryo UI" panose="020B0604030504040204" pitchFamily="50" charset="-128"/>
              </a:rPr>
              <a:t>日本</a:t>
            </a:r>
            <a:r>
              <a:rPr kumimoji="1" lang="ja-JP" altLang="en-US" sz="2000" b="1" dirty="0">
                <a:latin typeface="Meiryo UI" panose="020B0604030504040204" pitchFamily="50" charset="-128"/>
                <a:ea typeface="Meiryo UI" panose="020B0604030504040204" pitchFamily="50" charset="-128"/>
              </a:rPr>
              <a:t>取引所</a:t>
            </a:r>
            <a:r>
              <a:rPr kumimoji="1" lang="ja-JP" altLang="en-US" sz="2000" b="1" dirty="0" smtClean="0">
                <a:latin typeface="Meiryo UI" panose="020B0604030504040204" pitchFamily="50" charset="-128"/>
                <a:ea typeface="Meiryo UI" panose="020B0604030504040204" pitchFamily="50" charset="-128"/>
              </a:rPr>
              <a:t>グループ</a:t>
            </a:r>
            <a:endParaRPr kumimoji="1" lang="en-US" altLang="ja-JP"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180304" y="742452"/>
            <a:ext cx="9606509" cy="720000"/>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rPr>
              <a:t>　　社員</a:t>
            </a:r>
            <a:r>
              <a:rPr kumimoji="1" lang="ja-JP" altLang="en-US" sz="1400" b="1" dirty="0">
                <a:solidFill>
                  <a:schemeClr val="tx1"/>
                </a:solidFill>
                <a:latin typeface="Meiryo UI" panose="020B0604030504040204" pitchFamily="50" charset="-128"/>
                <a:ea typeface="Meiryo UI" panose="020B0604030504040204" pitchFamily="50" charset="-128"/>
              </a:rPr>
              <a:t>の駆けつけや電力供給に対する懸念から、首都圏・関東圏でのバックアップ態勢を見直し、東京拠点と大阪拠点を</a:t>
            </a:r>
            <a:r>
              <a:rPr kumimoji="1" lang="ja-JP" altLang="en-US" sz="1400" b="1" dirty="0" smtClean="0">
                <a:solidFill>
                  <a:schemeClr val="tx1"/>
                </a:solidFill>
                <a:latin typeface="Meiryo UI" panose="020B0604030504040204" pitchFamily="50" charset="-128"/>
                <a:ea typeface="Meiryo UI" panose="020B0604030504040204" pitchFamily="50" charset="-128"/>
              </a:rPr>
              <a:t>活用</a:t>
            </a:r>
          </a:p>
          <a:p>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した</a:t>
            </a:r>
            <a:r>
              <a:rPr kumimoji="1" lang="ja-JP" altLang="en-US" sz="1400" b="1" dirty="0">
                <a:solidFill>
                  <a:schemeClr val="tx1"/>
                </a:solidFill>
                <a:latin typeface="Meiryo UI" panose="020B0604030504040204" pitchFamily="50" charset="-128"/>
                <a:ea typeface="Meiryo UI" panose="020B0604030504040204" pitchFamily="50" charset="-128"/>
              </a:rPr>
              <a:t>バックアップ態勢を</a:t>
            </a:r>
            <a:r>
              <a:rPr kumimoji="1" lang="ja-JP" altLang="en-US" sz="1400" b="1" dirty="0" smtClean="0">
                <a:solidFill>
                  <a:schemeClr val="tx1"/>
                </a:solidFill>
                <a:latin typeface="Meiryo UI" panose="020B0604030504040204" pitchFamily="50" charset="-128"/>
                <a:ea typeface="Meiryo UI" panose="020B0604030504040204" pitchFamily="50" charset="-128"/>
              </a:rPr>
              <a:t>整備</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6503485" y="3337891"/>
            <a:ext cx="1430220" cy="300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見直し内容</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9" name="角丸四角形 18"/>
          <p:cNvSpPr/>
          <p:nvPr/>
        </p:nvSpPr>
        <p:spPr>
          <a:xfrm>
            <a:off x="93000" y="6207608"/>
            <a:ext cx="9720000" cy="576000"/>
          </a:xfrm>
          <a:prstGeom prst="roundRect">
            <a:avLst/>
          </a:prstGeom>
          <a:solidFill>
            <a:schemeClr val="accent1">
              <a:lumMod val="40000"/>
              <a:lumOff val="60000"/>
            </a:schemeClr>
          </a:solidFill>
          <a:ln w="381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見直し内容のポイント</a:t>
            </a:r>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東京拠点と大阪拠点を活用したバックアップ態勢を整備</a:t>
            </a:r>
          </a:p>
          <a:p>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関東近郊のバックアップデータセンターを首都圏のメインセンターとリスクの異なる遠隔地に移設</a:t>
            </a:r>
          </a:p>
        </p:txBody>
      </p:sp>
      <p:pic>
        <p:nvPicPr>
          <p:cNvPr id="4" name="図 3"/>
          <p:cNvPicPr>
            <a:picLocks noChangeAspect="1"/>
          </p:cNvPicPr>
          <p:nvPr/>
        </p:nvPicPr>
        <p:blipFill>
          <a:blip r:embed="rId2"/>
          <a:stretch>
            <a:fillRect/>
          </a:stretch>
        </p:blipFill>
        <p:spPr>
          <a:xfrm>
            <a:off x="284058" y="3686604"/>
            <a:ext cx="4388616" cy="2488349"/>
          </a:xfrm>
          <a:prstGeom prst="rect">
            <a:avLst/>
          </a:prstGeom>
        </p:spPr>
      </p:pic>
      <p:sp>
        <p:nvSpPr>
          <p:cNvPr id="5" name="楕円 4"/>
          <p:cNvSpPr/>
          <p:nvPr/>
        </p:nvSpPr>
        <p:spPr>
          <a:xfrm>
            <a:off x="4517854" y="6045446"/>
            <a:ext cx="154820" cy="14547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9262748" y="4973303"/>
            <a:ext cx="154820" cy="14547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2998" y="3686604"/>
            <a:ext cx="4972052" cy="148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正方形/長方形 14"/>
          <p:cNvSpPr/>
          <p:nvPr/>
        </p:nvSpPr>
        <p:spPr>
          <a:xfrm>
            <a:off x="5353050" y="5959509"/>
            <a:ext cx="4188883" cy="215444"/>
          </a:xfrm>
          <a:prstGeom prst="rect">
            <a:avLst/>
          </a:prstGeom>
        </p:spPr>
        <p:txBody>
          <a:bodyPr wrap="square">
            <a:spAutoFit/>
          </a:bodyPr>
          <a:lstStyle/>
          <a:p>
            <a:pPr algn="r"/>
            <a:r>
              <a:rPr lang="en-US" altLang="ja-JP" sz="800" dirty="0" smtClean="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日本取引所グループへのヒアリングをもとに記載内容を更新</a:t>
            </a:r>
            <a:endParaRPr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81335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266</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terms:modified xsi:type="dcterms:W3CDTF">2019-03-26T06:08:15Z</dcterms:modified>
</cp:coreProperties>
</file>