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54"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2019/3/26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149374" y="1747512"/>
            <a:ext cx="9606509"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ブロック単位で組織が分かれており</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、関西ブロックが災害等で被災した場合、近隣ブロック</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からの支援、逆</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に近隣ブロックに</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何かあれば、関西ブロックから支援を行うような相互応援体制を整備。</a:t>
            </a:r>
            <a:endParaRPr lang="ja-JP" altLang="en-US" sz="1200" strike="dblStrike" dirty="0">
              <a:latin typeface="Meiryo UI" panose="020B0604030504040204" pitchFamily="50" charset="-128"/>
              <a:ea typeface="Meiryo UI" panose="020B0604030504040204" pitchFamily="50" charset="-128"/>
              <a:cs typeface="Times New Roman" panose="02020603050405020304" pitchFamily="18" charset="0"/>
            </a:endParaRPr>
          </a:p>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大規模災害時における救援物資の輸送については、物流業界全体でバックアップ。</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東京の本社機能が不全になった場合には大阪が代替拠点として位置付けられている。</a:t>
            </a:r>
          </a:p>
        </p:txBody>
      </p:sp>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5" y="1"/>
            <a:ext cx="9906004" cy="723900"/>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000" b="1" dirty="0">
                <a:latin typeface="Meiryo UI" panose="020B0604030504040204" pitchFamily="50" charset="-128"/>
                <a:ea typeface="Meiryo UI" panose="020B0604030504040204" pitchFamily="50" charset="-128"/>
              </a:rPr>
              <a:t>大手物流関連会社（</a:t>
            </a:r>
            <a:r>
              <a:rPr kumimoji="1" lang="zh-TW" altLang="en-US" sz="2000" b="1" dirty="0">
                <a:latin typeface="Meiryo UI" panose="020B0604030504040204" pitchFamily="50" charset="-128"/>
                <a:ea typeface="Meiryo UI" panose="020B0604030504040204" pitchFamily="50" charset="-128"/>
              </a:rPr>
              <a:t>運送業</a:t>
            </a:r>
            <a:r>
              <a:rPr kumimoji="1" lang="ja-JP" altLang="en-US" sz="2000" b="1" dirty="0">
                <a:latin typeface="Meiryo UI" panose="020B0604030504040204" pitchFamily="50" charset="-128"/>
                <a:ea typeface="Meiryo UI" panose="020B0604030504040204" pitchFamily="50" charset="-128"/>
              </a:rPr>
              <a:t>）</a:t>
            </a:r>
            <a:endParaRPr kumimoji="1" lang="ja-JP" altLang="en-US" sz="1300" b="1" dirty="0">
              <a:latin typeface="Meiryo UI" panose="020B0604030504040204" pitchFamily="50" charset="-128"/>
              <a:ea typeface="Meiryo UI" panose="020B0604030504040204" pitchFamily="50" charset="-128"/>
            </a:endParaRPr>
          </a:p>
        </p:txBody>
      </p:sp>
      <p:sp>
        <p:nvSpPr>
          <p:cNvPr id="4" name="正方形/長方形 3"/>
          <p:cNvSpPr/>
          <p:nvPr/>
        </p:nvSpPr>
        <p:spPr>
          <a:xfrm>
            <a:off x="6656294" y="2943993"/>
            <a:ext cx="3099589" cy="253916"/>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大手</a:t>
            </a:r>
            <a:r>
              <a:rPr lang="ja-JP" altLang="en-US" sz="1050" dirty="0" smtClean="0">
                <a:latin typeface="Meiryo UI" panose="020B0604030504040204" pitchFamily="50" charset="-128"/>
                <a:ea typeface="Meiryo UI" panose="020B0604030504040204" pitchFamily="50" charset="-128"/>
              </a:rPr>
              <a:t>物流関連会社</a:t>
            </a:r>
            <a:r>
              <a:rPr lang="en-US" altLang="ja-JP" sz="1050" dirty="0" smtClean="0">
                <a:latin typeface="Meiryo UI" panose="020B0604030504040204" pitchFamily="50" charset="-128"/>
                <a:ea typeface="Meiryo UI" panose="020B0604030504040204" pitchFamily="50" charset="-128"/>
              </a:rPr>
              <a:t>A</a:t>
            </a:r>
            <a:r>
              <a:rPr lang="ja-JP" altLang="en-US" sz="1050" dirty="0">
                <a:latin typeface="Meiryo UI" panose="020B0604030504040204" pitchFamily="50" charset="-128"/>
                <a:ea typeface="Meiryo UI" panose="020B0604030504040204" pitchFamily="50" charset="-128"/>
              </a:rPr>
              <a:t>社へのヒアリングをもとに作成</a:t>
            </a:r>
          </a:p>
        </p:txBody>
      </p:sp>
      <p:sp>
        <p:nvSpPr>
          <p:cNvPr id="8" name="角丸四角形 7"/>
          <p:cNvSpPr/>
          <p:nvPr/>
        </p:nvSpPr>
        <p:spPr>
          <a:xfrm>
            <a:off x="150111" y="790572"/>
            <a:ext cx="9605772" cy="720000"/>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　　　　　　　　　　　　　　地域ブロック単位で組織が分かれており、相互応援体制を整備していることに加え、</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東京の本社機能の代替拠点として大阪を位置付け　　　　　　　　　　　</a:t>
            </a:r>
          </a:p>
        </p:txBody>
      </p:sp>
      <p:sp>
        <p:nvSpPr>
          <p:cNvPr id="10" name="角丸四角形 9"/>
          <p:cNvSpPr/>
          <p:nvPr/>
        </p:nvSpPr>
        <p:spPr>
          <a:xfrm>
            <a:off x="149374" y="3522162"/>
            <a:ext cx="9606509" cy="720000"/>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　　　　　　　　　　　　　　東京本社が被災した場合に大阪を代替拠点と</a:t>
            </a:r>
            <a:r>
              <a:rPr kumimoji="1" lang="ja-JP" altLang="en-US" sz="1400" b="1" dirty="0" smtClean="0">
                <a:solidFill>
                  <a:schemeClr val="tx1"/>
                </a:solidFill>
                <a:latin typeface="Meiryo UI" panose="020B0604030504040204" pitchFamily="50" charset="-128"/>
                <a:ea typeface="Meiryo UI" panose="020B0604030504040204" pitchFamily="50" charset="-128"/>
              </a:rPr>
              <a:t>して位置付け</a:t>
            </a:r>
            <a:r>
              <a:rPr kumimoji="1" lang="en-US" altLang="ja-JP" sz="1400" b="1" strike="dblStrike" dirty="0">
                <a:solidFill>
                  <a:schemeClr val="tx1"/>
                </a:solidFill>
                <a:latin typeface="Meiryo UI" panose="020B0604030504040204" pitchFamily="50" charset="-128"/>
                <a:ea typeface="Meiryo UI" panose="020B0604030504040204" pitchFamily="50" charset="-128"/>
              </a:rPr>
              <a:t/>
            </a:r>
            <a:br>
              <a:rPr kumimoji="1" lang="en-US" altLang="ja-JP" sz="1400" b="1" strike="dblStrike" dirty="0">
                <a:solidFill>
                  <a:schemeClr val="tx1"/>
                </a:solidFill>
                <a:latin typeface="Meiryo UI" panose="020B0604030504040204" pitchFamily="50" charset="-128"/>
                <a:ea typeface="Meiryo UI" panose="020B0604030504040204" pitchFamily="50" charset="-128"/>
              </a:rPr>
            </a:br>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東京本社が全く利用できないような状況となれば、経営陣は大阪の拠点に移動</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1" name="Rectangle 5"/>
          <p:cNvSpPr>
            <a:spLocks noChangeArrowheads="1"/>
          </p:cNvSpPr>
          <p:nvPr/>
        </p:nvSpPr>
        <p:spPr bwMode="auto">
          <a:xfrm>
            <a:off x="149374" y="4509829"/>
            <a:ext cx="9606509"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spcAft>
                <a:spcPts val="1200"/>
              </a:spcAft>
              <a:buFont typeface="Wingdings" panose="05000000000000000000" pitchFamily="2" charset="2"/>
              <a:buChar char="Ø"/>
            </a:pP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BCP</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では、東京本社が被災した場合、大阪を代替拠点と</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して位置付け。</a:t>
            </a:r>
            <a:r>
              <a:rPr lang="ja-JP" altLang="en-US" sz="1200" dirty="0">
                <a:uFill>
                  <a:solidFill>
                    <a:schemeClr val="tx1"/>
                  </a:solidFill>
                </a:uFill>
                <a:latin typeface="Meiryo UI" panose="020B0604030504040204" pitchFamily="50" charset="-128"/>
                <a:ea typeface="Meiryo UI" panose="020B0604030504040204" pitchFamily="50" charset="-128"/>
              </a:rPr>
              <a:t>万が一東京本社が全く利用できないような状況となれば、経営陣</a:t>
            </a:r>
            <a:r>
              <a:rPr lang="ja-JP" altLang="en-US" sz="1200" dirty="0" smtClean="0">
                <a:uFill>
                  <a:solidFill>
                    <a:schemeClr val="tx1"/>
                  </a:solidFill>
                </a:uFill>
                <a:latin typeface="Meiryo UI" panose="020B0604030504040204" pitchFamily="50" charset="-128"/>
                <a:ea typeface="Meiryo UI" panose="020B0604030504040204" pitchFamily="50" charset="-128"/>
              </a:rPr>
              <a:t>は大阪の拠点に</a:t>
            </a:r>
            <a:r>
              <a:rPr lang="ja-JP" altLang="en-US" sz="1200" dirty="0">
                <a:uFill>
                  <a:solidFill>
                    <a:schemeClr val="tx1"/>
                  </a:solidFill>
                </a:uFill>
                <a:latin typeface="Meiryo UI" panose="020B0604030504040204" pitchFamily="50" charset="-128"/>
                <a:ea typeface="Meiryo UI" panose="020B0604030504040204" pitchFamily="50" charset="-128"/>
              </a:rPr>
              <a:t>移動する体制になる</a:t>
            </a:r>
            <a:r>
              <a:rPr lang="ja-JP" altLang="en-US" sz="1200" dirty="0">
                <a:latin typeface="Meiryo UI" panose="020B0604030504040204" pitchFamily="50" charset="-128"/>
                <a:ea typeface="Meiryo UI" panose="020B0604030504040204" pitchFamily="50" charset="-128"/>
              </a:rPr>
              <a:t>。</a:t>
            </a:r>
          </a:p>
          <a:p>
            <a:pPr marL="171450" lvl="0" indent="-171450" defTabSz="914400">
              <a:spcAft>
                <a:spcPts val="120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また、事業を進めるうえでシステムが非常に重要であるため、データセンターを</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2 </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つ設置し、システムのバックアップ機能を確保。</a:t>
            </a:r>
          </a:p>
          <a:p>
            <a:pPr marL="171450" lvl="0" indent="-171450" defTabSz="91440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災害現地対策本部は、被災現場に近いところを選択することとなり、臨機応変に決定。営業所についても、それぞれの代替拠点を予め決定。統一されたシステムで統一された業務を行う事業形態であるため、被災時でもあまり属人的な業務は無く、基本的には地図さえあれば応援で対応可能。</a:t>
            </a:r>
          </a:p>
          <a:p>
            <a:pPr lvl="0" defTabSz="914400"/>
            <a:endParaRPr kumimoji="0" lang="ja-JP" altLang="en-US" sz="1200" i="0"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endParaRPr>
          </a:p>
          <a:p>
            <a:pPr marL="171450" lvl="0" indent="-171450" defTabSz="91440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企業としては、汎用性や生産性が無い場所でバックアップ拠点機能を創り上げるという発想はない。他の事業者も含め、今あるものを活かすという考え方になる。</a:t>
            </a:r>
            <a:endParaRPr kumimoji="0" lang="ja-JP" altLang="en-US" sz="1200" i="0"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正方形/長方形 12"/>
          <p:cNvSpPr/>
          <p:nvPr/>
        </p:nvSpPr>
        <p:spPr>
          <a:xfrm>
            <a:off x="6656294" y="6387266"/>
            <a:ext cx="3099589" cy="253916"/>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大手</a:t>
            </a:r>
            <a:r>
              <a:rPr lang="ja-JP" altLang="en-US" sz="1050" dirty="0" smtClean="0">
                <a:latin typeface="Meiryo UI" panose="020B0604030504040204" pitchFamily="50" charset="-128"/>
                <a:ea typeface="Meiryo UI" panose="020B0604030504040204" pitchFamily="50" charset="-128"/>
              </a:rPr>
              <a:t>物流関連会社</a:t>
            </a:r>
            <a:r>
              <a:rPr lang="en-US" altLang="ja-JP" sz="1050" dirty="0" smtClean="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社へのヒアリングをもとに作成</a:t>
            </a:r>
          </a:p>
        </p:txBody>
      </p:sp>
      <p:sp>
        <p:nvSpPr>
          <p:cNvPr id="2" name="テキスト ボックス 1"/>
          <p:cNvSpPr txBox="1"/>
          <p:nvPr/>
        </p:nvSpPr>
        <p:spPr>
          <a:xfrm>
            <a:off x="400050" y="965906"/>
            <a:ext cx="1258933" cy="369332"/>
          </a:xfrm>
          <a:prstGeom prst="rect">
            <a:avLst/>
          </a:prstGeom>
          <a:solidFill>
            <a:schemeClr val="accent1"/>
          </a:solidFill>
        </p:spPr>
        <p:txBody>
          <a:bodyPr wrap="square" rtlCol="0">
            <a:spAutoFit/>
          </a:bodyPr>
          <a:lstStyle/>
          <a:p>
            <a:pPr algn="ctr"/>
            <a:r>
              <a:rPr kumimoji="1" lang="ja-JP" altLang="en-US" b="1" dirty="0">
                <a:solidFill>
                  <a:schemeClr val="bg1"/>
                </a:solidFill>
              </a:rPr>
              <a:t>Ａ社</a:t>
            </a:r>
          </a:p>
        </p:txBody>
      </p:sp>
      <p:sp>
        <p:nvSpPr>
          <p:cNvPr id="14" name="テキスト ボックス 13"/>
          <p:cNvSpPr txBox="1"/>
          <p:nvPr/>
        </p:nvSpPr>
        <p:spPr>
          <a:xfrm>
            <a:off x="400050" y="3697496"/>
            <a:ext cx="1258933" cy="369332"/>
          </a:xfrm>
          <a:prstGeom prst="rect">
            <a:avLst/>
          </a:prstGeom>
          <a:solidFill>
            <a:schemeClr val="accent1"/>
          </a:solidFill>
        </p:spPr>
        <p:txBody>
          <a:bodyPr wrap="square" rtlCol="0">
            <a:spAutoFit/>
          </a:bodyPr>
          <a:lstStyle/>
          <a:p>
            <a:pPr algn="ctr"/>
            <a:r>
              <a:rPr kumimoji="1" lang="ja-JP" altLang="en-US" b="1" dirty="0">
                <a:solidFill>
                  <a:schemeClr val="bg1"/>
                </a:solidFill>
              </a:rPr>
              <a:t>Ｂ社</a:t>
            </a:r>
          </a:p>
        </p:txBody>
      </p:sp>
      <p:sp>
        <p:nvSpPr>
          <p:cNvPr id="20" name="Rectangle 7">
            <a:extLst>
              <a:ext uri="{FF2B5EF4-FFF2-40B4-BE49-F238E27FC236}">
                <a16:creationId xmlns:a16="http://schemas.microsoft.com/office/drawing/2014/main" id="{109CAFFF-6FDA-481D-9581-BFA069A5CE41}"/>
              </a:ext>
            </a:extLst>
          </p:cNvPr>
          <p:cNvSpPr>
            <a:spLocks noChangeArrowheads="1"/>
          </p:cNvSpPr>
          <p:nvPr/>
        </p:nvSpPr>
        <p:spPr bwMode="auto">
          <a:xfrm>
            <a:off x="10851740" y="549533"/>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1" name="正方形/長方形 20">
            <a:extLst>
              <a:ext uri="{FF2B5EF4-FFF2-40B4-BE49-F238E27FC236}">
                <a16:creationId xmlns:a16="http://schemas.microsoft.com/office/drawing/2014/main" id="{E1FA92CD-6B16-4E57-8256-C996BF99A08F}"/>
              </a:ext>
            </a:extLst>
          </p:cNvPr>
          <p:cNvSpPr/>
          <p:nvPr/>
        </p:nvSpPr>
        <p:spPr>
          <a:xfrm>
            <a:off x="17493761" y="3070951"/>
            <a:ext cx="2660470" cy="253916"/>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大手物流会社へのヒアリングをもとに作成</a:t>
            </a:r>
          </a:p>
        </p:txBody>
      </p:sp>
      <p:sp>
        <p:nvSpPr>
          <p:cNvPr id="26" name="正方形/長方形 25">
            <a:extLst>
              <a:ext uri="{FF2B5EF4-FFF2-40B4-BE49-F238E27FC236}">
                <a16:creationId xmlns:a16="http://schemas.microsoft.com/office/drawing/2014/main" id="{7F192C49-7EF7-4546-B0AB-94D974E05630}"/>
              </a:ext>
            </a:extLst>
          </p:cNvPr>
          <p:cNvSpPr/>
          <p:nvPr/>
        </p:nvSpPr>
        <p:spPr>
          <a:xfrm>
            <a:off x="17013939" y="6441184"/>
            <a:ext cx="2844541" cy="253916"/>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大手物流会社</a:t>
            </a:r>
            <a:r>
              <a:rPr lang="en-US" altLang="ja-JP" sz="1050" dirty="0">
                <a:solidFill>
                  <a:srgbClr val="FF0000"/>
                </a:solidFill>
                <a:latin typeface="Meiryo UI" panose="020B0604030504040204" pitchFamily="50" charset="-128"/>
                <a:ea typeface="Meiryo UI" panose="020B0604030504040204" pitchFamily="50" charset="-128"/>
              </a:rPr>
              <a:t>B</a:t>
            </a:r>
            <a:r>
              <a:rPr lang="ja-JP" altLang="en-US" sz="1050" dirty="0">
                <a:solidFill>
                  <a:srgbClr val="FF0000"/>
                </a:solidFill>
                <a:latin typeface="Meiryo UI" panose="020B0604030504040204" pitchFamily="50" charset="-128"/>
                <a:ea typeface="Meiryo UI" panose="020B0604030504040204" pitchFamily="50" charset="-128"/>
              </a:rPr>
              <a:t>社</a:t>
            </a:r>
            <a:r>
              <a:rPr lang="ja-JP" altLang="en-US" sz="1050" dirty="0">
                <a:latin typeface="Meiryo UI" panose="020B0604030504040204" pitchFamily="50" charset="-128"/>
                <a:ea typeface="Meiryo UI" panose="020B0604030504040204" pitchFamily="50" charset="-128"/>
              </a:rPr>
              <a:t>へのヒアリングをもとに作成</a:t>
            </a:r>
          </a:p>
        </p:txBody>
      </p:sp>
    </p:spTree>
    <p:extLst>
      <p:ext uri="{BB962C8B-B14F-4D97-AF65-F5344CB8AC3E}">
        <p14:creationId xmlns:p14="http://schemas.microsoft.com/office/powerpoint/2010/main" val="22257246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333</Words>
  <Application>Microsoft Office PowerPoint</Application>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terms:modified xsi:type="dcterms:W3CDTF">2019-03-26T06:09:22Z</dcterms:modified>
</cp:coreProperties>
</file>