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handoutMasterIdLst>
    <p:handoutMasterId r:id="rId63"/>
  </p:handoutMasterIdLst>
  <p:sldIdLst>
    <p:sldId id="422" r:id="rId5"/>
    <p:sldId id="423" r:id="rId6"/>
    <p:sldId id="424" r:id="rId7"/>
    <p:sldId id="425" r:id="rId8"/>
    <p:sldId id="426" r:id="rId9"/>
    <p:sldId id="427" r:id="rId10"/>
    <p:sldId id="428" r:id="rId11"/>
    <p:sldId id="429" r:id="rId12"/>
    <p:sldId id="430" r:id="rId13"/>
    <p:sldId id="266" r:id="rId14"/>
    <p:sldId id="431" r:id="rId15"/>
    <p:sldId id="432" r:id="rId16"/>
    <p:sldId id="269" r:id="rId17"/>
    <p:sldId id="270" r:id="rId18"/>
    <p:sldId id="271" r:id="rId19"/>
    <p:sldId id="345" r:id="rId20"/>
    <p:sldId id="346" r:id="rId21"/>
    <p:sldId id="421"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71" r:id="rId35"/>
    <p:sldId id="372" r:id="rId36"/>
    <p:sldId id="404" r:id="rId37"/>
    <p:sldId id="411" r:id="rId38"/>
    <p:sldId id="373" r:id="rId39"/>
    <p:sldId id="405" r:id="rId40"/>
    <p:sldId id="412" r:id="rId41"/>
    <p:sldId id="374" r:id="rId42"/>
    <p:sldId id="375" r:id="rId43"/>
    <p:sldId id="413" r:id="rId44"/>
    <p:sldId id="376" r:id="rId45"/>
    <p:sldId id="377" r:id="rId46"/>
    <p:sldId id="378" r:id="rId47"/>
    <p:sldId id="415" r:id="rId48"/>
    <p:sldId id="379" r:id="rId49"/>
    <p:sldId id="407" r:id="rId50"/>
    <p:sldId id="408" r:id="rId51"/>
    <p:sldId id="417" r:id="rId52"/>
    <p:sldId id="416" r:id="rId53"/>
    <p:sldId id="380" r:id="rId54"/>
    <p:sldId id="419" r:id="rId55"/>
    <p:sldId id="418" r:id="rId56"/>
    <p:sldId id="420" r:id="rId57"/>
    <p:sldId id="395" r:id="rId58"/>
    <p:sldId id="400" r:id="rId59"/>
    <p:sldId id="396" r:id="rId60"/>
    <p:sldId id="397" r:id="rId61"/>
  </p:sldIdLst>
  <p:sldSz cx="12192000" cy="6858000"/>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177122(松岡　直季)" initials="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2D980-13A1-485F-AB9C-62BFF03FA5B0}" v="710" dt="2019-12-17T15:39:21.98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94697" autoAdjust="0"/>
  </p:normalViewPr>
  <p:slideViewPr>
    <p:cSldViewPr snapToGrid="0">
      <p:cViewPr>
        <p:scale>
          <a:sx n="76" d="100"/>
          <a:sy n="76" d="100"/>
        </p:scale>
        <p:origin x="-402"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1-8159-4A1A-8A21-DCCD6FC786D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3-8159-4A1A-8A21-DCCD6FC786D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Sheet1!$A$2:$A$3</c:f>
              <c:strCache>
                <c:ptCount val="2"/>
                <c:pt idx="0">
                  <c:v>はい</c:v>
                </c:pt>
                <c:pt idx="1">
                  <c:v>いいえ</c:v>
                </c:pt>
              </c:strCache>
            </c:strRef>
          </c:cat>
          <c:val>
            <c:numRef>
              <c:f>Sheet1!$B$2:$B$3</c:f>
              <c:numCache>
                <c:formatCode>General</c:formatCode>
                <c:ptCount val="2"/>
                <c:pt idx="0">
                  <c:v>29.8</c:v>
                </c:pt>
                <c:pt idx="1">
                  <c:v>70.2</c:v>
                </c:pt>
              </c:numCache>
            </c:numRef>
          </c:val>
          <c:extLst xmlns:c16r2="http://schemas.microsoft.com/office/drawing/2015/06/chart">
            <c:ext xmlns:c16="http://schemas.microsoft.com/office/drawing/2014/chart" uri="{C3380CC4-5D6E-409C-BE32-E72D297353CC}">
              <c16:uniqueId val="{00000004-8159-4A1A-8A21-DCCD6FC786D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75550520472136E-3"/>
          <c:y val="0.15912140927854315"/>
          <c:w val="0.60470238681102362"/>
          <c:h val="0.85048399513625594"/>
        </c:manualLayout>
      </c:layout>
      <c:pieChart>
        <c:varyColors val="1"/>
        <c:ser>
          <c:idx val="0"/>
          <c:order val="0"/>
          <c:tx>
            <c:strRef>
              <c:f>Sheet1!$B$1</c:f>
              <c:strCache>
                <c:ptCount val="1"/>
                <c:pt idx="0">
                  <c:v>売上高</c:v>
                </c:pt>
              </c:strCache>
            </c:strRef>
          </c:tx>
          <c:explosion val="46"/>
          <c:dPt>
            <c:idx val="0"/>
            <c:bubble3D val="0"/>
            <c:explosion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89D-4B85-AF42-7A3DDAF6B272}"/>
              </c:ext>
            </c:extLst>
          </c:dPt>
          <c:dPt>
            <c:idx val="1"/>
            <c:bubble3D val="0"/>
            <c:explosion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89D-4B85-AF42-7A3DDAF6B272}"/>
              </c:ext>
            </c:extLst>
          </c:dPt>
          <c:dLbls>
            <c:dLbl>
              <c:idx val="0"/>
              <c:layout/>
              <c:tx>
                <c:rich>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fld id="{591566EE-8148-4256-A9BB-1273F5D8F495}" type="VALUE">
                      <a:rPr lang="en-US" altLang="ja-JP" sz="3600"/>
                      <a:pPr>
                        <a:defRPr sz="1200" b="0" i="0" u="none" strike="noStrike" kern="1200" baseline="0">
                          <a:solidFill>
                            <a:schemeClr val="tx1">
                              <a:lumMod val="75000"/>
                              <a:lumOff val="25000"/>
                            </a:schemeClr>
                          </a:solidFill>
                          <a:latin typeface="+mn-lt"/>
                          <a:ea typeface="+mn-ea"/>
                          <a:cs typeface="+mn-cs"/>
                        </a:defRPr>
                      </a:pPr>
                      <a:t>[値]</a:t>
                    </a:fld>
                    <a:endParaRPr lang="ja-JP" altLang="en-US"/>
                  </a:p>
                </c:rich>
              </c:tx>
              <c:spPr>
                <a:noFill/>
                <a:ln>
                  <a:noFill/>
                </a:ln>
                <a:effectLst/>
              </c:sp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889D-4B85-AF42-7A3DDAF6B272}"/>
                </c:ext>
              </c:extLst>
            </c:dLbl>
            <c:dLbl>
              <c:idx val="1"/>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賛成</c:v>
                </c:pt>
                <c:pt idx="1">
                  <c:v>反対</c:v>
                </c:pt>
              </c:strCache>
            </c:strRef>
          </c:cat>
          <c:val>
            <c:numRef>
              <c:f>Sheet1!$B$2:$B$3</c:f>
              <c:numCache>
                <c:formatCode>General</c:formatCode>
                <c:ptCount val="2"/>
                <c:pt idx="0">
                  <c:v>79.2</c:v>
                </c:pt>
                <c:pt idx="1">
                  <c:v>20.8</c:v>
                </c:pt>
              </c:numCache>
            </c:numRef>
          </c:val>
          <c:extLst xmlns:c16r2="http://schemas.microsoft.com/office/drawing/2015/06/chart">
            <c:ext xmlns:c16="http://schemas.microsoft.com/office/drawing/2014/chart" uri="{C3380CC4-5D6E-409C-BE32-E72D297353CC}">
              <c16:uniqueId val="{00000004-889D-4B85-AF42-7A3DDAF6B27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2498768252613349"/>
          <c:y val="0.91054546689996108"/>
          <c:w val="0.12966881559007148"/>
          <c:h val="4.209202678942779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svg"/><Relationship Id="rId1" Type="http://schemas.openxmlformats.org/officeDocument/2006/relationships/image" Target="../media/image46.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C88825-FAE7-4BEF-A1EE-6D8DD422990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9A50C3B-5B4C-430F-82AA-474E1423D76B}">
      <dgm:prSet custT="1"/>
      <dgm:spPr/>
      <dgm:t>
        <a:bodyPr/>
        <a:lstStyle/>
        <a:p>
          <a:r>
            <a:rPr kumimoji="1" lang="ja-JP" sz="4400" dirty="0"/>
            <a:t>大型ショッピングセンター</a:t>
          </a:r>
          <a:endParaRPr lang="en-US" sz="4400" dirty="0"/>
        </a:p>
      </dgm:t>
    </dgm:pt>
    <dgm:pt modelId="{C2459E75-CD1D-4743-81D9-27F244A7A22C}" type="parTrans" cxnId="{B47914A5-2900-4D9B-837E-CF5005B69545}">
      <dgm:prSet/>
      <dgm:spPr/>
      <dgm:t>
        <a:bodyPr/>
        <a:lstStyle/>
        <a:p>
          <a:endParaRPr lang="en-US"/>
        </a:p>
      </dgm:t>
    </dgm:pt>
    <dgm:pt modelId="{B0EF37BE-E2E4-4576-960B-6ECB213122AA}" type="sibTrans" cxnId="{B47914A5-2900-4D9B-837E-CF5005B69545}">
      <dgm:prSet/>
      <dgm:spPr/>
      <dgm:t>
        <a:bodyPr/>
        <a:lstStyle/>
        <a:p>
          <a:endParaRPr lang="en-US"/>
        </a:p>
      </dgm:t>
    </dgm:pt>
    <dgm:pt modelId="{8C1F1FD1-9D43-4225-BEF9-4FF85A695993}">
      <dgm:prSet/>
      <dgm:spPr/>
      <dgm:t>
        <a:bodyPr/>
        <a:lstStyle/>
        <a:p>
          <a:r>
            <a:rPr lang="en-US" altLang="ja-JP" dirty="0"/>
            <a:t>e</a:t>
          </a:r>
          <a:r>
            <a:rPr lang="ja-JP" altLang="en-US" dirty="0"/>
            <a:t>スポーツ施設</a:t>
          </a:r>
          <a:endParaRPr lang="en-US" dirty="0"/>
        </a:p>
      </dgm:t>
    </dgm:pt>
    <dgm:pt modelId="{409D5DCA-44E6-4428-8FDD-E2053B9582CD}" type="parTrans" cxnId="{E9DB873F-2784-4EB2-8A25-89290956314C}">
      <dgm:prSet/>
      <dgm:spPr/>
      <dgm:t>
        <a:bodyPr/>
        <a:lstStyle/>
        <a:p>
          <a:endParaRPr kumimoji="1" lang="ja-JP" altLang="en-US"/>
        </a:p>
      </dgm:t>
    </dgm:pt>
    <dgm:pt modelId="{1522E5C0-483A-4C83-8501-4F5AC16A573D}" type="sibTrans" cxnId="{E9DB873F-2784-4EB2-8A25-89290956314C}">
      <dgm:prSet/>
      <dgm:spPr/>
      <dgm:t>
        <a:bodyPr/>
        <a:lstStyle/>
        <a:p>
          <a:endParaRPr kumimoji="1" lang="ja-JP" altLang="en-US"/>
        </a:p>
      </dgm:t>
    </dgm:pt>
    <dgm:pt modelId="{748BCE4F-F5C8-4FDF-B70E-19B7626D42F6}" type="pres">
      <dgm:prSet presAssocID="{7FC88825-FAE7-4BEF-A1EE-6D8DD422990E}" presName="linear" presStyleCnt="0">
        <dgm:presLayoutVars>
          <dgm:animLvl val="lvl"/>
          <dgm:resizeHandles val="exact"/>
        </dgm:presLayoutVars>
      </dgm:prSet>
      <dgm:spPr/>
      <dgm:t>
        <a:bodyPr/>
        <a:lstStyle/>
        <a:p>
          <a:endParaRPr kumimoji="1" lang="ja-JP" altLang="en-US"/>
        </a:p>
      </dgm:t>
    </dgm:pt>
    <dgm:pt modelId="{95DA2326-B743-43FC-9B0D-161F5E74EFAD}" type="pres">
      <dgm:prSet presAssocID="{F9A50C3B-5B4C-430F-82AA-474E1423D76B}" presName="parentText" presStyleLbl="node1" presStyleIdx="0" presStyleCnt="2">
        <dgm:presLayoutVars>
          <dgm:chMax val="0"/>
          <dgm:bulletEnabled val="1"/>
        </dgm:presLayoutVars>
      </dgm:prSet>
      <dgm:spPr/>
      <dgm:t>
        <a:bodyPr/>
        <a:lstStyle/>
        <a:p>
          <a:endParaRPr kumimoji="1" lang="ja-JP" altLang="en-US"/>
        </a:p>
      </dgm:t>
    </dgm:pt>
    <dgm:pt modelId="{D7CF5CE9-4561-43CC-83B1-165BB4C202DF}" type="pres">
      <dgm:prSet presAssocID="{B0EF37BE-E2E4-4576-960B-6ECB213122AA}" presName="spacer" presStyleCnt="0"/>
      <dgm:spPr/>
    </dgm:pt>
    <dgm:pt modelId="{51006E57-04BA-4AFF-AB3F-34D1DBD3C59C}" type="pres">
      <dgm:prSet presAssocID="{8C1F1FD1-9D43-4225-BEF9-4FF85A695993}" presName="parentText" presStyleLbl="node1" presStyleIdx="1" presStyleCnt="2" custLinFactNeighborX="0" custLinFactNeighborY="28399">
        <dgm:presLayoutVars>
          <dgm:chMax val="0"/>
          <dgm:bulletEnabled val="1"/>
        </dgm:presLayoutVars>
      </dgm:prSet>
      <dgm:spPr/>
      <dgm:t>
        <a:bodyPr/>
        <a:lstStyle/>
        <a:p>
          <a:endParaRPr kumimoji="1" lang="ja-JP" altLang="en-US"/>
        </a:p>
      </dgm:t>
    </dgm:pt>
  </dgm:ptLst>
  <dgm:cxnLst>
    <dgm:cxn modelId="{E9DB873F-2784-4EB2-8A25-89290956314C}" srcId="{7FC88825-FAE7-4BEF-A1EE-6D8DD422990E}" destId="{8C1F1FD1-9D43-4225-BEF9-4FF85A695993}" srcOrd="1" destOrd="0" parTransId="{409D5DCA-44E6-4428-8FDD-E2053B9582CD}" sibTransId="{1522E5C0-483A-4C83-8501-4F5AC16A573D}"/>
    <dgm:cxn modelId="{5610E24D-E966-4789-A6C8-C1F3AA84FC8C}" type="presOf" srcId="{F9A50C3B-5B4C-430F-82AA-474E1423D76B}" destId="{95DA2326-B743-43FC-9B0D-161F5E74EFAD}" srcOrd="0" destOrd="0" presId="urn:microsoft.com/office/officeart/2005/8/layout/vList2"/>
    <dgm:cxn modelId="{1FAFE2E4-6298-46F6-A11F-3A11C49B0911}" type="presOf" srcId="{8C1F1FD1-9D43-4225-BEF9-4FF85A695993}" destId="{51006E57-04BA-4AFF-AB3F-34D1DBD3C59C}" srcOrd="0" destOrd="0" presId="urn:microsoft.com/office/officeart/2005/8/layout/vList2"/>
    <dgm:cxn modelId="{B47914A5-2900-4D9B-837E-CF5005B69545}" srcId="{7FC88825-FAE7-4BEF-A1EE-6D8DD422990E}" destId="{F9A50C3B-5B4C-430F-82AA-474E1423D76B}" srcOrd="0" destOrd="0" parTransId="{C2459E75-CD1D-4743-81D9-27F244A7A22C}" sibTransId="{B0EF37BE-E2E4-4576-960B-6ECB213122AA}"/>
    <dgm:cxn modelId="{3A64F258-38E9-4A70-9E52-484292E31664}" type="presOf" srcId="{7FC88825-FAE7-4BEF-A1EE-6D8DD422990E}" destId="{748BCE4F-F5C8-4FDF-B70E-19B7626D42F6}" srcOrd="0" destOrd="0" presId="urn:microsoft.com/office/officeart/2005/8/layout/vList2"/>
    <dgm:cxn modelId="{FC92E0E3-484A-47A9-815A-E62E4F30A2F0}" type="presParOf" srcId="{748BCE4F-F5C8-4FDF-B70E-19B7626D42F6}" destId="{95DA2326-B743-43FC-9B0D-161F5E74EFAD}" srcOrd="0" destOrd="0" presId="urn:microsoft.com/office/officeart/2005/8/layout/vList2"/>
    <dgm:cxn modelId="{7A4B40DB-14E6-46E2-9D42-FB17BB0DFFBA}" type="presParOf" srcId="{748BCE4F-F5C8-4FDF-B70E-19B7626D42F6}" destId="{D7CF5CE9-4561-43CC-83B1-165BB4C202DF}" srcOrd="1" destOrd="0" presId="urn:microsoft.com/office/officeart/2005/8/layout/vList2"/>
    <dgm:cxn modelId="{56CE757A-D607-498C-BD84-8A8A0D54CEDC}" type="presParOf" srcId="{748BCE4F-F5C8-4FDF-B70E-19B7626D42F6}" destId="{51006E57-04BA-4AFF-AB3F-34D1DBD3C59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C88825-FAE7-4BEF-A1EE-6D8DD422990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9A50C3B-5B4C-430F-82AA-474E1423D76B}">
      <dgm:prSet custT="1"/>
      <dgm:spPr/>
      <dgm:t>
        <a:bodyPr/>
        <a:lstStyle/>
        <a:p>
          <a:r>
            <a:rPr kumimoji="1" lang="ja-JP" sz="4400" dirty="0"/>
            <a:t>大型ショッピングセンター</a:t>
          </a:r>
          <a:endParaRPr lang="en-US" sz="4400" dirty="0"/>
        </a:p>
      </dgm:t>
    </dgm:pt>
    <dgm:pt modelId="{C2459E75-CD1D-4743-81D9-27F244A7A22C}" type="parTrans" cxnId="{B47914A5-2900-4D9B-837E-CF5005B69545}">
      <dgm:prSet/>
      <dgm:spPr/>
      <dgm:t>
        <a:bodyPr/>
        <a:lstStyle/>
        <a:p>
          <a:endParaRPr lang="en-US"/>
        </a:p>
      </dgm:t>
    </dgm:pt>
    <dgm:pt modelId="{B0EF37BE-E2E4-4576-960B-6ECB213122AA}" type="sibTrans" cxnId="{B47914A5-2900-4D9B-837E-CF5005B69545}">
      <dgm:prSet/>
      <dgm:spPr/>
      <dgm:t>
        <a:bodyPr/>
        <a:lstStyle/>
        <a:p>
          <a:endParaRPr lang="en-US"/>
        </a:p>
      </dgm:t>
    </dgm:pt>
    <dgm:pt modelId="{8C1F1FD1-9D43-4225-BEF9-4FF85A695993}">
      <dgm:prSet/>
      <dgm:spPr/>
      <dgm:t>
        <a:bodyPr/>
        <a:lstStyle/>
        <a:p>
          <a:r>
            <a:rPr lang="en-US" altLang="ja-JP" dirty="0"/>
            <a:t>e</a:t>
          </a:r>
          <a:r>
            <a:rPr lang="ja-JP" altLang="en-US" dirty="0"/>
            <a:t>スポーツ施設</a:t>
          </a:r>
          <a:endParaRPr lang="en-US" dirty="0"/>
        </a:p>
      </dgm:t>
    </dgm:pt>
    <dgm:pt modelId="{409D5DCA-44E6-4428-8FDD-E2053B9582CD}" type="parTrans" cxnId="{E9DB873F-2784-4EB2-8A25-89290956314C}">
      <dgm:prSet/>
      <dgm:spPr/>
      <dgm:t>
        <a:bodyPr/>
        <a:lstStyle/>
        <a:p>
          <a:endParaRPr kumimoji="1" lang="ja-JP" altLang="en-US"/>
        </a:p>
      </dgm:t>
    </dgm:pt>
    <dgm:pt modelId="{1522E5C0-483A-4C83-8501-4F5AC16A573D}" type="sibTrans" cxnId="{E9DB873F-2784-4EB2-8A25-89290956314C}">
      <dgm:prSet/>
      <dgm:spPr/>
      <dgm:t>
        <a:bodyPr/>
        <a:lstStyle/>
        <a:p>
          <a:endParaRPr kumimoji="1" lang="ja-JP" altLang="en-US"/>
        </a:p>
      </dgm:t>
    </dgm:pt>
    <dgm:pt modelId="{748BCE4F-F5C8-4FDF-B70E-19B7626D42F6}" type="pres">
      <dgm:prSet presAssocID="{7FC88825-FAE7-4BEF-A1EE-6D8DD422990E}" presName="linear" presStyleCnt="0">
        <dgm:presLayoutVars>
          <dgm:animLvl val="lvl"/>
          <dgm:resizeHandles val="exact"/>
        </dgm:presLayoutVars>
      </dgm:prSet>
      <dgm:spPr/>
      <dgm:t>
        <a:bodyPr/>
        <a:lstStyle/>
        <a:p>
          <a:endParaRPr kumimoji="1" lang="ja-JP" altLang="en-US"/>
        </a:p>
      </dgm:t>
    </dgm:pt>
    <dgm:pt modelId="{95DA2326-B743-43FC-9B0D-161F5E74EFAD}" type="pres">
      <dgm:prSet presAssocID="{F9A50C3B-5B4C-430F-82AA-474E1423D76B}" presName="parentText" presStyleLbl="node1" presStyleIdx="0" presStyleCnt="2">
        <dgm:presLayoutVars>
          <dgm:chMax val="0"/>
          <dgm:bulletEnabled val="1"/>
        </dgm:presLayoutVars>
      </dgm:prSet>
      <dgm:spPr/>
      <dgm:t>
        <a:bodyPr/>
        <a:lstStyle/>
        <a:p>
          <a:endParaRPr kumimoji="1" lang="ja-JP" altLang="en-US"/>
        </a:p>
      </dgm:t>
    </dgm:pt>
    <dgm:pt modelId="{D7CF5CE9-4561-43CC-83B1-165BB4C202DF}" type="pres">
      <dgm:prSet presAssocID="{B0EF37BE-E2E4-4576-960B-6ECB213122AA}" presName="spacer" presStyleCnt="0"/>
      <dgm:spPr/>
    </dgm:pt>
    <dgm:pt modelId="{51006E57-04BA-4AFF-AB3F-34D1DBD3C59C}" type="pres">
      <dgm:prSet presAssocID="{8C1F1FD1-9D43-4225-BEF9-4FF85A695993}" presName="parentText" presStyleLbl="node1" presStyleIdx="1" presStyleCnt="2" custLinFactNeighborX="0" custLinFactNeighborY="28399">
        <dgm:presLayoutVars>
          <dgm:chMax val="0"/>
          <dgm:bulletEnabled val="1"/>
        </dgm:presLayoutVars>
      </dgm:prSet>
      <dgm:spPr/>
      <dgm:t>
        <a:bodyPr/>
        <a:lstStyle/>
        <a:p>
          <a:endParaRPr kumimoji="1" lang="ja-JP" altLang="en-US"/>
        </a:p>
      </dgm:t>
    </dgm:pt>
  </dgm:ptLst>
  <dgm:cxnLst>
    <dgm:cxn modelId="{E9DB873F-2784-4EB2-8A25-89290956314C}" srcId="{7FC88825-FAE7-4BEF-A1EE-6D8DD422990E}" destId="{8C1F1FD1-9D43-4225-BEF9-4FF85A695993}" srcOrd="1" destOrd="0" parTransId="{409D5DCA-44E6-4428-8FDD-E2053B9582CD}" sibTransId="{1522E5C0-483A-4C83-8501-4F5AC16A573D}"/>
    <dgm:cxn modelId="{5610E24D-E966-4789-A6C8-C1F3AA84FC8C}" type="presOf" srcId="{F9A50C3B-5B4C-430F-82AA-474E1423D76B}" destId="{95DA2326-B743-43FC-9B0D-161F5E74EFAD}" srcOrd="0" destOrd="0" presId="urn:microsoft.com/office/officeart/2005/8/layout/vList2"/>
    <dgm:cxn modelId="{1FAFE2E4-6298-46F6-A11F-3A11C49B0911}" type="presOf" srcId="{8C1F1FD1-9D43-4225-BEF9-4FF85A695993}" destId="{51006E57-04BA-4AFF-AB3F-34D1DBD3C59C}" srcOrd="0" destOrd="0" presId="urn:microsoft.com/office/officeart/2005/8/layout/vList2"/>
    <dgm:cxn modelId="{B47914A5-2900-4D9B-837E-CF5005B69545}" srcId="{7FC88825-FAE7-4BEF-A1EE-6D8DD422990E}" destId="{F9A50C3B-5B4C-430F-82AA-474E1423D76B}" srcOrd="0" destOrd="0" parTransId="{C2459E75-CD1D-4743-81D9-27F244A7A22C}" sibTransId="{B0EF37BE-E2E4-4576-960B-6ECB213122AA}"/>
    <dgm:cxn modelId="{3A64F258-38E9-4A70-9E52-484292E31664}" type="presOf" srcId="{7FC88825-FAE7-4BEF-A1EE-6D8DD422990E}" destId="{748BCE4F-F5C8-4FDF-B70E-19B7626D42F6}" srcOrd="0" destOrd="0" presId="urn:microsoft.com/office/officeart/2005/8/layout/vList2"/>
    <dgm:cxn modelId="{FC92E0E3-484A-47A9-815A-E62E4F30A2F0}" type="presParOf" srcId="{748BCE4F-F5C8-4FDF-B70E-19B7626D42F6}" destId="{95DA2326-B743-43FC-9B0D-161F5E74EFAD}" srcOrd="0" destOrd="0" presId="urn:microsoft.com/office/officeart/2005/8/layout/vList2"/>
    <dgm:cxn modelId="{7A4B40DB-14E6-46E2-9D42-FB17BB0DFFBA}" type="presParOf" srcId="{748BCE4F-F5C8-4FDF-B70E-19B7626D42F6}" destId="{D7CF5CE9-4561-43CC-83B1-165BB4C202DF}" srcOrd="1" destOrd="0" presId="urn:microsoft.com/office/officeart/2005/8/layout/vList2"/>
    <dgm:cxn modelId="{56CE757A-D607-498C-BD84-8A8A0D54CEDC}" type="presParOf" srcId="{748BCE4F-F5C8-4FDF-B70E-19B7626D42F6}" destId="{51006E57-04BA-4AFF-AB3F-34D1DBD3C59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0805F4-58F7-4B8D-A980-41E882E5BF6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FF8E68-C7C2-46EA-BCE9-B866DC719090}">
      <dgm:prSet/>
      <dgm:spPr/>
      <dgm:t>
        <a:bodyPr/>
        <a:lstStyle/>
        <a:p>
          <a:pPr>
            <a:lnSpc>
              <a:spcPct val="100000"/>
            </a:lnSpc>
          </a:pPr>
          <a:r>
            <a:rPr kumimoji="1" lang="ja-JP"/>
            <a:t>法律</a:t>
          </a:r>
          <a:endParaRPr lang="en-US"/>
        </a:p>
      </dgm:t>
    </dgm:pt>
    <dgm:pt modelId="{66074BC8-C2BC-4DF5-BC5B-33CBD72A463A}" type="parTrans" cxnId="{2EEF3A81-6923-475A-BE2C-134F0F590E62}">
      <dgm:prSet/>
      <dgm:spPr/>
      <dgm:t>
        <a:bodyPr/>
        <a:lstStyle/>
        <a:p>
          <a:endParaRPr lang="en-US"/>
        </a:p>
      </dgm:t>
    </dgm:pt>
    <dgm:pt modelId="{BC074337-B1F8-4D66-AF0F-702B2F2FD114}" type="sibTrans" cxnId="{2EEF3A81-6923-475A-BE2C-134F0F590E62}">
      <dgm:prSet/>
      <dgm:spPr/>
      <dgm:t>
        <a:bodyPr/>
        <a:lstStyle/>
        <a:p>
          <a:endParaRPr lang="en-US"/>
        </a:p>
      </dgm:t>
    </dgm:pt>
    <dgm:pt modelId="{F7A4ACCE-E853-4730-8A89-9083CB200D25}">
      <dgm:prSet/>
      <dgm:spPr/>
      <dgm:t>
        <a:bodyPr/>
        <a:lstStyle/>
        <a:p>
          <a:pPr>
            <a:lnSpc>
              <a:spcPct val="100000"/>
            </a:lnSpc>
          </a:pPr>
          <a:r>
            <a:rPr kumimoji="1" lang="ja-JP" dirty="0"/>
            <a:t>ゲームに対する考え方</a:t>
          </a:r>
          <a:endParaRPr lang="en-US" dirty="0"/>
        </a:p>
      </dgm:t>
    </dgm:pt>
    <dgm:pt modelId="{FBB4BF51-650B-47AE-A81C-EC85FE24A44D}" type="parTrans" cxnId="{926FB1E3-446B-4276-85F9-80A3FE6350FF}">
      <dgm:prSet/>
      <dgm:spPr/>
      <dgm:t>
        <a:bodyPr/>
        <a:lstStyle/>
        <a:p>
          <a:endParaRPr lang="en-US"/>
        </a:p>
      </dgm:t>
    </dgm:pt>
    <dgm:pt modelId="{AE86B2F9-9C53-45FF-93D0-31FFF934CE1B}" type="sibTrans" cxnId="{926FB1E3-446B-4276-85F9-80A3FE6350FF}">
      <dgm:prSet/>
      <dgm:spPr/>
      <dgm:t>
        <a:bodyPr/>
        <a:lstStyle/>
        <a:p>
          <a:endParaRPr lang="en-US"/>
        </a:p>
      </dgm:t>
    </dgm:pt>
    <dgm:pt modelId="{A0A4FAAE-BA89-457D-9ED0-216D72F3C45F}" type="pres">
      <dgm:prSet presAssocID="{600805F4-58F7-4B8D-A980-41E882E5BF6C}" presName="root" presStyleCnt="0">
        <dgm:presLayoutVars>
          <dgm:dir/>
          <dgm:resizeHandles val="exact"/>
        </dgm:presLayoutVars>
      </dgm:prSet>
      <dgm:spPr/>
      <dgm:t>
        <a:bodyPr/>
        <a:lstStyle/>
        <a:p>
          <a:endParaRPr kumimoji="1" lang="ja-JP" altLang="en-US"/>
        </a:p>
      </dgm:t>
    </dgm:pt>
    <dgm:pt modelId="{27829C62-1DBB-4AD5-9E24-62E6F21D9A0E}" type="pres">
      <dgm:prSet presAssocID="{D6FF8E68-C7C2-46EA-BCE9-B866DC719090}" presName="compNode" presStyleCnt="0"/>
      <dgm:spPr/>
    </dgm:pt>
    <dgm:pt modelId="{5991035B-397D-4568-9D5C-091E3FAA309E}" type="pres">
      <dgm:prSet presAssocID="{D6FF8E68-C7C2-46EA-BCE9-B866DC719090}" presName="bgRect" presStyleLbl="bgShp" presStyleIdx="0" presStyleCnt="2" custLinFactNeighborX="0"/>
      <dgm:spPr/>
    </dgm:pt>
    <dgm:pt modelId="{F00F6192-6F4F-4D10-8A3A-9002F83346A0}" type="pres">
      <dgm:prSet presAssocID="{D6FF8E68-C7C2-46EA-BCE9-B866DC71909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Gavel"/>
        </a:ext>
      </dgm:extLst>
    </dgm:pt>
    <dgm:pt modelId="{A4354947-9207-496C-A46A-BFC8DD610A6F}" type="pres">
      <dgm:prSet presAssocID="{D6FF8E68-C7C2-46EA-BCE9-B866DC719090}" presName="spaceRect" presStyleCnt="0"/>
      <dgm:spPr/>
    </dgm:pt>
    <dgm:pt modelId="{C8B91420-A0B1-4683-8A0F-AEF34C558CE9}" type="pres">
      <dgm:prSet presAssocID="{D6FF8E68-C7C2-46EA-BCE9-B866DC719090}" presName="parTx" presStyleLbl="revTx" presStyleIdx="0" presStyleCnt="2">
        <dgm:presLayoutVars>
          <dgm:chMax val="0"/>
          <dgm:chPref val="0"/>
        </dgm:presLayoutVars>
      </dgm:prSet>
      <dgm:spPr/>
      <dgm:t>
        <a:bodyPr/>
        <a:lstStyle/>
        <a:p>
          <a:endParaRPr kumimoji="1" lang="ja-JP" altLang="en-US"/>
        </a:p>
      </dgm:t>
    </dgm:pt>
    <dgm:pt modelId="{96420721-B3E4-478A-9B36-647AF1890415}" type="pres">
      <dgm:prSet presAssocID="{BC074337-B1F8-4D66-AF0F-702B2F2FD114}" presName="sibTrans" presStyleCnt="0"/>
      <dgm:spPr/>
    </dgm:pt>
    <dgm:pt modelId="{53FCDC2B-F219-4EA6-B4DE-0D31C651D40D}" type="pres">
      <dgm:prSet presAssocID="{F7A4ACCE-E853-4730-8A89-9083CB200D25}" presName="compNode" presStyleCnt="0"/>
      <dgm:spPr/>
    </dgm:pt>
    <dgm:pt modelId="{CD7D3A5A-E9B3-41BB-B4C2-852A704CAD69}" type="pres">
      <dgm:prSet presAssocID="{F7A4ACCE-E853-4730-8A89-9083CB200D25}" presName="bgRect" presStyleLbl="bgShp" presStyleIdx="1" presStyleCnt="2" custLinFactNeighborX="0"/>
      <dgm:spPr/>
    </dgm:pt>
    <dgm:pt modelId="{B89CAFE9-5295-4BE9-BBFF-8E614D5298CB}" type="pres">
      <dgm:prSet presAssocID="{F7A4ACCE-E853-4730-8A89-9083CB200D2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Game controller"/>
        </a:ext>
      </dgm:extLst>
    </dgm:pt>
    <dgm:pt modelId="{0D6BE10F-2E22-47F9-B5EF-48BB26586B0D}" type="pres">
      <dgm:prSet presAssocID="{F7A4ACCE-E853-4730-8A89-9083CB200D25}" presName="spaceRect" presStyleCnt="0"/>
      <dgm:spPr/>
    </dgm:pt>
    <dgm:pt modelId="{0A02637D-5B69-4610-8A0F-9767F5B46975}" type="pres">
      <dgm:prSet presAssocID="{F7A4ACCE-E853-4730-8A89-9083CB200D25}" presName="parTx" presStyleLbl="revTx" presStyleIdx="1" presStyleCnt="2">
        <dgm:presLayoutVars>
          <dgm:chMax val="0"/>
          <dgm:chPref val="0"/>
        </dgm:presLayoutVars>
      </dgm:prSet>
      <dgm:spPr/>
      <dgm:t>
        <a:bodyPr/>
        <a:lstStyle/>
        <a:p>
          <a:endParaRPr kumimoji="1" lang="ja-JP" altLang="en-US"/>
        </a:p>
      </dgm:t>
    </dgm:pt>
  </dgm:ptLst>
  <dgm:cxnLst>
    <dgm:cxn modelId="{F3E0CA28-DA40-419D-883D-99305909804E}" type="presOf" srcId="{600805F4-58F7-4B8D-A980-41E882E5BF6C}" destId="{A0A4FAAE-BA89-457D-9ED0-216D72F3C45F}" srcOrd="0" destOrd="0" presId="urn:microsoft.com/office/officeart/2018/2/layout/IconVerticalSolidList"/>
    <dgm:cxn modelId="{926FB1E3-446B-4276-85F9-80A3FE6350FF}" srcId="{600805F4-58F7-4B8D-A980-41E882E5BF6C}" destId="{F7A4ACCE-E853-4730-8A89-9083CB200D25}" srcOrd="1" destOrd="0" parTransId="{FBB4BF51-650B-47AE-A81C-EC85FE24A44D}" sibTransId="{AE86B2F9-9C53-45FF-93D0-31FFF934CE1B}"/>
    <dgm:cxn modelId="{4F23B937-02A3-40C6-AA4B-8EEA1302EEE7}" type="presOf" srcId="{D6FF8E68-C7C2-46EA-BCE9-B866DC719090}" destId="{C8B91420-A0B1-4683-8A0F-AEF34C558CE9}" srcOrd="0" destOrd="0" presId="urn:microsoft.com/office/officeart/2018/2/layout/IconVerticalSolidList"/>
    <dgm:cxn modelId="{0B4DDC81-08EE-44C5-BF5B-80034927A64C}" type="presOf" srcId="{F7A4ACCE-E853-4730-8A89-9083CB200D25}" destId="{0A02637D-5B69-4610-8A0F-9767F5B46975}" srcOrd="0" destOrd="0" presId="urn:microsoft.com/office/officeart/2018/2/layout/IconVerticalSolidList"/>
    <dgm:cxn modelId="{2EEF3A81-6923-475A-BE2C-134F0F590E62}" srcId="{600805F4-58F7-4B8D-A980-41E882E5BF6C}" destId="{D6FF8E68-C7C2-46EA-BCE9-B866DC719090}" srcOrd="0" destOrd="0" parTransId="{66074BC8-C2BC-4DF5-BC5B-33CBD72A463A}" sibTransId="{BC074337-B1F8-4D66-AF0F-702B2F2FD114}"/>
    <dgm:cxn modelId="{DEEA603C-0D7E-4B92-908D-4E02B528D036}" type="presParOf" srcId="{A0A4FAAE-BA89-457D-9ED0-216D72F3C45F}" destId="{27829C62-1DBB-4AD5-9E24-62E6F21D9A0E}" srcOrd="0" destOrd="0" presId="urn:microsoft.com/office/officeart/2018/2/layout/IconVerticalSolidList"/>
    <dgm:cxn modelId="{8FC75BA6-5B55-411D-B0DE-07F1C4E6F351}" type="presParOf" srcId="{27829C62-1DBB-4AD5-9E24-62E6F21D9A0E}" destId="{5991035B-397D-4568-9D5C-091E3FAA309E}" srcOrd="0" destOrd="0" presId="urn:microsoft.com/office/officeart/2018/2/layout/IconVerticalSolidList"/>
    <dgm:cxn modelId="{BCD8ED1D-735A-4558-8D6D-A4B770211216}" type="presParOf" srcId="{27829C62-1DBB-4AD5-9E24-62E6F21D9A0E}" destId="{F00F6192-6F4F-4D10-8A3A-9002F83346A0}" srcOrd="1" destOrd="0" presId="urn:microsoft.com/office/officeart/2018/2/layout/IconVerticalSolidList"/>
    <dgm:cxn modelId="{DE7347AE-5448-4D5F-A8ED-E2FF65E2C064}" type="presParOf" srcId="{27829C62-1DBB-4AD5-9E24-62E6F21D9A0E}" destId="{A4354947-9207-496C-A46A-BFC8DD610A6F}" srcOrd="2" destOrd="0" presId="urn:microsoft.com/office/officeart/2018/2/layout/IconVerticalSolidList"/>
    <dgm:cxn modelId="{37E0D624-2256-4860-B1E4-48F56D758436}" type="presParOf" srcId="{27829C62-1DBB-4AD5-9E24-62E6F21D9A0E}" destId="{C8B91420-A0B1-4683-8A0F-AEF34C558CE9}" srcOrd="3" destOrd="0" presId="urn:microsoft.com/office/officeart/2018/2/layout/IconVerticalSolidList"/>
    <dgm:cxn modelId="{CDBD7D59-12A7-48F0-B7F3-8316A0E46FB9}" type="presParOf" srcId="{A0A4FAAE-BA89-457D-9ED0-216D72F3C45F}" destId="{96420721-B3E4-478A-9B36-647AF1890415}" srcOrd="1" destOrd="0" presId="urn:microsoft.com/office/officeart/2018/2/layout/IconVerticalSolidList"/>
    <dgm:cxn modelId="{05820299-57D6-4A56-BCA8-C984F4688B67}" type="presParOf" srcId="{A0A4FAAE-BA89-457D-9ED0-216D72F3C45F}" destId="{53FCDC2B-F219-4EA6-B4DE-0D31C651D40D}" srcOrd="2" destOrd="0" presId="urn:microsoft.com/office/officeart/2018/2/layout/IconVerticalSolidList"/>
    <dgm:cxn modelId="{000B7339-CDB0-486B-9D89-376D7639EA5B}" type="presParOf" srcId="{53FCDC2B-F219-4EA6-B4DE-0D31C651D40D}" destId="{CD7D3A5A-E9B3-41BB-B4C2-852A704CAD69}" srcOrd="0" destOrd="0" presId="urn:microsoft.com/office/officeart/2018/2/layout/IconVerticalSolidList"/>
    <dgm:cxn modelId="{7E6C110B-89A7-4076-8CF9-2FF346AC981C}" type="presParOf" srcId="{53FCDC2B-F219-4EA6-B4DE-0D31C651D40D}" destId="{B89CAFE9-5295-4BE9-BBFF-8E614D5298CB}" srcOrd="1" destOrd="0" presId="urn:microsoft.com/office/officeart/2018/2/layout/IconVerticalSolidList"/>
    <dgm:cxn modelId="{AD32EE3C-9F46-4B7A-9288-6A99F7071941}" type="presParOf" srcId="{53FCDC2B-F219-4EA6-B4DE-0D31C651D40D}" destId="{0D6BE10F-2E22-47F9-B5EF-48BB26586B0D}" srcOrd="2" destOrd="0" presId="urn:microsoft.com/office/officeart/2018/2/layout/IconVerticalSolidList"/>
    <dgm:cxn modelId="{DDC95A50-8E04-4A20-B1FD-6099E0962560}" type="presParOf" srcId="{53FCDC2B-F219-4EA6-B4DE-0D31C651D40D}" destId="{0A02637D-5B69-4610-8A0F-9767F5B469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D16703-4DE4-4441-AC87-0E6BCF057CE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48CC572-E3DE-4C06-A672-56250FF9F247}">
      <dgm:prSet/>
      <dgm:spPr/>
      <dgm:t>
        <a:bodyPr/>
        <a:lstStyle/>
        <a:p>
          <a:pPr>
            <a:lnSpc>
              <a:spcPct val="100000"/>
            </a:lnSpc>
          </a:pPr>
          <a:r>
            <a:rPr lang="ja-JP" dirty="0"/>
            <a:t>駅直結ショッピングセンター</a:t>
          </a:r>
          <a:r>
            <a:rPr lang="ja-JP" altLang="en-US" dirty="0"/>
            <a:t>で</a:t>
          </a:r>
          <a:endParaRPr lang="en-US" altLang="ja-JP" dirty="0"/>
        </a:p>
        <a:p>
          <a:pPr>
            <a:lnSpc>
              <a:spcPct val="100000"/>
            </a:lnSpc>
          </a:pPr>
          <a:r>
            <a:rPr lang="ja-JP" altLang="en-US" dirty="0"/>
            <a:t>来場者拡大</a:t>
          </a:r>
          <a:endParaRPr lang="en-US" dirty="0"/>
        </a:p>
      </dgm:t>
    </dgm:pt>
    <dgm:pt modelId="{7863B561-C80A-4F5C-AD13-48FF8D38C2F0}" type="parTrans" cxnId="{0DE4F6D0-82C0-4AB0-B1E3-9DBCB8B1B6B0}">
      <dgm:prSet/>
      <dgm:spPr/>
      <dgm:t>
        <a:bodyPr/>
        <a:lstStyle/>
        <a:p>
          <a:endParaRPr lang="en-US"/>
        </a:p>
      </dgm:t>
    </dgm:pt>
    <dgm:pt modelId="{58FB41EE-3C6C-4BE3-9BFE-B1BABF6FC18A}" type="sibTrans" cxnId="{0DE4F6D0-82C0-4AB0-B1E3-9DBCB8B1B6B0}">
      <dgm:prSet/>
      <dgm:spPr/>
      <dgm:t>
        <a:bodyPr/>
        <a:lstStyle/>
        <a:p>
          <a:pPr>
            <a:lnSpc>
              <a:spcPct val="100000"/>
            </a:lnSpc>
          </a:pPr>
          <a:endParaRPr lang="en-US"/>
        </a:p>
      </dgm:t>
    </dgm:pt>
    <dgm:pt modelId="{30AA2BE0-9F36-40F3-815B-F54D3720497C}">
      <dgm:prSet/>
      <dgm:spPr/>
      <dgm:t>
        <a:bodyPr/>
        <a:lstStyle/>
        <a:p>
          <a:pPr>
            <a:lnSpc>
              <a:spcPct val="100000"/>
            </a:lnSpc>
          </a:pPr>
          <a:r>
            <a:rPr lang="en-US" altLang="ja-JP" dirty="0"/>
            <a:t>e</a:t>
          </a:r>
          <a:r>
            <a:rPr lang="ja-JP" altLang="en-US" dirty="0"/>
            <a:t>スポーツ宿泊施設で</a:t>
          </a:r>
          <a:endParaRPr lang="en-US" altLang="ja-JP" dirty="0"/>
        </a:p>
        <a:p>
          <a:pPr>
            <a:lnSpc>
              <a:spcPct val="100000"/>
            </a:lnSpc>
          </a:pPr>
          <a:r>
            <a:rPr lang="ja-JP" altLang="en-US" dirty="0"/>
            <a:t>競技人口拡大</a:t>
          </a:r>
          <a:endParaRPr lang="en-US" altLang="ja-JP" dirty="0"/>
        </a:p>
      </dgm:t>
    </dgm:pt>
    <dgm:pt modelId="{9B018CD3-C810-42C6-955F-A9E91B862F7E}" type="parTrans" cxnId="{F9C50B10-6758-4353-BE90-E84874CEB2CF}">
      <dgm:prSet/>
      <dgm:spPr/>
      <dgm:t>
        <a:bodyPr/>
        <a:lstStyle/>
        <a:p>
          <a:endParaRPr lang="en-US"/>
        </a:p>
      </dgm:t>
    </dgm:pt>
    <dgm:pt modelId="{219AB2C9-AD23-4770-ABAA-0D14FF930F74}" type="sibTrans" cxnId="{F9C50B10-6758-4353-BE90-E84874CEB2CF}">
      <dgm:prSet/>
      <dgm:spPr/>
      <dgm:t>
        <a:bodyPr/>
        <a:lstStyle/>
        <a:p>
          <a:endParaRPr lang="en-US"/>
        </a:p>
      </dgm:t>
    </dgm:pt>
    <dgm:pt modelId="{08171E9B-1B3B-49E8-84F5-F16F2C671FE2}" type="pres">
      <dgm:prSet presAssocID="{9BD16703-4DE4-4441-AC87-0E6BCF057CEC}" presName="linear" presStyleCnt="0">
        <dgm:presLayoutVars>
          <dgm:animLvl val="lvl"/>
          <dgm:resizeHandles val="exact"/>
        </dgm:presLayoutVars>
      </dgm:prSet>
      <dgm:spPr/>
      <dgm:t>
        <a:bodyPr/>
        <a:lstStyle/>
        <a:p>
          <a:endParaRPr kumimoji="1" lang="ja-JP" altLang="en-US"/>
        </a:p>
      </dgm:t>
    </dgm:pt>
    <dgm:pt modelId="{FA399D8A-0600-456B-A7A8-CED9B4B6D296}" type="pres">
      <dgm:prSet presAssocID="{048CC572-E3DE-4C06-A672-56250FF9F247}" presName="parentText" presStyleLbl="node1" presStyleIdx="0" presStyleCnt="2" custLinFactNeighborX="-754" custLinFactNeighborY="-49999">
        <dgm:presLayoutVars>
          <dgm:chMax val="0"/>
          <dgm:bulletEnabled val="1"/>
        </dgm:presLayoutVars>
      </dgm:prSet>
      <dgm:spPr/>
      <dgm:t>
        <a:bodyPr/>
        <a:lstStyle/>
        <a:p>
          <a:endParaRPr kumimoji="1" lang="ja-JP" altLang="en-US"/>
        </a:p>
      </dgm:t>
    </dgm:pt>
    <dgm:pt modelId="{FDF4F2C5-7288-4F78-9BF7-8221071A2769}" type="pres">
      <dgm:prSet presAssocID="{58FB41EE-3C6C-4BE3-9BFE-B1BABF6FC18A}" presName="spacer" presStyleCnt="0"/>
      <dgm:spPr/>
    </dgm:pt>
    <dgm:pt modelId="{556C6A8A-8A96-4825-AC87-49580FA74779}" type="pres">
      <dgm:prSet presAssocID="{30AA2BE0-9F36-40F3-815B-F54D3720497C}" presName="parentText" presStyleLbl="node1" presStyleIdx="1" presStyleCnt="2" custLinFactNeighborY="-96549">
        <dgm:presLayoutVars>
          <dgm:chMax val="0"/>
          <dgm:bulletEnabled val="1"/>
        </dgm:presLayoutVars>
      </dgm:prSet>
      <dgm:spPr/>
      <dgm:t>
        <a:bodyPr/>
        <a:lstStyle/>
        <a:p>
          <a:endParaRPr kumimoji="1" lang="ja-JP" altLang="en-US"/>
        </a:p>
      </dgm:t>
    </dgm:pt>
  </dgm:ptLst>
  <dgm:cxnLst>
    <dgm:cxn modelId="{2D3FBD9E-5A7C-4139-AF08-7FE89D8D90C7}" type="presOf" srcId="{9BD16703-4DE4-4441-AC87-0E6BCF057CEC}" destId="{08171E9B-1B3B-49E8-84F5-F16F2C671FE2}" srcOrd="0" destOrd="0" presId="urn:microsoft.com/office/officeart/2005/8/layout/vList2"/>
    <dgm:cxn modelId="{8B296ABE-61E3-49A0-914C-92C7BC655CCA}" type="presOf" srcId="{30AA2BE0-9F36-40F3-815B-F54D3720497C}" destId="{556C6A8A-8A96-4825-AC87-49580FA74779}" srcOrd="0" destOrd="0" presId="urn:microsoft.com/office/officeart/2005/8/layout/vList2"/>
    <dgm:cxn modelId="{0DE4F6D0-82C0-4AB0-B1E3-9DBCB8B1B6B0}" srcId="{9BD16703-4DE4-4441-AC87-0E6BCF057CEC}" destId="{048CC572-E3DE-4C06-A672-56250FF9F247}" srcOrd="0" destOrd="0" parTransId="{7863B561-C80A-4F5C-AD13-48FF8D38C2F0}" sibTransId="{58FB41EE-3C6C-4BE3-9BFE-B1BABF6FC18A}"/>
    <dgm:cxn modelId="{F9C50B10-6758-4353-BE90-E84874CEB2CF}" srcId="{9BD16703-4DE4-4441-AC87-0E6BCF057CEC}" destId="{30AA2BE0-9F36-40F3-815B-F54D3720497C}" srcOrd="1" destOrd="0" parTransId="{9B018CD3-C810-42C6-955F-A9E91B862F7E}" sibTransId="{219AB2C9-AD23-4770-ABAA-0D14FF930F74}"/>
    <dgm:cxn modelId="{120BD183-49F3-467E-AF80-E46552CA8B57}" type="presOf" srcId="{048CC572-E3DE-4C06-A672-56250FF9F247}" destId="{FA399D8A-0600-456B-A7A8-CED9B4B6D296}" srcOrd="0" destOrd="0" presId="urn:microsoft.com/office/officeart/2005/8/layout/vList2"/>
    <dgm:cxn modelId="{0ACED853-7D59-444F-854B-CE6C41B62381}" type="presParOf" srcId="{08171E9B-1B3B-49E8-84F5-F16F2C671FE2}" destId="{FA399D8A-0600-456B-A7A8-CED9B4B6D296}" srcOrd="0" destOrd="0" presId="urn:microsoft.com/office/officeart/2005/8/layout/vList2"/>
    <dgm:cxn modelId="{FEA562F4-0813-4218-9138-487EE61D3831}" type="presParOf" srcId="{08171E9B-1B3B-49E8-84F5-F16F2C671FE2}" destId="{FDF4F2C5-7288-4F78-9BF7-8221071A2769}" srcOrd="1" destOrd="0" presId="urn:microsoft.com/office/officeart/2005/8/layout/vList2"/>
    <dgm:cxn modelId="{DAC60CB5-C214-49B6-A782-871EE21C5333}" type="presParOf" srcId="{08171E9B-1B3B-49E8-84F5-F16F2C671FE2}" destId="{556C6A8A-8A96-4825-AC87-49580FA7477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80C5A7C8-7074-4DD3-8C0D-7C5F0158B377}" type="datetimeFigureOut">
              <a:rPr kumimoji="1" lang="ja-JP" altLang="en-US" smtClean="0"/>
              <a:t>2020/1/28</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BFEB02B4-B7AA-47DF-8691-225EE0E12CA4}" type="slidenum">
              <a:rPr kumimoji="1" lang="ja-JP" altLang="en-US" smtClean="0"/>
              <a:t>‹#›</a:t>
            </a:fld>
            <a:endParaRPr kumimoji="1" lang="ja-JP" altLang="en-US"/>
          </a:p>
        </p:txBody>
      </p:sp>
    </p:spTree>
    <p:extLst>
      <p:ext uri="{BB962C8B-B14F-4D97-AF65-F5344CB8AC3E}">
        <p14:creationId xmlns:p14="http://schemas.microsoft.com/office/powerpoint/2010/main" val="2049358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4177C003-C663-4B84-B9DB-0DF245034721}" type="datetimeFigureOut">
              <a:rPr kumimoji="1" lang="ja-JP" altLang="en-US" smtClean="0"/>
              <a:t>2020/1/28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85EE28AE-04A0-4F8A-9B41-5C2D41723418}" type="slidenum">
              <a:rPr kumimoji="1" lang="ja-JP" altLang="en-US" smtClean="0"/>
              <a:t>‹#›</a:t>
            </a:fld>
            <a:endParaRPr kumimoji="1" lang="ja-JP" altLang="en-US"/>
          </a:p>
        </p:txBody>
      </p:sp>
    </p:spTree>
    <p:extLst>
      <p:ext uri="{BB962C8B-B14F-4D97-AF65-F5344CB8AC3E}">
        <p14:creationId xmlns:p14="http://schemas.microsoft.com/office/powerpoint/2010/main" val="35213231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5EE28AE-04A0-4F8A-9B41-5C2D41723418}" type="slidenum">
              <a:rPr kumimoji="1" lang="ja-JP" altLang="en-US" smtClean="0"/>
              <a:t>12</a:t>
            </a:fld>
            <a:endParaRPr kumimoji="1" lang="ja-JP" altLang="en-US"/>
          </a:p>
        </p:txBody>
      </p:sp>
    </p:spTree>
    <p:extLst>
      <p:ext uri="{BB962C8B-B14F-4D97-AF65-F5344CB8AC3E}">
        <p14:creationId xmlns:p14="http://schemas.microsoft.com/office/powerpoint/2010/main" val="2061927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ゲームを娯楽と考えている人が多い</a:t>
            </a:r>
            <a:endParaRPr kumimoji="1" lang="en-US" altLang="ja-JP" dirty="0"/>
          </a:p>
          <a:p>
            <a:r>
              <a:rPr kumimoji="1" lang="ja-JP" altLang="en-US" dirty="0"/>
              <a:t>外国の例のように稼ぐことが出来る</a:t>
            </a:r>
            <a:endParaRPr kumimoji="1" lang="en-US" altLang="ja-JP" dirty="0"/>
          </a:p>
          <a:p>
            <a:r>
              <a:rPr kumimoji="1" lang="en-US" altLang="ja-JP" dirty="0"/>
              <a:t>Youtuber</a:t>
            </a:r>
            <a:r>
              <a:rPr kumimoji="1" lang="ja-JP" altLang="en-US" dirty="0"/>
              <a:t>と同じような位置づけ</a:t>
            </a:r>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53</a:t>
            </a:fld>
            <a:endParaRPr kumimoji="1" lang="ja-JP" altLang="en-US"/>
          </a:p>
        </p:txBody>
      </p:sp>
    </p:spTree>
    <p:extLst>
      <p:ext uri="{BB962C8B-B14F-4D97-AF65-F5344CB8AC3E}">
        <p14:creationId xmlns:p14="http://schemas.microsoft.com/office/powerpoint/2010/main" val="39444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https://biz-arts.com/2018/11/07/e-sports-market/</a:t>
            </a:r>
            <a:endParaRPr kumimoji="1" lang="ja-JP" altLang="en-US" dirty="0"/>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39</a:t>
            </a:fld>
            <a:endParaRPr kumimoji="1" lang="ja-JP" altLang="en-US"/>
          </a:p>
        </p:txBody>
      </p:sp>
    </p:spTree>
    <p:extLst>
      <p:ext uri="{BB962C8B-B14F-4D97-AF65-F5344CB8AC3E}">
        <p14:creationId xmlns:p14="http://schemas.microsoft.com/office/powerpoint/2010/main" val="159204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https://biz-arts.com/2018/11/07/e-sports-market/</a:t>
            </a:r>
            <a:endParaRPr kumimoji="1" lang="ja-JP" altLang="en-US" dirty="0"/>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40</a:t>
            </a:fld>
            <a:endParaRPr kumimoji="1" lang="ja-JP" altLang="en-US"/>
          </a:p>
        </p:txBody>
      </p:sp>
    </p:spTree>
    <p:extLst>
      <p:ext uri="{BB962C8B-B14F-4D97-AF65-F5344CB8AC3E}">
        <p14:creationId xmlns:p14="http://schemas.microsoft.com/office/powerpoint/2010/main" val="217218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42</a:t>
            </a:fld>
            <a:endParaRPr kumimoji="1" lang="ja-JP" altLang="en-US"/>
          </a:p>
        </p:txBody>
      </p:sp>
    </p:spTree>
    <p:extLst>
      <p:ext uri="{BB962C8B-B14F-4D97-AF65-F5344CB8AC3E}">
        <p14:creationId xmlns:p14="http://schemas.microsoft.com/office/powerpoint/2010/main" val="349136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ゲームを娯楽と考えている人が多い</a:t>
            </a:r>
            <a:endParaRPr kumimoji="1" lang="en-US" altLang="ja-JP" dirty="0"/>
          </a:p>
          <a:p>
            <a:r>
              <a:rPr kumimoji="1" lang="ja-JP" altLang="en-US" dirty="0"/>
              <a:t>外国の例のように稼ぐことが出来る</a:t>
            </a:r>
            <a:endParaRPr kumimoji="1" lang="en-US" altLang="ja-JP" dirty="0"/>
          </a:p>
          <a:p>
            <a:r>
              <a:rPr kumimoji="1" lang="en-US" altLang="ja-JP" dirty="0"/>
              <a:t>Youtuber</a:t>
            </a:r>
            <a:r>
              <a:rPr kumimoji="1" lang="ja-JP" altLang="en-US" dirty="0"/>
              <a:t>と同じような位置づけ</a:t>
            </a:r>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44</a:t>
            </a:fld>
            <a:endParaRPr kumimoji="1" lang="ja-JP" altLang="en-US"/>
          </a:p>
        </p:txBody>
      </p:sp>
    </p:spTree>
    <p:extLst>
      <p:ext uri="{BB962C8B-B14F-4D97-AF65-F5344CB8AC3E}">
        <p14:creationId xmlns:p14="http://schemas.microsoft.com/office/powerpoint/2010/main" val="699881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噂では年収２０００万を超える</a:t>
            </a:r>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45</a:t>
            </a:fld>
            <a:endParaRPr kumimoji="1" lang="ja-JP" altLang="en-US"/>
          </a:p>
        </p:txBody>
      </p:sp>
    </p:spTree>
    <p:extLst>
      <p:ext uri="{BB962C8B-B14F-4D97-AF65-F5344CB8AC3E}">
        <p14:creationId xmlns:p14="http://schemas.microsoft.com/office/powerpoint/2010/main" val="21910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ゲームを娯楽と考えている人が多い</a:t>
            </a:r>
            <a:endParaRPr kumimoji="1" lang="en-US" altLang="ja-JP" dirty="0"/>
          </a:p>
          <a:p>
            <a:r>
              <a:rPr kumimoji="1" lang="ja-JP" altLang="en-US" dirty="0"/>
              <a:t>外国の例のように稼ぐことが出来る</a:t>
            </a:r>
            <a:endParaRPr kumimoji="1" lang="en-US" altLang="ja-JP" dirty="0"/>
          </a:p>
          <a:p>
            <a:r>
              <a:rPr kumimoji="1" lang="en-US" altLang="ja-JP" dirty="0"/>
              <a:t>Youtuber</a:t>
            </a:r>
            <a:r>
              <a:rPr kumimoji="1" lang="ja-JP" altLang="en-US" dirty="0"/>
              <a:t>と同じような位置づけ</a:t>
            </a:r>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46</a:t>
            </a:fld>
            <a:endParaRPr kumimoji="1" lang="ja-JP" altLang="en-US"/>
          </a:p>
        </p:txBody>
      </p:sp>
    </p:spTree>
    <p:extLst>
      <p:ext uri="{BB962C8B-B14F-4D97-AF65-F5344CB8AC3E}">
        <p14:creationId xmlns:p14="http://schemas.microsoft.com/office/powerpoint/2010/main" val="1289948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ゲームを娯楽と考えている人が多い</a:t>
            </a:r>
            <a:endParaRPr kumimoji="1" lang="en-US" altLang="ja-JP" dirty="0"/>
          </a:p>
          <a:p>
            <a:r>
              <a:rPr kumimoji="1" lang="ja-JP" altLang="en-US" dirty="0"/>
              <a:t>外国の例のように稼ぐことが出来る</a:t>
            </a:r>
            <a:endParaRPr kumimoji="1" lang="en-US" altLang="ja-JP" dirty="0"/>
          </a:p>
          <a:p>
            <a:r>
              <a:rPr kumimoji="1" lang="en-US" altLang="ja-JP" dirty="0"/>
              <a:t>Youtuber</a:t>
            </a:r>
            <a:r>
              <a:rPr kumimoji="1" lang="ja-JP" altLang="en-US" dirty="0"/>
              <a:t>と同じような位置づけ</a:t>
            </a:r>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48</a:t>
            </a:fld>
            <a:endParaRPr kumimoji="1" lang="ja-JP" altLang="en-US"/>
          </a:p>
        </p:txBody>
      </p:sp>
    </p:spTree>
    <p:extLst>
      <p:ext uri="{BB962C8B-B14F-4D97-AF65-F5344CB8AC3E}">
        <p14:creationId xmlns:p14="http://schemas.microsoft.com/office/powerpoint/2010/main" val="347597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ゲームを娯楽と考えている人が多い</a:t>
            </a:r>
            <a:endParaRPr kumimoji="1" lang="en-US" altLang="ja-JP" dirty="0"/>
          </a:p>
          <a:p>
            <a:r>
              <a:rPr kumimoji="1" lang="ja-JP" altLang="en-US" dirty="0"/>
              <a:t>外国の例のように稼ぐことが出来る</a:t>
            </a:r>
            <a:endParaRPr kumimoji="1" lang="en-US" altLang="ja-JP" dirty="0"/>
          </a:p>
          <a:p>
            <a:r>
              <a:rPr kumimoji="1" lang="en-US" altLang="ja-JP" dirty="0"/>
              <a:t>Youtuber</a:t>
            </a:r>
            <a:r>
              <a:rPr kumimoji="1" lang="ja-JP" altLang="en-US" dirty="0"/>
              <a:t>と同じような位置づけ</a:t>
            </a:r>
          </a:p>
        </p:txBody>
      </p:sp>
      <p:sp>
        <p:nvSpPr>
          <p:cNvPr id="4" name="スライド番号プレースホルダー 3"/>
          <p:cNvSpPr>
            <a:spLocks noGrp="1"/>
          </p:cNvSpPr>
          <p:nvPr>
            <p:ph type="sldNum" sz="quarter" idx="5"/>
          </p:nvPr>
        </p:nvSpPr>
        <p:spPr/>
        <p:txBody>
          <a:bodyPr/>
          <a:lstStyle/>
          <a:p>
            <a:fld id="{85EE28AE-04A0-4F8A-9B41-5C2D41723418}" type="slidenum">
              <a:rPr kumimoji="1" lang="ja-JP" altLang="en-US" smtClean="0"/>
              <a:t>52</a:t>
            </a:fld>
            <a:endParaRPr kumimoji="1" lang="ja-JP" altLang="en-US"/>
          </a:p>
        </p:txBody>
      </p:sp>
    </p:spTree>
    <p:extLst>
      <p:ext uri="{BB962C8B-B14F-4D97-AF65-F5344CB8AC3E}">
        <p14:creationId xmlns:p14="http://schemas.microsoft.com/office/powerpoint/2010/main" val="3990021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602F2CFD-8392-4969-90A3-D849A9A4A79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xmlns="" id="{1971CB42-1713-47E3-8C0B-35E646CDC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xmlns="" id="{A0E474B8-94DC-4EC1-B775-39DDCB182504}"/>
              </a:ext>
            </a:extLst>
          </p:cNvPr>
          <p:cNvSpPr>
            <a:spLocks noGrp="1"/>
          </p:cNvSpPr>
          <p:nvPr>
            <p:ph type="dt" sz="half" idx="10"/>
          </p:nvPr>
        </p:nvSpPr>
        <p:spPr/>
        <p:txBody>
          <a:bodyPr/>
          <a:lstStyle/>
          <a:p>
            <a:fld id="{A5A422C6-73BA-4FD7-A420-50F90AD45976}" type="datetime1">
              <a:rPr kumimoji="1" lang="ja-JP" altLang="en-US" smtClean="0"/>
              <a:t>2020/1/28</a:t>
            </a:fld>
            <a:endParaRPr kumimoji="1" lang="ja-JP" altLang="en-US"/>
          </a:p>
        </p:txBody>
      </p:sp>
      <p:sp>
        <p:nvSpPr>
          <p:cNvPr id="5" name="フッター プレースホルダー 4">
            <a:extLst>
              <a:ext uri="{FF2B5EF4-FFF2-40B4-BE49-F238E27FC236}">
                <a16:creationId xmlns:a16="http://schemas.microsoft.com/office/drawing/2014/main" xmlns="" id="{DDAD3475-B86C-4D40-A6D6-7FB0FEC12B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47769B01-145D-4107-919D-377A5CCD03C2}"/>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3749163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A9ADA84-5032-4143-AB35-7AFD5D005CA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5E466F0C-5208-4E01-A25F-71A981ECA96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312ABBFD-6F42-49BC-8ED6-A8051A370AF3}"/>
              </a:ext>
            </a:extLst>
          </p:cNvPr>
          <p:cNvSpPr>
            <a:spLocks noGrp="1"/>
          </p:cNvSpPr>
          <p:nvPr>
            <p:ph type="dt" sz="half" idx="10"/>
          </p:nvPr>
        </p:nvSpPr>
        <p:spPr/>
        <p:txBody>
          <a:bodyPr/>
          <a:lstStyle/>
          <a:p>
            <a:fld id="{640E54B2-7CBE-4AB1-B5B3-5781CE2C3ABF}" type="datetime1">
              <a:rPr kumimoji="1" lang="ja-JP" altLang="en-US" smtClean="0"/>
              <a:t>2020/1/28</a:t>
            </a:fld>
            <a:endParaRPr kumimoji="1" lang="ja-JP" altLang="en-US"/>
          </a:p>
        </p:txBody>
      </p:sp>
      <p:sp>
        <p:nvSpPr>
          <p:cNvPr id="5" name="フッター プレースホルダー 4">
            <a:extLst>
              <a:ext uri="{FF2B5EF4-FFF2-40B4-BE49-F238E27FC236}">
                <a16:creationId xmlns:a16="http://schemas.microsoft.com/office/drawing/2014/main" xmlns="" id="{A5E4D114-05AE-4F5E-9202-A049602A26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F23DFA8E-816E-4733-9ACA-34B843948877}"/>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2738311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xmlns="" id="{8B413D73-50E5-4D1E-9D17-E544DB28CAD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xmlns="" id="{30E245BA-2A56-46C2-BFEC-2F947BD0C4B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24890234-70DB-4F03-899B-1BF55E3EB26E}"/>
              </a:ext>
            </a:extLst>
          </p:cNvPr>
          <p:cNvSpPr>
            <a:spLocks noGrp="1"/>
          </p:cNvSpPr>
          <p:nvPr>
            <p:ph type="dt" sz="half" idx="10"/>
          </p:nvPr>
        </p:nvSpPr>
        <p:spPr/>
        <p:txBody>
          <a:bodyPr/>
          <a:lstStyle/>
          <a:p>
            <a:fld id="{046907CB-2A15-4BB9-A1D8-4B7DC755386F}" type="datetime1">
              <a:rPr kumimoji="1" lang="ja-JP" altLang="en-US" smtClean="0"/>
              <a:t>2020/1/28</a:t>
            </a:fld>
            <a:endParaRPr kumimoji="1" lang="ja-JP" altLang="en-US"/>
          </a:p>
        </p:txBody>
      </p:sp>
      <p:sp>
        <p:nvSpPr>
          <p:cNvPr id="5" name="フッター プレースホルダー 4">
            <a:extLst>
              <a:ext uri="{FF2B5EF4-FFF2-40B4-BE49-F238E27FC236}">
                <a16:creationId xmlns:a16="http://schemas.microsoft.com/office/drawing/2014/main" xmlns="" id="{54081F6F-CFD5-452F-BB0A-44573B224E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4EC11E99-24AD-4C50-BC6E-2352A81F0AAE}"/>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3295879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DE2A9BC-0C6A-4BB9-B2A6-D4165D0BD6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98EC8766-FDE5-4B42-A98C-E77E4DF2D85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C7F9AD28-DF4B-47FD-8FEA-1EAE782348A1}"/>
              </a:ext>
            </a:extLst>
          </p:cNvPr>
          <p:cNvSpPr>
            <a:spLocks noGrp="1"/>
          </p:cNvSpPr>
          <p:nvPr>
            <p:ph type="dt" sz="half" idx="10"/>
          </p:nvPr>
        </p:nvSpPr>
        <p:spPr/>
        <p:txBody>
          <a:bodyPr/>
          <a:lstStyle/>
          <a:p>
            <a:fld id="{3BDA1671-0728-47E6-89E3-96623626CAE8}" type="datetime1">
              <a:rPr kumimoji="1" lang="ja-JP" altLang="en-US" smtClean="0"/>
              <a:t>2020/1/28</a:t>
            </a:fld>
            <a:endParaRPr kumimoji="1" lang="ja-JP" altLang="en-US"/>
          </a:p>
        </p:txBody>
      </p:sp>
      <p:sp>
        <p:nvSpPr>
          <p:cNvPr id="5" name="フッター プレースホルダー 4">
            <a:extLst>
              <a:ext uri="{FF2B5EF4-FFF2-40B4-BE49-F238E27FC236}">
                <a16:creationId xmlns:a16="http://schemas.microsoft.com/office/drawing/2014/main" xmlns="" id="{25F2C8CC-44F2-417C-9D87-92CB6AEA0F9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06246E0F-7283-43A4-87E0-1B0CCB8810F1}"/>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29713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1AF416A0-E34A-483B-9764-CFE65C13C11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A8C2795D-389C-4D22-B8F7-D883B8B64B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xmlns="" id="{F980FDBD-5FDA-4DA6-ABB8-1D0A42A179F6}"/>
              </a:ext>
            </a:extLst>
          </p:cNvPr>
          <p:cNvSpPr>
            <a:spLocks noGrp="1"/>
          </p:cNvSpPr>
          <p:nvPr>
            <p:ph type="dt" sz="half" idx="10"/>
          </p:nvPr>
        </p:nvSpPr>
        <p:spPr/>
        <p:txBody>
          <a:bodyPr/>
          <a:lstStyle/>
          <a:p>
            <a:fld id="{8C008612-6474-4AE0-B8D5-FBB2A31EA85D}" type="datetime1">
              <a:rPr kumimoji="1" lang="ja-JP" altLang="en-US" smtClean="0"/>
              <a:t>2020/1/28</a:t>
            </a:fld>
            <a:endParaRPr kumimoji="1" lang="ja-JP" altLang="en-US"/>
          </a:p>
        </p:txBody>
      </p:sp>
      <p:sp>
        <p:nvSpPr>
          <p:cNvPr id="5" name="フッター プレースホルダー 4">
            <a:extLst>
              <a:ext uri="{FF2B5EF4-FFF2-40B4-BE49-F238E27FC236}">
                <a16:creationId xmlns:a16="http://schemas.microsoft.com/office/drawing/2014/main" xmlns="" id="{72E198BC-448C-4A4E-A0EA-9235CF4B1C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E649AD06-630C-40A1-A14D-C1285B2C14B7}"/>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159786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F457421-2324-41F0-AC00-C32DFD7A970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97C0DA13-7EA4-4A02-AF3F-98D7F14C921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xmlns="" id="{0E3857A4-2926-4334-9A0F-91A3AA9E7F2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xmlns="" id="{A57F5FAF-024E-4128-9A81-6CC840FCDB7F}"/>
              </a:ext>
            </a:extLst>
          </p:cNvPr>
          <p:cNvSpPr>
            <a:spLocks noGrp="1"/>
          </p:cNvSpPr>
          <p:nvPr>
            <p:ph type="dt" sz="half" idx="10"/>
          </p:nvPr>
        </p:nvSpPr>
        <p:spPr/>
        <p:txBody>
          <a:bodyPr/>
          <a:lstStyle/>
          <a:p>
            <a:fld id="{9DC85ECF-A025-43FF-B41A-0B0B8C7A2E5D}" type="datetime1">
              <a:rPr kumimoji="1" lang="ja-JP" altLang="en-US" smtClean="0"/>
              <a:t>2020/1/28</a:t>
            </a:fld>
            <a:endParaRPr kumimoji="1" lang="ja-JP" altLang="en-US"/>
          </a:p>
        </p:txBody>
      </p:sp>
      <p:sp>
        <p:nvSpPr>
          <p:cNvPr id="6" name="フッター プレースホルダー 5">
            <a:extLst>
              <a:ext uri="{FF2B5EF4-FFF2-40B4-BE49-F238E27FC236}">
                <a16:creationId xmlns:a16="http://schemas.microsoft.com/office/drawing/2014/main" xmlns="" id="{EBBD44F1-3AC0-419F-A5D8-BBD4BAC30E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3AD1237F-0761-4B21-A800-A140176E492B}"/>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21644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A563E03-ACEF-47E7-A423-D57B6E17EB1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EE2E96E9-5024-4062-AC1F-BB7E862F94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xmlns="" id="{7DE922FB-2A50-462E-B8A4-4C849581E9F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xmlns="" id="{3970AE74-D76F-4EFD-8005-B9E3E666A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xmlns="" id="{7FE17A5C-0DF4-4BAA-A04F-77EB0FFA552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xmlns="" id="{7228CE52-DCB4-4475-BC0B-DE33FC3DE3C2}"/>
              </a:ext>
            </a:extLst>
          </p:cNvPr>
          <p:cNvSpPr>
            <a:spLocks noGrp="1"/>
          </p:cNvSpPr>
          <p:nvPr>
            <p:ph type="dt" sz="half" idx="10"/>
          </p:nvPr>
        </p:nvSpPr>
        <p:spPr/>
        <p:txBody>
          <a:bodyPr/>
          <a:lstStyle/>
          <a:p>
            <a:fld id="{9DE6DD07-7F6C-45D5-BCAD-7907FE5DEE59}" type="datetime1">
              <a:rPr kumimoji="1" lang="ja-JP" altLang="en-US" smtClean="0"/>
              <a:t>2020/1/28</a:t>
            </a:fld>
            <a:endParaRPr kumimoji="1" lang="ja-JP" altLang="en-US"/>
          </a:p>
        </p:txBody>
      </p:sp>
      <p:sp>
        <p:nvSpPr>
          <p:cNvPr id="8" name="フッター プレースホルダー 7">
            <a:extLst>
              <a:ext uri="{FF2B5EF4-FFF2-40B4-BE49-F238E27FC236}">
                <a16:creationId xmlns:a16="http://schemas.microsoft.com/office/drawing/2014/main" xmlns="" id="{3FF295C4-2BBE-49F6-BFC6-CEB9F012F0E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xmlns="" id="{2146B72F-0903-4095-8128-A0D251C7850B}"/>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426567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1346B4E-F53F-43BA-920A-58455C6B822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xmlns="" id="{BCA098DA-4993-4294-84DB-24F9A1FD6CC3}"/>
              </a:ext>
            </a:extLst>
          </p:cNvPr>
          <p:cNvSpPr>
            <a:spLocks noGrp="1"/>
          </p:cNvSpPr>
          <p:nvPr>
            <p:ph type="dt" sz="half" idx="10"/>
          </p:nvPr>
        </p:nvSpPr>
        <p:spPr/>
        <p:txBody>
          <a:bodyPr/>
          <a:lstStyle/>
          <a:p>
            <a:fld id="{793CEE3E-8AF3-4B94-8BF2-8BA206045F25}" type="datetime1">
              <a:rPr kumimoji="1" lang="ja-JP" altLang="en-US" smtClean="0"/>
              <a:t>2020/1/28</a:t>
            </a:fld>
            <a:endParaRPr kumimoji="1" lang="ja-JP" altLang="en-US"/>
          </a:p>
        </p:txBody>
      </p:sp>
      <p:sp>
        <p:nvSpPr>
          <p:cNvPr id="4" name="フッター プレースホルダー 3">
            <a:extLst>
              <a:ext uri="{FF2B5EF4-FFF2-40B4-BE49-F238E27FC236}">
                <a16:creationId xmlns:a16="http://schemas.microsoft.com/office/drawing/2014/main" xmlns="" id="{F973D979-6246-4A57-B55A-001A27E67B0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xmlns="" id="{752B64F8-A9EA-44B8-8962-13AD2A312EEC}"/>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381976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xmlns="" id="{154BF5CC-FD1E-4802-9FC5-7FF63C0CBB13}"/>
              </a:ext>
            </a:extLst>
          </p:cNvPr>
          <p:cNvSpPr>
            <a:spLocks noGrp="1"/>
          </p:cNvSpPr>
          <p:nvPr>
            <p:ph type="dt" sz="half" idx="10"/>
          </p:nvPr>
        </p:nvSpPr>
        <p:spPr/>
        <p:txBody>
          <a:bodyPr/>
          <a:lstStyle/>
          <a:p>
            <a:fld id="{21CB9006-516A-4013-8CF3-E70B91746EBC}" type="datetime1">
              <a:rPr kumimoji="1" lang="ja-JP" altLang="en-US" smtClean="0"/>
              <a:t>2020/1/28</a:t>
            </a:fld>
            <a:endParaRPr kumimoji="1" lang="ja-JP" altLang="en-US"/>
          </a:p>
        </p:txBody>
      </p:sp>
      <p:sp>
        <p:nvSpPr>
          <p:cNvPr id="3" name="フッター プレースホルダー 2">
            <a:extLst>
              <a:ext uri="{FF2B5EF4-FFF2-40B4-BE49-F238E27FC236}">
                <a16:creationId xmlns:a16="http://schemas.microsoft.com/office/drawing/2014/main" xmlns="" id="{BFF06A12-2627-459A-8BAC-E5F0F2AC37B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xmlns="" id="{725F31A8-B807-462B-A28C-2D7ADD91B6D9}"/>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389819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FB7EFDD7-E7E7-47A1-8CD9-F262007D6B4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BBE438AE-56D1-4778-BF9E-36D20C4E8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xmlns="" id="{4B7BFEF0-D96B-4B68-941D-A07AE16D2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335FD8F4-F0FD-4C09-B6F8-E51EC5A75488}"/>
              </a:ext>
            </a:extLst>
          </p:cNvPr>
          <p:cNvSpPr>
            <a:spLocks noGrp="1"/>
          </p:cNvSpPr>
          <p:nvPr>
            <p:ph type="dt" sz="half" idx="10"/>
          </p:nvPr>
        </p:nvSpPr>
        <p:spPr/>
        <p:txBody>
          <a:bodyPr/>
          <a:lstStyle/>
          <a:p>
            <a:fld id="{FEF0170D-7DDD-4A51-AF2F-74D27DFB904D}" type="datetime1">
              <a:rPr kumimoji="1" lang="ja-JP" altLang="en-US" smtClean="0"/>
              <a:t>2020/1/28</a:t>
            </a:fld>
            <a:endParaRPr kumimoji="1" lang="ja-JP" altLang="en-US"/>
          </a:p>
        </p:txBody>
      </p:sp>
      <p:sp>
        <p:nvSpPr>
          <p:cNvPr id="6" name="フッター プレースホルダー 5">
            <a:extLst>
              <a:ext uri="{FF2B5EF4-FFF2-40B4-BE49-F238E27FC236}">
                <a16:creationId xmlns:a16="http://schemas.microsoft.com/office/drawing/2014/main" xmlns="" id="{47EF40A1-1B6A-46B2-A6AA-5647A43B32C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8D6730F9-2F7B-4927-A427-E0C97750D2A2}"/>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2664204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C139EAD-C1EC-48AE-B6D6-E9BE4A3C5B0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xmlns="" id="{E32EC729-5CFD-42FA-ABE9-CCF4370BB4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xmlns="" id="{A664B47A-4CFF-4BBB-8A99-90AB55F1E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xmlns="" id="{2544DC7B-6F4B-4DB2-B5C1-D9D78C020246}"/>
              </a:ext>
            </a:extLst>
          </p:cNvPr>
          <p:cNvSpPr>
            <a:spLocks noGrp="1"/>
          </p:cNvSpPr>
          <p:nvPr>
            <p:ph type="dt" sz="half" idx="10"/>
          </p:nvPr>
        </p:nvSpPr>
        <p:spPr/>
        <p:txBody>
          <a:bodyPr/>
          <a:lstStyle/>
          <a:p>
            <a:fld id="{C4FCDB1B-6993-4643-BA62-42E8FFD2B782}" type="datetime1">
              <a:rPr kumimoji="1" lang="ja-JP" altLang="en-US" smtClean="0"/>
              <a:t>2020/1/28</a:t>
            </a:fld>
            <a:endParaRPr kumimoji="1" lang="ja-JP" altLang="en-US"/>
          </a:p>
        </p:txBody>
      </p:sp>
      <p:sp>
        <p:nvSpPr>
          <p:cNvPr id="6" name="フッター プレースホルダー 5">
            <a:extLst>
              <a:ext uri="{FF2B5EF4-FFF2-40B4-BE49-F238E27FC236}">
                <a16:creationId xmlns:a16="http://schemas.microsoft.com/office/drawing/2014/main" xmlns="" id="{B19B466F-2002-40EB-8387-243301EC0AF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xmlns="" id="{47FA467A-0D94-4F9B-A4AF-2F8F77BA660D}"/>
              </a:ext>
            </a:extLst>
          </p:cNvPr>
          <p:cNvSpPr>
            <a:spLocks noGrp="1"/>
          </p:cNvSpPr>
          <p:nvPr>
            <p:ph type="sldNum" sz="quarter" idx="12"/>
          </p:nvPr>
        </p:nvSpPr>
        <p:spPr/>
        <p:txBody>
          <a:body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414463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xmlns="" id="{F4867B76-3AA6-4878-9101-A33934D19A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072000" y="144000"/>
            <a:ext cx="2988000" cy="675630"/>
          </a:xfrm>
          <a:prstGeom prst="rect">
            <a:avLst/>
          </a:prstGeom>
        </p:spPr>
      </p:pic>
      <p:sp>
        <p:nvSpPr>
          <p:cNvPr id="2" name="タイトル プレースホルダー 1">
            <a:extLst>
              <a:ext uri="{FF2B5EF4-FFF2-40B4-BE49-F238E27FC236}">
                <a16:creationId xmlns:a16="http://schemas.microsoft.com/office/drawing/2014/main" xmlns="" id="{048CA7AE-ACED-4656-BD38-A1B0B4035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xmlns="" id="{2B3D6334-D56A-49D9-84F6-3E9C3E60B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B8F4D870-4EEF-45CA-A1CF-3E9482969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AC6FB-DEB5-4C1E-B1DA-7DCEDF0B8E48}" type="datetime1">
              <a:rPr kumimoji="1" lang="ja-JP" altLang="en-US" smtClean="0"/>
              <a:t>2020/1/28</a:t>
            </a:fld>
            <a:endParaRPr kumimoji="1" lang="ja-JP" altLang="en-US"/>
          </a:p>
        </p:txBody>
      </p:sp>
      <p:sp>
        <p:nvSpPr>
          <p:cNvPr id="5" name="フッター プレースホルダー 4">
            <a:extLst>
              <a:ext uri="{FF2B5EF4-FFF2-40B4-BE49-F238E27FC236}">
                <a16:creationId xmlns:a16="http://schemas.microsoft.com/office/drawing/2014/main" xmlns="" id="{984CED5C-88D7-423F-96C6-2E9A925C8A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xmlns="" id="{1352D5A1-FA40-47A2-B9E5-DB00DD0C42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CA137-A9B4-4665-9C06-F79EEDBBD040}" type="slidenum">
              <a:rPr kumimoji="1" lang="ja-JP" altLang="en-US" smtClean="0"/>
              <a:t>‹#›</a:t>
            </a:fld>
            <a:endParaRPr kumimoji="1" lang="ja-JP" altLang="en-US"/>
          </a:p>
        </p:txBody>
      </p:sp>
    </p:spTree>
    <p:extLst>
      <p:ext uri="{BB962C8B-B14F-4D97-AF65-F5344CB8AC3E}">
        <p14:creationId xmlns:p14="http://schemas.microsoft.com/office/powerpoint/2010/main" val="1329813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s://frame-illust.com/?p=6885" TargetMode="External"/><Relationship Id="rId7" Type="http://schemas.openxmlformats.org/officeDocument/2006/relationships/hyperlink" Target="http://www.irasutoya.com/2016/06/blog-post_335.html"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hyperlink" Target="https://pixta.jp/illustration/22609857" TargetMode="External"/><Relationship Id="rId4" Type="http://schemas.openxmlformats.org/officeDocument/2006/relationships/image" Target="../media/image25.jpg"/><Relationship Id="rId9" Type="http://schemas.openxmlformats.org/officeDocument/2006/relationships/hyperlink" Target="https://kr.pixtastock.com/illustration/11690358"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hyperlink" Target="http://prologue.blog.naver.com/PostView.nhn?blogId=barbiekoh&amp;logNo=100075648503&amp;redirect=Dlog&amp;widgetTypeCall=true"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s://svgsilh.com/image/1829459.htm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matome.naver.jp/odai/2147631720670890701" TargetMode="External"/><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hyperlink" Target="http://publicdomainq.net/couple-shopping-0013110/" TargetMode="Externa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hyperlink" Target="https://lolschool.tech/esports/community-reactivating/"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nlab.itmedia.co.jp/nl/articles/1602/25/news144.html" TargetMode="External"/><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hyperlink" Target="http://r.goope.jp/yasu-maeda/photo/album/552464" TargetMode="Externa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hyperlink" Target="https://newzoo.com/insights/trend-reports/newzoo-global-eSports-market-report-2019-light-version/"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lolschool.tech/esports/community-reactivating/"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publicdomainq.net/the-thinker-auguste-rodin-0010728/" TargetMode="External"/><Relationship Id="rId5" Type="http://schemas.openxmlformats.org/officeDocument/2006/relationships/image" Target="../media/image53.png"/><Relationship Id="rId4" Type="http://schemas.openxmlformats.org/officeDocument/2006/relationships/hyperlink" Target="https://www.flickr.com/photos/signote/5963076992"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newsphere.jp/entertainment/20160721-2/" TargetMode="External"/><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element-inc.jp/2016/05/13/5977/" TargetMode="External"/><Relationship Id="rId2" Type="http://schemas.openxmlformats.org/officeDocument/2006/relationships/hyperlink" Target="https://datsu-sala.com/post-539/" TargetMode="External"/><Relationship Id="rId1" Type="http://schemas.openxmlformats.org/officeDocument/2006/relationships/slideLayout" Target="../slideLayouts/slideLayout6.xml"/><Relationship Id="rId6" Type="http://schemas.openxmlformats.org/officeDocument/2006/relationships/hyperlink" Target="https://www.theindianwire.com/wp-content/uploads/2018/09/video-slate._CB472361159_.png" TargetMode="External"/><Relationship Id="rId5" Type="http://schemas.openxmlformats.org/officeDocument/2006/relationships/hyperlink" Target="http://www.pref.osaka.lg.jp/irs-kikaku/kousou/index.html" TargetMode="External"/><Relationship Id="rId4" Type="http://schemas.openxmlformats.org/officeDocument/2006/relationships/hyperlink" Target="https://www.city.osaka.lg.jp/keizaisenryaku/cmsfiles/contents/0000406/406809/02sankousiryou.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建物, 屋外, テーブル, 大きい が含まれている画像&#10;&#10;自動的に生成された説明">
            <a:extLst>
              <a:ext uri="{FF2B5EF4-FFF2-40B4-BE49-F238E27FC236}">
                <a16:creationId xmlns:a16="http://schemas.microsoft.com/office/drawing/2014/main" xmlns="" id="{721F8A0F-4E87-4482-9E32-9463022DB9BC}"/>
              </a:ext>
            </a:extLst>
          </p:cNvPr>
          <p:cNvPicPr>
            <a:picLocks noChangeAspect="1"/>
          </p:cNvPicPr>
          <p:nvPr/>
        </p:nvPicPr>
        <p:blipFill rotWithShape="1">
          <a:blip r:embed="rId2">
            <a:alphaModFix amt="50000"/>
          </a:blip>
          <a:srcRect t="17584" b="7416"/>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xmlns="" id="{8545F56C-FF36-4DC6-90B5-CBFF099C6368}"/>
              </a:ext>
            </a:extLst>
          </p:cNvPr>
          <p:cNvSpPr>
            <a:spLocks noGrp="1"/>
          </p:cNvSpPr>
          <p:nvPr>
            <p:ph type="ctrTitle"/>
          </p:nvPr>
        </p:nvSpPr>
        <p:spPr>
          <a:xfrm>
            <a:off x="1524000" y="1122362"/>
            <a:ext cx="9144000" cy="2900518"/>
          </a:xfrm>
        </p:spPr>
        <p:txBody>
          <a:bodyPr>
            <a:normAutofit/>
          </a:bodyPr>
          <a:lstStyle/>
          <a:p>
            <a:r>
              <a:rPr lang="ja-JP" altLang="ja-JP" sz="4400" dirty="0">
                <a:solidFill>
                  <a:srgbClr val="FFFFFF"/>
                </a:solidFill>
                <a:latin typeface="+mj-ea"/>
              </a:rPr>
              <a:t>観光交流人口の増大を原動力とした</a:t>
            </a:r>
            <a:br>
              <a:rPr lang="ja-JP" altLang="ja-JP" sz="4400" dirty="0">
                <a:solidFill>
                  <a:srgbClr val="FFFFFF"/>
                </a:solidFill>
                <a:latin typeface="+mj-ea"/>
              </a:rPr>
            </a:br>
            <a:r>
              <a:rPr lang="ja-JP" altLang="ja-JP" sz="4400" dirty="0">
                <a:solidFill>
                  <a:srgbClr val="FFFFFF"/>
                </a:solidFill>
                <a:latin typeface="+mj-ea"/>
              </a:rPr>
              <a:t>副首都構想を支援する</a:t>
            </a:r>
            <a:endParaRPr kumimoji="1" lang="ja-JP" altLang="ja-JP" sz="4400" dirty="0">
              <a:solidFill>
                <a:srgbClr val="FFFFFF"/>
              </a:solidFill>
              <a:latin typeface="+mj-ea"/>
            </a:endParaRPr>
          </a:p>
        </p:txBody>
      </p:sp>
      <p:sp>
        <p:nvSpPr>
          <p:cNvPr id="3" name="字幕 2">
            <a:extLst>
              <a:ext uri="{FF2B5EF4-FFF2-40B4-BE49-F238E27FC236}">
                <a16:creationId xmlns:a16="http://schemas.microsoft.com/office/drawing/2014/main" xmlns="" id="{B0A3EA37-971B-4919-A700-83BD2F6D05C5}"/>
              </a:ext>
            </a:extLst>
          </p:cNvPr>
          <p:cNvSpPr>
            <a:spLocks noGrp="1"/>
          </p:cNvSpPr>
          <p:nvPr>
            <p:ph type="subTitle" idx="1"/>
          </p:nvPr>
        </p:nvSpPr>
        <p:spPr>
          <a:xfrm>
            <a:off x="1524000" y="4159404"/>
            <a:ext cx="9144000" cy="1098395"/>
          </a:xfrm>
        </p:spPr>
        <p:txBody>
          <a:bodyPr>
            <a:normAutofit/>
          </a:bodyPr>
          <a:lstStyle/>
          <a:p>
            <a:r>
              <a:rPr lang="ja-JP" altLang="ja-JP" dirty="0">
                <a:solidFill>
                  <a:srgbClr val="FFFFFF"/>
                </a:solidFill>
                <a:latin typeface="+mj-ea"/>
                <a:ea typeface="+mj-ea"/>
              </a:rPr>
              <a:t>大阪経済大学</a:t>
            </a:r>
          </a:p>
          <a:p>
            <a:r>
              <a:rPr lang="ja-JP" altLang="ja-JP" dirty="0">
                <a:solidFill>
                  <a:srgbClr val="FFFFFF"/>
                </a:solidFill>
                <a:latin typeface="+mj-ea"/>
                <a:ea typeface="+mj-ea"/>
              </a:rPr>
              <a:t>渡邉虎太郎　二星広大　東野学　松岡直季</a:t>
            </a:r>
          </a:p>
        </p:txBody>
      </p:sp>
      <p:sp>
        <p:nvSpPr>
          <p:cNvPr id="5" name="スライド番号プレースホルダー 4"/>
          <p:cNvSpPr>
            <a:spLocks noGrp="1"/>
          </p:cNvSpPr>
          <p:nvPr>
            <p:ph type="sldNum" sz="quarter" idx="12"/>
          </p:nvPr>
        </p:nvSpPr>
        <p:spPr>
          <a:xfrm>
            <a:off x="8610600" y="6356350"/>
            <a:ext cx="2743200" cy="365125"/>
          </a:xfrm>
        </p:spPr>
        <p:txBody>
          <a:bodyPr>
            <a:normAutofit/>
          </a:bodyPr>
          <a:lstStyle/>
          <a:p>
            <a:pPr>
              <a:spcAft>
                <a:spcPts val="600"/>
              </a:spcAft>
            </a:pPr>
            <a:fld id="{20BCA137-A9B4-4665-9C06-F79EEDBBD040}" type="slidenum">
              <a:rPr kumimoji="1" lang="ja-JP" altLang="en-US">
                <a:solidFill>
                  <a:srgbClr val="FFFFFF"/>
                </a:solidFill>
              </a:rPr>
              <a:pPr>
                <a:spcAft>
                  <a:spcPts val="600"/>
                </a:spcAft>
              </a:pPr>
              <a:t>1</a:t>
            </a:fld>
            <a:endParaRPr kumimoji="1" lang="ja-JP" altLang="en-US">
              <a:solidFill>
                <a:srgbClr val="FFFFFF"/>
              </a:solidFill>
            </a:endParaRPr>
          </a:p>
        </p:txBody>
      </p:sp>
    </p:spTree>
    <p:extLst>
      <p:ext uri="{BB962C8B-B14F-4D97-AF65-F5344CB8AC3E}">
        <p14:creationId xmlns:p14="http://schemas.microsoft.com/office/powerpoint/2010/main" val="28629611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大阪の現状</a:t>
            </a:r>
          </a:p>
        </p:txBody>
      </p:sp>
      <p:pic>
        <p:nvPicPr>
          <p:cNvPr id="4" name="図 3"/>
          <p:cNvPicPr>
            <a:picLocks noChangeAspect="1"/>
          </p:cNvPicPr>
          <p:nvPr/>
        </p:nvPicPr>
        <p:blipFill>
          <a:blip r:embed="rId2"/>
          <a:stretch>
            <a:fillRect/>
          </a:stretch>
        </p:blipFill>
        <p:spPr>
          <a:xfrm>
            <a:off x="0" y="2182676"/>
            <a:ext cx="6707661" cy="3591107"/>
          </a:xfrm>
          <a:prstGeom prst="rect">
            <a:avLst/>
          </a:prstGeom>
        </p:spPr>
      </p:pic>
      <p:sp>
        <p:nvSpPr>
          <p:cNvPr id="5" name="テキスト ボックス 4"/>
          <p:cNvSpPr txBox="1"/>
          <p:nvPr/>
        </p:nvSpPr>
        <p:spPr>
          <a:xfrm>
            <a:off x="6827520" y="2255520"/>
            <a:ext cx="4526280" cy="369332"/>
          </a:xfrm>
          <a:prstGeom prst="rect">
            <a:avLst/>
          </a:prstGeom>
          <a:noFill/>
        </p:spPr>
        <p:txBody>
          <a:bodyPr wrap="square" rtlCol="0">
            <a:spAutoFit/>
          </a:bodyPr>
          <a:lstStyle/>
          <a:p>
            <a:r>
              <a:rPr kumimoji="1" lang="ja-JP" altLang="en-US" dirty="0"/>
              <a:t>日本の現状と同じように</a:t>
            </a:r>
            <a:r>
              <a:rPr kumimoji="1" lang="ja-JP" altLang="en-US" dirty="0" err="1"/>
              <a:t>．．．</a:t>
            </a:r>
            <a:endParaRPr kumimoji="1" lang="ja-JP" altLang="en-US" dirty="0"/>
          </a:p>
        </p:txBody>
      </p:sp>
      <p:sp>
        <p:nvSpPr>
          <p:cNvPr id="6" name="下矢印 5"/>
          <p:cNvSpPr/>
          <p:nvPr/>
        </p:nvSpPr>
        <p:spPr>
          <a:xfrm>
            <a:off x="8273143" y="2952206"/>
            <a:ext cx="1985554" cy="1402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9195" y="1027906"/>
            <a:ext cx="2124984" cy="2364377"/>
          </a:xfrm>
          <a:prstGeom prst="rect">
            <a:avLst/>
          </a:prstGeom>
        </p:spPr>
      </p:pic>
      <p:sp>
        <p:nvSpPr>
          <p:cNvPr id="8" name="テキスト ボックス 7"/>
          <p:cNvSpPr txBox="1"/>
          <p:nvPr/>
        </p:nvSpPr>
        <p:spPr>
          <a:xfrm>
            <a:off x="6400800" y="4837567"/>
            <a:ext cx="5599611" cy="954107"/>
          </a:xfrm>
          <a:prstGeom prst="rect">
            <a:avLst/>
          </a:prstGeom>
          <a:noFill/>
        </p:spPr>
        <p:txBody>
          <a:bodyPr wrap="square" rtlCol="0">
            <a:spAutoFit/>
          </a:bodyPr>
          <a:lstStyle/>
          <a:p>
            <a:pPr algn="ctr"/>
            <a:r>
              <a:rPr kumimoji="1" lang="ja-JP" altLang="en-US" sz="2800" dirty="0"/>
              <a:t>人口減少！</a:t>
            </a:r>
            <a:endParaRPr kumimoji="1" lang="en-US" altLang="ja-JP" sz="2800" dirty="0"/>
          </a:p>
          <a:p>
            <a:pPr algn="ctr"/>
            <a:r>
              <a:rPr kumimoji="1" lang="ja-JP" altLang="en-US" sz="2800" dirty="0"/>
              <a:t>３５年後には</a:t>
            </a:r>
            <a:r>
              <a:rPr kumimoji="1" lang="ja-JP" altLang="en-US" sz="2800" dirty="0">
                <a:solidFill>
                  <a:srgbClr val="FF0000"/>
                </a:solidFill>
              </a:rPr>
              <a:t>約１３％</a:t>
            </a:r>
            <a:r>
              <a:rPr kumimoji="1" lang="ja-JP" altLang="en-US" sz="2800" dirty="0"/>
              <a:t>減ると予測</a:t>
            </a:r>
          </a:p>
        </p:txBody>
      </p:sp>
      <p:sp>
        <p:nvSpPr>
          <p:cNvPr id="3" name="スライド番号プレースホルダー 2"/>
          <p:cNvSpPr>
            <a:spLocks noGrp="1"/>
          </p:cNvSpPr>
          <p:nvPr>
            <p:ph type="sldNum" sz="quarter" idx="12"/>
          </p:nvPr>
        </p:nvSpPr>
        <p:spPr/>
        <p:txBody>
          <a:bodyPr/>
          <a:lstStyle/>
          <a:p>
            <a:fld id="{20BCA137-A9B4-4665-9C06-F79EEDBBD040}" type="slidenum">
              <a:rPr kumimoji="1" lang="ja-JP" altLang="en-US" smtClean="0"/>
              <a:t>10</a:t>
            </a:fld>
            <a:endParaRPr kumimoji="1" lang="ja-JP" altLang="en-US"/>
          </a:p>
        </p:txBody>
      </p:sp>
    </p:spTree>
    <p:extLst>
      <p:ext uri="{BB962C8B-B14F-4D97-AF65-F5344CB8AC3E}">
        <p14:creationId xmlns:p14="http://schemas.microsoft.com/office/powerpoint/2010/main" val="2956182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大阪の現状</a:t>
            </a:r>
          </a:p>
        </p:txBody>
      </p:sp>
      <p:pic>
        <p:nvPicPr>
          <p:cNvPr id="5" name="図 4"/>
          <p:cNvPicPr>
            <a:picLocks noChangeAspect="1"/>
          </p:cNvPicPr>
          <p:nvPr/>
        </p:nvPicPr>
        <p:blipFill>
          <a:blip r:embed="rId2"/>
          <a:stretch>
            <a:fillRect/>
          </a:stretch>
        </p:blipFill>
        <p:spPr>
          <a:xfrm>
            <a:off x="79858" y="2317611"/>
            <a:ext cx="6148947" cy="3368911"/>
          </a:xfrm>
          <a:prstGeom prst="rect">
            <a:avLst/>
          </a:prstGeom>
        </p:spPr>
      </p:pic>
      <p:sp>
        <p:nvSpPr>
          <p:cNvPr id="6" name="爆発 1 5"/>
          <p:cNvSpPr/>
          <p:nvPr/>
        </p:nvSpPr>
        <p:spPr>
          <a:xfrm>
            <a:off x="1314996" y="2752386"/>
            <a:ext cx="4066903" cy="2499360"/>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rgbClr val="FF0000"/>
                </a:solidFill>
              </a:rPr>
              <a:t>約７倍</a:t>
            </a:r>
          </a:p>
        </p:txBody>
      </p:sp>
      <p:sp>
        <p:nvSpPr>
          <p:cNvPr id="3" name="スライド番号プレースホルダー 2"/>
          <p:cNvSpPr>
            <a:spLocks noGrp="1"/>
          </p:cNvSpPr>
          <p:nvPr>
            <p:ph type="sldNum" sz="quarter" idx="12"/>
          </p:nvPr>
        </p:nvSpPr>
        <p:spPr/>
        <p:txBody>
          <a:bodyPr/>
          <a:lstStyle/>
          <a:p>
            <a:fld id="{20BCA137-A9B4-4665-9C06-F79EEDBBD040}" type="slidenum">
              <a:rPr kumimoji="1" lang="ja-JP" altLang="en-US" smtClean="0"/>
              <a:t>11</a:t>
            </a:fld>
            <a:endParaRPr kumimoji="1" lang="ja-JP" altLang="en-US"/>
          </a:p>
        </p:txBody>
      </p:sp>
      <p:pic>
        <p:nvPicPr>
          <p:cNvPr id="12" name="コンテンツ プレースホルダー 11"/>
          <p:cNvPicPr>
            <a:picLocks noGrp="1" noChangeAspect="1"/>
          </p:cNvPicPr>
          <p:nvPr>
            <p:ph idx="1"/>
          </p:nvPr>
        </p:nvPicPr>
        <p:blipFill>
          <a:blip r:embed="rId3"/>
          <a:stretch>
            <a:fillRect/>
          </a:stretch>
        </p:blipFill>
        <p:spPr>
          <a:xfrm>
            <a:off x="6318305" y="2353228"/>
            <a:ext cx="5035495" cy="3026654"/>
          </a:xfrm>
          <a:prstGeom prst="rect">
            <a:avLst/>
          </a:prstGeom>
        </p:spPr>
      </p:pic>
      <p:sp>
        <p:nvSpPr>
          <p:cNvPr id="7" name="爆発 1 6"/>
          <p:cNvSpPr/>
          <p:nvPr/>
        </p:nvSpPr>
        <p:spPr>
          <a:xfrm>
            <a:off x="6802600" y="2667156"/>
            <a:ext cx="4066903" cy="2499360"/>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rPr>
              <a:t>約４．４５倍</a:t>
            </a:r>
          </a:p>
        </p:txBody>
      </p:sp>
    </p:spTree>
    <p:extLst>
      <p:ext uri="{BB962C8B-B14F-4D97-AF65-F5344CB8AC3E}">
        <p14:creationId xmlns:p14="http://schemas.microsoft.com/office/powerpoint/2010/main" val="23361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大阪の現状</a:t>
            </a:r>
          </a:p>
        </p:txBody>
      </p:sp>
      <p:sp>
        <p:nvSpPr>
          <p:cNvPr id="3" name="コンテンツ プレースホルダー 2"/>
          <p:cNvSpPr>
            <a:spLocks noGrp="1"/>
          </p:cNvSpPr>
          <p:nvPr>
            <p:ph idx="1"/>
          </p:nvPr>
        </p:nvSpPr>
        <p:spPr/>
        <p:txBody>
          <a:bodyPr>
            <a:normAutofit/>
          </a:bodyPr>
          <a:lstStyle/>
          <a:p>
            <a:pPr marL="0" indent="0">
              <a:buNone/>
            </a:pPr>
            <a:endParaRPr lang="en-US" altLang="ja-JP" b="1" dirty="0"/>
          </a:p>
          <a:p>
            <a:pPr marL="0" indent="0" algn="ctr">
              <a:buNone/>
            </a:pPr>
            <a:r>
              <a:rPr lang="ja-JP" altLang="en-US" dirty="0"/>
              <a:t>　インバウンドの増加を確実に経済成長に取り込むために</a:t>
            </a:r>
            <a:endParaRPr lang="en-US" altLang="ja-JP" dirty="0"/>
          </a:p>
          <a:p>
            <a:pPr marL="0" indent="0" algn="ctr">
              <a:buNone/>
            </a:pPr>
            <a:r>
              <a:rPr lang="ja-JP" altLang="en-US" dirty="0"/>
              <a:t>　→滞在観光の推進、世界水準のＭＩＣＥ施設の整備が必要</a:t>
            </a:r>
            <a:endParaRPr lang="en-US" altLang="ja-JP" dirty="0"/>
          </a:p>
          <a:p>
            <a:pPr marL="0" indent="0">
              <a:buNone/>
            </a:pPr>
            <a:endParaRPr lang="en-US" altLang="ja-JP" b="1" dirty="0"/>
          </a:p>
          <a:p>
            <a:pPr marL="0" indent="0">
              <a:buNone/>
            </a:pPr>
            <a:endParaRPr lang="en-US" altLang="ja-JP" dirty="0"/>
          </a:p>
          <a:p>
            <a:endParaRPr kumimoji="1" lang="en-US" altLang="ja-JP" dirty="0"/>
          </a:p>
          <a:p>
            <a:endParaRPr kumimoji="1" lang="ja-JP" altLang="en-US" dirty="0"/>
          </a:p>
        </p:txBody>
      </p:sp>
      <p:pic>
        <p:nvPicPr>
          <p:cNvPr id="4" name="図 3"/>
          <p:cNvPicPr>
            <a:picLocks noChangeAspect="1"/>
          </p:cNvPicPr>
          <p:nvPr/>
        </p:nvPicPr>
        <p:blipFill>
          <a:blip r:embed="rId3"/>
          <a:stretch>
            <a:fillRect/>
          </a:stretch>
        </p:blipFill>
        <p:spPr>
          <a:xfrm>
            <a:off x="724988" y="3304273"/>
            <a:ext cx="4177839" cy="2743025"/>
          </a:xfrm>
          <a:prstGeom prst="rect">
            <a:avLst/>
          </a:prstGeom>
        </p:spPr>
      </p:pic>
      <p:pic>
        <p:nvPicPr>
          <p:cNvPr id="5" name="図 4"/>
          <p:cNvPicPr>
            <a:picLocks noChangeAspect="1"/>
          </p:cNvPicPr>
          <p:nvPr/>
        </p:nvPicPr>
        <p:blipFill>
          <a:blip r:embed="rId4"/>
          <a:stretch>
            <a:fillRect/>
          </a:stretch>
        </p:blipFill>
        <p:spPr>
          <a:xfrm>
            <a:off x="6284890" y="3304273"/>
            <a:ext cx="4211391" cy="2737171"/>
          </a:xfrm>
          <a:prstGeom prst="rect">
            <a:avLst/>
          </a:prstGeom>
        </p:spPr>
      </p:pic>
      <p:sp>
        <p:nvSpPr>
          <p:cNvPr id="6" name="スライド番号プレースホルダー 5"/>
          <p:cNvSpPr>
            <a:spLocks noGrp="1"/>
          </p:cNvSpPr>
          <p:nvPr>
            <p:ph type="sldNum" sz="quarter" idx="12"/>
          </p:nvPr>
        </p:nvSpPr>
        <p:spPr/>
        <p:txBody>
          <a:bodyPr/>
          <a:lstStyle/>
          <a:p>
            <a:fld id="{20BCA137-A9B4-4665-9C06-F79EEDBBD040}" type="slidenum">
              <a:rPr kumimoji="1" lang="ja-JP" altLang="en-US" smtClean="0"/>
              <a:t>12</a:t>
            </a:fld>
            <a:endParaRPr kumimoji="1" lang="ja-JP" altLang="en-US"/>
          </a:p>
        </p:txBody>
      </p:sp>
    </p:spTree>
    <p:extLst>
      <p:ext uri="{BB962C8B-B14F-4D97-AF65-F5344CB8AC3E}">
        <p14:creationId xmlns:p14="http://schemas.microsoft.com/office/powerpoint/2010/main" val="2245483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1706BBA-2046-4974-BB57-37685FA77AA7}"/>
              </a:ext>
            </a:extLst>
          </p:cNvPr>
          <p:cNvSpPr>
            <a:spLocks noGrp="1"/>
          </p:cNvSpPr>
          <p:nvPr>
            <p:ph type="title"/>
          </p:nvPr>
        </p:nvSpPr>
        <p:spPr/>
        <p:txBody>
          <a:bodyPr/>
          <a:lstStyle/>
          <a:p>
            <a:r>
              <a:rPr kumimoji="1" lang="ja-JP" altLang="en-US" dirty="0"/>
              <a:t>インタビュー形式による定性調査</a:t>
            </a:r>
          </a:p>
        </p:txBody>
      </p:sp>
      <p:sp>
        <p:nvSpPr>
          <p:cNvPr id="3" name="コンテンツ プレースホルダー 2">
            <a:extLst>
              <a:ext uri="{FF2B5EF4-FFF2-40B4-BE49-F238E27FC236}">
                <a16:creationId xmlns:a16="http://schemas.microsoft.com/office/drawing/2014/main" xmlns="" id="{4B2A22B6-3F00-4DA1-8B70-D92D84B797BC}"/>
              </a:ext>
            </a:extLst>
          </p:cNvPr>
          <p:cNvSpPr>
            <a:spLocks noGrp="1"/>
          </p:cNvSpPr>
          <p:nvPr>
            <p:ph idx="1"/>
          </p:nvPr>
        </p:nvSpPr>
        <p:spPr>
          <a:xfrm>
            <a:off x="838200" y="1847850"/>
            <a:ext cx="11095299" cy="4351338"/>
          </a:xfrm>
        </p:spPr>
        <p:txBody>
          <a:bodyPr>
            <a:normAutofit/>
          </a:bodyPr>
          <a:lstStyle/>
          <a:p>
            <a:pPr marL="0" indent="0">
              <a:buNone/>
            </a:pPr>
            <a:r>
              <a:rPr kumimoji="1" lang="ja-JP" altLang="en-US" sz="4000" dirty="0"/>
              <a:t>　</a:t>
            </a:r>
            <a:r>
              <a:rPr kumimoji="1" lang="ja-JP" altLang="en-US" sz="4000" u="sng" dirty="0"/>
              <a:t>調査対象</a:t>
            </a:r>
            <a:r>
              <a:rPr kumimoji="1" lang="ja-JP" altLang="en-US" sz="4000" dirty="0"/>
              <a:t>：</a:t>
            </a:r>
            <a:endParaRPr kumimoji="1" lang="en-US" altLang="ja-JP" sz="4000" dirty="0"/>
          </a:p>
          <a:p>
            <a:pPr marL="0" indent="0">
              <a:buNone/>
            </a:pPr>
            <a:r>
              <a:rPr lang="ja-JP" altLang="en-US" sz="4000" dirty="0"/>
              <a:t>　</a:t>
            </a:r>
            <a:r>
              <a:rPr lang="ja-JP" altLang="ja-JP" sz="4000" dirty="0"/>
              <a:t>大阪市</a:t>
            </a:r>
            <a:r>
              <a:rPr lang="en-US" altLang="ja-JP" sz="4000" dirty="0"/>
              <a:t>IR</a:t>
            </a:r>
            <a:r>
              <a:rPr lang="ja-JP" altLang="ja-JP" sz="4000" dirty="0"/>
              <a:t>推進局ご担当者</a:t>
            </a:r>
            <a:endParaRPr lang="en-US" altLang="ja-JP" sz="5400" dirty="0"/>
          </a:p>
          <a:p>
            <a:pPr marL="0" indent="0">
              <a:buNone/>
            </a:pPr>
            <a:endParaRPr lang="ja-JP" altLang="ja-JP" sz="4000" dirty="0"/>
          </a:p>
          <a:p>
            <a:pPr marL="0" indent="0">
              <a:buNone/>
            </a:pPr>
            <a:r>
              <a:rPr lang="ja-JP" altLang="en-US" sz="4000" dirty="0"/>
              <a:t>　</a:t>
            </a:r>
            <a:r>
              <a:rPr lang="ja-JP" altLang="ja-JP" sz="4000" u="sng" dirty="0"/>
              <a:t>調査内容</a:t>
            </a:r>
            <a:r>
              <a:rPr lang="en-US" altLang="ja-JP" sz="4000" dirty="0"/>
              <a:t>:</a:t>
            </a:r>
          </a:p>
          <a:p>
            <a:pPr marL="0" indent="0">
              <a:buNone/>
            </a:pPr>
            <a:r>
              <a:rPr lang="ja-JP" altLang="en-US" sz="4000" dirty="0"/>
              <a:t>　</a:t>
            </a:r>
            <a:r>
              <a:rPr lang="ja-JP" altLang="ja-JP" sz="4000" dirty="0"/>
              <a:t>大阪市統合型リゾート</a:t>
            </a:r>
            <a:r>
              <a:rPr lang="en-US" altLang="ja-JP" sz="4000" dirty="0"/>
              <a:t>(IR)</a:t>
            </a:r>
            <a:r>
              <a:rPr lang="ja-JP" altLang="ja-JP" sz="4000" dirty="0"/>
              <a:t>事業の取り組み、</a:t>
            </a:r>
            <a:endParaRPr lang="en-US" altLang="ja-JP" sz="4000" dirty="0"/>
          </a:p>
          <a:p>
            <a:pPr marL="0" indent="0">
              <a:buNone/>
            </a:pPr>
            <a:r>
              <a:rPr lang="ja-JP" altLang="en-US" sz="4000" dirty="0"/>
              <a:t>　</a:t>
            </a:r>
            <a:r>
              <a:rPr lang="ja-JP" altLang="ja-JP" sz="4000" dirty="0"/>
              <a:t>課題、可能性など</a:t>
            </a:r>
            <a:endParaRPr lang="ja-JP" altLang="ja-JP" dirty="0"/>
          </a:p>
          <a:p>
            <a:pPr marL="0" indent="0">
              <a:buNone/>
            </a:pPr>
            <a:endParaRPr kumimoji="1" lang="ja-JP" altLang="en-US" sz="4000" dirty="0"/>
          </a:p>
        </p:txBody>
      </p:sp>
      <p:sp>
        <p:nvSpPr>
          <p:cNvPr id="4" name="スライド番号プレースホルダー 3">
            <a:extLst>
              <a:ext uri="{FF2B5EF4-FFF2-40B4-BE49-F238E27FC236}">
                <a16:creationId xmlns:a16="http://schemas.microsoft.com/office/drawing/2014/main" xmlns="" id="{CF3D9456-4A82-4A60-A6DB-143B9C8E2C41}"/>
              </a:ext>
            </a:extLst>
          </p:cNvPr>
          <p:cNvSpPr>
            <a:spLocks noGrp="1"/>
          </p:cNvSpPr>
          <p:nvPr>
            <p:ph type="sldNum" sz="quarter" idx="12"/>
          </p:nvPr>
        </p:nvSpPr>
        <p:spPr/>
        <p:txBody>
          <a:bodyPr/>
          <a:lstStyle/>
          <a:p>
            <a:fld id="{20BCA137-A9B4-4665-9C06-F79EEDBBD040}" type="slidenum">
              <a:rPr kumimoji="1" lang="ja-JP" altLang="en-US" smtClean="0"/>
              <a:t>13</a:t>
            </a:fld>
            <a:endParaRPr kumimoji="1" lang="ja-JP" altLang="en-US"/>
          </a:p>
        </p:txBody>
      </p:sp>
      <p:pic>
        <p:nvPicPr>
          <p:cNvPr id="6" name="グラフィックス 5" descr="ユーザー">
            <a:extLst>
              <a:ext uri="{FF2B5EF4-FFF2-40B4-BE49-F238E27FC236}">
                <a16:creationId xmlns:a16="http://schemas.microsoft.com/office/drawing/2014/main" xmlns="" id="{CE94AF37-1222-4038-B12E-E58D994D82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59758" y="1846253"/>
            <a:ext cx="626510" cy="626510"/>
          </a:xfrm>
          <a:prstGeom prst="rect">
            <a:avLst/>
          </a:prstGeom>
        </p:spPr>
      </p:pic>
      <p:pic>
        <p:nvPicPr>
          <p:cNvPr id="8" name="グラフィックス 7" descr="リスト">
            <a:extLst>
              <a:ext uri="{FF2B5EF4-FFF2-40B4-BE49-F238E27FC236}">
                <a16:creationId xmlns:a16="http://schemas.microsoft.com/office/drawing/2014/main" xmlns="" id="{EF7DE71B-0B24-42A1-848E-7F01AA910D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1393" y="3881347"/>
            <a:ext cx="524875" cy="524875"/>
          </a:xfrm>
          <a:prstGeom prst="rect">
            <a:avLst/>
          </a:prstGeom>
        </p:spPr>
      </p:pic>
    </p:spTree>
    <p:extLst>
      <p:ext uri="{BB962C8B-B14F-4D97-AF65-F5344CB8AC3E}">
        <p14:creationId xmlns:p14="http://schemas.microsoft.com/office/powerpoint/2010/main" val="35915638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047"/>
            <a:ext cx="12192000" cy="7578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タイトル 1"/>
          <p:cNvSpPr>
            <a:spLocks noGrp="1"/>
          </p:cNvSpPr>
          <p:nvPr>
            <p:ph type="title"/>
          </p:nvPr>
        </p:nvSpPr>
        <p:spPr/>
        <p:txBody>
          <a:bodyPr/>
          <a:lstStyle/>
          <a:p>
            <a:r>
              <a:rPr lang="ja-JP" altLang="en-US" dirty="0">
                <a:solidFill>
                  <a:schemeClr val="bg1"/>
                </a:solidFill>
              </a:rPr>
              <a:t>シンガポールのＩＲ</a:t>
            </a:r>
            <a:endParaRPr kumimoji="1" lang="ja-JP" altLang="en-US" dirty="0">
              <a:solidFill>
                <a:schemeClr val="bg1"/>
              </a:solidFill>
            </a:endParaRPr>
          </a:p>
        </p:txBody>
      </p:sp>
      <p:sp>
        <p:nvSpPr>
          <p:cNvPr id="5" name="正方形/長方形 4"/>
          <p:cNvSpPr/>
          <p:nvPr/>
        </p:nvSpPr>
        <p:spPr>
          <a:xfrm>
            <a:off x="807722" y="3069771"/>
            <a:ext cx="4543697" cy="138478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rgbClr val="FF0000"/>
                </a:solidFill>
              </a:rPr>
              <a:t>外国人入国者数</a:t>
            </a:r>
            <a:endParaRPr kumimoji="1" lang="en-US" altLang="ja-JP" sz="3200" dirty="0">
              <a:solidFill>
                <a:srgbClr val="FF0000"/>
              </a:solidFill>
            </a:endParaRPr>
          </a:p>
          <a:p>
            <a:pPr algn="ctr"/>
            <a:r>
              <a:rPr lang="ja-JP" altLang="en-US" sz="3200" dirty="0">
                <a:solidFill>
                  <a:srgbClr val="FF0000"/>
                </a:solidFill>
              </a:rPr>
              <a:t>約</a:t>
            </a:r>
            <a:r>
              <a:rPr lang="en-US" altLang="ja-JP" sz="3200" dirty="0">
                <a:solidFill>
                  <a:srgbClr val="FF0000"/>
                </a:solidFill>
              </a:rPr>
              <a:t>90</a:t>
            </a:r>
            <a:r>
              <a:rPr lang="ja-JP" altLang="en-US" sz="3200" dirty="0">
                <a:solidFill>
                  <a:srgbClr val="FF0000"/>
                </a:solidFill>
              </a:rPr>
              <a:t>％増加</a:t>
            </a:r>
            <a:endParaRPr kumimoji="1" lang="ja-JP" altLang="en-US" sz="3200" dirty="0">
              <a:solidFill>
                <a:srgbClr val="FF0000"/>
              </a:solidFill>
            </a:endParaRPr>
          </a:p>
        </p:txBody>
      </p:sp>
      <p:sp>
        <p:nvSpPr>
          <p:cNvPr id="6" name="正方形/長方形 5"/>
          <p:cNvSpPr/>
          <p:nvPr/>
        </p:nvSpPr>
        <p:spPr>
          <a:xfrm>
            <a:off x="5699761" y="3069771"/>
            <a:ext cx="5455920" cy="138478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FF0000"/>
                </a:solidFill>
              </a:rPr>
              <a:t>ツーリズム分野の売り上げ</a:t>
            </a:r>
            <a:endParaRPr lang="en-US" altLang="ja-JP" sz="3200" dirty="0">
              <a:solidFill>
                <a:srgbClr val="FF0000"/>
              </a:solidFill>
            </a:endParaRPr>
          </a:p>
          <a:p>
            <a:pPr algn="ctr"/>
            <a:r>
              <a:rPr lang="ja-JP" altLang="en-US" sz="3200" dirty="0">
                <a:solidFill>
                  <a:srgbClr val="FF0000"/>
                </a:solidFill>
              </a:rPr>
              <a:t>約</a:t>
            </a:r>
            <a:r>
              <a:rPr lang="en-US" altLang="ja-JP" sz="3200" dirty="0">
                <a:solidFill>
                  <a:srgbClr val="FF0000"/>
                </a:solidFill>
              </a:rPr>
              <a:t>112</a:t>
            </a:r>
            <a:r>
              <a:rPr kumimoji="1" lang="ja-JP" altLang="en-US" sz="3200" dirty="0">
                <a:solidFill>
                  <a:srgbClr val="FF0000"/>
                </a:solidFill>
              </a:rPr>
              <a:t>％増加</a:t>
            </a:r>
            <a:endParaRPr kumimoji="1" lang="en-US" altLang="ja-JP" sz="3200" dirty="0">
              <a:solidFill>
                <a:srgbClr val="FF0000"/>
              </a:solidFill>
            </a:endParaRPr>
          </a:p>
        </p:txBody>
      </p:sp>
      <p:sp>
        <p:nvSpPr>
          <p:cNvPr id="3" name="テキスト ボックス 2"/>
          <p:cNvSpPr txBox="1"/>
          <p:nvPr/>
        </p:nvSpPr>
        <p:spPr>
          <a:xfrm>
            <a:off x="10197737" y="6012916"/>
            <a:ext cx="3413760" cy="369332"/>
          </a:xfrm>
          <a:prstGeom prst="rect">
            <a:avLst/>
          </a:prstGeom>
          <a:noFill/>
        </p:spPr>
        <p:txBody>
          <a:bodyPr wrap="square" rtlCol="0">
            <a:spAutoFit/>
          </a:bodyPr>
          <a:lstStyle/>
          <a:p>
            <a:r>
              <a:rPr kumimoji="1" lang="en-US" altLang="ja-JP" dirty="0">
                <a:solidFill>
                  <a:srgbClr val="FFFF00"/>
                </a:solidFill>
              </a:rPr>
              <a:t>※2018</a:t>
            </a:r>
            <a:r>
              <a:rPr kumimoji="1" lang="ja-JP" altLang="en-US" dirty="0">
                <a:solidFill>
                  <a:srgbClr val="FFFF00"/>
                </a:solidFill>
              </a:rPr>
              <a:t>年時点</a:t>
            </a:r>
          </a:p>
        </p:txBody>
      </p:sp>
      <p:sp>
        <p:nvSpPr>
          <p:cNvPr id="7" name="スライド番号プレースホルダー 6"/>
          <p:cNvSpPr>
            <a:spLocks noGrp="1"/>
          </p:cNvSpPr>
          <p:nvPr>
            <p:ph type="sldNum" sz="quarter" idx="12"/>
          </p:nvPr>
        </p:nvSpPr>
        <p:spPr/>
        <p:txBody>
          <a:bodyPr/>
          <a:lstStyle/>
          <a:p>
            <a:fld id="{20BCA137-A9B4-4665-9C06-F79EEDBBD040}" type="slidenum">
              <a:rPr kumimoji="1" lang="ja-JP" altLang="en-US" smtClean="0"/>
              <a:t>14</a:t>
            </a:fld>
            <a:endParaRPr kumimoji="1" lang="ja-JP" altLang="en-US"/>
          </a:p>
        </p:txBody>
      </p:sp>
    </p:spTree>
    <p:extLst>
      <p:ext uri="{BB962C8B-B14F-4D97-AF65-F5344CB8AC3E}">
        <p14:creationId xmlns:p14="http://schemas.microsoft.com/office/powerpoint/2010/main" val="2496300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a:stretch>
            <a:fillRect/>
          </a:stretch>
        </p:blipFill>
        <p:spPr>
          <a:xfrm>
            <a:off x="6026331" y="0"/>
            <a:ext cx="6244045" cy="6848673"/>
          </a:xfrm>
          <a:prstGeom prst="rect">
            <a:avLst/>
          </a:prstGeom>
        </p:spPr>
      </p:pic>
      <p:sp>
        <p:nvSpPr>
          <p:cNvPr id="4" name="スライド番号プレースホルダー 3"/>
          <p:cNvSpPr>
            <a:spLocks noGrp="1"/>
          </p:cNvSpPr>
          <p:nvPr>
            <p:ph type="sldNum" sz="quarter" idx="12"/>
          </p:nvPr>
        </p:nvSpPr>
        <p:spPr/>
        <p:txBody>
          <a:bodyPr/>
          <a:lstStyle/>
          <a:p>
            <a:fld id="{20BCA137-A9B4-4665-9C06-F79EEDBBD040}" type="slidenum">
              <a:rPr kumimoji="1" lang="ja-JP" altLang="en-US" smtClean="0"/>
              <a:t>15</a:t>
            </a:fld>
            <a:endParaRPr kumimoji="1" lang="ja-JP" altLang="en-US"/>
          </a:p>
        </p:txBody>
      </p:sp>
      <p:sp>
        <p:nvSpPr>
          <p:cNvPr id="7" name="角丸四角形 6"/>
          <p:cNvSpPr/>
          <p:nvPr/>
        </p:nvSpPr>
        <p:spPr>
          <a:xfrm>
            <a:off x="578032" y="733841"/>
            <a:ext cx="4720046" cy="5380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大阪・関西の持続的な経済成長の</a:t>
            </a:r>
            <a:endParaRPr lang="en-US" altLang="ja-JP" sz="3200" dirty="0"/>
          </a:p>
          <a:p>
            <a:pPr algn="ctr"/>
            <a:r>
              <a:rPr lang="ja-JP" altLang="en-US" sz="3200" dirty="0"/>
              <a:t>エンジンとなる</a:t>
            </a:r>
            <a:r>
              <a:rPr lang="en-US" altLang="ja-JP" sz="3200" dirty="0"/>
              <a:t>IR</a:t>
            </a:r>
            <a:endParaRPr kumimoji="1" lang="ja-JP" altLang="en-US" sz="3200" dirty="0"/>
          </a:p>
        </p:txBody>
      </p:sp>
    </p:spTree>
    <p:extLst>
      <p:ext uri="{BB962C8B-B14F-4D97-AF65-F5344CB8AC3E}">
        <p14:creationId xmlns:p14="http://schemas.microsoft.com/office/powerpoint/2010/main" val="1940388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97551344-EC6A-4FF1-BF4E-2FFDF6E3A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xmlns="" id="{616125BD-7515-438B-9BF6-DF274ACE5EA6}"/>
              </a:ext>
            </a:extLst>
          </p:cNvPr>
          <p:cNvSpPr>
            <a:spLocks noGrp="1"/>
          </p:cNvSpPr>
          <p:nvPr>
            <p:ph type="title"/>
          </p:nvPr>
        </p:nvSpPr>
        <p:spPr>
          <a:xfrm>
            <a:off x="2792506" y="206188"/>
            <a:ext cx="9982200" cy="964547"/>
          </a:xfrm>
        </p:spPr>
        <p:txBody>
          <a:bodyPr>
            <a:normAutofit fontScale="90000"/>
          </a:bodyPr>
          <a:lstStyle/>
          <a:p>
            <a:pPr algn="ctr"/>
            <a:r>
              <a:rPr kumimoji="1" lang="en-US" altLang="ja-JP" dirty="0">
                <a:solidFill>
                  <a:schemeClr val="bg1"/>
                </a:solidFill>
              </a:rPr>
              <a:t>IR</a:t>
            </a:r>
            <a:br>
              <a:rPr kumimoji="1" lang="en-US" altLang="ja-JP" dirty="0">
                <a:solidFill>
                  <a:schemeClr val="bg1"/>
                </a:solidFill>
              </a:rPr>
            </a:br>
            <a:r>
              <a:rPr kumimoji="1" lang="ja-JP" altLang="en-US" dirty="0">
                <a:solidFill>
                  <a:schemeClr val="bg1"/>
                </a:solidFill>
              </a:rPr>
              <a:t>（</a:t>
            </a:r>
            <a:r>
              <a:rPr lang="en-US" altLang="ja-JP" dirty="0">
                <a:solidFill>
                  <a:srgbClr val="FF0000"/>
                </a:solidFill>
              </a:rPr>
              <a:t>I</a:t>
            </a:r>
            <a:r>
              <a:rPr lang="en-US" altLang="ja-JP" dirty="0">
                <a:solidFill>
                  <a:schemeClr val="bg1"/>
                </a:solidFill>
              </a:rPr>
              <a:t>ntegrated </a:t>
            </a:r>
            <a:r>
              <a:rPr lang="en-US" altLang="ja-JP" dirty="0">
                <a:solidFill>
                  <a:srgbClr val="FF0000"/>
                </a:solidFill>
              </a:rPr>
              <a:t>R</a:t>
            </a:r>
            <a:r>
              <a:rPr lang="en-US" altLang="ja-JP" dirty="0">
                <a:solidFill>
                  <a:schemeClr val="bg1"/>
                </a:solidFill>
              </a:rPr>
              <a:t>esort :</a:t>
            </a:r>
            <a:r>
              <a:rPr lang="ja-JP" altLang="en-US" dirty="0">
                <a:solidFill>
                  <a:schemeClr val="bg1"/>
                </a:solidFill>
              </a:rPr>
              <a:t>統合型リゾート）</a:t>
            </a:r>
            <a:endParaRPr kumimoji="1" lang="ja-JP" altLang="en-US" dirty="0">
              <a:solidFill>
                <a:schemeClr val="bg1"/>
              </a:solidFill>
            </a:endParaRPr>
          </a:p>
        </p:txBody>
      </p:sp>
      <p:sp>
        <p:nvSpPr>
          <p:cNvPr id="5" name="テキスト ボックス 4">
            <a:extLst>
              <a:ext uri="{FF2B5EF4-FFF2-40B4-BE49-F238E27FC236}">
                <a16:creationId xmlns:a16="http://schemas.microsoft.com/office/drawing/2014/main" xmlns="" id="{CFE95485-80FA-459A-98D0-7ACDAA8E35D1}"/>
              </a:ext>
            </a:extLst>
          </p:cNvPr>
          <p:cNvSpPr txBox="1"/>
          <p:nvPr/>
        </p:nvSpPr>
        <p:spPr>
          <a:xfrm>
            <a:off x="5459505" y="3429000"/>
            <a:ext cx="2402542" cy="369332"/>
          </a:xfrm>
          <a:prstGeom prst="rect">
            <a:avLst/>
          </a:prstGeom>
          <a:noFill/>
        </p:spPr>
        <p:txBody>
          <a:bodyPr wrap="square" rtlCol="0">
            <a:spAutoFit/>
          </a:bodyPr>
          <a:lstStyle/>
          <a:p>
            <a:r>
              <a:rPr kumimoji="1" lang="ja-JP" altLang="en-US" dirty="0">
                <a:solidFill>
                  <a:schemeClr val="bg1"/>
                </a:solidFill>
                <a:latin typeface="BIZ UD明朝 Medium" panose="02020500000000000000" pitchFamily="17" charset="-128"/>
                <a:ea typeface="BIZ UD明朝 Medium" panose="02020500000000000000" pitchFamily="17" charset="-128"/>
              </a:rPr>
              <a:t>マリーナベイサンズ</a:t>
            </a:r>
          </a:p>
        </p:txBody>
      </p:sp>
      <p:sp>
        <p:nvSpPr>
          <p:cNvPr id="3" name="スライド番号プレースホルダー 2">
            <a:extLst>
              <a:ext uri="{FF2B5EF4-FFF2-40B4-BE49-F238E27FC236}">
                <a16:creationId xmlns:a16="http://schemas.microsoft.com/office/drawing/2014/main" xmlns="" id="{B5F58501-EA46-4270-8C4B-B6027E4858FB}"/>
              </a:ext>
            </a:extLst>
          </p:cNvPr>
          <p:cNvSpPr>
            <a:spLocks noGrp="1"/>
          </p:cNvSpPr>
          <p:nvPr>
            <p:ph type="sldNum" sz="quarter" idx="12"/>
          </p:nvPr>
        </p:nvSpPr>
        <p:spPr/>
        <p:txBody>
          <a:bodyPr/>
          <a:lstStyle/>
          <a:p>
            <a:fld id="{20BCA137-A9B4-4665-9C06-F79EEDBBD040}" type="slidenum">
              <a:rPr kumimoji="1" lang="ja-JP" altLang="en-US" smtClean="0"/>
              <a:t>16</a:t>
            </a:fld>
            <a:endParaRPr kumimoji="1" lang="ja-JP" altLang="en-US"/>
          </a:p>
        </p:txBody>
      </p:sp>
    </p:spTree>
    <p:extLst>
      <p:ext uri="{BB962C8B-B14F-4D97-AF65-F5344CB8AC3E}">
        <p14:creationId xmlns:p14="http://schemas.microsoft.com/office/powerpoint/2010/main" val="521981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楕円 6">
            <a:extLst>
              <a:ext uri="{FF2B5EF4-FFF2-40B4-BE49-F238E27FC236}">
                <a16:creationId xmlns:a16="http://schemas.microsoft.com/office/drawing/2014/main" xmlns="" id="{17764663-2E12-4182-9818-9FBB5DBA2447}"/>
              </a:ext>
            </a:extLst>
          </p:cNvPr>
          <p:cNvSpPr/>
          <p:nvPr/>
        </p:nvSpPr>
        <p:spPr>
          <a:xfrm>
            <a:off x="2438400" y="1039906"/>
            <a:ext cx="5961529" cy="538778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xmlns="" id="{41D28A10-D005-4B9E-8DB9-A45A38D99832}"/>
              </a:ext>
            </a:extLst>
          </p:cNvPr>
          <p:cNvSpPr/>
          <p:nvPr/>
        </p:nvSpPr>
        <p:spPr>
          <a:xfrm>
            <a:off x="4195484" y="2312893"/>
            <a:ext cx="1524000" cy="148814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カジノ</a:t>
            </a:r>
          </a:p>
        </p:txBody>
      </p:sp>
      <p:sp>
        <p:nvSpPr>
          <p:cNvPr id="3" name="楕円 2">
            <a:extLst>
              <a:ext uri="{FF2B5EF4-FFF2-40B4-BE49-F238E27FC236}">
                <a16:creationId xmlns:a16="http://schemas.microsoft.com/office/drawing/2014/main" xmlns="" id="{EBC065FA-1A82-4954-B108-7A7844532AF3}"/>
              </a:ext>
            </a:extLst>
          </p:cNvPr>
          <p:cNvSpPr/>
          <p:nvPr/>
        </p:nvSpPr>
        <p:spPr>
          <a:xfrm>
            <a:off x="2752163" y="2949388"/>
            <a:ext cx="1371602" cy="137160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国際</a:t>
            </a:r>
            <a:endParaRPr kumimoji="1" lang="en-US" altLang="ja-JP" dirty="0"/>
          </a:p>
          <a:p>
            <a:pPr algn="ctr"/>
            <a:r>
              <a:rPr kumimoji="1" lang="ja-JP" altLang="en-US" dirty="0"/>
              <a:t>会議場</a:t>
            </a:r>
          </a:p>
        </p:txBody>
      </p:sp>
      <p:sp>
        <p:nvSpPr>
          <p:cNvPr id="4" name="楕円 3">
            <a:extLst>
              <a:ext uri="{FF2B5EF4-FFF2-40B4-BE49-F238E27FC236}">
                <a16:creationId xmlns:a16="http://schemas.microsoft.com/office/drawing/2014/main" xmlns="" id="{47D7316F-35DE-40A6-958B-B5D6807B9703}"/>
              </a:ext>
            </a:extLst>
          </p:cNvPr>
          <p:cNvSpPr/>
          <p:nvPr/>
        </p:nvSpPr>
        <p:spPr>
          <a:xfrm>
            <a:off x="4043083" y="3980328"/>
            <a:ext cx="1828801" cy="17301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ショッピング</a:t>
            </a:r>
            <a:endParaRPr kumimoji="1" lang="en-US" altLang="ja-JP" sz="1600" dirty="0"/>
          </a:p>
          <a:p>
            <a:pPr algn="ctr"/>
            <a:r>
              <a:rPr kumimoji="1" lang="ja-JP" altLang="en-US" sz="1600" dirty="0"/>
              <a:t>モール</a:t>
            </a:r>
          </a:p>
        </p:txBody>
      </p:sp>
      <p:sp>
        <p:nvSpPr>
          <p:cNvPr id="5" name="楕円 4">
            <a:extLst>
              <a:ext uri="{FF2B5EF4-FFF2-40B4-BE49-F238E27FC236}">
                <a16:creationId xmlns:a16="http://schemas.microsoft.com/office/drawing/2014/main" xmlns="" id="{BEAB960E-69D3-4A49-9485-09D9E558290A}"/>
              </a:ext>
            </a:extLst>
          </p:cNvPr>
          <p:cNvSpPr/>
          <p:nvPr/>
        </p:nvSpPr>
        <p:spPr>
          <a:xfrm>
            <a:off x="6033248" y="4213410"/>
            <a:ext cx="1129553" cy="109369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劇場</a:t>
            </a:r>
          </a:p>
        </p:txBody>
      </p:sp>
      <p:sp>
        <p:nvSpPr>
          <p:cNvPr id="6" name="楕円 5">
            <a:extLst>
              <a:ext uri="{FF2B5EF4-FFF2-40B4-BE49-F238E27FC236}">
                <a16:creationId xmlns:a16="http://schemas.microsoft.com/office/drawing/2014/main" xmlns="" id="{659DFEAB-C5D1-4E07-B517-28166350FCF4}"/>
              </a:ext>
            </a:extLst>
          </p:cNvPr>
          <p:cNvSpPr/>
          <p:nvPr/>
        </p:nvSpPr>
        <p:spPr>
          <a:xfrm>
            <a:off x="5943603" y="2312893"/>
            <a:ext cx="1757081" cy="171225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ホテル</a:t>
            </a:r>
          </a:p>
        </p:txBody>
      </p:sp>
      <p:sp>
        <p:nvSpPr>
          <p:cNvPr id="8" name="テキスト ボックス 7">
            <a:extLst>
              <a:ext uri="{FF2B5EF4-FFF2-40B4-BE49-F238E27FC236}">
                <a16:creationId xmlns:a16="http://schemas.microsoft.com/office/drawing/2014/main" xmlns="" id="{A86B9BE5-1AA8-4406-B2EE-3F6C8B0AEBBA}"/>
              </a:ext>
            </a:extLst>
          </p:cNvPr>
          <p:cNvSpPr txBox="1"/>
          <p:nvPr/>
        </p:nvSpPr>
        <p:spPr>
          <a:xfrm>
            <a:off x="5190566" y="1147483"/>
            <a:ext cx="681318" cy="707886"/>
          </a:xfrm>
          <a:prstGeom prst="rect">
            <a:avLst/>
          </a:prstGeom>
          <a:noFill/>
        </p:spPr>
        <p:txBody>
          <a:bodyPr wrap="square" rtlCol="0">
            <a:spAutoFit/>
          </a:bodyPr>
          <a:lstStyle/>
          <a:p>
            <a:r>
              <a:rPr kumimoji="1" lang="en-US" altLang="ja-JP" sz="4000" u="sng" dirty="0">
                <a:solidFill>
                  <a:srgbClr val="FF0000"/>
                </a:solidFill>
              </a:rPr>
              <a:t>IR</a:t>
            </a:r>
            <a:endParaRPr kumimoji="1" lang="ja-JP" altLang="en-US" sz="4000" u="sng" dirty="0">
              <a:solidFill>
                <a:srgbClr val="FF0000"/>
              </a:solidFill>
            </a:endParaRPr>
          </a:p>
        </p:txBody>
      </p:sp>
      <p:pic>
        <p:nvPicPr>
          <p:cNvPr id="10" name="図 9">
            <a:extLst>
              <a:ext uri="{FF2B5EF4-FFF2-40B4-BE49-F238E27FC236}">
                <a16:creationId xmlns:a16="http://schemas.microsoft.com/office/drawing/2014/main" xmlns="" id="{829DDD3C-B875-4D11-B3A1-802733BEF02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153751" y="3777124"/>
            <a:ext cx="2603263" cy="2771215"/>
          </a:xfrm>
          <a:prstGeom prst="rect">
            <a:avLst/>
          </a:prstGeom>
        </p:spPr>
      </p:pic>
      <p:pic>
        <p:nvPicPr>
          <p:cNvPr id="12" name="図 11" descr="物体, ルーレット が含まれている画像&#10;&#10;自動的に生成された説明">
            <a:extLst>
              <a:ext uri="{FF2B5EF4-FFF2-40B4-BE49-F238E27FC236}">
                <a16:creationId xmlns:a16="http://schemas.microsoft.com/office/drawing/2014/main" xmlns="" id="{2F6D9BA6-1943-494C-9532-591EB46FA2F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85990" y="430306"/>
            <a:ext cx="2008439" cy="2088776"/>
          </a:xfrm>
          <a:prstGeom prst="rect">
            <a:avLst/>
          </a:prstGeom>
        </p:spPr>
      </p:pic>
      <p:pic>
        <p:nvPicPr>
          <p:cNvPr id="17" name="図 16">
            <a:extLst>
              <a:ext uri="{FF2B5EF4-FFF2-40B4-BE49-F238E27FC236}">
                <a16:creationId xmlns:a16="http://schemas.microsoft.com/office/drawing/2014/main" xmlns="" id="{8B759817-082C-4E0A-BAE6-9396E216519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8783" y="4651279"/>
            <a:ext cx="2872510" cy="2118476"/>
          </a:xfrm>
          <a:prstGeom prst="rect">
            <a:avLst/>
          </a:prstGeom>
        </p:spPr>
      </p:pic>
      <p:pic>
        <p:nvPicPr>
          <p:cNvPr id="19" name="図 18" descr="カーテン, 家具 が含まれている画像&#10;&#10;自動的に生成された説明">
            <a:extLst>
              <a:ext uri="{FF2B5EF4-FFF2-40B4-BE49-F238E27FC236}">
                <a16:creationId xmlns:a16="http://schemas.microsoft.com/office/drawing/2014/main" xmlns="" id="{56F4B6F0-0DF3-4905-8C2A-4A226C19E72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8435653" y="1039628"/>
            <a:ext cx="3190556" cy="2389372"/>
          </a:xfrm>
          <a:prstGeom prst="rect">
            <a:avLst/>
          </a:prstGeom>
        </p:spPr>
      </p:pic>
      <p:sp>
        <p:nvSpPr>
          <p:cNvPr id="9" name="スライド番号プレースホルダー 8">
            <a:extLst>
              <a:ext uri="{FF2B5EF4-FFF2-40B4-BE49-F238E27FC236}">
                <a16:creationId xmlns:a16="http://schemas.microsoft.com/office/drawing/2014/main" xmlns="" id="{1E15D964-1979-4487-8988-657F11D17726}"/>
              </a:ext>
            </a:extLst>
          </p:cNvPr>
          <p:cNvSpPr>
            <a:spLocks noGrp="1"/>
          </p:cNvSpPr>
          <p:nvPr>
            <p:ph type="sldNum" sz="quarter" idx="12"/>
          </p:nvPr>
        </p:nvSpPr>
        <p:spPr/>
        <p:txBody>
          <a:bodyPr/>
          <a:lstStyle/>
          <a:p>
            <a:fld id="{20BCA137-A9B4-4665-9C06-F79EEDBBD040}" type="slidenum">
              <a:rPr kumimoji="1" lang="ja-JP" altLang="en-US" smtClean="0"/>
              <a:t>17</a:t>
            </a:fld>
            <a:endParaRPr kumimoji="1" lang="ja-JP" altLang="en-US"/>
          </a:p>
        </p:txBody>
      </p:sp>
    </p:spTree>
    <p:extLst>
      <p:ext uri="{BB962C8B-B14F-4D97-AF65-F5344CB8AC3E}">
        <p14:creationId xmlns:p14="http://schemas.microsoft.com/office/powerpoint/2010/main" val="207296101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9">
            <a:extLst>
              <a:ext uri="{FF2B5EF4-FFF2-40B4-BE49-F238E27FC236}">
                <a16:creationId xmlns:a16="http://schemas.microsoft.com/office/drawing/2014/main" xmlns="" id="{887758F9-8BAB-45E8-880D-215FAA5EE2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タイトル 1">
            <a:extLst>
              <a:ext uri="{FF2B5EF4-FFF2-40B4-BE49-F238E27FC236}">
                <a16:creationId xmlns:a16="http://schemas.microsoft.com/office/drawing/2014/main" xmlns="" id="{0E499FFD-BA11-49CE-B952-CCAFB42D6CF4}"/>
              </a:ext>
            </a:extLst>
          </p:cNvPr>
          <p:cNvSpPr txBox="1">
            <a:spLocks/>
          </p:cNvSpPr>
          <p:nvPr/>
        </p:nvSpPr>
        <p:spPr>
          <a:xfrm>
            <a:off x="573741" y="2412365"/>
            <a:ext cx="3517187" cy="203327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solidFill>
                  <a:srgbClr val="FFFFFF"/>
                </a:solidFill>
              </a:rPr>
              <a:t>IR</a:t>
            </a:r>
            <a:r>
              <a:rPr lang="ja-JP" altLang="en-US" dirty="0">
                <a:solidFill>
                  <a:srgbClr val="FFFFFF"/>
                </a:solidFill>
              </a:rPr>
              <a:t>内に</a:t>
            </a:r>
            <a:r>
              <a:rPr lang="en-US" altLang="ja-JP" dirty="0">
                <a:solidFill>
                  <a:srgbClr val="FFFFFF"/>
                </a:solidFill>
              </a:rPr>
              <a:t/>
            </a:r>
            <a:br>
              <a:rPr lang="en-US" altLang="ja-JP" dirty="0">
                <a:solidFill>
                  <a:srgbClr val="FFFFFF"/>
                </a:solidFill>
              </a:rPr>
            </a:br>
            <a:r>
              <a:rPr lang="ja-JP" altLang="en-US" dirty="0">
                <a:solidFill>
                  <a:srgbClr val="FFFFFF"/>
                </a:solidFill>
              </a:rPr>
              <a:t>駅直結</a:t>
            </a:r>
            <a:r>
              <a:rPr lang="en-US" altLang="ja-JP" dirty="0">
                <a:solidFill>
                  <a:srgbClr val="FFFFFF"/>
                </a:solidFill>
              </a:rPr>
              <a:t/>
            </a:r>
            <a:br>
              <a:rPr lang="en-US" altLang="ja-JP" dirty="0">
                <a:solidFill>
                  <a:srgbClr val="FFFFFF"/>
                </a:solidFill>
              </a:rPr>
            </a:br>
            <a:r>
              <a:rPr lang="ja-JP" altLang="en-US" dirty="0">
                <a:solidFill>
                  <a:srgbClr val="FFFFFF"/>
                </a:solidFill>
              </a:rPr>
              <a:t>複合型ビル</a:t>
            </a:r>
          </a:p>
        </p:txBody>
      </p:sp>
      <p:graphicFrame>
        <p:nvGraphicFramePr>
          <p:cNvPr id="4" name="コンテンツ プレースホルダー 2">
            <a:extLst>
              <a:ext uri="{FF2B5EF4-FFF2-40B4-BE49-F238E27FC236}">
                <a16:creationId xmlns:a16="http://schemas.microsoft.com/office/drawing/2014/main" xmlns="" id="{0B2C049E-4F2D-4D3C-9BFE-A15FE64611B8}"/>
              </a:ext>
            </a:extLst>
          </p:cNvPr>
          <p:cNvGraphicFramePr>
            <a:graphicFrameLocks/>
          </p:cNvGraphicFramePr>
          <p:nvPr/>
        </p:nvGraphicFramePr>
        <p:xfrm>
          <a:off x="5194300" y="973394"/>
          <a:ext cx="6513604" cy="5382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スライド番号プレースホルダー 4">
            <a:extLst>
              <a:ext uri="{FF2B5EF4-FFF2-40B4-BE49-F238E27FC236}">
                <a16:creationId xmlns:a16="http://schemas.microsoft.com/office/drawing/2014/main" xmlns="" id="{41C33886-4AC3-4E5F-9783-3EC87D3056AD}"/>
              </a:ext>
            </a:extLst>
          </p:cNvPr>
          <p:cNvSpPr>
            <a:spLocks noGrp="1"/>
          </p:cNvSpPr>
          <p:nvPr>
            <p:ph type="sldNum" sz="quarter" idx="12"/>
          </p:nvPr>
        </p:nvSpPr>
        <p:spPr/>
        <p:txBody>
          <a:bodyPr/>
          <a:lstStyle/>
          <a:p>
            <a:fld id="{20BCA137-A9B4-4665-9C06-F79EEDBBD040}" type="slidenum">
              <a:rPr kumimoji="1" lang="ja-JP" altLang="en-US" smtClean="0"/>
              <a:t>18</a:t>
            </a:fld>
            <a:endParaRPr kumimoji="1" lang="ja-JP" altLang="en-US"/>
          </a:p>
        </p:txBody>
      </p:sp>
    </p:spTree>
    <p:extLst>
      <p:ext uri="{BB962C8B-B14F-4D97-AF65-F5344CB8AC3E}">
        <p14:creationId xmlns:p14="http://schemas.microsoft.com/office/powerpoint/2010/main" val="229744177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xmlns="" id="{8FADB997-3FB4-4C4B-BD54-24BC3FB710E1}"/>
              </a:ext>
              <a:ext uri="{C183D7F6-B498-43B3-948B-1728B52AA6E4}">
                <adec:decorative xmlns:adec="http://schemas.microsoft.com/office/drawing/2017/decorative" xmlns=""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16542" y="4190347"/>
            <a:ext cx="4572000" cy="2657475"/>
          </a:xfrm>
          <a:prstGeom prst="rect">
            <a:avLst/>
          </a:prstGeom>
        </p:spPr>
      </p:pic>
      <p:sp>
        <p:nvSpPr>
          <p:cNvPr id="2" name="タイトル 1">
            <a:extLst>
              <a:ext uri="{FF2B5EF4-FFF2-40B4-BE49-F238E27FC236}">
                <a16:creationId xmlns:a16="http://schemas.microsoft.com/office/drawing/2014/main" xmlns="" id="{6E784FDD-FF25-4768-88EE-F129C2AE9A71}"/>
              </a:ext>
            </a:extLst>
          </p:cNvPr>
          <p:cNvSpPr>
            <a:spLocks noGrp="1"/>
          </p:cNvSpPr>
          <p:nvPr>
            <p:ph type="title" idx="4294967295"/>
          </p:nvPr>
        </p:nvSpPr>
        <p:spPr>
          <a:xfrm>
            <a:off x="3110752" y="3848286"/>
            <a:ext cx="5531223" cy="1325563"/>
          </a:xfrm>
        </p:spPr>
        <p:txBody>
          <a:bodyPr/>
          <a:lstStyle/>
          <a:p>
            <a:pPr algn="ctr"/>
            <a:r>
              <a:rPr kumimoji="1" lang="ja-JP" altLang="en-US" dirty="0">
                <a:latin typeface="ＭＳ ゴシック" panose="020B0609070205080204" pitchFamily="49" charset="-128"/>
                <a:ea typeface="ＭＳ ゴシック" panose="020B0609070205080204" pitchFamily="49" charset="-128"/>
                <a:cs typeface="Microsoft Uighur" panose="020B0604020202020204" pitchFamily="2" charset="-78"/>
              </a:rPr>
              <a:t>ターゲットは</a:t>
            </a:r>
            <a:r>
              <a:rPr kumimoji="1" lang="en-US" altLang="ja-JP" dirty="0">
                <a:latin typeface="ＭＳ ゴシック" panose="020B0609070205080204" pitchFamily="49" charset="-128"/>
                <a:ea typeface="ＭＳ ゴシック" panose="020B0609070205080204" pitchFamily="49" charset="-128"/>
                <a:cs typeface="Microsoft Uighur" panose="020B0604020202020204" pitchFamily="2" charset="-78"/>
              </a:rPr>
              <a:t/>
            </a:r>
            <a:br>
              <a:rPr kumimoji="1" lang="en-US" altLang="ja-JP" dirty="0">
                <a:latin typeface="ＭＳ ゴシック" panose="020B0609070205080204" pitchFamily="49" charset="-128"/>
                <a:ea typeface="ＭＳ ゴシック" panose="020B0609070205080204" pitchFamily="49" charset="-128"/>
                <a:cs typeface="Microsoft Uighur" panose="020B0604020202020204" pitchFamily="2" charset="-78"/>
              </a:rPr>
            </a:br>
            <a:r>
              <a:rPr kumimoji="1" lang="ja-JP" altLang="en-US" dirty="0">
                <a:solidFill>
                  <a:srgbClr val="FF0000"/>
                </a:solidFill>
                <a:latin typeface="ＭＳ ゴシック" panose="020B0609070205080204" pitchFamily="49" charset="-128"/>
                <a:ea typeface="ＭＳ ゴシック" panose="020B0609070205080204" pitchFamily="49" charset="-128"/>
                <a:cs typeface="Microsoft Uighur" panose="020B0604020202020204" pitchFamily="2" charset="-78"/>
              </a:rPr>
              <a:t>全世代</a:t>
            </a:r>
          </a:p>
        </p:txBody>
      </p:sp>
      <p:sp>
        <p:nvSpPr>
          <p:cNvPr id="5" name="テキスト ボックス 4">
            <a:extLst>
              <a:ext uri="{FF2B5EF4-FFF2-40B4-BE49-F238E27FC236}">
                <a16:creationId xmlns:a16="http://schemas.microsoft.com/office/drawing/2014/main" xmlns="" id="{0C623B43-C4D1-4CBF-8FD1-AA9895A2EA20}"/>
              </a:ext>
            </a:extLst>
          </p:cNvPr>
          <p:cNvSpPr txBox="1"/>
          <p:nvPr/>
        </p:nvSpPr>
        <p:spPr>
          <a:xfrm>
            <a:off x="941294" y="1240770"/>
            <a:ext cx="9870141" cy="769441"/>
          </a:xfrm>
          <a:prstGeom prst="rect">
            <a:avLst/>
          </a:prstGeom>
          <a:noFill/>
        </p:spPr>
        <p:txBody>
          <a:bodyPr wrap="square" rtlCol="0">
            <a:spAutoFit/>
          </a:bodyPr>
          <a:lstStyle/>
          <a:p>
            <a:r>
              <a:rPr kumimoji="1" lang="ja-JP" altLang="en-US" sz="4400" dirty="0"/>
              <a:t>出来るだけ多くの人に来てもらいたい・・・</a:t>
            </a:r>
          </a:p>
        </p:txBody>
      </p:sp>
      <p:sp>
        <p:nvSpPr>
          <p:cNvPr id="6" name="矢印: 下 5">
            <a:extLst>
              <a:ext uri="{FF2B5EF4-FFF2-40B4-BE49-F238E27FC236}">
                <a16:creationId xmlns:a16="http://schemas.microsoft.com/office/drawing/2014/main" xmlns="" id="{420D0C24-BB36-4797-A840-E1B815BD5FEE}"/>
              </a:ext>
            </a:extLst>
          </p:cNvPr>
          <p:cNvSpPr/>
          <p:nvPr/>
        </p:nvSpPr>
        <p:spPr>
          <a:xfrm>
            <a:off x="4782670" y="2566333"/>
            <a:ext cx="2187388" cy="132556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 name="スライド番号プレースホルダー 2">
            <a:extLst>
              <a:ext uri="{FF2B5EF4-FFF2-40B4-BE49-F238E27FC236}">
                <a16:creationId xmlns:a16="http://schemas.microsoft.com/office/drawing/2014/main" xmlns="" id="{77BE0A14-D1E6-483C-9A01-EE2E125000A0}"/>
              </a:ext>
            </a:extLst>
          </p:cNvPr>
          <p:cNvSpPr>
            <a:spLocks noGrp="1"/>
          </p:cNvSpPr>
          <p:nvPr>
            <p:ph type="sldNum" sz="quarter" idx="12"/>
          </p:nvPr>
        </p:nvSpPr>
        <p:spPr/>
        <p:txBody>
          <a:bodyPr/>
          <a:lstStyle/>
          <a:p>
            <a:fld id="{20BCA137-A9B4-4665-9C06-F79EEDBBD040}" type="slidenum">
              <a:rPr kumimoji="1" lang="ja-JP" altLang="en-US" smtClean="0"/>
              <a:t>19</a:t>
            </a:fld>
            <a:endParaRPr kumimoji="1" lang="ja-JP" altLang="en-US"/>
          </a:p>
        </p:txBody>
      </p:sp>
    </p:spTree>
    <p:extLst>
      <p:ext uri="{BB962C8B-B14F-4D97-AF65-F5344CB8AC3E}">
        <p14:creationId xmlns:p14="http://schemas.microsoft.com/office/powerpoint/2010/main" val="2346094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日本の現状</a:t>
            </a:r>
          </a:p>
        </p:txBody>
      </p:sp>
      <p:sp>
        <p:nvSpPr>
          <p:cNvPr id="3" name="コンテンツ プレースホルダー 2"/>
          <p:cNvSpPr>
            <a:spLocks noGrp="1"/>
          </p:cNvSpPr>
          <p:nvPr>
            <p:ph idx="1"/>
          </p:nvPr>
        </p:nvSpPr>
        <p:spPr>
          <a:xfrm>
            <a:off x="-194708" y="1863143"/>
            <a:ext cx="6290708" cy="4121150"/>
          </a:xfrm>
        </p:spPr>
        <p:txBody>
          <a:bodyPr>
            <a:normAutofit/>
          </a:bodyPr>
          <a:lstStyle/>
          <a:p>
            <a:pPr algn="ctr"/>
            <a:endParaRPr kumimoji="1" lang="en-US" altLang="ja-JP" sz="2400" dirty="0"/>
          </a:p>
          <a:p>
            <a:pPr marL="0" indent="0" algn="ctr">
              <a:buNone/>
            </a:pPr>
            <a:r>
              <a:rPr kumimoji="1" lang="ja-JP" altLang="en-US" sz="3200" dirty="0"/>
              <a:t>一貫して東京一極集中が進行</a:t>
            </a:r>
            <a:endParaRPr kumimoji="1" lang="en-US" altLang="ja-JP" sz="3200" dirty="0"/>
          </a:p>
          <a:p>
            <a:pPr marL="0" indent="0" algn="ctr">
              <a:buNone/>
            </a:pPr>
            <a:r>
              <a:rPr kumimoji="1" lang="ja-JP" altLang="en-US" sz="3200" dirty="0"/>
              <a:t>（災害のリスク）</a:t>
            </a:r>
            <a:endParaRPr kumimoji="1" lang="en-US" altLang="ja-JP" sz="3200" dirty="0"/>
          </a:p>
          <a:p>
            <a:pPr marL="0" indent="0" algn="ctr">
              <a:buNone/>
            </a:pPr>
            <a:endParaRPr lang="en-US" altLang="ja-JP" sz="3200" dirty="0"/>
          </a:p>
          <a:p>
            <a:pPr marL="0" indent="0" algn="ctr">
              <a:buNone/>
            </a:pPr>
            <a:r>
              <a:rPr kumimoji="1" lang="ja-JP" altLang="en-US" sz="3200" dirty="0"/>
              <a:t>グローバルな</a:t>
            </a:r>
            <a:endParaRPr kumimoji="1" lang="en-US" altLang="ja-JP" sz="3200" dirty="0"/>
          </a:p>
          <a:p>
            <a:pPr marL="0" indent="0" algn="ctr">
              <a:buNone/>
            </a:pPr>
            <a:r>
              <a:rPr kumimoji="1" lang="ja-JP" altLang="en-US" sz="3200" dirty="0"/>
              <a:t>都市間競争の時代の中で</a:t>
            </a:r>
            <a:endParaRPr kumimoji="1" lang="en-US" altLang="ja-JP" sz="3200" dirty="0"/>
          </a:p>
          <a:p>
            <a:pPr marL="0" indent="0" algn="ctr">
              <a:buNone/>
            </a:pPr>
            <a:r>
              <a:rPr kumimoji="1" lang="ja-JP" altLang="en-US" sz="3200" dirty="0"/>
              <a:t>日本の成長力は低迷</a:t>
            </a:r>
            <a:endParaRPr kumimoji="1" lang="en-US" altLang="ja-JP" sz="3200" dirty="0"/>
          </a:p>
          <a:p>
            <a:pPr marL="0" indent="0">
              <a:buNone/>
            </a:pPr>
            <a:endParaRPr lang="en-US" altLang="ja-JP" sz="3600" dirty="0"/>
          </a:p>
          <a:p>
            <a:pPr marL="0" indent="0">
              <a:buNone/>
            </a:pPr>
            <a:endParaRPr lang="en-US" altLang="ja-JP" sz="2400" dirty="0"/>
          </a:p>
          <a:p>
            <a:pPr marL="0" indent="0">
              <a:buNone/>
            </a:pPr>
            <a:endParaRPr lang="en-US" altLang="ja-JP" sz="2400" dirty="0"/>
          </a:p>
          <a:p>
            <a:endParaRPr lang="en-US" altLang="ja-JP" sz="2400" dirty="0"/>
          </a:p>
          <a:p>
            <a:endParaRPr lang="en-US" altLang="ja-JP" sz="2400" dirty="0"/>
          </a:p>
          <a:p>
            <a:endParaRPr lang="ja-JP" altLang="en-US" sz="2400" dirty="0"/>
          </a:p>
          <a:p>
            <a:endParaRPr kumimoji="1" lang="en-US" altLang="ja-JP" sz="2400" dirty="0"/>
          </a:p>
          <a:p>
            <a:endParaRPr kumimoji="1" lang="ja-JP" altLang="en-US" sz="2400"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9947" y="0"/>
            <a:ext cx="6352053" cy="3535680"/>
          </a:xfrm>
          <a:prstGeom prst="rect">
            <a:avLst/>
          </a:prstGeom>
        </p:spPr>
      </p:pic>
      <p:sp>
        <p:nvSpPr>
          <p:cNvPr id="4" name="スライド番号プレースホルダー 3"/>
          <p:cNvSpPr>
            <a:spLocks noGrp="1"/>
          </p:cNvSpPr>
          <p:nvPr>
            <p:ph type="sldNum" sz="quarter" idx="12"/>
          </p:nvPr>
        </p:nvSpPr>
        <p:spPr/>
        <p:txBody>
          <a:bodyPr/>
          <a:lstStyle/>
          <a:p>
            <a:fld id="{20BCA137-A9B4-4665-9C06-F79EEDBBD040}" type="slidenum">
              <a:rPr kumimoji="1" lang="ja-JP" altLang="en-US" smtClean="0"/>
              <a:t>2</a:t>
            </a:fld>
            <a:endParaRPr kumimoji="1" lang="ja-JP" altLang="en-US"/>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182" y="3535680"/>
            <a:ext cx="3351647" cy="3322320"/>
          </a:xfrm>
          <a:prstGeom prst="rect">
            <a:avLst/>
          </a:prstGeom>
        </p:spPr>
      </p:pic>
    </p:spTree>
    <p:extLst>
      <p:ext uri="{BB962C8B-B14F-4D97-AF65-F5344CB8AC3E}">
        <p14:creationId xmlns:p14="http://schemas.microsoft.com/office/powerpoint/2010/main" val="28269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51D0E499-8DFB-40F8-937D-AD8475D74F11}"/>
              </a:ext>
            </a:extLst>
          </p:cNvPr>
          <p:cNvSpPr txBox="1"/>
          <p:nvPr/>
        </p:nvSpPr>
        <p:spPr>
          <a:xfrm>
            <a:off x="2077372" y="476634"/>
            <a:ext cx="7388327" cy="769441"/>
          </a:xfrm>
          <a:prstGeom prst="rect">
            <a:avLst/>
          </a:prstGeom>
          <a:noFill/>
        </p:spPr>
        <p:txBody>
          <a:bodyPr wrap="square" rtlCol="0">
            <a:spAutoFit/>
          </a:bodyPr>
          <a:lstStyle/>
          <a:p>
            <a:r>
              <a:rPr lang="ja-JP" altLang="en-US" sz="4400" dirty="0">
                <a:latin typeface="+mj-lt"/>
              </a:rPr>
              <a:t>たくさん集客できる場所とは？</a:t>
            </a:r>
            <a:endParaRPr lang="en-US" altLang="ja-JP" sz="4400" dirty="0">
              <a:latin typeface="+mj-lt"/>
            </a:endParaRPr>
          </a:p>
        </p:txBody>
      </p:sp>
      <p:sp>
        <p:nvSpPr>
          <p:cNvPr id="3" name="テキスト ボックス 2">
            <a:extLst>
              <a:ext uri="{FF2B5EF4-FFF2-40B4-BE49-F238E27FC236}">
                <a16:creationId xmlns:a16="http://schemas.microsoft.com/office/drawing/2014/main" xmlns="" id="{5499A8DA-C4FE-40FD-A45C-120349FF526B}"/>
              </a:ext>
            </a:extLst>
          </p:cNvPr>
          <p:cNvSpPr txBox="1"/>
          <p:nvPr/>
        </p:nvSpPr>
        <p:spPr>
          <a:xfrm>
            <a:off x="1838339" y="1724538"/>
            <a:ext cx="8515319" cy="3477875"/>
          </a:xfrm>
          <a:prstGeom prst="rect">
            <a:avLst/>
          </a:prstGeom>
          <a:noFill/>
        </p:spPr>
        <p:txBody>
          <a:bodyPr wrap="square" rtlCol="0">
            <a:spAutoFit/>
          </a:bodyPr>
          <a:lstStyle/>
          <a:p>
            <a:r>
              <a:rPr kumimoji="1" lang="ja-JP" altLang="en-US" sz="4400" dirty="0"/>
              <a:t>・様々な目的を果たすことが出来る</a:t>
            </a:r>
            <a:endParaRPr kumimoji="1" lang="en-US" altLang="ja-JP" sz="4400" dirty="0"/>
          </a:p>
          <a:p>
            <a:endParaRPr kumimoji="1" lang="en-US" altLang="ja-JP" sz="4400" dirty="0"/>
          </a:p>
          <a:p>
            <a:r>
              <a:rPr lang="ja-JP" altLang="en-US" sz="4400" dirty="0"/>
              <a:t>・アクセスが簡単</a:t>
            </a:r>
            <a:endParaRPr lang="en-US" altLang="ja-JP" sz="4400" dirty="0"/>
          </a:p>
          <a:p>
            <a:endParaRPr lang="en-US" altLang="ja-JP" sz="4400" dirty="0"/>
          </a:p>
          <a:p>
            <a:r>
              <a:rPr kumimoji="1" lang="ja-JP" altLang="en-US" sz="4400" dirty="0"/>
              <a:t>・お金がかからない</a:t>
            </a:r>
          </a:p>
        </p:txBody>
      </p:sp>
      <p:sp>
        <p:nvSpPr>
          <p:cNvPr id="4" name="矢印: 下 3">
            <a:extLst>
              <a:ext uri="{FF2B5EF4-FFF2-40B4-BE49-F238E27FC236}">
                <a16:creationId xmlns:a16="http://schemas.microsoft.com/office/drawing/2014/main" xmlns="" id="{68DA14AA-66B9-4384-93FC-24AA370D56A1}"/>
              </a:ext>
            </a:extLst>
          </p:cNvPr>
          <p:cNvSpPr/>
          <p:nvPr/>
        </p:nvSpPr>
        <p:spPr>
          <a:xfrm>
            <a:off x="5132294" y="5680876"/>
            <a:ext cx="1927412" cy="99508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xmlns="" id="{4DA9F11E-81A8-43AB-B5C6-1B857812C33C}"/>
              </a:ext>
            </a:extLst>
          </p:cNvPr>
          <p:cNvSpPr>
            <a:spLocks noGrp="1"/>
          </p:cNvSpPr>
          <p:nvPr>
            <p:ph type="sldNum" sz="quarter" idx="12"/>
          </p:nvPr>
        </p:nvSpPr>
        <p:spPr/>
        <p:txBody>
          <a:bodyPr/>
          <a:lstStyle/>
          <a:p>
            <a:fld id="{20BCA137-A9B4-4665-9C06-F79EEDBBD040}" type="slidenum">
              <a:rPr kumimoji="1" lang="ja-JP" altLang="en-US" smtClean="0"/>
              <a:t>20</a:t>
            </a:fld>
            <a:endParaRPr kumimoji="1" lang="ja-JP" altLang="en-US"/>
          </a:p>
        </p:txBody>
      </p:sp>
    </p:spTree>
    <p:extLst>
      <p:ext uri="{BB962C8B-B14F-4D97-AF65-F5344CB8AC3E}">
        <p14:creationId xmlns:p14="http://schemas.microsoft.com/office/powerpoint/2010/main" val="1644731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FF05A773-8FB9-4938-9AAA-FE1F3FAD9AE6}"/>
              </a:ext>
            </a:extLst>
          </p:cNvPr>
          <p:cNvSpPr txBox="1"/>
          <p:nvPr/>
        </p:nvSpPr>
        <p:spPr>
          <a:xfrm>
            <a:off x="1980000" y="648000"/>
            <a:ext cx="7853680" cy="864000"/>
          </a:xfrm>
          <a:prstGeom prst="rect">
            <a:avLst/>
          </a:prstGeom>
          <a:noFill/>
        </p:spPr>
        <p:txBody>
          <a:bodyPr wrap="square" rtlCol="0">
            <a:spAutoFit/>
          </a:bodyPr>
          <a:lstStyle/>
          <a:p>
            <a:r>
              <a:rPr lang="ja-JP" altLang="en-US" sz="4400" dirty="0">
                <a:solidFill>
                  <a:srgbClr val="FF0000"/>
                </a:solidFill>
              </a:rPr>
              <a:t>駅直結大型ショッピングセンター</a:t>
            </a:r>
          </a:p>
        </p:txBody>
      </p:sp>
      <p:sp>
        <p:nvSpPr>
          <p:cNvPr id="3" name="テキスト ボックス 2">
            <a:extLst>
              <a:ext uri="{FF2B5EF4-FFF2-40B4-BE49-F238E27FC236}">
                <a16:creationId xmlns:a16="http://schemas.microsoft.com/office/drawing/2014/main" xmlns="" id="{B43460D5-AF4F-4266-8E09-04D4ED6EDEBE}"/>
              </a:ext>
            </a:extLst>
          </p:cNvPr>
          <p:cNvSpPr txBox="1"/>
          <p:nvPr/>
        </p:nvSpPr>
        <p:spPr>
          <a:xfrm>
            <a:off x="1116000" y="1512000"/>
            <a:ext cx="8991600" cy="4154984"/>
          </a:xfrm>
          <a:prstGeom prst="rect">
            <a:avLst/>
          </a:prstGeom>
          <a:noFill/>
        </p:spPr>
        <p:txBody>
          <a:bodyPr wrap="square" rtlCol="0">
            <a:spAutoFit/>
          </a:bodyPr>
          <a:lstStyle/>
          <a:p>
            <a:r>
              <a:rPr lang="ja-JP" altLang="en-US" sz="4400" dirty="0"/>
              <a:t>・様々な目的を果たすことが出来る</a:t>
            </a:r>
            <a:endParaRPr lang="en-US" altLang="ja-JP" sz="4400" dirty="0"/>
          </a:p>
          <a:p>
            <a:endParaRPr lang="en-US" altLang="ja-JP" sz="4400" dirty="0"/>
          </a:p>
          <a:p>
            <a:r>
              <a:rPr lang="ja-JP" altLang="en-US" sz="4400" dirty="0"/>
              <a:t>・アクセスが簡単</a:t>
            </a:r>
            <a:endParaRPr lang="en-US" altLang="ja-JP" sz="4400" dirty="0"/>
          </a:p>
          <a:p>
            <a:endParaRPr lang="en-US" altLang="ja-JP" sz="4400" dirty="0"/>
          </a:p>
          <a:p>
            <a:r>
              <a:rPr lang="ja-JP" altLang="en-US" sz="4400" dirty="0"/>
              <a:t>・お金がかからない</a:t>
            </a:r>
          </a:p>
          <a:p>
            <a:endParaRPr lang="ja-JP" altLang="en-US" sz="4400" dirty="0"/>
          </a:p>
        </p:txBody>
      </p:sp>
      <p:sp>
        <p:nvSpPr>
          <p:cNvPr id="4" name="スライド番号プレースホルダー 3">
            <a:extLst>
              <a:ext uri="{FF2B5EF4-FFF2-40B4-BE49-F238E27FC236}">
                <a16:creationId xmlns:a16="http://schemas.microsoft.com/office/drawing/2014/main" xmlns="" id="{D22DC3D3-53C4-4E7C-AB0D-0163AB21944A}"/>
              </a:ext>
            </a:extLst>
          </p:cNvPr>
          <p:cNvSpPr>
            <a:spLocks noGrp="1"/>
          </p:cNvSpPr>
          <p:nvPr>
            <p:ph type="sldNum" sz="quarter" idx="12"/>
          </p:nvPr>
        </p:nvSpPr>
        <p:spPr/>
        <p:txBody>
          <a:bodyPr/>
          <a:lstStyle/>
          <a:p>
            <a:fld id="{20BCA137-A9B4-4665-9C06-F79EEDBBD040}" type="slidenum">
              <a:rPr kumimoji="1" lang="ja-JP" altLang="en-US" smtClean="0"/>
              <a:t>21</a:t>
            </a:fld>
            <a:endParaRPr kumimoji="1" lang="ja-JP" altLang="en-US"/>
          </a:p>
        </p:txBody>
      </p:sp>
    </p:spTree>
    <p:extLst>
      <p:ext uri="{BB962C8B-B14F-4D97-AF65-F5344CB8AC3E}">
        <p14:creationId xmlns:p14="http://schemas.microsoft.com/office/powerpoint/2010/main" val="2114758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5A72F4C5-FD64-4FAD-ABD3-2298F749FEBE}"/>
              </a:ext>
            </a:extLst>
          </p:cNvPr>
          <p:cNvSpPr txBox="1"/>
          <p:nvPr/>
        </p:nvSpPr>
        <p:spPr>
          <a:xfrm>
            <a:off x="1980000" y="648000"/>
            <a:ext cx="7702476" cy="769441"/>
          </a:xfrm>
          <a:prstGeom prst="rect">
            <a:avLst/>
          </a:prstGeom>
          <a:noFill/>
        </p:spPr>
        <p:txBody>
          <a:bodyPr wrap="square" rtlCol="0">
            <a:spAutoFit/>
          </a:bodyPr>
          <a:lstStyle/>
          <a:p>
            <a:r>
              <a:rPr kumimoji="1" lang="ja-JP" altLang="en-US" sz="4400" dirty="0">
                <a:solidFill>
                  <a:srgbClr val="FF0000"/>
                </a:solidFill>
              </a:rPr>
              <a:t>駅直結大型ショッピングセンター</a:t>
            </a:r>
          </a:p>
        </p:txBody>
      </p:sp>
      <p:sp>
        <p:nvSpPr>
          <p:cNvPr id="3" name="テキスト ボックス 2">
            <a:extLst>
              <a:ext uri="{FF2B5EF4-FFF2-40B4-BE49-F238E27FC236}">
                <a16:creationId xmlns:a16="http://schemas.microsoft.com/office/drawing/2014/main" xmlns="" id="{5BC1C4CA-77B0-4CC1-82DC-75D71FCC4F79}"/>
              </a:ext>
            </a:extLst>
          </p:cNvPr>
          <p:cNvSpPr txBox="1"/>
          <p:nvPr/>
        </p:nvSpPr>
        <p:spPr>
          <a:xfrm>
            <a:off x="1116000" y="1512000"/>
            <a:ext cx="9807388" cy="4154984"/>
          </a:xfrm>
          <a:prstGeom prst="rect">
            <a:avLst/>
          </a:prstGeom>
          <a:noFill/>
        </p:spPr>
        <p:txBody>
          <a:bodyPr wrap="square" rtlCol="0">
            <a:spAutoFit/>
          </a:bodyPr>
          <a:lstStyle/>
          <a:p>
            <a:r>
              <a:rPr lang="ja-JP" altLang="en-US" sz="4400" dirty="0"/>
              <a:t>・様々な目的を果たすことが出来る</a:t>
            </a:r>
            <a:endParaRPr lang="en-US" altLang="ja-JP" sz="4400" dirty="0"/>
          </a:p>
          <a:p>
            <a:endParaRPr lang="en-US" altLang="ja-JP" sz="4400" dirty="0"/>
          </a:p>
          <a:p>
            <a:r>
              <a:rPr lang="ja-JP" altLang="en-US" sz="4400" dirty="0"/>
              <a:t>・アクセスが簡単</a:t>
            </a:r>
            <a:endParaRPr lang="en-US" altLang="ja-JP" sz="4400" dirty="0"/>
          </a:p>
          <a:p>
            <a:endParaRPr lang="en-US" altLang="ja-JP" sz="4400" dirty="0"/>
          </a:p>
          <a:p>
            <a:r>
              <a:rPr lang="ja-JP" altLang="en-US" sz="4400" dirty="0"/>
              <a:t>・お金がかからない</a:t>
            </a:r>
          </a:p>
          <a:p>
            <a:endParaRPr kumimoji="1" lang="ja-JP" altLang="en-US" sz="4400" dirty="0"/>
          </a:p>
        </p:txBody>
      </p:sp>
      <p:sp>
        <p:nvSpPr>
          <p:cNvPr id="5" name="テキスト ボックス 4">
            <a:extLst>
              <a:ext uri="{FF2B5EF4-FFF2-40B4-BE49-F238E27FC236}">
                <a16:creationId xmlns:a16="http://schemas.microsoft.com/office/drawing/2014/main" xmlns="" id="{391280BB-4B77-4AB5-82E7-5FD38B4AF88D}"/>
              </a:ext>
            </a:extLst>
          </p:cNvPr>
          <p:cNvSpPr txBox="1"/>
          <p:nvPr/>
        </p:nvSpPr>
        <p:spPr>
          <a:xfrm>
            <a:off x="1116000" y="1512000"/>
            <a:ext cx="10130908" cy="3231654"/>
          </a:xfrm>
          <a:prstGeom prst="rect">
            <a:avLst/>
          </a:prstGeom>
          <a:noFill/>
        </p:spPr>
        <p:txBody>
          <a:bodyPr wrap="square" rtlCol="0">
            <a:spAutoFit/>
          </a:bodyPr>
          <a:lstStyle/>
          <a:p>
            <a:r>
              <a:rPr lang="ja-JP" altLang="en-US" sz="3200" dirty="0"/>
              <a:t>・飲食店、アパレル、ゲームセンター、映画館、スーパーなど様々なお店が一ヶ所に集まっている</a:t>
            </a:r>
            <a:endParaRPr lang="en-US" altLang="ja-JP" sz="3200" dirty="0"/>
          </a:p>
          <a:p>
            <a:endParaRPr lang="en-US" altLang="ja-JP" sz="3200" dirty="0"/>
          </a:p>
          <a:p>
            <a:r>
              <a:rPr lang="ja-JP" altLang="en-US" sz="3200" dirty="0"/>
              <a:t>・</a:t>
            </a:r>
            <a:r>
              <a:rPr lang="ja-JP" altLang="en-US" sz="4400" dirty="0"/>
              <a:t>駅直結にすることで移動が簡単</a:t>
            </a:r>
            <a:endParaRPr lang="en-US" altLang="ja-JP" sz="4400" dirty="0"/>
          </a:p>
          <a:p>
            <a:endParaRPr lang="ja-JP" altLang="en-US" sz="3200" dirty="0"/>
          </a:p>
          <a:p>
            <a:endParaRPr kumimoji="1" lang="ja-JP" altLang="en-US" sz="3200" dirty="0"/>
          </a:p>
        </p:txBody>
      </p:sp>
      <p:sp>
        <p:nvSpPr>
          <p:cNvPr id="4" name="スライド番号プレースホルダー 3">
            <a:extLst>
              <a:ext uri="{FF2B5EF4-FFF2-40B4-BE49-F238E27FC236}">
                <a16:creationId xmlns:a16="http://schemas.microsoft.com/office/drawing/2014/main" xmlns="" id="{6C2526E9-6B11-4539-907F-2C5FAFB6414C}"/>
              </a:ext>
            </a:extLst>
          </p:cNvPr>
          <p:cNvSpPr>
            <a:spLocks noGrp="1"/>
          </p:cNvSpPr>
          <p:nvPr>
            <p:ph type="sldNum" sz="quarter" idx="12"/>
          </p:nvPr>
        </p:nvSpPr>
        <p:spPr/>
        <p:txBody>
          <a:bodyPr/>
          <a:lstStyle/>
          <a:p>
            <a:fld id="{20BCA137-A9B4-4665-9C06-F79EEDBBD040}" type="slidenum">
              <a:rPr kumimoji="1" lang="ja-JP" altLang="en-US" smtClean="0"/>
              <a:t>22</a:t>
            </a:fld>
            <a:endParaRPr kumimoji="1" lang="ja-JP" altLang="en-US"/>
          </a:p>
        </p:txBody>
      </p:sp>
      <p:pic>
        <p:nvPicPr>
          <p:cNvPr id="7" name="グラフィックス 6">
            <a:extLst>
              <a:ext uri="{FF2B5EF4-FFF2-40B4-BE49-F238E27FC236}">
                <a16:creationId xmlns:a16="http://schemas.microsoft.com/office/drawing/2014/main" xmlns="" id="{5B382B69-7860-4CCB-A2CD-F9DB671BC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 uri="{837473B0-CC2E-450A-ABE3-18F120FF3D39}">
                <a1611:picAttrSrcUrl xmlns:a1611="http://schemas.microsoft.com/office/drawing/2016/11/main" xmlns="" r:id="rId4"/>
              </a:ext>
            </a:extLst>
          </a:blip>
          <a:stretch>
            <a:fillRect/>
          </a:stretch>
        </p:blipFill>
        <p:spPr>
          <a:xfrm>
            <a:off x="7396292" y="2991138"/>
            <a:ext cx="4932367" cy="3730337"/>
          </a:xfrm>
          <a:prstGeom prst="rect">
            <a:avLst/>
          </a:prstGeom>
        </p:spPr>
      </p:pic>
    </p:spTree>
    <p:extLst>
      <p:ext uri="{BB962C8B-B14F-4D97-AF65-F5344CB8AC3E}">
        <p14:creationId xmlns:p14="http://schemas.microsoft.com/office/powerpoint/2010/main" val="40547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xEl>
                                              <p:pRg st="0" end="0"/>
                                            </p:txEl>
                                          </p:spTgt>
                                        </p:tgtEl>
                                      </p:cBhvr>
                                    </p:animEffect>
                                    <p:anim calcmode="lin" valueType="num">
                                      <p:cBhvr>
                                        <p:cTn id="7"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3">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3">
                                            <p:txEl>
                                              <p:pRg st="0" end="0"/>
                                            </p:txEl>
                                          </p:spTgt>
                                        </p:tgtEl>
                                        <p:attrNameLst>
                                          <p:attrName>style.visibility</p:attrName>
                                        </p:attrNameLst>
                                      </p:cBhvr>
                                      <p:to>
                                        <p:strVal val="hidden"/>
                                      </p:to>
                                    </p:set>
                                  </p:childTnLst>
                                </p:cTn>
                              </p:par>
                              <p:par>
                                <p:cTn id="10" presetID="47"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3">
                                            <p:txEl>
                                              <p:pRg st="2" end="2"/>
                                            </p:txEl>
                                          </p:spTgt>
                                        </p:tgtEl>
                                      </p:cBhvr>
                                    </p:animEffect>
                                    <p:anim calcmode="lin" valueType="num">
                                      <p:cBhvr>
                                        <p:cTn id="19" dur="1000"/>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p:tgtEl>
                                          <p:spTgt spid="3">
                                            <p:txEl>
                                              <p:pRg st="2" end="2"/>
                                            </p:txEl>
                                          </p:spTgt>
                                        </p:tgtEl>
                                        <p:attrNameLst>
                                          <p:attrName>ppt_y</p:attrName>
                                        </p:attrNameLst>
                                      </p:cBhvr>
                                      <p:tavLst>
                                        <p:tav tm="0">
                                          <p:val>
                                            <p:strVal val="ppt_y"/>
                                          </p:val>
                                        </p:tav>
                                        <p:tav tm="100000">
                                          <p:val>
                                            <p:strVal val="ppt_y+.1"/>
                                          </p:val>
                                        </p:tav>
                                      </p:tavLst>
                                    </p:anim>
                                    <p:set>
                                      <p:cBhvr>
                                        <p:cTn id="21" dur="1" fill="hold">
                                          <p:stCondLst>
                                            <p:cond delay="999"/>
                                          </p:stCondLst>
                                        </p:cTn>
                                        <p:tgtEl>
                                          <p:spTgt spid="3">
                                            <p:txEl>
                                              <p:pRg st="2" end="2"/>
                                            </p:txEl>
                                          </p:spTgt>
                                        </p:tgtEl>
                                        <p:attrNameLst>
                                          <p:attrName>style.visibility</p:attrName>
                                        </p:attrNameLst>
                                      </p:cBhvr>
                                      <p:to>
                                        <p:strVal val="hidden"/>
                                      </p:to>
                                    </p:set>
                                  </p:childTnLst>
                                </p:cTn>
                              </p:par>
                              <p:par>
                                <p:cTn id="22" presetID="47"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6" presetClass="emph" presetSubtype="0" fill="hold" nodeType="withEffect">
                                  <p:stCondLst>
                                    <p:cond delay="0"/>
                                  </p:stCondLst>
                                  <p:childTnLst>
                                    <p:animScale>
                                      <p:cBhvr>
                                        <p:cTn id="35" dur="4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81C77748-7BE7-418C-9EED-D689C7E35A99}"/>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kumimoji="1" lang="ja-JP" altLang="en-US" sz="3200" kern="1200">
                <a:solidFill>
                  <a:schemeClr val="bg1"/>
                </a:solidFill>
                <a:latin typeface="+mj-lt"/>
                <a:ea typeface="+mj-ea"/>
                <a:cs typeface="+mj-cs"/>
              </a:rPr>
              <a:t>およそ半数の人は</a:t>
            </a:r>
            <a:r>
              <a:rPr kumimoji="1" lang="en-US" altLang="ja-JP" sz="3200" kern="1200">
                <a:solidFill>
                  <a:schemeClr val="bg1"/>
                </a:solidFill>
                <a:latin typeface="+mj-lt"/>
                <a:ea typeface="+mj-ea"/>
                <a:cs typeface="+mj-cs"/>
              </a:rPr>
              <a:t>2500</a:t>
            </a:r>
            <a:r>
              <a:rPr kumimoji="1" lang="ja-JP" altLang="en-US" sz="3200" kern="1200">
                <a:solidFill>
                  <a:schemeClr val="bg1"/>
                </a:solidFill>
                <a:latin typeface="+mj-lt"/>
                <a:ea typeface="+mj-ea"/>
                <a:cs typeface="+mj-cs"/>
              </a:rPr>
              <a:t>円未満しかお金を使わない</a:t>
            </a:r>
          </a:p>
        </p:txBody>
      </p:sp>
      <p:pic>
        <p:nvPicPr>
          <p:cNvPr id="2" name="図 1">
            <a:extLst>
              <a:ext uri="{FF2B5EF4-FFF2-40B4-BE49-F238E27FC236}">
                <a16:creationId xmlns:a16="http://schemas.microsoft.com/office/drawing/2014/main" xmlns="" id="{9B2557C2-9292-4E0E-A748-9E901E838689}"/>
              </a:ext>
            </a:extLst>
          </p:cNvPr>
          <p:cNvPicPr>
            <a:picLocks noChangeAspect="1"/>
          </p:cNvPicPr>
          <p:nvPr/>
        </p:nvPicPr>
        <p:blipFill rotWithShape="1">
          <a:blip r:embed="rId2"/>
          <a:srcRect l="28014" t="20522" r="28382" b="24707"/>
          <a:stretch/>
        </p:blipFill>
        <p:spPr>
          <a:xfrm>
            <a:off x="1153391" y="1501457"/>
            <a:ext cx="10200409" cy="4916035"/>
          </a:xfrm>
          <a:prstGeom prst="rect">
            <a:avLst/>
          </a:prstGeom>
        </p:spPr>
      </p:pic>
      <p:sp>
        <p:nvSpPr>
          <p:cNvPr id="4" name="スライド番号プレースホルダー 3">
            <a:extLst>
              <a:ext uri="{FF2B5EF4-FFF2-40B4-BE49-F238E27FC236}">
                <a16:creationId xmlns:a16="http://schemas.microsoft.com/office/drawing/2014/main" xmlns="" id="{6B180AE0-594C-45DC-B965-6B77C108A12A}"/>
              </a:ext>
            </a:extLst>
          </p:cNvPr>
          <p:cNvSpPr>
            <a:spLocks noGrp="1"/>
          </p:cNvSpPr>
          <p:nvPr>
            <p:ph type="sldNum" sz="quarter" idx="12"/>
          </p:nvPr>
        </p:nvSpPr>
        <p:spPr/>
        <p:txBody>
          <a:bodyPr/>
          <a:lstStyle/>
          <a:p>
            <a:fld id="{20BCA137-A9B4-4665-9C06-F79EEDBBD040}" type="slidenum">
              <a:rPr kumimoji="1" lang="ja-JP" altLang="en-US" smtClean="0"/>
              <a:t>23</a:t>
            </a:fld>
            <a:endParaRPr kumimoji="1" lang="ja-JP" altLang="en-US"/>
          </a:p>
        </p:txBody>
      </p:sp>
    </p:spTree>
    <p:extLst>
      <p:ext uri="{BB962C8B-B14F-4D97-AF65-F5344CB8AC3E}">
        <p14:creationId xmlns:p14="http://schemas.microsoft.com/office/powerpoint/2010/main" val="118131817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FAD7E92E-33EA-4980-AF3A-AA59AB1FE1CD}"/>
              </a:ext>
            </a:extLst>
          </p:cNvPr>
          <p:cNvSpPr txBox="1"/>
          <p:nvPr/>
        </p:nvSpPr>
        <p:spPr>
          <a:xfrm>
            <a:off x="698500" y="1536700"/>
            <a:ext cx="10795000" cy="584775"/>
          </a:xfrm>
          <a:prstGeom prst="rect">
            <a:avLst/>
          </a:prstGeom>
          <a:noFill/>
        </p:spPr>
        <p:txBody>
          <a:bodyPr wrap="square" rtlCol="0">
            <a:spAutoFit/>
          </a:bodyPr>
          <a:lstStyle/>
          <a:p>
            <a:r>
              <a:rPr kumimoji="1" lang="ja-JP" altLang="en-US" sz="3200" dirty="0"/>
              <a:t>近年、人々は「モノ消費」よりも「</a:t>
            </a:r>
            <a:r>
              <a:rPr kumimoji="1" lang="ja-JP" altLang="en-US" sz="3200" dirty="0">
                <a:solidFill>
                  <a:srgbClr val="FF0000"/>
                </a:solidFill>
              </a:rPr>
              <a:t>コト消費</a:t>
            </a:r>
            <a:r>
              <a:rPr kumimoji="1" lang="ja-JP" altLang="en-US" sz="3200" dirty="0"/>
              <a:t>」に重点</a:t>
            </a:r>
            <a:r>
              <a:rPr lang="ja-JP" altLang="en-US" sz="3200" dirty="0"/>
              <a:t>を置いている　　　　　　　　　　　　　　　　　　　　　　　　　　　　　　　　</a:t>
            </a:r>
            <a:endParaRPr kumimoji="1" lang="ja-JP" altLang="en-US" sz="3200" dirty="0"/>
          </a:p>
        </p:txBody>
      </p:sp>
      <p:sp>
        <p:nvSpPr>
          <p:cNvPr id="5" name="矢印: 下 4">
            <a:extLst>
              <a:ext uri="{FF2B5EF4-FFF2-40B4-BE49-F238E27FC236}">
                <a16:creationId xmlns:a16="http://schemas.microsoft.com/office/drawing/2014/main" xmlns="" id="{646CFEA8-A56A-4C59-AC3E-AA34FE355053}"/>
              </a:ext>
            </a:extLst>
          </p:cNvPr>
          <p:cNvSpPr/>
          <p:nvPr/>
        </p:nvSpPr>
        <p:spPr>
          <a:xfrm>
            <a:off x="5022850" y="2670175"/>
            <a:ext cx="2146300" cy="1517650"/>
          </a:xfrm>
          <a:prstGeom prst="downArrow">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xmlns="" id="{CEB1C4FF-EABA-4CB2-8636-6316903B1F13}"/>
              </a:ext>
            </a:extLst>
          </p:cNvPr>
          <p:cNvSpPr txBox="1"/>
          <p:nvPr/>
        </p:nvSpPr>
        <p:spPr>
          <a:xfrm>
            <a:off x="882650" y="4495800"/>
            <a:ext cx="10426700" cy="1200329"/>
          </a:xfrm>
          <a:prstGeom prst="rect">
            <a:avLst/>
          </a:prstGeom>
          <a:noFill/>
        </p:spPr>
        <p:txBody>
          <a:bodyPr wrap="square" rtlCol="0">
            <a:spAutoFit/>
          </a:bodyPr>
          <a:lstStyle/>
          <a:p>
            <a:pPr algn="ctr"/>
            <a:r>
              <a:rPr kumimoji="1" lang="en-US" altLang="ja-JP" sz="3600" dirty="0"/>
              <a:t>IR</a:t>
            </a:r>
            <a:r>
              <a:rPr lang="ja-JP" altLang="en-US" sz="3600" dirty="0"/>
              <a:t>内に作ることによって街中にある</a:t>
            </a:r>
            <a:r>
              <a:rPr lang="en-US" altLang="ja-JP" sz="3600" dirty="0"/>
              <a:t>SC</a:t>
            </a:r>
            <a:r>
              <a:rPr lang="ja-JP" altLang="en-US" sz="3600" dirty="0"/>
              <a:t>よりも</a:t>
            </a:r>
            <a:endParaRPr lang="en-US" altLang="ja-JP" sz="3600" dirty="0"/>
          </a:p>
          <a:p>
            <a:pPr algn="ctr"/>
            <a:r>
              <a:rPr lang="ja-JP" altLang="en-US" sz="3600" dirty="0"/>
              <a:t>特別な「コト消費」を体験することができる</a:t>
            </a:r>
            <a:endParaRPr kumimoji="1" lang="ja-JP" altLang="en-US" sz="3600" dirty="0"/>
          </a:p>
        </p:txBody>
      </p:sp>
      <p:pic>
        <p:nvPicPr>
          <p:cNvPr id="8" name="図 7">
            <a:extLst>
              <a:ext uri="{FF2B5EF4-FFF2-40B4-BE49-F238E27FC236}">
                <a16:creationId xmlns:a16="http://schemas.microsoft.com/office/drawing/2014/main" xmlns="" id="{99631B78-2CD2-41A5-B047-D8D94E4766B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426543" y="2376488"/>
            <a:ext cx="2501931" cy="2105024"/>
          </a:xfrm>
          <a:prstGeom prst="rect">
            <a:avLst/>
          </a:prstGeom>
        </p:spPr>
      </p:pic>
      <p:pic>
        <p:nvPicPr>
          <p:cNvPr id="10" name="図 9">
            <a:extLst>
              <a:ext uri="{FF2B5EF4-FFF2-40B4-BE49-F238E27FC236}">
                <a16:creationId xmlns:a16="http://schemas.microsoft.com/office/drawing/2014/main" xmlns="" id="{0927C1BA-A5EB-44C5-B662-D65F50BB866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374618" y="2512623"/>
            <a:ext cx="2501931" cy="1829190"/>
          </a:xfrm>
          <a:prstGeom prst="rect">
            <a:avLst/>
          </a:prstGeom>
        </p:spPr>
      </p:pic>
      <p:sp>
        <p:nvSpPr>
          <p:cNvPr id="2" name="スライド番号プレースホルダー 1">
            <a:extLst>
              <a:ext uri="{FF2B5EF4-FFF2-40B4-BE49-F238E27FC236}">
                <a16:creationId xmlns:a16="http://schemas.microsoft.com/office/drawing/2014/main" xmlns="" id="{1F850B9A-2321-46BE-A4BF-E90C53877D67}"/>
              </a:ext>
            </a:extLst>
          </p:cNvPr>
          <p:cNvSpPr>
            <a:spLocks noGrp="1"/>
          </p:cNvSpPr>
          <p:nvPr>
            <p:ph type="sldNum" sz="quarter" idx="12"/>
          </p:nvPr>
        </p:nvSpPr>
        <p:spPr/>
        <p:txBody>
          <a:bodyPr/>
          <a:lstStyle/>
          <a:p>
            <a:fld id="{20BCA137-A9B4-4665-9C06-F79EEDBBD040}" type="slidenum">
              <a:rPr kumimoji="1" lang="ja-JP" altLang="en-US" smtClean="0"/>
              <a:t>24</a:t>
            </a:fld>
            <a:endParaRPr kumimoji="1" lang="ja-JP" altLang="en-US"/>
          </a:p>
        </p:txBody>
      </p:sp>
    </p:spTree>
    <p:extLst>
      <p:ext uri="{BB962C8B-B14F-4D97-AF65-F5344CB8AC3E}">
        <p14:creationId xmlns:p14="http://schemas.microsoft.com/office/powerpoint/2010/main" val="29447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0172F7CE-3333-4F73-BA0D-B9DB1E07EB7E}"/>
              </a:ext>
            </a:extLst>
          </p:cNvPr>
          <p:cNvSpPr txBox="1"/>
          <p:nvPr/>
        </p:nvSpPr>
        <p:spPr>
          <a:xfrm>
            <a:off x="768350" y="450850"/>
            <a:ext cx="4826000" cy="523220"/>
          </a:xfrm>
          <a:prstGeom prst="rect">
            <a:avLst/>
          </a:prstGeom>
          <a:noFill/>
        </p:spPr>
        <p:txBody>
          <a:bodyPr wrap="square" rtlCol="0">
            <a:spAutoFit/>
          </a:bodyPr>
          <a:lstStyle/>
          <a:p>
            <a:r>
              <a:rPr kumimoji="1" lang="ja-JP" altLang="en-US" sz="2800" dirty="0"/>
              <a:t>さらに・・・</a:t>
            </a:r>
          </a:p>
        </p:txBody>
      </p:sp>
      <p:sp>
        <p:nvSpPr>
          <p:cNvPr id="3" name="テキスト ボックス 2">
            <a:extLst>
              <a:ext uri="{FF2B5EF4-FFF2-40B4-BE49-F238E27FC236}">
                <a16:creationId xmlns:a16="http://schemas.microsoft.com/office/drawing/2014/main" xmlns="" id="{5ABE027F-85B4-45AE-B4D1-8BD12B0CE8C8}"/>
              </a:ext>
            </a:extLst>
          </p:cNvPr>
          <p:cNvSpPr txBox="1"/>
          <p:nvPr/>
        </p:nvSpPr>
        <p:spPr>
          <a:xfrm>
            <a:off x="2595561" y="924580"/>
            <a:ext cx="7000875" cy="707886"/>
          </a:xfrm>
          <a:prstGeom prst="rect">
            <a:avLst/>
          </a:prstGeom>
          <a:noFill/>
        </p:spPr>
        <p:txBody>
          <a:bodyPr wrap="square" rtlCol="0">
            <a:spAutoFit/>
          </a:bodyPr>
          <a:lstStyle/>
          <a:p>
            <a:r>
              <a:rPr lang="en-US" altLang="ja-JP" sz="4000" dirty="0"/>
              <a:t>IR</a:t>
            </a:r>
            <a:r>
              <a:rPr lang="ja-JP" altLang="en-US" sz="4000" dirty="0"/>
              <a:t>には十分な</a:t>
            </a:r>
            <a:r>
              <a:rPr lang="ja-JP" altLang="en-US" sz="4000" dirty="0">
                <a:highlight>
                  <a:srgbClr val="FFFF00"/>
                </a:highlight>
              </a:rPr>
              <a:t>資金</a:t>
            </a:r>
            <a:r>
              <a:rPr lang="ja-JP" altLang="en-US" sz="4000" dirty="0"/>
              <a:t>と</a:t>
            </a:r>
            <a:r>
              <a:rPr lang="ja-JP" altLang="en-US" sz="4000" dirty="0">
                <a:highlight>
                  <a:srgbClr val="FFFF00"/>
                </a:highlight>
              </a:rPr>
              <a:t>土地</a:t>
            </a:r>
            <a:r>
              <a:rPr lang="ja-JP" altLang="en-US" sz="4000" dirty="0"/>
              <a:t>がある</a:t>
            </a:r>
          </a:p>
        </p:txBody>
      </p:sp>
      <p:sp>
        <p:nvSpPr>
          <p:cNvPr id="4" name="テキスト ボックス 3">
            <a:extLst>
              <a:ext uri="{FF2B5EF4-FFF2-40B4-BE49-F238E27FC236}">
                <a16:creationId xmlns:a16="http://schemas.microsoft.com/office/drawing/2014/main" xmlns="" id="{6AE14773-8B36-4411-855A-5A2074EC6B6F}"/>
              </a:ext>
            </a:extLst>
          </p:cNvPr>
          <p:cNvSpPr txBox="1"/>
          <p:nvPr/>
        </p:nvSpPr>
        <p:spPr>
          <a:xfrm>
            <a:off x="752474" y="2005945"/>
            <a:ext cx="10687050" cy="4401205"/>
          </a:xfrm>
          <a:prstGeom prst="rect">
            <a:avLst/>
          </a:prstGeom>
          <a:noFill/>
        </p:spPr>
        <p:txBody>
          <a:bodyPr wrap="square" rtlCol="0">
            <a:spAutoFit/>
          </a:bodyPr>
          <a:lstStyle/>
          <a:p>
            <a:r>
              <a:rPr kumimoji="1" lang="ja-JP" altLang="en-US" sz="4000" dirty="0"/>
              <a:t>・日本最大級の</a:t>
            </a:r>
            <a:r>
              <a:rPr kumimoji="1" lang="en-US" altLang="ja-JP" sz="4000" dirty="0"/>
              <a:t>SC</a:t>
            </a:r>
            <a:r>
              <a:rPr kumimoji="1" lang="ja-JP" altLang="en-US" sz="4000" dirty="0"/>
              <a:t>を作ることができる</a:t>
            </a:r>
            <a:endParaRPr kumimoji="1" lang="en-US" altLang="ja-JP" sz="4000" dirty="0"/>
          </a:p>
          <a:p>
            <a:endParaRPr kumimoji="1" lang="en-US" altLang="ja-JP" sz="4000" dirty="0"/>
          </a:p>
          <a:p>
            <a:r>
              <a:rPr lang="ja-JP" altLang="en-US" sz="4000" dirty="0"/>
              <a:t>・アウトレットモールを併設することで安く買い物を</a:t>
            </a:r>
            <a:endParaRPr lang="en-US" altLang="ja-JP" sz="4000" dirty="0"/>
          </a:p>
          <a:p>
            <a:r>
              <a:rPr lang="ja-JP" altLang="en-US" sz="4000" dirty="0"/>
              <a:t>　することができる</a:t>
            </a:r>
            <a:endParaRPr lang="en-US" altLang="ja-JP" sz="4000" dirty="0"/>
          </a:p>
          <a:p>
            <a:endParaRPr kumimoji="1" lang="en-US" altLang="ja-JP" sz="4000" dirty="0"/>
          </a:p>
          <a:p>
            <a:r>
              <a:rPr lang="ja-JP" altLang="en-US" sz="4000" dirty="0"/>
              <a:t>・</a:t>
            </a:r>
            <a:r>
              <a:rPr lang="en-US" altLang="ja-JP" sz="4000" dirty="0"/>
              <a:t>Amazon</a:t>
            </a:r>
            <a:r>
              <a:rPr lang="ja-JP" altLang="en-US" sz="4000" dirty="0"/>
              <a:t> </a:t>
            </a:r>
            <a:r>
              <a:rPr lang="en-US" altLang="ja-JP" sz="4000" dirty="0"/>
              <a:t>Go</a:t>
            </a:r>
            <a:r>
              <a:rPr lang="ja-JP" altLang="en-US" sz="4000" dirty="0"/>
              <a:t>などの最新の技術を</a:t>
            </a:r>
            <a:endParaRPr lang="en-US" altLang="ja-JP" sz="4000" dirty="0"/>
          </a:p>
          <a:p>
            <a:r>
              <a:rPr lang="ja-JP" altLang="en-US" sz="4000" dirty="0"/>
              <a:t>　取り入れることができる</a:t>
            </a:r>
            <a:endParaRPr lang="en-US" altLang="ja-JP" sz="4000" dirty="0"/>
          </a:p>
        </p:txBody>
      </p:sp>
      <p:sp>
        <p:nvSpPr>
          <p:cNvPr id="5" name="スライド番号プレースホルダー 4">
            <a:extLst>
              <a:ext uri="{FF2B5EF4-FFF2-40B4-BE49-F238E27FC236}">
                <a16:creationId xmlns:a16="http://schemas.microsoft.com/office/drawing/2014/main" xmlns="" id="{B9191C06-984F-487B-8E36-1777DBB47F79}"/>
              </a:ext>
            </a:extLst>
          </p:cNvPr>
          <p:cNvSpPr>
            <a:spLocks noGrp="1"/>
          </p:cNvSpPr>
          <p:nvPr>
            <p:ph type="sldNum" sz="quarter" idx="12"/>
          </p:nvPr>
        </p:nvSpPr>
        <p:spPr/>
        <p:txBody>
          <a:bodyPr/>
          <a:lstStyle/>
          <a:p>
            <a:fld id="{20BCA137-A9B4-4665-9C06-F79EEDBBD040}" type="slidenum">
              <a:rPr kumimoji="1" lang="ja-JP" altLang="en-US" smtClean="0"/>
              <a:t>25</a:t>
            </a:fld>
            <a:endParaRPr kumimoji="1" lang="ja-JP" altLang="en-US"/>
          </a:p>
        </p:txBody>
      </p:sp>
      <p:sp>
        <p:nvSpPr>
          <p:cNvPr id="7" name="四角形: 角を丸くする 6">
            <a:extLst>
              <a:ext uri="{FF2B5EF4-FFF2-40B4-BE49-F238E27FC236}">
                <a16:creationId xmlns:a16="http://schemas.microsoft.com/office/drawing/2014/main" xmlns="" id="{97F7F0C5-662D-4058-A8BC-02D330DFA9B3}"/>
              </a:ext>
            </a:extLst>
          </p:cNvPr>
          <p:cNvSpPr/>
          <p:nvPr/>
        </p:nvSpPr>
        <p:spPr>
          <a:xfrm>
            <a:off x="4355524" y="218696"/>
            <a:ext cx="1548246" cy="664807"/>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t>9300</a:t>
            </a:r>
            <a:r>
              <a:rPr kumimoji="1" lang="ja-JP" altLang="en-US" sz="2400" dirty="0"/>
              <a:t>億円</a:t>
            </a:r>
          </a:p>
        </p:txBody>
      </p:sp>
      <p:sp>
        <p:nvSpPr>
          <p:cNvPr id="8" name="四角形: 角を丸くする 7">
            <a:extLst>
              <a:ext uri="{FF2B5EF4-FFF2-40B4-BE49-F238E27FC236}">
                <a16:creationId xmlns:a16="http://schemas.microsoft.com/office/drawing/2014/main" xmlns="" id="{1053D19C-9634-46D1-BD6E-7133981E62EE}"/>
              </a:ext>
            </a:extLst>
          </p:cNvPr>
          <p:cNvSpPr/>
          <p:nvPr/>
        </p:nvSpPr>
        <p:spPr>
          <a:xfrm>
            <a:off x="7452011" y="97777"/>
            <a:ext cx="1548246" cy="664807"/>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約６０</a:t>
            </a:r>
            <a:r>
              <a:rPr kumimoji="1" lang="en-US" altLang="ja-JP" sz="2800" dirty="0"/>
              <a:t>ha</a:t>
            </a:r>
            <a:endParaRPr kumimoji="1" lang="ja-JP" altLang="en-US" sz="2800" dirty="0"/>
          </a:p>
        </p:txBody>
      </p:sp>
      <p:cxnSp>
        <p:nvCxnSpPr>
          <p:cNvPr id="12" name="コネクタ: 曲線 11">
            <a:extLst>
              <a:ext uri="{FF2B5EF4-FFF2-40B4-BE49-F238E27FC236}">
                <a16:creationId xmlns:a16="http://schemas.microsoft.com/office/drawing/2014/main" xmlns="" id="{5F1D5EF5-0F18-473E-800E-DCDA549DFBCA}"/>
              </a:ext>
            </a:extLst>
          </p:cNvPr>
          <p:cNvCxnSpPr>
            <a:cxnSpLocks/>
            <a:endCxn id="7" idx="3"/>
          </p:cNvCxnSpPr>
          <p:nvPr/>
        </p:nvCxnSpPr>
        <p:spPr>
          <a:xfrm rot="16200000" flipV="1">
            <a:off x="5884517" y="570353"/>
            <a:ext cx="422972" cy="384465"/>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コネクタ: 曲線 16">
            <a:extLst>
              <a:ext uri="{FF2B5EF4-FFF2-40B4-BE49-F238E27FC236}">
                <a16:creationId xmlns:a16="http://schemas.microsoft.com/office/drawing/2014/main" xmlns="" id="{1F2B0CF3-A7F2-4154-845B-50211B2CD130}"/>
              </a:ext>
            </a:extLst>
          </p:cNvPr>
          <p:cNvCxnSpPr>
            <a:cxnSpLocks/>
          </p:cNvCxnSpPr>
          <p:nvPr/>
        </p:nvCxnSpPr>
        <p:spPr>
          <a:xfrm rot="5400000" flipH="1" flipV="1">
            <a:off x="7017843" y="587487"/>
            <a:ext cx="422972" cy="384465"/>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062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3DE8ED22-7B79-49AD-BEA1-7F4F37BD6D59}"/>
              </a:ext>
            </a:extLst>
          </p:cNvPr>
          <p:cNvPicPr>
            <a:picLocks noChangeAspect="1"/>
          </p:cNvPicPr>
          <p:nvPr/>
        </p:nvPicPr>
        <p:blipFill>
          <a:blip r:embed="rId2"/>
          <a:stretch>
            <a:fillRect/>
          </a:stretch>
        </p:blipFill>
        <p:spPr>
          <a:xfrm>
            <a:off x="1750142" y="211726"/>
            <a:ext cx="7333302" cy="4857750"/>
          </a:xfrm>
          <a:prstGeom prst="rect">
            <a:avLst/>
          </a:prstGeom>
        </p:spPr>
      </p:pic>
      <p:sp>
        <p:nvSpPr>
          <p:cNvPr id="2" name="テキスト ボックス 1">
            <a:extLst>
              <a:ext uri="{FF2B5EF4-FFF2-40B4-BE49-F238E27FC236}">
                <a16:creationId xmlns:a16="http://schemas.microsoft.com/office/drawing/2014/main" xmlns="" id="{34B55600-8592-4008-8558-D176EB404EDC}"/>
              </a:ext>
            </a:extLst>
          </p:cNvPr>
          <p:cNvSpPr txBox="1"/>
          <p:nvPr/>
        </p:nvSpPr>
        <p:spPr>
          <a:xfrm>
            <a:off x="911860" y="4980438"/>
            <a:ext cx="10368280" cy="1754326"/>
          </a:xfrm>
          <a:prstGeom prst="rect">
            <a:avLst/>
          </a:prstGeom>
          <a:noFill/>
        </p:spPr>
        <p:txBody>
          <a:bodyPr wrap="square" rtlCol="0">
            <a:spAutoFit/>
          </a:bodyPr>
          <a:lstStyle/>
          <a:p>
            <a:r>
              <a:rPr lang="ja-JP" altLang="en-US" sz="3600" dirty="0"/>
              <a:t>イオンレイクタウン</a:t>
            </a:r>
            <a:r>
              <a:rPr lang="en-US" altLang="ja-JP" sz="3600" dirty="0"/>
              <a:t>	</a:t>
            </a:r>
            <a:r>
              <a:rPr lang="ja-JP" altLang="en-US" sz="3600" dirty="0"/>
              <a:t>　面積</a:t>
            </a:r>
            <a:r>
              <a:rPr lang="en-US" altLang="ja-JP" sz="3600" dirty="0"/>
              <a:t>245,223</a:t>
            </a:r>
            <a:r>
              <a:rPr lang="ja-JP" altLang="en-US" sz="3600" dirty="0"/>
              <a:t>㎡　（約</a:t>
            </a:r>
            <a:r>
              <a:rPr lang="en-US" altLang="ja-JP" sz="3600" dirty="0"/>
              <a:t>24.5ha</a:t>
            </a:r>
            <a:r>
              <a:rPr lang="ja-JP" altLang="en-US" sz="3600" dirty="0"/>
              <a:t>）</a:t>
            </a:r>
            <a:endParaRPr lang="en-US" altLang="ja-JP" sz="3600" dirty="0"/>
          </a:p>
          <a:p>
            <a:r>
              <a:rPr lang="ja-JP" altLang="en-US" sz="3600" dirty="0"/>
              <a:t>　　　　　　　　　　　　　延床面積　</a:t>
            </a:r>
            <a:r>
              <a:rPr lang="en-US" altLang="ja-JP" sz="3600" dirty="0"/>
              <a:t>364,000</a:t>
            </a:r>
            <a:r>
              <a:rPr lang="ja-JP" altLang="en-US" sz="3600" dirty="0"/>
              <a:t>㎡（約</a:t>
            </a:r>
            <a:r>
              <a:rPr lang="en-US" altLang="ja-JP" sz="3600" dirty="0"/>
              <a:t>36.4ha</a:t>
            </a:r>
            <a:r>
              <a:rPr lang="ja-JP" altLang="en-US" sz="3600" dirty="0"/>
              <a:t>）</a:t>
            </a:r>
            <a:endParaRPr lang="en-US" altLang="ja-JP" sz="3600" dirty="0"/>
          </a:p>
          <a:p>
            <a:r>
              <a:rPr lang="en-US" altLang="ja-JP" sz="3600" dirty="0"/>
              <a:t>IR</a:t>
            </a:r>
            <a:r>
              <a:rPr lang="ja-JP" altLang="en-US" sz="3600" dirty="0"/>
              <a:t>敷地面積　　　　</a:t>
            </a:r>
            <a:r>
              <a:rPr lang="en-US" altLang="ja-JP" sz="3600" dirty="0"/>
              <a:t>	</a:t>
            </a:r>
            <a:r>
              <a:rPr lang="ja-JP" altLang="en-US" sz="3600" dirty="0"/>
              <a:t>　約</a:t>
            </a:r>
            <a:r>
              <a:rPr lang="en-US" altLang="ja-JP" sz="3600" dirty="0"/>
              <a:t>600,000</a:t>
            </a:r>
            <a:r>
              <a:rPr lang="ja-JP" altLang="en-US" sz="3600" dirty="0"/>
              <a:t>㎡（約６０</a:t>
            </a:r>
            <a:r>
              <a:rPr lang="en-US" altLang="ja-JP" sz="3600" dirty="0"/>
              <a:t>ha</a:t>
            </a:r>
            <a:r>
              <a:rPr lang="ja-JP" altLang="en-US" sz="3600" dirty="0"/>
              <a:t>）</a:t>
            </a:r>
            <a:endParaRPr kumimoji="1" lang="ja-JP" altLang="en-US" sz="3600" dirty="0"/>
          </a:p>
        </p:txBody>
      </p:sp>
      <p:sp>
        <p:nvSpPr>
          <p:cNvPr id="4" name="スライド番号プレースホルダー 3">
            <a:extLst>
              <a:ext uri="{FF2B5EF4-FFF2-40B4-BE49-F238E27FC236}">
                <a16:creationId xmlns:a16="http://schemas.microsoft.com/office/drawing/2014/main" xmlns="" id="{1BE62E80-F3B4-4EA7-93ED-E2A7E6080F11}"/>
              </a:ext>
            </a:extLst>
          </p:cNvPr>
          <p:cNvSpPr>
            <a:spLocks noGrp="1"/>
          </p:cNvSpPr>
          <p:nvPr>
            <p:ph type="sldNum" sz="quarter" idx="12"/>
          </p:nvPr>
        </p:nvSpPr>
        <p:spPr/>
        <p:txBody>
          <a:bodyPr/>
          <a:lstStyle/>
          <a:p>
            <a:fld id="{20BCA137-A9B4-4665-9C06-F79EEDBBD040}" type="slidenum">
              <a:rPr kumimoji="1" lang="ja-JP" altLang="en-US" smtClean="0"/>
              <a:t>26</a:t>
            </a:fld>
            <a:endParaRPr kumimoji="1" lang="ja-JP" altLang="en-US"/>
          </a:p>
        </p:txBody>
      </p:sp>
    </p:spTree>
    <p:extLst>
      <p:ext uri="{BB962C8B-B14F-4D97-AF65-F5344CB8AC3E}">
        <p14:creationId xmlns:p14="http://schemas.microsoft.com/office/powerpoint/2010/main" val="95561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6030560E-24E1-4255-AA23-B2CA87352D57}"/>
              </a:ext>
            </a:extLst>
          </p:cNvPr>
          <p:cNvPicPr>
            <a:picLocks noChangeAspect="1"/>
          </p:cNvPicPr>
          <p:nvPr/>
        </p:nvPicPr>
        <p:blipFill rotWithShape="1">
          <a:blip r:embed="rId2"/>
          <a:srcRect t="16357"/>
          <a:stretch/>
        </p:blipFill>
        <p:spPr>
          <a:xfrm>
            <a:off x="20" y="10"/>
            <a:ext cx="12191980" cy="6857990"/>
          </a:xfrm>
          <a:prstGeom prst="rect">
            <a:avLst/>
          </a:prstGeom>
        </p:spPr>
      </p:pic>
      <p:sp>
        <p:nvSpPr>
          <p:cNvPr id="14"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テキスト ボックス 2">
            <a:extLst>
              <a:ext uri="{FF2B5EF4-FFF2-40B4-BE49-F238E27FC236}">
                <a16:creationId xmlns:a16="http://schemas.microsoft.com/office/drawing/2014/main" xmlns="" id="{698A2A63-1EB1-4FBB-A956-3FCC0F500175}"/>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kumimoji="1" lang="ja-JP" altLang="en-US" sz="3100" dirty="0">
                <a:latin typeface="+mj-lt"/>
                <a:ea typeface="+mj-ea"/>
                <a:cs typeface="+mj-cs"/>
              </a:rPr>
              <a:t>カナダ　</a:t>
            </a:r>
            <a:endParaRPr kumimoji="1" lang="en-US" altLang="ja-JP" sz="3100" dirty="0">
              <a:latin typeface="+mj-lt"/>
              <a:ea typeface="+mj-ea"/>
              <a:cs typeface="+mj-cs"/>
            </a:endParaRPr>
          </a:p>
          <a:p>
            <a:pPr algn="ctr">
              <a:lnSpc>
                <a:spcPct val="90000"/>
              </a:lnSpc>
              <a:spcBef>
                <a:spcPct val="0"/>
              </a:spcBef>
              <a:spcAft>
                <a:spcPts val="600"/>
              </a:spcAft>
            </a:pPr>
            <a:r>
              <a:rPr kumimoji="1" lang="ja-JP" altLang="en-US" sz="3100" dirty="0">
                <a:latin typeface="+mj-lt"/>
                <a:ea typeface="+mj-ea"/>
                <a:cs typeface="+mj-cs"/>
              </a:rPr>
              <a:t>地下鉄直結大型</a:t>
            </a:r>
            <a:endParaRPr kumimoji="1" lang="en-US" altLang="ja-JP" sz="3100" dirty="0">
              <a:latin typeface="+mj-lt"/>
              <a:ea typeface="+mj-ea"/>
              <a:cs typeface="+mj-cs"/>
            </a:endParaRPr>
          </a:p>
          <a:p>
            <a:pPr algn="ctr">
              <a:lnSpc>
                <a:spcPct val="90000"/>
              </a:lnSpc>
              <a:spcBef>
                <a:spcPct val="0"/>
              </a:spcBef>
              <a:spcAft>
                <a:spcPts val="600"/>
              </a:spcAft>
            </a:pPr>
            <a:r>
              <a:rPr kumimoji="1" lang="ja-JP" altLang="en-US" sz="3100" dirty="0">
                <a:latin typeface="+mj-lt"/>
                <a:ea typeface="+mj-ea"/>
                <a:cs typeface="+mj-cs"/>
              </a:rPr>
              <a:t>ショッピングセンター　</a:t>
            </a:r>
          </a:p>
        </p:txBody>
      </p:sp>
      <p:cxnSp>
        <p:nvCxnSpPr>
          <p:cNvPr id="15" name="Straight Connector 9">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xmlns="" id="{740F5B06-52C9-46FF-85E5-3F02D1F11A69}"/>
              </a:ext>
            </a:extLst>
          </p:cNvPr>
          <p:cNvSpPr txBox="1"/>
          <p:nvPr/>
        </p:nvSpPr>
        <p:spPr>
          <a:xfrm>
            <a:off x="8535166" y="5181600"/>
            <a:ext cx="2825750" cy="954107"/>
          </a:xfrm>
          <a:prstGeom prst="rect">
            <a:avLst/>
          </a:prstGeom>
          <a:noFill/>
        </p:spPr>
        <p:txBody>
          <a:bodyPr wrap="square" rtlCol="0">
            <a:spAutoFit/>
          </a:bodyPr>
          <a:lstStyle/>
          <a:p>
            <a:pPr algn="ctr"/>
            <a:r>
              <a:rPr lang="ja-JP" altLang="en-US" sz="2800" dirty="0"/>
              <a:t>イートンセンター</a:t>
            </a:r>
            <a:endParaRPr lang="en-US" altLang="ja-JP" sz="2800" dirty="0"/>
          </a:p>
          <a:p>
            <a:pPr algn="ctr"/>
            <a:r>
              <a:rPr kumimoji="1" lang="en-US" altLang="ja-JP" sz="2800" dirty="0"/>
              <a:t>5</a:t>
            </a:r>
            <a:r>
              <a:rPr kumimoji="1" lang="ja-JP" altLang="en-US" sz="2800" dirty="0"/>
              <a:t>階建て</a:t>
            </a:r>
          </a:p>
        </p:txBody>
      </p:sp>
      <p:sp>
        <p:nvSpPr>
          <p:cNvPr id="5" name="スライド番号プレースホルダー 4">
            <a:extLst>
              <a:ext uri="{FF2B5EF4-FFF2-40B4-BE49-F238E27FC236}">
                <a16:creationId xmlns:a16="http://schemas.microsoft.com/office/drawing/2014/main" xmlns="" id="{19C78864-926D-4AD2-BD27-E13C96D939DC}"/>
              </a:ext>
            </a:extLst>
          </p:cNvPr>
          <p:cNvSpPr>
            <a:spLocks noGrp="1"/>
          </p:cNvSpPr>
          <p:nvPr>
            <p:ph type="sldNum" sz="quarter" idx="12"/>
          </p:nvPr>
        </p:nvSpPr>
        <p:spPr/>
        <p:txBody>
          <a:bodyPr/>
          <a:lstStyle/>
          <a:p>
            <a:fld id="{20BCA137-A9B4-4665-9C06-F79EEDBBD040}" type="slidenum">
              <a:rPr kumimoji="1" lang="ja-JP" altLang="en-US" smtClean="0"/>
              <a:t>27</a:t>
            </a:fld>
            <a:endParaRPr kumimoji="1" lang="ja-JP" altLang="en-US"/>
          </a:p>
        </p:txBody>
      </p:sp>
    </p:spTree>
    <p:extLst>
      <p:ext uri="{BB962C8B-B14F-4D97-AF65-F5344CB8AC3E}">
        <p14:creationId xmlns:p14="http://schemas.microsoft.com/office/powerpoint/2010/main" val="948336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女性, 室内, 保持している が含まれている画像&#10;&#10;自動的に生成された説明">
            <a:extLst>
              <a:ext uri="{FF2B5EF4-FFF2-40B4-BE49-F238E27FC236}">
                <a16:creationId xmlns:a16="http://schemas.microsoft.com/office/drawing/2014/main" xmlns="" id="{3A85DDF1-3E1C-4D32-8D84-A0C864C5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スライド番号プレースホルダー 1">
            <a:extLst>
              <a:ext uri="{FF2B5EF4-FFF2-40B4-BE49-F238E27FC236}">
                <a16:creationId xmlns:a16="http://schemas.microsoft.com/office/drawing/2014/main" xmlns="" id="{BF924D1B-98FE-43C4-8E2F-F889A002D1CF}"/>
              </a:ext>
            </a:extLst>
          </p:cNvPr>
          <p:cNvSpPr>
            <a:spLocks noGrp="1"/>
          </p:cNvSpPr>
          <p:nvPr>
            <p:ph type="sldNum" sz="quarter" idx="12"/>
          </p:nvPr>
        </p:nvSpPr>
        <p:spPr/>
        <p:txBody>
          <a:bodyPr/>
          <a:lstStyle/>
          <a:p>
            <a:fld id="{20BCA137-A9B4-4665-9C06-F79EEDBBD040}" type="slidenum">
              <a:rPr kumimoji="1" lang="ja-JP" altLang="en-US" smtClean="0"/>
              <a:t>28</a:t>
            </a:fld>
            <a:endParaRPr kumimoji="1" lang="ja-JP" altLang="en-US"/>
          </a:p>
        </p:txBody>
      </p:sp>
    </p:spTree>
    <p:extLst>
      <p:ext uri="{BB962C8B-B14F-4D97-AF65-F5344CB8AC3E}">
        <p14:creationId xmlns:p14="http://schemas.microsoft.com/office/powerpoint/2010/main" val="154400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が含まれている画像&#10;&#10;自動的に生成された説明">
            <a:extLst>
              <a:ext uri="{FF2B5EF4-FFF2-40B4-BE49-F238E27FC236}">
                <a16:creationId xmlns:a16="http://schemas.microsoft.com/office/drawing/2014/main" xmlns="" id="{E7D979B3-D536-4D4A-9B45-F8E8CF6D6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536" y="922066"/>
            <a:ext cx="8548929" cy="5935934"/>
          </a:xfrm>
          <a:prstGeom prst="rect">
            <a:avLst/>
          </a:prstGeom>
        </p:spPr>
      </p:pic>
      <p:sp>
        <p:nvSpPr>
          <p:cNvPr id="2" name="テキスト ボックス 1">
            <a:extLst>
              <a:ext uri="{FF2B5EF4-FFF2-40B4-BE49-F238E27FC236}">
                <a16:creationId xmlns:a16="http://schemas.microsoft.com/office/drawing/2014/main" xmlns="" id="{4A63EBE7-E9E1-478A-B3ED-D7E5910A4B66}"/>
              </a:ext>
            </a:extLst>
          </p:cNvPr>
          <p:cNvSpPr txBox="1"/>
          <p:nvPr/>
        </p:nvSpPr>
        <p:spPr>
          <a:xfrm>
            <a:off x="3903898" y="1335690"/>
            <a:ext cx="1165412" cy="369332"/>
          </a:xfrm>
          <a:prstGeom prst="rect">
            <a:avLst/>
          </a:prstGeom>
          <a:noFill/>
        </p:spPr>
        <p:txBody>
          <a:bodyPr wrap="square" rtlCol="0">
            <a:spAutoFit/>
          </a:bodyPr>
          <a:lstStyle/>
          <a:p>
            <a:r>
              <a:rPr kumimoji="1" lang="ja-JP" altLang="en-US" dirty="0">
                <a:solidFill>
                  <a:schemeClr val="tx1">
                    <a:lumMod val="75000"/>
                    <a:lumOff val="25000"/>
                  </a:schemeClr>
                </a:solidFill>
              </a:rPr>
              <a:t>宿泊料金</a:t>
            </a:r>
          </a:p>
        </p:txBody>
      </p:sp>
      <p:sp>
        <p:nvSpPr>
          <p:cNvPr id="3" name="テキスト ボックス 2">
            <a:extLst>
              <a:ext uri="{FF2B5EF4-FFF2-40B4-BE49-F238E27FC236}">
                <a16:creationId xmlns:a16="http://schemas.microsoft.com/office/drawing/2014/main" xmlns="" id="{80BE6913-CF51-4CA7-8CF6-6B91F5D9AD06}"/>
              </a:ext>
            </a:extLst>
          </p:cNvPr>
          <p:cNvSpPr txBox="1"/>
          <p:nvPr/>
        </p:nvSpPr>
        <p:spPr>
          <a:xfrm>
            <a:off x="5738260" y="1335690"/>
            <a:ext cx="715479" cy="369332"/>
          </a:xfrm>
          <a:prstGeom prst="rect">
            <a:avLst/>
          </a:prstGeom>
          <a:noFill/>
        </p:spPr>
        <p:txBody>
          <a:bodyPr wrap="square" rtlCol="0">
            <a:spAutoFit/>
          </a:bodyPr>
          <a:lstStyle/>
          <a:p>
            <a:r>
              <a:rPr kumimoji="1" lang="ja-JP" altLang="en-US" dirty="0">
                <a:solidFill>
                  <a:schemeClr val="tx1">
                    <a:lumMod val="75000"/>
                    <a:lumOff val="25000"/>
                  </a:schemeClr>
                </a:solidFill>
              </a:rPr>
              <a:t>食費</a:t>
            </a:r>
          </a:p>
        </p:txBody>
      </p:sp>
      <p:sp>
        <p:nvSpPr>
          <p:cNvPr id="5" name="テキスト ボックス 4">
            <a:extLst>
              <a:ext uri="{FF2B5EF4-FFF2-40B4-BE49-F238E27FC236}">
                <a16:creationId xmlns:a16="http://schemas.microsoft.com/office/drawing/2014/main" xmlns="" id="{F12230EC-93F4-4FBF-8950-6797CF90BF9E}"/>
              </a:ext>
            </a:extLst>
          </p:cNvPr>
          <p:cNvSpPr txBox="1"/>
          <p:nvPr/>
        </p:nvSpPr>
        <p:spPr>
          <a:xfrm>
            <a:off x="6613494" y="1366468"/>
            <a:ext cx="901379" cy="338554"/>
          </a:xfrm>
          <a:prstGeom prst="rect">
            <a:avLst/>
          </a:prstGeom>
          <a:noFill/>
        </p:spPr>
        <p:txBody>
          <a:bodyPr wrap="square" rtlCol="0">
            <a:spAutoFit/>
          </a:bodyPr>
          <a:lstStyle/>
          <a:p>
            <a:r>
              <a:rPr kumimoji="1" lang="ja-JP" altLang="en-US" sz="1600" dirty="0">
                <a:solidFill>
                  <a:schemeClr val="tx1">
                    <a:lumMod val="75000"/>
                    <a:lumOff val="25000"/>
                  </a:schemeClr>
                </a:solidFill>
              </a:rPr>
              <a:t>交通費</a:t>
            </a:r>
          </a:p>
        </p:txBody>
      </p:sp>
      <p:cxnSp>
        <p:nvCxnSpPr>
          <p:cNvPr id="11" name="コネクタ: 曲線 10">
            <a:extLst>
              <a:ext uri="{FF2B5EF4-FFF2-40B4-BE49-F238E27FC236}">
                <a16:creationId xmlns:a16="http://schemas.microsoft.com/office/drawing/2014/main" xmlns="" id="{B5B06E8C-300B-4204-A89A-8D8FD8950B26}"/>
              </a:ext>
            </a:extLst>
          </p:cNvPr>
          <p:cNvCxnSpPr/>
          <p:nvPr/>
        </p:nvCxnSpPr>
        <p:spPr>
          <a:xfrm rot="5400000" flipH="1" flipV="1">
            <a:off x="7335469" y="1027306"/>
            <a:ext cx="444402" cy="233923"/>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xmlns="" id="{758C1BBC-A747-43E4-911B-1CF5B455B4FF}"/>
              </a:ext>
            </a:extLst>
          </p:cNvPr>
          <p:cNvSpPr txBox="1"/>
          <p:nvPr/>
        </p:nvSpPr>
        <p:spPr>
          <a:xfrm>
            <a:off x="6858003" y="658583"/>
            <a:ext cx="1855694" cy="369332"/>
          </a:xfrm>
          <a:prstGeom prst="rect">
            <a:avLst/>
          </a:prstGeom>
          <a:noFill/>
        </p:spPr>
        <p:txBody>
          <a:bodyPr wrap="square" rtlCol="0">
            <a:spAutoFit/>
          </a:bodyPr>
          <a:lstStyle/>
          <a:p>
            <a:r>
              <a:rPr lang="ja-JP" altLang="en-US" dirty="0">
                <a:solidFill>
                  <a:schemeClr val="tx1">
                    <a:lumMod val="75000"/>
                    <a:lumOff val="25000"/>
                  </a:schemeClr>
                </a:solidFill>
              </a:rPr>
              <a:t>娯楽サービス費</a:t>
            </a:r>
            <a:endParaRPr kumimoji="1" lang="ja-JP" altLang="en-US" dirty="0">
              <a:solidFill>
                <a:schemeClr val="tx1">
                  <a:lumMod val="75000"/>
                  <a:lumOff val="25000"/>
                </a:schemeClr>
              </a:solidFill>
            </a:endParaRPr>
          </a:p>
        </p:txBody>
      </p:sp>
      <p:sp>
        <p:nvSpPr>
          <p:cNvPr id="13" name="テキスト ボックス 12">
            <a:extLst>
              <a:ext uri="{FF2B5EF4-FFF2-40B4-BE49-F238E27FC236}">
                <a16:creationId xmlns:a16="http://schemas.microsoft.com/office/drawing/2014/main" xmlns="" id="{33BE7BE0-2E60-466C-B3E3-681381CBDD29}"/>
              </a:ext>
            </a:extLst>
          </p:cNvPr>
          <p:cNvSpPr txBox="1"/>
          <p:nvPr/>
        </p:nvSpPr>
        <p:spPr>
          <a:xfrm>
            <a:off x="8148918" y="1335690"/>
            <a:ext cx="1129552" cy="369332"/>
          </a:xfrm>
          <a:prstGeom prst="rect">
            <a:avLst/>
          </a:prstGeom>
          <a:noFill/>
        </p:spPr>
        <p:txBody>
          <a:bodyPr wrap="square" rtlCol="0">
            <a:spAutoFit/>
          </a:bodyPr>
          <a:lstStyle/>
          <a:p>
            <a:r>
              <a:rPr kumimoji="1" lang="ja-JP" altLang="en-US" dirty="0">
                <a:solidFill>
                  <a:schemeClr val="tx1">
                    <a:lumMod val="75000"/>
                    <a:lumOff val="25000"/>
                  </a:schemeClr>
                </a:solidFill>
              </a:rPr>
              <a:t>買い物代</a:t>
            </a:r>
          </a:p>
        </p:txBody>
      </p:sp>
      <p:sp>
        <p:nvSpPr>
          <p:cNvPr id="14" name="四角形: 角を丸くする 13">
            <a:extLst>
              <a:ext uri="{FF2B5EF4-FFF2-40B4-BE49-F238E27FC236}">
                <a16:creationId xmlns:a16="http://schemas.microsoft.com/office/drawing/2014/main" xmlns="" id="{7DF30BA7-3451-4852-8051-A04459F386E9}"/>
              </a:ext>
            </a:extLst>
          </p:cNvPr>
          <p:cNvSpPr/>
          <p:nvPr/>
        </p:nvSpPr>
        <p:spPr>
          <a:xfrm>
            <a:off x="3382145" y="3822797"/>
            <a:ext cx="744967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およそ半分の需要を</a:t>
            </a:r>
            <a:r>
              <a:rPr kumimoji="1" lang="en-US" altLang="ja-JP" sz="2800" dirty="0"/>
              <a:t>SC</a:t>
            </a:r>
            <a:r>
              <a:rPr kumimoji="1" lang="ja-JP" altLang="en-US" sz="2800" dirty="0"/>
              <a:t>で満たすことが出来る</a:t>
            </a:r>
          </a:p>
        </p:txBody>
      </p:sp>
      <p:sp>
        <p:nvSpPr>
          <p:cNvPr id="6" name="矢印: 下 5">
            <a:extLst>
              <a:ext uri="{FF2B5EF4-FFF2-40B4-BE49-F238E27FC236}">
                <a16:creationId xmlns:a16="http://schemas.microsoft.com/office/drawing/2014/main" xmlns="" id="{7B8141F8-51FF-4F47-98EB-28CBD00CE98B}"/>
              </a:ext>
            </a:extLst>
          </p:cNvPr>
          <p:cNvSpPr/>
          <p:nvPr/>
        </p:nvSpPr>
        <p:spPr>
          <a:xfrm>
            <a:off x="5738262" y="1838415"/>
            <a:ext cx="567948" cy="188024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xmlns="" id="{FDA233EF-0E85-490A-9669-BD3F166E4B3E}"/>
              </a:ext>
            </a:extLst>
          </p:cNvPr>
          <p:cNvSpPr/>
          <p:nvPr/>
        </p:nvSpPr>
        <p:spPr>
          <a:xfrm>
            <a:off x="7285130" y="1838414"/>
            <a:ext cx="389502" cy="188024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xmlns="" id="{03745144-5C10-494E-872D-5416448F93C0}"/>
              </a:ext>
            </a:extLst>
          </p:cNvPr>
          <p:cNvSpPr/>
          <p:nvPr/>
        </p:nvSpPr>
        <p:spPr>
          <a:xfrm>
            <a:off x="8450320" y="1838415"/>
            <a:ext cx="828153" cy="188024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xmlns="" id="{9DA2057B-DFB1-42DF-BFAB-61725C5621B2}"/>
              </a:ext>
            </a:extLst>
          </p:cNvPr>
          <p:cNvSpPr>
            <a:spLocks noGrp="1"/>
          </p:cNvSpPr>
          <p:nvPr>
            <p:ph type="sldNum" sz="quarter" idx="12"/>
          </p:nvPr>
        </p:nvSpPr>
        <p:spPr/>
        <p:txBody>
          <a:bodyPr/>
          <a:lstStyle/>
          <a:p>
            <a:fld id="{20BCA137-A9B4-4665-9C06-F79EEDBBD040}" type="slidenum">
              <a:rPr kumimoji="1" lang="ja-JP" altLang="en-US" smtClean="0"/>
              <a:t>29</a:t>
            </a:fld>
            <a:endParaRPr kumimoji="1" lang="ja-JP" altLang="en-US"/>
          </a:p>
        </p:txBody>
      </p:sp>
      <p:sp>
        <p:nvSpPr>
          <p:cNvPr id="15" name="テキスト ボックス 14">
            <a:extLst>
              <a:ext uri="{FF2B5EF4-FFF2-40B4-BE49-F238E27FC236}">
                <a16:creationId xmlns:a16="http://schemas.microsoft.com/office/drawing/2014/main" xmlns="" id="{6532EFD4-4F13-46D4-8F11-BCCD7CA4F748}"/>
              </a:ext>
            </a:extLst>
          </p:cNvPr>
          <p:cNvSpPr txBox="1"/>
          <p:nvPr/>
        </p:nvSpPr>
        <p:spPr>
          <a:xfrm>
            <a:off x="5738260" y="1335690"/>
            <a:ext cx="715479" cy="369332"/>
          </a:xfrm>
          <a:prstGeom prst="rect">
            <a:avLst/>
          </a:prstGeom>
          <a:noFill/>
        </p:spPr>
        <p:txBody>
          <a:bodyPr wrap="square" rtlCol="0">
            <a:spAutoFit/>
          </a:bodyPr>
          <a:lstStyle/>
          <a:p>
            <a:r>
              <a:rPr kumimoji="1" lang="ja-JP" altLang="en-US" dirty="0">
                <a:solidFill>
                  <a:schemeClr val="tx1">
                    <a:lumMod val="75000"/>
                    <a:lumOff val="25000"/>
                  </a:schemeClr>
                </a:solidFill>
                <a:highlight>
                  <a:srgbClr val="FFFF00"/>
                </a:highlight>
              </a:rPr>
              <a:t>食費</a:t>
            </a:r>
          </a:p>
        </p:txBody>
      </p:sp>
      <p:sp>
        <p:nvSpPr>
          <p:cNvPr id="16" name="テキスト ボックス 15">
            <a:extLst>
              <a:ext uri="{FF2B5EF4-FFF2-40B4-BE49-F238E27FC236}">
                <a16:creationId xmlns:a16="http://schemas.microsoft.com/office/drawing/2014/main" xmlns="" id="{DA411321-AD07-48A5-8922-A20FDEABE0D6}"/>
              </a:ext>
            </a:extLst>
          </p:cNvPr>
          <p:cNvSpPr txBox="1"/>
          <p:nvPr/>
        </p:nvSpPr>
        <p:spPr>
          <a:xfrm>
            <a:off x="6858003" y="659425"/>
            <a:ext cx="1855694" cy="369332"/>
          </a:xfrm>
          <a:prstGeom prst="rect">
            <a:avLst/>
          </a:prstGeom>
          <a:noFill/>
        </p:spPr>
        <p:txBody>
          <a:bodyPr wrap="square" rtlCol="0">
            <a:spAutoFit/>
          </a:bodyPr>
          <a:lstStyle/>
          <a:p>
            <a:r>
              <a:rPr lang="ja-JP" altLang="en-US" dirty="0">
                <a:solidFill>
                  <a:schemeClr val="tx1">
                    <a:lumMod val="75000"/>
                    <a:lumOff val="25000"/>
                  </a:schemeClr>
                </a:solidFill>
                <a:highlight>
                  <a:srgbClr val="FFFF00"/>
                </a:highlight>
              </a:rPr>
              <a:t>娯楽サービス費</a:t>
            </a:r>
            <a:endParaRPr kumimoji="1" lang="ja-JP" altLang="en-US" dirty="0">
              <a:solidFill>
                <a:schemeClr val="tx1">
                  <a:lumMod val="75000"/>
                  <a:lumOff val="25000"/>
                </a:schemeClr>
              </a:solidFill>
              <a:highlight>
                <a:srgbClr val="FFFF00"/>
              </a:highlight>
            </a:endParaRPr>
          </a:p>
        </p:txBody>
      </p:sp>
      <p:sp>
        <p:nvSpPr>
          <p:cNvPr id="17" name="テキスト ボックス 16">
            <a:extLst>
              <a:ext uri="{FF2B5EF4-FFF2-40B4-BE49-F238E27FC236}">
                <a16:creationId xmlns:a16="http://schemas.microsoft.com/office/drawing/2014/main" xmlns="" id="{485EEF1D-7D41-4A1A-B500-1DAED41BE369}"/>
              </a:ext>
            </a:extLst>
          </p:cNvPr>
          <p:cNvSpPr txBox="1"/>
          <p:nvPr/>
        </p:nvSpPr>
        <p:spPr>
          <a:xfrm>
            <a:off x="8162248" y="1339906"/>
            <a:ext cx="1129552" cy="369332"/>
          </a:xfrm>
          <a:prstGeom prst="rect">
            <a:avLst/>
          </a:prstGeom>
          <a:noFill/>
        </p:spPr>
        <p:txBody>
          <a:bodyPr wrap="square" rtlCol="0">
            <a:spAutoFit/>
          </a:bodyPr>
          <a:lstStyle/>
          <a:p>
            <a:r>
              <a:rPr kumimoji="1" lang="ja-JP" altLang="en-US" dirty="0">
                <a:solidFill>
                  <a:schemeClr val="tx1">
                    <a:lumMod val="75000"/>
                    <a:lumOff val="25000"/>
                  </a:schemeClr>
                </a:solidFill>
                <a:highlight>
                  <a:srgbClr val="FFFF00"/>
                </a:highlight>
              </a:rPr>
              <a:t>買い物代</a:t>
            </a:r>
          </a:p>
        </p:txBody>
      </p:sp>
    </p:spTree>
    <p:extLst>
      <p:ext uri="{BB962C8B-B14F-4D97-AF65-F5344CB8AC3E}">
        <p14:creationId xmlns:p14="http://schemas.microsoft.com/office/powerpoint/2010/main" val="2157397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22" presetClass="exit" presetSubtype="8" fill="hold" grpId="0" nodeType="withEffect">
                                  <p:stCondLst>
                                    <p:cond delay="0"/>
                                  </p:stCondLst>
                                  <p:childTnLst>
                                    <p:animEffect transition="out" filter="wipe(left)">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par>
                                <p:cTn id="28" presetID="22" presetClass="exit" presetSubtype="8" fill="hold" grpId="0" nodeType="withEffect">
                                  <p:stCondLst>
                                    <p:cond delay="0"/>
                                  </p:stCondLst>
                                  <p:childTnLst>
                                    <p:animEffect transition="out" filter="wipe(left)">
                                      <p:cBhvr>
                                        <p:cTn id="29" dur="1000"/>
                                        <p:tgtEl>
                                          <p:spTgt spid="12"/>
                                        </p:tgtEl>
                                      </p:cBhvr>
                                    </p:animEffect>
                                    <p:set>
                                      <p:cBhvr>
                                        <p:cTn id="30" dur="1" fill="hold">
                                          <p:stCondLst>
                                            <p:cond delay="999"/>
                                          </p:stCondLst>
                                        </p:cTn>
                                        <p:tgtEl>
                                          <p:spTgt spid="12"/>
                                        </p:tgtEl>
                                        <p:attrNameLst>
                                          <p:attrName>style.visibility</p:attrName>
                                        </p:attrNameLst>
                                      </p:cBhvr>
                                      <p:to>
                                        <p:strVal val="hidden"/>
                                      </p:to>
                                    </p:set>
                                  </p:childTnLst>
                                </p:cTn>
                              </p:par>
                              <p:par>
                                <p:cTn id="31" presetID="22" presetClass="exit" presetSubtype="8" fill="hold" grpId="0" nodeType="withEffect">
                                  <p:stCondLst>
                                    <p:cond delay="0"/>
                                  </p:stCondLst>
                                  <p:childTnLst>
                                    <p:animEffect transition="out" filter="wipe(left)">
                                      <p:cBhvr>
                                        <p:cTn id="32" dur="1000"/>
                                        <p:tgtEl>
                                          <p:spTgt spid="13"/>
                                        </p:tgtEl>
                                      </p:cBhvr>
                                    </p:animEffect>
                                    <p:set>
                                      <p:cBhvr>
                                        <p:cTn id="33" dur="1" fill="hold">
                                          <p:stCondLst>
                                            <p:cond delay="999"/>
                                          </p:stCondLst>
                                        </p:cTn>
                                        <p:tgtEl>
                                          <p:spTgt spid="13"/>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animBg="1"/>
      <p:bldP spid="6" grpId="0" animBg="1"/>
      <p:bldP spid="7" grpId="0" animBg="1"/>
      <p:bldP spid="8" grpId="0" animBg="1"/>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0BCA137-A9B4-4665-9C06-F79EEDBBD040}" type="slidenum">
              <a:rPr kumimoji="1" lang="ja-JP" altLang="en-US" smtClean="0"/>
              <a:t>3</a:t>
            </a:fld>
            <a:endParaRPr kumimoji="1" lang="ja-JP" altLang="en-US"/>
          </a:p>
        </p:txBody>
      </p:sp>
      <p:pic>
        <p:nvPicPr>
          <p:cNvPr id="7" name="コンテンツ プレースホルダー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9280" y="0"/>
            <a:ext cx="6522720" cy="3744686"/>
          </a:xfrm>
        </p:spPr>
      </p:pic>
      <p:sp>
        <p:nvSpPr>
          <p:cNvPr id="8" name="テキスト ボックス 7"/>
          <p:cNvSpPr txBox="1"/>
          <p:nvPr/>
        </p:nvSpPr>
        <p:spPr>
          <a:xfrm>
            <a:off x="95794" y="1436913"/>
            <a:ext cx="5660572" cy="646331"/>
          </a:xfrm>
          <a:prstGeom prst="rect">
            <a:avLst/>
          </a:prstGeom>
          <a:noFill/>
        </p:spPr>
        <p:txBody>
          <a:bodyPr wrap="square" rtlCol="0">
            <a:spAutoFit/>
          </a:bodyPr>
          <a:lstStyle/>
          <a:p>
            <a:r>
              <a:rPr kumimoji="1" lang="en-US" altLang="ja-JP" sz="3600" dirty="0"/>
              <a:t>2019</a:t>
            </a:r>
            <a:r>
              <a:rPr kumimoji="1" lang="ja-JP" altLang="en-US" sz="3600" dirty="0"/>
              <a:t>年</a:t>
            </a:r>
            <a:r>
              <a:rPr kumimoji="1" lang="en-US" altLang="ja-JP" sz="3600" dirty="0"/>
              <a:t>10</a:t>
            </a:r>
            <a:r>
              <a:rPr kumimoji="1" lang="ja-JP" altLang="en-US" sz="3600" dirty="0"/>
              <a:t>月</a:t>
            </a:r>
            <a:r>
              <a:rPr kumimoji="1" lang="en-US" altLang="ja-JP" sz="3600" dirty="0"/>
              <a:t>12</a:t>
            </a:r>
            <a:r>
              <a:rPr kumimoji="1" lang="ja-JP" altLang="en-US" sz="3600" dirty="0"/>
              <a:t>日　台風</a:t>
            </a:r>
            <a:r>
              <a:rPr kumimoji="1" lang="en-US" altLang="ja-JP" sz="3600" dirty="0"/>
              <a:t>19</a:t>
            </a:r>
            <a:r>
              <a:rPr kumimoji="1" lang="ja-JP" altLang="en-US" sz="3600" dirty="0"/>
              <a:t>号</a:t>
            </a: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95255"/>
            <a:ext cx="5669280" cy="3162745"/>
          </a:xfrm>
          <a:prstGeom prst="rect">
            <a:avLst/>
          </a:prstGeom>
        </p:spPr>
      </p:pic>
      <p:sp>
        <p:nvSpPr>
          <p:cNvPr id="10" name="テキスト ボックス 9"/>
          <p:cNvSpPr txBox="1"/>
          <p:nvPr/>
        </p:nvSpPr>
        <p:spPr>
          <a:xfrm>
            <a:off x="6148251" y="4990011"/>
            <a:ext cx="6043749" cy="584775"/>
          </a:xfrm>
          <a:prstGeom prst="rect">
            <a:avLst/>
          </a:prstGeom>
          <a:noFill/>
        </p:spPr>
        <p:txBody>
          <a:bodyPr wrap="square" rtlCol="0">
            <a:spAutoFit/>
          </a:bodyPr>
          <a:lstStyle/>
          <a:p>
            <a:r>
              <a:rPr kumimoji="1" lang="ja-JP" altLang="en-US" sz="3200" dirty="0"/>
              <a:t>最大深度４の地震が同時に！！</a:t>
            </a:r>
          </a:p>
        </p:txBody>
      </p:sp>
      <p:sp>
        <p:nvSpPr>
          <p:cNvPr id="11" name="正方形/長方形 10"/>
          <p:cNvSpPr/>
          <p:nvPr/>
        </p:nvSpPr>
        <p:spPr>
          <a:xfrm>
            <a:off x="2329543" y="1280160"/>
            <a:ext cx="6853645" cy="41452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6000" b="1" dirty="0">
                <a:solidFill>
                  <a:srgbClr val="FF0000"/>
                </a:solidFill>
              </a:rPr>
              <a:t>大阪副首都計画</a:t>
            </a:r>
          </a:p>
        </p:txBody>
      </p:sp>
      <p:sp>
        <p:nvSpPr>
          <p:cNvPr id="12" name="テキスト ボックス 11"/>
          <p:cNvSpPr txBox="1"/>
          <p:nvPr/>
        </p:nvSpPr>
        <p:spPr>
          <a:xfrm>
            <a:off x="531223" y="391886"/>
            <a:ext cx="4659086" cy="461665"/>
          </a:xfrm>
          <a:prstGeom prst="rect">
            <a:avLst/>
          </a:prstGeom>
          <a:noFill/>
        </p:spPr>
        <p:txBody>
          <a:bodyPr wrap="square" rtlCol="0">
            <a:spAutoFit/>
          </a:bodyPr>
          <a:lstStyle/>
          <a:p>
            <a:r>
              <a:rPr kumimoji="1" lang="ja-JP" altLang="en-US" sz="2400" dirty="0"/>
              <a:t>最近の災害でも</a:t>
            </a:r>
            <a:r>
              <a:rPr kumimoji="1" lang="ja-JP" altLang="en-US" sz="2400" dirty="0" err="1"/>
              <a:t>．．．</a:t>
            </a:r>
            <a:endParaRPr kumimoji="1" lang="ja-JP" altLang="en-US" sz="2400" dirty="0"/>
          </a:p>
        </p:txBody>
      </p:sp>
    </p:spTree>
    <p:extLst>
      <p:ext uri="{BB962C8B-B14F-4D97-AF65-F5344CB8AC3E}">
        <p14:creationId xmlns:p14="http://schemas.microsoft.com/office/powerpoint/2010/main" val="22749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EF2ACD49-E7AC-42DD-84C8-43C88C97B5EB}"/>
              </a:ext>
            </a:extLst>
          </p:cNvPr>
          <p:cNvSpPr txBox="1"/>
          <p:nvPr/>
        </p:nvSpPr>
        <p:spPr>
          <a:xfrm>
            <a:off x="2562225" y="590550"/>
            <a:ext cx="7067550" cy="707886"/>
          </a:xfrm>
          <a:prstGeom prst="rect">
            <a:avLst/>
          </a:prstGeom>
          <a:noFill/>
        </p:spPr>
        <p:txBody>
          <a:bodyPr wrap="square" rtlCol="0">
            <a:spAutoFit/>
          </a:bodyPr>
          <a:lstStyle/>
          <a:p>
            <a:r>
              <a:rPr kumimoji="1" lang="ja-JP" altLang="en-US" sz="4000" dirty="0"/>
              <a:t>駅直結大型ショッピングセンター</a:t>
            </a:r>
          </a:p>
        </p:txBody>
      </p:sp>
      <p:sp>
        <p:nvSpPr>
          <p:cNvPr id="3" name="テキスト ボックス 2">
            <a:extLst>
              <a:ext uri="{FF2B5EF4-FFF2-40B4-BE49-F238E27FC236}">
                <a16:creationId xmlns:a16="http://schemas.microsoft.com/office/drawing/2014/main" xmlns="" id="{F901E925-5EEE-43F0-9563-370F1BA90B1B}"/>
              </a:ext>
            </a:extLst>
          </p:cNvPr>
          <p:cNvSpPr txBox="1"/>
          <p:nvPr/>
        </p:nvSpPr>
        <p:spPr>
          <a:xfrm>
            <a:off x="1481031" y="1714923"/>
            <a:ext cx="9229937" cy="3970318"/>
          </a:xfrm>
          <a:prstGeom prst="rect">
            <a:avLst/>
          </a:prstGeom>
          <a:noFill/>
        </p:spPr>
        <p:txBody>
          <a:bodyPr wrap="square" rtlCol="0">
            <a:spAutoFit/>
          </a:bodyPr>
          <a:lstStyle/>
          <a:p>
            <a:r>
              <a:rPr lang="ja-JP" altLang="en-US" sz="3600" dirty="0"/>
              <a:t>・年代を問わず</a:t>
            </a:r>
            <a:r>
              <a:rPr kumimoji="1" lang="ja-JP" altLang="en-US" sz="3600" dirty="0"/>
              <a:t>楽しむことができる</a:t>
            </a:r>
            <a:endParaRPr kumimoji="1" lang="en-US" altLang="ja-JP" sz="3600" dirty="0"/>
          </a:p>
          <a:p>
            <a:endParaRPr kumimoji="1" lang="en-US" altLang="ja-JP" sz="3600" dirty="0"/>
          </a:p>
          <a:p>
            <a:r>
              <a:rPr kumimoji="1" lang="ja-JP" altLang="en-US" sz="3600" dirty="0"/>
              <a:t>・</a:t>
            </a:r>
            <a:r>
              <a:rPr kumimoji="1" lang="en-US" altLang="ja-JP" sz="3600" dirty="0"/>
              <a:t>IR</a:t>
            </a:r>
            <a:r>
              <a:rPr lang="ja-JP" altLang="en-US" sz="3600" dirty="0"/>
              <a:t>内に建てることでここでしか体験できない</a:t>
            </a:r>
            <a:endParaRPr lang="en-US" altLang="ja-JP" sz="3600" dirty="0"/>
          </a:p>
          <a:p>
            <a:r>
              <a:rPr lang="ja-JP" altLang="en-US" sz="3600" dirty="0"/>
              <a:t>「コト消費」を体験できる</a:t>
            </a:r>
            <a:endParaRPr lang="en-US" altLang="ja-JP" sz="3600" dirty="0"/>
          </a:p>
          <a:p>
            <a:endParaRPr lang="en-US" altLang="ja-JP" sz="3600" dirty="0"/>
          </a:p>
          <a:p>
            <a:r>
              <a:rPr kumimoji="1" lang="ja-JP" altLang="en-US" sz="3600" dirty="0"/>
              <a:t>・訪日外国人もこの施設で多くの需要を満たすことができる</a:t>
            </a:r>
          </a:p>
        </p:txBody>
      </p:sp>
      <p:sp>
        <p:nvSpPr>
          <p:cNvPr id="4" name="スライド番号プレースホルダー 3">
            <a:extLst>
              <a:ext uri="{FF2B5EF4-FFF2-40B4-BE49-F238E27FC236}">
                <a16:creationId xmlns:a16="http://schemas.microsoft.com/office/drawing/2014/main" xmlns="" id="{BD7EF289-D86F-4D5C-9870-150CFECB4722}"/>
              </a:ext>
            </a:extLst>
          </p:cNvPr>
          <p:cNvSpPr>
            <a:spLocks noGrp="1"/>
          </p:cNvSpPr>
          <p:nvPr>
            <p:ph type="sldNum" sz="quarter" idx="12"/>
          </p:nvPr>
        </p:nvSpPr>
        <p:spPr/>
        <p:txBody>
          <a:bodyPr/>
          <a:lstStyle/>
          <a:p>
            <a:fld id="{20BCA137-A9B4-4665-9C06-F79EEDBBD040}" type="slidenum">
              <a:rPr kumimoji="1" lang="ja-JP" altLang="en-US" smtClean="0"/>
              <a:t>30</a:t>
            </a:fld>
            <a:endParaRPr kumimoji="1" lang="ja-JP" altLang="en-US"/>
          </a:p>
        </p:txBody>
      </p:sp>
    </p:spTree>
    <p:extLst>
      <p:ext uri="{BB962C8B-B14F-4D97-AF65-F5344CB8AC3E}">
        <p14:creationId xmlns:p14="http://schemas.microsoft.com/office/powerpoint/2010/main" val="353668797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9">
            <a:extLst>
              <a:ext uri="{FF2B5EF4-FFF2-40B4-BE49-F238E27FC236}">
                <a16:creationId xmlns:a16="http://schemas.microsoft.com/office/drawing/2014/main" xmlns="" id="{887758F9-8BAB-45E8-880D-215FAA5EE2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タイトル 1">
            <a:extLst>
              <a:ext uri="{FF2B5EF4-FFF2-40B4-BE49-F238E27FC236}">
                <a16:creationId xmlns:a16="http://schemas.microsoft.com/office/drawing/2014/main" xmlns="" id="{0E499FFD-BA11-49CE-B952-CCAFB42D6CF4}"/>
              </a:ext>
            </a:extLst>
          </p:cNvPr>
          <p:cNvSpPr txBox="1">
            <a:spLocks/>
          </p:cNvSpPr>
          <p:nvPr/>
        </p:nvSpPr>
        <p:spPr>
          <a:xfrm>
            <a:off x="573741" y="2412365"/>
            <a:ext cx="3517187" cy="2033270"/>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dirty="0">
                <a:solidFill>
                  <a:srgbClr val="FFFFFF"/>
                </a:solidFill>
              </a:rPr>
              <a:t>IR</a:t>
            </a:r>
            <a:r>
              <a:rPr lang="ja-JP" altLang="en-US" dirty="0">
                <a:solidFill>
                  <a:srgbClr val="FFFFFF"/>
                </a:solidFill>
              </a:rPr>
              <a:t>内に</a:t>
            </a:r>
            <a:r>
              <a:rPr lang="en-US" altLang="ja-JP" dirty="0">
                <a:solidFill>
                  <a:srgbClr val="FFFFFF"/>
                </a:solidFill>
              </a:rPr>
              <a:t/>
            </a:r>
            <a:br>
              <a:rPr lang="en-US" altLang="ja-JP" dirty="0">
                <a:solidFill>
                  <a:srgbClr val="FFFFFF"/>
                </a:solidFill>
              </a:rPr>
            </a:br>
            <a:r>
              <a:rPr lang="ja-JP" altLang="en-US" dirty="0">
                <a:solidFill>
                  <a:srgbClr val="FFFFFF"/>
                </a:solidFill>
              </a:rPr>
              <a:t>駅直結</a:t>
            </a:r>
            <a:r>
              <a:rPr lang="en-US" altLang="ja-JP" dirty="0">
                <a:solidFill>
                  <a:srgbClr val="FFFFFF"/>
                </a:solidFill>
              </a:rPr>
              <a:t/>
            </a:r>
            <a:br>
              <a:rPr lang="en-US" altLang="ja-JP" dirty="0">
                <a:solidFill>
                  <a:srgbClr val="FFFFFF"/>
                </a:solidFill>
              </a:rPr>
            </a:br>
            <a:r>
              <a:rPr lang="ja-JP" altLang="en-US" dirty="0">
                <a:solidFill>
                  <a:srgbClr val="FFFFFF"/>
                </a:solidFill>
              </a:rPr>
              <a:t>複合型ビル</a:t>
            </a:r>
          </a:p>
        </p:txBody>
      </p:sp>
      <p:graphicFrame>
        <p:nvGraphicFramePr>
          <p:cNvPr id="4" name="コンテンツ プレースホルダー 2">
            <a:extLst>
              <a:ext uri="{FF2B5EF4-FFF2-40B4-BE49-F238E27FC236}">
                <a16:creationId xmlns:a16="http://schemas.microsoft.com/office/drawing/2014/main" xmlns="" id="{0B2C049E-4F2D-4D3C-9BFE-A15FE64611B8}"/>
              </a:ext>
            </a:extLst>
          </p:cNvPr>
          <p:cNvGraphicFramePr>
            <a:graphicFrameLocks/>
          </p:cNvGraphicFramePr>
          <p:nvPr>
            <p:extLst>
              <p:ext uri="{D42A27DB-BD31-4B8C-83A1-F6EECF244321}">
                <p14:modId xmlns:p14="http://schemas.microsoft.com/office/powerpoint/2010/main" val="2007672046"/>
              </p:ext>
            </p:extLst>
          </p:nvPr>
        </p:nvGraphicFramePr>
        <p:xfrm>
          <a:off x="5194300" y="973394"/>
          <a:ext cx="6513604" cy="5382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スライド番号プレースホルダー 4">
            <a:extLst>
              <a:ext uri="{FF2B5EF4-FFF2-40B4-BE49-F238E27FC236}">
                <a16:creationId xmlns:a16="http://schemas.microsoft.com/office/drawing/2014/main" xmlns="" id="{41C33886-4AC3-4E5F-9783-3EC87D3056AD}"/>
              </a:ext>
            </a:extLst>
          </p:cNvPr>
          <p:cNvSpPr>
            <a:spLocks noGrp="1"/>
          </p:cNvSpPr>
          <p:nvPr>
            <p:ph type="sldNum" sz="quarter" idx="12"/>
          </p:nvPr>
        </p:nvSpPr>
        <p:spPr/>
        <p:txBody>
          <a:bodyPr/>
          <a:lstStyle/>
          <a:p>
            <a:fld id="{20BCA137-A9B4-4665-9C06-F79EEDBBD040}" type="slidenum">
              <a:rPr kumimoji="1" lang="ja-JP" altLang="en-US" smtClean="0"/>
              <a:t>31</a:t>
            </a:fld>
            <a:endParaRPr kumimoji="1" lang="ja-JP" altLang="en-US"/>
          </a:p>
        </p:txBody>
      </p:sp>
    </p:spTree>
    <p:extLst>
      <p:ext uri="{BB962C8B-B14F-4D97-AF65-F5344CB8AC3E}">
        <p14:creationId xmlns:p14="http://schemas.microsoft.com/office/powerpoint/2010/main" val="183361083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人, 屋内, 大きい, 座る が含まれている画像&#10;&#10;自動的に生成された説明">
            <a:extLst>
              <a:ext uri="{FF2B5EF4-FFF2-40B4-BE49-F238E27FC236}">
                <a16:creationId xmlns:a16="http://schemas.microsoft.com/office/drawing/2014/main" xmlns="" id="{BD000611-58CE-4B70-A24C-ACD69A2602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4713" t="9091" r="22003" b="1"/>
          <a:stretch/>
        </p:blipFill>
        <p:spPr>
          <a:xfrm>
            <a:off x="4818888" y="1"/>
            <a:ext cx="7373112" cy="6857999"/>
          </a:xfrm>
          <a:prstGeom prst="rect">
            <a:avLst/>
          </a:prstGeom>
        </p:spPr>
      </p:pic>
      <p:sp>
        <p:nvSpPr>
          <p:cNvPr id="23" name="Freeform 8">
            <a:extLst>
              <a:ext uri="{FF2B5EF4-FFF2-40B4-BE49-F238E27FC236}">
                <a16:creationId xmlns:a16="http://schemas.microsoft.com/office/drawing/2014/main" xmlns="" id="{9225B0D8-E56E-4ACC-A464-81F406276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1">
            <a:extLst>
              <a:ext uri="{FF2B5EF4-FFF2-40B4-BE49-F238E27FC236}">
                <a16:creationId xmlns:a16="http://schemas.microsoft.com/office/drawing/2014/main" xmlns="" id="{8F5D1B28-3976-4367-807C-CAD629CDD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1">
            <a:extLst>
              <a:ext uri="{FF2B5EF4-FFF2-40B4-BE49-F238E27FC236}">
                <a16:creationId xmlns:a16="http://schemas.microsoft.com/office/drawing/2014/main" xmlns="" id="{30D70D7F-50B7-46EA-9C30-931C27F94ADE}"/>
              </a:ext>
            </a:extLst>
          </p:cNvPr>
          <p:cNvSpPr txBox="1"/>
          <p:nvPr/>
        </p:nvSpPr>
        <p:spPr>
          <a:xfrm>
            <a:off x="679654" y="2600975"/>
            <a:ext cx="5058370" cy="3320973"/>
          </a:xfrm>
          <a:prstGeom prst="rect">
            <a:avLst/>
          </a:prstGeom>
        </p:spPr>
        <p:txBody>
          <a:bodyPr vert="horz" lIns="91440" tIns="45720" rIns="91440" bIns="45720" rtlCol="0" anchor="t">
            <a:normAutofit/>
          </a:bodyPr>
          <a:lstStyle/>
          <a:p>
            <a:pPr algn="ctr">
              <a:lnSpc>
                <a:spcPct val="90000"/>
              </a:lnSpc>
              <a:spcBef>
                <a:spcPct val="0"/>
              </a:spcBef>
              <a:spcAft>
                <a:spcPts val="600"/>
              </a:spcAft>
            </a:pPr>
            <a:endParaRPr kumimoji="1" lang="en-US" altLang="ja-JP" sz="5400" dirty="0">
              <a:solidFill>
                <a:schemeClr val="accent1"/>
              </a:solidFill>
              <a:latin typeface="+mj-lt"/>
              <a:ea typeface="+mj-ea"/>
              <a:cs typeface="+mj-cs"/>
            </a:endParaRPr>
          </a:p>
          <a:p>
            <a:pPr algn="ctr">
              <a:lnSpc>
                <a:spcPct val="90000"/>
              </a:lnSpc>
              <a:spcBef>
                <a:spcPct val="0"/>
              </a:spcBef>
              <a:spcAft>
                <a:spcPts val="600"/>
              </a:spcAft>
            </a:pPr>
            <a:r>
              <a:rPr kumimoji="1" lang="en-US" altLang="ja-JP" sz="5400" dirty="0">
                <a:solidFill>
                  <a:schemeClr val="accent1"/>
                </a:solidFill>
                <a:latin typeface="+mj-lt"/>
                <a:ea typeface="+mj-ea"/>
                <a:cs typeface="+mj-cs"/>
              </a:rPr>
              <a:t>e</a:t>
            </a:r>
            <a:r>
              <a:rPr kumimoji="1" lang="ja-JP" altLang="en-US" sz="5400" dirty="0">
                <a:solidFill>
                  <a:schemeClr val="accent1"/>
                </a:solidFill>
                <a:latin typeface="+mj-lt"/>
                <a:ea typeface="+mj-ea"/>
                <a:cs typeface="+mj-cs"/>
              </a:rPr>
              <a:t>スポーツ</a:t>
            </a:r>
          </a:p>
        </p:txBody>
      </p:sp>
      <p:sp>
        <p:nvSpPr>
          <p:cNvPr id="13" name="正方形/長方形 12">
            <a:extLst>
              <a:ext uri="{FF2B5EF4-FFF2-40B4-BE49-F238E27FC236}">
                <a16:creationId xmlns:a16="http://schemas.microsoft.com/office/drawing/2014/main" xmlns="" id="{E999A4C8-8535-4892-9AFD-881796039E5F}"/>
              </a:ext>
            </a:extLst>
          </p:cNvPr>
          <p:cNvSpPr/>
          <p:nvPr/>
        </p:nvSpPr>
        <p:spPr>
          <a:xfrm>
            <a:off x="3048000" y="3105835"/>
            <a:ext cx="6096000" cy="369332"/>
          </a:xfrm>
          <a:prstGeom prst="rect">
            <a:avLst/>
          </a:prstGeom>
        </p:spPr>
        <p:txBody>
          <a:bodyPr>
            <a:spAutoFit/>
          </a:bodyPr>
          <a:lstStyle/>
          <a:p>
            <a:pPr algn="ctr"/>
            <a:endParaRPr lang="en-US" altLang="ja-JP" dirty="0"/>
          </a:p>
        </p:txBody>
      </p:sp>
      <p:sp>
        <p:nvSpPr>
          <p:cNvPr id="3" name="スライド番号プレースホルダー 2">
            <a:extLst>
              <a:ext uri="{FF2B5EF4-FFF2-40B4-BE49-F238E27FC236}">
                <a16:creationId xmlns:a16="http://schemas.microsoft.com/office/drawing/2014/main" xmlns="" id="{341204DC-26D0-4C33-9D8F-23A1F222A9AB}"/>
              </a:ext>
            </a:extLst>
          </p:cNvPr>
          <p:cNvSpPr>
            <a:spLocks noGrp="1"/>
          </p:cNvSpPr>
          <p:nvPr>
            <p:ph type="sldNum" sz="quarter" idx="12"/>
          </p:nvPr>
        </p:nvSpPr>
        <p:spPr/>
        <p:txBody>
          <a:bodyPr/>
          <a:lstStyle/>
          <a:p>
            <a:fld id="{20BCA137-A9B4-4665-9C06-F79EEDBBD040}" type="slidenum">
              <a:rPr kumimoji="1" lang="ja-JP" altLang="en-US" smtClean="0"/>
              <a:t>32</a:t>
            </a:fld>
            <a:endParaRPr kumimoji="1" lang="ja-JP" altLang="en-US"/>
          </a:p>
        </p:txBody>
      </p:sp>
    </p:spTree>
    <p:extLst>
      <p:ext uri="{BB962C8B-B14F-4D97-AF65-F5344CB8AC3E}">
        <p14:creationId xmlns:p14="http://schemas.microsoft.com/office/powerpoint/2010/main" val="262282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kumimoji="1" lang="ja-JP" altLang="en-US" sz="3200" kern="1200" dirty="0">
              <a:solidFill>
                <a:schemeClr val="bg1"/>
              </a:solidFill>
              <a:latin typeface="+mj-lt"/>
              <a:ea typeface="+mj-ea"/>
              <a:cs typeface="+mj-cs"/>
            </a:endParaRPr>
          </a:p>
        </p:txBody>
      </p:sp>
      <p:sp>
        <p:nvSpPr>
          <p:cNvPr id="4" name="スライド番号プレースホルダー 3">
            <a:extLst>
              <a:ext uri="{FF2B5EF4-FFF2-40B4-BE49-F238E27FC236}">
                <a16:creationId xmlns:a16="http://schemas.microsoft.com/office/drawing/2014/main" xmlns="" id="{41D90436-6994-4462-A5DE-F51F8779EE52}"/>
              </a:ext>
            </a:extLst>
          </p:cNvPr>
          <p:cNvSpPr>
            <a:spLocks noGrp="1"/>
          </p:cNvSpPr>
          <p:nvPr>
            <p:ph type="sldNum" sz="quarter" idx="12"/>
          </p:nvPr>
        </p:nvSpPr>
        <p:spPr/>
        <p:txBody>
          <a:bodyPr/>
          <a:lstStyle/>
          <a:p>
            <a:fld id="{20BCA137-A9B4-4665-9C06-F79EEDBBD040}"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xmlns="" id="{676B9830-4207-4BF1-A3FC-934B237530D8}"/>
              </a:ext>
            </a:extLst>
          </p:cNvPr>
          <p:cNvSpPr txBox="1"/>
          <p:nvPr/>
        </p:nvSpPr>
        <p:spPr>
          <a:xfrm>
            <a:off x="3703320" y="706000"/>
            <a:ext cx="4785360" cy="646331"/>
          </a:xfrm>
          <a:prstGeom prst="rect">
            <a:avLst/>
          </a:prstGeom>
          <a:noFill/>
        </p:spPr>
        <p:txBody>
          <a:bodyPr wrap="square" rtlCol="0">
            <a:spAutoFit/>
          </a:bodyPr>
          <a:lstStyle/>
          <a:p>
            <a:pPr algn="ctr"/>
            <a:r>
              <a:rPr lang="en-US" altLang="ja-JP" sz="3600" dirty="0">
                <a:solidFill>
                  <a:schemeClr val="bg1"/>
                </a:solidFill>
              </a:rPr>
              <a:t>e</a:t>
            </a:r>
            <a:r>
              <a:rPr lang="ja-JP" altLang="en-US" sz="3600" dirty="0">
                <a:solidFill>
                  <a:schemeClr val="bg1"/>
                </a:solidFill>
              </a:rPr>
              <a:t>スポーツとは</a:t>
            </a:r>
          </a:p>
        </p:txBody>
      </p:sp>
      <p:sp>
        <p:nvSpPr>
          <p:cNvPr id="10" name="四角形: 角を丸くする 9">
            <a:extLst>
              <a:ext uri="{FF2B5EF4-FFF2-40B4-BE49-F238E27FC236}">
                <a16:creationId xmlns:a16="http://schemas.microsoft.com/office/drawing/2014/main" xmlns="" id="{3F21E074-63E1-4893-8F79-B18CC09E8283}"/>
              </a:ext>
            </a:extLst>
          </p:cNvPr>
          <p:cNvSpPr/>
          <p:nvPr/>
        </p:nvSpPr>
        <p:spPr>
          <a:xfrm>
            <a:off x="944879" y="1635760"/>
            <a:ext cx="10822577" cy="147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t>「エレクトロニック・スポーツ」の略で、コンピューターゲーム、</a:t>
            </a:r>
            <a:endParaRPr lang="en-US" altLang="ja-JP" sz="2800" dirty="0"/>
          </a:p>
          <a:p>
            <a:r>
              <a:rPr lang="ja-JP" altLang="en-US" sz="2800" dirty="0"/>
              <a:t>ビデオゲームを使った対戦をスポーツ競技として捉える際の名称。</a:t>
            </a:r>
          </a:p>
        </p:txBody>
      </p:sp>
      <p:pic>
        <p:nvPicPr>
          <p:cNvPr id="1026" name="Picture 2">
            <a:extLst>
              <a:ext uri="{FF2B5EF4-FFF2-40B4-BE49-F238E27FC236}">
                <a16:creationId xmlns:a16="http://schemas.microsoft.com/office/drawing/2014/main" xmlns="" id="{202D8CCD-2D49-4F89-B9F8-6C475FE43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52" y="3294500"/>
            <a:ext cx="4048125"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xmlns="" id="{21F3F95D-E7C4-4196-B55C-3B58ED394ED3}"/>
              </a:ext>
            </a:extLst>
          </p:cNvPr>
          <p:cNvSpPr txBox="1"/>
          <p:nvPr/>
        </p:nvSpPr>
        <p:spPr>
          <a:xfrm>
            <a:off x="5031468" y="3599865"/>
            <a:ext cx="6532880" cy="2246769"/>
          </a:xfrm>
          <a:prstGeom prst="rect">
            <a:avLst/>
          </a:prstGeom>
          <a:noFill/>
        </p:spPr>
        <p:txBody>
          <a:bodyPr wrap="square" rtlCol="0">
            <a:spAutoFit/>
          </a:bodyPr>
          <a:lstStyle/>
          <a:p>
            <a:r>
              <a:rPr lang="ja-JP" altLang="en-US" sz="2800" dirty="0">
                <a:latin typeface="+mj-lt"/>
              </a:rPr>
              <a:t>アジアオリンピックで、</a:t>
            </a:r>
            <a:r>
              <a:rPr lang="en-US" altLang="ja-JP" sz="2800" dirty="0">
                <a:latin typeface="+mj-lt"/>
              </a:rPr>
              <a:t>2022</a:t>
            </a:r>
            <a:r>
              <a:rPr lang="ja-JP" altLang="en-US" sz="2800" dirty="0">
                <a:latin typeface="+mj-lt"/>
              </a:rPr>
              <a:t>年大会から</a:t>
            </a:r>
            <a:endParaRPr lang="en-US" altLang="ja-JP" sz="2800" dirty="0">
              <a:latin typeface="+mj-lt"/>
            </a:endParaRPr>
          </a:p>
          <a:p>
            <a:r>
              <a:rPr lang="ja-JP" altLang="en-US" sz="2800" dirty="0">
                <a:latin typeface="+mj-lt"/>
              </a:rPr>
              <a:t>メダル種目として正式認定</a:t>
            </a:r>
            <a:endParaRPr lang="en-US" altLang="ja-JP" sz="2800" dirty="0">
              <a:latin typeface="+mj-lt"/>
            </a:endParaRPr>
          </a:p>
          <a:p>
            <a:endParaRPr lang="en-US" altLang="ja-JP" sz="2800" dirty="0">
              <a:latin typeface="+mj-lt"/>
            </a:endParaRPr>
          </a:p>
          <a:p>
            <a:r>
              <a:rPr lang="en-US" altLang="ja-JP" sz="2800" dirty="0">
                <a:latin typeface="+mj-lt"/>
              </a:rPr>
              <a:t>2024</a:t>
            </a:r>
            <a:r>
              <a:rPr lang="ja-JP" altLang="en-US" sz="2800" dirty="0">
                <a:latin typeface="+mj-lt"/>
              </a:rPr>
              <a:t>パリオリンピックでも正式種目として</a:t>
            </a:r>
            <a:endParaRPr lang="en-US" altLang="ja-JP" sz="2800" dirty="0">
              <a:latin typeface="+mj-lt"/>
            </a:endParaRPr>
          </a:p>
          <a:p>
            <a:r>
              <a:rPr lang="ja-JP" altLang="en-US" sz="2800" dirty="0">
                <a:latin typeface="+mj-lt"/>
              </a:rPr>
              <a:t>採用される可能性も</a:t>
            </a:r>
            <a:endParaRPr lang="en-US" altLang="ja-JP" sz="2800" dirty="0">
              <a:latin typeface="+mj-lt"/>
            </a:endParaRPr>
          </a:p>
        </p:txBody>
      </p:sp>
    </p:spTree>
    <p:extLst>
      <p:ext uri="{BB962C8B-B14F-4D97-AF65-F5344CB8AC3E}">
        <p14:creationId xmlns:p14="http://schemas.microsoft.com/office/powerpoint/2010/main" val="147674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kumimoji="1" lang="ja-JP" altLang="en-US" sz="3200" kern="1200" dirty="0">
              <a:solidFill>
                <a:schemeClr val="bg1"/>
              </a:solidFill>
              <a:latin typeface="+mj-lt"/>
              <a:ea typeface="+mj-ea"/>
              <a:cs typeface="+mj-cs"/>
            </a:endParaRPr>
          </a:p>
        </p:txBody>
      </p:sp>
      <p:sp>
        <p:nvSpPr>
          <p:cNvPr id="4" name="スライド番号プレースホルダー 3">
            <a:extLst>
              <a:ext uri="{FF2B5EF4-FFF2-40B4-BE49-F238E27FC236}">
                <a16:creationId xmlns:a16="http://schemas.microsoft.com/office/drawing/2014/main" xmlns="" id="{41D90436-6994-4462-A5DE-F51F8779EE52}"/>
              </a:ext>
            </a:extLst>
          </p:cNvPr>
          <p:cNvSpPr>
            <a:spLocks noGrp="1"/>
          </p:cNvSpPr>
          <p:nvPr>
            <p:ph type="sldNum" sz="quarter" idx="12"/>
          </p:nvPr>
        </p:nvSpPr>
        <p:spPr/>
        <p:txBody>
          <a:bodyPr/>
          <a:lstStyle/>
          <a:p>
            <a:fld id="{20BCA137-A9B4-4665-9C06-F79EEDBBD040}"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xmlns="" id="{676B9830-4207-4BF1-A3FC-934B237530D8}"/>
              </a:ext>
            </a:extLst>
          </p:cNvPr>
          <p:cNvSpPr txBox="1"/>
          <p:nvPr/>
        </p:nvSpPr>
        <p:spPr>
          <a:xfrm>
            <a:off x="3283803" y="656034"/>
            <a:ext cx="5978008" cy="646331"/>
          </a:xfrm>
          <a:prstGeom prst="rect">
            <a:avLst/>
          </a:prstGeom>
          <a:noFill/>
        </p:spPr>
        <p:txBody>
          <a:bodyPr wrap="square" rtlCol="0">
            <a:spAutoFit/>
          </a:bodyPr>
          <a:lstStyle/>
          <a:p>
            <a:r>
              <a:rPr lang="ja-JP" altLang="en-US" sz="3600" dirty="0">
                <a:solidFill>
                  <a:schemeClr val="bg1"/>
                </a:solidFill>
              </a:rPr>
              <a:t>世界の</a:t>
            </a:r>
            <a:r>
              <a:rPr lang="en-US" altLang="ja-JP" sz="3600" dirty="0">
                <a:solidFill>
                  <a:schemeClr val="bg1"/>
                </a:solidFill>
              </a:rPr>
              <a:t>e</a:t>
            </a:r>
            <a:r>
              <a:rPr lang="ja-JP" altLang="en-US" sz="3600" dirty="0">
                <a:solidFill>
                  <a:schemeClr val="bg1"/>
                </a:solidFill>
              </a:rPr>
              <a:t>スポーツ競技人口</a:t>
            </a:r>
          </a:p>
        </p:txBody>
      </p:sp>
      <p:sp>
        <p:nvSpPr>
          <p:cNvPr id="6" name="テキスト ボックス 5">
            <a:extLst>
              <a:ext uri="{FF2B5EF4-FFF2-40B4-BE49-F238E27FC236}">
                <a16:creationId xmlns:a16="http://schemas.microsoft.com/office/drawing/2014/main" xmlns="" id="{BA5050E3-6F37-4330-8597-172DD78EEBEC}"/>
              </a:ext>
            </a:extLst>
          </p:cNvPr>
          <p:cNvSpPr txBox="1"/>
          <p:nvPr/>
        </p:nvSpPr>
        <p:spPr>
          <a:xfrm>
            <a:off x="3563332" y="2294708"/>
            <a:ext cx="4392143" cy="830997"/>
          </a:xfrm>
          <a:prstGeom prst="rect">
            <a:avLst/>
          </a:prstGeom>
          <a:noFill/>
        </p:spPr>
        <p:txBody>
          <a:bodyPr wrap="square" rtlCol="0">
            <a:spAutoFit/>
          </a:bodyPr>
          <a:lstStyle/>
          <a:p>
            <a:r>
              <a:rPr kumimoji="1" lang="ja-JP" altLang="en-US" sz="4800" dirty="0">
                <a:highlight>
                  <a:srgbClr val="FFFF00"/>
                </a:highlight>
              </a:rPr>
              <a:t>約</a:t>
            </a:r>
            <a:r>
              <a:rPr kumimoji="1" lang="en-US" altLang="ja-JP" sz="4800" dirty="0">
                <a:highlight>
                  <a:srgbClr val="FFFF00"/>
                </a:highlight>
              </a:rPr>
              <a:t>1</a:t>
            </a:r>
            <a:r>
              <a:rPr kumimoji="1" lang="ja-JP" altLang="en-US" sz="4800" dirty="0">
                <a:highlight>
                  <a:srgbClr val="FFFF00"/>
                </a:highlight>
              </a:rPr>
              <a:t>億</a:t>
            </a:r>
            <a:r>
              <a:rPr kumimoji="1" lang="en-US" altLang="ja-JP" sz="4800" dirty="0">
                <a:highlight>
                  <a:srgbClr val="FFFF00"/>
                </a:highlight>
              </a:rPr>
              <a:t>3000</a:t>
            </a:r>
            <a:r>
              <a:rPr kumimoji="1" lang="ja-JP" altLang="en-US" sz="4800" dirty="0">
                <a:highlight>
                  <a:srgbClr val="FFFF00"/>
                </a:highlight>
              </a:rPr>
              <a:t>万人</a:t>
            </a:r>
          </a:p>
        </p:txBody>
      </p:sp>
      <p:pic>
        <p:nvPicPr>
          <p:cNvPr id="9" name="図 8">
            <a:extLst>
              <a:ext uri="{FF2B5EF4-FFF2-40B4-BE49-F238E27FC236}">
                <a16:creationId xmlns:a16="http://schemas.microsoft.com/office/drawing/2014/main" xmlns="" id="{EA461E3B-C304-4CA4-88A3-3C49554114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4710011"/>
            <a:ext cx="1957691" cy="2138401"/>
          </a:xfrm>
          <a:prstGeom prst="rect">
            <a:avLst/>
          </a:prstGeom>
        </p:spPr>
      </p:pic>
      <p:sp>
        <p:nvSpPr>
          <p:cNvPr id="12" name="テキスト ボックス 11">
            <a:extLst>
              <a:ext uri="{FF2B5EF4-FFF2-40B4-BE49-F238E27FC236}">
                <a16:creationId xmlns:a16="http://schemas.microsoft.com/office/drawing/2014/main" xmlns="" id="{1EC56537-3DC8-4972-B545-02675E237894}"/>
              </a:ext>
            </a:extLst>
          </p:cNvPr>
          <p:cNvSpPr txBox="1"/>
          <p:nvPr/>
        </p:nvSpPr>
        <p:spPr>
          <a:xfrm>
            <a:off x="2080180" y="4032110"/>
            <a:ext cx="8031637" cy="707886"/>
          </a:xfrm>
          <a:prstGeom prst="rect">
            <a:avLst/>
          </a:prstGeom>
          <a:noFill/>
        </p:spPr>
        <p:txBody>
          <a:bodyPr wrap="square" rtlCol="0">
            <a:spAutoFit/>
          </a:bodyPr>
          <a:lstStyle/>
          <a:p>
            <a:r>
              <a:rPr kumimoji="1" lang="ja-JP" altLang="en-US" sz="4000" dirty="0"/>
              <a:t>テニスの競技人口　　</a:t>
            </a:r>
            <a:r>
              <a:rPr kumimoji="1" lang="en-US" altLang="ja-JP" sz="4000" dirty="0"/>
              <a:t>1</a:t>
            </a:r>
            <a:r>
              <a:rPr kumimoji="1" lang="ja-JP" altLang="en-US" sz="4000" dirty="0"/>
              <a:t>億</a:t>
            </a:r>
            <a:r>
              <a:rPr kumimoji="1" lang="en-US" altLang="ja-JP" sz="4000" dirty="0"/>
              <a:t>1000</a:t>
            </a:r>
            <a:r>
              <a:rPr kumimoji="1" lang="ja-JP" altLang="en-US" sz="4000" dirty="0"/>
              <a:t>万人</a:t>
            </a:r>
          </a:p>
        </p:txBody>
      </p:sp>
      <p:pic>
        <p:nvPicPr>
          <p:cNvPr id="11" name="図 10">
            <a:extLst>
              <a:ext uri="{FF2B5EF4-FFF2-40B4-BE49-F238E27FC236}">
                <a16:creationId xmlns:a16="http://schemas.microsoft.com/office/drawing/2014/main" xmlns="" id="{1BD885C2-765A-424B-BE64-2CB0DB3F32A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8610600" y="1554748"/>
            <a:ext cx="1302423" cy="1901814"/>
          </a:xfrm>
          <a:prstGeom prst="rect">
            <a:avLst/>
          </a:prstGeom>
        </p:spPr>
      </p:pic>
    </p:spTree>
    <p:extLst>
      <p:ext uri="{BB962C8B-B14F-4D97-AF65-F5344CB8AC3E}">
        <p14:creationId xmlns:p14="http://schemas.microsoft.com/office/powerpoint/2010/main" val="105529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kumimoji="1" lang="ja-JP" altLang="en-US" sz="3200" kern="1200">
                <a:solidFill>
                  <a:schemeClr val="bg1"/>
                </a:solidFill>
                <a:latin typeface="+mj-lt"/>
                <a:ea typeface="+mj-ea"/>
                <a:cs typeface="+mj-cs"/>
              </a:rPr>
              <a:t>世界の</a:t>
            </a:r>
            <a:r>
              <a:rPr kumimoji="1" lang="en-US" altLang="ja-JP" sz="3200" kern="1200">
                <a:solidFill>
                  <a:schemeClr val="bg1"/>
                </a:solidFill>
                <a:latin typeface="+mj-lt"/>
                <a:ea typeface="+mj-ea"/>
                <a:cs typeface="+mj-cs"/>
              </a:rPr>
              <a:t>e</a:t>
            </a:r>
            <a:r>
              <a:rPr kumimoji="1" lang="ja-JP" altLang="en-US" sz="3200" kern="1200">
                <a:solidFill>
                  <a:schemeClr val="bg1"/>
                </a:solidFill>
                <a:latin typeface="+mj-lt"/>
                <a:ea typeface="+mj-ea"/>
                <a:cs typeface="+mj-cs"/>
              </a:rPr>
              <a:t>スポーツ市場</a:t>
            </a:r>
          </a:p>
        </p:txBody>
      </p:sp>
      <p:sp>
        <p:nvSpPr>
          <p:cNvPr id="4" name="スライド番号プレースホルダー 3">
            <a:extLst>
              <a:ext uri="{FF2B5EF4-FFF2-40B4-BE49-F238E27FC236}">
                <a16:creationId xmlns:a16="http://schemas.microsoft.com/office/drawing/2014/main" xmlns="" id="{41D90436-6994-4462-A5DE-F51F8779EE52}"/>
              </a:ext>
            </a:extLst>
          </p:cNvPr>
          <p:cNvSpPr>
            <a:spLocks noGrp="1"/>
          </p:cNvSpPr>
          <p:nvPr>
            <p:ph type="sldNum" sz="quarter" idx="12"/>
          </p:nvPr>
        </p:nvSpPr>
        <p:spPr/>
        <p:txBody>
          <a:bodyPr/>
          <a:lstStyle/>
          <a:p>
            <a:fld id="{20BCA137-A9B4-4665-9C06-F79EEDBBD040}" type="slidenum">
              <a:rPr kumimoji="1" lang="ja-JP" altLang="en-US" smtClean="0"/>
              <a:t>35</a:t>
            </a:fld>
            <a:endParaRPr kumimoji="1" lang="ja-JP" altLang="en-US"/>
          </a:p>
        </p:txBody>
      </p:sp>
      <p:pic>
        <p:nvPicPr>
          <p:cNvPr id="6" name="Picture 2">
            <a:extLst>
              <a:ext uri="{FF2B5EF4-FFF2-40B4-BE49-F238E27FC236}">
                <a16:creationId xmlns:a16="http://schemas.microsoft.com/office/drawing/2014/main" xmlns="" id="{EACF9A85-1D3C-483A-A1BE-C6E5F25AE8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1297" y="1396588"/>
            <a:ext cx="8134922" cy="546969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xmlns="" id="{8D7D9C56-C717-4E31-B397-6D5AED4AC918}"/>
              </a:ext>
            </a:extLst>
          </p:cNvPr>
          <p:cNvSpPr txBox="1"/>
          <p:nvPr/>
        </p:nvSpPr>
        <p:spPr>
          <a:xfrm>
            <a:off x="8180439" y="6483043"/>
            <a:ext cx="4011561" cy="307777"/>
          </a:xfrm>
          <a:prstGeom prst="rect">
            <a:avLst/>
          </a:prstGeom>
          <a:noFill/>
        </p:spPr>
        <p:txBody>
          <a:bodyPr wrap="square" rtlCol="0">
            <a:spAutoFit/>
          </a:bodyPr>
          <a:lstStyle/>
          <a:p>
            <a:r>
              <a:rPr lang="ja-JP" altLang="en-US" sz="1400" dirty="0"/>
              <a:t>出典：</a:t>
            </a:r>
            <a:r>
              <a:rPr lang="en-US" altLang="ja-JP" sz="1400" dirty="0" err="1"/>
              <a:t>Newzoo</a:t>
            </a:r>
            <a:r>
              <a:rPr lang="ja-JP" altLang="en-US" sz="1400" dirty="0">
                <a:hlinkClick r:id="rId3"/>
              </a:rPr>
              <a:t>「</a:t>
            </a:r>
            <a:r>
              <a:rPr lang="en-US" altLang="ja-JP" sz="1400" dirty="0">
                <a:hlinkClick r:id="rId3"/>
              </a:rPr>
              <a:t>Global Esports Market Report 2019</a:t>
            </a:r>
            <a:r>
              <a:rPr lang="ja-JP" altLang="en-US" sz="1400" dirty="0">
                <a:hlinkClick r:id="rId3"/>
              </a:rPr>
              <a:t>」</a:t>
            </a:r>
            <a:endParaRPr lang="ja-JP" altLang="en-US" sz="1400" dirty="0"/>
          </a:p>
        </p:txBody>
      </p:sp>
      <p:sp>
        <p:nvSpPr>
          <p:cNvPr id="7" name="テキスト ボックス 6">
            <a:extLst>
              <a:ext uri="{FF2B5EF4-FFF2-40B4-BE49-F238E27FC236}">
                <a16:creationId xmlns:a16="http://schemas.microsoft.com/office/drawing/2014/main" xmlns="" id="{3B4C0079-2AC5-4BCC-8A28-44628DA51979}"/>
              </a:ext>
            </a:extLst>
          </p:cNvPr>
          <p:cNvSpPr txBox="1"/>
          <p:nvPr/>
        </p:nvSpPr>
        <p:spPr>
          <a:xfrm>
            <a:off x="7243916" y="3254982"/>
            <a:ext cx="1504336" cy="369332"/>
          </a:xfrm>
          <a:prstGeom prst="rect">
            <a:avLst/>
          </a:prstGeom>
          <a:noFill/>
        </p:spPr>
        <p:txBody>
          <a:bodyPr wrap="square" rtlCol="0">
            <a:spAutoFit/>
          </a:bodyPr>
          <a:lstStyle/>
          <a:p>
            <a:r>
              <a:rPr kumimoji="1" lang="ja-JP" altLang="en-US" dirty="0"/>
              <a:t>約</a:t>
            </a:r>
            <a:r>
              <a:rPr kumimoji="1" lang="en-US" altLang="ja-JP" dirty="0"/>
              <a:t>1200</a:t>
            </a:r>
            <a:r>
              <a:rPr kumimoji="1" lang="ja-JP" altLang="en-US" dirty="0"/>
              <a:t>億円</a:t>
            </a:r>
          </a:p>
        </p:txBody>
      </p:sp>
      <p:sp>
        <p:nvSpPr>
          <p:cNvPr id="9" name="テキスト ボックス 8">
            <a:extLst>
              <a:ext uri="{FF2B5EF4-FFF2-40B4-BE49-F238E27FC236}">
                <a16:creationId xmlns:a16="http://schemas.microsoft.com/office/drawing/2014/main" xmlns="" id="{C2C2B462-8EB0-4CEB-8C91-A219CC6E6596}"/>
              </a:ext>
            </a:extLst>
          </p:cNvPr>
          <p:cNvSpPr txBox="1"/>
          <p:nvPr/>
        </p:nvSpPr>
        <p:spPr>
          <a:xfrm>
            <a:off x="8748252" y="2141119"/>
            <a:ext cx="1533832" cy="369332"/>
          </a:xfrm>
          <a:prstGeom prst="rect">
            <a:avLst/>
          </a:prstGeom>
          <a:noFill/>
        </p:spPr>
        <p:txBody>
          <a:bodyPr wrap="square" rtlCol="0">
            <a:spAutoFit/>
          </a:bodyPr>
          <a:lstStyle/>
          <a:p>
            <a:r>
              <a:rPr kumimoji="1" lang="ja-JP" altLang="en-US" dirty="0"/>
              <a:t>約</a:t>
            </a:r>
            <a:r>
              <a:rPr kumimoji="1" lang="en-US" altLang="ja-JP" dirty="0"/>
              <a:t>2000</a:t>
            </a:r>
            <a:r>
              <a:rPr kumimoji="1" lang="ja-JP" altLang="en-US" dirty="0"/>
              <a:t>億円</a:t>
            </a:r>
          </a:p>
        </p:txBody>
      </p:sp>
      <p:sp>
        <p:nvSpPr>
          <p:cNvPr id="10" name="四角形: 角を丸くする 9">
            <a:extLst>
              <a:ext uri="{FF2B5EF4-FFF2-40B4-BE49-F238E27FC236}">
                <a16:creationId xmlns:a16="http://schemas.microsoft.com/office/drawing/2014/main" xmlns="" id="{D8D3FDBD-FE5F-4540-829F-D0D964CDAAC3}"/>
              </a:ext>
            </a:extLst>
          </p:cNvPr>
          <p:cNvSpPr/>
          <p:nvPr/>
        </p:nvSpPr>
        <p:spPr>
          <a:xfrm>
            <a:off x="258589" y="2506714"/>
            <a:ext cx="5547360" cy="2235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t>2017</a:t>
            </a:r>
            <a:r>
              <a:rPr kumimoji="1" lang="ja-JP" altLang="en-US" sz="3200" dirty="0"/>
              <a:t>年度</a:t>
            </a:r>
            <a:r>
              <a:rPr lang="en-US" altLang="ja-JP" sz="3200" dirty="0"/>
              <a:t>J</a:t>
            </a:r>
            <a:r>
              <a:rPr lang="ja-JP" altLang="en-US" sz="3200" dirty="0"/>
              <a:t>リーグ売上高</a:t>
            </a:r>
            <a:endParaRPr lang="en-US" altLang="ja-JP" sz="3200" dirty="0"/>
          </a:p>
          <a:p>
            <a:pPr algn="ctr"/>
            <a:r>
              <a:rPr lang="en-US" altLang="ja-JP" sz="3200" dirty="0"/>
              <a:t>1105</a:t>
            </a:r>
            <a:r>
              <a:rPr lang="ja-JP" altLang="en-US" sz="3200" dirty="0"/>
              <a:t>億円</a:t>
            </a:r>
            <a:endParaRPr lang="en-US" altLang="ja-JP" sz="3200" dirty="0"/>
          </a:p>
        </p:txBody>
      </p:sp>
    </p:spTree>
    <p:extLst>
      <p:ext uri="{BB962C8B-B14F-4D97-AF65-F5344CB8AC3E}">
        <p14:creationId xmlns:p14="http://schemas.microsoft.com/office/powerpoint/2010/main" val="155867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AA474011-A49D-4C7A-BF41-0ACD0A2693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xmlns="" id="{6D72081E-AD41-4FBB-B02B-698A68DBCA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16" y="4218905"/>
            <a:ext cx="11167447"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1051560" y="4444332"/>
            <a:ext cx="3558466" cy="16459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ja-JP" altLang="en-US" sz="3200" kern="1200" dirty="0">
                <a:solidFill>
                  <a:schemeClr val="tx1"/>
                </a:solidFill>
                <a:latin typeface="+mj-lt"/>
                <a:ea typeface="+mj-ea"/>
                <a:cs typeface="+mj-cs"/>
              </a:rPr>
              <a:t>主な大規模</a:t>
            </a:r>
            <a:endParaRPr lang="en-US" altLang="ja-JP" sz="3200" kern="1200" dirty="0">
              <a:solidFill>
                <a:schemeClr val="tx1"/>
              </a:solidFill>
              <a:latin typeface="+mj-lt"/>
              <a:ea typeface="+mj-ea"/>
              <a:cs typeface="+mj-cs"/>
            </a:endParaRPr>
          </a:p>
          <a:p>
            <a:pPr>
              <a:lnSpc>
                <a:spcPct val="90000"/>
              </a:lnSpc>
              <a:spcBef>
                <a:spcPct val="0"/>
              </a:spcBef>
              <a:spcAft>
                <a:spcPts val="600"/>
              </a:spcAft>
            </a:pPr>
            <a:r>
              <a:rPr lang="en-US" altLang="ja-JP" sz="3200" kern="1200" dirty="0">
                <a:solidFill>
                  <a:schemeClr val="tx1"/>
                </a:solidFill>
                <a:latin typeface="+mj-lt"/>
                <a:ea typeface="+mj-ea"/>
                <a:cs typeface="+mj-cs"/>
              </a:rPr>
              <a:t>e</a:t>
            </a:r>
            <a:r>
              <a:rPr lang="ja-JP" altLang="en-US" sz="3200" kern="1200" dirty="0">
                <a:solidFill>
                  <a:schemeClr val="tx1"/>
                </a:solidFill>
                <a:latin typeface="+mj-lt"/>
                <a:ea typeface="+mj-ea"/>
                <a:cs typeface="+mj-cs"/>
              </a:rPr>
              <a:t>スポーツ大会</a:t>
            </a:r>
            <a:endParaRPr kumimoji="1" lang="en-US" altLang="ja-JP" sz="3200" kern="1200" dirty="0">
              <a:solidFill>
                <a:schemeClr val="tx1"/>
              </a:solidFill>
              <a:latin typeface="+mj-lt"/>
              <a:ea typeface="+mj-ea"/>
              <a:cs typeface="+mj-cs"/>
            </a:endParaRPr>
          </a:p>
        </p:txBody>
      </p:sp>
      <p:pic>
        <p:nvPicPr>
          <p:cNvPr id="2052" name="Picture 4" descr="画像(002)国際eスポーツ大会「World Electronic Sports Games」，初となる公式日本予選大会の開催が決定。賞金総額は10万ドル">
            <a:extLst>
              <a:ext uri="{FF2B5EF4-FFF2-40B4-BE49-F238E27FC236}">
                <a16:creationId xmlns:a16="http://schemas.microsoft.com/office/drawing/2014/main" xmlns="" id="{FE56D637-7DC8-402F-A3DE-6C35EF3021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7784" y="812045"/>
            <a:ext cx="11164824" cy="2735381"/>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716248AD-805F-41BF-9B57-FC53E5B32F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491151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79" name="Rectangle 78">
            <a:extLst>
              <a:ext uri="{FF2B5EF4-FFF2-40B4-BE49-F238E27FC236}">
                <a16:creationId xmlns:a16="http://schemas.microsoft.com/office/drawing/2014/main" xmlns="" id="{1F82758F-B2B3-4F0A-BB90-4BFFEDD166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248113" y="5258990"/>
            <a:ext cx="146304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テキスト ボックス 1">
            <a:extLst>
              <a:ext uri="{FF2B5EF4-FFF2-40B4-BE49-F238E27FC236}">
                <a16:creationId xmlns:a16="http://schemas.microsoft.com/office/drawing/2014/main" xmlns="" id="{3EEF621E-4FB9-42F7-A5ED-66E7FA08E548}"/>
              </a:ext>
            </a:extLst>
          </p:cNvPr>
          <p:cNvSpPr txBox="1"/>
          <p:nvPr/>
        </p:nvSpPr>
        <p:spPr>
          <a:xfrm>
            <a:off x="5392284" y="4261491"/>
            <a:ext cx="6436631" cy="2004142"/>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kumimoji="1" lang="ja-JP" altLang="en-US" sz="2400" dirty="0"/>
              <a:t>「</a:t>
            </a:r>
            <a:r>
              <a:rPr kumimoji="1" lang="en-US" altLang="ja-JP" sz="2400" dirty="0"/>
              <a:t>The international 2019</a:t>
            </a:r>
            <a:r>
              <a:rPr kumimoji="1" lang="ja-JP" altLang="en-US" sz="2400" dirty="0"/>
              <a:t>」</a:t>
            </a:r>
            <a:endParaRPr kumimoji="1" lang="en-US" altLang="ja-JP" sz="2400" dirty="0"/>
          </a:p>
          <a:p>
            <a:pPr>
              <a:lnSpc>
                <a:spcPct val="90000"/>
              </a:lnSpc>
              <a:spcAft>
                <a:spcPts val="600"/>
              </a:spcAft>
            </a:pPr>
            <a:r>
              <a:rPr lang="ja-JP" altLang="en-US" sz="2400" dirty="0"/>
              <a:t>　賞金総額　　　　約</a:t>
            </a:r>
            <a:r>
              <a:rPr lang="en-US" altLang="ja-JP" sz="2400" dirty="0"/>
              <a:t>32.3</a:t>
            </a:r>
            <a:r>
              <a:rPr lang="ja-JP" altLang="en-US" sz="2400" dirty="0"/>
              <a:t>億円</a:t>
            </a:r>
            <a:r>
              <a:rPr kumimoji="1" lang="en-US" altLang="ja-JP" sz="2400" dirty="0"/>
              <a:t> </a:t>
            </a:r>
          </a:p>
          <a:p>
            <a:pPr indent="-228600">
              <a:lnSpc>
                <a:spcPct val="90000"/>
              </a:lnSpc>
              <a:spcAft>
                <a:spcPts val="600"/>
              </a:spcAft>
              <a:buFont typeface="Arial" panose="020B0604020202020204" pitchFamily="34" charset="0"/>
              <a:buChar char="•"/>
            </a:pPr>
            <a:endParaRPr lang="en-US" altLang="ja-JP" sz="2400" dirty="0"/>
          </a:p>
          <a:p>
            <a:pPr indent="-228600">
              <a:lnSpc>
                <a:spcPct val="90000"/>
              </a:lnSpc>
              <a:spcAft>
                <a:spcPts val="600"/>
              </a:spcAft>
              <a:buFont typeface="Arial" panose="020B0604020202020204" pitchFamily="34" charset="0"/>
              <a:buChar char="•"/>
            </a:pPr>
            <a:r>
              <a:rPr lang="ja-JP" altLang="en-US" sz="2400" dirty="0"/>
              <a:t>「</a:t>
            </a:r>
            <a:r>
              <a:rPr lang="en-US" altLang="ja-JP" sz="2400" dirty="0"/>
              <a:t>World Electronic Sports Games</a:t>
            </a:r>
            <a:r>
              <a:rPr lang="ja-JP" altLang="en-US" sz="2400" dirty="0"/>
              <a:t>」</a:t>
            </a:r>
            <a:endParaRPr lang="en-US" altLang="ja-JP" sz="2400" dirty="0"/>
          </a:p>
          <a:p>
            <a:pPr>
              <a:lnSpc>
                <a:spcPct val="90000"/>
              </a:lnSpc>
              <a:spcAft>
                <a:spcPts val="600"/>
              </a:spcAft>
            </a:pPr>
            <a:r>
              <a:rPr kumimoji="1" lang="ja-JP" altLang="en-US" sz="2400" dirty="0"/>
              <a:t>　賞金総額　　　　約</a:t>
            </a:r>
            <a:r>
              <a:rPr kumimoji="1" lang="en-US" altLang="ja-JP" sz="2400" dirty="0"/>
              <a:t>5.8</a:t>
            </a:r>
            <a:r>
              <a:rPr kumimoji="1" lang="ja-JP" altLang="en-US" sz="2400" dirty="0"/>
              <a:t>億円</a:t>
            </a:r>
            <a:endParaRPr kumimoji="1" lang="en-US" altLang="ja-JP" sz="2400" dirty="0"/>
          </a:p>
        </p:txBody>
      </p:sp>
      <p:sp>
        <p:nvSpPr>
          <p:cNvPr id="4" name="スライド番号プレースホルダー 3">
            <a:extLst>
              <a:ext uri="{FF2B5EF4-FFF2-40B4-BE49-F238E27FC236}">
                <a16:creationId xmlns:a16="http://schemas.microsoft.com/office/drawing/2014/main" xmlns="" id="{41D90436-6994-4462-A5DE-F51F8779EE5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BCA137-A9B4-4665-9C06-F79EEDBBD040}" type="slidenum">
              <a:rPr kumimoji="1" lang="en-US" altLang="ja-JP">
                <a:solidFill>
                  <a:schemeClr val="tx1">
                    <a:lumMod val="50000"/>
                    <a:lumOff val="50000"/>
                  </a:schemeClr>
                </a:solidFill>
              </a:rPr>
              <a:pPr>
                <a:spcAft>
                  <a:spcPts val="600"/>
                </a:spcAft>
              </a:pPr>
              <a:t>36</a:t>
            </a:fld>
            <a:endParaRPr kumimoji="1" lang="en-US" altLang="ja-JP">
              <a:solidFill>
                <a:schemeClr val="tx1">
                  <a:lumMod val="50000"/>
                  <a:lumOff val="50000"/>
                </a:schemeClr>
              </a:solidFill>
            </a:endParaRPr>
          </a:p>
        </p:txBody>
      </p:sp>
    </p:spTree>
    <p:extLst>
      <p:ext uri="{BB962C8B-B14F-4D97-AF65-F5344CB8AC3E}">
        <p14:creationId xmlns:p14="http://schemas.microsoft.com/office/powerpoint/2010/main" val="400585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人, 屋内, 大きい, 座る が含まれている画像&#10;&#10;自動的に生成された説明">
            <a:extLst>
              <a:ext uri="{FF2B5EF4-FFF2-40B4-BE49-F238E27FC236}">
                <a16:creationId xmlns:a16="http://schemas.microsoft.com/office/drawing/2014/main" xmlns="" id="{BD000611-58CE-4B70-A24C-ACD69A2602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4713" t="9091" r="22003" b="1"/>
          <a:stretch/>
        </p:blipFill>
        <p:spPr>
          <a:xfrm>
            <a:off x="4818888" y="1"/>
            <a:ext cx="7373112" cy="6857999"/>
          </a:xfrm>
          <a:prstGeom prst="rect">
            <a:avLst/>
          </a:prstGeom>
        </p:spPr>
      </p:pic>
      <p:sp>
        <p:nvSpPr>
          <p:cNvPr id="23" name="Freeform 8">
            <a:extLst>
              <a:ext uri="{FF2B5EF4-FFF2-40B4-BE49-F238E27FC236}">
                <a16:creationId xmlns:a16="http://schemas.microsoft.com/office/drawing/2014/main" xmlns="" id="{9225B0D8-E56E-4ACC-A464-81F406276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1">
            <a:extLst>
              <a:ext uri="{FF2B5EF4-FFF2-40B4-BE49-F238E27FC236}">
                <a16:creationId xmlns:a16="http://schemas.microsoft.com/office/drawing/2014/main" xmlns="" id="{8F5D1B28-3976-4367-807C-CAD629CDD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1">
            <a:extLst>
              <a:ext uri="{FF2B5EF4-FFF2-40B4-BE49-F238E27FC236}">
                <a16:creationId xmlns:a16="http://schemas.microsoft.com/office/drawing/2014/main" xmlns="" id="{30D70D7F-50B7-46EA-9C30-931C27F94ADE}"/>
              </a:ext>
            </a:extLst>
          </p:cNvPr>
          <p:cNvSpPr txBox="1"/>
          <p:nvPr/>
        </p:nvSpPr>
        <p:spPr>
          <a:xfrm>
            <a:off x="679654" y="2600975"/>
            <a:ext cx="5058370" cy="332097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kumimoji="1" lang="ja-JP" altLang="en-US" sz="5400" dirty="0">
                <a:solidFill>
                  <a:srgbClr val="FF0000"/>
                </a:solidFill>
                <a:latin typeface="+mj-lt"/>
                <a:ea typeface="+mj-ea"/>
                <a:cs typeface="+mj-cs"/>
              </a:rPr>
              <a:t>日本</a:t>
            </a:r>
            <a:r>
              <a:rPr kumimoji="1" lang="ja-JP" altLang="en-US" sz="5400" dirty="0">
                <a:solidFill>
                  <a:schemeClr val="accent1"/>
                </a:solidFill>
                <a:latin typeface="+mj-lt"/>
                <a:ea typeface="+mj-ea"/>
                <a:cs typeface="+mj-cs"/>
              </a:rPr>
              <a:t>の</a:t>
            </a:r>
            <a:endParaRPr kumimoji="1" lang="en-US" altLang="ja-JP" sz="5400" dirty="0">
              <a:solidFill>
                <a:schemeClr val="accent1"/>
              </a:solidFill>
              <a:latin typeface="+mj-lt"/>
              <a:ea typeface="+mj-ea"/>
              <a:cs typeface="+mj-cs"/>
            </a:endParaRPr>
          </a:p>
          <a:p>
            <a:pPr algn="ctr">
              <a:lnSpc>
                <a:spcPct val="90000"/>
              </a:lnSpc>
              <a:spcBef>
                <a:spcPct val="0"/>
              </a:spcBef>
              <a:spcAft>
                <a:spcPts val="600"/>
              </a:spcAft>
            </a:pPr>
            <a:endParaRPr lang="en-US" altLang="ja-JP" sz="5400" dirty="0">
              <a:solidFill>
                <a:schemeClr val="accent1"/>
              </a:solidFill>
              <a:latin typeface="+mj-lt"/>
              <a:ea typeface="+mj-ea"/>
              <a:cs typeface="+mj-cs"/>
            </a:endParaRPr>
          </a:p>
          <a:p>
            <a:pPr algn="ctr">
              <a:lnSpc>
                <a:spcPct val="90000"/>
              </a:lnSpc>
              <a:spcBef>
                <a:spcPct val="0"/>
              </a:spcBef>
              <a:spcAft>
                <a:spcPts val="600"/>
              </a:spcAft>
            </a:pPr>
            <a:r>
              <a:rPr kumimoji="1" lang="en-US" altLang="ja-JP" sz="5400" dirty="0">
                <a:solidFill>
                  <a:schemeClr val="accent1"/>
                </a:solidFill>
                <a:latin typeface="+mj-lt"/>
                <a:ea typeface="+mj-ea"/>
                <a:cs typeface="+mj-cs"/>
              </a:rPr>
              <a:t>e</a:t>
            </a:r>
            <a:r>
              <a:rPr kumimoji="1" lang="ja-JP" altLang="en-US" sz="5400" dirty="0">
                <a:solidFill>
                  <a:schemeClr val="accent1"/>
                </a:solidFill>
                <a:latin typeface="+mj-lt"/>
                <a:ea typeface="+mj-ea"/>
                <a:cs typeface="+mj-cs"/>
              </a:rPr>
              <a:t>スポーツ</a:t>
            </a:r>
          </a:p>
        </p:txBody>
      </p:sp>
      <p:sp>
        <p:nvSpPr>
          <p:cNvPr id="13" name="正方形/長方形 12">
            <a:extLst>
              <a:ext uri="{FF2B5EF4-FFF2-40B4-BE49-F238E27FC236}">
                <a16:creationId xmlns:a16="http://schemas.microsoft.com/office/drawing/2014/main" xmlns="" id="{E999A4C8-8535-4892-9AFD-881796039E5F}"/>
              </a:ext>
            </a:extLst>
          </p:cNvPr>
          <p:cNvSpPr/>
          <p:nvPr/>
        </p:nvSpPr>
        <p:spPr>
          <a:xfrm>
            <a:off x="3048000" y="3105835"/>
            <a:ext cx="6096000" cy="369332"/>
          </a:xfrm>
          <a:prstGeom prst="rect">
            <a:avLst/>
          </a:prstGeom>
        </p:spPr>
        <p:txBody>
          <a:bodyPr>
            <a:spAutoFit/>
          </a:bodyPr>
          <a:lstStyle/>
          <a:p>
            <a:pPr algn="ctr"/>
            <a:endParaRPr lang="en-US" altLang="ja-JP" dirty="0"/>
          </a:p>
        </p:txBody>
      </p:sp>
      <p:sp>
        <p:nvSpPr>
          <p:cNvPr id="3" name="スライド番号プレースホルダー 2">
            <a:extLst>
              <a:ext uri="{FF2B5EF4-FFF2-40B4-BE49-F238E27FC236}">
                <a16:creationId xmlns:a16="http://schemas.microsoft.com/office/drawing/2014/main" xmlns="" id="{341204DC-26D0-4C33-9D8F-23A1F222A9AB}"/>
              </a:ext>
            </a:extLst>
          </p:cNvPr>
          <p:cNvSpPr>
            <a:spLocks noGrp="1"/>
          </p:cNvSpPr>
          <p:nvPr>
            <p:ph type="sldNum" sz="quarter" idx="12"/>
          </p:nvPr>
        </p:nvSpPr>
        <p:spPr/>
        <p:txBody>
          <a:bodyPr/>
          <a:lstStyle/>
          <a:p>
            <a:fld id="{20BCA137-A9B4-4665-9C06-F79EEDBBD040}" type="slidenum">
              <a:rPr kumimoji="1" lang="ja-JP" altLang="en-US" smtClean="0"/>
              <a:t>37</a:t>
            </a:fld>
            <a:endParaRPr kumimoji="1" lang="ja-JP" altLang="en-US"/>
          </a:p>
        </p:txBody>
      </p:sp>
    </p:spTree>
    <p:extLst>
      <p:ext uri="{BB962C8B-B14F-4D97-AF65-F5344CB8AC3E}">
        <p14:creationId xmlns:p14="http://schemas.microsoft.com/office/powerpoint/2010/main" val="172581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ja-JP" altLang="en-US" sz="3200">
                <a:solidFill>
                  <a:schemeClr val="bg1"/>
                </a:solidFill>
                <a:latin typeface="+mj-lt"/>
                <a:ea typeface="+mj-ea"/>
                <a:cs typeface="+mj-cs"/>
              </a:rPr>
              <a:t>日本</a:t>
            </a:r>
            <a:r>
              <a:rPr kumimoji="1" lang="ja-JP" altLang="en-US" sz="3200" kern="1200">
                <a:solidFill>
                  <a:schemeClr val="bg1"/>
                </a:solidFill>
                <a:latin typeface="+mj-lt"/>
                <a:ea typeface="+mj-ea"/>
                <a:cs typeface="+mj-cs"/>
              </a:rPr>
              <a:t>の</a:t>
            </a:r>
            <a:r>
              <a:rPr kumimoji="1" lang="en-US" altLang="ja-JP" sz="3200" kern="1200">
                <a:solidFill>
                  <a:schemeClr val="bg1"/>
                </a:solidFill>
                <a:latin typeface="+mj-lt"/>
                <a:ea typeface="+mj-ea"/>
                <a:cs typeface="+mj-cs"/>
              </a:rPr>
              <a:t>e</a:t>
            </a:r>
            <a:r>
              <a:rPr kumimoji="1" lang="ja-JP" altLang="en-US" sz="3200" kern="1200">
                <a:solidFill>
                  <a:schemeClr val="bg1"/>
                </a:solidFill>
                <a:latin typeface="+mj-lt"/>
                <a:ea typeface="+mj-ea"/>
                <a:cs typeface="+mj-cs"/>
              </a:rPr>
              <a:t>スポーツ市場</a:t>
            </a:r>
            <a:endParaRPr kumimoji="1" lang="ja-JP" altLang="en-US" sz="3200" kern="1200" dirty="0">
              <a:solidFill>
                <a:schemeClr val="bg1"/>
              </a:solidFill>
              <a:latin typeface="+mj-lt"/>
              <a:ea typeface="+mj-ea"/>
              <a:cs typeface="+mj-cs"/>
            </a:endParaRPr>
          </a:p>
        </p:txBody>
      </p:sp>
      <p:pic>
        <p:nvPicPr>
          <p:cNvPr id="4" name="図 3">
            <a:extLst>
              <a:ext uri="{FF2B5EF4-FFF2-40B4-BE49-F238E27FC236}">
                <a16:creationId xmlns:a16="http://schemas.microsoft.com/office/drawing/2014/main" xmlns="" id="{EF32E422-139B-4027-9847-C264E0417144}"/>
              </a:ext>
            </a:extLst>
          </p:cNvPr>
          <p:cNvPicPr>
            <a:picLocks noChangeAspect="1"/>
          </p:cNvPicPr>
          <p:nvPr/>
        </p:nvPicPr>
        <p:blipFill rotWithShape="1">
          <a:blip r:embed="rId2"/>
          <a:srcRect l="23407" t="32381" r="23681" b="19121"/>
          <a:stretch/>
        </p:blipFill>
        <p:spPr>
          <a:xfrm>
            <a:off x="1467230" y="1715701"/>
            <a:ext cx="9257539" cy="4772967"/>
          </a:xfrm>
          <a:prstGeom prst="rect">
            <a:avLst/>
          </a:prstGeom>
        </p:spPr>
      </p:pic>
      <p:sp>
        <p:nvSpPr>
          <p:cNvPr id="2" name="スライド番号プレースホルダー 1">
            <a:extLst>
              <a:ext uri="{FF2B5EF4-FFF2-40B4-BE49-F238E27FC236}">
                <a16:creationId xmlns:a16="http://schemas.microsoft.com/office/drawing/2014/main" xmlns="" id="{BD7D49FA-4481-484D-BA1E-C7FCDA68767A}"/>
              </a:ext>
            </a:extLst>
          </p:cNvPr>
          <p:cNvSpPr>
            <a:spLocks noGrp="1"/>
          </p:cNvSpPr>
          <p:nvPr>
            <p:ph type="sldNum" sz="quarter" idx="12"/>
          </p:nvPr>
        </p:nvSpPr>
        <p:spPr/>
        <p:txBody>
          <a:bodyPr/>
          <a:lstStyle/>
          <a:p>
            <a:fld id="{20BCA137-A9B4-4665-9C06-F79EEDBBD040}" type="slidenum">
              <a:rPr kumimoji="1" lang="ja-JP" altLang="en-US" smtClean="0"/>
              <a:t>38</a:t>
            </a:fld>
            <a:endParaRPr kumimoji="1" lang="ja-JP" altLang="en-US"/>
          </a:p>
        </p:txBody>
      </p:sp>
    </p:spTree>
    <p:extLst>
      <p:ext uri="{BB962C8B-B14F-4D97-AF65-F5344CB8AC3E}">
        <p14:creationId xmlns:p14="http://schemas.microsoft.com/office/powerpoint/2010/main" val="80795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kumimoji="1" lang="ja-JP" altLang="en-US" sz="3200" kern="1200" dirty="0">
                <a:solidFill>
                  <a:schemeClr val="bg1"/>
                </a:solidFill>
                <a:latin typeface="+mj-lt"/>
                <a:ea typeface="+mj-ea"/>
                <a:cs typeface="+mj-cs"/>
              </a:rPr>
              <a:t>国別の</a:t>
            </a:r>
            <a:r>
              <a:rPr kumimoji="1" lang="en-US" altLang="ja-JP" sz="3200" kern="1200" dirty="0">
                <a:solidFill>
                  <a:schemeClr val="bg1"/>
                </a:solidFill>
                <a:latin typeface="+mj-lt"/>
                <a:ea typeface="+mj-ea"/>
                <a:cs typeface="+mj-cs"/>
              </a:rPr>
              <a:t>e</a:t>
            </a:r>
            <a:r>
              <a:rPr kumimoji="1" lang="ja-JP" altLang="en-US" sz="3200" kern="1200" dirty="0">
                <a:solidFill>
                  <a:schemeClr val="bg1"/>
                </a:solidFill>
                <a:latin typeface="+mj-lt"/>
                <a:ea typeface="+mj-ea"/>
                <a:cs typeface="+mj-cs"/>
              </a:rPr>
              <a:t>スポーツ市場規模シェア</a:t>
            </a:r>
          </a:p>
        </p:txBody>
      </p:sp>
      <p:pic>
        <p:nvPicPr>
          <p:cNvPr id="2" name="図 1">
            <a:extLst>
              <a:ext uri="{FF2B5EF4-FFF2-40B4-BE49-F238E27FC236}">
                <a16:creationId xmlns:a16="http://schemas.microsoft.com/office/drawing/2014/main" xmlns="" id="{0B5C2B77-B3E7-4D4D-9720-81DE24844F81}"/>
              </a:ext>
            </a:extLst>
          </p:cNvPr>
          <p:cNvPicPr>
            <a:picLocks noChangeAspect="1"/>
          </p:cNvPicPr>
          <p:nvPr/>
        </p:nvPicPr>
        <p:blipFill rotWithShape="1">
          <a:blip r:embed="rId3"/>
          <a:srcRect l="6923" t="21978" r="37775" b="16044"/>
          <a:stretch/>
        </p:blipFill>
        <p:spPr>
          <a:xfrm>
            <a:off x="3124515" y="1492674"/>
            <a:ext cx="8510953" cy="5365326"/>
          </a:xfrm>
          <a:prstGeom prst="rect">
            <a:avLst/>
          </a:prstGeom>
        </p:spPr>
      </p:pic>
      <p:sp>
        <p:nvSpPr>
          <p:cNvPr id="7" name="フローチャート: 代替処理 6">
            <a:extLst>
              <a:ext uri="{FF2B5EF4-FFF2-40B4-BE49-F238E27FC236}">
                <a16:creationId xmlns:a16="http://schemas.microsoft.com/office/drawing/2014/main" xmlns="" id="{E3AE183D-68CF-4D57-BFB1-15B67C247654}"/>
              </a:ext>
            </a:extLst>
          </p:cNvPr>
          <p:cNvSpPr/>
          <p:nvPr/>
        </p:nvSpPr>
        <p:spPr>
          <a:xfrm>
            <a:off x="556532" y="1676400"/>
            <a:ext cx="3812268" cy="1329174"/>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t>日本の市場シェアはたったの</a:t>
            </a:r>
            <a:r>
              <a:rPr lang="en-US" altLang="ja-JP" sz="3200" dirty="0"/>
              <a:t>0.5</a:t>
            </a:r>
            <a:r>
              <a:rPr lang="ja-JP" altLang="en-US" sz="3200" dirty="0"/>
              <a:t>％</a:t>
            </a:r>
          </a:p>
        </p:txBody>
      </p:sp>
      <p:sp>
        <p:nvSpPr>
          <p:cNvPr id="4" name="スライド番号プレースホルダー 3">
            <a:extLst>
              <a:ext uri="{FF2B5EF4-FFF2-40B4-BE49-F238E27FC236}">
                <a16:creationId xmlns:a16="http://schemas.microsoft.com/office/drawing/2014/main" xmlns="" id="{C03B6E0A-1BC3-4FC9-A5B8-AEA64845D198}"/>
              </a:ext>
            </a:extLst>
          </p:cNvPr>
          <p:cNvSpPr>
            <a:spLocks noGrp="1"/>
          </p:cNvSpPr>
          <p:nvPr>
            <p:ph type="sldNum" sz="quarter" idx="12"/>
          </p:nvPr>
        </p:nvSpPr>
        <p:spPr/>
        <p:txBody>
          <a:bodyPr/>
          <a:lstStyle/>
          <a:p>
            <a:fld id="{20BCA137-A9B4-4665-9C06-F79EEDBBD040}" type="slidenum">
              <a:rPr kumimoji="1" lang="ja-JP" altLang="en-US" smtClean="0"/>
              <a:t>39</a:t>
            </a:fld>
            <a:endParaRPr kumimoji="1" lang="ja-JP" altLang="en-US"/>
          </a:p>
        </p:txBody>
      </p:sp>
    </p:spTree>
    <p:extLst>
      <p:ext uri="{BB962C8B-B14F-4D97-AF65-F5344CB8AC3E}">
        <p14:creationId xmlns:p14="http://schemas.microsoft.com/office/powerpoint/2010/main" val="402355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1706BBA-2046-4974-BB57-37685FA77AA7}"/>
              </a:ext>
            </a:extLst>
          </p:cNvPr>
          <p:cNvSpPr>
            <a:spLocks noGrp="1"/>
          </p:cNvSpPr>
          <p:nvPr>
            <p:ph type="title"/>
          </p:nvPr>
        </p:nvSpPr>
        <p:spPr/>
        <p:txBody>
          <a:bodyPr/>
          <a:lstStyle/>
          <a:p>
            <a:r>
              <a:rPr kumimoji="1" lang="ja-JP" altLang="en-US" dirty="0"/>
              <a:t>インタビュー形式による定性調査</a:t>
            </a:r>
          </a:p>
        </p:txBody>
      </p:sp>
      <p:sp>
        <p:nvSpPr>
          <p:cNvPr id="3" name="コンテンツ プレースホルダー 2">
            <a:extLst>
              <a:ext uri="{FF2B5EF4-FFF2-40B4-BE49-F238E27FC236}">
                <a16:creationId xmlns:a16="http://schemas.microsoft.com/office/drawing/2014/main" xmlns="" id="{4B2A22B6-3F00-4DA1-8B70-D92D84B797BC}"/>
              </a:ext>
            </a:extLst>
          </p:cNvPr>
          <p:cNvSpPr>
            <a:spLocks noGrp="1"/>
          </p:cNvSpPr>
          <p:nvPr>
            <p:ph idx="1"/>
          </p:nvPr>
        </p:nvSpPr>
        <p:spPr>
          <a:xfrm>
            <a:off x="838200" y="1847850"/>
            <a:ext cx="11095299" cy="4351338"/>
          </a:xfrm>
        </p:spPr>
        <p:txBody>
          <a:bodyPr>
            <a:normAutofit fontScale="92500" lnSpcReduction="10000"/>
          </a:bodyPr>
          <a:lstStyle/>
          <a:p>
            <a:pPr marL="0" indent="0">
              <a:buNone/>
            </a:pPr>
            <a:r>
              <a:rPr kumimoji="1" lang="ja-JP" altLang="en-US" sz="4000" dirty="0"/>
              <a:t>　</a:t>
            </a:r>
            <a:r>
              <a:rPr kumimoji="1" lang="ja-JP" altLang="en-US" sz="4000" u="sng" dirty="0"/>
              <a:t>調査対象</a:t>
            </a:r>
            <a:r>
              <a:rPr kumimoji="1" lang="ja-JP" altLang="en-US" sz="4000" dirty="0"/>
              <a:t>：</a:t>
            </a:r>
            <a:endParaRPr kumimoji="1" lang="en-US" altLang="ja-JP" sz="4000" dirty="0"/>
          </a:p>
          <a:p>
            <a:pPr marL="0" indent="0">
              <a:buNone/>
            </a:pPr>
            <a:r>
              <a:rPr lang="ja-JP" altLang="en-US" sz="4000" dirty="0"/>
              <a:t>　</a:t>
            </a:r>
            <a:r>
              <a:rPr lang="ja-JP" altLang="ja-JP" sz="4000" dirty="0"/>
              <a:t>大阪府副首都推進局ご担当者</a:t>
            </a:r>
            <a:endParaRPr lang="en-US" altLang="ja-JP" sz="4000" dirty="0"/>
          </a:p>
          <a:p>
            <a:pPr marL="0" indent="0">
              <a:buNone/>
            </a:pPr>
            <a:endParaRPr lang="ja-JP" altLang="ja-JP" sz="4000" dirty="0"/>
          </a:p>
          <a:p>
            <a:pPr marL="0" indent="0">
              <a:buNone/>
            </a:pPr>
            <a:r>
              <a:rPr lang="ja-JP" altLang="en-US" sz="4000" dirty="0"/>
              <a:t>　</a:t>
            </a:r>
            <a:r>
              <a:rPr lang="ja-JP" altLang="ja-JP" sz="4000" u="sng" dirty="0"/>
              <a:t>調査内容</a:t>
            </a:r>
            <a:r>
              <a:rPr lang="en-US" altLang="ja-JP" sz="4000" dirty="0"/>
              <a:t>:</a:t>
            </a:r>
          </a:p>
          <a:p>
            <a:pPr marL="0" indent="0">
              <a:buNone/>
            </a:pPr>
            <a:r>
              <a:rPr lang="ja-JP" altLang="en-US" sz="4000" dirty="0"/>
              <a:t>　</a:t>
            </a:r>
            <a:r>
              <a:rPr lang="ja-JP" altLang="ja-JP" sz="4000" dirty="0"/>
              <a:t>副首都の必要性</a:t>
            </a:r>
            <a:endParaRPr lang="en-US" altLang="ja-JP" sz="4000" dirty="0"/>
          </a:p>
          <a:p>
            <a:pPr marL="0" indent="0">
              <a:buNone/>
            </a:pPr>
            <a:r>
              <a:rPr lang="ja-JP" altLang="en-US" sz="4000" dirty="0"/>
              <a:t>　</a:t>
            </a:r>
            <a:r>
              <a:rPr lang="ja-JP" altLang="ja-JP" sz="4000" dirty="0"/>
              <a:t>自然災害によって夢洲が孤立状態になる危険性</a:t>
            </a:r>
            <a:endParaRPr lang="en-US" altLang="ja-JP" sz="4000" dirty="0"/>
          </a:p>
          <a:p>
            <a:pPr marL="0" indent="0">
              <a:buNone/>
            </a:pPr>
            <a:r>
              <a:rPr lang="ja-JP" altLang="en-US" sz="4000" dirty="0"/>
              <a:t>　</a:t>
            </a:r>
            <a:r>
              <a:rPr lang="ja-JP" altLang="ja-JP" sz="4000" dirty="0"/>
              <a:t>など</a:t>
            </a:r>
          </a:p>
          <a:p>
            <a:endParaRPr kumimoji="1" lang="ja-JP" altLang="en-US" sz="4000" dirty="0"/>
          </a:p>
        </p:txBody>
      </p:sp>
      <p:sp>
        <p:nvSpPr>
          <p:cNvPr id="4" name="スライド番号プレースホルダー 3">
            <a:extLst>
              <a:ext uri="{FF2B5EF4-FFF2-40B4-BE49-F238E27FC236}">
                <a16:creationId xmlns:a16="http://schemas.microsoft.com/office/drawing/2014/main" xmlns="" id="{CF3D9456-4A82-4A60-A6DB-143B9C8E2C41}"/>
              </a:ext>
            </a:extLst>
          </p:cNvPr>
          <p:cNvSpPr>
            <a:spLocks noGrp="1"/>
          </p:cNvSpPr>
          <p:nvPr>
            <p:ph type="sldNum" sz="quarter" idx="12"/>
          </p:nvPr>
        </p:nvSpPr>
        <p:spPr/>
        <p:txBody>
          <a:bodyPr/>
          <a:lstStyle/>
          <a:p>
            <a:fld id="{20BCA137-A9B4-4665-9C06-F79EEDBBD040}" type="slidenum">
              <a:rPr kumimoji="1" lang="ja-JP" altLang="en-US" smtClean="0"/>
              <a:t>4</a:t>
            </a:fld>
            <a:endParaRPr kumimoji="1" lang="ja-JP" altLang="en-US"/>
          </a:p>
        </p:txBody>
      </p:sp>
      <p:pic>
        <p:nvPicPr>
          <p:cNvPr id="6" name="グラフィックス 5" descr="ユーザー">
            <a:extLst>
              <a:ext uri="{FF2B5EF4-FFF2-40B4-BE49-F238E27FC236}">
                <a16:creationId xmlns:a16="http://schemas.microsoft.com/office/drawing/2014/main" xmlns="" id="{CE94AF37-1222-4038-B12E-E58D994D82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59758" y="1794151"/>
            <a:ext cx="626510" cy="626510"/>
          </a:xfrm>
          <a:prstGeom prst="rect">
            <a:avLst/>
          </a:prstGeom>
        </p:spPr>
      </p:pic>
      <p:pic>
        <p:nvPicPr>
          <p:cNvPr id="8" name="グラフィックス 7" descr="リスト">
            <a:extLst>
              <a:ext uri="{FF2B5EF4-FFF2-40B4-BE49-F238E27FC236}">
                <a16:creationId xmlns:a16="http://schemas.microsoft.com/office/drawing/2014/main" xmlns="" id="{EF7DE71B-0B24-42A1-848E-7F01AA910D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1393" y="3557256"/>
            <a:ext cx="524875" cy="524875"/>
          </a:xfrm>
          <a:prstGeom prst="rect">
            <a:avLst/>
          </a:prstGeom>
        </p:spPr>
      </p:pic>
    </p:spTree>
    <p:extLst>
      <p:ext uri="{BB962C8B-B14F-4D97-AF65-F5344CB8AC3E}">
        <p14:creationId xmlns:p14="http://schemas.microsoft.com/office/powerpoint/2010/main" val="2395359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kumimoji="1" lang="ja-JP" altLang="en-US" sz="4000" kern="1200" dirty="0">
                <a:solidFill>
                  <a:schemeClr val="bg1"/>
                </a:solidFill>
                <a:latin typeface="+mj-lt"/>
                <a:ea typeface="+mj-ea"/>
                <a:cs typeface="+mj-cs"/>
              </a:rPr>
              <a:t>日本の</a:t>
            </a:r>
            <a:r>
              <a:rPr lang="en-US" altLang="ja-JP" sz="4000" dirty="0">
                <a:solidFill>
                  <a:schemeClr val="bg1"/>
                </a:solidFill>
                <a:latin typeface="+mj-lt"/>
                <a:ea typeface="+mj-ea"/>
                <a:cs typeface="+mj-cs"/>
              </a:rPr>
              <a:t>e</a:t>
            </a:r>
            <a:r>
              <a:rPr kumimoji="1" lang="ja-JP" altLang="en-US" sz="4000" kern="1200" dirty="0">
                <a:solidFill>
                  <a:schemeClr val="bg1"/>
                </a:solidFill>
                <a:latin typeface="+mj-lt"/>
                <a:ea typeface="+mj-ea"/>
                <a:cs typeface="+mj-cs"/>
              </a:rPr>
              <a:t>スポーツ競技人口</a:t>
            </a:r>
          </a:p>
        </p:txBody>
      </p:sp>
      <p:sp>
        <p:nvSpPr>
          <p:cNvPr id="4" name="スライド番号プレースホルダー 3">
            <a:extLst>
              <a:ext uri="{FF2B5EF4-FFF2-40B4-BE49-F238E27FC236}">
                <a16:creationId xmlns:a16="http://schemas.microsoft.com/office/drawing/2014/main" xmlns="" id="{C03B6E0A-1BC3-4FC9-A5B8-AEA64845D198}"/>
              </a:ext>
            </a:extLst>
          </p:cNvPr>
          <p:cNvSpPr>
            <a:spLocks noGrp="1"/>
          </p:cNvSpPr>
          <p:nvPr>
            <p:ph type="sldNum" sz="quarter" idx="12"/>
          </p:nvPr>
        </p:nvSpPr>
        <p:spPr/>
        <p:txBody>
          <a:bodyPr/>
          <a:lstStyle/>
          <a:p>
            <a:fld id="{20BCA137-A9B4-4665-9C06-F79EEDBBD040}" type="slidenum">
              <a:rPr kumimoji="1" lang="ja-JP" altLang="en-US" smtClean="0"/>
              <a:t>40</a:t>
            </a:fld>
            <a:endParaRPr kumimoji="1" lang="ja-JP" altLang="en-US"/>
          </a:p>
        </p:txBody>
      </p:sp>
      <p:sp>
        <p:nvSpPr>
          <p:cNvPr id="5" name="テキスト ボックス 4">
            <a:extLst>
              <a:ext uri="{FF2B5EF4-FFF2-40B4-BE49-F238E27FC236}">
                <a16:creationId xmlns:a16="http://schemas.microsoft.com/office/drawing/2014/main" xmlns="" id="{8AB0A534-26ED-4FE7-9E7B-D0741BA65A81}"/>
              </a:ext>
            </a:extLst>
          </p:cNvPr>
          <p:cNvSpPr txBox="1"/>
          <p:nvPr/>
        </p:nvSpPr>
        <p:spPr>
          <a:xfrm>
            <a:off x="8870623" y="1140643"/>
            <a:ext cx="121133" cy="407040"/>
          </a:xfrm>
          <a:prstGeom prst="rect">
            <a:avLst/>
          </a:prstGeom>
          <a:noFill/>
        </p:spPr>
        <p:txBody>
          <a:bodyPr wrap="square" rtlCol="0">
            <a:spAutoFit/>
          </a:bodyPr>
          <a:lstStyle/>
          <a:p>
            <a:endParaRPr kumimoji="1" lang="ja-JP" altLang="en-US" dirty="0"/>
          </a:p>
        </p:txBody>
      </p:sp>
      <p:graphicFrame>
        <p:nvGraphicFramePr>
          <p:cNvPr id="6" name="表 8">
            <a:extLst>
              <a:ext uri="{FF2B5EF4-FFF2-40B4-BE49-F238E27FC236}">
                <a16:creationId xmlns:a16="http://schemas.microsoft.com/office/drawing/2014/main" xmlns="" id="{C37C0983-EBA2-4626-A952-595046AC9C63}"/>
              </a:ext>
            </a:extLst>
          </p:cNvPr>
          <p:cNvGraphicFramePr>
            <a:graphicFrameLocks noGrp="1"/>
          </p:cNvGraphicFramePr>
          <p:nvPr>
            <p:extLst>
              <p:ext uri="{D42A27DB-BD31-4B8C-83A1-F6EECF244321}">
                <p14:modId xmlns:p14="http://schemas.microsoft.com/office/powerpoint/2010/main" val="587767247"/>
              </p:ext>
            </p:extLst>
          </p:nvPr>
        </p:nvGraphicFramePr>
        <p:xfrm>
          <a:off x="1315409" y="2036574"/>
          <a:ext cx="9693169" cy="4608825"/>
        </p:xfrm>
        <a:graphic>
          <a:graphicData uri="http://schemas.openxmlformats.org/drawingml/2006/table">
            <a:tbl>
              <a:tblPr firstRow="1" bandRow="1">
                <a:tableStyleId>{5C22544A-7EE6-4342-B048-85BDC9FD1C3A}</a:tableStyleId>
              </a:tblPr>
              <a:tblGrid>
                <a:gridCol w="1256521">
                  <a:extLst>
                    <a:ext uri="{9D8B030D-6E8A-4147-A177-3AD203B41FA5}">
                      <a16:colId xmlns:a16="http://schemas.microsoft.com/office/drawing/2014/main" xmlns="" val="1134101853"/>
                    </a:ext>
                  </a:extLst>
                </a:gridCol>
                <a:gridCol w="5205592">
                  <a:extLst>
                    <a:ext uri="{9D8B030D-6E8A-4147-A177-3AD203B41FA5}">
                      <a16:colId xmlns:a16="http://schemas.microsoft.com/office/drawing/2014/main" xmlns="" val="501798254"/>
                    </a:ext>
                  </a:extLst>
                </a:gridCol>
                <a:gridCol w="3231056">
                  <a:extLst>
                    <a:ext uri="{9D8B030D-6E8A-4147-A177-3AD203B41FA5}">
                      <a16:colId xmlns:a16="http://schemas.microsoft.com/office/drawing/2014/main" xmlns="" val="3374054672"/>
                    </a:ext>
                  </a:extLst>
                </a:gridCol>
              </a:tblGrid>
              <a:tr h="793749">
                <a:tc>
                  <a:txBody>
                    <a:bodyPr/>
                    <a:lstStyle/>
                    <a:p>
                      <a:r>
                        <a:rPr kumimoji="1" lang="ja-JP" altLang="en-US" sz="2800" dirty="0"/>
                        <a:t>順位</a:t>
                      </a:r>
                      <a:endParaRPr kumimoji="1" lang="en-US" altLang="ja-JP" sz="2800" dirty="0"/>
                    </a:p>
                  </a:txBody>
                  <a:tcPr/>
                </a:tc>
                <a:tc>
                  <a:txBody>
                    <a:bodyPr/>
                    <a:lstStyle/>
                    <a:p>
                      <a:r>
                        <a:rPr kumimoji="1" lang="ja-JP" altLang="en-US" sz="2800" dirty="0"/>
                        <a:t>国名</a:t>
                      </a:r>
                    </a:p>
                  </a:txBody>
                  <a:tcPr/>
                </a:tc>
                <a:tc>
                  <a:txBody>
                    <a:bodyPr/>
                    <a:lstStyle/>
                    <a:p>
                      <a:r>
                        <a:rPr kumimoji="1" lang="ja-JP" altLang="en-US" sz="2800" dirty="0"/>
                        <a:t>プレイヤー数</a:t>
                      </a:r>
                      <a:r>
                        <a:rPr kumimoji="1" lang="en-US" altLang="ja-JP" sz="2800" dirty="0"/>
                        <a:t>[</a:t>
                      </a:r>
                      <a:r>
                        <a:rPr kumimoji="1" lang="ja-JP" altLang="en-US" sz="2800" dirty="0"/>
                        <a:t>人</a:t>
                      </a:r>
                      <a:r>
                        <a:rPr kumimoji="1" lang="en-US" altLang="ja-JP" sz="2800" dirty="0"/>
                        <a:t>]</a:t>
                      </a:r>
                      <a:endParaRPr kumimoji="1" lang="ja-JP" altLang="en-US" sz="2800" dirty="0"/>
                    </a:p>
                  </a:txBody>
                  <a:tcPr/>
                </a:tc>
                <a:extLst>
                  <a:ext uri="{0D108BD9-81ED-4DB2-BD59-A6C34878D82A}">
                    <a16:rowId xmlns:a16="http://schemas.microsoft.com/office/drawing/2014/main" xmlns="" val="981702962"/>
                  </a:ext>
                </a:extLst>
              </a:tr>
              <a:tr h="793749">
                <a:tc>
                  <a:txBody>
                    <a:bodyPr/>
                    <a:lstStyle/>
                    <a:p>
                      <a:pPr algn="ctr"/>
                      <a:r>
                        <a:rPr kumimoji="1" lang="ja-JP" altLang="en-US" sz="2800" dirty="0"/>
                        <a:t>１</a:t>
                      </a:r>
                    </a:p>
                  </a:txBody>
                  <a:tcPr/>
                </a:tc>
                <a:tc>
                  <a:txBody>
                    <a:bodyPr/>
                    <a:lstStyle/>
                    <a:p>
                      <a:pPr algn="ctr"/>
                      <a:r>
                        <a:rPr kumimoji="1" lang="ja-JP" altLang="en-US" sz="2800" dirty="0"/>
                        <a:t>アメリカ</a:t>
                      </a:r>
                    </a:p>
                  </a:txBody>
                  <a:tcPr/>
                </a:tc>
                <a:tc>
                  <a:txBody>
                    <a:bodyPr/>
                    <a:lstStyle/>
                    <a:p>
                      <a:pPr algn="r"/>
                      <a:r>
                        <a:rPr kumimoji="1" lang="en-US" altLang="ja-JP" sz="3600" dirty="0"/>
                        <a:t>11,182</a:t>
                      </a:r>
                      <a:endParaRPr kumimoji="1" lang="ja-JP" altLang="en-US" sz="3600" dirty="0"/>
                    </a:p>
                  </a:txBody>
                  <a:tcPr/>
                </a:tc>
                <a:extLst>
                  <a:ext uri="{0D108BD9-81ED-4DB2-BD59-A6C34878D82A}">
                    <a16:rowId xmlns:a16="http://schemas.microsoft.com/office/drawing/2014/main" xmlns="" val="3405984268"/>
                  </a:ext>
                </a:extLst>
              </a:tr>
              <a:tr h="793749">
                <a:tc>
                  <a:txBody>
                    <a:bodyPr/>
                    <a:lstStyle/>
                    <a:p>
                      <a:pPr algn="ctr"/>
                      <a:r>
                        <a:rPr kumimoji="1" lang="ja-JP" altLang="en-US" sz="2800" dirty="0"/>
                        <a:t>２</a:t>
                      </a:r>
                    </a:p>
                  </a:txBody>
                  <a:tcPr/>
                </a:tc>
                <a:tc>
                  <a:txBody>
                    <a:bodyPr/>
                    <a:lstStyle/>
                    <a:p>
                      <a:pPr algn="ctr"/>
                      <a:r>
                        <a:rPr kumimoji="1" lang="ja-JP" altLang="en-US" sz="2800" dirty="0"/>
                        <a:t>中国</a:t>
                      </a:r>
                    </a:p>
                  </a:txBody>
                  <a:tcPr/>
                </a:tc>
                <a:tc>
                  <a:txBody>
                    <a:bodyPr/>
                    <a:lstStyle/>
                    <a:p>
                      <a:pPr algn="r"/>
                      <a:r>
                        <a:rPr kumimoji="1" lang="en-US" altLang="ja-JP" sz="3600" dirty="0"/>
                        <a:t>3,144</a:t>
                      </a:r>
                      <a:endParaRPr kumimoji="1" lang="ja-JP" altLang="en-US" sz="3600" dirty="0"/>
                    </a:p>
                  </a:txBody>
                  <a:tcPr/>
                </a:tc>
                <a:extLst>
                  <a:ext uri="{0D108BD9-81ED-4DB2-BD59-A6C34878D82A}">
                    <a16:rowId xmlns:a16="http://schemas.microsoft.com/office/drawing/2014/main" xmlns="" val="3621338698"/>
                  </a:ext>
                </a:extLst>
              </a:tr>
              <a:tr h="793749">
                <a:tc>
                  <a:txBody>
                    <a:bodyPr/>
                    <a:lstStyle/>
                    <a:p>
                      <a:pPr algn="ctr"/>
                      <a:r>
                        <a:rPr kumimoji="1" lang="ja-JP" altLang="en-US" sz="2800" dirty="0"/>
                        <a:t>３</a:t>
                      </a:r>
                    </a:p>
                  </a:txBody>
                  <a:tcPr/>
                </a:tc>
                <a:tc>
                  <a:txBody>
                    <a:bodyPr/>
                    <a:lstStyle/>
                    <a:p>
                      <a:pPr algn="ctr"/>
                      <a:r>
                        <a:rPr kumimoji="1" lang="ja-JP" altLang="en-US" sz="2800" dirty="0"/>
                        <a:t>韓国</a:t>
                      </a:r>
                    </a:p>
                  </a:txBody>
                  <a:tcPr/>
                </a:tc>
                <a:tc>
                  <a:txBody>
                    <a:bodyPr/>
                    <a:lstStyle/>
                    <a:p>
                      <a:pPr algn="r"/>
                      <a:r>
                        <a:rPr kumimoji="1" lang="en-US" altLang="ja-JP" sz="3600" dirty="0"/>
                        <a:t>3,026</a:t>
                      </a:r>
                      <a:endParaRPr kumimoji="1" lang="ja-JP" altLang="en-US" sz="3600" dirty="0"/>
                    </a:p>
                  </a:txBody>
                  <a:tcPr/>
                </a:tc>
                <a:extLst>
                  <a:ext uri="{0D108BD9-81ED-4DB2-BD59-A6C34878D82A}">
                    <a16:rowId xmlns:a16="http://schemas.microsoft.com/office/drawing/2014/main" xmlns="" val="2458051050"/>
                  </a:ext>
                </a:extLst>
              </a:tr>
              <a:tr h="0">
                <a:tc>
                  <a:txBody>
                    <a:bodyPr/>
                    <a:lstStyle/>
                    <a:p>
                      <a:pPr algn="ctr"/>
                      <a:endParaRPr kumimoji="1" lang="ja-JP" altLang="en-US" sz="2800" dirty="0"/>
                    </a:p>
                  </a:txBody>
                  <a:tcPr/>
                </a:tc>
                <a:tc>
                  <a:txBody>
                    <a:bodyPr/>
                    <a:lstStyle/>
                    <a:p>
                      <a:pPr algn="ctr"/>
                      <a:endParaRPr kumimoji="1" lang="ja-JP" altLang="en-US" sz="2800" dirty="0"/>
                    </a:p>
                  </a:txBody>
                  <a:tcPr/>
                </a:tc>
                <a:tc>
                  <a:txBody>
                    <a:bodyPr/>
                    <a:lstStyle/>
                    <a:p>
                      <a:pPr algn="r"/>
                      <a:endParaRPr kumimoji="1" lang="ja-JP" altLang="en-US" sz="3600" dirty="0"/>
                    </a:p>
                  </a:txBody>
                  <a:tcPr/>
                </a:tc>
                <a:extLst>
                  <a:ext uri="{0D108BD9-81ED-4DB2-BD59-A6C34878D82A}">
                    <a16:rowId xmlns:a16="http://schemas.microsoft.com/office/drawing/2014/main" xmlns="" val="4270791708"/>
                  </a:ext>
                </a:extLst>
              </a:tr>
              <a:tr h="793749">
                <a:tc>
                  <a:txBody>
                    <a:bodyPr/>
                    <a:lstStyle/>
                    <a:p>
                      <a:pPr algn="ctr"/>
                      <a:r>
                        <a:rPr kumimoji="1" lang="ja-JP" altLang="en-US" sz="2800" dirty="0">
                          <a:highlight>
                            <a:srgbClr val="FFFF00"/>
                          </a:highlight>
                        </a:rPr>
                        <a:t>１７</a:t>
                      </a:r>
                    </a:p>
                  </a:txBody>
                  <a:tcPr/>
                </a:tc>
                <a:tc>
                  <a:txBody>
                    <a:bodyPr/>
                    <a:lstStyle/>
                    <a:p>
                      <a:pPr algn="ctr"/>
                      <a:r>
                        <a:rPr kumimoji="1" lang="ja-JP" altLang="en-US" sz="2800" dirty="0">
                          <a:highlight>
                            <a:srgbClr val="FFFF00"/>
                          </a:highlight>
                        </a:rPr>
                        <a:t>日本</a:t>
                      </a:r>
                    </a:p>
                  </a:txBody>
                  <a:tcPr/>
                </a:tc>
                <a:tc>
                  <a:txBody>
                    <a:bodyPr/>
                    <a:lstStyle/>
                    <a:p>
                      <a:pPr algn="r"/>
                      <a:r>
                        <a:rPr kumimoji="1" lang="en-US" altLang="ja-JP" sz="3600" dirty="0">
                          <a:highlight>
                            <a:srgbClr val="FFFF00"/>
                          </a:highlight>
                        </a:rPr>
                        <a:t>702</a:t>
                      </a:r>
                      <a:endParaRPr kumimoji="1" lang="ja-JP" altLang="en-US" sz="3600" dirty="0">
                        <a:highlight>
                          <a:srgbClr val="FFFF00"/>
                        </a:highlight>
                      </a:endParaRPr>
                    </a:p>
                  </a:txBody>
                  <a:tcPr/>
                </a:tc>
                <a:extLst>
                  <a:ext uri="{0D108BD9-81ED-4DB2-BD59-A6C34878D82A}">
                    <a16:rowId xmlns:a16="http://schemas.microsoft.com/office/drawing/2014/main" xmlns="" val="2773622223"/>
                  </a:ext>
                </a:extLst>
              </a:tr>
            </a:tbl>
          </a:graphicData>
        </a:graphic>
      </p:graphicFrame>
      <p:sp>
        <p:nvSpPr>
          <p:cNvPr id="10" name="テキスト ボックス 9">
            <a:extLst>
              <a:ext uri="{FF2B5EF4-FFF2-40B4-BE49-F238E27FC236}">
                <a16:creationId xmlns:a16="http://schemas.microsoft.com/office/drawing/2014/main" xmlns="" id="{70F5F22C-A88A-4625-BF31-4ADB228948FD}"/>
              </a:ext>
            </a:extLst>
          </p:cNvPr>
          <p:cNvSpPr txBox="1"/>
          <p:nvPr/>
        </p:nvSpPr>
        <p:spPr>
          <a:xfrm>
            <a:off x="1660631" y="1420051"/>
            <a:ext cx="9693169" cy="584775"/>
          </a:xfrm>
          <a:prstGeom prst="rect">
            <a:avLst/>
          </a:prstGeom>
          <a:noFill/>
        </p:spPr>
        <p:txBody>
          <a:bodyPr wrap="square" rtlCol="0">
            <a:spAutoFit/>
          </a:bodyPr>
          <a:lstStyle/>
          <a:p>
            <a:r>
              <a:rPr lang="ja-JP" altLang="en-US" sz="3200" dirty="0"/>
              <a:t>世界的な大会への出場プレイヤー数ランキング</a:t>
            </a:r>
            <a:endParaRPr kumimoji="1" lang="ja-JP" altLang="en-US" sz="3200" dirty="0"/>
          </a:p>
        </p:txBody>
      </p:sp>
    </p:spTree>
    <p:extLst>
      <p:ext uri="{BB962C8B-B14F-4D97-AF65-F5344CB8AC3E}">
        <p14:creationId xmlns:p14="http://schemas.microsoft.com/office/powerpoint/2010/main" val="350450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C0E878CC-B04F-4CE2-8C95-A4B6CAFED969}"/>
              </a:ext>
            </a:extLst>
          </p:cNvPr>
          <p:cNvPicPr>
            <a:picLocks noChangeAspect="1"/>
          </p:cNvPicPr>
          <p:nvPr/>
        </p:nvPicPr>
        <p:blipFill rotWithShape="1">
          <a:blip r:embed="rId2"/>
          <a:srcRect l="24750" t="31703" r="25334" b="23852"/>
          <a:stretch/>
        </p:blipFill>
        <p:spPr>
          <a:xfrm>
            <a:off x="1245630" y="906549"/>
            <a:ext cx="9534483" cy="4775200"/>
          </a:xfrm>
          <a:prstGeom prst="rect">
            <a:avLst/>
          </a:prstGeom>
        </p:spPr>
      </p:pic>
      <p:sp>
        <p:nvSpPr>
          <p:cNvPr id="3" name="テキスト ボックス 2">
            <a:extLst>
              <a:ext uri="{FF2B5EF4-FFF2-40B4-BE49-F238E27FC236}">
                <a16:creationId xmlns:a16="http://schemas.microsoft.com/office/drawing/2014/main" xmlns="" id="{1493CFD6-CEE8-4DF1-B025-4C34ADC53A98}"/>
              </a:ext>
            </a:extLst>
          </p:cNvPr>
          <p:cNvSpPr txBox="1"/>
          <p:nvPr/>
        </p:nvSpPr>
        <p:spPr>
          <a:xfrm>
            <a:off x="2270758" y="5577840"/>
            <a:ext cx="7650480" cy="646331"/>
          </a:xfrm>
          <a:prstGeom prst="rect">
            <a:avLst/>
          </a:prstGeom>
          <a:noFill/>
        </p:spPr>
        <p:txBody>
          <a:bodyPr wrap="square" rtlCol="0">
            <a:spAutoFit/>
          </a:bodyPr>
          <a:lstStyle/>
          <a:p>
            <a:r>
              <a:rPr kumimoji="1" lang="ja-JP" altLang="en-US" sz="3600" dirty="0"/>
              <a:t>日本でも徐々に注目を集めてきている</a:t>
            </a:r>
          </a:p>
        </p:txBody>
      </p:sp>
      <p:sp>
        <p:nvSpPr>
          <p:cNvPr id="4" name="スライド番号プレースホルダー 3">
            <a:extLst>
              <a:ext uri="{FF2B5EF4-FFF2-40B4-BE49-F238E27FC236}">
                <a16:creationId xmlns:a16="http://schemas.microsoft.com/office/drawing/2014/main" xmlns="" id="{33F53D27-FF27-44EB-8D77-41102C382875}"/>
              </a:ext>
            </a:extLst>
          </p:cNvPr>
          <p:cNvSpPr>
            <a:spLocks noGrp="1"/>
          </p:cNvSpPr>
          <p:nvPr>
            <p:ph type="sldNum" sz="quarter" idx="12"/>
          </p:nvPr>
        </p:nvSpPr>
        <p:spPr/>
        <p:txBody>
          <a:bodyPr/>
          <a:lstStyle/>
          <a:p>
            <a:fld id="{20BCA137-A9B4-4665-9C06-F79EEDBBD040}" type="slidenum">
              <a:rPr kumimoji="1" lang="ja-JP" altLang="en-US" smtClean="0"/>
              <a:t>41</a:t>
            </a:fld>
            <a:endParaRPr kumimoji="1" lang="ja-JP" altLang="en-US"/>
          </a:p>
        </p:txBody>
      </p:sp>
    </p:spTree>
    <p:extLst>
      <p:ext uri="{BB962C8B-B14F-4D97-AF65-F5344CB8AC3E}">
        <p14:creationId xmlns:p14="http://schemas.microsoft.com/office/powerpoint/2010/main" val="21895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ja-JP" altLang="en-US" sz="3600" dirty="0">
                <a:solidFill>
                  <a:srgbClr val="FFFFFF"/>
                </a:solidFill>
                <a:latin typeface="+mj-lt"/>
                <a:ea typeface="+mj-ea"/>
                <a:cs typeface="+mj-cs"/>
              </a:rPr>
              <a:t>日本で</a:t>
            </a:r>
            <a:endParaRPr lang="en-US" altLang="ja-JP" sz="3600" dirty="0">
              <a:solidFill>
                <a:srgbClr val="FFFFFF"/>
              </a:solidFill>
              <a:latin typeface="+mj-lt"/>
              <a:ea typeface="+mj-ea"/>
              <a:cs typeface="+mj-cs"/>
            </a:endParaRPr>
          </a:p>
          <a:p>
            <a:pPr>
              <a:lnSpc>
                <a:spcPct val="90000"/>
              </a:lnSpc>
              <a:spcBef>
                <a:spcPct val="0"/>
              </a:spcBef>
              <a:spcAft>
                <a:spcPts val="600"/>
              </a:spcAft>
            </a:pPr>
            <a:r>
              <a:rPr lang="en-US" altLang="ja-JP" sz="3600" dirty="0">
                <a:solidFill>
                  <a:srgbClr val="FFFFFF"/>
                </a:solidFill>
                <a:latin typeface="+mj-lt"/>
                <a:ea typeface="+mj-ea"/>
                <a:cs typeface="+mj-cs"/>
              </a:rPr>
              <a:t>e</a:t>
            </a:r>
            <a:r>
              <a:rPr lang="ja-JP" altLang="en-US" sz="3600" dirty="0">
                <a:solidFill>
                  <a:srgbClr val="FFFFFF"/>
                </a:solidFill>
                <a:latin typeface="+mj-lt"/>
                <a:ea typeface="+mj-ea"/>
                <a:cs typeface="+mj-cs"/>
              </a:rPr>
              <a:t>スポーツが</a:t>
            </a:r>
            <a:endParaRPr lang="en-US" altLang="ja-JP" sz="3600" dirty="0">
              <a:solidFill>
                <a:srgbClr val="FFFFFF"/>
              </a:solidFill>
              <a:latin typeface="+mj-lt"/>
              <a:ea typeface="+mj-ea"/>
              <a:cs typeface="+mj-cs"/>
            </a:endParaRPr>
          </a:p>
          <a:p>
            <a:pPr>
              <a:lnSpc>
                <a:spcPct val="90000"/>
              </a:lnSpc>
              <a:spcBef>
                <a:spcPct val="0"/>
              </a:spcBef>
              <a:spcAft>
                <a:spcPts val="600"/>
              </a:spcAft>
            </a:pPr>
            <a:r>
              <a:rPr lang="ja-JP" altLang="en-US" sz="3600" dirty="0">
                <a:solidFill>
                  <a:srgbClr val="FFFFFF"/>
                </a:solidFill>
                <a:latin typeface="+mj-lt"/>
                <a:ea typeface="+mj-ea"/>
                <a:cs typeface="+mj-cs"/>
              </a:rPr>
              <a:t>発展していない理由</a:t>
            </a:r>
          </a:p>
        </p:txBody>
      </p:sp>
      <p:sp>
        <p:nvSpPr>
          <p:cNvPr id="2" name="スライド番号プレースホルダー 1">
            <a:extLst>
              <a:ext uri="{FF2B5EF4-FFF2-40B4-BE49-F238E27FC236}">
                <a16:creationId xmlns:a16="http://schemas.microsoft.com/office/drawing/2014/main" xmlns="" id="{A67D67E7-8094-45A4-ACF3-2577A215F987}"/>
              </a:ext>
            </a:extLst>
          </p:cNvPr>
          <p:cNvSpPr>
            <a:spLocks noGrp="1"/>
          </p:cNvSpPr>
          <p:nvPr>
            <p:ph type="sldNum" sz="quarter" idx="12"/>
          </p:nvPr>
        </p:nvSpPr>
        <p:spPr>
          <a:xfrm>
            <a:off x="10726220" y="6356350"/>
            <a:ext cx="627580" cy="365125"/>
          </a:xfrm>
        </p:spPr>
        <p:txBody>
          <a:bodyPr vert="horz" lIns="91440" tIns="45720" rIns="91440" bIns="45720" rtlCol="0" anchor="ctr">
            <a:normAutofit/>
          </a:bodyPr>
          <a:lstStyle/>
          <a:p>
            <a:pPr>
              <a:spcAft>
                <a:spcPts val="600"/>
              </a:spcAft>
            </a:pPr>
            <a:fld id="{20BCA137-A9B4-4665-9C06-F79EEDBBD040}" type="slidenum">
              <a:rPr kumimoji="1" lang="en-US" altLang="ja-JP">
                <a:solidFill>
                  <a:prstClr val="black">
                    <a:tint val="75000"/>
                  </a:prstClr>
                </a:solidFill>
              </a:rPr>
              <a:pPr>
                <a:spcAft>
                  <a:spcPts val="600"/>
                </a:spcAft>
              </a:pPr>
              <a:t>42</a:t>
            </a:fld>
            <a:endParaRPr kumimoji="1" lang="en-US" altLang="ja-JP">
              <a:solidFill>
                <a:prstClr val="black">
                  <a:tint val="75000"/>
                </a:prstClr>
              </a:solidFill>
            </a:endParaRPr>
          </a:p>
        </p:txBody>
      </p:sp>
      <p:graphicFrame>
        <p:nvGraphicFramePr>
          <p:cNvPr id="10" name="テキスト ボックス 3">
            <a:extLst>
              <a:ext uri="{FF2B5EF4-FFF2-40B4-BE49-F238E27FC236}">
                <a16:creationId xmlns:a16="http://schemas.microsoft.com/office/drawing/2014/main" xmlns="" id="{8796B53C-F536-4F8E-919F-3DDDAB48BAF2}"/>
              </a:ext>
            </a:extLst>
          </p:cNvPr>
          <p:cNvGraphicFramePr/>
          <p:nvPr>
            <p:extLst>
              <p:ext uri="{D42A27DB-BD31-4B8C-83A1-F6EECF244321}">
                <p14:modId xmlns:p14="http://schemas.microsoft.com/office/powerpoint/2010/main" val="2829531156"/>
              </p:ext>
            </p:extLst>
          </p:nvPr>
        </p:nvGraphicFramePr>
        <p:xfrm>
          <a:off x="5194300" y="843280"/>
          <a:ext cx="6513604" cy="5513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911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1908C0F-F36C-484C-A704-AC9579BE64FD}"/>
              </a:ext>
            </a:extLst>
          </p:cNvPr>
          <p:cNvSpPr>
            <a:spLocks noGrp="1"/>
          </p:cNvSpPr>
          <p:nvPr>
            <p:ph type="title"/>
          </p:nvPr>
        </p:nvSpPr>
        <p:spPr/>
        <p:txBody>
          <a:bodyPr>
            <a:normAutofit/>
          </a:bodyPr>
          <a:lstStyle/>
          <a:p>
            <a:r>
              <a:rPr lang="en-US" altLang="ja-JP" sz="4000" dirty="0"/>
              <a:t>e</a:t>
            </a:r>
            <a:r>
              <a:rPr lang="ja-JP" altLang="en-US" sz="4000" dirty="0"/>
              <a:t>スポーツに関係する</a:t>
            </a:r>
            <a:r>
              <a:rPr lang="en-US" altLang="ja-JP" sz="4000" dirty="0"/>
              <a:t>3</a:t>
            </a:r>
            <a:r>
              <a:rPr lang="ja-JP" altLang="en-US" sz="4000" dirty="0"/>
              <a:t>つの法律</a:t>
            </a:r>
            <a:endParaRPr kumimoji="1" lang="ja-JP" altLang="en-US" sz="4000" dirty="0"/>
          </a:p>
        </p:txBody>
      </p:sp>
      <p:pic>
        <p:nvPicPr>
          <p:cNvPr id="11" name="図 10">
            <a:extLst>
              <a:ext uri="{FF2B5EF4-FFF2-40B4-BE49-F238E27FC236}">
                <a16:creationId xmlns:a16="http://schemas.microsoft.com/office/drawing/2014/main" xmlns="" id="{F917ED0E-FFDB-48AF-A634-9F39C2F0CF50}"/>
              </a:ext>
            </a:extLst>
          </p:cNvPr>
          <p:cNvPicPr>
            <a:picLocks noChangeAspect="1"/>
          </p:cNvPicPr>
          <p:nvPr/>
        </p:nvPicPr>
        <p:blipFill rotWithShape="1">
          <a:blip r:embed="rId2"/>
          <a:srcRect l="28501" t="52296" r="34582" b="21037"/>
          <a:stretch/>
        </p:blipFill>
        <p:spPr>
          <a:xfrm>
            <a:off x="7574396" y="4993739"/>
            <a:ext cx="3779404" cy="1535650"/>
          </a:xfrm>
          <a:prstGeom prst="rect">
            <a:avLst/>
          </a:prstGeom>
        </p:spPr>
      </p:pic>
      <p:pic>
        <p:nvPicPr>
          <p:cNvPr id="12" name="図 11">
            <a:extLst>
              <a:ext uri="{FF2B5EF4-FFF2-40B4-BE49-F238E27FC236}">
                <a16:creationId xmlns:a16="http://schemas.microsoft.com/office/drawing/2014/main" xmlns="" id="{8B5E0D97-CF04-4A07-A3A6-709756380375}"/>
              </a:ext>
            </a:extLst>
          </p:cNvPr>
          <p:cNvPicPr>
            <a:picLocks noChangeAspect="1"/>
          </p:cNvPicPr>
          <p:nvPr/>
        </p:nvPicPr>
        <p:blipFill rotWithShape="1">
          <a:blip r:embed="rId3"/>
          <a:srcRect l="28500" t="48889" r="37083" b="25333"/>
          <a:stretch/>
        </p:blipFill>
        <p:spPr>
          <a:xfrm>
            <a:off x="7574396" y="3396363"/>
            <a:ext cx="3779404" cy="1592291"/>
          </a:xfrm>
          <a:prstGeom prst="rect">
            <a:avLst/>
          </a:prstGeom>
        </p:spPr>
      </p:pic>
      <p:pic>
        <p:nvPicPr>
          <p:cNvPr id="13" name="図 12">
            <a:extLst>
              <a:ext uri="{FF2B5EF4-FFF2-40B4-BE49-F238E27FC236}">
                <a16:creationId xmlns:a16="http://schemas.microsoft.com/office/drawing/2014/main" xmlns="" id="{52C93EF2-3031-476C-97D6-44483DD0D753}"/>
              </a:ext>
            </a:extLst>
          </p:cNvPr>
          <p:cNvPicPr>
            <a:picLocks noChangeAspect="1"/>
          </p:cNvPicPr>
          <p:nvPr/>
        </p:nvPicPr>
        <p:blipFill rotWithShape="1">
          <a:blip r:embed="rId4"/>
          <a:srcRect l="27416" t="43556" r="34667" b="29630"/>
          <a:stretch/>
        </p:blipFill>
        <p:spPr>
          <a:xfrm>
            <a:off x="7574396" y="1925545"/>
            <a:ext cx="3779404" cy="1503455"/>
          </a:xfrm>
          <a:prstGeom prst="rect">
            <a:avLst/>
          </a:prstGeom>
        </p:spPr>
      </p:pic>
      <p:sp>
        <p:nvSpPr>
          <p:cNvPr id="15" name="テキスト ボックス 14">
            <a:extLst>
              <a:ext uri="{FF2B5EF4-FFF2-40B4-BE49-F238E27FC236}">
                <a16:creationId xmlns:a16="http://schemas.microsoft.com/office/drawing/2014/main" xmlns="" id="{B3092B29-5CC7-4AFC-9E72-521A7AC54DD3}"/>
              </a:ext>
            </a:extLst>
          </p:cNvPr>
          <p:cNvSpPr txBox="1"/>
          <p:nvPr/>
        </p:nvSpPr>
        <p:spPr>
          <a:xfrm>
            <a:off x="1904214" y="1515729"/>
            <a:ext cx="4355183" cy="584775"/>
          </a:xfrm>
          <a:prstGeom prst="rect">
            <a:avLst/>
          </a:prstGeom>
          <a:noFill/>
        </p:spPr>
        <p:txBody>
          <a:bodyPr wrap="square" rtlCol="0">
            <a:spAutoFit/>
          </a:bodyPr>
          <a:lstStyle/>
          <a:p>
            <a:r>
              <a:rPr lang="ja-JP" altLang="en-US" sz="3200" dirty="0"/>
              <a:t>刑法　風営法 景表法</a:t>
            </a:r>
          </a:p>
        </p:txBody>
      </p:sp>
      <p:sp>
        <p:nvSpPr>
          <p:cNvPr id="17" name="テキスト ボックス 16">
            <a:extLst>
              <a:ext uri="{FF2B5EF4-FFF2-40B4-BE49-F238E27FC236}">
                <a16:creationId xmlns:a16="http://schemas.microsoft.com/office/drawing/2014/main" xmlns="" id="{34A09390-05F1-47E4-BE88-184CDB3D2475}"/>
              </a:ext>
            </a:extLst>
          </p:cNvPr>
          <p:cNvSpPr txBox="1"/>
          <p:nvPr/>
        </p:nvSpPr>
        <p:spPr>
          <a:xfrm>
            <a:off x="957564" y="2474893"/>
            <a:ext cx="6475429" cy="954107"/>
          </a:xfrm>
          <a:prstGeom prst="rect">
            <a:avLst/>
          </a:prstGeom>
          <a:noFill/>
        </p:spPr>
        <p:txBody>
          <a:bodyPr wrap="square" rtlCol="0">
            <a:spAutoFit/>
          </a:bodyPr>
          <a:lstStyle/>
          <a:p>
            <a:r>
              <a:rPr kumimoji="1" lang="ja-JP" altLang="en-US" sz="2800" dirty="0"/>
              <a:t>金銭のやり取りや賞品のあり方など、</a:t>
            </a:r>
            <a:endParaRPr kumimoji="1" lang="en-US" altLang="ja-JP" sz="2800" dirty="0"/>
          </a:p>
          <a:p>
            <a:r>
              <a:rPr kumimoji="1" lang="ja-JP" altLang="en-US" sz="2800" dirty="0"/>
              <a:t>複雑な決まりが法律で定められている</a:t>
            </a:r>
          </a:p>
        </p:txBody>
      </p:sp>
      <p:sp>
        <p:nvSpPr>
          <p:cNvPr id="18" name="テキスト ボックス 17">
            <a:extLst>
              <a:ext uri="{FF2B5EF4-FFF2-40B4-BE49-F238E27FC236}">
                <a16:creationId xmlns:a16="http://schemas.microsoft.com/office/drawing/2014/main" xmlns="" id="{EDB3BB33-001D-4DA8-9459-793C973323DA}"/>
              </a:ext>
            </a:extLst>
          </p:cNvPr>
          <p:cNvSpPr txBox="1"/>
          <p:nvPr/>
        </p:nvSpPr>
        <p:spPr>
          <a:xfrm>
            <a:off x="1065579" y="5452171"/>
            <a:ext cx="6259397" cy="1077218"/>
          </a:xfrm>
          <a:prstGeom prst="rect">
            <a:avLst/>
          </a:prstGeom>
          <a:noFill/>
        </p:spPr>
        <p:txBody>
          <a:bodyPr wrap="square" rtlCol="0">
            <a:spAutoFit/>
          </a:bodyPr>
          <a:lstStyle/>
          <a:p>
            <a:r>
              <a:rPr kumimoji="1" lang="ja-JP" altLang="en-US" sz="3200" dirty="0"/>
              <a:t>外国では規模が大きく、</a:t>
            </a:r>
            <a:endParaRPr kumimoji="1" lang="en-US" altLang="ja-JP" sz="3200" dirty="0"/>
          </a:p>
          <a:p>
            <a:r>
              <a:rPr kumimoji="1" lang="en-US" altLang="ja-JP" sz="3200" dirty="0"/>
              <a:t>e</a:t>
            </a:r>
            <a:r>
              <a:rPr kumimoji="1" lang="ja-JP" altLang="en-US" sz="3200" dirty="0"/>
              <a:t>スポーツの環境が整っている</a:t>
            </a:r>
          </a:p>
        </p:txBody>
      </p:sp>
      <p:sp>
        <p:nvSpPr>
          <p:cNvPr id="21" name="矢印: 上下 20">
            <a:extLst>
              <a:ext uri="{FF2B5EF4-FFF2-40B4-BE49-F238E27FC236}">
                <a16:creationId xmlns:a16="http://schemas.microsoft.com/office/drawing/2014/main" xmlns="" id="{2A850A6C-741C-4305-AB77-8A8058ED4D4F}"/>
              </a:ext>
            </a:extLst>
          </p:cNvPr>
          <p:cNvSpPr/>
          <p:nvPr/>
        </p:nvSpPr>
        <p:spPr>
          <a:xfrm>
            <a:off x="3243169" y="3428443"/>
            <a:ext cx="952108" cy="2024286"/>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xmlns="" id="{D33D6D30-38A5-43FC-9E78-ECD2B6D329B8}"/>
              </a:ext>
            </a:extLst>
          </p:cNvPr>
          <p:cNvSpPr txBox="1"/>
          <p:nvPr/>
        </p:nvSpPr>
        <p:spPr>
          <a:xfrm>
            <a:off x="4181091" y="4123675"/>
            <a:ext cx="2497754" cy="523220"/>
          </a:xfrm>
          <a:prstGeom prst="rect">
            <a:avLst/>
          </a:prstGeom>
          <a:noFill/>
        </p:spPr>
        <p:txBody>
          <a:bodyPr wrap="square" rtlCol="0">
            <a:spAutoFit/>
          </a:bodyPr>
          <a:lstStyle/>
          <a:p>
            <a:r>
              <a:rPr kumimoji="1" lang="ja-JP" altLang="en-US" sz="2800" dirty="0"/>
              <a:t>その一方で・・・</a:t>
            </a:r>
          </a:p>
        </p:txBody>
      </p:sp>
      <p:sp>
        <p:nvSpPr>
          <p:cNvPr id="3" name="スライド番号プレースホルダー 2">
            <a:extLst>
              <a:ext uri="{FF2B5EF4-FFF2-40B4-BE49-F238E27FC236}">
                <a16:creationId xmlns:a16="http://schemas.microsoft.com/office/drawing/2014/main" xmlns="" id="{C1ACA473-7E8F-42B1-A103-D20D38E0FEDC}"/>
              </a:ext>
            </a:extLst>
          </p:cNvPr>
          <p:cNvSpPr>
            <a:spLocks noGrp="1"/>
          </p:cNvSpPr>
          <p:nvPr>
            <p:ph type="sldNum" sz="quarter" idx="12"/>
          </p:nvPr>
        </p:nvSpPr>
        <p:spPr/>
        <p:txBody>
          <a:bodyPr/>
          <a:lstStyle/>
          <a:p>
            <a:fld id="{20BCA137-A9B4-4665-9C06-F79EEDBBD040}" type="slidenum">
              <a:rPr kumimoji="1" lang="ja-JP" altLang="en-US" smtClean="0"/>
              <a:t>43</a:t>
            </a:fld>
            <a:endParaRPr kumimoji="1" lang="ja-JP" altLang="en-US"/>
          </a:p>
        </p:txBody>
      </p:sp>
    </p:spTree>
    <p:extLst>
      <p:ext uri="{BB962C8B-B14F-4D97-AF65-F5344CB8AC3E}">
        <p14:creationId xmlns:p14="http://schemas.microsoft.com/office/powerpoint/2010/main" val="161692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490537" y="643467"/>
            <a:ext cx="11210925" cy="744836"/>
          </a:xfrm>
          <a:prstGeom prst="rect">
            <a:avLst/>
          </a:prstGeom>
        </p:spPr>
        <p:txBody>
          <a:bodyPr vert="horz" lIns="91440" tIns="45720" rIns="91440" bIns="45720" rtlCol="0" anchor="ctr">
            <a:normAutofit/>
          </a:bodyPr>
          <a:lstStyle/>
          <a:p>
            <a:pPr algn="ctr"/>
            <a:r>
              <a:rPr lang="ja-JP" altLang="en-US" sz="3200" u="sng" dirty="0">
                <a:solidFill>
                  <a:schemeClr val="bg1"/>
                </a:solidFill>
              </a:rPr>
              <a:t>日本で大会を開催する方法</a:t>
            </a:r>
            <a:endParaRPr lang="ja-JP" altLang="en-US" sz="3200" dirty="0">
              <a:solidFill>
                <a:schemeClr val="bg1"/>
              </a:solidFill>
            </a:endParaRPr>
          </a:p>
        </p:txBody>
      </p:sp>
      <p:sp>
        <p:nvSpPr>
          <p:cNvPr id="2" name="スライド番号プレースホルダー 1">
            <a:extLst>
              <a:ext uri="{FF2B5EF4-FFF2-40B4-BE49-F238E27FC236}">
                <a16:creationId xmlns:a16="http://schemas.microsoft.com/office/drawing/2014/main" xmlns="" id="{BD7D49FA-4481-484D-BA1E-C7FCDA68767A}"/>
              </a:ext>
            </a:extLst>
          </p:cNvPr>
          <p:cNvSpPr>
            <a:spLocks noGrp="1"/>
          </p:cNvSpPr>
          <p:nvPr>
            <p:ph type="sldNum" sz="quarter" idx="12"/>
          </p:nvPr>
        </p:nvSpPr>
        <p:spPr/>
        <p:txBody>
          <a:bodyPr/>
          <a:lstStyle/>
          <a:p>
            <a:fld id="{20BCA137-A9B4-4665-9C06-F79EEDBBD040}" type="slidenum">
              <a:rPr kumimoji="1" lang="ja-JP" altLang="en-US" smtClean="0"/>
              <a:t>44</a:t>
            </a:fld>
            <a:endParaRPr kumimoji="1" lang="ja-JP" altLang="en-US"/>
          </a:p>
        </p:txBody>
      </p:sp>
      <p:sp>
        <p:nvSpPr>
          <p:cNvPr id="10" name="テキスト ボックス 9">
            <a:extLst>
              <a:ext uri="{FF2B5EF4-FFF2-40B4-BE49-F238E27FC236}">
                <a16:creationId xmlns:a16="http://schemas.microsoft.com/office/drawing/2014/main" xmlns="" id="{0D2E7C05-5BBC-465E-B200-02F2449A6AD7}"/>
              </a:ext>
            </a:extLst>
          </p:cNvPr>
          <p:cNvSpPr txBox="1"/>
          <p:nvPr/>
        </p:nvSpPr>
        <p:spPr>
          <a:xfrm>
            <a:off x="555170" y="1997839"/>
            <a:ext cx="11081657" cy="2862322"/>
          </a:xfrm>
          <a:prstGeom prst="rect">
            <a:avLst/>
          </a:prstGeom>
          <a:noFill/>
        </p:spPr>
        <p:txBody>
          <a:bodyPr wrap="square" rtlCol="0">
            <a:spAutoFit/>
          </a:bodyPr>
          <a:lstStyle/>
          <a:p>
            <a:r>
              <a:rPr kumimoji="1" lang="en-US" altLang="ja-JP" sz="3600" dirty="0"/>
              <a:t>1</a:t>
            </a:r>
            <a:r>
              <a:rPr kumimoji="1" lang="ja-JP" altLang="en-US" sz="3600" dirty="0"/>
              <a:t>．</a:t>
            </a:r>
            <a:r>
              <a:rPr lang="ja-JP" altLang="en-US" sz="3600" dirty="0"/>
              <a:t>ゲームメーカーとは関係のない第三者スポンサー</a:t>
            </a:r>
            <a:endParaRPr lang="en-US" altLang="ja-JP" sz="3600" dirty="0"/>
          </a:p>
          <a:p>
            <a:r>
              <a:rPr lang="en-US" altLang="ja-JP" sz="3600" dirty="0"/>
              <a:t>    </a:t>
            </a:r>
            <a:r>
              <a:rPr lang="ja-JP" altLang="en-US" sz="3600" dirty="0"/>
              <a:t>から賞金を出す</a:t>
            </a:r>
            <a:endParaRPr lang="en-US" altLang="ja-JP" sz="3600" dirty="0"/>
          </a:p>
          <a:p>
            <a:endParaRPr kumimoji="1" lang="en-US" altLang="ja-JP" sz="3600" dirty="0"/>
          </a:p>
          <a:p>
            <a:r>
              <a:rPr lang="en-US" altLang="ja-JP" sz="3600" dirty="0"/>
              <a:t>2.</a:t>
            </a:r>
            <a:r>
              <a:rPr lang="ja-JP" altLang="en-US" sz="3600" dirty="0"/>
              <a:t> プロライセンスを発行し、プロの高度なパフォーマンス</a:t>
            </a:r>
            <a:endParaRPr lang="en-US" altLang="ja-JP" sz="3600" dirty="0"/>
          </a:p>
          <a:p>
            <a:r>
              <a:rPr lang="en-US" altLang="ja-JP" sz="3600" dirty="0"/>
              <a:t>    </a:t>
            </a:r>
            <a:r>
              <a:rPr lang="ja-JP" altLang="en-US" sz="3600" dirty="0"/>
              <a:t>に対して報酬を出す</a:t>
            </a:r>
            <a:endParaRPr kumimoji="1" lang="ja-JP" altLang="en-US" sz="3600" dirty="0"/>
          </a:p>
        </p:txBody>
      </p:sp>
      <p:sp>
        <p:nvSpPr>
          <p:cNvPr id="11" name="四角形: 角を丸くする 10">
            <a:extLst>
              <a:ext uri="{FF2B5EF4-FFF2-40B4-BE49-F238E27FC236}">
                <a16:creationId xmlns:a16="http://schemas.microsoft.com/office/drawing/2014/main" xmlns="" id="{1E8ABE32-C5C6-4446-B892-C59F1FE0333A}"/>
              </a:ext>
            </a:extLst>
          </p:cNvPr>
          <p:cNvSpPr/>
          <p:nvPr/>
        </p:nvSpPr>
        <p:spPr>
          <a:xfrm>
            <a:off x="2726191" y="4955192"/>
            <a:ext cx="8975271" cy="1441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t>→</a:t>
            </a:r>
            <a:r>
              <a:rPr lang="en-US" altLang="ja-JP" sz="3600" dirty="0"/>
              <a:t>2018</a:t>
            </a:r>
            <a:r>
              <a:rPr lang="ja-JP" altLang="en-US" sz="3600" dirty="0"/>
              <a:t>年より新しくプロライセンス制度ができ、</a:t>
            </a:r>
            <a:endParaRPr lang="en-US" altLang="ja-JP" sz="3600" dirty="0"/>
          </a:p>
          <a:p>
            <a:r>
              <a:rPr lang="ja-JP" altLang="en-US" sz="3600" dirty="0"/>
              <a:t>　　大会を開催しやすくなってきている</a:t>
            </a:r>
          </a:p>
        </p:txBody>
      </p:sp>
    </p:spTree>
    <p:extLst>
      <p:ext uri="{BB962C8B-B14F-4D97-AF65-F5344CB8AC3E}">
        <p14:creationId xmlns:p14="http://schemas.microsoft.com/office/powerpoint/2010/main" val="214165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xmlns="" id="{21977E2C-8B54-4DB7-8BAF-1ED591E08FF9}"/>
              </a:ext>
            </a:extLst>
          </p:cNvPr>
          <p:cNvSpPr txBox="1"/>
          <p:nvPr/>
        </p:nvSpPr>
        <p:spPr>
          <a:xfrm>
            <a:off x="514087" y="1168400"/>
            <a:ext cx="5402580" cy="127735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ja-JP" altLang="en-US" sz="2800" dirty="0">
                <a:latin typeface="+mj-lt"/>
                <a:ea typeface="+mj-ea"/>
                <a:cs typeface="+mj-cs"/>
              </a:rPr>
              <a:t>世界で成功している</a:t>
            </a:r>
            <a:endParaRPr lang="en-US" altLang="ja-JP" sz="2800" dirty="0">
              <a:latin typeface="+mj-lt"/>
              <a:ea typeface="+mj-ea"/>
              <a:cs typeface="+mj-cs"/>
            </a:endParaRPr>
          </a:p>
          <a:p>
            <a:pPr>
              <a:lnSpc>
                <a:spcPct val="90000"/>
              </a:lnSpc>
              <a:spcBef>
                <a:spcPct val="0"/>
              </a:spcBef>
              <a:spcAft>
                <a:spcPts val="600"/>
              </a:spcAft>
            </a:pPr>
            <a:r>
              <a:rPr lang="ja-JP" altLang="en-US" sz="2800" dirty="0">
                <a:latin typeface="+mj-lt"/>
                <a:ea typeface="+mj-ea"/>
                <a:cs typeface="+mj-cs"/>
              </a:rPr>
              <a:t>日本人</a:t>
            </a:r>
            <a:r>
              <a:rPr lang="en-US" altLang="ja-JP" sz="2800" dirty="0">
                <a:latin typeface="+mj-lt"/>
                <a:ea typeface="+mj-ea"/>
                <a:cs typeface="+mj-cs"/>
              </a:rPr>
              <a:t>e</a:t>
            </a:r>
            <a:r>
              <a:rPr lang="ja-JP" altLang="en-US" sz="2800" dirty="0">
                <a:latin typeface="+mj-lt"/>
                <a:ea typeface="+mj-ea"/>
                <a:cs typeface="+mj-cs"/>
              </a:rPr>
              <a:t>スポーツプレイヤー</a:t>
            </a:r>
            <a:endParaRPr lang="en-US" altLang="ja-JP" sz="2800" dirty="0">
              <a:latin typeface="+mj-lt"/>
              <a:ea typeface="+mj-ea"/>
              <a:cs typeface="+mj-cs"/>
            </a:endParaRPr>
          </a:p>
        </p:txBody>
      </p:sp>
      <p:cxnSp>
        <p:nvCxnSpPr>
          <p:cNvPr id="14" name="Straight Arrow Connector 13">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xmlns="" id="{DE43D2EC-4485-44E2-B94D-571DF68DE656}"/>
              </a:ext>
            </a:extLst>
          </p:cNvPr>
          <p:cNvSpPr txBox="1"/>
          <p:nvPr/>
        </p:nvSpPr>
        <p:spPr>
          <a:xfrm>
            <a:off x="655321" y="2575034"/>
            <a:ext cx="5120113" cy="4028966"/>
          </a:xfrm>
          <a:prstGeom prst="rect">
            <a:avLst/>
          </a:prstGeom>
        </p:spPr>
        <p:txBody>
          <a:bodyPr vert="horz" lIns="91440" tIns="45720" rIns="91440" bIns="45720" rtlCol="0">
            <a:normAutofit/>
          </a:bodyPr>
          <a:lstStyle/>
          <a:p>
            <a:pPr>
              <a:lnSpc>
                <a:spcPct val="90000"/>
              </a:lnSpc>
              <a:spcBef>
                <a:spcPct val="0"/>
              </a:spcBef>
              <a:spcAft>
                <a:spcPts val="600"/>
              </a:spcAft>
            </a:pPr>
            <a:r>
              <a:rPr lang="ja-JP" altLang="en-US" sz="2800" dirty="0"/>
              <a:t>梅原大吾</a:t>
            </a:r>
            <a:endParaRPr lang="en-US" altLang="ja-JP" sz="2800" dirty="0"/>
          </a:p>
          <a:p>
            <a:pPr indent="-228600">
              <a:lnSpc>
                <a:spcPct val="90000"/>
              </a:lnSpc>
              <a:spcBef>
                <a:spcPct val="0"/>
              </a:spcBef>
              <a:spcAft>
                <a:spcPts val="600"/>
              </a:spcAft>
              <a:buFont typeface="Arial" panose="020B0604020202020204" pitchFamily="34" charset="0"/>
              <a:buChar char="•"/>
            </a:pPr>
            <a:endParaRPr lang="en-US" altLang="ja-JP" sz="2400" dirty="0"/>
          </a:p>
          <a:p>
            <a:pPr indent="-228600">
              <a:lnSpc>
                <a:spcPct val="90000"/>
              </a:lnSpc>
              <a:spcBef>
                <a:spcPct val="0"/>
              </a:spcBef>
              <a:spcAft>
                <a:spcPts val="600"/>
              </a:spcAft>
              <a:buFont typeface="Arial" panose="020B0604020202020204" pitchFamily="34" charset="0"/>
              <a:buChar char="•"/>
            </a:pPr>
            <a:r>
              <a:rPr lang="ja-JP" altLang="en-US" sz="2400" dirty="0"/>
              <a:t>日本で初めてのプロゲーマー</a:t>
            </a:r>
            <a:endParaRPr lang="en-US" altLang="ja-JP" sz="2400" dirty="0"/>
          </a:p>
          <a:p>
            <a:pPr indent="-228600">
              <a:lnSpc>
                <a:spcPct val="90000"/>
              </a:lnSpc>
              <a:spcBef>
                <a:spcPct val="0"/>
              </a:spcBef>
              <a:spcAft>
                <a:spcPts val="600"/>
              </a:spcAft>
              <a:buFont typeface="Arial" panose="020B0604020202020204" pitchFamily="34" charset="0"/>
              <a:buChar char="•"/>
            </a:pPr>
            <a:endParaRPr lang="en-US" altLang="ja-JP" sz="2400" dirty="0"/>
          </a:p>
          <a:p>
            <a:pPr indent="-228600">
              <a:lnSpc>
                <a:spcPct val="90000"/>
              </a:lnSpc>
              <a:spcBef>
                <a:spcPct val="0"/>
              </a:spcBef>
              <a:spcAft>
                <a:spcPts val="600"/>
              </a:spcAft>
              <a:buFont typeface="Arial" panose="020B0604020202020204" pitchFamily="34" charset="0"/>
              <a:buChar char="•"/>
            </a:pPr>
            <a:r>
              <a:rPr lang="ja-JP" altLang="en-US" sz="2400" dirty="0"/>
              <a:t>世界で最も長く賞金を稼いでいる</a:t>
            </a:r>
            <a:endParaRPr lang="en-US" altLang="ja-JP" sz="2400" dirty="0"/>
          </a:p>
          <a:p>
            <a:pPr>
              <a:lnSpc>
                <a:spcPct val="90000"/>
              </a:lnSpc>
              <a:spcBef>
                <a:spcPct val="0"/>
              </a:spcBef>
              <a:spcAft>
                <a:spcPts val="600"/>
              </a:spcAft>
            </a:pPr>
            <a:r>
              <a:rPr lang="ja-JP" altLang="en-US" sz="2400" dirty="0"/>
              <a:t>　プロゲーマーとしてギネスに登録</a:t>
            </a:r>
            <a:endParaRPr lang="en-US" altLang="ja-JP" sz="2400" dirty="0"/>
          </a:p>
          <a:p>
            <a:pPr indent="-228600">
              <a:lnSpc>
                <a:spcPct val="90000"/>
              </a:lnSpc>
              <a:spcBef>
                <a:spcPct val="0"/>
              </a:spcBef>
              <a:spcAft>
                <a:spcPts val="600"/>
              </a:spcAft>
              <a:buFont typeface="Arial" panose="020B0604020202020204" pitchFamily="34" charset="0"/>
              <a:buChar char="•"/>
            </a:pPr>
            <a:endParaRPr lang="en-US" altLang="ja-JP" sz="2400" dirty="0"/>
          </a:p>
          <a:p>
            <a:pPr indent="-228600">
              <a:lnSpc>
                <a:spcPct val="90000"/>
              </a:lnSpc>
              <a:spcBef>
                <a:spcPct val="0"/>
              </a:spcBef>
              <a:spcAft>
                <a:spcPts val="600"/>
              </a:spcAft>
              <a:buFont typeface="Arial" panose="020B0604020202020204" pitchFamily="34" charset="0"/>
              <a:buChar char="•"/>
            </a:pPr>
            <a:r>
              <a:rPr lang="ja-JP" altLang="en-US" sz="2400" dirty="0"/>
              <a:t>アメリカのゲーム周辺機器メーカーと</a:t>
            </a:r>
            <a:endParaRPr lang="en-US" altLang="ja-JP" sz="2400" dirty="0"/>
          </a:p>
          <a:p>
            <a:pPr>
              <a:lnSpc>
                <a:spcPct val="90000"/>
              </a:lnSpc>
              <a:spcBef>
                <a:spcPct val="0"/>
              </a:spcBef>
              <a:spcAft>
                <a:spcPts val="600"/>
              </a:spcAft>
            </a:pPr>
            <a:r>
              <a:rPr lang="ja-JP" altLang="en-US" sz="2400" dirty="0"/>
              <a:t>　プロ契約</a:t>
            </a:r>
            <a:endParaRPr lang="en-US" altLang="ja-JP" sz="2400" dirty="0"/>
          </a:p>
        </p:txBody>
      </p:sp>
      <p:pic>
        <p:nvPicPr>
          <p:cNvPr id="3" name="図 2">
            <a:extLst>
              <a:ext uri="{FF2B5EF4-FFF2-40B4-BE49-F238E27FC236}">
                <a16:creationId xmlns:a16="http://schemas.microsoft.com/office/drawing/2014/main" xmlns="" id="{32E0C781-CF02-43EF-8439-CBFD2B1E9B77}"/>
              </a:ext>
            </a:extLst>
          </p:cNvPr>
          <p:cNvPicPr>
            <a:picLocks noChangeAspect="1"/>
          </p:cNvPicPr>
          <p:nvPr/>
        </p:nvPicPr>
        <p:blipFill rotWithShape="1">
          <a:blip r:embed="rId3">
            <a:extLst>
              <a:ext uri="{28A0092B-C50C-407E-A947-70E740481C1C}">
                <a14:useLocalDpi xmlns:a14="http://schemas.microsoft.com/office/drawing/2010/main" val="0"/>
              </a:ext>
            </a:extLst>
          </a:blip>
          <a:srcRect l="794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スライド番号プレースホルダー 1">
            <a:extLst>
              <a:ext uri="{FF2B5EF4-FFF2-40B4-BE49-F238E27FC236}">
                <a16:creationId xmlns:a16="http://schemas.microsoft.com/office/drawing/2014/main" xmlns="" id="{CE53AD0B-A0D6-4C93-909E-8D130D6EAE7A}"/>
              </a:ext>
            </a:extLst>
          </p:cNvPr>
          <p:cNvSpPr>
            <a:spLocks noGrp="1"/>
          </p:cNvSpPr>
          <p:nvPr>
            <p:ph type="sldNum" sz="quarter" idx="12"/>
          </p:nvPr>
        </p:nvSpPr>
        <p:spPr/>
        <p:txBody>
          <a:bodyPr/>
          <a:lstStyle/>
          <a:p>
            <a:fld id="{20BCA137-A9B4-4665-9C06-F79EEDBBD040}" type="slidenum">
              <a:rPr kumimoji="1" lang="ja-JP" altLang="en-US" smtClean="0"/>
              <a:t>45</a:t>
            </a:fld>
            <a:endParaRPr kumimoji="1" lang="ja-JP" altLang="en-US"/>
          </a:p>
        </p:txBody>
      </p:sp>
    </p:spTree>
    <p:extLst>
      <p:ext uri="{BB962C8B-B14F-4D97-AF65-F5344CB8AC3E}">
        <p14:creationId xmlns:p14="http://schemas.microsoft.com/office/powerpoint/2010/main" val="244243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490537" y="643467"/>
            <a:ext cx="11210925" cy="744836"/>
          </a:xfrm>
          <a:prstGeom prst="rect">
            <a:avLst/>
          </a:prstGeom>
        </p:spPr>
        <p:txBody>
          <a:bodyPr vert="horz" lIns="91440" tIns="45720" rIns="91440" bIns="45720" rtlCol="0" anchor="ctr">
            <a:normAutofit/>
          </a:bodyPr>
          <a:lstStyle/>
          <a:p>
            <a:pPr algn="ctr"/>
            <a:r>
              <a:rPr lang="ja-JP" altLang="en-US" sz="3200" dirty="0">
                <a:solidFill>
                  <a:schemeClr val="bg1"/>
                </a:solidFill>
              </a:rPr>
              <a:t>ゲームに対する考え方</a:t>
            </a:r>
          </a:p>
        </p:txBody>
      </p:sp>
      <p:sp>
        <p:nvSpPr>
          <p:cNvPr id="2" name="スライド番号プレースホルダー 1">
            <a:extLst>
              <a:ext uri="{FF2B5EF4-FFF2-40B4-BE49-F238E27FC236}">
                <a16:creationId xmlns:a16="http://schemas.microsoft.com/office/drawing/2014/main" xmlns="" id="{BD7D49FA-4481-484D-BA1E-C7FCDA68767A}"/>
              </a:ext>
            </a:extLst>
          </p:cNvPr>
          <p:cNvSpPr>
            <a:spLocks noGrp="1"/>
          </p:cNvSpPr>
          <p:nvPr>
            <p:ph type="sldNum" sz="quarter" idx="12"/>
          </p:nvPr>
        </p:nvSpPr>
        <p:spPr/>
        <p:txBody>
          <a:bodyPr/>
          <a:lstStyle/>
          <a:p>
            <a:fld id="{20BCA137-A9B4-4665-9C06-F79EEDBBD040}" type="slidenum">
              <a:rPr kumimoji="1" lang="ja-JP" altLang="en-US" smtClean="0"/>
              <a:t>46</a:t>
            </a:fld>
            <a:endParaRPr kumimoji="1" lang="ja-JP" altLang="en-US"/>
          </a:p>
        </p:txBody>
      </p:sp>
      <p:pic>
        <p:nvPicPr>
          <p:cNvPr id="6" name="図 5" descr="ミラー, ネックレス, スポーツゲーム が含まれている画像&#10;&#10;自動的に生成された説明">
            <a:extLst>
              <a:ext uri="{FF2B5EF4-FFF2-40B4-BE49-F238E27FC236}">
                <a16:creationId xmlns:a16="http://schemas.microsoft.com/office/drawing/2014/main" xmlns="" id="{5855A22F-7304-439B-95B2-1E7B7159108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394079" y="1511637"/>
            <a:ext cx="3588037" cy="3204176"/>
          </a:xfrm>
          <a:prstGeom prst="rect">
            <a:avLst/>
          </a:prstGeom>
        </p:spPr>
      </p:pic>
      <p:pic>
        <p:nvPicPr>
          <p:cNvPr id="7" name="図 6" descr="建物, 人, 屋外, 座る が含まれている画像&#10;&#10;自動的に生成された説明">
            <a:extLst>
              <a:ext uri="{FF2B5EF4-FFF2-40B4-BE49-F238E27FC236}">
                <a16:creationId xmlns:a16="http://schemas.microsoft.com/office/drawing/2014/main" xmlns="" id="{86DFC19F-A4AC-42BF-A9F4-B098B9E0A66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4848774" y="3642995"/>
            <a:ext cx="2339324" cy="3078480"/>
          </a:xfrm>
          <a:prstGeom prst="rect">
            <a:avLst/>
          </a:prstGeom>
        </p:spPr>
      </p:pic>
      <p:sp>
        <p:nvSpPr>
          <p:cNvPr id="9" name="テキスト ボックス 8">
            <a:extLst>
              <a:ext uri="{FF2B5EF4-FFF2-40B4-BE49-F238E27FC236}">
                <a16:creationId xmlns:a16="http://schemas.microsoft.com/office/drawing/2014/main" xmlns="" id="{27092587-EBF7-4EF3-BB0C-A9167657971A}"/>
              </a:ext>
            </a:extLst>
          </p:cNvPr>
          <p:cNvSpPr txBox="1"/>
          <p:nvPr/>
        </p:nvSpPr>
        <p:spPr>
          <a:xfrm>
            <a:off x="5844619" y="2325133"/>
            <a:ext cx="3773706" cy="461665"/>
          </a:xfrm>
          <a:prstGeom prst="rect">
            <a:avLst/>
          </a:prstGeom>
          <a:noFill/>
        </p:spPr>
        <p:txBody>
          <a:bodyPr wrap="square" rtlCol="0">
            <a:spAutoFit/>
          </a:bodyPr>
          <a:lstStyle/>
          <a:p>
            <a:r>
              <a:rPr kumimoji="1" lang="ja-JP" altLang="en-US" sz="2400" dirty="0"/>
              <a:t>ゲーム＝娯楽、遊び</a:t>
            </a:r>
          </a:p>
        </p:txBody>
      </p:sp>
    </p:spTree>
    <p:extLst>
      <p:ext uri="{BB962C8B-B14F-4D97-AF65-F5344CB8AC3E}">
        <p14:creationId xmlns:p14="http://schemas.microsoft.com/office/powerpoint/2010/main" val="262340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xmlns="" id="{ACD2CB03-ACE5-4FD4-9B44-C3B94045FFD9}"/>
              </a:ext>
            </a:extLst>
          </p:cNvPr>
          <p:cNvSpPr>
            <a:spLocks noGrp="1"/>
          </p:cNvSpPr>
          <p:nvPr>
            <p:ph type="sldNum" sz="quarter" idx="12"/>
          </p:nvPr>
        </p:nvSpPr>
        <p:spPr/>
        <p:txBody>
          <a:bodyPr/>
          <a:lstStyle/>
          <a:p>
            <a:fld id="{20BCA137-A9B4-4665-9C06-F79EEDBBD040}" type="slidenum">
              <a:rPr kumimoji="1" lang="ja-JP" altLang="en-US" smtClean="0"/>
              <a:t>47</a:t>
            </a:fld>
            <a:endParaRPr kumimoji="1" lang="ja-JP" altLang="en-US"/>
          </a:p>
        </p:txBody>
      </p:sp>
      <p:sp>
        <p:nvSpPr>
          <p:cNvPr id="3" name="楕円 2">
            <a:extLst>
              <a:ext uri="{FF2B5EF4-FFF2-40B4-BE49-F238E27FC236}">
                <a16:creationId xmlns:a16="http://schemas.microsoft.com/office/drawing/2014/main" xmlns="" id="{D00890E9-91D7-45BF-8517-B3D46B0DE1E1}"/>
              </a:ext>
            </a:extLst>
          </p:cNvPr>
          <p:cNvSpPr/>
          <p:nvPr/>
        </p:nvSpPr>
        <p:spPr>
          <a:xfrm>
            <a:off x="2763520" y="243840"/>
            <a:ext cx="6664960" cy="236728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t>Youtuber</a:t>
            </a:r>
            <a:r>
              <a:rPr kumimoji="1" lang="ja-JP" altLang="en-US" sz="3200" dirty="0"/>
              <a:t>もかつては</a:t>
            </a:r>
            <a:endParaRPr kumimoji="1" lang="en-US" altLang="ja-JP" sz="3200" dirty="0"/>
          </a:p>
          <a:p>
            <a:pPr algn="ctr"/>
            <a:r>
              <a:rPr kumimoji="1" lang="ja-JP" altLang="en-US" sz="3200" dirty="0"/>
              <a:t>同じような位置づけだった</a:t>
            </a:r>
          </a:p>
        </p:txBody>
      </p:sp>
      <p:sp>
        <p:nvSpPr>
          <p:cNvPr id="4" name="テキスト ボックス 3">
            <a:extLst>
              <a:ext uri="{FF2B5EF4-FFF2-40B4-BE49-F238E27FC236}">
                <a16:creationId xmlns:a16="http://schemas.microsoft.com/office/drawing/2014/main" xmlns="" id="{3C6AAE09-FA78-43E9-AE4F-3CF333114949}"/>
              </a:ext>
            </a:extLst>
          </p:cNvPr>
          <p:cNvSpPr txBox="1"/>
          <p:nvPr/>
        </p:nvSpPr>
        <p:spPr>
          <a:xfrm>
            <a:off x="5313680" y="3105834"/>
            <a:ext cx="1564640" cy="646331"/>
          </a:xfrm>
          <a:prstGeom prst="rect">
            <a:avLst/>
          </a:prstGeom>
          <a:noFill/>
        </p:spPr>
        <p:txBody>
          <a:bodyPr wrap="square" rtlCol="0">
            <a:spAutoFit/>
          </a:bodyPr>
          <a:lstStyle/>
          <a:p>
            <a:r>
              <a:rPr kumimoji="1" lang="ja-JP" altLang="en-US" sz="3600" dirty="0">
                <a:solidFill>
                  <a:srgbClr val="FF0000"/>
                </a:solidFill>
              </a:rPr>
              <a:t>しかし</a:t>
            </a:r>
          </a:p>
        </p:txBody>
      </p:sp>
      <p:sp>
        <p:nvSpPr>
          <p:cNvPr id="5" name="テキスト ボックス 4">
            <a:extLst>
              <a:ext uri="{FF2B5EF4-FFF2-40B4-BE49-F238E27FC236}">
                <a16:creationId xmlns:a16="http://schemas.microsoft.com/office/drawing/2014/main" xmlns="" id="{D1FEB3F6-9B93-4E43-8F3B-B4D6165EACB0}"/>
              </a:ext>
            </a:extLst>
          </p:cNvPr>
          <p:cNvSpPr txBox="1"/>
          <p:nvPr/>
        </p:nvSpPr>
        <p:spPr>
          <a:xfrm>
            <a:off x="2961640" y="4160569"/>
            <a:ext cx="6268720" cy="646331"/>
          </a:xfrm>
          <a:prstGeom prst="rect">
            <a:avLst/>
          </a:prstGeom>
          <a:noFill/>
        </p:spPr>
        <p:txBody>
          <a:bodyPr wrap="square" rtlCol="0">
            <a:spAutoFit/>
          </a:bodyPr>
          <a:lstStyle/>
          <a:p>
            <a:r>
              <a:rPr kumimoji="1" lang="ja-JP" altLang="en-US" sz="3600" dirty="0">
                <a:highlight>
                  <a:srgbClr val="FFFF00"/>
                </a:highlight>
              </a:rPr>
              <a:t>今では仕事だと認識されている</a:t>
            </a:r>
            <a:endParaRPr kumimoji="1" lang="en-US" altLang="ja-JP" sz="3600" dirty="0">
              <a:highlight>
                <a:srgbClr val="FFFF00"/>
              </a:highlight>
            </a:endParaRPr>
          </a:p>
        </p:txBody>
      </p:sp>
      <p:sp>
        <p:nvSpPr>
          <p:cNvPr id="6" name="テキスト ボックス 5">
            <a:extLst>
              <a:ext uri="{FF2B5EF4-FFF2-40B4-BE49-F238E27FC236}">
                <a16:creationId xmlns:a16="http://schemas.microsoft.com/office/drawing/2014/main" xmlns="" id="{8B9A9712-DC56-45E9-897F-0C17F2AD24F6}"/>
              </a:ext>
            </a:extLst>
          </p:cNvPr>
          <p:cNvSpPr txBox="1"/>
          <p:nvPr/>
        </p:nvSpPr>
        <p:spPr>
          <a:xfrm>
            <a:off x="3225800" y="5394960"/>
            <a:ext cx="5740400" cy="584775"/>
          </a:xfrm>
          <a:prstGeom prst="rect">
            <a:avLst/>
          </a:prstGeom>
          <a:noFill/>
        </p:spPr>
        <p:txBody>
          <a:bodyPr wrap="square" rtlCol="0">
            <a:spAutoFit/>
          </a:bodyPr>
          <a:lstStyle/>
          <a:p>
            <a:r>
              <a:rPr lang="ja-JP" altLang="en-US" sz="3200" dirty="0"/>
              <a:t>人気</a:t>
            </a:r>
            <a:r>
              <a:rPr lang="en-US" altLang="ja-JP" sz="3200" dirty="0"/>
              <a:t>Youtuber</a:t>
            </a:r>
            <a:r>
              <a:rPr lang="ja-JP" altLang="en-US" sz="3200" dirty="0"/>
              <a:t>は年収</a:t>
            </a:r>
            <a:r>
              <a:rPr lang="en-US" altLang="ja-JP" sz="3200" dirty="0"/>
              <a:t>1</a:t>
            </a:r>
            <a:r>
              <a:rPr lang="ja-JP" altLang="en-US" sz="3200" dirty="0"/>
              <a:t>億超えも</a:t>
            </a:r>
            <a:endParaRPr kumimoji="1" lang="ja-JP" altLang="en-US" sz="3200" dirty="0"/>
          </a:p>
        </p:txBody>
      </p:sp>
    </p:spTree>
    <p:extLst>
      <p:ext uri="{BB962C8B-B14F-4D97-AF65-F5344CB8AC3E}">
        <p14:creationId xmlns:p14="http://schemas.microsoft.com/office/powerpoint/2010/main" val="14795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490537" y="643467"/>
            <a:ext cx="11210925" cy="744836"/>
          </a:xfrm>
          <a:prstGeom prst="rect">
            <a:avLst/>
          </a:prstGeom>
        </p:spPr>
        <p:txBody>
          <a:bodyPr vert="horz" lIns="91440" tIns="45720" rIns="91440" bIns="45720" rtlCol="0" anchor="ctr">
            <a:normAutofit/>
          </a:bodyPr>
          <a:lstStyle/>
          <a:p>
            <a:pPr algn="ctr"/>
            <a:r>
              <a:rPr lang="ja-JP" altLang="en-US" sz="3200" dirty="0">
                <a:solidFill>
                  <a:schemeClr val="bg1"/>
                </a:solidFill>
              </a:rPr>
              <a:t>学生</a:t>
            </a:r>
            <a:r>
              <a:rPr lang="en-US" altLang="ja-JP" sz="3200" dirty="0">
                <a:solidFill>
                  <a:schemeClr val="bg1"/>
                </a:solidFill>
              </a:rPr>
              <a:t>84</a:t>
            </a:r>
            <a:r>
              <a:rPr lang="ja-JP" altLang="en-US" sz="3200" dirty="0">
                <a:solidFill>
                  <a:schemeClr val="bg1"/>
                </a:solidFill>
              </a:rPr>
              <a:t>名にアンケート調査</a:t>
            </a:r>
          </a:p>
        </p:txBody>
      </p:sp>
      <p:sp>
        <p:nvSpPr>
          <p:cNvPr id="2" name="スライド番号プレースホルダー 1">
            <a:extLst>
              <a:ext uri="{FF2B5EF4-FFF2-40B4-BE49-F238E27FC236}">
                <a16:creationId xmlns:a16="http://schemas.microsoft.com/office/drawing/2014/main" xmlns="" id="{BD7D49FA-4481-484D-BA1E-C7FCDA68767A}"/>
              </a:ext>
            </a:extLst>
          </p:cNvPr>
          <p:cNvSpPr>
            <a:spLocks noGrp="1"/>
          </p:cNvSpPr>
          <p:nvPr>
            <p:ph type="sldNum" sz="quarter" idx="12"/>
          </p:nvPr>
        </p:nvSpPr>
        <p:spPr/>
        <p:txBody>
          <a:bodyPr/>
          <a:lstStyle/>
          <a:p>
            <a:fld id="{20BCA137-A9B4-4665-9C06-F79EEDBBD040}" type="slidenum">
              <a:rPr kumimoji="1" lang="ja-JP" altLang="en-US" smtClean="0"/>
              <a:t>48</a:t>
            </a:fld>
            <a:endParaRPr kumimoji="1" lang="ja-JP" altLang="en-US"/>
          </a:p>
        </p:txBody>
      </p:sp>
      <p:sp>
        <p:nvSpPr>
          <p:cNvPr id="10" name="スライド番号プレースホルダー 1">
            <a:extLst>
              <a:ext uri="{FF2B5EF4-FFF2-40B4-BE49-F238E27FC236}">
                <a16:creationId xmlns:a16="http://schemas.microsoft.com/office/drawing/2014/main" xmlns="" id="{312CC65B-BA14-4EAC-9186-BEE23872C799}"/>
              </a:ext>
            </a:extLst>
          </p:cNvPr>
          <p:cNvSpPr txBox="1">
            <a:spLocks/>
          </p:cNvSpPr>
          <p:nvPr/>
        </p:nvSpPr>
        <p:spPr>
          <a:xfrm>
            <a:off x="8610600" y="6583459"/>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0BCA137-A9B4-4665-9C06-F79EEDBBD040}" type="slidenum">
              <a:rPr lang="ja-JP" altLang="en-US" smtClean="0"/>
              <a:pPr/>
              <a:t>48</a:t>
            </a:fld>
            <a:endParaRPr lang="ja-JP" altLang="en-US"/>
          </a:p>
        </p:txBody>
      </p:sp>
      <p:pic>
        <p:nvPicPr>
          <p:cNvPr id="11" name="Picture 4">
            <a:extLst>
              <a:ext uri="{FF2B5EF4-FFF2-40B4-BE49-F238E27FC236}">
                <a16:creationId xmlns:a16="http://schemas.microsoft.com/office/drawing/2014/main" xmlns="" id="{5095FF12-7BCF-4157-94F4-53A8852BD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6808"/>
            <a:ext cx="12192000" cy="512921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矢印コネクタ 12">
            <a:extLst>
              <a:ext uri="{FF2B5EF4-FFF2-40B4-BE49-F238E27FC236}">
                <a16:creationId xmlns:a16="http://schemas.microsoft.com/office/drawing/2014/main" xmlns="" id="{C57A7D67-E7BD-4894-9CA2-95C64E3BC8FB}"/>
              </a:ext>
            </a:extLst>
          </p:cNvPr>
          <p:cNvCxnSpPr/>
          <p:nvPr/>
        </p:nvCxnSpPr>
        <p:spPr>
          <a:xfrm>
            <a:off x="9062720" y="4880389"/>
            <a:ext cx="6502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xmlns="" id="{43317418-0B93-403F-9040-C3B50BD2FF7C}"/>
              </a:ext>
            </a:extLst>
          </p:cNvPr>
          <p:cNvSpPr txBox="1"/>
          <p:nvPr/>
        </p:nvSpPr>
        <p:spPr>
          <a:xfrm>
            <a:off x="9895840" y="4636549"/>
            <a:ext cx="904240" cy="369332"/>
          </a:xfrm>
          <a:prstGeom prst="rect">
            <a:avLst/>
          </a:prstGeom>
          <a:noFill/>
        </p:spPr>
        <p:txBody>
          <a:bodyPr wrap="square" rtlCol="0">
            <a:spAutoFit/>
          </a:bodyPr>
          <a:lstStyle/>
          <a:p>
            <a:r>
              <a:rPr kumimoji="1" lang="en-US" altLang="ja-JP" dirty="0"/>
              <a:t>26.2</a:t>
            </a:r>
            <a:r>
              <a:rPr kumimoji="1" lang="ja-JP" altLang="en-US" dirty="0"/>
              <a:t>％</a:t>
            </a:r>
          </a:p>
        </p:txBody>
      </p:sp>
      <p:sp>
        <p:nvSpPr>
          <p:cNvPr id="15" name="左中かっこ 14">
            <a:extLst>
              <a:ext uri="{FF2B5EF4-FFF2-40B4-BE49-F238E27FC236}">
                <a16:creationId xmlns:a16="http://schemas.microsoft.com/office/drawing/2014/main" xmlns="" id="{D41318ED-4F09-4BCE-93AE-266C77EDA309}"/>
              </a:ext>
            </a:extLst>
          </p:cNvPr>
          <p:cNvSpPr/>
          <p:nvPr/>
        </p:nvSpPr>
        <p:spPr>
          <a:xfrm rot="10800000">
            <a:off x="9113520" y="3133188"/>
            <a:ext cx="447040" cy="156463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xmlns="" id="{5660EB3D-FCB8-4535-A849-71E76410C6FB}"/>
              </a:ext>
            </a:extLst>
          </p:cNvPr>
          <p:cNvSpPr txBox="1"/>
          <p:nvPr/>
        </p:nvSpPr>
        <p:spPr>
          <a:xfrm>
            <a:off x="9906000" y="3663094"/>
            <a:ext cx="985520" cy="369332"/>
          </a:xfrm>
          <a:prstGeom prst="rect">
            <a:avLst/>
          </a:prstGeom>
          <a:noFill/>
        </p:spPr>
        <p:txBody>
          <a:bodyPr wrap="square" rtlCol="0">
            <a:spAutoFit/>
          </a:bodyPr>
          <a:lstStyle/>
          <a:p>
            <a:r>
              <a:rPr kumimoji="1" lang="en-US" altLang="ja-JP" dirty="0"/>
              <a:t>73.8</a:t>
            </a:r>
            <a:r>
              <a:rPr kumimoji="1" lang="ja-JP" altLang="en-US" dirty="0"/>
              <a:t>％</a:t>
            </a:r>
          </a:p>
        </p:txBody>
      </p:sp>
      <p:sp>
        <p:nvSpPr>
          <p:cNvPr id="17" name="四角形: 角を丸くする 16">
            <a:extLst>
              <a:ext uri="{FF2B5EF4-FFF2-40B4-BE49-F238E27FC236}">
                <a16:creationId xmlns:a16="http://schemas.microsoft.com/office/drawing/2014/main" xmlns="" id="{CF6A9A29-AF8E-4639-8739-6E8B63BFEC38}"/>
              </a:ext>
            </a:extLst>
          </p:cNvPr>
          <p:cNvSpPr/>
          <p:nvPr/>
        </p:nvSpPr>
        <p:spPr>
          <a:xfrm>
            <a:off x="1981198" y="2546337"/>
            <a:ext cx="8229601" cy="2233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dirty="0"/>
              <a:t>e</a:t>
            </a:r>
            <a:r>
              <a:rPr lang="ja-JP" altLang="en-US" sz="2800" dirty="0"/>
              <a:t>スポーツプレイヤーとしてのポテンシャルは高いが</a:t>
            </a:r>
            <a:endParaRPr lang="en-US" altLang="ja-JP" sz="2800" dirty="0"/>
          </a:p>
          <a:p>
            <a:r>
              <a:rPr lang="ja-JP" altLang="en-US" sz="2800" dirty="0"/>
              <a:t>稼ごうと思うまでには至らない</a:t>
            </a:r>
          </a:p>
        </p:txBody>
      </p:sp>
    </p:spTree>
    <p:extLst>
      <p:ext uri="{BB962C8B-B14F-4D97-AF65-F5344CB8AC3E}">
        <p14:creationId xmlns:p14="http://schemas.microsoft.com/office/powerpoint/2010/main" val="242572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屋内, 建物, 紫, 座る が含まれている画像&#10;&#10;自動的に生成された説明">
            <a:extLst>
              <a:ext uri="{FF2B5EF4-FFF2-40B4-BE49-F238E27FC236}">
                <a16:creationId xmlns:a16="http://schemas.microsoft.com/office/drawing/2014/main" xmlns="" id="{B397AF39-CB9E-4F50-8437-1AD8D50E3167}"/>
              </a:ext>
            </a:extLst>
          </p:cNvPr>
          <p:cNvPicPr>
            <a:picLocks noChangeAspect="1"/>
          </p:cNvPicPr>
          <p:nvPr/>
        </p:nvPicPr>
        <p:blipFill rotWithShape="1">
          <a:blip r:embed="rId2">
            <a:extLst>
              <a:ext uri="{28A0092B-C50C-407E-A947-70E740481C1C}">
                <a14:useLocalDpi xmlns:a14="http://schemas.microsoft.com/office/drawing/2010/main" val="0"/>
              </a:ext>
            </a:extLst>
          </a:blip>
          <a:srcRect l="4819" r="1847"/>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7EBF4F98-71F2-4520-A483-78C3DC7B7160}"/>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kumimoji="1" lang="ja-JP" altLang="en-US" sz="4000" dirty="0">
                <a:solidFill>
                  <a:schemeClr val="tx1">
                    <a:lumMod val="85000"/>
                    <a:lumOff val="15000"/>
                  </a:schemeClr>
                </a:solidFill>
                <a:latin typeface="+mj-lt"/>
                <a:ea typeface="+mj-ea"/>
                <a:cs typeface="+mj-cs"/>
              </a:rPr>
              <a:t>スポーツとしてのゲームを体験できる専用施設</a:t>
            </a:r>
          </a:p>
        </p:txBody>
      </p:sp>
      <p:cxnSp>
        <p:nvCxnSpPr>
          <p:cNvPr id="21" name="Straight Connector 2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xmlns="" id="{592EBD28-3427-4C7F-9BDD-73D825E06E2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20BCA137-A9B4-4665-9C06-F79EEDBBD040}" type="slidenum">
              <a:rPr kumimoji="1" lang="en-US" altLang="ja-JP">
                <a:solidFill>
                  <a:srgbClr val="FFFFFF"/>
                </a:solidFill>
              </a:rPr>
              <a:pPr defTabSz="457200">
                <a:spcAft>
                  <a:spcPts val="600"/>
                </a:spcAft>
              </a:pPr>
              <a:t>49</a:t>
            </a:fld>
            <a:endParaRPr kumimoji="1" lang="en-US" altLang="ja-JP">
              <a:solidFill>
                <a:srgbClr val="FFFFFF"/>
              </a:solidFill>
            </a:endParaRPr>
          </a:p>
        </p:txBody>
      </p:sp>
    </p:spTree>
    <p:extLst>
      <p:ext uri="{BB962C8B-B14F-4D97-AF65-F5344CB8AC3E}">
        <p14:creationId xmlns:p14="http://schemas.microsoft.com/office/powerpoint/2010/main" val="30672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アンケートによる定量調査</a:t>
            </a:r>
          </a:p>
        </p:txBody>
      </p:sp>
      <p:sp>
        <p:nvSpPr>
          <p:cNvPr id="8" name="コンテンツ プレースホルダー 7"/>
          <p:cNvSpPr>
            <a:spLocks noGrp="1"/>
          </p:cNvSpPr>
          <p:nvPr>
            <p:ph idx="1"/>
          </p:nvPr>
        </p:nvSpPr>
        <p:spPr/>
        <p:txBody>
          <a:bodyPr>
            <a:normAutofit lnSpcReduction="10000"/>
          </a:bodyPr>
          <a:lstStyle/>
          <a:p>
            <a:endParaRPr kumimoji="1" lang="en-US" altLang="ja-JP" sz="4000" dirty="0"/>
          </a:p>
          <a:p>
            <a:r>
              <a:rPr lang="ja-JP" altLang="en-US" sz="4000" dirty="0"/>
              <a:t>調査対象：</a:t>
            </a:r>
            <a:endParaRPr lang="en-US" altLang="ja-JP" sz="4000" dirty="0"/>
          </a:p>
          <a:p>
            <a:pPr marL="0" indent="0">
              <a:buNone/>
            </a:pPr>
            <a:r>
              <a:rPr kumimoji="1" lang="ja-JP" altLang="en-US" sz="4000" dirty="0"/>
              <a:t>　大阪経済大学　在学生　</a:t>
            </a:r>
            <a:r>
              <a:rPr kumimoji="1" lang="en-US" altLang="ja-JP" sz="4000" dirty="0"/>
              <a:t>84</a:t>
            </a:r>
            <a:r>
              <a:rPr kumimoji="1" lang="ja-JP" altLang="en-US" sz="4000" dirty="0"/>
              <a:t>名</a:t>
            </a:r>
            <a:endParaRPr kumimoji="1" lang="en-US" altLang="ja-JP" sz="4000" dirty="0"/>
          </a:p>
          <a:p>
            <a:pPr marL="0" indent="0">
              <a:buNone/>
            </a:pPr>
            <a:endParaRPr lang="en-US" altLang="ja-JP" sz="4000" dirty="0"/>
          </a:p>
          <a:p>
            <a:r>
              <a:rPr kumimoji="1" lang="ja-JP" altLang="en-US" sz="4000" dirty="0"/>
              <a:t>調査内容：</a:t>
            </a:r>
            <a:endParaRPr kumimoji="1" lang="en-US" altLang="ja-JP" sz="4000" dirty="0"/>
          </a:p>
          <a:p>
            <a:pPr marL="0" indent="0">
              <a:buNone/>
            </a:pPr>
            <a:r>
              <a:rPr lang="ja-JP" altLang="en-US" sz="4000" dirty="0"/>
              <a:t>　大阪副首都計画を知っているか。</a:t>
            </a:r>
            <a:endParaRPr lang="en-US" altLang="ja-JP" sz="4000" dirty="0"/>
          </a:p>
          <a:p>
            <a:pPr marL="0" indent="0">
              <a:buNone/>
            </a:pPr>
            <a:r>
              <a:rPr kumimoji="1" lang="ja-JP" altLang="en-US" sz="4000" dirty="0"/>
              <a:t>　賛成か反対か。</a:t>
            </a:r>
          </a:p>
        </p:txBody>
      </p:sp>
    </p:spTree>
    <p:extLst>
      <p:ext uri="{BB962C8B-B14F-4D97-AF65-F5344CB8AC3E}">
        <p14:creationId xmlns:p14="http://schemas.microsoft.com/office/powerpoint/2010/main" val="4022440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99E9F075-C039-4AC9-8E91-CADA23B8D81D}"/>
              </a:ext>
            </a:extLst>
          </p:cNvPr>
          <p:cNvSpPr txBox="1"/>
          <p:nvPr/>
        </p:nvSpPr>
        <p:spPr>
          <a:xfrm>
            <a:off x="6382903" y="1018079"/>
            <a:ext cx="5445372" cy="751313"/>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kumimoji="1" lang="ja-JP" altLang="ja-JP" sz="3600" u="sng" dirty="0">
                <a:latin typeface="+mj-lt"/>
                <a:ea typeface="Yu Gothic UI" panose="020B0500000000000000" pitchFamily="50" charset="-128"/>
                <a:cs typeface="+mj-cs"/>
              </a:rPr>
              <a:t>IRのeスポーツ施設が</a:t>
            </a:r>
            <a:r>
              <a:rPr kumimoji="1" lang="ja-JP" altLang="en-US" sz="3600" u="sng" dirty="0">
                <a:latin typeface="+mj-lt"/>
                <a:ea typeface="Yu Gothic UI" panose="020B0500000000000000" pitchFamily="50" charset="-128"/>
                <a:cs typeface="+mj-cs"/>
              </a:rPr>
              <a:t>持つ</a:t>
            </a:r>
            <a:r>
              <a:rPr kumimoji="1" lang="ja-JP" altLang="ja-JP" sz="3600" u="sng" dirty="0">
                <a:latin typeface="+mj-lt"/>
                <a:ea typeface="Yu Gothic UI" panose="020B0500000000000000" pitchFamily="50" charset="-128"/>
                <a:cs typeface="+mj-cs"/>
              </a:rPr>
              <a:t>役割</a:t>
            </a:r>
          </a:p>
        </p:txBody>
      </p:sp>
      <p:sp>
        <p:nvSpPr>
          <p:cNvPr id="13" name="Freeform: Shape 12">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図 7" descr="ステージで演奏するバンドと観客&#10;&#10;自動的に生成された説明">
            <a:extLst>
              <a:ext uri="{FF2B5EF4-FFF2-40B4-BE49-F238E27FC236}">
                <a16:creationId xmlns:a16="http://schemas.microsoft.com/office/drawing/2014/main" xmlns="" id="{B818877F-8C95-4648-9F57-151021937B7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9844" r="2152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 name="テキスト ボックス 8">
            <a:extLst>
              <a:ext uri="{FF2B5EF4-FFF2-40B4-BE49-F238E27FC236}">
                <a16:creationId xmlns:a16="http://schemas.microsoft.com/office/drawing/2014/main" xmlns="" id="{C96089EB-554A-4423-915C-F5D037DA6088}"/>
              </a:ext>
            </a:extLst>
          </p:cNvPr>
          <p:cNvSpPr txBox="1"/>
          <p:nvPr/>
        </p:nvSpPr>
        <p:spPr>
          <a:xfrm>
            <a:off x="5516900" y="4446712"/>
            <a:ext cx="6675100" cy="1815882"/>
          </a:xfrm>
          <a:prstGeom prst="rect">
            <a:avLst/>
          </a:prstGeom>
          <a:noFill/>
        </p:spPr>
        <p:txBody>
          <a:bodyPr wrap="square" rtlCol="0">
            <a:spAutoFit/>
          </a:bodyPr>
          <a:lstStyle/>
          <a:p>
            <a:r>
              <a:rPr lang="ja-JP" altLang="en-US" sz="2800" dirty="0"/>
              <a:t>・初心者に</a:t>
            </a:r>
            <a:r>
              <a:rPr lang="en-US" altLang="ja-JP" sz="2800" dirty="0"/>
              <a:t>e</a:t>
            </a:r>
            <a:r>
              <a:rPr lang="ja-JP" altLang="en-US" sz="2800" dirty="0"/>
              <a:t>スポーツの面白さを伝える</a:t>
            </a:r>
            <a:endParaRPr lang="en-US" altLang="ja-JP" sz="2800" dirty="0"/>
          </a:p>
          <a:p>
            <a:endParaRPr lang="en-US" altLang="ja-JP" sz="2800" dirty="0"/>
          </a:p>
          <a:p>
            <a:r>
              <a:rPr lang="ja-JP" altLang="en-US" sz="2800" dirty="0"/>
              <a:t>・</a:t>
            </a:r>
            <a:r>
              <a:rPr lang="en-US" altLang="ja-JP" sz="2800" dirty="0"/>
              <a:t>e</a:t>
            </a:r>
            <a:r>
              <a:rPr lang="ja-JP" altLang="en-US" sz="2800" dirty="0"/>
              <a:t>スポーツプレイヤーになりたい人のため</a:t>
            </a:r>
            <a:endParaRPr lang="en-US" altLang="ja-JP" sz="2800" dirty="0"/>
          </a:p>
          <a:p>
            <a:r>
              <a:rPr lang="ja-JP" altLang="en-US" sz="2800" dirty="0"/>
              <a:t>の育成の場所</a:t>
            </a:r>
          </a:p>
        </p:txBody>
      </p:sp>
      <p:sp>
        <p:nvSpPr>
          <p:cNvPr id="10" name="テキスト ボックス 9">
            <a:extLst>
              <a:ext uri="{FF2B5EF4-FFF2-40B4-BE49-F238E27FC236}">
                <a16:creationId xmlns:a16="http://schemas.microsoft.com/office/drawing/2014/main" xmlns="" id="{64E5F2FF-834A-4BB7-B5C1-958BBCA27E99}"/>
              </a:ext>
            </a:extLst>
          </p:cNvPr>
          <p:cNvSpPr txBox="1"/>
          <p:nvPr/>
        </p:nvSpPr>
        <p:spPr>
          <a:xfrm>
            <a:off x="6024154" y="2200278"/>
            <a:ext cx="5809097" cy="954107"/>
          </a:xfrm>
          <a:prstGeom prst="rect">
            <a:avLst/>
          </a:prstGeom>
          <a:noFill/>
        </p:spPr>
        <p:txBody>
          <a:bodyPr wrap="square" rtlCol="0">
            <a:spAutoFit/>
          </a:bodyPr>
          <a:lstStyle/>
          <a:p>
            <a:pPr algn="ctr"/>
            <a:r>
              <a:rPr kumimoji="1" lang="ja-JP" altLang="en-US" sz="2800" dirty="0">
                <a:solidFill>
                  <a:srgbClr val="FFC000"/>
                </a:solidFill>
              </a:rPr>
              <a:t>日本の</a:t>
            </a:r>
            <a:r>
              <a:rPr kumimoji="1" lang="en-US" altLang="ja-JP" sz="2800" dirty="0">
                <a:solidFill>
                  <a:srgbClr val="FFC000"/>
                </a:solidFill>
              </a:rPr>
              <a:t>e</a:t>
            </a:r>
            <a:r>
              <a:rPr kumimoji="1" lang="ja-JP" altLang="en-US" sz="2800" dirty="0">
                <a:solidFill>
                  <a:srgbClr val="FFC000"/>
                </a:solidFill>
              </a:rPr>
              <a:t>スポーツの競技人口増加と</a:t>
            </a:r>
            <a:endParaRPr kumimoji="1" lang="en-US" altLang="ja-JP" sz="2800" dirty="0">
              <a:solidFill>
                <a:srgbClr val="FFC000"/>
              </a:solidFill>
            </a:endParaRPr>
          </a:p>
          <a:p>
            <a:pPr algn="ctr"/>
            <a:r>
              <a:rPr kumimoji="1" lang="ja-JP" altLang="en-US" sz="2800" dirty="0">
                <a:solidFill>
                  <a:srgbClr val="FFC000"/>
                </a:solidFill>
              </a:rPr>
              <a:t>レベルの底上げ</a:t>
            </a:r>
          </a:p>
        </p:txBody>
      </p:sp>
      <p:sp>
        <p:nvSpPr>
          <p:cNvPr id="11" name="四角形: 角を丸くする 10">
            <a:extLst>
              <a:ext uri="{FF2B5EF4-FFF2-40B4-BE49-F238E27FC236}">
                <a16:creationId xmlns:a16="http://schemas.microsoft.com/office/drawing/2014/main" xmlns="" id="{2A2FDCAF-EFEA-4844-BECD-80EDA3A01ECD}"/>
              </a:ext>
            </a:extLst>
          </p:cNvPr>
          <p:cNvSpPr/>
          <p:nvPr/>
        </p:nvSpPr>
        <p:spPr>
          <a:xfrm>
            <a:off x="7140542" y="3376412"/>
            <a:ext cx="3576320" cy="949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具体的には</a:t>
            </a:r>
          </a:p>
        </p:txBody>
      </p:sp>
      <p:sp>
        <p:nvSpPr>
          <p:cNvPr id="2" name="スライド番号プレースホルダー 1">
            <a:extLst>
              <a:ext uri="{FF2B5EF4-FFF2-40B4-BE49-F238E27FC236}">
                <a16:creationId xmlns:a16="http://schemas.microsoft.com/office/drawing/2014/main" xmlns="" id="{B59F9410-B28A-4A8D-A495-8D0E7FAA8473}"/>
              </a:ext>
            </a:extLst>
          </p:cNvPr>
          <p:cNvSpPr>
            <a:spLocks noGrp="1"/>
          </p:cNvSpPr>
          <p:nvPr>
            <p:ph type="sldNum" sz="quarter" idx="12"/>
          </p:nvPr>
        </p:nvSpPr>
        <p:spPr/>
        <p:txBody>
          <a:bodyPr/>
          <a:lstStyle/>
          <a:p>
            <a:fld id="{20BCA137-A9B4-4665-9C06-F79EEDBBD040}" type="slidenum">
              <a:rPr kumimoji="1" lang="ja-JP" altLang="en-US" smtClean="0"/>
              <a:t>50</a:t>
            </a:fld>
            <a:endParaRPr kumimoji="1" lang="ja-JP" altLang="en-US"/>
          </a:p>
        </p:txBody>
      </p:sp>
    </p:spTree>
    <p:extLst>
      <p:ext uri="{BB962C8B-B14F-4D97-AF65-F5344CB8AC3E}">
        <p14:creationId xmlns:p14="http://schemas.microsoft.com/office/powerpoint/2010/main" val="46559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xmlns="" id="{80E9B862-AF2E-4F58-8EED-9904946635A1}"/>
              </a:ext>
            </a:extLst>
          </p:cNvPr>
          <p:cNvSpPr txBox="1"/>
          <p:nvPr/>
        </p:nvSpPr>
        <p:spPr>
          <a:xfrm>
            <a:off x="6274274" y="578076"/>
            <a:ext cx="4645250" cy="1072034"/>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1" lang="ja-JP" altLang="ja-JP" sz="5400" u="sng" dirty="0">
                <a:solidFill>
                  <a:schemeClr val="bg1"/>
                </a:solidFill>
                <a:latin typeface="Yu Gothic UI" panose="020B0500000000000000" pitchFamily="50" charset="-128"/>
                <a:ea typeface="Yu Gothic UI" panose="020B0500000000000000" pitchFamily="50" charset="-128"/>
                <a:cs typeface="+mj-cs"/>
              </a:rPr>
              <a:t>施設内容</a:t>
            </a:r>
          </a:p>
        </p:txBody>
      </p:sp>
      <p:sp>
        <p:nvSpPr>
          <p:cNvPr id="10" name="Freeform: Shape 9">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図 3" descr="建物, 大きい, バス, 男 が含まれている画像&#10;&#10;自動的に生成された説明">
            <a:extLst>
              <a:ext uri="{FF2B5EF4-FFF2-40B4-BE49-F238E27FC236}">
                <a16:creationId xmlns:a16="http://schemas.microsoft.com/office/drawing/2014/main" xmlns="" id="{4BCB1158-EFAA-4588-8DA0-0AA271FA18A1}"/>
              </a:ext>
            </a:extLst>
          </p:cNvPr>
          <p:cNvPicPr>
            <a:picLocks noChangeAspect="1"/>
          </p:cNvPicPr>
          <p:nvPr/>
        </p:nvPicPr>
        <p:blipFill rotWithShape="1">
          <a:blip r:embed="rId2">
            <a:extLst>
              <a:ext uri="{28A0092B-C50C-407E-A947-70E740481C1C}">
                <a14:useLocalDpi xmlns:a14="http://schemas.microsoft.com/office/drawing/2010/main" val="0"/>
              </a:ext>
            </a:extLst>
          </a:blip>
          <a:srcRect l="23542" r="27048"/>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テキスト ボックス 5">
            <a:extLst>
              <a:ext uri="{FF2B5EF4-FFF2-40B4-BE49-F238E27FC236}">
                <a16:creationId xmlns:a16="http://schemas.microsoft.com/office/drawing/2014/main" xmlns="" id="{4F065B02-90C1-4EEE-AF65-D0D6C865F9FC}"/>
              </a:ext>
            </a:extLst>
          </p:cNvPr>
          <p:cNvSpPr txBox="1"/>
          <p:nvPr/>
        </p:nvSpPr>
        <p:spPr>
          <a:xfrm>
            <a:off x="6019198" y="1650110"/>
            <a:ext cx="6172782" cy="5016758"/>
          </a:xfrm>
          <a:prstGeom prst="rect">
            <a:avLst/>
          </a:prstGeom>
          <a:noFill/>
        </p:spPr>
        <p:txBody>
          <a:bodyPr wrap="square" rtlCol="0">
            <a:spAutoFit/>
          </a:bodyPr>
          <a:lstStyle/>
          <a:p>
            <a:r>
              <a:rPr kumimoji="1" lang="ja-JP" altLang="en-US" sz="3200" dirty="0">
                <a:solidFill>
                  <a:schemeClr val="bg1"/>
                </a:solidFill>
              </a:rPr>
              <a:t>・初心者用ルーム</a:t>
            </a:r>
            <a:endParaRPr kumimoji="1" lang="en-US" altLang="ja-JP" sz="3200" dirty="0">
              <a:solidFill>
                <a:schemeClr val="bg1"/>
              </a:solidFill>
            </a:endParaRPr>
          </a:p>
          <a:p>
            <a:r>
              <a:rPr lang="ja-JP" altLang="en-US" sz="2400" dirty="0">
                <a:solidFill>
                  <a:schemeClr val="bg1"/>
                </a:solidFill>
              </a:rPr>
              <a:t>　　　　→複数人で楽しみながらプレーができる</a:t>
            </a:r>
            <a:endParaRPr lang="en-US" altLang="ja-JP" sz="2400" dirty="0">
              <a:solidFill>
                <a:schemeClr val="bg1"/>
              </a:solidFill>
            </a:endParaRPr>
          </a:p>
          <a:p>
            <a:r>
              <a:rPr lang="ja-JP" altLang="en-US" sz="2400" dirty="0">
                <a:solidFill>
                  <a:schemeClr val="bg1"/>
                </a:solidFill>
              </a:rPr>
              <a:t>　　　　　　ルールの説明がある</a:t>
            </a:r>
            <a:endParaRPr lang="en-US" altLang="ja-JP" sz="2400" dirty="0">
              <a:solidFill>
                <a:schemeClr val="bg1"/>
              </a:solidFill>
            </a:endParaRPr>
          </a:p>
          <a:p>
            <a:r>
              <a:rPr kumimoji="1" lang="ja-JP" altLang="en-US" sz="2400" dirty="0">
                <a:solidFill>
                  <a:schemeClr val="bg1"/>
                </a:solidFill>
              </a:rPr>
              <a:t>　　　　　　ゲームの種類が豊富</a:t>
            </a:r>
            <a:endParaRPr kumimoji="1" lang="en-US" altLang="ja-JP" sz="2400" dirty="0">
              <a:solidFill>
                <a:schemeClr val="bg1"/>
              </a:solidFill>
            </a:endParaRPr>
          </a:p>
          <a:p>
            <a:endParaRPr lang="en-US" altLang="ja-JP" sz="2800" dirty="0">
              <a:solidFill>
                <a:schemeClr val="bg1"/>
              </a:solidFill>
            </a:endParaRPr>
          </a:p>
          <a:p>
            <a:r>
              <a:rPr kumimoji="1" lang="ja-JP" altLang="en-US" sz="3200" dirty="0">
                <a:solidFill>
                  <a:schemeClr val="bg1"/>
                </a:solidFill>
              </a:rPr>
              <a:t>・経験者ルーム</a:t>
            </a:r>
            <a:endParaRPr kumimoji="1" lang="en-US" altLang="ja-JP" sz="3200" dirty="0">
              <a:solidFill>
                <a:schemeClr val="bg1"/>
              </a:solidFill>
            </a:endParaRPr>
          </a:p>
          <a:p>
            <a:r>
              <a:rPr lang="ja-JP" altLang="en-US" sz="2400" dirty="0">
                <a:solidFill>
                  <a:schemeClr val="bg1"/>
                </a:solidFill>
              </a:rPr>
              <a:t>　　　　→集中できる空間</a:t>
            </a:r>
            <a:endParaRPr lang="en-US" altLang="ja-JP" sz="2400" dirty="0">
              <a:solidFill>
                <a:schemeClr val="bg1"/>
              </a:solidFill>
            </a:endParaRPr>
          </a:p>
          <a:p>
            <a:r>
              <a:rPr kumimoji="1" lang="ja-JP" altLang="en-US" sz="2400" dirty="0">
                <a:solidFill>
                  <a:schemeClr val="bg1"/>
                </a:solidFill>
              </a:rPr>
              <a:t>　</a:t>
            </a:r>
            <a:r>
              <a:rPr lang="ja-JP" altLang="en-US" sz="2400" dirty="0">
                <a:solidFill>
                  <a:schemeClr val="bg1"/>
                </a:solidFill>
              </a:rPr>
              <a:t>　　　　　ゲームによって部屋を分ける</a:t>
            </a:r>
            <a:endParaRPr lang="en-US" altLang="ja-JP" sz="2400" dirty="0">
              <a:solidFill>
                <a:schemeClr val="bg1"/>
              </a:solidFill>
            </a:endParaRPr>
          </a:p>
          <a:p>
            <a:r>
              <a:rPr kumimoji="1" lang="ja-JP" altLang="en-US" sz="2400" dirty="0">
                <a:solidFill>
                  <a:schemeClr val="bg1"/>
                </a:solidFill>
              </a:rPr>
              <a:t>　　　　　　情報交換ができる空間</a:t>
            </a:r>
            <a:endParaRPr kumimoji="1" lang="en-US" altLang="ja-JP" sz="2400" dirty="0">
              <a:solidFill>
                <a:schemeClr val="bg1"/>
              </a:solidFill>
            </a:endParaRPr>
          </a:p>
          <a:p>
            <a:endParaRPr lang="en-US" altLang="ja-JP" sz="2800" dirty="0">
              <a:solidFill>
                <a:schemeClr val="bg1"/>
              </a:solidFill>
            </a:endParaRPr>
          </a:p>
          <a:p>
            <a:r>
              <a:rPr kumimoji="1" lang="ja-JP" altLang="en-US" sz="3200" dirty="0">
                <a:solidFill>
                  <a:schemeClr val="bg1"/>
                </a:solidFill>
              </a:rPr>
              <a:t>・アリーナ会場</a:t>
            </a:r>
            <a:endParaRPr kumimoji="1" lang="en-US" altLang="ja-JP" sz="3200" dirty="0">
              <a:solidFill>
                <a:schemeClr val="bg1"/>
              </a:solidFill>
            </a:endParaRPr>
          </a:p>
          <a:p>
            <a:r>
              <a:rPr lang="ja-JP" altLang="en-US" sz="2400" dirty="0">
                <a:solidFill>
                  <a:schemeClr val="bg1"/>
                </a:solidFill>
              </a:rPr>
              <a:t>　　　　→大会用の大きな会場</a:t>
            </a:r>
            <a:endParaRPr kumimoji="1" lang="ja-JP" altLang="en-US" sz="2400" dirty="0">
              <a:solidFill>
                <a:schemeClr val="bg1"/>
              </a:solidFill>
            </a:endParaRPr>
          </a:p>
        </p:txBody>
      </p:sp>
    </p:spTree>
    <p:extLst>
      <p:ext uri="{BB962C8B-B14F-4D97-AF65-F5344CB8AC3E}">
        <p14:creationId xmlns:p14="http://schemas.microsoft.com/office/powerpoint/2010/main" val="1631318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楕円 11">
            <a:extLst>
              <a:ext uri="{FF2B5EF4-FFF2-40B4-BE49-F238E27FC236}">
                <a16:creationId xmlns:a16="http://schemas.microsoft.com/office/drawing/2014/main" xmlns="" id="{F933AE79-06D0-410E-A292-67A32EDBA238}"/>
              </a:ext>
            </a:extLst>
          </p:cNvPr>
          <p:cNvSpPr/>
          <p:nvPr/>
        </p:nvSpPr>
        <p:spPr>
          <a:xfrm>
            <a:off x="1676398" y="1748176"/>
            <a:ext cx="8839199" cy="491022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p>
          <a:p>
            <a:pPr algn="ctr"/>
            <a:endParaRPr lang="en-US" altLang="ja-JP" dirty="0"/>
          </a:p>
        </p:txBody>
      </p:sp>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490537" y="643467"/>
            <a:ext cx="11210925" cy="744836"/>
          </a:xfrm>
          <a:prstGeom prst="rect">
            <a:avLst/>
          </a:prstGeom>
        </p:spPr>
        <p:txBody>
          <a:bodyPr vert="horz" lIns="91440" tIns="45720" rIns="91440" bIns="45720" rtlCol="0" anchor="ctr">
            <a:normAutofit/>
          </a:bodyPr>
          <a:lstStyle/>
          <a:p>
            <a:pPr algn="ctr"/>
            <a:r>
              <a:rPr lang="en-US" altLang="ja-JP" sz="3200" dirty="0">
                <a:solidFill>
                  <a:schemeClr val="bg1"/>
                </a:solidFill>
              </a:rPr>
              <a:t>e</a:t>
            </a:r>
            <a:r>
              <a:rPr lang="ja-JP" altLang="en-US" sz="3200" dirty="0">
                <a:solidFill>
                  <a:schemeClr val="bg1"/>
                </a:solidFill>
              </a:rPr>
              <a:t>スポーツに没頭できる環境</a:t>
            </a:r>
          </a:p>
        </p:txBody>
      </p:sp>
      <p:sp>
        <p:nvSpPr>
          <p:cNvPr id="2" name="スライド番号プレースホルダー 1">
            <a:extLst>
              <a:ext uri="{FF2B5EF4-FFF2-40B4-BE49-F238E27FC236}">
                <a16:creationId xmlns:a16="http://schemas.microsoft.com/office/drawing/2014/main" xmlns="" id="{BD7D49FA-4481-484D-BA1E-C7FCDA68767A}"/>
              </a:ext>
            </a:extLst>
          </p:cNvPr>
          <p:cNvSpPr>
            <a:spLocks noGrp="1"/>
          </p:cNvSpPr>
          <p:nvPr>
            <p:ph type="sldNum" sz="quarter" idx="12"/>
          </p:nvPr>
        </p:nvSpPr>
        <p:spPr/>
        <p:txBody>
          <a:bodyPr/>
          <a:lstStyle/>
          <a:p>
            <a:fld id="{20BCA137-A9B4-4665-9C06-F79EEDBBD040}" type="slidenum">
              <a:rPr kumimoji="1" lang="ja-JP" altLang="en-US" smtClean="0"/>
              <a:t>52</a:t>
            </a:fld>
            <a:endParaRPr kumimoji="1" lang="ja-JP" altLang="en-US"/>
          </a:p>
        </p:txBody>
      </p:sp>
      <p:sp>
        <p:nvSpPr>
          <p:cNvPr id="11" name="楕円 10">
            <a:extLst>
              <a:ext uri="{FF2B5EF4-FFF2-40B4-BE49-F238E27FC236}">
                <a16:creationId xmlns:a16="http://schemas.microsoft.com/office/drawing/2014/main" xmlns="" id="{2DD19AD4-7B98-4B02-A5C5-98A24C2BF028}"/>
              </a:ext>
            </a:extLst>
          </p:cNvPr>
          <p:cNvSpPr/>
          <p:nvPr/>
        </p:nvSpPr>
        <p:spPr>
          <a:xfrm>
            <a:off x="3817752" y="3078356"/>
            <a:ext cx="4556489" cy="2249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t>e</a:t>
            </a:r>
            <a:r>
              <a:rPr kumimoji="1" lang="ja-JP" altLang="en-US" sz="3200" dirty="0"/>
              <a:t>スポーツ施設</a:t>
            </a:r>
          </a:p>
        </p:txBody>
      </p:sp>
      <p:sp>
        <p:nvSpPr>
          <p:cNvPr id="13" name="テキスト ボックス 12">
            <a:extLst>
              <a:ext uri="{FF2B5EF4-FFF2-40B4-BE49-F238E27FC236}">
                <a16:creationId xmlns:a16="http://schemas.microsoft.com/office/drawing/2014/main" xmlns="" id="{A1E282F8-5A7C-423C-8FD4-73F23E1C595C}"/>
              </a:ext>
            </a:extLst>
          </p:cNvPr>
          <p:cNvSpPr txBox="1"/>
          <p:nvPr/>
        </p:nvSpPr>
        <p:spPr>
          <a:xfrm>
            <a:off x="5016626" y="2059323"/>
            <a:ext cx="2611225" cy="707886"/>
          </a:xfrm>
          <a:prstGeom prst="rect">
            <a:avLst/>
          </a:prstGeom>
          <a:noFill/>
        </p:spPr>
        <p:txBody>
          <a:bodyPr wrap="square" rtlCol="0">
            <a:spAutoFit/>
          </a:bodyPr>
          <a:lstStyle/>
          <a:p>
            <a:r>
              <a:rPr lang="ja-JP" altLang="en-US" sz="4000" dirty="0"/>
              <a:t>宿泊施設</a:t>
            </a:r>
            <a:endParaRPr kumimoji="1" lang="ja-JP" altLang="en-US" sz="4000" dirty="0"/>
          </a:p>
        </p:txBody>
      </p:sp>
    </p:spTree>
    <p:extLst>
      <p:ext uri="{BB962C8B-B14F-4D97-AF65-F5344CB8AC3E}">
        <p14:creationId xmlns:p14="http://schemas.microsoft.com/office/powerpoint/2010/main" val="217941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テキスト ボックス 2">
            <a:extLst>
              <a:ext uri="{FF2B5EF4-FFF2-40B4-BE49-F238E27FC236}">
                <a16:creationId xmlns:a16="http://schemas.microsoft.com/office/drawing/2014/main" xmlns="" id="{E93CD8E2-3A51-4013-A478-16A002798ECC}"/>
              </a:ext>
            </a:extLst>
          </p:cNvPr>
          <p:cNvSpPr txBox="1"/>
          <p:nvPr/>
        </p:nvSpPr>
        <p:spPr>
          <a:xfrm>
            <a:off x="490537" y="643467"/>
            <a:ext cx="11210925" cy="744836"/>
          </a:xfrm>
          <a:prstGeom prst="rect">
            <a:avLst/>
          </a:prstGeom>
        </p:spPr>
        <p:txBody>
          <a:bodyPr vert="horz" lIns="91440" tIns="45720" rIns="91440" bIns="45720" rtlCol="0" anchor="ctr">
            <a:normAutofit/>
          </a:bodyPr>
          <a:lstStyle/>
          <a:p>
            <a:pPr algn="ctr"/>
            <a:r>
              <a:rPr lang="en-US" altLang="ja-JP" sz="3200" dirty="0">
                <a:solidFill>
                  <a:schemeClr val="bg1"/>
                </a:solidFill>
              </a:rPr>
              <a:t>e</a:t>
            </a:r>
            <a:r>
              <a:rPr lang="ja-JP" altLang="en-US" sz="3200" dirty="0">
                <a:solidFill>
                  <a:schemeClr val="bg1"/>
                </a:solidFill>
              </a:rPr>
              <a:t>スポーツが出来る宿泊施設</a:t>
            </a:r>
          </a:p>
        </p:txBody>
      </p:sp>
      <p:sp>
        <p:nvSpPr>
          <p:cNvPr id="2" name="スライド番号プレースホルダー 1">
            <a:extLst>
              <a:ext uri="{FF2B5EF4-FFF2-40B4-BE49-F238E27FC236}">
                <a16:creationId xmlns:a16="http://schemas.microsoft.com/office/drawing/2014/main" xmlns="" id="{BD7D49FA-4481-484D-BA1E-C7FCDA68767A}"/>
              </a:ext>
            </a:extLst>
          </p:cNvPr>
          <p:cNvSpPr>
            <a:spLocks noGrp="1"/>
          </p:cNvSpPr>
          <p:nvPr>
            <p:ph type="sldNum" sz="quarter" idx="12"/>
          </p:nvPr>
        </p:nvSpPr>
        <p:spPr/>
        <p:txBody>
          <a:bodyPr/>
          <a:lstStyle/>
          <a:p>
            <a:fld id="{20BCA137-A9B4-4665-9C06-F79EEDBBD040}" type="slidenum">
              <a:rPr kumimoji="1" lang="ja-JP" altLang="en-US" smtClean="0"/>
              <a:t>53</a:t>
            </a:fld>
            <a:endParaRPr kumimoji="1" lang="ja-JP" altLang="en-US"/>
          </a:p>
        </p:txBody>
      </p:sp>
      <p:sp>
        <p:nvSpPr>
          <p:cNvPr id="4" name="テキスト ボックス 3">
            <a:extLst>
              <a:ext uri="{FF2B5EF4-FFF2-40B4-BE49-F238E27FC236}">
                <a16:creationId xmlns:a16="http://schemas.microsoft.com/office/drawing/2014/main" xmlns="" id="{A0D19C10-ADC2-4F89-8A56-2A22FB32E6F8}"/>
              </a:ext>
            </a:extLst>
          </p:cNvPr>
          <p:cNvSpPr txBox="1"/>
          <p:nvPr/>
        </p:nvSpPr>
        <p:spPr>
          <a:xfrm>
            <a:off x="1487471" y="1603691"/>
            <a:ext cx="9217058" cy="4555093"/>
          </a:xfrm>
          <a:prstGeom prst="rect">
            <a:avLst/>
          </a:prstGeom>
          <a:noFill/>
        </p:spPr>
        <p:txBody>
          <a:bodyPr wrap="square" rtlCol="0">
            <a:spAutoFit/>
          </a:bodyPr>
          <a:lstStyle/>
          <a:p>
            <a:pPr algn="ctr"/>
            <a:r>
              <a:rPr lang="ja-JP" altLang="en-US" sz="4000" dirty="0"/>
              <a:t>あくまでもメインは</a:t>
            </a:r>
            <a:r>
              <a:rPr lang="ja-JP" altLang="en-US" sz="4000" dirty="0">
                <a:solidFill>
                  <a:srgbClr val="FF0000"/>
                </a:solidFill>
              </a:rPr>
              <a:t>宿泊</a:t>
            </a:r>
            <a:endParaRPr lang="en-US" altLang="ja-JP" sz="4000" dirty="0">
              <a:solidFill>
                <a:srgbClr val="FF0000"/>
              </a:solidFill>
            </a:endParaRPr>
          </a:p>
          <a:p>
            <a:pPr algn="ctr"/>
            <a:endParaRPr lang="en-US" altLang="ja-JP" sz="4000" dirty="0">
              <a:solidFill>
                <a:srgbClr val="FF0000"/>
              </a:solidFill>
            </a:endParaRPr>
          </a:p>
          <a:p>
            <a:endParaRPr lang="en-US" altLang="ja-JP" dirty="0"/>
          </a:p>
          <a:p>
            <a:pPr marL="457200" indent="-457200">
              <a:buFont typeface="Arial" panose="020B0604020202020204" pitchFamily="34" charset="0"/>
              <a:buChar char="•"/>
            </a:pPr>
            <a:r>
              <a:rPr kumimoji="1" lang="ja-JP" altLang="en-US" sz="3200" u="sng" dirty="0"/>
              <a:t>ターゲット</a:t>
            </a:r>
            <a:r>
              <a:rPr kumimoji="1" lang="ja-JP" altLang="en-US" sz="3200" dirty="0"/>
              <a:t>　　</a:t>
            </a:r>
            <a:r>
              <a:rPr kumimoji="1" lang="en-US" altLang="ja-JP" sz="3200" dirty="0"/>
              <a:t>IR</a:t>
            </a:r>
            <a:r>
              <a:rPr kumimoji="1" lang="ja-JP" altLang="en-US" sz="3200" dirty="0"/>
              <a:t>に来られたお客様</a:t>
            </a:r>
            <a:endParaRPr kumimoji="1" lang="en-US" altLang="ja-JP" sz="3200" dirty="0"/>
          </a:p>
          <a:p>
            <a:endParaRPr kumimoji="1" lang="en-US" altLang="ja-JP" sz="3200" dirty="0"/>
          </a:p>
          <a:p>
            <a:pPr marL="457200" indent="-457200">
              <a:buFont typeface="Arial" panose="020B0604020202020204" pitchFamily="34" charset="0"/>
              <a:buChar char="•"/>
            </a:pPr>
            <a:r>
              <a:rPr lang="ja-JP" altLang="en-US" sz="3200" u="sng" dirty="0"/>
              <a:t>部屋形体</a:t>
            </a:r>
            <a:r>
              <a:rPr lang="ja-JP" altLang="en-US" sz="3200" dirty="0"/>
              <a:t>　　スイートルーム、ドミトリー</a:t>
            </a:r>
            <a:endParaRPr lang="en-US" altLang="ja-JP" sz="3200" dirty="0"/>
          </a:p>
          <a:p>
            <a:r>
              <a:rPr lang="ja-JP" altLang="en-US" sz="3200" dirty="0"/>
              <a:t>　　　　　　　　　　</a:t>
            </a:r>
            <a:r>
              <a:rPr lang="en-US" altLang="ja-JP" sz="3200" dirty="0"/>
              <a:t>e</a:t>
            </a:r>
            <a:r>
              <a:rPr lang="ja-JP" altLang="en-US" sz="3200" dirty="0"/>
              <a:t>スポーツ用パソコン付きの部屋</a:t>
            </a:r>
            <a:endParaRPr lang="en-US" altLang="ja-JP" sz="3200" dirty="0"/>
          </a:p>
          <a:p>
            <a:endParaRPr lang="en-US" altLang="ja-JP" sz="3200" dirty="0"/>
          </a:p>
          <a:p>
            <a:pPr marL="457200" indent="-457200">
              <a:buFont typeface="Arial" panose="020B0604020202020204" pitchFamily="34" charset="0"/>
              <a:buChar char="•"/>
            </a:pPr>
            <a:r>
              <a:rPr lang="ja-JP" altLang="en-US" sz="3200" u="sng" dirty="0"/>
              <a:t>目的</a:t>
            </a:r>
            <a:r>
              <a:rPr lang="ja-JP" altLang="en-US" sz="3200" dirty="0"/>
              <a:t>　　　　　</a:t>
            </a:r>
            <a:r>
              <a:rPr lang="en-US" altLang="ja-JP" sz="3200" dirty="0"/>
              <a:t>e</a:t>
            </a:r>
            <a:r>
              <a:rPr lang="ja-JP" altLang="en-US" sz="3200" dirty="0"/>
              <a:t>スポーツ競技人口の増加、育成</a:t>
            </a:r>
            <a:endParaRPr lang="en-US" altLang="ja-JP" sz="3200" u="sng" dirty="0"/>
          </a:p>
        </p:txBody>
      </p:sp>
    </p:spTree>
    <p:extLst>
      <p:ext uri="{BB962C8B-B14F-4D97-AF65-F5344CB8AC3E}">
        <p14:creationId xmlns:p14="http://schemas.microsoft.com/office/powerpoint/2010/main" val="333485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タイトル 1"/>
          <p:cNvSpPr>
            <a:spLocks noGrp="1"/>
          </p:cNvSpPr>
          <p:nvPr>
            <p:ph type="title"/>
          </p:nvPr>
        </p:nvSpPr>
        <p:spPr>
          <a:xfrm>
            <a:off x="535020" y="685800"/>
            <a:ext cx="2780271" cy="5105400"/>
          </a:xfrm>
        </p:spPr>
        <p:txBody>
          <a:bodyPr>
            <a:normAutofit/>
          </a:bodyPr>
          <a:lstStyle/>
          <a:p>
            <a:r>
              <a:rPr kumimoji="1" lang="ja-JP" altLang="en-US" sz="4000" dirty="0">
                <a:solidFill>
                  <a:srgbClr val="FFFFFF"/>
                </a:solidFill>
              </a:rPr>
              <a:t>まとめ</a:t>
            </a:r>
          </a:p>
        </p:txBody>
      </p:sp>
      <p:graphicFrame>
        <p:nvGraphicFramePr>
          <p:cNvPr id="22" name="コンテンツ プレースホルダー 2">
            <a:extLst>
              <a:ext uri="{FF2B5EF4-FFF2-40B4-BE49-F238E27FC236}">
                <a16:creationId xmlns:a16="http://schemas.microsoft.com/office/drawing/2014/main" xmlns="" id="{EDB2B962-2579-4A3E-8A1F-5E1DC6415794}"/>
              </a:ext>
            </a:extLst>
          </p:cNvPr>
          <p:cNvGraphicFramePr>
            <a:graphicFrameLocks/>
          </p:cNvGraphicFramePr>
          <p:nvPr>
            <p:extLst>
              <p:ext uri="{D42A27DB-BD31-4B8C-83A1-F6EECF244321}">
                <p14:modId xmlns:p14="http://schemas.microsoft.com/office/powerpoint/2010/main" val="3222739101"/>
              </p:ext>
            </p:extLst>
          </p:nvPr>
        </p:nvGraphicFramePr>
        <p:xfrm>
          <a:off x="4850405" y="973682"/>
          <a:ext cx="7051379" cy="5329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スライド番号プレースホルダー 3">
            <a:extLst>
              <a:ext uri="{FF2B5EF4-FFF2-40B4-BE49-F238E27FC236}">
                <a16:creationId xmlns:a16="http://schemas.microsoft.com/office/drawing/2014/main" xmlns="" id="{98CC268C-7C28-4031-B65A-BD79750143D6}"/>
              </a:ext>
            </a:extLst>
          </p:cNvPr>
          <p:cNvSpPr>
            <a:spLocks noGrp="1"/>
          </p:cNvSpPr>
          <p:nvPr>
            <p:ph type="sldNum" sz="quarter" idx="12"/>
          </p:nvPr>
        </p:nvSpPr>
        <p:spPr/>
        <p:txBody>
          <a:bodyPr/>
          <a:lstStyle/>
          <a:p>
            <a:fld id="{20BCA137-A9B4-4665-9C06-F79EEDBBD040}" type="slidenum">
              <a:rPr kumimoji="1" lang="ja-JP" altLang="en-US" smtClean="0"/>
              <a:t>54</a:t>
            </a:fld>
            <a:endParaRPr kumimoji="1" lang="ja-JP" altLang="en-US"/>
          </a:p>
        </p:txBody>
      </p:sp>
    </p:spTree>
    <p:extLst>
      <p:ext uri="{BB962C8B-B14F-4D97-AF65-F5344CB8AC3E}">
        <p14:creationId xmlns:p14="http://schemas.microsoft.com/office/powerpoint/2010/main" val="332968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タイトル 1"/>
          <p:cNvSpPr>
            <a:spLocks noGrp="1"/>
          </p:cNvSpPr>
          <p:nvPr>
            <p:ph type="title"/>
          </p:nvPr>
        </p:nvSpPr>
        <p:spPr>
          <a:xfrm>
            <a:off x="535020" y="685800"/>
            <a:ext cx="2780271" cy="5105400"/>
          </a:xfrm>
        </p:spPr>
        <p:txBody>
          <a:bodyPr>
            <a:normAutofit/>
          </a:bodyPr>
          <a:lstStyle/>
          <a:p>
            <a:r>
              <a:rPr kumimoji="1" lang="ja-JP" altLang="en-US" sz="4000" dirty="0">
                <a:solidFill>
                  <a:srgbClr val="FFFFFF"/>
                </a:solidFill>
              </a:rPr>
              <a:t>まとめ</a:t>
            </a:r>
          </a:p>
        </p:txBody>
      </p:sp>
      <p:sp>
        <p:nvSpPr>
          <p:cNvPr id="4" name="スライド番号プレースホルダー 3">
            <a:extLst>
              <a:ext uri="{FF2B5EF4-FFF2-40B4-BE49-F238E27FC236}">
                <a16:creationId xmlns:a16="http://schemas.microsoft.com/office/drawing/2014/main" xmlns="" id="{98CC268C-7C28-4031-B65A-BD79750143D6}"/>
              </a:ext>
            </a:extLst>
          </p:cNvPr>
          <p:cNvSpPr>
            <a:spLocks noGrp="1"/>
          </p:cNvSpPr>
          <p:nvPr>
            <p:ph type="sldNum" sz="quarter" idx="12"/>
          </p:nvPr>
        </p:nvSpPr>
        <p:spPr/>
        <p:txBody>
          <a:bodyPr/>
          <a:lstStyle/>
          <a:p>
            <a:fld id="{20BCA137-A9B4-4665-9C06-F79EEDBBD040}" type="slidenum">
              <a:rPr kumimoji="1" lang="ja-JP" altLang="en-US" smtClean="0"/>
              <a:t>55</a:t>
            </a:fld>
            <a:endParaRPr kumimoji="1" lang="ja-JP" altLang="en-US"/>
          </a:p>
        </p:txBody>
      </p:sp>
      <p:sp>
        <p:nvSpPr>
          <p:cNvPr id="5" name="テキスト ボックス 4">
            <a:extLst>
              <a:ext uri="{FF2B5EF4-FFF2-40B4-BE49-F238E27FC236}">
                <a16:creationId xmlns:a16="http://schemas.microsoft.com/office/drawing/2014/main" xmlns="" id="{CACDBBFF-9DB4-481E-B049-017B1686BD36}"/>
              </a:ext>
            </a:extLst>
          </p:cNvPr>
          <p:cNvSpPr txBox="1"/>
          <p:nvPr/>
        </p:nvSpPr>
        <p:spPr>
          <a:xfrm>
            <a:off x="5117105" y="828100"/>
            <a:ext cx="6646238" cy="830997"/>
          </a:xfrm>
          <a:prstGeom prst="rect">
            <a:avLst/>
          </a:prstGeom>
          <a:noFill/>
        </p:spPr>
        <p:txBody>
          <a:bodyPr wrap="square" rtlCol="0">
            <a:spAutoFit/>
          </a:bodyPr>
          <a:lstStyle/>
          <a:p>
            <a:r>
              <a:rPr kumimoji="1" lang="ja-JP" altLang="en-US" sz="2400" dirty="0"/>
              <a:t>大阪</a:t>
            </a:r>
            <a:r>
              <a:rPr kumimoji="1" lang="en-US" altLang="ja-JP" sz="2400" dirty="0"/>
              <a:t>IR</a:t>
            </a:r>
            <a:r>
              <a:rPr lang="en-US" altLang="ja-JP" sz="2400" dirty="0"/>
              <a:t>	</a:t>
            </a:r>
            <a:r>
              <a:rPr lang="ja-JP" altLang="en-US" sz="2400" dirty="0"/>
              <a:t>　　　　</a:t>
            </a:r>
            <a:r>
              <a:rPr lang="en-US" altLang="ja-JP" sz="2400" dirty="0"/>
              <a:t>	</a:t>
            </a:r>
            <a:r>
              <a:rPr kumimoji="1" lang="ja-JP" altLang="en-US" sz="2400" dirty="0"/>
              <a:t>推定年間売上高　</a:t>
            </a:r>
            <a:r>
              <a:rPr kumimoji="1" lang="en-US" altLang="ja-JP" sz="2400" dirty="0"/>
              <a:t>	4800</a:t>
            </a:r>
            <a:r>
              <a:rPr kumimoji="1" lang="ja-JP" altLang="en-US" sz="2400" dirty="0"/>
              <a:t>億円</a:t>
            </a:r>
            <a:endParaRPr lang="en-US" altLang="ja-JP" sz="2400" dirty="0"/>
          </a:p>
          <a:p>
            <a:r>
              <a:rPr lang="ja-JP" altLang="en-US" sz="2400" dirty="0"/>
              <a:t>　　　　　</a:t>
            </a:r>
            <a:r>
              <a:rPr lang="en-US" altLang="ja-JP" sz="2400" dirty="0"/>
              <a:t>	</a:t>
            </a:r>
            <a:r>
              <a:rPr lang="ja-JP" altLang="en-US" sz="2400" dirty="0"/>
              <a:t>推定年間来場者数　</a:t>
            </a:r>
            <a:r>
              <a:rPr lang="en-US" altLang="ja-JP" sz="2400" dirty="0"/>
              <a:t>	1500</a:t>
            </a:r>
            <a:r>
              <a:rPr lang="ja-JP" altLang="en-US" sz="2400" dirty="0"/>
              <a:t>万人</a:t>
            </a:r>
            <a:endParaRPr kumimoji="1" lang="ja-JP" altLang="en-US" sz="2400" dirty="0"/>
          </a:p>
        </p:txBody>
      </p:sp>
      <p:sp>
        <p:nvSpPr>
          <p:cNvPr id="6" name="テキスト ボックス 5">
            <a:extLst>
              <a:ext uri="{FF2B5EF4-FFF2-40B4-BE49-F238E27FC236}">
                <a16:creationId xmlns:a16="http://schemas.microsoft.com/office/drawing/2014/main" xmlns="" id="{9257F0A1-8839-4489-BD27-68DB50BE3608}"/>
              </a:ext>
            </a:extLst>
          </p:cNvPr>
          <p:cNvSpPr txBox="1"/>
          <p:nvPr/>
        </p:nvSpPr>
        <p:spPr>
          <a:xfrm>
            <a:off x="5267934" y="3238500"/>
            <a:ext cx="5846268" cy="523220"/>
          </a:xfrm>
          <a:prstGeom prst="rect">
            <a:avLst/>
          </a:prstGeom>
          <a:noFill/>
        </p:spPr>
        <p:txBody>
          <a:bodyPr wrap="square" rtlCol="0">
            <a:spAutoFit/>
          </a:bodyPr>
          <a:lstStyle/>
          <a:p>
            <a:endParaRPr kumimoji="1" lang="ja-JP" altLang="en-US" sz="2800" dirty="0"/>
          </a:p>
        </p:txBody>
      </p:sp>
      <p:sp>
        <p:nvSpPr>
          <p:cNvPr id="20" name="テキスト ボックス 19">
            <a:extLst>
              <a:ext uri="{FF2B5EF4-FFF2-40B4-BE49-F238E27FC236}">
                <a16:creationId xmlns:a16="http://schemas.microsoft.com/office/drawing/2014/main" xmlns="" id="{67CFA0D8-1755-4C45-BBF1-89DE7F3B3D9E}"/>
              </a:ext>
            </a:extLst>
          </p:cNvPr>
          <p:cNvSpPr txBox="1"/>
          <p:nvPr/>
        </p:nvSpPr>
        <p:spPr>
          <a:xfrm>
            <a:off x="5050431" y="1612930"/>
            <a:ext cx="6713534" cy="461665"/>
          </a:xfrm>
          <a:prstGeom prst="rect">
            <a:avLst/>
          </a:prstGeom>
          <a:noFill/>
        </p:spPr>
        <p:txBody>
          <a:bodyPr wrap="square" rtlCol="0">
            <a:spAutoFit/>
          </a:bodyPr>
          <a:lstStyle/>
          <a:p>
            <a:pPr algn="just"/>
            <a:r>
              <a:rPr lang="en-US" altLang="ja-JP" sz="2400" dirty="0"/>
              <a:t>USJ   </a:t>
            </a:r>
            <a:r>
              <a:rPr lang="ja-JP" altLang="en-US" sz="2400" dirty="0"/>
              <a:t>　　　</a:t>
            </a:r>
            <a:r>
              <a:rPr lang="en-US" altLang="ja-JP" sz="2400" dirty="0"/>
              <a:t> 2017</a:t>
            </a:r>
            <a:r>
              <a:rPr lang="ja-JP" altLang="en-US" sz="2400" dirty="0"/>
              <a:t>年度年間売上高　　</a:t>
            </a:r>
            <a:r>
              <a:rPr lang="en-US" altLang="ja-JP" sz="2400" dirty="0"/>
              <a:t>1658</a:t>
            </a:r>
            <a:r>
              <a:rPr lang="ja-JP" altLang="en-US" sz="2400" dirty="0"/>
              <a:t>億円</a:t>
            </a:r>
            <a:endParaRPr lang="en-US" altLang="ja-JP" sz="2400" dirty="0"/>
          </a:p>
        </p:txBody>
      </p:sp>
      <p:sp>
        <p:nvSpPr>
          <p:cNvPr id="11" name="四角形: 角を丸くする 10">
            <a:extLst>
              <a:ext uri="{FF2B5EF4-FFF2-40B4-BE49-F238E27FC236}">
                <a16:creationId xmlns:a16="http://schemas.microsoft.com/office/drawing/2014/main" xmlns="" id="{2E0690AA-7275-4D6D-A9C3-EFD59716EC39}"/>
              </a:ext>
            </a:extLst>
          </p:cNvPr>
          <p:cNvSpPr/>
          <p:nvPr/>
        </p:nvSpPr>
        <p:spPr>
          <a:xfrm>
            <a:off x="5050431" y="2375630"/>
            <a:ext cx="6128934" cy="1788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大阪</a:t>
            </a:r>
            <a:r>
              <a:rPr lang="en-US" altLang="ja-JP" sz="3200" dirty="0"/>
              <a:t>IR</a:t>
            </a:r>
            <a:r>
              <a:rPr lang="ja-JP" altLang="en-US" sz="3200" dirty="0"/>
              <a:t>は数年に渡って大阪の</a:t>
            </a:r>
            <a:endParaRPr lang="en-US" altLang="ja-JP" sz="3200" dirty="0"/>
          </a:p>
          <a:p>
            <a:pPr algn="ctr"/>
            <a:r>
              <a:rPr lang="ja-JP" altLang="en-US" sz="3200" dirty="0"/>
              <a:t>経済に大きな影響を与え続ける</a:t>
            </a:r>
          </a:p>
        </p:txBody>
      </p:sp>
      <p:sp>
        <p:nvSpPr>
          <p:cNvPr id="19" name="テキスト ボックス 18">
            <a:extLst>
              <a:ext uri="{FF2B5EF4-FFF2-40B4-BE49-F238E27FC236}">
                <a16:creationId xmlns:a16="http://schemas.microsoft.com/office/drawing/2014/main" xmlns="" id="{E1DB12E2-E6C3-4F13-9DD1-13FD65A97A3D}"/>
              </a:ext>
            </a:extLst>
          </p:cNvPr>
          <p:cNvSpPr txBox="1"/>
          <p:nvPr/>
        </p:nvSpPr>
        <p:spPr>
          <a:xfrm>
            <a:off x="5117105" y="4783405"/>
            <a:ext cx="6255421" cy="954107"/>
          </a:xfrm>
          <a:prstGeom prst="rect">
            <a:avLst/>
          </a:prstGeom>
          <a:noFill/>
        </p:spPr>
        <p:txBody>
          <a:bodyPr wrap="square" rtlCol="0">
            <a:spAutoFit/>
          </a:bodyPr>
          <a:lstStyle/>
          <a:p>
            <a:r>
              <a:rPr kumimoji="1" lang="ja-JP" altLang="en-US" sz="2800" dirty="0"/>
              <a:t>様々な角度から集客を狙うことで継続的に顧客を獲得し続けることが出来る</a:t>
            </a:r>
          </a:p>
        </p:txBody>
      </p:sp>
      <p:sp>
        <p:nvSpPr>
          <p:cNvPr id="23" name="フローチャート: 代替処理 22">
            <a:extLst>
              <a:ext uri="{FF2B5EF4-FFF2-40B4-BE49-F238E27FC236}">
                <a16:creationId xmlns:a16="http://schemas.microsoft.com/office/drawing/2014/main" xmlns="" id="{E79F0F90-AEE8-407C-8A52-9F5ABBC224E0}"/>
              </a:ext>
            </a:extLst>
          </p:cNvPr>
          <p:cNvSpPr/>
          <p:nvPr/>
        </p:nvSpPr>
        <p:spPr>
          <a:xfrm>
            <a:off x="4930293" y="2134197"/>
            <a:ext cx="6393577" cy="2339789"/>
          </a:xfrm>
          <a:prstGeom prst="flowChartAlternate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t>大阪副首都計画の</a:t>
            </a:r>
            <a:endParaRPr kumimoji="1" lang="en-US" altLang="ja-JP" sz="5400" dirty="0"/>
          </a:p>
          <a:p>
            <a:pPr algn="ctr"/>
            <a:r>
              <a:rPr lang="ja-JP" altLang="en-US" sz="5400" dirty="0"/>
              <a:t>後押しに</a:t>
            </a:r>
            <a:endParaRPr kumimoji="1" lang="ja-JP" altLang="en-US" sz="5400" dirty="0"/>
          </a:p>
        </p:txBody>
      </p:sp>
    </p:spTree>
    <p:extLst>
      <p:ext uri="{BB962C8B-B14F-4D97-AF65-F5344CB8AC3E}">
        <p14:creationId xmlns:p14="http://schemas.microsoft.com/office/powerpoint/2010/main" val="314602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2F5C34F2-01CA-413D-8CED-44BF0461AB0A}"/>
              </a:ext>
            </a:extLst>
          </p:cNvPr>
          <p:cNvSpPr>
            <a:spLocks noGrp="1"/>
          </p:cNvSpPr>
          <p:nvPr>
            <p:ph type="title"/>
          </p:nvPr>
        </p:nvSpPr>
        <p:spPr/>
        <p:txBody>
          <a:bodyPr/>
          <a:lstStyle/>
          <a:p>
            <a:r>
              <a:rPr lang="ja-JP" altLang="en-US" dirty="0"/>
              <a:t>参考文献</a:t>
            </a:r>
            <a:endParaRPr kumimoji="1" lang="ja-JP" altLang="en-US" dirty="0"/>
          </a:p>
        </p:txBody>
      </p:sp>
      <p:sp>
        <p:nvSpPr>
          <p:cNvPr id="3" name="テキスト ボックス 2">
            <a:extLst>
              <a:ext uri="{FF2B5EF4-FFF2-40B4-BE49-F238E27FC236}">
                <a16:creationId xmlns:a16="http://schemas.microsoft.com/office/drawing/2014/main" xmlns="" id="{34D87024-9DCC-4CB7-A5C3-0FEC39AE876C}"/>
              </a:ext>
            </a:extLst>
          </p:cNvPr>
          <p:cNvSpPr txBox="1"/>
          <p:nvPr/>
        </p:nvSpPr>
        <p:spPr>
          <a:xfrm>
            <a:off x="838200" y="1757083"/>
            <a:ext cx="10443882" cy="4524315"/>
          </a:xfrm>
          <a:prstGeom prst="rect">
            <a:avLst/>
          </a:prstGeom>
          <a:noFill/>
        </p:spPr>
        <p:txBody>
          <a:bodyPr wrap="square" rtlCol="0">
            <a:spAutoFit/>
          </a:bodyPr>
          <a:lstStyle/>
          <a:p>
            <a:r>
              <a:rPr lang="en-US" altLang="ja-JP" sz="2400" dirty="0">
                <a:hlinkClick r:id="rId2"/>
              </a:rPr>
              <a:t>https://datsu-sala.com/post-539/</a:t>
            </a:r>
            <a:endParaRPr lang="en-US" altLang="ja-JP" sz="2400" dirty="0"/>
          </a:p>
          <a:p>
            <a:endParaRPr lang="en-US" altLang="ja-JP" sz="2400" dirty="0"/>
          </a:p>
          <a:p>
            <a:r>
              <a:rPr lang="en-US" altLang="ja-JP" sz="2400" dirty="0">
                <a:hlinkClick r:id="rId3"/>
              </a:rPr>
              <a:t>http://www.element-inc.jp/2016/05/13/5977/</a:t>
            </a:r>
            <a:endParaRPr lang="en-US" altLang="ja-JP" sz="2400" dirty="0"/>
          </a:p>
          <a:p>
            <a:endParaRPr lang="en-US" altLang="ja-JP" sz="2400" dirty="0"/>
          </a:p>
          <a:p>
            <a:r>
              <a:rPr lang="en-US" altLang="ja-JP" sz="2400" dirty="0">
                <a:hlinkClick r:id="rId4"/>
              </a:rPr>
              <a:t>https://www.city.osaka.lg.jp/keizaisenryaku/cmsfiles/contents/0000406/406809/02sankousiryou.pdf</a:t>
            </a:r>
            <a:endParaRPr lang="en-US" altLang="ja-JP" sz="2400" dirty="0"/>
          </a:p>
          <a:p>
            <a:endParaRPr lang="en-US" altLang="ja-JP" sz="2400" dirty="0"/>
          </a:p>
          <a:p>
            <a:r>
              <a:rPr lang="en-US" altLang="ja-JP" sz="2400" dirty="0">
                <a:hlinkClick r:id="rId5"/>
              </a:rPr>
              <a:t>http://www.pref.osaka.lg.jp/irs-kikaku/kousou/index.html</a:t>
            </a:r>
            <a:endParaRPr lang="en-US" altLang="ja-JP" sz="2400" dirty="0"/>
          </a:p>
          <a:p>
            <a:endParaRPr lang="en-US" altLang="ja-JP" sz="2400" dirty="0"/>
          </a:p>
          <a:p>
            <a:r>
              <a:rPr lang="en-US" altLang="ja-JP" sz="2400" dirty="0">
                <a:hlinkClick r:id="rId6"/>
              </a:rPr>
              <a:t>https://www.theindianwire.com/wp-content/uploads/2018/09/video-slate._CB472361159_.png</a:t>
            </a:r>
            <a:endParaRPr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xmlns="" id="{BC53EC5A-C65D-418A-9FFE-5FBA061CA69F}"/>
              </a:ext>
            </a:extLst>
          </p:cNvPr>
          <p:cNvSpPr>
            <a:spLocks noGrp="1"/>
          </p:cNvSpPr>
          <p:nvPr>
            <p:ph type="sldNum" sz="quarter" idx="12"/>
          </p:nvPr>
        </p:nvSpPr>
        <p:spPr/>
        <p:txBody>
          <a:bodyPr/>
          <a:lstStyle/>
          <a:p>
            <a:fld id="{20BCA137-A9B4-4665-9C06-F79EEDBBD040}" type="slidenum">
              <a:rPr kumimoji="1" lang="ja-JP" altLang="en-US" smtClean="0"/>
              <a:t>56</a:t>
            </a:fld>
            <a:endParaRPr kumimoji="1" lang="ja-JP" altLang="en-US"/>
          </a:p>
        </p:txBody>
      </p:sp>
    </p:spTree>
    <p:extLst>
      <p:ext uri="{BB962C8B-B14F-4D97-AF65-F5344CB8AC3E}">
        <p14:creationId xmlns:p14="http://schemas.microsoft.com/office/powerpoint/2010/main" val="2262699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xmlns="" id="{F3755491-1C50-4B9C-90FA-4835C03979F2}"/>
              </a:ext>
            </a:extLst>
          </p:cNvPr>
          <p:cNvSpPr>
            <a:spLocks noGrp="1"/>
          </p:cNvSpPr>
          <p:nvPr>
            <p:ph idx="4294967295"/>
          </p:nvPr>
        </p:nvSpPr>
        <p:spPr>
          <a:xfrm>
            <a:off x="838200" y="2894012"/>
            <a:ext cx="10515600" cy="1069975"/>
          </a:xfrm>
        </p:spPr>
        <p:txBody>
          <a:bodyPr>
            <a:normAutofit/>
          </a:bodyPr>
          <a:lstStyle/>
          <a:p>
            <a:pPr marL="0" indent="0" algn="ctr">
              <a:buNone/>
            </a:pPr>
            <a:r>
              <a:rPr kumimoji="1" lang="ja-JP" altLang="en-US" sz="6000" dirty="0"/>
              <a:t>ご清聴ありがとうございました</a:t>
            </a:r>
          </a:p>
        </p:txBody>
      </p:sp>
      <p:sp>
        <p:nvSpPr>
          <p:cNvPr id="2" name="スライド番号プレースホルダー 1">
            <a:extLst>
              <a:ext uri="{FF2B5EF4-FFF2-40B4-BE49-F238E27FC236}">
                <a16:creationId xmlns:a16="http://schemas.microsoft.com/office/drawing/2014/main" xmlns="" id="{B8EC930A-1359-4D97-9311-92C592E9F639}"/>
              </a:ext>
            </a:extLst>
          </p:cNvPr>
          <p:cNvSpPr>
            <a:spLocks noGrp="1"/>
          </p:cNvSpPr>
          <p:nvPr>
            <p:ph type="sldNum" sz="quarter" idx="12"/>
          </p:nvPr>
        </p:nvSpPr>
        <p:spPr/>
        <p:txBody>
          <a:bodyPr/>
          <a:lstStyle/>
          <a:p>
            <a:fld id="{20BCA137-A9B4-4665-9C06-F79EEDBBD040}" type="slidenum">
              <a:rPr kumimoji="1" lang="ja-JP" altLang="en-US" smtClean="0"/>
              <a:t>57</a:t>
            </a:fld>
            <a:endParaRPr kumimoji="1" lang="ja-JP" altLang="en-US"/>
          </a:p>
        </p:txBody>
      </p:sp>
    </p:spTree>
    <p:extLst>
      <p:ext uri="{BB962C8B-B14F-4D97-AF65-F5344CB8AC3E}">
        <p14:creationId xmlns:p14="http://schemas.microsoft.com/office/powerpoint/2010/main" val="249698141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結果</a:t>
            </a:r>
          </a:p>
        </p:txBody>
      </p:sp>
      <p:graphicFrame>
        <p:nvGraphicFramePr>
          <p:cNvPr id="7" name="コンテンツ プレースホルダー 6"/>
          <p:cNvGraphicFramePr>
            <a:graphicFrameLocks noGrp="1"/>
          </p:cNvGraphicFramePr>
          <p:nvPr>
            <p:ph idx="1"/>
          </p:nvPr>
        </p:nvGraphicFramePr>
        <p:xfrm>
          <a:off x="478971" y="1769700"/>
          <a:ext cx="4413069" cy="4485005"/>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5683045" y="3056262"/>
            <a:ext cx="6387035" cy="2308324"/>
          </a:xfrm>
          <a:prstGeom prst="rect">
            <a:avLst/>
          </a:prstGeom>
          <a:noFill/>
        </p:spPr>
        <p:txBody>
          <a:bodyPr wrap="square" rtlCol="0">
            <a:spAutoFit/>
          </a:bodyPr>
          <a:lstStyle/>
          <a:p>
            <a:r>
              <a:rPr kumimoji="1" lang="ja-JP" altLang="en-US" sz="3600" b="1" dirty="0"/>
              <a:t>全体の</a:t>
            </a:r>
            <a:r>
              <a:rPr kumimoji="1" lang="en-US" altLang="ja-JP" sz="3600" b="1" dirty="0"/>
              <a:t>7</a:t>
            </a:r>
            <a:r>
              <a:rPr kumimoji="1" lang="ja-JP" altLang="en-US" sz="3600" b="1" dirty="0"/>
              <a:t>割の学生が知らない</a:t>
            </a:r>
            <a:r>
              <a:rPr lang="ja-JP" altLang="en-US" sz="3600" b="1" dirty="0"/>
              <a:t>！</a:t>
            </a:r>
            <a:endParaRPr lang="en-US" altLang="ja-JP" sz="3600" b="1" dirty="0"/>
          </a:p>
          <a:p>
            <a:endParaRPr kumimoji="1" lang="en-US" altLang="ja-JP" sz="3600" b="1" dirty="0"/>
          </a:p>
          <a:p>
            <a:r>
              <a:rPr kumimoji="1" lang="ja-JP" altLang="en-US" sz="3600" b="1" dirty="0"/>
              <a:t>はいと答えた人の中では</a:t>
            </a:r>
            <a:r>
              <a:rPr kumimoji="1" lang="ja-JP" altLang="en-US" sz="3600" b="1" dirty="0" err="1"/>
              <a:t>．．．</a:t>
            </a:r>
            <a:endParaRPr kumimoji="1" lang="en-US" altLang="ja-JP" sz="3600" b="1" dirty="0"/>
          </a:p>
          <a:p>
            <a:r>
              <a:rPr lang="en-US" altLang="ja-JP" sz="3600" b="1" dirty="0"/>
              <a:t>8</a:t>
            </a:r>
            <a:r>
              <a:rPr lang="ja-JP" altLang="en-US" sz="3600" b="1" dirty="0"/>
              <a:t>割の学生が賛成！</a:t>
            </a:r>
            <a:endParaRPr kumimoji="1" lang="ja-JP" altLang="en-US" sz="3600" b="1" dirty="0"/>
          </a:p>
        </p:txBody>
      </p:sp>
      <p:graphicFrame>
        <p:nvGraphicFramePr>
          <p:cNvPr id="6" name="グラフ 5"/>
          <p:cNvGraphicFramePr/>
          <p:nvPr>
            <p:extLst>
              <p:ext uri="{D42A27DB-BD31-4B8C-83A1-F6EECF244321}">
                <p14:modId xmlns:p14="http://schemas.microsoft.com/office/powerpoint/2010/main" val="1534707863"/>
              </p:ext>
            </p:extLst>
          </p:nvPr>
        </p:nvGraphicFramePr>
        <p:xfrm>
          <a:off x="77492" y="365125"/>
          <a:ext cx="8718164" cy="61743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9812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8" y="0"/>
            <a:ext cx="10515600" cy="1325563"/>
          </a:xfrm>
        </p:spPr>
        <p:txBody>
          <a:bodyPr/>
          <a:lstStyle/>
          <a:p>
            <a:r>
              <a:rPr kumimoji="1" lang="ja-JP" altLang="en-US" dirty="0"/>
              <a:t>日本の現状</a:t>
            </a:r>
          </a:p>
        </p:txBody>
      </p:sp>
      <p:sp>
        <p:nvSpPr>
          <p:cNvPr id="14" name="テキスト ボックス 13"/>
          <p:cNvSpPr txBox="1"/>
          <p:nvPr/>
        </p:nvSpPr>
        <p:spPr>
          <a:xfrm>
            <a:off x="3361506" y="5830004"/>
            <a:ext cx="6723788" cy="954107"/>
          </a:xfrm>
          <a:prstGeom prst="rect">
            <a:avLst/>
          </a:prstGeom>
          <a:noFill/>
        </p:spPr>
        <p:txBody>
          <a:bodyPr wrap="square" rtlCol="0">
            <a:spAutoFit/>
          </a:bodyPr>
          <a:lstStyle/>
          <a:p>
            <a:r>
              <a:rPr lang="ja-JP" altLang="en-US" sz="2800" dirty="0"/>
              <a:t>高齢化社会と人口減少が予測されている</a:t>
            </a:r>
          </a:p>
          <a:p>
            <a:r>
              <a:rPr lang="ja-JP" altLang="en-US" sz="2800" dirty="0"/>
              <a:t>　→需要・労働力減</a:t>
            </a:r>
          </a:p>
        </p:txBody>
      </p:sp>
      <p:sp>
        <p:nvSpPr>
          <p:cNvPr id="3" name="スライド番号プレースホルダー 2"/>
          <p:cNvSpPr>
            <a:spLocks noGrp="1"/>
          </p:cNvSpPr>
          <p:nvPr>
            <p:ph type="sldNum" sz="quarter" idx="12"/>
          </p:nvPr>
        </p:nvSpPr>
        <p:spPr/>
        <p:txBody>
          <a:bodyPr/>
          <a:lstStyle/>
          <a:p>
            <a:fld id="{20BCA137-A9B4-4665-9C06-F79EEDBBD040}" type="slidenum">
              <a:rPr kumimoji="1" lang="ja-JP" altLang="en-US" smtClean="0"/>
              <a:t>7</a:t>
            </a:fld>
            <a:endParaRPr kumimoji="1" lang="ja-JP" altLang="en-US"/>
          </a:p>
        </p:txBody>
      </p:sp>
      <p:pic>
        <p:nvPicPr>
          <p:cNvPr id="4" name="図 3"/>
          <p:cNvPicPr>
            <a:picLocks noChangeAspect="1"/>
          </p:cNvPicPr>
          <p:nvPr/>
        </p:nvPicPr>
        <p:blipFill>
          <a:blip r:embed="rId2"/>
          <a:stretch>
            <a:fillRect/>
          </a:stretch>
        </p:blipFill>
        <p:spPr>
          <a:xfrm>
            <a:off x="838199" y="991110"/>
            <a:ext cx="10204270" cy="4731424"/>
          </a:xfrm>
          <a:prstGeom prst="rect">
            <a:avLst/>
          </a:prstGeom>
        </p:spPr>
      </p:pic>
    </p:spTree>
    <p:extLst>
      <p:ext uri="{BB962C8B-B14F-4D97-AF65-F5344CB8AC3E}">
        <p14:creationId xmlns:p14="http://schemas.microsoft.com/office/powerpoint/2010/main" val="141104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日本の現状</a:t>
            </a:r>
          </a:p>
        </p:txBody>
      </p:sp>
      <p:pic>
        <p:nvPicPr>
          <p:cNvPr id="4" name="コンテンツ プレースホルダー 3"/>
          <p:cNvPicPr>
            <a:picLocks noGrp="1" noChangeAspect="1"/>
          </p:cNvPicPr>
          <p:nvPr>
            <p:ph idx="1"/>
          </p:nvPr>
        </p:nvPicPr>
        <p:blipFill>
          <a:blip r:embed="rId2"/>
          <a:stretch>
            <a:fillRect/>
          </a:stretch>
        </p:blipFill>
        <p:spPr>
          <a:xfrm>
            <a:off x="474824" y="1600142"/>
            <a:ext cx="6746133" cy="3657715"/>
          </a:xfrm>
          <a:prstGeom prst="rect">
            <a:avLst/>
          </a:prstGeom>
        </p:spPr>
      </p:pic>
      <p:cxnSp>
        <p:nvCxnSpPr>
          <p:cNvPr id="6" name="直線矢印コネクタ 5"/>
          <p:cNvCxnSpPr/>
          <p:nvPr/>
        </p:nvCxnSpPr>
        <p:spPr>
          <a:xfrm flipV="1">
            <a:off x="1746421" y="3128931"/>
            <a:ext cx="2664823" cy="844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2255520" y="3007151"/>
            <a:ext cx="1288957" cy="4893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t>約</a:t>
            </a:r>
            <a:r>
              <a:rPr kumimoji="1" lang="en-US" altLang="ja-JP" sz="1000" dirty="0"/>
              <a:t>4</a:t>
            </a:r>
            <a:r>
              <a:rPr kumimoji="1" lang="ja-JP" altLang="en-US" sz="1000" dirty="0"/>
              <a:t>・</a:t>
            </a:r>
            <a:r>
              <a:rPr kumimoji="1" lang="en-US" altLang="ja-JP" sz="1000" dirty="0"/>
              <a:t>6</a:t>
            </a:r>
            <a:r>
              <a:rPr kumimoji="1" lang="ja-JP" altLang="en-US" sz="1000" dirty="0"/>
              <a:t>倍</a:t>
            </a:r>
          </a:p>
        </p:txBody>
      </p:sp>
      <p:pic>
        <p:nvPicPr>
          <p:cNvPr id="8" name="図 7"/>
          <p:cNvPicPr>
            <a:picLocks noChangeAspect="1"/>
          </p:cNvPicPr>
          <p:nvPr/>
        </p:nvPicPr>
        <p:blipFill>
          <a:blip r:embed="rId3"/>
          <a:stretch>
            <a:fillRect/>
          </a:stretch>
        </p:blipFill>
        <p:spPr>
          <a:xfrm>
            <a:off x="4228386" y="2938271"/>
            <a:ext cx="1088739" cy="1730132"/>
          </a:xfrm>
          <a:prstGeom prst="rect">
            <a:avLst/>
          </a:prstGeom>
        </p:spPr>
      </p:pic>
      <p:sp>
        <p:nvSpPr>
          <p:cNvPr id="13" name="四角形吹き出し 12"/>
          <p:cNvSpPr/>
          <p:nvPr/>
        </p:nvSpPr>
        <p:spPr>
          <a:xfrm>
            <a:off x="2177517" y="5651369"/>
            <a:ext cx="4101737" cy="1100972"/>
          </a:xfrm>
          <a:prstGeom prst="wedgeRectCallout">
            <a:avLst>
              <a:gd name="adj1" fmla="val 16535"/>
              <a:gd name="adj2" fmla="val -110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約</a:t>
            </a:r>
            <a:r>
              <a:rPr kumimoji="1" lang="en-US" altLang="ja-JP" sz="2000" dirty="0"/>
              <a:t>4</a:t>
            </a:r>
            <a:r>
              <a:rPr kumimoji="1" lang="ja-JP" altLang="en-US" sz="2000" dirty="0"/>
              <a:t>割の訪日外国人が大阪へ！</a:t>
            </a:r>
          </a:p>
        </p:txBody>
      </p:sp>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288" y="1501319"/>
            <a:ext cx="3995824" cy="4452172"/>
          </a:xfrm>
          <a:prstGeom prst="rect">
            <a:avLst/>
          </a:prstGeom>
        </p:spPr>
      </p:pic>
      <p:sp>
        <p:nvSpPr>
          <p:cNvPr id="3" name="スライド番号プレースホルダー 2"/>
          <p:cNvSpPr>
            <a:spLocks noGrp="1"/>
          </p:cNvSpPr>
          <p:nvPr>
            <p:ph type="sldNum" sz="quarter" idx="12"/>
          </p:nvPr>
        </p:nvSpPr>
        <p:spPr/>
        <p:txBody>
          <a:bodyPr/>
          <a:lstStyle/>
          <a:p>
            <a:fld id="{20BCA137-A9B4-4665-9C06-F79EEDBBD040}" type="slidenum">
              <a:rPr kumimoji="1" lang="ja-JP" altLang="en-US" smtClean="0"/>
              <a:t>8</a:t>
            </a:fld>
            <a:endParaRPr kumimoji="1" lang="ja-JP" altLang="en-US"/>
          </a:p>
        </p:txBody>
      </p:sp>
    </p:spTree>
    <p:extLst>
      <p:ext uri="{BB962C8B-B14F-4D97-AF65-F5344CB8AC3E}">
        <p14:creationId xmlns:p14="http://schemas.microsoft.com/office/powerpoint/2010/main" val="168948597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日本の現状</a:t>
            </a:r>
          </a:p>
        </p:txBody>
      </p:sp>
      <p:pic>
        <p:nvPicPr>
          <p:cNvPr id="4" name="コンテンツ プレースホルダー 3"/>
          <p:cNvPicPr>
            <a:picLocks noGrp="1" noChangeAspect="1"/>
          </p:cNvPicPr>
          <p:nvPr>
            <p:ph idx="1"/>
          </p:nvPr>
        </p:nvPicPr>
        <p:blipFill>
          <a:blip r:embed="rId2"/>
          <a:stretch>
            <a:fillRect/>
          </a:stretch>
        </p:blipFill>
        <p:spPr>
          <a:xfrm>
            <a:off x="141021" y="2351314"/>
            <a:ext cx="5856001" cy="2481944"/>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590" y="4104823"/>
            <a:ext cx="2415840" cy="2490900"/>
          </a:xfrm>
          <a:prstGeom prst="rect">
            <a:avLst/>
          </a:prstGeom>
        </p:spPr>
      </p:pic>
      <p:sp>
        <p:nvSpPr>
          <p:cNvPr id="6" name="テキスト ボックス 5"/>
          <p:cNvSpPr txBox="1"/>
          <p:nvPr/>
        </p:nvSpPr>
        <p:spPr>
          <a:xfrm>
            <a:off x="5965372" y="3335382"/>
            <a:ext cx="6008914" cy="830997"/>
          </a:xfrm>
          <a:prstGeom prst="rect">
            <a:avLst/>
          </a:prstGeom>
          <a:noFill/>
        </p:spPr>
        <p:txBody>
          <a:bodyPr wrap="square" rtlCol="0">
            <a:spAutoFit/>
          </a:bodyPr>
          <a:lstStyle/>
          <a:p>
            <a:r>
              <a:rPr kumimoji="1" lang="ja-JP" altLang="en-US" sz="4800" b="1" dirty="0">
                <a:solidFill>
                  <a:srgbClr val="FF0000"/>
                </a:solidFill>
              </a:rPr>
              <a:t>観光交流人口を増大</a:t>
            </a:r>
          </a:p>
        </p:txBody>
      </p:sp>
      <p:sp>
        <p:nvSpPr>
          <p:cNvPr id="3" name="スライド番号プレースホルダー 2"/>
          <p:cNvSpPr>
            <a:spLocks noGrp="1"/>
          </p:cNvSpPr>
          <p:nvPr>
            <p:ph type="sldNum" sz="quarter" idx="12"/>
          </p:nvPr>
        </p:nvSpPr>
        <p:spPr/>
        <p:txBody>
          <a:bodyPr/>
          <a:lstStyle/>
          <a:p>
            <a:fld id="{20BCA137-A9B4-4665-9C06-F79EEDBBD040}" type="slidenum">
              <a:rPr kumimoji="1" lang="ja-JP" altLang="en-US" smtClean="0"/>
              <a:t>9</a:t>
            </a:fld>
            <a:endParaRPr kumimoji="1" lang="ja-JP" altLang="en-US"/>
          </a:p>
        </p:txBody>
      </p:sp>
    </p:spTree>
    <p:extLst>
      <p:ext uri="{BB962C8B-B14F-4D97-AF65-F5344CB8AC3E}">
        <p14:creationId xmlns:p14="http://schemas.microsoft.com/office/powerpoint/2010/main" val="2254700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F782DC93346EDF428B61140B141ED49A" ma:contentTypeVersion="8" ma:contentTypeDescription="新しいドキュメントを作成します。" ma:contentTypeScope="" ma:versionID="305ff496e108a6a3e0d510f3dfb558e5">
  <xsd:schema xmlns:xsd="http://www.w3.org/2001/XMLSchema" xmlns:xs="http://www.w3.org/2001/XMLSchema" xmlns:p="http://schemas.microsoft.com/office/2006/metadata/properties" xmlns:ns3="4b007eac-0ffb-42af-b544-9d3b21a352a4" xmlns:ns4="0a977b39-f49e-4952-97f7-3b96814f835b" targetNamespace="http://schemas.microsoft.com/office/2006/metadata/properties" ma:root="true" ma:fieldsID="ea2b38aa6f882a5b97146939f74b9e02" ns3:_="" ns4:_="">
    <xsd:import namespace="4b007eac-0ffb-42af-b544-9d3b21a352a4"/>
    <xsd:import namespace="0a977b39-f49e-4952-97f7-3b96814f83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07eac-0ffb-42af-b544-9d3b21a352a4"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SharingHintHash" ma:index="10" nillable="true" ma:displayName="共有のヒントのハッシュ"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977b39-f49e-4952-97f7-3b96814f835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246F27-FF79-49B9-AC08-2F5EC6C74E74}">
  <ds:schemaRefs>
    <ds:schemaRef ds:uri="http://schemas.microsoft.com/sharepoint/v3/contenttype/forms"/>
  </ds:schemaRefs>
</ds:datastoreItem>
</file>

<file path=customXml/itemProps2.xml><?xml version="1.0" encoding="utf-8"?>
<ds:datastoreItem xmlns:ds="http://schemas.openxmlformats.org/officeDocument/2006/customXml" ds:itemID="{BC7E354D-C884-49A2-B641-7552FC3C4BE8}">
  <ds:schemaRefs>
    <ds:schemaRef ds:uri="http://purl.org/dc/terms/"/>
    <ds:schemaRef ds:uri="http://schemas.microsoft.com/office/2006/metadata/properties"/>
    <ds:schemaRef ds:uri="4b007eac-0ffb-42af-b544-9d3b21a352a4"/>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infopath/2007/PartnerControls"/>
    <ds:schemaRef ds:uri="0a977b39-f49e-4952-97f7-3b96814f835b"/>
    <ds:schemaRef ds:uri="http://purl.org/dc/dcmitype/"/>
  </ds:schemaRefs>
</ds:datastoreItem>
</file>

<file path=customXml/itemProps3.xml><?xml version="1.0" encoding="utf-8"?>
<ds:datastoreItem xmlns:ds="http://schemas.openxmlformats.org/officeDocument/2006/customXml" ds:itemID="{18292FCF-3FB6-4C82-9B1C-3AA2088F4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007eac-0ffb-42af-b544-9d3b21a352a4"/>
    <ds:schemaRef ds:uri="0a977b39-f49e-4952-97f7-3b96814f83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TotalTime>
  <Words>1274</Words>
  <Application>Microsoft Office PowerPoint</Application>
  <PresentationFormat>ユーザー設定</PresentationFormat>
  <Paragraphs>395</Paragraphs>
  <Slides>57</Slides>
  <Notes>10</Notes>
  <HiddenSlides>2</HiddenSlides>
  <MMClips>0</MMClips>
  <ScaleCrop>false</ScaleCrop>
  <HeadingPairs>
    <vt:vector size="4" baseType="variant">
      <vt:variant>
        <vt:lpstr>テーマ</vt:lpstr>
      </vt:variant>
      <vt:variant>
        <vt:i4>1</vt:i4>
      </vt:variant>
      <vt:variant>
        <vt:lpstr>スライド タイトル</vt:lpstr>
      </vt:variant>
      <vt:variant>
        <vt:i4>57</vt:i4>
      </vt:variant>
    </vt:vector>
  </HeadingPairs>
  <TitlesOfParts>
    <vt:vector size="58" baseType="lpstr">
      <vt:lpstr>Office テーマ</vt:lpstr>
      <vt:lpstr>観光交流人口の増大を原動力とした 副首都構想を支援する</vt:lpstr>
      <vt:lpstr>日本の現状</vt:lpstr>
      <vt:lpstr>PowerPoint プレゼンテーション</vt:lpstr>
      <vt:lpstr>インタビュー形式による定性調査</vt:lpstr>
      <vt:lpstr>アンケートによる定量調査</vt:lpstr>
      <vt:lpstr>結果</vt:lpstr>
      <vt:lpstr>日本の現状</vt:lpstr>
      <vt:lpstr>日本の現状</vt:lpstr>
      <vt:lpstr>日本の現状</vt:lpstr>
      <vt:lpstr>大阪の現状</vt:lpstr>
      <vt:lpstr>大阪の現状</vt:lpstr>
      <vt:lpstr>大阪の現状</vt:lpstr>
      <vt:lpstr>インタビュー形式による定性調査</vt:lpstr>
      <vt:lpstr>シンガポールのＩＲ</vt:lpstr>
      <vt:lpstr>PowerPoint プレゼンテーション</vt:lpstr>
      <vt:lpstr>IR （Integrated Resort :統合型リゾート）</vt:lpstr>
      <vt:lpstr>PowerPoint プレゼンテーション</vt:lpstr>
      <vt:lpstr>PowerPoint プレゼンテーション</vt:lpstr>
      <vt:lpstr>ターゲットは 全世代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eスポーツに関係する3つの法律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vt:lpstr>
      <vt:lpstr>まとめ</vt:lpstr>
      <vt:lpstr>参考文献</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観光交流人口の増大を原動力とした 副首都構想を支援する</dc:title>
  <dc:creator>山本　大吾</dc:creator>
  <cp:lastModifiedBy>山本　大吾</cp:lastModifiedBy>
  <cp:revision>1</cp:revision>
  <dcterms:created xsi:type="dcterms:W3CDTF">2019-12-15T15:13:25Z</dcterms:created>
  <dcterms:modified xsi:type="dcterms:W3CDTF">2020-01-28T05:26:59Z</dcterms:modified>
</cp:coreProperties>
</file>