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harts/chart1.xml" ContentType="application/vnd.openxmlformats-officedocument.drawingml.chart+xml"/>
  <Override PartName="/ppt/drawings/drawing1.xml" ContentType="application/vnd.openxmlformats-officedocument.drawingml.chartshapes+xml"/>
  <Override PartName="/ppt/tags/tag5.xml" ContentType="application/vnd.openxmlformats-officedocument.presentationml.tags+xml"/>
  <Override PartName="/ppt/charts/chart2.xml" ContentType="application/vnd.openxmlformats-officedocument.drawingml.chart+xml"/>
  <Override PartName="/ppt/drawings/drawing2.xml" ContentType="application/vnd.openxmlformats-officedocument.drawingml.chartshapes+xml"/>
  <Override PartName="/ppt/tags/tag6.xml" ContentType="application/vnd.openxmlformats-officedocument.presentationml.tags+xml"/>
  <Override PartName="/ppt/charts/chart3.xml" ContentType="application/vnd.openxmlformats-officedocument.drawingml.chart+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56"/>
  </p:notesMasterIdLst>
  <p:sldIdLst>
    <p:sldId id="269" r:id="rId2"/>
    <p:sldId id="335" r:id="rId3"/>
    <p:sldId id="300" r:id="rId4"/>
    <p:sldId id="295" r:id="rId5"/>
    <p:sldId id="301" r:id="rId6"/>
    <p:sldId id="302" r:id="rId7"/>
    <p:sldId id="305" r:id="rId8"/>
    <p:sldId id="312" r:id="rId9"/>
    <p:sldId id="314" r:id="rId10"/>
    <p:sldId id="331" r:id="rId11"/>
    <p:sldId id="303" r:id="rId12"/>
    <p:sldId id="306" r:id="rId13"/>
    <p:sldId id="337" r:id="rId14"/>
    <p:sldId id="307" r:id="rId15"/>
    <p:sldId id="294" r:id="rId16"/>
    <p:sldId id="313" r:id="rId17"/>
    <p:sldId id="316" r:id="rId18"/>
    <p:sldId id="334" r:id="rId19"/>
    <p:sldId id="288" r:id="rId20"/>
    <p:sldId id="258" r:id="rId21"/>
    <p:sldId id="310" r:id="rId22"/>
    <p:sldId id="311" r:id="rId23"/>
    <p:sldId id="308" r:id="rId24"/>
    <p:sldId id="309" r:id="rId25"/>
    <p:sldId id="257" r:id="rId26"/>
    <p:sldId id="342" r:id="rId27"/>
    <p:sldId id="260" r:id="rId28"/>
    <p:sldId id="265" r:id="rId29"/>
    <p:sldId id="266" r:id="rId30"/>
    <p:sldId id="322" r:id="rId31"/>
    <p:sldId id="277" r:id="rId32"/>
    <p:sldId id="315" r:id="rId33"/>
    <p:sldId id="272" r:id="rId34"/>
    <p:sldId id="273" r:id="rId35"/>
    <p:sldId id="318" r:id="rId36"/>
    <p:sldId id="320" r:id="rId37"/>
    <p:sldId id="319" r:id="rId38"/>
    <p:sldId id="298" r:id="rId39"/>
    <p:sldId id="263" r:id="rId40"/>
    <p:sldId id="321" r:id="rId41"/>
    <p:sldId id="323" r:id="rId42"/>
    <p:sldId id="324" r:id="rId43"/>
    <p:sldId id="325" r:id="rId44"/>
    <p:sldId id="271" r:id="rId45"/>
    <p:sldId id="326" r:id="rId46"/>
    <p:sldId id="282" r:id="rId47"/>
    <p:sldId id="327" r:id="rId48"/>
    <p:sldId id="332" r:id="rId49"/>
    <p:sldId id="328" r:id="rId50"/>
    <p:sldId id="330" r:id="rId51"/>
    <p:sldId id="317" r:id="rId52"/>
    <p:sldId id="329" r:id="rId53"/>
    <p:sldId id="292" r:id="rId54"/>
    <p:sldId id="333" r:id="rId5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anori" initials="m" lastIdx="1" clrIdx="0">
    <p:extLst/>
  </p:cmAuthor>
  <p:cmAuthor id="2" name="奥野 慶" initials="奥野"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550"/>
    <a:srgbClr val="D15A11"/>
    <a:srgbClr val="CA843E"/>
    <a:srgbClr val="ECBF1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3" autoAdjust="0"/>
    <p:restoredTop sz="94660"/>
  </p:normalViewPr>
  <p:slideViewPr>
    <p:cSldViewPr snapToGrid="0">
      <p:cViewPr>
        <p:scale>
          <a:sx n="75" d="100"/>
          <a:sy n="75" d="100"/>
        </p:scale>
        <p:origin x="-498"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Excel_Worksheet1.xlsx"/><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2.xml"/><Relationship Id="rId1" Type="http://schemas.openxmlformats.org/officeDocument/2006/relationships/package" Target="../embeddings/Microsoft_Excel_Worksheet2.xlsx"/><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chartUserShapes" Target="../drawings/drawing3.xml"/><Relationship Id="rId1" Type="http://schemas.openxmlformats.org/officeDocument/2006/relationships/package" Target="../embeddings/Microsoft_Excel_Worksheet6.xlsx"/><Relationship Id="rId4" Type="http://schemas.microsoft.com/office/2011/relationships/chartStyle" Target="style6.xm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dirty="0">
                <a:latin typeface="HGP創英角ﾎﾟｯﾌﾟ体" panose="040B0A00000000000000" pitchFamily="50" charset="-128"/>
                <a:ea typeface="HGP創英角ﾎﾟｯﾌﾟ体" panose="040B0A00000000000000" pitchFamily="50" charset="-128"/>
              </a:rPr>
              <a:t>日本への訪日外国人推移</a:t>
            </a:r>
          </a:p>
        </c:rich>
      </c:tx>
      <c:overlay val="0"/>
      <c:spPr>
        <a:noFill/>
        <a:ln>
          <a:noFill/>
        </a:ln>
        <a:effectLst/>
      </c:spPr>
    </c:title>
    <c:autoTitleDeleted val="0"/>
    <c:plotArea>
      <c:layout>
        <c:manualLayout>
          <c:layoutTarget val="inner"/>
          <c:xMode val="edge"/>
          <c:yMode val="edge"/>
          <c:x val="8.6381813147069317E-2"/>
          <c:y val="0.10659638446423209"/>
          <c:w val="0.89690349066030162"/>
          <c:h val="0.73584125998616767"/>
        </c:manualLayout>
      </c:layout>
      <c:barChart>
        <c:barDir val="col"/>
        <c:grouping val="clustered"/>
        <c:varyColors val="0"/>
        <c:ser>
          <c:idx val="0"/>
          <c:order val="0"/>
          <c:tx>
            <c:strRef>
              <c:f>Sheet1!$B$1</c:f>
              <c:strCache>
                <c:ptCount val="1"/>
                <c:pt idx="0">
                  <c:v>日本への訪日外国人推移</c:v>
                </c:pt>
              </c:strCache>
            </c:strRef>
          </c:tx>
          <c:spPr>
            <a:solidFill>
              <a:schemeClr val="accent1"/>
            </a:solidFill>
            <a:ln>
              <a:noFill/>
            </a:ln>
            <a:effectLst/>
          </c:spPr>
          <c:invertIfNegative val="0"/>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6219</c:v>
                </c:pt>
                <c:pt idx="1">
                  <c:v>8358</c:v>
                </c:pt>
                <c:pt idx="2">
                  <c:v>10364</c:v>
                </c:pt>
                <c:pt idx="3">
                  <c:v>13413</c:v>
                </c:pt>
                <c:pt idx="4">
                  <c:v>19737</c:v>
                </c:pt>
                <c:pt idx="5">
                  <c:v>24040</c:v>
                </c:pt>
                <c:pt idx="6">
                  <c:v>28691</c:v>
                </c:pt>
                <c:pt idx="7">
                  <c:v>31200</c:v>
                </c:pt>
              </c:numCache>
            </c:numRef>
          </c:val>
          <c:extLst xmlns:c16r2="http://schemas.microsoft.com/office/drawing/2015/06/chart">
            <c:ext xmlns:c16="http://schemas.microsoft.com/office/drawing/2014/chart" uri="{C3380CC4-5D6E-409C-BE32-E72D297353CC}">
              <c16:uniqueId val="{00000000-054C-484A-B768-CF37EE6166C2}"/>
            </c:ext>
          </c:extLst>
        </c:ser>
        <c:dLbls>
          <c:showLegendKey val="0"/>
          <c:showVal val="0"/>
          <c:showCatName val="0"/>
          <c:showSerName val="0"/>
          <c:showPercent val="0"/>
          <c:showBubbleSize val="0"/>
        </c:dLbls>
        <c:gapWidth val="219"/>
        <c:overlap val="-27"/>
        <c:axId val="212903936"/>
        <c:axId val="141417216"/>
      </c:barChart>
      <c:catAx>
        <c:axId val="21290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41417216"/>
        <c:crosses val="autoZero"/>
        <c:auto val="1"/>
        <c:lblAlgn val="ctr"/>
        <c:lblOffset val="100"/>
        <c:noMultiLvlLbl val="0"/>
      </c:catAx>
      <c:valAx>
        <c:axId val="14141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12903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437079524567522E-2"/>
          <c:y val="4.9553023700532224E-2"/>
          <c:w val="0.93003777066929139"/>
          <c:h val="0.76384727092474958"/>
        </c:manualLayout>
      </c:layout>
      <c:barChart>
        <c:barDir val="col"/>
        <c:grouping val="clustered"/>
        <c:varyColors val="0"/>
        <c:ser>
          <c:idx val="0"/>
          <c:order val="0"/>
          <c:tx>
            <c:strRef>
              <c:f>Sheet1!$B$1</c:f>
              <c:strCache>
                <c:ptCount val="1"/>
                <c:pt idx="0">
                  <c:v>訪日外客数</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5"/>
                <c:pt idx="0">
                  <c:v>韓国</c:v>
                </c:pt>
                <c:pt idx="1">
                  <c:v>台湾</c:v>
                </c:pt>
                <c:pt idx="2">
                  <c:v>中国</c:v>
                </c:pt>
                <c:pt idx="3">
                  <c:v>香港</c:v>
                </c:pt>
                <c:pt idx="4">
                  <c:v>アメリカ</c:v>
                </c:pt>
              </c:strCache>
            </c:strRef>
          </c:cat>
          <c:val>
            <c:numRef>
              <c:f>Sheet1!$B$2:$B$7</c:f>
              <c:numCache>
                <c:formatCode>General</c:formatCode>
                <c:ptCount val="6"/>
                <c:pt idx="0">
                  <c:v>753.9</c:v>
                </c:pt>
                <c:pt idx="1">
                  <c:v>475.7</c:v>
                </c:pt>
                <c:pt idx="2">
                  <c:v>838</c:v>
                </c:pt>
                <c:pt idx="3">
                  <c:v>220.8</c:v>
                </c:pt>
                <c:pt idx="4">
                  <c:v>152.6</c:v>
                </c:pt>
              </c:numCache>
            </c:numRef>
          </c:val>
          <c:extLst xmlns:c16r2="http://schemas.microsoft.com/office/drawing/2015/06/chart">
            <c:ext xmlns:c16="http://schemas.microsoft.com/office/drawing/2014/chart" uri="{C3380CC4-5D6E-409C-BE32-E72D297353CC}">
              <c16:uniqueId val="{00000000-EBC7-45F6-B883-0399917FBB5F}"/>
            </c:ext>
          </c:extLst>
        </c:ser>
        <c:ser>
          <c:idx val="1"/>
          <c:order val="1"/>
          <c:tx>
            <c:strRef>
              <c:f>Sheet1!$C$1</c:f>
              <c:strCache>
                <c:ptCount val="1"/>
                <c:pt idx="0">
                  <c:v>来阪外国人旅行者数</c:v>
                </c:pt>
              </c:strCache>
            </c:strRef>
          </c:tx>
          <c:spPr>
            <a:solidFill>
              <a:srgbClr val="92D05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5"/>
                <c:pt idx="0">
                  <c:v>韓国</c:v>
                </c:pt>
                <c:pt idx="1">
                  <c:v>台湾</c:v>
                </c:pt>
                <c:pt idx="2">
                  <c:v>中国</c:v>
                </c:pt>
                <c:pt idx="3">
                  <c:v>香港</c:v>
                </c:pt>
                <c:pt idx="4">
                  <c:v>アメリカ</c:v>
                </c:pt>
              </c:strCache>
            </c:strRef>
          </c:cat>
          <c:val>
            <c:numRef>
              <c:f>Sheet1!$C$2:$C$7</c:f>
              <c:numCache>
                <c:formatCode>General</c:formatCode>
                <c:ptCount val="6"/>
                <c:pt idx="0">
                  <c:v>239</c:v>
                </c:pt>
                <c:pt idx="1">
                  <c:v>122.3</c:v>
                </c:pt>
                <c:pt idx="2">
                  <c:v>455</c:v>
                </c:pt>
                <c:pt idx="3">
                  <c:v>71.8</c:v>
                </c:pt>
                <c:pt idx="4">
                  <c:v>41.5</c:v>
                </c:pt>
              </c:numCache>
            </c:numRef>
          </c:val>
          <c:extLst xmlns:c16r2="http://schemas.microsoft.com/office/drawing/2015/06/chart">
            <c:ext xmlns:c16="http://schemas.microsoft.com/office/drawing/2014/chart" uri="{C3380CC4-5D6E-409C-BE32-E72D297353CC}">
              <c16:uniqueId val="{00000001-EBC7-45F6-B883-0399917FBB5F}"/>
            </c:ext>
          </c:extLst>
        </c:ser>
        <c:dLbls>
          <c:dLblPos val="inEnd"/>
          <c:showLegendKey val="0"/>
          <c:showVal val="1"/>
          <c:showCatName val="0"/>
          <c:showSerName val="0"/>
          <c:showPercent val="0"/>
          <c:showBubbleSize val="0"/>
        </c:dLbls>
        <c:gapWidth val="65"/>
        <c:axId val="214434816"/>
        <c:axId val="213001344"/>
        <c:extLst xmlns:c16r2="http://schemas.microsoft.com/office/drawing/2015/06/char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列1</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Sheet1!$A$2:$A$7</c15:sqref>
                        </c15:formulaRef>
                      </c:ext>
                    </c:extLst>
                    <c:strCache>
                      <c:ptCount val="5"/>
                      <c:pt idx="0">
                        <c:v>韓国</c:v>
                      </c:pt>
                      <c:pt idx="1">
                        <c:v>台湾</c:v>
                      </c:pt>
                      <c:pt idx="2">
                        <c:v>中国</c:v>
                      </c:pt>
                      <c:pt idx="3">
                        <c:v>香港</c:v>
                      </c:pt>
                      <c:pt idx="4">
                        <c:v>アメリカ</c:v>
                      </c:pt>
                    </c:strCache>
                  </c:strRef>
                </c:cat>
                <c:val>
                  <c:numRef>
                    <c:extLst>
                      <c:ext uri="{02D57815-91ED-43cb-92C2-25804820EDAC}">
                        <c15:formulaRef>
                          <c15:sqref>Sheet1!$D$2:$D$7</c15:sqref>
                        </c15:formulaRef>
                      </c:ext>
                    </c:extLst>
                    <c:numCache>
                      <c:formatCode>General</c:formatCode>
                      <c:ptCount val="6"/>
                    </c:numCache>
                  </c:numRef>
                </c:val>
                <c:extLst>
                  <c:ext xmlns:c16="http://schemas.microsoft.com/office/drawing/2014/chart" uri="{C3380CC4-5D6E-409C-BE32-E72D297353CC}">
                    <c16:uniqueId val="{00000002-EBC7-45F6-B883-0399917FBB5F}"/>
                  </c:ext>
                </c:extLst>
              </c15:ser>
            </c15:filteredBarSeries>
          </c:ext>
        </c:extLst>
      </c:barChart>
      <c:catAx>
        <c:axId val="2144348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ja-JP"/>
          </a:p>
        </c:txPr>
        <c:crossAx val="213001344"/>
        <c:crosses val="autoZero"/>
        <c:auto val="1"/>
        <c:lblAlgn val="ctr"/>
        <c:lblOffset val="100"/>
        <c:noMultiLvlLbl val="0"/>
      </c:catAx>
      <c:valAx>
        <c:axId val="2130013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1443481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ja-JP"/>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ja-JP"/>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918000808472309E-2"/>
          <c:y val="4.4351166853048282E-2"/>
          <c:w val="0.91608199919152766"/>
          <c:h val="0.88034897621819608"/>
        </c:manualLayout>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Sheet1!$A$2:$A$6</c:f>
              <c:strCache>
                <c:ptCount val="5"/>
                <c:pt idx="0">
                  <c:v>2005</c:v>
                </c:pt>
                <c:pt idx="1">
                  <c:v>2010</c:v>
                </c:pt>
                <c:pt idx="2">
                  <c:v>2016</c:v>
                </c:pt>
                <c:pt idx="3">
                  <c:v>2020 （予測）</c:v>
                </c:pt>
                <c:pt idx="4">
                  <c:v>2030(予測)</c:v>
                </c:pt>
              </c:strCache>
            </c:strRef>
          </c:cat>
          <c:val>
            <c:numRef>
              <c:f>Sheet1!$B$2:$B$6</c:f>
              <c:numCache>
                <c:formatCode>General</c:formatCode>
                <c:ptCount val="5"/>
                <c:pt idx="0">
                  <c:v>809</c:v>
                </c:pt>
                <c:pt idx="1">
                  <c:v>953</c:v>
                </c:pt>
                <c:pt idx="2">
                  <c:v>1235</c:v>
                </c:pt>
                <c:pt idx="3">
                  <c:v>1400</c:v>
                </c:pt>
                <c:pt idx="4">
                  <c:v>1800</c:v>
                </c:pt>
              </c:numCache>
            </c:numRef>
          </c:val>
          <c:extLst xmlns:c16r2="http://schemas.microsoft.com/office/drawing/2015/06/chart">
            <c:ext xmlns:c16="http://schemas.microsoft.com/office/drawing/2014/chart" uri="{C3380CC4-5D6E-409C-BE32-E72D297353CC}">
              <c16:uniqueId val="{00000000-33F0-4A42-8F0B-F455087D3F33}"/>
            </c:ext>
          </c:extLst>
        </c:ser>
        <c:dLbls>
          <c:showLegendKey val="0"/>
          <c:showVal val="0"/>
          <c:showCatName val="0"/>
          <c:showSerName val="0"/>
          <c:showPercent val="0"/>
          <c:showBubbleSize val="0"/>
        </c:dLbls>
        <c:gapWidth val="219"/>
        <c:overlap val="-27"/>
        <c:axId val="247182848"/>
        <c:axId val="213005952"/>
      </c:barChart>
      <c:catAx>
        <c:axId val="24718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13005952"/>
        <c:crosses val="autoZero"/>
        <c:auto val="1"/>
        <c:lblAlgn val="ctr"/>
        <c:lblOffset val="100"/>
        <c:noMultiLvlLbl val="0"/>
      </c:catAx>
      <c:valAx>
        <c:axId val="213005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47182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8780258391790275"/>
          <c:y val="0.17965350501968072"/>
          <c:w val="0.48030219322669848"/>
          <c:h val="0.64410618591340874"/>
        </c:manualLayout>
      </c:layout>
      <c:pieChart>
        <c:varyColors val="1"/>
        <c:ser>
          <c:idx val="0"/>
          <c:order val="0"/>
          <c:tx>
            <c:strRef>
              <c:f>Sheet1!$B$1</c:f>
              <c:strCache>
                <c:ptCount val="1"/>
                <c:pt idx="0">
                  <c:v>スノースポーツに興味はあるか</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3CEC-47C9-B9A5-E074E75A3EA1}"/>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3CEC-47C9-B9A5-E074E75A3EA1}"/>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3CEC-47C9-B9A5-E074E75A3EA1}"/>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3CEC-47C9-B9A5-E074E75A3EA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とてもある</c:v>
                </c:pt>
                <c:pt idx="1">
                  <c:v>ある</c:v>
                </c:pt>
                <c:pt idx="2">
                  <c:v>ない</c:v>
                </c:pt>
                <c:pt idx="3">
                  <c:v>ほとんどない</c:v>
                </c:pt>
              </c:strCache>
            </c:strRef>
          </c:cat>
          <c:val>
            <c:numRef>
              <c:f>Sheet1!$B$2:$B$5</c:f>
              <c:numCache>
                <c:formatCode>0.00%</c:formatCode>
                <c:ptCount val="4"/>
                <c:pt idx="0">
                  <c:v>0.30599999999999999</c:v>
                </c:pt>
                <c:pt idx="1">
                  <c:v>0.48599999999999999</c:v>
                </c:pt>
                <c:pt idx="2">
                  <c:v>0.125</c:v>
                </c:pt>
                <c:pt idx="3">
                  <c:v>8.3000000000000004E-2</c:v>
                </c:pt>
              </c:numCache>
            </c:numRef>
          </c:val>
          <c:extLst xmlns:c16r2="http://schemas.microsoft.com/office/drawing/2015/06/chart">
            <c:ext xmlns:c16="http://schemas.microsoft.com/office/drawing/2014/chart" uri="{C3380CC4-5D6E-409C-BE32-E72D297353CC}">
              <c16:uniqueId val="{00000008-3CEC-47C9-B9A5-E074E75A3EA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dirty="0"/>
              <a:t>サーフィン・カヌーに興味はあるか</a:t>
            </a:r>
            <a:endParaRPr lang="en-US" altLang="ja-JP" dirty="0"/>
          </a:p>
        </c:rich>
      </c:tx>
      <c:layout>
        <c:manualLayout>
          <c:xMode val="edge"/>
          <c:yMode val="edge"/>
          <c:x val="0.12005586520223976"/>
          <c:y val="7.8354800903535735E-2"/>
        </c:manualLayout>
      </c:layout>
      <c:overlay val="0"/>
      <c:spPr>
        <a:noFill/>
        <a:ln>
          <a:noFill/>
        </a:ln>
        <a:effectLst/>
      </c:spPr>
    </c:title>
    <c:autoTitleDeleted val="0"/>
    <c:plotArea>
      <c:layout/>
      <c:pieChart>
        <c:varyColors val="1"/>
        <c:ser>
          <c:idx val="0"/>
          <c:order val="0"/>
          <c:tx>
            <c:strRef>
              <c:f>Sheet1!$B$1</c:f>
              <c:strCache>
                <c:ptCount val="1"/>
                <c:pt idx="0">
                  <c:v>サーフィン・カヌーをしてみたいと思うか</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E5B9-4AB1-9A13-A2ACBFF797BB}"/>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E5B9-4AB1-9A13-A2ACBFF797BB}"/>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E5B9-4AB1-9A13-A2ACBFF797BB}"/>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E5B9-4AB1-9A13-A2ACBFF797BB}"/>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HGP創英角ﾎﾟｯﾌﾟ体" panose="040B0A00000000000000" pitchFamily="50" charset="-128"/>
                    <a:ea typeface="HGP創英角ﾎﾟｯﾌﾟ体" panose="040B0A00000000000000" pitchFamily="50" charset="-128"/>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とても思う</c:v>
                </c:pt>
                <c:pt idx="1">
                  <c:v>思う</c:v>
                </c:pt>
                <c:pt idx="2">
                  <c:v>あまり思わない</c:v>
                </c:pt>
                <c:pt idx="3">
                  <c:v>思わない</c:v>
                </c:pt>
              </c:strCache>
            </c:strRef>
          </c:cat>
          <c:val>
            <c:numRef>
              <c:f>Sheet1!$B$2:$B$5</c:f>
              <c:numCache>
                <c:formatCode>0.00%</c:formatCode>
                <c:ptCount val="4"/>
                <c:pt idx="0">
                  <c:v>0.375</c:v>
                </c:pt>
                <c:pt idx="1">
                  <c:v>0.33300000000000002</c:v>
                </c:pt>
                <c:pt idx="2">
                  <c:v>0.20799999999999999</c:v>
                </c:pt>
                <c:pt idx="3">
                  <c:v>8.3000000000000004E-2</c:v>
                </c:pt>
              </c:numCache>
            </c:numRef>
          </c:val>
          <c:extLst xmlns:c16r2="http://schemas.microsoft.com/office/drawing/2015/06/chart">
            <c:ext xmlns:c16="http://schemas.microsoft.com/office/drawing/2014/chart" uri="{C3380CC4-5D6E-409C-BE32-E72D297353CC}">
              <c16:uniqueId val="{00000008-E5B9-4AB1-9A13-A2ACBFF797B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ja-JP"/>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ja-JP"/>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dirty="0"/>
              <a:t>大阪に室内スノー、マリンスポーツができるところがあれば行きたいか</a:t>
            </a:r>
          </a:p>
        </c:rich>
      </c:tx>
      <c:overlay val="0"/>
      <c:spPr>
        <a:noFill/>
        <a:ln>
          <a:noFill/>
        </a:ln>
        <a:effectLst/>
      </c:spPr>
    </c:title>
    <c:autoTitleDeleted val="0"/>
    <c:plotArea>
      <c:layout/>
      <c:pieChart>
        <c:varyColors val="1"/>
        <c:ser>
          <c:idx val="0"/>
          <c:order val="0"/>
          <c:tx>
            <c:strRef>
              <c:f>Sheet1!$B$1</c:f>
              <c:strCache>
                <c:ptCount val="1"/>
                <c:pt idx="0">
                  <c:v>大阪に室内スポーツ、マリンスポーツができるところがあれば行きたいか</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8AEC-487D-A72D-0FE50BE90A46}"/>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AEC-487D-A72D-0FE50BE90A46}"/>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8AEC-487D-A72D-0FE50BE90A46}"/>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8AEC-487D-A72D-0FE50BE90A4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とても行きたい</c:v>
                </c:pt>
                <c:pt idx="1">
                  <c:v>行きたい</c:v>
                </c:pt>
                <c:pt idx="2">
                  <c:v>あまり行きたくない</c:v>
                </c:pt>
                <c:pt idx="3">
                  <c:v>全く行きたくない</c:v>
                </c:pt>
              </c:strCache>
            </c:strRef>
          </c:cat>
          <c:val>
            <c:numRef>
              <c:f>Sheet1!$B$2:$B$5</c:f>
              <c:numCache>
                <c:formatCode>0.00%</c:formatCode>
                <c:ptCount val="4"/>
                <c:pt idx="0">
                  <c:v>0.375</c:v>
                </c:pt>
                <c:pt idx="1">
                  <c:v>0.51400000000000001</c:v>
                </c:pt>
                <c:pt idx="2">
                  <c:v>9.7000000000000003E-2</c:v>
                </c:pt>
                <c:pt idx="3">
                  <c:v>1.4E-2</c:v>
                </c:pt>
              </c:numCache>
            </c:numRef>
          </c:val>
          <c:extLst xmlns:c16r2="http://schemas.microsoft.com/office/drawing/2015/06/chart">
            <c:ext xmlns:c16="http://schemas.microsoft.com/office/drawing/2014/chart" uri="{C3380CC4-5D6E-409C-BE32-E72D297353CC}">
              <c16:uniqueId val="{00000000-A909-4231-B5D9-FD4A1F6590C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D685A-9CD4-496C-90A0-5C5A992713E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kumimoji="1" lang="ja-JP" altLang="en-US"/>
        </a:p>
      </dgm:t>
    </dgm:pt>
    <dgm:pt modelId="{9FC23A94-9B84-4C75-917B-6E7A32200BE1}">
      <dgm:prSet phldrT="[テキスト]"/>
      <dgm:spPr/>
      <dgm:t>
        <a:bodyPr/>
        <a:lstStyle/>
        <a:p>
          <a:r>
            <a:rPr kumimoji="1" lang="ja-JP" altLang="en-US" dirty="0"/>
            <a:t>緒言</a:t>
          </a:r>
        </a:p>
      </dgm:t>
    </dgm:pt>
    <dgm:pt modelId="{4700B356-4818-4C56-BEED-F1FF8D8B7D0F}" type="parTrans" cxnId="{A417129D-627A-43CC-96FF-6394F7BC54D9}">
      <dgm:prSet/>
      <dgm:spPr/>
      <dgm:t>
        <a:bodyPr/>
        <a:lstStyle/>
        <a:p>
          <a:endParaRPr kumimoji="1" lang="ja-JP" altLang="en-US"/>
        </a:p>
      </dgm:t>
    </dgm:pt>
    <dgm:pt modelId="{D9D76343-CC29-4B93-95E8-56071703C8DF}" type="sibTrans" cxnId="{A417129D-627A-43CC-96FF-6394F7BC54D9}">
      <dgm:prSet/>
      <dgm:spPr/>
      <dgm:t>
        <a:bodyPr/>
        <a:lstStyle/>
        <a:p>
          <a:endParaRPr kumimoji="1" lang="ja-JP" altLang="en-US"/>
        </a:p>
      </dgm:t>
    </dgm:pt>
    <dgm:pt modelId="{8D54D1E1-E737-4123-97C6-2B0AA207BE1D}">
      <dgm:prSet phldrT="[テキスト]"/>
      <dgm:spPr/>
      <dgm:t>
        <a:bodyPr/>
        <a:lstStyle/>
        <a:p>
          <a:r>
            <a:rPr kumimoji="1" lang="ja-JP" altLang="en-US" dirty="0"/>
            <a:t>研究目的</a:t>
          </a:r>
          <a:endParaRPr kumimoji="1" lang="en-US" altLang="ja-JP" dirty="0"/>
        </a:p>
      </dgm:t>
    </dgm:pt>
    <dgm:pt modelId="{D2B89436-A24A-49F3-938D-358C4F5A8120}" type="parTrans" cxnId="{A8DAF848-288C-4342-B8B4-73E4A3C4BA8D}">
      <dgm:prSet/>
      <dgm:spPr/>
      <dgm:t>
        <a:bodyPr/>
        <a:lstStyle/>
        <a:p>
          <a:endParaRPr kumimoji="1" lang="ja-JP" altLang="en-US"/>
        </a:p>
      </dgm:t>
    </dgm:pt>
    <dgm:pt modelId="{77C4873E-9A16-4DE8-A6E9-238EDE7D1C25}" type="sibTrans" cxnId="{A8DAF848-288C-4342-B8B4-73E4A3C4BA8D}">
      <dgm:prSet/>
      <dgm:spPr/>
      <dgm:t>
        <a:bodyPr/>
        <a:lstStyle/>
        <a:p>
          <a:endParaRPr kumimoji="1" lang="ja-JP" altLang="en-US"/>
        </a:p>
      </dgm:t>
    </dgm:pt>
    <dgm:pt modelId="{3B68FC3F-A333-4AE1-8DC8-3222A61E9744}">
      <dgm:prSet phldrT="[テキスト]"/>
      <dgm:spPr/>
      <dgm:t>
        <a:bodyPr/>
        <a:lstStyle/>
        <a:p>
          <a:r>
            <a:rPr kumimoji="1" lang="ja-JP" altLang="en-US" dirty="0"/>
            <a:t>まとめ</a:t>
          </a:r>
        </a:p>
      </dgm:t>
    </dgm:pt>
    <dgm:pt modelId="{245C34D3-9839-431B-98A2-497403A56270}" type="parTrans" cxnId="{A9EBD348-2007-45A3-9994-C1C1F25741F7}">
      <dgm:prSet/>
      <dgm:spPr/>
      <dgm:t>
        <a:bodyPr/>
        <a:lstStyle/>
        <a:p>
          <a:endParaRPr kumimoji="1" lang="ja-JP" altLang="en-US"/>
        </a:p>
      </dgm:t>
    </dgm:pt>
    <dgm:pt modelId="{8EDD0B37-34AE-4149-B8C2-0739194F1227}" type="sibTrans" cxnId="{A9EBD348-2007-45A3-9994-C1C1F25741F7}">
      <dgm:prSet/>
      <dgm:spPr/>
      <dgm:t>
        <a:bodyPr/>
        <a:lstStyle/>
        <a:p>
          <a:endParaRPr kumimoji="1" lang="ja-JP" altLang="en-US"/>
        </a:p>
      </dgm:t>
    </dgm:pt>
    <dgm:pt modelId="{64A60D8F-DDBF-48D3-9702-B5BF5AFC26DF}">
      <dgm:prSet phldrT="[テキスト]"/>
      <dgm:spPr/>
      <dgm:t>
        <a:bodyPr/>
        <a:lstStyle/>
        <a:p>
          <a:r>
            <a:rPr kumimoji="1" lang="ja-JP" altLang="en-US" dirty="0"/>
            <a:t>調査結果</a:t>
          </a:r>
          <a:endParaRPr kumimoji="1" lang="en-US" altLang="ja-JP" dirty="0"/>
        </a:p>
      </dgm:t>
    </dgm:pt>
    <dgm:pt modelId="{72607D5B-74A9-47DF-B7B2-2A11A2289E7B}" type="parTrans" cxnId="{2F2AB1E0-7B35-4CC4-9FCA-556332562C7B}">
      <dgm:prSet/>
      <dgm:spPr/>
      <dgm:t>
        <a:bodyPr/>
        <a:lstStyle/>
        <a:p>
          <a:endParaRPr kumimoji="1" lang="ja-JP" altLang="en-US"/>
        </a:p>
      </dgm:t>
    </dgm:pt>
    <dgm:pt modelId="{1AA71642-87EA-43A0-A650-2E631A8EA1B1}" type="sibTrans" cxnId="{2F2AB1E0-7B35-4CC4-9FCA-556332562C7B}">
      <dgm:prSet/>
      <dgm:spPr/>
      <dgm:t>
        <a:bodyPr/>
        <a:lstStyle/>
        <a:p>
          <a:endParaRPr kumimoji="1" lang="ja-JP" altLang="en-US"/>
        </a:p>
      </dgm:t>
    </dgm:pt>
    <dgm:pt modelId="{D1406987-55BE-4763-A547-51F735F5D8E5}">
      <dgm:prSet phldrT="[テキスト]"/>
      <dgm:spPr/>
      <dgm:t>
        <a:bodyPr/>
        <a:lstStyle/>
        <a:p>
          <a:r>
            <a:rPr kumimoji="1" lang="ja-JP" altLang="en-US" dirty="0"/>
            <a:t>提言</a:t>
          </a:r>
          <a:endParaRPr kumimoji="1" lang="en-US" altLang="ja-JP" dirty="0"/>
        </a:p>
      </dgm:t>
    </dgm:pt>
    <dgm:pt modelId="{42D7831E-CA71-4BF0-ACA3-A5A5E4E0ECF3}" type="parTrans" cxnId="{3D509741-A218-40DF-943B-3263C5C2A61C}">
      <dgm:prSet/>
      <dgm:spPr/>
      <dgm:t>
        <a:bodyPr/>
        <a:lstStyle/>
        <a:p>
          <a:endParaRPr kumimoji="1" lang="ja-JP" altLang="en-US"/>
        </a:p>
      </dgm:t>
    </dgm:pt>
    <dgm:pt modelId="{1CA83C62-9843-43B8-96EC-F09958D896A2}" type="sibTrans" cxnId="{3D509741-A218-40DF-943B-3263C5C2A61C}">
      <dgm:prSet/>
      <dgm:spPr/>
      <dgm:t>
        <a:bodyPr/>
        <a:lstStyle/>
        <a:p>
          <a:endParaRPr kumimoji="1" lang="ja-JP" altLang="en-US"/>
        </a:p>
      </dgm:t>
    </dgm:pt>
    <dgm:pt modelId="{A7816BC3-0CEF-4DD5-BC51-FFAC8AEAE59F}" type="pres">
      <dgm:prSet presAssocID="{664D685A-9CD4-496C-90A0-5C5A992713E0}" presName="outerComposite" presStyleCnt="0">
        <dgm:presLayoutVars>
          <dgm:chMax val="5"/>
          <dgm:dir/>
          <dgm:resizeHandles val="exact"/>
        </dgm:presLayoutVars>
      </dgm:prSet>
      <dgm:spPr/>
      <dgm:t>
        <a:bodyPr/>
        <a:lstStyle/>
        <a:p>
          <a:endParaRPr kumimoji="1" lang="ja-JP" altLang="en-US"/>
        </a:p>
      </dgm:t>
    </dgm:pt>
    <dgm:pt modelId="{9D618F9A-4ADA-47C7-BE96-E4AEB94EAF67}" type="pres">
      <dgm:prSet presAssocID="{664D685A-9CD4-496C-90A0-5C5A992713E0}" presName="dummyMaxCanvas" presStyleCnt="0">
        <dgm:presLayoutVars/>
      </dgm:prSet>
      <dgm:spPr/>
    </dgm:pt>
    <dgm:pt modelId="{CE4D4023-B1BB-4047-9603-F575AB970A34}" type="pres">
      <dgm:prSet presAssocID="{664D685A-9CD4-496C-90A0-5C5A992713E0}" presName="FiveNodes_1" presStyleLbl="node1" presStyleIdx="0" presStyleCnt="5">
        <dgm:presLayoutVars>
          <dgm:bulletEnabled val="1"/>
        </dgm:presLayoutVars>
      </dgm:prSet>
      <dgm:spPr/>
      <dgm:t>
        <a:bodyPr/>
        <a:lstStyle/>
        <a:p>
          <a:endParaRPr kumimoji="1" lang="ja-JP" altLang="en-US"/>
        </a:p>
      </dgm:t>
    </dgm:pt>
    <dgm:pt modelId="{A23F4173-A02E-45A1-9D6A-483991AC633E}" type="pres">
      <dgm:prSet presAssocID="{664D685A-9CD4-496C-90A0-5C5A992713E0}" presName="FiveNodes_2" presStyleLbl="node1" presStyleIdx="1" presStyleCnt="5">
        <dgm:presLayoutVars>
          <dgm:bulletEnabled val="1"/>
        </dgm:presLayoutVars>
      </dgm:prSet>
      <dgm:spPr/>
      <dgm:t>
        <a:bodyPr/>
        <a:lstStyle/>
        <a:p>
          <a:endParaRPr kumimoji="1" lang="ja-JP" altLang="en-US"/>
        </a:p>
      </dgm:t>
    </dgm:pt>
    <dgm:pt modelId="{E039820C-E3FC-45A7-9DA7-7BA035B09F1B}" type="pres">
      <dgm:prSet presAssocID="{664D685A-9CD4-496C-90A0-5C5A992713E0}" presName="FiveNodes_3" presStyleLbl="node1" presStyleIdx="2" presStyleCnt="5">
        <dgm:presLayoutVars>
          <dgm:bulletEnabled val="1"/>
        </dgm:presLayoutVars>
      </dgm:prSet>
      <dgm:spPr/>
      <dgm:t>
        <a:bodyPr/>
        <a:lstStyle/>
        <a:p>
          <a:endParaRPr kumimoji="1" lang="ja-JP" altLang="en-US"/>
        </a:p>
      </dgm:t>
    </dgm:pt>
    <dgm:pt modelId="{A4E29C12-923D-4CB9-BCAB-19FE966C7B5D}" type="pres">
      <dgm:prSet presAssocID="{664D685A-9CD4-496C-90A0-5C5A992713E0}" presName="FiveNodes_4" presStyleLbl="node1" presStyleIdx="3" presStyleCnt="5">
        <dgm:presLayoutVars>
          <dgm:bulletEnabled val="1"/>
        </dgm:presLayoutVars>
      </dgm:prSet>
      <dgm:spPr/>
      <dgm:t>
        <a:bodyPr/>
        <a:lstStyle/>
        <a:p>
          <a:endParaRPr kumimoji="1" lang="ja-JP" altLang="en-US"/>
        </a:p>
      </dgm:t>
    </dgm:pt>
    <dgm:pt modelId="{2E683227-8999-4899-9D6C-90D3714EF931}" type="pres">
      <dgm:prSet presAssocID="{664D685A-9CD4-496C-90A0-5C5A992713E0}" presName="FiveNodes_5" presStyleLbl="node1" presStyleIdx="4" presStyleCnt="5">
        <dgm:presLayoutVars>
          <dgm:bulletEnabled val="1"/>
        </dgm:presLayoutVars>
      </dgm:prSet>
      <dgm:spPr/>
      <dgm:t>
        <a:bodyPr/>
        <a:lstStyle/>
        <a:p>
          <a:endParaRPr kumimoji="1" lang="ja-JP" altLang="en-US"/>
        </a:p>
      </dgm:t>
    </dgm:pt>
    <dgm:pt modelId="{0B6BF1C3-88E3-412A-A727-018EB14054B6}" type="pres">
      <dgm:prSet presAssocID="{664D685A-9CD4-496C-90A0-5C5A992713E0}" presName="FiveConn_1-2" presStyleLbl="fgAccFollowNode1" presStyleIdx="0" presStyleCnt="4">
        <dgm:presLayoutVars>
          <dgm:bulletEnabled val="1"/>
        </dgm:presLayoutVars>
      </dgm:prSet>
      <dgm:spPr/>
      <dgm:t>
        <a:bodyPr/>
        <a:lstStyle/>
        <a:p>
          <a:endParaRPr kumimoji="1" lang="ja-JP" altLang="en-US"/>
        </a:p>
      </dgm:t>
    </dgm:pt>
    <dgm:pt modelId="{08A6299C-25F1-4A9E-B524-19A7FB61D14A}" type="pres">
      <dgm:prSet presAssocID="{664D685A-9CD4-496C-90A0-5C5A992713E0}" presName="FiveConn_2-3" presStyleLbl="fgAccFollowNode1" presStyleIdx="1" presStyleCnt="4">
        <dgm:presLayoutVars>
          <dgm:bulletEnabled val="1"/>
        </dgm:presLayoutVars>
      </dgm:prSet>
      <dgm:spPr/>
      <dgm:t>
        <a:bodyPr/>
        <a:lstStyle/>
        <a:p>
          <a:endParaRPr kumimoji="1" lang="ja-JP" altLang="en-US"/>
        </a:p>
      </dgm:t>
    </dgm:pt>
    <dgm:pt modelId="{DEC74CD6-C98C-45C6-8F3A-21622B761B4D}" type="pres">
      <dgm:prSet presAssocID="{664D685A-9CD4-496C-90A0-5C5A992713E0}" presName="FiveConn_3-4" presStyleLbl="fgAccFollowNode1" presStyleIdx="2" presStyleCnt="4">
        <dgm:presLayoutVars>
          <dgm:bulletEnabled val="1"/>
        </dgm:presLayoutVars>
      </dgm:prSet>
      <dgm:spPr/>
      <dgm:t>
        <a:bodyPr/>
        <a:lstStyle/>
        <a:p>
          <a:endParaRPr kumimoji="1" lang="ja-JP" altLang="en-US"/>
        </a:p>
      </dgm:t>
    </dgm:pt>
    <dgm:pt modelId="{AD1F9E21-7E08-4E67-91ED-965398E728E7}" type="pres">
      <dgm:prSet presAssocID="{664D685A-9CD4-496C-90A0-5C5A992713E0}" presName="FiveConn_4-5" presStyleLbl="fgAccFollowNode1" presStyleIdx="3" presStyleCnt="4">
        <dgm:presLayoutVars>
          <dgm:bulletEnabled val="1"/>
        </dgm:presLayoutVars>
      </dgm:prSet>
      <dgm:spPr/>
      <dgm:t>
        <a:bodyPr/>
        <a:lstStyle/>
        <a:p>
          <a:endParaRPr kumimoji="1" lang="ja-JP" altLang="en-US"/>
        </a:p>
      </dgm:t>
    </dgm:pt>
    <dgm:pt modelId="{227B3329-1ABC-4CBA-84D2-F7A1396B3F6E}" type="pres">
      <dgm:prSet presAssocID="{664D685A-9CD4-496C-90A0-5C5A992713E0}" presName="FiveNodes_1_text" presStyleLbl="node1" presStyleIdx="4" presStyleCnt="5">
        <dgm:presLayoutVars>
          <dgm:bulletEnabled val="1"/>
        </dgm:presLayoutVars>
      </dgm:prSet>
      <dgm:spPr/>
      <dgm:t>
        <a:bodyPr/>
        <a:lstStyle/>
        <a:p>
          <a:endParaRPr kumimoji="1" lang="ja-JP" altLang="en-US"/>
        </a:p>
      </dgm:t>
    </dgm:pt>
    <dgm:pt modelId="{87757259-8456-4B42-8A56-CC9F48196970}" type="pres">
      <dgm:prSet presAssocID="{664D685A-9CD4-496C-90A0-5C5A992713E0}" presName="FiveNodes_2_text" presStyleLbl="node1" presStyleIdx="4" presStyleCnt="5">
        <dgm:presLayoutVars>
          <dgm:bulletEnabled val="1"/>
        </dgm:presLayoutVars>
      </dgm:prSet>
      <dgm:spPr/>
      <dgm:t>
        <a:bodyPr/>
        <a:lstStyle/>
        <a:p>
          <a:endParaRPr kumimoji="1" lang="ja-JP" altLang="en-US"/>
        </a:p>
      </dgm:t>
    </dgm:pt>
    <dgm:pt modelId="{01A3E389-CC43-4A0E-8470-2BB5BEF62116}" type="pres">
      <dgm:prSet presAssocID="{664D685A-9CD4-496C-90A0-5C5A992713E0}" presName="FiveNodes_3_text" presStyleLbl="node1" presStyleIdx="4" presStyleCnt="5">
        <dgm:presLayoutVars>
          <dgm:bulletEnabled val="1"/>
        </dgm:presLayoutVars>
      </dgm:prSet>
      <dgm:spPr/>
      <dgm:t>
        <a:bodyPr/>
        <a:lstStyle/>
        <a:p>
          <a:endParaRPr kumimoji="1" lang="ja-JP" altLang="en-US"/>
        </a:p>
      </dgm:t>
    </dgm:pt>
    <dgm:pt modelId="{4615648E-CE43-4862-AE57-E2E4C42C0C92}" type="pres">
      <dgm:prSet presAssocID="{664D685A-9CD4-496C-90A0-5C5A992713E0}" presName="FiveNodes_4_text" presStyleLbl="node1" presStyleIdx="4" presStyleCnt="5">
        <dgm:presLayoutVars>
          <dgm:bulletEnabled val="1"/>
        </dgm:presLayoutVars>
      </dgm:prSet>
      <dgm:spPr/>
      <dgm:t>
        <a:bodyPr/>
        <a:lstStyle/>
        <a:p>
          <a:endParaRPr kumimoji="1" lang="ja-JP" altLang="en-US"/>
        </a:p>
      </dgm:t>
    </dgm:pt>
    <dgm:pt modelId="{839E8BD6-453D-405B-99AB-AA31E59F21F3}" type="pres">
      <dgm:prSet presAssocID="{664D685A-9CD4-496C-90A0-5C5A992713E0}" presName="FiveNodes_5_text" presStyleLbl="node1" presStyleIdx="4" presStyleCnt="5">
        <dgm:presLayoutVars>
          <dgm:bulletEnabled val="1"/>
        </dgm:presLayoutVars>
      </dgm:prSet>
      <dgm:spPr/>
      <dgm:t>
        <a:bodyPr/>
        <a:lstStyle/>
        <a:p>
          <a:endParaRPr kumimoji="1" lang="ja-JP" altLang="en-US"/>
        </a:p>
      </dgm:t>
    </dgm:pt>
  </dgm:ptLst>
  <dgm:cxnLst>
    <dgm:cxn modelId="{34BAF854-4B73-4139-9E6B-B53D1C7CCE13}" type="presOf" srcId="{64A60D8F-DDBF-48D3-9702-B5BF5AFC26DF}" destId="{E039820C-E3FC-45A7-9DA7-7BA035B09F1B}" srcOrd="0" destOrd="0" presId="urn:microsoft.com/office/officeart/2005/8/layout/vProcess5"/>
    <dgm:cxn modelId="{1492E524-68B9-45AA-BCB3-A034DCDBBD01}" type="presOf" srcId="{D9D76343-CC29-4B93-95E8-56071703C8DF}" destId="{0B6BF1C3-88E3-412A-A727-018EB14054B6}" srcOrd="0" destOrd="0" presId="urn:microsoft.com/office/officeart/2005/8/layout/vProcess5"/>
    <dgm:cxn modelId="{D41C54CE-D32A-47A2-8FA6-4C4C00892C85}" type="presOf" srcId="{D1406987-55BE-4763-A547-51F735F5D8E5}" destId="{A4E29C12-923D-4CB9-BCAB-19FE966C7B5D}" srcOrd="0" destOrd="0" presId="urn:microsoft.com/office/officeart/2005/8/layout/vProcess5"/>
    <dgm:cxn modelId="{E3321A27-8843-40BE-AB1F-DD8C315C35D8}" type="presOf" srcId="{1CA83C62-9843-43B8-96EC-F09958D896A2}" destId="{AD1F9E21-7E08-4E67-91ED-965398E728E7}" srcOrd="0" destOrd="0" presId="urn:microsoft.com/office/officeart/2005/8/layout/vProcess5"/>
    <dgm:cxn modelId="{2F2AB1E0-7B35-4CC4-9FCA-556332562C7B}" srcId="{664D685A-9CD4-496C-90A0-5C5A992713E0}" destId="{64A60D8F-DDBF-48D3-9702-B5BF5AFC26DF}" srcOrd="2" destOrd="0" parTransId="{72607D5B-74A9-47DF-B7B2-2A11A2289E7B}" sibTransId="{1AA71642-87EA-43A0-A650-2E631A8EA1B1}"/>
    <dgm:cxn modelId="{A8DAF848-288C-4342-B8B4-73E4A3C4BA8D}" srcId="{664D685A-9CD4-496C-90A0-5C5A992713E0}" destId="{8D54D1E1-E737-4123-97C6-2B0AA207BE1D}" srcOrd="1" destOrd="0" parTransId="{D2B89436-A24A-49F3-938D-358C4F5A8120}" sibTransId="{77C4873E-9A16-4DE8-A6E9-238EDE7D1C25}"/>
    <dgm:cxn modelId="{772225AA-5E77-4DBA-8B03-94D035AEFE9D}" type="presOf" srcId="{9FC23A94-9B84-4C75-917B-6E7A32200BE1}" destId="{227B3329-1ABC-4CBA-84D2-F7A1396B3F6E}" srcOrd="1" destOrd="0" presId="urn:microsoft.com/office/officeart/2005/8/layout/vProcess5"/>
    <dgm:cxn modelId="{A9EBD348-2007-45A3-9994-C1C1F25741F7}" srcId="{664D685A-9CD4-496C-90A0-5C5A992713E0}" destId="{3B68FC3F-A333-4AE1-8DC8-3222A61E9744}" srcOrd="4" destOrd="0" parTransId="{245C34D3-9839-431B-98A2-497403A56270}" sibTransId="{8EDD0B37-34AE-4149-B8C2-0739194F1227}"/>
    <dgm:cxn modelId="{706E8633-3119-409E-B106-A153E4F9A0D6}" type="presOf" srcId="{8D54D1E1-E737-4123-97C6-2B0AA207BE1D}" destId="{A23F4173-A02E-45A1-9D6A-483991AC633E}" srcOrd="0" destOrd="0" presId="urn:microsoft.com/office/officeart/2005/8/layout/vProcess5"/>
    <dgm:cxn modelId="{67AA6FA7-940E-475C-AB25-ED2401540A12}" type="presOf" srcId="{77C4873E-9A16-4DE8-A6E9-238EDE7D1C25}" destId="{08A6299C-25F1-4A9E-B524-19A7FB61D14A}" srcOrd="0" destOrd="0" presId="urn:microsoft.com/office/officeart/2005/8/layout/vProcess5"/>
    <dgm:cxn modelId="{218869F8-C3B4-4CF9-AEDC-DAEBC467CDBF}" type="presOf" srcId="{64A60D8F-DDBF-48D3-9702-B5BF5AFC26DF}" destId="{01A3E389-CC43-4A0E-8470-2BB5BEF62116}" srcOrd="1" destOrd="0" presId="urn:microsoft.com/office/officeart/2005/8/layout/vProcess5"/>
    <dgm:cxn modelId="{2287F7F3-0007-4372-963E-D2B421B733A8}" type="presOf" srcId="{D1406987-55BE-4763-A547-51F735F5D8E5}" destId="{4615648E-CE43-4862-AE57-E2E4C42C0C92}" srcOrd="1" destOrd="0" presId="urn:microsoft.com/office/officeart/2005/8/layout/vProcess5"/>
    <dgm:cxn modelId="{788F7EE4-0876-4573-843E-01C3CFDE9827}" type="presOf" srcId="{8D54D1E1-E737-4123-97C6-2B0AA207BE1D}" destId="{87757259-8456-4B42-8A56-CC9F48196970}" srcOrd="1" destOrd="0" presId="urn:microsoft.com/office/officeart/2005/8/layout/vProcess5"/>
    <dgm:cxn modelId="{A417129D-627A-43CC-96FF-6394F7BC54D9}" srcId="{664D685A-9CD4-496C-90A0-5C5A992713E0}" destId="{9FC23A94-9B84-4C75-917B-6E7A32200BE1}" srcOrd="0" destOrd="0" parTransId="{4700B356-4818-4C56-BEED-F1FF8D8B7D0F}" sibTransId="{D9D76343-CC29-4B93-95E8-56071703C8DF}"/>
    <dgm:cxn modelId="{3D509741-A218-40DF-943B-3263C5C2A61C}" srcId="{664D685A-9CD4-496C-90A0-5C5A992713E0}" destId="{D1406987-55BE-4763-A547-51F735F5D8E5}" srcOrd="3" destOrd="0" parTransId="{42D7831E-CA71-4BF0-ACA3-A5A5E4E0ECF3}" sibTransId="{1CA83C62-9843-43B8-96EC-F09958D896A2}"/>
    <dgm:cxn modelId="{6B03C066-47F8-4F58-BB7D-93ED2FC03B65}" type="presOf" srcId="{9FC23A94-9B84-4C75-917B-6E7A32200BE1}" destId="{CE4D4023-B1BB-4047-9603-F575AB970A34}" srcOrd="0" destOrd="0" presId="urn:microsoft.com/office/officeart/2005/8/layout/vProcess5"/>
    <dgm:cxn modelId="{76AD74DC-3B03-4C61-9420-4AFFF5766D26}" type="presOf" srcId="{3B68FC3F-A333-4AE1-8DC8-3222A61E9744}" destId="{2E683227-8999-4899-9D6C-90D3714EF931}" srcOrd="0" destOrd="0" presId="urn:microsoft.com/office/officeart/2005/8/layout/vProcess5"/>
    <dgm:cxn modelId="{DFC3E01D-40D1-4E1C-A29F-3AEF24568BD0}" type="presOf" srcId="{1AA71642-87EA-43A0-A650-2E631A8EA1B1}" destId="{DEC74CD6-C98C-45C6-8F3A-21622B761B4D}" srcOrd="0" destOrd="0" presId="urn:microsoft.com/office/officeart/2005/8/layout/vProcess5"/>
    <dgm:cxn modelId="{3F5E4506-F483-4EC5-B74B-184DEC896348}" type="presOf" srcId="{664D685A-9CD4-496C-90A0-5C5A992713E0}" destId="{A7816BC3-0CEF-4DD5-BC51-FFAC8AEAE59F}" srcOrd="0" destOrd="0" presId="urn:microsoft.com/office/officeart/2005/8/layout/vProcess5"/>
    <dgm:cxn modelId="{9D5FC79B-92FF-47A1-A821-420F7259A35A}" type="presOf" srcId="{3B68FC3F-A333-4AE1-8DC8-3222A61E9744}" destId="{839E8BD6-453D-405B-99AB-AA31E59F21F3}" srcOrd="1" destOrd="0" presId="urn:microsoft.com/office/officeart/2005/8/layout/vProcess5"/>
    <dgm:cxn modelId="{A57A3442-2E6D-4060-93F8-CE863D5E3516}" type="presParOf" srcId="{A7816BC3-0CEF-4DD5-BC51-FFAC8AEAE59F}" destId="{9D618F9A-4ADA-47C7-BE96-E4AEB94EAF67}" srcOrd="0" destOrd="0" presId="urn:microsoft.com/office/officeart/2005/8/layout/vProcess5"/>
    <dgm:cxn modelId="{0AF12A60-4E87-40D3-8CE9-B28B5D0A72BB}" type="presParOf" srcId="{A7816BC3-0CEF-4DD5-BC51-FFAC8AEAE59F}" destId="{CE4D4023-B1BB-4047-9603-F575AB970A34}" srcOrd="1" destOrd="0" presId="urn:microsoft.com/office/officeart/2005/8/layout/vProcess5"/>
    <dgm:cxn modelId="{BDA22022-EB4D-4018-A248-AF4774AFF545}" type="presParOf" srcId="{A7816BC3-0CEF-4DD5-BC51-FFAC8AEAE59F}" destId="{A23F4173-A02E-45A1-9D6A-483991AC633E}" srcOrd="2" destOrd="0" presId="urn:microsoft.com/office/officeart/2005/8/layout/vProcess5"/>
    <dgm:cxn modelId="{7AEE51EF-62C8-4EA5-A5AB-5E736CCCBF90}" type="presParOf" srcId="{A7816BC3-0CEF-4DD5-BC51-FFAC8AEAE59F}" destId="{E039820C-E3FC-45A7-9DA7-7BA035B09F1B}" srcOrd="3" destOrd="0" presId="urn:microsoft.com/office/officeart/2005/8/layout/vProcess5"/>
    <dgm:cxn modelId="{0CE055E0-B72B-451D-807C-6449ECA0D8BA}" type="presParOf" srcId="{A7816BC3-0CEF-4DD5-BC51-FFAC8AEAE59F}" destId="{A4E29C12-923D-4CB9-BCAB-19FE966C7B5D}" srcOrd="4" destOrd="0" presId="urn:microsoft.com/office/officeart/2005/8/layout/vProcess5"/>
    <dgm:cxn modelId="{32333121-0C1F-45FB-B559-604F27511773}" type="presParOf" srcId="{A7816BC3-0CEF-4DD5-BC51-FFAC8AEAE59F}" destId="{2E683227-8999-4899-9D6C-90D3714EF931}" srcOrd="5" destOrd="0" presId="urn:microsoft.com/office/officeart/2005/8/layout/vProcess5"/>
    <dgm:cxn modelId="{05E046A3-0AAA-4154-89E8-08A7EA21D005}" type="presParOf" srcId="{A7816BC3-0CEF-4DD5-BC51-FFAC8AEAE59F}" destId="{0B6BF1C3-88E3-412A-A727-018EB14054B6}" srcOrd="6" destOrd="0" presId="urn:microsoft.com/office/officeart/2005/8/layout/vProcess5"/>
    <dgm:cxn modelId="{45B0EDD5-8105-4A15-9F7B-BBAB97BDE013}" type="presParOf" srcId="{A7816BC3-0CEF-4DD5-BC51-FFAC8AEAE59F}" destId="{08A6299C-25F1-4A9E-B524-19A7FB61D14A}" srcOrd="7" destOrd="0" presId="urn:microsoft.com/office/officeart/2005/8/layout/vProcess5"/>
    <dgm:cxn modelId="{A03B585C-535A-434E-A70A-15E465D5ED4B}" type="presParOf" srcId="{A7816BC3-0CEF-4DD5-BC51-FFAC8AEAE59F}" destId="{DEC74CD6-C98C-45C6-8F3A-21622B761B4D}" srcOrd="8" destOrd="0" presId="urn:microsoft.com/office/officeart/2005/8/layout/vProcess5"/>
    <dgm:cxn modelId="{93505DDF-325B-4CC5-8876-70B059AAEF8A}" type="presParOf" srcId="{A7816BC3-0CEF-4DD5-BC51-FFAC8AEAE59F}" destId="{AD1F9E21-7E08-4E67-91ED-965398E728E7}" srcOrd="9" destOrd="0" presId="urn:microsoft.com/office/officeart/2005/8/layout/vProcess5"/>
    <dgm:cxn modelId="{5AD6AA14-9C13-427A-A8A1-DBBF2634E8ED}" type="presParOf" srcId="{A7816BC3-0CEF-4DD5-BC51-FFAC8AEAE59F}" destId="{227B3329-1ABC-4CBA-84D2-F7A1396B3F6E}" srcOrd="10" destOrd="0" presId="urn:microsoft.com/office/officeart/2005/8/layout/vProcess5"/>
    <dgm:cxn modelId="{B9EB64E7-64C7-4FBC-90DB-43AD4F8DF876}" type="presParOf" srcId="{A7816BC3-0CEF-4DD5-BC51-FFAC8AEAE59F}" destId="{87757259-8456-4B42-8A56-CC9F48196970}" srcOrd="11" destOrd="0" presId="urn:microsoft.com/office/officeart/2005/8/layout/vProcess5"/>
    <dgm:cxn modelId="{CC2BC073-81F9-488E-B413-89AD1910B3B5}" type="presParOf" srcId="{A7816BC3-0CEF-4DD5-BC51-FFAC8AEAE59F}" destId="{01A3E389-CC43-4A0E-8470-2BB5BEF62116}" srcOrd="12" destOrd="0" presId="urn:microsoft.com/office/officeart/2005/8/layout/vProcess5"/>
    <dgm:cxn modelId="{EBF98AE0-1D6B-4033-AE7F-5680265AA82E}" type="presParOf" srcId="{A7816BC3-0CEF-4DD5-BC51-FFAC8AEAE59F}" destId="{4615648E-CE43-4862-AE57-E2E4C42C0C92}" srcOrd="13" destOrd="0" presId="urn:microsoft.com/office/officeart/2005/8/layout/vProcess5"/>
    <dgm:cxn modelId="{70CB090A-E694-4AEF-A2F8-17AC603A867E}" type="presParOf" srcId="{A7816BC3-0CEF-4DD5-BC51-FFAC8AEAE59F}" destId="{839E8BD6-453D-405B-99AB-AA31E59F21F3}"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B64892-21D6-4F99-8B16-5BCDACC618AE}" type="doc">
      <dgm:prSet loTypeId="urn:microsoft.com/office/officeart/2005/8/layout/pyramid1" loCatId="pyramid" qsTypeId="urn:microsoft.com/office/officeart/2005/8/quickstyle/simple1" qsCatId="simple" csTypeId="urn:microsoft.com/office/officeart/2005/8/colors/accent1_2" csCatId="accent1" phldr="1"/>
      <dgm:spPr/>
    </dgm:pt>
    <dgm:pt modelId="{8CE0FB75-D7FB-4D46-87FE-0F2133AF625A}">
      <dgm:prSet phldrT="[テキスト]" custT="1"/>
      <dgm:spPr>
        <a:solidFill>
          <a:srgbClr val="CA843E"/>
        </a:solidFill>
      </dgm:spPr>
      <dgm:t>
        <a:bodyPr/>
        <a:lstStyle/>
        <a:p>
          <a:r>
            <a:rPr kumimoji="1" lang="ja-JP" altLang="en-US" sz="3200" dirty="0">
              <a:solidFill>
                <a:schemeClr val="tx1"/>
              </a:solidFill>
            </a:rPr>
            <a:t>競技登録者　　　　　</a:t>
          </a:r>
          <a:r>
            <a:rPr kumimoji="1" lang="en-US" altLang="ja-JP" sz="3200" dirty="0">
              <a:solidFill>
                <a:schemeClr val="tx1"/>
              </a:solidFill>
            </a:rPr>
            <a:t>2651</a:t>
          </a:r>
          <a:r>
            <a:rPr kumimoji="1" lang="ja-JP" altLang="en-US" sz="3200" dirty="0">
              <a:solidFill>
                <a:schemeClr val="tx1"/>
              </a:solidFill>
            </a:rPr>
            <a:t>人</a:t>
          </a:r>
        </a:p>
      </dgm:t>
    </dgm:pt>
    <dgm:pt modelId="{9F634F0D-C852-43A9-8DC8-87FCF5BC3891}" type="parTrans" cxnId="{E27864AC-66FD-4CCB-96BA-C4E2A982DA32}">
      <dgm:prSet/>
      <dgm:spPr/>
      <dgm:t>
        <a:bodyPr/>
        <a:lstStyle/>
        <a:p>
          <a:endParaRPr kumimoji="1" lang="ja-JP" altLang="en-US"/>
        </a:p>
      </dgm:t>
    </dgm:pt>
    <dgm:pt modelId="{1200F5E9-B57E-4E87-B1D8-6C1DB8CDF0F5}" type="sibTrans" cxnId="{E27864AC-66FD-4CCB-96BA-C4E2A982DA32}">
      <dgm:prSet/>
      <dgm:spPr/>
      <dgm:t>
        <a:bodyPr/>
        <a:lstStyle/>
        <a:p>
          <a:endParaRPr kumimoji="1" lang="ja-JP" altLang="en-US"/>
        </a:p>
      </dgm:t>
    </dgm:pt>
    <dgm:pt modelId="{C0463D01-2ABF-4178-B51F-DE10E5891C82}">
      <dgm:prSet phldrT="[テキスト]"/>
      <dgm:spPr>
        <a:solidFill>
          <a:srgbClr val="D15A11"/>
        </a:solidFill>
      </dgm:spPr>
      <dgm:t>
        <a:bodyPr/>
        <a:lstStyle/>
        <a:p>
          <a:r>
            <a:rPr kumimoji="1" lang="ja-JP" altLang="en-US" dirty="0">
              <a:solidFill>
                <a:schemeClr val="bg1"/>
              </a:solidFill>
            </a:rPr>
            <a:t>競技経験者数　　約</a:t>
          </a:r>
          <a:r>
            <a:rPr kumimoji="1" lang="en-US" altLang="ja-JP" dirty="0">
              <a:solidFill>
                <a:schemeClr val="bg1"/>
              </a:solidFill>
            </a:rPr>
            <a:t>260</a:t>
          </a:r>
          <a:r>
            <a:rPr kumimoji="1" lang="ja-JP" altLang="en-US" dirty="0">
              <a:solidFill>
                <a:schemeClr val="bg1"/>
              </a:solidFill>
            </a:rPr>
            <a:t>万人</a:t>
          </a:r>
        </a:p>
      </dgm:t>
    </dgm:pt>
    <dgm:pt modelId="{64C06D49-5900-42AD-8D92-B615A3A6E93B}" type="parTrans" cxnId="{56B832FC-A020-4F97-ABA9-1BA7949D6963}">
      <dgm:prSet/>
      <dgm:spPr/>
      <dgm:t>
        <a:bodyPr/>
        <a:lstStyle/>
        <a:p>
          <a:endParaRPr kumimoji="1" lang="ja-JP" altLang="en-US"/>
        </a:p>
      </dgm:t>
    </dgm:pt>
    <dgm:pt modelId="{F0CE5F69-6F8F-4E26-9597-86745C2061CC}" type="sibTrans" cxnId="{56B832FC-A020-4F97-ABA9-1BA7949D6963}">
      <dgm:prSet/>
      <dgm:spPr/>
      <dgm:t>
        <a:bodyPr/>
        <a:lstStyle/>
        <a:p>
          <a:endParaRPr kumimoji="1" lang="ja-JP" altLang="en-US"/>
        </a:p>
      </dgm:t>
    </dgm:pt>
    <dgm:pt modelId="{8560AA1F-A240-400D-8D13-58E11D3AE03A}">
      <dgm:prSet phldrT="[テキスト]"/>
      <dgm:spPr>
        <a:solidFill>
          <a:srgbClr val="F2A550"/>
        </a:solidFill>
      </dgm:spPr>
      <dgm:t>
        <a:bodyPr/>
        <a:lstStyle/>
        <a:p>
          <a:r>
            <a:rPr kumimoji="1" lang="ja-JP" altLang="en-US" dirty="0">
              <a:solidFill>
                <a:schemeClr val="bg1"/>
              </a:solidFill>
            </a:rPr>
            <a:t>競技意向者数　　　　約</a:t>
          </a:r>
          <a:r>
            <a:rPr kumimoji="1" lang="en-US" altLang="ja-JP" dirty="0">
              <a:solidFill>
                <a:schemeClr val="bg1"/>
              </a:solidFill>
            </a:rPr>
            <a:t>2510</a:t>
          </a:r>
          <a:r>
            <a:rPr kumimoji="1" lang="ja-JP" altLang="en-US" dirty="0">
              <a:solidFill>
                <a:schemeClr val="bg1"/>
              </a:solidFill>
            </a:rPr>
            <a:t>万人</a:t>
          </a:r>
        </a:p>
      </dgm:t>
    </dgm:pt>
    <dgm:pt modelId="{7C84827D-EB03-4814-AE32-FFEE89BF2FF9}" type="parTrans" cxnId="{A4BC79C2-07E0-422E-BEB9-DE68049E54B7}">
      <dgm:prSet/>
      <dgm:spPr/>
      <dgm:t>
        <a:bodyPr/>
        <a:lstStyle/>
        <a:p>
          <a:endParaRPr kumimoji="1" lang="ja-JP" altLang="en-US"/>
        </a:p>
      </dgm:t>
    </dgm:pt>
    <dgm:pt modelId="{DD567A5D-8A56-4AB9-B278-F2835CDE0152}" type="sibTrans" cxnId="{A4BC79C2-07E0-422E-BEB9-DE68049E54B7}">
      <dgm:prSet/>
      <dgm:spPr/>
      <dgm:t>
        <a:bodyPr/>
        <a:lstStyle/>
        <a:p>
          <a:endParaRPr kumimoji="1" lang="ja-JP" altLang="en-US"/>
        </a:p>
      </dgm:t>
    </dgm:pt>
    <dgm:pt modelId="{B74E06B1-E4F2-4F9B-B925-23F779653126}" type="pres">
      <dgm:prSet presAssocID="{01B64892-21D6-4F99-8B16-5BCDACC618AE}" presName="Name0" presStyleCnt="0">
        <dgm:presLayoutVars>
          <dgm:dir/>
          <dgm:animLvl val="lvl"/>
          <dgm:resizeHandles val="exact"/>
        </dgm:presLayoutVars>
      </dgm:prSet>
      <dgm:spPr/>
    </dgm:pt>
    <dgm:pt modelId="{36D61521-2F98-40C7-8D2F-F51E89B8C9DE}" type="pres">
      <dgm:prSet presAssocID="{8CE0FB75-D7FB-4D46-87FE-0F2133AF625A}" presName="Name8" presStyleCnt="0"/>
      <dgm:spPr/>
    </dgm:pt>
    <dgm:pt modelId="{1B1BC576-68E6-453A-BC4B-3381AB2765E3}" type="pres">
      <dgm:prSet presAssocID="{8CE0FB75-D7FB-4D46-87FE-0F2133AF625A}" presName="level" presStyleLbl="node1" presStyleIdx="0" presStyleCnt="3" custScaleX="104873">
        <dgm:presLayoutVars>
          <dgm:chMax val="1"/>
          <dgm:bulletEnabled val="1"/>
        </dgm:presLayoutVars>
      </dgm:prSet>
      <dgm:spPr/>
      <dgm:t>
        <a:bodyPr/>
        <a:lstStyle/>
        <a:p>
          <a:endParaRPr kumimoji="1" lang="ja-JP" altLang="en-US"/>
        </a:p>
      </dgm:t>
    </dgm:pt>
    <dgm:pt modelId="{02E0B18C-A4D8-4FD3-8F11-03C31BBB2BA1}" type="pres">
      <dgm:prSet presAssocID="{8CE0FB75-D7FB-4D46-87FE-0F2133AF625A}" presName="levelTx" presStyleLbl="revTx" presStyleIdx="0" presStyleCnt="0">
        <dgm:presLayoutVars>
          <dgm:chMax val="1"/>
          <dgm:bulletEnabled val="1"/>
        </dgm:presLayoutVars>
      </dgm:prSet>
      <dgm:spPr/>
      <dgm:t>
        <a:bodyPr/>
        <a:lstStyle/>
        <a:p>
          <a:endParaRPr kumimoji="1" lang="ja-JP" altLang="en-US"/>
        </a:p>
      </dgm:t>
    </dgm:pt>
    <dgm:pt modelId="{A1BC77FD-83B3-45B9-9ECF-978B87E2EFBB}" type="pres">
      <dgm:prSet presAssocID="{C0463D01-2ABF-4178-B51F-DE10E5891C82}" presName="Name8" presStyleCnt="0"/>
      <dgm:spPr/>
    </dgm:pt>
    <dgm:pt modelId="{B9DEBA3F-29FA-4F67-8A82-ECC8EDD2CDB5}" type="pres">
      <dgm:prSet presAssocID="{C0463D01-2ABF-4178-B51F-DE10E5891C82}" presName="level" presStyleLbl="node1" presStyleIdx="1" presStyleCnt="3">
        <dgm:presLayoutVars>
          <dgm:chMax val="1"/>
          <dgm:bulletEnabled val="1"/>
        </dgm:presLayoutVars>
      </dgm:prSet>
      <dgm:spPr/>
      <dgm:t>
        <a:bodyPr/>
        <a:lstStyle/>
        <a:p>
          <a:endParaRPr kumimoji="1" lang="ja-JP" altLang="en-US"/>
        </a:p>
      </dgm:t>
    </dgm:pt>
    <dgm:pt modelId="{8BB47727-CCE6-4C48-BBEF-33786A0271CE}" type="pres">
      <dgm:prSet presAssocID="{C0463D01-2ABF-4178-B51F-DE10E5891C82}" presName="levelTx" presStyleLbl="revTx" presStyleIdx="0" presStyleCnt="0">
        <dgm:presLayoutVars>
          <dgm:chMax val="1"/>
          <dgm:bulletEnabled val="1"/>
        </dgm:presLayoutVars>
      </dgm:prSet>
      <dgm:spPr/>
      <dgm:t>
        <a:bodyPr/>
        <a:lstStyle/>
        <a:p>
          <a:endParaRPr kumimoji="1" lang="ja-JP" altLang="en-US"/>
        </a:p>
      </dgm:t>
    </dgm:pt>
    <dgm:pt modelId="{E3A1AF50-D59E-4089-B0C2-9EFCA9CE8BF6}" type="pres">
      <dgm:prSet presAssocID="{8560AA1F-A240-400D-8D13-58E11D3AE03A}" presName="Name8" presStyleCnt="0"/>
      <dgm:spPr/>
    </dgm:pt>
    <dgm:pt modelId="{509F410C-C319-4F1E-AFCF-1D4205850B12}" type="pres">
      <dgm:prSet presAssocID="{8560AA1F-A240-400D-8D13-58E11D3AE03A}" presName="level" presStyleLbl="node1" presStyleIdx="2" presStyleCnt="3" custLinFactNeighborX="577">
        <dgm:presLayoutVars>
          <dgm:chMax val="1"/>
          <dgm:bulletEnabled val="1"/>
        </dgm:presLayoutVars>
      </dgm:prSet>
      <dgm:spPr/>
      <dgm:t>
        <a:bodyPr/>
        <a:lstStyle/>
        <a:p>
          <a:endParaRPr kumimoji="1" lang="ja-JP" altLang="en-US"/>
        </a:p>
      </dgm:t>
    </dgm:pt>
    <dgm:pt modelId="{204B10C4-26D1-4E75-B941-BD4A54FB911B}" type="pres">
      <dgm:prSet presAssocID="{8560AA1F-A240-400D-8D13-58E11D3AE03A}" presName="levelTx" presStyleLbl="revTx" presStyleIdx="0" presStyleCnt="0">
        <dgm:presLayoutVars>
          <dgm:chMax val="1"/>
          <dgm:bulletEnabled val="1"/>
        </dgm:presLayoutVars>
      </dgm:prSet>
      <dgm:spPr/>
      <dgm:t>
        <a:bodyPr/>
        <a:lstStyle/>
        <a:p>
          <a:endParaRPr kumimoji="1" lang="ja-JP" altLang="en-US"/>
        </a:p>
      </dgm:t>
    </dgm:pt>
  </dgm:ptLst>
  <dgm:cxnLst>
    <dgm:cxn modelId="{A4BC79C2-07E0-422E-BEB9-DE68049E54B7}" srcId="{01B64892-21D6-4F99-8B16-5BCDACC618AE}" destId="{8560AA1F-A240-400D-8D13-58E11D3AE03A}" srcOrd="2" destOrd="0" parTransId="{7C84827D-EB03-4814-AE32-FFEE89BF2FF9}" sibTransId="{DD567A5D-8A56-4AB9-B278-F2835CDE0152}"/>
    <dgm:cxn modelId="{56B832FC-A020-4F97-ABA9-1BA7949D6963}" srcId="{01B64892-21D6-4F99-8B16-5BCDACC618AE}" destId="{C0463D01-2ABF-4178-B51F-DE10E5891C82}" srcOrd="1" destOrd="0" parTransId="{64C06D49-5900-42AD-8D92-B615A3A6E93B}" sibTransId="{F0CE5F69-6F8F-4E26-9597-86745C2061CC}"/>
    <dgm:cxn modelId="{E27864AC-66FD-4CCB-96BA-C4E2A982DA32}" srcId="{01B64892-21D6-4F99-8B16-5BCDACC618AE}" destId="{8CE0FB75-D7FB-4D46-87FE-0F2133AF625A}" srcOrd="0" destOrd="0" parTransId="{9F634F0D-C852-43A9-8DC8-87FCF5BC3891}" sibTransId="{1200F5E9-B57E-4E87-B1D8-6C1DB8CDF0F5}"/>
    <dgm:cxn modelId="{B635DC56-EA8E-44F5-926A-0A1A4C7F28D6}" type="presOf" srcId="{01B64892-21D6-4F99-8B16-5BCDACC618AE}" destId="{B74E06B1-E4F2-4F9B-B925-23F779653126}" srcOrd="0" destOrd="0" presId="urn:microsoft.com/office/officeart/2005/8/layout/pyramid1"/>
    <dgm:cxn modelId="{8117730C-475E-44BC-8BB1-1BC8B5A5B133}" type="presOf" srcId="{8560AA1F-A240-400D-8D13-58E11D3AE03A}" destId="{204B10C4-26D1-4E75-B941-BD4A54FB911B}" srcOrd="1" destOrd="0" presId="urn:microsoft.com/office/officeart/2005/8/layout/pyramid1"/>
    <dgm:cxn modelId="{03A21302-9BC6-4422-9AFE-C3CCE933827B}" type="presOf" srcId="{C0463D01-2ABF-4178-B51F-DE10E5891C82}" destId="{8BB47727-CCE6-4C48-BBEF-33786A0271CE}" srcOrd="1" destOrd="0" presId="urn:microsoft.com/office/officeart/2005/8/layout/pyramid1"/>
    <dgm:cxn modelId="{B75E613B-F4C3-4117-BA11-2ECEC367300D}" type="presOf" srcId="{C0463D01-2ABF-4178-B51F-DE10E5891C82}" destId="{B9DEBA3F-29FA-4F67-8A82-ECC8EDD2CDB5}" srcOrd="0" destOrd="0" presId="urn:microsoft.com/office/officeart/2005/8/layout/pyramid1"/>
    <dgm:cxn modelId="{0287F149-C37E-440E-BA4C-3628263A0ED3}" type="presOf" srcId="{8CE0FB75-D7FB-4D46-87FE-0F2133AF625A}" destId="{1B1BC576-68E6-453A-BC4B-3381AB2765E3}" srcOrd="0" destOrd="0" presId="urn:microsoft.com/office/officeart/2005/8/layout/pyramid1"/>
    <dgm:cxn modelId="{76D4F1B7-C548-4B55-8FD7-F7001782EDF1}" type="presOf" srcId="{8560AA1F-A240-400D-8D13-58E11D3AE03A}" destId="{509F410C-C319-4F1E-AFCF-1D4205850B12}" srcOrd="0" destOrd="0" presId="urn:microsoft.com/office/officeart/2005/8/layout/pyramid1"/>
    <dgm:cxn modelId="{1D4A623B-5518-4797-8AC2-9BDCC6D46DD4}" type="presOf" srcId="{8CE0FB75-D7FB-4D46-87FE-0F2133AF625A}" destId="{02E0B18C-A4D8-4FD3-8F11-03C31BBB2BA1}" srcOrd="1" destOrd="0" presId="urn:microsoft.com/office/officeart/2005/8/layout/pyramid1"/>
    <dgm:cxn modelId="{ACE49FDF-BB10-45D8-8E36-69083F40A709}" type="presParOf" srcId="{B74E06B1-E4F2-4F9B-B925-23F779653126}" destId="{36D61521-2F98-40C7-8D2F-F51E89B8C9DE}" srcOrd="0" destOrd="0" presId="urn:microsoft.com/office/officeart/2005/8/layout/pyramid1"/>
    <dgm:cxn modelId="{17130E73-B254-42B4-B925-FC8588991E1F}" type="presParOf" srcId="{36D61521-2F98-40C7-8D2F-F51E89B8C9DE}" destId="{1B1BC576-68E6-453A-BC4B-3381AB2765E3}" srcOrd="0" destOrd="0" presId="urn:microsoft.com/office/officeart/2005/8/layout/pyramid1"/>
    <dgm:cxn modelId="{DE3BE98C-DCC7-409C-83C0-9D480CEE8750}" type="presParOf" srcId="{36D61521-2F98-40C7-8D2F-F51E89B8C9DE}" destId="{02E0B18C-A4D8-4FD3-8F11-03C31BBB2BA1}" srcOrd="1" destOrd="0" presId="urn:microsoft.com/office/officeart/2005/8/layout/pyramid1"/>
    <dgm:cxn modelId="{E2CE7D43-ABE9-4185-ABA7-01984EBDEC30}" type="presParOf" srcId="{B74E06B1-E4F2-4F9B-B925-23F779653126}" destId="{A1BC77FD-83B3-45B9-9ECF-978B87E2EFBB}" srcOrd="1" destOrd="0" presId="urn:microsoft.com/office/officeart/2005/8/layout/pyramid1"/>
    <dgm:cxn modelId="{BBB72D30-8A7B-41A0-9684-467799580DB1}" type="presParOf" srcId="{A1BC77FD-83B3-45B9-9ECF-978B87E2EFBB}" destId="{B9DEBA3F-29FA-4F67-8A82-ECC8EDD2CDB5}" srcOrd="0" destOrd="0" presId="urn:microsoft.com/office/officeart/2005/8/layout/pyramid1"/>
    <dgm:cxn modelId="{F5DF2D04-E804-4339-BD04-6C744A8E7870}" type="presParOf" srcId="{A1BC77FD-83B3-45B9-9ECF-978B87E2EFBB}" destId="{8BB47727-CCE6-4C48-BBEF-33786A0271CE}" srcOrd="1" destOrd="0" presId="urn:microsoft.com/office/officeart/2005/8/layout/pyramid1"/>
    <dgm:cxn modelId="{2379F088-24A2-41CD-9062-97DE1A67CC3D}" type="presParOf" srcId="{B74E06B1-E4F2-4F9B-B925-23F779653126}" destId="{E3A1AF50-D59E-4089-B0C2-9EFCA9CE8BF6}" srcOrd="2" destOrd="0" presId="urn:microsoft.com/office/officeart/2005/8/layout/pyramid1"/>
    <dgm:cxn modelId="{BF5EA8D6-785F-4EEF-9D3D-CB5C25B2B752}" type="presParOf" srcId="{E3A1AF50-D59E-4089-B0C2-9EFCA9CE8BF6}" destId="{509F410C-C319-4F1E-AFCF-1D4205850B12}" srcOrd="0" destOrd="0" presId="urn:microsoft.com/office/officeart/2005/8/layout/pyramid1"/>
    <dgm:cxn modelId="{8DF63CBD-FF5A-45FA-A715-A158E8EB27B0}" type="presParOf" srcId="{E3A1AF50-D59E-4089-B0C2-9EFCA9CE8BF6}" destId="{204B10C4-26D1-4E75-B941-BD4A54FB911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D4023-B1BB-4047-9603-F575AB970A34}">
      <dsp:nvSpPr>
        <dsp:cNvPr id="0" name=""/>
        <dsp:cNvSpPr/>
      </dsp:nvSpPr>
      <dsp:spPr>
        <a:xfrm>
          <a:off x="0" y="0"/>
          <a:ext cx="6258560" cy="9753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kumimoji="1" lang="ja-JP" altLang="en-US" sz="4000" kern="1200" dirty="0"/>
            <a:t>緒言</a:t>
          </a:r>
        </a:p>
      </dsp:txBody>
      <dsp:txXfrm>
        <a:off x="28567" y="28567"/>
        <a:ext cx="5091953" cy="918226"/>
      </dsp:txXfrm>
    </dsp:sp>
    <dsp:sp modelId="{A23F4173-A02E-45A1-9D6A-483991AC633E}">
      <dsp:nvSpPr>
        <dsp:cNvPr id="0" name=""/>
        <dsp:cNvSpPr/>
      </dsp:nvSpPr>
      <dsp:spPr>
        <a:xfrm>
          <a:off x="467360" y="1110826"/>
          <a:ext cx="6258560" cy="9753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kumimoji="1" lang="ja-JP" altLang="en-US" sz="4000" kern="1200" dirty="0"/>
            <a:t>研究目的</a:t>
          </a:r>
          <a:endParaRPr kumimoji="1" lang="en-US" altLang="ja-JP" sz="4000" kern="1200" dirty="0"/>
        </a:p>
      </dsp:txBody>
      <dsp:txXfrm>
        <a:off x="495927" y="1139393"/>
        <a:ext cx="5100081" cy="918226"/>
      </dsp:txXfrm>
    </dsp:sp>
    <dsp:sp modelId="{E039820C-E3FC-45A7-9DA7-7BA035B09F1B}">
      <dsp:nvSpPr>
        <dsp:cNvPr id="0" name=""/>
        <dsp:cNvSpPr/>
      </dsp:nvSpPr>
      <dsp:spPr>
        <a:xfrm>
          <a:off x="934719" y="2221653"/>
          <a:ext cx="6258560" cy="9753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kumimoji="1" lang="ja-JP" altLang="en-US" sz="4000" kern="1200" dirty="0"/>
            <a:t>調査結果</a:t>
          </a:r>
          <a:endParaRPr kumimoji="1" lang="en-US" altLang="ja-JP" sz="4000" kern="1200" dirty="0"/>
        </a:p>
      </dsp:txBody>
      <dsp:txXfrm>
        <a:off x="963286" y="2250220"/>
        <a:ext cx="5100081" cy="918226"/>
      </dsp:txXfrm>
    </dsp:sp>
    <dsp:sp modelId="{A4E29C12-923D-4CB9-BCAB-19FE966C7B5D}">
      <dsp:nvSpPr>
        <dsp:cNvPr id="0" name=""/>
        <dsp:cNvSpPr/>
      </dsp:nvSpPr>
      <dsp:spPr>
        <a:xfrm>
          <a:off x="1402079" y="3332480"/>
          <a:ext cx="6258560" cy="9753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kumimoji="1" lang="ja-JP" altLang="en-US" sz="4000" kern="1200" dirty="0"/>
            <a:t>提言</a:t>
          </a:r>
          <a:endParaRPr kumimoji="1" lang="en-US" altLang="ja-JP" sz="4000" kern="1200" dirty="0"/>
        </a:p>
      </dsp:txBody>
      <dsp:txXfrm>
        <a:off x="1430646" y="3361047"/>
        <a:ext cx="5100081" cy="918226"/>
      </dsp:txXfrm>
    </dsp:sp>
    <dsp:sp modelId="{2E683227-8999-4899-9D6C-90D3714EF931}">
      <dsp:nvSpPr>
        <dsp:cNvPr id="0" name=""/>
        <dsp:cNvSpPr/>
      </dsp:nvSpPr>
      <dsp:spPr>
        <a:xfrm>
          <a:off x="1869439" y="4443306"/>
          <a:ext cx="6258560" cy="9753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kumimoji="1" lang="ja-JP" altLang="en-US" sz="4000" kern="1200" dirty="0"/>
            <a:t>まとめ</a:t>
          </a:r>
        </a:p>
      </dsp:txBody>
      <dsp:txXfrm>
        <a:off x="1898006" y="4471873"/>
        <a:ext cx="5100081" cy="918226"/>
      </dsp:txXfrm>
    </dsp:sp>
    <dsp:sp modelId="{0B6BF1C3-88E3-412A-A727-018EB14054B6}">
      <dsp:nvSpPr>
        <dsp:cNvPr id="0" name=""/>
        <dsp:cNvSpPr/>
      </dsp:nvSpPr>
      <dsp:spPr>
        <a:xfrm>
          <a:off x="5624575" y="712554"/>
          <a:ext cx="633984" cy="63398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kumimoji="1" lang="ja-JP" altLang="en-US" sz="2800" kern="1200"/>
        </a:p>
      </dsp:txBody>
      <dsp:txXfrm>
        <a:off x="5767221" y="712554"/>
        <a:ext cx="348692" cy="477073"/>
      </dsp:txXfrm>
    </dsp:sp>
    <dsp:sp modelId="{08A6299C-25F1-4A9E-B524-19A7FB61D14A}">
      <dsp:nvSpPr>
        <dsp:cNvPr id="0" name=""/>
        <dsp:cNvSpPr/>
      </dsp:nvSpPr>
      <dsp:spPr>
        <a:xfrm>
          <a:off x="6091935" y="1823381"/>
          <a:ext cx="633984" cy="63398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kumimoji="1" lang="ja-JP" altLang="en-US" sz="2800" kern="1200"/>
        </a:p>
      </dsp:txBody>
      <dsp:txXfrm>
        <a:off x="6234581" y="1823381"/>
        <a:ext cx="348692" cy="477073"/>
      </dsp:txXfrm>
    </dsp:sp>
    <dsp:sp modelId="{DEC74CD6-C98C-45C6-8F3A-21622B761B4D}">
      <dsp:nvSpPr>
        <dsp:cNvPr id="0" name=""/>
        <dsp:cNvSpPr/>
      </dsp:nvSpPr>
      <dsp:spPr>
        <a:xfrm>
          <a:off x="6559295" y="2917952"/>
          <a:ext cx="633984" cy="63398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kumimoji="1" lang="ja-JP" altLang="en-US" sz="2800" kern="1200"/>
        </a:p>
      </dsp:txBody>
      <dsp:txXfrm>
        <a:off x="6701941" y="2917952"/>
        <a:ext cx="348692" cy="477073"/>
      </dsp:txXfrm>
    </dsp:sp>
    <dsp:sp modelId="{AD1F9E21-7E08-4E67-91ED-965398E728E7}">
      <dsp:nvSpPr>
        <dsp:cNvPr id="0" name=""/>
        <dsp:cNvSpPr/>
      </dsp:nvSpPr>
      <dsp:spPr>
        <a:xfrm>
          <a:off x="7026655" y="4039616"/>
          <a:ext cx="633984" cy="63398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kumimoji="1" lang="ja-JP" altLang="en-US" sz="2800" kern="1200"/>
        </a:p>
      </dsp:txBody>
      <dsp:txXfrm>
        <a:off x="7169301" y="4039616"/>
        <a:ext cx="348692" cy="477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3.xml.rels><?xml version="1.0" encoding="UTF-8" standalone="yes"?>
<Relationships xmlns="http://schemas.openxmlformats.org/package/2006/relationships"><Relationship Id="rId1"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0.17948</cdr:x>
      <cdr:y>0.47892</cdr:y>
    </cdr:from>
    <cdr:to>
      <cdr:x>0.36934</cdr:x>
      <cdr:y>0.5</cdr:y>
    </cdr:to>
    <cdr:sp macro="" textlink="">
      <cdr:nvSpPr>
        <cdr:cNvPr id="3" name="テキスト ボックス 2"/>
        <cdr:cNvSpPr txBox="1"/>
      </cdr:nvSpPr>
      <cdr:spPr>
        <a:xfrm xmlns:a="http://schemas.openxmlformats.org/drawingml/2006/main">
          <a:off x="1363718" y="2301766"/>
          <a:ext cx="1442544" cy="1013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0.30183</cdr:x>
      <cdr:y>0.07812</cdr:y>
    </cdr:from>
    <cdr:to>
      <cdr:x>0.41433</cdr:x>
      <cdr:y>0.24687</cdr:y>
    </cdr:to>
    <cdr:sp macro="" textlink="">
      <cdr:nvSpPr>
        <cdr:cNvPr id="2" name="テキスト ボックス 1"/>
        <cdr:cNvSpPr txBox="1"/>
      </cdr:nvSpPr>
      <cdr:spPr>
        <a:xfrm xmlns:a="http://schemas.openxmlformats.org/drawingml/2006/main">
          <a:off x="2453290" y="42333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cdr:x>
      <cdr:y>0.18799</cdr:y>
    </cdr:from>
    <cdr:to>
      <cdr:x>0.70646</cdr:x>
      <cdr:y>0.90097</cdr:y>
    </cdr:to>
    <cdr:pic>
      <cdr:nvPicPr>
        <cdr:cNvPr id="2" name="chart">
          <a:extLst xmlns:a="http://schemas.openxmlformats.org/drawingml/2006/main">
            <a:ext uri="{FF2B5EF4-FFF2-40B4-BE49-F238E27FC236}">
              <a16:creationId xmlns:a16="http://schemas.microsoft.com/office/drawing/2014/main" xmlns="" id="{F70BE1C4-5E40-4093-8612-FC112C421F1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43378" y="995680"/>
          <a:ext cx="6172666" cy="377612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981723-8642-4DD0-A04E-AB2EE13DCC0F}" type="datetimeFigureOut">
              <a:rPr kumimoji="1" lang="ja-JP" altLang="en-US" smtClean="0"/>
              <a:t>2020/1/28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B89B3-FA6B-4069-A505-70D50A1924B3}" type="slidenum">
              <a:rPr kumimoji="1" lang="ja-JP" altLang="en-US" smtClean="0"/>
              <a:t>‹#›</a:t>
            </a:fld>
            <a:endParaRPr kumimoji="1" lang="ja-JP" altLang="en-US"/>
          </a:p>
        </p:txBody>
      </p:sp>
    </p:spTree>
    <p:extLst>
      <p:ext uri="{BB962C8B-B14F-4D97-AF65-F5344CB8AC3E}">
        <p14:creationId xmlns:p14="http://schemas.microsoft.com/office/powerpoint/2010/main" val="14452470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3B89B3-FA6B-4069-A505-70D50A1924B3}" type="slidenum">
              <a:rPr kumimoji="1" lang="ja-JP" altLang="en-US" smtClean="0"/>
              <a:t>25</a:t>
            </a:fld>
            <a:endParaRPr kumimoji="1" lang="ja-JP" altLang="en-US"/>
          </a:p>
        </p:txBody>
      </p:sp>
    </p:spTree>
    <p:extLst>
      <p:ext uri="{BB962C8B-B14F-4D97-AF65-F5344CB8AC3E}">
        <p14:creationId xmlns:p14="http://schemas.microsoft.com/office/powerpoint/2010/main" val="686451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53B89B3-FA6B-4069-A505-70D50A1924B3}" type="slidenum">
              <a:rPr kumimoji="1" lang="ja-JP" altLang="en-US" smtClean="0"/>
              <a:t>28</a:t>
            </a:fld>
            <a:endParaRPr kumimoji="1" lang="ja-JP" altLang="en-US"/>
          </a:p>
        </p:txBody>
      </p:sp>
    </p:spTree>
    <p:extLst>
      <p:ext uri="{BB962C8B-B14F-4D97-AF65-F5344CB8AC3E}">
        <p14:creationId xmlns:p14="http://schemas.microsoft.com/office/powerpoint/2010/main" val="412873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53B89B3-FA6B-4069-A505-70D50A1924B3}" type="slidenum">
              <a:rPr kumimoji="1" lang="ja-JP" altLang="en-US" smtClean="0"/>
              <a:t>31</a:t>
            </a:fld>
            <a:endParaRPr kumimoji="1" lang="ja-JP" altLang="en-US"/>
          </a:p>
        </p:txBody>
      </p:sp>
    </p:spTree>
    <p:extLst>
      <p:ext uri="{BB962C8B-B14F-4D97-AF65-F5344CB8AC3E}">
        <p14:creationId xmlns:p14="http://schemas.microsoft.com/office/powerpoint/2010/main" val="2495675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53B89B3-FA6B-4069-A505-70D50A1924B3}" type="slidenum">
              <a:rPr kumimoji="1" lang="ja-JP" altLang="en-US" smtClean="0"/>
              <a:t>40</a:t>
            </a:fld>
            <a:endParaRPr kumimoji="1" lang="ja-JP" altLang="en-US"/>
          </a:p>
        </p:txBody>
      </p:sp>
    </p:spTree>
    <p:extLst>
      <p:ext uri="{BB962C8B-B14F-4D97-AF65-F5344CB8AC3E}">
        <p14:creationId xmlns:p14="http://schemas.microsoft.com/office/powerpoint/2010/main" val="3259469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53B89B3-FA6B-4069-A505-70D50A1924B3}" type="slidenum">
              <a:rPr kumimoji="1" lang="ja-JP" altLang="en-US" smtClean="0"/>
              <a:t>49</a:t>
            </a:fld>
            <a:endParaRPr kumimoji="1" lang="ja-JP" altLang="en-US"/>
          </a:p>
        </p:txBody>
      </p:sp>
    </p:spTree>
    <p:extLst>
      <p:ext uri="{BB962C8B-B14F-4D97-AF65-F5344CB8AC3E}">
        <p14:creationId xmlns:p14="http://schemas.microsoft.com/office/powerpoint/2010/main" val="2593228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65112F55-1CD1-D64B-8D3E-A3BD3A095BB9}" type="datetimeFigureOut">
              <a:rPr kumimoji="1" lang="en-US" altLang="ja-JP" smtClean="0"/>
              <a:t>1/28/2020</a:t>
            </a:fld>
            <a:endParaRPr kumimoji="1" lang="ja-JP" altLang="en-US"/>
          </a:p>
        </p:txBody>
      </p:sp>
      <p:sp>
        <p:nvSpPr>
          <p:cNvPr id="5" name="Footer Placeholder 4"/>
          <p:cNvSpPr>
            <a:spLocks noGrp="1"/>
          </p:cNvSpPr>
          <p:nvPr>
            <p:ph type="ftr" sz="quarter" idx="11"/>
          </p:nvPr>
        </p:nvSpPr>
        <p:spPr>
          <a:xfrm>
            <a:off x="1371600" y="4323845"/>
            <a:ext cx="6400800" cy="365125"/>
          </a:xfrm>
        </p:spPr>
        <p:txBody>
          <a:bodyPr/>
          <a:lstStyle/>
          <a:p>
            <a:endParaRPr kumimoji="1" lang="ja-JP" altLang="en-US"/>
          </a:p>
        </p:txBody>
      </p:sp>
      <p:sp>
        <p:nvSpPr>
          <p:cNvPr id="6" name="Slide Number Placeholder 5"/>
          <p:cNvSpPr>
            <a:spLocks noGrp="1"/>
          </p:cNvSpPr>
          <p:nvPr>
            <p:ph type="sldNum" sz="quarter" idx="12"/>
          </p:nvPr>
        </p:nvSpPr>
        <p:spPr>
          <a:xfrm>
            <a:off x="8077200" y="1430866"/>
            <a:ext cx="2743200" cy="365125"/>
          </a:xfrm>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3124505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5112F55-1CD1-D64B-8D3E-A3BD3A095BB9}" type="datetimeFigureOut">
              <a:rPr kumimoji="1" lang="en-US" altLang="ja-JP" smtClean="0"/>
              <a:t>1/28/2020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3134846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5112F55-1CD1-D64B-8D3E-A3BD3A095BB9}" type="datetimeFigureOut">
              <a:rPr kumimoji="1" lang="en-US" altLang="ja-JP" smtClean="0"/>
              <a:t>1/28/2020</a:t>
            </a:fld>
            <a:endParaRPr kumimoji="1" lang="ja-JP" altLang="en-US"/>
          </a:p>
        </p:txBody>
      </p:sp>
      <p:sp>
        <p:nvSpPr>
          <p:cNvPr id="6" name="Footer Placeholder 5"/>
          <p:cNvSpPr>
            <a:spLocks noGrp="1"/>
          </p:cNvSpPr>
          <p:nvPr>
            <p:ph type="ftr" sz="quarter" idx="11"/>
          </p:nvPr>
        </p:nvSpPr>
        <p:spPr>
          <a:xfrm>
            <a:off x="685800" y="379941"/>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2" y="381000"/>
            <a:ext cx="643748" cy="365125"/>
          </a:xfrm>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852592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5112F55-1CD1-D64B-8D3E-A3BD3A095BB9}" type="datetimeFigureOut">
              <a:rPr kumimoji="1" lang="en-US" altLang="ja-JP" smtClean="0"/>
              <a:t>1/28/2020</a:t>
            </a:fld>
            <a:endParaRPr kumimoji="1" lang="ja-JP" altLang="en-US"/>
          </a:p>
        </p:txBody>
      </p:sp>
      <p:sp>
        <p:nvSpPr>
          <p:cNvPr id="6" name="Footer Placeholder 5"/>
          <p:cNvSpPr>
            <a:spLocks noGrp="1"/>
          </p:cNvSpPr>
          <p:nvPr>
            <p:ph type="ftr" sz="quarter" idx="11"/>
          </p:nvPr>
        </p:nvSpPr>
        <p:spPr>
          <a:xfrm>
            <a:off x="685800" y="379941"/>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2" y="381000"/>
            <a:ext cx="643748" cy="365125"/>
          </a:xfrm>
        </p:spPr>
        <p:txBody>
          <a:bodyPr/>
          <a:lstStyle/>
          <a:p>
            <a:fld id="{428074E5-5D17-CE4E-A4D3-CD7251A55C7D}" type="slidenum">
              <a:rPr kumimoji="1" lang="en-US" altLang="ja-JP" smtClean="0"/>
              <a:t>‹#›</a:t>
            </a:fld>
            <a:endParaRPr kumimoji="1" lang="ja-JP"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71922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5112F55-1CD1-D64B-8D3E-A3BD3A095BB9}" type="datetimeFigureOut">
              <a:rPr kumimoji="1" lang="en-US" altLang="ja-JP" smtClean="0"/>
              <a:t>1/28/2020</a:t>
            </a:fld>
            <a:endParaRPr kumimoji="1" lang="ja-JP" altLang="en-US"/>
          </a:p>
        </p:txBody>
      </p:sp>
      <p:sp>
        <p:nvSpPr>
          <p:cNvPr id="6" name="Footer Placeholder 5"/>
          <p:cNvSpPr>
            <a:spLocks noGrp="1"/>
          </p:cNvSpPr>
          <p:nvPr>
            <p:ph type="ftr" sz="quarter" idx="11"/>
          </p:nvPr>
        </p:nvSpPr>
        <p:spPr>
          <a:xfrm>
            <a:off x="685800" y="378883"/>
            <a:ext cx="6991492" cy="365125"/>
          </a:xfrm>
        </p:spPr>
        <p:txBody>
          <a:bodyPr/>
          <a:lstStyle/>
          <a:p>
            <a:endParaRPr kumimoji="1" lang="ja-JP" altLang="en-US"/>
          </a:p>
        </p:txBody>
      </p:sp>
      <p:sp>
        <p:nvSpPr>
          <p:cNvPr id="7" name="Slide Number Placeholder 6"/>
          <p:cNvSpPr>
            <a:spLocks noGrp="1"/>
          </p:cNvSpPr>
          <p:nvPr>
            <p:ph type="sldNum" sz="quarter" idx="12"/>
          </p:nvPr>
        </p:nvSpPr>
        <p:spPr>
          <a:xfrm>
            <a:off x="10862452" y="381000"/>
            <a:ext cx="643748" cy="365125"/>
          </a:xfrm>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1036375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65112F55-1CD1-D64B-8D3E-A3BD3A095BB9}" type="datetimeFigureOut">
              <a:rPr kumimoji="1" lang="en-US" altLang="ja-JP" smtClean="0"/>
              <a:t>1/28/2020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829586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65112F55-1CD1-D64B-8D3E-A3BD3A095BB9}" type="datetimeFigureOut">
              <a:rPr kumimoji="1" lang="en-US" altLang="ja-JP" smtClean="0"/>
              <a:t>1/28/2020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3477786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5112F55-1CD1-D64B-8D3E-A3BD3A095BB9}" type="datetimeFigureOut">
              <a:rPr kumimoji="1" lang="en-US" altLang="ja-JP" smtClean="0"/>
              <a:t>1/28/2020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1818368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65112F55-1CD1-D64B-8D3E-A3BD3A095BB9}" type="datetimeFigureOut">
              <a:rPr kumimoji="1" lang="en-US" altLang="ja-JP" smtClean="0"/>
              <a:t>1/28/2020</a:t>
            </a:fld>
            <a:endParaRPr kumimoji="1" lang="ja-JP" altLang="en-US"/>
          </a:p>
        </p:txBody>
      </p:sp>
      <p:sp>
        <p:nvSpPr>
          <p:cNvPr id="5" name="Footer Placeholder 4"/>
          <p:cNvSpPr>
            <a:spLocks noGrp="1"/>
          </p:cNvSpPr>
          <p:nvPr>
            <p:ph type="ftr" sz="quarter" idx="11"/>
          </p:nvPr>
        </p:nvSpPr>
        <p:spPr>
          <a:xfrm>
            <a:off x="685800" y="381000"/>
            <a:ext cx="6991492" cy="365125"/>
          </a:xfrm>
        </p:spPr>
        <p:txBody>
          <a:bodyPr/>
          <a:lstStyle/>
          <a:p>
            <a:endParaRPr kumimoji="1" lang="ja-JP" altLang="en-US"/>
          </a:p>
        </p:txBody>
      </p:sp>
      <p:sp>
        <p:nvSpPr>
          <p:cNvPr id="6" name="Slide Number Placeholder 5"/>
          <p:cNvSpPr>
            <a:spLocks noGrp="1"/>
          </p:cNvSpPr>
          <p:nvPr>
            <p:ph type="sldNum" sz="quarter" idx="12"/>
          </p:nvPr>
        </p:nvSpPr>
        <p:spPr>
          <a:xfrm>
            <a:off x="10862452" y="381000"/>
            <a:ext cx="643748" cy="365125"/>
          </a:xfrm>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355627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5112F55-1CD1-D64B-8D3E-A3BD3A095BB9}" type="datetimeFigureOut">
              <a:rPr kumimoji="1" lang="en-US" altLang="ja-JP" smtClean="0"/>
              <a:t>1/28/2020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3299123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65112F55-1CD1-D64B-8D3E-A3BD3A095BB9}" type="datetimeFigureOut">
              <a:rPr kumimoji="1" lang="en-US" altLang="ja-JP" smtClean="0"/>
              <a:t>1/28/2020</a:t>
            </a:fld>
            <a:endParaRPr kumimoji="1" lang="ja-JP" altLang="en-US"/>
          </a:p>
        </p:txBody>
      </p:sp>
      <p:sp>
        <p:nvSpPr>
          <p:cNvPr id="5" name="Footer Placeholder 4"/>
          <p:cNvSpPr>
            <a:spLocks noGrp="1"/>
          </p:cNvSpPr>
          <p:nvPr>
            <p:ph type="ftr" sz="quarter" idx="11"/>
          </p:nvPr>
        </p:nvSpPr>
        <p:spPr>
          <a:xfrm>
            <a:off x="685800" y="381001"/>
            <a:ext cx="6991492" cy="364065"/>
          </a:xfrm>
        </p:spPr>
        <p:txBody>
          <a:bodyPr/>
          <a:lstStyle/>
          <a:p>
            <a:endParaRPr kumimoji="1" lang="ja-JP" altLang="en-US"/>
          </a:p>
        </p:txBody>
      </p:sp>
      <p:sp>
        <p:nvSpPr>
          <p:cNvPr id="6" name="Slide Number Placeholder 5"/>
          <p:cNvSpPr>
            <a:spLocks noGrp="1"/>
          </p:cNvSpPr>
          <p:nvPr>
            <p:ph type="sldNum" sz="quarter" idx="12"/>
          </p:nvPr>
        </p:nvSpPr>
        <p:spPr>
          <a:xfrm>
            <a:off x="10862452" y="381000"/>
            <a:ext cx="643748" cy="365125"/>
          </a:xfrm>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246324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5112F55-1CD1-D64B-8D3E-A3BD3A095BB9}" type="datetimeFigureOut">
              <a:rPr kumimoji="1" lang="en-US" altLang="ja-JP" smtClean="0"/>
              <a:t>1/28/2020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324506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5800" y="3132666"/>
            <a:ext cx="5311775" cy="308601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3132666"/>
            <a:ext cx="5334000" cy="308601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5112F55-1CD1-D64B-8D3E-A3BD3A095BB9}" type="datetimeFigureOut">
              <a:rPr kumimoji="1" lang="en-US" altLang="ja-JP" smtClean="0"/>
              <a:t>1/28/2020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3467693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5112F55-1CD1-D64B-8D3E-A3BD3A095BB9}" type="datetimeFigureOut">
              <a:rPr kumimoji="1" lang="en-US" altLang="ja-JP" smtClean="0"/>
              <a:t>1/28/2020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517196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12F55-1CD1-D64B-8D3E-A3BD3A095BB9}" type="datetimeFigureOut">
              <a:rPr kumimoji="1" lang="en-US" altLang="ja-JP" smtClean="0"/>
              <a:t>1/28/2020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28074E5-5D17-CE4E-A4D3-CD7251A55C7D}" type="slidenum">
              <a:rPr kumimoji="1" lang="en-US" altLang="ja-JP" smtClean="0"/>
              <a:t>‹#›</a:t>
            </a:fld>
            <a:endParaRPr kumimoji="1" lang="ja-JP" altLang="en-US"/>
          </a:p>
        </p:txBody>
      </p:sp>
      <p:pic>
        <p:nvPicPr>
          <p:cNvPr id="5" name="図 4"/>
          <p:cNvPicPr>
            <a:picLocks noChangeAspect="1"/>
          </p:cNvPicPr>
          <p:nvPr userDrawn="1"/>
        </p:nvPicPr>
        <p:blipFill>
          <a:blip r:embed="rId2"/>
          <a:stretch>
            <a:fillRect/>
          </a:stretch>
        </p:blipFill>
        <p:spPr>
          <a:xfrm>
            <a:off x="10838688" y="0"/>
            <a:ext cx="1353312" cy="1014984"/>
          </a:xfrm>
          <a:prstGeom prst="rect">
            <a:avLst/>
          </a:prstGeom>
        </p:spPr>
      </p:pic>
    </p:spTree>
    <p:extLst>
      <p:ext uri="{BB962C8B-B14F-4D97-AF65-F5344CB8AC3E}">
        <p14:creationId xmlns:p14="http://schemas.microsoft.com/office/powerpoint/2010/main" val="22579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5112F55-1CD1-D64B-8D3E-A3BD3A095BB9}" type="datetimeFigureOut">
              <a:rPr kumimoji="1" lang="en-US" altLang="ja-JP" smtClean="0"/>
              <a:t>1/28/2020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3792486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5112F55-1CD1-D64B-8D3E-A3BD3A095BB9}" type="datetimeFigureOut">
              <a:rPr kumimoji="1" lang="en-US" altLang="ja-JP" smtClean="0"/>
              <a:t>1/28/2020</a:t>
            </a:fld>
            <a:endParaRPr kumimoji="1" lang="ja-JP"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1748486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5112F55-1CD1-D64B-8D3E-A3BD3A095BB9}" type="datetimeFigureOut">
              <a:rPr kumimoji="1" lang="en-US" altLang="ja-JP" smtClean="0"/>
              <a:t>1/28/2020</a:t>
            </a:fld>
            <a:endParaRPr kumimoji="1" lang="ja-JP" alt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28074E5-5D17-CE4E-A4D3-CD7251A55C7D}" type="slidenum">
              <a:rPr kumimoji="1" lang="en-US" altLang="ja-JP" smtClean="0"/>
              <a:t>‹#›</a:t>
            </a:fld>
            <a:endParaRPr kumimoji="1" lang="ja-JP" altLang="en-US"/>
          </a:p>
        </p:txBody>
      </p:sp>
    </p:spTree>
    <p:extLst>
      <p:ext uri="{BB962C8B-B14F-4D97-AF65-F5344CB8AC3E}">
        <p14:creationId xmlns:p14="http://schemas.microsoft.com/office/powerpoint/2010/main" val="27801026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Lst>
  <p:txStyles>
    <p:title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38.png"/><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mext.go.jp/sports/b_menu/shingi/019_index/shiryo/__icsFiles/afieldfile/2018/03/23/1402586_00003.pdf" TargetMode="External"/><Relationship Id="rId2" Type="http://schemas.openxmlformats.org/officeDocument/2006/relationships/hyperlink" Target="http://statistics.unwto.org/" TargetMode="External"/><Relationship Id="rId1" Type="http://schemas.openxmlformats.org/officeDocument/2006/relationships/slideLayout" Target="../slideLayouts/slideLayout7.xml"/><Relationship Id="rId4" Type="http://schemas.openxmlformats.org/officeDocument/2006/relationships/hyperlink" Target="https://vegasdocs.com/casinohouan/kouhochi.html"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idx="4294967295"/>
          </p:nvPr>
        </p:nvSpPr>
        <p:spPr>
          <a:xfrm>
            <a:off x="346841" y="2210074"/>
            <a:ext cx="11027979" cy="1450975"/>
          </a:xfrm>
        </p:spPr>
        <p:txBody>
          <a:bodyPr>
            <a:normAutofit/>
          </a:bodyPr>
          <a:lstStyle/>
          <a:p>
            <a:r>
              <a:rPr lang="ja-JP" altLang="en-US" sz="4400" dirty="0">
                <a:latin typeface="HGP創英角ｺﾞｼｯｸUB" panose="020B0900000000000000" pitchFamily="50" charset="-128"/>
                <a:ea typeface="HGP創英角ｺﾞｼｯｸUB" panose="020B0900000000000000" pitchFamily="50" charset="-128"/>
                <a:cs typeface="Calibri Light"/>
              </a:rPr>
              <a:t>大阪</a:t>
            </a:r>
            <a:r>
              <a:rPr lang="en-US" altLang="ja-JP" sz="4400" dirty="0">
                <a:latin typeface="HGP創英角ｺﾞｼｯｸUB" panose="020B0900000000000000" pitchFamily="50" charset="-128"/>
                <a:ea typeface="HGP創英角ｺﾞｼｯｸUB" panose="020B0900000000000000" pitchFamily="50" charset="-128"/>
                <a:cs typeface="Calibri Light"/>
              </a:rPr>
              <a:t>IR</a:t>
            </a:r>
            <a:r>
              <a:rPr lang="ja-JP" altLang="en-US" sz="4400" dirty="0">
                <a:latin typeface="HGP創英角ｺﾞｼｯｸUB" panose="020B0900000000000000" pitchFamily="50" charset="-128"/>
                <a:ea typeface="HGP創英角ｺﾞｼｯｸUB" panose="020B0900000000000000" pitchFamily="50" charset="-128"/>
                <a:cs typeface="Calibri Light"/>
              </a:rPr>
              <a:t>における室内スノー・マリンスポーツ施設</a:t>
            </a:r>
          </a:p>
        </p:txBody>
      </p:sp>
      <p:sp>
        <p:nvSpPr>
          <p:cNvPr id="2" name="テキスト ボックス 1"/>
          <p:cNvSpPr txBox="1"/>
          <p:nvPr/>
        </p:nvSpPr>
        <p:spPr>
          <a:xfrm>
            <a:off x="2085597" y="3996559"/>
            <a:ext cx="8081058" cy="2677656"/>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　～大阪</a:t>
            </a:r>
            <a:r>
              <a:rPr kumimoji="1" lang="en-US" altLang="ja-JP" sz="2800" dirty="0">
                <a:latin typeface="HGP創英角ﾎﾟｯﾌﾟ体" panose="040B0A00000000000000" pitchFamily="50" charset="-128"/>
                <a:ea typeface="HGP創英角ﾎﾟｯﾌﾟ体" panose="040B0A00000000000000" pitchFamily="50" charset="-128"/>
              </a:rPr>
              <a:t>IR</a:t>
            </a:r>
            <a:r>
              <a:rPr lang="ja-JP" altLang="en-US" sz="2800" dirty="0">
                <a:latin typeface="HGP創英角ﾎﾟｯﾌﾟ体" panose="040B0A00000000000000" pitchFamily="50" charset="-128"/>
                <a:ea typeface="HGP創英角ﾎﾟｯﾌﾟ体" panose="040B0A00000000000000" pitchFamily="50" charset="-128"/>
              </a:rPr>
              <a:t>で実現する地域活性化促進案～</a:t>
            </a:r>
            <a:endParaRPr lang="en-US" altLang="ja-JP" sz="2800" dirty="0">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　　　　　　　　　</a:t>
            </a:r>
            <a:endParaRPr lang="en-US" altLang="ja-JP" sz="2800" dirty="0">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　　　　　　　　　　大阪</a:t>
            </a:r>
            <a:r>
              <a:rPr kumimoji="1" lang="ja-JP" altLang="en-US" sz="2800" dirty="0">
                <a:latin typeface="HGP創英角ﾎﾟｯﾌﾟ体" panose="040B0A00000000000000" pitchFamily="50" charset="-128"/>
                <a:ea typeface="HGP創英角ﾎﾟｯﾌﾟ体" panose="040B0A00000000000000" pitchFamily="50" charset="-128"/>
              </a:rPr>
              <a:t>経済大学</a:t>
            </a:r>
            <a:endParaRPr kumimoji="1" lang="en-US" altLang="ja-JP" sz="2800" dirty="0">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　高山寛大　奥野雅　大隅伸　清水陽介　浦上海士</a:t>
            </a:r>
            <a:endParaRPr kumimoji="1" lang="en-US" altLang="ja-JP" sz="2800" dirty="0">
              <a:latin typeface="HGP創英角ﾎﾟｯﾌﾟ体" panose="040B0A00000000000000" pitchFamily="50" charset="-128"/>
              <a:ea typeface="HGP創英角ﾎﾟｯﾌﾟ体" panose="040B0A00000000000000" pitchFamily="50" charset="-128"/>
            </a:endParaRPr>
          </a:p>
          <a:p>
            <a:endParaRPr lang="en-US" altLang="ja-JP" sz="2800" dirty="0">
              <a:latin typeface="HGP創英角ﾎﾟｯﾌﾟ体" panose="040B0A00000000000000" pitchFamily="50" charset="-128"/>
              <a:ea typeface="HGP創英角ﾎﾟｯﾌﾟ体" panose="040B0A00000000000000" pitchFamily="50" charset="-128"/>
            </a:endParaRPr>
          </a:p>
          <a:p>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45267889"/>
      </p:ext>
    </p:extLst>
  </p:cSld>
  <p:clrMapOvr>
    <a:masterClrMapping/>
  </p:clrMapOvr>
  <mc:AlternateContent xmlns:mc="http://schemas.openxmlformats.org/markup-compatibility/2006" xmlns:p14="http://schemas.microsoft.com/office/powerpoint/2010/main">
    <mc:Choice Requires="p14">
      <p:transition spd="slow" p14:dur="2000" advTm="10579"/>
    </mc:Choice>
    <mc:Fallback xmlns="">
      <p:transition spd="slow" advTm="105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8424672" y="3343656"/>
            <a:ext cx="3340608" cy="3340608"/>
          </a:xfrm>
          <a:prstGeom prst="rect">
            <a:avLst/>
          </a:prstGeom>
        </p:spPr>
      </p:pic>
      <p:sp>
        <p:nvSpPr>
          <p:cNvPr id="2" name="テキスト ボックス 1"/>
          <p:cNvSpPr txBox="1"/>
          <p:nvPr/>
        </p:nvSpPr>
        <p:spPr>
          <a:xfrm>
            <a:off x="660400" y="3035300"/>
            <a:ext cx="7673896" cy="923330"/>
          </a:xfrm>
          <a:prstGeom prst="rect">
            <a:avLst/>
          </a:prstGeom>
          <a:noFill/>
        </p:spPr>
        <p:txBody>
          <a:bodyPr wrap="none" rtlCol="0">
            <a:spAutoFit/>
          </a:bodyPr>
          <a:lstStyle/>
          <a:p>
            <a:r>
              <a:rPr kumimoji="1" lang="ja-JP" altLang="en-US" sz="5400" dirty="0">
                <a:latin typeface="HGP創英角ﾎﾟｯﾌﾟ体" panose="040B0A00000000000000" pitchFamily="50" charset="-128"/>
                <a:ea typeface="HGP創英角ﾎﾟｯﾌﾟ体" panose="040B0A00000000000000" pitchFamily="50" charset="-128"/>
              </a:rPr>
              <a:t>どこに誘致されるのか・・・</a:t>
            </a:r>
          </a:p>
        </p:txBody>
      </p:sp>
    </p:spTree>
    <p:extLst>
      <p:ext uri="{BB962C8B-B14F-4D97-AF65-F5344CB8AC3E}">
        <p14:creationId xmlns:p14="http://schemas.microsoft.com/office/powerpoint/2010/main" val="344299779"/>
      </p:ext>
    </p:extLst>
  </p:cSld>
  <p:clrMapOvr>
    <a:masterClrMapping/>
  </p:clrMapOvr>
  <mc:AlternateContent xmlns:mc="http://schemas.openxmlformats.org/markup-compatibility/2006" xmlns:p14="http://schemas.microsoft.com/office/powerpoint/2010/main">
    <mc:Choice Requires="p14">
      <p:transition p14:dur="0" advTm="2360"/>
    </mc:Choice>
    <mc:Fallback xmlns="">
      <p:transition advTm="236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2026"/>
            <a:ext cx="12192000" cy="6816277"/>
          </a:xfrm>
          <a:prstGeom prst="rect">
            <a:avLst/>
          </a:prstGeom>
        </p:spPr>
      </p:pic>
      <p:sp>
        <p:nvSpPr>
          <p:cNvPr id="4" name="テキスト ボックス 3"/>
          <p:cNvSpPr txBox="1"/>
          <p:nvPr/>
        </p:nvSpPr>
        <p:spPr>
          <a:xfrm>
            <a:off x="2628127" y="5458620"/>
            <a:ext cx="4108817" cy="1323439"/>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4000" dirty="0">
                <a:solidFill>
                  <a:srgbClr val="FF0000"/>
                </a:solidFill>
                <a:latin typeface="HGP創英角ﾎﾟｯﾌﾟ体" panose="040B0A00000000000000" pitchFamily="50" charset="-128"/>
                <a:ea typeface="HGP創英角ﾎﾟｯﾌﾟ体" panose="040B0A00000000000000" pitchFamily="50" charset="-128"/>
              </a:rPr>
              <a:t>大阪に誘致される</a:t>
            </a:r>
            <a:endParaRPr kumimoji="1"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r>
              <a:rPr kumimoji="1" lang="ja-JP" altLang="en-US" sz="4000" dirty="0">
                <a:solidFill>
                  <a:srgbClr val="FF0000"/>
                </a:solidFill>
                <a:latin typeface="HGP創英角ﾎﾟｯﾌﾟ体" panose="040B0A00000000000000" pitchFamily="50" charset="-128"/>
                <a:ea typeface="HGP創英角ﾎﾟｯﾌﾟ体" panose="040B0A00000000000000" pitchFamily="50" charset="-128"/>
              </a:rPr>
              <a:t>可能性が高い</a:t>
            </a:r>
          </a:p>
        </p:txBody>
      </p:sp>
      <p:sp>
        <p:nvSpPr>
          <p:cNvPr id="6" name="正方形/長方形 5"/>
          <p:cNvSpPr/>
          <p:nvPr/>
        </p:nvSpPr>
        <p:spPr>
          <a:xfrm rot="21360476">
            <a:off x="10408139" y="-24536"/>
            <a:ext cx="353568" cy="29629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96168419"/>
      </p:ext>
    </p:extLst>
  </p:cSld>
  <p:clrMapOvr>
    <a:masterClrMapping/>
  </p:clrMapOvr>
  <mc:AlternateContent xmlns:mc="http://schemas.openxmlformats.org/markup-compatibility/2006" xmlns:p14="http://schemas.microsoft.com/office/powerpoint/2010/main">
    <mc:Choice Requires="p14">
      <p:transition spd="med" p14:dur="700" advTm="5646">
        <p:fade/>
      </p:transition>
    </mc:Choice>
    <mc:Fallback xmlns="">
      <p:transition spd="med" advTm="5646">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97487" y="433163"/>
            <a:ext cx="2236510" cy="584775"/>
          </a:xfrm>
          <a:prstGeom prst="rect">
            <a:avLst/>
          </a:prstGeom>
          <a:noFill/>
        </p:spPr>
        <p:txBody>
          <a:bodyPr wrap="none" rtlCol="0">
            <a:spAutoFit/>
          </a:bodyPr>
          <a:lstStyle/>
          <a:p>
            <a:r>
              <a:rPr kumimoji="1" lang="ja-JP" altLang="en-US" sz="3200" dirty="0">
                <a:latin typeface="HGS創英角ﾎﾟｯﾌﾟ体" panose="040B0A00000000000000" pitchFamily="50" charset="-128"/>
                <a:ea typeface="HGS創英角ﾎﾟｯﾌﾟ体" panose="040B0A00000000000000" pitchFamily="50" charset="-128"/>
                <a:cs typeface="Aharoni" panose="02010803020104030203" pitchFamily="2" charset="-79"/>
              </a:rPr>
              <a:t>なぜ大阪？</a:t>
            </a:r>
          </a:p>
        </p:txBody>
      </p:sp>
      <p:pic>
        <p:nvPicPr>
          <p:cNvPr id="4" name="図 3"/>
          <p:cNvPicPr>
            <a:picLocks noChangeAspect="1"/>
          </p:cNvPicPr>
          <p:nvPr/>
        </p:nvPicPr>
        <p:blipFill>
          <a:blip r:embed="rId2"/>
          <a:stretch>
            <a:fillRect/>
          </a:stretch>
        </p:blipFill>
        <p:spPr>
          <a:xfrm>
            <a:off x="5254077" y="1118763"/>
            <a:ext cx="6937923" cy="4856546"/>
          </a:xfrm>
          <a:prstGeom prst="rect">
            <a:avLst/>
          </a:prstGeom>
        </p:spPr>
      </p:pic>
      <p:sp>
        <p:nvSpPr>
          <p:cNvPr id="5" name="テキスト ボックス 4"/>
          <p:cNvSpPr txBox="1"/>
          <p:nvPr/>
        </p:nvSpPr>
        <p:spPr>
          <a:xfrm>
            <a:off x="0" y="2294343"/>
            <a:ext cx="5254077" cy="1815882"/>
          </a:xfrm>
          <a:prstGeom prst="rect">
            <a:avLst/>
          </a:prstGeom>
          <a:noFill/>
          <a:ln w="76200">
            <a:solidFill>
              <a:srgbClr val="FFC000"/>
            </a:solidFill>
          </a:ln>
        </p:spPr>
        <p:txBody>
          <a:bodyPr wrap="square" rtlCol="0">
            <a:spAutoFit/>
          </a:bodyPr>
          <a:lstStyle/>
          <a:p>
            <a:r>
              <a:rPr lang="ja-JP" altLang="en-US" sz="2800" b="1" i="1" u="sng" dirty="0">
                <a:latin typeface="HGS創英角ﾎﾟｯﾌﾟ体" panose="040B0A00000000000000" pitchFamily="50" charset="-128"/>
                <a:ea typeface="HGS創英角ﾎﾟｯﾌﾟ体" panose="040B0A00000000000000" pitchFamily="50" charset="-128"/>
              </a:rPr>
              <a:t>大阪は関西の中心に位置し、</a:t>
            </a:r>
            <a:endParaRPr lang="en-US" altLang="ja-JP" sz="2800" b="1" i="1" u="sng" dirty="0">
              <a:latin typeface="HGS創英角ﾎﾟｯﾌﾟ体" panose="040B0A00000000000000" pitchFamily="50" charset="-128"/>
              <a:ea typeface="HGS創英角ﾎﾟｯﾌﾟ体" panose="040B0A00000000000000" pitchFamily="50" charset="-128"/>
            </a:endParaRPr>
          </a:p>
          <a:p>
            <a:r>
              <a:rPr lang="ja-JP" altLang="en-US" sz="2800" b="1" i="1" u="sng" dirty="0">
                <a:latin typeface="HGS創英角ﾎﾟｯﾌﾟ体" panose="040B0A00000000000000" pitchFamily="50" charset="-128"/>
                <a:ea typeface="HGS創英角ﾎﾟｯﾌﾟ体" panose="040B0A00000000000000" pitchFamily="50" charset="-128"/>
              </a:rPr>
              <a:t>インバウンドを取り込みやすい</a:t>
            </a:r>
            <a:endParaRPr lang="en-US" altLang="ja-JP" sz="2800" b="1" i="1" u="sng" dirty="0">
              <a:latin typeface="HGS創英角ﾎﾟｯﾌﾟ体" panose="040B0A00000000000000" pitchFamily="50" charset="-128"/>
              <a:ea typeface="HGS創英角ﾎﾟｯﾌﾟ体" panose="040B0A00000000000000" pitchFamily="50" charset="-128"/>
            </a:endParaRPr>
          </a:p>
          <a:p>
            <a:r>
              <a:rPr lang="ja-JP" altLang="en-US" sz="2800" b="1" i="1" u="sng" dirty="0">
                <a:latin typeface="HGS創英角ﾎﾟｯﾌﾟ体" panose="040B0A00000000000000" pitchFamily="50" charset="-128"/>
                <a:ea typeface="HGS創英角ﾎﾟｯﾌﾟ体" panose="040B0A00000000000000" pitchFamily="50" charset="-128"/>
              </a:rPr>
              <a:t>関西国際空港・大阪国際空港</a:t>
            </a:r>
            <a:endParaRPr lang="en-US" altLang="ja-JP" sz="2800" b="1" i="1" u="sng" dirty="0">
              <a:latin typeface="HGS創英角ﾎﾟｯﾌﾟ体" panose="040B0A00000000000000" pitchFamily="50" charset="-128"/>
              <a:ea typeface="HGS創英角ﾎﾟｯﾌﾟ体" panose="040B0A00000000000000" pitchFamily="50" charset="-128"/>
            </a:endParaRPr>
          </a:p>
          <a:p>
            <a:r>
              <a:rPr lang="ja-JP" altLang="en-US" sz="2800" b="1" i="1" u="sng" dirty="0">
                <a:latin typeface="HGS創英角ﾎﾟｯﾌﾟ体" panose="040B0A00000000000000" pitchFamily="50" charset="-128"/>
                <a:ea typeface="HGS創英角ﾎﾟｯﾌﾟ体" panose="040B0A00000000000000" pitchFamily="50" charset="-128"/>
              </a:rPr>
              <a:t>神戸空港を有する立地特性</a:t>
            </a:r>
            <a:endParaRPr lang="en-US" altLang="ja-JP" sz="2800" b="1" i="1" u="sng" dirty="0">
              <a:latin typeface="HGS創英角ﾎﾟｯﾌﾟ体" panose="040B0A00000000000000" pitchFamily="50" charset="-128"/>
              <a:ea typeface="HGS創英角ﾎﾟｯﾌﾟ体" panose="040B0A00000000000000" pitchFamily="50" charset="-128"/>
            </a:endParaRPr>
          </a:p>
        </p:txBody>
      </p:sp>
      <p:sp>
        <p:nvSpPr>
          <p:cNvPr id="6" name="テキスト ボックス 5"/>
          <p:cNvSpPr txBox="1"/>
          <p:nvPr/>
        </p:nvSpPr>
        <p:spPr>
          <a:xfrm>
            <a:off x="153001" y="4504142"/>
            <a:ext cx="5101076" cy="1815882"/>
          </a:xfrm>
          <a:prstGeom prst="rect">
            <a:avLst/>
          </a:prstGeom>
          <a:noFill/>
          <a:ln w="76200">
            <a:solidFill>
              <a:srgbClr val="00B0F0"/>
            </a:solidFill>
          </a:ln>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西日本の首都となることによって</a:t>
            </a:r>
            <a:endParaRPr kumimoji="1" lang="en-US" altLang="ja-JP" sz="2800" dirty="0">
              <a:latin typeface="HGP創英角ﾎﾟｯﾌﾟ体" panose="040B0A00000000000000" pitchFamily="50" charset="-128"/>
              <a:ea typeface="HGP創英角ﾎﾟｯﾌﾟ体" panose="040B0A00000000000000" pitchFamily="50" charset="-128"/>
            </a:endParaRPr>
          </a:p>
          <a:p>
            <a:r>
              <a:rPr kumimoji="1" lang="ja-JP" altLang="en-US" sz="2800" dirty="0">
                <a:latin typeface="HGP創英角ﾎﾟｯﾌﾟ体" panose="040B0A00000000000000" pitchFamily="50" charset="-128"/>
                <a:ea typeface="HGP創英角ﾎﾟｯﾌﾟ体" panose="040B0A00000000000000" pitchFamily="50" charset="-128"/>
              </a:rPr>
              <a:t>首都機能をバックアップし</a:t>
            </a:r>
            <a:endParaRPr kumimoji="1" lang="en-US" altLang="ja-JP" sz="2800" dirty="0">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東京一極集中化の</a:t>
            </a:r>
            <a:endParaRPr lang="en-US" altLang="ja-JP" sz="2800" dirty="0">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改善にもつながる</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3" name="テキスト ボックス 2">
            <a:extLst>
              <a:ext uri="{FF2B5EF4-FFF2-40B4-BE49-F238E27FC236}">
                <a16:creationId xmlns:a16="http://schemas.microsoft.com/office/drawing/2014/main" xmlns="" id="{7594246E-7C08-4400-9988-4D306E133B36}"/>
              </a:ext>
            </a:extLst>
          </p:cNvPr>
          <p:cNvSpPr txBox="1"/>
          <p:nvPr/>
        </p:nvSpPr>
        <p:spPr>
          <a:xfrm>
            <a:off x="10400907" y="5993691"/>
            <a:ext cx="3582186" cy="246221"/>
          </a:xfrm>
          <a:prstGeom prst="rect">
            <a:avLst/>
          </a:prstGeom>
          <a:noFill/>
        </p:spPr>
        <p:txBody>
          <a:bodyPr wrap="square" rtlCol="0">
            <a:spAutoFit/>
          </a:bodyPr>
          <a:lstStyle/>
          <a:p>
            <a:r>
              <a:rPr kumimoji="1" lang="ja-JP" altLang="en-US" sz="1000" dirty="0"/>
              <a:t>国土交通省近畿地方整備局</a:t>
            </a:r>
          </a:p>
        </p:txBody>
      </p:sp>
    </p:spTree>
    <p:extLst>
      <p:ext uri="{BB962C8B-B14F-4D97-AF65-F5344CB8AC3E}">
        <p14:creationId xmlns:p14="http://schemas.microsoft.com/office/powerpoint/2010/main" val="1654437014"/>
      </p:ext>
    </p:extLst>
  </p:cSld>
  <p:clrMapOvr>
    <a:masterClrMapping/>
  </p:clrMapOvr>
  <mc:AlternateContent xmlns:mc="http://schemas.openxmlformats.org/markup-compatibility/2006" xmlns:p14="http://schemas.microsoft.com/office/powerpoint/2010/main">
    <mc:Choice Requires="p14">
      <p:transition spd="slow" p14:dur="2000" advTm="31208"/>
    </mc:Choice>
    <mc:Fallback xmlns="">
      <p:transition spd="slow" advTm="3120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xmlns="" id="{55844333-8544-4CD1-989A-254BE5837BCD}"/>
              </a:ext>
            </a:extLst>
          </p:cNvPr>
          <p:cNvSpPr txBox="1"/>
          <p:nvPr/>
        </p:nvSpPr>
        <p:spPr>
          <a:xfrm>
            <a:off x="426361" y="374445"/>
            <a:ext cx="4002373" cy="584775"/>
          </a:xfrm>
          <a:prstGeom prst="rect">
            <a:avLst/>
          </a:prstGeom>
          <a:noFill/>
        </p:spPr>
        <p:txBody>
          <a:bodyPr wrap="square" rtlCol="0">
            <a:spAutoFit/>
          </a:bodyPr>
          <a:lstStyle/>
          <a:p>
            <a:r>
              <a:rPr kumimoji="1" lang="ja-JP" altLang="en-US" sz="3200" dirty="0">
                <a:latin typeface="HGP創英角ﾎﾟｯﾌﾟ体" panose="040B0A00000000000000" pitchFamily="50" charset="-128"/>
                <a:ea typeface="HGP創英角ﾎﾟｯﾌﾟ体" panose="040B0A00000000000000" pitchFamily="50" charset="-128"/>
              </a:rPr>
              <a:t>なぜ大阪？</a:t>
            </a:r>
          </a:p>
        </p:txBody>
      </p:sp>
      <p:pic>
        <p:nvPicPr>
          <p:cNvPr id="4" name="図 3">
            <a:extLst>
              <a:ext uri="{FF2B5EF4-FFF2-40B4-BE49-F238E27FC236}">
                <a16:creationId xmlns:a16="http://schemas.microsoft.com/office/drawing/2014/main" xmlns="" id="{1E2CE874-2732-4CE2-87EC-0E8D14676E81}"/>
              </a:ext>
            </a:extLst>
          </p:cNvPr>
          <p:cNvPicPr>
            <a:picLocks noChangeAspect="1"/>
          </p:cNvPicPr>
          <p:nvPr/>
        </p:nvPicPr>
        <p:blipFill>
          <a:blip r:embed="rId2"/>
          <a:stretch>
            <a:fillRect/>
          </a:stretch>
        </p:blipFill>
        <p:spPr>
          <a:xfrm>
            <a:off x="21627" y="3912434"/>
            <a:ext cx="4280550" cy="2990768"/>
          </a:xfrm>
          <a:prstGeom prst="rect">
            <a:avLst/>
          </a:prstGeom>
        </p:spPr>
      </p:pic>
      <p:pic>
        <p:nvPicPr>
          <p:cNvPr id="5" name="図 4">
            <a:extLst>
              <a:ext uri="{FF2B5EF4-FFF2-40B4-BE49-F238E27FC236}">
                <a16:creationId xmlns:a16="http://schemas.microsoft.com/office/drawing/2014/main" xmlns="" id="{F8ADA334-18E0-4773-A058-4D903AC76C35}"/>
              </a:ext>
            </a:extLst>
          </p:cNvPr>
          <p:cNvPicPr>
            <a:picLocks noChangeAspect="1"/>
          </p:cNvPicPr>
          <p:nvPr/>
        </p:nvPicPr>
        <p:blipFill>
          <a:blip r:embed="rId3"/>
          <a:stretch>
            <a:fillRect/>
          </a:stretch>
        </p:blipFill>
        <p:spPr>
          <a:xfrm>
            <a:off x="7689954" y="3920508"/>
            <a:ext cx="4480419" cy="2937492"/>
          </a:xfrm>
          <a:prstGeom prst="rect">
            <a:avLst/>
          </a:prstGeom>
        </p:spPr>
      </p:pic>
      <p:pic>
        <p:nvPicPr>
          <p:cNvPr id="3" name="図 2">
            <a:extLst>
              <a:ext uri="{FF2B5EF4-FFF2-40B4-BE49-F238E27FC236}">
                <a16:creationId xmlns:a16="http://schemas.microsoft.com/office/drawing/2014/main" xmlns="" id="{9C5A9A8D-8A02-437E-A209-716ECB003908}"/>
              </a:ext>
            </a:extLst>
          </p:cNvPr>
          <p:cNvPicPr>
            <a:picLocks noChangeAspect="1"/>
          </p:cNvPicPr>
          <p:nvPr/>
        </p:nvPicPr>
        <p:blipFill>
          <a:blip r:embed="rId4"/>
          <a:stretch>
            <a:fillRect/>
          </a:stretch>
        </p:blipFill>
        <p:spPr>
          <a:xfrm>
            <a:off x="3478003" y="666832"/>
            <a:ext cx="5140807" cy="3253676"/>
          </a:xfrm>
          <a:prstGeom prst="rect">
            <a:avLst/>
          </a:prstGeom>
        </p:spPr>
      </p:pic>
      <p:sp>
        <p:nvSpPr>
          <p:cNvPr id="7" name="テキスト ボックス 6">
            <a:extLst>
              <a:ext uri="{FF2B5EF4-FFF2-40B4-BE49-F238E27FC236}">
                <a16:creationId xmlns:a16="http://schemas.microsoft.com/office/drawing/2014/main" xmlns="" id="{BB29A7A8-54C3-4C29-8EDA-574B9ABA2EF2}"/>
              </a:ext>
            </a:extLst>
          </p:cNvPr>
          <p:cNvSpPr txBox="1"/>
          <p:nvPr/>
        </p:nvSpPr>
        <p:spPr>
          <a:xfrm>
            <a:off x="246479" y="2228671"/>
            <a:ext cx="3231239" cy="1200329"/>
          </a:xfrm>
          <a:prstGeom prst="rect">
            <a:avLst/>
          </a:prstGeom>
          <a:noFill/>
        </p:spPr>
        <p:txBody>
          <a:bodyPr wrap="square" rtlCol="0">
            <a:spAutoFit/>
          </a:bodyPr>
          <a:lstStyle/>
          <a:p>
            <a:r>
              <a:rPr kumimoji="1" lang="ja-JP" altLang="en-US" sz="2400" dirty="0">
                <a:latin typeface="HGP創英角ﾎﾟｯﾌﾟ体" panose="040B0A00000000000000" pitchFamily="50" charset="-128"/>
                <a:ea typeface="HGP創英角ﾎﾟｯﾌﾟ体" panose="040B0A00000000000000" pitchFamily="50" charset="-128"/>
              </a:rPr>
              <a:t>関西には</a:t>
            </a:r>
            <a:endParaRPr kumimoji="1" lang="en-US" altLang="ja-JP" sz="2400" dirty="0">
              <a:latin typeface="HGP創英角ﾎﾟｯﾌﾟ体" panose="040B0A00000000000000" pitchFamily="50" charset="-128"/>
              <a:ea typeface="HGP創英角ﾎﾟｯﾌﾟ体" panose="040B0A00000000000000" pitchFamily="50" charset="-128"/>
            </a:endParaRPr>
          </a:p>
          <a:p>
            <a:r>
              <a:rPr kumimoji="1" lang="ja-JP" altLang="en-US" sz="2400" dirty="0">
                <a:latin typeface="HGP創英角ﾎﾟｯﾌﾟ体" panose="040B0A00000000000000" pitchFamily="50" charset="-128"/>
                <a:ea typeface="HGP創英角ﾎﾟｯﾌﾟ体" panose="040B0A00000000000000" pitchFamily="50" charset="-128"/>
              </a:rPr>
              <a:t>観光地がたくさんある</a:t>
            </a:r>
            <a:r>
              <a:rPr lang="en-US" altLang="ja-JP" sz="2400" dirty="0">
                <a:latin typeface="HGP創英角ﾎﾟｯﾌﾟ体" panose="040B0A00000000000000" pitchFamily="50" charset="-128"/>
                <a:ea typeface="HGP創英角ﾎﾟｯﾌﾟ体" panose="040B0A00000000000000" pitchFamily="50" charset="-128"/>
              </a:rPr>
              <a:t>!</a:t>
            </a:r>
            <a:endParaRPr kumimoji="1" lang="en-US" altLang="ja-JP" sz="2400" dirty="0">
              <a:latin typeface="HGP創英角ﾎﾟｯﾌﾟ体" panose="040B0A00000000000000" pitchFamily="50" charset="-128"/>
              <a:ea typeface="HGP創英角ﾎﾟｯﾌﾟ体" panose="040B0A00000000000000" pitchFamily="50" charset="-128"/>
            </a:endParaRPr>
          </a:p>
          <a:p>
            <a:r>
              <a:rPr kumimoji="1" lang="ja-JP" altLang="en-US" sz="2400" dirty="0">
                <a:latin typeface="HGP創英角ﾎﾟｯﾌﾟ体" panose="040B0A00000000000000" pitchFamily="50" charset="-128"/>
                <a:ea typeface="HGP創英角ﾎﾟｯﾌﾟ体" panose="040B0A00000000000000" pitchFamily="50" charset="-128"/>
              </a:rPr>
              <a:t>例えば</a:t>
            </a:r>
            <a:r>
              <a:rPr kumimoji="1" lang="en-US" altLang="ja-JP" sz="2400" dirty="0">
                <a:latin typeface="HGP創英角ﾎﾟｯﾌﾟ体" panose="040B0A00000000000000" pitchFamily="50" charset="-128"/>
                <a:ea typeface="HGP創英角ﾎﾟｯﾌﾟ体" panose="040B0A00000000000000" pitchFamily="50" charset="-128"/>
              </a:rPr>
              <a:t>…</a:t>
            </a:r>
          </a:p>
        </p:txBody>
      </p:sp>
      <p:sp>
        <p:nvSpPr>
          <p:cNvPr id="9" name="正方形/長方形 8">
            <a:extLst>
              <a:ext uri="{FF2B5EF4-FFF2-40B4-BE49-F238E27FC236}">
                <a16:creationId xmlns:a16="http://schemas.microsoft.com/office/drawing/2014/main" xmlns="" id="{58539ED3-B286-4951-A950-854E14A8D7A3}"/>
              </a:ext>
            </a:extLst>
          </p:cNvPr>
          <p:cNvSpPr/>
          <p:nvPr/>
        </p:nvSpPr>
        <p:spPr>
          <a:xfrm>
            <a:off x="3576297" y="3593665"/>
            <a:ext cx="2069862" cy="369332"/>
          </a:xfrm>
          <a:prstGeom prst="rect">
            <a:avLst/>
          </a:prstGeom>
        </p:spPr>
        <p:txBody>
          <a:bodyPr wrap="none">
            <a:spAutoFit/>
          </a:bodyPr>
          <a:lstStyle/>
          <a:p>
            <a:pPr fontAlgn="b"/>
            <a:r>
              <a:rPr lang="en-US" altLang="ja-JP" dirty="0">
                <a:solidFill>
                  <a:srgbClr val="006D21"/>
                </a:solidFill>
                <a:latin typeface="Arial" panose="020B0604020202020204" pitchFamily="34" charset="0"/>
              </a:rPr>
              <a:t>www.mercari.com/</a:t>
            </a:r>
            <a:endParaRPr lang="en-US" altLang="ja-JP" b="0" i="0" u="none" strike="noStrike" dirty="0">
              <a:solidFill>
                <a:srgbClr val="767676"/>
              </a:solidFill>
              <a:effectLst/>
              <a:latin typeface="Arial" panose="020B0604020202020204" pitchFamily="34" charset="0"/>
            </a:endParaRPr>
          </a:p>
        </p:txBody>
      </p:sp>
      <p:sp>
        <p:nvSpPr>
          <p:cNvPr id="6" name="四角形: 角を丸くする 5">
            <a:extLst>
              <a:ext uri="{FF2B5EF4-FFF2-40B4-BE49-F238E27FC236}">
                <a16:creationId xmlns:a16="http://schemas.microsoft.com/office/drawing/2014/main" xmlns="" id="{3D921E9C-5AE2-4FF6-BD84-6521214BB383}"/>
              </a:ext>
            </a:extLst>
          </p:cNvPr>
          <p:cNvSpPr/>
          <p:nvPr/>
        </p:nvSpPr>
        <p:spPr>
          <a:xfrm>
            <a:off x="3086298" y="3335250"/>
            <a:ext cx="5627986" cy="1363201"/>
          </a:xfrm>
          <a:prstGeom prst="roundRect">
            <a:avLst/>
          </a:prstGeom>
          <a:solidFill>
            <a:schemeClr val="accent3">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4000" dirty="0">
                <a:solidFill>
                  <a:schemeClr val="bg1"/>
                </a:solidFill>
                <a:latin typeface="HGP創英角ﾎﾟｯﾌﾟ体" panose="040B0A00000000000000" pitchFamily="50" charset="-128"/>
                <a:ea typeface="HGP創英角ﾎﾟｯﾌﾟ体" panose="040B0A00000000000000" pitchFamily="50" charset="-128"/>
              </a:rPr>
              <a:t>アクセスしやすい！</a:t>
            </a:r>
            <a:endPar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52049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647497" y="5465324"/>
            <a:ext cx="8607972" cy="1324304"/>
          </a:xfrm>
          <a:prstGeom prst="round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FF0000"/>
                </a:solidFill>
                <a:latin typeface="HGP創英角ﾎﾟｯﾌﾟ体" panose="040B0A00000000000000" pitchFamily="50" charset="-128"/>
                <a:ea typeface="HGP創英角ﾎﾟｯﾌﾟ体" panose="040B0A00000000000000" pitchFamily="50" charset="-128"/>
              </a:rPr>
              <a:t>アジア諸国におけるビザ発給要件の緩和や航空便数の増加から</a:t>
            </a:r>
            <a:endParaRPr kumimoji="1" lang="en-US" altLang="ja-JP" sz="2400"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kumimoji="1" lang="ja-JP" altLang="en-US" sz="2400" dirty="0">
                <a:solidFill>
                  <a:srgbClr val="FF0000"/>
                </a:solidFill>
                <a:latin typeface="HGP創英角ﾎﾟｯﾌﾟ体" panose="040B0A00000000000000" pitchFamily="50" charset="-128"/>
                <a:ea typeface="HGP創英角ﾎﾟｯﾌﾟ体" panose="040B0A00000000000000" pitchFamily="50" charset="-128"/>
              </a:rPr>
              <a:t>訪日外国人者数は増加し、過去最高を更新している</a:t>
            </a:r>
          </a:p>
        </p:txBody>
      </p:sp>
      <p:graphicFrame>
        <p:nvGraphicFramePr>
          <p:cNvPr id="60" name="グラフ 59"/>
          <p:cNvGraphicFramePr/>
          <p:nvPr>
            <p:extLst>
              <p:ext uri="{D42A27DB-BD31-4B8C-83A1-F6EECF244321}">
                <p14:modId xmlns:p14="http://schemas.microsoft.com/office/powerpoint/2010/main" val="1084933616"/>
              </p:ext>
            </p:extLst>
          </p:nvPr>
        </p:nvGraphicFramePr>
        <p:xfrm>
          <a:off x="638502" y="1166648"/>
          <a:ext cx="10066283" cy="4162097"/>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p:cNvSpPr txBox="1"/>
          <p:nvPr/>
        </p:nvSpPr>
        <p:spPr>
          <a:xfrm>
            <a:off x="8114097" y="5205782"/>
            <a:ext cx="2717411" cy="230832"/>
          </a:xfrm>
          <a:prstGeom prst="rect">
            <a:avLst/>
          </a:prstGeom>
          <a:noFill/>
        </p:spPr>
        <p:txBody>
          <a:bodyPr wrap="none" rtlCol="0">
            <a:spAutoFit/>
          </a:bodyPr>
          <a:lstStyle/>
          <a:p>
            <a:r>
              <a:rPr kumimoji="1" lang="ja-JP" altLang="en-US" sz="900" dirty="0"/>
              <a:t>国土交通省　観光庁　訪日外国人消費動向調査より</a:t>
            </a:r>
            <a:endParaRPr kumimoji="1" lang="en-US" altLang="ja-JP" sz="900" dirty="0"/>
          </a:p>
        </p:txBody>
      </p:sp>
      <p:cxnSp>
        <p:nvCxnSpPr>
          <p:cNvPr id="3" name="直線矢印コネクタ 2"/>
          <p:cNvCxnSpPr/>
          <p:nvPr/>
        </p:nvCxnSpPr>
        <p:spPr>
          <a:xfrm flipV="1">
            <a:off x="2788743" y="1901952"/>
            <a:ext cx="6806361" cy="13457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4492429" y="1814253"/>
            <a:ext cx="1459054" cy="707886"/>
          </a:xfrm>
          <a:prstGeom prst="rect">
            <a:avLst/>
          </a:prstGeom>
          <a:noFill/>
        </p:spPr>
        <p:txBody>
          <a:bodyPr wrap="non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5.2</a:t>
            </a:r>
            <a:r>
              <a:rPr kumimoji="1" lang="ja-JP" altLang="en-US" sz="4000" dirty="0">
                <a:latin typeface="HGP創英角ﾎﾟｯﾌﾟ体" panose="040B0A00000000000000" pitchFamily="50" charset="-128"/>
                <a:ea typeface="HGP創英角ﾎﾟｯﾌﾟ体" panose="040B0A00000000000000" pitchFamily="50" charset="-128"/>
              </a:rPr>
              <a:t>倍</a:t>
            </a:r>
          </a:p>
        </p:txBody>
      </p:sp>
    </p:spTree>
    <p:extLst>
      <p:ext uri="{BB962C8B-B14F-4D97-AF65-F5344CB8AC3E}">
        <p14:creationId xmlns:p14="http://schemas.microsoft.com/office/powerpoint/2010/main" val="2397082384"/>
      </p:ext>
    </p:extLst>
  </p:cSld>
  <p:clrMapOvr>
    <a:masterClrMapping/>
  </p:clrMapOvr>
  <mc:AlternateContent xmlns:mc="http://schemas.openxmlformats.org/markup-compatibility/2006" xmlns:p14="http://schemas.microsoft.com/office/powerpoint/2010/main">
    <mc:Choice Requires="p14">
      <p:transition spd="slow" p14:dur="2000" advTm="13615"/>
    </mc:Choice>
    <mc:Fallback xmlns="">
      <p:transition spd="slow" advTm="136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366211" y="1788695"/>
            <a:ext cx="184731" cy="646331"/>
          </a:xfrm>
          <a:prstGeom prst="rect">
            <a:avLst/>
          </a:prstGeom>
          <a:noFill/>
        </p:spPr>
        <p:txBody>
          <a:bodyPr wrap="none" rtlCol="0">
            <a:spAutoFit/>
          </a:bodyPr>
          <a:lstStyle/>
          <a:p>
            <a:endParaRPr kumimoji="1" lang="en-US" altLang="ja-JP" dirty="0"/>
          </a:p>
          <a:p>
            <a:endParaRPr kumimoji="1" lang="ja-JP" altLang="en-US" dirty="0"/>
          </a:p>
        </p:txBody>
      </p:sp>
      <p:graphicFrame>
        <p:nvGraphicFramePr>
          <p:cNvPr id="14" name="グラフ 13"/>
          <p:cNvGraphicFramePr/>
          <p:nvPr>
            <p:extLst>
              <p:ext uri="{D42A27DB-BD31-4B8C-83A1-F6EECF244321}">
                <p14:modId xmlns:p14="http://schemas.microsoft.com/office/powerpoint/2010/main" val="81744773"/>
              </p:ext>
            </p:extLst>
          </p:nvPr>
        </p:nvGraphicFramePr>
        <p:xfrm>
          <a:off x="5079698" y="1710304"/>
          <a:ext cx="6922754" cy="4990376"/>
        </p:xfrm>
        <a:graphic>
          <a:graphicData uri="http://schemas.openxmlformats.org/drawingml/2006/chart">
            <c:chart xmlns:c="http://schemas.openxmlformats.org/drawingml/2006/chart" xmlns:r="http://schemas.openxmlformats.org/officeDocument/2006/relationships" r:id="rId3"/>
          </a:graphicData>
        </a:graphic>
      </p:graphicFrame>
      <p:sp>
        <p:nvSpPr>
          <p:cNvPr id="15" name="テキスト ボックス 14"/>
          <p:cNvSpPr txBox="1"/>
          <p:nvPr/>
        </p:nvSpPr>
        <p:spPr>
          <a:xfrm>
            <a:off x="6365394" y="879308"/>
            <a:ext cx="4339650" cy="369332"/>
          </a:xfrm>
          <a:prstGeom prst="rect">
            <a:avLst/>
          </a:prstGeom>
          <a:noFill/>
        </p:spPr>
        <p:txBody>
          <a:bodyPr wrap="none" rtlCol="0">
            <a:spAutoFit/>
          </a:bodyPr>
          <a:lstStyle/>
          <a:p>
            <a:r>
              <a:rPr lang="ja-JP" altLang="en-US" dirty="0">
                <a:latin typeface="HGS創英角ｺﾞｼｯｸUB" panose="020B0900000000000000" pitchFamily="50" charset="-128"/>
                <a:ea typeface="HGS創英角ｺﾞｼｯｸUB" panose="020B0900000000000000" pitchFamily="50" charset="-128"/>
              </a:rPr>
              <a:t>主要５か国・地域別来阪外国人旅行者数</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16" name="テキスト ボックス 15"/>
          <p:cNvSpPr txBox="1"/>
          <p:nvPr/>
        </p:nvSpPr>
        <p:spPr>
          <a:xfrm>
            <a:off x="6562" y="1450028"/>
            <a:ext cx="5024393" cy="2246769"/>
          </a:xfrm>
          <a:prstGeom prst="rect">
            <a:avLst/>
          </a:prstGeom>
          <a:noFill/>
          <a:ln w="76200">
            <a:solidFill>
              <a:srgbClr val="00B0F0"/>
            </a:solidFill>
          </a:ln>
        </p:spPr>
        <p:txBody>
          <a:bodyPr wrap="squar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全体の訪日外客数が</a:t>
            </a:r>
            <a:endParaRPr kumimoji="1" lang="en-US" altLang="ja-JP" sz="2800" dirty="0">
              <a:latin typeface="HGP創英角ﾎﾟｯﾌﾟ体" panose="040B0A00000000000000" pitchFamily="50" charset="-128"/>
              <a:ea typeface="HGP創英角ﾎﾟｯﾌﾟ体" panose="040B0A00000000000000" pitchFamily="50" charset="-128"/>
            </a:endParaRPr>
          </a:p>
          <a:p>
            <a:r>
              <a:rPr kumimoji="1" lang="ja-JP" altLang="en-US" sz="2800" dirty="0">
                <a:solidFill>
                  <a:srgbClr val="FF0000"/>
                </a:solidFill>
                <a:latin typeface="HGP創英角ﾎﾟｯﾌﾟ体" panose="040B0A00000000000000" pitchFamily="50" charset="-128"/>
                <a:ea typeface="HGP創英角ﾎﾟｯﾌﾟ体" panose="040B0A00000000000000" pitchFamily="50" charset="-128"/>
              </a:rPr>
              <a:t>約</a:t>
            </a:r>
            <a:r>
              <a:rPr kumimoji="1" lang="en-US" altLang="ja-JP" sz="2800" dirty="0">
                <a:solidFill>
                  <a:srgbClr val="FF0000"/>
                </a:solidFill>
                <a:latin typeface="HGP創英角ﾎﾟｯﾌﾟ体" panose="040B0A00000000000000" pitchFamily="50" charset="-128"/>
                <a:ea typeface="HGP創英角ﾎﾟｯﾌﾟ体" panose="040B0A00000000000000" pitchFamily="50" charset="-128"/>
              </a:rPr>
              <a:t>3120</a:t>
            </a:r>
            <a:r>
              <a:rPr kumimoji="1" lang="ja-JP" altLang="en-US" sz="2800" dirty="0">
                <a:solidFill>
                  <a:srgbClr val="FF0000"/>
                </a:solidFill>
                <a:latin typeface="HGP創英角ﾎﾟｯﾌﾟ体" panose="040B0A00000000000000" pitchFamily="50" charset="-128"/>
                <a:ea typeface="HGP創英角ﾎﾟｯﾌﾟ体" panose="040B0A00000000000000" pitchFamily="50" charset="-128"/>
              </a:rPr>
              <a:t>万人</a:t>
            </a:r>
            <a:endParaRPr kumimoji="1" lang="en-US" altLang="ja-JP" sz="2800" dirty="0">
              <a:solidFill>
                <a:srgbClr val="FF0000"/>
              </a:solidFill>
              <a:latin typeface="HGP創英角ﾎﾟｯﾌﾟ体" panose="040B0A00000000000000" pitchFamily="50" charset="-128"/>
              <a:ea typeface="HGP創英角ﾎﾟｯﾌﾟ体" panose="040B0A00000000000000" pitchFamily="50" charset="-128"/>
            </a:endParaRPr>
          </a:p>
          <a:p>
            <a:endParaRPr lang="en-US" altLang="ja-JP" sz="2800" dirty="0">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そのうち来阪外国人旅行者数が</a:t>
            </a:r>
            <a:endParaRPr lang="en-US" altLang="ja-JP" sz="2800" dirty="0">
              <a:latin typeface="HGP創英角ﾎﾟｯﾌﾟ体" panose="040B0A00000000000000" pitchFamily="50" charset="-128"/>
              <a:ea typeface="HGP創英角ﾎﾟｯﾌﾟ体" panose="040B0A00000000000000" pitchFamily="50" charset="-128"/>
            </a:endParaRPr>
          </a:p>
          <a:p>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約</a:t>
            </a:r>
            <a:r>
              <a:rPr lang="en-US" altLang="ja-JP" sz="2800" dirty="0">
                <a:solidFill>
                  <a:srgbClr val="FF0000"/>
                </a:solidFill>
                <a:latin typeface="HGP創英角ﾎﾟｯﾌﾟ体" panose="040B0A00000000000000" pitchFamily="50" charset="-128"/>
                <a:ea typeface="HGP創英角ﾎﾟｯﾌﾟ体" panose="040B0A00000000000000" pitchFamily="50" charset="-128"/>
              </a:rPr>
              <a:t>1142</a:t>
            </a:r>
            <a:r>
              <a:rPr lang="ja-JP" altLang="en-US" sz="2800" dirty="0">
                <a:solidFill>
                  <a:srgbClr val="FF0000"/>
                </a:solidFill>
                <a:latin typeface="HGP創英角ﾎﾟｯﾌﾟ体" panose="040B0A00000000000000" pitchFamily="50" charset="-128"/>
                <a:ea typeface="HGP創英角ﾎﾟｯﾌﾟ体" panose="040B0A00000000000000" pitchFamily="50" charset="-128"/>
              </a:rPr>
              <a:t>万人</a:t>
            </a:r>
            <a:endParaRPr kumimoji="1" lang="en-US" altLang="ja-JP" sz="28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7" name="爆発 2 16"/>
          <p:cNvSpPr/>
          <p:nvPr/>
        </p:nvSpPr>
        <p:spPr>
          <a:xfrm rot="230563">
            <a:off x="179832" y="3045823"/>
            <a:ext cx="4580365" cy="3869869"/>
          </a:xfrm>
          <a:prstGeom prst="irregularSeal2">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FF0000"/>
                </a:solidFill>
              </a:rPr>
              <a:t>訪日外客数の約</a:t>
            </a:r>
            <a:r>
              <a:rPr lang="en-US" altLang="ja-JP" sz="2400" dirty="0">
                <a:solidFill>
                  <a:srgbClr val="FF0000"/>
                </a:solidFill>
              </a:rPr>
              <a:t>4</a:t>
            </a:r>
            <a:r>
              <a:rPr kumimoji="1" lang="ja-JP" altLang="en-US" sz="2400" dirty="0">
                <a:solidFill>
                  <a:srgbClr val="FF0000"/>
                </a:solidFill>
              </a:rPr>
              <a:t>割が</a:t>
            </a:r>
            <a:endParaRPr kumimoji="1" lang="en-US" altLang="ja-JP" sz="2400" dirty="0">
              <a:solidFill>
                <a:srgbClr val="FF0000"/>
              </a:solidFill>
            </a:endParaRPr>
          </a:p>
          <a:p>
            <a:pPr algn="ctr"/>
            <a:r>
              <a:rPr lang="ja-JP" altLang="en-US" sz="2400" dirty="0">
                <a:solidFill>
                  <a:srgbClr val="FF0000"/>
                </a:solidFill>
              </a:rPr>
              <a:t>大阪に！！</a:t>
            </a:r>
            <a:endParaRPr kumimoji="1" lang="ja-JP" altLang="en-US" sz="2400" dirty="0">
              <a:solidFill>
                <a:srgbClr val="FF0000"/>
              </a:solidFill>
            </a:endParaRPr>
          </a:p>
        </p:txBody>
      </p:sp>
      <p:sp>
        <p:nvSpPr>
          <p:cNvPr id="2" name="テキスト ボックス 1"/>
          <p:cNvSpPr txBox="1"/>
          <p:nvPr/>
        </p:nvSpPr>
        <p:spPr>
          <a:xfrm>
            <a:off x="5177184" y="1973360"/>
            <a:ext cx="646331" cy="276999"/>
          </a:xfrm>
          <a:prstGeom prst="rect">
            <a:avLst/>
          </a:prstGeom>
          <a:noFill/>
        </p:spPr>
        <p:txBody>
          <a:bodyPr wrap="none" rtlCol="0">
            <a:spAutoFit/>
          </a:bodyPr>
          <a:lstStyle/>
          <a:p>
            <a:r>
              <a:rPr kumimoji="1" lang="ja-JP" altLang="en-US" sz="1200" dirty="0"/>
              <a:t>（万人）</a:t>
            </a:r>
          </a:p>
        </p:txBody>
      </p:sp>
      <p:sp>
        <p:nvSpPr>
          <p:cNvPr id="3" name="テキスト ボックス 2"/>
          <p:cNvSpPr txBox="1"/>
          <p:nvPr/>
        </p:nvSpPr>
        <p:spPr>
          <a:xfrm>
            <a:off x="206182" y="294533"/>
            <a:ext cx="2182008" cy="584775"/>
          </a:xfrm>
          <a:prstGeom prst="rect">
            <a:avLst/>
          </a:prstGeom>
          <a:noFill/>
        </p:spPr>
        <p:txBody>
          <a:bodyPr wrap="none" rtlCol="0">
            <a:spAutoFit/>
          </a:bodyPr>
          <a:lstStyle/>
          <a:p>
            <a:r>
              <a:rPr kumimoji="1" lang="ja-JP" altLang="en-US" sz="3200" dirty="0">
                <a:latin typeface="HGP創英角ﾎﾟｯﾌﾟ体" panose="040B0A00000000000000" pitchFamily="50" charset="-128"/>
                <a:ea typeface="HGP創英角ﾎﾟｯﾌﾟ体" panose="040B0A00000000000000" pitchFamily="50" charset="-128"/>
              </a:rPr>
              <a:t>なぜ大阪？</a:t>
            </a:r>
          </a:p>
        </p:txBody>
      </p:sp>
      <p:sp>
        <p:nvSpPr>
          <p:cNvPr id="5" name="テキスト ボックス 4">
            <a:extLst>
              <a:ext uri="{FF2B5EF4-FFF2-40B4-BE49-F238E27FC236}">
                <a16:creationId xmlns:a16="http://schemas.microsoft.com/office/drawing/2014/main" xmlns="" id="{A3F2DBF0-288B-447E-88BF-5EE8FDEDC2A6}"/>
              </a:ext>
            </a:extLst>
          </p:cNvPr>
          <p:cNvSpPr txBox="1"/>
          <p:nvPr/>
        </p:nvSpPr>
        <p:spPr>
          <a:xfrm>
            <a:off x="10485732" y="6488668"/>
            <a:ext cx="3033439" cy="369332"/>
          </a:xfrm>
          <a:prstGeom prst="rect">
            <a:avLst/>
          </a:prstGeom>
          <a:noFill/>
        </p:spPr>
        <p:txBody>
          <a:bodyPr wrap="square" rtlCol="0">
            <a:spAutoFit/>
          </a:bodyPr>
          <a:lstStyle/>
          <a:p>
            <a:r>
              <a:rPr kumimoji="1" lang="ja-JP" altLang="en-US" dirty="0"/>
              <a:t>訪日外客統計</a:t>
            </a:r>
          </a:p>
        </p:txBody>
      </p:sp>
    </p:spTree>
    <p:custDataLst>
      <p:tags r:id="rId1"/>
    </p:custDataLst>
    <p:extLst>
      <p:ext uri="{BB962C8B-B14F-4D97-AF65-F5344CB8AC3E}">
        <p14:creationId xmlns:p14="http://schemas.microsoft.com/office/powerpoint/2010/main" val="2230813900"/>
      </p:ext>
    </p:extLst>
  </p:cSld>
  <p:clrMapOvr>
    <a:masterClrMapping/>
  </p:clrMapOvr>
  <mc:AlternateContent xmlns:mc="http://schemas.openxmlformats.org/markup-compatibility/2006" xmlns:p14="http://schemas.microsoft.com/office/powerpoint/2010/main">
    <mc:Choice Requires="p14">
      <p:transition spd="slow" p14:dur="2000" advTm="17167"/>
    </mc:Choice>
    <mc:Fallback xmlns="">
      <p:transition spd="slow" advTm="171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219325" y="5048250"/>
            <a:ext cx="7217283" cy="1381125"/>
          </a:xfrm>
          <a:prstGeom prst="roundRect">
            <a:avLst/>
          </a:prstGeom>
          <a:solidFill>
            <a:schemeClr val="bg1"/>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latin typeface="HGP創英角ﾎﾟｯﾌﾟ体" panose="040B0A00000000000000" pitchFamily="50" charset="-128"/>
                <a:ea typeface="HGP創英角ﾎﾟｯﾌﾟ体" panose="040B0A00000000000000" pitchFamily="50" charset="-128"/>
              </a:rPr>
              <a:t>大阪に誘致</a:t>
            </a:r>
            <a:r>
              <a:rPr lang="ja-JP" altLang="en-US" sz="4000" dirty="0">
                <a:solidFill>
                  <a:schemeClr val="tx1"/>
                </a:solidFill>
                <a:latin typeface="HGP創英角ﾎﾟｯﾌﾟ体" panose="040B0A00000000000000" pitchFamily="50" charset="-128"/>
                <a:ea typeface="HGP創英角ﾎﾟｯﾌﾟ体" panose="040B0A00000000000000" pitchFamily="50" charset="-128"/>
              </a:rPr>
              <a:t>される可能性が高い</a:t>
            </a:r>
            <a:endParaRPr kumimoji="1" lang="ja-JP" altLang="en-US" sz="4000"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2" name="角丸四角形 1"/>
          <p:cNvSpPr/>
          <p:nvPr/>
        </p:nvSpPr>
        <p:spPr>
          <a:xfrm>
            <a:off x="337566" y="2444784"/>
            <a:ext cx="4475405" cy="14382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HGP創英角ﾎﾟｯﾌﾟ体" panose="040B0A00000000000000" pitchFamily="50" charset="-128"/>
                <a:ea typeface="HGP創英角ﾎﾟｯﾌﾟ体" panose="040B0A00000000000000" pitchFamily="50" charset="-128"/>
              </a:rPr>
              <a:t>立地</a:t>
            </a:r>
            <a:r>
              <a:rPr lang="ja-JP" altLang="en-US" sz="4000" dirty="0">
                <a:latin typeface="HGP創英角ﾎﾟｯﾌﾟ体" panose="040B0A00000000000000" pitchFamily="50" charset="-128"/>
                <a:ea typeface="HGP創英角ﾎﾟｯﾌﾟ体" panose="040B0A00000000000000" pitchFamily="50" charset="-128"/>
              </a:rPr>
              <a:t>的</a:t>
            </a:r>
            <a:r>
              <a:rPr kumimoji="1" lang="ja-JP" altLang="en-US" sz="4000" dirty="0">
                <a:latin typeface="HGP創英角ﾎﾟｯﾌﾟ体" panose="040B0A00000000000000" pitchFamily="50" charset="-128"/>
                <a:ea typeface="HGP創英角ﾎﾟｯﾌﾟ体" panose="040B0A00000000000000" pitchFamily="50" charset="-128"/>
              </a:rPr>
              <a:t>特性</a:t>
            </a:r>
          </a:p>
        </p:txBody>
      </p:sp>
      <p:sp>
        <p:nvSpPr>
          <p:cNvPr id="3" name="角丸四角形 2"/>
          <p:cNvSpPr/>
          <p:nvPr/>
        </p:nvSpPr>
        <p:spPr>
          <a:xfrm>
            <a:off x="6743812" y="2444785"/>
            <a:ext cx="4943475" cy="14382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HGP創英角ﾎﾟｯﾌﾟ体" panose="040B0A00000000000000" pitchFamily="50" charset="-128"/>
                <a:ea typeface="HGP創英角ﾎﾟｯﾌﾟ体" panose="040B0A00000000000000" pitchFamily="50" charset="-128"/>
              </a:rPr>
              <a:t>インバウンド</a:t>
            </a:r>
            <a:r>
              <a:rPr lang="ja-JP" altLang="en-US" sz="4000" dirty="0">
                <a:latin typeface="HGP創英角ﾎﾟｯﾌﾟ体" panose="040B0A00000000000000" pitchFamily="50" charset="-128"/>
                <a:ea typeface="HGP創英角ﾎﾟｯﾌﾟ体" panose="040B0A00000000000000" pitchFamily="50" charset="-128"/>
              </a:rPr>
              <a:t>の増加</a:t>
            </a:r>
            <a:endParaRPr kumimoji="1" lang="ja-JP" altLang="en-US" sz="4000" dirty="0">
              <a:latin typeface="HGP創英角ﾎﾟｯﾌﾟ体" panose="040B0A00000000000000" pitchFamily="50" charset="-128"/>
              <a:ea typeface="HGP創英角ﾎﾟｯﾌﾟ体" panose="040B0A00000000000000" pitchFamily="50" charset="-128"/>
            </a:endParaRPr>
          </a:p>
        </p:txBody>
      </p:sp>
      <p:sp>
        <p:nvSpPr>
          <p:cNvPr id="6" name="十字形 5"/>
          <p:cNvSpPr/>
          <p:nvPr/>
        </p:nvSpPr>
        <p:spPr>
          <a:xfrm>
            <a:off x="5187079" y="2603089"/>
            <a:ext cx="1182624" cy="1121664"/>
          </a:xfrm>
          <a:prstGeom prst="plus">
            <a:avLst>
              <a:gd name="adj" fmla="val 3478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55049632"/>
      </p:ext>
    </p:extLst>
  </p:cSld>
  <p:clrMapOvr>
    <a:masterClrMapping/>
  </p:clrMapOvr>
  <mc:AlternateContent xmlns:mc="http://schemas.openxmlformats.org/markup-compatibility/2006" xmlns:p14="http://schemas.microsoft.com/office/powerpoint/2010/main">
    <mc:Choice Requires="p14">
      <p:transition spd="slow" p14:dur="2000" advTm="7896"/>
    </mc:Choice>
    <mc:Fallback xmlns="">
      <p:transition spd="slow" advTm="78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84739" y="3620477"/>
            <a:ext cx="10175630" cy="1383323"/>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テキスト ボックス 1"/>
          <p:cNvSpPr txBox="1"/>
          <p:nvPr/>
        </p:nvSpPr>
        <p:spPr>
          <a:xfrm>
            <a:off x="363415" y="422031"/>
            <a:ext cx="2031325" cy="646331"/>
          </a:xfrm>
          <a:prstGeom prst="rect">
            <a:avLst/>
          </a:prstGeom>
          <a:noFill/>
        </p:spPr>
        <p:txBody>
          <a:bodyPr wrap="none" rtlCol="0">
            <a:spAutoFit/>
          </a:bodyPr>
          <a:lstStyle/>
          <a:p>
            <a:r>
              <a:rPr lang="ja-JP" altLang="en-US" sz="3600" dirty="0">
                <a:latin typeface="HGP創英角ﾎﾟｯﾌﾟ体" panose="040B0A00000000000000" pitchFamily="50" charset="-128"/>
                <a:ea typeface="HGP創英角ﾎﾟｯﾌﾟ体" panose="040B0A00000000000000" pitchFamily="50" charset="-128"/>
              </a:rPr>
              <a:t>研究目的</a:t>
            </a:r>
            <a:endParaRPr kumimoji="1" lang="ja-JP" altLang="en-US" sz="3600" dirty="0">
              <a:latin typeface="HGP創英角ﾎﾟｯﾌﾟ体" panose="040B0A00000000000000" pitchFamily="50" charset="-128"/>
              <a:ea typeface="HGP創英角ﾎﾟｯﾌﾟ体" panose="040B0A00000000000000" pitchFamily="50" charset="-128"/>
            </a:endParaRPr>
          </a:p>
        </p:txBody>
      </p:sp>
      <p:sp>
        <p:nvSpPr>
          <p:cNvPr id="4" name="正方形/長方形 3"/>
          <p:cNvSpPr/>
          <p:nvPr/>
        </p:nvSpPr>
        <p:spPr>
          <a:xfrm>
            <a:off x="984739" y="1606006"/>
            <a:ext cx="10703170" cy="3724096"/>
          </a:xfrm>
          <a:prstGeom prst="rect">
            <a:avLst/>
          </a:prstGeom>
        </p:spPr>
        <p:txBody>
          <a:bodyPr wrap="square">
            <a:spAutoFit/>
          </a:bodyPr>
          <a:lstStyle/>
          <a:p>
            <a:endParaRPr lang="en-US" altLang="ja-JP"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r>
              <a:rPr lang="ja-JP" altLang="ja-JP"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大阪インバウンドツーリズムの観点から大阪誘致される可能性が高い</a:t>
            </a:r>
            <a:r>
              <a:rPr lang="ja-JP" altLang="en-US"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endParaRPr lang="en-US" altLang="ja-JP"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r>
              <a:rPr lang="ja-JP" altLang="en-US"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さらに、</a:t>
            </a:r>
            <a:r>
              <a:rPr lang="en-US" altLang="ja-JP"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IR</a:t>
            </a:r>
            <a:r>
              <a:rPr lang="ja-JP" altLang="ja-JP"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で大阪だけに経済効果がもたらされるのではなく、地域活性化</a:t>
            </a:r>
            <a:r>
              <a:rPr lang="ja-JP" altLang="en-US"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させるため</a:t>
            </a:r>
            <a:endParaRPr lang="ja-JP" altLang="en-US" sz="2800" dirty="0">
              <a:latin typeface="HGP創英角ﾎﾟｯﾌﾟ体" panose="040B0A00000000000000" pitchFamily="50" charset="-128"/>
              <a:ea typeface="HGP創英角ﾎﾟｯﾌﾟ体" panose="040B0A00000000000000" pitchFamily="50" charset="-128"/>
            </a:endParaRPr>
          </a:p>
          <a:p>
            <a:endParaRPr lang="en-US" altLang="ja-JP"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r>
              <a:rPr lang="ja-JP" altLang="ja-JP" sz="40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ＩＲ内にスポーツ施設をつくることを施策として</a:t>
            </a:r>
            <a:endParaRPr lang="en-US" altLang="ja-JP" sz="40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r>
              <a:rPr lang="ja-JP" altLang="en-US"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　　　　　　　　　　　　　　　　　　　　　　　　　　　　　　　　　　　　</a:t>
            </a:r>
            <a:r>
              <a:rPr lang="ja-JP" altLang="ja-JP"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提</a:t>
            </a:r>
            <a:r>
              <a:rPr lang="ja-JP" altLang="en-US"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案する。</a:t>
            </a:r>
            <a:endParaRPr lang="en-US" altLang="ja-JP" sz="28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endParaRPr lang="ja-JP" altLang="en-US" sz="28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4038247601"/>
      </p:ext>
    </p:extLst>
  </p:cSld>
  <p:clrMapOvr>
    <a:masterClrMapping/>
  </p:clrMapOvr>
  <mc:AlternateContent xmlns:mc="http://schemas.openxmlformats.org/markup-compatibility/2006" xmlns:p14="http://schemas.microsoft.com/office/powerpoint/2010/main">
    <mc:Choice Requires="p14">
      <p:transition spd="slow" p14:dur="2000" advTm="22424"/>
    </mc:Choice>
    <mc:Fallback xmlns="">
      <p:transition spd="slow" advTm="2242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96092" y="374469"/>
            <a:ext cx="1826141" cy="584775"/>
          </a:xfrm>
          <a:prstGeom prst="rect">
            <a:avLst/>
          </a:prstGeom>
          <a:noFill/>
        </p:spPr>
        <p:txBody>
          <a:bodyPr wrap="none" rtlCol="0">
            <a:spAutoFit/>
          </a:bodyPr>
          <a:lstStyle/>
          <a:p>
            <a:r>
              <a:rPr kumimoji="1" lang="ja-JP" altLang="en-US" sz="3200" dirty="0">
                <a:latin typeface="HGP創英角ﾎﾟｯﾌﾟ体" panose="040B0A00000000000000" pitchFamily="50" charset="-128"/>
                <a:ea typeface="HGP創英角ﾎﾟｯﾌﾟ体" panose="040B0A00000000000000" pitchFamily="50" charset="-128"/>
              </a:rPr>
              <a:t>研究方法</a:t>
            </a:r>
          </a:p>
        </p:txBody>
      </p:sp>
      <p:sp>
        <p:nvSpPr>
          <p:cNvPr id="3" name="正方形/長方形 2"/>
          <p:cNvSpPr/>
          <p:nvPr/>
        </p:nvSpPr>
        <p:spPr>
          <a:xfrm>
            <a:off x="600635" y="824333"/>
            <a:ext cx="10990729" cy="6986528"/>
          </a:xfrm>
          <a:prstGeom prst="rect">
            <a:avLst/>
          </a:prstGeom>
        </p:spPr>
        <p:txBody>
          <a:bodyPr wrap="square">
            <a:spAutoFit/>
          </a:bodyPr>
          <a:lstStyle/>
          <a:p>
            <a:endParaRPr lang="ja-JP" altLang="ja-JP" sz="2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lvl="0" algn="just">
              <a:spcAft>
                <a:spcPts val="0"/>
              </a:spcAft>
            </a:pP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文献調査および先行研究の整理</a:t>
            </a: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lvl="0" algn="just">
              <a:spcAft>
                <a:spcPts val="0"/>
              </a:spcAft>
            </a:pPr>
            <a:endPar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lvl="0" algn="just">
              <a:spcAft>
                <a:spcPts val="0"/>
              </a:spcAft>
            </a:pPr>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　・</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定性調査</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半構造化によるインタビュー形式</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endPar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lvl="0" algn="just">
              <a:spcAft>
                <a:spcPts val="0"/>
              </a:spcAft>
            </a:pP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   2019</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年</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5</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月</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14</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日</a:t>
            </a:r>
          </a:p>
          <a:p>
            <a:pPr marL="292100" algn="just">
              <a:spcAft>
                <a:spcPts val="0"/>
              </a:spcAft>
            </a:pP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調査対象</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大阪府副首都推進局ご担当者</a:t>
            </a:r>
          </a:p>
          <a:p>
            <a:pPr marL="292100" algn="just">
              <a:spcAft>
                <a:spcPts val="0"/>
              </a:spcAft>
            </a:pP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調査内容</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副首都の必要性、副首都・大阪に向けた取り組みなど</a:t>
            </a: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marL="292100" algn="just">
              <a:spcAft>
                <a:spcPts val="0"/>
              </a:spcAft>
            </a:pPr>
            <a:endPar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lvl="0" algn="just">
              <a:spcAft>
                <a:spcPts val="0"/>
              </a:spcAft>
            </a:pPr>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　 </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2019</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年</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8</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月</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20</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日</a:t>
            </a:r>
          </a:p>
          <a:p>
            <a:pPr marL="292100" algn="just">
              <a:spcAft>
                <a:spcPts val="0"/>
              </a:spcAft>
            </a:pP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調査対象</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大阪市</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IR</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推進局ご担当者</a:t>
            </a:r>
          </a:p>
          <a:p>
            <a:pPr marL="292100" algn="just">
              <a:spcAft>
                <a:spcPts val="0"/>
              </a:spcAft>
            </a:pP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調査内容</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大阪市統合型リゾート</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(IR)</a:t>
            </a:r>
            <a:r>
              <a:rPr lang="ja-JP"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事業の取り組み、課題、可能性など</a:t>
            </a: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marL="292100" algn="just">
              <a:spcAft>
                <a:spcPts val="0"/>
              </a:spcAft>
            </a:pP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marL="292100" algn="just">
              <a:spcAft>
                <a:spcPts val="0"/>
              </a:spcAft>
            </a:pPr>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・定量調査</a:t>
            </a: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marL="292100" algn="just">
              <a:spcAft>
                <a:spcPts val="0"/>
              </a:spcAft>
            </a:pP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2019</a:t>
            </a:r>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年</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10</a:t>
            </a:r>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月</a:t>
            </a:r>
            <a:r>
              <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23</a:t>
            </a:r>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日</a:t>
            </a: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marL="292100" algn="just">
              <a:spcAft>
                <a:spcPts val="0"/>
              </a:spcAft>
            </a:pPr>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調査対象：大阪道頓堀における外国人観光客</a:t>
            </a: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marL="292100" algn="just">
              <a:spcAft>
                <a:spcPts val="0"/>
              </a:spcAft>
            </a:pPr>
            <a:r>
              <a:rPr lang="ja-JP" altLang="en-US"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調査内容：マリンスポーツに対しての興味</a:t>
            </a:r>
            <a:endParaRPr lang="en-US" altLang="ja-JP" sz="24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marL="292100" algn="just">
              <a:spcAft>
                <a:spcPts val="0"/>
              </a:spcAft>
            </a:pPr>
            <a:endParaRPr lang="en-US" altLang="ja-JP" sz="20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marL="292100" algn="just">
              <a:spcAft>
                <a:spcPts val="0"/>
              </a:spcAft>
            </a:pPr>
            <a:endParaRPr lang="ja-JP" altLang="ja-JP" sz="20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r>
              <a:rPr lang="en-US" altLang="ja-JP" sz="20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 </a:t>
            </a:r>
            <a:endParaRPr lang="ja-JP" altLang="ja-JP" sz="20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spTree>
    <p:extLst>
      <p:ext uri="{BB962C8B-B14F-4D97-AF65-F5344CB8AC3E}">
        <p14:creationId xmlns:p14="http://schemas.microsoft.com/office/powerpoint/2010/main" val="142928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3167125"/>
            <a:ext cx="3216166" cy="1734207"/>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グラフ 8"/>
          <p:cNvGraphicFramePr/>
          <p:nvPr>
            <p:extLst>
              <p:ext uri="{D42A27DB-BD31-4B8C-83A1-F6EECF244321}">
                <p14:modId xmlns:p14="http://schemas.microsoft.com/office/powerpoint/2010/main" val="3638084464"/>
              </p:ext>
            </p:extLst>
          </p:nvPr>
        </p:nvGraphicFramePr>
        <p:xfrm>
          <a:off x="3073603" y="1782005"/>
          <a:ext cx="8000274" cy="4353076"/>
        </p:xfrm>
        <a:graphic>
          <a:graphicData uri="http://schemas.openxmlformats.org/drawingml/2006/chart">
            <c:chart xmlns:c="http://schemas.openxmlformats.org/drawingml/2006/chart" xmlns:r="http://schemas.openxmlformats.org/officeDocument/2006/relationships" r:id="rId3"/>
          </a:graphicData>
        </a:graphic>
      </p:graphicFrame>
      <p:sp>
        <p:nvSpPr>
          <p:cNvPr id="11" name="タイトル 10"/>
          <p:cNvSpPr>
            <a:spLocks noGrp="1"/>
          </p:cNvSpPr>
          <p:nvPr>
            <p:ph type="title"/>
          </p:nvPr>
        </p:nvSpPr>
        <p:spPr>
          <a:xfrm>
            <a:off x="6089279" y="1308263"/>
            <a:ext cx="4193553" cy="661355"/>
          </a:xfrm>
        </p:spPr>
        <p:txBody>
          <a:bodyPr>
            <a:normAutofit/>
          </a:bodyPr>
          <a:lstStyle/>
          <a:p>
            <a:r>
              <a:rPr kumimoji="1" lang="ja-JP" altLang="en-US" sz="2800" dirty="0"/>
              <a:t>世界の旅行者長期予測値</a:t>
            </a:r>
          </a:p>
        </p:txBody>
      </p:sp>
      <p:sp>
        <p:nvSpPr>
          <p:cNvPr id="12" name="テキスト ボックス 11"/>
          <p:cNvSpPr txBox="1"/>
          <p:nvPr/>
        </p:nvSpPr>
        <p:spPr>
          <a:xfrm>
            <a:off x="2952759" y="1662251"/>
            <a:ext cx="646331" cy="246221"/>
          </a:xfrm>
          <a:prstGeom prst="rect">
            <a:avLst/>
          </a:prstGeom>
          <a:noFill/>
        </p:spPr>
        <p:txBody>
          <a:bodyPr wrap="none" rtlCol="0">
            <a:spAutoFit/>
          </a:bodyPr>
          <a:lstStyle/>
          <a:p>
            <a:r>
              <a:rPr kumimoji="1" lang="en-US" altLang="ja-JP" sz="1000" dirty="0"/>
              <a:t>(</a:t>
            </a:r>
            <a:r>
              <a:rPr kumimoji="1" lang="ja-JP" altLang="en-US" sz="1000" dirty="0"/>
              <a:t>百万人</a:t>
            </a:r>
            <a:r>
              <a:rPr kumimoji="1" lang="en-US" altLang="ja-JP" sz="1000" dirty="0"/>
              <a:t>)</a:t>
            </a:r>
            <a:endParaRPr kumimoji="1" lang="ja-JP" altLang="en-US" sz="1000" dirty="0"/>
          </a:p>
        </p:txBody>
      </p:sp>
      <p:sp>
        <p:nvSpPr>
          <p:cNvPr id="13" name="テキスト ボックス 12"/>
          <p:cNvSpPr txBox="1"/>
          <p:nvPr/>
        </p:nvSpPr>
        <p:spPr>
          <a:xfrm>
            <a:off x="8186056" y="5747230"/>
            <a:ext cx="418704" cy="415498"/>
          </a:xfrm>
          <a:prstGeom prst="rect">
            <a:avLst/>
          </a:prstGeom>
          <a:noFill/>
        </p:spPr>
        <p:txBody>
          <a:bodyPr wrap="none" rtlCol="0">
            <a:spAutoFit/>
          </a:bodyPr>
          <a:lstStyle/>
          <a:p>
            <a:r>
              <a:rPr kumimoji="1" lang="en-US" altLang="ja-JP" sz="1050" dirty="0"/>
              <a:t>(</a:t>
            </a:r>
            <a:r>
              <a:rPr kumimoji="1" lang="ja-JP" altLang="en-US" sz="1050" dirty="0"/>
              <a:t>年</a:t>
            </a:r>
            <a:r>
              <a:rPr kumimoji="1" lang="en-US" altLang="ja-JP" sz="1050" dirty="0"/>
              <a:t>)</a:t>
            </a:r>
          </a:p>
          <a:p>
            <a:endParaRPr kumimoji="1" lang="ja-JP" altLang="en-US" sz="1050" dirty="0"/>
          </a:p>
        </p:txBody>
      </p:sp>
      <p:sp>
        <p:nvSpPr>
          <p:cNvPr id="15" name="右矢印 14"/>
          <p:cNvSpPr/>
          <p:nvPr/>
        </p:nvSpPr>
        <p:spPr>
          <a:xfrm rot="20717062">
            <a:off x="5104572" y="3926767"/>
            <a:ext cx="1846565" cy="566057"/>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形吹き出し 15"/>
          <p:cNvSpPr/>
          <p:nvPr/>
        </p:nvSpPr>
        <p:spPr>
          <a:xfrm>
            <a:off x="7073740" y="3844036"/>
            <a:ext cx="1184365" cy="731520"/>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a:t>約</a:t>
            </a:r>
            <a:r>
              <a:rPr kumimoji="1" lang="en-US" altLang="ja-JP" sz="1400" dirty="0"/>
              <a:t>25</a:t>
            </a:r>
            <a:r>
              <a:rPr kumimoji="1" lang="ja-JP" altLang="en-US" sz="1400" dirty="0"/>
              <a:t>％</a:t>
            </a:r>
          </a:p>
        </p:txBody>
      </p:sp>
      <p:sp>
        <p:nvSpPr>
          <p:cNvPr id="17" name="テキスト ボックス 16"/>
          <p:cNvSpPr txBox="1"/>
          <p:nvPr/>
        </p:nvSpPr>
        <p:spPr>
          <a:xfrm rot="21020072">
            <a:off x="4681303" y="3470684"/>
            <a:ext cx="2159566" cy="461665"/>
          </a:xfrm>
          <a:prstGeom prst="rect">
            <a:avLst/>
          </a:prstGeom>
          <a:noFill/>
        </p:spPr>
        <p:txBody>
          <a:bodyPr wrap="none" rtlCol="0">
            <a:spAutoFit/>
          </a:bodyPr>
          <a:lstStyle/>
          <a:p>
            <a:r>
              <a:rPr kumimoji="1" lang="en-US" altLang="ja-JP" sz="2400" dirty="0"/>
              <a:t>10</a:t>
            </a:r>
            <a:r>
              <a:rPr kumimoji="1" lang="ja-JP" altLang="en-US" sz="2400" dirty="0"/>
              <a:t>年で</a:t>
            </a:r>
            <a:r>
              <a:rPr kumimoji="1" lang="en-US" altLang="ja-JP" sz="2400" dirty="0"/>
              <a:t>6</a:t>
            </a:r>
            <a:r>
              <a:rPr kumimoji="1" lang="ja-JP" altLang="en-US" sz="2400" dirty="0"/>
              <a:t>％上昇</a:t>
            </a:r>
          </a:p>
        </p:txBody>
      </p:sp>
      <p:sp>
        <p:nvSpPr>
          <p:cNvPr id="23" name="右矢印 22"/>
          <p:cNvSpPr/>
          <p:nvPr/>
        </p:nvSpPr>
        <p:spPr>
          <a:xfrm rot="19685984">
            <a:off x="8688083" y="2203368"/>
            <a:ext cx="1434662" cy="72538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0" y="3309816"/>
            <a:ext cx="3145413" cy="1384995"/>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アジア・太平洋地域</a:t>
            </a:r>
            <a:endParaRPr kumimoji="1" lang="en-US" altLang="ja-JP" sz="2800" dirty="0">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の旅行者数が</a:t>
            </a:r>
            <a:endParaRPr lang="en-US" altLang="ja-JP" sz="2800" dirty="0">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増加傾向にある</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2" name="円形吹き出し 1"/>
          <p:cNvSpPr/>
          <p:nvPr/>
        </p:nvSpPr>
        <p:spPr>
          <a:xfrm>
            <a:off x="4060126" y="4519209"/>
            <a:ext cx="1375474" cy="991123"/>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dirty="0"/>
              <a:t>約</a:t>
            </a:r>
            <a:r>
              <a:rPr kumimoji="1" lang="en-US" altLang="ja-JP" dirty="0"/>
              <a:t>19</a:t>
            </a:r>
            <a:r>
              <a:rPr kumimoji="1" lang="ja-JP" altLang="en-US" dirty="0"/>
              <a:t>％</a:t>
            </a:r>
          </a:p>
        </p:txBody>
      </p:sp>
    </p:spTree>
    <p:custDataLst>
      <p:tags r:id="rId1"/>
    </p:custDataLst>
    <p:extLst>
      <p:ext uri="{BB962C8B-B14F-4D97-AF65-F5344CB8AC3E}">
        <p14:creationId xmlns:p14="http://schemas.microsoft.com/office/powerpoint/2010/main" val="2681225103"/>
      </p:ext>
    </p:extLst>
  </p:cSld>
  <p:clrMapOvr>
    <a:masterClrMapping/>
  </p:clrMapOvr>
  <mc:AlternateContent xmlns:mc="http://schemas.openxmlformats.org/markup-compatibility/2006" xmlns:p14="http://schemas.microsoft.com/office/powerpoint/2010/main">
    <mc:Choice Requires="p14">
      <p:transition spd="slow" p14:dur="2000" advTm="25472"/>
    </mc:Choice>
    <mc:Fallback xmlns="">
      <p:transition spd="slow" advTm="254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51104" y="391775"/>
            <a:ext cx="1107996" cy="646331"/>
          </a:xfrm>
          <a:prstGeom prst="rect">
            <a:avLst/>
          </a:prstGeom>
          <a:noFill/>
        </p:spPr>
        <p:txBody>
          <a:bodyPr wrap="none" rtlCol="0">
            <a:spAutoFit/>
          </a:bodyPr>
          <a:lstStyle/>
          <a:p>
            <a:r>
              <a:rPr kumimoji="1" lang="ja-JP" altLang="en-US" sz="3600" dirty="0">
                <a:latin typeface="HGP創英角ﾎﾟｯﾌﾟ体" panose="040B0A00000000000000" pitchFamily="50" charset="-128"/>
                <a:ea typeface="HGP創英角ﾎﾟｯﾌﾟ体" panose="040B0A00000000000000" pitchFamily="50" charset="-128"/>
              </a:rPr>
              <a:t>目次</a:t>
            </a:r>
          </a:p>
        </p:txBody>
      </p:sp>
      <p:graphicFrame>
        <p:nvGraphicFramePr>
          <p:cNvPr id="4" name="図表 3"/>
          <p:cNvGraphicFramePr/>
          <p:nvPr>
            <p:extLst>
              <p:ext uri="{D42A27DB-BD31-4B8C-83A1-F6EECF244321}">
                <p14:modId xmlns:p14="http://schemas.microsoft.com/office/powerpoint/2010/main" val="368310382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1194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908761" y="4759855"/>
            <a:ext cx="1126792" cy="1831037"/>
          </a:xfrm>
          <a:prstGeom prst="rect">
            <a:avLst/>
          </a:prstGeom>
        </p:spPr>
      </p:pic>
      <p:sp>
        <p:nvSpPr>
          <p:cNvPr id="2" name="タイトル 1">
            <a:extLst>
              <a:ext uri="{FF2B5EF4-FFF2-40B4-BE49-F238E27FC236}">
                <a16:creationId xmlns:a16="http://schemas.microsoft.com/office/drawing/2014/main" xmlns="" id="{CFC2789F-B262-E941-92F8-F75EB875A655}"/>
              </a:ext>
            </a:extLst>
          </p:cNvPr>
          <p:cNvSpPr>
            <a:spLocks noGrp="1"/>
          </p:cNvSpPr>
          <p:nvPr>
            <p:ph type="title"/>
          </p:nvPr>
        </p:nvSpPr>
        <p:spPr/>
        <p:txBody>
          <a:bodyPr/>
          <a:lstStyle/>
          <a:p>
            <a:r>
              <a:rPr kumimoji="1" lang="ja-JP" altLang="en-US" dirty="0"/>
              <a:t>大阪</a:t>
            </a:r>
            <a:r>
              <a:rPr kumimoji="1" lang="ja-JP" altLang="en-US"/>
              <a:t>に来日している外国人の割合</a:t>
            </a:r>
            <a:endParaRPr kumimoji="1" lang="ja-JP" altLang="en-US" dirty="0"/>
          </a:p>
        </p:txBody>
      </p:sp>
      <p:pic>
        <p:nvPicPr>
          <p:cNvPr id="8" name="図 8">
            <a:extLst>
              <a:ext uri="{FF2B5EF4-FFF2-40B4-BE49-F238E27FC236}">
                <a16:creationId xmlns:a16="http://schemas.microsoft.com/office/drawing/2014/main" xmlns="" id="{1867B8D1-D7A4-F448-9CC9-514091920A7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11897" y="2286001"/>
            <a:ext cx="6447876" cy="4024313"/>
          </a:xfrm>
          <a:prstGeom prst="rect">
            <a:avLst/>
          </a:prstGeom>
        </p:spPr>
      </p:pic>
      <p:sp>
        <p:nvSpPr>
          <p:cNvPr id="4" name="テキスト ボックス 3"/>
          <p:cNvSpPr txBox="1"/>
          <p:nvPr/>
        </p:nvSpPr>
        <p:spPr>
          <a:xfrm>
            <a:off x="487681" y="1808947"/>
            <a:ext cx="3547872" cy="954107"/>
          </a:xfrm>
          <a:prstGeom prst="rect">
            <a:avLst/>
          </a:prstGeom>
          <a:noFill/>
          <a:ln w="76200">
            <a:solidFill>
              <a:schemeClr val="accent6"/>
            </a:solidFill>
          </a:ln>
        </p:spPr>
        <p:txBody>
          <a:bodyPr wrap="squar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アジアからの観光客が</a:t>
            </a:r>
            <a:endParaRPr kumimoji="1" lang="en-US" altLang="ja-JP" sz="2800" dirty="0">
              <a:latin typeface="HGP創英角ﾎﾟｯﾌﾟ体" panose="040B0A00000000000000" pitchFamily="50" charset="-128"/>
              <a:ea typeface="HGP創英角ﾎﾟｯﾌﾟ体" panose="040B0A00000000000000" pitchFamily="50" charset="-128"/>
            </a:endParaRPr>
          </a:p>
          <a:p>
            <a:r>
              <a:rPr kumimoji="1" lang="en-US" altLang="ja-JP" sz="2800" dirty="0">
                <a:solidFill>
                  <a:srgbClr val="FF0000"/>
                </a:solidFill>
                <a:latin typeface="HGP創英角ﾎﾟｯﾌﾟ体" panose="040B0A00000000000000" pitchFamily="50" charset="-128"/>
                <a:ea typeface="HGP創英角ﾎﾟｯﾌﾟ体" panose="040B0A00000000000000" pitchFamily="50" charset="-128"/>
              </a:rPr>
              <a:t>8</a:t>
            </a:r>
            <a:r>
              <a:rPr kumimoji="1" lang="ja-JP" altLang="en-US" sz="2800" dirty="0">
                <a:solidFill>
                  <a:srgbClr val="FF0000"/>
                </a:solidFill>
                <a:latin typeface="HGP創英角ﾎﾟｯﾌﾟ体" panose="040B0A00000000000000" pitchFamily="50" charset="-128"/>
                <a:ea typeface="HGP創英角ﾎﾟｯﾌﾟ体" panose="040B0A00000000000000" pitchFamily="50" charset="-128"/>
              </a:rPr>
              <a:t>割</a:t>
            </a:r>
            <a:r>
              <a:rPr kumimoji="1" lang="ja-JP" altLang="en-US" sz="2800" dirty="0">
                <a:latin typeface="HGP創英角ﾎﾟｯﾌﾟ体" panose="040B0A00000000000000" pitchFamily="50" charset="-128"/>
                <a:ea typeface="HGP創英角ﾎﾟｯﾌﾟ体" panose="040B0A00000000000000" pitchFamily="50" charset="-128"/>
              </a:rPr>
              <a:t>を占めている</a:t>
            </a:r>
          </a:p>
        </p:txBody>
      </p:sp>
      <p:sp>
        <p:nvSpPr>
          <p:cNvPr id="3" name="テキスト ボックス 2"/>
          <p:cNvSpPr txBox="1"/>
          <p:nvPr/>
        </p:nvSpPr>
        <p:spPr>
          <a:xfrm>
            <a:off x="209654" y="4054202"/>
            <a:ext cx="4708340" cy="523220"/>
          </a:xfrm>
          <a:prstGeom prst="rect">
            <a:avLst/>
          </a:prstGeom>
          <a:noFill/>
        </p:spPr>
        <p:txBody>
          <a:bodyPr wrap="non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この観光客をどう取り入れるか</a:t>
            </a:r>
          </a:p>
        </p:txBody>
      </p:sp>
      <p:sp>
        <p:nvSpPr>
          <p:cNvPr id="7" name="下矢印 6"/>
          <p:cNvSpPr/>
          <p:nvPr/>
        </p:nvSpPr>
        <p:spPr>
          <a:xfrm>
            <a:off x="1761254" y="2886373"/>
            <a:ext cx="1000726" cy="10445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036803138"/>
      </p:ext>
    </p:extLst>
  </p:cSld>
  <p:clrMapOvr>
    <a:masterClrMapping/>
  </p:clrMapOvr>
  <mc:AlternateContent xmlns:mc="http://schemas.openxmlformats.org/markup-compatibility/2006" xmlns:p14="http://schemas.microsoft.com/office/powerpoint/2010/main">
    <mc:Choice Requires="p14">
      <p:transition spd="slow" p14:dur="2000" advTm="14855"/>
    </mc:Choice>
    <mc:Fallback xmlns="">
      <p:transition spd="slow" advTm="148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62304" y="3362982"/>
            <a:ext cx="11134779" cy="830997"/>
          </a:xfrm>
          <a:prstGeom prst="rect">
            <a:avLst/>
          </a:prstGeom>
          <a:noFill/>
        </p:spPr>
        <p:txBody>
          <a:bodyPr wrap="none" rtlCol="0">
            <a:spAutoFit/>
          </a:bodyPr>
          <a:lstStyle/>
          <a:p>
            <a:r>
              <a:rPr kumimoji="1" lang="ja-JP" altLang="en-US" sz="4800" dirty="0">
                <a:latin typeface="HGP創英角ｺﾞｼｯｸUB" panose="020B0900000000000000" pitchFamily="50" charset="-128"/>
                <a:ea typeface="HGP創英角ｺﾞｼｯｸUB" panose="020B0900000000000000" pitchFamily="50" charset="-128"/>
              </a:rPr>
              <a:t>新しい旅行のスタイル</a:t>
            </a:r>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「スポーツツーリズム」</a:t>
            </a:r>
          </a:p>
        </p:txBody>
      </p:sp>
    </p:spTree>
    <p:extLst>
      <p:ext uri="{BB962C8B-B14F-4D97-AF65-F5344CB8AC3E}">
        <p14:creationId xmlns:p14="http://schemas.microsoft.com/office/powerpoint/2010/main" val="2098966452"/>
      </p:ext>
    </p:extLst>
  </p:cSld>
  <p:clrMapOvr>
    <a:masterClrMapping/>
  </p:clrMapOvr>
  <mc:AlternateContent xmlns:mc="http://schemas.openxmlformats.org/markup-compatibility/2006" xmlns:p14="http://schemas.microsoft.com/office/powerpoint/2010/main">
    <mc:Choice Requires="p14">
      <p:transition spd="slow" p14:dur="2000" advTm="6704"/>
    </mc:Choice>
    <mc:Fallback xmlns="">
      <p:transition spd="slow" advTm="670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3309096" y="5574267"/>
            <a:ext cx="5391150" cy="10191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bg1"/>
                </a:solidFill>
                <a:latin typeface="HGP創英角ﾎﾟｯﾌﾟ体" panose="040B0A00000000000000" pitchFamily="50" charset="-128"/>
                <a:ea typeface="HGP創英角ﾎﾟｯﾌﾟ体" panose="040B0A00000000000000" pitchFamily="50" charset="-128"/>
              </a:rPr>
              <a:t>スポーツツーリズム</a:t>
            </a:r>
          </a:p>
        </p:txBody>
      </p:sp>
      <p:sp>
        <p:nvSpPr>
          <p:cNvPr id="2" name="テキスト ボックス 1"/>
          <p:cNvSpPr txBox="1"/>
          <p:nvPr/>
        </p:nvSpPr>
        <p:spPr>
          <a:xfrm>
            <a:off x="1438275" y="1641991"/>
            <a:ext cx="1949573" cy="523220"/>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大会に参加</a:t>
            </a:r>
          </a:p>
        </p:txBody>
      </p:sp>
      <p:sp>
        <p:nvSpPr>
          <p:cNvPr id="3" name="テキスト ボックス 2"/>
          <p:cNvSpPr txBox="1"/>
          <p:nvPr/>
        </p:nvSpPr>
        <p:spPr>
          <a:xfrm>
            <a:off x="8286750" y="1457325"/>
            <a:ext cx="2449710" cy="523220"/>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スポーツをする</a:t>
            </a:r>
          </a:p>
        </p:txBody>
      </p:sp>
      <p:sp>
        <p:nvSpPr>
          <p:cNvPr id="4" name="テキスト ボックス 3"/>
          <p:cNvSpPr txBox="1"/>
          <p:nvPr/>
        </p:nvSpPr>
        <p:spPr>
          <a:xfrm>
            <a:off x="4004470" y="1118771"/>
            <a:ext cx="3167855" cy="523220"/>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スポーツを観戦する</a:t>
            </a:r>
          </a:p>
        </p:txBody>
      </p:sp>
      <p:sp>
        <p:nvSpPr>
          <p:cNvPr id="6" name="角丸四角形 5"/>
          <p:cNvSpPr/>
          <p:nvPr/>
        </p:nvSpPr>
        <p:spPr>
          <a:xfrm>
            <a:off x="1305678" y="2781300"/>
            <a:ext cx="3285372" cy="160972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solidFill>
              </a:rPr>
              <a:t>スポーツ</a:t>
            </a:r>
            <a:r>
              <a:rPr kumimoji="1" lang="ja-JP" altLang="en-US" sz="3600" dirty="0">
                <a:solidFill>
                  <a:schemeClr val="tx1"/>
                </a:solidFill>
              </a:rPr>
              <a:t>体験</a:t>
            </a:r>
          </a:p>
        </p:txBody>
      </p:sp>
      <p:sp>
        <p:nvSpPr>
          <p:cNvPr id="7" name="角丸四角形 6"/>
          <p:cNvSpPr/>
          <p:nvPr/>
        </p:nvSpPr>
        <p:spPr>
          <a:xfrm>
            <a:off x="7172325" y="2828924"/>
            <a:ext cx="3219450" cy="151447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観光</a:t>
            </a:r>
          </a:p>
        </p:txBody>
      </p:sp>
      <p:sp>
        <p:nvSpPr>
          <p:cNvPr id="8" name="加算記号 7"/>
          <p:cNvSpPr/>
          <p:nvPr/>
        </p:nvSpPr>
        <p:spPr>
          <a:xfrm>
            <a:off x="5153025" y="3009899"/>
            <a:ext cx="1428227" cy="13335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下矢印 8"/>
          <p:cNvSpPr/>
          <p:nvPr/>
        </p:nvSpPr>
        <p:spPr>
          <a:xfrm>
            <a:off x="5284116" y="4391025"/>
            <a:ext cx="1195143" cy="8477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588675010"/>
      </p:ext>
    </p:extLst>
  </p:cSld>
  <p:clrMapOvr>
    <a:masterClrMapping/>
  </p:clrMapOvr>
  <mc:AlternateContent xmlns:mc="http://schemas.openxmlformats.org/markup-compatibility/2006" xmlns:p14="http://schemas.microsoft.com/office/powerpoint/2010/main">
    <mc:Choice Requires="p14">
      <p:transition spd="slow" p14:dur="2000" advTm="22582"/>
    </mc:Choice>
    <mc:Fallback xmlns="">
      <p:transition spd="slow" advTm="225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111347" y="1315840"/>
            <a:ext cx="9003323" cy="4226320"/>
          </a:xfrm>
          <a:prstGeom prst="rect">
            <a:avLst/>
          </a:prstGeom>
        </p:spPr>
      </p:pic>
      <p:sp>
        <p:nvSpPr>
          <p:cNvPr id="5" name="正方形/長方形 4"/>
          <p:cNvSpPr/>
          <p:nvPr/>
        </p:nvSpPr>
        <p:spPr>
          <a:xfrm>
            <a:off x="6498550" y="5295939"/>
            <a:ext cx="6096000" cy="246221"/>
          </a:xfrm>
          <a:prstGeom prst="rect">
            <a:avLst/>
          </a:prstGeom>
        </p:spPr>
        <p:txBody>
          <a:bodyPr>
            <a:spAutoFit/>
          </a:bodyPr>
          <a:lstStyle/>
          <a:p>
            <a:r>
              <a:rPr lang="ja-JP" altLang="en-US" sz="1000" dirty="0"/>
              <a:t>観光庁「平成</a:t>
            </a:r>
            <a:r>
              <a:rPr lang="en-US" altLang="ja-JP" sz="1000" dirty="0"/>
              <a:t>29</a:t>
            </a:r>
            <a:r>
              <a:rPr lang="ja-JP" altLang="en-US" sz="1000" dirty="0"/>
              <a:t>年</a:t>
            </a:r>
            <a:r>
              <a:rPr lang="en-US" altLang="ja-JP" sz="1000" dirty="0"/>
              <a:t>10‐12</a:t>
            </a:r>
            <a:r>
              <a:rPr lang="ja-JP" altLang="en-US" sz="1000" dirty="0"/>
              <a:t>月期 報告書　訪日外国人の消費動向」</a:t>
            </a:r>
          </a:p>
        </p:txBody>
      </p:sp>
      <p:sp>
        <p:nvSpPr>
          <p:cNvPr id="7" name="テキスト ボックス 6"/>
          <p:cNvSpPr txBox="1"/>
          <p:nvPr/>
        </p:nvSpPr>
        <p:spPr>
          <a:xfrm>
            <a:off x="4597345" y="1210509"/>
            <a:ext cx="2031325" cy="369332"/>
          </a:xfrm>
          <a:prstGeom prst="rect">
            <a:avLst/>
          </a:prstGeom>
          <a:noFill/>
        </p:spPr>
        <p:txBody>
          <a:bodyPr wrap="none" rtlCol="0">
            <a:spAutoFit/>
          </a:bodyPr>
          <a:lstStyle/>
          <a:p>
            <a:r>
              <a:rPr kumimoji="1" lang="ja-JP" altLang="en-US" dirty="0"/>
              <a:t>訪日外国人満足度</a:t>
            </a:r>
          </a:p>
        </p:txBody>
      </p:sp>
      <p:sp>
        <p:nvSpPr>
          <p:cNvPr id="8" name="テキスト ボックス 7"/>
          <p:cNvSpPr txBox="1"/>
          <p:nvPr/>
        </p:nvSpPr>
        <p:spPr>
          <a:xfrm>
            <a:off x="1789829" y="5903893"/>
            <a:ext cx="7646356" cy="954107"/>
          </a:xfrm>
          <a:prstGeom prst="rect">
            <a:avLst/>
          </a:prstGeom>
          <a:noFill/>
          <a:ln w="76200">
            <a:solidFill>
              <a:srgbClr val="92D050"/>
            </a:solidFill>
          </a:ln>
        </p:spPr>
        <p:txBody>
          <a:bodyPr wrap="square" rtlCol="0">
            <a:spAutoFit/>
          </a:bodyPr>
          <a:lstStyle/>
          <a:p>
            <a:r>
              <a:rPr kumimoji="1" lang="ja-JP" altLang="en-US" sz="2800" dirty="0">
                <a:latin typeface="HGP創英角ｺﾞｼｯｸUB" panose="020B0900000000000000" pitchFamily="50" charset="-128"/>
                <a:ea typeface="HGP創英角ｺﾞｼｯｸUB" panose="020B0900000000000000" pitchFamily="50" charset="-128"/>
              </a:rPr>
              <a:t>スポーツに関するものも高く</a:t>
            </a:r>
            <a:r>
              <a:rPr lang="ja-JP" altLang="en-US" sz="2800" dirty="0">
                <a:latin typeface="HGP創英角ｺﾞｼｯｸUB" panose="020B0900000000000000" pitchFamily="50" charset="-128"/>
                <a:ea typeface="HGP創英角ｺﾞｼｯｸUB" panose="020B0900000000000000" pitchFamily="50" charset="-128"/>
              </a:rPr>
              <a:t>「する」スポーツでは</a:t>
            </a:r>
            <a:endParaRPr lang="en-US" altLang="ja-JP" sz="2800" dirty="0">
              <a:latin typeface="HGP創英角ｺﾞｼｯｸUB" panose="020B0900000000000000" pitchFamily="50" charset="-128"/>
              <a:ea typeface="HGP創英角ｺﾞｼｯｸUB" panose="020B0900000000000000" pitchFamily="50" charset="-128"/>
            </a:endParaRPr>
          </a:p>
          <a:p>
            <a:r>
              <a:rPr kumimoji="1" lang="ja-JP" altLang="en-US" sz="2800" dirty="0">
                <a:latin typeface="HGP創英角ｺﾞｼｯｸUB" panose="020B0900000000000000" pitchFamily="50" charset="-128"/>
                <a:ea typeface="HGP創英角ｺﾞｼｯｸUB" panose="020B0900000000000000" pitchFamily="50" charset="-128"/>
              </a:rPr>
              <a:t>中でもスキー・スノーボードが高い</a:t>
            </a:r>
          </a:p>
        </p:txBody>
      </p:sp>
    </p:spTree>
    <p:extLst>
      <p:ext uri="{BB962C8B-B14F-4D97-AF65-F5344CB8AC3E}">
        <p14:creationId xmlns:p14="http://schemas.microsoft.com/office/powerpoint/2010/main" val="1075958494"/>
      </p:ext>
    </p:extLst>
  </p:cSld>
  <p:clrMapOvr>
    <a:masterClrMapping/>
  </p:clrMapOvr>
  <mc:AlternateContent xmlns:mc="http://schemas.openxmlformats.org/markup-compatibility/2006" xmlns:p14="http://schemas.microsoft.com/office/powerpoint/2010/main">
    <mc:Choice Requires="p14">
      <p:transition spd="slow" p14:dur="2000" advTm="16136"/>
    </mc:Choice>
    <mc:Fallback xmlns="">
      <p:transition spd="slow" advTm="1613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327087" y="3244334"/>
            <a:ext cx="415498" cy="369332"/>
          </a:xfrm>
          <a:prstGeom prst="rect">
            <a:avLst/>
          </a:prstGeom>
        </p:spPr>
        <p:txBody>
          <a:bodyPr wrap="none">
            <a:spAutoFit/>
          </a:bodyPr>
          <a:lstStyle/>
          <a:p>
            <a:r>
              <a:rPr lang="zh-TW" altLang="en-US" dirty="0"/>
              <a:t>　</a:t>
            </a:r>
            <a:endParaRPr lang="ja-JP" altLang="en-US" dirty="0"/>
          </a:p>
        </p:txBody>
      </p: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672" y="486279"/>
            <a:ext cx="6036553" cy="6243520"/>
          </a:xfrm>
          <a:prstGeom prst="rect">
            <a:avLst/>
          </a:prstGeom>
        </p:spPr>
      </p:pic>
      <p:cxnSp>
        <p:nvCxnSpPr>
          <p:cNvPr id="18" name="直線コネクタ 17"/>
          <p:cNvCxnSpPr/>
          <p:nvPr/>
        </p:nvCxnSpPr>
        <p:spPr>
          <a:xfrm>
            <a:off x="8923283" y="1072055"/>
            <a:ext cx="0" cy="245942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9530255" y="1072055"/>
            <a:ext cx="0" cy="245942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8836572" y="3531476"/>
            <a:ext cx="86710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8923283" y="1072055"/>
            <a:ext cx="670034"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7981950" y="6580329"/>
            <a:ext cx="6096000" cy="253916"/>
          </a:xfrm>
          <a:prstGeom prst="rect">
            <a:avLst/>
          </a:prstGeom>
        </p:spPr>
        <p:txBody>
          <a:bodyPr>
            <a:spAutoFit/>
          </a:bodyPr>
          <a:lstStyle/>
          <a:p>
            <a:r>
              <a:rPr lang="ja-JP" altLang="en-US" sz="1050" dirty="0"/>
              <a:t>スポーツ庁「スポーツツーリズムに関する海外マーケティング調査報告書」</a:t>
            </a:r>
          </a:p>
        </p:txBody>
      </p:sp>
      <p:sp>
        <p:nvSpPr>
          <p:cNvPr id="28" name="正方形/長方形 27"/>
          <p:cNvSpPr/>
          <p:nvPr/>
        </p:nvSpPr>
        <p:spPr>
          <a:xfrm>
            <a:off x="6027572" y="189855"/>
            <a:ext cx="5089855" cy="369332"/>
          </a:xfrm>
          <a:prstGeom prst="rect">
            <a:avLst/>
          </a:prstGeom>
        </p:spPr>
        <p:txBody>
          <a:bodyPr wrap="none">
            <a:spAutoFit/>
          </a:bodyPr>
          <a:lstStyle/>
          <a:p>
            <a:r>
              <a:rPr lang="ja-JP" altLang="en-US" b="1" dirty="0">
                <a:latin typeface="HGP創英角ﾎﾟｯﾌﾟ体" panose="040B0A00000000000000" pitchFamily="50" charset="-128"/>
                <a:ea typeface="HGP創英角ﾎﾟｯﾌﾟ体" panose="040B0A00000000000000" pitchFamily="50" charset="-128"/>
              </a:rPr>
              <a:t>日本で経験してみたい、「する」スポーツツーリズム</a:t>
            </a:r>
          </a:p>
        </p:txBody>
      </p:sp>
      <p:sp>
        <p:nvSpPr>
          <p:cNvPr id="30" name="テキスト ボックス 29"/>
          <p:cNvSpPr txBox="1"/>
          <p:nvPr/>
        </p:nvSpPr>
        <p:spPr>
          <a:xfrm>
            <a:off x="230989" y="1810750"/>
            <a:ext cx="5211683" cy="523220"/>
          </a:xfrm>
          <a:prstGeom prst="rect">
            <a:avLst/>
          </a:prstGeom>
          <a:noFill/>
          <a:ln w="76200">
            <a:solidFill>
              <a:schemeClr val="accent4"/>
            </a:solidFill>
          </a:ln>
        </p:spPr>
        <p:txBody>
          <a:bodyPr wrap="none" rtlCol="0">
            <a:spAutoFit/>
          </a:bodyPr>
          <a:lstStyle/>
          <a:p>
            <a:r>
              <a:rPr kumimoji="1" lang="ja-JP" altLang="en-US" sz="2800">
                <a:latin typeface="HGS創英角ﾎﾟｯﾌﾟ体" panose="040B0A00000000000000" pitchFamily="50" charset="-128"/>
                <a:ea typeface="HGS創英角ﾎﾟｯﾌﾟ体" panose="040B0A00000000000000" pitchFamily="50" charset="-128"/>
              </a:rPr>
              <a:t>スノースポーツへの意欲が高い</a:t>
            </a:r>
            <a:endParaRPr kumimoji="1" lang="ja-JP" altLang="en-US" sz="2800" dirty="0">
              <a:latin typeface="HGS創英角ﾎﾟｯﾌﾟ体" panose="040B0A00000000000000" pitchFamily="50" charset="-128"/>
              <a:ea typeface="HGS創英角ﾎﾟｯﾌﾟ体" panose="040B0A00000000000000" pitchFamily="50" charset="-128"/>
            </a:endParaRPr>
          </a:p>
        </p:txBody>
      </p:sp>
      <p:sp>
        <p:nvSpPr>
          <p:cNvPr id="32" name="テキスト ボックス 31"/>
          <p:cNvSpPr txBox="1"/>
          <p:nvPr/>
        </p:nvSpPr>
        <p:spPr>
          <a:xfrm>
            <a:off x="327492" y="4104360"/>
            <a:ext cx="3877985" cy="1200329"/>
          </a:xfrm>
          <a:prstGeom prst="rect">
            <a:avLst/>
          </a:prstGeom>
          <a:noFill/>
          <a:ln w="76200">
            <a:solidFill>
              <a:schemeClr val="accent6">
                <a:lumMod val="60000"/>
                <a:lumOff val="40000"/>
              </a:schemeClr>
            </a:solidFill>
          </a:ln>
        </p:spPr>
        <p:txBody>
          <a:bodyPr wrap="none" rtlCol="0">
            <a:spAutoFit/>
          </a:bodyPr>
          <a:lstStyle/>
          <a:p>
            <a:r>
              <a:rPr lang="ja-JP" altLang="en-US" sz="2400" dirty="0">
                <a:latin typeface="HGS創英角ﾎﾟｯﾌﾟ体" panose="040B0A00000000000000" pitchFamily="50" charset="-128"/>
                <a:ea typeface="HGS創英角ﾎﾟｯﾌﾟ体" panose="040B0A00000000000000" pitchFamily="50" charset="-128"/>
              </a:rPr>
              <a:t>マリンスポーツ</a:t>
            </a:r>
            <a:endParaRPr lang="en-US" altLang="ja-JP" sz="2400" dirty="0">
              <a:latin typeface="HGS創英角ﾎﾟｯﾌﾟ体" panose="040B0A00000000000000" pitchFamily="50" charset="-128"/>
              <a:ea typeface="HGS創英角ﾎﾟｯﾌﾟ体" panose="040B0A00000000000000" pitchFamily="50" charset="-128"/>
            </a:endParaRPr>
          </a:p>
          <a:p>
            <a:r>
              <a:rPr lang="ja-JP" altLang="en-US" sz="2400" dirty="0">
                <a:latin typeface="HGS創英角ﾎﾟｯﾌﾟ体" panose="040B0A00000000000000" pitchFamily="50" charset="-128"/>
                <a:ea typeface="HGS創英角ﾎﾟｯﾌﾟ体" panose="040B0A00000000000000" pitchFamily="50" charset="-128"/>
              </a:rPr>
              <a:t>アクティビティに</a:t>
            </a:r>
            <a:endParaRPr lang="en-US" altLang="ja-JP" sz="2400" dirty="0">
              <a:latin typeface="HGS創英角ﾎﾟｯﾌﾟ体" panose="040B0A00000000000000" pitchFamily="50" charset="-128"/>
              <a:ea typeface="HGS創英角ﾎﾟｯﾌﾟ体" panose="040B0A00000000000000" pitchFamily="50" charset="-128"/>
            </a:endParaRPr>
          </a:p>
          <a:p>
            <a:r>
              <a:rPr lang="ja-JP" altLang="en-US" sz="2400" dirty="0">
                <a:latin typeface="HGS創英角ﾎﾟｯﾌﾟ体" panose="040B0A00000000000000" pitchFamily="50" charset="-128"/>
                <a:ea typeface="HGS創英角ﾎﾟｯﾌﾟ体" panose="040B0A00000000000000" pitchFamily="50" charset="-128"/>
              </a:rPr>
              <a:t>関するものが上位を占める</a:t>
            </a:r>
            <a:endParaRPr lang="en-US" altLang="ja-JP" sz="2400" dirty="0">
              <a:latin typeface="HGS創英角ﾎﾟｯﾌﾟ体" panose="040B0A00000000000000" pitchFamily="50" charset="-128"/>
              <a:ea typeface="HGS創英角ﾎﾟｯﾌﾟ体" panose="040B0A00000000000000" pitchFamily="50" charset="-128"/>
            </a:endParaRPr>
          </a:p>
        </p:txBody>
      </p:sp>
      <p:sp>
        <p:nvSpPr>
          <p:cNvPr id="2" name="フレーム 1">
            <a:extLst>
              <a:ext uri="{FF2B5EF4-FFF2-40B4-BE49-F238E27FC236}">
                <a16:creationId xmlns:a16="http://schemas.microsoft.com/office/drawing/2014/main" xmlns="" id="{1D983040-1AD2-4FA0-A3A8-F46B5F9856BB}"/>
              </a:ext>
            </a:extLst>
          </p:cNvPr>
          <p:cNvSpPr/>
          <p:nvPr/>
        </p:nvSpPr>
        <p:spPr>
          <a:xfrm>
            <a:off x="5866228" y="4417255"/>
            <a:ext cx="1941341" cy="2385452"/>
          </a:xfrm>
          <a:prstGeom prst="frame">
            <a:avLst>
              <a:gd name="adj1" fmla="val 3804"/>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フレーム 2">
            <a:extLst>
              <a:ext uri="{FF2B5EF4-FFF2-40B4-BE49-F238E27FC236}">
                <a16:creationId xmlns:a16="http://schemas.microsoft.com/office/drawing/2014/main" xmlns="" id="{43E13E57-966D-4D27-9573-DD2BF5F617C9}"/>
              </a:ext>
            </a:extLst>
          </p:cNvPr>
          <p:cNvSpPr/>
          <p:nvPr/>
        </p:nvSpPr>
        <p:spPr>
          <a:xfrm>
            <a:off x="10761785" y="1575582"/>
            <a:ext cx="717440" cy="185341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矢印: 上向き折線 3">
            <a:extLst>
              <a:ext uri="{FF2B5EF4-FFF2-40B4-BE49-F238E27FC236}">
                <a16:creationId xmlns:a16="http://schemas.microsoft.com/office/drawing/2014/main" xmlns="" id="{52914CB5-E6EC-4A8B-BC82-69137BBDEC91}"/>
              </a:ext>
            </a:extLst>
          </p:cNvPr>
          <p:cNvSpPr/>
          <p:nvPr/>
        </p:nvSpPr>
        <p:spPr>
          <a:xfrm rot="5400000" flipV="1">
            <a:off x="7462850" y="367730"/>
            <a:ext cx="955105" cy="7077645"/>
          </a:xfrm>
          <a:prstGeom prst="bentUpArrow">
            <a:avLst>
              <a:gd name="adj1" fmla="val 25000"/>
              <a:gd name="adj2" fmla="val 2707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左 4">
            <a:extLst>
              <a:ext uri="{FF2B5EF4-FFF2-40B4-BE49-F238E27FC236}">
                <a16:creationId xmlns:a16="http://schemas.microsoft.com/office/drawing/2014/main" xmlns="" id="{E46672BD-262B-4F00-A544-5361B4CABB20}"/>
              </a:ext>
            </a:extLst>
          </p:cNvPr>
          <p:cNvSpPr/>
          <p:nvPr/>
        </p:nvSpPr>
        <p:spPr>
          <a:xfrm>
            <a:off x="4620478" y="4781469"/>
            <a:ext cx="1245750" cy="5232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 6">
            <a:extLst>
              <a:ext uri="{FF2B5EF4-FFF2-40B4-BE49-F238E27FC236}">
                <a16:creationId xmlns:a16="http://schemas.microsoft.com/office/drawing/2014/main" xmlns="" id="{1007E140-C24F-4F93-92B4-8E078FE4EE4D}"/>
              </a:ext>
            </a:extLst>
          </p:cNvPr>
          <p:cNvSpPr/>
          <p:nvPr/>
        </p:nvSpPr>
        <p:spPr>
          <a:xfrm>
            <a:off x="1816779" y="5458281"/>
            <a:ext cx="899410" cy="674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17298264"/>
      </p:ext>
    </p:extLst>
  </p:cSld>
  <p:clrMapOvr>
    <a:masterClrMapping/>
  </p:clrMapOvr>
  <mc:AlternateContent xmlns:mc="http://schemas.openxmlformats.org/markup-compatibility/2006" xmlns:p14="http://schemas.microsoft.com/office/powerpoint/2010/main">
    <mc:Choice Requires="p14">
      <p:transition spd="slow" p14:dur="2000" advTm="27167"/>
    </mc:Choice>
    <mc:Fallback xmlns="">
      <p:transition spd="slow" advTm="271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animBg="1"/>
      <p:bldP spid="3" grpId="0" animBg="1"/>
      <p:bldP spid="4"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C5180647-E5BA-44D9-A57E-A5064B7CB86A}"/>
              </a:ext>
            </a:extLst>
          </p:cNvPr>
          <p:cNvPicPr>
            <a:picLocks noChangeAspect="1"/>
          </p:cNvPicPr>
          <p:nvPr/>
        </p:nvPicPr>
        <p:blipFill>
          <a:blip r:embed="rId3"/>
          <a:stretch>
            <a:fillRect/>
          </a:stretch>
        </p:blipFill>
        <p:spPr>
          <a:xfrm>
            <a:off x="-224932" y="1819523"/>
            <a:ext cx="6320932" cy="4848442"/>
          </a:xfrm>
          <a:prstGeom prst="rect">
            <a:avLst/>
          </a:prstGeom>
        </p:spPr>
      </p:pic>
      <p:pic>
        <p:nvPicPr>
          <p:cNvPr id="5" name="図 4">
            <a:extLst>
              <a:ext uri="{FF2B5EF4-FFF2-40B4-BE49-F238E27FC236}">
                <a16:creationId xmlns:a16="http://schemas.microsoft.com/office/drawing/2014/main" xmlns="" id="{B5B4D52B-7D47-4A65-A1E5-DD4E7672F336}"/>
              </a:ext>
            </a:extLst>
          </p:cNvPr>
          <p:cNvPicPr>
            <a:picLocks noChangeAspect="1"/>
          </p:cNvPicPr>
          <p:nvPr/>
        </p:nvPicPr>
        <p:blipFill>
          <a:blip r:embed="rId4"/>
          <a:stretch>
            <a:fillRect/>
          </a:stretch>
        </p:blipFill>
        <p:spPr>
          <a:xfrm>
            <a:off x="4438348" y="3094128"/>
            <a:ext cx="2857943" cy="3573837"/>
          </a:xfrm>
          <a:prstGeom prst="rect">
            <a:avLst/>
          </a:prstGeom>
        </p:spPr>
      </p:pic>
      <p:sp>
        <p:nvSpPr>
          <p:cNvPr id="7" name="正方形/長方形 6">
            <a:extLst>
              <a:ext uri="{FF2B5EF4-FFF2-40B4-BE49-F238E27FC236}">
                <a16:creationId xmlns:a16="http://schemas.microsoft.com/office/drawing/2014/main" xmlns="" id="{DA3D01BE-8904-4F28-920B-DBDDEB82823C}"/>
              </a:ext>
            </a:extLst>
          </p:cNvPr>
          <p:cNvSpPr/>
          <p:nvPr/>
        </p:nvSpPr>
        <p:spPr>
          <a:xfrm>
            <a:off x="110348" y="1109327"/>
            <a:ext cx="9371642" cy="584775"/>
          </a:xfrm>
          <a:prstGeom prst="rect">
            <a:avLst/>
          </a:prstGeom>
        </p:spPr>
        <p:txBody>
          <a:bodyPr wrap="square">
            <a:spAutoFit/>
          </a:bodyPr>
          <a:lstStyle/>
          <a:p>
            <a:r>
              <a:rPr lang="ja-JP" altLang="en-US" sz="3200" dirty="0">
                <a:latin typeface="HGP創英角ﾎﾟｯﾌﾟ体" panose="040B0A00000000000000" pitchFamily="50" charset="-128"/>
                <a:ea typeface="HGP創英角ﾎﾟｯﾌﾟ体" panose="040B0A00000000000000" pitchFamily="50" charset="-128"/>
              </a:rPr>
              <a:t>大阪・道頓堀で外国人</a:t>
            </a:r>
            <a:r>
              <a:rPr lang="en-US" altLang="ja-JP" sz="3200" dirty="0">
                <a:latin typeface="HGP創英角ﾎﾟｯﾌﾟ体" panose="040B0A00000000000000" pitchFamily="50" charset="-128"/>
                <a:ea typeface="HGP創英角ﾎﾟｯﾌﾟ体" panose="040B0A00000000000000" pitchFamily="50" charset="-128"/>
              </a:rPr>
              <a:t>45</a:t>
            </a:r>
            <a:r>
              <a:rPr lang="ja-JP" altLang="en-US" sz="3200" dirty="0">
                <a:latin typeface="HGP創英角ﾎﾟｯﾌﾟ体" panose="040B0A00000000000000" pitchFamily="50" charset="-128"/>
                <a:ea typeface="HGP創英角ﾎﾟｯﾌﾟ体" panose="040B0A00000000000000" pitchFamily="50" charset="-128"/>
              </a:rPr>
              <a:t>人にアンケートしたところ</a:t>
            </a:r>
            <a:r>
              <a:rPr lang="en-US" altLang="ja-JP" sz="3200" dirty="0">
                <a:latin typeface="HGP創英角ﾎﾟｯﾌﾟ体" panose="040B0A00000000000000" pitchFamily="50" charset="-128"/>
                <a:ea typeface="HGP創英角ﾎﾟｯﾌﾟ体" panose="040B0A00000000000000" pitchFamily="50" charset="-128"/>
              </a:rPr>
              <a:t>…</a:t>
            </a:r>
            <a:endParaRPr lang="ja-JP" altLang="en-US" sz="3200" dirty="0">
              <a:latin typeface="HGP創英角ﾎﾟｯﾌﾟ体" panose="040B0A00000000000000" pitchFamily="50" charset="-128"/>
              <a:ea typeface="HGP創英角ﾎﾟｯﾌﾟ体" panose="040B0A00000000000000" pitchFamily="50" charset="-128"/>
            </a:endParaRPr>
          </a:p>
        </p:txBody>
      </p:sp>
      <p:pic>
        <p:nvPicPr>
          <p:cNvPr id="11" name="図 10">
            <a:extLst>
              <a:ext uri="{FF2B5EF4-FFF2-40B4-BE49-F238E27FC236}">
                <a16:creationId xmlns:a16="http://schemas.microsoft.com/office/drawing/2014/main" xmlns="" id="{B2EFA460-4EC6-45AA-A139-52FFE0572D27}"/>
              </a:ext>
            </a:extLst>
          </p:cNvPr>
          <p:cNvPicPr>
            <a:picLocks noChangeAspect="1"/>
          </p:cNvPicPr>
          <p:nvPr/>
        </p:nvPicPr>
        <p:blipFill>
          <a:blip r:embed="rId5"/>
          <a:stretch>
            <a:fillRect/>
          </a:stretch>
        </p:blipFill>
        <p:spPr>
          <a:xfrm>
            <a:off x="4714889" y="1900803"/>
            <a:ext cx="8442311" cy="4170680"/>
          </a:xfrm>
          <a:prstGeom prst="rect">
            <a:avLst/>
          </a:prstGeom>
        </p:spPr>
      </p:pic>
    </p:spTree>
    <p:extLst>
      <p:ext uri="{BB962C8B-B14F-4D97-AF65-F5344CB8AC3E}">
        <p14:creationId xmlns:p14="http://schemas.microsoft.com/office/powerpoint/2010/main" val="148966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xmlns="" id="{31B7F989-F0D0-4D3B-83BB-C48B87FEA1D8}"/>
              </a:ext>
            </a:extLst>
          </p:cNvPr>
          <p:cNvSpPr txBox="1"/>
          <p:nvPr/>
        </p:nvSpPr>
        <p:spPr>
          <a:xfrm>
            <a:off x="0" y="1074656"/>
            <a:ext cx="10218656" cy="584775"/>
          </a:xfrm>
          <a:prstGeom prst="rect">
            <a:avLst/>
          </a:prstGeom>
          <a:noFill/>
        </p:spPr>
        <p:txBody>
          <a:bodyPr wrap="square" rtlCol="0">
            <a:spAutoFit/>
          </a:bodyPr>
          <a:lstStyle/>
          <a:p>
            <a:r>
              <a:rPr kumimoji="1" lang="ja-JP" altLang="en-US" sz="3200" b="1" dirty="0">
                <a:latin typeface="HGP創英角ﾎﾟｯﾌﾟ体" panose="040B0A00000000000000" pitchFamily="50" charset="-128"/>
                <a:ea typeface="HGP創英角ﾎﾟｯﾌﾟ体" panose="040B0A00000000000000" pitchFamily="50" charset="-128"/>
              </a:rPr>
              <a:t>日本人学生</a:t>
            </a:r>
            <a:r>
              <a:rPr kumimoji="1" lang="en-US" altLang="ja-JP" sz="3200" b="1" dirty="0">
                <a:latin typeface="HGP創英角ﾎﾟｯﾌﾟ体" panose="040B0A00000000000000" pitchFamily="50" charset="-128"/>
                <a:ea typeface="HGP創英角ﾎﾟｯﾌﾟ体" panose="040B0A00000000000000" pitchFamily="50" charset="-128"/>
              </a:rPr>
              <a:t>18</a:t>
            </a:r>
            <a:r>
              <a:rPr kumimoji="1" lang="ja-JP" altLang="en-US" sz="3200" b="1" dirty="0">
                <a:latin typeface="HGP創英角ﾎﾟｯﾌﾟ体" panose="040B0A00000000000000" pitchFamily="50" charset="-128"/>
                <a:ea typeface="HGP創英角ﾎﾟｯﾌﾟ体" panose="040B0A00000000000000" pitchFamily="50" charset="-128"/>
              </a:rPr>
              <a:t>歳～</a:t>
            </a:r>
            <a:r>
              <a:rPr kumimoji="1" lang="en-US" altLang="ja-JP" sz="3200" b="1" dirty="0">
                <a:latin typeface="HGP創英角ﾎﾟｯﾌﾟ体" panose="040B0A00000000000000" pitchFamily="50" charset="-128"/>
                <a:ea typeface="HGP創英角ﾎﾟｯﾌﾟ体" panose="040B0A00000000000000" pitchFamily="50" charset="-128"/>
              </a:rPr>
              <a:t>22</a:t>
            </a:r>
            <a:r>
              <a:rPr kumimoji="1" lang="ja-JP" altLang="en-US" sz="3200" b="1" dirty="0">
                <a:latin typeface="HGP創英角ﾎﾟｯﾌﾟ体" panose="040B0A00000000000000" pitchFamily="50" charset="-128"/>
                <a:ea typeface="HGP創英角ﾎﾟｯﾌﾟ体" panose="040B0A00000000000000" pitchFamily="50" charset="-128"/>
              </a:rPr>
              <a:t>歳の</a:t>
            </a:r>
            <a:r>
              <a:rPr kumimoji="1" lang="en-US" altLang="ja-JP" sz="3200" b="1" dirty="0">
                <a:latin typeface="HGP創英角ﾎﾟｯﾌﾟ体" panose="040B0A00000000000000" pitchFamily="50" charset="-128"/>
                <a:ea typeface="HGP創英角ﾎﾟｯﾌﾟ体" panose="040B0A00000000000000" pitchFamily="50" charset="-128"/>
              </a:rPr>
              <a:t>72</a:t>
            </a:r>
            <a:r>
              <a:rPr kumimoji="1" lang="ja-JP" altLang="en-US" sz="3200" b="1" dirty="0">
                <a:latin typeface="HGP創英角ﾎﾟｯﾌﾟ体" panose="040B0A00000000000000" pitchFamily="50" charset="-128"/>
                <a:ea typeface="HGP創英角ﾎﾟｯﾌﾟ体" panose="040B0A00000000000000" pitchFamily="50" charset="-128"/>
              </a:rPr>
              <a:t>人アンケートしたところ・・・</a:t>
            </a:r>
          </a:p>
        </p:txBody>
      </p:sp>
      <p:graphicFrame>
        <p:nvGraphicFramePr>
          <p:cNvPr id="4" name="グラフ 3">
            <a:extLst>
              <a:ext uri="{FF2B5EF4-FFF2-40B4-BE49-F238E27FC236}">
                <a16:creationId xmlns:a16="http://schemas.microsoft.com/office/drawing/2014/main" xmlns="" id="{1B1542A0-4AE6-465A-89AA-808BBFAB6A3A}"/>
              </a:ext>
            </a:extLst>
          </p:cNvPr>
          <p:cNvGraphicFramePr/>
          <p:nvPr>
            <p:extLst>
              <p:ext uri="{D42A27DB-BD31-4B8C-83A1-F6EECF244321}">
                <p14:modId xmlns:p14="http://schemas.microsoft.com/office/powerpoint/2010/main" val="3383438970"/>
              </p:ext>
            </p:extLst>
          </p:nvPr>
        </p:nvGraphicFramePr>
        <p:xfrm>
          <a:off x="0" y="2032318"/>
          <a:ext cx="5451876" cy="40653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a:extLst>
              <a:ext uri="{FF2B5EF4-FFF2-40B4-BE49-F238E27FC236}">
                <a16:creationId xmlns:a16="http://schemas.microsoft.com/office/drawing/2014/main" xmlns="" id="{462E22D1-DCFF-46A9-8EAB-45F2AC1C9730}"/>
              </a:ext>
            </a:extLst>
          </p:cNvPr>
          <p:cNvGraphicFramePr/>
          <p:nvPr>
            <p:extLst>
              <p:ext uri="{D42A27DB-BD31-4B8C-83A1-F6EECF244321}">
                <p14:modId xmlns:p14="http://schemas.microsoft.com/office/powerpoint/2010/main" val="934134076"/>
              </p:ext>
            </p:extLst>
          </p:nvPr>
        </p:nvGraphicFramePr>
        <p:xfrm>
          <a:off x="4667214" y="1778000"/>
          <a:ext cx="5551442" cy="4319716"/>
        </p:xfrm>
        <a:graphic>
          <a:graphicData uri="http://schemas.openxmlformats.org/drawingml/2006/chart">
            <c:chart xmlns:c="http://schemas.openxmlformats.org/drawingml/2006/chart" xmlns:r="http://schemas.openxmlformats.org/officeDocument/2006/relationships" r:id="rId3"/>
          </a:graphicData>
        </a:graphic>
      </p:graphicFrame>
      <p:pic>
        <p:nvPicPr>
          <p:cNvPr id="7" name="図 6">
            <a:extLst>
              <a:ext uri="{FF2B5EF4-FFF2-40B4-BE49-F238E27FC236}">
                <a16:creationId xmlns:a16="http://schemas.microsoft.com/office/drawing/2014/main" xmlns="" id="{1823617A-5FD0-4760-8ACC-06E8287D361D}"/>
              </a:ext>
            </a:extLst>
          </p:cNvPr>
          <p:cNvPicPr>
            <a:picLocks noChangeAspect="1"/>
          </p:cNvPicPr>
          <p:nvPr/>
        </p:nvPicPr>
        <p:blipFill>
          <a:blip r:embed="rId4"/>
          <a:stretch>
            <a:fillRect/>
          </a:stretch>
        </p:blipFill>
        <p:spPr>
          <a:xfrm>
            <a:off x="9385511" y="3574915"/>
            <a:ext cx="2699484" cy="3051591"/>
          </a:xfrm>
          <a:prstGeom prst="rect">
            <a:avLst/>
          </a:prstGeom>
        </p:spPr>
      </p:pic>
      <p:sp>
        <p:nvSpPr>
          <p:cNvPr id="9" name="四角形: 角を丸くする 8">
            <a:extLst>
              <a:ext uri="{FF2B5EF4-FFF2-40B4-BE49-F238E27FC236}">
                <a16:creationId xmlns:a16="http://schemas.microsoft.com/office/drawing/2014/main" xmlns="" id="{7B15BB4F-00EB-46C9-9F77-438DC2B8FB2F}"/>
              </a:ext>
            </a:extLst>
          </p:cNvPr>
          <p:cNvSpPr/>
          <p:nvPr/>
        </p:nvSpPr>
        <p:spPr>
          <a:xfrm>
            <a:off x="2352168" y="3543030"/>
            <a:ext cx="6648905" cy="1874520"/>
          </a:xfrm>
          <a:prstGeom prst="roundRect">
            <a:avLst/>
          </a:prstGeom>
          <a:solidFill>
            <a:srgbClr val="FFFF00"/>
          </a:solid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HGP創英角ﾎﾟｯﾌﾟ体" panose="040B0A00000000000000" pitchFamily="50" charset="-128"/>
                <a:ea typeface="HGP創英角ﾎﾟｯﾌﾟ体" panose="040B0A00000000000000" pitchFamily="50" charset="-128"/>
              </a:rPr>
              <a:t>スノー、マリンスポーツともに</a:t>
            </a:r>
            <a:endParaRPr kumimoji="1" lang="en-US" altLang="ja-JP" sz="2400" b="1" dirty="0">
              <a:solidFill>
                <a:schemeClr val="tx1"/>
              </a:solidFill>
              <a:latin typeface="HGP創英角ﾎﾟｯﾌﾟ体" panose="040B0A00000000000000" pitchFamily="50" charset="-128"/>
              <a:ea typeface="HGP創英角ﾎﾟｯﾌﾟ体" panose="040B0A00000000000000" pitchFamily="50" charset="-128"/>
            </a:endParaRPr>
          </a:p>
          <a:p>
            <a:pPr algn="ctr"/>
            <a:r>
              <a:rPr kumimoji="1" lang="en-US" altLang="ja-JP" sz="2400" b="1" dirty="0">
                <a:solidFill>
                  <a:schemeClr val="tx1"/>
                </a:solidFill>
                <a:latin typeface="HGP創英角ﾎﾟｯﾌﾟ体" panose="040B0A00000000000000" pitchFamily="50" charset="-128"/>
                <a:ea typeface="HGP創英角ﾎﾟｯﾌﾟ体" panose="040B0A00000000000000" pitchFamily="50" charset="-128"/>
              </a:rPr>
              <a:t>8</a:t>
            </a:r>
            <a:r>
              <a:rPr kumimoji="1" lang="ja-JP" altLang="en-US" sz="2400" b="1" dirty="0">
                <a:solidFill>
                  <a:schemeClr val="tx1"/>
                </a:solidFill>
                <a:latin typeface="HGP創英角ﾎﾟｯﾌﾟ体" panose="040B0A00000000000000" pitchFamily="50" charset="-128"/>
                <a:ea typeface="HGP創英角ﾎﾟｯﾌﾟ体" panose="040B0A00000000000000" pitchFamily="50" charset="-128"/>
              </a:rPr>
              <a:t>割以上が興味があると回答！</a:t>
            </a:r>
          </a:p>
        </p:txBody>
      </p:sp>
    </p:spTree>
    <p:extLst>
      <p:ext uri="{BB962C8B-B14F-4D97-AF65-F5344CB8AC3E}">
        <p14:creationId xmlns:p14="http://schemas.microsoft.com/office/powerpoint/2010/main" val="379093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anim calcmode="lin" valueType="num">
                                      <p:cBhvr>
                                        <p:cTn id="22" dur="2000" fill="hold"/>
                                        <p:tgtEl>
                                          <p:spTgt spid="9"/>
                                        </p:tgtEl>
                                        <p:attrNameLst>
                                          <p:attrName>ppt_w</p:attrName>
                                        </p:attrNameLst>
                                      </p:cBhvr>
                                      <p:tavLst>
                                        <p:tav tm="0" fmla="#ppt_w*sin(2.5*pi*$)">
                                          <p:val>
                                            <p:fltVal val="0"/>
                                          </p:val>
                                        </p:tav>
                                        <p:tav tm="100000">
                                          <p:val>
                                            <p:fltVal val="1"/>
                                          </p:val>
                                        </p:tav>
                                      </p:tavLst>
                                    </p:anim>
                                    <p:anim calcmode="lin" valueType="num">
                                      <p:cBhvr>
                                        <p:cTn id="23"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xmlns="" id="{A540EBD5-4436-40E9-A36C-E689F68E9EF6}"/>
              </a:ext>
            </a:extLst>
          </p:cNvPr>
          <p:cNvGraphicFramePr/>
          <p:nvPr>
            <p:extLst>
              <p:ext uri="{D42A27DB-BD31-4B8C-83A1-F6EECF244321}">
                <p14:modId xmlns:p14="http://schemas.microsoft.com/office/powerpoint/2010/main" val="3537761703"/>
              </p:ext>
            </p:extLst>
          </p:nvPr>
        </p:nvGraphicFramePr>
        <p:xfrm>
          <a:off x="84361" y="428007"/>
          <a:ext cx="9129401" cy="55676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a:extLst>
              <a:ext uri="{FF2B5EF4-FFF2-40B4-BE49-F238E27FC236}">
                <a16:creationId xmlns:a16="http://schemas.microsoft.com/office/drawing/2014/main" xmlns="" id="{1F125642-DD97-476E-8B82-613393C3CC43}"/>
              </a:ext>
            </a:extLst>
          </p:cNvPr>
          <p:cNvGraphicFramePr/>
          <p:nvPr>
            <p:extLst>
              <p:ext uri="{D42A27DB-BD31-4B8C-83A1-F6EECF244321}">
                <p14:modId xmlns:p14="http://schemas.microsoft.com/office/powerpoint/2010/main" val="2172273140"/>
              </p:ext>
            </p:extLst>
          </p:nvPr>
        </p:nvGraphicFramePr>
        <p:xfrm>
          <a:off x="6554959" y="1490992"/>
          <a:ext cx="5534438" cy="4188877"/>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a:extLst>
              <a:ext uri="{FF2B5EF4-FFF2-40B4-BE49-F238E27FC236}">
                <a16:creationId xmlns:a16="http://schemas.microsoft.com/office/drawing/2014/main" xmlns="" id="{45508240-2749-4F18-9932-A91D5D2B6958}"/>
              </a:ext>
            </a:extLst>
          </p:cNvPr>
          <p:cNvSpPr txBox="1"/>
          <p:nvPr/>
        </p:nvSpPr>
        <p:spPr>
          <a:xfrm>
            <a:off x="802713" y="2593353"/>
            <a:ext cx="1381760" cy="523220"/>
          </a:xfrm>
          <a:prstGeom prst="rect">
            <a:avLst/>
          </a:prstGeom>
          <a:noFill/>
        </p:spPr>
        <p:txBody>
          <a:bodyPr wrap="squar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外国人</a:t>
            </a:r>
          </a:p>
        </p:txBody>
      </p:sp>
      <p:sp>
        <p:nvSpPr>
          <p:cNvPr id="6" name="テキスト ボックス 5">
            <a:extLst>
              <a:ext uri="{FF2B5EF4-FFF2-40B4-BE49-F238E27FC236}">
                <a16:creationId xmlns:a16="http://schemas.microsoft.com/office/drawing/2014/main" xmlns="" id="{62069933-7484-4F42-AA72-FC3B9B81E7EC}"/>
              </a:ext>
            </a:extLst>
          </p:cNvPr>
          <p:cNvSpPr txBox="1"/>
          <p:nvPr/>
        </p:nvSpPr>
        <p:spPr>
          <a:xfrm>
            <a:off x="6837680" y="2383827"/>
            <a:ext cx="1442720" cy="523220"/>
          </a:xfrm>
          <a:prstGeom prst="rect">
            <a:avLst/>
          </a:prstGeom>
          <a:noFill/>
        </p:spPr>
        <p:txBody>
          <a:bodyPr wrap="squar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日本人</a:t>
            </a:r>
          </a:p>
        </p:txBody>
      </p:sp>
      <p:pic>
        <p:nvPicPr>
          <p:cNvPr id="11" name="図 10">
            <a:extLst>
              <a:ext uri="{FF2B5EF4-FFF2-40B4-BE49-F238E27FC236}">
                <a16:creationId xmlns:a16="http://schemas.microsoft.com/office/drawing/2014/main" xmlns="" id="{45743D76-0F88-45A5-835A-378DC79DD50F}"/>
              </a:ext>
            </a:extLst>
          </p:cNvPr>
          <p:cNvPicPr>
            <a:picLocks noChangeAspect="1"/>
          </p:cNvPicPr>
          <p:nvPr/>
        </p:nvPicPr>
        <p:blipFill>
          <a:blip r:embed="rId4"/>
          <a:stretch>
            <a:fillRect/>
          </a:stretch>
        </p:blipFill>
        <p:spPr>
          <a:xfrm>
            <a:off x="163563" y="4283298"/>
            <a:ext cx="1893373" cy="2447925"/>
          </a:xfrm>
          <a:prstGeom prst="rect">
            <a:avLst/>
          </a:prstGeom>
        </p:spPr>
      </p:pic>
      <p:sp>
        <p:nvSpPr>
          <p:cNvPr id="12" name="吹き出し: 円形 11">
            <a:extLst>
              <a:ext uri="{FF2B5EF4-FFF2-40B4-BE49-F238E27FC236}">
                <a16:creationId xmlns:a16="http://schemas.microsoft.com/office/drawing/2014/main" xmlns="" id="{D59B7CD2-55F5-4228-88D4-4E51F8F2C151}"/>
              </a:ext>
            </a:extLst>
          </p:cNvPr>
          <p:cNvSpPr/>
          <p:nvPr/>
        </p:nvSpPr>
        <p:spPr>
          <a:xfrm>
            <a:off x="853440" y="3116573"/>
            <a:ext cx="5242560" cy="1571027"/>
          </a:xfrm>
          <a:prstGeom prst="wedgeEllipseCallout">
            <a:avLst/>
          </a:prstGeom>
          <a:solidFill>
            <a:schemeClr val="accent3">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HGP創英角ﾎﾟｯﾌﾟ体" panose="040B0A00000000000000" pitchFamily="50" charset="-128"/>
                <a:ea typeface="HGP創英角ﾎﾟｯﾌﾟ体" panose="040B0A00000000000000" pitchFamily="50" charset="-128"/>
              </a:rPr>
              <a:t>約</a:t>
            </a:r>
            <a:r>
              <a:rPr kumimoji="1" lang="en-US" altLang="ja-JP" sz="2800" dirty="0">
                <a:solidFill>
                  <a:schemeClr val="tx1"/>
                </a:solidFill>
                <a:latin typeface="HGP創英角ﾎﾟｯﾌﾟ体" panose="040B0A00000000000000" pitchFamily="50" charset="-128"/>
                <a:ea typeface="HGP創英角ﾎﾟｯﾌﾟ体" panose="040B0A00000000000000" pitchFamily="50" charset="-128"/>
              </a:rPr>
              <a:t>9</a:t>
            </a:r>
            <a:r>
              <a:rPr kumimoji="1" lang="ja-JP" altLang="en-US" sz="2800" dirty="0">
                <a:solidFill>
                  <a:schemeClr val="tx1"/>
                </a:solidFill>
                <a:latin typeface="HGP創英角ﾎﾟｯﾌﾟ体" panose="040B0A00000000000000" pitchFamily="50" charset="-128"/>
                <a:ea typeface="HGP創英角ﾎﾟｯﾌﾟ体" panose="040B0A00000000000000" pitchFamily="50" charset="-128"/>
              </a:rPr>
              <a:t>割が利用したい！</a:t>
            </a:r>
          </a:p>
        </p:txBody>
      </p:sp>
      <p:pic>
        <p:nvPicPr>
          <p:cNvPr id="5" name="図 4">
            <a:extLst>
              <a:ext uri="{FF2B5EF4-FFF2-40B4-BE49-F238E27FC236}">
                <a16:creationId xmlns:a16="http://schemas.microsoft.com/office/drawing/2014/main" xmlns="" id="{2D7D7107-4877-4E03-B077-1E43A944238E}"/>
              </a:ext>
            </a:extLst>
          </p:cNvPr>
          <p:cNvPicPr>
            <a:picLocks noChangeAspect="1"/>
          </p:cNvPicPr>
          <p:nvPr/>
        </p:nvPicPr>
        <p:blipFill>
          <a:blip r:embed="rId5"/>
          <a:stretch>
            <a:fillRect/>
          </a:stretch>
        </p:blipFill>
        <p:spPr>
          <a:xfrm>
            <a:off x="1805191" y="2857125"/>
            <a:ext cx="9063454" cy="2215268"/>
          </a:xfrm>
          <a:prstGeom prst="rect">
            <a:avLst/>
          </a:prstGeom>
        </p:spPr>
      </p:pic>
    </p:spTree>
    <p:extLst>
      <p:ext uri="{BB962C8B-B14F-4D97-AF65-F5344CB8AC3E}">
        <p14:creationId xmlns:p14="http://schemas.microsoft.com/office/powerpoint/2010/main" val="273515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66092" y="5627077"/>
            <a:ext cx="8370277" cy="1055077"/>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062" y="0"/>
            <a:ext cx="9061938" cy="5275333"/>
          </a:xfrm>
          <a:prstGeom prst="rect">
            <a:avLst/>
          </a:prstGeom>
        </p:spPr>
      </p:pic>
      <p:sp>
        <p:nvSpPr>
          <p:cNvPr id="7" name="テキスト ボックス 6"/>
          <p:cNvSpPr txBox="1"/>
          <p:nvPr/>
        </p:nvSpPr>
        <p:spPr>
          <a:xfrm>
            <a:off x="1989606" y="5841721"/>
            <a:ext cx="8350148" cy="707886"/>
          </a:xfrm>
          <a:prstGeom prst="rect">
            <a:avLst/>
          </a:prstGeom>
          <a:noFill/>
        </p:spPr>
        <p:txBody>
          <a:bodyPr wrap="square" rtlCol="0">
            <a:spAutoFit/>
          </a:bodyPr>
          <a:lstStyle/>
          <a:p>
            <a:pPr marL="0" lvl="1"/>
            <a:r>
              <a:rPr lang="ja-JP" altLang="en-US" sz="4000" b="1" dirty="0">
                <a:solidFill>
                  <a:schemeClr val="accent1"/>
                </a:solidFill>
              </a:rPr>
              <a:t>年々減少傾向にあるのが現状</a:t>
            </a:r>
          </a:p>
        </p:txBody>
      </p:sp>
      <p:sp>
        <p:nvSpPr>
          <p:cNvPr id="2" name="テキスト ボックス 1"/>
          <p:cNvSpPr txBox="1"/>
          <p:nvPr/>
        </p:nvSpPr>
        <p:spPr>
          <a:xfrm>
            <a:off x="380778" y="241945"/>
            <a:ext cx="2654894" cy="830997"/>
          </a:xfrm>
          <a:prstGeom prst="rect">
            <a:avLst/>
          </a:prstGeom>
          <a:noFill/>
        </p:spPr>
        <p:txBody>
          <a:bodyPr wrap="none" rtlCol="0">
            <a:spAutoFit/>
          </a:bodyPr>
          <a:lstStyle/>
          <a:p>
            <a:r>
              <a:rPr kumimoji="1" lang="ja-JP" altLang="en-US" sz="2400" dirty="0">
                <a:latin typeface="HGP創英角ﾎﾟｯﾌﾟ体" panose="040B0A00000000000000" pitchFamily="50" charset="-128"/>
                <a:ea typeface="HGP創英角ﾎﾟｯﾌﾟ体" panose="040B0A00000000000000" pitchFamily="50" charset="-128"/>
              </a:rPr>
              <a:t>国内スノースポーツ</a:t>
            </a:r>
            <a:endParaRPr kumimoji="1" lang="en-US" altLang="ja-JP" sz="2400" dirty="0">
              <a:latin typeface="HGP創英角ﾎﾟｯﾌﾟ体" panose="040B0A00000000000000" pitchFamily="50" charset="-128"/>
              <a:ea typeface="HGP創英角ﾎﾟｯﾌﾟ体" panose="040B0A00000000000000" pitchFamily="50" charset="-128"/>
            </a:endParaRPr>
          </a:p>
          <a:p>
            <a:r>
              <a:rPr kumimoji="1" lang="ja-JP" altLang="en-US" sz="2400" dirty="0">
                <a:latin typeface="HGP創英角ﾎﾟｯﾌﾟ体" panose="040B0A00000000000000" pitchFamily="50" charset="-128"/>
                <a:ea typeface="HGP創英角ﾎﾟｯﾌﾟ体" panose="040B0A00000000000000" pitchFamily="50" charset="-128"/>
              </a:rPr>
              <a:t>現状</a:t>
            </a:r>
          </a:p>
        </p:txBody>
      </p:sp>
    </p:spTree>
    <p:extLst>
      <p:ext uri="{BB962C8B-B14F-4D97-AF65-F5344CB8AC3E}">
        <p14:creationId xmlns:p14="http://schemas.microsoft.com/office/powerpoint/2010/main" val="1965121853"/>
      </p:ext>
    </p:extLst>
  </p:cSld>
  <p:clrMapOvr>
    <a:masterClrMapping/>
  </p:clrMapOvr>
  <mc:AlternateContent xmlns:mc="http://schemas.openxmlformats.org/markup-compatibility/2006" xmlns:p14="http://schemas.microsoft.com/office/powerpoint/2010/main">
    <mc:Choice Requires="p14">
      <p:transition spd="slow" p14:dur="2000" advTm="11495"/>
    </mc:Choice>
    <mc:Fallback xmlns="">
      <p:transition spd="slow" advTm="1149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18205" cy="6383239"/>
          </a:xfrm>
          <a:prstGeom prst="rect">
            <a:avLst/>
          </a:prstGeom>
        </p:spPr>
      </p:pic>
      <p:sp>
        <p:nvSpPr>
          <p:cNvPr id="4" name="テキスト ボックス 3"/>
          <p:cNvSpPr txBox="1"/>
          <p:nvPr/>
        </p:nvSpPr>
        <p:spPr>
          <a:xfrm>
            <a:off x="6778431" y="1604286"/>
            <a:ext cx="4565673" cy="954107"/>
          </a:xfrm>
          <a:prstGeom prst="rect">
            <a:avLst/>
          </a:prstGeom>
          <a:noFill/>
          <a:ln w="76200">
            <a:solidFill>
              <a:schemeClr val="accent5"/>
            </a:solidFill>
          </a:ln>
        </p:spPr>
        <p:txBody>
          <a:bodyPr wrap="none" rtlCol="0">
            <a:spAutoFit/>
          </a:bodyPr>
          <a:lstStyle/>
          <a:p>
            <a:r>
              <a:rPr kumimoji="1" lang="ja-JP" altLang="en-US" sz="2800" b="1" dirty="0">
                <a:latin typeface="HGP創英角ﾎﾟｯﾌﾟ体" panose="040B0A00000000000000" pitchFamily="50" charset="-128"/>
                <a:ea typeface="HGP創英角ﾎﾟｯﾌﾟ体" panose="040B0A00000000000000" pitchFamily="50" charset="-128"/>
              </a:rPr>
              <a:t>実際のゲレンデがある地域の</a:t>
            </a:r>
            <a:endParaRPr kumimoji="1" lang="en-US" altLang="ja-JP" sz="2800" b="1" dirty="0">
              <a:latin typeface="HGP創英角ﾎﾟｯﾌﾟ体" panose="040B0A00000000000000" pitchFamily="50" charset="-128"/>
              <a:ea typeface="HGP創英角ﾎﾟｯﾌﾟ体" panose="040B0A00000000000000" pitchFamily="50" charset="-128"/>
            </a:endParaRPr>
          </a:p>
          <a:p>
            <a:r>
              <a:rPr kumimoji="1" lang="ja-JP" altLang="en-US" sz="2800" b="1" dirty="0">
                <a:latin typeface="HGP創英角ﾎﾟｯﾌﾟ体" panose="040B0A00000000000000" pitchFamily="50" charset="-128"/>
                <a:ea typeface="HGP創英角ﾎﾟｯﾌﾟ体" panose="040B0A00000000000000" pitchFamily="50" charset="-128"/>
              </a:rPr>
              <a:t>参加率が高い</a:t>
            </a:r>
          </a:p>
        </p:txBody>
      </p:sp>
      <p:sp>
        <p:nvSpPr>
          <p:cNvPr id="2" name="下矢印 1"/>
          <p:cNvSpPr/>
          <p:nvPr/>
        </p:nvSpPr>
        <p:spPr>
          <a:xfrm>
            <a:off x="8386354" y="2595155"/>
            <a:ext cx="1349829" cy="914399"/>
          </a:xfrm>
          <a:prstGeom prst="downArrow">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83828" y="3912746"/>
            <a:ext cx="5315119" cy="1384995"/>
          </a:xfrm>
          <a:prstGeom prst="rect">
            <a:avLst/>
          </a:prstGeom>
          <a:noFill/>
          <a:ln w="76200">
            <a:solidFill>
              <a:srgbClr val="92D050"/>
            </a:solidFill>
          </a:ln>
        </p:spPr>
        <p:txBody>
          <a:bodyPr wrap="squar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近くにゲレンデがない人は興味を持つ機会も少なく参加人口の増加も見込めない</a:t>
            </a:r>
          </a:p>
        </p:txBody>
      </p:sp>
      <p:sp>
        <p:nvSpPr>
          <p:cNvPr id="7" name="四角形: 角を丸くする 6">
            <a:extLst>
              <a:ext uri="{FF2B5EF4-FFF2-40B4-BE49-F238E27FC236}">
                <a16:creationId xmlns:a16="http://schemas.microsoft.com/office/drawing/2014/main" xmlns="" id="{115552E5-8CCA-4746-9096-BE990BCE7240}"/>
              </a:ext>
            </a:extLst>
          </p:cNvPr>
          <p:cNvSpPr/>
          <p:nvPr/>
        </p:nvSpPr>
        <p:spPr>
          <a:xfrm>
            <a:off x="2391508" y="2961585"/>
            <a:ext cx="5994846" cy="15052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HGP創英角ﾎﾟｯﾌﾟ体" panose="040B0A00000000000000" pitchFamily="50" charset="-128"/>
                <a:ea typeface="HGP創英角ﾎﾟｯﾌﾟ体" panose="040B0A00000000000000" pitchFamily="50" charset="-128"/>
              </a:rPr>
              <a:t>するきっかけの無さ</a:t>
            </a:r>
          </a:p>
        </p:txBody>
      </p:sp>
    </p:spTree>
    <p:custDataLst>
      <p:tags r:id="rId1"/>
    </p:custDataLst>
    <p:extLst>
      <p:ext uri="{BB962C8B-B14F-4D97-AF65-F5344CB8AC3E}">
        <p14:creationId xmlns:p14="http://schemas.microsoft.com/office/powerpoint/2010/main" val="3260432051"/>
      </p:ext>
    </p:extLst>
  </p:cSld>
  <p:clrMapOvr>
    <a:masterClrMapping/>
  </p:clrMapOvr>
  <mc:AlternateContent xmlns:mc="http://schemas.openxmlformats.org/markup-compatibility/2006" xmlns:p14="http://schemas.microsoft.com/office/powerpoint/2010/main">
    <mc:Choice Requires="p14">
      <p:transition spd="slow" p14:dur="2000" advTm="21399"/>
    </mc:Choice>
    <mc:Fallback xmlns="">
      <p:transition spd="slow" advTm="213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07423" y="4349932"/>
            <a:ext cx="2892138" cy="584775"/>
          </a:xfrm>
          <a:prstGeom prst="rect">
            <a:avLst/>
          </a:prstGeom>
          <a:noFill/>
        </p:spPr>
        <p:txBody>
          <a:bodyPr wrap="none" rtlCol="0">
            <a:spAutoFit/>
          </a:bodyPr>
          <a:lstStyle/>
          <a:p>
            <a:r>
              <a:rPr kumimoji="1" lang="en-US" altLang="ja-JP" sz="3200" dirty="0">
                <a:latin typeface="HGP創英角ｺﾞｼｯｸUB" panose="020B0900000000000000" pitchFamily="50" charset="-128"/>
                <a:ea typeface="HGP創英角ｺﾞｼｯｸUB" panose="020B0900000000000000" pitchFamily="50" charset="-128"/>
              </a:rPr>
              <a:t>IR</a:t>
            </a:r>
            <a:r>
              <a:rPr kumimoji="1" lang="ja-JP" altLang="en-US" sz="3200" dirty="0">
                <a:latin typeface="HGP創英角ｺﾞｼｯｸUB" panose="020B0900000000000000" pitchFamily="50" charset="-128"/>
                <a:ea typeface="HGP創英角ｺﾞｼｯｸUB" panose="020B0900000000000000" pitchFamily="50" charset="-128"/>
              </a:rPr>
              <a:t>整備法とは？</a:t>
            </a:r>
          </a:p>
        </p:txBody>
      </p:sp>
      <p:sp>
        <p:nvSpPr>
          <p:cNvPr id="3" name="テキスト ボックス 2"/>
          <p:cNvSpPr txBox="1"/>
          <p:nvPr/>
        </p:nvSpPr>
        <p:spPr>
          <a:xfrm>
            <a:off x="532699" y="5246914"/>
            <a:ext cx="11816055" cy="2123658"/>
          </a:xfrm>
          <a:prstGeom prst="rect">
            <a:avLst/>
          </a:prstGeom>
          <a:noFill/>
        </p:spPr>
        <p:txBody>
          <a:bodyPr wrap="none" rtlCol="0">
            <a:spAutoFit/>
          </a:bodyPr>
          <a:lstStyle/>
          <a:p>
            <a:r>
              <a:rPr kumimoji="1" lang="ja-JP" altLang="en-US" sz="4400" dirty="0"/>
              <a:t>国が</a:t>
            </a:r>
            <a:r>
              <a:rPr lang="ja-JP" altLang="en-US" sz="4400" dirty="0"/>
              <a:t>カジノを含むリゾート施設の整備を認めた</a:t>
            </a:r>
            <a:endParaRPr lang="en-US" altLang="ja-JP" sz="4400" dirty="0"/>
          </a:p>
          <a:p>
            <a:r>
              <a:rPr lang="ja-JP" altLang="en-US" sz="4400" dirty="0"/>
              <a:t>　　　　　　　　　　　　　　　　　　　　　　　　　　　法律</a:t>
            </a:r>
            <a:endParaRPr lang="en-US" altLang="ja-JP" sz="4400" dirty="0"/>
          </a:p>
          <a:p>
            <a:endParaRPr kumimoji="1" lang="ja-JP" altLang="en-US" sz="4400" dirty="0"/>
          </a:p>
        </p:txBody>
      </p:sp>
      <p:pic>
        <p:nvPicPr>
          <p:cNvPr id="4" name="図 3"/>
          <p:cNvPicPr>
            <a:picLocks noChangeAspect="1"/>
          </p:cNvPicPr>
          <p:nvPr/>
        </p:nvPicPr>
        <p:blipFill>
          <a:blip r:embed="rId3"/>
          <a:stretch>
            <a:fillRect/>
          </a:stretch>
        </p:blipFill>
        <p:spPr>
          <a:xfrm>
            <a:off x="9187907" y="952064"/>
            <a:ext cx="2034948" cy="2820720"/>
          </a:xfrm>
          <a:prstGeom prst="rect">
            <a:avLst/>
          </a:prstGeom>
        </p:spPr>
      </p:pic>
      <p:sp>
        <p:nvSpPr>
          <p:cNvPr id="5" name="テキスト ボックス 4"/>
          <p:cNvSpPr txBox="1"/>
          <p:nvPr/>
        </p:nvSpPr>
        <p:spPr>
          <a:xfrm>
            <a:off x="885544" y="1605659"/>
            <a:ext cx="2335896" cy="584775"/>
          </a:xfrm>
          <a:prstGeom prst="rect">
            <a:avLst/>
          </a:prstGeom>
          <a:noFill/>
        </p:spPr>
        <p:txBody>
          <a:bodyPr wrap="none" rtlCol="0">
            <a:spAutoFit/>
          </a:bodyPr>
          <a:lstStyle/>
          <a:p>
            <a:r>
              <a:rPr kumimoji="1" lang="en-US" altLang="ja-JP" sz="3200" dirty="0">
                <a:latin typeface="HGP創英角ﾎﾟｯﾌﾟ体" panose="040B0A00000000000000" pitchFamily="50" charset="-128"/>
                <a:ea typeface="HGP創英角ﾎﾟｯﾌﾟ体" panose="040B0A00000000000000" pitchFamily="50" charset="-128"/>
              </a:rPr>
              <a:t>2018</a:t>
            </a:r>
            <a:r>
              <a:rPr kumimoji="1" lang="ja-JP" altLang="en-US" sz="3200" dirty="0">
                <a:latin typeface="HGP創英角ﾎﾟｯﾌﾟ体" panose="040B0A00000000000000" pitchFamily="50" charset="-128"/>
                <a:ea typeface="HGP創英角ﾎﾟｯﾌﾟ体" panose="040B0A00000000000000" pitchFamily="50" charset="-128"/>
              </a:rPr>
              <a:t>年</a:t>
            </a:r>
            <a:r>
              <a:rPr kumimoji="1" lang="en-US" altLang="ja-JP" sz="3200" dirty="0">
                <a:latin typeface="HGP創英角ﾎﾟｯﾌﾟ体" panose="040B0A00000000000000" pitchFamily="50" charset="-128"/>
                <a:ea typeface="HGP創英角ﾎﾟｯﾌﾟ体" panose="040B0A00000000000000" pitchFamily="50" charset="-128"/>
              </a:rPr>
              <a:t>7</a:t>
            </a:r>
            <a:r>
              <a:rPr kumimoji="1" lang="ja-JP" altLang="en-US" sz="3200" dirty="0">
                <a:latin typeface="HGP創英角ﾎﾟｯﾌﾟ体" panose="040B0A00000000000000" pitchFamily="50" charset="-128"/>
                <a:ea typeface="HGP創英角ﾎﾟｯﾌﾟ体" panose="040B0A00000000000000" pitchFamily="50" charset="-128"/>
              </a:rPr>
              <a:t>月</a:t>
            </a:r>
            <a:endParaRPr kumimoji="1" lang="en-US" altLang="ja-JP" sz="32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3852107" y="2930851"/>
            <a:ext cx="4705134" cy="1015663"/>
          </a:xfrm>
          <a:prstGeom prst="rect">
            <a:avLst/>
          </a:prstGeom>
          <a:noFill/>
        </p:spPr>
        <p:txBody>
          <a:bodyPr wrap="none" rtlCol="0">
            <a:spAutoFit/>
          </a:bodyPr>
          <a:lstStyle/>
          <a:p>
            <a:r>
              <a:rPr kumimoji="1" lang="en-US" altLang="ja-JP" sz="6000" dirty="0">
                <a:latin typeface="HGS創英角ﾎﾟｯﾌﾟ体" panose="040B0A00000000000000" pitchFamily="50" charset="-128"/>
                <a:ea typeface="HGS創英角ﾎﾟｯﾌﾟ体" panose="040B0A00000000000000" pitchFamily="50" charset="-128"/>
              </a:rPr>
              <a:t>IR</a:t>
            </a:r>
            <a:r>
              <a:rPr kumimoji="1" lang="ja-JP" altLang="en-US" sz="6000" dirty="0">
                <a:latin typeface="HGS創英角ﾎﾟｯﾌﾟ体" panose="040B0A00000000000000" pitchFamily="50" charset="-128"/>
                <a:ea typeface="HGS創英角ﾎﾟｯﾌﾟ体" panose="040B0A00000000000000" pitchFamily="50" charset="-128"/>
              </a:rPr>
              <a:t>整備法</a:t>
            </a:r>
            <a:r>
              <a:rPr kumimoji="1" lang="ja-JP" altLang="en-US" sz="3600" dirty="0">
                <a:latin typeface="HGS創英角ﾎﾟｯﾌﾟ体" panose="040B0A00000000000000" pitchFamily="50" charset="-128"/>
                <a:ea typeface="HGS創英角ﾎﾟｯﾌﾟ体" panose="040B0A00000000000000" pitchFamily="50" charset="-128"/>
              </a:rPr>
              <a:t>が成立</a:t>
            </a:r>
          </a:p>
        </p:txBody>
      </p:sp>
      <p:sp>
        <p:nvSpPr>
          <p:cNvPr id="7" name="テキスト ボックス 6"/>
          <p:cNvSpPr txBox="1"/>
          <p:nvPr/>
        </p:nvSpPr>
        <p:spPr>
          <a:xfrm>
            <a:off x="368300" y="343143"/>
            <a:ext cx="1005403" cy="584775"/>
          </a:xfrm>
          <a:prstGeom prst="rect">
            <a:avLst/>
          </a:prstGeom>
          <a:noFill/>
        </p:spPr>
        <p:txBody>
          <a:bodyPr wrap="none" rtlCol="0">
            <a:spAutoFit/>
          </a:bodyPr>
          <a:lstStyle/>
          <a:p>
            <a:r>
              <a:rPr lang="ja-JP" altLang="en-US" sz="3200" dirty="0">
                <a:latin typeface="HGP創英角ﾎﾟｯﾌﾟ体" panose="040B0A00000000000000" pitchFamily="50" charset="-128"/>
                <a:ea typeface="HGP創英角ﾎﾟｯﾌﾟ体" panose="040B0A00000000000000" pitchFamily="50" charset="-128"/>
              </a:rPr>
              <a:t>緒言</a:t>
            </a:r>
            <a:endParaRPr kumimoji="1" lang="ja-JP" altLang="en-US" sz="3200" dirty="0">
              <a:latin typeface="HGP創英角ﾎﾟｯﾌﾟ体" panose="040B0A00000000000000" pitchFamily="50" charset="-128"/>
              <a:ea typeface="HGP創英角ﾎﾟｯﾌﾟ体" panose="040B0A00000000000000" pitchFamily="50" charset="-128"/>
            </a:endParaRPr>
          </a:p>
        </p:txBody>
      </p:sp>
    </p:spTree>
    <p:custDataLst>
      <p:tags r:id="rId1"/>
    </p:custDataLst>
    <p:extLst>
      <p:ext uri="{BB962C8B-B14F-4D97-AF65-F5344CB8AC3E}">
        <p14:creationId xmlns:p14="http://schemas.microsoft.com/office/powerpoint/2010/main" val="3736302086"/>
      </p:ext>
    </p:extLst>
  </p:cSld>
  <p:clrMapOvr>
    <a:masterClrMapping/>
  </p:clrMapOvr>
  <mc:AlternateContent xmlns:mc="http://schemas.openxmlformats.org/markup-compatibility/2006" xmlns:p14="http://schemas.microsoft.com/office/powerpoint/2010/main">
    <mc:Choice Requires="p14">
      <p:transition spd="slow" p14:dur="2000" advTm="14911"/>
    </mc:Choice>
    <mc:Fallback xmlns="">
      <p:transition spd="slow" advTm="149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0" y="-2252"/>
            <a:ext cx="12192000" cy="6846738"/>
          </a:xfrm>
          <a:prstGeom prst="rect">
            <a:avLst/>
          </a:prstGeom>
        </p:spPr>
      </p:pic>
      <p:sp>
        <p:nvSpPr>
          <p:cNvPr id="2" name="タイトル 1"/>
          <p:cNvSpPr>
            <a:spLocks noGrp="1"/>
          </p:cNvSpPr>
          <p:nvPr>
            <p:ph type="title" idx="4294967295"/>
          </p:nvPr>
        </p:nvSpPr>
        <p:spPr>
          <a:xfrm>
            <a:off x="0" y="1692278"/>
            <a:ext cx="7988300" cy="1090612"/>
          </a:xfrm>
        </p:spPr>
        <p:txBody>
          <a:bodyPr>
            <a:normAutofit fontScale="90000"/>
          </a:bodyPr>
          <a:lstStyle/>
          <a:p>
            <a:r>
              <a:rPr kumimoji="1" lang="ja-JP" altLang="en-US" dirty="0">
                <a:latin typeface="Adobe Gothic Std B" panose="020B0800000000000000" pitchFamily="34" charset="-128"/>
                <a:ea typeface="Adobe Gothic Std B" panose="020B0800000000000000" pitchFamily="34" charset="-128"/>
              </a:rPr>
              <a:t>東京</a:t>
            </a:r>
            <a:r>
              <a:rPr lang="ja-JP" altLang="en-US" dirty="0">
                <a:latin typeface="Adobe Gothic Std B" panose="020B0800000000000000" pitchFamily="34" charset="-128"/>
                <a:ea typeface="Adobe Gothic Std B" panose="020B0800000000000000" pitchFamily="34" charset="-128"/>
              </a:rPr>
              <a:t>オリンピック</a:t>
            </a:r>
            <a:r>
              <a:rPr kumimoji="1" lang="ja-JP" altLang="en-US" dirty="0">
                <a:latin typeface="Adobe Gothic Std B" panose="020B0800000000000000" pitchFamily="34" charset="-128"/>
                <a:ea typeface="Adobe Gothic Std B" panose="020B0800000000000000" pitchFamily="34" charset="-128"/>
              </a:rPr>
              <a:t>を狙いとした新施設</a:t>
            </a:r>
          </a:p>
        </p:txBody>
      </p:sp>
    </p:spTree>
    <p:extLst>
      <p:ext uri="{BB962C8B-B14F-4D97-AF65-F5344CB8AC3E}">
        <p14:creationId xmlns:p14="http://schemas.microsoft.com/office/powerpoint/2010/main" val="2171004740"/>
      </p:ext>
    </p:extLst>
  </p:cSld>
  <p:clrMapOvr>
    <a:masterClrMapping/>
  </p:clrMapOvr>
  <mc:AlternateContent xmlns:mc="http://schemas.openxmlformats.org/markup-compatibility/2006" xmlns:p14="http://schemas.microsoft.com/office/powerpoint/2010/main">
    <mc:Choice Requires="p14">
      <p:transition spd="slow" p14:dur="2000" advTm="4072"/>
    </mc:Choice>
    <mc:Fallback xmlns="">
      <p:transition spd="slow" advTm="407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星 7 3"/>
          <p:cNvSpPr/>
          <p:nvPr/>
        </p:nvSpPr>
        <p:spPr>
          <a:xfrm>
            <a:off x="132432" y="299793"/>
            <a:ext cx="11853180" cy="3590139"/>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400" dirty="0">
                <a:ea typeface="ＭＳ Ｐゴシック"/>
              </a:rPr>
              <a:t>東京オリンピック新種目に</a:t>
            </a:r>
            <a:endParaRPr lang="ja-JP" altLang="en-US" sz="4400" dirty="0">
              <a:ea typeface="ＭＳ Ｐゴシック"/>
            </a:endParaRPr>
          </a:p>
          <a:p>
            <a:pPr algn="ctr"/>
            <a:r>
              <a:rPr kumimoji="1" lang="ja-JP" altLang="en-US" sz="4400" dirty="0">
                <a:ea typeface="ＭＳ Ｐゴシック"/>
              </a:rPr>
              <a:t>サーフィン</a:t>
            </a:r>
            <a:r>
              <a:rPr lang="ja-JP" altLang="en-US" sz="4400" dirty="0">
                <a:ea typeface="ＭＳ Ｐゴシック"/>
              </a:rPr>
              <a:t>・カヌー</a:t>
            </a:r>
            <a:r>
              <a:rPr kumimoji="1" lang="ja-JP" altLang="en-US" sz="4400" dirty="0">
                <a:ea typeface="ＭＳ Ｐゴシック"/>
              </a:rPr>
              <a:t>が決定！</a:t>
            </a:r>
            <a:endParaRPr lang="ja-JP" altLang="en-US" sz="4400" dirty="0">
              <a:ea typeface="ＭＳ Ｐゴシック"/>
              <a:cs typeface="Calibri"/>
            </a:endParaRPr>
          </a:p>
        </p:txBody>
      </p:sp>
      <p:sp>
        <p:nvSpPr>
          <p:cNvPr id="2" name="矢印: 下 1">
            <a:extLst>
              <a:ext uri="{FF2B5EF4-FFF2-40B4-BE49-F238E27FC236}">
                <a16:creationId xmlns:a16="http://schemas.microsoft.com/office/drawing/2014/main" xmlns="" id="{160FF30F-AF9E-4F40-B097-0D825703E990}"/>
              </a:ext>
            </a:extLst>
          </p:cNvPr>
          <p:cNvSpPr/>
          <p:nvPr/>
        </p:nvSpPr>
        <p:spPr>
          <a:xfrm>
            <a:off x="4642338" y="4051495"/>
            <a:ext cx="2447778" cy="7455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xmlns="" id="{4CD9743F-2D15-44FE-A465-A12D4B03812D}"/>
              </a:ext>
            </a:extLst>
          </p:cNvPr>
          <p:cNvSpPr txBox="1"/>
          <p:nvPr/>
        </p:nvSpPr>
        <p:spPr>
          <a:xfrm>
            <a:off x="743743" y="5296955"/>
            <a:ext cx="10802957" cy="646331"/>
          </a:xfrm>
          <a:prstGeom prst="rect">
            <a:avLst/>
          </a:prstGeom>
          <a:noFill/>
        </p:spPr>
        <p:txBody>
          <a:bodyPr wrap="none" rtlCol="0">
            <a:spAutoFit/>
          </a:bodyPr>
          <a:lstStyle/>
          <a:p>
            <a:r>
              <a:rPr kumimoji="1" lang="ja-JP" altLang="en-US" sz="3600" dirty="0">
                <a:latin typeface="HG創英角ﾎﾟｯﾌﾟ体" panose="040B0A09000000000000" pitchFamily="49" charset="-128"/>
                <a:ea typeface="HG創英角ﾎﾟｯﾌﾟ体" panose="040B0A09000000000000" pitchFamily="49" charset="-128"/>
              </a:rPr>
              <a:t>国内での知名度も飛躍的に上がることが推測</a:t>
            </a:r>
            <a:r>
              <a:rPr lang="ja-JP" altLang="en-US" sz="3600" dirty="0">
                <a:latin typeface="HG創英角ﾎﾟｯﾌﾟ体" panose="040B0A09000000000000" pitchFamily="49" charset="-128"/>
                <a:ea typeface="HG創英角ﾎﾟｯﾌﾟ体" panose="040B0A09000000000000" pitchFamily="49" charset="-128"/>
              </a:rPr>
              <a:t>される</a:t>
            </a:r>
            <a:endParaRPr kumimoji="1" lang="ja-JP" altLang="en-US" sz="3600" dirty="0">
              <a:latin typeface="HG創英角ﾎﾟｯﾌﾟ体" panose="040B0A09000000000000" pitchFamily="49" charset="-128"/>
              <a:ea typeface="HG創英角ﾎﾟｯﾌﾟ体" panose="040B0A09000000000000" pitchFamily="49" charset="-128"/>
            </a:endParaRPr>
          </a:p>
        </p:txBody>
      </p:sp>
    </p:spTree>
    <p:custDataLst>
      <p:tags r:id="rId1"/>
    </p:custDataLst>
    <p:extLst>
      <p:ext uri="{BB962C8B-B14F-4D97-AF65-F5344CB8AC3E}">
        <p14:creationId xmlns:p14="http://schemas.microsoft.com/office/powerpoint/2010/main" val="330475555"/>
      </p:ext>
    </p:extLst>
  </p:cSld>
  <p:clrMapOvr>
    <a:masterClrMapping/>
  </p:clrMapOvr>
  <mc:AlternateContent xmlns:mc="http://schemas.openxmlformats.org/markup-compatibility/2006" xmlns:p14="http://schemas.microsoft.com/office/powerpoint/2010/main">
    <mc:Choice Requires="p14">
      <p:transition spd="slow" p14:dur="2000" advTm="7569"/>
    </mc:Choice>
    <mc:Fallback xmlns="">
      <p:transition spd="slow" advTm="75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809765" y="3322956"/>
            <a:ext cx="2250675" cy="2362278"/>
          </a:xfrm>
          <a:prstGeom prst="rect">
            <a:avLst/>
          </a:prstGeom>
        </p:spPr>
      </p:pic>
      <p:pic>
        <p:nvPicPr>
          <p:cNvPr id="6" name="図 5"/>
          <p:cNvPicPr>
            <a:picLocks noChangeAspect="1"/>
          </p:cNvPicPr>
          <p:nvPr/>
        </p:nvPicPr>
        <p:blipFill>
          <a:blip r:embed="rId3"/>
          <a:stretch>
            <a:fillRect/>
          </a:stretch>
        </p:blipFill>
        <p:spPr>
          <a:xfrm>
            <a:off x="8419550" y="2862668"/>
            <a:ext cx="3115326" cy="2469094"/>
          </a:xfrm>
          <a:prstGeom prst="rect">
            <a:avLst/>
          </a:prstGeom>
        </p:spPr>
      </p:pic>
      <p:sp>
        <p:nvSpPr>
          <p:cNvPr id="2" name="テキスト ボックス 1">
            <a:extLst>
              <a:ext uri="{FF2B5EF4-FFF2-40B4-BE49-F238E27FC236}">
                <a16:creationId xmlns:a16="http://schemas.microsoft.com/office/drawing/2014/main" xmlns="" id="{41BE1520-B7B6-4C9D-BEF3-C3B52EAC3146}"/>
              </a:ext>
            </a:extLst>
          </p:cNvPr>
          <p:cNvSpPr txBox="1"/>
          <p:nvPr/>
        </p:nvSpPr>
        <p:spPr>
          <a:xfrm>
            <a:off x="618978" y="2224481"/>
            <a:ext cx="3854547" cy="707886"/>
          </a:xfrm>
          <a:prstGeom prst="rect">
            <a:avLst/>
          </a:prstGeom>
          <a:noFill/>
        </p:spPr>
        <p:txBody>
          <a:bodyPr wrap="square" rtlCol="0">
            <a:spAutoFit/>
          </a:bodyPr>
          <a:lstStyle/>
          <a:p>
            <a:r>
              <a:rPr kumimoji="1" lang="ja-JP" altLang="en-US" sz="4000" dirty="0">
                <a:latin typeface="HGP創英角ﾎﾟｯﾌﾟ体" panose="040B0A00000000000000" pitchFamily="50" charset="-128"/>
                <a:ea typeface="HGP創英角ﾎﾟｯﾌﾟ体" panose="040B0A00000000000000" pitchFamily="50" charset="-128"/>
              </a:rPr>
              <a:t>サーフィン・・・海</a:t>
            </a:r>
          </a:p>
        </p:txBody>
      </p:sp>
      <p:sp>
        <p:nvSpPr>
          <p:cNvPr id="3" name="テキスト ボックス 2">
            <a:extLst>
              <a:ext uri="{FF2B5EF4-FFF2-40B4-BE49-F238E27FC236}">
                <a16:creationId xmlns:a16="http://schemas.microsoft.com/office/drawing/2014/main" xmlns="" id="{2F0F2EEF-AF10-42B4-8F2F-34CCCE3146C3}"/>
              </a:ext>
            </a:extLst>
          </p:cNvPr>
          <p:cNvSpPr txBox="1"/>
          <p:nvPr/>
        </p:nvSpPr>
        <p:spPr>
          <a:xfrm>
            <a:off x="7230794" y="2224481"/>
            <a:ext cx="2797561" cy="707886"/>
          </a:xfrm>
          <a:prstGeom prst="rect">
            <a:avLst/>
          </a:prstGeom>
          <a:noFill/>
        </p:spPr>
        <p:txBody>
          <a:bodyPr wrap="none" rtlCol="0">
            <a:spAutoFit/>
          </a:bodyPr>
          <a:lstStyle/>
          <a:p>
            <a:r>
              <a:rPr kumimoji="1" lang="ja-JP" altLang="en-US" sz="4000" dirty="0">
                <a:latin typeface="HGP創英角ﾎﾟｯﾌﾟ体" panose="040B0A00000000000000" pitchFamily="50" charset="-128"/>
                <a:ea typeface="HGP創英角ﾎﾟｯﾌﾟ体" panose="040B0A00000000000000" pitchFamily="50" charset="-128"/>
              </a:rPr>
              <a:t>カヌー・・・川</a:t>
            </a:r>
          </a:p>
        </p:txBody>
      </p:sp>
      <p:sp>
        <p:nvSpPr>
          <p:cNvPr id="5" name="四角形: 角を丸くする 4">
            <a:extLst>
              <a:ext uri="{FF2B5EF4-FFF2-40B4-BE49-F238E27FC236}">
                <a16:creationId xmlns:a16="http://schemas.microsoft.com/office/drawing/2014/main" xmlns="" id="{75B2FB2B-6FF8-4A7A-A25F-2ADD6B5529C0}"/>
              </a:ext>
            </a:extLst>
          </p:cNvPr>
          <p:cNvSpPr/>
          <p:nvPr/>
        </p:nvSpPr>
        <p:spPr>
          <a:xfrm>
            <a:off x="2872154" y="4710333"/>
            <a:ext cx="6518031" cy="1561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HGP創英角ﾎﾟｯﾌﾟ体" panose="040B0A00000000000000" pitchFamily="50" charset="-128"/>
                <a:ea typeface="HGP創英角ﾎﾟｯﾌﾟ体" panose="040B0A00000000000000" pitchFamily="50" charset="-128"/>
              </a:rPr>
              <a:t>この二つの参加人口を増やすことは各地域への波及効果につながる</a:t>
            </a:r>
          </a:p>
        </p:txBody>
      </p:sp>
    </p:spTree>
    <p:extLst>
      <p:ext uri="{BB962C8B-B14F-4D97-AF65-F5344CB8AC3E}">
        <p14:creationId xmlns:p14="http://schemas.microsoft.com/office/powerpoint/2010/main" val="3664963976"/>
      </p:ext>
    </p:extLst>
  </p:cSld>
  <p:clrMapOvr>
    <a:masterClrMapping/>
  </p:clrMapOvr>
  <mc:AlternateContent xmlns:mc="http://schemas.openxmlformats.org/markup-compatibility/2006" xmlns:p14="http://schemas.microsoft.com/office/powerpoint/2010/main">
    <mc:Choice Requires="p14">
      <p:transition spd="slow" p14:dur="2000" advTm="13599"/>
    </mc:Choice>
    <mc:Fallback xmlns="">
      <p:transition spd="slow" advTm="135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475232" y="5559552"/>
            <a:ext cx="8863584" cy="975360"/>
          </a:xfrm>
          <a:prstGeom prst="roundRect">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xmlns="" id="{A3E3A880-9F4A-F346-A543-FF4A3AFCB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881" y="0"/>
            <a:ext cx="11069377" cy="4841631"/>
          </a:xfrm>
          <a:prstGeom prst="rect">
            <a:avLst/>
          </a:prstGeom>
        </p:spPr>
      </p:pic>
      <p:sp>
        <p:nvSpPr>
          <p:cNvPr id="19" name="テキスト ボックス 18"/>
          <p:cNvSpPr txBox="1"/>
          <p:nvPr/>
        </p:nvSpPr>
        <p:spPr>
          <a:xfrm>
            <a:off x="1843868" y="5674936"/>
            <a:ext cx="8350363" cy="707886"/>
          </a:xfrm>
          <a:prstGeom prst="rect">
            <a:avLst/>
          </a:prstGeom>
          <a:noFill/>
        </p:spPr>
        <p:txBody>
          <a:bodyPr wrap="none" rtlCol="0" anchor="t">
            <a:spAutoFit/>
          </a:bodyPr>
          <a:lstStyle/>
          <a:p>
            <a:r>
              <a:rPr kumimoji="1" lang="en-US" altLang="ja-JP" sz="4000" dirty="0">
                <a:latin typeface="HGP創英角ﾎﾟｯﾌﾟ体" panose="040B0A00000000000000" pitchFamily="50" charset="-128"/>
                <a:ea typeface="HGP創英角ﾎﾟｯﾌﾟ体" panose="040B0A00000000000000" pitchFamily="50" charset="-128"/>
              </a:rPr>
              <a:t>2015</a:t>
            </a:r>
            <a:r>
              <a:rPr kumimoji="1" lang="ja-JP" altLang="en-US" sz="4000" dirty="0">
                <a:latin typeface="HGP創英角ﾎﾟｯﾌﾟ体" panose="040B0A00000000000000" pitchFamily="50" charset="-128"/>
                <a:ea typeface="HGP創英角ﾎﾟｯﾌﾟ体" panose="040B0A00000000000000" pitchFamily="50" charset="-128"/>
              </a:rPr>
              <a:t>年から参加人口が</a:t>
            </a:r>
            <a:r>
              <a:rPr lang="ja-JP" altLang="en-US" sz="4000" dirty="0">
                <a:latin typeface="HGP創英角ﾎﾟｯﾌﾟ体" panose="040B0A00000000000000" pitchFamily="50" charset="-128"/>
                <a:ea typeface="HGP創英角ﾎﾟｯﾌﾟ体" panose="040B0A00000000000000" pitchFamily="50" charset="-128"/>
              </a:rPr>
              <a:t>増加している</a:t>
            </a:r>
            <a:endParaRPr lang="en-US" altLang="ja-JP" sz="4000" dirty="0">
              <a:latin typeface="HGP創英角ﾎﾟｯﾌﾟ体" panose="040B0A00000000000000" pitchFamily="50" charset="-128"/>
              <a:ea typeface="HGP創英角ﾎﾟｯﾌﾟ体" panose="040B0A00000000000000" pitchFamily="50" charset="-128"/>
              <a:cs typeface="Calibri"/>
            </a:endParaRPr>
          </a:p>
        </p:txBody>
      </p:sp>
    </p:spTree>
    <p:extLst>
      <p:ext uri="{BB962C8B-B14F-4D97-AF65-F5344CB8AC3E}">
        <p14:creationId xmlns:p14="http://schemas.microsoft.com/office/powerpoint/2010/main" val="464616085"/>
      </p:ext>
    </p:extLst>
  </p:cSld>
  <p:clrMapOvr>
    <a:masterClrMapping/>
  </p:clrMapOvr>
  <mc:AlternateContent xmlns:mc="http://schemas.openxmlformats.org/markup-compatibility/2006" xmlns:p14="http://schemas.microsoft.com/office/powerpoint/2010/main">
    <mc:Choice Requires="p14">
      <p:transition spd="slow" p14:dur="2000" advTm="9896"/>
    </mc:Choice>
    <mc:Fallback xmlns="">
      <p:transition spd="slow" advTm="989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950720" y="5461918"/>
            <a:ext cx="7473696" cy="1077218"/>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4">
            <a:extLst>
              <a:ext uri="{FF2B5EF4-FFF2-40B4-BE49-F238E27FC236}">
                <a16:creationId xmlns:a16="http://schemas.microsoft.com/office/drawing/2014/main" xmlns="" id="{95BAEB8A-E3BC-3A49-B44C-771577D39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8"/>
            <a:ext cx="12192001" cy="5030518"/>
          </a:xfrm>
          <a:prstGeom prst="rect">
            <a:avLst/>
          </a:prstGeom>
        </p:spPr>
      </p:pic>
      <p:sp>
        <p:nvSpPr>
          <p:cNvPr id="3" name="テキスト ボックス 2">
            <a:extLst>
              <a:ext uri="{FF2B5EF4-FFF2-40B4-BE49-F238E27FC236}">
                <a16:creationId xmlns:a16="http://schemas.microsoft.com/office/drawing/2014/main" xmlns="" id="{ECFADC59-A7B1-4332-A769-2968254DE11B}"/>
              </a:ext>
            </a:extLst>
          </p:cNvPr>
          <p:cNvSpPr txBox="1"/>
          <p:nvPr/>
        </p:nvSpPr>
        <p:spPr>
          <a:xfrm>
            <a:off x="2063260" y="5461917"/>
            <a:ext cx="715107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3200" dirty="0">
                <a:ea typeface="ＭＳ Ｐゴシック"/>
                <a:cs typeface="Calibri"/>
              </a:rPr>
              <a:t>参加人口が増加しているにもかかわらず高齢化が進んでいる</a:t>
            </a:r>
          </a:p>
        </p:txBody>
      </p:sp>
      <p:sp>
        <p:nvSpPr>
          <p:cNvPr id="8" name="テキスト ボックス 7">
            <a:extLst>
              <a:ext uri="{FF2B5EF4-FFF2-40B4-BE49-F238E27FC236}">
                <a16:creationId xmlns:a16="http://schemas.microsoft.com/office/drawing/2014/main" xmlns="" id="{D1271C5A-23F3-4E2E-B866-BEB20CCAB2E9}"/>
              </a:ext>
            </a:extLst>
          </p:cNvPr>
          <p:cNvSpPr txBox="1"/>
          <p:nvPr/>
        </p:nvSpPr>
        <p:spPr>
          <a:xfrm>
            <a:off x="-55350" y="4877289"/>
            <a:ext cx="6151350" cy="369332"/>
          </a:xfrm>
          <a:prstGeom prst="rect">
            <a:avLst/>
          </a:prstGeom>
          <a:noFill/>
        </p:spPr>
        <p:txBody>
          <a:bodyPr wrap="square" rtlCol="0">
            <a:spAutoFit/>
          </a:bodyPr>
          <a:lstStyle/>
          <a:p>
            <a:r>
              <a:rPr kumimoji="1" lang="ja-JP" altLang="en-US" dirty="0"/>
              <a:t>（資料）　公益財団法人　日本生産性本部　「レジャー白書」</a:t>
            </a:r>
          </a:p>
        </p:txBody>
      </p:sp>
    </p:spTree>
    <p:extLst>
      <p:ext uri="{BB962C8B-B14F-4D97-AF65-F5344CB8AC3E}">
        <p14:creationId xmlns:p14="http://schemas.microsoft.com/office/powerpoint/2010/main" val="4163289991"/>
      </p:ext>
    </p:extLst>
  </p:cSld>
  <p:clrMapOvr>
    <a:masterClrMapping/>
  </p:clrMapOvr>
  <mc:AlternateContent xmlns:mc="http://schemas.openxmlformats.org/markup-compatibility/2006" xmlns:p14="http://schemas.microsoft.com/office/powerpoint/2010/main">
    <mc:Choice Requires="p14">
      <p:transition spd="slow" p14:dur="2000" advTm="9184"/>
    </mc:Choice>
    <mc:Fallback xmlns="">
      <p:transition spd="slow" advTm="918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726010" y="3092497"/>
            <a:ext cx="3199814" cy="3199814"/>
          </a:xfrm>
          <a:prstGeom prst="rect">
            <a:avLst/>
          </a:prstGeom>
        </p:spPr>
      </p:pic>
      <p:graphicFrame>
        <p:nvGraphicFramePr>
          <p:cNvPr id="2" name="図表 1"/>
          <p:cNvGraphicFramePr/>
          <p:nvPr>
            <p:extLst>
              <p:ext uri="{D42A27DB-BD31-4B8C-83A1-F6EECF244321}">
                <p14:modId xmlns:p14="http://schemas.microsoft.com/office/powerpoint/2010/main" val="2757187239"/>
              </p:ext>
            </p:extLst>
          </p:nvPr>
        </p:nvGraphicFramePr>
        <p:xfrm>
          <a:off x="4064000" y="64217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テキスト ボックス 2"/>
          <p:cNvSpPr txBox="1"/>
          <p:nvPr/>
        </p:nvSpPr>
        <p:spPr>
          <a:xfrm>
            <a:off x="7718156" y="6292311"/>
            <a:ext cx="4196983" cy="369332"/>
          </a:xfrm>
          <a:prstGeom prst="rect">
            <a:avLst/>
          </a:prstGeom>
          <a:noFill/>
        </p:spPr>
        <p:txBody>
          <a:bodyPr wrap="none" rtlCol="0">
            <a:spAutoFit/>
          </a:bodyPr>
          <a:lstStyle/>
          <a:p>
            <a:r>
              <a:rPr kumimoji="1" lang="ja-JP" altLang="en-US" dirty="0"/>
              <a:t>日本ボート協会</a:t>
            </a:r>
            <a:r>
              <a:rPr kumimoji="1" lang="en-US" altLang="ja-JP" dirty="0"/>
              <a:t>2016</a:t>
            </a:r>
            <a:r>
              <a:rPr kumimoji="1" lang="ja-JP" altLang="en-US" dirty="0"/>
              <a:t>年実施調査結果より</a:t>
            </a:r>
          </a:p>
        </p:txBody>
      </p:sp>
      <p:sp>
        <p:nvSpPr>
          <p:cNvPr id="4" name="テキスト ボックス 3"/>
          <p:cNvSpPr txBox="1"/>
          <p:nvPr/>
        </p:nvSpPr>
        <p:spPr>
          <a:xfrm>
            <a:off x="0" y="1679462"/>
            <a:ext cx="6298519" cy="1077218"/>
          </a:xfrm>
          <a:prstGeom prst="rect">
            <a:avLst/>
          </a:prstGeom>
          <a:noFill/>
          <a:ln w="76200">
            <a:solidFill>
              <a:srgbClr val="FFC000"/>
            </a:solidFill>
          </a:ln>
        </p:spPr>
        <p:txBody>
          <a:bodyPr wrap="none" rtlCol="0">
            <a:spAutoFit/>
          </a:bodyPr>
          <a:lstStyle/>
          <a:p>
            <a:r>
              <a:rPr kumimoji="1" lang="ja-JP" altLang="en-US" sz="3200" dirty="0">
                <a:latin typeface="HGP創英角ﾎﾟｯﾌﾟ体" panose="040B0A00000000000000" pitchFamily="50" charset="-128"/>
                <a:ea typeface="HGP創英角ﾎﾟｯﾌﾟ体" panose="040B0A00000000000000" pitchFamily="50" charset="-128"/>
              </a:rPr>
              <a:t>競技意向者数が多くポテンシャルの</a:t>
            </a:r>
            <a:endParaRPr kumimoji="1" lang="en-US" altLang="ja-JP" sz="3200" dirty="0">
              <a:latin typeface="HGP創英角ﾎﾟｯﾌﾟ体" panose="040B0A00000000000000" pitchFamily="50" charset="-128"/>
              <a:ea typeface="HGP創英角ﾎﾟｯﾌﾟ体" panose="040B0A00000000000000" pitchFamily="50" charset="-128"/>
            </a:endParaRPr>
          </a:p>
          <a:p>
            <a:r>
              <a:rPr kumimoji="1" lang="ja-JP" altLang="en-US" sz="3200" dirty="0">
                <a:latin typeface="HGP創英角ﾎﾟｯﾌﾟ体" panose="040B0A00000000000000" pitchFamily="50" charset="-128"/>
                <a:ea typeface="HGP創英角ﾎﾟｯﾌﾟ体" panose="040B0A00000000000000" pitchFamily="50" charset="-128"/>
              </a:rPr>
              <a:t>高いスポーツであるといえる</a:t>
            </a:r>
          </a:p>
        </p:txBody>
      </p:sp>
      <p:sp>
        <p:nvSpPr>
          <p:cNvPr id="5" name="テキスト ボックス 4"/>
          <p:cNvSpPr txBox="1"/>
          <p:nvPr/>
        </p:nvSpPr>
        <p:spPr>
          <a:xfrm>
            <a:off x="254000" y="380565"/>
            <a:ext cx="2550698" cy="523220"/>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国内カヌー現状</a:t>
            </a:r>
          </a:p>
        </p:txBody>
      </p:sp>
    </p:spTree>
    <p:extLst>
      <p:ext uri="{BB962C8B-B14F-4D97-AF65-F5344CB8AC3E}">
        <p14:creationId xmlns:p14="http://schemas.microsoft.com/office/powerpoint/2010/main" val="4135877189"/>
      </p:ext>
    </p:extLst>
  </p:cSld>
  <p:clrMapOvr>
    <a:masterClrMapping/>
  </p:clrMapOvr>
  <mc:AlternateContent xmlns:mc="http://schemas.openxmlformats.org/markup-compatibility/2006" xmlns:p14="http://schemas.microsoft.com/office/powerpoint/2010/main">
    <mc:Choice Requires="p14">
      <p:transition spd="slow" p14:dur="2000" advTm="3728"/>
    </mc:Choice>
    <mc:Fallback xmlns="">
      <p:transition spd="slow" advTm="372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69943" y="1495454"/>
            <a:ext cx="11181266" cy="646331"/>
          </a:xfrm>
          <a:prstGeom prst="rect">
            <a:avLst/>
          </a:prstGeom>
          <a:noFill/>
        </p:spPr>
        <p:txBody>
          <a:bodyPr wrap="none" rtlCol="0">
            <a:spAutoFit/>
          </a:bodyPr>
          <a:lstStyle/>
          <a:p>
            <a:r>
              <a:rPr kumimoji="1" lang="ja-JP" altLang="en-US" sz="3600" dirty="0">
                <a:latin typeface="HGP創英角ﾎﾟｯﾌﾟ体" panose="040B0A00000000000000" pitchFamily="50" charset="-128"/>
                <a:ea typeface="HGP創英角ﾎﾟｯﾌﾟ体" panose="040B0A00000000000000" pitchFamily="50" charset="-128"/>
              </a:rPr>
              <a:t>なぜ意欲が高いにもかかわらず参加人口が少ないのか？</a:t>
            </a:r>
          </a:p>
        </p:txBody>
      </p:sp>
      <p:sp>
        <p:nvSpPr>
          <p:cNvPr id="3" name="テキスト ボックス 2"/>
          <p:cNvSpPr txBox="1"/>
          <p:nvPr/>
        </p:nvSpPr>
        <p:spPr>
          <a:xfrm>
            <a:off x="573437" y="2650211"/>
            <a:ext cx="5083443" cy="1754326"/>
          </a:xfrm>
          <a:prstGeom prst="rect">
            <a:avLst/>
          </a:prstGeom>
          <a:noFill/>
          <a:ln w="76200">
            <a:solidFill>
              <a:srgbClr val="FFC000"/>
            </a:solidFill>
          </a:ln>
        </p:spPr>
        <p:txBody>
          <a:bodyPr wrap="none" rtlCol="0">
            <a:spAutoFit/>
          </a:bodyPr>
          <a:lstStyle/>
          <a:p>
            <a:r>
              <a:rPr kumimoji="1" lang="ja-JP" altLang="en-US" sz="3600" dirty="0">
                <a:latin typeface="HGP創英角ﾎﾟｯﾌﾟ体" panose="040B0A00000000000000" pitchFamily="50" charset="-128"/>
                <a:ea typeface="HGP創英角ﾎﾟｯﾌﾟ体" panose="040B0A00000000000000" pitchFamily="50" charset="-128"/>
              </a:rPr>
              <a:t>カヌースプリントコース</a:t>
            </a:r>
            <a:endParaRPr kumimoji="1" lang="en-US" altLang="ja-JP" sz="3600" dirty="0">
              <a:latin typeface="HGP創英角ﾎﾟｯﾌﾟ体" panose="040B0A00000000000000" pitchFamily="50" charset="-128"/>
              <a:ea typeface="HGP創英角ﾎﾟｯﾌﾟ体" panose="040B0A00000000000000" pitchFamily="50" charset="-128"/>
            </a:endParaRPr>
          </a:p>
          <a:p>
            <a:r>
              <a:rPr lang="ja-JP" altLang="en-US" sz="3600" dirty="0">
                <a:latin typeface="HGP創英角ﾎﾟｯﾌﾟ体" panose="040B0A00000000000000" pitchFamily="50" charset="-128"/>
                <a:ea typeface="HGP創英角ﾎﾟｯﾌﾟ体" panose="040B0A00000000000000" pitchFamily="50" charset="-128"/>
              </a:rPr>
              <a:t>　</a:t>
            </a:r>
            <a:endParaRPr lang="en-US" altLang="ja-JP" sz="3600" dirty="0">
              <a:latin typeface="HGP創英角ﾎﾟｯﾌﾟ体" panose="040B0A00000000000000" pitchFamily="50" charset="-128"/>
              <a:ea typeface="HGP創英角ﾎﾟｯﾌﾟ体" panose="040B0A00000000000000" pitchFamily="50" charset="-128"/>
            </a:endParaRPr>
          </a:p>
          <a:p>
            <a:r>
              <a:rPr lang="ja-JP" altLang="en-US" sz="3600" dirty="0">
                <a:latin typeface="HGP創英角ﾎﾟｯﾌﾟ体" panose="040B0A00000000000000" pitchFamily="50" charset="-128"/>
                <a:ea typeface="HGP創英角ﾎﾟｯﾌﾟ体" panose="040B0A00000000000000" pitchFamily="50" charset="-128"/>
              </a:rPr>
              <a:t>国内</a:t>
            </a:r>
            <a:r>
              <a:rPr lang="en-US" altLang="ja-JP" sz="3600" dirty="0">
                <a:latin typeface="HGP創英角ﾎﾟｯﾌﾟ体" panose="040B0A00000000000000" pitchFamily="50" charset="-128"/>
                <a:ea typeface="HGP創英角ﾎﾟｯﾌﾟ体" panose="040B0A00000000000000" pitchFamily="50" charset="-128"/>
              </a:rPr>
              <a:t>60</a:t>
            </a:r>
            <a:r>
              <a:rPr lang="ja-JP" altLang="en-US" sz="3600" dirty="0">
                <a:latin typeface="HGP創英角ﾎﾟｯﾌﾟ体" panose="040B0A00000000000000" pitchFamily="50" charset="-128"/>
                <a:ea typeface="HGP創英角ﾎﾟｯﾌﾟ体" panose="040B0A00000000000000" pitchFamily="50" charset="-128"/>
              </a:rPr>
              <a:t>会場　都内</a:t>
            </a:r>
            <a:r>
              <a:rPr lang="en-US" altLang="ja-JP" sz="3600" dirty="0">
                <a:latin typeface="HGP創英角ﾎﾟｯﾌﾟ体" panose="040B0A00000000000000" pitchFamily="50" charset="-128"/>
                <a:ea typeface="HGP創英角ﾎﾟｯﾌﾟ体" panose="040B0A00000000000000" pitchFamily="50" charset="-128"/>
              </a:rPr>
              <a:t>1</a:t>
            </a:r>
            <a:r>
              <a:rPr lang="ja-JP" altLang="en-US" sz="3600" dirty="0">
                <a:latin typeface="HGP創英角ﾎﾟｯﾌﾟ体" panose="040B0A00000000000000" pitchFamily="50" charset="-128"/>
                <a:ea typeface="HGP創英角ﾎﾟｯﾌﾟ体" panose="040B0A00000000000000" pitchFamily="50" charset="-128"/>
              </a:rPr>
              <a:t>会場</a:t>
            </a:r>
            <a:endParaRPr kumimoji="1" lang="ja-JP" altLang="en-US" sz="3600" dirty="0">
              <a:latin typeface="HGP創英角ﾎﾟｯﾌﾟ体" panose="040B0A00000000000000" pitchFamily="50" charset="-128"/>
              <a:ea typeface="HGP創英角ﾎﾟｯﾌﾟ体" panose="040B0A00000000000000" pitchFamily="50" charset="-128"/>
            </a:endParaRPr>
          </a:p>
        </p:txBody>
      </p:sp>
      <p:sp>
        <p:nvSpPr>
          <p:cNvPr id="4" name="テキスト ボックス 3"/>
          <p:cNvSpPr txBox="1"/>
          <p:nvPr/>
        </p:nvSpPr>
        <p:spPr>
          <a:xfrm>
            <a:off x="7733654" y="2650211"/>
            <a:ext cx="3427541" cy="1754326"/>
          </a:xfrm>
          <a:prstGeom prst="rect">
            <a:avLst/>
          </a:prstGeom>
          <a:noFill/>
          <a:ln w="76200">
            <a:solidFill>
              <a:srgbClr val="F2A550"/>
            </a:solidFill>
          </a:ln>
        </p:spPr>
        <p:txBody>
          <a:bodyPr wrap="none" rtlCol="0">
            <a:spAutoFit/>
          </a:bodyPr>
          <a:lstStyle/>
          <a:p>
            <a:r>
              <a:rPr kumimoji="1" lang="ja-JP" altLang="en-US" sz="3600" dirty="0">
                <a:latin typeface="HGP創英角ﾎﾟｯﾌﾟ体" panose="040B0A00000000000000" pitchFamily="50" charset="-128"/>
                <a:ea typeface="HGP創英角ﾎﾟｯﾌﾟ体" panose="040B0A00000000000000" pitchFamily="50" charset="-128"/>
              </a:rPr>
              <a:t>スラロームコース</a:t>
            </a:r>
            <a:endParaRPr kumimoji="1" lang="en-US" altLang="ja-JP" sz="3600" dirty="0">
              <a:latin typeface="HGP創英角ﾎﾟｯﾌﾟ体" panose="040B0A00000000000000" pitchFamily="50" charset="-128"/>
              <a:ea typeface="HGP創英角ﾎﾟｯﾌﾟ体" panose="040B0A00000000000000" pitchFamily="50" charset="-128"/>
            </a:endParaRPr>
          </a:p>
          <a:p>
            <a:endParaRPr lang="en-US" altLang="ja-JP" sz="3600" dirty="0">
              <a:latin typeface="HGP創英角ﾎﾟｯﾌﾟ体" panose="040B0A00000000000000" pitchFamily="50" charset="-128"/>
              <a:ea typeface="HGP創英角ﾎﾟｯﾌﾟ体" panose="040B0A00000000000000" pitchFamily="50" charset="-128"/>
            </a:endParaRPr>
          </a:p>
          <a:p>
            <a:r>
              <a:rPr kumimoji="1" lang="ja-JP" altLang="en-US" sz="3600" dirty="0">
                <a:latin typeface="HGP創英角ﾎﾟｯﾌﾟ体" panose="040B0A00000000000000" pitchFamily="50" charset="-128"/>
                <a:ea typeface="HGP創英角ﾎﾟｯﾌﾟ体" panose="040B0A00000000000000" pitchFamily="50" charset="-128"/>
              </a:rPr>
              <a:t>国内</a:t>
            </a:r>
            <a:r>
              <a:rPr kumimoji="1" lang="en-US" altLang="ja-JP" sz="3600" dirty="0">
                <a:latin typeface="HGP創英角ﾎﾟｯﾌﾟ体" panose="040B0A00000000000000" pitchFamily="50" charset="-128"/>
                <a:ea typeface="HGP創英角ﾎﾟｯﾌﾟ体" panose="040B0A00000000000000" pitchFamily="50" charset="-128"/>
              </a:rPr>
              <a:t>1</a:t>
            </a:r>
            <a:r>
              <a:rPr kumimoji="1" lang="ja-JP" altLang="en-US" sz="3600" dirty="0">
                <a:latin typeface="HGP創英角ﾎﾟｯﾌﾟ体" panose="040B0A00000000000000" pitchFamily="50" charset="-128"/>
                <a:ea typeface="HGP創英角ﾎﾟｯﾌﾟ体" panose="040B0A00000000000000" pitchFamily="50" charset="-128"/>
              </a:rPr>
              <a:t>会場</a:t>
            </a:r>
          </a:p>
        </p:txBody>
      </p:sp>
      <p:sp>
        <p:nvSpPr>
          <p:cNvPr id="5" name="角丸四角形 4"/>
          <p:cNvSpPr/>
          <p:nvPr/>
        </p:nvSpPr>
        <p:spPr>
          <a:xfrm>
            <a:off x="1472339" y="4912963"/>
            <a:ext cx="9376475" cy="1472339"/>
          </a:xfrm>
          <a:prstGeom prst="roundRect">
            <a:avLst/>
          </a:prstGeom>
          <a:ln w="76200">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dirty="0">
                <a:latin typeface="HGP創英角ﾎﾟｯﾌﾟ体" panose="040B0A00000000000000" pitchFamily="50" charset="-128"/>
                <a:ea typeface="HGP創英角ﾎﾟｯﾌﾟ体" panose="040B0A00000000000000" pitchFamily="50" charset="-128"/>
              </a:rPr>
              <a:t>サーフィン・スノースポーツ同様する環境がないため参加人口の増加につながりにくい</a:t>
            </a:r>
          </a:p>
        </p:txBody>
      </p:sp>
    </p:spTree>
    <p:extLst>
      <p:ext uri="{BB962C8B-B14F-4D97-AF65-F5344CB8AC3E}">
        <p14:creationId xmlns:p14="http://schemas.microsoft.com/office/powerpoint/2010/main" val="259577764"/>
      </p:ext>
    </p:extLst>
  </p:cSld>
  <p:clrMapOvr>
    <a:masterClrMapping/>
  </p:clrMapOvr>
  <mc:AlternateContent xmlns:mc="http://schemas.openxmlformats.org/markup-compatibility/2006" xmlns:p14="http://schemas.microsoft.com/office/powerpoint/2010/main">
    <mc:Choice Requires="p14">
      <p:transition spd="slow" p14:dur="2000" advTm="28959"/>
    </mc:Choice>
    <mc:Fallback xmlns="">
      <p:transition spd="slow" advTm="2895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239861" y="2920138"/>
            <a:ext cx="9484963" cy="1441343"/>
          </a:xfrm>
          <a:prstGeom prst="roundRect">
            <a:avLst/>
          </a:prstGeom>
          <a:solidFill>
            <a:srgbClr val="F2A5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400" dirty="0">
                <a:latin typeface="HGP創英角ﾎﾟｯﾌﾟ体" panose="040B0A00000000000000" pitchFamily="50" charset="-128"/>
                <a:ea typeface="HGP創英角ﾎﾟｯﾌﾟ体" panose="040B0A00000000000000" pitchFamily="50" charset="-128"/>
              </a:rPr>
              <a:t>国内で意欲があるにも関わらず環境がないための参加人口の伸び悩み</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4" name="角丸四角形 3"/>
          <p:cNvSpPr/>
          <p:nvPr/>
        </p:nvSpPr>
        <p:spPr>
          <a:xfrm>
            <a:off x="1239860" y="1128792"/>
            <a:ext cx="9484963" cy="1441343"/>
          </a:xfrm>
          <a:prstGeom prst="roundRect">
            <a:avLst/>
          </a:prstGeom>
          <a:solidFill>
            <a:srgbClr val="F2A5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400" dirty="0">
                <a:latin typeface="HGP創英角ﾎﾟｯﾌﾟ体" panose="040B0A00000000000000" pitchFamily="50" charset="-128"/>
                <a:ea typeface="HGP創英角ﾎﾟｯﾌﾟ体" panose="040B0A00000000000000" pitchFamily="50" charset="-128"/>
              </a:rPr>
              <a:t>スポーツツーリズムのスノースポーツ・マリンスポーツに対する意欲の高さ</a:t>
            </a:r>
          </a:p>
        </p:txBody>
      </p:sp>
      <p:sp>
        <p:nvSpPr>
          <p:cNvPr id="5" name="角丸四角形 4"/>
          <p:cNvSpPr/>
          <p:nvPr/>
        </p:nvSpPr>
        <p:spPr>
          <a:xfrm>
            <a:off x="1239862" y="4711484"/>
            <a:ext cx="9484963" cy="1441343"/>
          </a:xfrm>
          <a:prstGeom prst="roundRect">
            <a:avLst/>
          </a:prstGeom>
          <a:solidFill>
            <a:srgbClr val="F2A5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400" dirty="0">
                <a:latin typeface="HGP創英角ﾎﾟｯﾌﾟ体" panose="040B0A00000000000000" pitchFamily="50" charset="-128"/>
                <a:ea typeface="HGP創英角ﾎﾟｯﾌﾟ体" panose="040B0A00000000000000" pitchFamily="50" charset="-128"/>
              </a:rPr>
              <a:t>東京オリンピックによる知名度・参加意欲向上の可能性</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6" name="角丸四角形 5"/>
          <p:cNvSpPr/>
          <p:nvPr/>
        </p:nvSpPr>
        <p:spPr>
          <a:xfrm>
            <a:off x="898896" y="1128792"/>
            <a:ext cx="10226303" cy="5024035"/>
          </a:xfrm>
          <a:prstGeom prst="roundRect">
            <a:avLst/>
          </a:prstGeom>
          <a:solidFill>
            <a:schemeClr val="bg1"/>
          </a:solidFill>
          <a:ln w="76200">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人工ゲレンデ・ウェーブプール・スラロームセンター</a:t>
            </a: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algn="ct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4800" dirty="0">
                <a:solidFill>
                  <a:srgbClr val="FF0000"/>
                </a:solidFill>
                <a:latin typeface="HGP創英角ﾎﾟｯﾌﾟ体" panose="040B0A00000000000000" pitchFamily="50" charset="-128"/>
                <a:ea typeface="HGP創英角ﾎﾟｯﾌﾟ体" panose="040B0A00000000000000" pitchFamily="50" charset="-128"/>
              </a:rPr>
              <a:t>を設立し</a:t>
            </a:r>
            <a:endParaRPr lang="en-US" altLang="ja-JP" sz="4800" dirty="0">
              <a:solidFill>
                <a:srgbClr val="FF0000"/>
              </a:solidFill>
              <a:latin typeface="HGP創英角ﾎﾟｯﾌﾟ体" panose="040B0A00000000000000" pitchFamily="50" charset="-128"/>
              <a:ea typeface="HGP創英角ﾎﾟｯﾌﾟ体" panose="040B0A00000000000000" pitchFamily="50" charset="-128"/>
            </a:endParaRPr>
          </a:p>
          <a:p>
            <a:pPr algn="ctr"/>
            <a:endParaRPr lang="en-US" altLang="ja-JP" sz="3600"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kumimoji="1" lang="en-US" altLang="ja-JP" sz="4000" dirty="0">
                <a:solidFill>
                  <a:srgbClr val="FF0000"/>
                </a:solidFill>
                <a:latin typeface="HGP創英角ﾎﾟｯﾌﾟ体" panose="040B0A00000000000000" pitchFamily="50" charset="-128"/>
                <a:ea typeface="HGP創英角ﾎﾟｯﾌﾟ体" panose="040B0A00000000000000" pitchFamily="50" charset="-128"/>
              </a:rPr>
              <a:t>IR</a:t>
            </a:r>
            <a:r>
              <a:rPr kumimoji="1" lang="ja-JP" altLang="en-US" sz="4000" dirty="0">
                <a:solidFill>
                  <a:srgbClr val="FF0000"/>
                </a:solidFill>
                <a:latin typeface="HGP創英角ﾎﾟｯﾌﾟ体" panose="040B0A00000000000000" pitchFamily="50" charset="-128"/>
                <a:ea typeface="HGP創英角ﾎﾟｯﾌﾟ体" panose="040B0A00000000000000" pitchFamily="50" charset="-128"/>
              </a:rPr>
              <a:t>内におけるスノーとマリンの共存を実現</a:t>
            </a:r>
          </a:p>
        </p:txBody>
      </p:sp>
      <p:sp>
        <p:nvSpPr>
          <p:cNvPr id="3" name="テキスト ボックス 2"/>
          <p:cNvSpPr txBox="1"/>
          <p:nvPr/>
        </p:nvSpPr>
        <p:spPr>
          <a:xfrm>
            <a:off x="536448" y="369015"/>
            <a:ext cx="1005403" cy="584775"/>
          </a:xfrm>
          <a:prstGeom prst="rect">
            <a:avLst/>
          </a:prstGeom>
          <a:noFill/>
        </p:spPr>
        <p:txBody>
          <a:bodyPr wrap="none" rtlCol="0">
            <a:spAutoFit/>
          </a:bodyPr>
          <a:lstStyle/>
          <a:p>
            <a:r>
              <a:rPr lang="ja-JP" altLang="en-US" sz="3200" dirty="0">
                <a:latin typeface="HGP創英角ﾎﾟｯﾌﾟ体" panose="040B0A00000000000000" pitchFamily="50" charset="-128"/>
                <a:ea typeface="HGP創英角ﾎﾟｯﾌﾟ体" panose="040B0A00000000000000" pitchFamily="50" charset="-128"/>
              </a:rPr>
              <a:t>提言</a:t>
            </a:r>
            <a:endParaRPr kumimoji="1" lang="ja-JP" altLang="en-US" sz="3200" dirty="0">
              <a:latin typeface="HGP創英角ﾎﾟｯﾌﾟ体" panose="040B0A00000000000000" pitchFamily="50" charset="-128"/>
              <a:ea typeface="HGP創英角ﾎﾟｯﾌﾟ体" panose="040B0A00000000000000" pitchFamily="50" charset="-128"/>
            </a:endParaRPr>
          </a:p>
        </p:txBody>
      </p:sp>
    </p:spTree>
    <p:custDataLst>
      <p:tags r:id="rId1"/>
    </p:custDataLst>
    <p:extLst>
      <p:ext uri="{BB962C8B-B14F-4D97-AF65-F5344CB8AC3E}">
        <p14:creationId xmlns:p14="http://schemas.microsoft.com/office/powerpoint/2010/main" val="2295224575"/>
      </p:ext>
    </p:extLst>
  </p:cSld>
  <p:clrMapOvr>
    <a:masterClrMapping/>
  </p:clrMapOvr>
  <mc:AlternateContent xmlns:mc="http://schemas.openxmlformats.org/markup-compatibility/2006" xmlns:p14="http://schemas.microsoft.com/office/powerpoint/2010/main">
    <mc:Choice Requires="p14">
      <p:transition spd="slow" p14:dur="2000" advTm="36128"/>
    </mc:Choice>
    <mc:Fallback xmlns="">
      <p:transition spd="slow" advTm="361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88226" y="2115207"/>
            <a:ext cx="3441968" cy="461665"/>
          </a:xfrm>
          <a:prstGeom prst="rect">
            <a:avLst/>
          </a:prstGeom>
          <a:noFill/>
        </p:spPr>
        <p:txBody>
          <a:bodyPr wrap="none" rtlCol="0">
            <a:spAutoFit/>
          </a:bodyPr>
          <a:lstStyle/>
          <a:p>
            <a:r>
              <a:rPr kumimoji="1" lang="ja-JP" altLang="en-US" sz="2400" dirty="0">
                <a:latin typeface="HGP創英角ﾎﾟｯﾌﾟ体" panose="040B0A00000000000000" pitchFamily="50" charset="-128"/>
                <a:ea typeface="HGP創英角ﾎﾟｯﾌﾟ体" panose="040B0A00000000000000" pitchFamily="50" charset="-128"/>
              </a:rPr>
              <a:t>スノースポーツ・・・スキー</a:t>
            </a:r>
          </a:p>
        </p:txBody>
      </p:sp>
      <p:sp>
        <p:nvSpPr>
          <p:cNvPr id="5" name="テキスト ボックス 4"/>
          <p:cNvSpPr txBox="1"/>
          <p:nvPr/>
        </p:nvSpPr>
        <p:spPr>
          <a:xfrm>
            <a:off x="7429798" y="2006530"/>
            <a:ext cx="4879862" cy="461665"/>
          </a:xfrm>
          <a:prstGeom prst="rect">
            <a:avLst/>
          </a:prstGeom>
          <a:noFill/>
        </p:spPr>
        <p:txBody>
          <a:bodyPr wrap="none" rtlCol="0">
            <a:spAutoFit/>
          </a:bodyPr>
          <a:lstStyle/>
          <a:p>
            <a:r>
              <a:rPr kumimoji="1" lang="ja-JP" altLang="en-US" sz="2400" dirty="0">
                <a:latin typeface="HGP創英角ﾎﾟｯﾌﾟ体" panose="040B0A00000000000000" pitchFamily="50" charset="-128"/>
                <a:ea typeface="HGP創英角ﾎﾟｯﾌﾟ体" panose="040B0A00000000000000" pitchFamily="50" charset="-128"/>
              </a:rPr>
              <a:t>マリンスポーツ・・・サーフィン、カヌー</a:t>
            </a:r>
          </a:p>
        </p:txBody>
      </p:sp>
      <p:sp>
        <p:nvSpPr>
          <p:cNvPr id="6" name="テキスト ボックス 5"/>
          <p:cNvSpPr txBox="1"/>
          <p:nvPr/>
        </p:nvSpPr>
        <p:spPr>
          <a:xfrm>
            <a:off x="3367386" y="3034619"/>
            <a:ext cx="5785558" cy="461665"/>
          </a:xfrm>
          <a:prstGeom prst="rect">
            <a:avLst/>
          </a:prstGeom>
          <a:noFill/>
        </p:spPr>
        <p:txBody>
          <a:bodyPr wrap="none" rtlCol="0">
            <a:spAutoFit/>
          </a:bodyPr>
          <a:lstStyle/>
          <a:p>
            <a:r>
              <a:rPr lang="ja-JP" altLang="en-US" sz="2400" dirty="0">
                <a:solidFill>
                  <a:schemeClr val="accent5">
                    <a:lumMod val="75000"/>
                  </a:schemeClr>
                </a:solidFill>
                <a:latin typeface="HGP創英角ﾎﾟｯﾌﾟ体" panose="040B0A00000000000000" pitchFamily="50" charset="-128"/>
                <a:ea typeface="HGP創英角ﾎﾟｯﾌﾟ体" panose="040B0A00000000000000" pitchFamily="50" charset="-128"/>
              </a:rPr>
              <a:t>それぞれのシーズンでしかできないスポーツ</a:t>
            </a:r>
            <a:endParaRPr kumimoji="1" lang="ja-JP" altLang="en-US" sz="2400" dirty="0">
              <a:solidFill>
                <a:schemeClr val="accent5">
                  <a:lumMod val="75000"/>
                </a:schemeClr>
              </a:solidFill>
              <a:latin typeface="HGP創英角ﾎﾟｯﾌﾟ体" panose="040B0A00000000000000" pitchFamily="50" charset="-128"/>
              <a:ea typeface="HGP創英角ﾎﾟｯﾌﾟ体" panose="040B0A00000000000000" pitchFamily="50" charset="-128"/>
            </a:endParaRPr>
          </a:p>
        </p:txBody>
      </p:sp>
      <p:sp>
        <p:nvSpPr>
          <p:cNvPr id="7" name="屈折矢印 6"/>
          <p:cNvSpPr/>
          <p:nvPr/>
        </p:nvSpPr>
        <p:spPr>
          <a:xfrm rot="5400000">
            <a:off x="169765" y="3252170"/>
            <a:ext cx="3394589" cy="22623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屈折矢印 9"/>
          <p:cNvSpPr/>
          <p:nvPr/>
        </p:nvSpPr>
        <p:spPr>
          <a:xfrm rot="5400000" flipV="1">
            <a:off x="8601562" y="3177364"/>
            <a:ext cx="3514728" cy="2411964"/>
          </a:xfrm>
          <a:prstGeom prst="bentUpArrow">
            <a:avLst>
              <a:gd name="adj1" fmla="val 25395"/>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222163" y="5305425"/>
            <a:ext cx="5864106" cy="584775"/>
          </a:xfrm>
          <a:prstGeom prst="rect">
            <a:avLst/>
          </a:prstGeom>
          <a:noFill/>
        </p:spPr>
        <p:txBody>
          <a:bodyPr wrap="none" rtlCol="0">
            <a:spAutoFit/>
          </a:bodyPr>
          <a:lstStyle/>
          <a:p>
            <a:r>
              <a:rPr kumimoji="1" lang="ja-JP" altLang="en-US" sz="3200" dirty="0">
                <a:latin typeface="HGP創英角ﾎﾟｯﾌﾟ体" panose="040B0A00000000000000" pitchFamily="50" charset="-128"/>
                <a:ea typeface="HGP創英角ﾎﾟｯﾌﾟ体" panose="040B0A00000000000000" pitchFamily="50" charset="-128"/>
              </a:rPr>
              <a:t>室内施設にすることによって共存</a:t>
            </a:r>
          </a:p>
        </p:txBody>
      </p:sp>
      <p:pic>
        <p:nvPicPr>
          <p:cNvPr id="13" name="図 12"/>
          <p:cNvPicPr>
            <a:picLocks noChangeAspect="1"/>
          </p:cNvPicPr>
          <p:nvPr/>
        </p:nvPicPr>
        <p:blipFill>
          <a:blip r:embed="rId3"/>
          <a:stretch>
            <a:fillRect/>
          </a:stretch>
        </p:blipFill>
        <p:spPr>
          <a:xfrm>
            <a:off x="3222163" y="3601262"/>
            <a:ext cx="1599185" cy="1599185"/>
          </a:xfrm>
          <a:prstGeom prst="rect">
            <a:avLst/>
          </a:prstGeom>
        </p:spPr>
      </p:pic>
      <p:pic>
        <p:nvPicPr>
          <p:cNvPr id="14" name="図 13"/>
          <p:cNvPicPr>
            <a:picLocks noChangeAspect="1"/>
          </p:cNvPicPr>
          <p:nvPr/>
        </p:nvPicPr>
        <p:blipFill>
          <a:blip r:embed="rId4"/>
          <a:stretch>
            <a:fillRect/>
          </a:stretch>
        </p:blipFill>
        <p:spPr>
          <a:xfrm>
            <a:off x="6962775" y="3602418"/>
            <a:ext cx="1475794" cy="1549921"/>
          </a:xfrm>
          <a:prstGeom prst="rect">
            <a:avLst/>
          </a:prstGeom>
        </p:spPr>
      </p:pic>
    </p:spTree>
    <p:custDataLst>
      <p:tags r:id="rId1"/>
    </p:custDataLst>
    <p:extLst>
      <p:ext uri="{BB962C8B-B14F-4D97-AF65-F5344CB8AC3E}">
        <p14:creationId xmlns:p14="http://schemas.microsoft.com/office/powerpoint/2010/main" val="2917571654"/>
      </p:ext>
    </p:extLst>
  </p:cSld>
  <p:clrMapOvr>
    <a:masterClrMapping/>
  </p:clrMapOvr>
  <mc:AlternateContent xmlns:mc="http://schemas.openxmlformats.org/markup-compatibility/2006" xmlns:p14="http://schemas.microsoft.com/office/powerpoint/2010/main">
    <mc:Choice Requires="p14">
      <p:transition spd="slow" p14:dur="2000" advTm="13304"/>
    </mc:Choice>
    <mc:Fallback xmlns="">
      <p:transition spd="slow" advTm="133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5249" y="70502"/>
            <a:ext cx="6552447" cy="3397565"/>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1" y="3468066"/>
            <a:ext cx="5695249" cy="3389933"/>
          </a:xfrm>
          <a:prstGeom prst="rect">
            <a:avLst/>
          </a:prstGeom>
        </p:spPr>
      </p:pic>
      <p:sp>
        <p:nvSpPr>
          <p:cNvPr id="6" name="テキスト ボックス 5"/>
          <p:cNvSpPr txBox="1"/>
          <p:nvPr/>
        </p:nvSpPr>
        <p:spPr>
          <a:xfrm>
            <a:off x="576217" y="1775209"/>
            <a:ext cx="5119032" cy="400110"/>
          </a:xfrm>
          <a:prstGeom prst="rect">
            <a:avLst/>
          </a:prstGeom>
          <a:noFill/>
        </p:spPr>
        <p:txBody>
          <a:bodyPr wrap="square" rtlCol="0">
            <a:spAutoFit/>
          </a:bodyPr>
          <a:lstStyle/>
          <a:p>
            <a:r>
              <a:rPr kumimoji="1" lang="ja-JP" altLang="en-US" sz="2000" dirty="0">
                <a:latin typeface="HGP創英角ﾎﾟｯﾌﾟ体" panose="040B0A00000000000000" pitchFamily="50" charset="-128"/>
                <a:ea typeface="HGP創英角ﾎﾟｯﾌﾟ体" panose="040B0A00000000000000" pitchFamily="50" charset="-128"/>
              </a:rPr>
              <a:t>例　ハルピン　</a:t>
            </a:r>
            <a:r>
              <a:rPr kumimoji="1" lang="en-US" altLang="ja-JP" sz="2000" dirty="0">
                <a:latin typeface="HGP創英角ﾎﾟｯﾌﾟ体" panose="040B0A00000000000000" pitchFamily="50" charset="-128"/>
                <a:ea typeface="HGP創英角ﾎﾟｯﾌﾟ体" panose="040B0A00000000000000" pitchFamily="50" charset="-128"/>
              </a:rPr>
              <a:t>WANDA SNOW PARK</a:t>
            </a:r>
          </a:p>
        </p:txBody>
      </p:sp>
      <p:sp>
        <p:nvSpPr>
          <p:cNvPr id="7" name="テキスト ボックス 6"/>
          <p:cNvSpPr txBox="1"/>
          <p:nvPr/>
        </p:nvSpPr>
        <p:spPr>
          <a:xfrm>
            <a:off x="1296835" y="2430189"/>
            <a:ext cx="3677797" cy="523220"/>
          </a:xfrm>
          <a:prstGeom prst="rect">
            <a:avLst/>
          </a:prstGeom>
          <a:noFill/>
        </p:spPr>
        <p:txBody>
          <a:bodyPr wrap="square" rtlCol="0">
            <a:spAutoFit/>
          </a:bodyPr>
          <a:lstStyle/>
          <a:p>
            <a:r>
              <a:rPr lang="ja-JP" altLang="en-US" sz="2800" dirty="0">
                <a:latin typeface="HGP創英角ﾎﾟｯﾌﾟ体" panose="040B0A00000000000000" pitchFamily="50" charset="-128"/>
                <a:ea typeface="HGP創英角ﾎﾟｯﾌﾟ体" panose="040B0A00000000000000" pitchFamily="50" charset="-128"/>
              </a:rPr>
              <a:t>敷地面積</a:t>
            </a:r>
            <a:r>
              <a:rPr lang="en-US" altLang="ja-JP" sz="2800" dirty="0">
                <a:latin typeface="HGP創英角ﾎﾟｯﾌﾟ体" panose="040B0A00000000000000" pitchFamily="50" charset="-128"/>
                <a:ea typeface="HGP創英角ﾎﾟｯﾌﾟ体" panose="040B0A00000000000000" pitchFamily="50" charset="-128"/>
              </a:rPr>
              <a:t>80000</a:t>
            </a:r>
            <a:r>
              <a:rPr lang="ja-JP" altLang="en-US" sz="2800" dirty="0">
                <a:latin typeface="HGP創英角ﾎﾟｯﾌﾟ体" panose="040B0A00000000000000" pitchFamily="50" charset="-128"/>
                <a:ea typeface="HGP創英角ﾎﾟｯﾌﾟ体" panose="040B0A00000000000000" pitchFamily="50" charset="-128"/>
              </a:rPr>
              <a:t>㎡</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8" name="正方形/長方形 7"/>
          <p:cNvSpPr/>
          <p:nvPr/>
        </p:nvSpPr>
        <p:spPr>
          <a:xfrm rot="759041">
            <a:off x="6105973" y="4905288"/>
            <a:ext cx="5491837" cy="830997"/>
          </a:xfrm>
          <a:prstGeom prst="rect">
            <a:avLst/>
          </a:prstGeom>
        </p:spPr>
        <p:txBody>
          <a:bodyPr wrap="square">
            <a:spAutoFit/>
          </a:bodyPr>
          <a:lstStyle/>
          <a:p>
            <a:pPr algn="ctr"/>
            <a:r>
              <a:rPr lang="ja-JP" altLang="en-US" sz="4800" dirty="0">
                <a:ln w="0"/>
                <a:solidFill>
                  <a:schemeClr val="accent1"/>
                </a:solidFill>
                <a:effectLst>
                  <a:outerShdw blurRad="38100" dist="25400" dir="5400000" algn="ctr" rotWithShape="0">
                    <a:srgbClr val="6E747A">
                      <a:alpha val="43000"/>
                    </a:srgbClr>
                  </a:outerShdw>
                </a:effectLst>
                <a:latin typeface="HGP創英角ﾎﾟｯﾌﾟ体" panose="040B0A00000000000000" pitchFamily="50" charset="-128"/>
                <a:ea typeface="HGP創英角ﾎﾟｯﾌﾟ体" panose="040B0A00000000000000" pitchFamily="50" charset="-128"/>
              </a:rPr>
              <a:t>現在世界最大規模</a:t>
            </a:r>
          </a:p>
        </p:txBody>
      </p:sp>
      <p:pic>
        <p:nvPicPr>
          <p:cNvPr id="3" name="図 2"/>
          <p:cNvPicPr>
            <a:picLocks noChangeAspect="1"/>
          </p:cNvPicPr>
          <p:nvPr/>
        </p:nvPicPr>
        <p:blipFill>
          <a:blip r:embed="rId5"/>
          <a:stretch>
            <a:fillRect/>
          </a:stretch>
        </p:blipFill>
        <p:spPr>
          <a:xfrm>
            <a:off x="69669" y="202856"/>
            <a:ext cx="3139712" cy="963251"/>
          </a:xfrm>
          <a:prstGeom prst="rect">
            <a:avLst/>
          </a:prstGeom>
        </p:spPr>
      </p:pic>
      <p:sp>
        <p:nvSpPr>
          <p:cNvPr id="9" name="テキスト ボックス 8"/>
          <p:cNvSpPr txBox="1"/>
          <p:nvPr/>
        </p:nvSpPr>
        <p:spPr>
          <a:xfrm>
            <a:off x="1314994" y="2961972"/>
            <a:ext cx="3275256" cy="523220"/>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建設費　約</a:t>
            </a:r>
            <a:r>
              <a:rPr kumimoji="1" lang="en-US" altLang="ja-JP" sz="2800" dirty="0">
                <a:latin typeface="HGP創英角ﾎﾟｯﾌﾟ体" panose="040B0A00000000000000" pitchFamily="50" charset="-128"/>
                <a:ea typeface="HGP創英角ﾎﾟｯﾌﾟ体" panose="040B0A00000000000000" pitchFamily="50" charset="-128"/>
              </a:rPr>
              <a:t>302</a:t>
            </a:r>
            <a:r>
              <a:rPr kumimoji="1" lang="ja-JP" altLang="en-US" sz="2800" dirty="0">
                <a:latin typeface="HGP創英角ﾎﾟｯﾌﾟ体" panose="040B0A00000000000000" pitchFamily="50" charset="-128"/>
                <a:ea typeface="HGP創英角ﾎﾟｯﾌﾟ体" panose="040B0A00000000000000" pitchFamily="50" charset="-128"/>
              </a:rPr>
              <a:t>億円</a:t>
            </a:r>
          </a:p>
        </p:txBody>
      </p:sp>
    </p:spTree>
    <p:custDataLst>
      <p:tags r:id="rId1"/>
    </p:custDataLst>
    <p:extLst>
      <p:ext uri="{BB962C8B-B14F-4D97-AF65-F5344CB8AC3E}">
        <p14:creationId xmlns:p14="http://schemas.microsoft.com/office/powerpoint/2010/main" val="2581821637"/>
      </p:ext>
    </p:extLst>
  </p:cSld>
  <p:clrMapOvr>
    <a:masterClrMapping/>
  </p:clrMapOvr>
  <mc:AlternateContent xmlns:mc="http://schemas.openxmlformats.org/markup-compatibility/2006" xmlns:p14="http://schemas.microsoft.com/office/powerpoint/2010/main">
    <mc:Choice Requires="p14">
      <p:transition spd="slow" p14:dur="2000" advTm="23126"/>
    </mc:Choice>
    <mc:Fallback xmlns="">
      <p:transition spd="slow" advTm="231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80">
                                          <p:stCondLst>
                                            <p:cond delay="0"/>
                                          </p:stCondLst>
                                        </p:cTn>
                                        <p:tgtEl>
                                          <p:spTgt spid="8">
                                            <p:txEl>
                                              <p:pRg st="0" end="0"/>
                                            </p:txEl>
                                          </p:spTgt>
                                        </p:tgtEl>
                                      </p:cBhvr>
                                    </p:animEffect>
                                    <p:anim calcmode="lin" valueType="num">
                                      <p:cBhvr>
                                        <p:cTn id="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xEl>
                                              <p:pRg st="0" end="0"/>
                                            </p:txEl>
                                          </p:spTgt>
                                        </p:tgtEl>
                                      </p:cBhvr>
                                      <p:to x="100000" y="60000"/>
                                    </p:animScale>
                                    <p:animScale>
                                      <p:cBhvr>
                                        <p:cTn id="14" dur="166" decel="50000">
                                          <p:stCondLst>
                                            <p:cond delay="676"/>
                                          </p:stCondLst>
                                        </p:cTn>
                                        <p:tgtEl>
                                          <p:spTgt spid="8">
                                            <p:txEl>
                                              <p:pRg st="0" end="0"/>
                                            </p:txEl>
                                          </p:spTgt>
                                        </p:tgtEl>
                                      </p:cBhvr>
                                      <p:to x="100000" y="100000"/>
                                    </p:animScale>
                                    <p:animScale>
                                      <p:cBhvr>
                                        <p:cTn id="15" dur="26">
                                          <p:stCondLst>
                                            <p:cond delay="1312"/>
                                          </p:stCondLst>
                                        </p:cTn>
                                        <p:tgtEl>
                                          <p:spTgt spid="8">
                                            <p:txEl>
                                              <p:pRg st="0" end="0"/>
                                            </p:txEl>
                                          </p:spTgt>
                                        </p:tgtEl>
                                      </p:cBhvr>
                                      <p:to x="100000" y="80000"/>
                                    </p:animScale>
                                    <p:animScale>
                                      <p:cBhvr>
                                        <p:cTn id="16" dur="166" decel="50000">
                                          <p:stCondLst>
                                            <p:cond delay="1338"/>
                                          </p:stCondLst>
                                        </p:cTn>
                                        <p:tgtEl>
                                          <p:spTgt spid="8">
                                            <p:txEl>
                                              <p:pRg st="0" end="0"/>
                                            </p:txEl>
                                          </p:spTgt>
                                        </p:tgtEl>
                                      </p:cBhvr>
                                      <p:to x="100000" y="100000"/>
                                    </p:animScale>
                                    <p:animScale>
                                      <p:cBhvr>
                                        <p:cTn id="17" dur="26">
                                          <p:stCondLst>
                                            <p:cond delay="1642"/>
                                          </p:stCondLst>
                                        </p:cTn>
                                        <p:tgtEl>
                                          <p:spTgt spid="8">
                                            <p:txEl>
                                              <p:pRg st="0" end="0"/>
                                            </p:txEl>
                                          </p:spTgt>
                                        </p:tgtEl>
                                      </p:cBhvr>
                                      <p:to x="100000" y="90000"/>
                                    </p:animScale>
                                    <p:animScale>
                                      <p:cBhvr>
                                        <p:cTn id="18" dur="166" decel="50000">
                                          <p:stCondLst>
                                            <p:cond delay="1668"/>
                                          </p:stCondLst>
                                        </p:cTn>
                                        <p:tgtEl>
                                          <p:spTgt spid="8">
                                            <p:txEl>
                                              <p:pRg st="0" end="0"/>
                                            </p:txEl>
                                          </p:spTgt>
                                        </p:tgtEl>
                                      </p:cBhvr>
                                      <p:to x="100000" y="100000"/>
                                    </p:animScale>
                                    <p:animScale>
                                      <p:cBhvr>
                                        <p:cTn id="19" dur="26">
                                          <p:stCondLst>
                                            <p:cond delay="1808"/>
                                          </p:stCondLst>
                                        </p:cTn>
                                        <p:tgtEl>
                                          <p:spTgt spid="8">
                                            <p:txEl>
                                              <p:pRg st="0" end="0"/>
                                            </p:txEl>
                                          </p:spTgt>
                                        </p:tgtEl>
                                      </p:cBhvr>
                                      <p:to x="100000" y="95000"/>
                                    </p:animScale>
                                    <p:animScale>
                                      <p:cBhvr>
                                        <p:cTn id="20" dur="166" decel="50000">
                                          <p:stCondLst>
                                            <p:cond delay="1834"/>
                                          </p:stCondLst>
                                        </p:cTn>
                                        <p:tgtEl>
                                          <p:spTgt spid="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5891978" y="5068613"/>
            <a:ext cx="5856890" cy="1481959"/>
          </a:xfrm>
          <a:prstGeom prst="round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rgbClr val="FF0000"/>
                </a:solidFill>
                <a:latin typeface="HGP創英角ｺﾞｼｯｸUB" panose="020B0900000000000000" pitchFamily="50" charset="-128"/>
                <a:ea typeface="HGP創英角ｺﾞｼｯｸUB" panose="020B0900000000000000" pitchFamily="50" charset="-128"/>
              </a:rPr>
              <a:t>カジノ施設・ホテル・エンターテイメント施設</a:t>
            </a:r>
            <a:endParaRPr kumimoji="1" lang="en-US" altLang="ja-JP" sz="2400" dirty="0">
              <a:solidFill>
                <a:srgbClr val="FF0000"/>
              </a:solidFill>
              <a:latin typeface="HGP創英角ｺﾞｼｯｸUB" panose="020B0900000000000000" pitchFamily="50" charset="-128"/>
              <a:ea typeface="HGP創英角ｺﾞｼｯｸUB" panose="020B0900000000000000" pitchFamily="50" charset="-128"/>
            </a:endParaRPr>
          </a:p>
          <a:p>
            <a:pPr algn="ctr"/>
            <a:r>
              <a:rPr kumimoji="1" lang="en-US" altLang="ja-JP" sz="2400" dirty="0">
                <a:solidFill>
                  <a:srgbClr val="FF0000"/>
                </a:solidFill>
                <a:latin typeface="HGP創英角ｺﾞｼｯｸUB" panose="020B0900000000000000" pitchFamily="50" charset="-128"/>
                <a:ea typeface="HGP創英角ｺﾞｼｯｸUB" panose="020B0900000000000000" pitchFamily="50" charset="-128"/>
              </a:rPr>
              <a:t>MICE</a:t>
            </a:r>
            <a:r>
              <a:rPr kumimoji="1" lang="ja-JP" altLang="en-US" sz="2400" dirty="0">
                <a:solidFill>
                  <a:srgbClr val="FF0000"/>
                </a:solidFill>
                <a:latin typeface="HGP創英角ｺﾞｼｯｸUB" panose="020B0900000000000000" pitchFamily="50" charset="-128"/>
                <a:ea typeface="HGP創英角ｺﾞｼｯｸUB" panose="020B0900000000000000" pitchFamily="50" charset="-128"/>
              </a:rPr>
              <a:t>施設などが</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組み合わさった複合施設</a:t>
            </a:r>
            <a:endParaRPr kumimoji="1" lang="ja-JP" altLang="en-US" sz="24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164940" y="339235"/>
            <a:ext cx="3036409" cy="523220"/>
          </a:xfrm>
          <a:prstGeom prst="rect">
            <a:avLst/>
          </a:prstGeom>
          <a:noFill/>
        </p:spPr>
        <p:txBody>
          <a:bodyPr wrap="none" rtlCol="0">
            <a:spAutoFit/>
          </a:bodyPr>
          <a:lstStyle/>
          <a:p>
            <a:r>
              <a:rPr kumimoji="1" lang="en-US" altLang="ja-JP" sz="2800" dirty="0">
                <a:latin typeface="HGP創英角ﾎﾟｯﾌﾟ体" panose="040B0A00000000000000" pitchFamily="50" charset="-128"/>
                <a:ea typeface="HGP創英角ﾎﾟｯﾌﾟ体" panose="040B0A00000000000000" pitchFamily="50" charset="-128"/>
              </a:rPr>
              <a:t>IR(</a:t>
            </a:r>
            <a:r>
              <a:rPr kumimoji="1" lang="ja-JP" altLang="en-US" sz="2800" dirty="0">
                <a:latin typeface="HGP創英角ﾎﾟｯﾌﾟ体" panose="040B0A00000000000000" pitchFamily="50" charset="-128"/>
                <a:ea typeface="HGP創英角ﾎﾟｯﾌﾟ体" panose="040B0A00000000000000" pitchFamily="50" charset="-128"/>
              </a:rPr>
              <a:t>統合型リゾート</a:t>
            </a:r>
            <a:r>
              <a:rPr lang="ja-JP" altLang="en-US" sz="2800" dirty="0">
                <a:latin typeface="HGP創英角ﾎﾟｯﾌﾟ体" panose="040B0A00000000000000" pitchFamily="50" charset="-128"/>
                <a:ea typeface="HGP創英角ﾎﾟｯﾌﾟ体" panose="040B0A00000000000000" pitchFamily="50" charset="-128"/>
              </a:rPr>
              <a:t>）</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2"/>
          <a:stretch>
            <a:fillRect/>
          </a:stretch>
        </p:blipFill>
        <p:spPr>
          <a:xfrm>
            <a:off x="0" y="2522461"/>
            <a:ext cx="5446986" cy="4335540"/>
          </a:xfrm>
          <a:prstGeom prst="rect">
            <a:avLst/>
          </a:prstGeom>
        </p:spPr>
      </p:pic>
      <p:pic>
        <p:nvPicPr>
          <p:cNvPr id="5" name="図 4"/>
          <p:cNvPicPr>
            <a:picLocks noChangeAspect="1"/>
          </p:cNvPicPr>
          <p:nvPr/>
        </p:nvPicPr>
        <p:blipFill>
          <a:blip r:embed="rId3"/>
          <a:stretch>
            <a:fillRect/>
          </a:stretch>
        </p:blipFill>
        <p:spPr>
          <a:xfrm>
            <a:off x="5448847" y="0"/>
            <a:ext cx="6743153" cy="4501055"/>
          </a:xfrm>
          <a:prstGeom prst="rect">
            <a:avLst/>
          </a:prstGeom>
        </p:spPr>
      </p:pic>
      <p:sp>
        <p:nvSpPr>
          <p:cNvPr id="7" name="テキスト ボックス 6"/>
          <p:cNvSpPr txBox="1"/>
          <p:nvPr/>
        </p:nvSpPr>
        <p:spPr>
          <a:xfrm>
            <a:off x="164940" y="2031995"/>
            <a:ext cx="2064989" cy="369332"/>
          </a:xfrm>
          <a:prstGeom prst="rect">
            <a:avLst/>
          </a:prstGeom>
          <a:noFill/>
        </p:spPr>
        <p:txBody>
          <a:bodyPr wrap="none" rtlCol="0">
            <a:spAutoFit/>
          </a:bodyPr>
          <a:lstStyle/>
          <a:p>
            <a:r>
              <a:rPr kumimoji="1" lang="ja-JP" altLang="en-US" dirty="0"/>
              <a:t>マリーナベイサンズ</a:t>
            </a:r>
          </a:p>
        </p:txBody>
      </p:sp>
      <p:sp>
        <p:nvSpPr>
          <p:cNvPr id="8" name="テキスト ボックス 7"/>
          <p:cNvSpPr txBox="1"/>
          <p:nvPr/>
        </p:nvSpPr>
        <p:spPr>
          <a:xfrm>
            <a:off x="7591926" y="4505565"/>
            <a:ext cx="2047355" cy="369332"/>
          </a:xfrm>
          <a:prstGeom prst="rect">
            <a:avLst/>
          </a:prstGeom>
          <a:noFill/>
        </p:spPr>
        <p:txBody>
          <a:bodyPr wrap="none" rtlCol="0">
            <a:spAutoFit/>
          </a:bodyPr>
          <a:lstStyle/>
          <a:p>
            <a:r>
              <a:rPr kumimoji="1" lang="ja-JP" altLang="en-US" dirty="0"/>
              <a:t>ギャラクシーマカオ</a:t>
            </a:r>
          </a:p>
        </p:txBody>
      </p:sp>
    </p:spTree>
    <p:extLst>
      <p:ext uri="{BB962C8B-B14F-4D97-AF65-F5344CB8AC3E}">
        <p14:creationId xmlns:p14="http://schemas.microsoft.com/office/powerpoint/2010/main" val="1299730949"/>
      </p:ext>
    </p:extLst>
  </p:cSld>
  <p:clrMapOvr>
    <a:masterClrMapping/>
  </p:clrMapOvr>
  <mc:AlternateContent xmlns:mc="http://schemas.openxmlformats.org/markup-compatibility/2006" xmlns:p14="http://schemas.microsoft.com/office/powerpoint/2010/main">
    <mc:Choice Requires="p14">
      <p:transition spd="slow" p14:dur="2000" advTm="31528"/>
    </mc:Choice>
    <mc:Fallback xmlns="">
      <p:transition spd="slow" advTm="31528"/>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5819772" y="-1"/>
            <a:ext cx="6372228" cy="3921371"/>
          </a:xfrm>
          <a:prstGeom prst="rect">
            <a:avLst/>
          </a:prstGeom>
        </p:spPr>
      </p:pic>
      <p:pic>
        <p:nvPicPr>
          <p:cNvPr id="4" name="図 3"/>
          <p:cNvPicPr>
            <a:picLocks noChangeAspect="1"/>
          </p:cNvPicPr>
          <p:nvPr/>
        </p:nvPicPr>
        <p:blipFill>
          <a:blip r:embed="rId4"/>
          <a:stretch>
            <a:fillRect/>
          </a:stretch>
        </p:blipFill>
        <p:spPr>
          <a:xfrm>
            <a:off x="-1" y="2990088"/>
            <a:ext cx="5819773" cy="3867911"/>
          </a:xfrm>
          <a:prstGeom prst="rect">
            <a:avLst/>
          </a:prstGeom>
        </p:spPr>
      </p:pic>
      <p:sp>
        <p:nvSpPr>
          <p:cNvPr id="5" name="テキスト ボックス 4"/>
          <p:cNvSpPr txBox="1"/>
          <p:nvPr/>
        </p:nvSpPr>
        <p:spPr>
          <a:xfrm>
            <a:off x="0" y="393192"/>
            <a:ext cx="2802370" cy="646331"/>
          </a:xfrm>
          <a:prstGeom prst="rect">
            <a:avLst/>
          </a:prstGeom>
          <a:noFill/>
        </p:spPr>
        <p:txBody>
          <a:bodyPr wrap="none" rtlCol="0">
            <a:spAutoFit/>
          </a:bodyPr>
          <a:lstStyle/>
          <a:p>
            <a:r>
              <a:rPr kumimoji="1" lang="ja-JP" altLang="en-US" sz="3600" dirty="0">
                <a:latin typeface="HGPｺﾞｼｯｸE" panose="020B0900000000000000" pitchFamily="50" charset="-128"/>
                <a:ea typeface="HGPｺﾞｼｯｸE" panose="020B0900000000000000" pitchFamily="50" charset="-128"/>
              </a:rPr>
              <a:t>室内ゲレンデ</a:t>
            </a:r>
          </a:p>
        </p:txBody>
      </p:sp>
      <p:sp>
        <p:nvSpPr>
          <p:cNvPr id="6" name="テキスト ボックス 5"/>
          <p:cNvSpPr txBox="1"/>
          <p:nvPr/>
        </p:nvSpPr>
        <p:spPr>
          <a:xfrm>
            <a:off x="143944" y="1582654"/>
            <a:ext cx="5042532" cy="707886"/>
          </a:xfrm>
          <a:prstGeom prst="rect">
            <a:avLst/>
          </a:prstGeom>
          <a:noFill/>
        </p:spPr>
        <p:txBody>
          <a:bodyPr wrap="square" rtlCol="0">
            <a:spAutoFit/>
          </a:bodyPr>
          <a:lstStyle/>
          <a:p>
            <a:r>
              <a:rPr lang="ja-JP" altLang="en-US" sz="4000" dirty="0">
                <a:latin typeface="HGP創英角ｺﾞｼｯｸUB" panose="020B0900000000000000" pitchFamily="50" charset="-128"/>
                <a:ea typeface="HGP創英角ｺﾞｼｯｸUB" panose="020B0900000000000000" pitchFamily="50" charset="-128"/>
              </a:rPr>
              <a:t>（例）</a:t>
            </a:r>
            <a:r>
              <a:rPr kumimoji="1" lang="en-US" altLang="ja-JP" sz="4000" dirty="0">
                <a:latin typeface="HGP創英角ｺﾞｼｯｸUB" panose="020B0900000000000000" pitchFamily="50" charset="-128"/>
                <a:ea typeface="HGP創英角ｺﾞｼｯｸUB" panose="020B0900000000000000" pitchFamily="50" charset="-128"/>
              </a:rPr>
              <a:t>Ski </a:t>
            </a:r>
            <a:r>
              <a:rPr lang="en-US" altLang="ja-JP" sz="4000" dirty="0">
                <a:latin typeface="HGP創英角ｺﾞｼｯｸUB" panose="020B0900000000000000" pitchFamily="50" charset="-128"/>
                <a:ea typeface="HGP創英角ｺﾞｼｯｸUB" panose="020B0900000000000000" pitchFamily="50" charset="-128"/>
              </a:rPr>
              <a:t>Dubai</a:t>
            </a:r>
          </a:p>
        </p:txBody>
      </p:sp>
      <p:sp>
        <p:nvSpPr>
          <p:cNvPr id="7" name="テキスト ボックス 6"/>
          <p:cNvSpPr txBox="1"/>
          <p:nvPr/>
        </p:nvSpPr>
        <p:spPr>
          <a:xfrm>
            <a:off x="6282874" y="4534793"/>
            <a:ext cx="4919937" cy="646331"/>
          </a:xfrm>
          <a:prstGeom prst="rect">
            <a:avLst/>
          </a:prstGeom>
          <a:noFill/>
        </p:spPr>
        <p:txBody>
          <a:bodyPr wrap="none" rtlCol="0">
            <a:spAutoFit/>
          </a:bodyPr>
          <a:lstStyle/>
          <a:p>
            <a:r>
              <a:rPr kumimoji="1" lang="ja-JP" altLang="en-US" sz="3600" dirty="0">
                <a:latin typeface="HGP創英角ｺﾞｼｯｸUB" panose="020B0900000000000000" pitchFamily="50" charset="-128"/>
                <a:ea typeface="HGP創英角ｺﾞｼｯｸUB" panose="020B0900000000000000" pitchFamily="50" charset="-128"/>
              </a:rPr>
              <a:t>年間来場者数約</a:t>
            </a:r>
            <a:r>
              <a:rPr kumimoji="1" lang="en-US" altLang="ja-JP" sz="3600" dirty="0">
                <a:latin typeface="HGP創英角ｺﾞｼｯｸUB" panose="020B0900000000000000" pitchFamily="50" charset="-128"/>
                <a:ea typeface="HGP創英角ｺﾞｼｯｸUB" panose="020B0900000000000000" pitchFamily="50" charset="-128"/>
              </a:rPr>
              <a:t>75</a:t>
            </a:r>
            <a:r>
              <a:rPr kumimoji="1" lang="ja-JP" altLang="en-US" sz="3600" dirty="0">
                <a:latin typeface="HGP創英角ｺﾞｼｯｸUB" panose="020B0900000000000000" pitchFamily="50" charset="-128"/>
                <a:ea typeface="HGP創英角ｺﾞｼｯｸUB" panose="020B0900000000000000" pitchFamily="50" charset="-128"/>
              </a:rPr>
              <a:t>万人</a:t>
            </a:r>
          </a:p>
        </p:txBody>
      </p:sp>
      <p:sp>
        <p:nvSpPr>
          <p:cNvPr id="8" name="テキスト ボックス 7"/>
          <p:cNvSpPr txBox="1"/>
          <p:nvPr/>
        </p:nvSpPr>
        <p:spPr>
          <a:xfrm>
            <a:off x="6700446" y="5609881"/>
            <a:ext cx="3363421" cy="646331"/>
          </a:xfrm>
          <a:prstGeom prst="rect">
            <a:avLst/>
          </a:prstGeom>
          <a:noFill/>
        </p:spPr>
        <p:txBody>
          <a:bodyPr wrap="none" rtlCol="0">
            <a:spAutoFit/>
          </a:bodyPr>
          <a:lstStyle/>
          <a:p>
            <a:r>
              <a:rPr kumimoji="1" lang="ja-JP" altLang="en-US" sz="3600" dirty="0">
                <a:latin typeface="HGP創英角ｺﾞｼｯｸUB" panose="020B0900000000000000" pitchFamily="50" charset="-128"/>
                <a:ea typeface="HGP創英角ｺﾞｼｯｸUB" panose="020B0900000000000000" pitchFamily="50" charset="-128"/>
              </a:rPr>
              <a:t>建設費</a:t>
            </a:r>
            <a:r>
              <a:rPr kumimoji="1" lang="en-US" altLang="ja-JP" sz="3600" dirty="0">
                <a:latin typeface="HGP創英角ｺﾞｼｯｸUB" panose="020B0900000000000000" pitchFamily="50" charset="-128"/>
                <a:ea typeface="HGP創英角ｺﾞｼｯｸUB" panose="020B0900000000000000" pitchFamily="50" charset="-128"/>
              </a:rPr>
              <a:t>400</a:t>
            </a:r>
            <a:r>
              <a:rPr kumimoji="1" lang="ja-JP" altLang="en-US" sz="3600" dirty="0">
                <a:latin typeface="HGP創英角ｺﾞｼｯｸUB" panose="020B0900000000000000" pitchFamily="50" charset="-128"/>
                <a:ea typeface="HGP創英角ｺﾞｼｯｸUB" panose="020B0900000000000000" pitchFamily="50" charset="-128"/>
              </a:rPr>
              <a:t>億円</a:t>
            </a:r>
          </a:p>
        </p:txBody>
      </p:sp>
    </p:spTree>
    <p:extLst>
      <p:ext uri="{BB962C8B-B14F-4D97-AF65-F5344CB8AC3E}">
        <p14:creationId xmlns:p14="http://schemas.microsoft.com/office/powerpoint/2010/main" val="566124963"/>
      </p:ext>
    </p:extLst>
  </p:cSld>
  <p:clrMapOvr>
    <a:masterClrMapping/>
  </p:clrMapOvr>
  <mc:AlternateContent xmlns:mc="http://schemas.openxmlformats.org/markup-compatibility/2006" xmlns:p14="http://schemas.microsoft.com/office/powerpoint/2010/main">
    <mc:Choice Requires="p14">
      <p:transition spd="slow" p14:dur="2000" advTm="21752"/>
    </mc:Choice>
    <mc:Fallback xmlns="">
      <p:transition spd="slow" advTm="2175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8400" y="0"/>
            <a:ext cx="7213600" cy="5403237"/>
          </a:xfrm>
          <a:prstGeom prst="rect">
            <a:avLst/>
          </a:prstGeom>
        </p:spPr>
      </p:pic>
      <p:sp>
        <p:nvSpPr>
          <p:cNvPr id="2" name="タイトル 1"/>
          <p:cNvSpPr>
            <a:spLocks noGrp="1"/>
          </p:cNvSpPr>
          <p:nvPr>
            <p:ph type="ctrTitle"/>
          </p:nvPr>
        </p:nvSpPr>
        <p:spPr>
          <a:xfrm>
            <a:off x="0" y="2701618"/>
            <a:ext cx="9144000" cy="1104514"/>
          </a:xfrm>
        </p:spPr>
        <p:txBody>
          <a:bodyPr>
            <a:normAutofit fontScale="90000"/>
          </a:bodyPr>
          <a:lstStyle/>
          <a:p>
            <a:r>
              <a:rPr kumimoji="1" lang="ja-JP" altLang="en-US" sz="5400" dirty="0"/>
              <a:t>国内例</a:t>
            </a:r>
            <a:r>
              <a:rPr kumimoji="1" lang="en-US" altLang="ja-JP" sz="5400" dirty="0"/>
              <a:t/>
            </a:r>
            <a:br>
              <a:rPr kumimoji="1" lang="en-US" altLang="ja-JP" sz="5400" dirty="0"/>
            </a:br>
            <a:r>
              <a:rPr kumimoji="1" lang="ja-JP" altLang="en-US" sz="5400" dirty="0"/>
              <a:t>ららぽーと</a:t>
            </a:r>
            <a:r>
              <a:rPr kumimoji="1" lang="en-US" altLang="ja-JP" sz="5400" dirty="0"/>
              <a:t/>
            </a:r>
            <a:br>
              <a:rPr kumimoji="1" lang="en-US" altLang="ja-JP" sz="5400" dirty="0"/>
            </a:br>
            <a:r>
              <a:rPr kumimoji="1" lang="ja-JP" altLang="en-US" sz="5400" dirty="0"/>
              <a:t>スキードームザウス</a:t>
            </a:r>
          </a:p>
        </p:txBody>
      </p:sp>
    </p:spTree>
    <p:extLst>
      <p:ext uri="{BB962C8B-B14F-4D97-AF65-F5344CB8AC3E}">
        <p14:creationId xmlns:p14="http://schemas.microsoft.com/office/powerpoint/2010/main" val="34731393"/>
      </p:ext>
    </p:extLst>
  </p:cSld>
  <p:clrMapOvr>
    <a:masterClrMapping/>
  </p:clrMapOvr>
  <mc:AlternateContent xmlns:mc="http://schemas.openxmlformats.org/markup-compatibility/2006" xmlns:p14="http://schemas.microsoft.com/office/powerpoint/2010/main">
    <mc:Choice Requires="p14">
      <p:transition spd="slow" p14:dur="2000" advTm="3456"/>
    </mc:Choice>
    <mc:Fallback xmlns="">
      <p:transition spd="slow" advTm="3456"/>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896" y="104347"/>
            <a:ext cx="5217933" cy="3998975"/>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7040"/>
            <a:ext cx="5644896" cy="3870960"/>
          </a:xfrm>
          <a:prstGeom prst="rect">
            <a:avLst/>
          </a:prstGeom>
        </p:spPr>
      </p:pic>
      <p:sp>
        <p:nvSpPr>
          <p:cNvPr id="2" name="タイトル 1"/>
          <p:cNvSpPr>
            <a:spLocks noGrp="1"/>
          </p:cNvSpPr>
          <p:nvPr>
            <p:ph type="ctrTitle" idx="4294967295"/>
          </p:nvPr>
        </p:nvSpPr>
        <p:spPr>
          <a:xfrm>
            <a:off x="-4486656" y="1678384"/>
            <a:ext cx="9144000" cy="850900"/>
          </a:xfrm>
        </p:spPr>
        <p:txBody>
          <a:bodyPr>
            <a:normAutofit fontScale="90000"/>
          </a:bodyPr>
          <a:lstStyle/>
          <a:p>
            <a:r>
              <a:rPr kumimoji="1" lang="ja-JP" altLang="en-US" sz="3600" dirty="0">
                <a:solidFill>
                  <a:schemeClr val="accent1"/>
                </a:solidFill>
                <a:latin typeface="HGP創英角ﾎﾟｯﾌﾟ体" panose="040B0A00000000000000" pitchFamily="50" charset="-128"/>
                <a:ea typeface="HGP創英角ﾎﾟｯﾌﾟ体" panose="040B0A00000000000000" pitchFamily="50" charset="-128"/>
              </a:rPr>
              <a:t>１９９３年（営業開始）</a:t>
            </a:r>
            <a:r>
              <a:rPr kumimoji="1" lang="en-US" altLang="ja-JP" sz="3600" dirty="0">
                <a:solidFill>
                  <a:schemeClr val="accent1"/>
                </a:solidFill>
                <a:latin typeface="HGP創英角ﾎﾟｯﾌﾟ体" panose="040B0A00000000000000" pitchFamily="50" charset="-128"/>
                <a:ea typeface="HGP創英角ﾎﾟｯﾌﾟ体" panose="040B0A00000000000000" pitchFamily="50" charset="-128"/>
              </a:rPr>
              <a:t/>
            </a:r>
            <a:br>
              <a:rPr kumimoji="1" lang="en-US" altLang="ja-JP" sz="3600" dirty="0">
                <a:solidFill>
                  <a:schemeClr val="accent1"/>
                </a:solidFill>
                <a:latin typeface="HGP創英角ﾎﾟｯﾌﾟ体" panose="040B0A00000000000000" pitchFamily="50" charset="-128"/>
                <a:ea typeface="HGP創英角ﾎﾟｯﾌﾟ体" panose="040B0A00000000000000" pitchFamily="50" charset="-128"/>
              </a:rPr>
            </a:br>
            <a:r>
              <a:rPr kumimoji="1" lang="en-US" altLang="ja-JP" sz="3600" dirty="0">
                <a:solidFill>
                  <a:schemeClr val="accent1"/>
                </a:solidFill>
                <a:latin typeface="HGP創英角ﾎﾟｯﾌﾟ体" panose="040B0A00000000000000" pitchFamily="50" charset="-128"/>
                <a:ea typeface="HGP創英角ﾎﾟｯﾌﾟ体" panose="040B0A00000000000000" pitchFamily="50" charset="-128"/>
              </a:rPr>
              <a:t/>
            </a:r>
            <a:br>
              <a:rPr kumimoji="1" lang="en-US" altLang="ja-JP" sz="3600" dirty="0">
                <a:solidFill>
                  <a:schemeClr val="accent1"/>
                </a:solidFill>
                <a:latin typeface="HGP創英角ﾎﾟｯﾌﾟ体" panose="040B0A00000000000000" pitchFamily="50" charset="-128"/>
                <a:ea typeface="HGP創英角ﾎﾟｯﾌﾟ体" panose="040B0A00000000000000" pitchFamily="50" charset="-128"/>
              </a:rPr>
            </a:br>
            <a:r>
              <a:rPr lang="ja-JP" altLang="en-US" sz="3600" dirty="0">
                <a:solidFill>
                  <a:schemeClr val="accent1"/>
                </a:solidFill>
                <a:latin typeface="HGP創英角ﾎﾟｯﾌﾟ体" panose="040B0A00000000000000" pitchFamily="50" charset="-128"/>
                <a:ea typeface="HGP創英角ﾎﾟｯﾌﾟ体" panose="040B0A00000000000000" pitchFamily="50" charset="-128"/>
              </a:rPr>
              <a:t>２００２</a:t>
            </a:r>
            <a:r>
              <a:rPr kumimoji="1" lang="ja-JP" altLang="en-US" sz="3600" dirty="0">
                <a:solidFill>
                  <a:schemeClr val="accent1"/>
                </a:solidFill>
                <a:latin typeface="HGP創英角ﾎﾟｯﾌﾟ体" panose="040B0A00000000000000" pitchFamily="50" charset="-128"/>
                <a:ea typeface="HGP創英角ﾎﾟｯﾌﾟ体" panose="040B0A00000000000000" pitchFamily="50" charset="-128"/>
              </a:rPr>
              <a:t>年（</a:t>
            </a:r>
            <a:r>
              <a:rPr lang="ja-JP" altLang="en-US" sz="3600" dirty="0">
                <a:solidFill>
                  <a:schemeClr val="accent1"/>
                </a:solidFill>
                <a:latin typeface="HGP創英角ﾎﾟｯﾌﾟ体" panose="040B0A00000000000000" pitchFamily="50" charset="-128"/>
                <a:ea typeface="HGP創英角ﾎﾟｯﾌﾟ体" panose="040B0A00000000000000" pitchFamily="50" charset="-128"/>
              </a:rPr>
              <a:t>営業終了）</a:t>
            </a:r>
            <a:endParaRPr kumimoji="1" lang="ja-JP" altLang="en-US" sz="3600" dirty="0">
              <a:solidFill>
                <a:schemeClr val="accent1"/>
              </a:solidFill>
              <a:latin typeface="HGP創英角ﾎﾟｯﾌﾟ体" panose="040B0A00000000000000" pitchFamily="50" charset="-128"/>
              <a:ea typeface="HGP創英角ﾎﾟｯﾌﾟ体" panose="040B0A00000000000000" pitchFamily="50" charset="-128"/>
            </a:endParaRPr>
          </a:p>
        </p:txBody>
      </p:sp>
      <p:sp>
        <p:nvSpPr>
          <p:cNvPr id="3" name="サブタイトル 2"/>
          <p:cNvSpPr>
            <a:spLocks noGrp="1"/>
          </p:cNvSpPr>
          <p:nvPr>
            <p:ph type="subTitle" idx="4294967295"/>
          </p:nvPr>
        </p:nvSpPr>
        <p:spPr>
          <a:xfrm>
            <a:off x="7607808" y="4591906"/>
            <a:ext cx="9448800" cy="685800"/>
          </a:xfrm>
        </p:spPr>
        <p:txBody>
          <a:bodyPr>
            <a:noAutofit/>
          </a:bodyPr>
          <a:lstStyle/>
          <a:p>
            <a:pPr marL="0" indent="0">
              <a:buNone/>
            </a:pPr>
            <a:r>
              <a:rPr kumimoji="1" lang="ja-JP" altLang="en-US" sz="2800" dirty="0">
                <a:latin typeface="HG創英角ﾎﾟｯﾌﾟ体" panose="040B0A09000000000000" pitchFamily="49" charset="-128"/>
                <a:ea typeface="HG創英角ﾎﾟｯﾌﾟ体" panose="040B0A09000000000000" pitchFamily="49" charset="-128"/>
              </a:rPr>
              <a:t>・建設費 約</a:t>
            </a:r>
            <a:r>
              <a:rPr kumimoji="1" lang="en-US" altLang="ja-JP" sz="2800" dirty="0">
                <a:latin typeface="HG創英角ﾎﾟｯﾌﾟ体" panose="040B0A09000000000000" pitchFamily="49" charset="-128"/>
                <a:ea typeface="HG創英角ﾎﾟｯﾌﾟ体" panose="040B0A09000000000000" pitchFamily="49" charset="-128"/>
              </a:rPr>
              <a:t>400</a:t>
            </a:r>
            <a:r>
              <a:rPr kumimoji="1" lang="ja-JP" altLang="en-US" sz="2800" dirty="0">
                <a:latin typeface="HG創英角ﾎﾟｯﾌﾟ体" panose="040B0A09000000000000" pitchFamily="49" charset="-128"/>
                <a:ea typeface="HG創英角ﾎﾟｯﾌﾟ体" panose="040B0A09000000000000" pitchFamily="49" charset="-128"/>
              </a:rPr>
              <a:t>億円</a:t>
            </a:r>
            <a:endParaRPr kumimoji="1" lang="en-US" altLang="ja-JP" sz="2800" dirty="0">
              <a:latin typeface="HG創英角ﾎﾟｯﾌﾟ体" panose="040B0A09000000000000" pitchFamily="49" charset="-128"/>
              <a:ea typeface="HG創英角ﾎﾟｯﾌﾟ体" panose="040B0A09000000000000" pitchFamily="49" charset="-128"/>
            </a:endParaRPr>
          </a:p>
          <a:p>
            <a:pPr marL="0" indent="0">
              <a:buNone/>
            </a:pPr>
            <a:r>
              <a:rPr lang="ja-JP" altLang="en-US" sz="2800" dirty="0">
                <a:latin typeface="HG創英角ﾎﾟｯﾌﾟ体" panose="040B0A09000000000000" pitchFamily="49" charset="-128"/>
                <a:ea typeface="HG創英角ﾎﾟｯﾌﾟ体" panose="040B0A09000000000000" pitchFamily="49" charset="-128"/>
              </a:rPr>
              <a:t>・駐車場 </a:t>
            </a:r>
            <a:r>
              <a:rPr lang="en-US" altLang="ja-JP" sz="2800" dirty="0">
                <a:latin typeface="HG創英角ﾎﾟｯﾌﾟ体" panose="040B0A09000000000000" pitchFamily="49" charset="-128"/>
                <a:ea typeface="HG創英角ﾎﾟｯﾌﾟ体" panose="040B0A09000000000000" pitchFamily="49" charset="-128"/>
              </a:rPr>
              <a:t>1100</a:t>
            </a:r>
            <a:r>
              <a:rPr lang="ja-JP" altLang="en-US" sz="2800" dirty="0">
                <a:latin typeface="HG創英角ﾎﾟｯﾌﾟ体" panose="040B0A09000000000000" pitchFamily="49" charset="-128"/>
                <a:ea typeface="HG創英角ﾎﾟｯﾌﾟ体" panose="040B0A09000000000000" pitchFamily="49" charset="-128"/>
              </a:rPr>
              <a:t>台無料</a:t>
            </a:r>
            <a:endParaRPr lang="en-US" altLang="ja-JP" sz="2800" dirty="0">
              <a:latin typeface="HG創英角ﾎﾟｯﾌﾟ体" panose="040B0A09000000000000" pitchFamily="49" charset="-128"/>
              <a:ea typeface="HG創英角ﾎﾟｯﾌﾟ体" panose="040B0A09000000000000" pitchFamily="49" charset="-128"/>
            </a:endParaRPr>
          </a:p>
          <a:p>
            <a:pPr marL="0" indent="0">
              <a:buNone/>
            </a:pPr>
            <a:r>
              <a:rPr kumimoji="1" lang="ja-JP" altLang="en-US" sz="2800" dirty="0">
                <a:latin typeface="HG創英角ﾎﾟｯﾌﾟ体" panose="040B0A09000000000000" pitchFamily="49" charset="-128"/>
                <a:ea typeface="HG創英角ﾎﾟｯﾌﾟ体" panose="040B0A09000000000000" pitchFamily="49" charset="-128"/>
              </a:rPr>
              <a:t>・幅</a:t>
            </a:r>
            <a:r>
              <a:rPr kumimoji="1" lang="en-US" altLang="ja-JP" sz="2800" dirty="0">
                <a:latin typeface="HG創英角ﾎﾟｯﾌﾟ体" panose="040B0A09000000000000" pitchFamily="49" charset="-128"/>
                <a:ea typeface="HG創英角ﾎﾟｯﾌﾟ体" panose="040B0A09000000000000" pitchFamily="49" charset="-128"/>
              </a:rPr>
              <a:t>100</a:t>
            </a:r>
            <a:r>
              <a:rPr kumimoji="1" lang="ja-JP" altLang="en-US" sz="2800" dirty="0">
                <a:latin typeface="HG創英角ﾎﾟｯﾌﾟ体" panose="040B0A09000000000000" pitchFamily="49" charset="-128"/>
                <a:ea typeface="HG創英角ﾎﾟｯﾌﾟ体" panose="040B0A09000000000000" pitchFamily="49" charset="-128"/>
              </a:rPr>
              <a:t>ｍ　長さ</a:t>
            </a:r>
            <a:r>
              <a:rPr kumimoji="1" lang="en-US" altLang="ja-JP" sz="2800" dirty="0">
                <a:latin typeface="HG創英角ﾎﾟｯﾌﾟ体" panose="040B0A09000000000000" pitchFamily="49" charset="-128"/>
                <a:ea typeface="HG創英角ﾎﾟｯﾌﾟ体" panose="040B0A09000000000000" pitchFamily="49" charset="-128"/>
              </a:rPr>
              <a:t>500</a:t>
            </a:r>
            <a:r>
              <a:rPr kumimoji="1" lang="ja-JP" altLang="en-US" sz="2800" dirty="0" err="1">
                <a:latin typeface="HG創英角ﾎﾟｯﾌﾟ体" panose="040B0A09000000000000" pitchFamily="49" charset="-128"/>
                <a:ea typeface="HG創英角ﾎﾟｯﾌﾟ体" panose="040B0A09000000000000" pitchFamily="49" charset="-128"/>
              </a:rPr>
              <a:t>ｍ</a:t>
            </a:r>
            <a:endParaRPr kumimoji="1" lang="en-US" altLang="ja-JP" sz="2800" dirty="0">
              <a:latin typeface="HG創英角ﾎﾟｯﾌﾟ体" panose="040B0A09000000000000" pitchFamily="49" charset="-128"/>
              <a:ea typeface="HG創英角ﾎﾟｯﾌﾟ体" panose="040B0A09000000000000" pitchFamily="49" charset="-128"/>
            </a:endParaRPr>
          </a:p>
          <a:p>
            <a:pPr marL="0" indent="0">
              <a:buNone/>
            </a:pPr>
            <a:r>
              <a:rPr kumimoji="1" lang="ja-JP" altLang="en-US" sz="2800" dirty="0">
                <a:latin typeface="HG創英角ﾎﾟｯﾌﾟ体" panose="040B0A09000000000000" pitchFamily="49" charset="-128"/>
                <a:ea typeface="HG創英角ﾎﾟｯﾌﾟ体" panose="040B0A09000000000000" pitchFamily="49" charset="-128"/>
              </a:rPr>
              <a:t>・面積 約</a:t>
            </a:r>
            <a:r>
              <a:rPr kumimoji="1" lang="en-US" altLang="ja-JP" sz="2800" dirty="0">
                <a:latin typeface="HG創英角ﾎﾟｯﾌﾟ体" panose="040B0A09000000000000" pitchFamily="49" charset="-128"/>
                <a:ea typeface="HG創英角ﾎﾟｯﾌﾟ体" panose="040B0A09000000000000" pitchFamily="49" charset="-128"/>
              </a:rPr>
              <a:t>50000</a:t>
            </a:r>
            <a:r>
              <a:rPr kumimoji="1" lang="ja-JP" altLang="en-US" sz="2800" dirty="0">
                <a:latin typeface="HG創英角ﾎﾟｯﾌﾟ体" panose="040B0A09000000000000" pitchFamily="49" charset="-128"/>
                <a:ea typeface="HG創英角ﾎﾟｯﾌﾟ体" panose="040B0A09000000000000" pitchFamily="49" charset="-128"/>
              </a:rPr>
              <a:t>㎡</a:t>
            </a:r>
            <a:endParaRPr kumimoji="1" lang="en-US" altLang="ja-JP" sz="2800" dirty="0">
              <a:latin typeface="HG創英角ﾎﾟｯﾌﾟ体" panose="040B0A09000000000000" pitchFamily="49" charset="-128"/>
              <a:ea typeface="HG創英角ﾎﾟｯﾌﾟ体" panose="040B0A09000000000000" pitchFamily="49" charset="-128"/>
            </a:endParaRPr>
          </a:p>
          <a:p>
            <a:endParaRPr kumimoji="1" lang="ja-JP" altLang="en-US" sz="2800" dirty="0">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1602585283"/>
      </p:ext>
    </p:extLst>
  </p:cSld>
  <p:clrMapOvr>
    <a:masterClrMapping/>
  </p:clrMapOvr>
  <mc:AlternateContent xmlns:mc="http://schemas.openxmlformats.org/markup-compatibility/2006" xmlns:p14="http://schemas.microsoft.com/office/powerpoint/2010/main">
    <mc:Choice Requires="p14">
      <p:transition spd="slow" p14:dur="2000" advTm="968"/>
    </mc:Choice>
    <mc:Fallback xmlns="">
      <p:transition spd="slow" advTm="968"/>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396" y="463297"/>
            <a:ext cx="2898648" cy="743712"/>
          </a:xfrm>
        </p:spPr>
        <p:txBody>
          <a:bodyPr>
            <a:normAutofit fontScale="90000"/>
          </a:bodyPr>
          <a:lstStyle/>
          <a:p>
            <a:r>
              <a:rPr lang="en-US" altLang="ja-JP" dirty="0"/>
              <a:t/>
            </a:r>
            <a:br>
              <a:rPr lang="en-US" altLang="ja-JP" dirty="0"/>
            </a:br>
            <a:endParaRPr kumimoji="1" lang="ja-JP" altLang="en-US" dirty="0"/>
          </a:p>
        </p:txBody>
      </p:sp>
      <p:sp>
        <p:nvSpPr>
          <p:cNvPr id="3" name="コンテンツ プレースホルダー 2"/>
          <p:cNvSpPr>
            <a:spLocks noGrp="1"/>
          </p:cNvSpPr>
          <p:nvPr>
            <p:ph idx="1"/>
          </p:nvPr>
        </p:nvSpPr>
        <p:spPr>
          <a:xfrm>
            <a:off x="120396" y="1511807"/>
            <a:ext cx="5768340" cy="1060705"/>
          </a:xfrm>
          <a:ln w="76200">
            <a:solidFill>
              <a:srgbClr val="92D050"/>
            </a:solidFill>
          </a:ln>
        </p:spPr>
        <p:txBody>
          <a:bodyPr>
            <a:normAutofit lnSpcReduction="10000"/>
          </a:bodyPr>
          <a:lstStyle/>
          <a:p>
            <a:pPr marL="0" indent="0">
              <a:buNone/>
            </a:pPr>
            <a:r>
              <a:rPr lang="en-US" altLang="ja-JP" sz="3200" dirty="0">
                <a:latin typeface="HGP創英角ﾎﾟｯﾌﾟ体" panose="040B0A00000000000000" pitchFamily="50" charset="-128"/>
                <a:ea typeface="HGP創英角ﾎﾟｯﾌﾟ体" panose="040B0A00000000000000" pitchFamily="50" charset="-128"/>
              </a:rPr>
              <a:t>10</a:t>
            </a:r>
            <a:r>
              <a:rPr lang="ja-JP" altLang="en-US" sz="3200" dirty="0">
                <a:latin typeface="HGP創英角ﾎﾟｯﾌﾟ体" panose="040B0A00000000000000" pitchFamily="50" charset="-128"/>
                <a:ea typeface="HGP創英角ﾎﾟｯﾌﾟ体" panose="040B0A00000000000000" pitchFamily="50" charset="-128"/>
              </a:rPr>
              <a:t>年間総客数約</a:t>
            </a:r>
            <a:r>
              <a:rPr lang="en-US" altLang="ja-JP" sz="3200" dirty="0">
                <a:latin typeface="HGP創英角ﾎﾟｯﾌﾟ体" panose="040B0A00000000000000" pitchFamily="50" charset="-128"/>
                <a:ea typeface="HGP創英角ﾎﾟｯﾌﾟ体" panose="040B0A00000000000000" pitchFamily="50" charset="-128"/>
              </a:rPr>
              <a:t>900</a:t>
            </a:r>
            <a:r>
              <a:rPr lang="ja-JP" altLang="en-US" sz="3200" dirty="0">
                <a:latin typeface="HGP創英角ﾎﾟｯﾌﾟ体" panose="040B0A00000000000000" pitchFamily="50" charset="-128"/>
                <a:ea typeface="HGP創英角ﾎﾟｯﾌﾟ体" panose="040B0A00000000000000" pitchFamily="50" charset="-128"/>
              </a:rPr>
              <a:t>万人</a:t>
            </a:r>
          </a:p>
          <a:p>
            <a:pPr marL="0" indent="0">
              <a:buNone/>
            </a:pPr>
            <a:r>
              <a:rPr lang="ja-JP" altLang="en-US" sz="3200" dirty="0">
                <a:latin typeface="HGP創英角ﾎﾟｯﾌﾟ体" panose="040B0A00000000000000" pitchFamily="50" charset="-128"/>
                <a:ea typeface="HGP創英角ﾎﾟｯﾌﾟ体" panose="040B0A00000000000000" pitchFamily="50" charset="-128"/>
              </a:rPr>
              <a:t>総売り上げ</a:t>
            </a:r>
            <a:r>
              <a:rPr lang="en-US" altLang="ja-JP" sz="3200" dirty="0">
                <a:latin typeface="HGP創英角ﾎﾟｯﾌﾟ体" panose="040B0A00000000000000" pitchFamily="50" charset="-128"/>
                <a:ea typeface="HGP創英角ﾎﾟｯﾌﾟ体" panose="040B0A00000000000000" pitchFamily="50" charset="-128"/>
              </a:rPr>
              <a:t>600</a:t>
            </a:r>
            <a:r>
              <a:rPr lang="ja-JP" altLang="en-US" sz="3200" dirty="0">
                <a:latin typeface="HGP創英角ﾎﾟｯﾌﾟ体" panose="040B0A00000000000000" pitchFamily="50" charset="-128"/>
                <a:ea typeface="HGP創英角ﾎﾟｯﾌﾟ体" panose="040B0A00000000000000" pitchFamily="50" charset="-128"/>
              </a:rPr>
              <a:t>億円～</a:t>
            </a:r>
            <a:r>
              <a:rPr lang="en-US" altLang="ja-JP" sz="3200" dirty="0">
                <a:latin typeface="HGP創英角ﾎﾟｯﾌﾟ体" panose="040B0A00000000000000" pitchFamily="50" charset="-128"/>
                <a:ea typeface="HGP創英角ﾎﾟｯﾌﾟ体" panose="040B0A00000000000000" pitchFamily="50" charset="-128"/>
              </a:rPr>
              <a:t>650</a:t>
            </a:r>
            <a:r>
              <a:rPr lang="ja-JP" altLang="en-US" sz="3200" dirty="0">
                <a:latin typeface="HGP創英角ﾎﾟｯﾌﾟ体" panose="040B0A00000000000000" pitchFamily="50" charset="-128"/>
                <a:ea typeface="HGP創英角ﾎﾟｯﾌﾟ体" panose="040B0A00000000000000" pitchFamily="50" charset="-128"/>
              </a:rPr>
              <a:t>億円</a:t>
            </a:r>
            <a:endParaRPr lang="en-US" altLang="ja-JP" sz="3200" dirty="0">
              <a:latin typeface="HGP創英角ﾎﾟｯﾌﾟ体" panose="040B0A00000000000000" pitchFamily="50" charset="-128"/>
              <a:ea typeface="HGP創英角ﾎﾟｯﾌﾟ体" panose="040B0A00000000000000" pitchFamily="50" charset="-128"/>
            </a:endParaRPr>
          </a:p>
          <a:p>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pPr marL="0" indent="0">
              <a:buNone/>
            </a:pPr>
            <a:endParaRPr lang="ja-JP" altLang="en-US" dirty="0"/>
          </a:p>
          <a:p>
            <a:pPr marL="0" indent="0">
              <a:buNone/>
            </a:pPr>
            <a:endParaRPr kumimoji="1" lang="ja-JP" altLang="en-US" dirty="0"/>
          </a:p>
        </p:txBody>
      </p:sp>
      <p:sp>
        <p:nvSpPr>
          <p:cNvPr id="4" name="テキスト ボックス 3"/>
          <p:cNvSpPr txBox="1"/>
          <p:nvPr/>
        </p:nvSpPr>
        <p:spPr>
          <a:xfrm>
            <a:off x="402336" y="3633437"/>
            <a:ext cx="10381368" cy="584775"/>
          </a:xfrm>
          <a:prstGeom prst="rect">
            <a:avLst/>
          </a:prstGeom>
          <a:noFill/>
        </p:spPr>
        <p:txBody>
          <a:bodyPr wrap="none" rtlCol="0">
            <a:spAutoFit/>
          </a:bodyPr>
          <a:lstStyle/>
          <a:p>
            <a:r>
              <a:rPr kumimoji="1" lang="ja-JP" altLang="en-US" sz="3200" dirty="0">
                <a:latin typeface="HGP創英角ﾎﾟｯﾌﾟ体" panose="040B0A00000000000000" pitchFamily="50" charset="-128"/>
                <a:ea typeface="HGP創英角ﾎﾟｯﾌﾟ体" panose="040B0A00000000000000" pitchFamily="50" charset="-128"/>
              </a:rPr>
              <a:t>黒字経営であったが今後収益の見込みがないため営業終了</a:t>
            </a:r>
          </a:p>
        </p:txBody>
      </p:sp>
      <p:sp>
        <p:nvSpPr>
          <p:cNvPr id="5" name="テキスト ボックス 4"/>
          <p:cNvSpPr txBox="1"/>
          <p:nvPr/>
        </p:nvSpPr>
        <p:spPr>
          <a:xfrm>
            <a:off x="560832" y="5291328"/>
            <a:ext cx="10314432" cy="584775"/>
          </a:xfrm>
          <a:prstGeom prst="rect">
            <a:avLst/>
          </a:prstGeom>
          <a:noFill/>
        </p:spPr>
        <p:txBody>
          <a:bodyPr wrap="square" rtlCol="0">
            <a:spAutoFit/>
          </a:bodyPr>
          <a:lstStyle/>
          <a:p>
            <a:r>
              <a:rPr kumimoji="1" lang="en-US" altLang="ja-JP" sz="3200" dirty="0">
                <a:latin typeface="HGP創英角ﾎﾟｯﾌﾟ体" panose="040B0A00000000000000" pitchFamily="50" charset="-128"/>
                <a:ea typeface="HGP創英角ﾎﾟｯﾌﾟ体" panose="040B0A00000000000000" pitchFamily="50" charset="-128"/>
              </a:rPr>
              <a:t>2002</a:t>
            </a:r>
            <a:r>
              <a:rPr kumimoji="1" lang="ja-JP" altLang="en-US" sz="3200" dirty="0">
                <a:latin typeface="HGP創英角ﾎﾟｯﾌﾟ体" panose="040B0A00000000000000" pitchFamily="50" charset="-128"/>
                <a:ea typeface="HGP創英角ﾎﾟｯﾌﾟ体" panose="040B0A00000000000000" pitchFamily="50" charset="-128"/>
              </a:rPr>
              <a:t>年の訪日外国人は約</a:t>
            </a:r>
            <a:r>
              <a:rPr kumimoji="1" lang="en-US" altLang="ja-JP" sz="3200" dirty="0">
                <a:latin typeface="HGP創英角ﾎﾟｯﾌﾟ体" panose="040B0A00000000000000" pitchFamily="50" charset="-128"/>
                <a:ea typeface="HGP創英角ﾎﾟｯﾌﾟ体" panose="040B0A00000000000000" pitchFamily="50" charset="-128"/>
              </a:rPr>
              <a:t>524</a:t>
            </a:r>
            <a:r>
              <a:rPr kumimoji="1" lang="ja-JP" altLang="en-US" sz="3200" dirty="0">
                <a:latin typeface="HGP創英角ﾎﾟｯﾌﾟ体" panose="040B0A00000000000000" pitchFamily="50" charset="-128"/>
                <a:ea typeface="HGP創英角ﾎﾟｯﾌﾟ体" panose="040B0A00000000000000" pitchFamily="50" charset="-128"/>
              </a:rPr>
              <a:t>万人と現在の</a:t>
            </a:r>
            <a:r>
              <a:rPr kumimoji="1" lang="en-US" altLang="ja-JP" sz="3200" dirty="0">
                <a:latin typeface="HGP創英角ﾎﾟｯﾌﾟ体" panose="040B0A00000000000000" pitchFamily="50" charset="-128"/>
                <a:ea typeface="HGP創英角ﾎﾟｯﾌﾟ体" panose="040B0A00000000000000" pitchFamily="50" charset="-128"/>
              </a:rPr>
              <a:t>6</a:t>
            </a:r>
            <a:r>
              <a:rPr kumimoji="1" lang="ja-JP" altLang="en-US" sz="3200" dirty="0">
                <a:latin typeface="HGP創英角ﾎﾟｯﾌﾟ体" panose="040B0A00000000000000" pitchFamily="50" charset="-128"/>
                <a:ea typeface="HGP創英角ﾎﾟｯﾌﾟ体" panose="040B0A00000000000000" pitchFamily="50" charset="-128"/>
              </a:rPr>
              <a:t>分の</a:t>
            </a:r>
            <a:r>
              <a:rPr kumimoji="1" lang="en-US" altLang="ja-JP" sz="3200" dirty="0">
                <a:latin typeface="HGP創英角ﾎﾟｯﾌﾟ体" panose="040B0A00000000000000" pitchFamily="50" charset="-128"/>
                <a:ea typeface="HGP創英角ﾎﾟｯﾌﾟ体" panose="040B0A00000000000000" pitchFamily="50" charset="-128"/>
              </a:rPr>
              <a:t>1</a:t>
            </a:r>
            <a:r>
              <a:rPr kumimoji="1" lang="ja-JP" altLang="en-US" sz="3200" dirty="0">
                <a:latin typeface="HGP創英角ﾎﾟｯﾌﾟ体" panose="040B0A00000000000000" pitchFamily="50" charset="-128"/>
                <a:ea typeface="HGP創英角ﾎﾟｯﾌﾟ体" panose="040B0A00000000000000" pitchFamily="50" charset="-128"/>
              </a:rPr>
              <a:t>ほど</a:t>
            </a:r>
          </a:p>
        </p:txBody>
      </p:sp>
    </p:spTree>
    <p:extLst>
      <p:ext uri="{BB962C8B-B14F-4D97-AF65-F5344CB8AC3E}">
        <p14:creationId xmlns:p14="http://schemas.microsoft.com/office/powerpoint/2010/main" val="2024496604"/>
      </p:ext>
    </p:extLst>
  </p:cSld>
  <p:clrMapOvr>
    <a:masterClrMapping/>
  </p:clrMapOvr>
  <mc:AlternateContent xmlns:mc="http://schemas.openxmlformats.org/markup-compatibility/2006" xmlns:p14="http://schemas.microsoft.com/office/powerpoint/2010/main">
    <mc:Choice Requires="p14">
      <p:transition spd="slow" p14:dur="2000" advTm="2304"/>
    </mc:Choice>
    <mc:Fallback xmlns="">
      <p:transition spd="slow" advTm="2304"/>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9389"/>
            <a:ext cx="8216900" cy="4228611"/>
          </a:xfrm>
          <a:prstGeom prst="rect">
            <a:avLst/>
          </a:prstGeom>
        </p:spPr>
      </p:pic>
      <p:sp>
        <p:nvSpPr>
          <p:cNvPr id="9" name="タイトル 8"/>
          <p:cNvSpPr>
            <a:spLocks noGrp="1"/>
          </p:cNvSpPr>
          <p:nvPr>
            <p:ph type="title"/>
          </p:nvPr>
        </p:nvSpPr>
        <p:spPr/>
        <p:txBody>
          <a:bodyPr/>
          <a:lstStyle/>
          <a:p>
            <a:r>
              <a:rPr kumimoji="1" lang="ja-JP" altLang="en-US" dirty="0"/>
              <a:t>ウェーブプールとは</a:t>
            </a:r>
          </a:p>
        </p:txBody>
      </p:sp>
      <p:sp>
        <p:nvSpPr>
          <p:cNvPr id="11" name="コンテンツ プレースホルダー 10"/>
          <p:cNvSpPr>
            <a:spLocks noGrp="1"/>
          </p:cNvSpPr>
          <p:nvPr>
            <p:ph idx="1"/>
          </p:nvPr>
        </p:nvSpPr>
        <p:spPr/>
        <p:txBody>
          <a:bodyPr>
            <a:normAutofit/>
          </a:bodyPr>
          <a:lstStyle/>
          <a:p>
            <a:r>
              <a:rPr kumimoji="1" lang="ja-JP" altLang="en-US" sz="3200" dirty="0"/>
              <a:t>人工的に波を作り出しその波でサーフィンをする施設</a:t>
            </a:r>
            <a:endParaRPr kumimoji="1" lang="en-US" altLang="ja-JP" sz="3200" dirty="0"/>
          </a:p>
          <a:p>
            <a:endParaRPr lang="en-US" altLang="ja-JP" sz="3200" dirty="0"/>
          </a:p>
          <a:p>
            <a:endParaRPr kumimoji="1" lang="ja-JP" altLang="en-US" sz="3200" dirty="0"/>
          </a:p>
        </p:txBody>
      </p:sp>
      <p:sp>
        <p:nvSpPr>
          <p:cNvPr id="2" name="テキスト ボックス 1">
            <a:extLst>
              <a:ext uri="{FF2B5EF4-FFF2-40B4-BE49-F238E27FC236}">
                <a16:creationId xmlns:a16="http://schemas.microsoft.com/office/drawing/2014/main" xmlns="" id="{86317B96-7627-4791-9180-BA7D8C9D138D}"/>
              </a:ext>
            </a:extLst>
          </p:cNvPr>
          <p:cNvSpPr txBox="1"/>
          <p:nvPr/>
        </p:nvSpPr>
        <p:spPr>
          <a:xfrm rot="1500000">
            <a:off x="6850191" y="3350979"/>
            <a:ext cx="507916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4800" b="1">
                <a:solidFill>
                  <a:srgbClr val="FF0000"/>
                </a:solidFill>
                <a:ea typeface="ＭＳ Ｐゴシック"/>
                <a:cs typeface="Calibri"/>
              </a:rPr>
              <a:t>天候に左右されず楽しめる</a:t>
            </a:r>
          </a:p>
        </p:txBody>
      </p:sp>
    </p:spTree>
    <p:custDataLst>
      <p:tags r:id="rId1"/>
    </p:custDataLst>
    <p:extLst>
      <p:ext uri="{BB962C8B-B14F-4D97-AF65-F5344CB8AC3E}">
        <p14:creationId xmlns:p14="http://schemas.microsoft.com/office/powerpoint/2010/main" val="775690085"/>
      </p:ext>
    </p:extLst>
  </p:cSld>
  <p:clrMapOvr>
    <a:masterClrMapping/>
  </p:clrMapOvr>
  <mc:AlternateContent xmlns:mc="http://schemas.openxmlformats.org/markup-compatibility/2006" xmlns:p14="http://schemas.microsoft.com/office/powerpoint/2010/main">
    <mc:Choice Requires="p14">
      <p:transition spd="slow" p14:dur="2000" advTm="3080"/>
    </mc:Choice>
    <mc:Fallback xmlns="">
      <p:transition spd="slow" advTm="30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016752" y="877824"/>
            <a:ext cx="4972836" cy="646331"/>
          </a:xfrm>
          <a:prstGeom prst="rect">
            <a:avLst/>
          </a:prstGeom>
          <a:noFill/>
        </p:spPr>
        <p:txBody>
          <a:bodyPr wrap="none" rtlCol="0">
            <a:spAutoFit/>
          </a:bodyPr>
          <a:lstStyle/>
          <a:p>
            <a:r>
              <a:rPr kumimoji="1" lang="ja-JP" altLang="en-US" sz="3600" dirty="0"/>
              <a:t>ウェーブプール需要は？</a:t>
            </a:r>
          </a:p>
        </p:txBody>
      </p:sp>
      <p:pic>
        <p:nvPicPr>
          <p:cNvPr id="5" name="図 4"/>
          <p:cNvPicPr>
            <a:picLocks noChangeAspect="1"/>
          </p:cNvPicPr>
          <p:nvPr/>
        </p:nvPicPr>
        <p:blipFill>
          <a:blip r:embed="rId2"/>
          <a:stretch>
            <a:fillRect/>
          </a:stretch>
        </p:blipFill>
        <p:spPr>
          <a:xfrm>
            <a:off x="169577" y="1967746"/>
            <a:ext cx="5311521" cy="3759157"/>
          </a:xfrm>
          <a:prstGeom prst="rect">
            <a:avLst/>
          </a:prstGeom>
          <a:ln>
            <a:noFill/>
          </a:ln>
          <a:effectLst>
            <a:softEdge rad="112500"/>
          </a:effectLst>
        </p:spPr>
      </p:pic>
      <p:sp>
        <p:nvSpPr>
          <p:cNvPr id="6" name="テキスト ボックス 5"/>
          <p:cNvSpPr txBox="1"/>
          <p:nvPr/>
        </p:nvSpPr>
        <p:spPr>
          <a:xfrm>
            <a:off x="1133856" y="1598414"/>
            <a:ext cx="2121093" cy="369332"/>
          </a:xfrm>
          <a:prstGeom prst="rect">
            <a:avLst/>
          </a:prstGeom>
          <a:noFill/>
        </p:spPr>
        <p:txBody>
          <a:bodyPr wrap="none" rtlCol="0">
            <a:spAutoFit/>
          </a:bodyPr>
          <a:lstStyle/>
          <a:p>
            <a:r>
              <a:rPr kumimoji="1" lang="ja-JP" altLang="en-US" dirty="0"/>
              <a:t>韓国　私興</a:t>
            </a:r>
            <a:r>
              <a:rPr lang="ja-JP" altLang="en-US" dirty="0"/>
              <a:t>（シフン）</a:t>
            </a:r>
            <a:endParaRPr kumimoji="1" lang="ja-JP" altLang="en-US" dirty="0"/>
          </a:p>
        </p:txBody>
      </p:sp>
      <p:pic>
        <p:nvPicPr>
          <p:cNvPr id="7" name="図 6"/>
          <p:cNvPicPr>
            <a:picLocks noChangeAspect="1"/>
          </p:cNvPicPr>
          <p:nvPr/>
        </p:nvPicPr>
        <p:blipFill>
          <a:blip r:embed="rId3"/>
          <a:stretch>
            <a:fillRect/>
          </a:stretch>
        </p:blipFill>
        <p:spPr>
          <a:xfrm>
            <a:off x="5481098" y="2359152"/>
            <a:ext cx="5912027" cy="3218688"/>
          </a:xfrm>
          <a:prstGeom prst="rect">
            <a:avLst/>
          </a:prstGeom>
          <a:ln>
            <a:noFill/>
          </a:ln>
          <a:effectLst>
            <a:softEdge rad="112500"/>
          </a:effectLst>
        </p:spPr>
      </p:pic>
      <p:sp>
        <p:nvSpPr>
          <p:cNvPr id="8" name="テキスト ボックス 7"/>
          <p:cNvSpPr txBox="1"/>
          <p:nvPr/>
        </p:nvSpPr>
        <p:spPr>
          <a:xfrm>
            <a:off x="6940701" y="1883664"/>
            <a:ext cx="2375971" cy="369332"/>
          </a:xfrm>
          <a:prstGeom prst="rect">
            <a:avLst/>
          </a:prstGeom>
          <a:noFill/>
        </p:spPr>
        <p:txBody>
          <a:bodyPr wrap="none" rtlCol="0">
            <a:spAutoFit/>
          </a:bodyPr>
          <a:lstStyle/>
          <a:p>
            <a:r>
              <a:rPr kumimoji="1" lang="ja-JP" altLang="en-US" dirty="0"/>
              <a:t>イギリス　バーミンガム</a:t>
            </a:r>
          </a:p>
        </p:txBody>
      </p:sp>
    </p:spTree>
    <p:extLst>
      <p:ext uri="{BB962C8B-B14F-4D97-AF65-F5344CB8AC3E}">
        <p14:creationId xmlns:p14="http://schemas.microsoft.com/office/powerpoint/2010/main" val="114738287"/>
      </p:ext>
    </p:extLst>
  </p:cSld>
  <p:clrMapOvr>
    <a:masterClrMapping/>
  </p:clrMapOvr>
  <mc:AlternateContent xmlns:mc="http://schemas.openxmlformats.org/markup-compatibility/2006" xmlns:p14="http://schemas.microsoft.com/office/powerpoint/2010/main">
    <mc:Choice Requires="p14">
      <p:transition spd="slow" p14:dur="2000" advTm="4416"/>
    </mc:Choice>
    <mc:Fallback xmlns="">
      <p:transition spd="slow" advTm="4416"/>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descr="草, 空 が含まれている画像&#10;&#10;非常に高い精度で生成された説明">
            <a:extLst>
              <a:ext uri="{FF2B5EF4-FFF2-40B4-BE49-F238E27FC236}">
                <a16:creationId xmlns:a16="http://schemas.microsoft.com/office/drawing/2014/main" xmlns="" id="{4A2FBEE5-021D-451F-8A5D-9B19A276EF81}"/>
              </a:ext>
            </a:extLst>
          </p:cNvPr>
          <p:cNvPicPr>
            <a:picLocks noGrp="1" noChangeAspect="1"/>
          </p:cNvPicPr>
          <p:nvPr>
            <p:ph idx="1"/>
          </p:nvPr>
        </p:nvPicPr>
        <p:blipFill>
          <a:blip r:embed="rId2"/>
          <a:stretch>
            <a:fillRect/>
          </a:stretch>
        </p:blipFill>
        <p:spPr>
          <a:xfrm>
            <a:off x="3785" y="2609088"/>
            <a:ext cx="7185469" cy="4248912"/>
          </a:xfrm>
          <a:prstGeom prst="rect">
            <a:avLst/>
          </a:prstGeom>
        </p:spPr>
      </p:pic>
      <p:sp>
        <p:nvSpPr>
          <p:cNvPr id="2" name="タイトル 1">
            <a:extLst>
              <a:ext uri="{FF2B5EF4-FFF2-40B4-BE49-F238E27FC236}">
                <a16:creationId xmlns:a16="http://schemas.microsoft.com/office/drawing/2014/main" xmlns="" id="{F688C408-A1A2-4F34-A04D-9AD786EF2050}"/>
              </a:ext>
            </a:extLst>
          </p:cNvPr>
          <p:cNvSpPr>
            <a:spLocks noGrp="1"/>
          </p:cNvSpPr>
          <p:nvPr>
            <p:ph type="title"/>
          </p:nvPr>
        </p:nvSpPr>
        <p:spPr/>
        <p:txBody>
          <a:bodyPr/>
          <a:lstStyle/>
          <a:p>
            <a:r>
              <a:rPr lang="ja-JP" altLang="en-US" dirty="0">
                <a:ea typeface="ＭＳ Ｐゴシック"/>
                <a:cs typeface="Calibri Light"/>
              </a:rPr>
              <a:t>スラロームセンター</a:t>
            </a:r>
          </a:p>
        </p:txBody>
      </p:sp>
      <p:sp>
        <p:nvSpPr>
          <p:cNvPr id="6" name="テキスト ボックス 5">
            <a:extLst>
              <a:ext uri="{FF2B5EF4-FFF2-40B4-BE49-F238E27FC236}">
                <a16:creationId xmlns:a16="http://schemas.microsoft.com/office/drawing/2014/main" xmlns="" id="{EAC68C60-9A73-4B49-949B-FCF2ACBC19DF}"/>
              </a:ext>
            </a:extLst>
          </p:cNvPr>
          <p:cNvSpPr txBox="1"/>
          <p:nvPr/>
        </p:nvSpPr>
        <p:spPr>
          <a:xfrm>
            <a:off x="7328823" y="2750264"/>
            <a:ext cx="4863177" cy="1200329"/>
          </a:xfrm>
          <a:prstGeom prst="rect">
            <a:avLst/>
          </a:prstGeom>
          <a:ln w="76200"/>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HGP創英角ﾎﾟｯﾌﾟ体" panose="040B0A00000000000000" pitchFamily="50" charset="-128"/>
                <a:ea typeface="HGP創英角ﾎﾟｯﾌﾟ体" panose="040B0A00000000000000" pitchFamily="50" charset="-128"/>
                <a:cs typeface="Calibri"/>
              </a:rPr>
              <a:t>2020年の東京オリンピックのために</a:t>
            </a:r>
            <a:r>
              <a:rPr lang="ja-JP" altLang="en-US" sz="2400" b="1" dirty="0">
                <a:solidFill>
                  <a:srgbClr val="FF0000"/>
                </a:solidFill>
                <a:latin typeface="HGP創英角ﾎﾟｯﾌﾟ体" panose="040B0A00000000000000" pitchFamily="50" charset="-128"/>
                <a:ea typeface="HGP創英角ﾎﾟｯﾌﾟ体" panose="040B0A00000000000000" pitchFamily="50" charset="-128"/>
                <a:cs typeface="Calibri"/>
              </a:rPr>
              <a:t>国内でも初の人工コース</a:t>
            </a:r>
            <a:r>
              <a:rPr lang="ja-JP" altLang="en-US" sz="2400" b="1" dirty="0">
                <a:latin typeface="HGP創英角ﾎﾟｯﾌﾟ体" panose="040B0A00000000000000" pitchFamily="50" charset="-128"/>
                <a:ea typeface="HGP創英角ﾎﾟｯﾌﾟ体" panose="040B0A00000000000000" pitchFamily="50" charset="-128"/>
                <a:cs typeface="Calibri"/>
              </a:rPr>
              <a:t>が</a:t>
            </a:r>
          </a:p>
          <a:p>
            <a:r>
              <a:rPr lang="ja-JP" altLang="en-US" sz="2400" b="1" dirty="0">
                <a:latin typeface="HGP創英角ﾎﾟｯﾌﾟ体" panose="040B0A00000000000000" pitchFamily="50" charset="-128"/>
                <a:ea typeface="HGP創英角ﾎﾟｯﾌﾟ体" panose="040B0A00000000000000" pitchFamily="50" charset="-128"/>
                <a:cs typeface="Calibri"/>
              </a:rPr>
              <a:t>葛西臨海公園隣接地に作られた</a:t>
            </a:r>
            <a:endParaRPr lang="ja-JP" sz="2400" dirty="0">
              <a:latin typeface="HGP創英角ﾎﾟｯﾌﾟ体" panose="040B0A00000000000000" pitchFamily="50" charset="-128"/>
              <a:ea typeface="HGP創英角ﾎﾟｯﾌﾟ体" panose="040B0A00000000000000" pitchFamily="50" charset="-128"/>
            </a:endParaRPr>
          </a:p>
        </p:txBody>
      </p:sp>
      <p:sp>
        <p:nvSpPr>
          <p:cNvPr id="5" name="テキスト ボックス 4"/>
          <p:cNvSpPr txBox="1"/>
          <p:nvPr/>
        </p:nvSpPr>
        <p:spPr>
          <a:xfrm>
            <a:off x="-85344" y="1795791"/>
            <a:ext cx="7616188" cy="523220"/>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スラロームをするために人工的に流れを作る施設</a:t>
            </a:r>
          </a:p>
        </p:txBody>
      </p:sp>
      <p:pic>
        <p:nvPicPr>
          <p:cNvPr id="7" name="図 6"/>
          <p:cNvPicPr>
            <a:picLocks noChangeAspect="1"/>
          </p:cNvPicPr>
          <p:nvPr/>
        </p:nvPicPr>
        <p:blipFill>
          <a:blip r:embed="rId3"/>
          <a:stretch>
            <a:fillRect/>
          </a:stretch>
        </p:blipFill>
        <p:spPr>
          <a:xfrm>
            <a:off x="8092440" y="4540669"/>
            <a:ext cx="2941320" cy="2000530"/>
          </a:xfrm>
          <a:prstGeom prst="rect">
            <a:avLst/>
          </a:prstGeom>
        </p:spPr>
      </p:pic>
    </p:spTree>
    <p:extLst>
      <p:ext uri="{BB962C8B-B14F-4D97-AF65-F5344CB8AC3E}">
        <p14:creationId xmlns:p14="http://schemas.microsoft.com/office/powerpoint/2010/main" val="2390560607"/>
      </p:ext>
    </p:extLst>
  </p:cSld>
  <p:clrMapOvr>
    <a:masterClrMapping/>
  </p:clrMapOvr>
  <mc:AlternateContent xmlns:mc="http://schemas.openxmlformats.org/markup-compatibility/2006" xmlns:p14="http://schemas.microsoft.com/office/powerpoint/2010/main">
    <mc:Choice Requires="p14">
      <p:transition spd="slow" p14:dur="2000" advTm="10239"/>
    </mc:Choice>
    <mc:Fallback xmlns="">
      <p:transition spd="slow" advTm="10239"/>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7474578" y="1093926"/>
            <a:ext cx="3364110" cy="2996602"/>
          </a:xfrm>
          <a:prstGeom prst="rect">
            <a:avLst/>
          </a:prstGeom>
        </p:spPr>
      </p:pic>
      <p:sp>
        <p:nvSpPr>
          <p:cNvPr id="6" name="テキスト ボックス 5"/>
          <p:cNvSpPr txBox="1"/>
          <p:nvPr/>
        </p:nvSpPr>
        <p:spPr>
          <a:xfrm>
            <a:off x="444500" y="368300"/>
            <a:ext cx="1592103" cy="523220"/>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資金は？</a:t>
            </a:r>
          </a:p>
        </p:txBody>
      </p:sp>
      <p:sp>
        <p:nvSpPr>
          <p:cNvPr id="7" name="テキスト ボックス 6"/>
          <p:cNvSpPr txBox="1"/>
          <p:nvPr/>
        </p:nvSpPr>
        <p:spPr>
          <a:xfrm>
            <a:off x="1240551" y="2418584"/>
            <a:ext cx="8863324" cy="2369880"/>
          </a:xfrm>
          <a:prstGeom prst="rect">
            <a:avLst/>
          </a:prstGeom>
          <a:noFill/>
        </p:spPr>
        <p:txBody>
          <a:bodyPr wrap="none" rtlCol="0">
            <a:spAutoFit/>
          </a:bodyPr>
          <a:lstStyle/>
          <a:p>
            <a:r>
              <a:rPr kumimoji="1" lang="en-US" altLang="ja-JP" sz="4000" dirty="0">
                <a:latin typeface="HGP創英角ﾎﾟｯﾌﾟ体" panose="040B0A00000000000000" pitchFamily="50" charset="-128"/>
                <a:ea typeface="HGP創英角ﾎﾟｯﾌﾟ体" panose="040B0A00000000000000" pitchFamily="50" charset="-128"/>
              </a:rPr>
              <a:t>IR</a:t>
            </a:r>
            <a:r>
              <a:rPr kumimoji="1" lang="ja-JP" altLang="en-US" sz="4000" dirty="0">
                <a:latin typeface="HGP創英角ﾎﾟｯﾌﾟ体" panose="040B0A00000000000000" pitchFamily="50" charset="-128"/>
                <a:ea typeface="HGP創英角ﾎﾟｯﾌﾟ体" panose="040B0A00000000000000" pitchFamily="50" charset="-128"/>
              </a:rPr>
              <a:t>設立には投資規模が</a:t>
            </a:r>
            <a:endParaRPr kumimoji="1" lang="en-US" altLang="ja-JP" sz="4000" dirty="0">
              <a:latin typeface="HGP創英角ﾎﾟｯﾌﾟ体" panose="040B0A00000000000000" pitchFamily="50" charset="-128"/>
              <a:ea typeface="HGP創英角ﾎﾟｯﾌﾟ体" panose="040B0A00000000000000" pitchFamily="50" charset="-128"/>
            </a:endParaRPr>
          </a:p>
          <a:p>
            <a:r>
              <a:rPr lang="ja-JP" altLang="en-US" dirty="0">
                <a:latin typeface="HGP創英角ﾎﾟｯﾌﾟ体" panose="040B0A00000000000000" pitchFamily="50" charset="-128"/>
                <a:ea typeface="HGP創英角ﾎﾟｯﾌﾟ体" panose="040B0A00000000000000" pitchFamily="50" charset="-128"/>
              </a:rPr>
              <a:t>　　　　　　　　　　　　　　　　</a:t>
            </a:r>
            <a:r>
              <a:rPr kumimoji="1" lang="ja-JP" altLang="en-US" sz="5400" dirty="0">
                <a:solidFill>
                  <a:srgbClr val="FF0000"/>
                </a:solidFill>
                <a:latin typeface="HGP創英角ﾎﾟｯﾌﾟ体" panose="040B0A00000000000000" pitchFamily="50" charset="-128"/>
                <a:ea typeface="HGP創英角ﾎﾟｯﾌﾟ体" panose="040B0A00000000000000" pitchFamily="50" charset="-128"/>
              </a:rPr>
              <a:t>約</a:t>
            </a:r>
            <a:r>
              <a:rPr kumimoji="1" lang="en-US" altLang="ja-JP" sz="5400" dirty="0">
                <a:solidFill>
                  <a:srgbClr val="FF0000"/>
                </a:solidFill>
                <a:latin typeface="HGP創英角ﾎﾟｯﾌﾟ体" panose="040B0A00000000000000" pitchFamily="50" charset="-128"/>
                <a:ea typeface="HGP創英角ﾎﾟｯﾌﾟ体" panose="040B0A00000000000000" pitchFamily="50" charset="-128"/>
              </a:rPr>
              <a:t>9300</a:t>
            </a:r>
            <a:r>
              <a:rPr kumimoji="1" lang="ja-JP" altLang="en-US" sz="5400" dirty="0">
                <a:solidFill>
                  <a:srgbClr val="FF0000"/>
                </a:solidFill>
                <a:latin typeface="HGP創英角ﾎﾟｯﾌﾟ体" panose="040B0A00000000000000" pitchFamily="50" charset="-128"/>
                <a:ea typeface="HGP創英角ﾎﾟｯﾌﾟ体" panose="040B0A00000000000000" pitchFamily="50" charset="-128"/>
              </a:rPr>
              <a:t>億</a:t>
            </a:r>
            <a:endParaRPr kumimoji="1" lang="en-US" altLang="ja-JP" sz="5400" dirty="0">
              <a:solidFill>
                <a:srgbClr val="FF0000"/>
              </a:solidFill>
              <a:latin typeface="HGP創英角ﾎﾟｯﾌﾟ体" panose="040B0A00000000000000" pitchFamily="50" charset="-128"/>
              <a:ea typeface="HGP創英角ﾎﾟｯﾌﾟ体" panose="040B0A00000000000000" pitchFamily="50" charset="-128"/>
            </a:endParaRPr>
          </a:p>
          <a:p>
            <a:r>
              <a:rPr lang="ja-JP" altLang="en-US" sz="5400" dirty="0">
                <a:latin typeface="HGP創英角ﾎﾟｯﾌﾟ体" panose="040B0A00000000000000" pitchFamily="50" charset="-128"/>
                <a:ea typeface="HGP創英角ﾎﾟｯﾌﾟ体" panose="040B0A00000000000000" pitchFamily="50" charset="-128"/>
              </a:rPr>
              <a:t>　　　　　　　　　</a:t>
            </a:r>
            <a:r>
              <a:rPr kumimoji="1" lang="ja-JP" altLang="en-US" sz="4000" dirty="0">
                <a:latin typeface="HGP創英角ﾎﾟｯﾌﾟ体" panose="040B0A00000000000000" pitchFamily="50" charset="-128"/>
                <a:ea typeface="HGP創英角ﾎﾟｯﾌﾟ体" panose="040B0A00000000000000" pitchFamily="50" charset="-128"/>
              </a:rPr>
              <a:t>と潤沢な資金がある</a:t>
            </a:r>
          </a:p>
        </p:txBody>
      </p:sp>
      <p:sp>
        <p:nvSpPr>
          <p:cNvPr id="8" name="テキスト ボックス 7"/>
          <p:cNvSpPr txBox="1"/>
          <p:nvPr/>
        </p:nvSpPr>
        <p:spPr>
          <a:xfrm>
            <a:off x="2681784" y="5325204"/>
            <a:ext cx="6474849" cy="584775"/>
          </a:xfrm>
          <a:prstGeom prst="rect">
            <a:avLst/>
          </a:prstGeom>
          <a:noFill/>
        </p:spPr>
        <p:txBody>
          <a:bodyPr wrap="none" rtlCol="0">
            <a:spAutoFit/>
          </a:bodyPr>
          <a:lstStyle/>
          <a:p>
            <a:r>
              <a:rPr kumimoji="1" lang="ja-JP" altLang="en-US" sz="3200" u="sng" dirty="0">
                <a:latin typeface="HGP創英角ﾎﾟｯﾌﾟ体" panose="040B0A00000000000000" pitchFamily="50" charset="-128"/>
                <a:ea typeface="HGP創英角ﾎﾟｯﾌﾟ体" panose="040B0A00000000000000" pitchFamily="50" charset="-128"/>
              </a:rPr>
              <a:t>莫大な資金があるからこそ実現可能</a:t>
            </a:r>
          </a:p>
        </p:txBody>
      </p:sp>
    </p:spTree>
    <p:extLst>
      <p:ext uri="{BB962C8B-B14F-4D97-AF65-F5344CB8AC3E}">
        <p14:creationId xmlns:p14="http://schemas.microsoft.com/office/powerpoint/2010/main" val="2520893087"/>
      </p:ext>
    </p:extLst>
  </p:cSld>
  <p:clrMapOvr>
    <a:masterClrMapping/>
  </p:clrMapOvr>
  <mc:AlternateContent xmlns:mc="http://schemas.openxmlformats.org/markup-compatibility/2006" xmlns:p14="http://schemas.microsoft.com/office/powerpoint/2010/main">
    <mc:Choice Requires="p14">
      <p:transition spd="slow" p14:dur="2000" advTm="12504"/>
    </mc:Choice>
    <mc:Fallback xmlns="">
      <p:transition spd="slow" advTm="12504"/>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xmlns="" id="{ACC0B4F0-7D43-458A-9887-0A47F5F812E2}"/>
              </a:ext>
            </a:extLst>
          </p:cNvPr>
          <p:cNvPicPr>
            <a:picLocks noChangeAspect="1"/>
          </p:cNvPicPr>
          <p:nvPr/>
        </p:nvPicPr>
        <p:blipFill>
          <a:blip r:embed="rId3"/>
          <a:stretch>
            <a:fillRect/>
          </a:stretch>
        </p:blipFill>
        <p:spPr>
          <a:xfrm>
            <a:off x="1938712" y="1616538"/>
            <a:ext cx="4438273" cy="1536325"/>
          </a:xfrm>
          <a:prstGeom prst="rect">
            <a:avLst/>
          </a:prstGeom>
        </p:spPr>
      </p:pic>
      <p:pic>
        <p:nvPicPr>
          <p:cNvPr id="4" name="図 3">
            <a:extLst>
              <a:ext uri="{FF2B5EF4-FFF2-40B4-BE49-F238E27FC236}">
                <a16:creationId xmlns:a16="http://schemas.microsoft.com/office/drawing/2014/main" xmlns="" id="{4199FD6C-95E7-4CA8-84FC-96BB11E9A45C}"/>
              </a:ext>
            </a:extLst>
          </p:cNvPr>
          <p:cNvPicPr>
            <a:picLocks noChangeAspect="1"/>
          </p:cNvPicPr>
          <p:nvPr/>
        </p:nvPicPr>
        <p:blipFill>
          <a:blip r:embed="rId4"/>
          <a:stretch>
            <a:fillRect/>
          </a:stretch>
        </p:blipFill>
        <p:spPr>
          <a:xfrm>
            <a:off x="7057533" y="1616538"/>
            <a:ext cx="3920068" cy="1390008"/>
          </a:xfrm>
          <a:prstGeom prst="rect">
            <a:avLst/>
          </a:prstGeom>
        </p:spPr>
      </p:pic>
      <p:pic>
        <p:nvPicPr>
          <p:cNvPr id="5" name="図 4">
            <a:extLst>
              <a:ext uri="{FF2B5EF4-FFF2-40B4-BE49-F238E27FC236}">
                <a16:creationId xmlns:a16="http://schemas.microsoft.com/office/drawing/2014/main" xmlns="" id="{2BB0B1ED-5341-47DA-A5EC-F7316F6C8671}"/>
              </a:ext>
            </a:extLst>
          </p:cNvPr>
          <p:cNvPicPr>
            <a:picLocks noChangeAspect="1"/>
          </p:cNvPicPr>
          <p:nvPr/>
        </p:nvPicPr>
        <p:blipFill>
          <a:blip r:embed="rId5"/>
          <a:stretch>
            <a:fillRect/>
          </a:stretch>
        </p:blipFill>
        <p:spPr>
          <a:xfrm>
            <a:off x="3059231" y="4047010"/>
            <a:ext cx="3269947" cy="1833265"/>
          </a:xfrm>
          <a:prstGeom prst="rect">
            <a:avLst/>
          </a:prstGeom>
        </p:spPr>
      </p:pic>
      <p:pic>
        <p:nvPicPr>
          <p:cNvPr id="6" name="図 5">
            <a:extLst>
              <a:ext uri="{FF2B5EF4-FFF2-40B4-BE49-F238E27FC236}">
                <a16:creationId xmlns:a16="http://schemas.microsoft.com/office/drawing/2014/main" xmlns="" id="{E72981DB-7B8F-46B5-A13F-F0E01A11503F}"/>
              </a:ext>
            </a:extLst>
          </p:cNvPr>
          <p:cNvPicPr>
            <a:picLocks noChangeAspect="1"/>
          </p:cNvPicPr>
          <p:nvPr/>
        </p:nvPicPr>
        <p:blipFill>
          <a:blip r:embed="rId6"/>
          <a:stretch>
            <a:fillRect/>
          </a:stretch>
        </p:blipFill>
        <p:spPr>
          <a:xfrm>
            <a:off x="6977503" y="3993400"/>
            <a:ext cx="3572566" cy="1755800"/>
          </a:xfrm>
          <a:prstGeom prst="rect">
            <a:avLst/>
          </a:prstGeom>
        </p:spPr>
      </p:pic>
      <p:pic>
        <p:nvPicPr>
          <p:cNvPr id="7" name="図 6">
            <a:extLst>
              <a:ext uri="{FF2B5EF4-FFF2-40B4-BE49-F238E27FC236}">
                <a16:creationId xmlns:a16="http://schemas.microsoft.com/office/drawing/2014/main" xmlns="" id="{7BFD32E6-79E6-45BA-AE87-BA1E911B092A}"/>
              </a:ext>
            </a:extLst>
          </p:cNvPr>
          <p:cNvPicPr>
            <a:picLocks noChangeAspect="1"/>
          </p:cNvPicPr>
          <p:nvPr/>
        </p:nvPicPr>
        <p:blipFill>
          <a:blip r:embed="rId7"/>
          <a:stretch>
            <a:fillRect/>
          </a:stretch>
        </p:blipFill>
        <p:spPr>
          <a:xfrm>
            <a:off x="191796" y="3313019"/>
            <a:ext cx="2676376" cy="2871465"/>
          </a:xfrm>
          <a:prstGeom prst="rect">
            <a:avLst/>
          </a:prstGeom>
        </p:spPr>
      </p:pic>
      <p:pic>
        <p:nvPicPr>
          <p:cNvPr id="2" name="図 1"/>
          <p:cNvPicPr>
            <a:picLocks noChangeAspect="1"/>
          </p:cNvPicPr>
          <p:nvPr/>
        </p:nvPicPr>
        <p:blipFill>
          <a:blip r:embed="rId8"/>
          <a:stretch>
            <a:fillRect/>
          </a:stretch>
        </p:blipFill>
        <p:spPr>
          <a:xfrm>
            <a:off x="-24370" y="0"/>
            <a:ext cx="4182218" cy="749873"/>
          </a:xfrm>
          <a:prstGeom prst="rect">
            <a:avLst/>
          </a:prstGeom>
        </p:spPr>
      </p:pic>
      <p:sp>
        <p:nvSpPr>
          <p:cNvPr id="9" name="テキスト ボックス 8"/>
          <p:cNvSpPr txBox="1"/>
          <p:nvPr/>
        </p:nvSpPr>
        <p:spPr>
          <a:xfrm>
            <a:off x="4694204" y="828559"/>
            <a:ext cx="2710999" cy="369332"/>
          </a:xfrm>
          <a:prstGeom prst="rect">
            <a:avLst/>
          </a:prstGeom>
          <a:noFill/>
        </p:spPr>
        <p:txBody>
          <a:bodyPr wrap="none" rtlCol="0">
            <a:spAutoFit/>
          </a:bodyPr>
          <a:lstStyle/>
          <a:p>
            <a:r>
              <a:rPr kumimoji="1" lang="ja-JP" altLang="en-US" dirty="0"/>
              <a:t>初心者向けの施設の設置</a:t>
            </a:r>
          </a:p>
        </p:txBody>
      </p:sp>
    </p:spTree>
    <p:custDataLst>
      <p:tags r:id="rId1"/>
    </p:custDataLst>
    <p:extLst>
      <p:ext uri="{BB962C8B-B14F-4D97-AF65-F5344CB8AC3E}">
        <p14:creationId xmlns:p14="http://schemas.microsoft.com/office/powerpoint/2010/main" val="2764635773"/>
      </p:ext>
    </p:extLst>
  </p:cSld>
  <p:clrMapOvr>
    <a:masterClrMapping/>
  </p:clrMapOvr>
  <p:transition spd="slow" advTm="6115">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80">
                                          <p:stCondLst>
                                            <p:cond delay="0"/>
                                          </p:stCondLst>
                                        </p:cTn>
                                        <p:tgtEl>
                                          <p:spTgt spid="6"/>
                                        </p:tgtEl>
                                      </p:cBhvr>
                                    </p:animEffect>
                                    <p:anim calcmode="lin" valueType="num">
                                      <p:cBhvr>
                                        <p:cTn id="6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7" dur="26">
                                          <p:stCondLst>
                                            <p:cond delay="650"/>
                                          </p:stCondLst>
                                        </p:cTn>
                                        <p:tgtEl>
                                          <p:spTgt spid="6"/>
                                        </p:tgtEl>
                                      </p:cBhvr>
                                      <p:to x="100000" y="60000"/>
                                    </p:animScale>
                                    <p:animScale>
                                      <p:cBhvr>
                                        <p:cTn id="68" dur="166" decel="50000">
                                          <p:stCondLst>
                                            <p:cond delay="676"/>
                                          </p:stCondLst>
                                        </p:cTn>
                                        <p:tgtEl>
                                          <p:spTgt spid="6"/>
                                        </p:tgtEl>
                                      </p:cBhvr>
                                      <p:to x="100000" y="100000"/>
                                    </p:animScale>
                                    <p:animScale>
                                      <p:cBhvr>
                                        <p:cTn id="69" dur="26">
                                          <p:stCondLst>
                                            <p:cond delay="1312"/>
                                          </p:stCondLst>
                                        </p:cTn>
                                        <p:tgtEl>
                                          <p:spTgt spid="6"/>
                                        </p:tgtEl>
                                      </p:cBhvr>
                                      <p:to x="100000" y="80000"/>
                                    </p:animScale>
                                    <p:animScale>
                                      <p:cBhvr>
                                        <p:cTn id="70" dur="166" decel="50000">
                                          <p:stCondLst>
                                            <p:cond delay="1338"/>
                                          </p:stCondLst>
                                        </p:cTn>
                                        <p:tgtEl>
                                          <p:spTgt spid="6"/>
                                        </p:tgtEl>
                                      </p:cBhvr>
                                      <p:to x="100000" y="100000"/>
                                    </p:animScale>
                                    <p:animScale>
                                      <p:cBhvr>
                                        <p:cTn id="71" dur="26">
                                          <p:stCondLst>
                                            <p:cond delay="1642"/>
                                          </p:stCondLst>
                                        </p:cTn>
                                        <p:tgtEl>
                                          <p:spTgt spid="6"/>
                                        </p:tgtEl>
                                      </p:cBhvr>
                                      <p:to x="100000" y="90000"/>
                                    </p:animScale>
                                    <p:animScale>
                                      <p:cBhvr>
                                        <p:cTn id="72" dur="166" decel="50000">
                                          <p:stCondLst>
                                            <p:cond delay="1668"/>
                                          </p:stCondLst>
                                        </p:cTn>
                                        <p:tgtEl>
                                          <p:spTgt spid="6"/>
                                        </p:tgtEl>
                                      </p:cBhvr>
                                      <p:to x="100000" y="100000"/>
                                    </p:animScale>
                                    <p:animScale>
                                      <p:cBhvr>
                                        <p:cTn id="73" dur="26">
                                          <p:stCondLst>
                                            <p:cond delay="1808"/>
                                          </p:stCondLst>
                                        </p:cTn>
                                        <p:tgtEl>
                                          <p:spTgt spid="6"/>
                                        </p:tgtEl>
                                      </p:cBhvr>
                                      <p:to x="100000" y="95000"/>
                                    </p:animScale>
                                    <p:animScale>
                                      <p:cBhvr>
                                        <p:cTn id="7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50061"/>
            <a:ext cx="3995004" cy="523220"/>
          </a:xfrm>
          <a:prstGeom prst="rect">
            <a:avLst/>
          </a:prstGeom>
          <a:noFill/>
        </p:spPr>
        <p:txBody>
          <a:bodyPr wrap="none" rtlCol="0">
            <a:spAutoFit/>
          </a:bodyPr>
          <a:lstStyle/>
          <a:p>
            <a:r>
              <a:rPr lang="ja-JP" altLang="en-US" sz="2800" dirty="0">
                <a:latin typeface="HGP創英角ﾎﾟｯﾌﾟ体" panose="040B0A00000000000000" pitchFamily="50" charset="-128"/>
                <a:ea typeface="HGP創英角ﾎﾟｯﾌﾟ体" panose="040B0A00000000000000" pitchFamily="50" charset="-128"/>
              </a:rPr>
              <a:t>参加人口を増やすには？</a:t>
            </a:r>
            <a:endParaRPr lang="en-US" altLang="ja-JP" sz="2800" dirty="0">
              <a:latin typeface="HGP創英角ﾎﾟｯﾌﾟ体" panose="040B0A00000000000000" pitchFamily="50" charset="-128"/>
              <a:ea typeface="HGP創英角ﾎﾟｯﾌﾟ体" panose="040B0A00000000000000" pitchFamily="50" charset="-128"/>
            </a:endParaRPr>
          </a:p>
        </p:txBody>
      </p:sp>
      <p:sp>
        <p:nvSpPr>
          <p:cNvPr id="3" name="テキスト ボックス 2"/>
          <p:cNvSpPr txBox="1"/>
          <p:nvPr/>
        </p:nvSpPr>
        <p:spPr>
          <a:xfrm>
            <a:off x="203200" y="2190601"/>
            <a:ext cx="5934638" cy="584775"/>
          </a:xfrm>
          <a:prstGeom prst="rect">
            <a:avLst/>
          </a:prstGeom>
          <a:noFill/>
        </p:spPr>
        <p:txBody>
          <a:bodyPr wrap="none" rtlCol="0">
            <a:spAutoFit/>
          </a:bodyPr>
          <a:lstStyle/>
          <a:p>
            <a:r>
              <a:rPr kumimoji="1" lang="ja-JP" altLang="en-US" sz="3200" dirty="0">
                <a:solidFill>
                  <a:srgbClr val="FF0000"/>
                </a:solidFill>
                <a:latin typeface="HGP創英角ﾎﾟｯﾌﾟ体" panose="040B0A00000000000000" pitchFamily="50" charset="-128"/>
                <a:ea typeface="HGP創英角ﾎﾟｯﾌﾟ体" panose="040B0A00000000000000" pitchFamily="50" charset="-128"/>
              </a:rPr>
              <a:t>それぞれの施設でコースの差別化</a:t>
            </a:r>
          </a:p>
        </p:txBody>
      </p:sp>
      <p:sp>
        <p:nvSpPr>
          <p:cNvPr id="4" name="テキスト ボックス 3"/>
          <p:cNvSpPr txBox="1"/>
          <p:nvPr/>
        </p:nvSpPr>
        <p:spPr>
          <a:xfrm>
            <a:off x="569647" y="3213100"/>
            <a:ext cx="4602542" cy="3477875"/>
          </a:xfrm>
          <a:prstGeom prst="rect">
            <a:avLst/>
          </a:prstGeom>
          <a:noFill/>
        </p:spPr>
        <p:txBody>
          <a:bodyPr wrap="none" rtlCol="0">
            <a:spAutoFit/>
          </a:bodyPr>
          <a:lstStyle/>
          <a:p>
            <a:r>
              <a:rPr lang="en-US" altLang="ja-JP" sz="4400" dirty="0">
                <a:latin typeface="HGP創英角ﾎﾟｯﾌﾟ体" panose="040B0A00000000000000" pitchFamily="50" charset="-128"/>
                <a:ea typeface="HGP創英角ﾎﾟｯﾌﾟ体" panose="040B0A00000000000000" pitchFamily="50" charset="-128"/>
              </a:rPr>
              <a:t>(</a:t>
            </a:r>
            <a:r>
              <a:rPr lang="ja-JP" altLang="en-US" sz="4400" dirty="0">
                <a:latin typeface="HGP創英角ﾎﾟｯﾌﾟ体" panose="040B0A00000000000000" pitchFamily="50" charset="-128"/>
                <a:ea typeface="HGP創英角ﾎﾟｯﾌﾟ体" panose="040B0A00000000000000" pitchFamily="50" charset="-128"/>
              </a:rPr>
              <a:t>例</a:t>
            </a:r>
            <a:r>
              <a:rPr lang="en-US" altLang="ja-JP" sz="4400" dirty="0">
                <a:latin typeface="HGP創英角ﾎﾟｯﾌﾟ体" panose="040B0A00000000000000" pitchFamily="50" charset="-128"/>
                <a:ea typeface="HGP創英角ﾎﾟｯﾌﾟ体" panose="040B0A00000000000000" pitchFamily="50" charset="-128"/>
              </a:rPr>
              <a:t>)</a:t>
            </a:r>
          </a:p>
          <a:p>
            <a:r>
              <a:rPr kumimoji="1" lang="ja-JP" altLang="en-US" sz="4400" dirty="0">
                <a:latin typeface="HGP創英角ﾎﾟｯﾌﾟ体" panose="040B0A00000000000000" pitchFamily="50" charset="-128"/>
                <a:ea typeface="HGP創英角ﾎﾟｯﾌﾟ体" panose="040B0A00000000000000" pitchFamily="50" charset="-128"/>
              </a:rPr>
              <a:t>初心者コース</a:t>
            </a:r>
            <a:endParaRPr kumimoji="1" lang="en-US" altLang="ja-JP" sz="4400" dirty="0">
              <a:latin typeface="HGP創英角ﾎﾟｯﾌﾟ体" panose="040B0A00000000000000" pitchFamily="50" charset="-128"/>
              <a:ea typeface="HGP創英角ﾎﾟｯﾌﾟ体" panose="040B0A00000000000000" pitchFamily="50" charset="-128"/>
            </a:endParaRPr>
          </a:p>
          <a:p>
            <a:r>
              <a:rPr lang="ja-JP" altLang="en-US" sz="4400" dirty="0">
                <a:latin typeface="HGP創英角ﾎﾟｯﾌﾟ体" panose="040B0A00000000000000" pitchFamily="50" charset="-128"/>
                <a:ea typeface="HGP創英角ﾎﾟｯﾌﾟ体" panose="040B0A00000000000000" pitchFamily="50" charset="-128"/>
              </a:rPr>
              <a:t>中級者コース</a:t>
            </a:r>
            <a:endParaRPr lang="en-US" altLang="ja-JP" sz="4400" dirty="0">
              <a:latin typeface="HGP創英角ﾎﾟｯﾌﾟ体" panose="040B0A00000000000000" pitchFamily="50" charset="-128"/>
              <a:ea typeface="HGP創英角ﾎﾟｯﾌﾟ体" panose="040B0A00000000000000" pitchFamily="50" charset="-128"/>
            </a:endParaRPr>
          </a:p>
          <a:p>
            <a:r>
              <a:rPr kumimoji="1" lang="ja-JP" altLang="en-US" sz="4400" dirty="0">
                <a:latin typeface="HGP創英角ﾎﾟｯﾌﾟ体" panose="040B0A00000000000000" pitchFamily="50" charset="-128"/>
                <a:ea typeface="HGP創英角ﾎﾟｯﾌﾟ体" panose="040B0A00000000000000" pitchFamily="50" charset="-128"/>
              </a:rPr>
              <a:t>上級者コース</a:t>
            </a:r>
            <a:endParaRPr kumimoji="1" lang="en-US" altLang="ja-JP" sz="4400" dirty="0">
              <a:latin typeface="HGP創英角ﾎﾟｯﾌﾟ体" panose="040B0A00000000000000" pitchFamily="50" charset="-128"/>
              <a:ea typeface="HGP創英角ﾎﾟｯﾌﾟ体" panose="040B0A00000000000000" pitchFamily="50" charset="-128"/>
            </a:endParaRPr>
          </a:p>
          <a:p>
            <a:r>
              <a:rPr lang="ja-JP" altLang="en-US" sz="4400" dirty="0">
                <a:latin typeface="HGP創英角ﾎﾟｯﾌﾟ体" panose="040B0A00000000000000" pitchFamily="50" charset="-128"/>
                <a:ea typeface="HGP創英角ﾎﾟｯﾌﾟ体" panose="040B0A00000000000000" pitchFamily="50" charset="-128"/>
              </a:rPr>
              <a:t>エキスパートコース</a:t>
            </a:r>
            <a:endParaRPr kumimoji="1" lang="ja-JP" altLang="en-US" sz="4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6605122" y="3490098"/>
            <a:ext cx="5464958" cy="2431435"/>
          </a:xfrm>
          <a:prstGeom prst="rect">
            <a:avLst/>
          </a:prstGeom>
          <a:noFill/>
          <a:ln w="76200">
            <a:solidFill>
              <a:srgbClr val="FFC000"/>
            </a:solidFill>
          </a:ln>
        </p:spPr>
        <p:txBody>
          <a:bodyPr wrap="none" rtlCol="0">
            <a:spAutoFit/>
          </a:bodyPr>
          <a:lstStyle/>
          <a:p>
            <a:r>
              <a:rPr lang="ja-JP" altLang="en-US" sz="4000" dirty="0">
                <a:latin typeface="HGP創英角ﾎﾟｯﾌﾟ体" panose="040B0A00000000000000" pitchFamily="50" charset="-128"/>
                <a:ea typeface="HGP創英角ﾎﾟｯﾌﾟ体" panose="040B0A00000000000000" pitchFamily="50" charset="-128"/>
              </a:rPr>
              <a:t>初心者参加のハードルを</a:t>
            </a:r>
            <a:endParaRPr lang="en-US" altLang="ja-JP" sz="4000" dirty="0">
              <a:latin typeface="HGP創英角ﾎﾟｯﾌﾟ体" panose="040B0A00000000000000" pitchFamily="50" charset="-128"/>
              <a:ea typeface="HGP創英角ﾎﾟｯﾌﾟ体" panose="040B0A00000000000000" pitchFamily="50" charset="-128"/>
            </a:endParaRPr>
          </a:p>
          <a:p>
            <a:r>
              <a:rPr lang="ja-JP" altLang="en-US" sz="4000" dirty="0">
                <a:latin typeface="HGP創英角ﾎﾟｯﾌﾟ体" panose="040B0A00000000000000" pitchFamily="50" charset="-128"/>
                <a:ea typeface="HGP創英角ﾎﾟｯﾌﾟ体" panose="040B0A00000000000000" pitchFamily="50" charset="-128"/>
              </a:rPr>
              <a:t>下げる</a:t>
            </a:r>
            <a:endParaRPr lang="en-US" altLang="ja-JP" sz="4000" dirty="0">
              <a:latin typeface="HGP創英角ﾎﾟｯﾌﾟ体" panose="040B0A00000000000000" pitchFamily="50" charset="-128"/>
              <a:ea typeface="HGP創英角ﾎﾟｯﾌﾟ体" panose="040B0A00000000000000" pitchFamily="50" charset="-128"/>
            </a:endParaRPr>
          </a:p>
          <a:p>
            <a:endParaRPr kumimoji="1" lang="en-US" altLang="ja-JP" sz="3200" dirty="0">
              <a:latin typeface="HGP創英角ﾎﾟｯﾌﾟ体" panose="040B0A00000000000000" pitchFamily="50" charset="-128"/>
              <a:ea typeface="HGP創英角ﾎﾟｯﾌﾟ体" panose="040B0A00000000000000" pitchFamily="50" charset="-128"/>
            </a:endParaRPr>
          </a:p>
          <a:p>
            <a:r>
              <a:rPr kumimoji="1" lang="ja-JP" altLang="en-US" sz="4000" dirty="0">
                <a:latin typeface="HGP創英角ﾎﾟｯﾌﾟ体" panose="040B0A00000000000000" pitchFamily="50" charset="-128"/>
                <a:ea typeface="HGP創英角ﾎﾟｯﾌﾟ体" panose="040B0A00000000000000" pitchFamily="50" charset="-128"/>
              </a:rPr>
              <a:t>参加人口の増加</a:t>
            </a:r>
          </a:p>
        </p:txBody>
      </p:sp>
      <p:sp>
        <p:nvSpPr>
          <p:cNvPr id="7" name="右矢印 6"/>
          <p:cNvSpPr/>
          <p:nvPr/>
        </p:nvSpPr>
        <p:spPr>
          <a:xfrm>
            <a:off x="5359266" y="4013708"/>
            <a:ext cx="1155700" cy="159923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9594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90395" y="546965"/>
            <a:ext cx="1435008" cy="400110"/>
          </a:xfrm>
          <a:prstGeom prst="rect">
            <a:avLst/>
          </a:prstGeom>
          <a:noFill/>
        </p:spPr>
        <p:txBody>
          <a:bodyPr wrap="none" rtlCol="0">
            <a:spAutoFit/>
          </a:bodyPr>
          <a:lstStyle/>
          <a:p>
            <a:r>
              <a:rPr kumimoji="1" lang="en-US" altLang="ja-JP" sz="2000" dirty="0">
                <a:latin typeface="HGP創英角ﾎﾟｯﾌﾟ体" panose="040B0A00000000000000" pitchFamily="50" charset="-128"/>
                <a:ea typeface="HGP創英角ﾎﾟｯﾌﾟ体" panose="040B0A00000000000000" pitchFamily="50" charset="-128"/>
              </a:rPr>
              <a:t>IR</a:t>
            </a:r>
            <a:r>
              <a:rPr lang="ja-JP" altLang="en-US" sz="2000" dirty="0">
                <a:latin typeface="HGP創英角ﾎﾟｯﾌﾟ体" panose="040B0A00000000000000" pitchFamily="50" charset="-128"/>
                <a:ea typeface="HGP創英角ﾎﾟｯﾌﾟ体" panose="040B0A00000000000000" pitchFamily="50" charset="-128"/>
              </a:rPr>
              <a:t>整備効果</a:t>
            </a:r>
            <a:endParaRPr kumimoji="1" lang="ja-JP" altLang="en-US" sz="2000" dirty="0">
              <a:latin typeface="HGP創英角ﾎﾟｯﾌﾟ体" panose="040B0A00000000000000" pitchFamily="50" charset="-128"/>
              <a:ea typeface="HGP創英角ﾎﾟｯﾌﾟ体" panose="040B0A00000000000000" pitchFamily="50" charset="-128"/>
            </a:endParaRPr>
          </a:p>
        </p:txBody>
      </p:sp>
      <p:sp>
        <p:nvSpPr>
          <p:cNvPr id="4" name="角丸四角形 3"/>
          <p:cNvSpPr/>
          <p:nvPr/>
        </p:nvSpPr>
        <p:spPr>
          <a:xfrm>
            <a:off x="7162314" y="1336738"/>
            <a:ext cx="4753676" cy="3181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latin typeface="HGP創英角ﾎﾟｯﾌﾟ体" panose="040B0A00000000000000" pitchFamily="50" charset="-128"/>
              <a:ea typeface="HGP創英角ﾎﾟｯﾌﾟ体" panose="040B0A00000000000000" pitchFamily="50" charset="-128"/>
            </a:endParaRPr>
          </a:p>
          <a:p>
            <a:pPr algn="ctr"/>
            <a:r>
              <a:rPr kumimoji="1" lang="ja-JP" altLang="en-US" sz="2400" dirty="0">
                <a:latin typeface="HGP創英角ﾎﾟｯﾌﾟ体" panose="040B0A00000000000000" pitchFamily="50" charset="-128"/>
                <a:ea typeface="HGP創英角ﾎﾟｯﾌﾟ体" panose="040B0A00000000000000" pitchFamily="50" charset="-128"/>
              </a:rPr>
              <a:t>リゾートワールドセントーサ</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直接雇用　</a:t>
            </a:r>
            <a:r>
              <a:rPr lang="en-US" altLang="ja-JP" sz="2400" dirty="0">
                <a:latin typeface="HGP創英角ﾎﾟｯﾌﾟ体" panose="040B0A00000000000000" pitchFamily="50" charset="-128"/>
                <a:ea typeface="HGP創英角ﾎﾟｯﾌﾟ体" panose="040B0A00000000000000" pitchFamily="50" charset="-128"/>
              </a:rPr>
              <a:t>14000</a:t>
            </a:r>
            <a:r>
              <a:rPr lang="ja-JP" altLang="en-US" sz="2400" dirty="0">
                <a:latin typeface="HGP創英角ﾎﾟｯﾌﾟ体" panose="040B0A00000000000000" pitchFamily="50" charset="-128"/>
                <a:ea typeface="HGP創英角ﾎﾟｯﾌﾟ体" panose="040B0A00000000000000" pitchFamily="50" charset="-128"/>
              </a:rPr>
              <a:t>人</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kumimoji="1" lang="ja-JP" altLang="en-US" sz="2400" dirty="0">
                <a:latin typeface="HGP創英角ﾎﾟｯﾌﾟ体" panose="040B0A00000000000000" pitchFamily="50" charset="-128"/>
                <a:ea typeface="HGP創英角ﾎﾟｯﾌﾟ体" panose="040B0A00000000000000" pitchFamily="50" charset="-128"/>
              </a:rPr>
              <a:t>間接雇用　</a:t>
            </a:r>
            <a:r>
              <a:rPr kumimoji="1" lang="en-US" altLang="ja-JP" sz="2400" dirty="0">
                <a:latin typeface="HGP創英角ﾎﾟｯﾌﾟ体" panose="040B0A00000000000000" pitchFamily="50" charset="-128"/>
                <a:ea typeface="HGP創英角ﾎﾟｯﾌﾟ体" panose="040B0A00000000000000" pitchFamily="50" charset="-128"/>
              </a:rPr>
              <a:t>35000</a:t>
            </a:r>
            <a:r>
              <a:rPr kumimoji="1" lang="ja-JP" altLang="en-US" sz="2400" dirty="0">
                <a:latin typeface="HGP創英角ﾎﾟｯﾌﾟ体" panose="040B0A00000000000000" pitchFamily="50" charset="-128"/>
                <a:ea typeface="HGP創英角ﾎﾟｯﾌﾟ体" panose="040B0A00000000000000" pitchFamily="50" charset="-128"/>
              </a:rPr>
              <a:t>人</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kumimoji="1" lang="ja-JP" altLang="en-US" sz="2400" dirty="0">
                <a:latin typeface="HGP創英角ﾎﾟｯﾌﾟ体" panose="040B0A00000000000000" pitchFamily="50" charset="-128"/>
                <a:ea typeface="HGP創英角ﾎﾟｯﾌﾟ体" panose="040B0A00000000000000" pitchFamily="50" charset="-128"/>
              </a:rPr>
              <a:t>　　　　　　　　　　　　計</a:t>
            </a:r>
            <a:r>
              <a:rPr kumimoji="1" lang="en-US" altLang="ja-JP" sz="2400" dirty="0">
                <a:latin typeface="HGP創英角ﾎﾟｯﾌﾟ体" panose="040B0A00000000000000" pitchFamily="50" charset="-128"/>
                <a:ea typeface="HGP創英角ﾎﾟｯﾌﾟ体" panose="040B0A00000000000000" pitchFamily="50" charset="-128"/>
              </a:rPr>
              <a:t>49000</a:t>
            </a:r>
            <a:r>
              <a:rPr kumimoji="1" lang="ja-JP" altLang="en-US" sz="2400" dirty="0">
                <a:latin typeface="HGP創英角ﾎﾟｯﾌﾟ体" panose="040B0A00000000000000" pitchFamily="50" charset="-128"/>
                <a:ea typeface="HGP創英角ﾎﾟｯﾌﾟ体" panose="040B0A00000000000000" pitchFamily="50" charset="-128"/>
              </a:rPr>
              <a:t>人</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kumimoji="1" lang="ja-JP" altLang="en-US" sz="2400" dirty="0">
                <a:latin typeface="HGP創英角ﾎﾟｯﾌﾟ体" panose="040B0A00000000000000" pitchFamily="50" charset="-128"/>
                <a:ea typeface="HGP創英角ﾎﾟｯﾌﾟ体" panose="040B0A00000000000000" pitchFamily="50" charset="-128"/>
              </a:rPr>
              <a:t>マリーナベイサンズ</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lang="en-US" altLang="ja-JP" sz="2400" dirty="0">
                <a:latin typeface="HGP創英角ﾎﾟｯﾌﾟ体" panose="040B0A00000000000000" pitchFamily="50" charset="-128"/>
                <a:ea typeface="HGP創英角ﾎﾟｯﾌﾟ体" panose="040B0A00000000000000" pitchFamily="50" charset="-128"/>
              </a:rPr>
              <a:t>9000</a:t>
            </a:r>
            <a:r>
              <a:rPr lang="ja-JP" altLang="en-US" sz="2400" dirty="0">
                <a:latin typeface="HGP創英角ﾎﾟｯﾌﾟ体" panose="040B0A00000000000000" pitchFamily="50" charset="-128"/>
                <a:ea typeface="HGP創英角ﾎﾟｯﾌﾟ体" panose="040B0A00000000000000" pitchFamily="50" charset="-128"/>
              </a:rPr>
              <a:t>人</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9" name="テキスト ボックス 8"/>
          <p:cNvSpPr txBox="1"/>
          <p:nvPr/>
        </p:nvSpPr>
        <p:spPr>
          <a:xfrm>
            <a:off x="350295" y="4916349"/>
            <a:ext cx="3682418" cy="400110"/>
          </a:xfrm>
          <a:prstGeom prst="rect">
            <a:avLst/>
          </a:prstGeom>
          <a:noFill/>
        </p:spPr>
        <p:txBody>
          <a:bodyPr wrap="none" rtlCol="0">
            <a:spAutoFit/>
          </a:bodyPr>
          <a:lstStyle/>
          <a:p>
            <a:r>
              <a:rPr kumimoji="1" lang="ja-JP" altLang="en-US" sz="2000" dirty="0"/>
              <a:t>東京・大阪に誘致された場合・・・</a:t>
            </a:r>
          </a:p>
        </p:txBody>
      </p:sp>
      <p:sp>
        <p:nvSpPr>
          <p:cNvPr id="10" name="テキスト ボックス 9"/>
          <p:cNvSpPr txBox="1"/>
          <p:nvPr/>
        </p:nvSpPr>
        <p:spPr>
          <a:xfrm>
            <a:off x="903615" y="5571681"/>
            <a:ext cx="10059164" cy="707886"/>
          </a:xfrm>
          <a:prstGeom prst="rect">
            <a:avLst/>
          </a:prstGeom>
          <a:noFill/>
        </p:spPr>
        <p:txBody>
          <a:bodyPr wrap="none" rtlCol="0">
            <a:spAutoFit/>
          </a:bodyPr>
          <a:lstStyle/>
          <a:p>
            <a:r>
              <a:rPr kumimoji="1" lang="ja-JP" altLang="en-US" sz="4000" dirty="0">
                <a:latin typeface="HGS創英角ﾎﾟｯﾌﾟ体" panose="040B0A00000000000000" pitchFamily="50" charset="-128"/>
                <a:ea typeface="HGS創英角ﾎﾟｯﾌﾟ体" panose="040B0A00000000000000" pitchFamily="50" charset="-128"/>
              </a:rPr>
              <a:t>市場規模は</a:t>
            </a:r>
            <a:r>
              <a:rPr kumimoji="1" lang="en-US" altLang="ja-JP" sz="4000" dirty="0">
                <a:solidFill>
                  <a:schemeClr val="accent1"/>
                </a:solidFill>
                <a:latin typeface="HGS創英角ﾎﾟｯﾌﾟ体" panose="040B0A00000000000000" pitchFamily="50" charset="-128"/>
                <a:ea typeface="HGS創英角ﾎﾟｯﾌﾟ体" panose="040B0A00000000000000" pitchFamily="50" charset="-128"/>
              </a:rPr>
              <a:t>1</a:t>
            </a:r>
            <a:r>
              <a:rPr kumimoji="1" lang="ja-JP" altLang="en-US" sz="4000" dirty="0">
                <a:solidFill>
                  <a:schemeClr val="accent1"/>
                </a:solidFill>
                <a:latin typeface="HGS創英角ﾎﾟｯﾌﾟ体" panose="040B0A00000000000000" pitchFamily="50" charset="-128"/>
                <a:ea typeface="HGS創英角ﾎﾟｯﾌﾟ体" panose="040B0A00000000000000" pitchFamily="50" charset="-128"/>
              </a:rPr>
              <a:t>兆</a:t>
            </a:r>
            <a:r>
              <a:rPr kumimoji="1" lang="en-US" altLang="ja-JP" sz="4000" dirty="0">
                <a:solidFill>
                  <a:schemeClr val="accent1"/>
                </a:solidFill>
                <a:latin typeface="HGS創英角ﾎﾟｯﾌﾟ体" panose="040B0A00000000000000" pitchFamily="50" charset="-128"/>
                <a:ea typeface="HGS創英角ﾎﾟｯﾌﾟ体" panose="040B0A00000000000000" pitchFamily="50" charset="-128"/>
              </a:rPr>
              <a:t>5000</a:t>
            </a:r>
            <a:r>
              <a:rPr kumimoji="1" lang="ja-JP" altLang="en-US" sz="4000" dirty="0">
                <a:solidFill>
                  <a:schemeClr val="accent1"/>
                </a:solidFill>
                <a:latin typeface="HGS創英角ﾎﾟｯﾌﾟ体" panose="040B0A00000000000000" pitchFamily="50" charset="-128"/>
                <a:ea typeface="HGS創英角ﾎﾟｯﾌﾟ体" panose="040B0A00000000000000" pitchFamily="50" charset="-128"/>
              </a:rPr>
              <a:t>億円</a:t>
            </a:r>
            <a:r>
              <a:rPr kumimoji="1" lang="ja-JP" altLang="en-US" sz="4000" dirty="0">
                <a:latin typeface="HGS創英角ﾎﾟｯﾌﾟ体" panose="040B0A00000000000000" pitchFamily="50" charset="-128"/>
                <a:ea typeface="HGS創英角ﾎﾟｯﾌﾟ体" panose="040B0A00000000000000" pitchFamily="50" charset="-128"/>
              </a:rPr>
              <a:t>と予想されている</a:t>
            </a:r>
          </a:p>
        </p:txBody>
      </p:sp>
      <p:sp>
        <p:nvSpPr>
          <p:cNvPr id="16" name="四角形: 角を丸くする 15">
            <a:extLst>
              <a:ext uri="{FF2B5EF4-FFF2-40B4-BE49-F238E27FC236}">
                <a16:creationId xmlns:a16="http://schemas.microsoft.com/office/drawing/2014/main" xmlns="" id="{90B9A245-051A-42BB-9AB2-075C3391FD92}"/>
              </a:ext>
            </a:extLst>
          </p:cNvPr>
          <p:cNvSpPr/>
          <p:nvPr/>
        </p:nvSpPr>
        <p:spPr>
          <a:xfrm>
            <a:off x="96129" y="1657261"/>
            <a:ext cx="6384890" cy="2860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HGP創英角ﾎﾟｯﾌﾟ体" panose="040B0A00000000000000" pitchFamily="50" charset="-128"/>
                <a:ea typeface="HGP創英角ﾎﾟｯﾌﾟ体" panose="040B0A00000000000000" pitchFamily="50" charset="-128"/>
              </a:rPr>
              <a:t>シンガーポールの外国人入国者数</a:t>
            </a:r>
            <a:endParaRPr kumimoji="1" lang="en-US" altLang="ja-JP" sz="2000" dirty="0">
              <a:solidFill>
                <a:schemeClr val="bg1"/>
              </a:solidFill>
              <a:latin typeface="HGP創英角ﾎﾟｯﾌﾟ体" panose="040B0A00000000000000" pitchFamily="50" charset="-128"/>
              <a:ea typeface="HGP創英角ﾎﾟｯﾌﾟ体" panose="040B0A00000000000000" pitchFamily="50" charset="-128"/>
            </a:endParaRPr>
          </a:p>
          <a:p>
            <a:pPr algn="ctr"/>
            <a:endParaRPr lang="en-US" altLang="ja-JP" sz="2000" dirty="0">
              <a:solidFill>
                <a:schemeClr val="bg1"/>
              </a:solidFill>
              <a:latin typeface="HGP創英角ﾎﾟｯﾌﾟ体" panose="040B0A00000000000000" pitchFamily="50" charset="-128"/>
              <a:ea typeface="HGP創英角ﾎﾟｯﾌﾟ体" panose="040B0A00000000000000" pitchFamily="50" charset="-128"/>
            </a:endParaRPr>
          </a:p>
          <a:p>
            <a:pPr algn="ctr"/>
            <a:r>
              <a:rPr kumimoji="1" lang="en-US" altLang="ja-JP" sz="2000" dirty="0">
                <a:solidFill>
                  <a:schemeClr val="bg1"/>
                </a:solidFill>
                <a:latin typeface="HGP創英角ﾎﾟｯﾌﾟ体" panose="040B0A00000000000000" pitchFamily="50" charset="-128"/>
                <a:ea typeface="HGP創英角ﾎﾟｯﾌﾟ体" panose="040B0A00000000000000" pitchFamily="50" charset="-128"/>
              </a:rPr>
              <a:t>IR</a:t>
            </a:r>
            <a:r>
              <a:rPr kumimoji="1" lang="ja-JP" altLang="en-US" sz="2000" dirty="0">
                <a:solidFill>
                  <a:schemeClr val="bg1"/>
                </a:solidFill>
                <a:latin typeface="HGP創英角ﾎﾟｯﾌﾟ体" panose="040B0A00000000000000" pitchFamily="50" charset="-128"/>
                <a:ea typeface="HGP創英角ﾎﾟｯﾌﾟ体" panose="040B0A00000000000000" pitchFamily="50" charset="-128"/>
              </a:rPr>
              <a:t>ができるまでの</a:t>
            </a:r>
            <a:r>
              <a:rPr kumimoji="1" lang="en-US" altLang="ja-JP" sz="2000" dirty="0">
                <a:solidFill>
                  <a:schemeClr val="bg1"/>
                </a:solidFill>
                <a:latin typeface="HGP創英角ﾎﾟｯﾌﾟ体" panose="040B0A00000000000000" pitchFamily="50" charset="-128"/>
                <a:ea typeface="HGP創英角ﾎﾟｯﾌﾟ体" panose="040B0A00000000000000" pitchFamily="50" charset="-128"/>
              </a:rPr>
              <a:t>… 2009</a:t>
            </a:r>
            <a:r>
              <a:rPr kumimoji="1" lang="ja-JP" altLang="en-US" sz="2000" dirty="0">
                <a:solidFill>
                  <a:schemeClr val="bg1"/>
                </a:solidFill>
                <a:latin typeface="HGP創英角ﾎﾟｯﾌﾟ体" panose="040B0A00000000000000" pitchFamily="50" charset="-128"/>
                <a:ea typeface="HGP創英角ﾎﾟｯﾌﾟ体" panose="040B0A00000000000000" pitchFamily="50" charset="-128"/>
              </a:rPr>
              <a:t>年　　</a:t>
            </a:r>
            <a:r>
              <a:rPr kumimoji="1" lang="en-US" altLang="ja-JP" sz="2000" dirty="0">
                <a:solidFill>
                  <a:schemeClr val="bg1"/>
                </a:solidFill>
                <a:latin typeface="HGP創英角ﾎﾟｯﾌﾟ体" panose="040B0A00000000000000" pitchFamily="50" charset="-128"/>
                <a:ea typeface="HGP創英角ﾎﾟｯﾌﾟ体" panose="040B0A00000000000000" pitchFamily="50" charset="-128"/>
              </a:rPr>
              <a:t>968</a:t>
            </a:r>
            <a:r>
              <a:rPr kumimoji="1" lang="ja-JP" altLang="en-US" sz="2000" dirty="0">
                <a:solidFill>
                  <a:schemeClr val="bg1"/>
                </a:solidFill>
                <a:latin typeface="HGP創英角ﾎﾟｯﾌﾟ体" panose="040B0A00000000000000" pitchFamily="50" charset="-128"/>
                <a:ea typeface="HGP創英角ﾎﾟｯﾌﾟ体" panose="040B0A00000000000000" pitchFamily="50" charset="-128"/>
              </a:rPr>
              <a:t>万</a:t>
            </a:r>
            <a:r>
              <a:rPr kumimoji="1" lang="en-US" altLang="ja-JP" sz="2000" dirty="0">
                <a:solidFill>
                  <a:schemeClr val="bg1"/>
                </a:solidFill>
                <a:latin typeface="HGP創英角ﾎﾟｯﾌﾟ体" panose="040B0A00000000000000" pitchFamily="50" charset="-128"/>
                <a:ea typeface="HGP創英角ﾎﾟｯﾌﾟ体" panose="040B0A00000000000000" pitchFamily="50" charset="-128"/>
              </a:rPr>
              <a:t>2690</a:t>
            </a:r>
            <a:r>
              <a:rPr kumimoji="1" lang="ja-JP" altLang="en-US" sz="2000" dirty="0">
                <a:solidFill>
                  <a:schemeClr val="bg1"/>
                </a:solidFill>
                <a:latin typeface="HGP創英角ﾎﾟｯﾌﾟ体" panose="040B0A00000000000000" pitchFamily="50" charset="-128"/>
                <a:ea typeface="HGP創英角ﾎﾟｯﾌﾟ体" panose="040B0A00000000000000" pitchFamily="50" charset="-128"/>
              </a:rPr>
              <a:t>人</a:t>
            </a:r>
            <a:endParaRPr kumimoji="1" lang="en-US" altLang="ja-JP" sz="2000" dirty="0">
              <a:solidFill>
                <a:schemeClr val="bg1"/>
              </a:solidFill>
              <a:latin typeface="HGP創英角ﾎﾟｯﾌﾟ体" panose="040B0A00000000000000" pitchFamily="50" charset="-128"/>
              <a:ea typeface="HGP創英角ﾎﾟｯﾌﾟ体" panose="040B0A00000000000000" pitchFamily="50" charset="-128"/>
            </a:endParaRPr>
          </a:p>
          <a:p>
            <a:pPr algn="ctr"/>
            <a:endParaRPr kumimoji="1" lang="en-US" altLang="ja-JP" sz="2000" dirty="0">
              <a:solidFill>
                <a:schemeClr val="bg1"/>
              </a:solidFill>
              <a:latin typeface="HGP創英角ﾎﾟｯﾌﾟ体" panose="040B0A00000000000000" pitchFamily="50" charset="-128"/>
              <a:ea typeface="HGP創英角ﾎﾟｯﾌﾟ体" panose="040B0A00000000000000" pitchFamily="50" charset="-128"/>
            </a:endParaRPr>
          </a:p>
          <a:p>
            <a:pPr algn="ctr"/>
            <a:endParaRPr lang="en-US" altLang="ja-JP" sz="2000" dirty="0">
              <a:solidFill>
                <a:schemeClr val="bg1"/>
              </a:solidFill>
              <a:latin typeface="HGP創英角ﾎﾟｯﾌﾟ体" panose="040B0A00000000000000" pitchFamily="50" charset="-128"/>
              <a:ea typeface="HGP創英角ﾎﾟｯﾌﾟ体" panose="040B0A00000000000000" pitchFamily="50" charset="-128"/>
            </a:endParaRPr>
          </a:p>
          <a:p>
            <a:pPr algn="ctr"/>
            <a:r>
              <a:rPr kumimoji="1" lang="en-US" altLang="ja-JP" sz="2000" dirty="0">
                <a:solidFill>
                  <a:schemeClr val="bg1"/>
                </a:solidFill>
                <a:latin typeface="HGP創英角ﾎﾟｯﾌﾟ体" panose="040B0A00000000000000" pitchFamily="50" charset="-128"/>
                <a:ea typeface="HGP創英角ﾎﾟｯﾌﾟ体" panose="040B0A00000000000000" pitchFamily="50" charset="-128"/>
              </a:rPr>
              <a:t>IR</a:t>
            </a:r>
            <a:r>
              <a:rPr kumimoji="1" lang="ja-JP" altLang="en-US" sz="2000" dirty="0">
                <a:solidFill>
                  <a:schemeClr val="bg1"/>
                </a:solidFill>
                <a:latin typeface="HGP創英角ﾎﾟｯﾌﾟ体" panose="040B0A00000000000000" pitchFamily="50" charset="-128"/>
                <a:ea typeface="HGP創英角ﾎﾟｯﾌﾟ体" panose="040B0A00000000000000" pitchFamily="50" charset="-128"/>
              </a:rPr>
              <a:t>ができてからの</a:t>
            </a:r>
            <a:r>
              <a:rPr kumimoji="1" lang="en-US" altLang="ja-JP" sz="2000" dirty="0">
                <a:solidFill>
                  <a:schemeClr val="bg1"/>
                </a:solidFill>
                <a:latin typeface="HGP創英角ﾎﾟｯﾌﾟ体" panose="040B0A00000000000000" pitchFamily="50" charset="-128"/>
                <a:ea typeface="HGP創英角ﾎﾟｯﾌﾟ体" panose="040B0A00000000000000" pitchFamily="50" charset="-128"/>
              </a:rPr>
              <a:t>…</a:t>
            </a:r>
          </a:p>
          <a:p>
            <a:pPr algn="ctr"/>
            <a:r>
              <a:rPr kumimoji="1" lang="en-US" altLang="ja-JP" sz="4000" dirty="0">
                <a:solidFill>
                  <a:schemeClr val="bg1"/>
                </a:solidFill>
                <a:latin typeface="HGP創英角ﾎﾟｯﾌﾟ体" panose="040B0A00000000000000" pitchFamily="50" charset="-128"/>
                <a:ea typeface="HGP創英角ﾎﾟｯﾌﾟ体" panose="040B0A00000000000000" pitchFamily="50" charset="-128"/>
              </a:rPr>
              <a:t>2015</a:t>
            </a:r>
            <a:r>
              <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rPr>
              <a:t>年　</a:t>
            </a:r>
            <a:r>
              <a:rPr kumimoji="1" lang="en-US" altLang="ja-JP" sz="4000" dirty="0">
                <a:solidFill>
                  <a:schemeClr val="bg1"/>
                </a:solidFill>
                <a:latin typeface="HGP創英角ﾎﾟｯﾌﾟ体" panose="040B0A00000000000000" pitchFamily="50" charset="-128"/>
                <a:ea typeface="HGP創英角ﾎﾟｯﾌﾟ体" panose="040B0A00000000000000" pitchFamily="50" charset="-128"/>
              </a:rPr>
              <a:t>1523</a:t>
            </a:r>
            <a:r>
              <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rPr>
              <a:t>万</a:t>
            </a:r>
            <a:r>
              <a:rPr kumimoji="1" lang="en-US" altLang="ja-JP" sz="4000" dirty="0">
                <a:solidFill>
                  <a:schemeClr val="bg1"/>
                </a:solidFill>
                <a:latin typeface="HGP創英角ﾎﾟｯﾌﾟ体" panose="040B0A00000000000000" pitchFamily="50" charset="-128"/>
                <a:ea typeface="HGP創英角ﾎﾟｯﾌﾟ体" panose="040B0A00000000000000" pitchFamily="50" charset="-128"/>
              </a:rPr>
              <a:t>1469</a:t>
            </a:r>
            <a:r>
              <a:rPr kumimoji="1" lang="ja-JP" altLang="en-US" sz="4000" dirty="0">
                <a:solidFill>
                  <a:schemeClr val="bg1"/>
                </a:solidFill>
                <a:latin typeface="HGP創英角ﾎﾟｯﾌﾟ体" panose="040B0A00000000000000" pitchFamily="50" charset="-128"/>
                <a:ea typeface="HGP創英角ﾎﾟｯﾌﾟ体" panose="040B0A00000000000000" pitchFamily="50" charset="-128"/>
              </a:rPr>
              <a:t>人</a:t>
            </a:r>
          </a:p>
        </p:txBody>
      </p:sp>
    </p:spTree>
    <p:custDataLst>
      <p:tags r:id="rId1"/>
    </p:custDataLst>
    <p:extLst>
      <p:ext uri="{BB962C8B-B14F-4D97-AF65-F5344CB8AC3E}">
        <p14:creationId xmlns:p14="http://schemas.microsoft.com/office/powerpoint/2010/main" val="3722481707"/>
      </p:ext>
    </p:extLst>
  </p:cSld>
  <p:clrMapOvr>
    <a:masterClrMapping/>
  </p:clrMapOvr>
  <mc:AlternateContent xmlns:mc="http://schemas.openxmlformats.org/markup-compatibility/2006" xmlns:p14="http://schemas.microsoft.com/office/powerpoint/2010/main">
    <mc:Choice Requires="p14">
      <p:transition spd="slow" p14:dur="2000" advTm="42813"/>
    </mc:Choice>
    <mc:Fallback xmlns="">
      <p:transition spd="slow" advTm="428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5" end="5"/>
                                            </p:txEl>
                                          </p:spTgt>
                                        </p:tgtEl>
                                        <p:attrNameLst>
                                          <p:attrName>style.visibility</p:attrName>
                                        </p:attrNameLst>
                                      </p:cBhvr>
                                      <p:to>
                                        <p:strVal val="visible"/>
                                      </p:to>
                                    </p:set>
                                    <p:anim calcmode="lin" valueType="num">
                                      <p:cBhvr additive="base">
                                        <p:cTn id="7"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xEl>
                                              <p:pRg st="6" end="6"/>
                                            </p:txEl>
                                          </p:spTgt>
                                        </p:tgtEl>
                                        <p:attrNameLst>
                                          <p:attrName>style.visibility</p:attrName>
                                        </p:attrNameLst>
                                      </p:cBhvr>
                                      <p:to>
                                        <p:strVal val="visible"/>
                                      </p:to>
                                    </p:set>
                                    <p:anim calcmode="lin" valueType="num">
                                      <p:cBhvr additive="base">
                                        <p:cTn id="11"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2000"/>
                                        <p:tgtEl>
                                          <p:spTgt spid="10">
                                            <p:txEl>
                                              <p:pRg st="0" end="0"/>
                                            </p:txEl>
                                          </p:spTgt>
                                        </p:tgtEl>
                                      </p:cBhvr>
                                    </p:animEffect>
                                    <p:anim calcmode="lin" valueType="num">
                                      <p:cBhvr>
                                        <p:cTn id="24" dur="2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25" dur="2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8745001" y="4088479"/>
            <a:ext cx="2398487" cy="2194360"/>
          </a:xfrm>
          <a:prstGeom prst="rect">
            <a:avLst/>
          </a:prstGeom>
        </p:spPr>
      </p:pic>
      <p:pic>
        <p:nvPicPr>
          <p:cNvPr id="2" name="図 1"/>
          <p:cNvPicPr>
            <a:picLocks noChangeAspect="1"/>
          </p:cNvPicPr>
          <p:nvPr/>
        </p:nvPicPr>
        <p:blipFill>
          <a:blip r:embed="rId3"/>
          <a:stretch>
            <a:fillRect/>
          </a:stretch>
        </p:blipFill>
        <p:spPr>
          <a:xfrm>
            <a:off x="230440" y="4926262"/>
            <a:ext cx="1603387" cy="1713124"/>
          </a:xfrm>
          <a:prstGeom prst="rect">
            <a:avLst/>
          </a:prstGeom>
        </p:spPr>
      </p:pic>
      <p:pic>
        <p:nvPicPr>
          <p:cNvPr id="3" name="図 2"/>
          <p:cNvPicPr>
            <a:picLocks noChangeAspect="1"/>
          </p:cNvPicPr>
          <p:nvPr/>
        </p:nvPicPr>
        <p:blipFill>
          <a:blip r:embed="rId4"/>
          <a:stretch>
            <a:fillRect/>
          </a:stretch>
        </p:blipFill>
        <p:spPr>
          <a:xfrm>
            <a:off x="2359316" y="4642538"/>
            <a:ext cx="1863725" cy="1996848"/>
          </a:xfrm>
          <a:prstGeom prst="rect">
            <a:avLst/>
          </a:prstGeom>
        </p:spPr>
      </p:pic>
      <p:sp>
        <p:nvSpPr>
          <p:cNvPr id="4" name="テキスト ボックス 3"/>
          <p:cNvSpPr txBox="1"/>
          <p:nvPr/>
        </p:nvSpPr>
        <p:spPr>
          <a:xfrm>
            <a:off x="2403013" y="3678905"/>
            <a:ext cx="4724400" cy="954107"/>
          </a:xfrm>
          <a:prstGeom prst="rect">
            <a:avLst/>
          </a:prstGeom>
          <a:noFill/>
        </p:spPr>
        <p:txBody>
          <a:bodyPr wrap="squar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上級者になった人や</a:t>
            </a:r>
            <a:endParaRPr kumimoji="1" lang="en-US" altLang="ja-JP" sz="2800" dirty="0">
              <a:latin typeface="HGP創英角ﾎﾟｯﾌﾟ体" panose="040B0A00000000000000" pitchFamily="50" charset="-128"/>
              <a:ea typeface="HGP創英角ﾎﾟｯﾌﾟ体" panose="040B0A00000000000000" pitchFamily="50" charset="-128"/>
            </a:endParaRPr>
          </a:p>
          <a:p>
            <a:r>
              <a:rPr kumimoji="1" lang="ja-JP" altLang="en-US" sz="2800" dirty="0">
                <a:latin typeface="HGP創英角ﾎﾟｯﾌﾟ体" panose="040B0A00000000000000" pitchFamily="50" charset="-128"/>
                <a:ea typeface="HGP創英角ﾎﾟｯﾌﾟ体" panose="040B0A00000000000000" pitchFamily="50" charset="-128"/>
              </a:rPr>
              <a:t>「する」きっかけを得た人</a:t>
            </a:r>
          </a:p>
        </p:txBody>
      </p:sp>
      <p:sp>
        <p:nvSpPr>
          <p:cNvPr id="5" name="屈折矢印 4"/>
          <p:cNvSpPr/>
          <p:nvPr/>
        </p:nvSpPr>
        <p:spPr>
          <a:xfrm>
            <a:off x="6599209" y="3380475"/>
            <a:ext cx="1930400" cy="838200"/>
          </a:xfrm>
          <a:prstGeom prst="bentUpArrow">
            <a:avLst>
              <a:gd name="adj1" fmla="val 43182"/>
              <a:gd name="adj2" fmla="val 49242"/>
              <a:gd name="adj3" fmla="val 356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300216" y="1887691"/>
            <a:ext cx="5500224" cy="1077218"/>
          </a:xfrm>
          <a:prstGeom prst="rect">
            <a:avLst/>
          </a:prstGeom>
          <a:noFill/>
        </p:spPr>
        <p:txBody>
          <a:bodyPr wrap="none" rtlCol="0">
            <a:spAutoFit/>
          </a:bodyPr>
          <a:lstStyle/>
          <a:p>
            <a:r>
              <a:rPr kumimoji="1" lang="ja-JP" altLang="en-US" sz="3200" dirty="0">
                <a:latin typeface="HGP創英角ﾎﾟｯﾌﾟ体" panose="040B0A00000000000000" pitchFamily="50" charset="-128"/>
                <a:ea typeface="HGP創英角ﾎﾟｯﾌﾟ体" panose="040B0A00000000000000" pitchFamily="50" charset="-128"/>
              </a:rPr>
              <a:t>地方地域に訪ずれることにより</a:t>
            </a:r>
            <a:endParaRPr kumimoji="1" lang="en-US" altLang="ja-JP" sz="3200" dirty="0">
              <a:latin typeface="HGP創英角ﾎﾟｯﾌﾟ体" panose="040B0A00000000000000" pitchFamily="50" charset="-128"/>
              <a:ea typeface="HGP創英角ﾎﾟｯﾌﾟ体" panose="040B0A00000000000000" pitchFamily="50" charset="-128"/>
            </a:endParaRPr>
          </a:p>
          <a:p>
            <a:r>
              <a:rPr kumimoji="1" lang="ja-JP" altLang="en-US" sz="3200" dirty="0">
                <a:latin typeface="HGP創英角ﾎﾟｯﾌﾟ体" panose="040B0A00000000000000" pitchFamily="50" charset="-128"/>
                <a:ea typeface="HGP創英角ﾎﾟｯﾌﾟ体" panose="040B0A00000000000000" pitchFamily="50" charset="-128"/>
              </a:rPr>
              <a:t>間接的に地域活性が</a:t>
            </a:r>
            <a:r>
              <a:rPr lang="ja-JP" altLang="en-US" sz="3200" dirty="0">
                <a:latin typeface="HGP創英角ﾎﾟｯﾌﾟ体" panose="040B0A00000000000000" pitchFamily="50" charset="-128"/>
                <a:ea typeface="HGP創英角ﾎﾟｯﾌﾟ体" panose="040B0A00000000000000" pitchFamily="50" charset="-128"/>
              </a:rPr>
              <a:t>見込める</a:t>
            </a:r>
            <a:endParaRPr kumimoji="1" lang="ja-JP" altLang="en-US" sz="3200" dirty="0">
              <a:latin typeface="HGP創英角ﾎﾟｯﾌﾟ体" panose="040B0A00000000000000" pitchFamily="50" charset="-128"/>
              <a:ea typeface="HGP創英角ﾎﾟｯﾌﾟ体" panose="040B0A00000000000000" pitchFamily="50" charset="-128"/>
            </a:endParaRPr>
          </a:p>
        </p:txBody>
      </p:sp>
      <p:sp>
        <p:nvSpPr>
          <p:cNvPr id="7" name="テキスト ボックス 6"/>
          <p:cNvSpPr txBox="1"/>
          <p:nvPr/>
        </p:nvSpPr>
        <p:spPr>
          <a:xfrm>
            <a:off x="230440" y="258862"/>
            <a:ext cx="2825496" cy="584775"/>
          </a:xfrm>
          <a:prstGeom prst="rect">
            <a:avLst/>
          </a:prstGeom>
          <a:noFill/>
        </p:spPr>
        <p:txBody>
          <a:bodyPr wrap="square" rtlCol="0">
            <a:spAutoFit/>
          </a:bodyPr>
          <a:lstStyle/>
          <a:p>
            <a:r>
              <a:rPr kumimoji="1" lang="ja-JP" altLang="en-US" sz="3200" dirty="0">
                <a:latin typeface="HGP創英角ﾎﾟｯﾌﾟ体" panose="040B0A00000000000000" pitchFamily="50" charset="-128"/>
                <a:ea typeface="HGP創英角ﾎﾟｯﾌﾟ体" panose="040B0A00000000000000" pitchFamily="50" charset="-128"/>
              </a:rPr>
              <a:t>地方</a:t>
            </a:r>
            <a:r>
              <a:rPr lang="ja-JP" altLang="en-US" sz="3200" dirty="0">
                <a:latin typeface="HGP創英角ﾎﾟｯﾌﾟ体" panose="040B0A00000000000000" pitchFamily="50" charset="-128"/>
                <a:ea typeface="HGP創英角ﾎﾟｯﾌﾟ体" panose="040B0A00000000000000" pitchFamily="50" charset="-128"/>
              </a:rPr>
              <a:t>への波及</a:t>
            </a:r>
            <a:endParaRPr kumimoji="1" lang="ja-JP" altLang="en-US" sz="32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23718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9269097" y="2250501"/>
            <a:ext cx="2512923" cy="2512923"/>
          </a:xfrm>
          <a:prstGeom prst="rect">
            <a:avLst/>
          </a:prstGeom>
        </p:spPr>
      </p:pic>
      <p:pic>
        <p:nvPicPr>
          <p:cNvPr id="6" name="図 5"/>
          <p:cNvPicPr>
            <a:picLocks noChangeAspect="1"/>
          </p:cNvPicPr>
          <p:nvPr/>
        </p:nvPicPr>
        <p:blipFill>
          <a:blip r:embed="rId3"/>
          <a:stretch>
            <a:fillRect/>
          </a:stretch>
        </p:blipFill>
        <p:spPr>
          <a:xfrm>
            <a:off x="6413063" y="1914249"/>
            <a:ext cx="2826966" cy="2717238"/>
          </a:xfrm>
          <a:prstGeom prst="rect">
            <a:avLst/>
          </a:prstGeom>
        </p:spPr>
      </p:pic>
      <p:sp>
        <p:nvSpPr>
          <p:cNvPr id="3" name="角丸四角形 2"/>
          <p:cNvSpPr/>
          <p:nvPr/>
        </p:nvSpPr>
        <p:spPr>
          <a:xfrm>
            <a:off x="6496292" y="817588"/>
            <a:ext cx="5637572" cy="138640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30865"/>
            <a:ext cx="6396150" cy="5330125"/>
          </a:xfrm>
          <a:prstGeom prst="rect">
            <a:avLst/>
          </a:prstGeom>
        </p:spPr>
      </p:pic>
      <p:sp>
        <p:nvSpPr>
          <p:cNvPr id="5" name="テキスト ボックス 4"/>
          <p:cNvSpPr txBox="1"/>
          <p:nvPr/>
        </p:nvSpPr>
        <p:spPr>
          <a:xfrm>
            <a:off x="6554428" y="910625"/>
            <a:ext cx="5637572" cy="1200329"/>
          </a:xfrm>
          <a:prstGeom prst="rect">
            <a:avLst/>
          </a:prstGeom>
          <a:noFill/>
        </p:spPr>
        <p:txBody>
          <a:bodyPr wrap="square" rtlCol="0">
            <a:spAutoFit/>
          </a:bodyPr>
          <a:lstStyle/>
          <a:p>
            <a:r>
              <a:rPr kumimoji="1" lang="ja-JP" altLang="en-US" sz="2400" dirty="0">
                <a:latin typeface="HGP創英角ﾎﾟｯﾌﾟ体" panose="040B0A00000000000000" pitchFamily="50" charset="-128"/>
                <a:ea typeface="HGP創英角ﾎﾟｯﾌﾟ体" panose="040B0A00000000000000" pitchFamily="50" charset="-128"/>
              </a:rPr>
              <a:t>日本ではする環境がなさそうに思われる</a:t>
            </a:r>
            <a:endParaRPr kumimoji="1" lang="en-US" altLang="ja-JP" sz="2400" dirty="0">
              <a:latin typeface="HGP創英角ﾎﾟｯﾌﾟ体" panose="040B0A00000000000000" pitchFamily="50" charset="-128"/>
              <a:ea typeface="HGP創英角ﾎﾟｯﾌﾟ体" panose="040B0A00000000000000" pitchFamily="50" charset="-128"/>
            </a:endParaRPr>
          </a:p>
          <a:p>
            <a:r>
              <a:rPr lang="ja-JP" altLang="en-US" sz="2400" dirty="0">
                <a:latin typeface="HGP創英角ﾎﾟｯﾌﾟ体" panose="040B0A00000000000000" pitchFamily="50" charset="-128"/>
                <a:ea typeface="HGP創英角ﾎﾟｯﾌﾟ体" panose="040B0A00000000000000" pitchFamily="50" charset="-128"/>
              </a:rPr>
              <a:t>サーフィン</a:t>
            </a:r>
            <a:endParaRPr lang="en-US" altLang="ja-JP" sz="2400" dirty="0">
              <a:latin typeface="HGP創英角ﾎﾟｯﾌﾟ体" panose="040B0A00000000000000" pitchFamily="50" charset="-128"/>
              <a:ea typeface="HGP創英角ﾎﾟｯﾌﾟ体" panose="040B0A00000000000000" pitchFamily="50" charset="-128"/>
            </a:endParaRPr>
          </a:p>
          <a:p>
            <a:r>
              <a:rPr kumimoji="1" lang="ja-JP" altLang="en-US" sz="2400" dirty="0">
                <a:latin typeface="HGP創英角ﾎﾟｯﾌﾟ体" panose="040B0A00000000000000" pitchFamily="50" charset="-128"/>
                <a:ea typeface="HGP創英角ﾎﾟｯﾌﾟ体" panose="040B0A00000000000000" pitchFamily="50" charset="-128"/>
              </a:rPr>
              <a:t>実際は関西だけでも</a:t>
            </a:r>
            <a:r>
              <a:rPr kumimoji="1" lang="en-US" altLang="ja-JP" sz="2400" dirty="0">
                <a:latin typeface="HGP創英角ﾎﾟｯﾌﾟ体" panose="040B0A00000000000000" pitchFamily="50" charset="-128"/>
                <a:ea typeface="HGP創英角ﾎﾟｯﾌﾟ体" panose="040B0A00000000000000" pitchFamily="50" charset="-128"/>
              </a:rPr>
              <a:t>58</a:t>
            </a:r>
            <a:r>
              <a:rPr lang="ja-JP" altLang="en-US" sz="2400" dirty="0">
                <a:latin typeface="HGP創英角ﾎﾟｯﾌﾟ体" panose="040B0A00000000000000" pitchFamily="50" charset="-128"/>
                <a:ea typeface="HGP創英角ﾎﾟｯﾌﾟ体" panose="040B0A00000000000000" pitchFamily="50" charset="-128"/>
              </a:rPr>
              <a:t>か所以上存在する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2" name="テキスト ボックス 1"/>
          <p:cNvSpPr txBox="1"/>
          <p:nvPr/>
        </p:nvSpPr>
        <p:spPr>
          <a:xfrm>
            <a:off x="201168" y="360462"/>
            <a:ext cx="2825496" cy="584775"/>
          </a:xfrm>
          <a:prstGeom prst="rect">
            <a:avLst/>
          </a:prstGeom>
          <a:noFill/>
        </p:spPr>
        <p:txBody>
          <a:bodyPr wrap="square" rtlCol="0">
            <a:spAutoFit/>
          </a:bodyPr>
          <a:lstStyle/>
          <a:p>
            <a:r>
              <a:rPr kumimoji="1" lang="ja-JP" altLang="en-US" sz="3200" dirty="0">
                <a:latin typeface="HGP創英角ﾎﾟｯﾌﾟ体" panose="040B0A00000000000000" pitchFamily="50" charset="-128"/>
                <a:ea typeface="HGP創英角ﾎﾟｯﾌﾟ体" panose="040B0A00000000000000" pitchFamily="50" charset="-128"/>
              </a:rPr>
              <a:t>地方</a:t>
            </a:r>
            <a:r>
              <a:rPr lang="ja-JP" altLang="en-US" sz="3200" dirty="0">
                <a:latin typeface="HGP創英角ﾎﾟｯﾌﾟ体" panose="040B0A00000000000000" pitchFamily="50" charset="-128"/>
                <a:ea typeface="HGP創英角ﾎﾟｯﾌﾟ体" panose="040B0A00000000000000" pitchFamily="50" charset="-128"/>
              </a:rPr>
              <a:t>への波及</a:t>
            </a:r>
            <a:endParaRPr kumimoji="1" lang="ja-JP" altLang="en-US" sz="3200" dirty="0">
              <a:latin typeface="HGP創英角ﾎﾟｯﾌﾟ体" panose="040B0A00000000000000" pitchFamily="50" charset="-128"/>
              <a:ea typeface="HGP創英角ﾎﾟｯﾌﾟ体" panose="040B0A00000000000000" pitchFamily="50" charset="-128"/>
            </a:endParaRPr>
          </a:p>
        </p:txBody>
      </p:sp>
      <p:cxnSp>
        <p:nvCxnSpPr>
          <p:cNvPr id="11" name="直線矢印コネクタ 10"/>
          <p:cNvCxnSpPr/>
          <p:nvPr/>
        </p:nvCxnSpPr>
        <p:spPr>
          <a:xfrm flipV="1">
            <a:off x="3026664" y="3995928"/>
            <a:ext cx="607787" cy="118873"/>
          </a:xfrm>
          <a:prstGeom prst="straightConnector1">
            <a:avLst/>
          </a:prstGeom>
          <a:ln w="79375">
            <a:tailEnd type="triangle"/>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p:nvPicPr>
        <p:blipFill>
          <a:blip r:embed="rId5"/>
          <a:stretch>
            <a:fillRect/>
          </a:stretch>
        </p:blipFill>
        <p:spPr>
          <a:xfrm rot="15209099">
            <a:off x="2238353" y="3463061"/>
            <a:ext cx="1011635" cy="481626"/>
          </a:xfrm>
          <a:prstGeom prst="rect">
            <a:avLst/>
          </a:prstGeom>
        </p:spPr>
      </p:pic>
      <p:pic>
        <p:nvPicPr>
          <p:cNvPr id="15" name="図 14"/>
          <p:cNvPicPr>
            <a:picLocks noChangeAspect="1"/>
          </p:cNvPicPr>
          <p:nvPr/>
        </p:nvPicPr>
        <p:blipFill>
          <a:blip r:embed="rId5"/>
          <a:stretch>
            <a:fillRect/>
          </a:stretch>
        </p:blipFill>
        <p:spPr>
          <a:xfrm rot="8302940">
            <a:off x="2186959" y="4334047"/>
            <a:ext cx="1022249" cy="481626"/>
          </a:xfrm>
          <a:prstGeom prst="rect">
            <a:avLst/>
          </a:prstGeom>
        </p:spPr>
      </p:pic>
      <p:sp>
        <p:nvSpPr>
          <p:cNvPr id="7" name="テキスト ボックス 6"/>
          <p:cNvSpPr txBox="1"/>
          <p:nvPr/>
        </p:nvSpPr>
        <p:spPr>
          <a:xfrm>
            <a:off x="6702529" y="5094357"/>
            <a:ext cx="5133136" cy="1077218"/>
          </a:xfrm>
          <a:prstGeom prst="rect">
            <a:avLst/>
          </a:prstGeom>
          <a:noFill/>
          <a:ln w="76200">
            <a:solidFill>
              <a:srgbClr val="FFC000"/>
            </a:solidFill>
          </a:ln>
        </p:spPr>
        <p:txBody>
          <a:bodyPr wrap="none" rtlCol="0">
            <a:spAutoFit/>
          </a:bodyPr>
          <a:lstStyle/>
          <a:p>
            <a:r>
              <a:rPr kumimoji="1" lang="ja-JP" altLang="en-US" sz="3200" dirty="0">
                <a:latin typeface="HGP創英角ﾎﾟｯﾌﾟ体" panose="040B0A00000000000000" pitchFamily="50" charset="-128"/>
                <a:ea typeface="HGP創英角ﾎﾟｯﾌﾟ体" panose="040B0A00000000000000" pitchFamily="50" charset="-128"/>
              </a:rPr>
              <a:t>国内における</a:t>
            </a:r>
            <a:r>
              <a:rPr lang="ja-JP" altLang="en-US" sz="3200" dirty="0">
                <a:latin typeface="HGP創英角ﾎﾟｯﾌﾟ体" panose="040B0A00000000000000" pitchFamily="50" charset="-128"/>
                <a:ea typeface="HGP創英角ﾎﾟｯﾌﾟ体" panose="040B0A00000000000000" pitchFamily="50" charset="-128"/>
              </a:rPr>
              <a:t>ゲレンデの数は</a:t>
            </a:r>
            <a:endParaRPr lang="en-US" altLang="ja-JP" sz="3200" dirty="0">
              <a:latin typeface="HGP創英角ﾎﾟｯﾌﾟ体" panose="040B0A00000000000000" pitchFamily="50" charset="-128"/>
              <a:ea typeface="HGP創英角ﾎﾟｯﾌﾟ体" panose="040B0A00000000000000" pitchFamily="50" charset="-128"/>
            </a:endParaRPr>
          </a:p>
          <a:p>
            <a:r>
              <a:rPr lang="ja-JP" altLang="en-US" sz="3200" dirty="0">
                <a:latin typeface="HGP創英角ﾎﾟｯﾌﾟ体" panose="040B0A00000000000000" pitchFamily="50" charset="-128"/>
                <a:ea typeface="HGP創英角ﾎﾟｯﾌﾟ体" panose="040B0A00000000000000" pitchFamily="50" charset="-128"/>
              </a:rPr>
              <a:t>おおよそ</a:t>
            </a:r>
            <a:r>
              <a:rPr lang="en-US" altLang="ja-JP" sz="3200" dirty="0">
                <a:latin typeface="HGP創英角ﾎﾟｯﾌﾟ体" panose="040B0A00000000000000" pitchFamily="50" charset="-128"/>
                <a:ea typeface="HGP創英角ﾎﾟｯﾌﾟ体" panose="040B0A00000000000000" pitchFamily="50" charset="-128"/>
              </a:rPr>
              <a:t>500</a:t>
            </a:r>
            <a:r>
              <a:rPr lang="ja-JP" altLang="en-US" sz="3200" dirty="0">
                <a:latin typeface="HGP創英角ﾎﾟｯﾌﾟ体" panose="040B0A00000000000000" pitchFamily="50" charset="-128"/>
                <a:ea typeface="HGP創英角ﾎﾟｯﾌﾟ体" panose="040B0A00000000000000" pitchFamily="50" charset="-128"/>
              </a:rPr>
              <a:t>ほど</a:t>
            </a:r>
            <a:endParaRPr kumimoji="1" lang="ja-JP" altLang="en-US" sz="32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67339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647950" y="507999"/>
            <a:ext cx="6743700" cy="1574800"/>
          </a:xfrm>
          <a:prstGeom prst="roundRect">
            <a:avLst/>
          </a:prstGeom>
          <a:solidFill>
            <a:srgbClr val="F2A5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latin typeface="HGP創英角ﾎﾟｯﾌﾟ体" panose="040B0A00000000000000" pitchFamily="50" charset="-128"/>
                <a:ea typeface="HGP創英角ﾎﾟｯﾌﾟ体" panose="040B0A00000000000000" pitchFamily="50" charset="-128"/>
              </a:rPr>
              <a:t>スノー・マリン施設の共存の実現</a:t>
            </a:r>
          </a:p>
        </p:txBody>
      </p:sp>
      <p:sp>
        <p:nvSpPr>
          <p:cNvPr id="3" name="下矢印 2"/>
          <p:cNvSpPr/>
          <p:nvPr/>
        </p:nvSpPr>
        <p:spPr>
          <a:xfrm rot="1879992">
            <a:off x="2629584" y="2102202"/>
            <a:ext cx="901700" cy="15916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0" y="3982758"/>
            <a:ext cx="5067300" cy="2169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HGP創英角ﾎﾟｯﾌﾟ体" panose="040B0A00000000000000" pitchFamily="50" charset="-128"/>
                <a:ea typeface="HGP創英角ﾎﾟｯﾌﾟ体" panose="040B0A00000000000000" pitchFamily="50" charset="-128"/>
              </a:rPr>
              <a:t>年間を通してインバウンドを取り込む</a:t>
            </a:r>
            <a:r>
              <a:rPr lang="ja-JP" altLang="en-US" sz="3200" dirty="0">
                <a:latin typeface="HGP創英角ﾎﾟｯﾌﾟ体" panose="040B0A00000000000000" pitchFamily="50" charset="-128"/>
                <a:ea typeface="HGP創英角ﾎﾟｯﾌﾟ体" panose="040B0A00000000000000" pitchFamily="50" charset="-128"/>
              </a:rPr>
              <a:t>こみ、</a:t>
            </a:r>
            <a:endParaRPr lang="en-US" altLang="ja-JP" sz="3200" dirty="0">
              <a:latin typeface="HGP創英角ﾎﾟｯﾌﾟ体" panose="040B0A00000000000000" pitchFamily="50" charset="-128"/>
              <a:ea typeface="HGP創英角ﾎﾟｯﾌﾟ体" panose="040B0A00000000000000" pitchFamily="50" charset="-128"/>
            </a:endParaRPr>
          </a:p>
          <a:p>
            <a:pPr algn="ctr"/>
            <a:r>
              <a:rPr kumimoji="1" lang="en-US" altLang="ja-JP" sz="3200" dirty="0">
                <a:latin typeface="HGP創英角ﾎﾟｯﾌﾟ体" panose="040B0A00000000000000" pitchFamily="50" charset="-128"/>
                <a:ea typeface="HGP創英角ﾎﾟｯﾌﾟ体" panose="040B0A00000000000000" pitchFamily="50" charset="-128"/>
              </a:rPr>
              <a:t>IR</a:t>
            </a:r>
            <a:r>
              <a:rPr kumimoji="1" lang="ja-JP" altLang="en-US" sz="3200" dirty="0">
                <a:latin typeface="HGP創英角ﾎﾟｯﾌﾟ体" panose="040B0A00000000000000" pitchFamily="50" charset="-128"/>
                <a:ea typeface="HGP創英角ﾎﾟｯﾌﾟ体" panose="040B0A00000000000000" pitchFamily="50" charset="-128"/>
              </a:rPr>
              <a:t>本来の経済効果に加え、更なる経済効果の創出</a:t>
            </a:r>
          </a:p>
        </p:txBody>
      </p:sp>
      <p:sp>
        <p:nvSpPr>
          <p:cNvPr id="5" name="右矢印 4"/>
          <p:cNvSpPr/>
          <p:nvPr/>
        </p:nvSpPr>
        <p:spPr>
          <a:xfrm rot="3141806">
            <a:off x="7864598" y="2355583"/>
            <a:ext cx="1578320" cy="10557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7188200" y="3982758"/>
            <a:ext cx="4902200" cy="2169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latin typeface="HGP創英角ﾎﾟｯﾌﾟ体" panose="040B0A00000000000000" pitchFamily="50" charset="-128"/>
                <a:ea typeface="HGP創英角ﾎﾟｯﾌﾟ体" panose="040B0A00000000000000" pitchFamily="50" charset="-128"/>
              </a:rPr>
              <a:t>国内外の新たな参加人口増加を促し地方地域への波及効果をもたらす</a:t>
            </a:r>
          </a:p>
        </p:txBody>
      </p:sp>
      <p:sp>
        <p:nvSpPr>
          <p:cNvPr id="7" name="テキスト ボックス 6"/>
          <p:cNvSpPr txBox="1"/>
          <p:nvPr/>
        </p:nvSpPr>
        <p:spPr>
          <a:xfrm>
            <a:off x="457200" y="507999"/>
            <a:ext cx="1306768" cy="584775"/>
          </a:xfrm>
          <a:prstGeom prst="rect">
            <a:avLst/>
          </a:prstGeom>
          <a:noFill/>
        </p:spPr>
        <p:txBody>
          <a:bodyPr wrap="none" rtlCol="0">
            <a:spAutoFit/>
          </a:bodyPr>
          <a:lstStyle/>
          <a:p>
            <a:r>
              <a:rPr kumimoji="1" lang="ja-JP" altLang="en-US" sz="3200" dirty="0">
                <a:latin typeface="HGP創英角ﾎﾟｯﾌﾟ体" panose="040B0A00000000000000" pitchFamily="50" charset="-128"/>
                <a:ea typeface="HGP創英角ﾎﾟｯﾌﾟ体" panose="040B0A00000000000000" pitchFamily="50" charset="-128"/>
              </a:rPr>
              <a:t>まとめ</a:t>
            </a:r>
          </a:p>
        </p:txBody>
      </p:sp>
    </p:spTree>
    <p:extLst>
      <p:ext uri="{BB962C8B-B14F-4D97-AF65-F5344CB8AC3E}">
        <p14:creationId xmlns:p14="http://schemas.microsoft.com/office/powerpoint/2010/main" val="424050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27420" y="475594"/>
            <a:ext cx="1826141" cy="584775"/>
          </a:xfrm>
          <a:prstGeom prst="rect">
            <a:avLst/>
          </a:prstGeom>
          <a:noFill/>
        </p:spPr>
        <p:txBody>
          <a:bodyPr wrap="none" rtlCol="0">
            <a:spAutoFit/>
          </a:bodyPr>
          <a:lstStyle/>
          <a:p>
            <a:r>
              <a:rPr kumimoji="1" lang="ja-JP" altLang="en-US" sz="3200" dirty="0">
                <a:latin typeface="HGS創英角ｺﾞｼｯｸUB" panose="020B0900000000000000" pitchFamily="50" charset="-128"/>
                <a:ea typeface="HGS創英角ｺﾞｼｯｸUB" panose="020B0900000000000000" pitchFamily="50" charset="-128"/>
              </a:rPr>
              <a:t>参考文献</a:t>
            </a:r>
          </a:p>
        </p:txBody>
      </p:sp>
      <p:sp>
        <p:nvSpPr>
          <p:cNvPr id="3" name="正方形/長方形 2"/>
          <p:cNvSpPr/>
          <p:nvPr/>
        </p:nvSpPr>
        <p:spPr>
          <a:xfrm>
            <a:off x="195772" y="1889403"/>
            <a:ext cx="10752644" cy="4524315"/>
          </a:xfrm>
          <a:prstGeom prst="rect">
            <a:avLst/>
          </a:prstGeom>
        </p:spPr>
        <p:txBody>
          <a:bodyPr wrap="square">
            <a:spAutoFit/>
          </a:bodyPr>
          <a:lstStyle/>
          <a:p>
            <a:pPr algn="just">
              <a:spcAft>
                <a:spcPts val="0"/>
              </a:spcAft>
            </a:pP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大阪府・</a:t>
            </a:r>
            <a:r>
              <a:rPr lang="en-US"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IR</a:t>
            </a: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推進局　</a:t>
            </a:r>
            <a:r>
              <a:rPr lang="en-US"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IR</a:t>
            </a: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基本構想（案）</a:t>
            </a:r>
          </a:p>
          <a:p>
            <a:pPr algn="just">
              <a:spcAft>
                <a:spcPts val="0"/>
              </a:spcAft>
            </a:pP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大阪府・</a:t>
            </a:r>
            <a:r>
              <a:rPr lang="en-US"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IR</a:t>
            </a: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推進局　「なぜ、大阪は</a:t>
            </a:r>
            <a:r>
              <a:rPr lang="en-US"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IR</a:t>
            </a: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誘致を目指すのか」</a:t>
            </a:r>
          </a:p>
          <a:p>
            <a:pPr algn="just">
              <a:spcAft>
                <a:spcPts val="0"/>
              </a:spcAft>
            </a:pP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大阪府・</a:t>
            </a:r>
            <a:r>
              <a:rPr lang="ja-JP" altLang="ja-JP" sz="2400" kern="100" dirty="0" smtClean="0">
                <a:latin typeface="HGP創英角ｺﾞｼｯｸUB" panose="020B0900000000000000" pitchFamily="50" charset="-128"/>
                <a:ea typeface="HGP創英角ｺﾞｼｯｸUB" panose="020B0900000000000000" pitchFamily="50" charset="-128"/>
                <a:cs typeface="Times New Roman" panose="02020603050405020304" pitchFamily="18" charset="0"/>
              </a:rPr>
              <a:t>大阪</a:t>
            </a:r>
            <a:r>
              <a:rPr lang="ja-JP" altLang="en-US" sz="2400" kern="100" dirty="0" smtClean="0">
                <a:latin typeface="HGP創英角ｺﾞｼｯｸUB" panose="020B0900000000000000" pitchFamily="50" charset="-128"/>
                <a:ea typeface="HGP創英角ｺﾞｼｯｸUB" panose="020B0900000000000000" pitchFamily="50" charset="-128"/>
                <a:cs typeface="Times New Roman" panose="02020603050405020304" pitchFamily="18" charset="0"/>
              </a:rPr>
              <a:t>市</a:t>
            </a:r>
            <a:r>
              <a:rPr lang="ja-JP" altLang="ja-JP" sz="2400" kern="100" dirty="0" smtClean="0">
                <a:latin typeface="HGP創英角ｺﾞｼｯｸUB" panose="020B0900000000000000" pitchFamily="50" charset="-128"/>
                <a:ea typeface="HGP創英角ｺﾞｼｯｸUB" panose="020B0900000000000000" pitchFamily="50" charset="-128"/>
                <a:cs typeface="Times New Roman" panose="02020603050405020304" pitchFamily="18" charset="0"/>
              </a:rPr>
              <a:t>副首都</a:t>
            </a: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推進局　「副首都・大阪」の確立・発展に向けた取り組み</a:t>
            </a:r>
          </a:p>
          <a:p>
            <a:pPr algn="just">
              <a:spcAft>
                <a:spcPts val="0"/>
              </a:spcAft>
            </a:pP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大阪府・</a:t>
            </a:r>
            <a:r>
              <a:rPr lang="ja-JP" altLang="ja-JP" sz="2400" kern="100" dirty="0" smtClean="0">
                <a:latin typeface="HGP創英角ｺﾞｼｯｸUB" panose="020B0900000000000000" pitchFamily="50" charset="-128"/>
                <a:ea typeface="HGP創英角ｺﾞｼｯｸUB" panose="020B0900000000000000" pitchFamily="50" charset="-128"/>
                <a:cs typeface="Times New Roman" panose="02020603050405020304" pitchFamily="18" charset="0"/>
              </a:rPr>
              <a:t>大阪</a:t>
            </a:r>
            <a:r>
              <a:rPr lang="ja-JP" altLang="en-US" sz="2400" kern="100" dirty="0" smtClean="0">
                <a:latin typeface="HGP創英角ｺﾞｼｯｸUB" panose="020B0900000000000000" pitchFamily="50" charset="-128"/>
                <a:ea typeface="HGP創英角ｺﾞｼｯｸUB" panose="020B0900000000000000" pitchFamily="50" charset="-128"/>
                <a:cs typeface="Times New Roman" panose="02020603050405020304" pitchFamily="18" charset="0"/>
              </a:rPr>
              <a:t>市</a:t>
            </a:r>
            <a:r>
              <a:rPr lang="ja-JP" altLang="ja-JP" sz="2400" kern="100" dirty="0" smtClean="0">
                <a:latin typeface="HGP創英角ｺﾞｼｯｸUB" panose="020B0900000000000000" pitchFamily="50" charset="-128"/>
                <a:ea typeface="HGP創英角ｺﾞｼｯｸUB" panose="020B0900000000000000" pitchFamily="50" charset="-128"/>
                <a:cs typeface="Times New Roman" panose="02020603050405020304" pitchFamily="18" charset="0"/>
              </a:rPr>
              <a:t>副首都</a:t>
            </a: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推進局　「副首都ビジョン」</a:t>
            </a:r>
          </a:p>
          <a:p>
            <a:pPr algn="just">
              <a:spcAft>
                <a:spcPts val="0"/>
              </a:spcAft>
            </a:pP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公益財団法人　日本生産本部　「レジャー白書</a:t>
            </a:r>
            <a:r>
              <a:rPr lang="en-US"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2018</a:t>
            </a: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p>
          <a:p>
            <a:pPr algn="just">
              <a:spcAft>
                <a:spcPts val="0"/>
              </a:spcAft>
            </a:pPr>
            <a:r>
              <a:rPr lang="en-US"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UNWTO</a:t>
            </a: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（国連世界観光機関）「世界の旅行者数の長期予測値」</a:t>
            </a:r>
          </a:p>
          <a:p>
            <a:pPr algn="just">
              <a:spcAft>
                <a:spcPts val="0"/>
              </a:spcAft>
            </a:pPr>
            <a:r>
              <a:rPr lang="en-US" altLang="ja-JP" sz="2400" u="sng" kern="100" dirty="0">
                <a:solidFill>
                  <a:srgbClr val="0000FF"/>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hlinkClick r:id="rId2"/>
              </a:rPr>
              <a:t>http://statistics.unwto.org/</a:t>
            </a:r>
            <a:endPar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algn="just">
              <a:spcAft>
                <a:spcPts val="0"/>
              </a:spcAft>
            </a:pP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スポーツ庁「スポーツツーリズムに関する海外マーケティング調査分析資料」</a:t>
            </a:r>
          </a:p>
          <a:p>
            <a:pPr algn="just">
              <a:spcAft>
                <a:spcPts val="0"/>
              </a:spcAft>
            </a:pPr>
            <a:r>
              <a:rPr lang="en-US" altLang="ja-JP" sz="2400" u="sng" kern="100" dirty="0">
                <a:solidFill>
                  <a:srgbClr val="0000FF"/>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hlinkClick r:id="rId3"/>
              </a:rPr>
              <a:t>http://www.mext.go.jp/sports/b_menu/shingi/019_index/shiryo/__icsFiles/afieldfile/2018/03/23/1402586_00003.pdf</a:t>
            </a: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a:p>
            <a:pPr algn="just">
              <a:spcAft>
                <a:spcPts val="0"/>
              </a:spcAft>
            </a:pP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日本カジノ研究所</a:t>
            </a:r>
          </a:p>
          <a:p>
            <a:pPr algn="just">
              <a:spcAft>
                <a:spcPts val="0"/>
              </a:spcAft>
            </a:pPr>
            <a:r>
              <a:rPr lang="en-US" altLang="ja-JP" sz="2400" u="sng" kern="100" dirty="0">
                <a:solidFill>
                  <a:srgbClr val="0000FF"/>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hlinkClick r:id="rId4"/>
              </a:rPr>
              <a:t>https://vegasdocs.com/casinohouan/kouhochi.html</a:t>
            </a:r>
            <a:r>
              <a:rPr lang="ja-JP" altLang="ja-JP" sz="2400"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　　</a:t>
            </a:r>
          </a:p>
        </p:txBody>
      </p:sp>
    </p:spTree>
    <p:extLst>
      <p:ext uri="{BB962C8B-B14F-4D97-AF65-F5344CB8AC3E}">
        <p14:creationId xmlns:p14="http://schemas.microsoft.com/office/powerpoint/2010/main" val="3535535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xmlns="" id="{BD72218E-847D-4693-A4C3-15B474FB60BC}"/>
              </a:ext>
            </a:extLst>
          </p:cNvPr>
          <p:cNvPicPr>
            <a:picLocks noChangeAspect="1"/>
          </p:cNvPicPr>
          <p:nvPr/>
        </p:nvPicPr>
        <p:blipFill>
          <a:blip r:embed="rId2"/>
          <a:stretch>
            <a:fillRect/>
          </a:stretch>
        </p:blipFill>
        <p:spPr>
          <a:xfrm>
            <a:off x="0" y="0"/>
            <a:ext cx="12469091" cy="6858001"/>
          </a:xfrm>
          <a:prstGeom prst="rect">
            <a:avLst/>
          </a:prstGeom>
        </p:spPr>
      </p:pic>
    </p:spTree>
    <p:extLst>
      <p:ext uri="{BB962C8B-B14F-4D97-AF65-F5344CB8AC3E}">
        <p14:creationId xmlns:p14="http://schemas.microsoft.com/office/powerpoint/2010/main" val="4115620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21869" y="1770777"/>
            <a:ext cx="4747969" cy="1119615"/>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2" name="図 1"/>
          <p:cNvPicPr>
            <a:picLocks noChangeAspect="1"/>
          </p:cNvPicPr>
          <p:nvPr/>
        </p:nvPicPr>
        <p:blipFill>
          <a:blip r:embed="rId3"/>
          <a:stretch>
            <a:fillRect/>
          </a:stretch>
        </p:blipFill>
        <p:spPr>
          <a:xfrm>
            <a:off x="5438271" y="541015"/>
            <a:ext cx="6179419" cy="5998884"/>
          </a:xfrm>
          <a:prstGeom prst="rect">
            <a:avLst/>
          </a:prstGeom>
        </p:spPr>
      </p:pic>
      <p:sp>
        <p:nvSpPr>
          <p:cNvPr id="3" name="テキスト ボックス 2"/>
          <p:cNvSpPr txBox="1"/>
          <p:nvPr/>
        </p:nvSpPr>
        <p:spPr>
          <a:xfrm>
            <a:off x="483114" y="342561"/>
            <a:ext cx="1757212" cy="584775"/>
          </a:xfrm>
          <a:prstGeom prst="rect">
            <a:avLst/>
          </a:prstGeom>
          <a:noFill/>
        </p:spPr>
        <p:txBody>
          <a:bodyPr wrap="none" rtlCol="0">
            <a:spAutoFit/>
          </a:bodyPr>
          <a:lstStyle/>
          <a:p>
            <a:r>
              <a:rPr kumimoji="1" lang="en-US" altLang="ja-JP" sz="3200" dirty="0">
                <a:latin typeface="HGP創英角ｺﾞｼｯｸUB" panose="020B0900000000000000" pitchFamily="50" charset="-128"/>
                <a:ea typeface="HGP創英角ｺﾞｼｯｸUB" panose="020B0900000000000000" pitchFamily="50" charset="-128"/>
              </a:rPr>
              <a:t>IR</a:t>
            </a:r>
            <a:r>
              <a:rPr lang="ja-JP" altLang="en-US" sz="3200" dirty="0">
                <a:latin typeface="HGP創英角ｺﾞｼｯｸUB" panose="020B0900000000000000" pitchFamily="50" charset="-128"/>
                <a:ea typeface="HGP創英角ｺﾞｼｯｸUB" panose="020B0900000000000000" pitchFamily="50" charset="-128"/>
              </a:rPr>
              <a:t>候補地</a:t>
            </a:r>
            <a:endParaRPr kumimoji="1" lang="ja-JP" altLang="en-US" sz="3200" dirty="0">
              <a:latin typeface="HGP創英角ｺﾞｼｯｸUB" panose="020B0900000000000000" pitchFamily="50" charset="-128"/>
              <a:ea typeface="HGP創英角ｺﾞｼｯｸUB" panose="020B0900000000000000" pitchFamily="50" charset="-128"/>
            </a:endParaRPr>
          </a:p>
        </p:txBody>
      </p:sp>
      <p:sp>
        <p:nvSpPr>
          <p:cNvPr id="4" name="テキスト ボックス 3"/>
          <p:cNvSpPr txBox="1"/>
          <p:nvPr/>
        </p:nvSpPr>
        <p:spPr>
          <a:xfrm>
            <a:off x="121869" y="1822754"/>
            <a:ext cx="4836580" cy="1015663"/>
          </a:xfrm>
          <a:prstGeom prst="rect">
            <a:avLst/>
          </a:prstGeom>
          <a:noFill/>
        </p:spPr>
        <p:txBody>
          <a:bodyPr wrap="none" rtlCol="0">
            <a:spAutoFit/>
          </a:bodyPr>
          <a:lstStyle/>
          <a:p>
            <a:r>
              <a:rPr kumimoji="1" lang="ja-JP" altLang="en-US" sz="2000" dirty="0">
                <a:latin typeface="HGP創英角ﾎﾟｯﾌﾟ体" panose="040B0A00000000000000" pitchFamily="50" charset="-128"/>
                <a:ea typeface="HGP創英角ﾎﾟｯﾌﾟ体" panose="040B0A00000000000000" pitchFamily="50" charset="-128"/>
              </a:rPr>
              <a:t>現時点では、</a:t>
            </a:r>
            <a:endParaRPr kumimoji="1" lang="en-US" altLang="ja-JP" sz="2000" dirty="0">
              <a:latin typeface="HGP創英角ﾎﾟｯﾌﾟ体" panose="040B0A00000000000000" pitchFamily="50" charset="-128"/>
              <a:ea typeface="HGP創英角ﾎﾟｯﾌﾟ体" panose="040B0A00000000000000" pitchFamily="50" charset="-128"/>
            </a:endParaRPr>
          </a:p>
          <a:p>
            <a:r>
              <a:rPr kumimoji="1" lang="ja-JP" altLang="en-US" sz="2000" dirty="0">
                <a:latin typeface="HGP創英角ﾎﾟｯﾌﾟ体" panose="040B0A00000000000000" pitchFamily="50" charset="-128"/>
                <a:ea typeface="HGP創英角ﾎﾟｯﾌﾟ体" panose="040B0A00000000000000" pitchFamily="50" charset="-128"/>
              </a:rPr>
              <a:t>大阪</a:t>
            </a:r>
            <a:r>
              <a:rPr kumimoji="1" lang="en-US" altLang="ja-JP" sz="2000" dirty="0">
                <a:latin typeface="HGP創英角ﾎﾟｯﾌﾟ体" panose="040B0A00000000000000" pitchFamily="50" charset="-128"/>
                <a:ea typeface="HGP創英角ﾎﾟｯﾌﾟ体" panose="040B0A00000000000000" pitchFamily="50" charset="-128"/>
              </a:rPr>
              <a:t>(</a:t>
            </a:r>
            <a:r>
              <a:rPr kumimoji="1" lang="ja-JP" altLang="en-US" sz="2000" dirty="0">
                <a:latin typeface="HGP創英角ﾎﾟｯﾌﾟ体" panose="040B0A00000000000000" pitchFamily="50" charset="-128"/>
                <a:ea typeface="HGP創英角ﾎﾟｯﾌﾟ体" panose="040B0A00000000000000" pitchFamily="50" charset="-128"/>
              </a:rPr>
              <a:t>夢洲</a:t>
            </a:r>
            <a:r>
              <a:rPr kumimoji="1" lang="en-US" altLang="ja-JP" sz="2000" dirty="0">
                <a:latin typeface="HGP創英角ﾎﾟｯﾌﾟ体" panose="040B0A00000000000000" pitchFamily="50" charset="-128"/>
                <a:ea typeface="HGP創英角ﾎﾟｯﾌﾟ体" panose="040B0A00000000000000" pitchFamily="50" charset="-128"/>
              </a:rPr>
              <a:t>)</a:t>
            </a:r>
            <a:r>
              <a:rPr lang="ja-JP" altLang="en-US" sz="2000" dirty="0">
                <a:latin typeface="HGP創英角ﾎﾟｯﾌﾟ体" panose="040B0A00000000000000" pitchFamily="50" charset="-128"/>
                <a:ea typeface="HGP創英角ﾎﾟｯﾌﾟ体" panose="040B0A00000000000000" pitchFamily="50" charset="-128"/>
              </a:rPr>
              <a:t>・神奈川</a:t>
            </a:r>
            <a:r>
              <a:rPr lang="en-US" altLang="ja-JP" sz="2000" dirty="0">
                <a:latin typeface="HGP創英角ﾎﾟｯﾌﾟ体" panose="040B0A00000000000000" pitchFamily="50" charset="-128"/>
                <a:ea typeface="HGP創英角ﾎﾟｯﾌﾟ体" panose="040B0A00000000000000" pitchFamily="50" charset="-128"/>
              </a:rPr>
              <a:t>(</a:t>
            </a:r>
            <a:r>
              <a:rPr lang="ja-JP" altLang="en-US" sz="2000" dirty="0">
                <a:latin typeface="HGP創英角ﾎﾟｯﾌﾟ体" panose="040B0A00000000000000" pitchFamily="50" charset="-128"/>
                <a:ea typeface="HGP創英角ﾎﾟｯﾌﾟ体" panose="040B0A00000000000000" pitchFamily="50" charset="-128"/>
              </a:rPr>
              <a:t>横浜</a:t>
            </a:r>
            <a:r>
              <a:rPr lang="en-US" altLang="ja-JP" sz="2000" dirty="0">
                <a:latin typeface="HGP創英角ﾎﾟｯﾌﾟ体" panose="040B0A00000000000000" pitchFamily="50" charset="-128"/>
                <a:ea typeface="HGP創英角ﾎﾟｯﾌﾟ体" panose="040B0A00000000000000" pitchFamily="50" charset="-128"/>
              </a:rPr>
              <a:t>)</a:t>
            </a:r>
            <a:r>
              <a:rPr lang="ja-JP" altLang="en-US" sz="2000" dirty="0">
                <a:latin typeface="HGP創英角ﾎﾟｯﾌﾟ体" panose="040B0A00000000000000" pitchFamily="50" charset="-128"/>
                <a:ea typeface="HGP創英角ﾎﾟｯﾌﾟ体" panose="040B0A00000000000000" pitchFamily="50" charset="-128"/>
              </a:rPr>
              <a:t>・北海道</a:t>
            </a:r>
            <a:r>
              <a:rPr lang="en-US" altLang="ja-JP" sz="2000" dirty="0">
                <a:latin typeface="HGP創英角ﾎﾟｯﾌﾟ体" panose="040B0A00000000000000" pitchFamily="50" charset="-128"/>
                <a:ea typeface="HGP創英角ﾎﾟｯﾌﾟ体" panose="040B0A00000000000000" pitchFamily="50" charset="-128"/>
              </a:rPr>
              <a:t>(</a:t>
            </a:r>
            <a:r>
              <a:rPr lang="ja-JP" altLang="en-US" sz="2000" dirty="0">
                <a:latin typeface="HGP創英角ﾎﾟｯﾌﾟ体" panose="040B0A00000000000000" pitchFamily="50" charset="-128"/>
                <a:ea typeface="HGP創英角ﾎﾟｯﾌﾟ体" panose="040B0A00000000000000" pitchFamily="50" charset="-128"/>
              </a:rPr>
              <a:t>苫小牧</a:t>
            </a:r>
            <a:r>
              <a:rPr lang="en-US" altLang="ja-JP" sz="2000" dirty="0">
                <a:latin typeface="HGP創英角ﾎﾟｯﾌﾟ体" panose="040B0A00000000000000" pitchFamily="50" charset="-128"/>
                <a:ea typeface="HGP創英角ﾎﾟｯﾌﾟ体" panose="040B0A00000000000000" pitchFamily="50" charset="-128"/>
              </a:rPr>
              <a:t>)</a:t>
            </a:r>
          </a:p>
          <a:p>
            <a:r>
              <a:rPr kumimoji="1" lang="ja-JP" altLang="en-US" sz="2000" dirty="0">
                <a:latin typeface="HGP創英角ﾎﾟｯﾌﾟ体" panose="040B0A00000000000000" pitchFamily="50" charset="-128"/>
                <a:ea typeface="HGP創英角ﾎﾟｯﾌﾟ体" panose="040B0A00000000000000" pitchFamily="50" charset="-128"/>
              </a:rPr>
              <a:t>が有力とされている。</a:t>
            </a:r>
          </a:p>
        </p:txBody>
      </p:sp>
      <p:sp>
        <p:nvSpPr>
          <p:cNvPr id="6" name="正方形/長方形 5"/>
          <p:cNvSpPr/>
          <p:nvPr/>
        </p:nvSpPr>
        <p:spPr>
          <a:xfrm>
            <a:off x="10016528" y="6416788"/>
            <a:ext cx="1467068" cy="246221"/>
          </a:xfrm>
          <a:prstGeom prst="rect">
            <a:avLst/>
          </a:prstGeom>
        </p:spPr>
        <p:txBody>
          <a:bodyPr wrap="none">
            <a:spAutoFit/>
          </a:bodyPr>
          <a:lstStyle/>
          <a:p>
            <a:pPr algn="just">
              <a:spcAft>
                <a:spcPts val="0"/>
              </a:spcAft>
            </a:pPr>
            <a:r>
              <a:rPr lang="ja-JP" altLang="ja-JP" sz="1000" kern="100" dirty="0">
                <a:latin typeface="HG創英角ﾎﾟｯﾌﾟ体" panose="040B0A09000000000000" pitchFamily="49" charset="-128"/>
                <a:ea typeface="HG創英角ﾎﾟｯﾌﾟ体" panose="040B0A09000000000000" pitchFamily="49" charset="-128"/>
                <a:cs typeface="Times New Roman" panose="02020603050405020304" pitchFamily="18" charset="0"/>
              </a:rPr>
              <a:t>日本カジノ研究所</a:t>
            </a:r>
            <a:r>
              <a:rPr lang="ja-JP" altLang="en-US" sz="1000" kern="100" dirty="0">
                <a:latin typeface="HG創英角ﾎﾟｯﾌﾟ体" panose="040B0A09000000000000" pitchFamily="49" charset="-128"/>
                <a:ea typeface="HG創英角ﾎﾟｯﾌﾟ体" panose="040B0A09000000000000" pitchFamily="49" charset="-128"/>
                <a:cs typeface="Times New Roman" panose="02020603050405020304" pitchFamily="18" charset="0"/>
              </a:rPr>
              <a:t>より</a:t>
            </a:r>
            <a:endParaRPr lang="ja-JP" altLang="ja-JP" sz="1000" kern="100" dirty="0">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endParaRPr>
          </a:p>
        </p:txBody>
      </p:sp>
      <p:sp>
        <p:nvSpPr>
          <p:cNvPr id="8" name="爆発 1 7"/>
          <p:cNvSpPr/>
          <p:nvPr/>
        </p:nvSpPr>
        <p:spPr>
          <a:xfrm>
            <a:off x="54284" y="3380511"/>
            <a:ext cx="5830701" cy="3036277"/>
          </a:xfrm>
          <a:prstGeom prst="irregularSeal1">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bg1"/>
                </a:solidFill>
                <a:latin typeface="HGP創英角ﾎﾟｯﾌﾟ体" panose="040B0A00000000000000" pitchFamily="50" charset="-128"/>
                <a:ea typeface="HGP創英角ﾎﾟｯﾌﾟ体" panose="040B0A00000000000000" pitchFamily="50" charset="-128"/>
              </a:rPr>
              <a:t>誘致レースの激化</a:t>
            </a:r>
          </a:p>
        </p:txBody>
      </p:sp>
    </p:spTree>
    <p:custDataLst>
      <p:tags r:id="rId1"/>
    </p:custDataLst>
    <p:extLst>
      <p:ext uri="{BB962C8B-B14F-4D97-AF65-F5344CB8AC3E}">
        <p14:creationId xmlns:p14="http://schemas.microsoft.com/office/powerpoint/2010/main" val="390467632"/>
      </p:ext>
    </p:extLst>
  </p:cSld>
  <p:clrMapOvr>
    <a:masterClrMapping/>
  </p:clrMapOvr>
  <mc:AlternateContent xmlns:mc="http://schemas.openxmlformats.org/markup-compatibility/2006" xmlns:p14="http://schemas.microsoft.com/office/powerpoint/2010/main">
    <mc:Choice Requires="p14">
      <p:transition spd="slow" p14:dur="2000" advTm="16864"/>
    </mc:Choice>
    <mc:Fallback xmlns="">
      <p:transition spd="slow" advTm="168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4123" y="1467640"/>
            <a:ext cx="11723077" cy="1569660"/>
          </a:xfrm>
          <a:prstGeom prst="rect">
            <a:avLst/>
          </a:prstGeom>
          <a:noFill/>
        </p:spPr>
        <p:txBody>
          <a:bodyPr wrap="square" rtlCol="0">
            <a:spAutoFit/>
          </a:bodyPr>
          <a:lstStyle/>
          <a:p>
            <a:r>
              <a:rPr lang="ja-JP" altLang="en-US" sz="2400" dirty="0">
                <a:latin typeface="HGP創英角ﾎﾟｯﾌﾟ体" panose="040B0A00000000000000" pitchFamily="50" charset="-128"/>
                <a:ea typeface="HGP創英角ﾎﾟｯﾌﾟ体" panose="040B0A00000000000000" pitchFamily="50" charset="-128"/>
              </a:rPr>
              <a:t>この法律は、我が国における人口の減少、国際的な交流の増大その他の我が国を取り巻く経済社会情勢の変化に対応して我が国の経済社会の活力の向上及び持続的発展を図る</a:t>
            </a:r>
            <a:endParaRPr lang="en-US" altLang="ja-JP" sz="2400" dirty="0">
              <a:latin typeface="HGP創英角ﾎﾟｯﾌﾟ体" panose="040B0A00000000000000" pitchFamily="50" charset="-128"/>
              <a:ea typeface="HGP創英角ﾎﾟｯﾌﾟ体" panose="040B0A00000000000000" pitchFamily="50" charset="-128"/>
            </a:endParaRPr>
          </a:p>
          <a:p>
            <a:r>
              <a:rPr lang="ja-JP" altLang="en-US" sz="2400" dirty="0">
                <a:latin typeface="HGP創英角ﾎﾟｯﾌﾟ体" panose="040B0A00000000000000" pitchFamily="50" charset="-128"/>
                <a:ea typeface="HGP創英角ﾎﾟｯﾌﾟ体" panose="040B0A00000000000000" pitchFamily="50" charset="-128"/>
              </a:rPr>
              <a:t>ためには、</a:t>
            </a:r>
            <a:r>
              <a:rPr lang="ja-JP" altLang="en-US" sz="2400" dirty="0">
                <a:solidFill>
                  <a:srgbClr val="FF0000"/>
                </a:solidFill>
                <a:latin typeface="HGP創英角ﾎﾟｯﾌﾟ体" panose="040B0A00000000000000" pitchFamily="50" charset="-128"/>
                <a:ea typeface="HGP創英角ﾎﾟｯﾌﾟ体" panose="040B0A00000000000000" pitchFamily="50" charset="-128"/>
              </a:rPr>
              <a:t>国内外からの観光旅客の来訪及び滞在を促進することが一層重要となっている</a:t>
            </a:r>
            <a:r>
              <a:rPr lang="ja-JP" altLang="en-US" sz="2400" dirty="0">
                <a:latin typeface="HGP創英角ﾎﾟｯﾌﾟ体" panose="040B0A00000000000000" pitchFamily="50" charset="-128"/>
                <a:ea typeface="HGP創英角ﾎﾟｯﾌﾟ体" panose="040B0A00000000000000" pitchFamily="50" charset="-128"/>
              </a:rPr>
              <a:t>ことに鑑み、特定複合観光施設区域の整備の推進に関する法律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4" name="下矢印 3"/>
          <p:cNvSpPr/>
          <p:nvPr/>
        </p:nvSpPr>
        <p:spPr>
          <a:xfrm>
            <a:off x="4860303" y="3629308"/>
            <a:ext cx="2069432" cy="8566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18012" y="5323228"/>
            <a:ext cx="11461792" cy="646331"/>
          </a:xfrm>
          <a:prstGeom prst="rect">
            <a:avLst/>
          </a:prstGeom>
          <a:noFill/>
        </p:spPr>
        <p:txBody>
          <a:bodyPr wrap="none" rtlCol="0">
            <a:spAutoFit/>
          </a:bodyPr>
          <a:lstStyle/>
          <a:p>
            <a:r>
              <a:rPr lang="ja-JP" altLang="en-US" sz="3600" dirty="0">
                <a:latin typeface="HGP創英角ﾎﾟｯﾌﾟ体" panose="040B0A00000000000000" pitchFamily="50" charset="-128"/>
                <a:ea typeface="HGP創英角ﾎﾟｯﾌﾟ体" panose="040B0A00000000000000" pitchFamily="50" charset="-128"/>
              </a:rPr>
              <a:t>インバウンドツーリズムを取り込める場所である必要がある</a:t>
            </a:r>
            <a:endParaRPr kumimoji="1" lang="ja-JP" altLang="en-US" sz="3600" dirty="0">
              <a:latin typeface="HGP創英角ﾎﾟｯﾌﾟ体" panose="040B0A00000000000000" pitchFamily="50" charset="-128"/>
              <a:ea typeface="HGP創英角ﾎﾟｯﾌﾟ体" panose="040B0A00000000000000" pitchFamily="50" charset="-128"/>
            </a:endParaRPr>
          </a:p>
        </p:txBody>
      </p:sp>
      <p:sp>
        <p:nvSpPr>
          <p:cNvPr id="3" name="正方形/長方形 2"/>
          <p:cNvSpPr/>
          <p:nvPr/>
        </p:nvSpPr>
        <p:spPr>
          <a:xfrm>
            <a:off x="7594042" y="3145242"/>
            <a:ext cx="4402167" cy="369332"/>
          </a:xfrm>
          <a:prstGeom prst="rect">
            <a:avLst/>
          </a:prstGeom>
        </p:spPr>
        <p:txBody>
          <a:bodyPr wrap="none">
            <a:spAutoFit/>
          </a:bodyPr>
          <a:lstStyle/>
          <a:p>
            <a:pPr lvl="0"/>
            <a:r>
              <a:rPr lang="ja-JP" altLang="en-US" dirty="0">
                <a:solidFill>
                  <a:prstClr val="black"/>
                </a:solidFill>
              </a:rPr>
              <a:t>特定複合観光施設区域整備法　第一条より</a:t>
            </a:r>
          </a:p>
        </p:txBody>
      </p:sp>
      <p:sp>
        <p:nvSpPr>
          <p:cNvPr id="6" name="テキスト ボックス 5"/>
          <p:cNvSpPr txBox="1"/>
          <p:nvPr/>
        </p:nvSpPr>
        <p:spPr>
          <a:xfrm>
            <a:off x="418012" y="590257"/>
            <a:ext cx="1737976" cy="584775"/>
          </a:xfrm>
          <a:prstGeom prst="rect">
            <a:avLst/>
          </a:prstGeom>
          <a:noFill/>
        </p:spPr>
        <p:txBody>
          <a:bodyPr wrap="none" rtlCol="0">
            <a:spAutoFit/>
          </a:bodyPr>
          <a:lstStyle/>
          <a:p>
            <a:r>
              <a:rPr kumimoji="1" lang="en-US" altLang="ja-JP" sz="3200" dirty="0">
                <a:latin typeface="HGP創英角ﾎﾟｯﾌﾟ体" panose="040B0A00000000000000" pitchFamily="50" charset="-128"/>
                <a:ea typeface="HGP創英角ﾎﾟｯﾌﾟ体" panose="040B0A00000000000000" pitchFamily="50" charset="-128"/>
              </a:rPr>
              <a:t>IR</a:t>
            </a:r>
            <a:r>
              <a:rPr kumimoji="1" lang="ja-JP" altLang="en-US" sz="3200" dirty="0">
                <a:latin typeface="HGP創英角ﾎﾟｯﾌﾟ体" panose="040B0A00000000000000" pitchFamily="50" charset="-128"/>
                <a:ea typeface="HGP創英角ﾎﾟｯﾌﾟ体" panose="040B0A00000000000000" pitchFamily="50" charset="-128"/>
              </a:rPr>
              <a:t>の定義</a:t>
            </a:r>
          </a:p>
        </p:txBody>
      </p:sp>
    </p:spTree>
    <p:custDataLst>
      <p:tags r:id="rId1"/>
    </p:custDataLst>
    <p:extLst>
      <p:ext uri="{BB962C8B-B14F-4D97-AF65-F5344CB8AC3E}">
        <p14:creationId xmlns:p14="http://schemas.microsoft.com/office/powerpoint/2010/main" val="1342848797"/>
      </p:ext>
    </p:extLst>
  </p:cSld>
  <p:clrMapOvr>
    <a:masterClrMapping/>
  </p:clrMapOvr>
  <mc:AlternateContent xmlns:mc="http://schemas.openxmlformats.org/markup-compatibility/2006" xmlns:p14="http://schemas.microsoft.com/office/powerpoint/2010/main">
    <mc:Choice Requires="p14">
      <p:transition spd="slow" p14:dur="2000" advTm="28232"/>
    </mc:Choice>
    <mc:Fallback xmlns="">
      <p:transition spd="slow" advTm="282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37009" y="2221523"/>
            <a:ext cx="10956846" cy="1815882"/>
          </a:xfrm>
          <a:prstGeom prst="rect">
            <a:avLst/>
          </a:prstGeom>
          <a:noFill/>
        </p:spPr>
        <p:txBody>
          <a:bodyPr wrap="none" rtlCol="0">
            <a:spAutoFit/>
          </a:bodyPr>
          <a:lstStyle/>
          <a:p>
            <a:r>
              <a:rPr lang="ja-JP" altLang="en-US" sz="2800" dirty="0">
                <a:latin typeface="HGS創英角ｺﾞｼｯｸUB" panose="020B0900000000000000" pitchFamily="50" charset="-128"/>
                <a:ea typeface="HGS創英角ｺﾞｼｯｸUB" panose="020B0900000000000000" pitchFamily="50" charset="-128"/>
              </a:rPr>
              <a:t>我が国における観光の魅力に関する情報を適切に提供し、合わせて</a:t>
            </a:r>
            <a:endParaRPr lang="en-US" altLang="ja-JP" sz="2800" dirty="0">
              <a:latin typeface="HGS創英角ｺﾞｼｯｸUB" panose="020B0900000000000000" pitchFamily="50" charset="-128"/>
              <a:ea typeface="HGS創英角ｺﾞｼｯｸUB" panose="020B0900000000000000" pitchFamily="50" charset="-128"/>
            </a:endParaRPr>
          </a:p>
          <a:p>
            <a:r>
              <a:rPr lang="ja-JP" altLang="en-US" sz="2800" dirty="0">
                <a:latin typeface="HGS創英角ｺﾞｼｯｸUB" panose="020B0900000000000000" pitchFamily="50" charset="-128"/>
                <a:ea typeface="HGS創英角ｺﾞｼｯｸUB" panose="020B0900000000000000" pitchFamily="50" charset="-128"/>
              </a:rPr>
              <a:t>各地域への観光旅行に必要な運送、宿泊を一元的に行うことにより</a:t>
            </a:r>
            <a:endParaRPr lang="en-US" altLang="ja-JP" sz="2800" dirty="0">
              <a:latin typeface="HGS創英角ｺﾞｼｯｸUB" panose="020B0900000000000000" pitchFamily="50" charset="-128"/>
              <a:ea typeface="HGS創英角ｺﾞｼｯｸUB" panose="020B0900000000000000" pitchFamily="50" charset="-128"/>
            </a:endParaRPr>
          </a:p>
          <a:p>
            <a:r>
              <a:rPr lang="ja-JP" altLang="en-US" sz="2800" dirty="0">
                <a:solidFill>
                  <a:srgbClr val="FF0000"/>
                </a:solidFill>
                <a:latin typeface="HGS創英角ｺﾞｼｯｸUB" panose="020B0900000000000000" pitchFamily="50" charset="-128"/>
                <a:ea typeface="HGS創英角ｺﾞｼｯｸUB" panose="020B0900000000000000" pitchFamily="50" charset="-128"/>
              </a:rPr>
              <a:t>国内における観光旅行の促進に資する施設</a:t>
            </a:r>
            <a:r>
              <a:rPr lang="ja-JP" altLang="en-US" sz="2800" dirty="0">
                <a:latin typeface="HGS創英角ｺﾞｼｯｸUB" panose="020B0900000000000000" pitchFamily="50" charset="-128"/>
                <a:ea typeface="HGS創英角ｺﾞｼｯｸUB" panose="020B0900000000000000" pitchFamily="50" charset="-128"/>
              </a:rPr>
              <a:t>であって、政令で定める</a:t>
            </a:r>
            <a:endParaRPr lang="en-US" altLang="ja-JP" sz="2800" dirty="0">
              <a:latin typeface="HGS創英角ｺﾞｼｯｸUB" panose="020B0900000000000000" pitchFamily="50" charset="-128"/>
              <a:ea typeface="HGS創英角ｺﾞｼｯｸUB" panose="020B0900000000000000" pitchFamily="50" charset="-128"/>
            </a:endParaRPr>
          </a:p>
          <a:p>
            <a:r>
              <a:rPr lang="ja-JP" altLang="en-US" sz="2800" dirty="0">
                <a:latin typeface="HGS創英角ｺﾞｼｯｸUB" panose="020B0900000000000000" pitchFamily="50" charset="-128"/>
                <a:ea typeface="HGS創英角ｺﾞｼｯｸUB" panose="020B0900000000000000" pitchFamily="50" charset="-128"/>
              </a:rPr>
              <a:t>基準に適合するもの</a:t>
            </a:r>
            <a:endParaRPr lang="en-US" altLang="ja-JP" sz="2800" dirty="0">
              <a:latin typeface="HGS創英角ｺﾞｼｯｸUB" panose="020B0900000000000000" pitchFamily="50" charset="-128"/>
              <a:ea typeface="HGS創英角ｺﾞｼｯｸUB" panose="020B0900000000000000" pitchFamily="50" charset="-128"/>
            </a:endParaRPr>
          </a:p>
        </p:txBody>
      </p:sp>
      <p:sp>
        <p:nvSpPr>
          <p:cNvPr id="2" name="テキスト ボックス 1">
            <a:extLst>
              <a:ext uri="{FF2B5EF4-FFF2-40B4-BE49-F238E27FC236}">
                <a16:creationId xmlns:a16="http://schemas.microsoft.com/office/drawing/2014/main" xmlns="" id="{079248A9-E3FA-4307-A71A-BCAB1C7EEE79}"/>
              </a:ext>
            </a:extLst>
          </p:cNvPr>
          <p:cNvSpPr txBox="1"/>
          <p:nvPr/>
        </p:nvSpPr>
        <p:spPr>
          <a:xfrm>
            <a:off x="6696222" y="3738022"/>
            <a:ext cx="4031873" cy="369332"/>
          </a:xfrm>
          <a:prstGeom prst="rect">
            <a:avLst/>
          </a:prstGeom>
          <a:noFill/>
        </p:spPr>
        <p:txBody>
          <a:bodyPr wrap="none" rtlCol="0">
            <a:spAutoFit/>
          </a:bodyPr>
          <a:lstStyle/>
          <a:p>
            <a:r>
              <a:rPr kumimoji="1" lang="ja-JP" altLang="en-US" dirty="0"/>
              <a:t>特定複合観光施設区域整備法　第二条</a:t>
            </a:r>
          </a:p>
        </p:txBody>
      </p:sp>
      <p:sp>
        <p:nvSpPr>
          <p:cNvPr id="4" name="テキスト ボックス 3">
            <a:extLst>
              <a:ext uri="{FF2B5EF4-FFF2-40B4-BE49-F238E27FC236}">
                <a16:creationId xmlns:a16="http://schemas.microsoft.com/office/drawing/2014/main" xmlns="" id="{E377E5C7-00EE-4109-AD7C-46FC568FCECD}"/>
              </a:ext>
            </a:extLst>
          </p:cNvPr>
          <p:cNvSpPr txBox="1"/>
          <p:nvPr/>
        </p:nvSpPr>
        <p:spPr>
          <a:xfrm>
            <a:off x="844062" y="1505243"/>
            <a:ext cx="3886434" cy="646331"/>
          </a:xfrm>
          <a:prstGeom prst="rect">
            <a:avLst/>
          </a:prstGeom>
          <a:noFill/>
        </p:spPr>
        <p:txBody>
          <a:bodyPr wrap="square" rtlCol="0">
            <a:spAutoFit/>
          </a:bodyPr>
          <a:lstStyle/>
          <a:p>
            <a:r>
              <a:rPr lang="ja-JP" altLang="en-US" sz="3600" dirty="0">
                <a:latin typeface="HG創英角ｺﾞｼｯｸUB" panose="020B0909000000000000" pitchFamily="49" charset="-128"/>
                <a:ea typeface="HG創英角ｺﾞｼｯｸUB" panose="020B0909000000000000" pitchFamily="49" charset="-128"/>
              </a:rPr>
              <a:t>さらに・・・</a:t>
            </a:r>
            <a:endParaRPr kumimoji="1" lang="ja-JP" altLang="en-US" sz="3600" dirty="0">
              <a:latin typeface="HG創英角ｺﾞｼｯｸUB" panose="020B0909000000000000" pitchFamily="49" charset="-128"/>
              <a:ea typeface="HG創英角ｺﾞｼｯｸUB" panose="020B0909000000000000" pitchFamily="49" charset="-128"/>
            </a:endParaRPr>
          </a:p>
        </p:txBody>
      </p:sp>
      <p:sp>
        <p:nvSpPr>
          <p:cNvPr id="5" name="テキスト ボックス 4">
            <a:extLst>
              <a:ext uri="{FF2B5EF4-FFF2-40B4-BE49-F238E27FC236}">
                <a16:creationId xmlns:a16="http://schemas.microsoft.com/office/drawing/2014/main" xmlns="" id="{CF317278-9CC1-4C83-9381-C75D6A55C36D}"/>
              </a:ext>
            </a:extLst>
          </p:cNvPr>
          <p:cNvSpPr txBox="1"/>
          <p:nvPr/>
        </p:nvSpPr>
        <p:spPr>
          <a:xfrm>
            <a:off x="6254513" y="4704382"/>
            <a:ext cx="3988592" cy="707886"/>
          </a:xfrm>
          <a:prstGeom prst="rect">
            <a:avLst/>
          </a:prstGeom>
          <a:noFill/>
        </p:spPr>
        <p:txBody>
          <a:bodyPr wrap="none" rtlCol="0">
            <a:spAutoFit/>
          </a:bodyPr>
          <a:lstStyle/>
          <a:p>
            <a:r>
              <a:rPr kumimoji="1" lang="ja-JP" altLang="en-US" sz="4000" dirty="0">
                <a:latin typeface="HGP創英角ﾎﾟｯﾌﾟ体" panose="040B0A00000000000000" pitchFamily="50" charset="-128"/>
                <a:ea typeface="HGP創英角ﾎﾟｯﾌﾟ体" panose="040B0A00000000000000" pitchFamily="50" charset="-128"/>
              </a:rPr>
              <a:t>と定義されている</a:t>
            </a:r>
          </a:p>
        </p:txBody>
      </p:sp>
    </p:spTree>
    <p:extLst>
      <p:ext uri="{BB962C8B-B14F-4D97-AF65-F5344CB8AC3E}">
        <p14:creationId xmlns:p14="http://schemas.microsoft.com/office/powerpoint/2010/main" val="3286108011"/>
      </p:ext>
    </p:extLst>
  </p:cSld>
  <p:clrMapOvr>
    <a:masterClrMapping/>
  </p:clrMapOvr>
  <mc:AlternateContent xmlns:mc="http://schemas.openxmlformats.org/markup-compatibility/2006" xmlns:p14="http://schemas.microsoft.com/office/powerpoint/2010/main">
    <mc:Choice Requires="p14">
      <p:transition spd="slow" p14:dur="2000" advTm="7783"/>
    </mc:Choice>
    <mc:Fallback xmlns="">
      <p:transition spd="slow" advTm="778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3984119" y="1174992"/>
            <a:ext cx="2171700" cy="2105025"/>
          </a:xfrm>
          <a:prstGeom prst="rect">
            <a:avLst/>
          </a:prstGeom>
        </p:spPr>
      </p:pic>
      <p:sp>
        <p:nvSpPr>
          <p:cNvPr id="2" name="テキスト ボックス 1">
            <a:extLst>
              <a:ext uri="{FF2B5EF4-FFF2-40B4-BE49-F238E27FC236}">
                <a16:creationId xmlns:a16="http://schemas.microsoft.com/office/drawing/2014/main" xmlns="" id="{8D97359B-86D4-4FCF-86D4-C3E2811D01F4}"/>
              </a:ext>
            </a:extLst>
          </p:cNvPr>
          <p:cNvSpPr txBox="1"/>
          <p:nvPr/>
        </p:nvSpPr>
        <p:spPr>
          <a:xfrm>
            <a:off x="1504600" y="1316658"/>
            <a:ext cx="1853392" cy="584775"/>
          </a:xfrm>
          <a:prstGeom prst="rect">
            <a:avLst/>
          </a:prstGeom>
          <a:noFill/>
        </p:spPr>
        <p:txBody>
          <a:bodyPr wrap="none" rtlCol="0">
            <a:spAutoFit/>
          </a:bodyPr>
          <a:lstStyle/>
          <a:p>
            <a:r>
              <a:rPr kumimoji="1" lang="ja-JP" altLang="en-US" sz="3200" dirty="0">
                <a:latin typeface="HGP創英角ﾎﾟｯﾌﾟ体" panose="040B0A00000000000000" pitchFamily="50" charset="-128"/>
                <a:ea typeface="HGP創英角ﾎﾟｯﾌﾟ体" panose="040B0A00000000000000" pitchFamily="50" charset="-128"/>
              </a:rPr>
              <a:t>つまり・・・</a:t>
            </a:r>
          </a:p>
        </p:txBody>
      </p:sp>
      <p:sp>
        <p:nvSpPr>
          <p:cNvPr id="4" name="テキスト ボックス 3">
            <a:extLst>
              <a:ext uri="{FF2B5EF4-FFF2-40B4-BE49-F238E27FC236}">
                <a16:creationId xmlns:a16="http://schemas.microsoft.com/office/drawing/2014/main" xmlns="" id="{0A683109-6A3C-4E21-8E79-67B2FD3B20D6}"/>
              </a:ext>
            </a:extLst>
          </p:cNvPr>
          <p:cNvSpPr txBox="1"/>
          <p:nvPr/>
        </p:nvSpPr>
        <p:spPr>
          <a:xfrm>
            <a:off x="663352" y="3901809"/>
            <a:ext cx="9764211" cy="1754326"/>
          </a:xfrm>
          <a:prstGeom prst="rect">
            <a:avLst/>
          </a:prstGeom>
          <a:noFill/>
          <a:ln w="76200">
            <a:solidFill>
              <a:schemeClr val="accent6">
                <a:lumMod val="60000"/>
                <a:lumOff val="40000"/>
              </a:schemeClr>
            </a:solidFill>
          </a:ln>
        </p:spPr>
        <p:txBody>
          <a:bodyPr wrap="none" rtlCol="0">
            <a:spAutoFit/>
          </a:bodyPr>
          <a:lstStyle/>
          <a:p>
            <a:r>
              <a:rPr kumimoji="1" lang="en-US" altLang="ja-JP" sz="3600" dirty="0">
                <a:latin typeface="HGS創英角ﾎﾟｯﾌﾟ体" panose="040B0A00000000000000" pitchFamily="50" charset="-128"/>
                <a:ea typeface="HGS創英角ﾎﾟｯﾌﾟ体" panose="040B0A00000000000000" pitchFamily="50" charset="-128"/>
              </a:rPr>
              <a:t>IR</a:t>
            </a:r>
            <a:r>
              <a:rPr kumimoji="1" lang="ja-JP" altLang="en-US" sz="3600" dirty="0">
                <a:latin typeface="HGS創英角ﾎﾟｯﾌﾟ体" panose="040B0A00000000000000" pitchFamily="50" charset="-128"/>
                <a:ea typeface="HGS創英角ﾎﾟｯﾌﾟ体" panose="040B0A00000000000000" pitchFamily="50" charset="-128"/>
              </a:rPr>
              <a:t>の利益だけを考えれば良い海外の</a:t>
            </a:r>
            <a:r>
              <a:rPr kumimoji="1" lang="en-US" altLang="ja-JP" sz="3600" dirty="0">
                <a:latin typeface="HGS創英角ﾎﾟｯﾌﾟ体" panose="040B0A00000000000000" pitchFamily="50" charset="-128"/>
                <a:ea typeface="HGS創英角ﾎﾟｯﾌﾟ体" panose="040B0A00000000000000" pitchFamily="50" charset="-128"/>
              </a:rPr>
              <a:t>IR</a:t>
            </a:r>
            <a:r>
              <a:rPr kumimoji="1" lang="ja-JP" altLang="en-US" sz="3600" dirty="0">
                <a:latin typeface="HGS創英角ﾎﾟｯﾌﾟ体" panose="040B0A00000000000000" pitchFamily="50" charset="-128"/>
                <a:ea typeface="HGS創英角ﾎﾟｯﾌﾟ体" panose="040B0A00000000000000" pitchFamily="50" charset="-128"/>
              </a:rPr>
              <a:t>に</a:t>
            </a:r>
            <a:r>
              <a:rPr lang="ja-JP" altLang="en-US" sz="3600" dirty="0">
                <a:latin typeface="HGS創英角ﾎﾟｯﾌﾟ体" panose="040B0A00000000000000" pitchFamily="50" charset="-128"/>
                <a:ea typeface="HGS創英角ﾎﾟｯﾌﾟ体" panose="040B0A00000000000000" pitchFamily="50" charset="-128"/>
              </a:rPr>
              <a:t>対して</a:t>
            </a:r>
            <a:endParaRPr lang="en-US" altLang="ja-JP" sz="3600" dirty="0">
              <a:latin typeface="HGS創英角ﾎﾟｯﾌﾟ体" panose="040B0A00000000000000" pitchFamily="50" charset="-128"/>
              <a:ea typeface="HGS創英角ﾎﾟｯﾌﾟ体" panose="040B0A00000000000000" pitchFamily="50" charset="-128"/>
            </a:endParaRPr>
          </a:p>
          <a:p>
            <a:endParaRPr lang="en-US" altLang="ja-JP" sz="3600" dirty="0">
              <a:latin typeface="HGS創英角ﾎﾟｯﾌﾟ体" panose="040B0A00000000000000" pitchFamily="50" charset="-128"/>
              <a:ea typeface="HGS創英角ﾎﾟｯﾌﾟ体" panose="040B0A00000000000000" pitchFamily="50" charset="-128"/>
            </a:endParaRPr>
          </a:p>
          <a:p>
            <a:r>
              <a:rPr lang="ja-JP" altLang="en-US" sz="3600" dirty="0">
                <a:latin typeface="HGS創英角ﾎﾟｯﾌﾟ体" panose="040B0A00000000000000" pitchFamily="50" charset="-128"/>
                <a:ea typeface="HGS創英角ﾎﾟｯﾌﾟ体" panose="040B0A00000000000000" pitchFamily="50" charset="-128"/>
              </a:rPr>
              <a:t>日本の</a:t>
            </a:r>
            <a:r>
              <a:rPr lang="en-US" altLang="ja-JP" sz="3600" dirty="0">
                <a:latin typeface="HGS創英角ﾎﾟｯﾌﾟ体" panose="040B0A00000000000000" pitchFamily="50" charset="-128"/>
                <a:ea typeface="HGS創英角ﾎﾟｯﾌﾟ体" panose="040B0A00000000000000" pitchFamily="50" charset="-128"/>
              </a:rPr>
              <a:t>IR</a:t>
            </a:r>
            <a:r>
              <a:rPr lang="ja-JP" altLang="en-US" sz="3600" dirty="0">
                <a:latin typeface="HGS創英角ﾎﾟｯﾌﾟ体" panose="040B0A00000000000000" pitchFamily="50" charset="-128"/>
                <a:ea typeface="HGS創英角ﾎﾟｯﾌﾟ体" panose="040B0A00000000000000" pitchFamily="50" charset="-128"/>
              </a:rPr>
              <a:t>は全国に向けた法律になっている</a:t>
            </a:r>
            <a:endParaRPr kumimoji="1" lang="ja-JP" altLang="en-US" sz="3600"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539589255"/>
      </p:ext>
    </p:extLst>
  </p:cSld>
  <p:clrMapOvr>
    <a:masterClrMapping/>
  </p:clrMapOvr>
  <mc:AlternateContent xmlns:mc="http://schemas.openxmlformats.org/markup-compatibility/2006" xmlns:p14="http://schemas.microsoft.com/office/powerpoint/2010/main">
    <mc:Choice Requires="p14">
      <p:transition spd="slow" p14:dur="2000" advTm="10312"/>
    </mc:Choice>
    <mc:Fallback xmlns="">
      <p:transition spd="slow" advTm="1031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1|3.3"/>
</p:tagLst>
</file>

<file path=ppt/tags/tag10.xml><?xml version="1.0" encoding="utf-8"?>
<p:tagLst xmlns:a="http://schemas.openxmlformats.org/drawingml/2006/main" xmlns:r="http://schemas.openxmlformats.org/officeDocument/2006/relationships" xmlns:p="http://schemas.openxmlformats.org/presentationml/2006/main">
  <p:tag name="TIMING" val="|8|1.8|7.6"/>
</p:tagLst>
</file>

<file path=ppt/tags/tag11.xml><?xml version="1.0" encoding="utf-8"?>
<p:tagLst xmlns:a="http://schemas.openxmlformats.org/drawingml/2006/main" xmlns:r="http://schemas.openxmlformats.org/officeDocument/2006/relationships" xmlns:p="http://schemas.openxmlformats.org/presentationml/2006/main">
  <p:tag name="TIMING" val="|3.1"/>
</p:tagLst>
</file>

<file path=ppt/tags/tag12.xml><?xml version="1.0" encoding="utf-8"?>
<p:tagLst xmlns:a="http://schemas.openxmlformats.org/drawingml/2006/main" xmlns:r="http://schemas.openxmlformats.org/officeDocument/2006/relationships" xmlns:p="http://schemas.openxmlformats.org/presentationml/2006/main">
  <p:tag name="TIMING" val="|1.2|7.5|4.6|6.9"/>
</p:tagLst>
</file>

<file path=ppt/tags/tag13.xml><?xml version="1.0" encoding="utf-8"?>
<p:tagLst xmlns:a="http://schemas.openxmlformats.org/drawingml/2006/main" xmlns:r="http://schemas.openxmlformats.org/officeDocument/2006/relationships" xmlns:p="http://schemas.openxmlformats.org/presentationml/2006/main">
  <p:tag name="TIMING" val="|4.4|3|0.7|0.5"/>
</p:tagLst>
</file>

<file path=ppt/tags/tag14.xml><?xml version="1.0" encoding="utf-8"?>
<p:tagLst xmlns:a="http://schemas.openxmlformats.org/drawingml/2006/main" xmlns:r="http://schemas.openxmlformats.org/officeDocument/2006/relationships" xmlns:p="http://schemas.openxmlformats.org/presentationml/2006/main">
  <p:tag name="TIMING" val="|16.6"/>
</p:tagLst>
</file>

<file path=ppt/tags/tag15.xml><?xml version="1.0" encoding="utf-8"?>
<p:tagLst xmlns:a="http://schemas.openxmlformats.org/drawingml/2006/main" xmlns:r="http://schemas.openxmlformats.org/officeDocument/2006/relationships" xmlns:p="http://schemas.openxmlformats.org/presentationml/2006/main">
  <p:tag name="TIMING" val="|1.9"/>
</p:tagLst>
</file>

<file path=ppt/tags/tag16.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33.9|3.6"/>
</p:tagLst>
</file>

<file path=ppt/tags/tag3.xml><?xml version="1.0" encoding="utf-8"?>
<p:tagLst xmlns:a="http://schemas.openxmlformats.org/drawingml/2006/main" xmlns:r="http://schemas.openxmlformats.org/officeDocument/2006/relationships" xmlns:p="http://schemas.openxmlformats.org/presentationml/2006/main">
  <p:tag name="TIMING" val="|9.3"/>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ags/tag5.xml><?xml version="1.0" encoding="utf-8"?>
<p:tagLst xmlns:a="http://schemas.openxmlformats.org/drawingml/2006/main" xmlns:r="http://schemas.openxmlformats.org/officeDocument/2006/relationships" xmlns:p="http://schemas.openxmlformats.org/presentationml/2006/main">
  <p:tag name="TIMING" val="|11.6"/>
</p:tagLst>
</file>

<file path=ppt/tags/tag6.xml><?xml version="1.0" encoding="utf-8"?>
<p:tagLst xmlns:a="http://schemas.openxmlformats.org/drawingml/2006/main" xmlns:r="http://schemas.openxmlformats.org/officeDocument/2006/relationships" xmlns:p="http://schemas.openxmlformats.org/presentationml/2006/main">
  <p:tag name="TIMING" val="|8.7"/>
</p:tagLst>
</file>

<file path=ppt/tags/tag7.xml><?xml version="1.0" encoding="utf-8"?>
<p:tagLst xmlns:a="http://schemas.openxmlformats.org/drawingml/2006/main" xmlns:r="http://schemas.openxmlformats.org/officeDocument/2006/relationships" xmlns:p="http://schemas.openxmlformats.org/presentationml/2006/main">
  <p:tag name="TIMING" val="|10.6"/>
</p:tagLst>
</file>

<file path=ppt/tags/tag8.xml><?xml version="1.0" encoding="utf-8"?>
<p:tagLst xmlns:a="http://schemas.openxmlformats.org/drawingml/2006/main" xmlns:r="http://schemas.openxmlformats.org/officeDocument/2006/relationships" xmlns:p="http://schemas.openxmlformats.org/presentationml/2006/main">
  <p:tag name="TIMING" val="|12.9|2|1.2"/>
</p:tagLst>
</file>

<file path=ppt/tags/tag9.xml><?xml version="1.0" encoding="utf-8"?>
<p:tagLst xmlns:a="http://schemas.openxmlformats.org/drawingml/2006/main" xmlns:r="http://schemas.openxmlformats.org/officeDocument/2006/relationships" xmlns:p="http://schemas.openxmlformats.org/presentationml/2006/main">
  <p:tag name="TIMING" val="|1.4|9.5|7.1"/>
</p:tagLst>
</file>

<file path=ppt/theme/theme1.xml><?xml version="1.0" encoding="utf-8"?>
<a:theme xmlns:a="http://schemas.openxmlformats.org/drawingml/2006/main" name="飛行機雲">
  <a:themeElements>
    <a:clrScheme name="飛行機雲">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飛行機雲">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飛行機雲">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6DB8EB18-3657-4051-A897-2ED38832359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TM04033937[[fn=飛行機雲]]</Template>
  <TotalTime>2104</TotalTime>
  <Words>1392</Words>
  <Application>Microsoft Office PowerPoint</Application>
  <PresentationFormat>ユーザー設定</PresentationFormat>
  <Paragraphs>294</Paragraphs>
  <Slides>54</Slides>
  <Notes>5</Notes>
  <HiddenSlides>0</HiddenSlides>
  <MMClips>0</MMClips>
  <ScaleCrop>false</ScaleCrop>
  <HeadingPairs>
    <vt:vector size="4" baseType="variant">
      <vt:variant>
        <vt:lpstr>テーマ</vt:lpstr>
      </vt:variant>
      <vt:variant>
        <vt:i4>1</vt:i4>
      </vt:variant>
      <vt:variant>
        <vt:lpstr>スライド タイトル</vt:lpstr>
      </vt:variant>
      <vt:variant>
        <vt:i4>54</vt:i4>
      </vt:variant>
    </vt:vector>
  </HeadingPairs>
  <TitlesOfParts>
    <vt:vector size="55" baseType="lpstr">
      <vt:lpstr>飛行機雲</vt:lpstr>
      <vt:lpstr>大阪IRにおける室内スノー・マリンスポーツ施設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世界の旅行者長期予測値</vt:lpstr>
      <vt:lpstr>大阪に来日している外国人の割合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東京オリンピックを狙いとした新施設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国内例 ららぽーと スキードームザウス</vt:lpstr>
      <vt:lpstr>１９９３年（営業開始）  ２００２年（営業終了）</vt:lpstr>
      <vt:lpstr> </vt:lpstr>
      <vt:lpstr>ウェーブプールとは</vt:lpstr>
      <vt:lpstr>PowerPoint プレゼンテーション</vt:lpstr>
      <vt:lpstr>スラロームセンター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大阪IRにおける室内スノー・マリンスポーツ施設</dc:title>
  <dc:creator>山本　大吾</dc:creator>
  <cp:lastModifiedBy>山本　大吾</cp:lastModifiedBy>
  <cp:revision>1</cp:revision>
  <dcterms:created xsi:type="dcterms:W3CDTF">2019-06-22T06:10:00Z</dcterms:created>
  <dcterms:modified xsi:type="dcterms:W3CDTF">2020-01-28T05:03:20Z</dcterms:modified>
</cp:coreProperties>
</file>