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openxmlformats-officedocument.drawingml.chart+xml" PartName="/ppt/charts/chart4.xml"/>
  <Override ContentType="application/vnd.openxmlformats-officedocument.drawingml.chart+xml" PartName="/ppt/charts/chart5.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ms-office.chartcolorstyle+xml" PartName="/ppt/charts/colors4.xml"/>
  <Override ContentType="application/vnd.ms-office.chartcolorstyle+xml" PartName="/ppt/charts/colors5.xml"/>
  <Override ContentType="application/vnd.ms-office.chartstyle+xml" PartName="/ppt/charts/style1.xml"/>
  <Override ContentType="application/vnd.ms-office.chartstyle+xml" PartName="/ppt/charts/style2.xml"/>
  <Override ContentType="application/vnd.ms-office.chartstyle+xml" PartName="/ppt/charts/style3.xml"/>
  <Override ContentType="application/vnd.ms-office.chartstyle+xml" PartName="/ppt/charts/style4.xml"/>
  <Override ContentType="application/vnd.ms-office.chartstyle+xml" PartName="/ppt/charts/style5.xml"/>
  <Override ContentType="application/vnd.openxmlformats-officedocument.presentationml.commentAuthors+xml" PartName="/ppt/commentAuthors.xml"/>
  <Override ContentType="application/vnd.openxmlformats-officedocument.drawingml.diagramColors+xml" PartName="/ppt/diagrams/colors1.xml"/>
  <Override ContentType="application/vnd.openxmlformats-officedocument.drawingml.diagramData+xml" PartName="/ppt/diagrams/data1.xml"/>
  <Override ContentType="application/vnd.ms-office.drawingml.diagramDrawing+xml" PartName="/ppt/diagrams/drawing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Relationships xmlns="http://schemas.openxmlformats.org/package/2006/relationships"><Relationship Target="ppt/presentation.xml" Type="http://schemas.openxmlformats.org/officeDocument/2006/relationships/officeDocument" Id="rId1"></Relationship><Relationship Target="docProps/app.xml" Type="http://schemas.openxmlformats.org/officeDocument/2006/relationships/extended-properties" Id="rId4"></Relationship><Relationship Target="docProps/core.xml" Type="http://schemas.openxmlformats.org/package/2006/relationships/metadata/core-properties" Id="rId5"></Relationship></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handoutMasterIdLst>
    <p:handoutMasterId r:id="rId29"/>
  </p:handoutMasterIdLst>
  <p:sldIdLst>
    <p:sldId id="292" r:id="rId2"/>
    <p:sldId id="262" r:id="rId3"/>
    <p:sldId id="276" r:id="rId4"/>
    <p:sldId id="283" r:id="rId5"/>
    <p:sldId id="284" r:id="rId6"/>
    <p:sldId id="265" r:id="rId7"/>
    <p:sldId id="266" r:id="rId8"/>
    <p:sldId id="268" r:id="rId9"/>
    <p:sldId id="277" r:id="rId10"/>
    <p:sldId id="278" r:id="rId11"/>
    <p:sldId id="279" r:id="rId12"/>
    <p:sldId id="280" r:id="rId13"/>
    <p:sldId id="274" r:id="rId14"/>
    <p:sldId id="273" r:id="rId15"/>
    <p:sldId id="270" r:id="rId16"/>
    <p:sldId id="281" r:id="rId17"/>
    <p:sldId id="282" r:id="rId18"/>
    <p:sldId id="285" r:id="rId19"/>
    <p:sldId id="288" r:id="rId20"/>
    <p:sldId id="287" r:id="rId21"/>
    <p:sldId id="289" r:id="rId22"/>
    <p:sldId id="290" r:id="rId23"/>
    <p:sldId id="275" r:id="rId24"/>
    <p:sldId id="286" r:id="rId25"/>
    <p:sldId id="291" r:id="rId26"/>
    <p:sldId id="293" r:id="rId27"/>
  </p:sldIdLst>
  <p:sldSz cx="9144000" cy="6858000" type="screen4x3"/>
  <p:notesSz cx="6858000" cy="9144000"/>
  <p:defaultTextStyle>
    <a:defPPr>
      <a:defRPr lang="ja-JP"/>
    </a:defPPr>
    <a:lvl1pPr algn="l" defTabSz="457200"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itsuki Ueda" initials="MU [6]" lastIdx="1" clrIdx="6">
    <p:extLst/>
  </p:cmAuthor>
  <p:cmAuthor id="1" name="Mitsuki Ueda" initials="MU" lastIdx="1" clrIdx="0">
    <p:extLst/>
  </p:cmAuthor>
  <p:cmAuthor id="8" name="Mitsuki Ueda" initials="MU [7]" lastIdx="1" clrIdx="7">
    <p:extLst/>
  </p:cmAuthor>
  <p:cmAuthor id="2" name="Mitsuki Ueda" initials="MU [2]" lastIdx="1" clrIdx="1">
    <p:extLst/>
  </p:cmAuthor>
  <p:cmAuthor id="9" name="Mitsuki Ueda" initials="MU [8]" lastIdx="1" clrIdx="8">
    <p:extLst/>
  </p:cmAuthor>
  <p:cmAuthor id="3" name="Mitsuki Ueda" initials="MU [3]" lastIdx="1" clrIdx="2">
    <p:extLst/>
  </p:cmAuthor>
  <p:cmAuthor id="10" name="Mitsuki Ueda" initials="MU [9]" lastIdx="1" clrIdx="9">
    <p:extLst/>
  </p:cmAuthor>
  <p:cmAuthor id="4" name="Mitsuki Ueda" initials="MU [4]" lastIdx="1" clrIdx="3">
    <p:extLst/>
  </p:cmAuthor>
  <p:cmAuthor id="11" name="Mitsuki Ueda" initials="M.U" lastIdx="1" clrIdx="10">
    <p:extLst/>
  </p:cmAuthor>
  <p:cmAuthor id="5" name="Mitsuki Ueda" initials="MU [5]" lastIdx="1" clrIdx="4">
    <p:extLst/>
  </p:cmAuthor>
  <p:cmAuthor id="6" name="Mitsuki Ueda" initials="MU [4] [2]"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31"/>
    <p:restoredTop sz="94424" autoAdjust="0"/>
  </p:normalViewPr>
  <p:slideViewPr>
    <p:cSldViewPr snapToObjects="1">
      <p:cViewPr varScale="1">
        <p:scale>
          <a:sx n="74" d="100"/>
          <a:sy n="74" d="100"/>
        </p:scale>
        <p:origin x="1572" y="72"/>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0"/>
    </p:cViewPr>
  </p:sorterViewPr>
  <p:gridSpacing cx="72008" cy="72008"/>
</p:viewPr>
</file>

<file path=ppt/_rels/presentation.xml.rels><?xml version="1.0" encoding="UTF-8" ?><Relationships xmlns="http://schemas.openxmlformats.org/package/2006/relationships"><Relationship Target="slides/slide7.xml" Type="http://schemas.openxmlformats.org/officeDocument/2006/relationships/slide" Id="rId8"></Relationship><Relationship Target="slides/slide12.xml" Type="http://schemas.openxmlformats.org/officeDocument/2006/relationships/slide" Id="rId13"></Relationship><Relationship Target="slides/slide17.xml" Type="http://schemas.openxmlformats.org/officeDocument/2006/relationships/slide" Id="rId18"></Relationship><Relationship Target="slides/slide25.xml" Type="http://schemas.openxmlformats.org/officeDocument/2006/relationships/slide" Id="rId26"></Relationship><Relationship Target="slides/slide2.xml" Type="http://schemas.openxmlformats.org/officeDocument/2006/relationships/slide" Id="rId3"></Relationship><Relationship Target="slides/slide20.xml" Type="http://schemas.openxmlformats.org/officeDocument/2006/relationships/slide" Id="rId21"></Relationship><Relationship Target="tableStyles.xml" Type="http://schemas.openxmlformats.org/officeDocument/2006/relationships/tableStyles" Id="rId34"></Relationship><Relationship Target="slides/slide6.xml" Type="http://schemas.openxmlformats.org/officeDocument/2006/relationships/slide" Id="rId7"></Relationship><Relationship Target="slides/slide11.xml" Type="http://schemas.openxmlformats.org/officeDocument/2006/relationships/slide" Id="rId12"></Relationship><Relationship Target="slides/slide16.xml" Type="http://schemas.openxmlformats.org/officeDocument/2006/relationships/slide" Id="rId17"></Relationship><Relationship Target="slides/slide24.xml" Type="http://schemas.openxmlformats.org/officeDocument/2006/relationships/slide" Id="rId25"></Relationship><Relationship Target="theme/theme1.xml" Type="http://schemas.openxmlformats.org/officeDocument/2006/relationships/theme" Id="rId33"></Relationship><Relationship Target="slides/slide1.xml" Type="http://schemas.openxmlformats.org/officeDocument/2006/relationships/slide" Id="rId2"></Relationship><Relationship Target="slides/slide15.xml" Type="http://schemas.openxmlformats.org/officeDocument/2006/relationships/slide" Id="rId16"></Relationship><Relationship Target="slides/slide19.xml" Type="http://schemas.openxmlformats.org/officeDocument/2006/relationships/slide" Id="rId20"></Relationship><Relationship Target="handoutMasters/handoutMaster1.xml" Type="http://schemas.openxmlformats.org/officeDocument/2006/relationships/handoutMaster" Id="rId29"></Relationship><Relationship Target="slideMasters/slideMaster1.xml" Type="http://schemas.openxmlformats.org/officeDocument/2006/relationships/slideMaster" Id="rId1"></Relationship><Relationship Target="slides/slide5.xml" Type="http://schemas.openxmlformats.org/officeDocument/2006/relationships/slide" Id="rId6"></Relationship><Relationship Target="slides/slide10.xml" Type="http://schemas.openxmlformats.org/officeDocument/2006/relationships/slide" Id="rId11"></Relationship><Relationship Target="slides/slide23.xml" Type="http://schemas.openxmlformats.org/officeDocument/2006/relationships/slide" Id="rId24"></Relationship><Relationship Target="viewProps.xml" Type="http://schemas.openxmlformats.org/officeDocument/2006/relationships/viewProps" Id="rId32"></Relationship><Relationship Target="slides/slide4.xml" Type="http://schemas.openxmlformats.org/officeDocument/2006/relationships/slide" Id="rId5"></Relationship><Relationship Target="slides/slide14.xml" Type="http://schemas.openxmlformats.org/officeDocument/2006/relationships/slide" Id="rId15"></Relationship><Relationship Target="slides/slide22.xml" Type="http://schemas.openxmlformats.org/officeDocument/2006/relationships/slide" Id="rId23"></Relationship><Relationship Target="notesMasters/notesMaster1.xml" Type="http://schemas.openxmlformats.org/officeDocument/2006/relationships/notesMaster" Id="rId28"></Relationship><Relationship Target="slides/slide9.xml" Type="http://schemas.openxmlformats.org/officeDocument/2006/relationships/slide" Id="rId10"></Relationship><Relationship Target="slides/slide18.xml" Type="http://schemas.openxmlformats.org/officeDocument/2006/relationships/slide" Id="rId19"></Relationship><Relationship Target="presProps.xml" Type="http://schemas.openxmlformats.org/officeDocument/2006/relationships/presProps" Id="rId31"></Relationship><Relationship Target="slides/slide3.xml" Type="http://schemas.openxmlformats.org/officeDocument/2006/relationships/slide" Id="rId4"></Relationship><Relationship Target="slides/slide8.xml" Type="http://schemas.openxmlformats.org/officeDocument/2006/relationships/slide" Id="rId9"></Relationship><Relationship Target="slides/slide13.xml" Type="http://schemas.openxmlformats.org/officeDocument/2006/relationships/slide" Id="rId14"></Relationship><Relationship Target="slides/slide21.xml" Type="http://schemas.openxmlformats.org/officeDocument/2006/relationships/slide" Id="rId22"></Relationship><Relationship Target="slides/slide26.xml" Type="http://schemas.openxmlformats.org/officeDocument/2006/relationships/slide" Id="rId27"></Relationship><Relationship Target="commentAuthors.xml" Type="http://schemas.openxmlformats.org/officeDocument/2006/relationships/commentAuthors" Id="rId30"></Relationship></Relationships>
</file>

<file path=ppt/charts/_rels/chart1.xml.rels><?xml version="1.0" encoding="UTF-8" ?><Relationships xmlns="http://schemas.openxmlformats.org/package/2006/relationships"><Relationship Target="colors1.xml" Type="http://schemas.microsoft.com/office/2011/relationships/chartColorStyle" Id="rId2"></Relationship><Relationship Target="style1.xml" Type="http://schemas.microsoft.com/office/2011/relationships/chartStyle" Id="rId1"></Relationship></Relationships>
</file>

<file path=ppt/charts/_rels/chart2.xml.rels><?xml version="1.0" encoding="UTF-8" ?><Relationships xmlns="http://schemas.openxmlformats.org/package/2006/relationships"><Relationship Target="colors2.xml" Type="http://schemas.microsoft.com/office/2011/relationships/chartColorStyle" Id="rId2"></Relationship><Relationship Target="style2.xml" Type="http://schemas.microsoft.com/office/2011/relationships/chartStyle" Id="rId1"></Relationship></Relationships>
</file>

<file path=ppt/charts/_rels/chart3.xml.rels><?xml version="1.0" encoding="UTF-8" ?><Relationships xmlns="http://schemas.openxmlformats.org/package/2006/relationships"><Relationship Target="colors3.xml" Type="http://schemas.microsoft.com/office/2011/relationships/chartColorStyle" Id="rId2"></Relationship><Relationship Target="style3.xml" Type="http://schemas.microsoft.com/office/2011/relationships/chartStyle" Id="rId1"></Relationship></Relationships>
</file>

<file path=ppt/charts/_rels/chart4.xml.rels><?xml version="1.0" encoding="UTF-8" ?><Relationships xmlns="http://schemas.openxmlformats.org/package/2006/relationships"><Relationship Target="colors4.xml" Type="http://schemas.microsoft.com/office/2011/relationships/chartColorStyle" Id="rId2"></Relationship><Relationship Target="style4.xml" Type="http://schemas.microsoft.com/office/2011/relationships/chartStyle" Id="rId1"></Relationship></Relationships>
</file>

<file path=ppt/charts/_rels/chart5.xml.rels><?xml version="1.0" encoding="UTF-8" ?><Relationships xmlns="http://schemas.openxmlformats.org/package/2006/relationships"><Relationship Target="colors5.xml" Type="http://schemas.microsoft.com/office/2011/relationships/chartColorStyle" Id="rId2"></Relationship><Relationship Target="style5.xml" Type="http://schemas.microsoft.com/office/2011/relationships/chartStyle" Id="rId1"></Relationship></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920286560167"/>
          <c:y val="8.1849720686021199E-2"/>
          <c:w val="0.65653500661836794"/>
          <c:h val="0.63785289741929696"/>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5.2217405801934E-2"/>
          <c:y val="0.80813061125119201"/>
          <c:w val="0.86437095193347302"/>
          <c:h val="0.182804115101276"/>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957458442694701"/>
          <c:y val="1.1635901152343199E-2"/>
          <c:w val="0.59029549431321104"/>
          <c:h val="0.76073960132944696"/>
        </c:manualLayout>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6"/>
              </a:solidFill>
              <a:ln w="19050">
                <a:solidFill>
                  <a:schemeClr val="lt1"/>
                </a:solidFill>
              </a:ln>
              <a:effectLst/>
            </c:spPr>
          </c:dPt>
          <c:dPt>
            <c:idx val="2"/>
            <c:bubble3D val="0"/>
            <c:spPr>
              <a:solidFill>
                <a:schemeClr val="accent2"/>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ja-JP"/>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'フォームの回答 1'!$F$97:$F$99</c:f>
              <c:strCache>
                <c:ptCount val="3"/>
                <c:pt idx="0">
                  <c:v>65歳未満</c:v>
                </c:pt>
                <c:pt idx="1">
                  <c:v>65歳以上75歳未満</c:v>
                </c:pt>
                <c:pt idx="2">
                  <c:v>75歳以上</c:v>
                </c:pt>
              </c:strCache>
            </c:strRef>
          </c:cat>
          <c:val>
            <c:numRef>
              <c:f>'フォームの回答 1'!$H$97:$H$99</c:f>
              <c:numCache>
                <c:formatCode>0%</c:formatCode>
                <c:ptCount val="3"/>
                <c:pt idx="0">
                  <c:v>0.557894736842105</c:v>
                </c:pt>
                <c:pt idx="1">
                  <c:v>0.28421052631578902</c:v>
                </c:pt>
                <c:pt idx="2">
                  <c:v>0.157894736842105</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168613298337701"/>
          <c:y val="4.0257570422706897E-2"/>
          <c:w val="0.60162773403324599"/>
          <c:h val="0.67070965489191603"/>
        </c:manualLayout>
      </c:layout>
      <c:pieChart>
        <c:varyColors val="1"/>
        <c:ser>
          <c:idx val="0"/>
          <c:order val="0"/>
          <c:dPt>
            <c:idx val="0"/>
            <c:bubble3D val="0"/>
            <c:spPr>
              <a:solidFill>
                <a:schemeClr val="accent2"/>
              </a:solidFill>
              <a:ln w="19050">
                <a:solidFill>
                  <a:schemeClr val="lt1"/>
                </a:solidFill>
              </a:ln>
              <a:effectLst/>
            </c:spPr>
          </c:dPt>
          <c:dPt>
            <c:idx val="1"/>
            <c:bubble3D val="0"/>
            <c:spPr>
              <a:solidFill>
                <a:schemeClr val="accent6"/>
              </a:solidFill>
              <a:ln w="19050">
                <a:solidFill>
                  <a:schemeClr val="lt1"/>
                </a:solidFill>
              </a:ln>
              <a:effectLst/>
            </c:spPr>
          </c:dPt>
          <c:dPt>
            <c:idx val="2"/>
            <c:bubble3D val="0"/>
            <c:spPr>
              <a:solidFill>
                <a:schemeClr val="accent1"/>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ja-JP"/>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'フォームの回答 1'!$M$98:$M$100</c:f>
              <c:strCache>
                <c:ptCount val="3"/>
                <c:pt idx="0">
                  <c:v>後継者なし</c:v>
                </c:pt>
                <c:pt idx="1">
                  <c:v>候補者は存在</c:v>
                </c:pt>
                <c:pt idx="2">
                  <c:v>後継者あり</c:v>
                </c:pt>
              </c:strCache>
            </c:strRef>
          </c:cat>
          <c:val>
            <c:numRef>
              <c:f>'フォームの回答 1'!$N$102:$N$104</c:f>
              <c:numCache>
                <c:formatCode>0%</c:formatCode>
                <c:ptCount val="3"/>
                <c:pt idx="0">
                  <c:v>0.59302325581395399</c:v>
                </c:pt>
                <c:pt idx="1">
                  <c:v>0.32558139534883701</c:v>
                </c:pt>
                <c:pt idx="2">
                  <c:v>8.1395348837209294E-2</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7.2222222222222202E-2"/>
          <c:y val="0.78838562997367501"/>
          <c:w val="0.9"/>
          <c:h val="8.4648186385479801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2"/>
              </a:solidFill>
              <a:ln w="19050">
                <a:solidFill>
                  <a:schemeClr val="lt1"/>
                </a:solidFill>
              </a:ln>
              <a:effectLst/>
            </c:spPr>
          </c:dPt>
          <c:dPt>
            <c:idx val="1"/>
            <c:bubble3D val="0"/>
            <c:spPr>
              <a:solidFill>
                <a:schemeClr val="accent6"/>
              </a:solidFill>
              <a:ln w="19050">
                <a:solidFill>
                  <a:schemeClr val="lt1"/>
                </a:solidFill>
              </a:ln>
              <a:effectLst/>
            </c:spPr>
          </c:dPt>
          <c:dPt>
            <c:idx val="2"/>
            <c:bubble3D val="0"/>
            <c:spPr>
              <a:solidFill>
                <a:schemeClr val="accent1"/>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ja-JP"/>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'フォームの回答 1'!$O$98:$O$100</c:f>
              <c:strCache>
                <c:ptCount val="3"/>
                <c:pt idx="0">
                  <c:v>よくある</c:v>
                </c:pt>
                <c:pt idx="1">
                  <c:v>たまにある</c:v>
                </c:pt>
                <c:pt idx="2">
                  <c:v>ない</c:v>
                </c:pt>
              </c:strCache>
            </c:strRef>
          </c:cat>
          <c:val>
            <c:numRef>
              <c:f>'フォームの回答 1'!$P$102:$P$104</c:f>
              <c:numCache>
                <c:formatCode>0%</c:formatCode>
                <c:ptCount val="3"/>
                <c:pt idx="0">
                  <c:v>8.5106382978723402E-2</c:v>
                </c:pt>
                <c:pt idx="1">
                  <c:v>0.51063829787234005</c:v>
                </c:pt>
                <c:pt idx="2">
                  <c:v>0.40425531914893598</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2"/>
              </a:solidFill>
              <a:ln w="19050">
                <a:solidFill>
                  <a:schemeClr val="lt1"/>
                </a:solidFill>
              </a:ln>
              <a:effectLst/>
            </c:spPr>
          </c:dPt>
          <c:dPt>
            <c:idx val="1"/>
            <c:bubble3D val="0"/>
            <c:spPr>
              <a:solidFill>
                <a:schemeClr val="accent6"/>
              </a:solidFill>
              <a:ln w="19050">
                <a:solidFill>
                  <a:schemeClr val="lt1"/>
                </a:solidFill>
              </a:ln>
              <a:effectLst/>
            </c:spPr>
          </c:dPt>
          <c:dPt>
            <c:idx val="2"/>
            <c:bubble3D val="0"/>
            <c:spPr>
              <a:solidFill>
                <a:schemeClr val="accent1"/>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ja-JP"/>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'フォームの回答 1'!$T$98:$T$100</c:f>
              <c:strCache>
                <c:ptCount val="3"/>
                <c:pt idx="0">
                  <c:v>積極的に受け入れたい</c:v>
                </c:pt>
                <c:pt idx="1">
                  <c:v>受け入れても良い</c:v>
                </c:pt>
                <c:pt idx="2">
                  <c:v>できれば受け入れたくない</c:v>
                </c:pt>
              </c:strCache>
            </c:strRef>
          </c:cat>
          <c:val>
            <c:numRef>
              <c:f>'フォームの回答 1'!$U$102:$U$104</c:f>
              <c:numCache>
                <c:formatCode>0%</c:formatCode>
                <c:ptCount val="3"/>
                <c:pt idx="0">
                  <c:v>0.180722891566265</c:v>
                </c:pt>
                <c:pt idx="1">
                  <c:v>0.57831325301204795</c:v>
                </c:pt>
                <c:pt idx="2">
                  <c:v>0.240963855421687</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24430424321959701"/>
          <c:y val="0.72283553810868495"/>
          <c:w val="0.49194706911635999"/>
          <c:h val="0.2497078000430769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568DCE-2F41-1F4C-98D9-0691CF9D2DA0}" type="doc">
      <dgm:prSet loTypeId="urn:microsoft.com/office/officeart/2005/8/layout/lProcess3" loCatId="" qsTypeId="urn:microsoft.com/office/officeart/2005/8/quickstyle/simple2" qsCatId="simple" csTypeId="urn:microsoft.com/office/officeart/2005/8/colors/colorful1" csCatId="colorful" phldr="1"/>
      <dgm:spPr/>
      <dgm:t>
        <a:bodyPr/>
        <a:lstStyle/>
        <a:p>
          <a:endParaRPr kumimoji="1" lang="ja-JP" altLang="en-US"/>
        </a:p>
      </dgm:t>
    </dgm:pt>
    <dgm:pt modelId="{AA7656B8-9140-7D40-B1E2-D0870AD930C4}">
      <dgm:prSet phldrT="[テキスト]" custT="1"/>
      <dgm:spPr>
        <a:solidFill>
          <a:schemeClr val="accent3"/>
        </a:solidFill>
      </dgm:spPr>
      <dgm:t>
        <a:bodyPr/>
        <a:lstStyle/>
        <a:p>
          <a:r>
            <a:rPr kumimoji="1" lang="en-US" altLang="ja-JP" sz="2800" dirty="0" smtClean="0"/>
            <a:t>A</a:t>
          </a:r>
          <a:br>
            <a:rPr kumimoji="1" lang="en-US" altLang="ja-JP" sz="2800" dirty="0" smtClean="0"/>
          </a:br>
          <a:r>
            <a:rPr kumimoji="1" lang="ja-JP" altLang="en-US" sz="2000" dirty="0" smtClean="0"/>
            <a:t>チーム</a:t>
          </a:r>
          <a:endParaRPr kumimoji="1" lang="ja-JP" altLang="en-US" sz="2800" dirty="0" smtClean="0"/>
        </a:p>
      </dgm:t>
    </dgm:pt>
    <dgm:pt modelId="{F624DD1E-A65B-294A-A5E0-2F87E7B92320}" type="parTrans" cxnId="{8EEE8131-EBF6-BC48-9EEE-703F8B0403E9}">
      <dgm:prSet/>
      <dgm:spPr/>
      <dgm:t>
        <a:bodyPr/>
        <a:lstStyle/>
        <a:p>
          <a:endParaRPr kumimoji="1" lang="ja-JP" altLang="en-US"/>
        </a:p>
      </dgm:t>
    </dgm:pt>
    <dgm:pt modelId="{939C6A4F-30AD-7F41-80AF-1323EE7BD837}" type="sibTrans" cxnId="{8EEE8131-EBF6-BC48-9EEE-703F8B0403E9}">
      <dgm:prSet/>
      <dgm:spPr/>
      <dgm:t>
        <a:bodyPr/>
        <a:lstStyle/>
        <a:p>
          <a:endParaRPr kumimoji="1" lang="ja-JP" altLang="en-US"/>
        </a:p>
      </dgm:t>
    </dgm:pt>
    <dgm:pt modelId="{05456A8B-1EB0-7347-AE07-203ED4768939}">
      <dgm:prSet phldrT="[テキスト]"/>
      <dgm:spPr>
        <a:solidFill>
          <a:schemeClr val="accent3">
            <a:alpha val="90000"/>
          </a:schemeClr>
        </a:solidFill>
      </dgm:spPr>
      <dgm:t>
        <a:bodyPr/>
        <a:lstStyle/>
        <a:p>
          <a:r>
            <a:rPr kumimoji="1" lang="ja-JP" altLang="en-US" dirty="0" smtClean="0"/>
            <a:t>「語り」を用いた地域のアーカイブづくり</a:t>
          </a:r>
        </a:p>
        <a:p>
          <a:r>
            <a:rPr kumimoji="1" lang="en-US" altLang="en-US" dirty="0" smtClean="0"/>
            <a:t>~</a:t>
          </a:r>
          <a:r>
            <a:rPr kumimoji="1" lang="ja-JP" altLang="en-US" dirty="0" smtClean="0"/>
            <a:t>西成区千本地域での実践</a:t>
          </a:r>
          <a:r>
            <a:rPr kumimoji="1" lang="en-US" altLang="en-US" dirty="0" smtClean="0"/>
            <a:t>~</a:t>
          </a:r>
          <a:endParaRPr kumimoji="1" lang="ja-JP" altLang="en-US" dirty="0" smtClean="0"/>
        </a:p>
      </dgm:t>
    </dgm:pt>
    <dgm:pt modelId="{355800DF-6CF7-344B-95DA-8C38D34CD3B2}" type="parTrans" cxnId="{3C7A0900-4BBD-4246-8895-A8DBE244C397}">
      <dgm:prSet/>
      <dgm:spPr/>
      <dgm:t>
        <a:bodyPr/>
        <a:lstStyle/>
        <a:p>
          <a:endParaRPr kumimoji="1" lang="ja-JP" altLang="en-US"/>
        </a:p>
      </dgm:t>
    </dgm:pt>
    <dgm:pt modelId="{4CA10CB6-E219-0741-8C5F-6F7CFD33C1E4}" type="sibTrans" cxnId="{3C7A0900-4BBD-4246-8895-A8DBE244C397}">
      <dgm:prSet/>
      <dgm:spPr/>
      <dgm:t>
        <a:bodyPr/>
        <a:lstStyle/>
        <a:p>
          <a:endParaRPr kumimoji="1" lang="ja-JP" altLang="en-US"/>
        </a:p>
      </dgm:t>
    </dgm:pt>
    <dgm:pt modelId="{06A1F53F-EA2B-4845-9268-967555B9CC83}">
      <dgm:prSet phldrT="[テキスト]" custT="1"/>
      <dgm:spPr>
        <a:solidFill>
          <a:schemeClr val="accent2"/>
        </a:solidFill>
      </dgm:spPr>
      <dgm:t>
        <a:bodyPr/>
        <a:lstStyle/>
        <a:p>
          <a:r>
            <a:rPr kumimoji="1" lang="en-US" altLang="ja-JP" sz="3100" dirty="0" smtClean="0"/>
            <a:t>B</a:t>
          </a:r>
        </a:p>
        <a:p>
          <a:r>
            <a:rPr kumimoji="1" lang="ja-JP" altLang="en-US" sz="2000" dirty="0" smtClean="0"/>
            <a:t>チーム</a:t>
          </a:r>
          <a:endParaRPr kumimoji="1" lang="ja-JP" altLang="en-US" sz="2800" dirty="0" smtClean="0"/>
        </a:p>
      </dgm:t>
    </dgm:pt>
    <dgm:pt modelId="{416C8F1C-35A7-5C41-A802-83F224DC7249}" type="parTrans" cxnId="{52E88EF2-6575-4347-B926-B60D13E07261}">
      <dgm:prSet/>
      <dgm:spPr/>
      <dgm:t>
        <a:bodyPr/>
        <a:lstStyle/>
        <a:p>
          <a:endParaRPr kumimoji="1" lang="ja-JP" altLang="en-US"/>
        </a:p>
      </dgm:t>
    </dgm:pt>
    <dgm:pt modelId="{6354209C-8A9D-9448-9A09-64B849586C4A}" type="sibTrans" cxnId="{52E88EF2-6575-4347-B926-B60D13E07261}">
      <dgm:prSet/>
      <dgm:spPr/>
      <dgm:t>
        <a:bodyPr/>
        <a:lstStyle/>
        <a:p>
          <a:endParaRPr kumimoji="1" lang="ja-JP" altLang="en-US"/>
        </a:p>
      </dgm:t>
    </dgm:pt>
    <dgm:pt modelId="{872864BF-F81F-2145-8B62-4AF35BE040C7}">
      <dgm:prSet phldrT="[テキスト]" custT="1"/>
      <dgm:spPr>
        <a:solidFill>
          <a:schemeClr val="accent2">
            <a:alpha val="90000"/>
          </a:schemeClr>
        </a:solidFill>
      </dgm:spPr>
      <dgm:t>
        <a:bodyPr/>
        <a:lstStyle/>
        <a:p>
          <a:r>
            <a:rPr lang="ja-JP" altLang="en-US" sz="2000" dirty="0" smtClean="0"/>
            <a:t>西成区北西部の活性化の切り札になるか？</a:t>
          </a:r>
          <a:r>
            <a:rPr lang="en-US" altLang="ja-JP" sz="2300" dirty="0" smtClean="0"/>
            <a:t/>
          </a:r>
          <a:br>
            <a:rPr lang="en-US" altLang="ja-JP" sz="2300" dirty="0" smtClean="0"/>
          </a:br>
          <a:r>
            <a:rPr lang="en-US" altLang="ja-JP" sz="2000" dirty="0" smtClean="0"/>
            <a:t>〜</a:t>
          </a:r>
          <a:r>
            <a:rPr lang="ja-JP" altLang="en-US" sz="2000" dirty="0" smtClean="0"/>
            <a:t>インバウンドの増加をキャッチして</a:t>
          </a:r>
          <a:r>
            <a:rPr lang="en-US" altLang="ja-JP" sz="2000" dirty="0" smtClean="0"/>
            <a:t>〜</a:t>
          </a:r>
          <a:endParaRPr kumimoji="1" lang="ja-JP" altLang="en-US" sz="2300" dirty="0" smtClean="0"/>
        </a:p>
      </dgm:t>
    </dgm:pt>
    <dgm:pt modelId="{F687781A-83A6-2143-AC7E-5D6E2C94FF8A}" type="parTrans" cxnId="{99D4AA2E-A9E4-CE43-9065-5C2007D96777}">
      <dgm:prSet/>
      <dgm:spPr/>
      <dgm:t>
        <a:bodyPr/>
        <a:lstStyle/>
        <a:p>
          <a:endParaRPr kumimoji="1" lang="ja-JP" altLang="en-US"/>
        </a:p>
      </dgm:t>
    </dgm:pt>
    <dgm:pt modelId="{B837D857-AB88-4E4C-8DA1-301A17F88B05}" type="sibTrans" cxnId="{99D4AA2E-A9E4-CE43-9065-5C2007D96777}">
      <dgm:prSet/>
      <dgm:spPr/>
      <dgm:t>
        <a:bodyPr/>
        <a:lstStyle/>
        <a:p>
          <a:endParaRPr kumimoji="1" lang="ja-JP" altLang="en-US"/>
        </a:p>
      </dgm:t>
    </dgm:pt>
    <dgm:pt modelId="{A4CBD5A2-983E-D445-867E-E443AFF4D7FC}">
      <dgm:prSet phldrT="[テキスト]" custT="1"/>
      <dgm:spPr>
        <a:solidFill>
          <a:schemeClr val="accent1"/>
        </a:solidFill>
      </dgm:spPr>
      <dgm:t>
        <a:bodyPr/>
        <a:lstStyle/>
        <a:p>
          <a:r>
            <a:rPr kumimoji="1" lang="en-US" altLang="ja-JP" sz="2800" smtClean="0"/>
            <a:t>C</a:t>
          </a:r>
        </a:p>
        <a:p>
          <a:r>
            <a:rPr kumimoji="1" lang="ja-JP" altLang="en-US" sz="2000" smtClean="0"/>
            <a:t>チーム</a:t>
          </a:r>
          <a:endParaRPr kumimoji="1" lang="ja-JP" altLang="en-US" sz="2000" dirty="0" smtClean="0"/>
        </a:p>
      </dgm:t>
    </dgm:pt>
    <dgm:pt modelId="{8DA5ABDA-AEE1-CA4B-8880-3C7DF7D56EA4}" type="parTrans" cxnId="{B9BA44E2-8499-E14C-BC6E-DC68F9CF3185}">
      <dgm:prSet/>
      <dgm:spPr/>
      <dgm:t>
        <a:bodyPr/>
        <a:lstStyle/>
        <a:p>
          <a:endParaRPr kumimoji="1" lang="ja-JP" altLang="en-US"/>
        </a:p>
      </dgm:t>
    </dgm:pt>
    <dgm:pt modelId="{819A25FC-E5AC-B24B-8D1D-E9AE55F7B8FB}" type="sibTrans" cxnId="{B9BA44E2-8499-E14C-BC6E-DC68F9CF3185}">
      <dgm:prSet/>
      <dgm:spPr/>
      <dgm:t>
        <a:bodyPr/>
        <a:lstStyle/>
        <a:p>
          <a:endParaRPr kumimoji="1" lang="ja-JP" altLang="en-US"/>
        </a:p>
      </dgm:t>
    </dgm:pt>
    <dgm:pt modelId="{D4674D0B-B3A7-1647-BB68-6EA63D03447A}">
      <dgm:prSet phldrT="[テキスト]"/>
      <dgm:spPr>
        <a:solidFill>
          <a:schemeClr val="accent1">
            <a:alpha val="90000"/>
          </a:schemeClr>
        </a:solidFill>
      </dgm:spPr>
      <dgm:t>
        <a:bodyPr/>
        <a:lstStyle/>
        <a:p>
          <a:r>
            <a:rPr kumimoji="1" lang="ja-JP" altLang="en-US" dirty="0" smtClean="0"/>
            <a:t>カルテット・カルチャー</a:t>
          </a:r>
        </a:p>
        <a:p>
          <a:r>
            <a:rPr kumimoji="1" lang="en-US" altLang="ja-JP" dirty="0" smtClean="0"/>
            <a:t>〜</a:t>
          </a:r>
          <a:r>
            <a:rPr kumimoji="1" lang="ja-JP" altLang="en-US" dirty="0" smtClean="0"/>
            <a:t>区境で見る文化的特徴</a:t>
          </a:r>
          <a:r>
            <a:rPr kumimoji="1" lang="en-US" altLang="ja-JP" dirty="0" smtClean="0"/>
            <a:t>〜</a:t>
          </a:r>
          <a:endParaRPr kumimoji="1" lang="ja-JP" altLang="en-US" dirty="0" smtClean="0"/>
        </a:p>
      </dgm:t>
    </dgm:pt>
    <dgm:pt modelId="{1AD98218-54EF-DF49-A940-58195DC5987F}" type="parTrans" cxnId="{52B4E09F-939C-3847-8C07-178ED894E818}">
      <dgm:prSet/>
      <dgm:spPr/>
      <dgm:t>
        <a:bodyPr/>
        <a:lstStyle/>
        <a:p>
          <a:endParaRPr kumimoji="1" lang="ja-JP" altLang="en-US"/>
        </a:p>
      </dgm:t>
    </dgm:pt>
    <dgm:pt modelId="{F74B3B41-B14A-8F44-A830-A3F8CE7621F3}" type="sibTrans" cxnId="{52B4E09F-939C-3847-8C07-178ED894E818}">
      <dgm:prSet/>
      <dgm:spPr/>
      <dgm:t>
        <a:bodyPr/>
        <a:lstStyle/>
        <a:p>
          <a:endParaRPr kumimoji="1" lang="ja-JP" altLang="en-US"/>
        </a:p>
      </dgm:t>
    </dgm:pt>
    <dgm:pt modelId="{78378D76-2703-C74F-A47C-C5E62FB487FB}" type="pres">
      <dgm:prSet presAssocID="{8C568DCE-2F41-1F4C-98D9-0691CF9D2DA0}" presName="Name0" presStyleCnt="0">
        <dgm:presLayoutVars>
          <dgm:chPref val="3"/>
          <dgm:dir/>
          <dgm:animLvl val="lvl"/>
          <dgm:resizeHandles/>
        </dgm:presLayoutVars>
      </dgm:prSet>
      <dgm:spPr/>
      <dgm:t>
        <a:bodyPr/>
        <a:lstStyle/>
        <a:p>
          <a:endParaRPr kumimoji="1" lang="ja-JP" altLang="en-US"/>
        </a:p>
      </dgm:t>
    </dgm:pt>
    <dgm:pt modelId="{DE029DE2-E115-0142-A8A2-2ADD74F330B8}" type="pres">
      <dgm:prSet presAssocID="{AA7656B8-9140-7D40-B1E2-D0870AD930C4}" presName="horFlow" presStyleCnt="0"/>
      <dgm:spPr/>
      <dgm:t>
        <a:bodyPr/>
        <a:lstStyle/>
        <a:p>
          <a:endParaRPr kumimoji="1" lang="ja-JP" altLang="en-US"/>
        </a:p>
      </dgm:t>
    </dgm:pt>
    <dgm:pt modelId="{1890DA63-85F7-534C-8429-EDACB749DAA7}" type="pres">
      <dgm:prSet presAssocID="{AA7656B8-9140-7D40-B1E2-D0870AD930C4}" presName="bigChev" presStyleLbl="node1" presStyleIdx="0" presStyleCnt="3" custScaleX="67293"/>
      <dgm:spPr/>
      <dgm:t>
        <a:bodyPr/>
        <a:lstStyle/>
        <a:p>
          <a:endParaRPr kumimoji="1" lang="ja-JP" altLang="en-US"/>
        </a:p>
      </dgm:t>
    </dgm:pt>
    <dgm:pt modelId="{8730A846-37F9-074C-A164-4041D104ED3B}" type="pres">
      <dgm:prSet presAssocID="{355800DF-6CF7-344B-95DA-8C38D34CD3B2}" presName="parTrans" presStyleCnt="0"/>
      <dgm:spPr/>
      <dgm:t>
        <a:bodyPr/>
        <a:lstStyle/>
        <a:p>
          <a:endParaRPr kumimoji="1" lang="ja-JP" altLang="en-US"/>
        </a:p>
      </dgm:t>
    </dgm:pt>
    <dgm:pt modelId="{926A828E-DD23-FA4B-9C6F-FB79B0D557FA}" type="pres">
      <dgm:prSet presAssocID="{05456A8B-1EB0-7347-AE07-203ED4768939}" presName="node" presStyleLbl="alignAccFollowNode1" presStyleIdx="0" presStyleCnt="3" custScaleX="230164">
        <dgm:presLayoutVars>
          <dgm:bulletEnabled val="1"/>
        </dgm:presLayoutVars>
      </dgm:prSet>
      <dgm:spPr/>
      <dgm:t>
        <a:bodyPr/>
        <a:lstStyle/>
        <a:p>
          <a:endParaRPr kumimoji="1" lang="ja-JP" altLang="en-US"/>
        </a:p>
      </dgm:t>
    </dgm:pt>
    <dgm:pt modelId="{A60488F8-A743-F748-B095-15FA995A4798}" type="pres">
      <dgm:prSet presAssocID="{AA7656B8-9140-7D40-B1E2-D0870AD930C4}" presName="vSp" presStyleCnt="0"/>
      <dgm:spPr/>
      <dgm:t>
        <a:bodyPr/>
        <a:lstStyle/>
        <a:p>
          <a:endParaRPr kumimoji="1" lang="ja-JP" altLang="en-US"/>
        </a:p>
      </dgm:t>
    </dgm:pt>
    <dgm:pt modelId="{9685C8E4-BF2C-3949-9E21-EBE1C062F7BD}" type="pres">
      <dgm:prSet presAssocID="{06A1F53F-EA2B-4845-9268-967555B9CC83}" presName="horFlow" presStyleCnt="0"/>
      <dgm:spPr/>
      <dgm:t>
        <a:bodyPr/>
        <a:lstStyle/>
        <a:p>
          <a:endParaRPr kumimoji="1" lang="ja-JP" altLang="en-US"/>
        </a:p>
      </dgm:t>
    </dgm:pt>
    <dgm:pt modelId="{7520855D-C37E-0845-964E-F0277F1A74BA}" type="pres">
      <dgm:prSet presAssocID="{06A1F53F-EA2B-4845-9268-967555B9CC83}" presName="bigChev" presStyleLbl="node1" presStyleIdx="1" presStyleCnt="3" custScaleX="67293"/>
      <dgm:spPr/>
      <dgm:t>
        <a:bodyPr/>
        <a:lstStyle/>
        <a:p>
          <a:endParaRPr kumimoji="1" lang="ja-JP" altLang="en-US"/>
        </a:p>
      </dgm:t>
    </dgm:pt>
    <dgm:pt modelId="{22C99FFE-A91D-1C45-85EF-E1F0616F1257}" type="pres">
      <dgm:prSet presAssocID="{F687781A-83A6-2143-AC7E-5D6E2C94FF8A}" presName="parTrans" presStyleCnt="0"/>
      <dgm:spPr/>
      <dgm:t>
        <a:bodyPr/>
        <a:lstStyle/>
        <a:p>
          <a:endParaRPr kumimoji="1" lang="ja-JP" altLang="en-US"/>
        </a:p>
      </dgm:t>
    </dgm:pt>
    <dgm:pt modelId="{9C6BB16B-0CFC-754D-A916-41445EB4B38E}" type="pres">
      <dgm:prSet presAssocID="{872864BF-F81F-2145-8B62-4AF35BE040C7}" presName="node" presStyleLbl="alignAccFollowNode1" presStyleIdx="1" presStyleCnt="3" custScaleX="230164">
        <dgm:presLayoutVars>
          <dgm:bulletEnabled val="1"/>
        </dgm:presLayoutVars>
      </dgm:prSet>
      <dgm:spPr/>
      <dgm:t>
        <a:bodyPr/>
        <a:lstStyle/>
        <a:p>
          <a:endParaRPr kumimoji="1" lang="ja-JP" altLang="en-US"/>
        </a:p>
      </dgm:t>
    </dgm:pt>
    <dgm:pt modelId="{5A03422B-AF54-C540-AA5F-2FEFC850EECF}" type="pres">
      <dgm:prSet presAssocID="{06A1F53F-EA2B-4845-9268-967555B9CC83}" presName="vSp" presStyleCnt="0"/>
      <dgm:spPr/>
      <dgm:t>
        <a:bodyPr/>
        <a:lstStyle/>
        <a:p>
          <a:endParaRPr kumimoji="1" lang="ja-JP" altLang="en-US"/>
        </a:p>
      </dgm:t>
    </dgm:pt>
    <dgm:pt modelId="{7A0BE1E8-B7F3-C941-A5D2-DAFBA4696AF7}" type="pres">
      <dgm:prSet presAssocID="{A4CBD5A2-983E-D445-867E-E443AFF4D7FC}" presName="horFlow" presStyleCnt="0"/>
      <dgm:spPr/>
      <dgm:t>
        <a:bodyPr/>
        <a:lstStyle/>
        <a:p>
          <a:endParaRPr kumimoji="1" lang="ja-JP" altLang="en-US"/>
        </a:p>
      </dgm:t>
    </dgm:pt>
    <dgm:pt modelId="{B4009D36-9F8B-8C4F-B680-F352472FC694}" type="pres">
      <dgm:prSet presAssocID="{A4CBD5A2-983E-D445-867E-E443AFF4D7FC}" presName="bigChev" presStyleLbl="node1" presStyleIdx="2" presStyleCnt="3" custScaleX="67293"/>
      <dgm:spPr/>
      <dgm:t>
        <a:bodyPr/>
        <a:lstStyle/>
        <a:p>
          <a:endParaRPr kumimoji="1" lang="ja-JP" altLang="en-US"/>
        </a:p>
      </dgm:t>
    </dgm:pt>
    <dgm:pt modelId="{409681AC-8995-2D49-96D5-B64B048B08F8}" type="pres">
      <dgm:prSet presAssocID="{1AD98218-54EF-DF49-A940-58195DC5987F}" presName="parTrans" presStyleCnt="0"/>
      <dgm:spPr/>
      <dgm:t>
        <a:bodyPr/>
        <a:lstStyle/>
        <a:p>
          <a:endParaRPr kumimoji="1" lang="ja-JP" altLang="en-US"/>
        </a:p>
      </dgm:t>
    </dgm:pt>
    <dgm:pt modelId="{C07393DA-4DC9-DA4C-9C58-797FD2A17EC8}" type="pres">
      <dgm:prSet presAssocID="{D4674D0B-B3A7-1647-BB68-6EA63D03447A}" presName="node" presStyleLbl="alignAccFollowNode1" presStyleIdx="2" presStyleCnt="3" custScaleX="230164">
        <dgm:presLayoutVars>
          <dgm:bulletEnabled val="1"/>
        </dgm:presLayoutVars>
      </dgm:prSet>
      <dgm:spPr/>
      <dgm:t>
        <a:bodyPr/>
        <a:lstStyle/>
        <a:p>
          <a:endParaRPr kumimoji="1" lang="ja-JP" altLang="en-US"/>
        </a:p>
      </dgm:t>
    </dgm:pt>
  </dgm:ptLst>
  <dgm:cxnLst>
    <dgm:cxn modelId="{91B5B5C5-93E9-2540-A0FD-3A91C917BFD8}" type="presOf" srcId="{8C568DCE-2F41-1F4C-98D9-0691CF9D2DA0}" destId="{78378D76-2703-C74F-A47C-C5E62FB487FB}" srcOrd="0" destOrd="0" presId="urn:microsoft.com/office/officeart/2005/8/layout/lProcess3"/>
    <dgm:cxn modelId="{248509CE-B858-7644-B2ED-8B5AB3D921E2}" type="presOf" srcId="{05456A8B-1EB0-7347-AE07-203ED4768939}" destId="{926A828E-DD23-FA4B-9C6F-FB79B0D557FA}" srcOrd="0" destOrd="0" presId="urn:microsoft.com/office/officeart/2005/8/layout/lProcess3"/>
    <dgm:cxn modelId="{52E88EF2-6575-4347-B926-B60D13E07261}" srcId="{8C568DCE-2F41-1F4C-98D9-0691CF9D2DA0}" destId="{06A1F53F-EA2B-4845-9268-967555B9CC83}" srcOrd="1" destOrd="0" parTransId="{416C8F1C-35A7-5C41-A802-83F224DC7249}" sibTransId="{6354209C-8A9D-9448-9A09-64B849586C4A}"/>
    <dgm:cxn modelId="{99D4AA2E-A9E4-CE43-9065-5C2007D96777}" srcId="{06A1F53F-EA2B-4845-9268-967555B9CC83}" destId="{872864BF-F81F-2145-8B62-4AF35BE040C7}" srcOrd="0" destOrd="0" parTransId="{F687781A-83A6-2143-AC7E-5D6E2C94FF8A}" sibTransId="{B837D857-AB88-4E4C-8DA1-301A17F88B05}"/>
    <dgm:cxn modelId="{93F911E9-7AC9-414D-9EE1-A235AA4DEE4C}" type="presOf" srcId="{AA7656B8-9140-7D40-B1E2-D0870AD930C4}" destId="{1890DA63-85F7-534C-8429-EDACB749DAA7}" srcOrd="0" destOrd="0" presId="urn:microsoft.com/office/officeart/2005/8/layout/lProcess3"/>
    <dgm:cxn modelId="{3A4089F3-E511-444C-99A6-5338F7BF9CC9}" type="presOf" srcId="{D4674D0B-B3A7-1647-BB68-6EA63D03447A}" destId="{C07393DA-4DC9-DA4C-9C58-797FD2A17EC8}" srcOrd="0" destOrd="0" presId="urn:microsoft.com/office/officeart/2005/8/layout/lProcess3"/>
    <dgm:cxn modelId="{A91F7FD4-A36F-5A4A-9068-34099FF20B33}" type="presOf" srcId="{A4CBD5A2-983E-D445-867E-E443AFF4D7FC}" destId="{B4009D36-9F8B-8C4F-B680-F352472FC694}" srcOrd="0" destOrd="0" presId="urn:microsoft.com/office/officeart/2005/8/layout/lProcess3"/>
    <dgm:cxn modelId="{25FF86AE-1BE6-C548-A565-D3301280ED3E}" type="presOf" srcId="{872864BF-F81F-2145-8B62-4AF35BE040C7}" destId="{9C6BB16B-0CFC-754D-A916-41445EB4B38E}" srcOrd="0" destOrd="0" presId="urn:microsoft.com/office/officeart/2005/8/layout/lProcess3"/>
    <dgm:cxn modelId="{3C7A0900-4BBD-4246-8895-A8DBE244C397}" srcId="{AA7656B8-9140-7D40-B1E2-D0870AD930C4}" destId="{05456A8B-1EB0-7347-AE07-203ED4768939}" srcOrd="0" destOrd="0" parTransId="{355800DF-6CF7-344B-95DA-8C38D34CD3B2}" sibTransId="{4CA10CB6-E219-0741-8C5F-6F7CFD33C1E4}"/>
    <dgm:cxn modelId="{52B4E09F-939C-3847-8C07-178ED894E818}" srcId="{A4CBD5A2-983E-D445-867E-E443AFF4D7FC}" destId="{D4674D0B-B3A7-1647-BB68-6EA63D03447A}" srcOrd="0" destOrd="0" parTransId="{1AD98218-54EF-DF49-A940-58195DC5987F}" sibTransId="{F74B3B41-B14A-8F44-A830-A3F8CE7621F3}"/>
    <dgm:cxn modelId="{383EDD4C-8BE0-4F47-A2F8-2693ECACBE30}" type="presOf" srcId="{06A1F53F-EA2B-4845-9268-967555B9CC83}" destId="{7520855D-C37E-0845-964E-F0277F1A74BA}" srcOrd="0" destOrd="0" presId="urn:microsoft.com/office/officeart/2005/8/layout/lProcess3"/>
    <dgm:cxn modelId="{8EEE8131-EBF6-BC48-9EEE-703F8B0403E9}" srcId="{8C568DCE-2F41-1F4C-98D9-0691CF9D2DA0}" destId="{AA7656B8-9140-7D40-B1E2-D0870AD930C4}" srcOrd="0" destOrd="0" parTransId="{F624DD1E-A65B-294A-A5E0-2F87E7B92320}" sibTransId="{939C6A4F-30AD-7F41-80AF-1323EE7BD837}"/>
    <dgm:cxn modelId="{B9BA44E2-8499-E14C-BC6E-DC68F9CF3185}" srcId="{8C568DCE-2F41-1F4C-98D9-0691CF9D2DA0}" destId="{A4CBD5A2-983E-D445-867E-E443AFF4D7FC}" srcOrd="2" destOrd="0" parTransId="{8DA5ABDA-AEE1-CA4B-8880-3C7DF7D56EA4}" sibTransId="{819A25FC-E5AC-B24B-8D1D-E9AE55F7B8FB}"/>
    <dgm:cxn modelId="{5D1B0DF3-3B7C-2945-ABB0-C717CBC8A6DE}" type="presParOf" srcId="{78378D76-2703-C74F-A47C-C5E62FB487FB}" destId="{DE029DE2-E115-0142-A8A2-2ADD74F330B8}" srcOrd="0" destOrd="0" presId="urn:microsoft.com/office/officeart/2005/8/layout/lProcess3"/>
    <dgm:cxn modelId="{143CBE62-FEC4-C041-8637-51A4F798F05D}" type="presParOf" srcId="{DE029DE2-E115-0142-A8A2-2ADD74F330B8}" destId="{1890DA63-85F7-534C-8429-EDACB749DAA7}" srcOrd="0" destOrd="0" presId="urn:microsoft.com/office/officeart/2005/8/layout/lProcess3"/>
    <dgm:cxn modelId="{59BBB3CC-0A18-B74E-8099-71A5073844D4}" type="presParOf" srcId="{DE029DE2-E115-0142-A8A2-2ADD74F330B8}" destId="{8730A846-37F9-074C-A164-4041D104ED3B}" srcOrd="1" destOrd="0" presId="urn:microsoft.com/office/officeart/2005/8/layout/lProcess3"/>
    <dgm:cxn modelId="{21F62CDE-0CC8-C44C-9601-6616AC8556A2}" type="presParOf" srcId="{DE029DE2-E115-0142-A8A2-2ADD74F330B8}" destId="{926A828E-DD23-FA4B-9C6F-FB79B0D557FA}" srcOrd="2" destOrd="0" presId="urn:microsoft.com/office/officeart/2005/8/layout/lProcess3"/>
    <dgm:cxn modelId="{83D0C35E-9F03-5245-9ACD-1E698CB55D53}" type="presParOf" srcId="{78378D76-2703-C74F-A47C-C5E62FB487FB}" destId="{A60488F8-A743-F748-B095-15FA995A4798}" srcOrd="1" destOrd="0" presId="urn:microsoft.com/office/officeart/2005/8/layout/lProcess3"/>
    <dgm:cxn modelId="{A3FEB5D4-2BB1-A94D-8212-B9C492278814}" type="presParOf" srcId="{78378D76-2703-C74F-A47C-C5E62FB487FB}" destId="{9685C8E4-BF2C-3949-9E21-EBE1C062F7BD}" srcOrd="2" destOrd="0" presId="urn:microsoft.com/office/officeart/2005/8/layout/lProcess3"/>
    <dgm:cxn modelId="{80CDB643-EB26-3248-A2EE-190FCD25236F}" type="presParOf" srcId="{9685C8E4-BF2C-3949-9E21-EBE1C062F7BD}" destId="{7520855D-C37E-0845-964E-F0277F1A74BA}" srcOrd="0" destOrd="0" presId="urn:microsoft.com/office/officeart/2005/8/layout/lProcess3"/>
    <dgm:cxn modelId="{99630561-3B86-A145-BDB1-5716175EE3BF}" type="presParOf" srcId="{9685C8E4-BF2C-3949-9E21-EBE1C062F7BD}" destId="{22C99FFE-A91D-1C45-85EF-E1F0616F1257}" srcOrd="1" destOrd="0" presId="urn:microsoft.com/office/officeart/2005/8/layout/lProcess3"/>
    <dgm:cxn modelId="{FE183F37-1D59-DB4B-AD16-E7CDDB5D3B85}" type="presParOf" srcId="{9685C8E4-BF2C-3949-9E21-EBE1C062F7BD}" destId="{9C6BB16B-0CFC-754D-A916-41445EB4B38E}" srcOrd="2" destOrd="0" presId="urn:microsoft.com/office/officeart/2005/8/layout/lProcess3"/>
    <dgm:cxn modelId="{194031A8-BF13-8B43-AD72-A546B8713990}" type="presParOf" srcId="{78378D76-2703-C74F-A47C-C5E62FB487FB}" destId="{5A03422B-AF54-C540-AA5F-2FEFC850EECF}" srcOrd="3" destOrd="0" presId="urn:microsoft.com/office/officeart/2005/8/layout/lProcess3"/>
    <dgm:cxn modelId="{E6D2E9A8-1165-3944-AD10-D34DEA5B5FB1}" type="presParOf" srcId="{78378D76-2703-C74F-A47C-C5E62FB487FB}" destId="{7A0BE1E8-B7F3-C941-A5D2-DAFBA4696AF7}" srcOrd="4" destOrd="0" presId="urn:microsoft.com/office/officeart/2005/8/layout/lProcess3"/>
    <dgm:cxn modelId="{4777132D-D9D4-1049-8B11-C56B9C0F2DEF}" type="presParOf" srcId="{7A0BE1E8-B7F3-C941-A5D2-DAFBA4696AF7}" destId="{B4009D36-9F8B-8C4F-B680-F352472FC694}" srcOrd="0" destOrd="0" presId="urn:microsoft.com/office/officeart/2005/8/layout/lProcess3"/>
    <dgm:cxn modelId="{9494A587-87F7-B44D-9BFE-6A74C2F2780A}" type="presParOf" srcId="{7A0BE1E8-B7F3-C941-A5D2-DAFBA4696AF7}" destId="{409681AC-8995-2D49-96D5-B64B048B08F8}" srcOrd="1" destOrd="0" presId="urn:microsoft.com/office/officeart/2005/8/layout/lProcess3"/>
    <dgm:cxn modelId="{65E15E8A-47CC-444A-967A-ED8E333B7FE2}" type="presParOf" srcId="{7A0BE1E8-B7F3-C941-A5D2-DAFBA4696AF7}" destId="{C07393DA-4DC9-DA4C-9C58-797FD2A17EC8}"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Relationships xmlns="http://schemas.openxmlformats.org/package/2006/relationships"><Relationship Target="../theme/theme3.xml" Type="http://schemas.openxmlformats.org/officeDocument/2006/relationships/theme" Id="rId1"></Relationship></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ja-JP" alt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F52AAAAB-E063-B542-8E28-1F51E695AC45}" type="datetime1">
              <a:rPr lang="ja-JP" altLang="en-US"/>
              <a:pPr/>
              <a:t>2018/2/19</a:t>
            </a:fld>
            <a:endParaRPr lang="ja-JP"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ja-JP" alt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33E251C7-91BC-F44B-8737-347B43B5BF1B}" type="slidenum">
              <a:rPr lang="ja-JP" altLang="en-US"/>
              <a:pPr/>
              <a:t>‹#›</a:t>
            </a:fld>
            <a:endParaRPr lang="ja-JP" altLang="en-US"/>
          </a:p>
        </p:txBody>
      </p:sp>
    </p:spTree>
    <p:extLst>
      <p:ext uri="{BB962C8B-B14F-4D97-AF65-F5344CB8AC3E}">
        <p14:creationId xmlns:p14="http://schemas.microsoft.com/office/powerpoint/2010/main" val="1670642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Relationships xmlns="http://schemas.openxmlformats.org/package/2006/relationships"><Relationship Target="../theme/theme2.xml" Type="http://schemas.openxmlformats.org/officeDocument/2006/relationships/theme" Id="rId1"></Relationship></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ja-JP" alt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DBD446F8-CD1A-F64A-B79F-EBCA11A7A36E}" type="datetime1">
              <a:rPr lang="ja-JP" altLang="en-US"/>
              <a:pPr/>
              <a:t>2018/2/19</a:t>
            </a:fld>
            <a:endParaRPr lang="ja-JP"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ja-JP"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ja-JP"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3133E9D7-FC6E-9442-9384-E3CEF1701D70}" type="slidenum">
              <a:rPr lang="ja-JP" altLang="en-US"/>
              <a:pPr/>
              <a:t>‹#›</a:t>
            </a:fld>
            <a:endParaRPr lang="ja-JP" altLang="en-US"/>
          </a:p>
        </p:txBody>
      </p:sp>
    </p:spTree>
    <p:extLst>
      <p:ext uri="{BB962C8B-B14F-4D97-AF65-F5344CB8AC3E}">
        <p14:creationId xmlns:p14="http://schemas.microsoft.com/office/powerpoint/2010/main" val="1284896925"/>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kumimoji="1" sz="1200" kern="1200">
        <a:solidFill>
          <a:schemeClr val="tx1"/>
        </a:solidFill>
        <a:latin typeface="+mn-lt"/>
        <a:ea typeface="+mn-ea"/>
        <a:cs typeface="ＭＳ Ｐゴシック" pitchFamily="66" charset="-128"/>
      </a:defRPr>
    </a:lvl1pPr>
    <a:lvl2pPr marL="457200" algn="l" defTabSz="457200" rtl="0" eaLnBrk="0" fontAlgn="base" hangingPunct="0">
      <a:spcBef>
        <a:spcPct val="30000"/>
      </a:spcBef>
      <a:spcAft>
        <a:spcPct val="0"/>
      </a:spcAft>
      <a:defRPr kumimoji="1"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kumimoji="1"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kumimoji="1"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133E9D7-FC6E-9442-9384-E3CEF1701D70}" type="slidenum">
              <a:rPr lang="ja-JP" altLang="en-US" smtClean="0"/>
              <a:pPr/>
              <a:t>1</a:t>
            </a:fld>
            <a:endParaRPr lang="ja-JP" altLang="en-US"/>
          </a:p>
        </p:txBody>
      </p:sp>
    </p:spTree>
    <p:extLst>
      <p:ext uri="{BB962C8B-B14F-4D97-AF65-F5344CB8AC3E}">
        <p14:creationId xmlns:p14="http://schemas.microsoft.com/office/powerpoint/2010/main" val="2841438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133E9D7-FC6E-9442-9384-E3CEF1701D70}" type="slidenum">
              <a:rPr lang="ja-JP" altLang="en-US" smtClean="0"/>
              <a:pPr/>
              <a:t>13</a:t>
            </a:fld>
            <a:endParaRPr lang="ja-JP" altLang="en-US"/>
          </a:p>
        </p:txBody>
      </p:sp>
    </p:spTree>
    <p:extLst>
      <p:ext uri="{BB962C8B-B14F-4D97-AF65-F5344CB8AC3E}">
        <p14:creationId xmlns:p14="http://schemas.microsoft.com/office/powerpoint/2010/main" val="1706586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133E9D7-FC6E-9442-9384-E3CEF1701D70}" type="slidenum">
              <a:rPr lang="ja-JP" altLang="en-US" smtClean="0"/>
              <a:pPr/>
              <a:t>14</a:t>
            </a:fld>
            <a:endParaRPr lang="ja-JP" altLang="en-US"/>
          </a:p>
        </p:txBody>
      </p:sp>
    </p:spTree>
    <p:extLst>
      <p:ext uri="{BB962C8B-B14F-4D97-AF65-F5344CB8AC3E}">
        <p14:creationId xmlns:p14="http://schemas.microsoft.com/office/powerpoint/2010/main" val="743115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133E9D7-FC6E-9442-9384-E3CEF1701D70}" type="slidenum">
              <a:rPr lang="ja-JP" altLang="en-US" smtClean="0"/>
              <a:pPr/>
              <a:t>15</a:t>
            </a:fld>
            <a:endParaRPr lang="ja-JP" altLang="en-US"/>
          </a:p>
        </p:txBody>
      </p:sp>
    </p:spTree>
    <p:extLst>
      <p:ext uri="{BB962C8B-B14F-4D97-AF65-F5344CB8AC3E}">
        <p14:creationId xmlns:p14="http://schemas.microsoft.com/office/powerpoint/2010/main" val="6633557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133E9D7-FC6E-9442-9384-E3CEF1701D70}" type="slidenum">
              <a:rPr lang="ja-JP" altLang="en-US" smtClean="0"/>
              <a:pPr/>
              <a:t>16</a:t>
            </a:fld>
            <a:endParaRPr lang="ja-JP" altLang="en-US"/>
          </a:p>
        </p:txBody>
      </p:sp>
    </p:spTree>
    <p:extLst>
      <p:ext uri="{BB962C8B-B14F-4D97-AF65-F5344CB8AC3E}">
        <p14:creationId xmlns:p14="http://schemas.microsoft.com/office/powerpoint/2010/main" val="12327948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133E9D7-FC6E-9442-9384-E3CEF1701D70}" type="slidenum">
              <a:rPr lang="ja-JP" altLang="en-US" smtClean="0"/>
              <a:pPr/>
              <a:t>17</a:t>
            </a:fld>
            <a:endParaRPr lang="ja-JP" altLang="en-US"/>
          </a:p>
        </p:txBody>
      </p:sp>
    </p:spTree>
    <p:extLst>
      <p:ext uri="{BB962C8B-B14F-4D97-AF65-F5344CB8AC3E}">
        <p14:creationId xmlns:p14="http://schemas.microsoft.com/office/powerpoint/2010/main" val="983323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133E9D7-FC6E-9442-9384-E3CEF1701D70}" type="slidenum">
              <a:rPr lang="ja-JP" altLang="en-US" smtClean="0"/>
              <a:pPr/>
              <a:t>18</a:t>
            </a:fld>
            <a:endParaRPr lang="ja-JP" altLang="en-US"/>
          </a:p>
        </p:txBody>
      </p:sp>
    </p:spTree>
    <p:extLst>
      <p:ext uri="{BB962C8B-B14F-4D97-AF65-F5344CB8AC3E}">
        <p14:creationId xmlns:p14="http://schemas.microsoft.com/office/powerpoint/2010/main" val="15552399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 イメージ プレースホルダー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7411" name="ノート プレースホルダー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ja-JP" altLang="en-US" dirty="0"/>
          </a:p>
        </p:txBody>
      </p:sp>
      <p:sp>
        <p:nvSpPr>
          <p:cNvPr id="17412" name="スライド番号プレースホルダー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fld id="{B40B02C3-0C56-D244-AC26-F3AE2C361414}" type="slidenum">
              <a:rPr lang="ja-JP" altLang="en-US"/>
              <a:pPr/>
              <a:t>19</a:t>
            </a:fld>
            <a:endParaRPr lang="ja-JP" altLang="en-US"/>
          </a:p>
        </p:txBody>
      </p:sp>
    </p:spTree>
    <p:extLst>
      <p:ext uri="{BB962C8B-B14F-4D97-AF65-F5344CB8AC3E}">
        <p14:creationId xmlns:p14="http://schemas.microsoft.com/office/powerpoint/2010/main" val="18905992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 イメージ プレースホルダー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4339" name="ノート プレースホルダー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ja-JP" altLang="en-US"/>
          </a:p>
        </p:txBody>
      </p:sp>
      <p:sp>
        <p:nvSpPr>
          <p:cNvPr id="14340" name="スライド番号プレースホルダー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fld id="{3E1A8B9A-91C2-EF44-9442-AD8234F2E7BD}" type="slidenum">
              <a:rPr lang="ja-JP" altLang="en-US"/>
              <a:pPr/>
              <a:t>20</a:t>
            </a:fld>
            <a:endParaRPr lang="ja-JP" altLang="en-US"/>
          </a:p>
        </p:txBody>
      </p:sp>
    </p:spTree>
    <p:extLst>
      <p:ext uri="{BB962C8B-B14F-4D97-AF65-F5344CB8AC3E}">
        <p14:creationId xmlns:p14="http://schemas.microsoft.com/office/powerpoint/2010/main" val="12131933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133E9D7-FC6E-9442-9384-E3CEF1701D70}" type="slidenum">
              <a:rPr lang="ja-JP" altLang="en-US" smtClean="0"/>
              <a:pPr/>
              <a:t>24</a:t>
            </a:fld>
            <a:endParaRPr lang="ja-JP" altLang="en-US"/>
          </a:p>
        </p:txBody>
      </p:sp>
    </p:spTree>
    <p:extLst>
      <p:ext uri="{BB962C8B-B14F-4D97-AF65-F5344CB8AC3E}">
        <p14:creationId xmlns:p14="http://schemas.microsoft.com/office/powerpoint/2010/main" val="20245501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3133E9D7-FC6E-9442-9384-E3CEF1701D70}" type="slidenum">
              <a:rPr lang="ja-JP" altLang="en-US" smtClean="0"/>
              <a:pPr/>
              <a:t>26</a:t>
            </a:fld>
            <a:endParaRPr lang="ja-JP" altLang="en-US"/>
          </a:p>
        </p:txBody>
      </p:sp>
    </p:spTree>
    <p:extLst>
      <p:ext uri="{BB962C8B-B14F-4D97-AF65-F5344CB8AC3E}">
        <p14:creationId xmlns:p14="http://schemas.microsoft.com/office/powerpoint/2010/main" val="942402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133E9D7-FC6E-9442-9384-E3CEF1701D70}" type="slidenum">
              <a:rPr lang="ja-JP" altLang="en-US" smtClean="0"/>
              <a:pPr/>
              <a:t>4</a:t>
            </a:fld>
            <a:endParaRPr lang="ja-JP" altLang="en-US"/>
          </a:p>
        </p:txBody>
      </p:sp>
    </p:spTree>
    <p:extLst>
      <p:ext uri="{BB962C8B-B14F-4D97-AF65-F5344CB8AC3E}">
        <p14:creationId xmlns:p14="http://schemas.microsoft.com/office/powerpoint/2010/main" val="2000251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133E9D7-FC6E-9442-9384-E3CEF1701D70}" type="slidenum">
              <a:rPr lang="ja-JP" altLang="en-US" smtClean="0"/>
              <a:pPr/>
              <a:t>5</a:t>
            </a:fld>
            <a:endParaRPr lang="ja-JP" altLang="en-US"/>
          </a:p>
        </p:txBody>
      </p:sp>
    </p:spTree>
    <p:extLst>
      <p:ext uri="{BB962C8B-B14F-4D97-AF65-F5344CB8AC3E}">
        <p14:creationId xmlns:p14="http://schemas.microsoft.com/office/powerpoint/2010/main" val="2050627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133E9D7-FC6E-9442-9384-E3CEF1701D70}" type="slidenum">
              <a:rPr lang="ja-JP" altLang="en-US" smtClean="0"/>
              <a:pPr/>
              <a:t>6</a:t>
            </a:fld>
            <a:endParaRPr lang="ja-JP" altLang="en-US"/>
          </a:p>
        </p:txBody>
      </p:sp>
    </p:spTree>
    <p:extLst>
      <p:ext uri="{BB962C8B-B14F-4D97-AF65-F5344CB8AC3E}">
        <p14:creationId xmlns:p14="http://schemas.microsoft.com/office/powerpoint/2010/main" val="703179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133E9D7-FC6E-9442-9384-E3CEF1701D70}" type="slidenum">
              <a:rPr lang="ja-JP" altLang="en-US" smtClean="0"/>
              <a:pPr/>
              <a:t>8</a:t>
            </a:fld>
            <a:endParaRPr lang="ja-JP" altLang="en-US"/>
          </a:p>
        </p:txBody>
      </p:sp>
    </p:spTree>
    <p:extLst>
      <p:ext uri="{BB962C8B-B14F-4D97-AF65-F5344CB8AC3E}">
        <p14:creationId xmlns:p14="http://schemas.microsoft.com/office/powerpoint/2010/main" val="303426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133E9D7-FC6E-9442-9384-E3CEF1701D70}" type="slidenum">
              <a:rPr lang="ja-JP" altLang="en-US" smtClean="0"/>
              <a:pPr/>
              <a:t>9</a:t>
            </a:fld>
            <a:endParaRPr lang="ja-JP" altLang="en-US"/>
          </a:p>
        </p:txBody>
      </p:sp>
    </p:spTree>
    <p:extLst>
      <p:ext uri="{BB962C8B-B14F-4D97-AF65-F5344CB8AC3E}">
        <p14:creationId xmlns:p14="http://schemas.microsoft.com/office/powerpoint/2010/main" val="1799417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133E9D7-FC6E-9442-9384-E3CEF1701D70}" type="slidenum">
              <a:rPr lang="ja-JP" altLang="en-US" smtClean="0"/>
              <a:pPr/>
              <a:t>10</a:t>
            </a:fld>
            <a:endParaRPr lang="ja-JP" altLang="en-US"/>
          </a:p>
        </p:txBody>
      </p:sp>
    </p:spTree>
    <p:extLst>
      <p:ext uri="{BB962C8B-B14F-4D97-AF65-F5344CB8AC3E}">
        <p14:creationId xmlns:p14="http://schemas.microsoft.com/office/powerpoint/2010/main" val="1085428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133E9D7-FC6E-9442-9384-E3CEF1701D70}" type="slidenum">
              <a:rPr lang="ja-JP" altLang="en-US" smtClean="0"/>
              <a:pPr/>
              <a:t>11</a:t>
            </a:fld>
            <a:endParaRPr lang="ja-JP" altLang="en-US"/>
          </a:p>
        </p:txBody>
      </p:sp>
    </p:spTree>
    <p:extLst>
      <p:ext uri="{BB962C8B-B14F-4D97-AF65-F5344CB8AC3E}">
        <p14:creationId xmlns:p14="http://schemas.microsoft.com/office/powerpoint/2010/main" val="1030829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133E9D7-FC6E-9442-9384-E3CEF1701D70}" type="slidenum">
              <a:rPr lang="ja-JP" altLang="en-US" smtClean="0"/>
              <a:pPr/>
              <a:t>12</a:t>
            </a:fld>
            <a:endParaRPr lang="ja-JP" altLang="en-US"/>
          </a:p>
        </p:txBody>
      </p:sp>
    </p:spTree>
    <p:extLst>
      <p:ext uri="{BB962C8B-B14F-4D97-AF65-F5344CB8AC3E}">
        <p14:creationId xmlns:p14="http://schemas.microsoft.com/office/powerpoint/2010/main" val="1401500929"/>
      </p:ext>
    </p:extLst>
  </p:cSld>
  <p:clrMapOvr>
    <a:masterClrMapping/>
  </p:clrMapOvr>
</p:notes>
</file>

<file path=ppt/slideLayouts/_rels/slideLayout1.xml.rels><?xml version="1.0" encoding="UTF-8" ?><Relationships xmlns="http://schemas.openxmlformats.org/package/2006/relationships"><Relationship Target="../media/image1.jpe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2.xml.rels><?xml version="1.0" encoding="UTF-8" ?><Relationships xmlns="http://schemas.openxmlformats.org/package/2006/relationships"><Relationship Target="../media/image2.jpe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3.xml.rels><?xml version="1.0" encoding="UTF-8" ?><Relationships xmlns="http://schemas.openxmlformats.org/package/2006/relationships"><Relationship Target="../media/image3.jpeg" Type="http://schemas.openxmlformats.org/officeDocument/2006/relationships/image" Id="rId2"></Relationship><Relationship Target="../slideMasters/slideMaster1.xml" Type="http://schemas.openxmlformats.org/officeDocument/2006/relationships/slideMaster" Id="rId1"></Relationship></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ページ">
    <p:spTree>
      <p:nvGrpSpPr>
        <p:cNvPr id="1" name=""/>
        <p:cNvGrpSpPr/>
        <p:nvPr/>
      </p:nvGrpSpPr>
      <p:grpSpPr>
        <a:xfrm>
          <a:off x="0" y="0"/>
          <a:ext cx="0" cy="0"/>
          <a:chOff x="0" y="0"/>
          <a:chExt cx="0" cy="0"/>
        </a:xfrm>
      </p:grpSpPr>
      <p:pic>
        <p:nvPicPr>
          <p:cNvPr id="4" name="Picture 6" descr="C-1.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3048000"/>
            <a:ext cx="7772400" cy="533400"/>
          </a:xfrm>
        </p:spPr>
        <p:txBody>
          <a:bodyPr anchor="t">
            <a:normAutofit/>
          </a:bodyPr>
          <a:lstStyle>
            <a:lvl1pPr algn="ctr">
              <a:defRPr sz="3000">
                <a:solidFill>
                  <a:schemeClr val="tx1"/>
                </a:solidFill>
                <a:latin typeface="ＭＳ Ｐゴシック"/>
                <a:ea typeface="ＭＳ Ｐゴシック"/>
                <a:cs typeface="ＭＳ Ｐゴシック"/>
              </a:defRPr>
            </a:lvl1pPr>
          </a:lstStyle>
          <a:p>
            <a:r>
              <a:rPr lang="en-US" altLang="ja-JP" dirty="0" smtClean="0"/>
              <a:t>Click to edit Master title style</a:t>
            </a:r>
            <a:endParaRPr lang="ja-JP" altLang="en-US" dirty="0"/>
          </a:p>
        </p:txBody>
      </p:sp>
      <p:sp>
        <p:nvSpPr>
          <p:cNvPr id="3" name="Subtitle 2"/>
          <p:cNvSpPr>
            <a:spLocks noGrp="1"/>
          </p:cNvSpPr>
          <p:nvPr>
            <p:ph type="subTitle" idx="1"/>
          </p:nvPr>
        </p:nvSpPr>
        <p:spPr>
          <a:xfrm>
            <a:off x="1295400" y="3657600"/>
            <a:ext cx="6400800" cy="454025"/>
          </a:xfrm>
        </p:spPr>
        <p:txBody>
          <a:bodyPr>
            <a:normAutofit/>
          </a:bodyPr>
          <a:lstStyle>
            <a:lvl1pPr marL="0" indent="0" algn="ctr">
              <a:buNone/>
              <a:defRPr sz="2000">
                <a:solidFill>
                  <a:schemeClr val="bg1">
                    <a:lumMod val="50000"/>
                  </a:schemeClr>
                </a:solidFill>
                <a:latin typeface="ＭＳ Ｐゴシック"/>
                <a:ea typeface="ＭＳ Ｐゴシック"/>
                <a:cs typeface="ＭＳ Ｐゴシック"/>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ja-JP" dirty="0" smtClean="0"/>
              <a:t>Click to edit Master subtitle style</a:t>
            </a:r>
            <a:endParaRPr lang="ja-JP" altLang="en-US" dirty="0"/>
          </a:p>
        </p:txBody>
      </p:sp>
      <p:sp>
        <p:nvSpPr>
          <p:cNvPr id="5" name="Slide Number Placeholder 5"/>
          <p:cNvSpPr>
            <a:spLocks noGrp="1"/>
          </p:cNvSpPr>
          <p:nvPr>
            <p:ph type="sldNum" sz="quarter" idx="10"/>
          </p:nvPr>
        </p:nvSpPr>
        <p:spPr/>
        <p:txBody>
          <a:bodyPr/>
          <a:lstStyle>
            <a:lvl1pPr>
              <a:defRPr/>
            </a:lvl1pPr>
          </a:lstStyle>
          <a:p>
            <a:fld id="{C39D02F9-FCDD-DA4F-A5C2-B86B7E5134C7}" type="slidenum">
              <a:rPr lang="ja-JP" altLang="en-US"/>
              <a:pPr/>
              <a:t>‹#›</a:t>
            </a:fld>
            <a:endParaRPr lang="ja-JP" altLang="en-US"/>
          </a:p>
        </p:txBody>
      </p:sp>
    </p:spTree>
    <p:extLst>
      <p:ext uri="{BB962C8B-B14F-4D97-AF65-F5344CB8AC3E}">
        <p14:creationId xmlns:p14="http://schemas.microsoft.com/office/powerpoint/2010/main" val="1087605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コンテンツページ">
    <p:spTree>
      <p:nvGrpSpPr>
        <p:cNvPr id="1" name=""/>
        <p:cNvGrpSpPr/>
        <p:nvPr/>
      </p:nvGrpSpPr>
      <p:grpSpPr>
        <a:xfrm>
          <a:off x="0" y="0"/>
          <a:ext cx="0" cy="0"/>
          <a:chOff x="0" y="0"/>
          <a:chExt cx="0" cy="0"/>
        </a:xfrm>
      </p:grpSpPr>
      <p:pic>
        <p:nvPicPr>
          <p:cNvPr id="4" name="Picture 6" descr="C-2.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990600"/>
            <a:ext cx="8229600" cy="533400"/>
          </a:xfrm>
        </p:spPr>
        <p:txBody>
          <a:bodyPr>
            <a:noAutofit/>
          </a:bodyPr>
          <a:lstStyle>
            <a:lvl1pPr algn="l">
              <a:defRPr sz="2800">
                <a:solidFill>
                  <a:srgbClr val="800000"/>
                </a:solidFill>
                <a:latin typeface="ＭＳ Ｐゴシック"/>
                <a:ea typeface="ＭＳ Ｐゴシック"/>
                <a:cs typeface="ＭＳ Ｐゴシック"/>
              </a:defRPr>
            </a:lvl1pPr>
          </a:lstStyle>
          <a:p>
            <a:r>
              <a:rPr lang="en-US" altLang="ja-JP" dirty="0" smtClean="0"/>
              <a:t>Click to edit Master title style</a:t>
            </a:r>
            <a:endParaRPr lang="ja-JP" altLang="en-US" dirty="0"/>
          </a:p>
        </p:txBody>
      </p:sp>
      <p:sp>
        <p:nvSpPr>
          <p:cNvPr id="3" name="Content Placeholder 2"/>
          <p:cNvSpPr>
            <a:spLocks noGrp="1"/>
          </p:cNvSpPr>
          <p:nvPr>
            <p:ph idx="1"/>
          </p:nvPr>
        </p:nvSpPr>
        <p:spPr>
          <a:xfrm>
            <a:off x="457200" y="1828800"/>
            <a:ext cx="8229600" cy="4267200"/>
          </a:xfrm>
        </p:spPr>
        <p:txBody>
          <a:bodyPr/>
          <a:lstStyle>
            <a:lvl1pPr>
              <a:defRPr sz="2800"/>
            </a:lvl1pPr>
            <a:lvl2pPr>
              <a:defRPr sz="2500"/>
            </a:lvl2pPr>
            <a:lvl3pPr>
              <a:defRPr sz="2200"/>
            </a:lvl3pPr>
            <a:lvl4pPr>
              <a:defRPr sz="1900"/>
            </a:lvl4pPr>
            <a:lvl5pPr>
              <a:defRPr sz="1600"/>
            </a:lvl5pPr>
          </a:lstStyle>
          <a:p>
            <a:pPr lvl="0"/>
            <a:r>
              <a:rPr lang="en-US" altLang="ja-JP" dirty="0" smtClean="0"/>
              <a:t>Click to edit Master text styles</a:t>
            </a:r>
          </a:p>
          <a:p>
            <a:pPr lvl="1"/>
            <a:r>
              <a:rPr lang="en-US" altLang="ja-JP" dirty="0" smtClean="0"/>
              <a:t>Second level</a:t>
            </a:r>
          </a:p>
          <a:p>
            <a:pPr lvl="2"/>
            <a:r>
              <a:rPr lang="en-US" altLang="ja-JP" dirty="0" smtClean="0"/>
              <a:t>Third level</a:t>
            </a:r>
          </a:p>
          <a:p>
            <a:pPr lvl="3"/>
            <a:r>
              <a:rPr lang="en-US" altLang="ja-JP" dirty="0" smtClean="0"/>
              <a:t>Fourth level</a:t>
            </a:r>
          </a:p>
          <a:p>
            <a:pPr lvl="4"/>
            <a:r>
              <a:rPr lang="en-US" altLang="ja-JP" dirty="0" smtClean="0"/>
              <a:t>Fifth level</a:t>
            </a:r>
            <a:endParaRPr lang="ja-JP" altLang="en-US" dirty="0"/>
          </a:p>
        </p:txBody>
      </p:sp>
      <p:sp>
        <p:nvSpPr>
          <p:cNvPr id="5" name="Slide Number Placeholder 5"/>
          <p:cNvSpPr>
            <a:spLocks noGrp="1"/>
          </p:cNvSpPr>
          <p:nvPr>
            <p:ph type="sldNum" sz="quarter" idx="10"/>
          </p:nvPr>
        </p:nvSpPr>
        <p:spPr/>
        <p:txBody>
          <a:bodyPr/>
          <a:lstStyle>
            <a:lvl1pPr>
              <a:defRPr/>
            </a:lvl1pPr>
          </a:lstStyle>
          <a:p>
            <a:fld id="{CEE4FFC4-235E-DE4E-9CC2-E311BE840D94}" type="slidenum">
              <a:rPr lang="ja-JP" altLang="en-US"/>
              <a:pPr/>
              <a:t>‹#›</a:t>
            </a:fld>
            <a:endParaRPr lang="ja-JP" altLang="en-US"/>
          </a:p>
        </p:txBody>
      </p:sp>
    </p:spTree>
    <p:extLst>
      <p:ext uri="{BB962C8B-B14F-4D97-AF65-F5344CB8AC3E}">
        <p14:creationId xmlns:p14="http://schemas.microsoft.com/office/powerpoint/2010/main" val="4364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最終ページ">
    <p:spTree>
      <p:nvGrpSpPr>
        <p:cNvPr id="1" name=""/>
        <p:cNvGrpSpPr/>
        <p:nvPr/>
      </p:nvGrpSpPr>
      <p:grpSpPr>
        <a:xfrm>
          <a:off x="0" y="0"/>
          <a:ext cx="0" cy="0"/>
          <a:chOff x="0" y="0"/>
          <a:chExt cx="0" cy="0"/>
        </a:xfrm>
      </p:grpSpPr>
      <p:pic>
        <p:nvPicPr>
          <p:cNvPr id="4" name="Picture 6" descr="C-3.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2779713" y="2133600"/>
            <a:ext cx="3544887" cy="446087"/>
          </a:xfrm>
        </p:spPr>
        <p:txBody>
          <a:bodyPr anchor="b"/>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dirty="0" smtClean="0"/>
              <a:t>ありがとうございました。</a:t>
            </a:r>
            <a:endParaRPr lang="en-US" altLang="ja-JP" dirty="0" smtClean="0"/>
          </a:p>
        </p:txBody>
      </p:sp>
      <p:sp>
        <p:nvSpPr>
          <p:cNvPr id="5" name="Slide Number Placeholder 5"/>
          <p:cNvSpPr>
            <a:spLocks noGrp="1"/>
          </p:cNvSpPr>
          <p:nvPr>
            <p:ph type="sldNum" sz="quarter" idx="10"/>
          </p:nvPr>
        </p:nvSpPr>
        <p:spPr/>
        <p:txBody>
          <a:bodyPr/>
          <a:lstStyle>
            <a:lvl1pPr>
              <a:defRPr/>
            </a:lvl1pPr>
          </a:lstStyle>
          <a:p>
            <a:fld id="{B936695A-2CBA-FE4F-8608-D0011BFA08F0}" type="slidenum">
              <a:rPr lang="ja-JP" altLang="en-US"/>
              <a:pPr/>
              <a:t>‹#›</a:t>
            </a:fld>
            <a:endParaRPr lang="ja-JP" altLang="en-US"/>
          </a:p>
        </p:txBody>
      </p:sp>
    </p:spTree>
    <p:extLst>
      <p:ext uri="{BB962C8B-B14F-4D97-AF65-F5344CB8AC3E}">
        <p14:creationId xmlns:p14="http://schemas.microsoft.com/office/powerpoint/2010/main" val="342060482"/>
      </p:ext>
    </p:extLst>
  </p:cSld>
  <p:clrMapOvr>
    <a:masterClrMapping/>
  </p:clrMapOvr>
</p:sldLayout>
</file>

<file path=ppt/slideMasters/_rels/slideMaster1.xml.rels><?xml version="1.0" encoding="UTF-8" ?><Relationships xmlns="http://schemas.openxmlformats.org/package/2006/relationships"><Relationship Target="../slideLayouts/slideLayout3.xml" Type="http://schemas.openxmlformats.org/officeDocument/2006/relationships/slideLayout" Id="rId3"></Relationship><Relationship Target="../slideLayouts/slideLayout2.xml" Type="http://schemas.openxmlformats.org/officeDocument/2006/relationships/slideLayout" Id="rId2"></Relationship><Relationship Target="../slideLayouts/slideLayout1.xml" Type="http://schemas.openxmlformats.org/officeDocument/2006/relationships/slideLayout" Id="rId1"></Relationship><Relationship Target="../theme/theme1.xml" Type="http://schemas.openxmlformats.org/officeDocument/2006/relationships/theme" Id="rId4"></Relationshi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ja-JP"/>
              <a:t>Click to edit Master title style</a:t>
            </a:r>
            <a:endParaRPr lang="ja-JP"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endParaRPr lang="ja-JP"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defRPr>
            </a:lvl1pPr>
          </a:lstStyle>
          <a:p>
            <a:endParaRPr lang="ja-JP"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0738EACE-2AA1-B348-AAB6-151E4E5D8EE1}" type="slidenum">
              <a:rPr lang="ja-JP" altLang="en-US"/>
              <a:pPr/>
              <a:t>‹#›</a:t>
            </a:fld>
            <a:endParaRPr lang="ja-JP" altLang="en-US"/>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Lst>
  <p:hf hdr="0" ftr="0" dt="0"/>
  <p:txStyles>
    <p:title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pitchFamily="56" charset="-128"/>
        </a:defRPr>
      </a:lvl1pPr>
      <a:lvl2pPr algn="ctr" defTabSz="457200" rtl="0" eaLnBrk="0" fontAlgn="base" hangingPunct="0">
        <a:spcBef>
          <a:spcPct val="0"/>
        </a:spcBef>
        <a:spcAft>
          <a:spcPct val="0"/>
        </a:spcAft>
        <a:defRPr kumimoji="1" sz="4400">
          <a:solidFill>
            <a:schemeClr val="tx1"/>
          </a:solidFill>
          <a:latin typeface="Calibri" pitchFamily="56" charset="0"/>
          <a:ea typeface="ＭＳ Ｐゴシック" pitchFamily="56" charset="-128"/>
          <a:cs typeface="ＭＳ Ｐゴシック" pitchFamily="56" charset="-128"/>
        </a:defRPr>
      </a:lvl2pPr>
      <a:lvl3pPr algn="ctr" defTabSz="457200" rtl="0" eaLnBrk="0" fontAlgn="base" hangingPunct="0">
        <a:spcBef>
          <a:spcPct val="0"/>
        </a:spcBef>
        <a:spcAft>
          <a:spcPct val="0"/>
        </a:spcAft>
        <a:defRPr kumimoji="1" sz="4400">
          <a:solidFill>
            <a:schemeClr val="tx1"/>
          </a:solidFill>
          <a:latin typeface="Calibri" pitchFamily="56" charset="0"/>
          <a:ea typeface="ＭＳ Ｐゴシック" pitchFamily="56" charset="-128"/>
          <a:cs typeface="ＭＳ Ｐゴシック" pitchFamily="56" charset="-128"/>
        </a:defRPr>
      </a:lvl3pPr>
      <a:lvl4pPr algn="ctr" defTabSz="457200" rtl="0" eaLnBrk="0" fontAlgn="base" hangingPunct="0">
        <a:spcBef>
          <a:spcPct val="0"/>
        </a:spcBef>
        <a:spcAft>
          <a:spcPct val="0"/>
        </a:spcAft>
        <a:defRPr kumimoji="1" sz="4400">
          <a:solidFill>
            <a:schemeClr val="tx1"/>
          </a:solidFill>
          <a:latin typeface="Calibri" pitchFamily="56" charset="0"/>
          <a:ea typeface="ＭＳ Ｐゴシック" pitchFamily="56" charset="-128"/>
          <a:cs typeface="ＭＳ Ｐゴシック" pitchFamily="56" charset="-128"/>
        </a:defRPr>
      </a:lvl4pPr>
      <a:lvl5pPr algn="ctr" defTabSz="457200" rtl="0" eaLnBrk="0" fontAlgn="base" hangingPunct="0">
        <a:spcBef>
          <a:spcPct val="0"/>
        </a:spcBef>
        <a:spcAft>
          <a:spcPct val="0"/>
        </a:spcAft>
        <a:defRPr kumimoji="1" sz="4400">
          <a:solidFill>
            <a:schemeClr val="tx1"/>
          </a:solidFill>
          <a:latin typeface="Calibri" pitchFamily="56" charset="0"/>
          <a:ea typeface="ＭＳ Ｐゴシック" pitchFamily="56" charset="-128"/>
          <a:cs typeface="ＭＳ Ｐゴシック" pitchFamily="56" charset="-128"/>
        </a:defRPr>
      </a:lvl5pPr>
      <a:lvl6pPr marL="457200" algn="ctr" defTabSz="457200" rtl="0" fontAlgn="base">
        <a:spcBef>
          <a:spcPct val="0"/>
        </a:spcBef>
        <a:spcAft>
          <a:spcPct val="0"/>
        </a:spcAft>
        <a:defRPr kumimoji="1" sz="4400">
          <a:solidFill>
            <a:schemeClr val="tx1"/>
          </a:solidFill>
          <a:latin typeface="Calibri" pitchFamily="56" charset="0"/>
          <a:ea typeface="ＭＳ Ｐゴシック" pitchFamily="56" charset="-128"/>
          <a:cs typeface="ＭＳ Ｐゴシック" pitchFamily="56" charset="-128"/>
        </a:defRPr>
      </a:lvl6pPr>
      <a:lvl7pPr marL="914400" algn="ctr" defTabSz="457200" rtl="0" fontAlgn="base">
        <a:spcBef>
          <a:spcPct val="0"/>
        </a:spcBef>
        <a:spcAft>
          <a:spcPct val="0"/>
        </a:spcAft>
        <a:defRPr kumimoji="1" sz="4400">
          <a:solidFill>
            <a:schemeClr val="tx1"/>
          </a:solidFill>
          <a:latin typeface="Calibri" pitchFamily="56" charset="0"/>
          <a:ea typeface="ＭＳ Ｐゴシック" pitchFamily="56" charset="-128"/>
          <a:cs typeface="ＭＳ Ｐゴシック" pitchFamily="56" charset="-128"/>
        </a:defRPr>
      </a:lvl7pPr>
      <a:lvl8pPr marL="1371600" algn="ctr" defTabSz="457200" rtl="0" fontAlgn="base">
        <a:spcBef>
          <a:spcPct val="0"/>
        </a:spcBef>
        <a:spcAft>
          <a:spcPct val="0"/>
        </a:spcAft>
        <a:defRPr kumimoji="1" sz="4400">
          <a:solidFill>
            <a:schemeClr val="tx1"/>
          </a:solidFill>
          <a:latin typeface="Calibri" pitchFamily="56" charset="0"/>
          <a:ea typeface="ＭＳ Ｐゴシック" pitchFamily="56" charset="-128"/>
          <a:cs typeface="ＭＳ Ｐゴシック" pitchFamily="56" charset="-128"/>
        </a:defRPr>
      </a:lvl8pPr>
      <a:lvl9pPr marL="1828800" algn="ctr" defTabSz="457200" rtl="0" fontAlgn="base">
        <a:spcBef>
          <a:spcPct val="0"/>
        </a:spcBef>
        <a:spcAft>
          <a:spcPct val="0"/>
        </a:spcAft>
        <a:defRPr kumimoji="1" sz="4400">
          <a:solidFill>
            <a:schemeClr val="tx1"/>
          </a:solidFill>
          <a:latin typeface="Calibri" pitchFamily="56" charset="0"/>
          <a:ea typeface="ＭＳ Ｐゴシック" pitchFamily="56" charset="-128"/>
          <a:cs typeface="ＭＳ Ｐゴシック" pitchFamily="56" charset="-128"/>
        </a:defRPr>
      </a:lvl9pPr>
    </p:titleStyle>
    <p:bodyStyle>
      <a:lvl1pPr marL="342900" indent="-342900" algn="l" defTabSz="457200" rtl="0" eaLnBrk="0" fontAlgn="base" hangingPunct="0">
        <a:spcBef>
          <a:spcPct val="20000"/>
        </a:spcBef>
        <a:spcAft>
          <a:spcPct val="0"/>
        </a:spcAft>
        <a:buFont typeface="Arial" charset="0"/>
        <a:buChar char="•"/>
        <a:defRPr kumimoji="1" sz="3200" kern="1200">
          <a:solidFill>
            <a:schemeClr val="tx1"/>
          </a:solidFill>
          <a:latin typeface="+mn-lt"/>
          <a:ea typeface="+mn-ea"/>
          <a:cs typeface="ＭＳ Ｐゴシック" pitchFamily="56" charset="-128"/>
        </a:defRPr>
      </a:lvl1pPr>
      <a:lvl2pPr marL="742950" indent="-285750" algn="l" defTabSz="457200"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Relationships xmlns="http://schemas.openxmlformats.org/package/2006/relationships"><Relationship Target="../notesSlides/notesSlide1.xml" Type="http://schemas.openxmlformats.org/officeDocument/2006/relationships/notesSlide" Id="rId2"></Relationship><Relationship Target="../slideLayouts/slideLayout1.xml" Type="http://schemas.openxmlformats.org/officeDocument/2006/relationships/slideLayout" Id="rId1"></Relationship></Relationships>
</file>

<file path=ppt/slides/_rels/slide10.xml.rels><?xml version="1.0" encoding="UTF-8" ?><Relationships xmlns="http://schemas.openxmlformats.org/package/2006/relationships"><Relationship Target="../charts/chart4.xml" Type="http://schemas.openxmlformats.org/officeDocument/2006/relationships/chart" Id="rId3"></Relationship><Relationship Target="../notesSlides/notesSlide7.xml" Type="http://schemas.openxmlformats.org/officeDocument/2006/relationships/notesSlide" Id="rId2"></Relationship><Relationship Target="../slideLayouts/slideLayout2.xml" Type="http://schemas.openxmlformats.org/officeDocument/2006/relationships/slideLayout" Id="rId1"></Relationship></Relationships>
</file>

<file path=ppt/slides/_rels/slide11.xml.rels><?xml version="1.0" encoding="UTF-8" ?><Relationships xmlns="http://schemas.openxmlformats.org/package/2006/relationships"><Relationship Target="../charts/chart5.xml" Type="http://schemas.openxmlformats.org/officeDocument/2006/relationships/chart" Id="rId3"></Relationship><Relationship Target="../notesSlides/notesSlide8.xml" Type="http://schemas.openxmlformats.org/officeDocument/2006/relationships/notesSlide" Id="rId2"></Relationship><Relationship Target="../slideLayouts/slideLayout2.xml" Type="http://schemas.openxmlformats.org/officeDocument/2006/relationships/slideLayout" Id="rId1"></Relationship></Relationships>
</file>

<file path=ppt/slides/_rels/slide12.xml.rels><?xml version="1.0" encoding="UTF-8" ?><Relationships xmlns="http://schemas.openxmlformats.org/package/2006/relationships"><Relationship Target="../media/image9.jpeg" Type="http://schemas.openxmlformats.org/officeDocument/2006/relationships/image" Id="rId3"></Relationship><Relationship Target="../notesSlides/notesSlide9.xml" Type="http://schemas.openxmlformats.org/officeDocument/2006/relationships/notesSlide" Id="rId2"></Relationship><Relationship Target="../slideLayouts/slideLayout2.xml" Type="http://schemas.openxmlformats.org/officeDocument/2006/relationships/slideLayout" Id="rId1"></Relationship></Relationships>
</file>

<file path=ppt/slides/_rels/slide13.xml.rels><?xml version="1.0" encoding="UTF-8" ?><Relationships xmlns="http://schemas.openxmlformats.org/package/2006/relationships"><Relationship Target="../media/image10.png" Type="http://schemas.openxmlformats.org/officeDocument/2006/relationships/image" Id="rId3"></Relationship><Relationship Target="../media/image14.png" Type="http://schemas.openxmlformats.org/officeDocument/2006/relationships/image" Id="rId7"></Relationship><Relationship Target="../notesSlides/notesSlide10.xml" Type="http://schemas.openxmlformats.org/officeDocument/2006/relationships/notesSlide" Id="rId2"></Relationship><Relationship Target="../slideLayouts/slideLayout2.xml" Type="http://schemas.openxmlformats.org/officeDocument/2006/relationships/slideLayout" Id="rId1"></Relationship><Relationship Target="../media/image13.png" Type="http://schemas.openxmlformats.org/officeDocument/2006/relationships/image" Id="rId6"></Relationship><Relationship Target="../media/image12.png" Type="http://schemas.openxmlformats.org/officeDocument/2006/relationships/image" Id="rId5"></Relationship><Relationship Target="../media/image11.png" Type="http://schemas.openxmlformats.org/officeDocument/2006/relationships/image" Id="rId4"></Relationship></Relationships>
</file>

<file path=ppt/slides/_rels/slide14.xml.rels><?xml version="1.0" encoding="UTF-8" ?><Relationships xmlns="http://schemas.openxmlformats.org/package/2006/relationships"><Relationship Target="../notesSlides/notesSlide11.xml" Type="http://schemas.openxmlformats.org/officeDocument/2006/relationships/notesSlide" Id="rId2"></Relationship><Relationship Target="../slideLayouts/slideLayout2.xml" Type="http://schemas.openxmlformats.org/officeDocument/2006/relationships/slideLayout" Id="rId1"></Relationship></Relationships>
</file>

<file path=ppt/slides/_rels/slide15.xml.rels><?xml version="1.0" encoding="UTF-8" ?><Relationships xmlns="http://schemas.openxmlformats.org/package/2006/relationships"><Relationship Target="../media/image15.jpeg" Type="http://schemas.openxmlformats.org/officeDocument/2006/relationships/image" Id="rId3"></Relationship><Relationship Target="../notesSlides/notesSlide12.xml" Type="http://schemas.openxmlformats.org/officeDocument/2006/relationships/notesSlide" Id="rId2"></Relationship><Relationship Target="../slideLayouts/slideLayout2.xml" Type="http://schemas.openxmlformats.org/officeDocument/2006/relationships/slideLayout" Id="rId1"></Relationship></Relationships>
</file>

<file path=ppt/slides/_rels/slide16.xml.rels><?xml version="1.0" encoding="UTF-8" ?><Relationships xmlns="http://schemas.openxmlformats.org/package/2006/relationships"><Relationship Target="../notesSlides/notesSlide13.xml" Type="http://schemas.openxmlformats.org/officeDocument/2006/relationships/notesSlide" Id="rId2"></Relationship><Relationship Target="../slideLayouts/slideLayout2.xml" Type="http://schemas.openxmlformats.org/officeDocument/2006/relationships/slideLayout" Id="rId1"></Relationship></Relationships>
</file>

<file path=ppt/slides/_rels/slide17.xml.rels><?xml version="1.0" encoding="UTF-8" ?><Relationships xmlns="http://schemas.openxmlformats.org/package/2006/relationships"><Relationship Target="../media/image16.emf" Type="http://schemas.openxmlformats.org/officeDocument/2006/relationships/image" Id="rId3"></Relationship><Relationship Target="../notesSlides/notesSlide14.xml" Type="http://schemas.openxmlformats.org/officeDocument/2006/relationships/notesSlide" Id="rId2"></Relationship><Relationship Target="../slideLayouts/slideLayout2.xml" Type="http://schemas.openxmlformats.org/officeDocument/2006/relationships/slideLayout" Id="rId1"></Relationship></Relationships>
</file>

<file path=ppt/slides/_rels/slide18.xml.rels><?xml version="1.0" encoding="UTF-8" ?><Relationships xmlns="http://schemas.openxmlformats.org/package/2006/relationships"><Relationship Target="../media/image17.emf" Type="http://schemas.openxmlformats.org/officeDocument/2006/relationships/image" Id="rId3"></Relationship><Relationship Target="../notesSlides/notesSlide15.xml" Type="http://schemas.openxmlformats.org/officeDocument/2006/relationships/notesSlide" Id="rId2"></Relationship><Relationship Target="../slideLayouts/slideLayout2.xml" Type="http://schemas.openxmlformats.org/officeDocument/2006/relationships/slideLayout" Id="rId1"></Relationship></Relationships>
</file>

<file path=ppt/slides/_rels/slide19.xml.rels><?xml version="1.0" encoding="UTF-8" ?><Relationships xmlns="http://schemas.openxmlformats.org/package/2006/relationships"><Relationship Target="../notesSlides/notesSlide16.xml" Type="http://schemas.openxmlformats.org/officeDocument/2006/relationships/notesSlide" Id="rId2"></Relationship><Relationship Target="../slideLayouts/slideLayout2.xml" Type="http://schemas.openxmlformats.org/officeDocument/2006/relationships/slideLayout" Id="rId1"></Relationship></Relationships>
</file>

<file path=ppt/slides/_rels/slide2.xml.rels><?xml version="1.0" encoding="UTF-8" ?><Relationships xmlns="http://schemas.openxmlformats.org/package/2006/relationships"><Relationship Target="../diagrams/layout1.xml" Type="http://schemas.openxmlformats.org/officeDocument/2006/relationships/diagramLayout" Id="rId3"></Relationship><Relationship Target="../diagrams/data1.xml" Type="http://schemas.openxmlformats.org/officeDocument/2006/relationships/diagramData" Id="rId2"></Relationship><Relationship Target="../slideLayouts/slideLayout2.xml" Type="http://schemas.openxmlformats.org/officeDocument/2006/relationships/slideLayout" Id="rId1"></Relationship><Relationship Target="../diagrams/drawing1.xml" Type="http://schemas.microsoft.com/office/2007/relationships/diagramDrawing" Id="rId6"></Relationship><Relationship Target="../diagrams/colors1.xml" Type="http://schemas.openxmlformats.org/officeDocument/2006/relationships/diagramColors" Id="rId5"></Relationship><Relationship Target="../diagrams/quickStyle1.xml" Type="http://schemas.openxmlformats.org/officeDocument/2006/relationships/diagramQuickStyle" Id="rId4"></Relationship></Relationships>
</file>

<file path=ppt/slides/_rels/slide20.xml.rels><?xml version="1.0" encoding="UTF-8" ?><Relationships xmlns="http://schemas.openxmlformats.org/package/2006/relationships"><Relationship Target="../notesSlides/notesSlide17.xml" Type="http://schemas.openxmlformats.org/officeDocument/2006/relationships/notesSlide" Id="rId2"></Relationship><Relationship Target="../slideLayouts/slideLayout2.xml" Type="http://schemas.openxmlformats.org/officeDocument/2006/relationships/slideLayout" Id="rId1"></Relationship></Relationships>
</file>

<file path=ppt/slides/_rels/slide21.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22.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23.xml.rels><?xml version="1.0" encoding="UTF-8" ?><Relationships xmlns="http://schemas.openxmlformats.org/package/2006/relationships"><Relationship Target="../media/image18.jpeg" Type="http://schemas.openxmlformats.org/officeDocument/2006/relationships/image" Id="rId2"></Relationship><Relationship Target="../slideLayouts/slideLayout2.xml" Type="http://schemas.openxmlformats.org/officeDocument/2006/relationships/slideLayout" Id="rId1"></Relationship></Relationships>
</file>

<file path=ppt/slides/_rels/slide24.xml.rels><?xml version="1.0" encoding="UTF-8" ?><Relationships xmlns="http://schemas.openxmlformats.org/package/2006/relationships"><Relationship Target="../notesSlides/notesSlide18.xml" Type="http://schemas.openxmlformats.org/officeDocument/2006/relationships/notesSlide" Id="rId2"></Relationship><Relationship Target="../slideLayouts/slideLayout2.xml" Type="http://schemas.openxmlformats.org/officeDocument/2006/relationships/slideLayout" Id="rId1"></Relationship></Relationships>
</file>

<file path=ppt/slides/_rels/slide25.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26.xml.rels><?xml version="1.0" encoding="UTF-8" ?><Relationships xmlns="http://schemas.openxmlformats.org/package/2006/relationships"><Relationship Target="../notesSlides/notesSlide19.xml" Type="http://schemas.openxmlformats.org/officeDocument/2006/relationships/notesSlide" Id="rId2"></Relationship><Relationship Target="../slideLayouts/slideLayout3.xml" Type="http://schemas.openxmlformats.org/officeDocument/2006/relationships/slideLayout" Id="rId1"></Relationship></Relationships>
</file>

<file path=ppt/slides/_rels/slide3.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4.xml.rels><?xml version="1.0" encoding="UTF-8" ?><Relationships xmlns="http://schemas.openxmlformats.org/package/2006/relationships"><Relationship Target="../media/image4.jpeg" Type="http://schemas.openxmlformats.org/officeDocument/2006/relationships/image" Id="rId3"></Relationship><Relationship Target="../notesSlides/notesSlide2.xml" Type="http://schemas.openxmlformats.org/officeDocument/2006/relationships/notesSlide" Id="rId2"></Relationship><Relationship Target="../slideLayouts/slideLayout2.xml" Type="http://schemas.openxmlformats.org/officeDocument/2006/relationships/slideLayout" Id="rId1"></Relationship><Relationship Target="../media/image5.jpeg" Type="http://schemas.openxmlformats.org/officeDocument/2006/relationships/image" Id="rId4"></Relationship></Relationships>
</file>

<file path=ppt/slides/_rels/slide5.xml.rels><?xml version="1.0" encoding="UTF-8" ?><Relationships xmlns="http://schemas.openxmlformats.org/package/2006/relationships"><Relationship Target="../media/image6.emf" Type="http://schemas.openxmlformats.org/officeDocument/2006/relationships/image" Id="rId3"></Relationship><Relationship Target="../notesSlides/notesSlide3.xml" Type="http://schemas.openxmlformats.org/officeDocument/2006/relationships/notesSlide" Id="rId2"></Relationship><Relationship Target="../slideLayouts/slideLayout2.xml" Type="http://schemas.openxmlformats.org/officeDocument/2006/relationships/slideLayout" Id="rId1"></Relationship></Relationships>
</file>

<file path=ppt/slides/_rels/slide6.xml.rels><?xml version="1.0" encoding="UTF-8" ?><Relationships xmlns="http://schemas.openxmlformats.org/package/2006/relationships"><Relationship Target="../notesSlides/notesSlide4.xml" Type="http://schemas.openxmlformats.org/officeDocument/2006/relationships/notesSlide" Id="rId2"></Relationship><Relationship Target="../slideLayouts/slideLayout2.xml" Type="http://schemas.openxmlformats.org/officeDocument/2006/relationships/slideLayout" Id="rId1"></Relationship></Relationships>
</file>

<file path=ppt/slides/_rels/slide7.xml.rels><?xml version="1.0" encoding="UTF-8" ?><Relationships xmlns="http://schemas.openxmlformats.org/package/2006/relationships"><Relationship Target="../media/image7.jpeg" Type="http://schemas.openxmlformats.org/officeDocument/2006/relationships/image" Id="rId2"></Relationship><Relationship Target="../slideLayouts/slideLayout2.xml" Type="http://schemas.openxmlformats.org/officeDocument/2006/relationships/slideLayout" Id="rId1"></Relationship></Relationships>
</file>

<file path=ppt/slides/_rels/slide8.xml.rels><?xml version="1.0" encoding="UTF-8" ?><Relationships xmlns="http://schemas.openxmlformats.org/package/2006/relationships"><Relationship Target="../media/image8.jpeg" Type="http://schemas.openxmlformats.org/officeDocument/2006/relationships/image" Id="rId3"></Relationship><Relationship Target="../notesSlides/notesSlide5.xml" Type="http://schemas.openxmlformats.org/officeDocument/2006/relationships/notesSlide" Id="rId2"></Relationship><Relationship Target="../slideLayouts/slideLayout2.xml" Type="http://schemas.openxmlformats.org/officeDocument/2006/relationships/slideLayout" Id="rId1"></Relationship></Relationships>
</file>

<file path=ppt/slides/_rels/slide9.xml.rels><?xml version="1.0" encoding="UTF-8" ?><Relationships xmlns="http://schemas.openxmlformats.org/package/2006/relationships"><Relationship Target="../charts/chart1.xml" Type="http://schemas.openxmlformats.org/officeDocument/2006/relationships/chart" Id="rId3"></Relationship><Relationship Target="../notesSlides/notesSlide6.xml" Type="http://schemas.openxmlformats.org/officeDocument/2006/relationships/notesSlide" Id="rId2"></Relationship><Relationship Target="../slideLayouts/slideLayout2.xml" Type="http://schemas.openxmlformats.org/officeDocument/2006/relationships/slideLayout" Id="rId1"></Relationship><Relationship Target="../charts/chart3.xml" Type="http://schemas.openxmlformats.org/officeDocument/2006/relationships/chart" Id="rId5"></Relationship><Relationship Target="../charts/chart2.xml" Type="http://schemas.openxmlformats.org/officeDocument/2006/relationships/chart" Id="rId4"></Relationshi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395536" y="2348880"/>
            <a:ext cx="8568952" cy="1232520"/>
          </a:xfrm>
        </p:spPr>
        <p:txBody>
          <a:bodyPr anchor="ctr">
            <a:noAutofit/>
          </a:bodyPr>
          <a:lstStyle/>
          <a:p>
            <a:r>
              <a:rPr lang="ja-JP" altLang="en-US" sz="2800" dirty="0"/>
              <a:t>インバウンド増加による地域変容の最前線 </a:t>
            </a:r>
            <a:r>
              <a:rPr lang="en-US" altLang="ja-JP" sz="2800" dirty="0" smtClean="0"/>
              <a:t/>
            </a:r>
            <a:br>
              <a:rPr lang="en-US" altLang="ja-JP" sz="2800" dirty="0" smtClean="0"/>
            </a:br>
            <a:r>
              <a:rPr lang="ja-JP" altLang="en-US" sz="2800" dirty="0" smtClean="0"/>
              <a:t>～</a:t>
            </a:r>
            <a:r>
              <a:rPr lang="ja-JP" altLang="en-US" sz="2800" dirty="0"/>
              <a:t>アジアのゲートウェイシティ 副首都・大阪～</a:t>
            </a:r>
            <a:endParaRPr lang="ja-JP" altLang="en-US" sz="2400" dirty="0">
              <a:latin typeface="+mn-ea"/>
              <a:ea typeface="+mn-ea"/>
              <a:cs typeface="Meiryo" charset="-128"/>
            </a:endParaRPr>
          </a:p>
        </p:txBody>
      </p:sp>
      <p:sp>
        <p:nvSpPr>
          <p:cNvPr id="5123" name="Subtitle 2"/>
          <p:cNvSpPr>
            <a:spLocks noGrp="1"/>
          </p:cNvSpPr>
          <p:nvPr>
            <p:ph type="subTitle" idx="1"/>
          </p:nvPr>
        </p:nvSpPr>
        <p:spPr>
          <a:xfrm>
            <a:off x="1331640" y="3861048"/>
            <a:ext cx="6400800" cy="1355576"/>
          </a:xfrm>
        </p:spPr>
        <p:txBody>
          <a:bodyPr>
            <a:normAutofit/>
          </a:bodyPr>
          <a:lstStyle/>
          <a:p>
            <a:r>
              <a:rPr lang="ja-JP" altLang="en-US" sz="2400" dirty="0" smtClean="0">
                <a:solidFill>
                  <a:schemeClr val="tx1"/>
                </a:solidFill>
                <a:latin typeface="+mn-ea"/>
                <a:ea typeface="+mn-ea"/>
                <a:cs typeface="Meiryo" charset="-128"/>
              </a:rPr>
              <a:t>大阪市立大学</a:t>
            </a:r>
            <a:r>
              <a:rPr lang="en-US" altLang="ja-JP" sz="2400" dirty="0" smtClean="0">
                <a:solidFill>
                  <a:schemeClr val="tx1"/>
                </a:solidFill>
                <a:latin typeface="+mn-ea"/>
                <a:ea typeface="+mn-ea"/>
                <a:cs typeface="Meiryo" charset="-128"/>
              </a:rPr>
              <a:t> CR</a:t>
            </a:r>
            <a:r>
              <a:rPr lang="ja-JP" altLang="en-US" sz="2400" dirty="0" smtClean="0">
                <a:solidFill>
                  <a:schemeClr val="tx1"/>
                </a:solidFill>
                <a:latin typeface="+mn-ea"/>
                <a:ea typeface="+mn-ea"/>
                <a:cs typeface="Meiryo" charset="-128"/>
              </a:rPr>
              <a:t>副専攻</a:t>
            </a:r>
            <a:r>
              <a:rPr lang="en-US" altLang="ja-JP" sz="2400" dirty="0" smtClean="0">
                <a:solidFill>
                  <a:schemeClr val="tx1"/>
                </a:solidFill>
                <a:latin typeface="+mn-ea"/>
                <a:ea typeface="+mn-ea"/>
                <a:cs typeface="Meiryo" charset="-128"/>
              </a:rPr>
              <a:t> 0</a:t>
            </a:r>
            <a:r>
              <a:rPr lang="ja-JP" altLang="en-US" sz="2400" dirty="0" smtClean="0">
                <a:solidFill>
                  <a:schemeClr val="tx1"/>
                </a:solidFill>
                <a:latin typeface="+mn-ea"/>
                <a:ea typeface="+mn-ea"/>
                <a:cs typeface="Meiryo" charset="-128"/>
              </a:rPr>
              <a:t>期生代表</a:t>
            </a:r>
            <a:endParaRPr lang="en-US" altLang="ja-JP" sz="2400" dirty="0">
              <a:solidFill>
                <a:schemeClr val="tx1"/>
              </a:solidFill>
              <a:latin typeface="+mn-ea"/>
              <a:ea typeface="+mn-ea"/>
              <a:cs typeface="Meiryo" charset="-128"/>
            </a:endParaRPr>
          </a:p>
        </p:txBody>
      </p:sp>
      <p:sp>
        <p:nvSpPr>
          <p:cNvPr id="4" name="Slide Number Placeholder 3"/>
          <p:cNvSpPr>
            <a:spLocks noGrp="1"/>
          </p:cNvSpPr>
          <p:nvPr>
            <p:ph type="sldNum" sz="quarter" idx="10"/>
          </p:nvPr>
        </p:nvSpPr>
        <p:spPr/>
        <p:txBody>
          <a:bodyPr/>
          <a:lstStyle>
            <a:lvl1pPr eaLnBrk="0" hangingPunct="0">
              <a:defRPr kumimoji="1" sz="2400">
                <a:solidFill>
                  <a:schemeClr val="tx1"/>
                </a:solidFill>
                <a:latin typeface="Arial" charset="0"/>
                <a:ea typeface="ＭＳ Ｐゴシック" charset="-128"/>
              </a:defRPr>
            </a:lvl1pPr>
            <a:lvl2pPr marL="37931725" indent="-37474525" eaLnBrk="0" hangingPunct="0">
              <a:defRPr kumimoji="1" sz="2400">
                <a:solidFill>
                  <a:schemeClr val="tx1"/>
                </a:solidFill>
                <a:latin typeface="Arial" charset="0"/>
                <a:ea typeface="ＭＳ Ｐゴシック" charset="-128"/>
              </a:defRPr>
            </a:lvl2pPr>
            <a:lvl3pPr eaLnBrk="0" hangingPunct="0">
              <a:defRPr kumimoji="1" sz="2400">
                <a:solidFill>
                  <a:schemeClr val="tx1"/>
                </a:solidFill>
                <a:latin typeface="Arial" charset="0"/>
                <a:ea typeface="ＭＳ Ｐゴシック" charset="-128"/>
              </a:defRPr>
            </a:lvl3pPr>
            <a:lvl4pPr eaLnBrk="0" hangingPunct="0">
              <a:defRPr kumimoji="1" sz="2400">
                <a:solidFill>
                  <a:schemeClr val="tx1"/>
                </a:solidFill>
                <a:latin typeface="Arial" charset="0"/>
                <a:ea typeface="ＭＳ Ｐゴシック" charset="-128"/>
              </a:defRPr>
            </a:lvl4pPr>
            <a:lvl5pPr eaLnBrk="0" hangingPunct="0">
              <a:defRPr kumimoji="1" sz="2400">
                <a:solidFill>
                  <a:schemeClr val="tx1"/>
                </a:solidFill>
                <a:latin typeface="Arial" charset="0"/>
                <a:ea typeface="ＭＳ Ｐゴシック" charset="-128"/>
              </a:defRPr>
            </a:lvl5pPr>
            <a:lvl6pPr marL="457200" eaLnBrk="0" fontAlgn="base" hangingPunct="0">
              <a:spcBef>
                <a:spcPct val="0"/>
              </a:spcBef>
              <a:spcAft>
                <a:spcPct val="0"/>
              </a:spcAft>
              <a:defRPr kumimoji="1" sz="2400">
                <a:solidFill>
                  <a:schemeClr val="tx1"/>
                </a:solidFill>
                <a:latin typeface="Arial" charset="0"/>
                <a:ea typeface="ＭＳ Ｐゴシック" charset="-128"/>
              </a:defRPr>
            </a:lvl6pPr>
            <a:lvl7pPr marL="914400" eaLnBrk="0" fontAlgn="base" hangingPunct="0">
              <a:spcBef>
                <a:spcPct val="0"/>
              </a:spcBef>
              <a:spcAft>
                <a:spcPct val="0"/>
              </a:spcAft>
              <a:defRPr kumimoji="1" sz="2400">
                <a:solidFill>
                  <a:schemeClr val="tx1"/>
                </a:solidFill>
                <a:latin typeface="Arial" charset="0"/>
                <a:ea typeface="ＭＳ Ｐゴシック" charset="-128"/>
              </a:defRPr>
            </a:lvl7pPr>
            <a:lvl8pPr marL="1371600" eaLnBrk="0" fontAlgn="base" hangingPunct="0">
              <a:spcBef>
                <a:spcPct val="0"/>
              </a:spcBef>
              <a:spcAft>
                <a:spcPct val="0"/>
              </a:spcAft>
              <a:defRPr kumimoji="1" sz="2400">
                <a:solidFill>
                  <a:schemeClr val="tx1"/>
                </a:solidFill>
                <a:latin typeface="Arial" charset="0"/>
                <a:ea typeface="ＭＳ Ｐゴシック" charset="-128"/>
              </a:defRPr>
            </a:lvl8pPr>
            <a:lvl9pPr marL="18288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fld id="{7630F634-A71E-F549-9F56-93F4802F037E}" type="slidenum">
              <a:rPr lang="ja-JP" altLang="en-US" sz="1200">
                <a:solidFill>
                  <a:srgbClr val="898989"/>
                </a:solidFill>
                <a:latin typeface="Calibri" charset="0"/>
              </a:rPr>
              <a:pPr eaLnBrk="1" hangingPunct="1"/>
              <a:t>1</a:t>
            </a:fld>
            <a:endParaRPr lang="ja-JP" altLang="en-US" sz="1200">
              <a:solidFill>
                <a:srgbClr val="898989"/>
              </a:solidFill>
              <a:latin typeface="Calibri" charset="0"/>
            </a:endParaRPr>
          </a:p>
        </p:txBody>
      </p:sp>
      <p:sp>
        <p:nvSpPr>
          <p:cNvPr id="5" name="コンテンツ プレースホルダー 2"/>
          <p:cNvSpPr txBox="1">
            <a:spLocks/>
          </p:cNvSpPr>
          <p:nvPr/>
        </p:nvSpPr>
        <p:spPr bwMode="auto">
          <a:xfrm>
            <a:off x="251520" y="245918"/>
            <a:ext cx="3024336" cy="590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kumimoji="1" sz="2800" kern="1200">
                <a:solidFill>
                  <a:schemeClr val="tx1"/>
                </a:solidFill>
                <a:latin typeface="+mn-lt"/>
                <a:ea typeface="+mn-ea"/>
                <a:cs typeface="ＭＳ Ｐゴシック" pitchFamily="56" charset="-128"/>
              </a:defRPr>
            </a:lvl1pPr>
            <a:lvl2pPr marL="742950" indent="-285750" algn="l" defTabSz="457200" rtl="0" eaLnBrk="0" fontAlgn="base" hangingPunct="0">
              <a:spcBef>
                <a:spcPct val="20000"/>
              </a:spcBef>
              <a:spcAft>
                <a:spcPct val="0"/>
              </a:spcAft>
              <a:buFont typeface="Arial" charset="0"/>
              <a:buChar char="–"/>
              <a:defRPr kumimoji="1" sz="25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kumimoji="1" sz="22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kumimoji="1" sz="19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kumimoji="1"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None/>
            </a:pPr>
            <a:r>
              <a:rPr lang="ja-JP" altLang="en-US" sz="1600" b="1" dirty="0" smtClean="0"/>
              <a:t>「副首都・大阪」連携プロジェクト成果発表会資料</a:t>
            </a:r>
          </a:p>
        </p:txBody>
      </p:sp>
      <p:sp>
        <p:nvSpPr>
          <p:cNvPr id="2" name="テキスト ボックス 1"/>
          <p:cNvSpPr txBox="1"/>
          <p:nvPr/>
        </p:nvSpPr>
        <p:spPr>
          <a:xfrm>
            <a:off x="1976718" y="107576"/>
            <a:ext cx="184731" cy="369332"/>
          </a:xfrm>
          <a:prstGeom prst="rect">
            <a:avLst/>
          </a:prstGeom>
          <a:noFill/>
        </p:spPr>
        <p:txBody>
          <a:bodyPr wrap="none" rtlCol="0">
            <a:spAutoFit/>
          </a:bodyPr>
          <a:lstStyle/>
          <a:p>
            <a:endParaRPr kumimoji="1" lang="ja-JP" altLang="en-US"/>
          </a:p>
        </p:txBody>
      </p:sp>
    </p:spTree>
    <p:extLst>
      <p:ext uri="{BB962C8B-B14F-4D97-AF65-F5344CB8AC3E}">
        <p14:creationId xmlns:p14="http://schemas.microsoft.com/office/powerpoint/2010/main" val="7047067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45200"/>
            <a:ext cx="8229600" cy="533400"/>
          </a:xfrm>
        </p:spPr>
        <p:txBody>
          <a:bodyPr/>
          <a:lstStyle/>
          <a:p>
            <a:r>
              <a:rPr kumimoji="1" lang="ja-JP" altLang="en-US" dirty="0" smtClean="0"/>
              <a:t>調査</a:t>
            </a:r>
            <a:r>
              <a:rPr kumimoji="1" lang="en-US" altLang="ja-JP" dirty="0" smtClean="0"/>
              <a:t>1</a:t>
            </a:r>
            <a:r>
              <a:rPr kumimoji="1" lang="ja-JP" altLang="en-US" dirty="0" smtClean="0"/>
              <a:t>の結果</a:t>
            </a:r>
            <a:endParaRPr kumimoji="1" lang="ja-JP" altLang="en-US" dirty="0"/>
          </a:p>
        </p:txBody>
      </p:sp>
      <p:sp>
        <p:nvSpPr>
          <p:cNvPr id="3" name="コンテンツ プレースホルダー 2"/>
          <p:cNvSpPr>
            <a:spLocks noGrp="1"/>
          </p:cNvSpPr>
          <p:nvPr>
            <p:ph idx="1"/>
          </p:nvPr>
        </p:nvSpPr>
        <p:spPr>
          <a:xfrm>
            <a:off x="1031261" y="1513086"/>
            <a:ext cx="3012518" cy="493162"/>
          </a:xfrm>
        </p:spPr>
        <p:txBody>
          <a:bodyPr>
            <a:normAutofit fontScale="85000" lnSpcReduction="10000"/>
          </a:bodyPr>
          <a:lstStyle/>
          <a:p>
            <a:pPr marL="0" marR="0" lvl="0" indent="0" defTabSz="914400" eaLnBrk="1" fontAlgn="auto" latinLnBrk="0" hangingPunct="1">
              <a:lnSpc>
                <a:spcPct val="100000"/>
              </a:lnSpc>
              <a:spcBef>
                <a:spcPts val="0"/>
              </a:spcBef>
              <a:spcAft>
                <a:spcPts val="0"/>
              </a:spcAft>
              <a:buClrTx/>
              <a:buSzTx/>
              <a:buFontTx/>
              <a:buNone/>
              <a:tabLst/>
              <a:defRPr/>
            </a:pPr>
            <a:r>
              <a:rPr lang="ja-JP" altLang="en-US" dirty="0" smtClean="0"/>
              <a:t>外国人観光客の来店</a:t>
            </a:r>
            <a:endParaRPr lang="en-US" altLang="ja-JP" dirty="0"/>
          </a:p>
        </p:txBody>
      </p:sp>
      <p:sp>
        <p:nvSpPr>
          <p:cNvPr id="4" name="スライド番号プレースホルダー 3"/>
          <p:cNvSpPr>
            <a:spLocks noGrp="1"/>
          </p:cNvSpPr>
          <p:nvPr>
            <p:ph type="sldNum" sz="quarter" idx="10"/>
          </p:nvPr>
        </p:nvSpPr>
        <p:spPr/>
        <p:txBody>
          <a:bodyPr/>
          <a:lstStyle/>
          <a:p>
            <a:fld id="{CEE4FFC4-235E-DE4E-9CC2-E311BE840D94}" type="slidenum">
              <a:rPr lang="ja-JP" altLang="en-US" smtClean="0"/>
              <a:pPr/>
              <a:t>10</a:t>
            </a:fld>
            <a:endParaRPr lang="ja-JP" altLang="en-US"/>
          </a:p>
        </p:txBody>
      </p:sp>
      <p:grpSp>
        <p:nvGrpSpPr>
          <p:cNvPr id="6" name="図形グループ 5"/>
          <p:cNvGrpSpPr/>
          <p:nvPr/>
        </p:nvGrpSpPr>
        <p:grpSpPr>
          <a:xfrm>
            <a:off x="4855840" y="1095980"/>
            <a:ext cx="3595698" cy="1070280"/>
            <a:chOff x="4855840" y="1095980"/>
            <a:chExt cx="3394720" cy="1070280"/>
          </a:xfrm>
        </p:grpSpPr>
        <p:sp>
          <p:nvSpPr>
            <p:cNvPr id="5" name="角丸四角形 4"/>
            <p:cNvSpPr/>
            <p:nvPr/>
          </p:nvSpPr>
          <p:spPr>
            <a:xfrm>
              <a:off x="4855840" y="1095980"/>
              <a:ext cx="3394720" cy="10702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14" name="コンテンツ プレースホルダー 2"/>
            <p:cNvSpPr txBox="1">
              <a:spLocks/>
            </p:cNvSpPr>
            <p:nvPr/>
          </p:nvSpPr>
          <p:spPr bwMode="auto">
            <a:xfrm>
              <a:off x="4935116" y="1327125"/>
              <a:ext cx="3240360" cy="689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fontScale="85000" lnSpcReduction="20000"/>
            </a:bodyPr>
            <a:lstStyle>
              <a:lvl1pPr marL="342900" indent="-342900" algn="l" defTabSz="457200" rtl="0" eaLnBrk="0" fontAlgn="base" hangingPunct="0">
                <a:spcBef>
                  <a:spcPct val="20000"/>
                </a:spcBef>
                <a:spcAft>
                  <a:spcPct val="0"/>
                </a:spcAft>
                <a:buFont typeface="Arial" charset="0"/>
                <a:buChar char="•"/>
                <a:defRPr kumimoji="1" sz="2800" kern="1200">
                  <a:solidFill>
                    <a:schemeClr val="tx1"/>
                  </a:solidFill>
                  <a:latin typeface="+mn-lt"/>
                  <a:ea typeface="+mn-ea"/>
                  <a:cs typeface="ＭＳ Ｐゴシック" pitchFamily="56" charset="-128"/>
                </a:defRPr>
              </a:lvl1pPr>
              <a:lvl2pPr marL="742950" indent="-285750" algn="l" defTabSz="457200" rtl="0" eaLnBrk="0" fontAlgn="base" hangingPunct="0">
                <a:spcBef>
                  <a:spcPct val="20000"/>
                </a:spcBef>
                <a:spcAft>
                  <a:spcPct val="0"/>
                </a:spcAft>
                <a:buFont typeface="Arial" charset="0"/>
                <a:buChar char="–"/>
                <a:defRPr kumimoji="1" sz="25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kumimoji="1" sz="22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kumimoji="1" sz="19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kumimoji="1"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defTabSz="914400" eaLnBrk="1" fontAlgn="auto" hangingPunct="1">
                <a:spcBef>
                  <a:spcPts val="0"/>
                </a:spcBef>
                <a:spcAft>
                  <a:spcPts val="0"/>
                </a:spcAft>
                <a:buFontTx/>
                <a:buNone/>
              </a:pPr>
              <a:r>
                <a:rPr lang="ja-JP" altLang="en-US" dirty="0" smtClean="0"/>
                <a:t>外国人観光客に</a:t>
              </a:r>
              <a:r>
                <a:rPr lang="en-US" altLang="ja-JP" dirty="0" smtClean="0"/>
                <a:t/>
              </a:r>
              <a:br>
                <a:rPr lang="en-US" altLang="ja-JP" dirty="0" smtClean="0"/>
              </a:br>
              <a:r>
                <a:rPr lang="ja-JP" altLang="en-US" dirty="0" smtClean="0"/>
                <a:t>来店してもらったメリット</a:t>
              </a:r>
              <a:endParaRPr lang="en-US" altLang="ja-JP" dirty="0"/>
            </a:p>
          </p:txBody>
        </p:sp>
      </p:grpSp>
      <p:grpSp>
        <p:nvGrpSpPr>
          <p:cNvPr id="7" name="図形グループ 6"/>
          <p:cNvGrpSpPr/>
          <p:nvPr/>
        </p:nvGrpSpPr>
        <p:grpSpPr>
          <a:xfrm>
            <a:off x="4855840" y="3441859"/>
            <a:ext cx="3595900" cy="1070280"/>
            <a:chOff x="4855840" y="3207154"/>
            <a:chExt cx="3394720" cy="1070280"/>
          </a:xfrm>
        </p:grpSpPr>
        <p:sp>
          <p:nvSpPr>
            <p:cNvPr id="18" name="角丸四角形 17"/>
            <p:cNvSpPr/>
            <p:nvPr/>
          </p:nvSpPr>
          <p:spPr>
            <a:xfrm>
              <a:off x="4855840" y="3207154"/>
              <a:ext cx="3394720" cy="107028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コンテンツ プレースホルダー 2"/>
            <p:cNvSpPr txBox="1">
              <a:spLocks/>
            </p:cNvSpPr>
            <p:nvPr/>
          </p:nvSpPr>
          <p:spPr bwMode="auto">
            <a:xfrm>
              <a:off x="4866523" y="3425206"/>
              <a:ext cx="3384037" cy="792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fontScale="85000" lnSpcReduction="10000"/>
            </a:bodyPr>
            <a:lstStyle>
              <a:lvl1pPr marL="342900" indent="-342900" algn="l" defTabSz="457200" rtl="0" eaLnBrk="0" fontAlgn="base" hangingPunct="0">
                <a:spcBef>
                  <a:spcPct val="20000"/>
                </a:spcBef>
                <a:spcAft>
                  <a:spcPct val="0"/>
                </a:spcAft>
                <a:buFont typeface="Arial" charset="0"/>
                <a:buChar char="•"/>
                <a:defRPr kumimoji="1" sz="2800" kern="1200">
                  <a:solidFill>
                    <a:schemeClr val="tx1"/>
                  </a:solidFill>
                  <a:latin typeface="+mn-lt"/>
                  <a:ea typeface="+mn-ea"/>
                  <a:cs typeface="ＭＳ Ｐゴシック" pitchFamily="56" charset="-128"/>
                </a:defRPr>
              </a:lvl1pPr>
              <a:lvl2pPr marL="742950" indent="-285750" algn="l" defTabSz="457200" rtl="0" eaLnBrk="0" fontAlgn="base" hangingPunct="0">
                <a:spcBef>
                  <a:spcPct val="20000"/>
                </a:spcBef>
                <a:spcAft>
                  <a:spcPct val="0"/>
                </a:spcAft>
                <a:buFont typeface="Arial" charset="0"/>
                <a:buChar char="–"/>
                <a:defRPr kumimoji="1" sz="25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kumimoji="1" sz="22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kumimoji="1" sz="19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kumimoji="1"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defTabSz="914400" eaLnBrk="1" fontAlgn="auto" hangingPunct="1">
                <a:spcBef>
                  <a:spcPts val="0"/>
                </a:spcBef>
                <a:spcAft>
                  <a:spcPts val="0"/>
                </a:spcAft>
                <a:buFontTx/>
                <a:buNone/>
              </a:pPr>
              <a:r>
                <a:rPr lang="ja-JP" altLang="en-US" dirty="0" smtClean="0"/>
                <a:t>外国人観光客に</a:t>
              </a:r>
              <a:r>
                <a:rPr lang="en-US" altLang="ja-JP" dirty="0" smtClean="0"/>
                <a:t/>
              </a:r>
              <a:br>
                <a:rPr lang="en-US" altLang="ja-JP" dirty="0" smtClean="0"/>
              </a:br>
              <a:r>
                <a:rPr lang="ja-JP" altLang="en-US" dirty="0" smtClean="0"/>
                <a:t>来店してもらったデメリット</a:t>
              </a:r>
              <a:endParaRPr lang="en-US" altLang="ja-JP" dirty="0"/>
            </a:p>
          </p:txBody>
        </p:sp>
      </p:grpSp>
      <p:sp>
        <p:nvSpPr>
          <p:cNvPr id="16" name="コンテンツ プレースホルダー 2"/>
          <p:cNvSpPr txBox="1">
            <a:spLocks/>
          </p:cNvSpPr>
          <p:nvPr/>
        </p:nvSpPr>
        <p:spPr bwMode="auto">
          <a:xfrm>
            <a:off x="5004048" y="2281422"/>
            <a:ext cx="3826768" cy="1048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lnSpcReduction="10000"/>
          </a:bodyPr>
          <a:lstStyle>
            <a:lvl1pPr marL="342900" indent="-342900" algn="l" defTabSz="457200" rtl="0" eaLnBrk="0" fontAlgn="base" hangingPunct="0">
              <a:spcBef>
                <a:spcPct val="20000"/>
              </a:spcBef>
              <a:spcAft>
                <a:spcPct val="0"/>
              </a:spcAft>
              <a:buFont typeface="Arial" charset="0"/>
              <a:buChar char="•"/>
              <a:defRPr kumimoji="1" sz="2800" kern="1200">
                <a:solidFill>
                  <a:schemeClr val="tx1"/>
                </a:solidFill>
                <a:latin typeface="+mn-lt"/>
                <a:ea typeface="+mn-ea"/>
                <a:cs typeface="ＭＳ Ｐゴシック" pitchFamily="56" charset="-128"/>
              </a:defRPr>
            </a:lvl1pPr>
            <a:lvl2pPr marL="742950" indent="-285750" algn="l" defTabSz="457200" rtl="0" eaLnBrk="0" fontAlgn="base" hangingPunct="0">
              <a:spcBef>
                <a:spcPct val="20000"/>
              </a:spcBef>
              <a:spcAft>
                <a:spcPct val="0"/>
              </a:spcAft>
              <a:buFont typeface="Arial" charset="0"/>
              <a:buChar char="–"/>
              <a:defRPr kumimoji="1" sz="25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kumimoji="1" sz="22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kumimoji="1" sz="19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kumimoji="1"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altLang="ja-JP" sz="2200" dirty="0" smtClean="0"/>
              <a:t>-</a:t>
            </a:r>
            <a:r>
              <a:rPr lang="ja-JP" altLang="en-US" sz="2200" dirty="0" smtClean="0"/>
              <a:t>売り上げアップ</a:t>
            </a:r>
            <a:endParaRPr lang="en-US" altLang="ja-JP" sz="2200" dirty="0" smtClean="0"/>
          </a:p>
          <a:p>
            <a:pPr marL="0" marR="0" lvl="0" indent="0" defTabSz="914400" eaLnBrk="1" fontAlgn="auto" latinLnBrk="0" hangingPunct="1">
              <a:lnSpc>
                <a:spcPct val="100000"/>
              </a:lnSpc>
              <a:spcBef>
                <a:spcPts val="0"/>
              </a:spcBef>
              <a:spcAft>
                <a:spcPts val="0"/>
              </a:spcAft>
              <a:buClrTx/>
              <a:buSzTx/>
              <a:buFontTx/>
              <a:buNone/>
              <a:tabLst/>
              <a:defRPr/>
            </a:pPr>
            <a:r>
              <a:rPr lang="en-US" altLang="ja-JP" sz="2200" dirty="0" smtClean="0"/>
              <a:t>-</a:t>
            </a:r>
            <a:r>
              <a:rPr lang="ja-JP" altLang="en-US" sz="2200" dirty="0" smtClean="0"/>
              <a:t>店内の写真を撮ってくれた</a:t>
            </a:r>
            <a:endParaRPr lang="en-US" altLang="ja-JP" sz="2200" dirty="0" smtClean="0"/>
          </a:p>
          <a:p>
            <a:pPr marL="0" marR="0" lvl="0" indent="0" defTabSz="914400" eaLnBrk="1" fontAlgn="auto" latinLnBrk="0" hangingPunct="1">
              <a:lnSpc>
                <a:spcPct val="100000"/>
              </a:lnSpc>
              <a:spcBef>
                <a:spcPts val="0"/>
              </a:spcBef>
              <a:spcAft>
                <a:spcPts val="0"/>
              </a:spcAft>
              <a:buClrTx/>
              <a:buSzTx/>
              <a:buFontTx/>
              <a:buNone/>
              <a:tabLst/>
              <a:defRPr/>
            </a:pPr>
            <a:r>
              <a:rPr lang="en-US" altLang="ja-JP" sz="2200" dirty="0" smtClean="0"/>
              <a:t>-</a:t>
            </a:r>
            <a:r>
              <a:rPr lang="ja-JP" altLang="en-US" sz="2200" dirty="0" smtClean="0"/>
              <a:t>片言でも意思疎通できた</a:t>
            </a:r>
            <a:endParaRPr lang="en-US" altLang="ja-JP" sz="2200" dirty="0" smtClean="0"/>
          </a:p>
        </p:txBody>
      </p:sp>
      <p:sp>
        <p:nvSpPr>
          <p:cNvPr id="17" name="コンテンツ プレースホルダー 2"/>
          <p:cNvSpPr txBox="1">
            <a:spLocks/>
          </p:cNvSpPr>
          <p:nvPr/>
        </p:nvSpPr>
        <p:spPr bwMode="auto">
          <a:xfrm>
            <a:off x="5004048" y="4528333"/>
            <a:ext cx="3826768" cy="123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Arial" charset="0"/>
              <a:buChar char="•"/>
              <a:defRPr kumimoji="1" sz="2800" kern="1200">
                <a:solidFill>
                  <a:schemeClr val="tx1"/>
                </a:solidFill>
                <a:latin typeface="+mn-lt"/>
                <a:ea typeface="+mn-ea"/>
                <a:cs typeface="ＭＳ Ｐゴシック" pitchFamily="56" charset="-128"/>
              </a:defRPr>
            </a:lvl1pPr>
            <a:lvl2pPr marL="742950" indent="-285750" algn="l" defTabSz="457200" rtl="0" eaLnBrk="0" fontAlgn="base" hangingPunct="0">
              <a:spcBef>
                <a:spcPct val="20000"/>
              </a:spcBef>
              <a:spcAft>
                <a:spcPct val="0"/>
              </a:spcAft>
              <a:buFont typeface="Arial" charset="0"/>
              <a:buChar char="–"/>
              <a:defRPr kumimoji="1" sz="25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kumimoji="1" sz="22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kumimoji="1" sz="19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kumimoji="1"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altLang="ja-JP" sz="2200" dirty="0" smtClean="0"/>
              <a:t>-</a:t>
            </a:r>
            <a:r>
              <a:rPr lang="ja-JP" altLang="en-US" sz="2200" dirty="0" smtClean="0"/>
              <a:t>日本語が通じない</a:t>
            </a:r>
            <a:endParaRPr lang="en-US" altLang="ja-JP" sz="2200" dirty="0" smtClean="0"/>
          </a:p>
          <a:p>
            <a:pPr marL="0" marR="0" lvl="0" indent="0" defTabSz="914400" eaLnBrk="1" fontAlgn="auto" latinLnBrk="0" hangingPunct="1">
              <a:lnSpc>
                <a:spcPct val="100000"/>
              </a:lnSpc>
              <a:spcBef>
                <a:spcPts val="0"/>
              </a:spcBef>
              <a:spcAft>
                <a:spcPts val="0"/>
              </a:spcAft>
              <a:buClrTx/>
              <a:buSzTx/>
              <a:buFontTx/>
              <a:buNone/>
              <a:tabLst/>
              <a:defRPr/>
            </a:pPr>
            <a:r>
              <a:rPr lang="en-US" altLang="ja-JP" sz="2200" dirty="0"/>
              <a:t>-</a:t>
            </a:r>
            <a:r>
              <a:rPr lang="ja-JP" altLang="en-US" sz="2200" dirty="0" smtClean="0"/>
              <a:t>外国語が話せない</a:t>
            </a:r>
            <a:endParaRPr lang="en-US" altLang="ja-JP" sz="2200" dirty="0" smtClean="0"/>
          </a:p>
          <a:p>
            <a:pPr marL="0" marR="0" lvl="0" indent="0" defTabSz="914400" eaLnBrk="1" fontAlgn="auto" latinLnBrk="0" hangingPunct="1">
              <a:lnSpc>
                <a:spcPct val="100000"/>
              </a:lnSpc>
              <a:spcBef>
                <a:spcPts val="0"/>
              </a:spcBef>
              <a:spcAft>
                <a:spcPts val="0"/>
              </a:spcAft>
              <a:buClrTx/>
              <a:buSzTx/>
              <a:buFontTx/>
              <a:buNone/>
              <a:tabLst/>
              <a:defRPr/>
            </a:pPr>
            <a:r>
              <a:rPr lang="en-US" altLang="ja-JP" sz="2200" dirty="0" smtClean="0"/>
              <a:t>-</a:t>
            </a:r>
            <a:r>
              <a:rPr lang="ja-JP" altLang="en-US" sz="2200" dirty="0" smtClean="0"/>
              <a:t>片言でも意思疎通できた</a:t>
            </a:r>
            <a:endParaRPr lang="en-US" altLang="ja-JP" sz="2200" dirty="0" smtClean="0"/>
          </a:p>
        </p:txBody>
      </p:sp>
      <p:graphicFrame>
        <p:nvGraphicFramePr>
          <p:cNvPr id="19" name="グラフ 18"/>
          <p:cNvGraphicFramePr>
            <a:graphicFrameLocks/>
          </p:cNvGraphicFramePr>
          <p:nvPr>
            <p:extLst>
              <p:ext uri="{D42A27DB-BD31-4B8C-83A1-F6EECF244321}">
                <p14:modId xmlns:p14="http://schemas.microsoft.com/office/powerpoint/2010/main" val="1592362652"/>
              </p:ext>
            </p:extLst>
          </p:nvPr>
        </p:nvGraphicFramePr>
        <p:xfrm>
          <a:off x="251520" y="2070258"/>
          <a:ext cx="4572000" cy="38070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598844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45200"/>
            <a:ext cx="8229600" cy="533400"/>
          </a:xfrm>
        </p:spPr>
        <p:txBody>
          <a:bodyPr/>
          <a:lstStyle/>
          <a:p>
            <a:r>
              <a:rPr kumimoji="1" lang="ja-JP" altLang="en-US" dirty="0" smtClean="0"/>
              <a:t>調査</a:t>
            </a:r>
            <a:r>
              <a:rPr kumimoji="1" lang="en-US" altLang="ja-JP" dirty="0" smtClean="0"/>
              <a:t>1</a:t>
            </a:r>
            <a:r>
              <a:rPr kumimoji="1" lang="ja-JP" altLang="en-US" dirty="0" smtClean="0"/>
              <a:t>の結果</a:t>
            </a:r>
            <a:endParaRPr kumimoji="1" lang="ja-JP" altLang="en-US" dirty="0"/>
          </a:p>
        </p:txBody>
      </p:sp>
      <p:sp>
        <p:nvSpPr>
          <p:cNvPr id="3" name="コンテンツ プレースホルダー 2"/>
          <p:cNvSpPr>
            <a:spLocks noGrp="1"/>
          </p:cNvSpPr>
          <p:nvPr>
            <p:ph idx="1"/>
          </p:nvPr>
        </p:nvSpPr>
        <p:spPr>
          <a:xfrm>
            <a:off x="689232" y="1578138"/>
            <a:ext cx="3954775" cy="410702"/>
          </a:xfrm>
        </p:spPr>
        <p:txBody>
          <a:bodyPr>
            <a:normAutofit fontScale="70000" lnSpcReduction="20000"/>
          </a:bodyPr>
          <a:lstStyle/>
          <a:p>
            <a:pPr marL="0" marR="0" lvl="0" indent="0" defTabSz="914400" eaLnBrk="1" fontAlgn="auto" latinLnBrk="0" hangingPunct="1">
              <a:lnSpc>
                <a:spcPct val="100000"/>
              </a:lnSpc>
              <a:spcBef>
                <a:spcPts val="0"/>
              </a:spcBef>
              <a:spcAft>
                <a:spcPts val="0"/>
              </a:spcAft>
              <a:buClrTx/>
              <a:buSzTx/>
              <a:buFontTx/>
              <a:buNone/>
              <a:tabLst/>
              <a:defRPr/>
            </a:pPr>
            <a:r>
              <a:rPr lang="ja-JP" altLang="en-US" dirty="0" smtClean="0"/>
              <a:t>今後の外国人観光客の受け入れ</a:t>
            </a:r>
            <a:endParaRPr lang="en-US" altLang="ja-JP" dirty="0"/>
          </a:p>
        </p:txBody>
      </p:sp>
      <p:sp>
        <p:nvSpPr>
          <p:cNvPr id="4" name="スライド番号プレースホルダー 3"/>
          <p:cNvSpPr>
            <a:spLocks noGrp="1"/>
          </p:cNvSpPr>
          <p:nvPr>
            <p:ph type="sldNum" sz="quarter" idx="10"/>
          </p:nvPr>
        </p:nvSpPr>
        <p:spPr/>
        <p:txBody>
          <a:bodyPr/>
          <a:lstStyle/>
          <a:p>
            <a:fld id="{CEE4FFC4-235E-DE4E-9CC2-E311BE840D94}" type="slidenum">
              <a:rPr lang="ja-JP" altLang="en-US" smtClean="0"/>
              <a:pPr/>
              <a:t>11</a:t>
            </a:fld>
            <a:endParaRPr lang="ja-JP" altLang="en-US"/>
          </a:p>
        </p:txBody>
      </p:sp>
      <p:grpSp>
        <p:nvGrpSpPr>
          <p:cNvPr id="6" name="図形グループ 5"/>
          <p:cNvGrpSpPr/>
          <p:nvPr/>
        </p:nvGrpSpPr>
        <p:grpSpPr>
          <a:xfrm>
            <a:off x="4945696" y="1124744"/>
            <a:ext cx="3961319" cy="1096071"/>
            <a:chOff x="4855840" y="1095980"/>
            <a:chExt cx="3394720" cy="1070280"/>
          </a:xfrm>
        </p:grpSpPr>
        <p:sp>
          <p:nvSpPr>
            <p:cNvPr id="5" name="角丸四角形 4"/>
            <p:cNvSpPr/>
            <p:nvPr/>
          </p:nvSpPr>
          <p:spPr>
            <a:xfrm>
              <a:off x="4855840" y="1095980"/>
              <a:ext cx="3394720" cy="10702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14" name="コンテンツ プレースホルダー 2"/>
            <p:cNvSpPr txBox="1">
              <a:spLocks/>
            </p:cNvSpPr>
            <p:nvPr/>
          </p:nvSpPr>
          <p:spPr bwMode="auto">
            <a:xfrm>
              <a:off x="4935116" y="1327125"/>
              <a:ext cx="3240360" cy="689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Arial" charset="0"/>
                <a:buChar char="•"/>
                <a:defRPr kumimoji="1" sz="2800" kern="1200">
                  <a:solidFill>
                    <a:schemeClr val="tx1"/>
                  </a:solidFill>
                  <a:latin typeface="+mn-lt"/>
                  <a:ea typeface="+mn-ea"/>
                  <a:cs typeface="ＭＳ Ｐゴシック" pitchFamily="56" charset="-128"/>
                </a:defRPr>
              </a:lvl1pPr>
              <a:lvl2pPr marL="742950" indent="-285750" algn="l" defTabSz="457200" rtl="0" eaLnBrk="0" fontAlgn="base" hangingPunct="0">
                <a:spcBef>
                  <a:spcPct val="20000"/>
                </a:spcBef>
                <a:spcAft>
                  <a:spcPct val="0"/>
                </a:spcAft>
                <a:buFont typeface="Arial" charset="0"/>
                <a:buChar char="–"/>
                <a:defRPr kumimoji="1" sz="25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kumimoji="1" sz="22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kumimoji="1" sz="19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kumimoji="1"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defTabSz="914400" eaLnBrk="1" fontAlgn="auto" hangingPunct="1">
                <a:spcBef>
                  <a:spcPts val="0"/>
                </a:spcBef>
                <a:spcAft>
                  <a:spcPts val="0"/>
                </a:spcAft>
                <a:buFontTx/>
                <a:buNone/>
              </a:pPr>
              <a:r>
                <a:rPr lang="ja-JP" altLang="en-US" sz="2000" dirty="0" smtClean="0"/>
                <a:t>受け入れにあたり取組みたいこと</a:t>
              </a:r>
              <a:r>
                <a:rPr lang="en-US" altLang="ja-JP" sz="2000" dirty="0" smtClean="0"/>
                <a:t/>
              </a:r>
              <a:br>
                <a:rPr lang="en-US" altLang="ja-JP" sz="2000" dirty="0" smtClean="0"/>
              </a:br>
              <a:r>
                <a:rPr lang="en-US" altLang="ja-JP" sz="2000" dirty="0" smtClean="0"/>
                <a:t>(</a:t>
              </a:r>
              <a:r>
                <a:rPr lang="ja-JP" altLang="en-US" sz="2000" dirty="0" smtClean="0"/>
                <a:t>重複選択あり</a:t>
              </a:r>
              <a:r>
                <a:rPr lang="en-US" altLang="ja-JP" sz="2000" dirty="0" smtClean="0"/>
                <a:t>)</a:t>
              </a:r>
              <a:endParaRPr lang="en-US" altLang="ja-JP" sz="2000" dirty="0"/>
            </a:p>
          </p:txBody>
        </p:sp>
      </p:grpSp>
      <p:sp>
        <p:nvSpPr>
          <p:cNvPr id="16" name="コンテンツ プレースホルダー 2"/>
          <p:cNvSpPr txBox="1">
            <a:spLocks/>
          </p:cNvSpPr>
          <p:nvPr/>
        </p:nvSpPr>
        <p:spPr bwMode="auto">
          <a:xfrm>
            <a:off x="5080248" y="2333966"/>
            <a:ext cx="3826768" cy="920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Arial" charset="0"/>
              <a:buChar char="•"/>
              <a:defRPr kumimoji="1" sz="2800" kern="1200">
                <a:solidFill>
                  <a:schemeClr val="tx1"/>
                </a:solidFill>
                <a:latin typeface="+mn-lt"/>
                <a:ea typeface="+mn-ea"/>
                <a:cs typeface="ＭＳ Ｐゴシック" pitchFamily="56" charset="-128"/>
              </a:defRPr>
            </a:lvl1pPr>
            <a:lvl2pPr marL="742950" indent="-285750" algn="l" defTabSz="457200" rtl="0" eaLnBrk="0" fontAlgn="base" hangingPunct="0">
              <a:spcBef>
                <a:spcPct val="20000"/>
              </a:spcBef>
              <a:spcAft>
                <a:spcPct val="0"/>
              </a:spcAft>
              <a:buFont typeface="Arial" charset="0"/>
              <a:buChar char="–"/>
              <a:defRPr kumimoji="1" sz="25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kumimoji="1" sz="22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kumimoji="1" sz="19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kumimoji="1"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altLang="ja-JP" sz="2200" dirty="0" smtClean="0"/>
              <a:t>-</a:t>
            </a:r>
            <a:r>
              <a:rPr lang="ja-JP" altLang="en-US" sz="2200" dirty="0" smtClean="0"/>
              <a:t>外国語対応</a:t>
            </a:r>
            <a:r>
              <a:rPr lang="en-US" altLang="ja-JP" sz="2200" dirty="0" smtClean="0"/>
              <a:t>(56</a:t>
            </a:r>
            <a:r>
              <a:rPr lang="ja-JP" altLang="en-US" sz="2200" dirty="0" smtClean="0"/>
              <a:t>件</a:t>
            </a:r>
            <a:r>
              <a:rPr lang="en-US" altLang="ja-JP" sz="2200" dirty="0" smtClean="0"/>
              <a:t>)</a:t>
            </a:r>
          </a:p>
          <a:p>
            <a:pPr marL="0" marR="0" lvl="0" indent="0" defTabSz="914400" eaLnBrk="1" fontAlgn="auto" latinLnBrk="0" hangingPunct="1">
              <a:lnSpc>
                <a:spcPct val="100000"/>
              </a:lnSpc>
              <a:spcBef>
                <a:spcPts val="0"/>
              </a:spcBef>
              <a:spcAft>
                <a:spcPts val="0"/>
              </a:spcAft>
              <a:buClrTx/>
              <a:buSzTx/>
              <a:buFontTx/>
              <a:buNone/>
              <a:tabLst/>
              <a:defRPr/>
            </a:pPr>
            <a:r>
              <a:rPr lang="en-US" altLang="ja-JP" sz="2200" dirty="0" smtClean="0"/>
              <a:t>-</a:t>
            </a:r>
            <a:r>
              <a:rPr lang="ja-JP" altLang="en-US" sz="2200" dirty="0" smtClean="0"/>
              <a:t>商店街での協力</a:t>
            </a:r>
            <a:r>
              <a:rPr lang="en-US" altLang="ja-JP" sz="2200" dirty="0" smtClean="0"/>
              <a:t>(19</a:t>
            </a:r>
            <a:r>
              <a:rPr lang="ja-JP" altLang="en-US" sz="2200" dirty="0" smtClean="0"/>
              <a:t>件</a:t>
            </a:r>
            <a:r>
              <a:rPr lang="en-US" altLang="ja-JP" sz="2200" dirty="0" smtClean="0"/>
              <a:t>)</a:t>
            </a:r>
          </a:p>
        </p:txBody>
      </p:sp>
      <p:sp>
        <p:nvSpPr>
          <p:cNvPr id="20" name="コンテンツ プレースホルダー 2"/>
          <p:cNvSpPr txBox="1">
            <a:spLocks/>
          </p:cNvSpPr>
          <p:nvPr/>
        </p:nvSpPr>
        <p:spPr bwMode="auto">
          <a:xfrm>
            <a:off x="5016009" y="4304446"/>
            <a:ext cx="3826768" cy="469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Arial" charset="0"/>
              <a:buChar char="•"/>
              <a:defRPr kumimoji="1" sz="2800" kern="1200">
                <a:solidFill>
                  <a:schemeClr val="tx1"/>
                </a:solidFill>
                <a:latin typeface="+mn-lt"/>
                <a:ea typeface="+mn-ea"/>
                <a:cs typeface="ＭＳ Ｐゴシック" pitchFamily="56" charset="-128"/>
              </a:defRPr>
            </a:lvl1pPr>
            <a:lvl2pPr marL="742950" indent="-285750" algn="l" defTabSz="457200" rtl="0" eaLnBrk="0" fontAlgn="base" hangingPunct="0">
              <a:spcBef>
                <a:spcPct val="20000"/>
              </a:spcBef>
              <a:spcAft>
                <a:spcPct val="0"/>
              </a:spcAft>
              <a:buFont typeface="Arial" charset="0"/>
              <a:buChar char="–"/>
              <a:defRPr kumimoji="1" sz="25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kumimoji="1" sz="22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kumimoji="1" sz="19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kumimoji="1"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altLang="ja-JP" sz="2200" dirty="0" smtClean="0"/>
              <a:t>-</a:t>
            </a:r>
            <a:r>
              <a:rPr lang="ja-JP" altLang="en-US" sz="2200" dirty="0" smtClean="0"/>
              <a:t>特にない</a:t>
            </a:r>
            <a:r>
              <a:rPr lang="en-US" altLang="ja-JP" sz="2200" dirty="0" smtClean="0"/>
              <a:t>(47</a:t>
            </a:r>
            <a:r>
              <a:rPr lang="ja-JP" altLang="en-US" sz="2200" dirty="0" smtClean="0"/>
              <a:t>件</a:t>
            </a:r>
            <a:r>
              <a:rPr lang="en-US" altLang="ja-JP" sz="2200" dirty="0" smtClean="0"/>
              <a:t>)</a:t>
            </a:r>
          </a:p>
        </p:txBody>
      </p:sp>
      <p:cxnSp>
        <p:nvCxnSpPr>
          <p:cNvPr id="9" name="直線矢印コネクタ 8"/>
          <p:cNvCxnSpPr/>
          <p:nvPr/>
        </p:nvCxnSpPr>
        <p:spPr>
          <a:xfrm>
            <a:off x="6444208" y="3254962"/>
            <a:ext cx="0" cy="926467"/>
          </a:xfrm>
          <a:prstGeom prst="straightConnector1">
            <a:avLst/>
          </a:prstGeom>
          <a:ln w="92075">
            <a:headEnd type="triangle"/>
            <a:tailEnd type="triangle"/>
          </a:ln>
        </p:spPr>
        <p:style>
          <a:lnRef idx="1">
            <a:schemeClr val="accent6"/>
          </a:lnRef>
          <a:fillRef idx="0">
            <a:schemeClr val="accent6"/>
          </a:fillRef>
          <a:effectRef idx="0">
            <a:schemeClr val="accent6"/>
          </a:effectRef>
          <a:fontRef idx="minor">
            <a:schemeClr val="tx1"/>
          </a:fontRef>
        </p:style>
      </p:cxnSp>
      <p:sp>
        <p:nvSpPr>
          <p:cNvPr id="21" name="コンテンツ プレースホルダー 2"/>
          <p:cNvSpPr txBox="1">
            <a:spLocks/>
          </p:cNvSpPr>
          <p:nvPr/>
        </p:nvSpPr>
        <p:spPr bwMode="auto">
          <a:xfrm>
            <a:off x="5016009" y="4903310"/>
            <a:ext cx="3826768" cy="587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fontScale="92500" lnSpcReduction="20000"/>
          </a:bodyPr>
          <a:lstStyle>
            <a:lvl1pPr marL="342900" indent="-342900" algn="l" defTabSz="457200" rtl="0" eaLnBrk="0" fontAlgn="base" hangingPunct="0">
              <a:spcBef>
                <a:spcPct val="20000"/>
              </a:spcBef>
              <a:spcAft>
                <a:spcPct val="0"/>
              </a:spcAft>
              <a:buFont typeface="Arial" charset="0"/>
              <a:buChar char="•"/>
              <a:defRPr kumimoji="1" sz="2800" kern="1200">
                <a:solidFill>
                  <a:schemeClr val="tx1"/>
                </a:solidFill>
                <a:latin typeface="+mn-lt"/>
                <a:ea typeface="+mn-ea"/>
                <a:cs typeface="ＭＳ Ｐゴシック" pitchFamily="56" charset="-128"/>
              </a:defRPr>
            </a:lvl1pPr>
            <a:lvl2pPr marL="742950" indent="-285750" algn="l" defTabSz="457200" rtl="0" eaLnBrk="0" fontAlgn="base" hangingPunct="0">
              <a:spcBef>
                <a:spcPct val="20000"/>
              </a:spcBef>
              <a:spcAft>
                <a:spcPct val="0"/>
              </a:spcAft>
              <a:buFont typeface="Arial" charset="0"/>
              <a:buChar char="–"/>
              <a:defRPr kumimoji="1" sz="25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kumimoji="1" sz="22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kumimoji="1" sz="19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kumimoji="1"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ja-JP" altLang="en-US" sz="2000" dirty="0" smtClean="0"/>
              <a:t>理由</a:t>
            </a:r>
            <a:r>
              <a:rPr lang="en-US" altLang="ja-JP" sz="2000" dirty="0" smtClean="0"/>
              <a:t>:</a:t>
            </a:r>
            <a:br>
              <a:rPr lang="en-US" altLang="ja-JP" sz="2000" dirty="0" smtClean="0"/>
            </a:br>
            <a:r>
              <a:rPr lang="en-US" altLang="ja-JP" sz="2000" dirty="0" smtClean="0"/>
              <a:t> </a:t>
            </a:r>
            <a:r>
              <a:rPr lang="ja-JP" altLang="en-US" sz="2000" dirty="0" smtClean="0"/>
              <a:t>地元の常連さんの大事にしたい</a:t>
            </a:r>
            <a:r>
              <a:rPr lang="en-US" altLang="ja-JP" sz="2000" dirty="0" smtClean="0"/>
              <a:t> </a:t>
            </a:r>
            <a:r>
              <a:rPr lang="ja-JP" altLang="en-US" sz="2000" dirty="0" smtClean="0"/>
              <a:t>等</a:t>
            </a:r>
            <a:endParaRPr lang="en-US" altLang="ja-JP" sz="2000" dirty="0" smtClean="0"/>
          </a:p>
        </p:txBody>
      </p:sp>
      <p:graphicFrame>
        <p:nvGraphicFramePr>
          <p:cNvPr id="15" name="グラフ 14"/>
          <p:cNvGraphicFramePr>
            <a:graphicFrameLocks/>
          </p:cNvGraphicFramePr>
          <p:nvPr>
            <p:extLst>
              <p:ext uri="{D42A27DB-BD31-4B8C-83A1-F6EECF244321}">
                <p14:modId xmlns:p14="http://schemas.microsoft.com/office/powerpoint/2010/main" val="1242059008"/>
              </p:ext>
            </p:extLst>
          </p:nvPr>
        </p:nvGraphicFramePr>
        <p:xfrm>
          <a:off x="360040" y="2104886"/>
          <a:ext cx="4572000" cy="40604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894553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45200"/>
            <a:ext cx="8229600" cy="533400"/>
          </a:xfrm>
        </p:spPr>
        <p:txBody>
          <a:bodyPr/>
          <a:lstStyle/>
          <a:p>
            <a:r>
              <a:rPr kumimoji="1" lang="ja-JP" altLang="en-US" dirty="0" smtClean="0"/>
              <a:t>調査</a:t>
            </a:r>
            <a:r>
              <a:rPr kumimoji="1" lang="en-US" altLang="ja-JP" dirty="0" smtClean="0"/>
              <a:t>1</a:t>
            </a:r>
            <a:r>
              <a:rPr kumimoji="1" lang="ja-JP" altLang="en-US" dirty="0" smtClean="0"/>
              <a:t>の結果</a:t>
            </a:r>
            <a:endParaRPr kumimoji="1" lang="ja-JP" altLang="en-US" dirty="0"/>
          </a:p>
        </p:txBody>
      </p:sp>
      <p:sp>
        <p:nvSpPr>
          <p:cNvPr id="4" name="スライド番号プレースホルダー 3"/>
          <p:cNvSpPr>
            <a:spLocks noGrp="1"/>
          </p:cNvSpPr>
          <p:nvPr>
            <p:ph type="sldNum" sz="quarter" idx="10"/>
          </p:nvPr>
        </p:nvSpPr>
        <p:spPr/>
        <p:txBody>
          <a:bodyPr/>
          <a:lstStyle/>
          <a:p>
            <a:fld id="{CEE4FFC4-235E-DE4E-9CC2-E311BE840D94}" type="slidenum">
              <a:rPr lang="ja-JP" altLang="en-US" smtClean="0"/>
              <a:pPr/>
              <a:t>12</a:t>
            </a:fld>
            <a:endParaRPr lang="ja-JP" altLang="en-US"/>
          </a:p>
        </p:txBody>
      </p:sp>
      <p:sp>
        <p:nvSpPr>
          <p:cNvPr id="7" name="コンテンツ プレースホルダー 6"/>
          <p:cNvSpPr>
            <a:spLocks noGrp="1"/>
          </p:cNvSpPr>
          <p:nvPr>
            <p:ph idx="1"/>
          </p:nvPr>
        </p:nvSpPr>
        <p:spPr>
          <a:xfrm>
            <a:off x="457200" y="1262373"/>
            <a:ext cx="4906888" cy="4267200"/>
          </a:xfrm>
        </p:spPr>
        <p:txBody>
          <a:bodyPr/>
          <a:lstStyle/>
          <a:p>
            <a:r>
              <a:rPr kumimoji="1" lang="ja-JP" altLang="en-US" dirty="0" smtClean="0"/>
              <a:t>まとめ</a:t>
            </a:r>
            <a:endParaRPr kumimoji="1" lang="en-US" altLang="ja-JP" dirty="0" smtClean="0"/>
          </a:p>
          <a:p>
            <a:pPr lvl="1"/>
            <a:r>
              <a:rPr lang="ja-JP" altLang="en-US" dirty="0" smtClean="0"/>
              <a:t>鶴見橋商店街では、外国人観光客の増加の恩恵を</a:t>
            </a:r>
            <a:r>
              <a:rPr lang="en-US" altLang="ja-JP" dirty="0" smtClean="0"/>
              <a:t/>
            </a:r>
            <a:br>
              <a:rPr lang="en-US" altLang="ja-JP" dirty="0" smtClean="0"/>
            </a:br>
            <a:r>
              <a:rPr lang="ja-JP" altLang="en-US" dirty="0" smtClean="0"/>
              <a:t>感じている店舗は、多くはなかった</a:t>
            </a:r>
            <a:endParaRPr lang="en-US" altLang="ja-JP" dirty="0" smtClean="0"/>
          </a:p>
          <a:p>
            <a:pPr lvl="1"/>
            <a:r>
              <a:rPr kumimoji="1" lang="ja-JP" altLang="en-US" dirty="0" smtClean="0"/>
              <a:t>生き残りのために、積極的に外国人観光客の受入を</a:t>
            </a:r>
            <a:r>
              <a:rPr kumimoji="1" lang="en-US" altLang="ja-JP" dirty="0" smtClean="0"/>
              <a:t/>
            </a:r>
            <a:br>
              <a:rPr kumimoji="1" lang="en-US" altLang="ja-JP" dirty="0" smtClean="0"/>
            </a:br>
            <a:r>
              <a:rPr kumimoji="1" lang="ja-JP" altLang="en-US" dirty="0" smtClean="0"/>
              <a:t>しようとしている店舗もあった</a:t>
            </a:r>
            <a:endParaRPr kumimoji="1" lang="en-US" altLang="ja-JP" dirty="0" smtClean="0"/>
          </a:p>
          <a:p>
            <a:pPr lvl="1"/>
            <a:r>
              <a:rPr lang="ja-JP" altLang="en-US" dirty="0" smtClean="0"/>
              <a:t>受け入れにあたっての課題としては、外国語への対応が最も大きい</a:t>
            </a:r>
            <a:endParaRPr kumimoji="1" lang="ja-JP" altLang="en-US" dirty="0"/>
          </a:p>
        </p:txBody>
      </p:sp>
      <p:pic>
        <p:nvPicPr>
          <p:cNvPr id="15" name="図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5414626" y="2533633"/>
            <a:ext cx="3812641" cy="3587152"/>
          </a:xfrm>
          <a:prstGeom prst="rect">
            <a:avLst/>
          </a:prstGeom>
        </p:spPr>
      </p:pic>
    </p:spTree>
    <p:extLst>
      <p:ext uri="{BB962C8B-B14F-4D97-AF65-F5344CB8AC3E}">
        <p14:creationId xmlns:p14="http://schemas.microsoft.com/office/powerpoint/2010/main" val="19772454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45200"/>
            <a:ext cx="8229600" cy="533400"/>
          </a:xfrm>
        </p:spPr>
        <p:txBody>
          <a:bodyPr/>
          <a:lstStyle/>
          <a:p>
            <a:r>
              <a:rPr kumimoji="1" lang="ja-JP" altLang="en-US" dirty="0" smtClean="0"/>
              <a:t>調査</a:t>
            </a:r>
            <a:r>
              <a:rPr kumimoji="1" lang="en-US" altLang="ja-JP" dirty="0" smtClean="0"/>
              <a:t>2:</a:t>
            </a:r>
            <a:r>
              <a:rPr kumimoji="1" lang="ja-JP" altLang="en-US" dirty="0" smtClean="0"/>
              <a:t>民泊の実態調査</a:t>
            </a:r>
            <a:endParaRPr kumimoji="1" lang="ja-JP" altLang="en-US" dirty="0"/>
          </a:p>
        </p:txBody>
      </p:sp>
      <p:sp>
        <p:nvSpPr>
          <p:cNvPr id="4" name="スライド番号プレースホルダー 3"/>
          <p:cNvSpPr>
            <a:spLocks noGrp="1"/>
          </p:cNvSpPr>
          <p:nvPr>
            <p:ph type="sldNum" sz="quarter" idx="10"/>
          </p:nvPr>
        </p:nvSpPr>
        <p:spPr/>
        <p:txBody>
          <a:bodyPr/>
          <a:lstStyle/>
          <a:p>
            <a:fld id="{CEE4FFC4-235E-DE4E-9CC2-E311BE840D94}" type="slidenum">
              <a:rPr lang="ja-JP" altLang="en-US" smtClean="0"/>
              <a:pPr/>
              <a:t>13</a:t>
            </a:fld>
            <a:endParaRPr lang="ja-JP" altLang="en-US"/>
          </a:p>
        </p:txBody>
      </p:sp>
      <p:sp>
        <p:nvSpPr>
          <p:cNvPr id="8" name="コンテンツ プレースホルダー 2"/>
          <p:cNvSpPr txBox="1">
            <a:spLocks/>
          </p:cNvSpPr>
          <p:nvPr/>
        </p:nvSpPr>
        <p:spPr bwMode="auto">
          <a:xfrm>
            <a:off x="251520" y="1347887"/>
            <a:ext cx="8607160" cy="4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kumimoji="1" sz="2800" kern="1200">
                <a:solidFill>
                  <a:schemeClr val="tx1"/>
                </a:solidFill>
                <a:latin typeface="+mn-lt"/>
                <a:ea typeface="+mn-ea"/>
                <a:cs typeface="ＭＳ Ｐゴシック" pitchFamily="56" charset="-128"/>
              </a:defRPr>
            </a:lvl1pPr>
            <a:lvl2pPr marL="742950" indent="-285750" algn="l" defTabSz="457200" rtl="0" eaLnBrk="0" fontAlgn="base" hangingPunct="0">
              <a:spcBef>
                <a:spcPct val="20000"/>
              </a:spcBef>
              <a:spcAft>
                <a:spcPct val="0"/>
              </a:spcAft>
              <a:buFont typeface="Arial" charset="0"/>
              <a:buChar char="–"/>
              <a:defRPr kumimoji="1" sz="25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kumimoji="1" sz="22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kumimoji="1" sz="19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kumimoji="1"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None/>
            </a:pPr>
            <a:r>
              <a:rPr lang="en-US" altLang="ja-JP" dirty="0" smtClean="0">
                <a:latin typeface="+mn-ea"/>
              </a:rPr>
              <a:t>2-1</a:t>
            </a:r>
            <a:r>
              <a:rPr lang="en-US" altLang="ja-JP" dirty="0" smtClean="0"/>
              <a:t>.</a:t>
            </a:r>
            <a:r>
              <a:rPr lang="ja-JP" altLang="en-US" dirty="0" smtClean="0"/>
              <a:t>民泊運営に関する運営・利害関係者へのヒアリング</a:t>
            </a:r>
          </a:p>
        </p:txBody>
      </p:sp>
      <p:sp>
        <p:nvSpPr>
          <p:cNvPr id="6" name="六角形 5"/>
          <p:cNvSpPr/>
          <p:nvPr/>
        </p:nvSpPr>
        <p:spPr>
          <a:xfrm>
            <a:off x="1509827" y="2815583"/>
            <a:ext cx="5544616" cy="1728192"/>
          </a:xfrm>
          <a:prstGeom prst="hexagon">
            <a:avLst/>
          </a:prstGeom>
          <a:ln>
            <a:solidFill>
              <a:schemeClr val="bg1"/>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3549471" y="2186601"/>
            <a:ext cx="1872208" cy="49331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t>ホスト</a:t>
            </a:r>
            <a:endParaRPr kumimoji="1" lang="ja-JP" altLang="en-US" dirty="0"/>
          </a:p>
        </p:txBody>
      </p:sp>
      <p:sp>
        <p:nvSpPr>
          <p:cNvPr id="9" name="円/楕円 8"/>
          <p:cNvSpPr/>
          <p:nvPr/>
        </p:nvSpPr>
        <p:spPr>
          <a:xfrm>
            <a:off x="910780" y="2348337"/>
            <a:ext cx="1872208" cy="47526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t>オーナー</a:t>
            </a:r>
            <a:endParaRPr kumimoji="1" lang="ja-JP" altLang="en-US" dirty="0"/>
          </a:p>
        </p:txBody>
      </p:sp>
      <p:sp>
        <p:nvSpPr>
          <p:cNvPr id="10" name="円/楕円 9"/>
          <p:cNvSpPr/>
          <p:nvPr/>
        </p:nvSpPr>
        <p:spPr>
          <a:xfrm>
            <a:off x="5788533" y="2278234"/>
            <a:ext cx="2400170" cy="57296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t>運営代行業社</a:t>
            </a:r>
            <a:endParaRPr kumimoji="1" lang="ja-JP" altLang="en-US" dirty="0"/>
          </a:p>
        </p:txBody>
      </p:sp>
      <p:sp>
        <p:nvSpPr>
          <p:cNvPr id="11" name="円/楕円 10"/>
          <p:cNvSpPr/>
          <p:nvPr/>
        </p:nvSpPr>
        <p:spPr>
          <a:xfrm>
            <a:off x="822182" y="3996095"/>
            <a:ext cx="2367880" cy="73448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t>地元</a:t>
            </a:r>
            <a:br>
              <a:rPr kumimoji="1" lang="ja-JP" altLang="en-US" dirty="0" smtClean="0"/>
            </a:br>
            <a:r>
              <a:rPr kumimoji="1" lang="ja-JP" altLang="en-US" dirty="0" smtClean="0"/>
              <a:t>不動産業社</a:t>
            </a:r>
            <a:endParaRPr kumimoji="1" lang="ja-JP" altLang="en-US" dirty="0"/>
          </a:p>
        </p:txBody>
      </p:sp>
      <p:sp>
        <p:nvSpPr>
          <p:cNvPr id="12" name="円/楕円 11"/>
          <p:cNvSpPr/>
          <p:nvPr/>
        </p:nvSpPr>
        <p:spPr>
          <a:xfrm>
            <a:off x="6723095" y="4114878"/>
            <a:ext cx="1872208" cy="73448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t>同業他社</a:t>
            </a:r>
            <a:endParaRPr kumimoji="1" lang="ja-JP" altLang="en-US" dirty="0"/>
          </a:p>
        </p:txBody>
      </p:sp>
      <p:sp>
        <p:nvSpPr>
          <p:cNvPr id="14" name="円/楕円 13"/>
          <p:cNvSpPr/>
          <p:nvPr/>
        </p:nvSpPr>
        <p:spPr>
          <a:xfrm>
            <a:off x="6502205" y="3206036"/>
            <a:ext cx="2012173" cy="57850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smtClean="0"/>
              <a:t>バックアップ業</a:t>
            </a:r>
            <a:br>
              <a:rPr kumimoji="1" lang="ja-JP" altLang="en-US" sz="1600" dirty="0" smtClean="0"/>
            </a:br>
            <a:r>
              <a:rPr kumimoji="1" lang="en-US" altLang="ja-JP" sz="1600" dirty="0" smtClean="0"/>
              <a:t>(</a:t>
            </a:r>
            <a:r>
              <a:rPr kumimoji="1" lang="ja-JP" altLang="en-US" sz="1600" dirty="0" smtClean="0"/>
              <a:t>清掃など</a:t>
            </a:r>
            <a:r>
              <a:rPr kumimoji="1" lang="en-US" altLang="ja-JP" sz="1600" dirty="0" smtClean="0"/>
              <a:t>)</a:t>
            </a:r>
            <a:endParaRPr kumimoji="1" lang="ja-JP" altLang="en-US" sz="1600" dirty="0"/>
          </a:p>
        </p:txBody>
      </p:sp>
      <p:sp>
        <p:nvSpPr>
          <p:cNvPr id="17" name="上矢印 16"/>
          <p:cNvSpPr/>
          <p:nvPr/>
        </p:nvSpPr>
        <p:spPr>
          <a:xfrm>
            <a:off x="3405260" y="4168603"/>
            <a:ext cx="2016419" cy="1295817"/>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a:off x="2921281" y="5089248"/>
            <a:ext cx="3020144" cy="85981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t>ゲスト</a:t>
            </a:r>
          </a:p>
          <a:p>
            <a:pPr algn="ctr"/>
            <a:r>
              <a:rPr lang="en-US" altLang="ja-JP" dirty="0" smtClean="0"/>
              <a:t>From </a:t>
            </a:r>
            <a:r>
              <a:rPr lang="ja-JP" altLang="en-US" dirty="0" smtClean="0"/>
              <a:t>国内・国外</a:t>
            </a:r>
            <a:endParaRPr kumimoji="1" lang="ja-JP" altLang="en-US" dirty="0"/>
          </a:p>
        </p:txBody>
      </p:sp>
      <p:pic>
        <p:nvPicPr>
          <p:cNvPr id="19" name="図 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35183" y="3051663"/>
            <a:ext cx="1093704" cy="1012512"/>
          </a:xfrm>
          <a:prstGeom prst="rect">
            <a:avLst/>
          </a:prstGeom>
        </p:spPr>
      </p:pic>
      <p:pic>
        <p:nvPicPr>
          <p:cNvPr id="20" name="図 1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92019" y="2959589"/>
            <a:ext cx="1165897" cy="1227260"/>
          </a:xfrm>
          <a:prstGeom prst="rect">
            <a:avLst/>
          </a:prstGeom>
        </p:spPr>
      </p:pic>
      <p:pic>
        <p:nvPicPr>
          <p:cNvPr id="22" name="図 2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95962" y="2991949"/>
            <a:ext cx="1224086" cy="1132280"/>
          </a:xfrm>
          <a:prstGeom prst="rect">
            <a:avLst/>
          </a:prstGeom>
        </p:spPr>
      </p:pic>
      <p:pic>
        <p:nvPicPr>
          <p:cNvPr id="25" name="図 2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080870" y="4713635"/>
            <a:ext cx="1404236" cy="1379661"/>
          </a:xfrm>
          <a:prstGeom prst="rect">
            <a:avLst/>
          </a:prstGeom>
        </p:spPr>
      </p:pic>
      <p:sp>
        <p:nvSpPr>
          <p:cNvPr id="27" name="ドーナツ 26"/>
          <p:cNvSpPr/>
          <p:nvPr/>
        </p:nvSpPr>
        <p:spPr>
          <a:xfrm>
            <a:off x="611560" y="2103799"/>
            <a:ext cx="2478069" cy="971563"/>
          </a:xfrm>
          <a:prstGeom prst="donut">
            <a:avLst>
              <a:gd name="adj" fmla="val 9477"/>
            </a:avLst>
          </a:prstGeom>
          <a:solidFill>
            <a:schemeClr val="accent2"/>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28" name="ドーナツ 27"/>
          <p:cNvSpPr/>
          <p:nvPr/>
        </p:nvSpPr>
        <p:spPr>
          <a:xfrm>
            <a:off x="5649811" y="2077623"/>
            <a:ext cx="2700776" cy="937600"/>
          </a:xfrm>
          <a:prstGeom prst="donut">
            <a:avLst>
              <a:gd name="adj" fmla="val 9477"/>
            </a:avLst>
          </a:prstGeom>
          <a:solidFill>
            <a:schemeClr val="accent2"/>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29" name="ドーナツ 28"/>
          <p:cNvSpPr/>
          <p:nvPr/>
        </p:nvSpPr>
        <p:spPr>
          <a:xfrm>
            <a:off x="6303102" y="4013993"/>
            <a:ext cx="2700776" cy="937600"/>
          </a:xfrm>
          <a:prstGeom prst="donut">
            <a:avLst>
              <a:gd name="adj" fmla="val 9477"/>
            </a:avLst>
          </a:prstGeom>
          <a:solidFill>
            <a:schemeClr val="accent2"/>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30" name="ドーナツ 29"/>
          <p:cNvSpPr/>
          <p:nvPr/>
        </p:nvSpPr>
        <p:spPr>
          <a:xfrm>
            <a:off x="6157904" y="3032019"/>
            <a:ext cx="2700776" cy="937600"/>
          </a:xfrm>
          <a:prstGeom prst="donut">
            <a:avLst>
              <a:gd name="adj" fmla="val 9477"/>
            </a:avLst>
          </a:prstGeom>
          <a:solidFill>
            <a:schemeClr val="accent2"/>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pic>
        <p:nvPicPr>
          <p:cNvPr id="31" name="図 30"/>
          <p:cNvPicPr>
            <a:picLocks noChangeAspect="1"/>
          </p:cNvPicPr>
          <p:nvPr/>
        </p:nvPicPr>
        <p:blipFill rotWithShape="1">
          <a:blip r:embed="rId7" cstate="email">
            <a:extLst>
              <a:ext uri="{28A0092B-C50C-407E-A947-70E740481C1C}">
                <a14:useLocalDpi xmlns:a14="http://schemas.microsoft.com/office/drawing/2010/main"/>
              </a:ext>
            </a:extLst>
          </a:blip>
          <a:srcRect l="30343"/>
          <a:stretch/>
        </p:blipFill>
        <p:spPr>
          <a:xfrm>
            <a:off x="7515869" y="4657111"/>
            <a:ext cx="1137010" cy="1122191"/>
          </a:xfrm>
          <a:prstGeom prst="rect">
            <a:avLst/>
          </a:prstGeom>
        </p:spPr>
      </p:pic>
      <p:sp>
        <p:nvSpPr>
          <p:cNvPr id="32" name="テキスト ボックス 31"/>
          <p:cNvSpPr txBox="1"/>
          <p:nvPr/>
        </p:nvSpPr>
        <p:spPr>
          <a:xfrm>
            <a:off x="7580243" y="-92765"/>
            <a:ext cx="184731" cy="369332"/>
          </a:xfrm>
          <a:prstGeom prst="rect">
            <a:avLst/>
          </a:prstGeom>
          <a:noFill/>
        </p:spPr>
        <p:txBody>
          <a:bodyPr wrap="none" rtlCol="0">
            <a:spAutoFit/>
          </a:bodyPr>
          <a:lstStyle/>
          <a:p>
            <a:endParaRPr kumimoji="1" lang="ja-JP" altLang="en-US" dirty="0"/>
          </a:p>
        </p:txBody>
      </p:sp>
      <p:sp>
        <p:nvSpPr>
          <p:cNvPr id="33" name="円/楕円 32"/>
          <p:cNvSpPr/>
          <p:nvPr/>
        </p:nvSpPr>
        <p:spPr>
          <a:xfrm>
            <a:off x="5316151" y="4605018"/>
            <a:ext cx="1791143" cy="48988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a:t>地域住民</a:t>
            </a:r>
            <a:endParaRPr lang="ja-JP" altLang="en-US" dirty="0"/>
          </a:p>
        </p:txBody>
      </p:sp>
      <p:sp>
        <p:nvSpPr>
          <p:cNvPr id="34" name="円/楕円 33"/>
          <p:cNvSpPr/>
          <p:nvPr/>
        </p:nvSpPr>
        <p:spPr>
          <a:xfrm>
            <a:off x="5788533" y="5053251"/>
            <a:ext cx="1791143" cy="48988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mtClean="0"/>
              <a:t>行政</a:t>
            </a:r>
            <a:endParaRPr lang="ja-JP" altLang="en-US" dirty="0"/>
          </a:p>
        </p:txBody>
      </p:sp>
    </p:spTree>
    <p:extLst>
      <p:ext uri="{BB962C8B-B14F-4D97-AF65-F5344CB8AC3E}">
        <p14:creationId xmlns:p14="http://schemas.microsoft.com/office/powerpoint/2010/main" val="90103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down)">
                                      <p:cBhvr>
                                        <p:cTn id="10" dur="500"/>
                                        <p:tgtEl>
                                          <p:spTgt spid="2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down)">
                                      <p:cBhvr>
                                        <p:cTn id="13" dur="500"/>
                                        <p:tgtEl>
                                          <p:spTgt spid="30"/>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down)">
                                      <p:cBhvr>
                                        <p:cTn id="1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45200"/>
            <a:ext cx="8229600" cy="533400"/>
          </a:xfrm>
        </p:spPr>
        <p:txBody>
          <a:bodyPr/>
          <a:lstStyle/>
          <a:p>
            <a:r>
              <a:rPr lang="ja-JP" altLang="en-US" dirty="0"/>
              <a:t>調査</a:t>
            </a:r>
            <a:r>
              <a:rPr lang="en-US" altLang="ja-JP" dirty="0" smtClean="0"/>
              <a:t>2-1</a:t>
            </a:r>
            <a:r>
              <a:rPr lang="ja-JP" altLang="en-US" dirty="0" smtClean="0"/>
              <a:t>の</a:t>
            </a:r>
            <a:r>
              <a:rPr lang="ja-JP" altLang="en-US" dirty="0"/>
              <a:t>結果</a:t>
            </a:r>
            <a:endParaRPr kumimoji="1" lang="ja-JP" altLang="en-US" dirty="0"/>
          </a:p>
        </p:txBody>
      </p:sp>
      <p:sp>
        <p:nvSpPr>
          <p:cNvPr id="4" name="スライド番号プレースホルダー 3"/>
          <p:cNvSpPr>
            <a:spLocks noGrp="1"/>
          </p:cNvSpPr>
          <p:nvPr>
            <p:ph type="sldNum" sz="quarter" idx="10"/>
          </p:nvPr>
        </p:nvSpPr>
        <p:spPr/>
        <p:txBody>
          <a:bodyPr/>
          <a:lstStyle/>
          <a:p>
            <a:fld id="{CEE4FFC4-235E-DE4E-9CC2-E311BE840D94}" type="slidenum">
              <a:rPr lang="ja-JP" altLang="en-US" smtClean="0"/>
              <a:pPr/>
              <a:t>14</a:t>
            </a:fld>
            <a:endParaRPr lang="ja-JP" altLang="en-US"/>
          </a:p>
        </p:txBody>
      </p:sp>
      <p:sp>
        <p:nvSpPr>
          <p:cNvPr id="5" name="コンテンツ プレースホルダー 2"/>
          <p:cNvSpPr txBox="1">
            <a:spLocks/>
          </p:cNvSpPr>
          <p:nvPr/>
        </p:nvSpPr>
        <p:spPr bwMode="auto">
          <a:xfrm>
            <a:off x="323528" y="1412776"/>
            <a:ext cx="8649977" cy="201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kumimoji="1" sz="2800" kern="1200">
                <a:solidFill>
                  <a:schemeClr val="tx1"/>
                </a:solidFill>
                <a:latin typeface="+mn-lt"/>
                <a:ea typeface="+mn-ea"/>
                <a:cs typeface="ＭＳ Ｐゴシック" pitchFamily="56" charset="-128"/>
              </a:defRPr>
            </a:lvl1pPr>
            <a:lvl2pPr marL="742950" indent="-285750" algn="l" defTabSz="457200" rtl="0" eaLnBrk="0" fontAlgn="base" hangingPunct="0">
              <a:spcBef>
                <a:spcPct val="20000"/>
              </a:spcBef>
              <a:spcAft>
                <a:spcPct val="0"/>
              </a:spcAft>
              <a:buFont typeface="Arial" charset="0"/>
              <a:buChar char="–"/>
              <a:defRPr kumimoji="1" sz="25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kumimoji="1" sz="22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kumimoji="1" sz="19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kumimoji="1"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r>
              <a:rPr lang="ja-JP" altLang="en-US" dirty="0" smtClean="0"/>
              <a:t>地域への貢献を意識した運営代行業社へのヒアリング</a:t>
            </a:r>
          </a:p>
          <a:p>
            <a:pPr lvl="1"/>
            <a:r>
              <a:rPr lang="ja-JP" altLang="en-US" dirty="0" smtClean="0"/>
              <a:t>法令整備により、適切な条件整備を進めて欲しい</a:t>
            </a:r>
          </a:p>
          <a:p>
            <a:pPr lvl="1"/>
            <a:r>
              <a:rPr lang="ja-JP" altLang="en-US" dirty="0" smtClean="0"/>
              <a:t>悪質業者は、競争の激化のなかで、淘汰されていく</a:t>
            </a:r>
          </a:p>
        </p:txBody>
      </p:sp>
      <p:sp>
        <p:nvSpPr>
          <p:cNvPr id="8" name="コンテンツ プレースホルダー 2"/>
          <p:cNvSpPr txBox="1">
            <a:spLocks/>
          </p:cNvSpPr>
          <p:nvPr/>
        </p:nvSpPr>
        <p:spPr bwMode="auto">
          <a:xfrm>
            <a:off x="323528" y="3396920"/>
            <a:ext cx="8649977" cy="2768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kumimoji="1" sz="2800" kern="1200">
                <a:solidFill>
                  <a:schemeClr val="tx1"/>
                </a:solidFill>
                <a:latin typeface="+mn-lt"/>
                <a:ea typeface="+mn-ea"/>
                <a:cs typeface="ＭＳ Ｐゴシック" pitchFamily="56" charset="-128"/>
              </a:defRPr>
            </a:lvl1pPr>
            <a:lvl2pPr marL="742950" indent="-285750" algn="l" defTabSz="457200" rtl="0" eaLnBrk="0" fontAlgn="base" hangingPunct="0">
              <a:spcBef>
                <a:spcPct val="20000"/>
              </a:spcBef>
              <a:spcAft>
                <a:spcPct val="0"/>
              </a:spcAft>
              <a:buFont typeface="Arial" charset="0"/>
              <a:buChar char="–"/>
              <a:defRPr kumimoji="1" sz="25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kumimoji="1" sz="22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kumimoji="1" sz="19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kumimoji="1"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r>
              <a:rPr lang="ja-JP" altLang="en-US" dirty="0"/>
              <a:t>地元不動産業者への</a:t>
            </a:r>
            <a:r>
              <a:rPr lang="ja-JP" altLang="en-US" dirty="0" smtClean="0"/>
              <a:t>ヒアリング</a:t>
            </a:r>
            <a:endParaRPr lang="en-US" altLang="ja-JP" dirty="0" smtClean="0"/>
          </a:p>
          <a:p>
            <a:pPr lvl="1"/>
            <a:r>
              <a:rPr lang="ja-JP" altLang="en-US" dirty="0" smtClean="0"/>
              <a:t>民泊転用されている物件は、どうしても一般入居者が見つからないような物件</a:t>
            </a:r>
          </a:p>
          <a:p>
            <a:pPr lvl="1"/>
            <a:r>
              <a:rPr lang="ja-JP" altLang="en-US" dirty="0" smtClean="0"/>
              <a:t>家賃設定は、民泊向けの賃貸だからといって必ずしも上がっていない</a:t>
            </a:r>
          </a:p>
        </p:txBody>
      </p:sp>
    </p:spTree>
    <p:extLst>
      <p:ext uri="{BB962C8B-B14F-4D97-AF65-F5344CB8AC3E}">
        <p14:creationId xmlns:p14="http://schemas.microsoft.com/office/powerpoint/2010/main" val="19519846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45096"/>
            <a:ext cx="8229600" cy="533400"/>
          </a:xfrm>
        </p:spPr>
        <p:txBody>
          <a:bodyPr/>
          <a:lstStyle/>
          <a:p>
            <a:r>
              <a:rPr kumimoji="1" lang="ja-JP" altLang="en-US" dirty="0" smtClean="0"/>
              <a:t>調査</a:t>
            </a:r>
            <a:r>
              <a:rPr kumimoji="1" lang="en-US" altLang="ja-JP" dirty="0" smtClean="0"/>
              <a:t>2-1</a:t>
            </a:r>
            <a:r>
              <a:rPr kumimoji="1" lang="ja-JP" altLang="en-US" dirty="0" smtClean="0"/>
              <a:t>の結果</a:t>
            </a:r>
            <a:endParaRPr kumimoji="1" lang="ja-JP" altLang="en-US" dirty="0"/>
          </a:p>
        </p:txBody>
      </p:sp>
      <p:sp>
        <p:nvSpPr>
          <p:cNvPr id="3" name="コンテンツ プレースホルダー 2"/>
          <p:cNvSpPr>
            <a:spLocks noGrp="1"/>
          </p:cNvSpPr>
          <p:nvPr>
            <p:ph idx="1"/>
          </p:nvPr>
        </p:nvSpPr>
        <p:spPr>
          <a:xfrm>
            <a:off x="479106" y="1295908"/>
            <a:ext cx="8207694" cy="4149316"/>
          </a:xfrm>
        </p:spPr>
        <p:txBody>
          <a:bodyPr/>
          <a:lstStyle/>
          <a:p>
            <a:r>
              <a:rPr kumimoji="1" lang="ja-JP" altLang="en-US" dirty="0" smtClean="0"/>
              <a:t>同業他社の意見</a:t>
            </a:r>
            <a:endParaRPr lang="ja-JP" altLang="en-US" dirty="0"/>
          </a:p>
          <a:p>
            <a:pPr lvl="1"/>
            <a:r>
              <a:rPr lang="ja-JP" altLang="en-US" dirty="0"/>
              <a:t>既存宿泊</a:t>
            </a:r>
            <a:r>
              <a:rPr lang="ja-JP" altLang="en-US" dirty="0" smtClean="0"/>
              <a:t>業者からは、批判的な意見が多かった</a:t>
            </a:r>
          </a:p>
          <a:p>
            <a:pPr lvl="2"/>
            <a:r>
              <a:rPr lang="ja-JP" altLang="en-US" dirty="0" smtClean="0"/>
              <a:t>事業</a:t>
            </a:r>
            <a:r>
              <a:rPr lang="ja-JP" altLang="en-US" dirty="0"/>
              <a:t>主</a:t>
            </a:r>
            <a:r>
              <a:rPr lang="ja-JP" altLang="en-US" dirty="0" smtClean="0"/>
              <a:t>のモラル</a:t>
            </a:r>
          </a:p>
          <a:p>
            <a:pPr lvl="2"/>
            <a:r>
              <a:rPr lang="ja-JP" altLang="en-US" dirty="0" smtClean="0"/>
              <a:t>居住</a:t>
            </a:r>
            <a:r>
              <a:rPr lang="ja-JP" altLang="en-US" dirty="0"/>
              <a:t>と宿泊の機能の</a:t>
            </a:r>
            <a:r>
              <a:rPr lang="ja-JP" altLang="en-US" dirty="0" smtClean="0"/>
              <a:t>併用</a:t>
            </a:r>
            <a:endParaRPr lang="en-US" altLang="ja-JP" dirty="0" smtClean="0"/>
          </a:p>
          <a:p>
            <a:pPr lvl="2"/>
            <a:r>
              <a:rPr lang="ja-JP" altLang="en-US" dirty="0" smtClean="0"/>
              <a:t>需要増</a:t>
            </a:r>
            <a:r>
              <a:rPr lang="ja-JP" altLang="en-US" dirty="0"/>
              <a:t>に伴う家賃</a:t>
            </a:r>
            <a:r>
              <a:rPr lang="ja-JP" altLang="en-US" dirty="0" smtClean="0"/>
              <a:t>上昇問題</a:t>
            </a:r>
          </a:p>
          <a:p>
            <a:pPr lvl="2"/>
            <a:r>
              <a:rPr lang="ja-JP" altLang="en-US" dirty="0" smtClean="0"/>
              <a:t>行政による相談体制の整備</a:t>
            </a:r>
          </a:p>
          <a:p>
            <a:pPr lvl="1"/>
            <a:r>
              <a:rPr lang="ja-JP" altLang="en-US" dirty="0" smtClean="0"/>
              <a:t>一方で、明確な条件整備が進めば共存共栄が可能では</a:t>
            </a:r>
            <a:r>
              <a:rPr lang="ja-JP" altLang="en-US" dirty="0"/>
              <a:t>ない</a:t>
            </a:r>
            <a:r>
              <a:rPr lang="ja-JP" altLang="en-US" dirty="0" smtClean="0"/>
              <a:t>かと</a:t>
            </a:r>
            <a:r>
              <a:rPr lang="ja-JP" altLang="en-US" dirty="0"/>
              <a:t>いう意見</a:t>
            </a:r>
            <a:r>
              <a:rPr lang="ja-JP" altLang="en-US" dirty="0" smtClean="0"/>
              <a:t>もあった</a:t>
            </a:r>
            <a:endParaRPr kumimoji="1" lang="ja-JP" altLang="en-US" dirty="0" smtClean="0"/>
          </a:p>
        </p:txBody>
      </p:sp>
      <p:sp>
        <p:nvSpPr>
          <p:cNvPr id="4" name="スライド番号プレースホルダー 3"/>
          <p:cNvSpPr>
            <a:spLocks noGrp="1"/>
          </p:cNvSpPr>
          <p:nvPr>
            <p:ph type="sldNum" sz="quarter" idx="10"/>
          </p:nvPr>
        </p:nvSpPr>
        <p:spPr/>
        <p:txBody>
          <a:bodyPr/>
          <a:lstStyle/>
          <a:p>
            <a:fld id="{CEE4FFC4-235E-DE4E-9CC2-E311BE840D94}" type="slidenum">
              <a:rPr lang="ja-JP" altLang="en-US" smtClean="0"/>
              <a:pPr/>
              <a:t>15</a:t>
            </a:fld>
            <a:endParaRPr lang="ja-JP" altLang="en-US"/>
          </a:p>
        </p:txBody>
      </p:sp>
      <p:pic>
        <p:nvPicPr>
          <p:cNvPr id="5" name="図 4"/>
          <p:cNvPicPr>
            <a:picLocks noChangeAspect="1"/>
          </p:cNvPicPr>
          <p:nvPr/>
        </p:nvPicPr>
        <p:blipFill rotWithShape="1">
          <a:blip r:embed="rId3" cstate="email">
            <a:extLst>
              <a:ext uri="{28A0092B-C50C-407E-A947-70E740481C1C}">
                <a14:useLocalDpi xmlns:a14="http://schemas.microsoft.com/office/drawing/2010/main"/>
              </a:ext>
            </a:extLst>
          </a:blip>
          <a:srcRect l="9760" t="4704"/>
          <a:stretch/>
        </p:blipFill>
        <p:spPr>
          <a:xfrm>
            <a:off x="5652119" y="4327874"/>
            <a:ext cx="3283817" cy="1840157"/>
          </a:xfrm>
          <a:prstGeom prst="rect">
            <a:avLst/>
          </a:prstGeom>
        </p:spPr>
      </p:pic>
    </p:spTree>
    <p:extLst>
      <p:ext uri="{BB962C8B-B14F-4D97-AF65-F5344CB8AC3E}">
        <p14:creationId xmlns:p14="http://schemas.microsoft.com/office/powerpoint/2010/main" val="8081340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45200"/>
            <a:ext cx="8229600" cy="533400"/>
          </a:xfrm>
        </p:spPr>
        <p:txBody>
          <a:bodyPr/>
          <a:lstStyle/>
          <a:p>
            <a:r>
              <a:rPr kumimoji="1" lang="ja-JP" altLang="en-US" dirty="0" smtClean="0"/>
              <a:t>調査</a:t>
            </a:r>
            <a:endParaRPr kumimoji="1" lang="ja-JP" altLang="en-US" dirty="0"/>
          </a:p>
        </p:txBody>
      </p:sp>
      <p:sp>
        <p:nvSpPr>
          <p:cNvPr id="4" name="スライド番号プレースホルダー 3"/>
          <p:cNvSpPr>
            <a:spLocks noGrp="1"/>
          </p:cNvSpPr>
          <p:nvPr>
            <p:ph type="sldNum" sz="quarter" idx="10"/>
          </p:nvPr>
        </p:nvSpPr>
        <p:spPr/>
        <p:txBody>
          <a:bodyPr/>
          <a:lstStyle/>
          <a:p>
            <a:fld id="{CEE4FFC4-235E-DE4E-9CC2-E311BE840D94}" type="slidenum">
              <a:rPr lang="ja-JP" altLang="en-US" smtClean="0"/>
              <a:pPr/>
              <a:t>16</a:t>
            </a:fld>
            <a:endParaRPr lang="ja-JP" altLang="en-US"/>
          </a:p>
        </p:txBody>
      </p:sp>
      <p:sp>
        <p:nvSpPr>
          <p:cNvPr id="8" name="コンテンツ プレースホルダー 2"/>
          <p:cNvSpPr txBox="1">
            <a:spLocks/>
          </p:cNvSpPr>
          <p:nvPr/>
        </p:nvSpPr>
        <p:spPr bwMode="auto">
          <a:xfrm>
            <a:off x="251520" y="1340768"/>
            <a:ext cx="8607160" cy="3672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kumimoji="1" sz="2800" kern="1200">
                <a:solidFill>
                  <a:schemeClr val="tx1"/>
                </a:solidFill>
                <a:latin typeface="+mn-lt"/>
                <a:ea typeface="+mn-ea"/>
                <a:cs typeface="ＭＳ Ｐゴシック" pitchFamily="56" charset="-128"/>
              </a:defRPr>
            </a:lvl1pPr>
            <a:lvl2pPr marL="742950" indent="-285750" algn="l" defTabSz="457200" rtl="0" eaLnBrk="0" fontAlgn="base" hangingPunct="0">
              <a:spcBef>
                <a:spcPct val="20000"/>
              </a:spcBef>
              <a:spcAft>
                <a:spcPct val="0"/>
              </a:spcAft>
              <a:buFont typeface="Arial" charset="0"/>
              <a:buChar char="–"/>
              <a:defRPr kumimoji="1" sz="25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kumimoji="1" sz="22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kumimoji="1" sz="19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kumimoji="1"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None/>
            </a:pPr>
            <a:r>
              <a:rPr lang="en-US" altLang="ja-JP" dirty="0" smtClean="0">
                <a:latin typeface="+mn-ea"/>
              </a:rPr>
              <a:t>2-2</a:t>
            </a:r>
            <a:r>
              <a:rPr lang="en-US" altLang="ja-JP" dirty="0" smtClean="0"/>
              <a:t>.</a:t>
            </a:r>
            <a:r>
              <a:rPr lang="ja-JP" altLang="en-US" dirty="0" smtClean="0"/>
              <a:t>民泊転用が多い地域での建物調査</a:t>
            </a:r>
            <a:endParaRPr lang="en-US" altLang="ja-JP" dirty="0"/>
          </a:p>
          <a:p>
            <a:pPr lvl="1"/>
            <a:r>
              <a:rPr lang="ja-JP" altLang="en-US" dirty="0" smtClean="0"/>
              <a:t>地下鉄花園町駅周辺にて、建物を一軒ずつ調査</a:t>
            </a:r>
            <a:endParaRPr lang="en-US" altLang="ja-JP" dirty="0"/>
          </a:p>
          <a:p>
            <a:pPr lvl="1"/>
            <a:r>
              <a:rPr lang="ja-JP" altLang="en-US" dirty="0" smtClean="0"/>
              <a:t>調査方法</a:t>
            </a:r>
            <a:endParaRPr lang="en-US" altLang="ja-JP" dirty="0" smtClean="0"/>
          </a:p>
          <a:p>
            <a:pPr lvl="2"/>
            <a:r>
              <a:rPr lang="ja-JP" altLang="en-US" dirty="0" smtClean="0"/>
              <a:t>住宅地図を用いながら、現地を実際に歩き、</a:t>
            </a:r>
            <a:r>
              <a:rPr lang="en-US" altLang="ja-JP" dirty="0" smtClean="0"/>
              <a:t/>
            </a:r>
            <a:br>
              <a:rPr lang="en-US" altLang="ja-JP" dirty="0" smtClean="0"/>
            </a:br>
            <a:r>
              <a:rPr lang="ja-JP" altLang="en-US" dirty="0" smtClean="0"/>
              <a:t>周辺住民や地元不動産業者への聞き取りもしながら、</a:t>
            </a:r>
            <a:r>
              <a:rPr lang="en-US" altLang="ja-JP" dirty="0" smtClean="0"/>
              <a:t/>
            </a:r>
            <a:br>
              <a:rPr lang="en-US" altLang="ja-JP" dirty="0" smtClean="0"/>
            </a:br>
            <a:r>
              <a:rPr lang="ja-JP" altLang="en-US" dirty="0" smtClean="0"/>
              <a:t>建物の用途を確認</a:t>
            </a:r>
          </a:p>
          <a:p>
            <a:pPr lvl="2"/>
            <a:r>
              <a:rPr lang="ja-JP" altLang="en-US" dirty="0" smtClean="0"/>
              <a:t>スーツケースを持った観光客を見かけた場合、</a:t>
            </a:r>
            <a:r>
              <a:rPr lang="en-US" altLang="ja-JP" dirty="0" smtClean="0"/>
              <a:t/>
            </a:r>
            <a:br>
              <a:rPr lang="en-US" altLang="ja-JP" dirty="0" smtClean="0"/>
            </a:br>
            <a:r>
              <a:rPr lang="ja-JP" altLang="en-US" dirty="0" smtClean="0"/>
              <a:t>入った建物を確認</a:t>
            </a:r>
            <a:endParaRPr lang="en-US" altLang="ja-JP" dirty="0" smtClean="0"/>
          </a:p>
        </p:txBody>
      </p:sp>
      <p:sp>
        <p:nvSpPr>
          <p:cNvPr id="32" name="テキスト ボックス 31"/>
          <p:cNvSpPr txBox="1"/>
          <p:nvPr/>
        </p:nvSpPr>
        <p:spPr>
          <a:xfrm>
            <a:off x="7580243" y="-92765"/>
            <a:ext cx="184731" cy="369332"/>
          </a:xfrm>
          <a:prstGeom prst="rect">
            <a:avLst/>
          </a:prstGeom>
          <a:noFill/>
        </p:spPr>
        <p:txBody>
          <a:bodyPr wrap="none" rtlCol="0">
            <a:spAutoFit/>
          </a:bodyPr>
          <a:lstStyle/>
          <a:p>
            <a:endParaRPr kumimoji="1" lang="ja-JP" altLang="en-US" dirty="0"/>
          </a:p>
        </p:txBody>
      </p:sp>
      <p:sp>
        <p:nvSpPr>
          <p:cNvPr id="5" name="角丸四角形 4"/>
          <p:cNvSpPr/>
          <p:nvPr/>
        </p:nvSpPr>
        <p:spPr>
          <a:xfrm>
            <a:off x="251520" y="4581127"/>
            <a:ext cx="5040560" cy="2140347"/>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r>
              <a:rPr lang="en-US" altLang="ja-JP" sz="2000" dirty="0" smtClean="0">
                <a:latin typeface="+mn-ea"/>
              </a:rPr>
              <a:t>&lt;</a:t>
            </a:r>
            <a:r>
              <a:rPr lang="ja-JP" altLang="en-US" sz="2000" dirty="0" smtClean="0">
                <a:latin typeface="+mn-ea"/>
              </a:rPr>
              <a:t>結果</a:t>
            </a:r>
            <a:r>
              <a:rPr lang="en-US" altLang="ja-JP" sz="2000" dirty="0" smtClean="0">
                <a:latin typeface="+mn-ea"/>
              </a:rPr>
              <a:t>&gt;</a:t>
            </a:r>
            <a:endParaRPr lang="en-US" altLang="ja-JP" sz="2400" dirty="0" smtClean="0">
              <a:latin typeface="+mn-ea"/>
            </a:endParaRPr>
          </a:p>
          <a:p>
            <a:r>
              <a:rPr lang="ja-JP" altLang="en-US" sz="2400" dirty="0" smtClean="0">
                <a:latin typeface="+mn-ea"/>
              </a:rPr>
              <a:t>歴史的</a:t>
            </a:r>
            <a:r>
              <a:rPr lang="ja-JP" altLang="en-US" sz="2400" dirty="0">
                <a:latin typeface="+mn-ea"/>
              </a:rPr>
              <a:t>に多様な人々を受容してきたことが</a:t>
            </a:r>
            <a:r>
              <a:rPr lang="ja-JP" altLang="en-US" sz="2400" dirty="0" smtClean="0">
                <a:latin typeface="+mn-ea"/>
              </a:rPr>
              <a:t>わかった</a:t>
            </a:r>
            <a:r>
              <a:rPr lang="en-US" altLang="ja-JP" sz="2400" dirty="0" smtClean="0">
                <a:latin typeface="+mn-ea"/>
              </a:rPr>
              <a:t/>
            </a:r>
            <a:br>
              <a:rPr lang="en-US" altLang="ja-JP" sz="2400" dirty="0" smtClean="0">
                <a:latin typeface="+mn-ea"/>
              </a:rPr>
            </a:br>
            <a:r>
              <a:rPr lang="ja-JP" altLang="en-US" sz="2400" dirty="0" smtClean="0">
                <a:latin typeface="+mn-ea"/>
              </a:rPr>
              <a:t>→建物の変容パターンを調査</a:t>
            </a:r>
            <a:r>
              <a:rPr lang="en-US" altLang="ja-JP" sz="2400" dirty="0" smtClean="0">
                <a:latin typeface="+mn-ea"/>
              </a:rPr>
              <a:t/>
            </a:r>
            <a:br>
              <a:rPr lang="en-US" altLang="ja-JP" sz="2400" dirty="0" smtClean="0">
                <a:latin typeface="+mn-ea"/>
              </a:rPr>
            </a:br>
            <a:r>
              <a:rPr lang="en-US" altLang="ja-JP" sz="2400" dirty="0" smtClean="0">
                <a:latin typeface="+mn-ea"/>
              </a:rPr>
              <a:t>(19</a:t>
            </a:r>
            <a:r>
              <a:rPr lang="ja-JP" altLang="en-US" sz="2400" dirty="0" smtClean="0">
                <a:latin typeface="+mn-ea"/>
              </a:rPr>
              <a:t>パターン</a:t>
            </a:r>
            <a:r>
              <a:rPr lang="en-US" altLang="ja-JP" sz="2400" dirty="0" smtClean="0">
                <a:latin typeface="+mn-ea"/>
              </a:rPr>
              <a:t>)</a:t>
            </a:r>
            <a:endParaRPr lang="ja-JP" altLang="en-US" sz="2400" dirty="0">
              <a:latin typeface="+mn-ea"/>
            </a:endParaRPr>
          </a:p>
          <a:p>
            <a:pPr algn="ctr"/>
            <a:endParaRPr kumimoji="1" lang="ja-JP" altLang="en-US" dirty="0"/>
          </a:p>
        </p:txBody>
      </p:sp>
    </p:spTree>
    <p:extLst>
      <p:ext uri="{BB962C8B-B14F-4D97-AF65-F5344CB8AC3E}">
        <p14:creationId xmlns:p14="http://schemas.microsoft.com/office/powerpoint/2010/main" val="186505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45096"/>
            <a:ext cx="8229600" cy="533400"/>
          </a:xfrm>
        </p:spPr>
        <p:txBody>
          <a:bodyPr/>
          <a:lstStyle/>
          <a:p>
            <a:r>
              <a:rPr kumimoji="1" lang="ja-JP" altLang="en-US" dirty="0" smtClean="0"/>
              <a:t>調査</a:t>
            </a:r>
            <a:r>
              <a:rPr kumimoji="1" lang="en-US" altLang="ja-JP" dirty="0" smtClean="0"/>
              <a:t>2-2</a:t>
            </a:r>
            <a:r>
              <a:rPr kumimoji="1" lang="ja-JP" altLang="en-US" dirty="0" smtClean="0"/>
              <a:t>の結果</a:t>
            </a:r>
            <a:endParaRPr kumimoji="1" lang="ja-JP" altLang="en-US" dirty="0"/>
          </a:p>
        </p:txBody>
      </p:sp>
      <p:sp>
        <p:nvSpPr>
          <p:cNvPr id="4" name="スライド番号プレースホルダー 3"/>
          <p:cNvSpPr>
            <a:spLocks noGrp="1"/>
          </p:cNvSpPr>
          <p:nvPr>
            <p:ph type="sldNum" sz="quarter" idx="10"/>
          </p:nvPr>
        </p:nvSpPr>
        <p:spPr/>
        <p:txBody>
          <a:bodyPr/>
          <a:lstStyle/>
          <a:p>
            <a:fld id="{CEE4FFC4-235E-DE4E-9CC2-E311BE840D94}" type="slidenum">
              <a:rPr lang="ja-JP" altLang="en-US" smtClean="0"/>
              <a:pPr/>
              <a:t>17</a:t>
            </a:fld>
            <a:endParaRPr lang="ja-JP" altLang="en-US"/>
          </a:p>
        </p:txBody>
      </p:sp>
      <p:pic>
        <p:nvPicPr>
          <p:cNvPr id="5" name="図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 y="1278496"/>
            <a:ext cx="8242737" cy="4636540"/>
          </a:xfrm>
          <a:prstGeom prst="rect">
            <a:avLst/>
          </a:prstGeom>
        </p:spPr>
      </p:pic>
      <p:sp>
        <p:nvSpPr>
          <p:cNvPr id="8" name="テキスト ボックス 7"/>
          <p:cNvSpPr txBox="1"/>
          <p:nvPr/>
        </p:nvSpPr>
        <p:spPr>
          <a:xfrm>
            <a:off x="328544" y="6161379"/>
            <a:ext cx="7848872"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200" dirty="0" smtClean="0"/>
              <a:t>出典</a:t>
            </a:r>
            <a:r>
              <a:rPr lang="en-US" altLang="ja-JP" sz="1200" dirty="0" smtClean="0"/>
              <a:t>:</a:t>
            </a:r>
            <a:r>
              <a:rPr lang="ja-JP" altLang="ja-JP" sz="1200" dirty="0"/>
              <a:t>水内俊雄</a:t>
            </a:r>
            <a:r>
              <a:rPr lang="en-US" altLang="ja-JP" sz="1200" dirty="0"/>
              <a:t>,</a:t>
            </a:r>
            <a:r>
              <a:rPr lang="ja-JP" altLang="ja-JP" sz="1200" dirty="0"/>
              <a:t>キーナー・ヨハネス</a:t>
            </a:r>
            <a:r>
              <a:rPr lang="en-US" altLang="ja-JP" sz="1200" dirty="0"/>
              <a:t>,</a:t>
            </a:r>
            <a:r>
              <a:rPr lang="ja-JP" altLang="ja-JP" sz="1200" dirty="0"/>
              <a:t>陸麗君</a:t>
            </a:r>
            <a:r>
              <a:rPr lang="en-US" altLang="ja-JP" sz="1200" dirty="0"/>
              <a:t>,</a:t>
            </a:r>
            <a:r>
              <a:rPr lang="ja-JP" altLang="ja-JP" sz="1200" dirty="0"/>
              <a:t>上田光希</a:t>
            </a:r>
            <a:r>
              <a:rPr lang="en-US" altLang="ja-JP" sz="1200" dirty="0"/>
              <a:t>,</a:t>
            </a:r>
            <a:r>
              <a:rPr lang="ja-JP" altLang="ja-JP" sz="1200" dirty="0"/>
              <a:t>木村優</a:t>
            </a:r>
            <a:r>
              <a:rPr lang="ja-JP" altLang="ja-JP" sz="1200" dirty="0" smtClean="0"/>
              <a:t>輝「</a:t>
            </a:r>
            <a:r>
              <a:rPr lang="ja-JP" altLang="ja-JP" sz="1200" dirty="0"/>
              <a:t>地下鉄花園町駅周辺の単身向け共同住宅用途のフレキシブルな変遷」</a:t>
            </a:r>
            <a:r>
              <a:rPr lang="en-US" altLang="ja-JP" sz="1200" dirty="0"/>
              <a:t>,</a:t>
            </a:r>
            <a:r>
              <a:rPr lang="ja-JP" altLang="ja-JP" sz="1200" dirty="0"/>
              <a:t>大阪市立大学都市研究プラザ「第７回東アジアインクルーシブシティネットワーク</a:t>
            </a:r>
            <a:r>
              <a:rPr lang="en-US" altLang="ja-JP" sz="1200" dirty="0"/>
              <a:t>(</a:t>
            </a:r>
            <a:r>
              <a:rPr lang="ja-JP" altLang="ja-JP" sz="1200" dirty="0"/>
              <a:t>ＥＡ－ＩＣＮ</a:t>
            </a:r>
            <a:r>
              <a:rPr lang="en-US" altLang="ja-JP" sz="1200" dirty="0"/>
              <a:t>)</a:t>
            </a:r>
            <a:r>
              <a:rPr lang="ja-JP" altLang="ja-JP" sz="1200" dirty="0"/>
              <a:t>の構築に向けたワークショップ」</a:t>
            </a:r>
            <a:r>
              <a:rPr lang="en-US" altLang="ja-JP" sz="1200" dirty="0"/>
              <a:t>(2017</a:t>
            </a:r>
            <a:r>
              <a:rPr lang="ja-JP" altLang="ja-JP" sz="1200" dirty="0"/>
              <a:t>年</a:t>
            </a:r>
            <a:r>
              <a:rPr lang="en-US" altLang="ja-JP" sz="1200" dirty="0"/>
              <a:t>8</a:t>
            </a:r>
            <a:r>
              <a:rPr lang="ja-JP" altLang="ja-JP" sz="1200" dirty="0"/>
              <a:t>月</a:t>
            </a:r>
            <a:r>
              <a:rPr lang="en-US" altLang="ja-JP" sz="1200" dirty="0"/>
              <a:t>21</a:t>
            </a:r>
            <a:r>
              <a:rPr lang="ja-JP" altLang="ja-JP" sz="1200" dirty="0"/>
              <a:t>日</a:t>
            </a:r>
            <a:r>
              <a:rPr lang="en-US" altLang="ja-JP" sz="1200" dirty="0"/>
              <a:t>)</a:t>
            </a:r>
            <a:r>
              <a:rPr lang="ja-JP" altLang="ja-JP" sz="1200" dirty="0"/>
              <a:t>発表</a:t>
            </a:r>
            <a:r>
              <a:rPr lang="ja-JP" altLang="ja-JP" sz="1200" dirty="0" smtClean="0"/>
              <a:t>資料</a:t>
            </a:r>
            <a:r>
              <a:rPr lang="en-US" altLang="ja-JP" sz="1200" dirty="0" smtClean="0"/>
              <a:t>p.7</a:t>
            </a:r>
            <a:endParaRPr lang="ja-JP" altLang="ja-JP" dirty="0"/>
          </a:p>
        </p:txBody>
      </p:sp>
    </p:spTree>
    <p:extLst>
      <p:ext uri="{BB962C8B-B14F-4D97-AF65-F5344CB8AC3E}">
        <p14:creationId xmlns:p14="http://schemas.microsoft.com/office/powerpoint/2010/main" val="918747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45096"/>
            <a:ext cx="8229600" cy="533400"/>
          </a:xfrm>
        </p:spPr>
        <p:txBody>
          <a:bodyPr/>
          <a:lstStyle/>
          <a:p>
            <a:r>
              <a:rPr kumimoji="1" lang="ja-JP" altLang="en-US" dirty="0" smtClean="0"/>
              <a:t>調査</a:t>
            </a:r>
            <a:r>
              <a:rPr kumimoji="1" lang="en-US" altLang="ja-JP" dirty="0" smtClean="0"/>
              <a:t>2-2</a:t>
            </a:r>
            <a:r>
              <a:rPr kumimoji="1" lang="ja-JP" altLang="en-US" dirty="0" smtClean="0"/>
              <a:t>の結果</a:t>
            </a:r>
            <a:endParaRPr kumimoji="1" lang="ja-JP" altLang="en-US" dirty="0"/>
          </a:p>
        </p:txBody>
      </p:sp>
      <p:sp>
        <p:nvSpPr>
          <p:cNvPr id="4" name="スライド番号プレースホルダー 3"/>
          <p:cNvSpPr>
            <a:spLocks noGrp="1"/>
          </p:cNvSpPr>
          <p:nvPr>
            <p:ph type="sldNum" sz="quarter" idx="10"/>
          </p:nvPr>
        </p:nvSpPr>
        <p:spPr/>
        <p:txBody>
          <a:bodyPr/>
          <a:lstStyle/>
          <a:p>
            <a:fld id="{CEE4FFC4-235E-DE4E-9CC2-E311BE840D94}" type="slidenum">
              <a:rPr lang="ja-JP" altLang="en-US" smtClean="0"/>
              <a:pPr/>
              <a:t>18</a:t>
            </a:fld>
            <a:endParaRPr lang="ja-JP" altLang="en-US"/>
          </a:p>
        </p:txBody>
      </p:sp>
      <p:pic>
        <p:nvPicPr>
          <p:cNvPr id="6" name="図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6840" y="1278496"/>
            <a:ext cx="8827161" cy="4965278"/>
          </a:xfrm>
          <a:prstGeom prst="rect">
            <a:avLst/>
          </a:prstGeom>
        </p:spPr>
      </p:pic>
      <p:sp>
        <p:nvSpPr>
          <p:cNvPr id="9" name="テキスト ボックス 8"/>
          <p:cNvSpPr txBox="1"/>
          <p:nvPr/>
        </p:nvSpPr>
        <p:spPr>
          <a:xfrm>
            <a:off x="328544" y="6161379"/>
            <a:ext cx="7848872"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200" dirty="0" smtClean="0"/>
              <a:t>出典</a:t>
            </a:r>
            <a:r>
              <a:rPr lang="en-US" altLang="ja-JP" sz="1200" dirty="0" smtClean="0"/>
              <a:t>:</a:t>
            </a:r>
            <a:r>
              <a:rPr lang="ja-JP" altLang="ja-JP" sz="1200" dirty="0"/>
              <a:t>水内俊雄</a:t>
            </a:r>
            <a:r>
              <a:rPr lang="en-US" altLang="ja-JP" sz="1200" dirty="0"/>
              <a:t>,</a:t>
            </a:r>
            <a:r>
              <a:rPr lang="ja-JP" altLang="ja-JP" sz="1200" dirty="0"/>
              <a:t>キーナー・ヨハネス</a:t>
            </a:r>
            <a:r>
              <a:rPr lang="en-US" altLang="ja-JP" sz="1200" dirty="0"/>
              <a:t>,</a:t>
            </a:r>
            <a:r>
              <a:rPr lang="ja-JP" altLang="ja-JP" sz="1200" dirty="0"/>
              <a:t>陸麗君</a:t>
            </a:r>
            <a:r>
              <a:rPr lang="en-US" altLang="ja-JP" sz="1200" dirty="0"/>
              <a:t>,</a:t>
            </a:r>
            <a:r>
              <a:rPr lang="ja-JP" altLang="ja-JP" sz="1200" dirty="0"/>
              <a:t>上田光希</a:t>
            </a:r>
            <a:r>
              <a:rPr lang="en-US" altLang="ja-JP" sz="1200" dirty="0"/>
              <a:t>,</a:t>
            </a:r>
            <a:r>
              <a:rPr lang="ja-JP" altLang="ja-JP" sz="1200" dirty="0"/>
              <a:t>木村優</a:t>
            </a:r>
            <a:r>
              <a:rPr lang="ja-JP" altLang="ja-JP" sz="1200" dirty="0" smtClean="0"/>
              <a:t>輝「</a:t>
            </a:r>
            <a:r>
              <a:rPr lang="ja-JP" altLang="ja-JP" sz="1200" dirty="0"/>
              <a:t>地下鉄花園町駅周辺の単身向け共同住宅用途のフレキシブルな変遷」</a:t>
            </a:r>
            <a:r>
              <a:rPr lang="en-US" altLang="ja-JP" sz="1200" dirty="0"/>
              <a:t>,</a:t>
            </a:r>
            <a:r>
              <a:rPr lang="ja-JP" altLang="ja-JP" sz="1200" dirty="0"/>
              <a:t>大阪市立大学都市研究プラザ「第７回東アジアインクルーシブシティネットワーク</a:t>
            </a:r>
            <a:r>
              <a:rPr lang="en-US" altLang="ja-JP" sz="1200" dirty="0"/>
              <a:t>(</a:t>
            </a:r>
            <a:r>
              <a:rPr lang="ja-JP" altLang="ja-JP" sz="1200" dirty="0"/>
              <a:t>ＥＡ－ＩＣＮ</a:t>
            </a:r>
            <a:r>
              <a:rPr lang="en-US" altLang="ja-JP" sz="1200" dirty="0"/>
              <a:t>)</a:t>
            </a:r>
            <a:r>
              <a:rPr lang="ja-JP" altLang="ja-JP" sz="1200" dirty="0"/>
              <a:t>の構築に向けたワークショップ」</a:t>
            </a:r>
            <a:r>
              <a:rPr lang="en-US" altLang="ja-JP" sz="1200" dirty="0"/>
              <a:t>(2017</a:t>
            </a:r>
            <a:r>
              <a:rPr lang="ja-JP" altLang="ja-JP" sz="1200" dirty="0"/>
              <a:t>年</a:t>
            </a:r>
            <a:r>
              <a:rPr lang="en-US" altLang="ja-JP" sz="1200" dirty="0"/>
              <a:t>8</a:t>
            </a:r>
            <a:r>
              <a:rPr lang="ja-JP" altLang="ja-JP" sz="1200" dirty="0"/>
              <a:t>月</a:t>
            </a:r>
            <a:r>
              <a:rPr lang="en-US" altLang="ja-JP" sz="1200" dirty="0"/>
              <a:t>21</a:t>
            </a:r>
            <a:r>
              <a:rPr lang="ja-JP" altLang="ja-JP" sz="1200" dirty="0"/>
              <a:t>日</a:t>
            </a:r>
            <a:r>
              <a:rPr lang="en-US" altLang="ja-JP" sz="1200" dirty="0"/>
              <a:t>)</a:t>
            </a:r>
            <a:r>
              <a:rPr lang="ja-JP" altLang="ja-JP" sz="1200" dirty="0"/>
              <a:t>発表</a:t>
            </a:r>
            <a:r>
              <a:rPr lang="ja-JP" altLang="ja-JP" sz="1200" dirty="0" smtClean="0"/>
              <a:t>資料</a:t>
            </a:r>
            <a:r>
              <a:rPr lang="en-US" altLang="ja-JP" sz="1200" dirty="0" smtClean="0"/>
              <a:t>p.8</a:t>
            </a:r>
            <a:endParaRPr lang="ja-JP" altLang="ja-JP" dirty="0"/>
          </a:p>
        </p:txBody>
      </p:sp>
    </p:spTree>
    <p:extLst>
      <p:ext uri="{BB962C8B-B14F-4D97-AF65-F5344CB8AC3E}">
        <p14:creationId xmlns:p14="http://schemas.microsoft.com/office/powerpoint/2010/main" val="2725049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タイトル 1"/>
          <p:cNvSpPr>
            <a:spLocks noGrp="1"/>
          </p:cNvSpPr>
          <p:nvPr>
            <p:ph type="title"/>
          </p:nvPr>
        </p:nvSpPr>
        <p:spPr>
          <a:xfrm>
            <a:off x="250825" y="981075"/>
            <a:ext cx="8642350" cy="533400"/>
          </a:xfrm>
        </p:spPr>
        <p:txBody>
          <a:bodyPr/>
          <a:lstStyle/>
          <a:p>
            <a:r>
              <a:rPr lang="ja-JP" altLang="en-US" sz="3200" dirty="0">
                <a:latin typeface="ＭＳ Ｐゴシック" charset="-128"/>
                <a:ea typeface="ＭＳ Ｐゴシック" charset="-128"/>
              </a:rPr>
              <a:t>④ 長屋式文化住宅 </a:t>
            </a:r>
            <a:r>
              <a:rPr lang="en-US" altLang="ja-JP" sz="3200" dirty="0">
                <a:latin typeface="ＭＳ Ｐゴシック" charset="-128"/>
                <a:ea typeface="ＭＳ Ｐゴシック" charset="-128"/>
              </a:rPr>
              <a:t>【</a:t>
            </a:r>
            <a:r>
              <a:rPr lang="ja-JP" altLang="en-US" sz="3200" dirty="0">
                <a:latin typeface="ＭＳ Ｐゴシック" charset="-128"/>
                <a:ea typeface="ＭＳ Ｐゴシック" charset="-128"/>
              </a:rPr>
              <a:t>長屋</a:t>
            </a:r>
            <a:r>
              <a:rPr lang="en-US" altLang="ja-JP" sz="3200" dirty="0">
                <a:latin typeface="ＭＳ Ｐゴシック" charset="-128"/>
                <a:ea typeface="ＭＳ Ｐゴシック" charset="-128"/>
              </a:rPr>
              <a:t>】</a:t>
            </a:r>
            <a:endParaRPr lang="ja-JP" altLang="en-US" sz="3200" dirty="0">
              <a:latin typeface="ＭＳ Ｐゴシック" charset="-128"/>
              <a:ea typeface="ＭＳ Ｐゴシック" charset="-128"/>
            </a:endParaRPr>
          </a:p>
        </p:txBody>
      </p:sp>
      <p:sp>
        <p:nvSpPr>
          <p:cNvPr id="3" name="コンテンツ プレースホルダー 2">
            <a:extLst>
              <a:ext uri="{FF2B5EF4-FFF2-40B4-BE49-F238E27FC236}">
                <a16:creationId xmlns="" xmlns:a16="http://schemas.microsoft.com/office/drawing/2014/main" id="{53F9B298-35E5-4F35-B9D9-CC34718A2288}"/>
              </a:ext>
            </a:extLst>
          </p:cNvPr>
          <p:cNvSpPr>
            <a:spLocks noGrp="1"/>
          </p:cNvSpPr>
          <p:nvPr>
            <p:ph idx="1"/>
          </p:nvPr>
        </p:nvSpPr>
        <p:spPr>
          <a:xfrm>
            <a:off x="250825" y="1533712"/>
            <a:ext cx="5102225" cy="4727575"/>
          </a:xfrm>
        </p:spPr>
        <p:txBody>
          <a:bodyPr/>
          <a:lstStyle/>
          <a:p>
            <a:pPr>
              <a:buFont typeface="Wingdings" panose="05000000000000000000" pitchFamily="2" charset="2"/>
              <a:buChar char="p"/>
              <a:defRPr/>
            </a:pPr>
            <a:r>
              <a:rPr lang="ja-JP" altLang="en-US" sz="2200" dirty="0"/>
              <a:t>建設時期：</a:t>
            </a:r>
            <a:r>
              <a:rPr lang="en-US" altLang="ja-JP" sz="2200" dirty="0"/>
              <a:t>1960</a:t>
            </a:r>
            <a:r>
              <a:rPr lang="ja-JP" altLang="en-US" sz="2200" dirty="0"/>
              <a:t>年代～</a:t>
            </a:r>
            <a:r>
              <a:rPr lang="en-US" altLang="ja-JP" sz="2200" dirty="0"/>
              <a:t>70</a:t>
            </a:r>
            <a:r>
              <a:rPr lang="ja-JP" altLang="en-US" sz="2200" dirty="0"/>
              <a:t>年代</a:t>
            </a:r>
            <a:endParaRPr lang="en-US" altLang="ja-JP" sz="2200" dirty="0"/>
          </a:p>
          <a:p>
            <a:pPr>
              <a:buFont typeface="Wingdings" panose="05000000000000000000" pitchFamily="2" charset="2"/>
              <a:buChar char="p"/>
              <a:defRPr/>
            </a:pPr>
            <a:r>
              <a:rPr lang="ja-JP" altLang="en-US" sz="2200" dirty="0"/>
              <a:t>構造　　　：木造</a:t>
            </a:r>
            <a:r>
              <a:rPr lang="en-US" altLang="ja-JP" sz="2200" dirty="0"/>
              <a:t>2</a:t>
            </a:r>
            <a:r>
              <a:rPr lang="ja-JP" altLang="en-US" sz="2200" dirty="0"/>
              <a:t>階建て</a:t>
            </a:r>
            <a:endParaRPr lang="en-US" altLang="ja-JP" sz="2200" dirty="0"/>
          </a:p>
          <a:p>
            <a:pPr>
              <a:buFont typeface="Wingdings" panose="05000000000000000000" pitchFamily="2" charset="2"/>
              <a:buChar char="p"/>
              <a:defRPr/>
            </a:pPr>
            <a:r>
              <a:rPr lang="ja-JP" altLang="en-US" sz="2200" dirty="0"/>
              <a:t>特徴　　　：建物自体の更新事例は少 　　　　　　　　　　　　　</a:t>
            </a:r>
            <a:endParaRPr lang="en-US" altLang="ja-JP" sz="2200" dirty="0"/>
          </a:p>
          <a:p>
            <a:pPr marL="0" indent="0">
              <a:buFont typeface="Arial" panose="020B0604020202020204" pitchFamily="34" charset="0"/>
              <a:buNone/>
              <a:defRPr/>
            </a:pPr>
            <a:r>
              <a:rPr lang="ja-JP" altLang="en-US" sz="2200" dirty="0"/>
              <a:t>　　　　　　　　　なく、取り壊されるか、新築</a:t>
            </a:r>
            <a:endParaRPr lang="en-US" altLang="ja-JP" sz="2200" dirty="0"/>
          </a:p>
          <a:p>
            <a:pPr marL="0" indent="0">
              <a:buFont typeface="Arial" panose="020B0604020202020204" pitchFamily="34" charset="0"/>
              <a:buNone/>
              <a:defRPr/>
            </a:pPr>
            <a:r>
              <a:rPr lang="ja-JP" altLang="en-US" sz="2200" dirty="0"/>
              <a:t>　　　　　　　　　されるか、老朽化が</a:t>
            </a:r>
            <a:r>
              <a:rPr lang="ja-JP" altLang="en-US" sz="2200" dirty="0" err="1"/>
              <a:t>進行す</a:t>
            </a:r>
            <a:endParaRPr lang="en-US" altLang="ja-JP" sz="2200" dirty="0"/>
          </a:p>
          <a:p>
            <a:pPr marL="0" indent="0">
              <a:buFont typeface="Arial" panose="020B0604020202020204" pitchFamily="34" charset="0"/>
              <a:buNone/>
              <a:defRPr/>
            </a:pPr>
            <a:r>
              <a:rPr lang="ja-JP" altLang="en-US" sz="2200" dirty="0"/>
              <a:t>　　　　　　　　　</a:t>
            </a:r>
            <a:r>
              <a:rPr lang="ja-JP" altLang="en-US" sz="2200" dirty="0" err="1"/>
              <a:t>るか</a:t>
            </a:r>
            <a:r>
              <a:rPr lang="ja-JP" altLang="en-US" sz="2200" dirty="0"/>
              <a:t>というものが多い。</a:t>
            </a:r>
            <a:endParaRPr lang="en-US" altLang="ja-JP" sz="2200" dirty="0"/>
          </a:p>
          <a:p>
            <a:pPr>
              <a:buFont typeface="Wingdings" panose="05000000000000000000" pitchFamily="2" charset="2"/>
              <a:buChar char="p"/>
              <a:defRPr/>
            </a:pPr>
            <a:r>
              <a:rPr lang="ja-JP" altLang="en-US" sz="2200" dirty="0"/>
              <a:t>今の形　  ：更新福祉アパートなど</a:t>
            </a:r>
            <a:endParaRPr lang="en-US" altLang="ja-JP" sz="2200" dirty="0"/>
          </a:p>
          <a:p>
            <a:pPr marL="0" indent="0">
              <a:buFont typeface="Arial" panose="020B0604020202020204" pitchFamily="34" charset="0"/>
              <a:buNone/>
              <a:defRPr/>
            </a:pPr>
            <a:endParaRPr lang="en-US" altLang="ja-JP" sz="800" dirty="0">
              <a:solidFill>
                <a:schemeClr val="accent6">
                  <a:lumMod val="75000"/>
                </a:schemeClr>
              </a:solidFill>
            </a:endParaRPr>
          </a:p>
          <a:p>
            <a:pPr marL="0" indent="0">
              <a:buFont typeface="Arial" panose="020B0604020202020204" pitchFamily="34" charset="0"/>
              <a:buNone/>
              <a:defRPr/>
            </a:pPr>
            <a:r>
              <a:rPr lang="en-US" altLang="ja-JP" sz="2400" dirty="0">
                <a:solidFill>
                  <a:srgbClr val="0070C0"/>
                </a:solidFill>
              </a:rPr>
              <a:t>〈</a:t>
            </a:r>
            <a:r>
              <a:rPr lang="ja-JP" altLang="en-US" sz="2400" dirty="0">
                <a:solidFill>
                  <a:srgbClr val="0070C0"/>
                </a:solidFill>
              </a:rPr>
              <a:t>入居者の変化</a:t>
            </a:r>
            <a:r>
              <a:rPr lang="en-US" altLang="ja-JP" sz="2400" dirty="0">
                <a:solidFill>
                  <a:srgbClr val="0070C0"/>
                </a:solidFill>
              </a:rPr>
              <a:t>〉</a:t>
            </a:r>
          </a:p>
          <a:p>
            <a:pPr marL="0" indent="0">
              <a:buFont typeface="Arial" panose="020B0604020202020204" pitchFamily="34" charset="0"/>
              <a:buNone/>
              <a:defRPr/>
            </a:pPr>
            <a:r>
              <a:rPr lang="ja-JP" altLang="en-US" sz="2000" dirty="0">
                <a:solidFill>
                  <a:srgbClr val="0070C0"/>
                </a:solidFill>
              </a:rPr>
              <a:t>　</a:t>
            </a:r>
            <a:r>
              <a:rPr lang="en-US" altLang="ja-JP" sz="2000" dirty="0">
                <a:solidFill>
                  <a:srgbClr val="0070C0"/>
                </a:solidFill>
              </a:rPr>
              <a:t>2</a:t>
            </a:r>
            <a:r>
              <a:rPr lang="ja-JP" altLang="en-US" sz="2000" dirty="0">
                <a:solidFill>
                  <a:srgbClr val="0070C0"/>
                </a:solidFill>
              </a:rPr>
              <a:t>階の空き室化が進行している。</a:t>
            </a:r>
            <a:endParaRPr lang="en-US" altLang="ja-JP" sz="2000" dirty="0">
              <a:solidFill>
                <a:srgbClr val="0070C0"/>
              </a:solidFill>
            </a:endParaRPr>
          </a:p>
          <a:p>
            <a:pPr marL="0" indent="0">
              <a:buFont typeface="Arial" panose="020B0604020202020204" pitchFamily="34" charset="0"/>
              <a:buNone/>
              <a:defRPr/>
            </a:pPr>
            <a:endParaRPr lang="en-US" altLang="ja-JP" sz="700" dirty="0">
              <a:solidFill>
                <a:schemeClr val="accent6">
                  <a:lumMod val="75000"/>
                </a:schemeClr>
              </a:solidFill>
            </a:endParaRPr>
          </a:p>
          <a:p>
            <a:pPr marL="0" indent="0">
              <a:buFont typeface="Arial" panose="020B0604020202020204" pitchFamily="34" charset="0"/>
              <a:buNone/>
              <a:defRPr/>
            </a:pPr>
            <a:r>
              <a:rPr lang="en-US" altLang="ja-JP" sz="2400" dirty="0">
                <a:solidFill>
                  <a:schemeClr val="accent6">
                    <a:lumMod val="75000"/>
                  </a:schemeClr>
                </a:solidFill>
              </a:rPr>
              <a:t>〈</a:t>
            </a:r>
            <a:r>
              <a:rPr lang="ja-JP" altLang="en-US" sz="2400" dirty="0">
                <a:solidFill>
                  <a:schemeClr val="accent6">
                    <a:lumMod val="75000"/>
                  </a:schemeClr>
                </a:solidFill>
              </a:rPr>
              <a:t>物理的コンバージョン</a:t>
            </a:r>
            <a:r>
              <a:rPr lang="en-US" altLang="ja-JP" sz="2400" dirty="0">
                <a:solidFill>
                  <a:schemeClr val="accent6">
                    <a:lumMod val="75000"/>
                  </a:schemeClr>
                </a:solidFill>
              </a:rPr>
              <a:t>〉</a:t>
            </a:r>
          </a:p>
          <a:p>
            <a:pPr marL="0" indent="0">
              <a:buFont typeface="Arial" panose="020B0604020202020204" pitchFamily="34" charset="0"/>
              <a:buNone/>
              <a:defRPr/>
            </a:pPr>
            <a:r>
              <a:rPr lang="ja-JP" altLang="en-US" sz="2000" dirty="0">
                <a:solidFill>
                  <a:schemeClr val="accent6">
                    <a:lumMod val="75000"/>
                  </a:schemeClr>
                </a:solidFill>
              </a:rPr>
              <a:t>　一部は福祉アパート化されている。</a:t>
            </a:r>
            <a:endParaRPr lang="en-US" altLang="ja-JP" sz="2000" dirty="0">
              <a:solidFill>
                <a:schemeClr val="accent6">
                  <a:lumMod val="75000"/>
                </a:schemeClr>
              </a:solidFill>
            </a:endParaRPr>
          </a:p>
          <a:p>
            <a:pPr marL="0" indent="0">
              <a:buFont typeface="Arial" panose="020B0604020202020204" pitchFamily="34" charset="0"/>
              <a:buNone/>
              <a:defRPr/>
            </a:pPr>
            <a:endParaRPr lang="en-US" altLang="ja-JP" sz="2200" dirty="0"/>
          </a:p>
        </p:txBody>
      </p:sp>
      <p:sp>
        <p:nvSpPr>
          <p:cNvPr id="16388" name="スライド番号プレースホルダー 3"/>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kumimoji="1" sz="3200">
                <a:solidFill>
                  <a:schemeClr val="tx1"/>
                </a:solidFill>
                <a:latin typeface="Calibri" charset="0"/>
                <a:ea typeface="ＭＳ Ｐゴシック" charset="-128"/>
              </a:defRPr>
            </a:lvl1pPr>
            <a:lvl2pPr marL="742950" indent="-285750">
              <a:spcBef>
                <a:spcPct val="20000"/>
              </a:spcBef>
              <a:buFont typeface="Arial" charset="0"/>
              <a:buChar char="–"/>
              <a:defRPr kumimoji="1" sz="2800">
                <a:solidFill>
                  <a:schemeClr val="tx1"/>
                </a:solidFill>
                <a:latin typeface="Calibri" charset="0"/>
                <a:ea typeface="ＭＳ Ｐゴシック" charset="-128"/>
              </a:defRPr>
            </a:lvl2pPr>
            <a:lvl3pPr marL="1143000" indent="-228600">
              <a:spcBef>
                <a:spcPct val="20000"/>
              </a:spcBef>
              <a:buFont typeface="Arial" charset="0"/>
              <a:buChar char="•"/>
              <a:defRPr kumimoji="1" sz="2400">
                <a:solidFill>
                  <a:schemeClr val="tx1"/>
                </a:solidFill>
                <a:latin typeface="Calibri" charset="0"/>
                <a:ea typeface="ＭＳ Ｐゴシック" charset="-128"/>
              </a:defRPr>
            </a:lvl3pPr>
            <a:lvl4pPr marL="1600200" indent="-228600">
              <a:spcBef>
                <a:spcPct val="20000"/>
              </a:spcBef>
              <a:buFont typeface="Arial" charset="0"/>
              <a:buChar char="–"/>
              <a:defRPr kumimoji="1" sz="2000">
                <a:solidFill>
                  <a:schemeClr val="tx1"/>
                </a:solidFill>
                <a:latin typeface="Calibri" charset="0"/>
                <a:ea typeface="ＭＳ Ｐゴシック" charset="-128"/>
              </a:defRPr>
            </a:lvl4pPr>
            <a:lvl5pPr marL="2057400" indent="-228600">
              <a:spcBef>
                <a:spcPct val="20000"/>
              </a:spcBef>
              <a:buFont typeface="Arial" charset="0"/>
              <a:buChar char="»"/>
              <a:defRPr kumimoji="1"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9pPr>
          </a:lstStyle>
          <a:p>
            <a:pPr>
              <a:spcBef>
                <a:spcPct val="0"/>
              </a:spcBef>
              <a:buFontTx/>
              <a:buNone/>
            </a:pPr>
            <a:fld id="{03ADAF8B-52AB-F440-9C09-F91F36ED852A}" type="slidenum">
              <a:rPr lang="ja-JP" altLang="en-US" sz="1200">
                <a:solidFill>
                  <a:srgbClr val="898989"/>
                </a:solidFill>
              </a:rPr>
              <a:pPr>
                <a:spcBef>
                  <a:spcPct val="0"/>
                </a:spcBef>
                <a:buFontTx/>
                <a:buNone/>
              </a:pPr>
              <a:t>19</a:t>
            </a:fld>
            <a:endParaRPr lang="ja-JP" altLang="en-US" sz="1200">
              <a:solidFill>
                <a:srgbClr val="898989"/>
              </a:solidFill>
            </a:endParaRPr>
          </a:p>
        </p:txBody>
      </p:sp>
    </p:spTree>
    <p:extLst>
      <p:ext uri="{BB962C8B-B14F-4D97-AF65-F5344CB8AC3E}">
        <p14:creationId xmlns:p14="http://schemas.microsoft.com/office/powerpoint/2010/main" val="15639283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図表 1"/>
          <p:cNvGraphicFramePr/>
          <p:nvPr>
            <p:extLst>
              <p:ext uri="{D42A27DB-BD31-4B8C-83A1-F6EECF244321}">
                <p14:modId xmlns:p14="http://schemas.microsoft.com/office/powerpoint/2010/main" val="1698054090"/>
              </p:ext>
            </p:extLst>
          </p:nvPr>
        </p:nvGraphicFramePr>
        <p:xfrm>
          <a:off x="179512" y="1988840"/>
          <a:ext cx="8686800"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コンテンツ プレースホルダー 2"/>
          <p:cNvSpPr txBox="1">
            <a:spLocks/>
          </p:cNvSpPr>
          <p:nvPr/>
        </p:nvSpPr>
        <p:spPr bwMode="auto">
          <a:xfrm>
            <a:off x="601216" y="532656"/>
            <a:ext cx="8542784" cy="14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kumimoji="1" sz="2800" kern="1200">
                <a:solidFill>
                  <a:schemeClr val="tx1"/>
                </a:solidFill>
                <a:latin typeface="+mn-lt"/>
                <a:ea typeface="+mn-ea"/>
                <a:cs typeface="ＭＳ Ｐゴシック" pitchFamily="56" charset="-128"/>
              </a:defRPr>
            </a:lvl1pPr>
            <a:lvl2pPr marL="742950" indent="-285750" algn="l" defTabSz="457200" rtl="0" eaLnBrk="0" fontAlgn="base" hangingPunct="0">
              <a:spcBef>
                <a:spcPct val="20000"/>
              </a:spcBef>
              <a:spcAft>
                <a:spcPct val="0"/>
              </a:spcAft>
              <a:buFont typeface="Arial" charset="0"/>
              <a:buChar char="–"/>
              <a:defRPr kumimoji="1" sz="25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kumimoji="1" sz="22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kumimoji="1" sz="19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kumimoji="1"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None/>
            </a:pPr>
            <a:r>
              <a:rPr lang="en-US" altLang="ja-JP" dirty="0" smtClean="0">
                <a:latin typeface="+mn-ea"/>
              </a:rPr>
              <a:t>2016</a:t>
            </a:r>
            <a:r>
              <a:rPr lang="ja-JP" altLang="en-US" dirty="0" smtClean="0">
                <a:latin typeface="+mn-ea"/>
              </a:rPr>
              <a:t>年度前期</a:t>
            </a:r>
            <a:r>
              <a:rPr lang="en-US" altLang="ja-JP" dirty="0" smtClean="0">
                <a:latin typeface="+mn-ea"/>
              </a:rPr>
              <a:t> </a:t>
            </a:r>
            <a:r>
              <a:rPr lang="ja-JP" altLang="en-US" dirty="0" smtClean="0">
                <a:latin typeface="+mn-ea"/>
              </a:rPr>
              <a:t>アゴラセミナー</a:t>
            </a:r>
            <a:r>
              <a:rPr lang="en-US" altLang="ja-JP" dirty="0" smtClean="0">
                <a:latin typeface="+mn-ea"/>
              </a:rPr>
              <a:t>Ⅱ</a:t>
            </a:r>
            <a:endParaRPr lang="ja-JP" altLang="en-US" dirty="0" smtClean="0">
              <a:latin typeface="+mn-ea"/>
            </a:endParaRPr>
          </a:p>
          <a:p>
            <a:pPr lvl="1"/>
            <a:r>
              <a:rPr lang="ja-JP" altLang="en-US" dirty="0" smtClean="0"/>
              <a:t>大阪市立大学</a:t>
            </a:r>
            <a:r>
              <a:rPr lang="en-US" altLang="ja-JP" dirty="0" smtClean="0"/>
              <a:t>CR</a:t>
            </a:r>
            <a:r>
              <a:rPr lang="ja-JP" altLang="en-US" dirty="0" smtClean="0"/>
              <a:t>副専攻の学習の集大成</a:t>
            </a:r>
          </a:p>
          <a:p>
            <a:pPr lvl="1"/>
            <a:r>
              <a:rPr lang="ja-JP" altLang="en-US" dirty="0" smtClean="0"/>
              <a:t>各受講生</a:t>
            </a:r>
            <a:r>
              <a:rPr lang="ja-JP" altLang="en-US" dirty="0"/>
              <a:t>が自らテーマ設定を行う</a:t>
            </a:r>
            <a:endParaRPr lang="en-US" altLang="ja-JP" dirty="0" smtClean="0">
              <a:latin typeface="+mn-ea"/>
            </a:endParaRPr>
          </a:p>
        </p:txBody>
      </p:sp>
      <p:sp>
        <p:nvSpPr>
          <p:cNvPr id="4" name="Slide Number Placeholder 3"/>
          <p:cNvSpPr>
            <a:spLocks noGrp="1"/>
          </p:cNvSpPr>
          <p:nvPr>
            <p:ph type="sldNum" sz="quarter" idx="10"/>
          </p:nvPr>
        </p:nvSpPr>
        <p:spPr/>
        <p:txBody>
          <a:bodyPr/>
          <a:lstStyle>
            <a:lvl1pPr eaLnBrk="0" hangingPunct="0">
              <a:defRPr kumimoji="1" sz="2400">
                <a:solidFill>
                  <a:schemeClr val="tx1"/>
                </a:solidFill>
                <a:latin typeface="Arial" charset="0"/>
                <a:ea typeface="ＭＳ Ｐゴシック" charset="-128"/>
              </a:defRPr>
            </a:lvl1pPr>
            <a:lvl2pPr marL="37931725" indent="-37474525" eaLnBrk="0" hangingPunct="0">
              <a:defRPr kumimoji="1" sz="2400">
                <a:solidFill>
                  <a:schemeClr val="tx1"/>
                </a:solidFill>
                <a:latin typeface="Arial" charset="0"/>
                <a:ea typeface="ＭＳ Ｐゴシック" charset="-128"/>
              </a:defRPr>
            </a:lvl2pPr>
            <a:lvl3pPr eaLnBrk="0" hangingPunct="0">
              <a:defRPr kumimoji="1" sz="2400">
                <a:solidFill>
                  <a:schemeClr val="tx1"/>
                </a:solidFill>
                <a:latin typeface="Arial" charset="0"/>
                <a:ea typeface="ＭＳ Ｐゴシック" charset="-128"/>
              </a:defRPr>
            </a:lvl3pPr>
            <a:lvl4pPr eaLnBrk="0" hangingPunct="0">
              <a:defRPr kumimoji="1" sz="2400">
                <a:solidFill>
                  <a:schemeClr val="tx1"/>
                </a:solidFill>
                <a:latin typeface="Arial" charset="0"/>
                <a:ea typeface="ＭＳ Ｐゴシック" charset="-128"/>
              </a:defRPr>
            </a:lvl4pPr>
            <a:lvl5pPr eaLnBrk="0" hangingPunct="0">
              <a:defRPr kumimoji="1" sz="2400">
                <a:solidFill>
                  <a:schemeClr val="tx1"/>
                </a:solidFill>
                <a:latin typeface="Arial" charset="0"/>
                <a:ea typeface="ＭＳ Ｐゴシック" charset="-128"/>
              </a:defRPr>
            </a:lvl5pPr>
            <a:lvl6pPr marL="457200" eaLnBrk="0" fontAlgn="base" hangingPunct="0">
              <a:spcBef>
                <a:spcPct val="0"/>
              </a:spcBef>
              <a:spcAft>
                <a:spcPct val="0"/>
              </a:spcAft>
              <a:defRPr kumimoji="1" sz="2400">
                <a:solidFill>
                  <a:schemeClr val="tx1"/>
                </a:solidFill>
                <a:latin typeface="Arial" charset="0"/>
                <a:ea typeface="ＭＳ Ｐゴシック" charset="-128"/>
              </a:defRPr>
            </a:lvl6pPr>
            <a:lvl7pPr marL="914400" eaLnBrk="0" fontAlgn="base" hangingPunct="0">
              <a:spcBef>
                <a:spcPct val="0"/>
              </a:spcBef>
              <a:spcAft>
                <a:spcPct val="0"/>
              </a:spcAft>
              <a:defRPr kumimoji="1" sz="2400">
                <a:solidFill>
                  <a:schemeClr val="tx1"/>
                </a:solidFill>
                <a:latin typeface="Arial" charset="0"/>
                <a:ea typeface="ＭＳ Ｐゴシック" charset="-128"/>
              </a:defRPr>
            </a:lvl7pPr>
            <a:lvl8pPr marL="1371600" eaLnBrk="0" fontAlgn="base" hangingPunct="0">
              <a:spcBef>
                <a:spcPct val="0"/>
              </a:spcBef>
              <a:spcAft>
                <a:spcPct val="0"/>
              </a:spcAft>
              <a:defRPr kumimoji="1" sz="2400">
                <a:solidFill>
                  <a:schemeClr val="tx1"/>
                </a:solidFill>
                <a:latin typeface="Arial" charset="0"/>
                <a:ea typeface="ＭＳ Ｐゴシック" charset="-128"/>
              </a:defRPr>
            </a:lvl8pPr>
            <a:lvl9pPr marL="18288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fld id="{E91A316E-1BBE-654D-871E-4A21DB5FC58C}" type="slidenum">
              <a:rPr lang="ja-JP" altLang="en-US" sz="1200">
                <a:solidFill>
                  <a:srgbClr val="898989"/>
                </a:solidFill>
                <a:latin typeface="Calibri" charset="0"/>
              </a:rPr>
              <a:pPr eaLnBrk="1" hangingPunct="1"/>
              <a:t>2</a:t>
            </a:fld>
            <a:endParaRPr lang="ja-JP" altLang="en-US" sz="1200">
              <a:solidFill>
                <a:srgbClr val="898989"/>
              </a:solidFill>
              <a:latin typeface="Calibri" charset="0"/>
            </a:endParaRPr>
          </a:p>
        </p:txBody>
      </p:sp>
    </p:spTree>
    <p:extLst>
      <p:ext uri="{BB962C8B-B14F-4D97-AF65-F5344CB8AC3E}">
        <p14:creationId xmlns:p14="http://schemas.microsoft.com/office/powerpoint/2010/main" val="5046841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タイトル 1"/>
          <p:cNvSpPr>
            <a:spLocks noGrp="1"/>
          </p:cNvSpPr>
          <p:nvPr>
            <p:ph type="title"/>
          </p:nvPr>
        </p:nvSpPr>
        <p:spPr>
          <a:xfrm>
            <a:off x="263525" y="981075"/>
            <a:ext cx="8629650" cy="533400"/>
          </a:xfrm>
        </p:spPr>
        <p:txBody>
          <a:bodyPr/>
          <a:lstStyle/>
          <a:p>
            <a:r>
              <a:rPr lang="ja-JP" altLang="en-US" sz="3200">
                <a:latin typeface="ＭＳ Ｐゴシック" charset="-128"/>
                <a:ea typeface="ＭＳ Ｐゴシック" charset="-128"/>
              </a:rPr>
              <a:t>⑩ バブル前マンション　</a:t>
            </a:r>
            <a:r>
              <a:rPr lang="en-US" altLang="ja-JP" sz="3200">
                <a:latin typeface="ＭＳ Ｐゴシック" charset="-128"/>
                <a:ea typeface="ＭＳ Ｐゴシック" charset="-128"/>
              </a:rPr>
              <a:t>【</a:t>
            </a:r>
            <a:r>
              <a:rPr lang="ja-JP" altLang="en-US" sz="3200">
                <a:latin typeface="ＭＳ Ｐゴシック" charset="-128"/>
                <a:ea typeface="ＭＳ Ｐゴシック" charset="-128"/>
              </a:rPr>
              <a:t>バブル前</a:t>
            </a:r>
            <a:r>
              <a:rPr lang="en-US" altLang="ja-JP" sz="3200">
                <a:latin typeface="ＭＳ Ｐゴシック" charset="-128"/>
                <a:ea typeface="ＭＳ Ｐゴシック" charset="-128"/>
              </a:rPr>
              <a:t>】</a:t>
            </a:r>
            <a:r>
              <a:rPr lang="ja-JP" altLang="en-US" sz="3200">
                <a:latin typeface="ＭＳ Ｐゴシック" charset="-128"/>
                <a:ea typeface="ＭＳ Ｐゴシック" charset="-128"/>
              </a:rPr>
              <a:t>　</a:t>
            </a:r>
          </a:p>
        </p:txBody>
      </p:sp>
      <p:sp>
        <p:nvSpPr>
          <p:cNvPr id="13315" name="スライド番号プレースホルダー 3"/>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kumimoji="1" sz="3200">
                <a:solidFill>
                  <a:schemeClr val="tx1"/>
                </a:solidFill>
                <a:latin typeface="Calibri" charset="0"/>
                <a:ea typeface="ＭＳ Ｐゴシック" charset="-128"/>
              </a:defRPr>
            </a:lvl1pPr>
            <a:lvl2pPr marL="742950" indent="-285750">
              <a:spcBef>
                <a:spcPct val="20000"/>
              </a:spcBef>
              <a:buFont typeface="Arial" charset="0"/>
              <a:buChar char="–"/>
              <a:defRPr kumimoji="1" sz="2800">
                <a:solidFill>
                  <a:schemeClr val="tx1"/>
                </a:solidFill>
                <a:latin typeface="Calibri" charset="0"/>
                <a:ea typeface="ＭＳ Ｐゴシック" charset="-128"/>
              </a:defRPr>
            </a:lvl2pPr>
            <a:lvl3pPr marL="1143000" indent="-228600">
              <a:spcBef>
                <a:spcPct val="20000"/>
              </a:spcBef>
              <a:buFont typeface="Arial" charset="0"/>
              <a:buChar char="•"/>
              <a:defRPr kumimoji="1" sz="2400">
                <a:solidFill>
                  <a:schemeClr val="tx1"/>
                </a:solidFill>
                <a:latin typeface="Calibri" charset="0"/>
                <a:ea typeface="ＭＳ Ｐゴシック" charset="-128"/>
              </a:defRPr>
            </a:lvl3pPr>
            <a:lvl4pPr marL="1600200" indent="-228600">
              <a:spcBef>
                <a:spcPct val="20000"/>
              </a:spcBef>
              <a:buFont typeface="Arial" charset="0"/>
              <a:buChar char="–"/>
              <a:defRPr kumimoji="1" sz="2000">
                <a:solidFill>
                  <a:schemeClr val="tx1"/>
                </a:solidFill>
                <a:latin typeface="Calibri" charset="0"/>
                <a:ea typeface="ＭＳ Ｐゴシック" charset="-128"/>
              </a:defRPr>
            </a:lvl4pPr>
            <a:lvl5pPr marL="2057400" indent="-228600">
              <a:spcBef>
                <a:spcPct val="20000"/>
              </a:spcBef>
              <a:buFont typeface="Arial" charset="0"/>
              <a:buChar char="»"/>
              <a:defRPr kumimoji="1"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9pPr>
          </a:lstStyle>
          <a:p>
            <a:pPr>
              <a:spcBef>
                <a:spcPct val="0"/>
              </a:spcBef>
              <a:buFontTx/>
              <a:buNone/>
            </a:pPr>
            <a:fld id="{9AF5C5B0-35F7-7647-A1A7-F00C9CCE899D}" type="slidenum">
              <a:rPr lang="ja-JP" altLang="en-US" sz="1200">
                <a:solidFill>
                  <a:srgbClr val="898989"/>
                </a:solidFill>
              </a:rPr>
              <a:pPr>
                <a:spcBef>
                  <a:spcPct val="0"/>
                </a:spcBef>
                <a:buFontTx/>
                <a:buNone/>
              </a:pPr>
              <a:t>20</a:t>
            </a:fld>
            <a:endParaRPr lang="ja-JP" altLang="en-US" sz="1200">
              <a:solidFill>
                <a:srgbClr val="898989"/>
              </a:solidFill>
            </a:endParaRPr>
          </a:p>
        </p:txBody>
      </p:sp>
      <p:sp>
        <p:nvSpPr>
          <p:cNvPr id="7" name="コンテンツ プレースホルダー 9">
            <a:extLst>
              <a:ext uri="{FF2B5EF4-FFF2-40B4-BE49-F238E27FC236}">
                <a16:creationId xmlns="" xmlns:a16="http://schemas.microsoft.com/office/drawing/2014/main" id="{235D998A-1719-49AF-880D-DE4DD8E0A416}"/>
              </a:ext>
            </a:extLst>
          </p:cNvPr>
          <p:cNvSpPr txBox="1">
            <a:spLocks/>
          </p:cNvSpPr>
          <p:nvPr/>
        </p:nvSpPr>
        <p:spPr bwMode="auto">
          <a:xfrm>
            <a:off x="263525" y="1628775"/>
            <a:ext cx="5821363" cy="502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ＭＳ Ｐゴシック" pitchFamily="56" charset="-128"/>
              </a:defRPr>
            </a:lvl1pPr>
            <a:lvl2pPr marL="742950" indent="-285750" algn="l" defTabSz="457200" rtl="0" eaLnBrk="0" fontAlgn="base" hangingPunct="0">
              <a:spcBef>
                <a:spcPct val="20000"/>
              </a:spcBef>
              <a:spcAft>
                <a:spcPct val="0"/>
              </a:spcAft>
              <a:buFont typeface="Arial" panose="020B0604020202020204" pitchFamily="34" charset="0"/>
              <a:buChar char="–"/>
              <a:defRPr kumimoji="1" sz="22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kumimoji="1" sz="19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kumimoji="1" sz="17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kumimoji="1" sz="15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a:buFont typeface="Wingdings" panose="05000000000000000000" pitchFamily="2" charset="2"/>
              <a:buChar char="p"/>
              <a:defRPr/>
            </a:pPr>
            <a:r>
              <a:rPr lang="ja-JP" altLang="en-US" sz="2200" dirty="0"/>
              <a:t>建設時期：</a:t>
            </a:r>
            <a:r>
              <a:rPr lang="en-US" altLang="ja-JP" sz="2200" dirty="0"/>
              <a:t>1980</a:t>
            </a:r>
            <a:r>
              <a:rPr lang="ja-JP" altLang="en-US" sz="2200" dirty="0"/>
              <a:t>年前半</a:t>
            </a:r>
            <a:endParaRPr lang="en-US" altLang="ja-JP" sz="2200" dirty="0"/>
          </a:p>
          <a:p>
            <a:pPr>
              <a:buFont typeface="Wingdings" panose="05000000000000000000" pitchFamily="2" charset="2"/>
              <a:buChar char="p"/>
              <a:defRPr/>
            </a:pPr>
            <a:r>
              <a:rPr lang="ja-JP" altLang="en-US" sz="2200" dirty="0"/>
              <a:t>構造　　　：中層、一部高層</a:t>
            </a:r>
            <a:endParaRPr lang="en-US" altLang="ja-JP" sz="2200" dirty="0"/>
          </a:p>
          <a:p>
            <a:pPr>
              <a:buFont typeface="Wingdings" panose="05000000000000000000" pitchFamily="2" charset="2"/>
              <a:buChar char="p"/>
              <a:defRPr/>
            </a:pPr>
            <a:r>
              <a:rPr lang="ja-JP" altLang="en-US" sz="2200" dirty="0"/>
              <a:t>特徴　　　：</a:t>
            </a:r>
            <a:r>
              <a:rPr lang="en-US" altLang="ja-JP" sz="2200" dirty="0"/>
              <a:t>EV</a:t>
            </a:r>
            <a:r>
              <a:rPr lang="ja-JP" altLang="en-US" sz="2200" dirty="0"/>
              <a:t>なしのものもある</a:t>
            </a:r>
            <a:endParaRPr lang="en-US" altLang="ja-JP" sz="2200" dirty="0"/>
          </a:p>
          <a:p>
            <a:pPr marL="0" indent="0">
              <a:buFont typeface="Arial" panose="020B0604020202020204" pitchFamily="34" charset="0"/>
              <a:buNone/>
              <a:defRPr/>
            </a:pPr>
            <a:r>
              <a:rPr lang="ja-JP" altLang="en-US" sz="2200" dirty="0"/>
              <a:t>　　　　　　　　　収入高めの労働者が住んでいた</a:t>
            </a:r>
            <a:endParaRPr lang="en-US" altLang="ja-JP" sz="2200" dirty="0"/>
          </a:p>
          <a:p>
            <a:pPr marL="0" indent="0">
              <a:buFont typeface="Arial" panose="020B0604020202020204" pitchFamily="34" charset="0"/>
              <a:buNone/>
              <a:defRPr/>
            </a:pPr>
            <a:r>
              <a:rPr lang="ja-JP" altLang="en-US" sz="2200" dirty="0"/>
              <a:t>　　　　　　　　　初のマンションの出現であった</a:t>
            </a:r>
            <a:endParaRPr lang="en-US" altLang="ja-JP" sz="2200" dirty="0"/>
          </a:p>
          <a:p>
            <a:pPr>
              <a:buFont typeface="Wingdings" panose="05000000000000000000" pitchFamily="2" charset="2"/>
              <a:buChar char="p"/>
              <a:defRPr/>
            </a:pPr>
            <a:r>
              <a:rPr lang="ja-JP" altLang="en-US" sz="2200" dirty="0"/>
              <a:t>今の形　 ：福祉向けマンション</a:t>
            </a:r>
            <a:endParaRPr lang="en-US" altLang="ja-JP" sz="2200" dirty="0"/>
          </a:p>
          <a:p>
            <a:pPr marL="0" indent="0">
              <a:buFont typeface="Arial" panose="020B0604020202020204" pitchFamily="34" charset="0"/>
              <a:buNone/>
              <a:defRPr/>
            </a:pPr>
            <a:endParaRPr lang="en-US" altLang="ja-JP" sz="800" dirty="0"/>
          </a:p>
          <a:p>
            <a:pPr marL="0" indent="0">
              <a:lnSpc>
                <a:spcPts val="2600"/>
              </a:lnSpc>
              <a:buFont typeface="Arial" panose="020B0604020202020204" pitchFamily="34" charset="0"/>
              <a:buNone/>
              <a:defRPr/>
            </a:pPr>
            <a:r>
              <a:rPr lang="en-US" altLang="ja-JP" dirty="0">
                <a:solidFill>
                  <a:srgbClr val="0070C0"/>
                </a:solidFill>
              </a:rPr>
              <a:t>〈</a:t>
            </a:r>
            <a:r>
              <a:rPr lang="ja-JP" altLang="en-US" dirty="0">
                <a:solidFill>
                  <a:srgbClr val="0070C0"/>
                </a:solidFill>
              </a:rPr>
              <a:t>入居者の変化</a:t>
            </a:r>
            <a:r>
              <a:rPr lang="en-US" altLang="ja-JP" dirty="0">
                <a:solidFill>
                  <a:srgbClr val="0070C0"/>
                </a:solidFill>
              </a:rPr>
              <a:t>〉</a:t>
            </a:r>
            <a:r>
              <a:rPr lang="ja-JP" altLang="en-US" dirty="0"/>
              <a:t>　</a:t>
            </a:r>
            <a:r>
              <a:rPr lang="ja-JP" altLang="en-US" sz="2800" dirty="0"/>
              <a:t>　</a:t>
            </a:r>
            <a:r>
              <a:rPr lang="ja-JP" altLang="en-US" sz="2000" dirty="0"/>
              <a:t>　　　　　　　　　</a:t>
            </a:r>
            <a:endParaRPr lang="en-US" altLang="ja-JP" sz="2000" dirty="0"/>
          </a:p>
          <a:p>
            <a:pPr marL="0" indent="0">
              <a:lnSpc>
                <a:spcPts val="2600"/>
              </a:lnSpc>
              <a:buFont typeface="Arial" panose="020B0604020202020204" pitchFamily="34" charset="0"/>
              <a:buNone/>
              <a:defRPr/>
            </a:pPr>
            <a:r>
              <a:rPr lang="ja-JP" altLang="en-US" sz="2200" dirty="0">
                <a:solidFill>
                  <a:srgbClr val="0070C0"/>
                </a:solidFill>
              </a:rPr>
              <a:t>　もともと水商売系、学生も含めた単身サービス系労働者であったが、かなり福祉化した。　</a:t>
            </a:r>
            <a:endParaRPr lang="en-US" altLang="ja-JP" sz="2200" dirty="0">
              <a:solidFill>
                <a:srgbClr val="0070C0"/>
              </a:solidFill>
            </a:endParaRPr>
          </a:p>
          <a:p>
            <a:pPr marL="0" indent="0">
              <a:lnSpc>
                <a:spcPts val="2600"/>
              </a:lnSpc>
              <a:buFont typeface="Arial" panose="020B0604020202020204" pitchFamily="34" charset="0"/>
              <a:buNone/>
              <a:defRPr/>
            </a:pPr>
            <a:r>
              <a:rPr lang="ja-JP" altLang="en-US" sz="2200" dirty="0">
                <a:solidFill>
                  <a:srgbClr val="0070C0"/>
                </a:solidFill>
              </a:rPr>
              <a:t>　また、一部、生活保護を受けている母子家庭の人もいる。</a:t>
            </a:r>
            <a:endParaRPr lang="en-US" altLang="ja-JP" sz="2200" dirty="0">
              <a:solidFill>
                <a:srgbClr val="0070C0"/>
              </a:solidFill>
            </a:endParaRPr>
          </a:p>
        </p:txBody>
      </p:sp>
    </p:spTree>
    <p:extLst>
      <p:ext uri="{BB962C8B-B14F-4D97-AF65-F5344CB8AC3E}">
        <p14:creationId xmlns:p14="http://schemas.microsoft.com/office/powerpoint/2010/main" val="14396924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1"/>
          <p:cNvSpPr>
            <a:spLocks noGrp="1"/>
          </p:cNvSpPr>
          <p:nvPr>
            <p:ph type="title"/>
          </p:nvPr>
        </p:nvSpPr>
        <p:spPr>
          <a:xfrm>
            <a:off x="250825" y="981075"/>
            <a:ext cx="8642350" cy="533400"/>
          </a:xfrm>
        </p:spPr>
        <p:txBody>
          <a:bodyPr/>
          <a:lstStyle/>
          <a:p>
            <a:r>
              <a:rPr lang="ja-JP" altLang="en-US" sz="3200">
                <a:latin typeface="ＭＳ Ｐゴシック" charset="-128"/>
                <a:ea typeface="ＭＳ Ｐゴシック" charset="-128"/>
              </a:rPr>
              <a:t>⑫ バブルマンション　</a:t>
            </a:r>
            <a:r>
              <a:rPr lang="en-US" altLang="ja-JP" sz="3200">
                <a:latin typeface="ＭＳ Ｐゴシック" charset="-128"/>
                <a:ea typeface="ＭＳ Ｐゴシック" charset="-128"/>
              </a:rPr>
              <a:t>【</a:t>
            </a:r>
            <a:r>
              <a:rPr lang="ja-JP" altLang="en-US" sz="3200">
                <a:latin typeface="ＭＳ Ｐゴシック" charset="-128"/>
                <a:ea typeface="ＭＳ Ｐゴシック" charset="-128"/>
              </a:rPr>
              <a:t>バブル以後</a:t>
            </a:r>
            <a:r>
              <a:rPr lang="en-US" altLang="ja-JP" sz="3200">
                <a:latin typeface="ＭＳ Ｐゴシック" charset="-128"/>
                <a:ea typeface="ＭＳ Ｐゴシック" charset="-128"/>
              </a:rPr>
              <a:t>】</a:t>
            </a:r>
            <a:endParaRPr lang="ja-JP" altLang="en-US" sz="3200">
              <a:latin typeface="ＭＳ Ｐゴシック" charset="-128"/>
              <a:ea typeface="ＭＳ Ｐゴシック" charset="-128"/>
            </a:endParaRPr>
          </a:p>
        </p:txBody>
      </p:sp>
      <p:sp>
        <p:nvSpPr>
          <p:cNvPr id="3" name="コンテンツ プレースホルダー 2">
            <a:extLst>
              <a:ext uri="{FF2B5EF4-FFF2-40B4-BE49-F238E27FC236}">
                <a16:creationId xmlns="" xmlns:a16="http://schemas.microsoft.com/office/drawing/2014/main" id="{B2268BC6-4E9A-4E6B-9539-5FA13DC48D30}"/>
              </a:ext>
            </a:extLst>
          </p:cNvPr>
          <p:cNvSpPr>
            <a:spLocks noGrp="1"/>
          </p:cNvSpPr>
          <p:nvPr>
            <p:ph idx="1"/>
          </p:nvPr>
        </p:nvSpPr>
        <p:spPr>
          <a:xfrm>
            <a:off x="242888" y="1644650"/>
            <a:ext cx="5626100" cy="3008313"/>
          </a:xfrm>
        </p:spPr>
        <p:txBody>
          <a:bodyPr/>
          <a:lstStyle/>
          <a:p>
            <a:pPr>
              <a:buFont typeface="Wingdings" panose="05000000000000000000" pitchFamily="2" charset="2"/>
              <a:buChar char="p"/>
              <a:defRPr/>
            </a:pPr>
            <a:r>
              <a:rPr lang="ja-JP" altLang="en-US" sz="2200" dirty="0"/>
              <a:t>建設時期：</a:t>
            </a:r>
            <a:r>
              <a:rPr lang="en-US" altLang="ja-JP" sz="2200" dirty="0"/>
              <a:t>1980</a:t>
            </a:r>
            <a:r>
              <a:rPr lang="ja-JP" altLang="en-US" sz="2200" dirty="0"/>
              <a:t>年代後半～</a:t>
            </a:r>
            <a:r>
              <a:rPr lang="en-US" altLang="ja-JP" sz="2200" dirty="0"/>
              <a:t>90</a:t>
            </a:r>
            <a:r>
              <a:rPr lang="ja-JP" altLang="en-US" sz="2200" dirty="0"/>
              <a:t>年代初め</a:t>
            </a:r>
            <a:endParaRPr lang="en-US" altLang="ja-JP" sz="2200" dirty="0"/>
          </a:p>
          <a:p>
            <a:pPr>
              <a:buFont typeface="Wingdings" panose="05000000000000000000" pitchFamily="2" charset="2"/>
              <a:buChar char="p"/>
              <a:defRPr/>
            </a:pPr>
            <a:r>
              <a:rPr lang="ja-JP" altLang="en-US" sz="2200" dirty="0"/>
              <a:t>構造　　　：</a:t>
            </a:r>
            <a:r>
              <a:rPr lang="en-US" altLang="ja-JP" sz="2200" dirty="0"/>
              <a:t>8</a:t>
            </a:r>
            <a:r>
              <a:rPr lang="ja-JP" altLang="en-US" sz="2200" dirty="0"/>
              <a:t>階以上の高層が多い</a:t>
            </a:r>
            <a:endParaRPr lang="en-US" altLang="ja-JP" sz="2200" dirty="0"/>
          </a:p>
          <a:p>
            <a:pPr>
              <a:buFont typeface="Wingdings" panose="05000000000000000000" pitchFamily="2" charset="2"/>
              <a:buChar char="p"/>
              <a:defRPr/>
            </a:pPr>
            <a:r>
              <a:rPr lang="ja-JP" altLang="en-US" sz="2200" dirty="0"/>
              <a:t>特徴　　　：</a:t>
            </a:r>
            <a:r>
              <a:rPr lang="en-US" altLang="ja-JP" sz="2200" dirty="0"/>
              <a:t>10</a:t>
            </a:r>
            <a:r>
              <a:rPr lang="ja-JP" altLang="en-US" sz="2200" dirty="0"/>
              <a:t>～</a:t>
            </a:r>
            <a:r>
              <a:rPr lang="en-US" altLang="ja-JP" sz="2200" dirty="0"/>
              <a:t>18</a:t>
            </a:r>
            <a:r>
              <a:rPr lang="ja-JP" altLang="en-US" sz="2200" dirty="0"/>
              <a:t>階建ての</a:t>
            </a:r>
            <a:r>
              <a:rPr lang="en-US" altLang="ja-JP" sz="2200" dirty="0"/>
              <a:t>1K</a:t>
            </a:r>
          </a:p>
          <a:p>
            <a:pPr>
              <a:buFont typeface="Wingdings" panose="05000000000000000000" pitchFamily="2" charset="2"/>
              <a:buChar char="p"/>
              <a:defRPr/>
            </a:pPr>
            <a:r>
              <a:rPr lang="ja-JP" altLang="en-US" sz="2200" dirty="0"/>
              <a:t>今の形　  ：福祉マンション</a:t>
            </a:r>
            <a:endParaRPr lang="en-US" altLang="ja-JP" sz="2200" dirty="0"/>
          </a:p>
          <a:p>
            <a:pPr marL="0" indent="0">
              <a:buFont typeface="Arial" panose="020B0604020202020204" pitchFamily="34" charset="0"/>
              <a:buNone/>
              <a:defRPr/>
            </a:pPr>
            <a:endParaRPr lang="en-US" altLang="ja-JP" sz="800" dirty="0"/>
          </a:p>
          <a:p>
            <a:pPr marL="0" indent="0">
              <a:buFont typeface="Arial" panose="020B0604020202020204" pitchFamily="34" charset="0"/>
              <a:buNone/>
              <a:defRPr/>
            </a:pPr>
            <a:r>
              <a:rPr lang="en-US" altLang="ja-JP" dirty="0">
                <a:solidFill>
                  <a:srgbClr val="0070C0"/>
                </a:solidFill>
              </a:rPr>
              <a:t>〈</a:t>
            </a:r>
            <a:r>
              <a:rPr lang="ja-JP" altLang="en-US" dirty="0">
                <a:solidFill>
                  <a:srgbClr val="0070C0"/>
                </a:solidFill>
              </a:rPr>
              <a:t>入居者の変化</a:t>
            </a:r>
            <a:r>
              <a:rPr lang="en-US" altLang="ja-JP" dirty="0">
                <a:solidFill>
                  <a:srgbClr val="0070C0"/>
                </a:solidFill>
              </a:rPr>
              <a:t>〉</a:t>
            </a:r>
          </a:p>
          <a:p>
            <a:pPr marL="0" indent="0">
              <a:buFont typeface="Arial" panose="020B0604020202020204" pitchFamily="34" charset="0"/>
              <a:buNone/>
              <a:defRPr/>
            </a:pPr>
            <a:r>
              <a:rPr lang="ja-JP" altLang="en-US" sz="2200" dirty="0">
                <a:solidFill>
                  <a:srgbClr val="0070C0"/>
                </a:solidFill>
              </a:rPr>
              <a:t>　もともと少々、不安定単身者をターゲットにしていたが、大部分は福祉利用者へ</a:t>
            </a:r>
            <a:endParaRPr lang="en-US" altLang="ja-JP" sz="2200" dirty="0">
              <a:solidFill>
                <a:srgbClr val="0070C0"/>
              </a:solidFill>
            </a:endParaRPr>
          </a:p>
          <a:p>
            <a:pPr>
              <a:buFont typeface="Wingdings" panose="05000000000000000000" pitchFamily="2" charset="2"/>
              <a:buChar char="p"/>
              <a:defRPr/>
            </a:pPr>
            <a:endParaRPr lang="ja-JP" altLang="en-US" dirty="0"/>
          </a:p>
        </p:txBody>
      </p:sp>
      <p:sp>
        <p:nvSpPr>
          <p:cNvPr id="15364" name="スライド番号プレースホルダー 3"/>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kumimoji="1" sz="3200">
                <a:solidFill>
                  <a:schemeClr val="tx1"/>
                </a:solidFill>
                <a:latin typeface="Calibri" charset="0"/>
                <a:ea typeface="ＭＳ Ｐゴシック" charset="-128"/>
              </a:defRPr>
            </a:lvl1pPr>
            <a:lvl2pPr marL="742950" indent="-285750">
              <a:spcBef>
                <a:spcPct val="20000"/>
              </a:spcBef>
              <a:buFont typeface="Arial" charset="0"/>
              <a:buChar char="–"/>
              <a:defRPr kumimoji="1" sz="2800">
                <a:solidFill>
                  <a:schemeClr val="tx1"/>
                </a:solidFill>
                <a:latin typeface="Calibri" charset="0"/>
                <a:ea typeface="ＭＳ Ｐゴシック" charset="-128"/>
              </a:defRPr>
            </a:lvl2pPr>
            <a:lvl3pPr marL="1143000" indent="-228600">
              <a:spcBef>
                <a:spcPct val="20000"/>
              </a:spcBef>
              <a:buFont typeface="Arial" charset="0"/>
              <a:buChar char="•"/>
              <a:defRPr kumimoji="1" sz="2400">
                <a:solidFill>
                  <a:schemeClr val="tx1"/>
                </a:solidFill>
                <a:latin typeface="Calibri" charset="0"/>
                <a:ea typeface="ＭＳ Ｐゴシック" charset="-128"/>
              </a:defRPr>
            </a:lvl3pPr>
            <a:lvl4pPr marL="1600200" indent="-228600">
              <a:spcBef>
                <a:spcPct val="20000"/>
              </a:spcBef>
              <a:buFont typeface="Arial" charset="0"/>
              <a:buChar char="–"/>
              <a:defRPr kumimoji="1" sz="2000">
                <a:solidFill>
                  <a:schemeClr val="tx1"/>
                </a:solidFill>
                <a:latin typeface="Calibri" charset="0"/>
                <a:ea typeface="ＭＳ Ｐゴシック" charset="-128"/>
              </a:defRPr>
            </a:lvl4pPr>
            <a:lvl5pPr marL="2057400" indent="-228600">
              <a:spcBef>
                <a:spcPct val="20000"/>
              </a:spcBef>
              <a:buFont typeface="Arial" charset="0"/>
              <a:buChar char="»"/>
              <a:defRPr kumimoji="1"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9pPr>
          </a:lstStyle>
          <a:p>
            <a:pPr>
              <a:spcBef>
                <a:spcPct val="0"/>
              </a:spcBef>
              <a:buFontTx/>
              <a:buNone/>
            </a:pPr>
            <a:fld id="{01BC3F7B-1A94-9048-9815-F8ADE16C4A7F}" type="slidenum">
              <a:rPr lang="ja-JP" altLang="en-US" sz="1200">
                <a:solidFill>
                  <a:srgbClr val="898989"/>
                </a:solidFill>
              </a:rPr>
              <a:pPr>
                <a:spcBef>
                  <a:spcPct val="0"/>
                </a:spcBef>
                <a:buFontTx/>
                <a:buNone/>
              </a:pPr>
              <a:t>21</a:t>
            </a:fld>
            <a:endParaRPr lang="ja-JP" altLang="en-US" sz="1200">
              <a:solidFill>
                <a:srgbClr val="898989"/>
              </a:solidFill>
            </a:endParaRPr>
          </a:p>
        </p:txBody>
      </p:sp>
    </p:spTree>
    <p:extLst>
      <p:ext uri="{BB962C8B-B14F-4D97-AF65-F5344CB8AC3E}">
        <p14:creationId xmlns:p14="http://schemas.microsoft.com/office/powerpoint/2010/main" val="18956033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タイトル 1"/>
          <p:cNvSpPr>
            <a:spLocks noGrp="1"/>
          </p:cNvSpPr>
          <p:nvPr>
            <p:ph type="title"/>
          </p:nvPr>
        </p:nvSpPr>
        <p:spPr>
          <a:xfrm>
            <a:off x="250825" y="981075"/>
            <a:ext cx="8642350" cy="533400"/>
          </a:xfrm>
        </p:spPr>
        <p:txBody>
          <a:bodyPr/>
          <a:lstStyle/>
          <a:p>
            <a:r>
              <a:rPr lang="ja-JP" altLang="en-US" sz="3200">
                <a:latin typeface="ＭＳ Ｐゴシック" charset="-128"/>
                <a:ea typeface="ＭＳ Ｐゴシック" charset="-128"/>
              </a:rPr>
              <a:t>⑭</a:t>
            </a:r>
            <a:r>
              <a:rPr lang="en-US" altLang="ja-JP" sz="3200">
                <a:latin typeface="ＭＳ Ｐゴシック" charset="-128"/>
                <a:ea typeface="ＭＳ Ｐゴシック" charset="-128"/>
              </a:rPr>
              <a:t> </a:t>
            </a:r>
            <a:r>
              <a:rPr lang="ja-JP" altLang="en-US" sz="3200">
                <a:latin typeface="ＭＳ Ｐゴシック" charset="-128"/>
                <a:ea typeface="ＭＳ Ｐゴシック" charset="-128"/>
              </a:rPr>
              <a:t>世帯向けマンション　</a:t>
            </a:r>
            <a:r>
              <a:rPr lang="en-US" altLang="ja-JP" sz="3200">
                <a:latin typeface="ＭＳ Ｐゴシック" charset="-128"/>
                <a:ea typeface="ＭＳ Ｐゴシック" charset="-128"/>
              </a:rPr>
              <a:t>【</a:t>
            </a:r>
            <a:r>
              <a:rPr lang="ja-JP" altLang="en-US" sz="3200">
                <a:latin typeface="ＭＳ Ｐゴシック" charset="-128"/>
                <a:ea typeface="ＭＳ Ｐゴシック" charset="-128"/>
              </a:rPr>
              <a:t>民泊化</a:t>
            </a:r>
            <a:r>
              <a:rPr lang="en-US" altLang="ja-JP" sz="3200">
                <a:latin typeface="ＭＳ Ｐゴシック" charset="-128"/>
                <a:ea typeface="ＭＳ Ｐゴシック" charset="-128"/>
              </a:rPr>
              <a:t>】</a:t>
            </a:r>
            <a:endParaRPr lang="ja-JP" altLang="en-US" sz="3200">
              <a:latin typeface="ＭＳ Ｐゴシック" charset="-128"/>
              <a:ea typeface="ＭＳ Ｐゴシック" charset="-128"/>
            </a:endParaRPr>
          </a:p>
        </p:txBody>
      </p:sp>
      <p:sp>
        <p:nvSpPr>
          <p:cNvPr id="3" name="コンテンツ プレースホルダー 2">
            <a:extLst>
              <a:ext uri="{FF2B5EF4-FFF2-40B4-BE49-F238E27FC236}">
                <a16:creationId xmlns="" xmlns:a16="http://schemas.microsoft.com/office/drawing/2014/main" id="{F6BC43DA-3A39-4AA7-A16C-AD08F2AECA50}"/>
              </a:ext>
            </a:extLst>
          </p:cNvPr>
          <p:cNvSpPr>
            <a:spLocks noGrp="1"/>
          </p:cNvSpPr>
          <p:nvPr>
            <p:ph idx="1"/>
          </p:nvPr>
        </p:nvSpPr>
        <p:spPr>
          <a:xfrm>
            <a:off x="250825" y="1628775"/>
            <a:ext cx="5556250" cy="4727575"/>
          </a:xfrm>
        </p:spPr>
        <p:txBody>
          <a:bodyPr/>
          <a:lstStyle/>
          <a:p>
            <a:pPr>
              <a:buFont typeface="Wingdings" panose="05000000000000000000" pitchFamily="2" charset="2"/>
              <a:buChar char="p"/>
              <a:defRPr/>
            </a:pPr>
            <a:r>
              <a:rPr lang="ja-JP" altLang="en-US" sz="2200" dirty="0"/>
              <a:t>建設時期：</a:t>
            </a:r>
            <a:r>
              <a:rPr lang="en-US" altLang="ja-JP" sz="2200" dirty="0"/>
              <a:t>2000</a:t>
            </a:r>
            <a:r>
              <a:rPr lang="ja-JP" altLang="en-US" sz="2200" dirty="0"/>
              <a:t>年代以降</a:t>
            </a:r>
            <a:endParaRPr lang="en-US" altLang="ja-JP" sz="2200" dirty="0"/>
          </a:p>
          <a:p>
            <a:pPr>
              <a:buFont typeface="Wingdings" panose="05000000000000000000" pitchFamily="2" charset="2"/>
              <a:buChar char="p"/>
              <a:defRPr/>
            </a:pPr>
            <a:r>
              <a:rPr lang="ja-JP" altLang="en-US" sz="2200" dirty="0"/>
              <a:t>構造　　　：基本的に高層</a:t>
            </a:r>
            <a:endParaRPr lang="en-US" altLang="ja-JP" sz="2200" dirty="0"/>
          </a:p>
          <a:p>
            <a:pPr>
              <a:buFont typeface="Wingdings" panose="05000000000000000000" pitchFamily="2" charset="2"/>
              <a:buChar char="p"/>
              <a:defRPr/>
            </a:pPr>
            <a:r>
              <a:rPr lang="ja-JP" altLang="en-US" sz="2200" dirty="0"/>
              <a:t>特徴　　　：一部、民泊化</a:t>
            </a:r>
            <a:endParaRPr lang="en-US" altLang="ja-JP" sz="2200" dirty="0"/>
          </a:p>
          <a:p>
            <a:pPr>
              <a:buFont typeface="Wingdings" panose="05000000000000000000" pitchFamily="2" charset="2"/>
              <a:buChar char="p"/>
              <a:defRPr/>
            </a:pPr>
            <a:r>
              <a:rPr lang="ja-JP" altLang="en-US" sz="2200" dirty="0"/>
              <a:t>今の形　  ：世帯向けマンション、</a:t>
            </a:r>
            <a:r>
              <a:rPr lang="ja-JP" altLang="en-US" sz="2200" dirty="0">
                <a:solidFill>
                  <a:srgbClr val="00B050"/>
                </a:solidFill>
              </a:rPr>
              <a:t>民泊</a:t>
            </a:r>
            <a:endParaRPr lang="en-US" altLang="ja-JP" sz="2200" dirty="0">
              <a:solidFill>
                <a:srgbClr val="00B050"/>
              </a:solidFill>
            </a:endParaRPr>
          </a:p>
          <a:p>
            <a:pPr marL="0" indent="0">
              <a:buFont typeface="Arial" panose="020B0604020202020204" pitchFamily="34" charset="0"/>
              <a:buNone/>
              <a:defRPr/>
            </a:pPr>
            <a:endParaRPr lang="en-US" altLang="ja-JP" sz="800" dirty="0"/>
          </a:p>
          <a:p>
            <a:pPr marL="0" indent="0">
              <a:buFont typeface="Arial" panose="020B0604020202020204" pitchFamily="34" charset="0"/>
              <a:buNone/>
              <a:defRPr/>
            </a:pPr>
            <a:endParaRPr lang="en-US" altLang="ja-JP" sz="800" dirty="0"/>
          </a:p>
          <a:p>
            <a:pPr marL="0" indent="0">
              <a:buFont typeface="Arial" panose="020B0604020202020204" pitchFamily="34" charset="0"/>
              <a:buNone/>
              <a:defRPr/>
            </a:pPr>
            <a:endParaRPr lang="en-US" altLang="ja-JP" sz="800" dirty="0"/>
          </a:p>
          <a:p>
            <a:pPr marL="0" indent="0">
              <a:buFont typeface="Arial" panose="020B0604020202020204" pitchFamily="34" charset="0"/>
              <a:buNone/>
              <a:defRPr/>
            </a:pPr>
            <a:r>
              <a:rPr lang="en-US" altLang="ja-JP" dirty="0">
                <a:solidFill>
                  <a:srgbClr val="0070C0"/>
                </a:solidFill>
              </a:rPr>
              <a:t>〈</a:t>
            </a:r>
            <a:r>
              <a:rPr lang="ja-JP" altLang="en-US" dirty="0">
                <a:solidFill>
                  <a:srgbClr val="0070C0"/>
                </a:solidFill>
              </a:rPr>
              <a:t>入居者の変化</a:t>
            </a:r>
            <a:r>
              <a:rPr lang="en-US" altLang="ja-JP" dirty="0">
                <a:solidFill>
                  <a:srgbClr val="0070C0"/>
                </a:solidFill>
              </a:rPr>
              <a:t>〉</a:t>
            </a:r>
          </a:p>
          <a:p>
            <a:pPr marL="0" indent="0">
              <a:buFont typeface="Arial" panose="020B0604020202020204" pitchFamily="34" charset="0"/>
              <a:buNone/>
              <a:defRPr/>
            </a:pPr>
            <a:r>
              <a:rPr lang="ja-JP" altLang="en-US" sz="2200" dirty="0">
                <a:solidFill>
                  <a:srgbClr val="0070C0"/>
                </a:solidFill>
              </a:rPr>
              <a:t>　民泊化しているところでは、サラリーマンなどが部屋を借りて、外国人観光客に民泊として貸していることがある。</a:t>
            </a:r>
            <a:endParaRPr lang="en-US" altLang="ja-JP" sz="2200" dirty="0">
              <a:solidFill>
                <a:srgbClr val="0070C0"/>
              </a:solidFill>
            </a:endParaRPr>
          </a:p>
          <a:p>
            <a:pPr marL="0" indent="0">
              <a:buFont typeface="Arial" panose="020B0604020202020204" pitchFamily="34" charset="0"/>
              <a:buNone/>
              <a:defRPr/>
            </a:pPr>
            <a:endParaRPr lang="en-US" altLang="ja-JP" sz="800" dirty="0">
              <a:solidFill>
                <a:srgbClr val="0070C0"/>
              </a:solidFill>
            </a:endParaRPr>
          </a:p>
          <a:p>
            <a:pPr marL="0" indent="0">
              <a:buFont typeface="Arial" panose="020B0604020202020204" pitchFamily="34" charset="0"/>
              <a:buNone/>
              <a:defRPr/>
            </a:pPr>
            <a:r>
              <a:rPr lang="ja-JP" altLang="en-US" sz="2200" dirty="0"/>
              <a:t>→今後の維持や</a:t>
            </a:r>
            <a:r>
              <a:rPr lang="ja-JP" altLang="en-US" sz="2200" dirty="0" smtClean="0"/>
              <a:t>、又貸し</a:t>
            </a:r>
            <a:r>
              <a:rPr lang="ja-JP" altLang="en-US" sz="2200" dirty="0"/>
              <a:t>などの</a:t>
            </a:r>
            <a:r>
              <a:rPr lang="ja-JP" altLang="en-US" sz="2200" dirty="0" smtClean="0"/>
              <a:t>課題あり</a:t>
            </a:r>
            <a:endParaRPr lang="en-US" altLang="ja-JP" sz="2200" dirty="0"/>
          </a:p>
          <a:p>
            <a:pPr marL="0" indent="0">
              <a:buFont typeface="Arial" panose="020B0604020202020204" pitchFamily="34" charset="0"/>
              <a:buNone/>
              <a:defRPr/>
            </a:pPr>
            <a:r>
              <a:rPr lang="ja-JP" altLang="en-US" sz="2000" dirty="0"/>
              <a:t>　</a:t>
            </a:r>
          </a:p>
        </p:txBody>
      </p:sp>
      <p:sp>
        <p:nvSpPr>
          <p:cNvPr id="18436" name="スライド番号プレースホルダー 3"/>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kumimoji="1" sz="3200">
                <a:solidFill>
                  <a:schemeClr val="tx1"/>
                </a:solidFill>
                <a:latin typeface="Calibri" charset="0"/>
                <a:ea typeface="ＭＳ Ｐゴシック" charset="-128"/>
              </a:defRPr>
            </a:lvl1pPr>
            <a:lvl2pPr marL="742950" indent="-285750">
              <a:spcBef>
                <a:spcPct val="20000"/>
              </a:spcBef>
              <a:buFont typeface="Arial" charset="0"/>
              <a:buChar char="–"/>
              <a:defRPr kumimoji="1" sz="2800">
                <a:solidFill>
                  <a:schemeClr val="tx1"/>
                </a:solidFill>
                <a:latin typeface="Calibri" charset="0"/>
                <a:ea typeface="ＭＳ Ｐゴシック" charset="-128"/>
              </a:defRPr>
            </a:lvl2pPr>
            <a:lvl3pPr marL="1143000" indent="-228600">
              <a:spcBef>
                <a:spcPct val="20000"/>
              </a:spcBef>
              <a:buFont typeface="Arial" charset="0"/>
              <a:buChar char="•"/>
              <a:defRPr kumimoji="1" sz="2400">
                <a:solidFill>
                  <a:schemeClr val="tx1"/>
                </a:solidFill>
                <a:latin typeface="Calibri" charset="0"/>
                <a:ea typeface="ＭＳ Ｐゴシック" charset="-128"/>
              </a:defRPr>
            </a:lvl3pPr>
            <a:lvl4pPr marL="1600200" indent="-228600">
              <a:spcBef>
                <a:spcPct val="20000"/>
              </a:spcBef>
              <a:buFont typeface="Arial" charset="0"/>
              <a:buChar char="–"/>
              <a:defRPr kumimoji="1" sz="2000">
                <a:solidFill>
                  <a:schemeClr val="tx1"/>
                </a:solidFill>
                <a:latin typeface="Calibri" charset="0"/>
                <a:ea typeface="ＭＳ Ｐゴシック" charset="-128"/>
              </a:defRPr>
            </a:lvl4pPr>
            <a:lvl5pPr marL="2057400" indent="-228600">
              <a:spcBef>
                <a:spcPct val="20000"/>
              </a:spcBef>
              <a:buFont typeface="Arial" charset="0"/>
              <a:buChar char="»"/>
              <a:defRPr kumimoji="1"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9pPr>
          </a:lstStyle>
          <a:p>
            <a:pPr>
              <a:spcBef>
                <a:spcPct val="0"/>
              </a:spcBef>
              <a:buFontTx/>
              <a:buNone/>
            </a:pPr>
            <a:fld id="{8DE8E065-2A07-244C-BD19-369A94F7C9A1}" type="slidenum">
              <a:rPr lang="ja-JP" altLang="en-US" sz="1200">
                <a:solidFill>
                  <a:srgbClr val="898989"/>
                </a:solidFill>
              </a:rPr>
              <a:pPr>
                <a:spcBef>
                  <a:spcPct val="0"/>
                </a:spcBef>
                <a:buFontTx/>
                <a:buNone/>
              </a:pPr>
              <a:t>22</a:t>
            </a:fld>
            <a:endParaRPr lang="ja-JP" altLang="en-US" sz="1200">
              <a:solidFill>
                <a:srgbClr val="898989"/>
              </a:solidFill>
            </a:endParaRPr>
          </a:p>
        </p:txBody>
      </p:sp>
    </p:spTree>
    <p:extLst>
      <p:ext uri="{BB962C8B-B14F-4D97-AF65-F5344CB8AC3E}">
        <p14:creationId xmlns:p14="http://schemas.microsoft.com/office/powerpoint/2010/main" val="14855665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45200"/>
            <a:ext cx="8229600" cy="533400"/>
          </a:xfrm>
        </p:spPr>
        <p:txBody>
          <a:bodyPr/>
          <a:lstStyle/>
          <a:p>
            <a:r>
              <a:rPr lang="ja-JP" altLang="en-US" b="1" dirty="0" smtClean="0"/>
              <a:t>近隣の動向 </a:t>
            </a:r>
            <a:endParaRPr kumimoji="1" lang="ja-JP" altLang="en-US" dirty="0"/>
          </a:p>
        </p:txBody>
      </p:sp>
      <p:sp>
        <p:nvSpPr>
          <p:cNvPr id="3" name="コンテンツ プレースホルダー 2"/>
          <p:cNvSpPr>
            <a:spLocks noGrp="1"/>
          </p:cNvSpPr>
          <p:nvPr>
            <p:ph idx="1"/>
          </p:nvPr>
        </p:nvSpPr>
        <p:spPr>
          <a:xfrm>
            <a:off x="457200" y="1385022"/>
            <a:ext cx="8229600" cy="3760440"/>
          </a:xfrm>
        </p:spPr>
        <p:txBody>
          <a:bodyPr/>
          <a:lstStyle/>
          <a:p>
            <a:pPr marL="0" indent="0">
              <a:buNone/>
            </a:pPr>
            <a:r>
              <a:rPr lang="ja-JP" altLang="en-US" u="sng" dirty="0" smtClean="0"/>
              <a:t>動物園前商店街</a:t>
            </a:r>
            <a:r>
              <a:rPr lang="ja-JP" altLang="en-US" dirty="0"/>
              <a:t/>
            </a:r>
            <a:br>
              <a:rPr lang="ja-JP" altLang="en-US" dirty="0"/>
            </a:br>
            <a:r>
              <a:rPr lang="ja-JP" altLang="en-US" dirty="0"/>
              <a:t>中国人不動産</a:t>
            </a:r>
            <a:r>
              <a:rPr lang="ja-JP" altLang="en-US" dirty="0" smtClean="0"/>
              <a:t>業者によって、</a:t>
            </a:r>
            <a:endParaRPr lang="en-US" altLang="ja-JP" dirty="0" smtClean="0"/>
          </a:p>
          <a:p>
            <a:pPr marL="0" indent="0">
              <a:buNone/>
            </a:pPr>
            <a:r>
              <a:rPr lang="ja-JP" altLang="en-US" dirty="0" smtClean="0"/>
              <a:t>空き店舗がカラオケ居酒屋に転用されている</a:t>
            </a:r>
          </a:p>
        </p:txBody>
      </p:sp>
      <p:sp>
        <p:nvSpPr>
          <p:cNvPr id="4" name="スライド番号プレースホルダー 3"/>
          <p:cNvSpPr>
            <a:spLocks noGrp="1"/>
          </p:cNvSpPr>
          <p:nvPr>
            <p:ph type="sldNum" sz="quarter" idx="10"/>
          </p:nvPr>
        </p:nvSpPr>
        <p:spPr/>
        <p:txBody>
          <a:bodyPr/>
          <a:lstStyle/>
          <a:p>
            <a:fld id="{CEE4FFC4-235E-DE4E-9CC2-E311BE840D94}" type="slidenum">
              <a:rPr lang="ja-JP" altLang="en-US" smtClean="0"/>
              <a:pPr/>
              <a:t>23</a:t>
            </a:fld>
            <a:endParaRPr lang="ja-JP" altLang="en-US"/>
          </a:p>
        </p:txBody>
      </p:sp>
      <p:pic>
        <p:nvPicPr>
          <p:cNvPr id="7" name="図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43608" y="3356992"/>
            <a:ext cx="4247964" cy="2831976"/>
          </a:xfrm>
          <a:prstGeom prst="rect">
            <a:avLst/>
          </a:prstGeom>
        </p:spPr>
      </p:pic>
    </p:spTree>
    <p:extLst>
      <p:ext uri="{BB962C8B-B14F-4D97-AF65-F5344CB8AC3E}">
        <p14:creationId xmlns:p14="http://schemas.microsoft.com/office/powerpoint/2010/main" val="7473872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45200"/>
            <a:ext cx="8229600" cy="533400"/>
          </a:xfrm>
        </p:spPr>
        <p:txBody>
          <a:bodyPr/>
          <a:lstStyle/>
          <a:p>
            <a:r>
              <a:rPr lang="ja-JP" altLang="en-US" dirty="0"/>
              <a:t>調査</a:t>
            </a:r>
            <a:r>
              <a:rPr lang="en-US" altLang="ja-JP" dirty="0" smtClean="0"/>
              <a:t>2-2</a:t>
            </a:r>
            <a:r>
              <a:rPr lang="ja-JP" altLang="en-US" dirty="0" smtClean="0"/>
              <a:t>の</a:t>
            </a:r>
            <a:r>
              <a:rPr lang="ja-JP" altLang="en-US" dirty="0"/>
              <a:t>結果</a:t>
            </a:r>
            <a:endParaRPr kumimoji="1" lang="ja-JP" altLang="en-US" dirty="0"/>
          </a:p>
        </p:txBody>
      </p:sp>
      <p:sp>
        <p:nvSpPr>
          <p:cNvPr id="4" name="スライド番号プレースホルダー 3"/>
          <p:cNvSpPr>
            <a:spLocks noGrp="1"/>
          </p:cNvSpPr>
          <p:nvPr>
            <p:ph type="sldNum" sz="quarter" idx="10"/>
          </p:nvPr>
        </p:nvSpPr>
        <p:spPr/>
        <p:txBody>
          <a:bodyPr/>
          <a:lstStyle/>
          <a:p>
            <a:fld id="{CEE4FFC4-235E-DE4E-9CC2-E311BE840D94}" type="slidenum">
              <a:rPr lang="ja-JP" altLang="en-US" smtClean="0"/>
              <a:pPr/>
              <a:t>24</a:t>
            </a:fld>
            <a:endParaRPr lang="ja-JP" altLang="en-US"/>
          </a:p>
        </p:txBody>
      </p:sp>
      <p:sp>
        <p:nvSpPr>
          <p:cNvPr id="5" name="コンテンツ プレースホルダー 2"/>
          <p:cNvSpPr txBox="1">
            <a:spLocks/>
          </p:cNvSpPr>
          <p:nvPr/>
        </p:nvSpPr>
        <p:spPr bwMode="auto">
          <a:xfrm>
            <a:off x="326196" y="1278600"/>
            <a:ext cx="8783649" cy="4943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kumimoji="1" sz="2800" kern="1200">
                <a:solidFill>
                  <a:schemeClr val="tx1"/>
                </a:solidFill>
                <a:latin typeface="+mn-lt"/>
                <a:ea typeface="+mn-ea"/>
                <a:cs typeface="ＭＳ Ｐゴシック" pitchFamily="56" charset="-128"/>
              </a:defRPr>
            </a:lvl1pPr>
            <a:lvl2pPr marL="742950" indent="-285750" algn="l" defTabSz="457200" rtl="0" eaLnBrk="0" fontAlgn="base" hangingPunct="0">
              <a:spcBef>
                <a:spcPct val="20000"/>
              </a:spcBef>
              <a:spcAft>
                <a:spcPct val="0"/>
              </a:spcAft>
              <a:buFont typeface="Arial" charset="0"/>
              <a:buChar char="–"/>
              <a:defRPr kumimoji="1" sz="25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kumimoji="1" sz="22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kumimoji="1" sz="19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kumimoji="1"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None/>
            </a:pPr>
            <a:r>
              <a:rPr lang="ja-JP" altLang="en-US" b="1" dirty="0" smtClean="0"/>
              <a:t>時代に応じて、建物の用途を変え、人々を受け入れてきた</a:t>
            </a:r>
            <a:endParaRPr lang="en-US" altLang="ja-JP" b="1" dirty="0" smtClean="0"/>
          </a:p>
          <a:p>
            <a:r>
              <a:rPr lang="en-US" altLang="ja-JP" u="sng" dirty="0" smtClean="0"/>
              <a:t>1960〜1980</a:t>
            </a:r>
            <a:r>
              <a:rPr lang="ja-JP" altLang="en-US" u="sng" dirty="0" smtClean="0"/>
              <a:t>年代</a:t>
            </a:r>
            <a:r>
              <a:rPr lang="en-US" altLang="ja-JP" dirty="0"/>
              <a:t/>
            </a:r>
            <a:br>
              <a:rPr lang="en-US" altLang="ja-JP" dirty="0"/>
            </a:br>
            <a:r>
              <a:rPr lang="ja-JP" altLang="en-US" sz="2400" dirty="0" smtClean="0"/>
              <a:t>靴</a:t>
            </a:r>
            <a:r>
              <a:rPr lang="ja-JP" altLang="en-US" sz="2400" dirty="0"/>
              <a:t>産業労働者、水商売、熟練日雇い労働者 </a:t>
            </a:r>
            <a:endParaRPr lang="en-US" altLang="ja-JP" b="1" dirty="0"/>
          </a:p>
          <a:p>
            <a:r>
              <a:rPr lang="en-US" altLang="ja-JP" u="sng" dirty="0" smtClean="0"/>
              <a:t>1980</a:t>
            </a:r>
            <a:r>
              <a:rPr lang="ja-JP" altLang="en-US" u="sng" dirty="0"/>
              <a:t>年代 </a:t>
            </a:r>
            <a:r>
              <a:rPr lang="ja-JP" altLang="en-US" u="sng" dirty="0" smtClean="0"/>
              <a:t>後半バブル経済期</a:t>
            </a:r>
            <a:r>
              <a:rPr lang="en-US" altLang="ja-JP" u="sng" dirty="0" smtClean="0"/>
              <a:t>〜1990</a:t>
            </a:r>
            <a:r>
              <a:rPr lang="ja-JP" altLang="en-US" u="sng" dirty="0" smtClean="0"/>
              <a:t>年代</a:t>
            </a:r>
            <a:r>
              <a:rPr lang="en-US" altLang="ja-JP" dirty="0"/>
              <a:t/>
            </a:r>
            <a:br>
              <a:rPr lang="en-US" altLang="ja-JP" dirty="0"/>
            </a:br>
            <a:r>
              <a:rPr lang="ja-JP" altLang="en-US" sz="2400" dirty="0" smtClean="0"/>
              <a:t>建設</a:t>
            </a:r>
            <a:r>
              <a:rPr lang="ja-JP" altLang="en-US" sz="2400" dirty="0"/>
              <a:t>労働者、学生、外国人研修生</a:t>
            </a:r>
            <a:r>
              <a:rPr lang="ja-JP" altLang="en-US" dirty="0"/>
              <a:t> </a:t>
            </a:r>
            <a:endParaRPr lang="en-US" altLang="ja-JP" b="1" dirty="0"/>
          </a:p>
          <a:p>
            <a:r>
              <a:rPr lang="en-US" altLang="ja-JP" u="sng" dirty="0" smtClean="0"/>
              <a:t>1990</a:t>
            </a:r>
            <a:r>
              <a:rPr lang="ja-JP" altLang="en-US" u="sng" dirty="0"/>
              <a:t>年代後半</a:t>
            </a:r>
            <a:r>
              <a:rPr lang="ja-JP" altLang="en-US" u="sng" dirty="0" smtClean="0"/>
              <a:t>以降</a:t>
            </a:r>
            <a:r>
              <a:rPr lang="en-US" altLang="ja-JP" dirty="0" smtClean="0"/>
              <a:t/>
            </a:r>
            <a:br>
              <a:rPr lang="en-US" altLang="ja-JP" dirty="0" smtClean="0"/>
            </a:br>
            <a:r>
              <a:rPr lang="ja-JP" altLang="en-US" sz="2400" dirty="0" smtClean="0"/>
              <a:t>不況</a:t>
            </a:r>
            <a:r>
              <a:rPr lang="ja-JP" altLang="en-US" sz="2400" dirty="0"/>
              <a:t>の</a:t>
            </a:r>
            <a:r>
              <a:rPr lang="ja-JP" altLang="en-US" sz="2400" dirty="0" smtClean="0"/>
              <a:t>長期化で需要</a:t>
            </a:r>
            <a:r>
              <a:rPr lang="ja-JP" altLang="en-US" sz="2400" dirty="0"/>
              <a:t>減退 </a:t>
            </a:r>
            <a:r>
              <a:rPr lang="ja-JP" altLang="en-US" sz="2400" b="1" dirty="0" smtClean="0"/>
              <a:t> </a:t>
            </a:r>
            <a:endParaRPr lang="en-US" altLang="ja-JP" b="1" dirty="0" smtClean="0"/>
          </a:p>
          <a:p>
            <a:r>
              <a:rPr lang="en-US" altLang="ja-JP" u="sng" dirty="0" smtClean="0"/>
              <a:t>2000</a:t>
            </a:r>
            <a:r>
              <a:rPr lang="ja-JP" altLang="en-US" u="sng" dirty="0"/>
              <a:t>年代</a:t>
            </a:r>
            <a:r>
              <a:rPr lang="en-US" altLang="ja-JP" dirty="0"/>
              <a:t>:</a:t>
            </a:r>
            <a:r>
              <a:rPr lang="ja-JP" altLang="en-US" sz="2400" dirty="0"/>
              <a:t>生活保護</a:t>
            </a:r>
            <a:r>
              <a:rPr lang="ja-JP" altLang="en-US" sz="2400" dirty="0" smtClean="0"/>
              <a:t>受給者 </a:t>
            </a:r>
            <a:r>
              <a:rPr lang="ja-JP" altLang="en-US" b="1" dirty="0" smtClean="0"/>
              <a:t> </a:t>
            </a:r>
            <a:endParaRPr lang="en-US" altLang="ja-JP" b="1" dirty="0" smtClean="0"/>
          </a:p>
          <a:p>
            <a:r>
              <a:rPr lang="en-US" altLang="ja-JP" u="sng" dirty="0" smtClean="0"/>
              <a:t>2010</a:t>
            </a:r>
            <a:r>
              <a:rPr lang="ja-JP" altLang="en-US" u="sng" dirty="0" smtClean="0"/>
              <a:t>年代</a:t>
            </a:r>
            <a:r>
              <a:rPr lang="en-US" altLang="ja-JP" dirty="0" smtClean="0"/>
              <a:t>:</a:t>
            </a:r>
            <a:br>
              <a:rPr lang="en-US" altLang="ja-JP" dirty="0" smtClean="0"/>
            </a:br>
            <a:r>
              <a:rPr lang="ja-JP" altLang="en-US" sz="2400" dirty="0" smtClean="0"/>
              <a:t>ワーキングホリデー、観光客、ニューカマー</a:t>
            </a:r>
            <a:endParaRPr lang="ja-JP" altLang="en-US" dirty="0"/>
          </a:p>
          <a:p>
            <a:endParaRPr lang="ja-JP" altLang="en-US" dirty="0" smtClean="0"/>
          </a:p>
        </p:txBody>
      </p:sp>
      <p:sp>
        <p:nvSpPr>
          <p:cNvPr id="6" name="角丸四角形 5"/>
          <p:cNvSpPr/>
          <p:nvPr/>
        </p:nvSpPr>
        <p:spPr>
          <a:xfrm>
            <a:off x="319572" y="5924302"/>
            <a:ext cx="7452828" cy="864096"/>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ja-JP" altLang="en-US" sz="3200" dirty="0" smtClean="0"/>
              <a:t>歴史的な「ゲートウェイシティ」であった</a:t>
            </a:r>
            <a:endParaRPr kumimoji="1" lang="ja-JP" altLang="en-US" dirty="0"/>
          </a:p>
        </p:txBody>
      </p:sp>
      <p:sp>
        <p:nvSpPr>
          <p:cNvPr id="7" name="角丸四角形 6"/>
          <p:cNvSpPr/>
          <p:nvPr/>
        </p:nvSpPr>
        <p:spPr>
          <a:xfrm>
            <a:off x="7292280" y="1812000"/>
            <a:ext cx="1752525" cy="1708512"/>
          </a:xfrm>
          <a:prstGeom prst="roundRect">
            <a:avLst/>
          </a:prstGeom>
          <a:solidFill>
            <a:srgbClr val="00B050"/>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kumimoji="1" lang="ja-JP" altLang="en-US" sz="2000" dirty="0" smtClean="0"/>
              <a:t>労働者</a:t>
            </a:r>
            <a:r>
              <a:rPr kumimoji="1" lang="en-US" altLang="ja-JP" sz="2000" dirty="0" smtClean="0"/>
              <a:t/>
            </a:r>
            <a:br>
              <a:rPr kumimoji="1" lang="en-US" altLang="ja-JP" sz="2000" dirty="0" smtClean="0"/>
            </a:br>
            <a:r>
              <a:rPr kumimoji="1" lang="ja-JP" altLang="en-US" sz="2000" dirty="0" smtClean="0"/>
              <a:t>ゲートウェイ</a:t>
            </a:r>
            <a:endParaRPr kumimoji="1" lang="ja-JP" altLang="en-US" sz="2800" dirty="0"/>
          </a:p>
        </p:txBody>
      </p:sp>
      <p:sp>
        <p:nvSpPr>
          <p:cNvPr id="9" name="角丸四角形 8"/>
          <p:cNvSpPr/>
          <p:nvPr/>
        </p:nvSpPr>
        <p:spPr>
          <a:xfrm>
            <a:off x="7292280" y="4143150"/>
            <a:ext cx="1752525" cy="8276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000" dirty="0" smtClean="0"/>
              <a:t>福祉</a:t>
            </a:r>
            <a:r>
              <a:rPr kumimoji="1" lang="en-US" altLang="ja-JP" sz="2000" dirty="0" smtClean="0"/>
              <a:t/>
            </a:r>
            <a:br>
              <a:rPr kumimoji="1" lang="en-US" altLang="ja-JP" sz="2000" dirty="0" smtClean="0"/>
            </a:br>
            <a:r>
              <a:rPr kumimoji="1" lang="ja-JP" altLang="en-US" sz="2000" dirty="0" smtClean="0"/>
              <a:t>ゲートウェイ</a:t>
            </a:r>
            <a:endParaRPr kumimoji="1" lang="ja-JP" altLang="en-US" sz="2800" dirty="0"/>
          </a:p>
        </p:txBody>
      </p:sp>
      <p:sp>
        <p:nvSpPr>
          <p:cNvPr id="10" name="角丸四角形 9"/>
          <p:cNvSpPr/>
          <p:nvPr/>
        </p:nvSpPr>
        <p:spPr>
          <a:xfrm>
            <a:off x="7292280" y="5311537"/>
            <a:ext cx="1818853" cy="545677"/>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ja-JP" altLang="en-US" sz="2000" smtClean="0"/>
              <a:t>国際</a:t>
            </a:r>
            <a:r>
              <a:rPr kumimoji="1" lang="en-US" altLang="ja-JP" sz="2000" dirty="0" smtClean="0"/>
              <a:t/>
            </a:r>
            <a:br>
              <a:rPr kumimoji="1" lang="en-US" altLang="ja-JP" sz="2000" dirty="0" smtClean="0"/>
            </a:br>
            <a:r>
              <a:rPr kumimoji="1" lang="ja-JP" altLang="en-US" sz="2000" dirty="0" smtClean="0"/>
              <a:t>ゲートウェイ</a:t>
            </a:r>
            <a:endParaRPr kumimoji="1" lang="ja-JP" altLang="en-US" sz="2800" dirty="0"/>
          </a:p>
        </p:txBody>
      </p:sp>
    </p:spTree>
    <p:extLst>
      <p:ext uri="{BB962C8B-B14F-4D97-AF65-F5344CB8AC3E}">
        <p14:creationId xmlns:p14="http://schemas.microsoft.com/office/powerpoint/2010/main" val="1053610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45200"/>
            <a:ext cx="8229600" cy="533400"/>
          </a:xfrm>
        </p:spPr>
        <p:txBody>
          <a:bodyPr/>
          <a:lstStyle/>
          <a:p>
            <a:r>
              <a:rPr lang="ja-JP" altLang="en-US" b="1" dirty="0"/>
              <a:t>今後の展開 </a:t>
            </a:r>
            <a:endParaRPr kumimoji="1" lang="ja-JP" altLang="en-US" dirty="0"/>
          </a:p>
        </p:txBody>
      </p:sp>
      <p:sp>
        <p:nvSpPr>
          <p:cNvPr id="3" name="コンテンツ プレースホルダー 2"/>
          <p:cNvSpPr>
            <a:spLocks noGrp="1"/>
          </p:cNvSpPr>
          <p:nvPr>
            <p:ph idx="1"/>
          </p:nvPr>
        </p:nvSpPr>
        <p:spPr>
          <a:xfrm>
            <a:off x="465670" y="2730640"/>
            <a:ext cx="8507288" cy="500941"/>
          </a:xfrm>
        </p:spPr>
        <p:txBody>
          <a:bodyPr/>
          <a:lstStyle/>
          <a:p>
            <a:pPr marL="0" indent="0">
              <a:buNone/>
            </a:pPr>
            <a:r>
              <a:rPr lang="en-US" altLang="ja-JP" dirty="0" smtClean="0"/>
              <a:t>2.</a:t>
            </a:r>
            <a:r>
              <a:rPr lang="ja-JP" altLang="en-US" dirty="0" smtClean="0"/>
              <a:t> 多様な人々を受け入れてきた歴史的背景がある</a:t>
            </a:r>
            <a:endParaRPr lang="en-US" altLang="ja-JP" dirty="0" smtClean="0"/>
          </a:p>
          <a:p>
            <a:pPr marL="0" indent="0">
              <a:buNone/>
            </a:pPr>
            <a:r>
              <a:rPr lang="en-US" altLang="ja-JP" dirty="0" smtClean="0"/>
              <a:t/>
            </a:r>
            <a:br>
              <a:rPr lang="en-US" altLang="ja-JP" dirty="0" smtClean="0"/>
            </a:br>
            <a:endParaRPr lang="en-US" altLang="ja-JP" dirty="0" smtClean="0"/>
          </a:p>
        </p:txBody>
      </p:sp>
      <p:sp>
        <p:nvSpPr>
          <p:cNvPr id="4" name="スライド番号プレースホルダー 3"/>
          <p:cNvSpPr>
            <a:spLocks noGrp="1"/>
          </p:cNvSpPr>
          <p:nvPr>
            <p:ph type="sldNum" sz="quarter" idx="10"/>
          </p:nvPr>
        </p:nvSpPr>
        <p:spPr/>
        <p:txBody>
          <a:bodyPr/>
          <a:lstStyle/>
          <a:p>
            <a:fld id="{CEE4FFC4-235E-DE4E-9CC2-E311BE840D94}" type="slidenum">
              <a:rPr lang="ja-JP" altLang="en-US" smtClean="0"/>
              <a:pPr/>
              <a:t>25</a:t>
            </a:fld>
            <a:endParaRPr lang="ja-JP" altLang="en-US"/>
          </a:p>
        </p:txBody>
      </p:sp>
      <p:sp>
        <p:nvSpPr>
          <p:cNvPr id="5" name="コンテンツ プレースホルダー 2"/>
          <p:cNvSpPr txBox="1">
            <a:spLocks/>
          </p:cNvSpPr>
          <p:nvPr/>
        </p:nvSpPr>
        <p:spPr bwMode="auto">
          <a:xfrm>
            <a:off x="465670" y="3337728"/>
            <a:ext cx="8229600" cy="1088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kumimoji="1" sz="2800" kern="1200">
                <a:solidFill>
                  <a:schemeClr val="tx1"/>
                </a:solidFill>
                <a:latin typeface="+mn-lt"/>
                <a:ea typeface="+mn-ea"/>
                <a:cs typeface="ＭＳ Ｐゴシック" pitchFamily="56" charset="-128"/>
              </a:defRPr>
            </a:lvl1pPr>
            <a:lvl2pPr marL="742950" indent="-285750" algn="l" defTabSz="457200" rtl="0" eaLnBrk="0" fontAlgn="base" hangingPunct="0">
              <a:spcBef>
                <a:spcPct val="20000"/>
              </a:spcBef>
              <a:spcAft>
                <a:spcPct val="0"/>
              </a:spcAft>
              <a:buFont typeface="Arial" charset="0"/>
              <a:buChar char="–"/>
              <a:defRPr kumimoji="1" sz="25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kumimoji="1" sz="22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kumimoji="1" sz="19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kumimoji="1"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Font typeface="Arial" charset="0"/>
              <a:buNone/>
            </a:pPr>
            <a:r>
              <a:rPr lang="en-US" altLang="ja-JP" dirty="0"/>
              <a:t>3</a:t>
            </a:r>
            <a:r>
              <a:rPr lang="en-US" altLang="ja-JP" dirty="0" smtClean="0"/>
              <a:t>.</a:t>
            </a:r>
            <a:r>
              <a:rPr lang="ja-JP" altLang="en-US" dirty="0" smtClean="0"/>
              <a:t> 様々なアクターが存在し、どのような街を描くかという構想が語られてこなかった</a:t>
            </a:r>
            <a:endParaRPr lang="en-US" altLang="ja-JP" dirty="0" smtClean="0"/>
          </a:p>
        </p:txBody>
      </p:sp>
      <p:sp>
        <p:nvSpPr>
          <p:cNvPr id="6" name="コンテンツ プレースホルダー 2"/>
          <p:cNvSpPr txBox="1">
            <a:spLocks/>
          </p:cNvSpPr>
          <p:nvPr/>
        </p:nvSpPr>
        <p:spPr bwMode="auto">
          <a:xfrm>
            <a:off x="457200" y="1603586"/>
            <a:ext cx="8507288" cy="952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kumimoji="1" sz="2800" kern="1200">
                <a:solidFill>
                  <a:schemeClr val="tx1"/>
                </a:solidFill>
                <a:latin typeface="+mn-lt"/>
                <a:ea typeface="+mn-ea"/>
                <a:cs typeface="ＭＳ Ｐゴシック" pitchFamily="56" charset="-128"/>
              </a:defRPr>
            </a:lvl1pPr>
            <a:lvl2pPr marL="742950" indent="-285750" algn="l" defTabSz="457200" rtl="0" eaLnBrk="0" fontAlgn="base" hangingPunct="0">
              <a:spcBef>
                <a:spcPct val="20000"/>
              </a:spcBef>
              <a:spcAft>
                <a:spcPct val="0"/>
              </a:spcAft>
              <a:buFont typeface="Arial" charset="0"/>
              <a:buChar char="–"/>
              <a:defRPr kumimoji="1" sz="25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kumimoji="1" sz="22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kumimoji="1" sz="19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kumimoji="1"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Font typeface="Arial" charset="0"/>
              <a:buNone/>
            </a:pPr>
            <a:r>
              <a:rPr lang="en-US" altLang="ja-JP" dirty="0"/>
              <a:t>1</a:t>
            </a:r>
            <a:r>
              <a:rPr lang="en-US" altLang="ja-JP" dirty="0" smtClean="0"/>
              <a:t>.</a:t>
            </a:r>
            <a:r>
              <a:rPr lang="ja-JP" altLang="en-US" dirty="0" smtClean="0"/>
              <a:t>時代に合わせて、民は巧みに対応してきた</a:t>
            </a:r>
            <a:r>
              <a:rPr lang="en-US" altLang="ja-JP" dirty="0" smtClean="0"/>
              <a:t>(</a:t>
            </a:r>
            <a:r>
              <a:rPr lang="ja-JP" altLang="en-US" dirty="0" smtClean="0"/>
              <a:t>「民の力」</a:t>
            </a:r>
            <a:r>
              <a:rPr lang="en-US" altLang="ja-JP" dirty="0" smtClean="0"/>
              <a:t>)</a:t>
            </a:r>
          </a:p>
          <a:p>
            <a:pPr marL="0" indent="0">
              <a:buFont typeface="Arial" charset="0"/>
              <a:buNone/>
            </a:pPr>
            <a:r>
              <a:rPr lang="ja-JP" altLang="en-US" dirty="0" smtClean="0"/>
              <a:t>→それをバックアップする仕組みが必要である</a:t>
            </a:r>
            <a:r>
              <a:rPr lang="en-US" altLang="ja-JP" dirty="0" smtClean="0"/>
              <a:t/>
            </a:r>
            <a:br>
              <a:rPr lang="en-US" altLang="ja-JP" dirty="0" smtClean="0"/>
            </a:br>
            <a:endParaRPr lang="en-US" altLang="ja-JP" dirty="0" smtClean="0"/>
          </a:p>
        </p:txBody>
      </p:sp>
      <p:sp>
        <p:nvSpPr>
          <p:cNvPr id="7" name="対角する 2 つの角を丸めた四角形 6"/>
          <p:cNvSpPr/>
          <p:nvPr/>
        </p:nvSpPr>
        <p:spPr>
          <a:xfrm>
            <a:off x="457200" y="4426098"/>
            <a:ext cx="8352928" cy="1235150"/>
          </a:xfrm>
          <a:prstGeom prst="round2DiagRect">
            <a:avLst>
              <a:gd name="adj1" fmla="val 50000"/>
              <a:gd name="adj2" fmla="val 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ja-JP" altLang="en-US" sz="2800" dirty="0" smtClean="0"/>
              <a:t>今までのゲートウェイシティの物語を復元し、</a:t>
            </a:r>
            <a:r>
              <a:rPr kumimoji="1" lang="en-US" altLang="ja-JP" sz="2800" dirty="0" smtClean="0"/>
              <a:t/>
            </a:r>
            <a:br>
              <a:rPr kumimoji="1" lang="en-US" altLang="ja-JP" sz="2800" dirty="0" smtClean="0"/>
            </a:br>
            <a:r>
              <a:rPr kumimoji="1" lang="ja-JP" altLang="en-US" sz="2800" dirty="0" smtClean="0"/>
              <a:t>今後のまちづくりの構想を提案</a:t>
            </a:r>
            <a:r>
              <a:rPr kumimoji="1" lang="en-US" altLang="ja-JP" sz="2800" dirty="0" smtClean="0"/>
              <a:t/>
            </a:r>
            <a:br>
              <a:rPr kumimoji="1" lang="en-US" altLang="ja-JP" sz="2800" dirty="0" smtClean="0"/>
            </a:br>
            <a:r>
              <a:rPr kumimoji="1" lang="en-US" altLang="ja-JP" sz="2800" dirty="0" smtClean="0"/>
              <a:t>-</a:t>
            </a:r>
            <a:r>
              <a:rPr kumimoji="1" lang="ja-JP" altLang="en-US" sz="2400" dirty="0" smtClean="0"/>
              <a:t>合意形成のための判断材料を提起</a:t>
            </a:r>
            <a:r>
              <a:rPr kumimoji="1" lang="en-US" altLang="ja-JP" sz="2400" dirty="0" smtClean="0"/>
              <a:t>-</a:t>
            </a:r>
            <a:endParaRPr kumimoji="1" lang="ja-JP" altLang="en-US" sz="2800" dirty="0"/>
          </a:p>
        </p:txBody>
      </p:sp>
    </p:spTree>
    <p:extLst>
      <p:ext uri="{BB962C8B-B14F-4D97-AF65-F5344CB8AC3E}">
        <p14:creationId xmlns:p14="http://schemas.microsoft.com/office/powerpoint/2010/main" val="2411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Placeholder 3"/>
          <p:cNvSpPr>
            <a:spLocks noGrp="1"/>
          </p:cNvSpPr>
          <p:nvPr>
            <p:ph type="body" idx="1"/>
          </p:nvPr>
        </p:nvSpPr>
        <p:spPr>
          <a:xfrm>
            <a:off x="2779713" y="2133600"/>
            <a:ext cx="3544887" cy="446088"/>
          </a:xfrm>
        </p:spPr>
        <p:txBody>
          <a:bodyPr/>
          <a:lstStyle/>
          <a:p>
            <a:r>
              <a:rPr lang="ja-JP" altLang="en-US" dirty="0"/>
              <a:t>ありがとう</a:t>
            </a:r>
            <a:r>
              <a:rPr lang="ja-JP" altLang="en-US" dirty="0" smtClean="0"/>
              <a:t>ございました</a:t>
            </a:r>
            <a:endParaRPr lang="ja-JP" altLang="en-US" dirty="0"/>
          </a:p>
        </p:txBody>
      </p:sp>
      <p:sp>
        <p:nvSpPr>
          <p:cNvPr id="3" name="Slide Number Placeholder 2"/>
          <p:cNvSpPr>
            <a:spLocks noGrp="1"/>
          </p:cNvSpPr>
          <p:nvPr>
            <p:ph type="sldNum" sz="quarter" idx="10"/>
          </p:nvPr>
        </p:nvSpPr>
        <p:spPr/>
        <p:txBody>
          <a:bodyPr/>
          <a:lstStyle>
            <a:lvl1pPr eaLnBrk="0" hangingPunct="0">
              <a:defRPr kumimoji="1" sz="2400">
                <a:solidFill>
                  <a:schemeClr val="tx1"/>
                </a:solidFill>
                <a:latin typeface="Arial" charset="0"/>
                <a:ea typeface="ＭＳ Ｐゴシック" charset="-128"/>
              </a:defRPr>
            </a:lvl1pPr>
            <a:lvl2pPr marL="37931725" indent="-37474525" eaLnBrk="0" hangingPunct="0">
              <a:defRPr kumimoji="1" sz="2400">
                <a:solidFill>
                  <a:schemeClr val="tx1"/>
                </a:solidFill>
                <a:latin typeface="Arial" charset="0"/>
                <a:ea typeface="ＭＳ Ｐゴシック" charset="-128"/>
              </a:defRPr>
            </a:lvl2pPr>
            <a:lvl3pPr eaLnBrk="0" hangingPunct="0">
              <a:defRPr kumimoji="1" sz="2400">
                <a:solidFill>
                  <a:schemeClr val="tx1"/>
                </a:solidFill>
                <a:latin typeface="Arial" charset="0"/>
                <a:ea typeface="ＭＳ Ｐゴシック" charset="-128"/>
              </a:defRPr>
            </a:lvl3pPr>
            <a:lvl4pPr eaLnBrk="0" hangingPunct="0">
              <a:defRPr kumimoji="1" sz="2400">
                <a:solidFill>
                  <a:schemeClr val="tx1"/>
                </a:solidFill>
                <a:latin typeface="Arial" charset="0"/>
                <a:ea typeface="ＭＳ Ｐゴシック" charset="-128"/>
              </a:defRPr>
            </a:lvl4pPr>
            <a:lvl5pPr eaLnBrk="0" hangingPunct="0">
              <a:defRPr kumimoji="1" sz="2400">
                <a:solidFill>
                  <a:schemeClr val="tx1"/>
                </a:solidFill>
                <a:latin typeface="Arial" charset="0"/>
                <a:ea typeface="ＭＳ Ｐゴシック" charset="-128"/>
              </a:defRPr>
            </a:lvl5pPr>
            <a:lvl6pPr marL="457200" eaLnBrk="0" fontAlgn="base" hangingPunct="0">
              <a:spcBef>
                <a:spcPct val="0"/>
              </a:spcBef>
              <a:spcAft>
                <a:spcPct val="0"/>
              </a:spcAft>
              <a:defRPr kumimoji="1" sz="2400">
                <a:solidFill>
                  <a:schemeClr val="tx1"/>
                </a:solidFill>
                <a:latin typeface="Arial" charset="0"/>
                <a:ea typeface="ＭＳ Ｐゴシック" charset="-128"/>
              </a:defRPr>
            </a:lvl6pPr>
            <a:lvl7pPr marL="914400" eaLnBrk="0" fontAlgn="base" hangingPunct="0">
              <a:spcBef>
                <a:spcPct val="0"/>
              </a:spcBef>
              <a:spcAft>
                <a:spcPct val="0"/>
              </a:spcAft>
              <a:defRPr kumimoji="1" sz="2400">
                <a:solidFill>
                  <a:schemeClr val="tx1"/>
                </a:solidFill>
                <a:latin typeface="Arial" charset="0"/>
                <a:ea typeface="ＭＳ Ｐゴシック" charset="-128"/>
              </a:defRPr>
            </a:lvl7pPr>
            <a:lvl8pPr marL="1371600" eaLnBrk="0" fontAlgn="base" hangingPunct="0">
              <a:spcBef>
                <a:spcPct val="0"/>
              </a:spcBef>
              <a:spcAft>
                <a:spcPct val="0"/>
              </a:spcAft>
              <a:defRPr kumimoji="1" sz="2400">
                <a:solidFill>
                  <a:schemeClr val="tx1"/>
                </a:solidFill>
                <a:latin typeface="Arial" charset="0"/>
                <a:ea typeface="ＭＳ Ｐゴシック" charset="-128"/>
              </a:defRPr>
            </a:lvl8pPr>
            <a:lvl9pPr marL="18288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fld id="{0C6A9E62-9145-CE4F-948C-61585C0ECDDA}" type="slidenum">
              <a:rPr lang="ja-JP" altLang="en-US" sz="1200">
                <a:solidFill>
                  <a:srgbClr val="898989"/>
                </a:solidFill>
                <a:latin typeface="Calibri" charset="0"/>
              </a:rPr>
              <a:pPr eaLnBrk="1" hangingPunct="1"/>
              <a:t>26</a:t>
            </a:fld>
            <a:endParaRPr lang="ja-JP" altLang="en-US" sz="1200">
              <a:solidFill>
                <a:srgbClr val="898989"/>
              </a:solidFill>
              <a:latin typeface="Calibri" charset="0"/>
            </a:endParaRPr>
          </a:p>
        </p:txBody>
      </p:sp>
      <p:sp>
        <p:nvSpPr>
          <p:cNvPr id="4" name="Subtitle 2"/>
          <p:cNvSpPr txBox="1">
            <a:spLocks/>
          </p:cNvSpPr>
          <p:nvPr/>
        </p:nvSpPr>
        <p:spPr bwMode="auto">
          <a:xfrm>
            <a:off x="971600" y="3789040"/>
            <a:ext cx="7468716" cy="1067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noAutofit/>
          </a:bodyPr>
          <a:lstStyle>
            <a:lvl1pPr marL="0" indent="0" algn="ctr" defTabSz="457200" rtl="0" eaLnBrk="0" fontAlgn="base" hangingPunct="0">
              <a:spcBef>
                <a:spcPct val="20000"/>
              </a:spcBef>
              <a:spcAft>
                <a:spcPct val="0"/>
              </a:spcAft>
              <a:buFont typeface="Arial" charset="0"/>
              <a:buNone/>
              <a:defRPr kumimoji="1" sz="2000" kern="1200">
                <a:solidFill>
                  <a:schemeClr val="tx1"/>
                </a:solidFill>
                <a:latin typeface="+mn-lt"/>
                <a:ea typeface="+mn-ea"/>
                <a:cs typeface="ＭＳ Ｐゴシック" pitchFamily="56" charset="-128"/>
              </a:defRPr>
            </a:lvl1pPr>
            <a:lvl2pPr marL="457200" indent="0" algn="l" defTabSz="457200" rtl="0" eaLnBrk="0" fontAlgn="base" hangingPunct="0">
              <a:spcBef>
                <a:spcPct val="20000"/>
              </a:spcBef>
              <a:spcAft>
                <a:spcPct val="0"/>
              </a:spcAft>
              <a:buFont typeface="Arial" charset="0"/>
              <a:buNone/>
              <a:defRPr kumimoji="1" sz="1800" kern="1200">
                <a:solidFill>
                  <a:schemeClr val="tx1">
                    <a:tint val="75000"/>
                  </a:schemeClr>
                </a:solidFill>
                <a:latin typeface="+mn-lt"/>
                <a:ea typeface="+mn-ea"/>
                <a:cs typeface="+mn-cs"/>
              </a:defRPr>
            </a:lvl2pPr>
            <a:lvl3pPr marL="914400" indent="0" algn="l" defTabSz="457200" rtl="0" eaLnBrk="0" fontAlgn="base" hangingPunct="0">
              <a:spcBef>
                <a:spcPct val="20000"/>
              </a:spcBef>
              <a:spcAft>
                <a:spcPct val="0"/>
              </a:spcAft>
              <a:buFont typeface="Arial" charset="0"/>
              <a:buNone/>
              <a:defRPr kumimoji="1" sz="1600" kern="1200">
                <a:solidFill>
                  <a:schemeClr val="tx1">
                    <a:tint val="75000"/>
                  </a:schemeClr>
                </a:solidFill>
                <a:latin typeface="+mn-lt"/>
                <a:ea typeface="+mn-ea"/>
                <a:cs typeface="+mn-cs"/>
              </a:defRPr>
            </a:lvl3pPr>
            <a:lvl4pPr marL="1371600" indent="0" algn="l" defTabSz="457200" rtl="0" eaLnBrk="0" fontAlgn="base" hangingPunct="0">
              <a:spcBef>
                <a:spcPct val="20000"/>
              </a:spcBef>
              <a:spcAft>
                <a:spcPct val="0"/>
              </a:spcAft>
              <a:buFont typeface="Arial" charset="0"/>
              <a:buNone/>
              <a:defRPr kumimoji="1" sz="1400" kern="1200">
                <a:solidFill>
                  <a:schemeClr val="tx1">
                    <a:tint val="75000"/>
                  </a:schemeClr>
                </a:solidFill>
                <a:latin typeface="+mn-lt"/>
                <a:ea typeface="+mn-ea"/>
                <a:cs typeface="+mn-cs"/>
              </a:defRPr>
            </a:lvl4pPr>
            <a:lvl5pPr marL="1828800" indent="0" algn="l" defTabSz="457200" rtl="0" eaLnBrk="0" fontAlgn="base" hangingPunct="0">
              <a:spcBef>
                <a:spcPct val="20000"/>
              </a:spcBef>
              <a:spcAft>
                <a:spcPct val="0"/>
              </a:spcAft>
              <a:buFont typeface="Arial" charset="0"/>
              <a:buNone/>
              <a:defRPr kumimoji="1"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kumimoji="1"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kumimoji="1"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kumimoji="1"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kumimoji="1" sz="1400" kern="1200">
                <a:solidFill>
                  <a:schemeClr val="tx1">
                    <a:tint val="75000"/>
                  </a:schemeClr>
                </a:solidFill>
                <a:latin typeface="+mn-lt"/>
                <a:ea typeface="+mn-ea"/>
                <a:cs typeface="+mn-cs"/>
              </a:defRPr>
            </a:lvl9pPr>
          </a:lstStyle>
          <a:p>
            <a:r>
              <a:rPr lang="ja-JP" altLang="en-US" sz="1600" dirty="0" smtClean="0">
                <a:latin typeface="+mn-ea"/>
                <a:cs typeface="Meiryo" charset="-128"/>
              </a:rPr>
              <a:t>大阪市立大学</a:t>
            </a:r>
            <a:r>
              <a:rPr lang="en-US" altLang="ja-JP" sz="1600" dirty="0" smtClean="0">
                <a:latin typeface="+mn-ea"/>
                <a:cs typeface="Meiryo" charset="-128"/>
              </a:rPr>
              <a:t> CR</a:t>
            </a:r>
            <a:r>
              <a:rPr lang="ja-JP" altLang="en-US" sz="1600" dirty="0" smtClean="0">
                <a:latin typeface="+mn-ea"/>
                <a:cs typeface="Meiryo" charset="-128"/>
              </a:rPr>
              <a:t>副専攻</a:t>
            </a:r>
            <a:r>
              <a:rPr lang="en-US" altLang="ja-JP" sz="1600" dirty="0" smtClean="0">
                <a:latin typeface="+mn-ea"/>
                <a:cs typeface="Meiryo" charset="-128"/>
              </a:rPr>
              <a:t> 0</a:t>
            </a:r>
            <a:r>
              <a:rPr lang="ja-JP" altLang="en-US" sz="1600" dirty="0" smtClean="0">
                <a:latin typeface="+mn-ea"/>
                <a:cs typeface="Meiryo" charset="-128"/>
              </a:rPr>
              <a:t>期生</a:t>
            </a:r>
            <a:endParaRPr lang="en-US" altLang="ja-JP" sz="1600" dirty="0" smtClean="0">
              <a:latin typeface="+mn-ea"/>
              <a:cs typeface="Meiryo" charset="-128"/>
            </a:endParaRPr>
          </a:p>
          <a:p>
            <a:r>
              <a:rPr lang="en-US" altLang="ja-JP" sz="1600" dirty="0" smtClean="0">
                <a:latin typeface="+mn-ea"/>
                <a:cs typeface="Meiryo" charset="-128"/>
              </a:rPr>
              <a:t>11</a:t>
            </a:r>
            <a:r>
              <a:rPr lang="ja-JP" altLang="en-US" sz="1600" dirty="0" smtClean="0">
                <a:latin typeface="+mn-ea"/>
                <a:cs typeface="Meiryo" charset="-128"/>
              </a:rPr>
              <a:t>名</a:t>
            </a:r>
            <a:r>
              <a:rPr lang="en-US" altLang="ja-JP" sz="1600" dirty="0" smtClean="0">
                <a:latin typeface="+mn-ea"/>
                <a:cs typeface="Meiryo" charset="-128"/>
              </a:rPr>
              <a:t> (</a:t>
            </a:r>
            <a:r>
              <a:rPr lang="ja-JP" altLang="en-US" sz="1600" dirty="0" smtClean="0">
                <a:latin typeface="+mn-ea"/>
                <a:cs typeface="Meiryo" charset="-128"/>
              </a:rPr>
              <a:t>法学部・文学部・商学部・工学部</a:t>
            </a:r>
            <a:r>
              <a:rPr lang="en-US" altLang="ja-JP" sz="1600" dirty="0" smtClean="0">
                <a:latin typeface="+mn-ea"/>
                <a:cs typeface="Meiryo" charset="-128"/>
              </a:rPr>
              <a:t>)</a:t>
            </a:r>
            <a:br>
              <a:rPr lang="en-US" altLang="ja-JP" sz="1600" dirty="0" smtClean="0">
                <a:latin typeface="+mn-ea"/>
                <a:cs typeface="Meiryo" charset="-128"/>
              </a:rPr>
            </a:br>
            <a:r>
              <a:rPr lang="en-US" altLang="ja-JP" sz="1600" dirty="0" smtClean="0">
                <a:latin typeface="+mn-ea"/>
                <a:cs typeface="Meiryo" charset="-128"/>
              </a:rPr>
              <a:t/>
            </a:r>
            <a:br>
              <a:rPr lang="en-US" altLang="ja-JP" sz="1600" dirty="0" smtClean="0">
                <a:latin typeface="+mn-ea"/>
                <a:cs typeface="Meiryo" charset="-128"/>
              </a:rPr>
            </a:br>
            <a:r>
              <a:rPr lang="en-US" altLang="ja-JP" sz="1600" dirty="0" smtClean="0">
                <a:latin typeface="+mn-ea"/>
                <a:cs typeface="Meiryo" charset="-128"/>
              </a:rPr>
              <a:t>CR</a:t>
            </a:r>
            <a:r>
              <a:rPr lang="ja-JP" altLang="en-US" sz="1600" dirty="0" smtClean="0">
                <a:latin typeface="+mn-ea"/>
                <a:cs typeface="Meiryo" charset="-128"/>
              </a:rPr>
              <a:t>副専攻プログラムで「大阪の再生・賦活と安全・安心」を学修してきたことを生かし、</a:t>
            </a:r>
            <a:r>
              <a:rPr lang="en-US" altLang="ja-JP" sz="1600" dirty="0" smtClean="0">
                <a:latin typeface="+mn-ea"/>
                <a:cs typeface="Meiryo" charset="-128"/>
              </a:rPr>
              <a:t/>
            </a:r>
            <a:br>
              <a:rPr lang="en-US" altLang="ja-JP" sz="1600" dirty="0" smtClean="0">
                <a:latin typeface="+mn-ea"/>
                <a:cs typeface="Meiryo" charset="-128"/>
              </a:rPr>
            </a:br>
            <a:r>
              <a:rPr lang="ja-JP" altLang="en-US" sz="1600" dirty="0" smtClean="0">
                <a:latin typeface="+mn-ea"/>
                <a:cs typeface="Meiryo" charset="-128"/>
              </a:rPr>
              <a:t>これからも地域に貢献できるように励んでいきます</a:t>
            </a:r>
            <a:endParaRPr lang="en-US" altLang="ja-JP" sz="1600" dirty="0">
              <a:latin typeface="+mn-ea"/>
              <a:cs typeface="Meiryo" charset="-128"/>
            </a:endParaRPr>
          </a:p>
        </p:txBody>
      </p:sp>
    </p:spTree>
    <p:extLst>
      <p:ext uri="{BB962C8B-B14F-4D97-AF65-F5344CB8AC3E}">
        <p14:creationId xmlns:p14="http://schemas.microsoft.com/office/powerpoint/2010/main" val="10245413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87408"/>
            <a:ext cx="8229600" cy="1615182"/>
          </a:xfrm>
        </p:spPr>
        <p:txBody>
          <a:bodyPr>
            <a:noAutofit/>
          </a:bodyPr>
          <a:lstStyle/>
          <a:p>
            <a:pPr lvl="0"/>
            <a:r>
              <a:rPr lang="en-US" altLang="ja-JP" dirty="0" smtClean="0"/>
              <a:t>B</a:t>
            </a:r>
            <a:r>
              <a:rPr lang="ja-JP" altLang="en-US" dirty="0" smtClean="0"/>
              <a:t>チーム</a:t>
            </a:r>
            <a:br>
              <a:rPr lang="ja-JP" altLang="en-US" dirty="0" smtClean="0"/>
            </a:br>
            <a:r>
              <a:rPr lang="ja-JP" altLang="en-US" dirty="0" smtClean="0"/>
              <a:t>西成区</a:t>
            </a:r>
            <a:r>
              <a:rPr lang="ja-JP" altLang="en-US" dirty="0"/>
              <a:t>北西部の活性化の切り札になるか</a:t>
            </a:r>
            <a:r>
              <a:rPr lang="ja-JP" altLang="en-US" dirty="0" smtClean="0"/>
              <a:t>？</a:t>
            </a:r>
            <a:r>
              <a:rPr lang="en-US" altLang="ja-JP" sz="3200" dirty="0"/>
              <a:t/>
            </a:r>
            <a:br>
              <a:rPr lang="en-US" altLang="ja-JP" sz="3200" dirty="0"/>
            </a:br>
            <a:r>
              <a:rPr lang="en-US" altLang="ja-JP" dirty="0" smtClean="0"/>
              <a:t>〜</a:t>
            </a:r>
            <a:r>
              <a:rPr lang="ja-JP" altLang="en-US" dirty="0"/>
              <a:t>インバウンドの増加をキャッチして</a:t>
            </a:r>
            <a:r>
              <a:rPr lang="en-US" altLang="ja-JP" dirty="0" smtClean="0"/>
              <a:t>〜</a:t>
            </a:r>
            <a:endParaRPr kumimoji="1" lang="ja-JP" altLang="en-US" dirty="0"/>
          </a:p>
        </p:txBody>
      </p:sp>
      <p:sp>
        <p:nvSpPr>
          <p:cNvPr id="3" name="コンテンツ プレースホルダー 2"/>
          <p:cNvSpPr>
            <a:spLocks noGrp="1"/>
          </p:cNvSpPr>
          <p:nvPr>
            <p:ph idx="1"/>
          </p:nvPr>
        </p:nvSpPr>
        <p:spPr>
          <a:xfrm>
            <a:off x="457200" y="2045586"/>
            <a:ext cx="8229600" cy="1985218"/>
          </a:xfrm>
        </p:spPr>
        <p:txBody>
          <a:bodyPr/>
          <a:lstStyle/>
          <a:p>
            <a:r>
              <a:rPr kumimoji="1" lang="ja-JP" altLang="en-US" sz="3000" dirty="0" smtClean="0"/>
              <a:t>ミッション</a:t>
            </a:r>
          </a:p>
          <a:p>
            <a:pPr marL="457200" lvl="1" indent="0">
              <a:buNone/>
            </a:pPr>
            <a:r>
              <a:rPr lang="ja-JP" altLang="en-US" sz="3000" dirty="0" smtClean="0"/>
              <a:t>訪日</a:t>
            </a:r>
            <a:r>
              <a:rPr lang="ja-JP" altLang="en-US" sz="3000" dirty="0"/>
              <a:t>外国人観光客の増加をチャンスとして</a:t>
            </a:r>
            <a:r>
              <a:rPr lang="ja-JP" altLang="en-US" sz="3000" dirty="0" smtClean="0"/>
              <a:t>、</a:t>
            </a:r>
            <a:br>
              <a:rPr lang="ja-JP" altLang="en-US" sz="3000" dirty="0" smtClean="0"/>
            </a:br>
            <a:r>
              <a:rPr lang="ja-JP" altLang="en-US" sz="3000" dirty="0" smtClean="0"/>
              <a:t>副都心周辺の大阪</a:t>
            </a:r>
            <a:r>
              <a:rPr lang="en-US" altLang="ja-JP" sz="3000" dirty="0" smtClean="0"/>
              <a:t>LOOP</a:t>
            </a:r>
            <a:r>
              <a:rPr lang="ja-JP" altLang="en-US" sz="3000" dirty="0" smtClean="0"/>
              <a:t>の活性化を目指す</a:t>
            </a:r>
            <a:endParaRPr lang="ja-JP" altLang="en-US" sz="3000" dirty="0"/>
          </a:p>
          <a:p>
            <a:pPr marL="457200" lvl="1" indent="0">
              <a:buNone/>
            </a:pPr>
            <a:endParaRPr kumimoji="1" lang="ja-JP" altLang="en-US" sz="3000" dirty="0"/>
          </a:p>
        </p:txBody>
      </p:sp>
      <p:sp>
        <p:nvSpPr>
          <p:cNvPr id="4" name="スライド番号プレースホルダー 3"/>
          <p:cNvSpPr>
            <a:spLocks noGrp="1"/>
          </p:cNvSpPr>
          <p:nvPr>
            <p:ph type="sldNum" sz="quarter" idx="10"/>
          </p:nvPr>
        </p:nvSpPr>
        <p:spPr/>
        <p:txBody>
          <a:bodyPr/>
          <a:lstStyle/>
          <a:p>
            <a:fld id="{CEE4FFC4-235E-DE4E-9CC2-E311BE840D94}" type="slidenum">
              <a:rPr lang="ja-JP" altLang="en-US" smtClean="0"/>
              <a:pPr/>
              <a:t>3</a:t>
            </a:fld>
            <a:endParaRPr lang="ja-JP" altLang="en-US"/>
          </a:p>
        </p:txBody>
      </p:sp>
      <p:sp>
        <p:nvSpPr>
          <p:cNvPr id="6" name="コンテンツ プレースホルダー 2"/>
          <p:cNvSpPr txBox="1">
            <a:spLocks/>
          </p:cNvSpPr>
          <p:nvPr/>
        </p:nvSpPr>
        <p:spPr bwMode="auto">
          <a:xfrm>
            <a:off x="914400" y="3893074"/>
            <a:ext cx="8229600" cy="5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kumimoji="1" sz="2800" kern="1200">
                <a:solidFill>
                  <a:schemeClr val="tx1"/>
                </a:solidFill>
                <a:latin typeface="+mn-lt"/>
                <a:ea typeface="+mn-ea"/>
                <a:cs typeface="ＭＳ Ｐゴシック" pitchFamily="56" charset="-128"/>
              </a:defRPr>
            </a:lvl1pPr>
            <a:lvl2pPr marL="742950" indent="-285750" algn="l" defTabSz="457200" rtl="0" eaLnBrk="0" fontAlgn="base" hangingPunct="0">
              <a:spcBef>
                <a:spcPct val="20000"/>
              </a:spcBef>
              <a:spcAft>
                <a:spcPct val="0"/>
              </a:spcAft>
              <a:buFont typeface="Arial" charset="0"/>
              <a:buChar char="–"/>
              <a:defRPr kumimoji="1" sz="25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kumimoji="1" sz="22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kumimoji="1" sz="19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kumimoji="1"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None/>
            </a:pPr>
            <a:r>
              <a:rPr lang="en-US" altLang="ja-JP" dirty="0" smtClean="0"/>
              <a:t>1. </a:t>
            </a:r>
            <a:r>
              <a:rPr lang="ja-JP" altLang="en-US" dirty="0" smtClean="0"/>
              <a:t>地元商店街への外国人観光客の呼び込み</a:t>
            </a:r>
          </a:p>
        </p:txBody>
      </p:sp>
      <p:sp>
        <p:nvSpPr>
          <p:cNvPr id="7" name="コンテンツ プレースホルダー 2"/>
          <p:cNvSpPr txBox="1">
            <a:spLocks/>
          </p:cNvSpPr>
          <p:nvPr/>
        </p:nvSpPr>
        <p:spPr bwMode="auto">
          <a:xfrm>
            <a:off x="914400" y="4677820"/>
            <a:ext cx="8229600" cy="455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kumimoji="1" sz="2800" kern="1200">
                <a:solidFill>
                  <a:schemeClr val="tx1"/>
                </a:solidFill>
                <a:latin typeface="+mn-lt"/>
                <a:ea typeface="+mn-ea"/>
                <a:cs typeface="ＭＳ Ｐゴシック" pitchFamily="56" charset="-128"/>
              </a:defRPr>
            </a:lvl1pPr>
            <a:lvl2pPr marL="742950" indent="-285750" algn="l" defTabSz="457200" rtl="0" eaLnBrk="0" fontAlgn="base" hangingPunct="0">
              <a:spcBef>
                <a:spcPct val="20000"/>
              </a:spcBef>
              <a:spcAft>
                <a:spcPct val="0"/>
              </a:spcAft>
              <a:buFont typeface="Arial" charset="0"/>
              <a:buChar char="–"/>
              <a:defRPr kumimoji="1" sz="25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kumimoji="1" sz="22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kumimoji="1" sz="19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kumimoji="1"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Font typeface="Arial" charset="0"/>
              <a:buNone/>
            </a:pPr>
            <a:r>
              <a:rPr lang="en-US" altLang="ja-JP" dirty="0" smtClean="0"/>
              <a:t>2. </a:t>
            </a:r>
            <a:r>
              <a:rPr lang="ja-JP" altLang="en-US" dirty="0" smtClean="0"/>
              <a:t>空き家問題の解決策としての民泊転用の検証</a:t>
            </a:r>
            <a:endParaRPr lang="ja-JP" altLang="en-US" dirty="0"/>
          </a:p>
        </p:txBody>
      </p:sp>
    </p:spTree>
    <p:extLst>
      <p:ext uri="{BB962C8B-B14F-4D97-AF65-F5344CB8AC3E}">
        <p14:creationId xmlns:p14="http://schemas.microsoft.com/office/powerpoint/2010/main" val="119784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45200"/>
            <a:ext cx="8229600" cy="533400"/>
          </a:xfrm>
        </p:spPr>
        <p:txBody>
          <a:bodyPr/>
          <a:lstStyle/>
          <a:p>
            <a:r>
              <a:rPr kumimoji="1" lang="ja-JP" altLang="en-US" dirty="0" smtClean="0"/>
              <a:t>活動の経緯</a:t>
            </a:r>
            <a:endParaRPr kumimoji="1" lang="ja-JP" altLang="en-US" dirty="0"/>
          </a:p>
        </p:txBody>
      </p:sp>
      <p:sp>
        <p:nvSpPr>
          <p:cNvPr id="3" name="コンテンツ プレースホルダー 2"/>
          <p:cNvSpPr>
            <a:spLocks noGrp="1"/>
          </p:cNvSpPr>
          <p:nvPr>
            <p:ph idx="1"/>
          </p:nvPr>
        </p:nvSpPr>
        <p:spPr>
          <a:xfrm>
            <a:off x="457200" y="1340768"/>
            <a:ext cx="8229600" cy="896888"/>
          </a:xfrm>
        </p:spPr>
        <p:txBody>
          <a:bodyPr/>
          <a:lstStyle/>
          <a:p>
            <a:r>
              <a:rPr kumimoji="1" lang="ja-JP" altLang="en-US" dirty="0" smtClean="0"/>
              <a:t>西</a:t>
            </a:r>
            <a:r>
              <a:rPr lang="ja-JP" altLang="en-US" dirty="0" smtClean="0"/>
              <a:t>成区北部の抱える課題</a:t>
            </a:r>
            <a:endParaRPr lang="ja-JP" altLang="en-US" dirty="0"/>
          </a:p>
          <a:p>
            <a:pPr lvl="1"/>
            <a:r>
              <a:rPr lang="ja-JP" altLang="en-US" dirty="0" smtClean="0"/>
              <a:t>歯止めがかからない人口減少</a:t>
            </a:r>
            <a:r>
              <a:rPr lang="en-US" altLang="ja-JP" dirty="0" smtClean="0"/>
              <a:t> </a:t>
            </a:r>
            <a:r>
              <a:rPr lang="ja-JP" altLang="en-US" dirty="0" smtClean="0"/>
              <a:t>と</a:t>
            </a:r>
            <a:r>
              <a:rPr lang="en-US" altLang="ja-JP" dirty="0" smtClean="0"/>
              <a:t> </a:t>
            </a:r>
            <a:r>
              <a:rPr lang="ja-JP" altLang="en-US" dirty="0" smtClean="0"/>
              <a:t>空き家の増加</a:t>
            </a:r>
          </a:p>
        </p:txBody>
      </p:sp>
      <p:sp>
        <p:nvSpPr>
          <p:cNvPr id="4" name="スライド番号プレースホルダー 3"/>
          <p:cNvSpPr>
            <a:spLocks noGrp="1"/>
          </p:cNvSpPr>
          <p:nvPr>
            <p:ph type="sldNum" sz="quarter" idx="10"/>
          </p:nvPr>
        </p:nvSpPr>
        <p:spPr/>
        <p:txBody>
          <a:bodyPr/>
          <a:lstStyle/>
          <a:p>
            <a:fld id="{CEE4FFC4-235E-DE4E-9CC2-E311BE840D94}" type="slidenum">
              <a:rPr lang="ja-JP" altLang="en-US" smtClean="0"/>
              <a:pPr/>
              <a:t>4</a:t>
            </a:fld>
            <a:endParaRPr lang="ja-JP" altLang="en-US"/>
          </a:p>
        </p:txBody>
      </p:sp>
      <p:pic>
        <p:nvPicPr>
          <p:cNvPr id="8" name="図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520" y="1315659"/>
            <a:ext cx="5281693" cy="5281693"/>
          </a:xfrm>
          <a:prstGeom prst="rect">
            <a:avLst/>
          </a:prstGeom>
        </p:spPr>
      </p:pic>
      <p:sp>
        <p:nvSpPr>
          <p:cNvPr id="13" name="テキスト ボックス 12"/>
          <p:cNvSpPr txBox="1"/>
          <p:nvPr/>
        </p:nvSpPr>
        <p:spPr>
          <a:xfrm>
            <a:off x="5533213" y="1789212"/>
            <a:ext cx="2808312"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dirty="0" smtClean="0"/>
              <a:t>データ出典</a:t>
            </a:r>
            <a:r>
              <a:rPr lang="en-US" altLang="ja-JP" dirty="0" smtClean="0"/>
              <a:t>:</a:t>
            </a:r>
            <a:br>
              <a:rPr lang="en-US" altLang="ja-JP" dirty="0" smtClean="0"/>
            </a:br>
            <a:r>
              <a:rPr kumimoji="1" lang="ja-JP" altLang="en-US" dirty="0" smtClean="0"/>
              <a:t>国勢調査</a:t>
            </a:r>
            <a:r>
              <a:rPr lang="en-US" altLang="ja-JP" dirty="0" smtClean="0"/>
              <a:t>2010</a:t>
            </a:r>
            <a:r>
              <a:rPr lang="ja-JP" altLang="en-US" dirty="0" smtClean="0"/>
              <a:t>年・</a:t>
            </a:r>
            <a:r>
              <a:rPr lang="en-US" altLang="ja-JP" dirty="0" smtClean="0"/>
              <a:t>2015</a:t>
            </a:r>
            <a:r>
              <a:rPr lang="ja-JP" altLang="en-US" dirty="0" smtClean="0"/>
              <a:t>年</a:t>
            </a:r>
            <a:endParaRPr kumimoji="1" lang="ja-JP" altLang="en-US" dirty="0"/>
          </a:p>
        </p:txBody>
      </p:sp>
      <p:sp>
        <p:nvSpPr>
          <p:cNvPr id="9" name="フレーム 8"/>
          <p:cNvSpPr/>
          <p:nvPr/>
        </p:nvSpPr>
        <p:spPr>
          <a:xfrm>
            <a:off x="3131840" y="4653136"/>
            <a:ext cx="216024" cy="288032"/>
          </a:xfrm>
          <a:prstGeom prst="frame">
            <a:avLst>
              <a:gd name="adj1" fmla="val 11030"/>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solidFill>
                <a:schemeClr val="tx1"/>
              </a:solidFill>
            </a:endParaRPr>
          </a:p>
        </p:txBody>
      </p:sp>
      <p:sp>
        <p:nvSpPr>
          <p:cNvPr id="14" name="右矢印 13"/>
          <p:cNvSpPr/>
          <p:nvPr/>
        </p:nvSpPr>
        <p:spPr>
          <a:xfrm rot="11159674">
            <a:off x="3369479" y="4653136"/>
            <a:ext cx="3096344" cy="576064"/>
          </a:xfrm>
          <a:prstGeom prst="rightArrow">
            <a:avLst>
              <a:gd name="adj1" fmla="val 8212"/>
              <a:gd name="adj2" fmla="val 85322"/>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pic>
        <p:nvPicPr>
          <p:cNvPr id="10" name="図 9"/>
          <p:cNvPicPr>
            <a:picLocks noChangeAspect="1"/>
          </p:cNvPicPr>
          <p:nvPr/>
        </p:nvPicPr>
        <p:blipFill rotWithShape="1">
          <a:blip r:embed="rId4" cstate="email">
            <a:extLst>
              <a:ext uri="{28A0092B-C50C-407E-A947-70E740481C1C}">
                <a14:useLocalDpi xmlns:a14="http://schemas.microsoft.com/office/drawing/2010/main"/>
              </a:ext>
            </a:extLst>
          </a:blip>
          <a:srcRect l="44990" t="54746" r="34363" b="25712"/>
          <a:stretch/>
        </p:blipFill>
        <p:spPr>
          <a:xfrm>
            <a:off x="6012160" y="3586256"/>
            <a:ext cx="2937563" cy="2780578"/>
          </a:xfrm>
          <a:prstGeom prst="rect">
            <a:avLst/>
          </a:prstGeom>
        </p:spPr>
      </p:pic>
      <p:sp>
        <p:nvSpPr>
          <p:cNvPr id="11" name="フレーム 10"/>
          <p:cNvSpPr/>
          <p:nvPr/>
        </p:nvSpPr>
        <p:spPr>
          <a:xfrm rot="691221">
            <a:off x="7170168" y="4679459"/>
            <a:ext cx="621543" cy="916631"/>
          </a:xfrm>
          <a:prstGeom prst="frame">
            <a:avLst>
              <a:gd name="adj1" fmla="val 10012"/>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1622838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par>
                                <p:cTn id="27" presetID="53" presetClass="entr" presetSubtype="16"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Effect transition="in" filter="fade">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9" grpId="0" animBg="1"/>
      <p:bldP spid="14"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45200"/>
            <a:ext cx="8229600" cy="533400"/>
          </a:xfrm>
        </p:spPr>
        <p:txBody>
          <a:bodyPr/>
          <a:lstStyle/>
          <a:p>
            <a:r>
              <a:rPr kumimoji="1" lang="ja-JP" altLang="en-US" dirty="0" smtClean="0"/>
              <a:t>活動の経緯</a:t>
            </a:r>
            <a:endParaRPr kumimoji="1" lang="ja-JP" altLang="en-US" dirty="0"/>
          </a:p>
        </p:txBody>
      </p:sp>
      <p:sp>
        <p:nvSpPr>
          <p:cNvPr id="4" name="スライド番号プレースホルダー 3"/>
          <p:cNvSpPr>
            <a:spLocks noGrp="1"/>
          </p:cNvSpPr>
          <p:nvPr>
            <p:ph type="sldNum" sz="quarter" idx="10"/>
          </p:nvPr>
        </p:nvSpPr>
        <p:spPr/>
        <p:txBody>
          <a:bodyPr/>
          <a:lstStyle/>
          <a:p>
            <a:fld id="{CEE4FFC4-235E-DE4E-9CC2-E311BE840D94}" type="slidenum">
              <a:rPr lang="ja-JP" altLang="en-US" smtClean="0"/>
              <a:pPr/>
              <a:t>5</a:t>
            </a:fld>
            <a:endParaRPr lang="ja-JP" altLang="en-US"/>
          </a:p>
        </p:txBody>
      </p:sp>
      <p:sp>
        <p:nvSpPr>
          <p:cNvPr id="5" name="コンテンツ プレースホルダー 2"/>
          <p:cNvSpPr txBox="1">
            <a:spLocks/>
          </p:cNvSpPr>
          <p:nvPr/>
        </p:nvSpPr>
        <p:spPr bwMode="auto">
          <a:xfrm>
            <a:off x="457200" y="1278600"/>
            <a:ext cx="8229600" cy="963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kumimoji="1" sz="2800" kern="1200">
                <a:solidFill>
                  <a:schemeClr val="tx1"/>
                </a:solidFill>
                <a:latin typeface="+mn-lt"/>
                <a:ea typeface="+mn-ea"/>
                <a:cs typeface="ＭＳ Ｐゴシック" pitchFamily="56" charset="-128"/>
              </a:defRPr>
            </a:lvl1pPr>
            <a:lvl2pPr marL="742950" indent="-285750" algn="l" defTabSz="457200" rtl="0" eaLnBrk="0" fontAlgn="base" hangingPunct="0">
              <a:spcBef>
                <a:spcPct val="20000"/>
              </a:spcBef>
              <a:spcAft>
                <a:spcPct val="0"/>
              </a:spcAft>
              <a:buFont typeface="Arial" charset="0"/>
              <a:buChar char="–"/>
              <a:defRPr kumimoji="1" sz="25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kumimoji="1" sz="22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kumimoji="1" sz="19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kumimoji="1"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r>
              <a:rPr lang="ja-JP" altLang="en-US" dirty="0" smtClean="0"/>
              <a:t>新たな可能性</a:t>
            </a:r>
          </a:p>
          <a:p>
            <a:pPr lvl="1"/>
            <a:r>
              <a:rPr lang="ja-JP" altLang="en-US" dirty="0" smtClean="0"/>
              <a:t>交通の便と宿泊料の安さを求める外国人観光客</a:t>
            </a:r>
            <a:endParaRPr lang="ja-JP" altLang="en-US" b="1" dirty="0" smtClean="0"/>
          </a:p>
        </p:txBody>
      </p:sp>
      <p:pic>
        <p:nvPicPr>
          <p:cNvPr id="13" name="図 12"/>
          <p:cNvPicPr>
            <a:picLocks noChangeAspect="1"/>
          </p:cNvPicPr>
          <p:nvPr/>
        </p:nvPicPr>
        <p:blipFill rotWithShape="1">
          <a:blip r:embed="rId3" cstate="email">
            <a:extLst>
              <a:ext uri="{28A0092B-C50C-407E-A947-70E740481C1C}">
                <a14:useLocalDpi xmlns:a14="http://schemas.microsoft.com/office/drawing/2010/main"/>
              </a:ext>
            </a:extLst>
          </a:blip>
          <a:srcRect l="3150" t="13673" r="7077" b="15633"/>
          <a:stretch/>
        </p:blipFill>
        <p:spPr>
          <a:xfrm>
            <a:off x="726780" y="2292068"/>
            <a:ext cx="7960020" cy="4429407"/>
          </a:xfrm>
          <a:prstGeom prst="rect">
            <a:avLst/>
          </a:prstGeom>
        </p:spPr>
      </p:pic>
      <p:sp>
        <p:nvSpPr>
          <p:cNvPr id="14" name="ドーナツ 13"/>
          <p:cNvSpPr/>
          <p:nvPr/>
        </p:nvSpPr>
        <p:spPr>
          <a:xfrm>
            <a:off x="4199361" y="3499260"/>
            <a:ext cx="496862" cy="1224476"/>
          </a:xfrm>
          <a:prstGeom prst="donut">
            <a:avLst>
              <a:gd name="adj" fmla="val 4879"/>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solidFill>
                <a:schemeClr val="tx1"/>
              </a:solidFill>
            </a:endParaRPr>
          </a:p>
        </p:txBody>
      </p:sp>
      <p:sp>
        <p:nvSpPr>
          <p:cNvPr id="15" name="ドーナツ 14"/>
          <p:cNvSpPr/>
          <p:nvPr/>
        </p:nvSpPr>
        <p:spPr>
          <a:xfrm>
            <a:off x="5321661" y="3939695"/>
            <a:ext cx="1839954" cy="360041"/>
          </a:xfrm>
          <a:prstGeom prst="donut">
            <a:avLst>
              <a:gd name="adj" fmla="val 4879"/>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solidFill>
                <a:schemeClr val="tx1"/>
              </a:solidFill>
            </a:endParaRPr>
          </a:p>
        </p:txBody>
      </p:sp>
      <p:sp>
        <p:nvSpPr>
          <p:cNvPr id="11" name="テキスト ボックス 10"/>
          <p:cNvSpPr txBox="1"/>
          <p:nvPr/>
        </p:nvSpPr>
        <p:spPr>
          <a:xfrm>
            <a:off x="755576" y="2466078"/>
            <a:ext cx="187220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dirty="0" smtClean="0"/>
              <a:t>出典</a:t>
            </a:r>
            <a:r>
              <a:rPr lang="en-US" altLang="ja-JP" dirty="0" smtClean="0"/>
              <a:t>:</a:t>
            </a:r>
            <a:r>
              <a:rPr kumimoji="1" lang="ja-JP" altLang="en-US" dirty="0" smtClean="0"/>
              <a:t>地理院地図</a:t>
            </a:r>
            <a:endParaRPr kumimoji="1" lang="ja-JP" altLang="en-US" dirty="0"/>
          </a:p>
        </p:txBody>
      </p:sp>
      <p:sp>
        <p:nvSpPr>
          <p:cNvPr id="16" name="正方形/長方形 15"/>
          <p:cNvSpPr/>
          <p:nvPr/>
        </p:nvSpPr>
        <p:spPr>
          <a:xfrm>
            <a:off x="4794685" y="4723736"/>
            <a:ext cx="3970784" cy="936104"/>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ja-JP" altLang="en-US" sz="2000" dirty="0" smtClean="0"/>
              <a:t>関西空港・梅田・</a:t>
            </a:r>
            <a:r>
              <a:rPr kumimoji="1" lang="en-US" altLang="ja-JP" sz="2000" dirty="0" smtClean="0"/>
              <a:t>USJ</a:t>
            </a:r>
            <a:r>
              <a:rPr kumimoji="1" lang="ja-JP" altLang="en-US" sz="2000" dirty="0" smtClean="0"/>
              <a:t>・奈良・京都</a:t>
            </a:r>
            <a:endParaRPr kumimoji="1" lang="en-US" altLang="ja-JP" sz="2000" dirty="0" smtClean="0"/>
          </a:p>
          <a:p>
            <a:pPr algn="ctr"/>
            <a:r>
              <a:rPr kumimoji="1" lang="ja-JP" altLang="en-US" sz="2000" dirty="0" smtClean="0"/>
              <a:t>へのアクセス良好！</a:t>
            </a:r>
            <a:endParaRPr kumimoji="1" lang="ja-JP" altLang="en-US" sz="2000" dirty="0"/>
          </a:p>
        </p:txBody>
      </p:sp>
      <p:sp>
        <p:nvSpPr>
          <p:cNvPr id="10" name="ドーナツ 9"/>
          <p:cNvSpPr/>
          <p:nvPr/>
        </p:nvSpPr>
        <p:spPr>
          <a:xfrm>
            <a:off x="1187624" y="5877272"/>
            <a:ext cx="1616583" cy="360040"/>
          </a:xfrm>
          <a:prstGeom prst="donut">
            <a:avLst>
              <a:gd name="adj" fmla="val 4879"/>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1242460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1" grpId="0" animBg="1"/>
      <p:bldP spid="16"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45200"/>
            <a:ext cx="8229600" cy="533400"/>
          </a:xfrm>
        </p:spPr>
        <p:txBody>
          <a:bodyPr/>
          <a:lstStyle/>
          <a:p>
            <a:r>
              <a:rPr kumimoji="1" lang="ja-JP" altLang="en-US" dirty="0" smtClean="0"/>
              <a:t>活動の経緯</a:t>
            </a:r>
            <a:endParaRPr kumimoji="1" lang="ja-JP" altLang="en-US" dirty="0"/>
          </a:p>
        </p:txBody>
      </p:sp>
      <p:sp>
        <p:nvSpPr>
          <p:cNvPr id="3" name="コンテンツ プレースホルダー 2"/>
          <p:cNvSpPr>
            <a:spLocks noGrp="1"/>
          </p:cNvSpPr>
          <p:nvPr>
            <p:ph idx="1"/>
          </p:nvPr>
        </p:nvSpPr>
        <p:spPr>
          <a:xfrm>
            <a:off x="457200" y="1340768"/>
            <a:ext cx="8229600" cy="896888"/>
          </a:xfrm>
        </p:spPr>
        <p:txBody>
          <a:bodyPr/>
          <a:lstStyle/>
          <a:p>
            <a:r>
              <a:rPr kumimoji="1" lang="ja-JP" altLang="en-US" dirty="0" smtClean="0"/>
              <a:t>西</a:t>
            </a:r>
            <a:r>
              <a:rPr lang="ja-JP" altLang="en-US" dirty="0" smtClean="0"/>
              <a:t>成区北部の抱える課題</a:t>
            </a:r>
            <a:endParaRPr lang="ja-JP" altLang="en-US" dirty="0"/>
          </a:p>
          <a:p>
            <a:pPr lvl="1"/>
            <a:r>
              <a:rPr lang="ja-JP" altLang="en-US" dirty="0" smtClean="0"/>
              <a:t>歯止めがかからない人口減少</a:t>
            </a:r>
            <a:r>
              <a:rPr lang="en-US" altLang="ja-JP" dirty="0" smtClean="0"/>
              <a:t> </a:t>
            </a:r>
            <a:r>
              <a:rPr lang="ja-JP" altLang="en-US" dirty="0" smtClean="0"/>
              <a:t>と</a:t>
            </a:r>
            <a:r>
              <a:rPr lang="en-US" altLang="ja-JP" dirty="0" smtClean="0"/>
              <a:t> </a:t>
            </a:r>
            <a:r>
              <a:rPr lang="ja-JP" altLang="en-US" dirty="0" smtClean="0"/>
              <a:t>空き家の増加</a:t>
            </a:r>
          </a:p>
        </p:txBody>
      </p:sp>
      <p:sp>
        <p:nvSpPr>
          <p:cNvPr id="4" name="スライド番号プレースホルダー 3"/>
          <p:cNvSpPr>
            <a:spLocks noGrp="1"/>
          </p:cNvSpPr>
          <p:nvPr>
            <p:ph type="sldNum" sz="quarter" idx="10"/>
          </p:nvPr>
        </p:nvSpPr>
        <p:spPr/>
        <p:txBody>
          <a:bodyPr/>
          <a:lstStyle/>
          <a:p>
            <a:fld id="{CEE4FFC4-235E-DE4E-9CC2-E311BE840D94}" type="slidenum">
              <a:rPr lang="ja-JP" altLang="en-US" smtClean="0"/>
              <a:pPr/>
              <a:t>6</a:t>
            </a:fld>
            <a:endParaRPr lang="ja-JP" altLang="en-US"/>
          </a:p>
        </p:txBody>
      </p:sp>
      <p:sp>
        <p:nvSpPr>
          <p:cNvPr id="5" name="コンテンツ プレースホルダー 2"/>
          <p:cNvSpPr txBox="1">
            <a:spLocks/>
          </p:cNvSpPr>
          <p:nvPr/>
        </p:nvSpPr>
        <p:spPr bwMode="auto">
          <a:xfrm>
            <a:off x="457200" y="2282531"/>
            <a:ext cx="8229600" cy="963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kumimoji="1" sz="2800" kern="1200">
                <a:solidFill>
                  <a:schemeClr val="tx1"/>
                </a:solidFill>
                <a:latin typeface="+mn-lt"/>
                <a:ea typeface="+mn-ea"/>
                <a:cs typeface="ＭＳ Ｐゴシック" pitchFamily="56" charset="-128"/>
              </a:defRPr>
            </a:lvl1pPr>
            <a:lvl2pPr marL="742950" indent="-285750" algn="l" defTabSz="457200" rtl="0" eaLnBrk="0" fontAlgn="base" hangingPunct="0">
              <a:spcBef>
                <a:spcPct val="20000"/>
              </a:spcBef>
              <a:spcAft>
                <a:spcPct val="0"/>
              </a:spcAft>
              <a:buFont typeface="Arial" charset="0"/>
              <a:buChar char="–"/>
              <a:defRPr kumimoji="1" sz="25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kumimoji="1" sz="22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kumimoji="1" sz="19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kumimoji="1"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r>
              <a:rPr lang="ja-JP" altLang="en-US" dirty="0" smtClean="0"/>
              <a:t>新たな可能性</a:t>
            </a:r>
          </a:p>
          <a:p>
            <a:pPr lvl="1"/>
            <a:r>
              <a:rPr lang="ja-JP" altLang="en-US" dirty="0" smtClean="0"/>
              <a:t>交通の便と宿泊料の安さを求める外国人観光客</a:t>
            </a:r>
            <a:endParaRPr lang="ja-JP" altLang="en-US" b="1" dirty="0" smtClean="0"/>
          </a:p>
        </p:txBody>
      </p:sp>
      <p:sp>
        <p:nvSpPr>
          <p:cNvPr id="12" name="コンテンツ プレースホルダー 6"/>
          <p:cNvSpPr txBox="1">
            <a:spLocks/>
          </p:cNvSpPr>
          <p:nvPr/>
        </p:nvSpPr>
        <p:spPr bwMode="auto">
          <a:xfrm>
            <a:off x="457200" y="3671810"/>
            <a:ext cx="8507288" cy="2320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kumimoji="1" sz="2800" kern="1200">
                <a:solidFill>
                  <a:schemeClr val="tx1"/>
                </a:solidFill>
                <a:latin typeface="+mn-lt"/>
                <a:ea typeface="+mn-ea"/>
                <a:cs typeface="ＭＳ Ｐゴシック" pitchFamily="56" charset="-128"/>
              </a:defRPr>
            </a:lvl1pPr>
            <a:lvl2pPr marL="742950" indent="-285750" algn="l" defTabSz="457200" rtl="0" eaLnBrk="0" fontAlgn="base" hangingPunct="0">
              <a:spcBef>
                <a:spcPct val="20000"/>
              </a:spcBef>
              <a:spcAft>
                <a:spcPct val="0"/>
              </a:spcAft>
              <a:buFont typeface="Arial" charset="0"/>
              <a:buChar char="–"/>
              <a:defRPr kumimoji="1" sz="25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kumimoji="1" sz="22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kumimoji="1" sz="19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kumimoji="1"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r>
              <a:rPr lang="ja-JP" altLang="en-US" dirty="0" smtClean="0"/>
              <a:t>地元不動産業者が空き家を「ゲストハウス</a:t>
            </a:r>
            <a:r>
              <a:rPr lang="en-US" altLang="ja-JP" dirty="0" smtClean="0"/>
              <a:t>/</a:t>
            </a:r>
            <a:r>
              <a:rPr lang="ja-JP" altLang="en-US" dirty="0" smtClean="0"/>
              <a:t>民泊転用」によって活用する現場に出会った</a:t>
            </a:r>
          </a:p>
          <a:p>
            <a:pPr lvl="1"/>
            <a:r>
              <a:rPr lang="ja-JP" altLang="en-US" dirty="0" smtClean="0"/>
              <a:t>遊休不動産の有効活用につながる</a:t>
            </a:r>
          </a:p>
          <a:p>
            <a:pPr lvl="1"/>
            <a:r>
              <a:rPr lang="ja-JP" altLang="en-US" dirty="0" smtClean="0"/>
              <a:t>関連需要で雇用が生み出される</a:t>
            </a:r>
          </a:p>
          <a:p>
            <a:pPr lvl="1"/>
            <a:r>
              <a:rPr lang="ja-JP" altLang="en-US" dirty="0" smtClean="0"/>
              <a:t>外国人宿泊者の増加で、地元経済が活性化する</a:t>
            </a:r>
          </a:p>
        </p:txBody>
      </p:sp>
      <p:sp>
        <p:nvSpPr>
          <p:cNvPr id="10" name="下矢印 9"/>
          <p:cNvSpPr/>
          <p:nvPr/>
        </p:nvSpPr>
        <p:spPr>
          <a:xfrm>
            <a:off x="3383868" y="3310135"/>
            <a:ext cx="2376264" cy="360040"/>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44263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394048"/>
            <a:ext cx="8229600" cy="4267200"/>
          </a:xfrm>
        </p:spPr>
        <p:txBody>
          <a:bodyPr/>
          <a:lstStyle/>
          <a:p>
            <a:r>
              <a:rPr lang="ja-JP" altLang="en-US" dirty="0" smtClean="0"/>
              <a:t>近隣の商店街の動きの現状把握</a:t>
            </a:r>
          </a:p>
          <a:p>
            <a:endParaRPr lang="ja-JP" altLang="en-US" dirty="0"/>
          </a:p>
          <a:p>
            <a:r>
              <a:rPr lang="ja-JP" altLang="en-US" dirty="0"/>
              <a:t>民泊転用の諸課題</a:t>
            </a:r>
          </a:p>
          <a:p>
            <a:pPr lvl="1"/>
            <a:r>
              <a:rPr lang="ja-JP" altLang="en-US" dirty="0"/>
              <a:t>法令への</a:t>
            </a:r>
            <a:r>
              <a:rPr lang="ja-JP" altLang="en-US" dirty="0" smtClean="0"/>
              <a:t>抵触</a:t>
            </a:r>
            <a:endParaRPr lang="en-US" altLang="ja-JP" dirty="0" smtClean="0"/>
          </a:p>
          <a:p>
            <a:pPr lvl="1"/>
            <a:r>
              <a:rPr lang="ja-JP" altLang="en-US" dirty="0" smtClean="0"/>
              <a:t>既存</a:t>
            </a:r>
            <a:r>
              <a:rPr lang="ja-JP" altLang="en-US" dirty="0"/>
              <a:t>の簡易宿所</a:t>
            </a:r>
            <a:r>
              <a:rPr lang="ja-JP" altLang="en-US" dirty="0" smtClean="0"/>
              <a:t>業界</a:t>
            </a:r>
            <a:r>
              <a:rPr lang="en-US" altLang="ja-JP" dirty="0" smtClean="0"/>
              <a:t/>
            </a:r>
            <a:br>
              <a:rPr lang="en-US" altLang="ja-JP" dirty="0" smtClean="0"/>
            </a:br>
            <a:r>
              <a:rPr lang="ja-JP" altLang="en-US" dirty="0" smtClean="0"/>
              <a:t>の</a:t>
            </a:r>
            <a:r>
              <a:rPr lang="ja-JP" altLang="en-US" dirty="0"/>
              <a:t>反発</a:t>
            </a:r>
            <a:endParaRPr kumimoji="1" lang="ja-JP" altLang="en-US" dirty="0"/>
          </a:p>
        </p:txBody>
      </p:sp>
      <p:sp>
        <p:nvSpPr>
          <p:cNvPr id="2" name="タイトル 1"/>
          <p:cNvSpPr>
            <a:spLocks noGrp="1"/>
          </p:cNvSpPr>
          <p:nvPr>
            <p:ph type="title"/>
          </p:nvPr>
        </p:nvSpPr>
        <p:spPr>
          <a:xfrm>
            <a:off x="457200" y="745200"/>
            <a:ext cx="8229600" cy="533400"/>
          </a:xfrm>
        </p:spPr>
        <p:txBody>
          <a:bodyPr/>
          <a:lstStyle/>
          <a:p>
            <a:pPr marL="0" indent="0">
              <a:buNone/>
            </a:pPr>
            <a:r>
              <a:rPr lang="ja-JP" altLang="en-US" dirty="0" smtClean="0">
                <a:latin typeface="ＭＳ Ｐゴシック" charset="-128"/>
              </a:rPr>
              <a:t>調査当初</a:t>
            </a:r>
            <a:r>
              <a:rPr lang="ja-JP" altLang="en-US" dirty="0">
                <a:latin typeface="ＭＳ Ｐゴシック" charset="-128"/>
              </a:rPr>
              <a:t>の課題</a:t>
            </a:r>
            <a:endParaRPr lang="ja-JP" altLang="en-US" dirty="0"/>
          </a:p>
        </p:txBody>
      </p:sp>
      <p:sp>
        <p:nvSpPr>
          <p:cNvPr id="4" name="スライド番号プレースホルダー 3"/>
          <p:cNvSpPr>
            <a:spLocks noGrp="1"/>
          </p:cNvSpPr>
          <p:nvPr>
            <p:ph type="sldNum" sz="quarter" idx="10"/>
          </p:nvPr>
        </p:nvSpPr>
        <p:spPr/>
        <p:txBody>
          <a:bodyPr/>
          <a:lstStyle/>
          <a:p>
            <a:fld id="{CEE4FFC4-235E-DE4E-9CC2-E311BE840D94}" type="slidenum">
              <a:rPr lang="ja-JP" altLang="en-US" smtClean="0"/>
              <a:pPr/>
              <a:t>7</a:t>
            </a:fld>
            <a:endParaRPr lang="ja-JP" altLang="en-US"/>
          </a:p>
        </p:txBody>
      </p:sp>
      <p:pic>
        <p:nvPicPr>
          <p:cNvPr id="5" name="図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0" y="3068960"/>
            <a:ext cx="3943820" cy="2888380"/>
          </a:xfrm>
          <a:prstGeom prst="rect">
            <a:avLst/>
          </a:prstGeom>
        </p:spPr>
      </p:pic>
    </p:spTree>
    <p:extLst>
      <p:ext uri="{BB962C8B-B14F-4D97-AF65-F5344CB8AC3E}">
        <p14:creationId xmlns:p14="http://schemas.microsoft.com/office/powerpoint/2010/main" val="21371909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45200"/>
            <a:ext cx="8229600" cy="533400"/>
          </a:xfrm>
        </p:spPr>
        <p:txBody>
          <a:bodyPr/>
          <a:lstStyle/>
          <a:p>
            <a:r>
              <a:rPr kumimoji="1" lang="ja-JP" altLang="en-US" dirty="0" smtClean="0"/>
              <a:t>調査</a:t>
            </a:r>
            <a:r>
              <a:rPr kumimoji="1" lang="en-US" altLang="ja-JP" dirty="0" smtClean="0"/>
              <a:t>1: </a:t>
            </a:r>
            <a:r>
              <a:rPr kumimoji="1" lang="ja-JP" altLang="en-US" dirty="0" smtClean="0"/>
              <a:t>外国人観光客増加</a:t>
            </a:r>
            <a:r>
              <a:rPr lang="ja-JP" altLang="en-US" dirty="0" smtClean="0"/>
              <a:t>が</a:t>
            </a:r>
            <a:r>
              <a:rPr kumimoji="1" lang="ja-JP" altLang="en-US" dirty="0" smtClean="0"/>
              <a:t>地域に与える影響</a:t>
            </a:r>
            <a:endParaRPr kumimoji="1" lang="ja-JP" altLang="en-US" dirty="0"/>
          </a:p>
        </p:txBody>
      </p:sp>
      <p:sp>
        <p:nvSpPr>
          <p:cNvPr id="3" name="コンテンツ プレースホルダー 2"/>
          <p:cNvSpPr>
            <a:spLocks noGrp="1"/>
          </p:cNvSpPr>
          <p:nvPr>
            <p:ph idx="1"/>
          </p:nvPr>
        </p:nvSpPr>
        <p:spPr>
          <a:xfrm>
            <a:off x="470048" y="1268760"/>
            <a:ext cx="8229600" cy="5256584"/>
          </a:xfrm>
        </p:spPr>
        <p:txBody>
          <a:bodyPr/>
          <a:lstStyle/>
          <a:p>
            <a:pPr marL="0" indent="0">
              <a:buNone/>
            </a:pPr>
            <a:r>
              <a:rPr lang="en-US" altLang="ja-JP" dirty="0" smtClean="0">
                <a:latin typeface="+mn-ea"/>
              </a:rPr>
              <a:t>1</a:t>
            </a:r>
            <a:r>
              <a:rPr lang="en-US" altLang="ja-JP" dirty="0" smtClean="0"/>
              <a:t>.</a:t>
            </a:r>
            <a:r>
              <a:rPr lang="ja-JP" altLang="en-US" dirty="0" smtClean="0"/>
              <a:t>ゲストハウス・民泊が近接する鶴見橋商店街にお</a:t>
            </a:r>
            <a:r>
              <a:rPr lang="ja-JP" altLang="en-US" dirty="0"/>
              <a:t>ける商店主への</a:t>
            </a:r>
            <a:r>
              <a:rPr lang="ja-JP" altLang="en-US" dirty="0" smtClean="0"/>
              <a:t>アンケート調査</a:t>
            </a:r>
            <a:r>
              <a:rPr lang="en-US" altLang="ja-JP" dirty="0" smtClean="0"/>
              <a:t/>
            </a:r>
            <a:br>
              <a:rPr lang="en-US" altLang="ja-JP" dirty="0" smtClean="0"/>
            </a:br>
            <a:r>
              <a:rPr lang="en-US" altLang="ja-JP" dirty="0" smtClean="0"/>
              <a:t>(2016</a:t>
            </a:r>
            <a:r>
              <a:rPr lang="ja-JP" altLang="en-US" dirty="0" smtClean="0"/>
              <a:t>年</a:t>
            </a:r>
            <a:r>
              <a:rPr lang="en-US" altLang="ja-JP" dirty="0" smtClean="0"/>
              <a:t>7〜8</a:t>
            </a:r>
            <a:r>
              <a:rPr lang="ja-JP" altLang="en-US" dirty="0" smtClean="0"/>
              <a:t>月実施</a:t>
            </a:r>
            <a:r>
              <a:rPr lang="en-US" altLang="ja-JP" dirty="0" smtClean="0"/>
              <a:t>)</a:t>
            </a:r>
          </a:p>
          <a:p>
            <a:pPr lvl="1"/>
            <a:r>
              <a:rPr lang="en-US" altLang="ja-JP" dirty="0" smtClean="0"/>
              <a:t>1〜8</a:t>
            </a:r>
            <a:r>
              <a:rPr lang="ja-JP" altLang="en-US" dirty="0" smtClean="0"/>
              <a:t>番街で実施</a:t>
            </a:r>
            <a:endParaRPr lang="en-US" altLang="ja-JP" dirty="0" smtClean="0"/>
          </a:p>
          <a:p>
            <a:pPr lvl="1"/>
            <a:r>
              <a:rPr lang="ja-JP" altLang="en-US" dirty="0" smtClean="0"/>
              <a:t>各店舗訪問</a:t>
            </a:r>
            <a:endParaRPr lang="en-US" altLang="ja-JP" dirty="0" smtClean="0"/>
          </a:p>
          <a:p>
            <a:pPr lvl="1"/>
            <a:r>
              <a:rPr lang="en-US" altLang="ja-JP" dirty="0" smtClean="0"/>
              <a:t>95</a:t>
            </a:r>
            <a:r>
              <a:rPr lang="ja-JP" altLang="en-US" dirty="0" smtClean="0"/>
              <a:t>店舗の回答</a:t>
            </a:r>
            <a:endParaRPr lang="en-US" altLang="ja-JP" dirty="0" smtClean="0"/>
          </a:p>
          <a:p>
            <a:r>
              <a:rPr lang="ja-JP" altLang="en-US" sz="2400" dirty="0" smtClean="0"/>
              <a:t>質問事項</a:t>
            </a:r>
            <a:endParaRPr lang="en-US" altLang="ja-JP" dirty="0" smtClean="0"/>
          </a:p>
          <a:p>
            <a:pPr lvl="1"/>
            <a:r>
              <a:rPr lang="ja-JP" altLang="en-US" dirty="0" smtClean="0"/>
              <a:t>各事業主の経営状況</a:t>
            </a:r>
            <a:endParaRPr lang="en-US" altLang="ja-JP" dirty="0"/>
          </a:p>
          <a:p>
            <a:pPr lvl="1"/>
            <a:r>
              <a:rPr lang="ja-JP" altLang="en-US" dirty="0" smtClean="0"/>
              <a:t>外国人観光客の</a:t>
            </a:r>
            <a:r>
              <a:rPr lang="ja-JP" altLang="en-US" dirty="0"/>
              <a:t>訪問</a:t>
            </a:r>
            <a:r>
              <a:rPr lang="ja-JP" altLang="en-US" dirty="0" smtClean="0"/>
              <a:t>状況</a:t>
            </a:r>
          </a:p>
          <a:p>
            <a:pPr lvl="1"/>
            <a:r>
              <a:rPr lang="ja-JP" altLang="en-US" dirty="0" smtClean="0"/>
              <a:t>各店舗での</a:t>
            </a:r>
            <a:r>
              <a:rPr lang="ja-JP" altLang="en-US" dirty="0"/>
              <a:t>外国人</a:t>
            </a:r>
            <a:r>
              <a:rPr lang="ja-JP" altLang="en-US" dirty="0" smtClean="0"/>
              <a:t>観光客</a:t>
            </a:r>
            <a:r>
              <a:rPr lang="en-US" altLang="ja-JP" dirty="0" smtClean="0"/>
              <a:t/>
            </a:r>
            <a:br>
              <a:rPr lang="en-US" altLang="ja-JP" dirty="0" smtClean="0"/>
            </a:br>
            <a:r>
              <a:rPr lang="ja-JP" altLang="en-US" dirty="0" smtClean="0"/>
              <a:t>へ</a:t>
            </a:r>
            <a:r>
              <a:rPr lang="ja-JP" altLang="en-US" dirty="0"/>
              <a:t>の対応に</a:t>
            </a:r>
            <a:r>
              <a:rPr lang="ja-JP" altLang="en-US" dirty="0" smtClean="0"/>
              <a:t>ついて</a:t>
            </a:r>
            <a:endParaRPr lang="en-US" altLang="ja-JP" dirty="0"/>
          </a:p>
          <a:p>
            <a:pPr marL="57150" indent="0">
              <a:buNone/>
            </a:pPr>
            <a:endParaRPr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CEE4FFC4-235E-DE4E-9CC2-E311BE840D94}" type="slidenum">
              <a:rPr lang="ja-JP" altLang="en-US" smtClean="0"/>
              <a:pPr/>
              <a:t>8</a:t>
            </a:fld>
            <a:endParaRPr lang="ja-JP" altLang="en-US"/>
          </a:p>
        </p:txBody>
      </p:sp>
      <p:pic>
        <p:nvPicPr>
          <p:cNvPr id="5" name="図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28540" y="2276872"/>
            <a:ext cx="2851542" cy="3803454"/>
          </a:xfrm>
          <a:prstGeom prst="rect">
            <a:avLst/>
          </a:prstGeom>
        </p:spPr>
      </p:pic>
    </p:spTree>
    <p:extLst>
      <p:ext uri="{BB962C8B-B14F-4D97-AF65-F5344CB8AC3E}">
        <p14:creationId xmlns:p14="http://schemas.microsoft.com/office/powerpoint/2010/main" val="15017576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45200"/>
            <a:ext cx="8229600" cy="533400"/>
          </a:xfrm>
        </p:spPr>
        <p:txBody>
          <a:bodyPr/>
          <a:lstStyle/>
          <a:p>
            <a:r>
              <a:rPr kumimoji="1" lang="ja-JP" altLang="en-US" dirty="0" smtClean="0"/>
              <a:t>調査</a:t>
            </a:r>
            <a:r>
              <a:rPr kumimoji="1" lang="en-US" altLang="ja-JP" dirty="0" smtClean="0"/>
              <a:t>1</a:t>
            </a:r>
            <a:r>
              <a:rPr kumimoji="1" lang="ja-JP" altLang="en-US" dirty="0" smtClean="0"/>
              <a:t>の結果</a:t>
            </a:r>
            <a:endParaRPr kumimoji="1" lang="ja-JP" altLang="en-US" dirty="0"/>
          </a:p>
        </p:txBody>
      </p:sp>
      <p:sp>
        <p:nvSpPr>
          <p:cNvPr id="3" name="コンテンツ プレースホルダー 2"/>
          <p:cNvSpPr>
            <a:spLocks noGrp="1"/>
          </p:cNvSpPr>
          <p:nvPr>
            <p:ph idx="1"/>
          </p:nvPr>
        </p:nvSpPr>
        <p:spPr>
          <a:xfrm>
            <a:off x="1286830" y="1515588"/>
            <a:ext cx="2699048" cy="493162"/>
          </a:xfrm>
        </p:spPr>
        <p:txBody>
          <a:bodyPr>
            <a:normAutofit lnSpcReduction="10000"/>
          </a:bodyPr>
          <a:lstStyle/>
          <a:p>
            <a:pPr marL="0" marR="0" lvl="0" indent="0" defTabSz="914400" eaLnBrk="1" fontAlgn="auto" latinLnBrk="0" hangingPunct="1">
              <a:lnSpc>
                <a:spcPct val="100000"/>
              </a:lnSpc>
              <a:spcBef>
                <a:spcPts val="0"/>
              </a:spcBef>
              <a:spcAft>
                <a:spcPts val="0"/>
              </a:spcAft>
              <a:buClrTx/>
              <a:buSzTx/>
              <a:buFontTx/>
              <a:buNone/>
              <a:tabLst/>
              <a:defRPr/>
            </a:pPr>
            <a:r>
              <a:rPr lang="ja-JP" altLang="en-US" dirty="0" smtClean="0"/>
              <a:t>店主の年齢構成</a:t>
            </a:r>
            <a:endParaRPr lang="en-US" altLang="ja-JP" dirty="0"/>
          </a:p>
        </p:txBody>
      </p:sp>
      <p:sp>
        <p:nvSpPr>
          <p:cNvPr id="4" name="スライド番号プレースホルダー 3"/>
          <p:cNvSpPr>
            <a:spLocks noGrp="1"/>
          </p:cNvSpPr>
          <p:nvPr>
            <p:ph type="sldNum" sz="quarter" idx="10"/>
          </p:nvPr>
        </p:nvSpPr>
        <p:spPr/>
        <p:txBody>
          <a:bodyPr/>
          <a:lstStyle/>
          <a:p>
            <a:fld id="{CEE4FFC4-235E-DE4E-9CC2-E311BE840D94}" type="slidenum">
              <a:rPr lang="ja-JP" altLang="en-US" smtClean="0"/>
              <a:pPr/>
              <a:t>9</a:t>
            </a:fld>
            <a:endParaRPr lang="ja-JP" altLang="en-US"/>
          </a:p>
        </p:txBody>
      </p:sp>
      <p:sp>
        <p:nvSpPr>
          <p:cNvPr id="11" name="コンテンツ プレースホルダー 2"/>
          <p:cNvSpPr txBox="1">
            <a:spLocks/>
          </p:cNvSpPr>
          <p:nvPr/>
        </p:nvSpPr>
        <p:spPr bwMode="auto">
          <a:xfrm>
            <a:off x="1655676" y="5758176"/>
            <a:ext cx="1944216" cy="435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Arial" charset="0"/>
              <a:buChar char="•"/>
              <a:defRPr kumimoji="1" sz="2800" kern="1200">
                <a:solidFill>
                  <a:schemeClr val="tx1"/>
                </a:solidFill>
                <a:latin typeface="+mn-lt"/>
                <a:ea typeface="+mn-ea"/>
                <a:cs typeface="ＭＳ Ｐゴシック" pitchFamily="56" charset="-128"/>
              </a:defRPr>
            </a:lvl1pPr>
            <a:lvl2pPr marL="742950" indent="-285750" algn="l" defTabSz="457200" rtl="0" eaLnBrk="0" fontAlgn="base" hangingPunct="0">
              <a:spcBef>
                <a:spcPct val="20000"/>
              </a:spcBef>
              <a:spcAft>
                <a:spcPct val="0"/>
              </a:spcAft>
              <a:buFont typeface="Arial" charset="0"/>
              <a:buChar char="–"/>
              <a:defRPr kumimoji="1" sz="25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kumimoji="1" sz="22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kumimoji="1" sz="19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kumimoji="1"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defTabSz="914400" eaLnBrk="1" fontAlgn="auto" hangingPunct="1">
              <a:spcBef>
                <a:spcPts val="0"/>
              </a:spcBef>
              <a:spcAft>
                <a:spcPts val="0"/>
              </a:spcAft>
              <a:buFontTx/>
              <a:buNone/>
            </a:pPr>
            <a:r>
              <a:rPr lang="ja-JP" altLang="en-US" sz="2000" dirty="0" smtClean="0"/>
              <a:t>平均年齢</a:t>
            </a:r>
            <a:r>
              <a:rPr lang="en-US" altLang="ja-JP" sz="2000" dirty="0" smtClean="0"/>
              <a:t>:61</a:t>
            </a:r>
            <a:r>
              <a:rPr lang="ja-JP" altLang="en-US" sz="2000" dirty="0" smtClean="0"/>
              <a:t>歳</a:t>
            </a:r>
            <a:endParaRPr lang="en-US" altLang="ja-JP" sz="2000" dirty="0"/>
          </a:p>
        </p:txBody>
      </p:sp>
      <p:graphicFrame>
        <p:nvGraphicFramePr>
          <p:cNvPr id="13" name="グラフ 12"/>
          <p:cNvGraphicFramePr>
            <a:graphicFrameLocks/>
          </p:cNvGraphicFramePr>
          <p:nvPr>
            <p:extLst>
              <p:ext uri="{D42A27DB-BD31-4B8C-83A1-F6EECF244321}">
                <p14:modId xmlns:p14="http://schemas.microsoft.com/office/powerpoint/2010/main" val="634267134"/>
              </p:ext>
            </p:extLst>
          </p:nvPr>
        </p:nvGraphicFramePr>
        <p:xfrm>
          <a:off x="4644008" y="1930131"/>
          <a:ext cx="3958680" cy="4074626"/>
        </p:xfrm>
        <a:graphic>
          <a:graphicData uri="http://schemas.openxmlformats.org/drawingml/2006/chart">
            <c:chart xmlns:c="http://schemas.openxmlformats.org/drawingml/2006/chart" xmlns:r="http://schemas.openxmlformats.org/officeDocument/2006/relationships" r:id="rId3"/>
          </a:graphicData>
        </a:graphic>
      </p:graphicFrame>
      <p:sp>
        <p:nvSpPr>
          <p:cNvPr id="14" name="コンテンツ プレースホルダー 2"/>
          <p:cNvSpPr txBox="1">
            <a:spLocks/>
          </p:cNvSpPr>
          <p:nvPr/>
        </p:nvSpPr>
        <p:spPr bwMode="auto">
          <a:xfrm>
            <a:off x="5463022" y="1436969"/>
            <a:ext cx="2320652" cy="49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lnSpcReduction="10000"/>
          </a:bodyPr>
          <a:lstStyle>
            <a:lvl1pPr marL="342900" indent="-342900" algn="l" defTabSz="457200" rtl="0" eaLnBrk="0" fontAlgn="base" hangingPunct="0">
              <a:spcBef>
                <a:spcPct val="20000"/>
              </a:spcBef>
              <a:spcAft>
                <a:spcPct val="0"/>
              </a:spcAft>
              <a:buFont typeface="Arial" charset="0"/>
              <a:buChar char="•"/>
              <a:defRPr kumimoji="1" sz="2800" kern="1200">
                <a:solidFill>
                  <a:schemeClr val="tx1"/>
                </a:solidFill>
                <a:latin typeface="+mn-lt"/>
                <a:ea typeface="+mn-ea"/>
                <a:cs typeface="ＭＳ Ｐゴシック" pitchFamily="56" charset="-128"/>
              </a:defRPr>
            </a:lvl1pPr>
            <a:lvl2pPr marL="742950" indent="-285750" algn="l" defTabSz="457200" rtl="0" eaLnBrk="0" fontAlgn="base" hangingPunct="0">
              <a:spcBef>
                <a:spcPct val="20000"/>
              </a:spcBef>
              <a:spcAft>
                <a:spcPct val="0"/>
              </a:spcAft>
              <a:buFont typeface="Arial" charset="0"/>
              <a:buChar char="–"/>
              <a:defRPr kumimoji="1" sz="25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kumimoji="1" sz="22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kumimoji="1" sz="19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kumimoji="1"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defTabSz="914400" eaLnBrk="1" fontAlgn="auto" hangingPunct="1">
              <a:spcBef>
                <a:spcPts val="0"/>
              </a:spcBef>
              <a:spcAft>
                <a:spcPts val="0"/>
              </a:spcAft>
              <a:buFontTx/>
              <a:buNone/>
            </a:pPr>
            <a:r>
              <a:rPr lang="ja-JP" altLang="en-US" dirty="0" smtClean="0"/>
              <a:t>後継者の状況</a:t>
            </a:r>
            <a:endParaRPr lang="en-US" altLang="ja-JP" dirty="0"/>
          </a:p>
        </p:txBody>
      </p:sp>
      <p:graphicFrame>
        <p:nvGraphicFramePr>
          <p:cNvPr id="10" name="グラフ 9"/>
          <p:cNvGraphicFramePr>
            <a:graphicFrameLocks/>
          </p:cNvGraphicFramePr>
          <p:nvPr>
            <p:extLst>
              <p:ext uri="{D42A27DB-BD31-4B8C-83A1-F6EECF244321}">
                <p14:modId xmlns:p14="http://schemas.microsoft.com/office/powerpoint/2010/main" val="1298465164"/>
              </p:ext>
            </p:extLst>
          </p:nvPr>
        </p:nvGraphicFramePr>
        <p:xfrm>
          <a:off x="72008" y="2210534"/>
          <a:ext cx="4572000" cy="354764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グラフ 14"/>
          <p:cNvGraphicFramePr>
            <a:graphicFrameLocks/>
          </p:cNvGraphicFramePr>
          <p:nvPr>
            <p:extLst>
              <p:ext uri="{D42A27DB-BD31-4B8C-83A1-F6EECF244321}">
                <p14:modId xmlns:p14="http://schemas.microsoft.com/office/powerpoint/2010/main" val="1646267866"/>
              </p:ext>
            </p:extLst>
          </p:nvPr>
        </p:nvGraphicFramePr>
        <p:xfrm>
          <a:off x="4267200" y="2052365"/>
          <a:ext cx="4572000" cy="410109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258586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1457</TotalTime>
  <Words>1026</Words>
  <Application>Microsoft Office PowerPoint</Application>
  <PresentationFormat>画面に合わせる (4:3)</PresentationFormat>
  <Paragraphs>235</Paragraphs>
  <Slides>26</Slides>
  <Notes>19</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26</vt:i4>
      </vt:variant>
    </vt:vector>
  </HeadingPairs>
  <TitlesOfParts>
    <vt:vector size="32" baseType="lpstr">
      <vt:lpstr>ＭＳ Ｐゴシック</vt:lpstr>
      <vt:lpstr>Meiryo</vt:lpstr>
      <vt:lpstr>Arial</vt:lpstr>
      <vt:lpstr>Calibri</vt:lpstr>
      <vt:lpstr>Wingdings</vt:lpstr>
      <vt:lpstr>Office Theme</vt:lpstr>
      <vt:lpstr>インバウンド増加による地域変容の最前線  ～アジアのゲートウェイシティ 副首都・大阪～</vt:lpstr>
      <vt:lpstr>PowerPoint プレゼンテーション</vt:lpstr>
      <vt:lpstr>Bチーム 西成区北西部の活性化の切り札になるか？ 〜インバウンドの増加をキャッチして〜</vt:lpstr>
      <vt:lpstr>活動の経緯</vt:lpstr>
      <vt:lpstr>活動の経緯</vt:lpstr>
      <vt:lpstr>活動の経緯</vt:lpstr>
      <vt:lpstr>調査当初の課題</vt:lpstr>
      <vt:lpstr>調査1: 外国人観光客増加が地域に与える影響</vt:lpstr>
      <vt:lpstr>調査1の結果</vt:lpstr>
      <vt:lpstr>調査1の結果</vt:lpstr>
      <vt:lpstr>調査1の結果</vt:lpstr>
      <vt:lpstr>調査1の結果</vt:lpstr>
      <vt:lpstr>調査2:民泊の実態調査</vt:lpstr>
      <vt:lpstr>調査2-1の結果</vt:lpstr>
      <vt:lpstr>調査2-1の結果</vt:lpstr>
      <vt:lpstr>調査</vt:lpstr>
      <vt:lpstr>調査2-2の結果</vt:lpstr>
      <vt:lpstr>調査2-2の結果</vt:lpstr>
      <vt:lpstr>④ 長屋式文化住宅 【長屋】</vt:lpstr>
      <vt:lpstr>⑩ バブル前マンション　【バブル前】　</vt:lpstr>
      <vt:lpstr>⑫ バブルマンション　【バブル以後】</vt:lpstr>
      <vt:lpstr>⑭ 世帯向けマンション　【民泊化】</vt:lpstr>
      <vt:lpstr>近隣の動向 </vt:lpstr>
      <vt:lpstr>調査2-2の結果</vt:lpstr>
      <vt:lpstr>今後の展開 </vt:lpstr>
      <vt:lpstr>PowerPoint プレゼンテーション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テンプレートC案／エンジ色</dc:title>
  <dc:creator>Mitsuki Ueda</dc:creator>
  <cp:lastModifiedBy>南　威史</cp:lastModifiedBy>
  <cp:revision>352</cp:revision>
  <dcterms:created xsi:type="dcterms:W3CDTF">2016-12-04T05:25:06Z</dcterms:created>
  <dcterms:modified xsi:type="dcterms:W3CDTF">2018-02-19T10:21:17Z</dcterms:modified>
</cp:coreProperties>
</file>