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drawingml.chartshapes+xml" PartName="/ppt/drawings/drawing1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5" r:id="rId2"/>
    <p:sldId id="296" r:id="rId3"/>
    <p:sldId id="297" r:id="rId4"/>
    <p:sldId id="323" r:id="rId5"/>
    <p:sldId id="295" r:id="rId6"/>
    <p:sldId id="304" r:id="rId7"/>
    <p:sldId id="298" r:id="rId8"/>
    <p:sldId id="299" r:id="rId9"/>
    <p:sldId id="300" r:id="rId10"/>
    <p:sldId id="303" r:id="rId11"/>
    <p:sldId id="301" r:id="rId12"/>
    <p:sldId id="305" r:id="rId13"/>
    <p:sldId id="330" r:id="rId14"/>
    <p:sldId id="360" r:id="rId15"/>
    <p:sldId id="334" r:id="rId16"/>
    <p:sldId id="331" r:id="rId17"/>
    <p:sldId id="314" r:id="rId18"/>
    <p:sldId id="335" r:id="rId19"/>
    <p:sldId id="317" r:id="rId20"/>
    <p:sldId id="333" r:id="rId21"/>
    <p:sldId id="336" r:id="rId22"/>
    <p:sldId id="359" r:id="rId23"/>
    <p:sldId id="321" r:id="rId24"/>
    <p:sldId id="322" r:id="rId25"/>
  </p:sldIdLst>
  <p:sldSz cx="9144000" cy="6858000" type="screen4x3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5888"/>
    <a:srgbClr val="5D6A84"/>
    <a:srgbClr val="002060"/>
    <a:srgbClr val="FFCC66"/>
    <a:srgbClr val="000066"/>
    <a:srgbClr val="151515"/>
    <a:srgbClr val="111111"/>
    <a:srgbClr val="3A1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40" autoAdjust="0"/>
    <p:restoredTop sz="94424" autoAdjust="0"/>
  </p:normalViewPr>
  <p:slideViewPr>
    <p:cSldViewPr>
      <p:cViewPr varScale="1">
        <p:scale>
          <a:sx n="74" d="100"/>
          <a:sy n="74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888"/>
    </p:cViewPr>
  </p:sorterViewPr>
  <p:gridSpacing cx="72008" cy="72008"/>
</p:viewPr>
</file>

<file path=ppt/_rels/presentation.xml.rels><?xml version="1.0" encoding="UTF-8" ?><Relationships xmlns="http://schemas.openxmlformats.org/package/2006/relationships"><Relationship Target="slides/slide7.xml" Type="http://schemas.openxmlformats.org/officeDocument/2006/relationships/slide" Id="rId8"></Relationship><Relationship Target="slides/slide12.xml" Type="http://schemas.openxmlformats.org/officeDocument/2006/relationships/slide" Id="rId13"></Relationship><Relationship Target="slides/slide17.xml" Type="http://schemas.openxmlformats.org/officeDocument/2006/relationships/slide" Id="rId18"></Relationship><Relationship Target="notesMasters/notesMaster1.xml" Type="http://schemas.openxmlformats.org/officeDocument/2006/relationships/notesMaster" Id="rId26"></Relationship><Relationship Target="slides/slide2.xml" Type="http://schemas.openxmlformats.org/officeDocument/2006/relationships/slide" Id="rId3"></Relationship><Relationship Target="slides/slide20.xml" Type="http://schemas.openxmlformats.org/officeDocument/2006/relationships/slide" Id="rId21"></Relationship><Relationship Target="slides/slide6.xml" Type="http://schemas.openxmlformats.org/officeDocument/2006/relationships/slide" Id="rId7"></Relationship><Relationship Target="slides/slide11.xml" Type="http://schemas.openxmlformats.org/officeDocument/2006/relationships/slide" Id="rId12"></Relationship><Relationship Target="slides/slide16.xml" Type="http://schemas.openxmlformats.org/officeDocument/2006/relationships/slide" Id="rId17"></Relationship><Relationship Target="slides/slide24.xml" Type="http://schemas.openxmlformats.org/officeDocument/2006/relationships/slide" Id="rId25"></Relationship><Relationship Target="slides/slide1.xml" Type="http://schemas.openxmlformats.org/officeDocument/2006/relationships/slide" Id="rId2"></Relationship><Relationship Target="slides/slide15.xml" Type="http://schemas.openxmlformats.org/officeDocument/2006/relationships/slide" Id="rId16"></Relationship><Relationship Target="slides/slide19.xml" Type="http://schemas.openxmlformats.org/officeDocument/2006/relationships/slide" Id="rId20"></Relationship><Relationship Target="viewProps.xml" Type="http://schemas.openxmlformats.org/officeDocument/2006/relationships/viewProps" Id="rId29"></Relationship><Relationship Target="slideMasters/slideMaster1.xml" Type="http://schemas.openxmlformats.org/officeDocument/2006/relationships/slideMaster" Id="rId1"></Relationship><Relationship Target="slides/slide5.xml" Type="http://schemas.openxmlformats.org/officeDocument/2006/relationships/slide" Id="rId6"></Relationship><Relationship Target="slides/slide10.xml" Type="http://schemas.openxmlformats.org/officeDocument/2006/relationships/slide" Id="rId11"></Relationship><Relationship Target="slides/slide23.xml" Type="http://schemas.openxmlformats.org/officeDocument/2006/relationships/slide" Id="rId24"></Relationship><Relationship Target="slides/slide4.xml" Type="http://schemas.openxmlformats.org/officeDocument/2006/relationships/slide" Id="rId5"></Relationship><Relationship Target="slides/slide14.xml" Type="http://schemas.openxmlformats.org/officeDocument/2006/relationships/slide" Id="rId15"></Relationship><Relationship Target="slides/slide22.xml" Type="http://schemas.openxmlformats.org/officeDocument/2006/relationships/slide" Id="rId23"></Relationship><Relationship Target="presProps.xml" Type="http://schemas.openxmlformats.org/officeDocument/2006/relationships/presProps" Id="rId28"></Relationship><Relationship Target="slides/slide9.xml" Type="http://schemas.openxmlformats.org/officeDocument/2006/relationships/slide" Id="rId10"></Relationship><Relationship Target="slides/slide18.xml" Type="http://schemas.openxmlformats.org/officeDocument/2006/relationships/slide" Id="rId19"></Relationship><Relationship Target="tableStyles.xml" Type="http://schemas.openxmlformats.org/officeDocument/2006/relationships/tableStyles" Id="rId31"></Relationship><Relationship Target="slides/slide3.xml" Type="http://schemas.openxmlformats.org/officeDocument/2006/relationships/slide" Id="rId4"></Relationship><Relationship Target="slides/slide8.xml" Type="http://schemas.openxmlformats.org/officeDocument/2006/relationships/slide" Id="rId9"></Relationship><Relationship Target="slides/slide13.xml" Type="http://schemas.openxmlformats.org/officeDocument/2006/relationships/slide" Id="rId14"></Relationship><Relationship Target="slides/slide21.xml" Type="http://schemas.openxmlformats.org/officeDocument/2006/relationships/slide" Id="rId22"></Relationship><Relationship Target="handoutMasters/handoutMaster1.xml" Type="http://schemas.openxmlformats.org/officeDocument/2006/relationships/handoutMaster" Id="rId27"></Relationship><Relationship Target="theme/theme1.xml" Type="http://schemas.openxmlformats.org/officeDocument/2006/relationships/theme" Id="rId30"></Relationship></Relationships>
</file>

<file path=ppt/charts/_rels/chart1.xml.rels><?xml version="1.0" encoding="UTF-8" ?><Relationships xmlns="http://schemas.openxmlformats.org/package/2006/relationships"><Relationship Target="../theme/themeOverride1.xml" Type="http://schemas.openxmlformats.org/officeDocument/2006/relationships/themeOverride" Id="rId3"></Relationship><Relationship Target="colors1.xml" Type="http://schemas.microsoft.com/office/2011/relationships/chartColorStyle" Id="rId2"></Relationship><Relationship Target="style1.xml" Type="http://schemas.microsoft.com/office/2011/relationships/chartStyle" Id="rId1"></Relationship><Relationship Target="../drawings/drawing1.xml" Type="http://schemas.openxmlformats.org/officeDocument/2006/relationships/chartUserShapes" Id="rId5"></Relationship></Relationships>
</file>

<file path=ppt/charts/_rels/chart2.xml.rels><?xml version="1.0" encoding="UTF-8" ?><Relationships xmlns="http://schemas.openxmlformats.org/package/2006/relationships"><Relationship Target="../theme/themeOverride2.xml" Type="http://schemas.openxmlformats.org/officeDocument/2006/relationships/themeOverride" Id="rId1"></Relationship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　　　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昭和40年</c:v>
                </c:pt>
                <c:pt idx="1">
                  <c:v>45年</c:v>
                </c:pt>
                <c:pt idx="2">
                  <c:v>50年</c:v>
                </c:pt>
                <c:pt idx="3">
                  <c:v>55年</c:v>
                </c:pt>
                <c:pt idx="4">
                  <c:v>60年</c:v>
                </c:pt>
                <c:pt idx="5">
                  <c:v>平成2年</c:v>
                </c:pt>
                <c:pt idx="6">
                  <c:v>7年</c:v>
                </c:pt>
                <c:pt idx="7">
                  <c:v>12年</c:v>
                </c:pt>
                <c:pt idx="8">
                  <c:v>17年</c:v>
                </c:pt>
                <c:pt idx="9">
                  <c:v>22年</c:v>
                </c:pt>
                <c:pt idx="10">
                  <c:v>27年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315.60000000000002</c:v>
                </c:pt>
                <c:pt idx="1">
                  <c:v>298</c:v>
                </c:pt>
                <c:pt idx="2">
                  <c:v>277.89999999999998</c:v>
                </c:pt>
                <c:pt idx="3">
                  <c:v>264.8</c:v>
                </c:pt>
                <c:pt idx="4">
                  <c:v>263.60000000000002</c:v>
                </c:pt>
                <c:pt idx="5">
                  <c:v>262.39999999999998</c:v>
                </c:pt>
                <c:pt idx="6">
                  <c:v>260.2</c:v>
                </c:pt>
                <c:pt idx="7">
                  <c:v>259.89999999999998</c:v>
                </c:pt>
                <c:pt idx="8">
                  <c:v>262.89999999999998</c:v>
                </c:pt>
                <c:pt idx="9">
                  <c:v>266.5</c:v>
                </c:pt>
                <c:pt idx="10">
                  <c:v>269.10000000000002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9"/>
        <c:overlap val="-27"/>
        <c:axId val="809745936"/>
        <c:axId val="809743976"/>
      </c:barChart>
      <c:catAx>
        <c:axId val="80974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09743976"/>
        <c:crossesAt val="0"/>
        <c:auto val="1"/>
        <c:lblAlgn val="ctr"/>
        <c:lblOffset val="100"/>
        <c:noMultiLvlLbl val="0"/>
      </c:catAx>
      <c:valAx>
        <c:axId val="809743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09745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'[最新　Parks Data (Osaka) (1).xlsx]Sheet3'!$M$6</c:f>
              <c:strCache>
                <c:ptCount val="1"/>
                <c:pt idx="0">
                  <c:v>大阪市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0" baseline="0"/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'[最新　Parks Data (Osaka) (1).xlsx]Sheet3'!$N$5:$R$5</c:f>
              <c:strCache>
                <c:ptCount val="5"/>
                <c:pt idx="0">
                  <c:v>平成7年</c:v>
                </c:pt>
                <c:pt idx="1">
                  <c:v>平成12年</c:v>
                </c:pt>
                <c:pt idx="2">
                  <c:v>平成17年</c:v>
                </c:pt>
                <c:pt idx="3">
                  <c:v>平成22年</c:v>
                </c:pt>
                <c:pt idx="4">
                  <c:v>平成27年</c:v>
                </c:pt>
              </c:strCache>
            </c:strRef>
          </c:cat>
          <c:val>
            <c:numRef>
              <c:f>'[最新　Parks Data (Osaka) (1).xlsx]Sheet3'!$N$6:$R$6</c:f>
              <c:numCache>
                <c:formatCode>0.00</c:formatCode>
                <c:ptCount val="5"/>
                <c:pt idx="0">
                  <c:v>1.3</c:v>
                </c:pt>
                <c:pt idx="1">
                  <c:v>1.23</c:v>
                </c:pt>
                <c:pt idx="2">
                  <c:v>1.2</c:v>
                </c:pt>
                <c:pt idx="3">
                  <c:v>1.25</c:v>
                </c:pt>
                <c:pt idx="4">
                  <c:v>1.26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18-4BDB-9A10-F3D28B8168E6}"/>
            </c:ext>
          </c:extLst>
        </c:ser>
        <c:ser>
          <c:idx val="1"/>
          <c:order val="1"/>
          <c:tx>
            <c:strRef>
              <c:f>'[最新　Parks Data (Osaka) (1).xlsx]Sheet3'!$M$7</c:f>
              <c:strCache>
                <c:ptCount val="1"/>
                <c:pt idx="0">
                  <c:v>全国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'[最新　Parks Data (Osaka) (1).xlsx]Sheet3'!$N$5:$R$5</c:f>
              <c:strCache>
                <c:ptCount val="5"/>
                <c:pt idx="0">
                  <c:v>平成7年</c:v>
                </c:pt>
                <c:pt idx="1">
                  <c:v>平成12年</c:v>
                </c:pt>
                <c:pt idx="2">
                  <c:v>平成17年</c:v>
                </c:pt>
                <c:pt idx="3">
                  <c:v>平成22年</c:v>
                </c:pt>
                <c:pt idx="4">
                  <c:v>平成27年</c:v>
                </c:pt>
              </c:strCache>
            </c:strRef>
          </c:cat>
          <c:val>
            <c:numRef>
              <c:f>'[最新　Parks Data (Osaka) (1).xlsx]Sheet3'!$N$7:$R$7</c:f>
              <c:numCache>
                <c:formatCode>0.00</c:formatCode>
                <c:ptCount val="5"/>
                <c:pt idx="0">
                  <c:v>1.42</c:v>
                </c:pt>
                <c:pt idx="1">
                  <c:v>1.36</c:v>
                </c:pt>
                <c:pt idx="2">
                  <c:v>1.31</c:v>
                </c:pt>
                <c:pt idx="3">
                  <c:v>1.39</c:v>
                </c:pt>
                <c:pt idx="4">
                  <c:v>1.45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18-4BDB-9A10-F3D28B8168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9742016"/>
        <c:axId val="809743584"/>
      </c:lineChart>
      <c:catAx>
        <c:axId val="809742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9743584"/>
        <c:crosses val="autoZero"/>
        <c:auto val="1"/>
        <c:lblAlgn val="ctr"/>
        <c:lblOffset val="100"/>
        <c:noMultiLvlLbl val="0"/>
      </c:catAx>
      <c:valAx>
        <c:axId val="809743584"/>
        <c:scaling>
          <c:orientation val="minMax"/>
          <c:max val="1.8"/>
          <c:min val="0"/>
        </c:scaling>
        <c:delete val="0"/>
        <c:axPos val="l"/>
        <c:majorGridlines/>
        <c:numFmt formatCode="0.0_ " sourceLinked="0"/>
        <c:majorTickMark val="out"/>
        <c:minorTickMark val="none"/>
        <c:tickLblPos val="nextTo"/>
        <c:crossAx val="809742016"/>
        <c:crosses val="autoZero"/>
        <c:crossBetween val="between"/>
        <c:majorUnit val="0.2"/>
        <c:minorUnit val="2.0000000000000004E-2"/>
      </c:valAx>
    </c:plotArea>
    <c:legend>
      <c:legendPos val="b"/>
      <c:overlay val="0"/>
      <c:txPr>
        <a:bodyPr/>
        <a:lstStyle/>
        <a:p>
          <a:pPr>
            <a:defRPr sz="1400" b="1" i="0" baseline="0"/>
          </a:pPr>
          <a:endParaRPr lang="ja-JP"/>
        </a:p>
      </c:txPr>
    </c:legend>
    <c:plotVisOnly val="1"/>
    <c:dispBlanksAs val="gap"/>
    <c:showDLblsOverMax val="0"/>
  </c:char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0.06076</cdr:y>
    </cdr:from>
    <cdr:to>
      <cdr:x>0.16514</cdr:x>
      <cdr:y>0.16146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0" y="166688"/>
          <a:ext cx="771525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1000">
              <a:solidFill>
                <a:schemeClr val="bg2">
                  <a:lumMod val="25000"/>
                </a:schemeClr>
              </a:solidFill>
            </a:rPr>
            <a:t>（万人）</a:t>
          </a:r>
        </a:p>
      </cdr:txBody>
    </cdr:sp>
  </cdr:relSizeAnchor>
</c:userShapes>
</file>

<file path=ppt/handoutMasters/_rels/handoutMaster1.xml.rels><?xml version="1.0" encoding="UTF-8" ?><Relationships xmlns="http://schemas.openxmlformats.org/package/2006/relationships"><Relationship Target="../theme/theme3.xml" Type="http://schemas.openxmlformats.org/officeDocument/2006/relationships/theme" Id="rId1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9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567" y="0"/>
            <a:ext cx="4307046" cy="3419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4DA79A-D86A-47D5-96FB-09FAA0210BEE}" type="datetimeFigureOut">
              <a:rPr kumimoji="1" lang="ja-JP" altLang="en-US" smtClean="0"/>
              <a:t>2018/2/19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5265"/>
            <a:ext cx="4307046" cy="341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567" y="6465265"/>
            <a:ext cx="4307046" cy="341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94D7-7852-408C-818B-6EB05C366AD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1808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30567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181BDB-1927-4A21-A6F3-6C02E071132B}" type="datetimeFigureOut">
              <a:rPr lang="ja-JP" altLang="en-US"/>
              <a:pPr>
                <a:defRPr/>
              </a:pPr>
              <a:t>2018/2/19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11175"/>
            <a:ext cx="34051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465265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30567" y="6465265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B136D9E-52AA-405E-8639-FEFAEF3BF32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6161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136D9E-52AA-405E-8639-FEFAEF3BF32E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063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67075" y="511175"/>
            <a:ext cx="3405188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136D9E-52AA-405E-8639-FEFAEF3BF32E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9815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136D9E-52AA-405E-8639-FEFAEF3BF32E}" type="slidenum">
              <a:rPr lang="ja-JP" altLang="en-US" smtClean="0"/>
              <a:pPr>
                <a:defRPr/>
              </a:pPr>
              <a:t>21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3429637"/>
      </p:ext>
    </p:extLst>
  </p:cSld>
  <p:clrMapOvr>
    <a:masterClrMapping/>
  </p:clrMapOvr>
</p:notes>
</file>

<file path=ppt/slideLayouts/_rels/slideLayout1.xml.rels><?xml version="1.0" encoding="UTF-8" ?><Relationships xmlns="http://schemas.openxmlformats.org/package/2006/relationships"><Relationship Target="../media/image2.jpe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media/image3.jpe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media/image4.jpe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project\PPTtemplate\03_world\Cover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4653136"/>
            <a:ext cx="8424936" cy="1296144"/>
          </a:xfr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1520" y="1196752"/>
            <a:ext cx="4896544" cy="2304256"/>
          </a:xfrm>
        </p:spPr>
        <p:txBody>
          <a:bodyPr anchor="b">
            <a:normAutofit/>
          </a:bodyPr>
          <a:lstStyle>
            <a:lvl1pPr marL="0" indent="0" algn="l">
              <a:buNone/>
              <a:defRPr sz="14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EF8F3-1165-4391-B659-BB935C068E6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b="1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2FB994A-C281-4804-8C54-6E6D1475B394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b="1" dirty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893F6-CDBA-4142-8797-DF53C08F2796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DBC35-15B1-4907-9FD6-98A050E4A80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1FCE8-0644-4D9B-A111-7F2048A3832D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6D411-31D2-4CF9-AB0F-275EE1400C9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project\PPTtemplate\03_world\Heading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323528" y="4365104"/>
            <a:ext cx="8424936" cy="1080120"/>
          </a:xfrm>
        </p:spPr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" name="サブタイトル 2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4896544" cy="2304256"/>
          </a:xfrm>
        </p:spPr>
        <p:txBody>
          <a:bodyPr anchor="b">
            <a:normAutofit/>
          </a:bodyPr>
          <a:lstStyle>
            <a:lvl1pPr marL="0" indent="0" algn="l">
              <a:buNone/>
              <a:defRPr sz="14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84AD-130F-457D-A828-38B25E749F1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b="1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C67BE98-8CBC-413A-B456-3432A7876A2A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b="1" dirty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"/>
          </p:nvPr>
        </p:nvSpPr>
        <p:spPr>
          <a:xfrm>
            <a:off x="611561" y="1916833"/>
            <a:ext cx="3816424" cy="446449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9" name="コンテンツ プレースホルダ 2"/>
          <p:cNvSpPr>
            <a:spLocks noGrp="1"/>
          </p:cNvSpPr>
          <p:nvPr>
            <p:ph idx="13"/>
          </p:nvPr>
        </p:nvSpPr>
        <p:spPr>
          <a:xfrm>
            <a:off x="4716017" y="1916833"/>
            <a:ext cx="3816424" cy="446449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AE149-9607-49B9-A176-495AA9BF46F3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B49DB-9D21-4ECF-9D12-78029606D81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611561" y="1988840"/>
            <a:ext cx="3816424" cy="2304256"/>
          </a:xfrm>
          <a:prstGeom prst="rect">
            <a:avLst/>
          </a:prstGeom>
          <a:gradFill flip="none" rotWithShape="1">
            <a:gsLst>
              <a:gs pos="70000">
                <a:schemeClr val="bg1">
                  <a:alpha val="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4716017" y="1988840"/>
            <a:ext cx="3816424" cy="2304256"/>
          </a:xfrm>
          <a:prstGeom prst="rect">
            <a:avLst/>
          </a:prstGeom>
          <a:gradFill flip="none" rotWithShape="1">
            <a:gsLst>
              <a:gs pos="70000">
                <a:schemeClr val="bg1">
                  <a:alpha val="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4716463" y="1484315"/>
            <a:ext cx="3816350" cy="504825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611188" y="1484315"/>
            <a:ext cx="3816350" cy="504825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" name="コンテンツ プレースホルダ 2"/>
          <p:cNvSpPr>
            <a:spLocks noGrp="1"/>
          </p:cNvSpPr>
          <p:nvPr>
            <p:ph idx="13"/>
          </p:nvPr>
        </p:nvSpPr>
        <p:spPr>
          <a:xfrm>
            <a:off x="611561" y="1988838"/>
            <a:ext cx="3816424" cy="403244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4"/>
          </p:nvPr>
        </p:nvSpPr>
        <p:spPr>
          <a:xfrm>
            <a:off x="4716017" y="1988841"/>
            <a:ext cx="3816424" cy="403244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11561" y="1556791"/>
            <a:ext cx="3816424" cy="36004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テキスト プレースホルダ 2"/>
          <p:cNvSpPr>
            <a:spLocks noGrp="1"/>
          </p:cNvSpPr>
          <p:nvPr>
            <p:ph type="body" idx="15"/>
          </p:nvPr>
        </p:nvSpPr>
        <p:spPr>
          <a:xfrm>
            <a:off x="4716017" y="1556791"/>
            <a:ext cx="3816424" cy="36004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日付プレースホルダ 6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20F2B-A688-459D-ACF3-4FD2B8B25AFF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15" name="フッター プレースホルダ 7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6" name="スライド番号プレースホルダ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3CA0B-10EE-4821-BA59-76D356213C2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3DB48-4F13-41BF-BD34-5FD050028C1C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BE9BF-34AA-43ED-83B3-6D65F2278CC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project\PPTtemplate\03_world\Normal2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C34E3-5D5E-4F6A-A6CD-DF931E64CDBD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3A97-8749-48E5-97CE-8BDB019FC5F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611560" y="1988840"/>
            <a:ext cx="2880320" cy="2304256"/>
          </a:xfrm>
          <a:prstGeom prst="rect">
            <a:avLst/>
          </a:prstGeom>
          <a:gradFill flip="none" rotWithShape="1">
            <a:gsLst>
              <a:gs pos="70000">
                <a:schemeClr val="bg1">
                  <a:alpha val="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6" name="正方形/長方形 5"/>
          <p:cNvSpPr/>
          <p:nvPr userDrawn="1"/>
        </p:nvSpPr>
        <p:spPr>
          <a:xfrm>
            <a:off x="611189" y="1484315"/>
            <a:ext cx="2881312" cy="504825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11561" y="1988840"/>
            <a:ext cx="2853953" cy="403244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コンテンツ プレースホルダ 2"/>
          <p:cNvSpPr>
            <a:spLocks noGrp="1"/>
          </p:cNvSpPr>
          <p:nvPr>
            <p:ph idx="13"/>
          </p:nvPr>
        </p:nvSpPr>
        <p:spPr>
          <a:xfrm>
            <a:off x="3779912" y="1556793"/>
            <a:ext cx="4752528" cy="446449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1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11560" y="1556791"/>
            <a:ext cx="2880320" cy="360040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日付プレースホルダ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26013-55D6-4496-8286-2F6C04C5CCC5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9" name="フッター プレースホルダ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1" name="スライド番号プレースホルダ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8A2B6-757A-483D-BC8A-2C9ED3C030A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11560" y="1484784"/>
            <a:ext cx="4824536" cy="4472409"/>
          </a:xfrm>
        </p:spPr>
        <p:txBody>
          <a:bodyPr rtlCol="0" anchor="b">
            <a:norm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dirty="0"/>
              <a:t>アイコンをクリックして図を追加</a:t>
            </a:r>
          </a:p>
        </p:txBody>
      </p:sp>
      <p:sp>
        <p:nvSpPr>
          <p:cNvPr id="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652121" y="1492698"/>
            <a:ext cx="2853953" cy="446449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920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E22FF-AE2C-493F-947D-8084E3402C4E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FF078-E3DC-443E-94BC-552590309BD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media/image1.jpeg" Type="http://schemas.openxmlformats.org/officeDocument/2006/relationships/imag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theme/theme1.xml" Type="http://schemas.openxmlformats.org/officeDocument/2006/relationships/theme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C:\project\PPTtemplate\03_world\Normal.jpg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250826" y="188913"/>
            <a:ext cx="86423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8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68314" y="1484313"/>
            <a:ext cx="82073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07950" y="6453190"/>
            <a:ext cx="2133600" cy="21748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b="1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11DACED-CE81-4933-B4CE-21E23E39C804}" type="datetime1">
              <a:rPr lang="ja-JP" altLang="en-US" smtClean="0"/>
              <a:t>2018/2/19</a:t>
            </a:fld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268538" y="6453188"/>
            <a:ext cx="5040312" cy="2159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800" b="1" dirty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532814" y="6450015"/>
            <a:ext cx="427037" cy="219075"/>
          </a:xfrm>
          <a:prstGeom prst="rect">
            <a:avLst/>
          </a:prstGeom>
          <a:noFill/>
        </p:spPr>
        <p:txBody>
          <a:bodyPr vert="horz" lIns="0" tIns="0" rIns="0" bIns="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b="1" smtClean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C9F79A0-E544-46CF-9446-2BEAD055EBB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8" r:id="rId2"/>
    <p:sldLayoutId id="2147483714" r:id="rId3"/>
    <p:sldLayoutId id="2147483709" r:id="rId4"/>
    <p:sldLayoutId id="2147483715" r:id="rId5"/>
    <p:sldLayoutId id="2147483710" r:id="rId6"/>
    <p:sldLayoutId id="2147483716" r:id="rId7"/>
    <p:sldLayoutId id="2147483717" r:id="rId8"/>
    <p:sldLayoutId id="2147483711" r:id="rId9"/>
    <p:sldLayoutId id="2147483712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Calibri" pitchFamily="34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Calibri" pitchFamily="34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Calibri" pitchFamily="34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Calibri" pitchFamily="34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3A1D00"/>
          </a:solidFill>
          <a:latin typeface="Calibri" pitchFamily="34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3A1D00"/>
          </a:solidFill>
          <a:latin typeface="Calibri" pitchFamily="34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3A1D00"/>
          </a:solidFill>
          <a:latin typeface="Calibri" pitchFamily="34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3A1D00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5.png" Type="http://schemas.openxmlformats.org/officeDocument/2006/relationships/image" Id="rId3"></Relationship><Relationship Target="../notesSlides/notesSlide1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/Relationships>
</file>

<file path=ppt/slides/_rels/slide10.xml.rels><?xml version="1.0" encoding="UTF-8" ?><Relationships xmlns="http://schemas.openxmlformats.org/package/2006/relationships"><Relationship Target="../notesSlides/notesSlide2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/Relationships>
</file>

<file path=ppt/slides/_rels/slide11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2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3.xml.rels><?xml version="1.0" encoding="UTF-8" ?><Relationships xmlns="http://schemas.openxmlformats.org/package/2006/relationships"><Relationship Target="../media/image10.png" Type="http://schemas.openxmlformats.org/officeDocument/2006/relationships/image" Id="rId2"></Relationship><Relationship Target="../slideLayouts/slideLayout2.xml" Type="http://schemas.openxmlformats.org/officeDocument/2006/relationships/slideLayout" Id="rId1"></Relationship></Relationships>
</file>

<file path=ppt/slides/_rels/slide14.xml.rels><?xml version="1.0" encoding="UTF-8" ?><Relationships xmlns="http://schemas.openxmlformats.org/package/2006/relationships"><Relationship Target="../media/image11.png" Type="http://schemas.openxmlformats.org/officeDocument/2006/relationships/image" Id="rId2"></Relationship><Relationship Target="../slideLayouts/slideLayout2.xml" Type="http://schemas.openxmlformats.org/officeDocument/2006/relationships/slideLayout" Id="rId1"></Relationship></Relationships>
</file>

<file path=ppt/slides/_rels/slide15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6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2"></Relationship><Relationship Target="../drawings/vmlDrawing1.vml" Type="http://schemas.openxmlformats.org/officeDocument/2006/relationships/vmlDrawing" Id="rId1"></Relationship><Relationship Target="../media/image12.emf" Type="http://schemas.openxmlformats.org/officeDocument/2006/relationships/image" Id="rId3"></Relationship></Relationships>
</file>

<file path=ppt/slides/_rels/slide17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8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19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20.xml.rels><?xml version="1.0" encoding="UTF-8" ?><Relationships xmlns="http://schemas.openxmlformats.org/package/2006/relationships"><Relationship Target="../media/image13.jpeg" Type="http://schemas.openxmlformats.org/officeDocument/2006/relationships/image" Id="rId2"></Relationship><Relationship Target="../slideLayouts/slideLayout2.xml" Type="http://schemas.openxmlformats.org/officeDocument/2006/relationships/slideLayout" Id="rId1"></Relationship></Relationships>
</file>

<file path=ppt/slides/_rels/slide21.xml.rels><?xml version="1.0" encoding="UTF-8" ?><Relationships xmlns="http://schemas.openxmlformats.org/package/2006/relationships"><Relationship Target="../media/image14.jpeg" Type="http://schemas.openxmlformats.org/officeDocument/2006/relationships/image" Id="rId3"></Relationship><Relationship Target="../notesSlides/notesSlide3.xml" Type="http://schemas.openxmlformats.org/officeDocument/2006/relationships/notesSlide" Id="rId2"></Relationship><Relationship Target="../slideLayouts/slideLayout2.xml" Type="http://schemas.openxmlformats.org/officeDocument/2006/relationships/slideLayout" Id="rId1"></Relationship></Relationships>
</file>

<file path=ppt/slides/_rels/slide22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23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24.xml.rels><?xml version="1.0" encoding="UTF-8" ?><Relationships xmlns="http://schemas.openxmlformats.org/package/2006/relationships"><Relationship Target="../media/image5.png" Type="http://schemas.openxmlformats.org/officeDocument/2006/relationships/image" Id="rId2"></Relationship><Relationship Target="../slideLayouts/slideLayout3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4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5.xml.rels><?xml version="1.0" encoding="UTF-8" ?><Relationships xmlns="http://schemas.openxmlformats.org/package/2006/relationships"><Relationship Target="../media/image7.jpeg" Type="http://schemas.openxmlformats.org/officeDocument/2006/relationships/image" Id="rId3"></Relationship><Relationship Target="../media/image6.png" Type="http://schemas.openxmlformats.org/officeDocument/2006/relationships/image" Id="rId2"></Relationship><Relationship Target="../slideLayouts/slideLayout2.xml" Type="http://schemas.openxmlformats.org/officeDocument/2006/relationships/slideLayout" Id="rId1"></Relationship><Relationship Target="../media/image8.jpeg" Type="http://schemas.openxmlformats.org/officeDocument/2006/relationships/image" Id="rId4"></Relationship></Relationships>
</file>

<file path=ppt/slides/_rels/slide6.xml.rels><?xml version="1.0" encoding="UTF-8" ?><Relationships xmlns="http://schemas.openxmlformats.org/package/2006/relationships"><Relationship Target="../slideLayouts/slideLayout2.xml" Type="http://schemas.openxmlformats.org/officeDocument/2006/relationships/slideLayout" Id="rId1"></Relationship></Relationships>
</file>

<file path=ppt/slides/_rels/slide7.xml.rels><?xml version="1.0" encoding="UTF-8" ?><Relationships xmlns="http://schemas.openxmlformats.org/package/2006/relationships"><Relationship Target="../charts/chart1.xml" Type="http://schemas.openxmlformats.org/officeDocument/2006/relationships/chart" Id="rId2"></Relationship><Relationship Target="../slideLayouts/slideLayout2.xml" Type="http://schemas.openxmlformats.org/officeDocument/2006/relationships/slideLayout" Id="rId1"></Relationship></Relationships>
</file>

<file path=ppt/slides/_rels/slide8.xml.rels><?xml version="1.0" encoding="UTF-8" ?><Relationships xmlns="http://schemas.openxmlformats.org/package/2006/relationships"><Relationship Target="../media/image9.png" Type="http://schemas.openxmlformats.org/officeDocument/2006/relationships/image" Id="rId2"></Relationship><Relationship Target="../slideLayouts/slideLayout2.xml" Type="http://schemas.openxmlformats.org/officeDocument/2006/relationships/slideLayout" Id="rId1"></Relationship></Relationships>
</file>

<file path=ppt/slides/_rels/slide9.xml.rels><?xml version="1.0" encoding="UTF-8" ?><Relationships xmlns="http://schemas.openxmlformats.org/package/2006/relationships"><Relationship Target="../charts/chart2.xml" Type="http://schemas.openxmlformats.org/officeDocument/2006/relationships/chart" Id="rId2"></Relationship><Relationship Target="../slideLayouts/slideLayout2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ctrTitle"/>
          </p:nvPr>
        </p:nvSpPr>
        <p:spPr>
          <a:xfrm>
            <a:off x="323528" y="4392086"/>
            <a:ext cx="5832326" cy="1079500"/>
          </a:xfrm>
        </p:spPr>
        <p:txBody>
          <a:bodyPr/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子育てのまち大阪を目指して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「副首都・大阪」連携プロジェクト成果発表会資料　　　　　　　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E51420F3-D124-48EF-98CE-395EA36A37F2}"/>
              </a:ext>
            </a:extLst>
          </p:cNvPr>
          <p:cNvSpPr txBox="1"/>
          <p:nvPr/>
        </p:nvSpPr>
        <p:spPr>
          <a:xfrm>
            <a:off x="1524550" y="5779365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政策創造学部 橋口ゼミ</a:t>
            </a:r>
          </a:p>
        </p:txBody>
      </p:sp>
      <p:pic>
        <p:nvPicPr>
          <p:cNvPr id="7" name="図 6">
            <a:extLst>
              <a:ext uri="{FF2B5EF4-FFF2-40B4-BE49-F238E27FC236}">
                <a16:creationId xmlns="" xmlns:a16="http://schemas.microsoft.com/office/drawing/2014/main" id="{1ACDDF25-E669-4E48-B387-F81AFBB7B74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5735022"/>
            <a:ext cx="1258166" cy="25528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743E7E7F-CA08-43E7-9FFD-949285910E66}"/>
              </a:ext>
            </a:extLst>
          </p:cNvPr>
          <p:cNvSpPr txBox="1"/>
          <p:nvPr/>
        </p:nvSpPr>
        <p:spPr>
          <a:xfrm>
            <a:off x="5580112" y="5990304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2018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8" name="スライド番号プレースホルダー 2"/>
          <p:cNvSpPr txBox="1">
            <a:spLocks/>
          </p:cNvSpPr>
          <p:nvPr/>
        </p:nvSpPr>
        <p:spPr>
          <a:xfrm>
            <a:off x="8685214" y="6453336"/>
            <a:ext cx="427037" cy="21907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ja-JP"/>
            </a:defPPr>
            <a:lvl1pPr algn="ctr" rtl="0" fontAlgn="auto">
              <a:spcBef>
                <a:spcPts val="0"/>
              </a:spcBef>
              <a:spcAft>
                <a:spcPts val="0"/>
              </a:spcAft>
              <a:defRPr kumimoji="1" sz="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1400" dirty="0"/>
              <a:t>1</a:t>
            </a:r>
            <a:endParaRPr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大阪市の課題</a:t>
            </a:r>
          </a:p>
        </p:txBody>
      </p:sp>
      <p:sp>
        <p:nvSpPr>
          <p:cNvPr id="5" name="Shape 111"/>
          <p:cNvSpPr txBox="1">
            <a:spLocks/>
          </p:cNvSpPr>
          <p:nvPr/>
        </p:nvSpPr>
        <p:spPr bwMode="auto">
          <a:xfrm>
            <a:off x="1816991" y="2636912"/>
            <a:ext cx="5510019" cy="2098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228600">
              <a:spcBef>
                <a:spcPts val="0"/>
              </a:spcBef>
            </a:pPr>
            <a:r>
              <a:rPr lang="ja-JP" altLang="en-US" sz="2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緑が少ない</a:t>
            </a:r>
            <a:endParaRPr lang="en-US" altLang="ja-JP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228600">
              <a:spcBef>
                <a:spcPts val="0"/>
              </a:spcBef>
            </a:pPr>
            <a:r>
              <a:rPr lang="ja-JP" altLang="en-US" sz="2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核家族化の進行</a:t>
            </a:r>
            <a:endParaRPr lang="en-US" altLang="ja-JP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228600">
              <a:spcBef>
                <a:spcPts val="0"/>
              </a:spcBef>
            </a:pPr>
            <a:r>
              <a:rPr lang="ja-JP" altLang="en-US" sz="2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地域コミュニティの希薄化</a:t>
            </a:r>
            <a:endParaRPr lang="en-US" altLang="ja-JP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228600">
              <a:spcBef>
                <a:spcPts val="0"/>
              </a:spcBef>
            </a:pPr>
            <a:r>
              <a:rPr lang="ja-JP" altLang="en-US" sz="2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子育てする親の孤立化</a:t>
            </a:r>
            <a:endParaRPr lang="en-US" altLang="ja-JP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>
              <a:spcBef>
                <a:spcPts val="0"/>
              </a:spcBef>
              <a:buNone/>
            </a:pPr>
            <a:endParaRPr lang="en-US" altLang="ja-JP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>
              <a:spcBef>
                <a:spcPts val="0"/>
              </a:spcBef>
              <a:buNone/>
            </a:pPr>
            <a:endParaRPr lang="en-US" altLang="ja-JP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228600">
              <a:spcBef>
                <a:spcPts val="0"/>
              </a:spcBef>
            </a:pPr>
            <a:endParaRPr lang="en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楕円 10"/>
          <p:cNvSpPr/>
          <p:nvPr/>
        </p:nvSpPr>
        <p:spPr>
          <a:xfrm>
            <a:off x="1158577" y="1412776"/>
            <a:ext cx="6826848" cy="161652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子育て世代の３０代が転出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何故か？？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4329684" y="4581128"/>
            <a:ext cx="484632" cy="489204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10</a:t>
            </a:fld>
            <a:endParaRPr lang="ja-JP" altLang="en-US" sz="1600" dirty="0"/>
          </a:p>
        </p:txBody>
      </p:sp>
      <p:sp>
        <p:nvSpPr>
          <p:cNvPr id="8" name="楕円 10"/>
          <p:cNvSpPr/>
          <p:nvPr/>
        </p:nvSpPr>
        <p:spPr>
          <a:xfrm>
            <a:off x="1158575" y="4653136"/>
            <a:ext cx="6826849" cy="161652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３０代の子育て世代に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住み続けてもらうこと</a:t>
            </a:r>
            <a:endParaRPr lang="en-US" altLang="ja-JP" sz="2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710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子育てしやすいまちへ</a:t>
            </a:r>
          </a:p>
        </p:txBody>
      </p:sp>
      <p:grpSp>
        <p:nvGrpSpPr>
          <p:cNvPr id="17" name="グループ化 16"/>
          <p:cNvGrpSpPr/>
          <p:nvPr/>
        </p:nvGrpSpPr>
        <p:grpSpPr>
          <a:xfrm>
            <a:off x="537868" y="2499500"/>
            <a:ext cx="8040289" cy="2081628"/>
            <a:chOff x="537866" y="2092286"/>
            <a:chExt cx="8040289" cy="2081628"/>
          </a:xfrm>
        </p:grpSpPr>
        <p:sp>
          <p:nvSpPr>
            <p:cNvPr id="18" name="Shape 300"/>
            <p:cNvSpPr/>
            <p:nvPr/>
          </p:nvSpPr>
          <p:spPr>
            <a:xfrm>
              <a:off x="537866" y="2092286"/>
              <a:ext cx="2160409" cy="2081628"/>
            </a:xfrm>
            <a:prstGeom prst="ellipse">
              <a:avLst/>
            </a:prstGeom>
            <a:gradFill rotWithShape="1">
              <a:gsLst>
                <a:gs pos="0">
                  <a:srgbClr val="D89F39">
                    <a:tint val="100000"/>
                    <a:shade val="100000"/>
                    <a:satMod val="130000"/>
                  </a:srgbClr>
                </a:gs>
                <a:gs pos="100000">
                  <a:srgbClr val="D89F39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>
              <a:noFill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1425" tIns="91425" rIns="91425" bIns="91425" anchor="ctr" anchorCtr="0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2000" kern="0" spc="-300" dirty="0">
                  <a:solidFill>
                    <a:srgbClr val="000066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Lora"/>
                  <a:sym typeface="Lora"/>
                </a:rPr>
                <a:t>子育て</a:t>
              </a:r>
              <a:endParaRPr kumimoji="0" lang="en-US" altLang="ja-JP" sz="2000" kern="0" spc="-300" dirty="0">
                <a:solidFill>
                  <a:srgbClr val="00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Lora"/>
                <a:sym typeface="Lora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2000" kern="0" spc="-300" dirty="0">
                  <a:solidFill>
                    <a:srgbClr val="000066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Lora"/>
                  <a:sym typeface="Lora"/>
                </a:rPr>
                <a:t>しやすい街</a:t>
              </a:r>
              <a:endParaRPr kumimoji="0" lang="en" sz="2000" kern="0" spc="-300" dirty="0">
                <a:solidFill>
                  <a:srgbClr val="00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Lora"/>
                <a:sym typeface="Lora"/>
              </a:endParaRPr>
            </a:p>
          </p:txBody>
        </p:sp>
        <p:sp>
          <p:nvSpPr>
            <p:cNvPr id="19" name="Shape 301"/>
            <p:cNvSpPr/>
            <p:nvPr/>
          </p:nvSpPr>
          <p:spPr>
            <a:xfrm>
              <a:off x="6417746" y="2092286"/>
              <a:ext cx="2160409" cy="2081628"/>
            </a:xfrm>
            <a:prstGeom prst="ellipse">
              <a:avLst/>
            </a:prstGeom>
            <a:gradFill rotWithShape="1">
              <a:gsLst>
                <a:gs pos="0">
                  <a:srgbClr val="8BAB42">
                    <a:tint val="100000"/>
                    <a:shade val="100000"/>
                    <a:satMod val="130000"/>
                  </a:srgbClr>
                </a:gs>
                <a:gs pos="100000">
                  <a:srgbClr val="8BAB42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>
              <a:noFill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1425" tIns="91425" rIns="91425" bIns="91425" anchor="ctr" anchorCtr="0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2000" kern="0" spc="-300" dirty="0" smtClean="0">
                  <a:solidFill>
                    <a:srgbClr val="000066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Lora"/>
                  <a:sym typeface="Lora"/>
                </a:rPr>
                <a:t>子どもの</a:t>
              </a:r>
              <a:r>
                <a:rPr kumimoji="0" lang="ja-JP" altLang="en-US" sz="2000" kern="0" spc="-300" dirty="0">
                  <a:solidFill>
                    <a:srgbClr val="000066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Lora"/>
                  <a:sym typeface="Lora"/>
                </a:rPr>
                <a:t>増加</a:t>
              </a:r>
              <a:endParaRPr kumimoji="0" lang="en" sz="2000" kern="0" spc="-300" dirty="0">
                <a:solidFill>
                  <a:srgbClr val="00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Lora"/>
                <a:sym typeface="Lora"/>
              </a:endParaRPr>
            </a:p>
          </p:txBody>
        </p:sp>
        <p:sp>
          <p:nvSpPr>
            <p:cNvPr id="20" name="Shape 302"/>
            <p:cNvSpPr/>
            <p:nvPr/>
          </p:nvSpPr>
          <p:spPr>
            <a:xfrm>
              <a:off x="3477806" y="2092286"/>
              <a:ext cx="2160409" cy="2081628"/>
            </a:xfrm>
            <a:prstGeom prst="ellipse">
              <a:avLst/>
            </a:prstGeom>
            <a:gradFill rotWithShape="1">
              <a:gsLst>
                <a:gs pos="0">
                  <a:srgbClr val="8B81D2">
                    <a:tint val="100000"/>
                    <a:shade val="100000"/>
                    <a:satMod val="130000"/>
                  </a:srgbClr>
                </a:gs>
                <a:gs pos="100000">
                  <a:srgbClr val="8B81D2"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>
              <a:noFill/>
              <a:headEnd type="none" w="med" len="med"/>
              <a:tailEnd type="non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square" lIns="91425" tIns="91425" rIns="91425" bIns="91425" anchor="ctr" anchorCtr="0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2000" kern="0" spc="-300" dirty="0">
                  <a:solidFill>
                    <a:srgbClr val="000066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Lora"/>
                  <a:sym typeface="Lora"/>
                </a:rPr>
                <a:t>子育て世代に大阪に住み続けてもらう</a:t>
              </a:r>
              <a:endParaRPr kumimoji="0" lang="en" sz="2000" kern="0" spc="-300" dirty="0">
                <a:solidFill>
                  <a:srgbClr val="00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Lora"/>
                <a:sym typeface="Lora"/>
              </a:endParaRPr>
            </a:p>
          </p:txBody>
        </p:sp>
        <p:cxnSp>
          <p:nvCxnSpPr>
            <p:cNvPr id="21" name="Shape 303"/>
            <p:cNvCxnSpPr/>
            <p:nvPr/>
          </p:nvCxnSpPr>
          <p:spPr>
            <a:xfrm>
              <a:off x="2698275" y="3133100"/>
              <a:ext cx="752800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D89F39"/>
              </a:solidFill>
              <a:prstDash val="solid"/>
              <a:headEnd type="none" w="med" len="med"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cxnSp>
          <p:nvCxnSpPr>
            <p:cNvPr id="22" name="Shape 303"/>
            <p:cNvCxnSpPr/>
            <p:nvPr/>
          </p:nvCxnSpPr>
          <p:spPr>
            <a:xfrm>
              <a:off x="5638215" y="3133100"/>
              <a:ext cx="752800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8B81D2"/>
              </a:solidFill>
              <a:prstDash val="solid"/>
              <a:headEnd type="none" w="med" len="med"/>
              <a:tailEnd type="triangle" w="med" len="me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11</a:t>
            </a:fld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5703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1"/>
          <p:cNvSpPr txBox="1">
            <a:spLocks noGrp="1"/>
          </p:cNvSpPr>
          <p:nvPr>
            <p:ph idx="1"/>
          </p:nvPr>
        </p:nvSpPr>
        <p:spPr>
          <a:xfrm>
            <a:off x="1907706" y="1484786"/>
            <a:ext cx="5399063" cy="4969023"/>
          </a:xfrm>
          <a:prstGeom prst="rect">
            <a:avLst/>
          </a:prstGeom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大阪副首都ビジョン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大阪市の課題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課題解決への取り組み</a:t>
            </a: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私たちの提案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まとめ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12</a:t>
            </a:fld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45682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行政の取り組み</a:t>
            </a:r>
          </a:p>
        </p:txBody>
      </p:sp>
      <p:sp>
        <p:nvSpPr>
          <p:cNvPr id="3" name="雲形吹き出し 2"/>
          <p:cNvSpPr/>
          <p:nvPr/>
        </p:nvSpPr>
        <p:spPr>
          <a:xfrm>
            <a:off x="2699792" y="1844824"/>
            <a:ext cx="3384376" cy="1296144"/>
          </a:xfrm>
          <a:prstGeom prst="cloudCallout">
            <a:avLst>
              <a:gd name="adj1" fmla="val 6497"/>
              <a:gd name="adj2" fmla="val 7810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151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子育て世代の交流場所を作りたい</a:t>
            </a:r>
            <a:endParaRPr lang="en-US" altLang="ja-JP" dirty="0">
              <a:solidFill>
                <a:srgbClr val="15151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4" name="図 13" descr="思春期の男子&lt;strong&gt;学生&lt;/strong&gt;のイラスト | かわいいフリー素材集 いらすとや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5916" y="3717034"/>
            <a:ext cx="1512168" cy="2372029"/>
          </a:xfrm>
          <a:prstGeom prst="rect">
            <a:avLst/>
          </a:prstGeom>
        </p:spPr>
      </p:pic>
      <p:sp>
        <p:nvSpPr>
          <p:cNvPr id="7" name="雲形吹き出し 6"/>
          <p:cNvSpPr/>
          <p:nvPr/>
        </p:nvSpPr>
        <p:spPr>
          <a:xfrm>
            <a:off x="4996871" y="2485725"/>
            <a:ext cx="3528392" cy="1296144"/>
          </a:xfrm>
          <a:prstGeom prst="cloudCallout">
            <a:avLst>
              <a:gd name="adj1" fmla="val -40637"/>
              <a:gd name="adj2" fmla="val 5843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151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大阪を緑いっぱいの街にしたい</a:t>
            </a:r>
          </a:p>
        </p:txBody>
      </p:sp>
      <p:sp>
        <p:nvSpPr>
          <p:cNvPr id="8" name="雲形吹き出し 7"/>
          <p:cNvSpPr/>
          <p:nvPr/>
        </p:nvSpPr>
        <p:spPr>
          <a:xfrm>
            <a:off x="287524" y="2723562"/>
            <a:ext cx="3600400" cy="1296144"/>
          </a:xfrm>
          <a:prstGeom prst="cloudCallout">
            <a:avLst>
              <a:gd name="adj1" fmla="val 40753"/>
              <a:gd name="adj2" fmla="val 4079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151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地域で部活動をしたい</a:t>
            </a:r>
            <a:endParaRPr lang="en-US" altLang="ja-JP" dirty="0">
              <a:solidFill>
                <a:srgbClr val="15151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13</a:t>
            </a:fld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6219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行政の取り組み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14</a:t>
            </a:fld>
            <a:endParaRPr lang="ja-JP" altLang="en-US" sz="1600" dirty="0"/>
          </a:p>
        </p:txBody>
      </p:sp>
      <p:sp>
        <p:nvSpPr>
          <p:cNvPr id="5" name="四角形吹き出し 4"/>
          <p:cNvSpPr/>
          <p:nvPr/>
        </p:nvSpPr>
        <p:spPr>
          <a:xfrm>
            <a:off x="6015259" y="2539716"/>
            <a:ext cx="2731072" cy="1152128"/>
          </a:xfrm>
          <a:prstGeom prst="wedgeRectCallout">
            <a:avLst>
              <a:gd name="adj1" fmla="val -69729"/>
              <a:gd name="adj2" fmla="val 8234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151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大阪市みどりのまちづくり</a:t>
            </a:r>
            <a:endParaRPr lang="en-US" altLang="ja-JP" dirty="0">
              <a:solidFill>
                <a:srgbClr val="15151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rgbClr val="151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条例がすでにあるよ</a:t>
            </a:r>
          </a:p>
        </p:txBody>
      </p:sp>
      <p:sp>
        <p:nvSpPr>
          <p:cNvPr id="11" name="四角形吹き出し 10"/>
          <p:cNvSpPr/>
          <p:nvPr/>
        </p:nvSpPr>
        <p:spPr>
          <a:xfrm>
            <a:off x="2817340" y="1922886"/>
            <a:ext cx="3132347" cy="925041"/>
          </a:xfrm>
          <a:prstGeom prst="wedgeRectCallout">
            <a:avLst>
              <a:gd name="adj1" fmla="val 4526"/>
              <a:gd name="adj2" fmla="val 109051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151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各区に子育てサロンがあるよ</a:t>
            </a:r>
          </a:p>
        </p:txBody>
      </p:sp>
      <p:sp>
        <p:nvSpPr>
          <p:cNvPr id="12" name="四角形吹き出し 11"/>
          <p:cNvSpPr/>
          <p:nvPr/>
        </p:nvSpPr>
        <p:spPr>
          <a:xfrm>
            <a:off x="521552" y="2937055"/>
            <a:ext cx="3132347" cy="925041"/>
          </a:xfrm>
          <a:prstGeom prst="wedgeRectCallout">
            <a:avLst>
              <a:gd name="adj1" fmla="val 59261"/>
              <a:gd name="adj2" fmla="val 11380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pc="-150" dirty="0">
                <a:solidFill>
                  <a:srgbClr val="15151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総合型地域スポーツクラブがあるよ</a:t>
            </a:r>
          </a:p>
        </p:txBody>
      </p:sp>
      <p:pic>
        <p:nvPicPr>
          <p:cNvPr id="13" name="図 12" descr="よかった&lt;strong&gt;先生&lt;/strong&gt;、恩師を語ろう！ | ガールズちゃんねる - Girls Channel -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7904" y="3606779"/>
            <a:ext cx="1608613" cy="255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40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6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残された課題の解決策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15</a:t>
            </a:fld>
            <a:endParaRPr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2787166"/>
            <a:ext cx="770485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解決策は</a:t>
            </a:r>
            <a:r>
              <a:rPr lang="ja-JP" altLang="en-US" sz="4400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  <a:r>
              <a:rPr lang="ja-JP" altLang="en-US" sz="3200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3200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あり</a:t>
            </a:r>
            <a:endParaRPr lang="en-US" altLang="ja-JP" sz="3200" dirty="0" smtClean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rgbClr val="00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既存の施設を活用し、コミュニティ形成が気軽にできる場所</a:t>
            </a:r>
            <a:endParaRPr lang="en-US" altLang="ja-JP" sz="2400" dirty="0">
              <a:solidFill>
                <a:srgbClr val="00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rgbClr val="00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緑が多く、憩いの場となりうる</a:t>
            </a:r>
            <a:endParaRPr lang="en-US" altLang="ja-JP" sz="2400" dirty="0">
              <a:solidFill>
                <a:srgbClr val="00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rgbClr val="0000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身体を動かすことができる</a:t>
            </a:r>
            <a:endParaRPr lang="en-US" altLang="ja-JP" sz="2400" dirty="0">
              <a:solidFill>
                <a:srgbClr val="0000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3200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484784"/>
            <a:ext cx="51845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228600">
              <a:spcBef>
                <a:spcPts val="0"/>
              </a:spcBef>
            </a:pPr>
            <a:r>
              <a:rPr lang="ja-JP" altLang="en-US" sz="2400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大阪の課題</a:t>
            </a:r>
            <a:endParaRPr lang="en-US" altLang="ja-JP" sz="2400" i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>
              <a:spcBef>
                <a:spcPts val="0"/>
              </a:spcBef>
            </a:pPr>
            <a:r>
              <a:rPr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地域コミュニティの</a:t>
            </a:r>
            <a:r>
              <a:rPr lang="ja-JP" altLang="en-US" sz="20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希薄化</a:t>
            </a:r>
            <a:endParaRPr lang="en-US" altLang="ja-JP" sz="20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>
              <a:spcBef>
                <a:spcPts val="0"/>
              </a:spcBef>
            </a:pPr>
            <a:r>
              <a:rPr lang="ja-JP" altLang="en-US" sz="2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子育てする親の孤立化</a:t>
            </a:r>
            <a:endParaRPr lang="en-US" altLang="ja-JP" sz="20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063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区内で公園数に大きな差が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16</a:t>
            </a:fld>
            <a:endParaRPr lang="ja-JP" altLang="en-US" sz="1600" dirty="0"/>
          </a:p>
        </p:txBody>
      </p:sp>
      <p:sp>
        <p:nvSpPr>
          <p:cNvPr id="8" name="正方形/長方形 7"/>
          <p:cNvSpPr/>
          <p:nvPr/>
        </p:nvSpPr>
        <p:spPr>
          <a:xfrm>
            <a:off x="35496" y="1215848"/>
            <a:ext cx="9073008" cy="5616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" name="オブジェクト 4"/>
          <p:cNvPicPr>
            <a:picLocks noChangeAspect="true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4039" y="1284492"/>
            <a:ext cx="8709025" cy="5275060"/>
          </a:xfrm>
          <a:prstGeom prst="rect"/>
        </p:spPr>
      </p:pic>
      <p:sp>
        <p:nvSpPr>
          <p:cNvPr id="4" name="テキスト ボックス 3"/>
          <p:cNvSpPr txBox="1"/>
          <p:nvPr/>
        </p:nvSpPr>
        <p:spPr>
          <a:xfrm>
            <a:off x="8782150" y="655288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/>
              <a:t>16</a:t>
            </a:r>
            <a:endParaRPr kumimoji="1" lang="ja-JP" altLang="en-US" sz="14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40152" y="6597453"/>
            <a:ext cx="3490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405888"/>
                </a:solidFill>
              </a:rPr>
              <a:t>各区役所</a:t>
            </a:r>
            <a:r>
              <a:rPr kumimoji="1" lang="en-US" altLang="ja-JP" sz="1100" dirty="0" smtClean="0">
                <a:solidFill>
                  <a:srgbClr val="405888"/>
                </a:solidFill>
              </a:rPr>
              <a:t>HP</a:t>
            </a:r>
            <a:r>
              <a:rPr lang="ja-JP" altLang="en-US" sz="1100" dirty="0" smtClean="0">
                <a:solidFill>
                  <a:srgbClr val="405888"/>
                </a:solidFill>
              </a:rPr>
              <a:t>の人口データを</a:t>
            </a:r>
            <a:r>
              <a:rPr kumimoji="1" lang="ja-JP" altLang="en-US" sz="1100" dirty="0" smtClean="0">
                <a:solidFill>
                  <a:srgbClr val="405888"/>
                </a:solidFill>
              </a:rPr>
              <a:t>参照し表を作成</a:t>
            </a:r>
            <a:endParaRPr kumimoji="1" lang="ja-JP" altLang="en-US" sz="1100" dirty="0">
              <a:solidFill>
                <a:srgbClr val="405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公園を活用するには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17</a:t>
            </a:fld>
            <a:endParaRPr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7624" y="1831464"/>
            <a:ext cx="7128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　</a:t>
            </a:r>
            <a:r>
              <a:rPr lang="ja-JP" altLang="en-US" sz="2400" dirty="0">
                <a:solidFill>
                  <a:srgbClr val="40588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区内の公園の数を増やすことには限界がある。</a:t>
            </a:r>
            <a:endParaRPr lang="en-US" altLang="ja-JP" sz="2400" dirty="0">
              <a:solidFill>
                <a:srgbClr val="40588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40588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大阪市の公園を共有財産として、</a:t>
            </a:r>
            <a:endParaRPr lang="en-US" altLang="ja-JP" sz="2400" dirty="0">
              <a:solidFill>
                <a:srgbClr val="40588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40588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子育て世代が利用できるように促す</a:t>
            </a:r>
            <a:endParaRPr lang="en-US" altLang="ja-JP" sz="2400" dirty="0">
              <a:solidFill>
                <a:srgbClr val="40588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rgbClr val="40588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rgbClr val="40588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40588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endParaRPr lang="en-US" altLang="ja-JP" sz="2400" dirty="0">
              <a:solidFill>
                <a:srgbClr val="40588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40588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情報の提供が必要</a:t>
            </a:r>
            <a:endParaRPr lang="en-US" altLang="ja-JP" sz="2400" dirty="0">
              <a:solidFill>
                <a:srgbClr val="405888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3923928" y="3212976"/>
            <a:ext cx="1656184" cy="57606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20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1"/>
          <p:cNvSpPr txBox="1">
            <a:spLocks noGrp="1"/>
          </p:cNvSpPr>
          <p:nvPr>
            <p:ph idx="1"/>
          </p:nvPr>
        </p:nvSpPr>
        <p:spPr>
          <a:xfrm>
            <a:off x="1907706" y="1484786"/>
            <a:ext cx="5399063" cy="4969023"/>
          </a:xfrm>
          <a:prstGeom prst="rect">
            <a:avLst/>
          </a:prstGeom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大阪副首都ビジョン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大阪市の課題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課題解決への取り組み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私たちの提案</a:t>
            </a: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まとめ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18</a:t>
            </a:fld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8969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公園活用計画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19</a:t>
            </a:fld>
            <a:endParaRPr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81691" y="2708920"/>
            <a:ext cx="558061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子ども公園マップの活用</a:t>
            </a:r>
            <a:endParaRPr lang="en-US" altLang="ja-JP" sz="4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小さい子どもをターゲットに、絵や図を用いて興味を持ってもらえる公園マップを作成</a:t>
            </a: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（ひらがな・絵本型）</a:t>
            </a: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56239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1"/>
          <p:cNvSpPr txBox="1">
            <a:spLocks noGrp="1"/>
          </p:cNvSpPr>
          <p:nvPr>
            <p:ph idx="1"/>
          </p:nvPr>
        </p:nvSpPr>
        <p:spPr>
          <a:xfrm>
            <a:off x="1907706" y="1484786"/>
            <a:ext cx="5399063" cy="4969023"/>
          </a:xfrm>
          <a:prstGeom prst="rect">
            <a:avLst/>
          </a:prstGeom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大阪副首都ビジョン</a:t>
            </a: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大阪市の課題</a:t>
            </a: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課題解決への取り組み</a:t>
            </a: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私たちの提案</a:t>
            </a: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まとめ</a:t>
            </a: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792162"/>
          </a:xfrm>
        </p:spPr>
        <p:txBody>
          <a:bodyPr/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Agenda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400"/>
              <a:pPr>
                <a:defRPr/>
              </a:pPr>
              <a:t>2</a:t>
            </a:fld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650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子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ども公園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マップイメージ（全体図）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mtClean="0"/>
              <a:pPr>
                <a:defRPr/>
              </a:pPr>
              <a:t>20</a:t>
            </a:fld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803" y="6518029"/>
            <a:ext cx="7201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http://www.city.ikeda.osaka.jp/ikkrwebBrowse/material/files/group/32/mapC.pdf</a:t>
            </a:r>
            <a:endParaRPr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="" xmlns:a16="http://schemas.microsoft.com/office/drawing/2014/main" id="{55A19DE1-17EB-4466-8B87-7C889EB010FC}"/>
              </a:ext>
            </a:extLst>
          </p:cNvPr>
          <p:cNvSpPr/>
          <p:nvPr/>
        </p:nvSpPr>
        <p:spPr>
          <a:xfrm>
            <a:off x="0" y="1196752"/>
            <a:ext cx="9109197" cy="5661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84" name="図 83">
            <a:extLst>
              <a:ext uri="{FF2B5EF4-FFF2-40B4-BE49-F238E27FC236}">
                <a16:creationId xmlns="" xmlns:a16="http://schemas.microsoft.com/office/drawing/2014/main" id="{BFE8DE5C-C8E5-4F48-829D-AB4B601C0FC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32" y="1196752"/>
            <a:ext cx="8963064" cy="5476450"/>
          </a:xfrm>
          <a:prstGeom prst="rect">
            <a:avLst/>
          </a:prstGeom>
        </p:spPr>
      </p:pic>
      <p:sp>
        <p:nvSpPr>
          <p:cNvPr id="7" name="スライド番号プレースホルダー 1"/>
          <p:cNvSpPr txBox="1">
            <a:spLocks/>
          </p:cNvSpPr>
          <p:nvPr/>
        </p:nvSpPr>
        <p:spPr>
          <a:xfrm>
            <a:off x="8685214" y="6602415"/>
            <a:ext cx="427037" cy="219075"/>
          </a:xfrm>
          <a:prstGeom prst="rect">
            <a:avLst/>
          </a:prstGeom>
          <a:noFill/>
        </p:spPr>
        <p:txBody>
          <a:bodyPr vert="horz" lIns="0" tIns="0" rIns="0" bIns="0" rtlCol="0" anchor="t"/>
          <a:lstStyle>
            <a:defPPr>
              <a:defRPr lang="ja-JP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kumimoji="1"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ja-JP" altLang="en-US" sz="1600" smtClean="0">
                <a:solidFill>
                  <a:schemeClr val="tx1"/>
                </a:solidFill>
              </a:rPr>
              <a:t>２</a:t>
            </a:r>
            <a:r>
              <a:rPr lang="ja-JP" altLang="en-US" sz="1600">
                <a:solidFill>
                  <a:schemeClr val="tx1"/>
                </a:solidFill>
              </a:rPr>
              <a:t>０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14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子ども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公園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マップ（拡大イメージ）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mtClean="0"/>
              <a:pPr>
                <a:defRPr/>
              </a:pPr>
              <a:t>21</a:t>
            </a:fld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803" y="6518029"/>
            <a:ext cx="7201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http://www.city.ikeda.osaka.jp/ikkrwebBrowse/material/files/group/32/mapC.pdf</a:t>
            </a:r>
            <a:endParaRPr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="" xmlns:a16="http://schemas.microsoft.com/office/drawing/2014/main" id="{55A19DE1-17EB-4466-8B87-7C889EB010FC}"/>
              </a:ext>
            </a:extLst>
          </p:cNvPr>
          <p:cNvSpPr/>
          <p:nvPr/>
        </p:nvSpPr>
        <p:spPr>
          <a:xfrm>
            <a:off x="0" y="1196752"/>
            <a:ext cx="9109197" cy="56612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" name="図 9">
            <a:extLst>
              <a:ext uri="{FF2B5EF4-FFF2-40B4-BE49-F238E27FC236}">
                <a16:creationId xmlns="" xmlns:a16="http://schemas.microsoft.com/office/drawing/2014/main" id="{27658A64-558D-47FB-82E9-65BF0E0E9A4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8315" r="22581" b="52188"/>
          <a:stretch/>
        </p:blipFill>
        <p:spPr>
          <a:xfrm>
            <a:off x="127601" y="1271364"/>
            <a:ext cx="8888800" cy="5288188"/>
          </a:xfrm>
          <a:prstGeom prst="rect">
            <a:avLst/>
          </a:prstGeom>
        </p:spPr>
      </p:pic>
      <p:sp>
        <p:nvSpPr>
          <p:cNvPr id="7" name="スライド番号プレースホルダー 1"/>
          <p:cNvSpPr txBox="1">
            <a:spLocks/>
          </p:cNvSpPr>
          <p:nvPr/>
        </p:nvSpPr>
        <p:spPr>
          <a:xfrm>
            <a:off x="8589364" y="6489700"/>
            <a:ext cx="427037" cy="219075"/>
          </a:xfrm>
          <a:prstGeom prst="rect">
            <a:avLst/>
          </a:prstGeom>
          <a:noFill/>
        </p:spPr>
        <p:txBody>
          <a:bodyPr vert="horz" lIns="0" tIns="0" rIns="0" bIns="0" rtlCol="0" anchor="t"/>
          <a:lstStyle>
            <a:defPPr>
              <a:defRPr lang="ja-JP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kumimoji="1" sz="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1600" dirty="0" smtClean="0">
                <a:solidFill>
                  <a:schemeClr val="tx1"/>
                </a:solidFill>
              </a:rPr>
              <a:t>2</a:t>
            </a:r>
            <a:r>
              <a:rPr lang="ja-JP" altLang="en-US" sz="1600" dirty="0" smtClean="0">
                <a:solidFill>
                  <a:schemeClr val="tx1"/>
                </a:solidFill>
              </a:rPr>
              <a:t>１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1552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1"/>
          <p:cNvSpPr txBox="1">
            <a:spLocks noGrp="1"/>
          </p:cNvSpPr>
          <p:nvPr>
            <p:ph idx="1"/>
          </p:nvPr>
        </p:nvSpPr>
        <p:spPr>
          <a:xfrm>
            <a:off x="1907706" y="1484786"/>
            <a:ext cx="5399063" cy="4969023"/>
          </a:xfrm>
          <a:prstGeom prst="rect">
            <a:avLst/>
          </a:prstGeom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大阪副首都ビジョン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大阪市の課題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課題解決への取り組み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私たちの提案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sz="2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まとめ</a:t>
            </a:r>
            <a:endParaRPr lang="en-US" altLang="ja-JP" sz="24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22</a:t>
            </a:fld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0247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子どもの笑顔溢れるまち大阪へ</a:t>
            </a:r>
          </a:p>
        </p:txBody>
      </p:sp>
      <p:sp>
        <p:nvSpPr>
          <p:cNvPr id="6" name="Shape 111"/>
          <p:cNvSpPr txBox="1">
            <a:spLocks/>
          </p:cNvSpPr>
          <p:nvPr/>
        </p:nvSpPr>
        <p:spPr bwMode="auto">
          <a:xfrm>
            <a:off x="390204" y="1484784"/>
            <a:ext cx="8569647" cy="423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457200">
              <a:lnSpc>
                <a:spcPct val="150000"/>
              </a:lnSpc>
              <a:spcBef>
                <a:spcPts val="0"/>
              </a:spcBef>
            </a:pPr>
            <a:r>
              <a:rPr lang="ja-JP" altLang="en-US" sz="2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子育て世代間の交流促進</a:t>
            </a:r>
            <a:endParaRPr lang="en-US" altLang="ja-JP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85800" indent="-457200">
              <a:lnSpc>
                <a:spcPct val="150000"/>
              </a:lnSpc>
              <a:spcBef>
                <a:spcPts val="0"/>
              </a:spcBef>
            </a:pPr>
            <a:r>
              <a:rPr lang="ja-JP" altLang="en-US" sz="2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子育ての孤立化を解消</a:t>
            </a:r>
            <a:endParaRPr lang="en-US" altLang="ja-JP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85800" indent="-457200">
              <a:lnSpc>
                <a:spcPct val="150000"/>
              </a:lnSpc>
              <a:spcBef>
                <a:spcPts val="0"/>
              </a:spcBef>
            </a:pPr>
            <a:r>
              <a:rPr lang="ja-JP" altLang="en-US" sz="28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人口増加を図り副首都化へ</a:t>
            </a:r>
            <a:endParaRPr lang="en-US" altLang="ja-JP" sz="28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685800" indent="-457200">
              <a:lnSpc>
                <a:spcPct val="150000"/>
              </a:lnSpc>
              <a:spcBef>
                <a:spcPts val="0"/>
              </a:spcBef>
            </a:pPr>
            <a:endParaRPr lang="en-US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ja-JP" altLang="en-US" sz="3200" i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子どもたちが副首都の主役へ！</a:t>
            </a:r>
            <a:endParaRPr lang="en" sz="3200" i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23</a:t>
            </a:fld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9668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ctrTitle"/>
          </p:nvPr>
        </p:nvSpPr>
        <p:spPr>
          <a:xfrm>
            <a:off x="34180" y="4293096"/>
            <a:ext cx="5904334" cy="1079500"/>
          </a:xfrm>
        </p:spPr>
        <p:txBody>
          <a:bodyPr/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ご清聴ありがとうございました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0584AD-130F-457D-A828-38B25E749F12}" type="slidenum">
              <a:rPr lang="ja-JP" altLang="en-US" sz="1600"/>
              <a:pPr>
                <a:defRPr/>
              </a:pPr>
              <a:t>24</a:t>
            </a:fld>
            <a:endParaRPr lang="ja-JP" altLang="en-US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9AD820D7-ADA3-49FF-BC4A-AB156589B82F}"/>
              </a:ext>
            </a:extLst>
          </p:cNvPr>
          <p:cNvSpPr txBox="1"/>
          <p:nvPr/>
        </p:nvSpPr>
        <p:spPr>
          <a:xfrm>
            <a:off x="1524550" y="5779365"/>
            <a:ext cx="2039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政策創造学部 橋口ゼミ</a:t>
            </a:r>
          </a:p>
        </p:txBody>
      </p:sp>
      <p:pic>
        <p:nvPicPr>
          <p:cNvPr id="8" name="図 7">
            <a:extLst>
              <a:ext uri="{FF2B5EF4-FFF2-40B4-BE49-F238E27FC236}">
                <a16:creationId xmlns="" xmlns:a16="http://schemas.microsoft.com/office/drawing/2014/main" id="{5186CAD0-4739-4057-9868-20AEBC82651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5735022"/>
            <a:ext cx="1258166" cy="255280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EFC4DD7E-75C0-4178-ACE8-86FF21ED1EDC}"/>
              </a:ext>
            </a:extLst>
          </p:cNvPr>
          <p:cNvSpPr txBox="1"/>
          <p:nvPr/>
        </p:nvSpPr>
        <p:spPr>
          <a:xfrm>
            <a:off x="5580112" y="5990304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2018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97338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1"/>
          <p:cNvSpPr txBox="1">
            <a:spLocks noGrp="1"/>
          </p:cNvSpPr>
          <p:nvPr>
            <p:ph idx="1"/>
          </p:nvPr>
        </p:nvSpPr>
        <p:spPr>
          <a:xfrm>
            <a:off x="1907706" y="1484786"/>
            <a:ext cx="5399063" cy="4969023"/>
          </a:xfrm>
          <a:prstGeom prst="rect">
            <a:avLst/>
          </a:prstGeom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大阪副首都ビジョン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大阪市の課題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課題解決への取り組み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私たちの提案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まとめ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3</a:t>
            </a:fld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6633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日本の現状</a:t>
            </a:r>
          </a:p>
        </p:txBody>
      </p:sp>
      <p:sp>
        <p:nvSpPr>
          <p:cNvPr id="7" name="テキスト プレースホルダー 2"/>
          <p:cNvSpPr>
            <a:spLocks noGrp="1"/>
          </p:cNvSpPr>
          <p:nvPr>
            <p:ph idx="1"/>
          </p:nvPr>
        </p:nvSpPr>
        <p:spPr>
          <a:xfrm>
            <a:off x="2201136" y="2739648"/>
            <a:ext cx="4741730" cy="1620303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ja-JP" altLang="en-US" sz="3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東京一極集中が進行</a:t>
            </a:r>
            <a:endParaRPr lang="en-US" altLang="ja-JP" sz="3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 algn="ctr">
              <a:buNone/>
            </a:pPr>
            <a:endParaRPr lang="en-US" altLang="ja-JP" sz="36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3" name="グループ化 62"/>
          <p:cNvGrpSpPr>
            <a:grpSpLocks noChangeAspect="1"/>
          </p:cNvGrpSpPr>
          <p:nvPr/>
        </p:nvGrpSpPr>
        <p:grpSpPr>
          <a:xfrm>
            <a:off x="717420" y="4653136"/>
            <a:ext cx="4227900" cy="2116850"/>
            <a:chOff x="812800" y="1989138"/>
            <a:chExt cx="8506865" cy="4259262"/>
          </a:xfrm>
        </p:grpSpPr>
        <p:sp>
          <p:nvSpPr>
            <p:cNvPr id="66" name="Oval 5"/>
            <p:cNvSpPr>
              <a:spLocks noChangeArrowheads="1"/>
            </p:cNvSpPr>
            <p:nvPr/>
          </p:nvSpPr>
          <p:spPr bwMode="auto">
            <a:xfrm>
              <a:off x="1148708" y="2446815"/>
              <a:ext cx="2460086" cy="2109090"/>
            </a:xfrm>
            <a:prstGeom prst="ellipse">
              <a:avLst/>
            </a:prstGeom>
            <a:gradFill rotWithShape="1">
              <a:gsLst>
                <a:gs pos="0">
                  <a:srgbClr val="FFCCCC">
                    <a:gamma/>
                    <a:tint val="19216"/>
                    <a:invGamma/>
                  </a:srgbClr>
                </a:gs>
                <a:gs pos="100000">
                  <a:srgbClr val="FFCCCC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</a:t>
              </a:r>
            </a:p>
          </p:txBody>
        </p:sp>
        <p:sp>
          <p:nvSpPr>
            <p:cNvPr id="67" name="Oval 6"/>
            <p:cNvSpPr>
              <a:spLocks noChangeArrowheads="1"/>
            </p:cNvSpPr>
            <p:nvPr/>
          </p:nvSpPr>
          <p:spPr bwMode="auto">
            <a:xfrm>
              <a:off x="6303415" y="1989138"/>
              <a:ext cx="3016250" cy="3016250"/>
            </a:xfrm>
            <a:prstGeom prst="ellipse">
              <a:avLst/>
            </a:prstGeom>
            <a:gradFill rotWithShape="1">
              <a:gsLst>
                <a:gs pos="0">
                  <a:srgbClr val="99FF66">
                    <a:gamma/>
                    <a:tint val="19216"/>
                    <a:invGamma/>
                  </a:srgbClr>
                </a:gs>
                <a:gs pos="100000">
                  <a:srgbClr val="99FF66"/>
                </a:gs>
              </a:gsLst>
              <a:path path="shape">
                <a:fillToRect l="50000" t="50000" r="50000" b="50000"/>
              </a:path>
            </a:gradFill>
            <a:ln w="38100">
              <a:solidFill>
                <a:srgbClr val="3333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東京</a:t>
              </a:r>
            </a:p>
          </p:txBody>
        </p:sp>
        <p:grpSp>
          <p:nvGrpSpPr>
            <p:cNvPr id="68" name="Group 10"/>
            <p:cNvGrpSpPr>
              <a:grpSpLocks/>
            </p:cNvGrpSpPr>
            <p:nvPr/>
          </p:nvGrpSpPr>
          <p:grpSpPr bwMode="auto">
            <a:xfrm flipH="1">
              <a:off x="812800" y="3429000"/>
              <a:ext cx="8370888" cy="2819400"/>
              <a:chOff x="976" y="2487"/>
              <a:chExt cx="3124" cy="1052"/>
            </a:xfrm>
          </p:grpSpPr>
          <p:sp>
            <p:nvSpPr>
              <p:cNvPr id="69" name="Oval 11"/>
              <p:cNvSpPr>
                <a:spLocks noChangeArrowheads="1"/>
              </p:cNvSpPr>
              <p:nvPr/>
            </p:nvSpPr>
            <p:spPr bwMode="auto">
              <a:xfrm>
                <a:off x="1327" y="3406"/>
                <a:ext cx="2411" cy="133"/>
              </a:xfrm>
              <a:prstGeom prst="ellipse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70" name="AutoShape 12"/>
              <p:cNvSpPr>
                <a:spLocks noChangeArrowheads="1"/>
              </p:cNvSpPr>
              <p:nvPr/>
            </p:nvSpPr>
            <p:spPr bwMode="auto">
              <a:xfrm flipV="1">
                <a:off x="2426" y="2540"/>
                <a:ext cx="213" cy="893"/>
              </a:xfrm>
              <a:custGeom>
                <a:avLst/>
                <a:gdLst>
                  <a:gd name="G0" fmla="+- 9223 0 0"/>
                  <a:gd name="G1" fmla="+- 21600 0 9223"/>
                  <a:gd name="G2" fmla="*/ 9223 1 2"/>
                  <a:gd name="G3" fmla="+- 21600 0 G2"/>
                  <a:gd name="G4" fmla="+/ 9223 21600 2"/>
                  <a:gd name="G5" fmla="+/ G1 0 2"/>
                  <a:gd name="G6" fmla="*/ 21600 21600 9223"/>
                  <a:gd name="G7" fmla="*/ G6 1 2"/>
                  <a:gd name="G8" fmla="+- 21600 0 G7"/>
                  <a:gd name="G9" fmla="*/ 21600 1 2"/>
                  <a:gd name="G10" fmla="+- 9223 0 G9"/>
                  <a:gd name="G11" fmla="?: G10 G8 0"/>
                  <a:gd name="G12" fmla="?: G10 G7 21600"/>
                  <a:gd name="T0" fmla="*/ 16988 w 21600"/>
                  <a:gd name="T1" fmla="*/ 10800 h 21600"/>
                  <a:gd name="T2" fmla="*/ 10800 w 21600"/>
                  <a:gd name="T3" fmla="*/ 21600 h 21600"/>
                  <a:gd name="T4" fmla="*/ 4612 w 21600"/>
                  <a:gd name="T5" fmla="*/ 10800 h 21600"/>
                  <a:gd name="T6" fmla="*/ 10800 w 21600"/>
                  <a:gd name="T7" fmla="*/ 0 h 21600"/>
                  <a:gd name="T8" fmla="*/ 6412 w 21600"/>
                  <a:gd name="T9" fmla="*/ 6412 h 21600"/>
                  <a:gd name="T10" fmla="*/ 15188 w 21600"/>
                  <a:gd name="T11" fmla="*/ 15188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9223" y="21600"/>
                    </a:lnTo>
                    <a:lnTo>
                      <a:pt x="123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333333"/>
              </a:solidFill>
              <a:ln w="38100" algn="ctr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71" name="AutoShape 13"/>
              <p:cNvSpPr>
                <a:spLocks noChangeArrowheads="1"/>
              </p:cNvSpPr>
              <p:nvPr/>
            </p:nvSpPr>
            <p:spPr bwMode="auto">
              <a:xfrm>
                <a:off x="2367" y="2527"/>
                <a:ext cx="333" cy="253"/>
              </a:xfrm>
              <a:custGeom>
                <a:avLst/>
                <a:gdLst>
                  <a:gd name="G0" fmla="+- 5578 0 0"/>
                  <a:gd name="G1" fmla="+- -8400311 0 0"/>
                  <a:gd name="G2" fmla="+- 0 0 -8400311"/>
                  <a:gd name="T0" fmla="*/ 0 256 1"/>
                  <a:gd name="T1" fmla="*/ 180 256 1"/>
                  <a:gd name="G3" fmla="+- -8400311 T0 T1"/>
                  <a:gd name="T2" fmla="*/ 0 256 1"/>
                  <a:gd name="T3" fmla="*/ 90 256 1"/>
                  <a:gd name="G4" fmla="+- -8400311 T2 T3"/>
                  <a:gd name="G5" fmla="*/ G4 2 1"/>
                  <a:gd name="T4" fmla="*/ 90 256 1"/>
                  <a:gd name="T5" fmla="*/ 0 256 1"/>
                  <a:gd name="G6" fmla="+- -8400311 T4 T5"/>
                  <a:gd name="G7" fmla="*/ G6 2 1"/>
                  <a:gd name="G8" fmla="abs -8400311"/>
                  <a:gd name="T6" fmla="*/ 0 256 1"/>
                  <a:gd name="T7" fmla="*/ 90 256 1"/>
                  <a:gd name="G9" fmla="+- G8 T6 T7"/>
                  <a:gd name="G10" fmla="?: G9 G7 G5"/>
                  <a:gd name="T8" fmla="*/ 0 256 1"/>
                  <a:gd name="T9" fmla="*/ 360 256 1"/>
                  <a:gd name="G11" fmla="+- G10 T8 T9"/>
                  <a:gd name="G12" fmla="?: G10 G11 G10"/>
                  <a:gd name="T10" fmla="*/ 0 256 1"/>
                  <a:gd name="T11" fmla="*/ 360 256 1"/>
                  <a:gd name="G13" fmla="+- G12 T10 T11"/>
                  <a:gd name="G14" fmla="?: G12 G13 G12"/>
                  <a:gd name="G15" fmla="+- 0 0 G14"/>
                  <a:gd name="G16" fmla="+- 10800 0 0"/>
                  <a:gd name="G17" fmla="+- 10800 0 5578"/>
                  <a:gd name="G18" fmla="*/ 5578 1 2"/>
                  <a:gd name="G19" fmla="+- G18 5400 0"/>
                  <a:gd name="G20" fmla="cos G19 -8400311"/>
                  <a:gd name="G21" fmla="sin G19 -8400311"/>
                  <a:gd name="G22" fmla="+- G20 10800 0"/>
                  <a:gd name="G23" fmla="+- G21 10800 0"/>
                  <a:gd name="G24" fmla="+- 10800 0 G20"/>
                  <a:gd name="G25" fmla="+- 5578 10800 0"/>
                  <a:gd name="G26" fmla="?: G9 G17 G25"/>
                  <a:gd name="G27" fmla="?: G9 0 21600"/>
                  <a:gd name="G28" fmla="cos 10800 -8400311"/>
                  <a:gd name="G29" fmla="sin 10800 -8400311"/>
                  <a:gd name="G30" fmla="sin 5578 -8400311"/>
                  <a:gd name="G31" fmla="+- G28 10800 0"/>
                  <a:gd name="G32" fmla="+- G29 10800 0"/>
                  <a:gd name="G33" fmla="+- G30 10800 0"/>
                  <a:gd name="G34" fmla="?: G4 0 G31"/>
                  <a:gd name="G35" fmla="?: -8400311 G34 0"/>
                  <a:gd name="G36" fmla="?: G6 G35 G31"/>
                  <a:gd name="G37" fmla="+- 21600 0 G36"/>
                  <a:gd name="G38" fmla="?: G4 0 G33"/>
                  <a:gd name="G39" fmla="?: -8400311 G38 G32"/>
                  <a:gd name="G40" fmla="?: G6 G39 0"/>
                  <a:gd name="G41" fmla="?: G4 G32 21600"/>
                  <a:gd name="G42" fmla="?: G6 G41 G33"/>
                  <a:gd name="T12" fmla="*/ 10800 w 21600"/>
                  <a:gd name="T13" fmla="*/ 0 h 21600"/>
                  <a:gd name="T14" fmla="*/ 5738 w 21600"/>
                  <a:gd name="T15" fmla="*/ 4362 h 21600"/>
                  <a:gd name="T16" fmla="*/ 10800 w 21600"/>
                  <a:gd name="T17" fmla="*/ 5222 h 21600"/>
                  <a:gd name="T18" fmla="*/ 15862 w 21600"/>
                  <a:gd name="T19" fmla="*/ 4362 h 21600"/>
                  <a:gd name="T20" fmla="*/ G36 w 21600"/>
                  <a:gd name="T21" fmla="*/ G40 h 21600"/>
                  <a:gd name="T22" fmla="*/ G37 w 21600"/>
                  <a:gd name="T23" fmla="*/ G42 h 21600"/>
                </a:gdLst>
                <a:ahLst/>
                <a:cxnLst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1600" h="21600">
                    <a:moveTo>
                      <a:pt x="7352" y="6415"/>
                    </a:moveTo>
                    <a:cubicBezTo>
                      <a:pt x="8335" y="5642"/>
                      <a:pt x="9549" y="5221"/>
                      <a:pt x="10800" y="5222"/>
                    </a:cubicBezTo>
                    <a:cubicBezTo>
                      <a:pt x="12050" y="5222"/>
                      <a:pt x="13264" y="5642"/>
                      <a:pt x="14247" y="6415"/>
                    </a:cubicBezTo>
                    <a:lnTo>
                      <a:pt x="17475" y="2310"/>
                    </a:lnTo>
                    <a:cubicBezTo>
                      <a:pt x="15572" y="813"/>
                      <a:pt x="13221" y="-1"/>
                      <a:pt x="10799" y="0"/>
                    </a:cubicBezTo>
                    <a:cubicBezTo>
                      <a:pt x="8378" y="0"/>
                      <a:pt x="6027" y="813"/>
                      <a:pt x="4124" y="2310"/>
                    </a:cubicBezTo>
                    <a:close/>
                  </a:path>
                </a:pathLst>
              </a:custGeom>
              <a:solidFill>
                <a:srgbClr val="333333"/>
              </a:solidFill>
              <a:ln w="381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72" name="Rectangle 14"/>
              <p:cNvSpPr>
                <a:spLocks noChangeArrowheads="1"/>
              </p:cNvSpPr>
              <p:nvPr/>
            </p:nvSpPr>
            <p:spPr bwMode="auto">
              <a:xfrm>
                <a:off x="1327" y="3473"/>
                <a:ext cx="2411" cy="66"/>
              </a:xfrm>
              <a:prstGeom prst="rect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73" name="Rectangle 15"/>
              <p:cNvSpPr>
                <a:spLocks noChangeArrowheads="1"/>
              </p:cNvSpPr>
              <p:nvPr/>
            </p:nvSpPr>
            <p:spPr bwMode="auto">
              <a:xfrm rot="-281281">
                <a:off x="1248" y="3165"/>
                <a:ext cx="2610" cy="13"/>
              </a:xfrm>
              <a:prstGeom prst="rect">
                <a:avLst/>
              </a:prstGeom>
              <a:solidFill>
                <a:srgbClr val="333333"/>
              </a:solidFill>
              <a:ln w="38100" algn="ctr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74" name="Rectangle 16"/>
              <p:cNvSpPr>
                <a:spLocks noChangeArrowheads="1"/>
              </p:cNvSpPr>
              <p:nvPr/>
            </p:nvSpPr>
            <p:spPr bwMode="auto">
              <a:xfrm rot="-281281">
                <a:off x="1530" y="3099"/>
                <a:ext cx="40" cy="134"/>
              </a:xfrm>
              <a:prstGeom prst="rect">
                <a:avLst/>
              </a:prstGeom>
              <a:solidFill>
                <a:srgbClr val="333333"/>
              </a:solidFill>
              <a:ln w="38100" algn="ctr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75" name="Rectangle 17"/>
              <p:cNvSpPr>
                <a:spLocks noChangeArrowheads="1"/>
              </p:cNvSpPr>
              <p:nvPr/>
            </p:nvSpPr>
            <p:spPr bwMode="auto">
              <a:xfrm rot="-281281">
                <a:off x="3521" y="2936"/>
                <a:ext cx="40" cy="134"/>
              </a:xfrm>
              <a:prstGeom prst="rect">
                <a:avLst/>
              </a:prstGeom>
              <a:solidFill>
                <a:srgbClr val="333333"/>
              </a:solidFill>
              <a:ln w="38100" algn="ctr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76" name="Rectangle 18"/>
              <p:cNvSpPr>
                <a:spLocks noChangeArrowheads="1"/>
              </p:cNvSpPr>
              <p:nvPr/>
            </p:nvSpPr>
            <p:spPr bwMode="auto">
              <a:xfrm rot="-281281">
                <a:off x="1334" y="3151"/>
                <a:ext cx="2425" cy="40"/>
              </a:xfrm>
              <a:prstGeom prst="rect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77" name="Oval 19"/>
              <p:cNvSpPr>
                <a:spLocks noChangeArrowheads="1"/>
              </p:cNvSpPr>
              <p:nvPr/>
            </p:nvSpPr>
            <p:spPr bwMode="auto">
              <a:xfrm rot="-281281">
                <a:off x="2068" y="3160"/>
                <a:ext cx="93" cy="93"/>
              </a:xfrm>
              <a:prstGeom prst="ellipse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78" name="Oval 20"/>
              <p:cNvSpPr>
                <a:spLocks noChangeArrowheads="1"/>
              </p:cNvSpPr>
              <p:nvPr/>
            </p:nvSpPr>
            <p:spPr bwMode="auto">
              <a:xfrm rot="-281281">
                <a:off x="2930" y="3090"/>
                <a:ext cx="94" cy="93"/>
              </a:xfrm>
              <a:prstGeom prst="ellipse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79" name="Rectangle 21"/>
              <p:cNvSpPr>
                <a:spLocks noChangeArrowheads="1"/>
              </p:cNvSpPr>
              <p:nvPr/>
            </p:nvSpPr>
            <p:spPr bwMode="auto">
              <a:xfrm rot="-281281">
                <a:off x="1285" y="3241"/>
                <a:ext cx="14" cy="67"/>
              </a:xfrm>
              <a:prstGeom prst="rect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80" name="Rectangle 22"/>
              <p:cNvSpPr>
                <a:spLocks noChangeArrowheads="1"/>
              </p:cNvSpPr>
              <p:nvPr/>
            </p:nvSpPr>
            <p:spPr bwMode="auto">
              <a:xfrm rot="-281281">
                <a:off x="3794" y="3035"/>
                <a:ext cx="13" cy="67"/>
              </a:xfrm>
              <a:prstGeom prst="rect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81" name="Rectangle 23"/>
              <p:cNvSpPr>
                <a:spLocks noChangeArrowheads="1"/>
              </p:cNvSpPr>
              <p:nvPr/>
            </p:nvSpPr>
            <p:spPr bwMode="auto">
              <a:xfrm rot="-281281">
                <a:off x="1559" y="3246"/>
                <a:ext cx="13" cy="200"/>
              </a:xfrm>
              <a:prstGeom prst="rect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82" name="Rectangle 24"/>
              <p:cNvSpPr>
                <a:spLocks noChangeArrowheads="1"/>
              </p:cNvSpPr>
              <p:nvPr/>
            </p:nvSpPr>
            <p:spPr bwMode="auto">
              <a:xfrm rot="-281281">
                <a:off x="3549" y="3082"/>
                <a:ext cx="14" cy="200"/>
              </a:xfrm>
              <a:prstGeom prst="rect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83" name="AutoShape 25"/>
              <p:cNvSpPr>
                <a:spLocks noChangeArrowheads="1"/>
              </p:cNvSpPr>
              <p:nvPr/>
            </p:nvSpPr>
            <p:spPr bwMode="auto">
              <a:xfrm rot="-281281">
                <a:off x="1463" y="3152"/>
                <a:ext cx="186" cy="187"/>
              </a:xfrm>
              <a:prstGeom prst="roundRect">
                <a:avLst>
                  <a:gd name="adj" fmla="val 16667"/>
                </a:avLst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84" name="AutoShape 26"/>
              <p:cNvSpPr>
                <a:spLocks noChangeArrowheads="1"/>
              </p:cNvSpPr>
              <p:nvPr/>
            </p:nvSpPr>
            <p:spPr bwMode="auto">
              <a:xfrm rot="-281281">
                <a:off x="1476" y="3166"/>
                <a:ext cx="160" cy="160"/>
              </a:xfrm>
              <a:prstGeom prst="roundRect">
                <a:avLst>
                  <a:gd name="adj" fmla="val 16667"/>
                </a:avLst>
              </a:prstGeom>
              <a:solidFill>
                <a:srgbClr val="333333"/>
              </a:solidFill>
              <a:ln w="38100" algn="ctr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85" name="AutoShape 27"/>
              <p:cNvSpPr>
                <a:spLocks noChangeArrowheads="1"/>
              </p:cNvSpPr>
              <p:nvPr/>
            </p:nvSpPr>
            <p:spPr bwMode="auto">
              <a:xfrm rot="-281281">
                <a:off x="3455" y="2989"/>
                <a:ext cx="186" cy="187"/>
              </a:xfrm>
              <a:prstGeom prst="roundRect">
                <a:avLst>
                  <a:gd name="adj" fmla="val 16667"/>
                </a:avLst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86" name="AutoShape 28"/>
              <p:cNvSpPr>
                <a:spLocks noChangeArrowheads="1"/>
              </p:cNvSpPr>
              <p:nvPr/>
            </p:nvSpPr>
            <p:spPr bwMode="auto">
              <a:xfrm rot="-281281">
                <a:off x="3468" y="3003"/>
                <a:ext cx="160" cy="160"/>
              </a:xfrm>
              <a:prstGeom prst="roundRect">
                <a:avLst>
                  <a:gd name="adj" fmla="val 16667"/>
                </a:avLst>
              </a:prstGeom>
              <a:solidFill>
                <a:srgbClr val="333333"/>
              </a:solidFill>
              <a:ln w="38100" algn="ctr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87" name="AutoShape 29"/>
              <p:cNvSpPr>
                <a:spLocks noChangeArrowheads="1"/>
              </p:cNvSpPr>
              <p:nvPr/>
            </p:nvSpPr>
            <p:spPr bwMode="auto">
              <a:xfrm rot="5118719">
                <a:off x="1502" y="2508"/>
                <a:ext cx="80" cy="1132"/>
              </a:xfrm>
              <a:prstGeom prst="flowChartDelay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88" name="AutoShape 30"/>
              <p:cNvSpPr>
                <a:spLocks noChangeArrowheads="1"/>
              </p:cNvSpPr>
              <p:nvPr/>
            </p:nvSpPr>
            <p:spPr bwMode="auto">
              <a:xfrm rot="5118719">
                <a:off x="3494" y="2344"/>
                <a:ext cx="80" cy="1132"/>
              </a:xfrm>
              <a:prstGeom prst="flowChartDelay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89" name="AutoShape 31"/>
              <p:cNvSpPr>
                <a:spLocks noChangeArrowheads="1"/>
              </p:cNvSpPr>
              <p:nvPr/>
            </p:nvSpPr>
            <p:spPr bwMode="auto">
              <a:xfrm rot="-281281">
                <a:off x="2514" y="2487"/>
                <a:ext cx="12" cy="572"/>
              </a:xfrm>
              <a:prstGeom prst="triangle">
                <a:avLst>
                  <a:gd name="adj" fmla="val 50000"/>
                </a:avLst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  <p:sp>
            <p:nvSpPr>
              <p:cNvPr id="90" name="Oval 32"/>
              <p:cNvSpPr>
                <a:spLocks noChangeArrowheads="1"/>
              </p:cNvSpPr>
              <p:nvPr/>
            </p:nvSpPr>
            <p:spPr bwMode="auto">
              <a:xfrm rot="-281281">
                <a:off x="2379" y="3048"/>
                <a:ext cx="346" cy="223"/>
              </a:xfrm>
              <a:prstGeom prst="ellipse">
                <a:avLst/>
              </a:prstGeom>
              <a:solidFill>
                <a:srgbClr val="333333"/>
              </a:solidFill>
              <a:ln w="38100">
                <a:solidFill>
                  <a:srgbClr val="333333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 dirty="0"/>
              </a:p>
            </p:txBody>
          </p:sp>
        </p:grp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4</a:t>
            </a:fld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503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3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792162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人口増加が副首都への鍵</a:t>
            </a:r>
          </a:p>
        </p:txBody>
      </p:sp>
      <p:sp>
        <p:nvSpPr>
          <p:cNvPr id="7" name="Shape 189"/>
          <p:cNvSpPr/>
          <p:nvPr/>
        </p:nvSpPr>
        <p:spPr>
          <a:xfrm>
            <a:off x="1236796" y="1511650"/>
            <a:ext cx="2399100" cy="23991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ja-JP" altLang="en-US" sz="2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Quattrocento Sans"/>
                <a:sym typeface="Quattrocento Sans"/>
              </a:rPr>
              <a:t>交通網の整備</a:t>
            </a:r>
            <a:endParaRPr lang="en" sz="28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Quattrocento Sans"/>
              <a:sym typeface="Quattrocento Sans"/>
            </a:endParaRPr>
          </a:p>
        </p:txBody>
      </p:sp>
      <p:sp>
        <p:nvSpPr>
          <p:cNvPr id="8" name="Shape 187"/>
          <p:cNvSpPr/>
          <p:nvPr/>
        </p:nvSpPr>
        <p:spPr>
          <a:xfrm>
            <a:off x="3440948" y="1511650"/>
            <a:ext cx="2399100" cy="239910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ja-JP" altLang="en-US" sz="2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Quattrocento Sans"/>
                <a:sym typeface="Quattrocento Sans"/>
              </a:rPr>
              <a:t>経済発展</a:t>
            </a:r>
            <a:endParaRPr lang="en" sz="28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Quattrocento Sans"/>
              <a:sym typeface="Quattrocento Sans"/>
            </a:endParaRPr>
          </a:p>
        </p:txBody>
      </p:sp>
      <p:sp>
        <p:nvSpPr>
          <p:cNvPr id="9" name="Shape 188"/>
          <p:cNvSpPr/>
          <p:nvPr/>
        </p:nvSpPr>
        <p:spPr>
          <a:xfrm>
            <a:off x="5634666" y="1510653"/>
            <a:ext cx="2465726" cy="2400099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ja-JP" altLang="en-US" sz="28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Quattrocento Sans"/>
                <a:sym typeface="Quattrocento Sans"/>
              </a:rPr>
              <a:t>人口増加</a:t>
            </a:r>
            <a:endParaRPr lang="en" sz="28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Quattrocento Sans"/>
              <a:sym typeface="Quattrocento Sans"/>
            </a:endParaRPr>
          </a:p>
        </p:txBody>
      </p:sp>
      <p:pic>
        <p:nvPicPr>
          <p:cNvPr id="10" name="Picture 2" descr="C:\Users\andy163\AppData\Local\Microsoft\Windows\INetCache\IE\TR31MLZ2\people-1085695_960_720[1]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5040" y="4023184"/>
            <a:ext cx="1097280" cy="74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andy163\AppData\Local\Microsoft\Windows\INetCache\IE\WH7WOPWZ\8552899_s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3310" y="3971914"/>
            <a:ext cx="11176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C:\Users\andy163\AppData\Local\Microsoft\Windows\INetCache\IE\T2IDEB2L\sgi01a201312160600[1]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55696" y="3934500"/>
            <a:ext cx="960120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5</a:t>
            </a:fld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917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1"/>
          <p:cNvSpPr txBox="1">
            <a:spLocks noGrp="1"/>
          </p:cNvSpPr>
          <p:nvPr>
            <p:ph idx="1"/>
          </p:nvPr>
        </p:nvSpPr>
        <p:spPr>
          <a:xfrm>
            <a:off x="1907706" y="1484786"/>
            <a:ext cx="5399063" cy="4969023"/>
          </a:xfrm>
          <a:prstGeom prst="rect">
            <a:avLst/>
          </a:prstGeom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/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大阪副首都ビジョン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24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大阪市の課題</a:t>
            </a:r>
            <a:endParaRPr lang="en-US" altLang="ja-JP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課題解決への取り組み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私たちの提案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8600" indent="0">
              <a:spcBef>
                <a:spcPts val="0"/>
              </a:spcBef>
              <a:buClr>
                <a:srgbClr val="000066"/>
              </a:buClr>
              <a:buNone/>
            </a:pPr>
            <a:r>
              <a:rPr lang="en-US" altLang="ja-JP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5.</a:t>
            </a:r>
            <a:r>
              <a:rPr lang="ja-JP" alt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まとめ</a:t>
            </a:r>
            <a:endParaRPr lang="en-US" altLang="ja-JP" sz="2400" dirty="0">
              <a:solidFill>
                <a:schemeClr val="accent5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00100" indent="-571500">
              <a:spcBef>
                <a:spcPts val="0"/>
              </a:spcBef>
              <a:buClr>
                <a:srgbClr val="000066"/>
              </a:buClr>
              <a:buFont typeface="+mj-lt"/>
              <a:buAutoNum type="romanUcPeriod"/>
            </a:pPr>
            <a:endParaRPr lang="en" sz="24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6</a:t>
            </a:fld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0042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人口が長期的に見ると減少傾向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7</a:t>
            </a:fld>
            <a:endParaRPr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83768" y="1479772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大阪市の人口推移</a:t>
            </a: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7783338"/>
              </p:ext>
            </p:extLst>
          </p:nvPr>
        </p:nvGraphicFramePr>
        <p:xfrm>
          <a:off x="827584" y="1710605"/>
          <a:ext cx="6768752" cy="3526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右矢印 2"/>
          <p:cNvSpPr/>
          <p:nvPr/>
        </p:nvSpPr>
        <p:spPr>
          <a:xfrm rot="240000">
            <a:off x="2928948" y="2197820"/>
            <a:ext cx="3096344" cy="484632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15616" y="5355293"/>
            <a:ext cx="51845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405888"/>
                </a:solidFill>
              </a:rPr>
              <a:t>大阪市</a:t>
            </a:r>
            <a:r>
              <a:rPr kumimoji="1" lang="en-US" altLang="ja-JP" sz="1100" dirty="0" smtClean="0">
                <a:solidFill>
                  <a:srgbClr val="405888"/>
                </a:solidFill>
              </a:rPr>
              <a:t>HP</a:t>
            </a:r>
            <a:r>
              <a:rPr lang="ja-JP" altLang="en-US" sz="1100" dirty="0">
                <a:solidFill>
                  <a:srgbClr val="405888"/>
                </a:solidFill>
              </a:rPr>
              <a:t>　</a:t>
            </a:r>
            <a:r>
              <a:rPr kumimoji="1" lang="ja-JP" altLang="en-US" sz="1100" dirty="0" smtClean="0">
                <a:solidFill>
                  <a:srgbClr val="405888"/>
                </a:solidFill>
              </a:rPr>
              <a:t>平成</a:t>
            </a:r>
            <a:r>
              <a:rPr kumimoji="1" lang="en-US" altLang="ja-JP" sz="1100" dirty="0" smtClean="0">
                <a:solidFill>
                  <a:srgbClr val="405888"/>
                </a:solidFill>
              </a:rPr>
              <a:t>27</a:t>
            </a:r>
            <a:r>
              <a:rPr kumimoji="1" lang="ja-JP" altLang="en-US" sz="1100" dirty="0" smtClean="0">
                <a:solidFill>
                  <a:srgbClr val="405888"/>
                </a:solidFill>
              </a:rPr>
              <a:t>年国税調査　人工島基本集計結果</a:t>
            </a:r>
            <a:endParaRPr kumimoji="1" lang="en-US" altLang="ja-JP" sz="1100" dirty="0" smtClean="0">
              <a:solidFill>
                <a:srgbClr val="405888"/>
              </a:solidFill>
            </a:endParaRPr>
          </a:p>
          <a:p>
            <a:r>
              <a:rPr lang="en-US" altLang="ja-JP" sz="1100" dirty="0" smtClean="0">
                <a:solidFill>
                  <a:srgbClr val="405888"/>
                </a:solidFill>
              </a:rPr>
              <a:t>http</a:t>
            </a:r>
            <a:r>
              <a:rPr lang="en-US" altLang="ja-JP" sz="1100" dirty="0">
                <a:solidFill>
                  <a:srgbClr val="405888"/>
                </a:solidFill>
              </a:rPr>
              <a:t>://www.city.osaka.lg.jp/toshikeikaku/page/0000379310.html</a:t>
            </a:r>
            <a:endParaRPr kumimoji="1" lang="ja-JP" altLang="en-US" sz="1100" dirty="0">
              <a:solidFill>
                <a:srgbClr val="405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3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子育て世代が転出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4703" y="1772818"/>
            <a:ext cx="5701595" cy="33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3023588" y="1319780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大阪市の転入転出者推移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8</a:t>
            </a:fld>
            <a:endParaRPr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79712" y="5172487"/>
            <a:ext cx="56166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405888"/>
                </a:solidFill>
              </a:rPr>
              <a:t>大阪市</a:t>
            </a:r>
            <a:r>
              <a:rPr kumimoji="1" lang="en-US" altLang="ja-JP" sz="1100" dirty="0" smtClean="0">
                <a:solidFill>
                  <a:srgbClr val="405888"/>
                </a:solidFill>
              </a:rPr>
              <a:t>HP</a:t>
            </a:r>
            <a:r>
              <a:rPr kumimoji="1" lang="ja-JP" altLang="en-US" sz="1100" dirty="0" smtClean="0">
                <a:solidFill>
                  <a:srgbClr val="405888"/>
                </a:solidFill>
              </a:rPr>
              <a:t>　第</a:t>
            </a:r>
            <a:r>
              <a:rPr kumimoji="1" lang="en-US" altLang="ja-JP" sz="1100" dirty="0" smtClean="0">
                <a:solidFill>
                  <a:srgbClr val="405888"/>
                </a:solidFill>
              </a:rPr>
              <a:t>7</a:t>
            </a:r>
            <a:r>
              <a:rPr kumimoji="1" lang="ja-JP" altLang="en-US" sz="1100" dirty="0" smtClean="0">
                <a:solidFill>
                  <a:srgbClr val="405888"/>
                </a:solidFill>
              </a:rPr>
              <a:t>回大阪市人口移動要因調査（平成</a:t>
            </a:r>
            <a:r>
              <a:rPr kumimoji="1" lang="en-US" altLang="ja-JP" sz="1100" dirty="0" smtClean="0">
                <a:solidFill>
                  <a:srgbClr val="405888"/>
                </a:solidFill>
              </a:rPr>
              <a:t>25</a:t>
            </a:r>
            <a:r>
              <a:rPr kumimoji="1" lang="ja-JP" altLang="en-US" sz="1100" dirty="0" smtClean="0">
                <a:solidFill>
                  <a:srgbClr val="405888"/>
                </a:solidFill>
              </a:rPr>
              <a:t>年度）</a:t>
            </a:r>
            <a:endParaRPr kumimoji="1" lang="en-US" altLang="ja-JP" sz="1100" dirty="0" smtClean="0">
              <a:solidFill>
                <a:srgbClr val="405888"/>
              </a:solidFill>
            </a:endParaRPr>
          </a:p>
          <a:p>
            <a:r>
              <a:rPr lang="en-US" altLang="ja-JP" sz="1100" dirty="0">
                <a:solidFill>
                  <a:srgbClr val="405888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http://www.city.osaka.lg.jp/toshikeikaku/page/0000303023.html</a:t>
            </a:r>
            <a:endParaRPr kumimoji="1" lang="ja-JP" altLang="en-US" sz="1100" dirty="0">
              <a:solidFill>
                <a:srgbClr val="405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49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全国と比べて出生率が低い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26D411-31D2-4CF9-AB0F-275EE1400C91}" type="slidenum">
              <a:rPr lang="ja-JP" altLang="en-US" sz="1600"/>
              <a:pPr>
                <a:defRPr/>
              </a:pPr>
              <a:t>9</a:t>
            </a:fld>
            <a:endParaRPr lang="ja-JP" altLang="en-US" sz="1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44194" y="1339779"/>
            <a:ext cx="2479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合計特殊出生率推移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67744" y="3356992"/>
            <a:ext cx="720080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712702"/>
              </p:ext>
            </p:extLst>
          </p:nvPr>
        </p:nvGraphicFramePr>
        <p:xfrm>
          <a:off x="1259632" y="1988840"/>
          <a:ext cx="6552728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583669" y="5406723"/>
            <a:ext cx="5976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rgbClr val="405888"/>
                </a:solidFill>
              </a:rPr>
              <a:t>大阪市</a:t>
            </a:r>
            <a:r>
              <a:rPr lang="en-US" altLang="ja-JP" sz="1100" dirty="0" smtClean="0">
                <a:solidFill>
                  <a:srgbClr val="405888"/>
                </a:solidFill>
              </a:rPr>
              <a:t>HP</a:t>
            </a:r>
            <a:r>
              <a:rPr lang="ja-JP" altLang="en-US" sz="1100" dirty="0" smtClean="0">
                <a:solidFill>
                  <a:srgbClr val="405888"/>
                </a:solidFill>
              </a:rPr>
              <a:t>　大阪市民の健康情報　出生</a:t>
            </a:r>
            <a:endParaRPr lang="en-US" altLang="ja-JP" sz="1100" dirty="0" smtClean="0">
              <a:solidFill>
                <a:srgbClr val="405888"/>
              </a:solidFill>
            </a:endParaRPr>
          </a:p>
          <a:p>
            <a:r>
              <a:rPr lang="en-US" altLang="ja-JP" sz="1100" dirty="0" smtClean="0">
                <a:solidFill>
                  <a:srgbClr val="405888"/>
                </a:solidFill>
              </a:rPr>
              <a:t>http</a:t>
            </a:r>
            <a:r>
              <a:rPr lang="en-US" altLang="ja-JP" sz="1100" dirty="0">
                <a:solidFill>
                  <a:srgbClr val="405888"/>
                </a:solidFill>
              </a:rPr>
              <a:t>://www.city.osaka.lg.jp/kenko/page/0000287677.html</a:t>
            </a:r>
            <a:endParaRPr kumimoji="1" lang="ja-JP" altLang="en-US" sz="1100" dirty="0">
              <a:solidFill>
                <a:srgbClr val="405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2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3_worl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03_world</Template>
  <TotalTime>1930</TotalTime>
  <Words>399</Words>
  <Application>Microsoft Office PowerPoint</Application>
  <PresentationFormat>画面に合わせる (4:3)</PresentationFormat>
  <Paragraphs>169</Paragraphs>
  <Slides>24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34" baseType="lpstr">
      <vt:lpstr>HG丸ｺﾞｼｯｸM-PRO</vt:lpstr>
      <vt:lpstr>Lora</vt:lpstr>
      <vt:lpstr>Meiryo UI</vt:lpstr>
      <vt:lpstr>ＭＳ Ｐゴシック</vt:lpstr>
      <vt:lpstr>Quattrocento Sans</vt:lpstr>
      <vt:lpstr>メイリオ</vt:lpstr>
      <vt:lpstr>Arial</vt:lpstr>
      <vt:lpstr>Calibri</vt:lpstr>
      <vt:lpstr>03_world</vt:lpstr>
      <vt:lpstr>ワークシート</vt:lpstr>
      <vt:lpstr>子育てのまち大阪を目指して 　　「副首都・大阪」連携プロジェクト成果発表会資料　　　　　　　</vt:lpstr>
      <vt:lpstr>Agenda</vt:lpstr>
      <vt:lpstr>PowerPoint プレゼンテーション</vt:lpstr>
      <vt:lpstr>日本の現状</vt:lpstr>
      <vt:lpstr>人口増加が副首都への鍵</vt:lpstr>
      <vt:lpstr>PowerPoint プレゼンテーション</vt:lpstr>
      <vt:lpstr>人口が長期的に見ると減少傾向</vt:lpstr>
      <vt:lpstr>子育て世代が転出</vt:lpstr>
      <vt:lpstr>全国と比べて出生率が低い</vt:lpstr>
      <vt:lpstr>大阪市の課題</vt:lpstr>
      <vt:lpstr>子育てしやすいまちへ</vt:lpstr>
      <vt:lpstr>PowerPoint プレゼンテーション</vt:lpstr>
      <vt:lpstr>行政の取り組み</vt:lpstr>
      <vt:lpstr>行政の取り組み</vt:lpstr>
      <vt:lpstr>残された課題の解決策</vt:lpstr>
      <vt:lpstr>区内で公園数に大きな差がある</vt:lpstr>
      <vt:lpstr>公園を活用するには</vt:lpstr>
      <vt:lpstr>PowerPoint プレゼンテーション</vt:lpstr>
      <vt:lpstr>公園活用計画</vt:lpstr>
      <vt:lpstr>子ども公園マップイメージ（全体図）</vt:lpstr>
      <vt:lpstr>子ども公園マップ（拡大イメージ）</vt:lpstr>
      <vt:lpstr>PowerPoint プレゼンテーション</vt:lpstr>
      <vt:lpstr>子どもの笑顔溢れるまち大阪へ</vt:lpstr>
      <vt:lpstr>　ご清聴ありがとうございました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長田 敦</dc:creator>
  <cp:lastModifiedBy>南　威史</cp:lastModifiedBy>
  <cp:revision>108</cp:revision>
  <cp:lastPrinted>2018-01-29T07:04:51Z</cp:lastPrinted>
  <dcterms:created xsi:type="dcterms:W3CDTF">2017-12-17T02:53:18Z</dcterms:created>
  <dcterms:modified xsi:type="dcterms:W3CDTF">2018-02-19T10:20:45Z</dcterms:modified>
</cp:coreProperties>
</file>