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14" r:id="rId2"/>
    <p:sldId id="325" r:id="rId3"/>
    <p:sldId id="326" r:id="rId4"/>
    <p:sldId id="317" r:id="rId5"/>
    <p:sldId id="318" r:id="rId6"/>
    <p:sldId id="319" r:id="rId7"/>
    <p:sldId id="324" r:id="rId8"/>
    <p:sldId id="321" r:id="rId9"/>
    <p:sldId id="322" r:id="rId10"/>
    <p:sldId id="323"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444" autoAdjust="0"/>
  </p:normalViewPr>
  <p:slideViewPr>
    <p:cSldViewPr>
      <p:cViewPr>
        <p:scale>
          <a:sx n="75" d="100"/>
          <a:sy n="75" d="100"/>
        </p:scale>
        <p:origin x="-123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presProps.xml" Type="http://schemas.openxmlformats.org/officeDocument/2006/relationships/presProps" Id="rId13"></Relationship><Relationship Target="slides/slide2.xml" Type="http://schemas.openxmlformats.org/officeDocument/2006/relationships/slide" Id="rId3"></Relationship><Relationship Target="slides/slide6.xml" Type="http://schemas.openxmlformats.org/officeDocument/2006/relationships/slide" Id="rId7"></Relationship><Relationship Target="notesMasters/notesMaster1.xml" Type="http://schemas.openxmlformats.org/officeDocument/2006/relationships/notesMaster" Id="rId12"></Relationship><Relationship Target="slides/slide1.xml" Type="http://schemas.openxmlformats.org/officeDocument/2006/relationships/slide" Id="rId2"></Relationship><Relationship Target="tableStyles.xml" Type="http://schemas.openxmlformats.org/officeDocument/2006/relationships/tableStyles" Id="rId16"></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slides/slide4.xml" Type="http://schemas.openxmlformats.org/officeDocument/2006/relationships/slide" Id="rId5"></Relationship><Relationship Target="theme/theme1.xml" Type="http://schemas.openxmlformats.org/officeDocument/2006/relationships/theme" Id="rId15"></Relationship><Relationship Target="slides/slide9.xml" Type="http://schemas.openxmlformats.org/officeDocument/2006/relationships/slide" Id="rId10"></Relationship><Relationship Target="slides/slide3.xml" Type="http://schemas.openxmlformats.org/officeDocument/2006/relationships/slide" Id="rId4"></Relationship><Relationship Target="slides/slide8.xml" Type="http://schemas.openxmlformats.org/officeDocument/2006/relationships/slide" Id="rId9"></Relationship><Relationship Target="viewProps.xml" Type="http://schemas.openxmlformats.org/officeDocument/2006/relationships/viewProps" Id="rId14"></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26" tIns="45711" rIns="91426" bIns="4571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26" tIns="45711" rIns="91426" bIns="45711" rtlCol="0"/>
          <a:lstStyle>
            <a:lvl1pPr algn="r">
              <a:defRPr sz="1200"/>
            </a:lvl1pPr>
          </a:lstStyle>
          <a:p>
            <a:fld id="{92CAA7FE-1F7A-463D-9103-CD4EB7246497}" type="datetimeFigureOut">
              <a:rPr kumimoji="1" lang="ja-JP" altLang="en-US" smtClean="0"/>
              <a:t>2017/8/29</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26" tIns="45711" rIns="91426" bIns="45711" rtlCol="0" anchor="ctr"/>
          <a:lstStyle/>
          <a:p>
            <a:endParaRPr lang="ja-JP" altLang="en-US" dirty="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6" tIns="45711" rIns="91426"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5"/>
            <a:ext cx="2949575" cy="496887"/>
          </a:xfrm>
          <a:prstGeom prst="rect">
            <a:avLst/>
          </a:prstGeom>
        </p:spPr>
        <p:txBody>
          <a:bodyPr vert="horz" lIns="91426" tIns="45711" rIns="91426" bIns="4571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5"/>
            <a:ext cx="2949575" cy="496887"/>
          </a:xfrm>
          <a:prstGeom prst="rect">
            <a:avLst/>
          </a:prstGeom>
        </p:spPr>
        <p:txBody>
          <a:bodyPr vert="horz" lIns="91426" tIns="45711" rIns="91426" bIns="45711" rtlCol="0" anchor="b"/>
          <a:lstStyle>
            <a:lvl1pPr algn="r">
              <a:defRPr sz="1200"/>
            </a:lvl1pPr>
          </a:lstStyle>
          <a:p>
            <a:fld id="{B2E1436C-14D2-4DB2-A13E-C2FD028D0B06}" type="slidenum">
              <a:rPr kumimoji="1" lang="ja-JP" altLang="en-US" smtClean="0"/>
              <a:t>‹#›</a:t>
            </a:fld>
            <a:endParaRPr kumimoji="1" lang="ja-JP" altLang="en-US" dirty="0"/>
          </a:p>
        </p:txBody>
      </p:sp>
    </p:spTree>
    <p:extLst>
      <p:ext uri="{BB962C8B-B14F-4D97-AF65-F5344CB8AC3E}">
        <p14:creationId xmlns:p14="http://schemas.microsoft.com/office/powerpoint/2010/main" val="1003881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E1436C-14D2-4DB2-A13E-C2FD028D0B06}" type="slidenum">
              <a:rPr kumimoji="1" lang="ja-JP" altLang="en-US" smtClean="0"/>
              <a:t>6</a:t>
            </a:fld>
            <a:endParaRPr kumimoji="1" lang="ja-JP" altLang="en-US" dirty="0"/>
          </a:p>
        </p:txBody>
      </p:sp>
    </p:spTree>
    <p:extLst>
      <p:ext uri="{BB962C8B-B14F-4D97-AF65-F5344CB8AC3E}">
        <p14:creationId xmlns:p14="http://schemas.microsoft.com/office/powerpoint/2010/main" val="41137175"/>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42662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22093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434579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3137256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89342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04256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04329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512913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61616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940624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3EA13C-D959-4AE2-B381-4BC354D16E67}" type="datetimeFigureOut">
              <a:rPr kumimoji="1" lang="ja-JP" altLang="en-US" smtClean="0"/>
              <a:t>2017/8/29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3240022740"/>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EA13C-D959-4AE2-B381-4BC354D16E67}" type="datetimeFigureOut">
              <a:rPr kumimoji="1" lang="ja-JP" altLang="en-US" smtClean="0"/>
              <a:t>2017/8/29</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609208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s>
</file>

<file path=ppt/slides/_rels/slide3.xml.rels><?xml version="1.0" encoding="UTF-8" ?><Relationships xmlns="http://schemas.openxmlformats.org/package/2006/relationships"><Relationship Target="../media/image4.png" Type="http://schemas.openxmlformats.org/officeDocument/2006/relationships/image" Id="rId3"></Relationship><Relationship Target="../media/image3.png" Type="http://schemas.openxmlformats.org/officeDocument/2006/relationships/image" Id="rId2"></Relationship><Relationship Target="../slideLayouts/slideLayout1.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6.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1.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9.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32"/>
          <p:cNvSpPr/>
          <p:nvPr/>
        </p:nvSpPr>
        <p:spPr>
          <a:xfrm>
            <a:off x="174576" y="5639434"/>
            <a:ext cx="8718259" cy="936014"/>
          </a:xfrm>
          <a:prstGeom prst="roundRect">
            <a:avLst>
              <a:gd name="adj" fmla="val 6559"/>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角丸四角形 8"/>
          <p:cNvSpPr/>
          <p:nvPr/>
        </p:nvSpPr>
        <p:spPr>
          <a:xfrm>
            <a:off x="158604" y="2924944"/>
            <a:ext cx="8718259" cy="2664296"/>
          </a:xfrm>
          <a:prstGeom prst="roundRect">
            <a:avLst>
              <a:gd name="adj" fmla="val 5047"/>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経済面のバックアップ機能強化に向けた検討（１）今後の進め方案</a:t>
            </a:r>
            <a:endParaRPr kumimoji="1" lang="ja-JP" altLang="en-US" sz="1700" b="1" dirty="0">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788185" y="4440527"/>
            <a:ext cx="3623390" cy="21535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endParaRPr kumimoji="1" lang="ja-JP" altLang="en-US" sz="1400" dirty="0">
              <a:latin typeface="HG丸ｺﾞｼｯｸM-PRO" panose="020F0600000000000000" pitchFamily="50" charset="-128"/>
              <a:ea typeface="HG丸ｺﾞｼｯｸM-PRO" panose="020F06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979595489"/>
              </p:ext>
            </p:extLst>
          </p:nvPr>
        </p:nvGraphicFramePr>
        <p:xfrm>
          <a:off x="302521" y="3716640"/>
          <a:ext cx="4425447" cy="1584960"/>
        </p:xfrm>
        <a:graphic>
          <a:graphicData uri="http://schemas.openxmlformats.org/drawingml/2006/table">
            <a:tbl>
              <a:tblPr firstRow="1" bandRow="1">
                <a:tableStyleId>{5C22544A-7EE6-4342-B048-85BDC9FD1C3A}</a:tableStyleId>
              </a:tblPr>
              <a:tblGrid>
                <a:gridCol w="1915493"/>
                <a:gridCol w="2509954"/>
              </a:tblGrid>
              <a:tr h="178184">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カテゴリー</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対象例</a:t>
                      </a:r>
                      <a:endParaRPr kumimoji="1" lang="ja-JP" altLang="en-US" sz="700" dirty="0">
                        <a:latin typeface="HG丸ｺﾞｼｯｸM-PRO" panose="020F0600000000000000" pitchFamily="50" charset="-128"/>
                        <a:ea typeface="HG丸ｺﾞｼｯｸM-PRO" panose="020F0600000000000000" pitchFamily="50" charset="-128"/>
                      </a:endParaRPr>
                    </a:p>
                  </a:txBody>
                  <a:tcPr/>
                </a:tc>
              </a:tr>
              <a:tr h="196236">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①金融関係</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日本銀行、証券取引所、金融庁、金融機関　等</a:t>
                      </a:r>
                      <a:endParaRPr kumimoji="1" lang="ja-JP" altLang="en-US" sz="700" dirty="0">
                        <a:latin typeface="HG丸ｺﾞｼｯｸM-PRO" panose="020F0600000000000000" pitchFamily="50" charset="-128"/>
                        <a:ea typeface="HG丸ｺﾞｼｯｸM-PRO" panose="020F0600000000000000" pitchFamily="50" charset="-128"/>
                      </a:endParaRPr>
                    </a:p>
                  </a:txBody>
                  <a:tcPr/>
                </a:tc>
              </a:tr>
              <a:tr h="196236">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②指定公共機関（インフラ系）</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空港会社、鉄道会社、高速道路会社　等</a:t>
                      </a:r>
                      <a:endParaRPr kumimoji="1" lang="ja-JP" altLang="en-US" sz="700" dirty="0">
                        <a:latin typeface="HG丸ｺﾞｼｯｸM-PRO" panose="020F0600000000000000" pitchFamily="50" charset="-128"/>
                        <a:ea typeface="HG丸ｺﾞｼｯｸM-PRO" panose="020F0600000000000000" pitchFamily="50" charset="-128"/>
                      </a:endParaRPr>
                    </a:p>
                  </a:txBody>
                  <a:tcPr/>
                </a:tc>
              </a:tr>
              <a:tr h="196236">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③指定公共機関（エネルギー系）</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電力会社、ガス会社、石油等エネルギー関係　等</a:t>
                      </a:r>
                      <a:endParaRPr kumimoji="1" lang="ja-JP" altLang="en-US" sz="700" dirty="0">
                        <a:latin typeface="HG丸ｺﾞｼｯｸM-PRO" panose="020F0600000000000000" pitchFamily="50" charset="-128"/>
                        <a:ea typeface="HG丸ｺﾞｼｯｸM-PRO" panose="020F0600000000000000" pitchFamily="50" charset="-128"/>
                      </a:endParaRPr>
                    </a:p>
                  </a:txBody>
                  <a:tcPr/>
                </a:tc>
              </a:tr>
              <a:tr h="196236">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④指定公共機関等（情報・通信系）</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日本放送協会、新聞社、通信会社、データセンター等</a:t>
                      </a:r>
                      <a:endParaRPr kumimoji="1" lang="ja-JP" altLang="en-US" sz="700" dirty="0">
                        <a:latin typeface="HG丸ｺﾞｼｯｸM-PRO" panose="020F0600000000000000" pitchFamily="50" charset="-128"/>
                        <a:ea typeface="HG丸ｺﾞｼｯｸM-PRO" panose="020F0600000000000000" pitchFamily="50" charset="-128"/>
                      </a:endParaRPr>
                    </a:p>
                  </a:txBody>
                  <a:tcPr/>
                </a:tc>
              </a:tr>
              <a:tr h="196236">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⑤指定公共機関（物流・流通系）</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コンビニエンスストア、物流会社　等</a:t>
                      </a:r>
                      <a:endParaRPr kumimoji="1" lang="ja-JP" altLang="en-US" sz="700" dirty="0">
                        <a:latin typeface="HG丸ｺﾞｼｯｸM-PRO" panose="020F0600000000000000" pitchFamily="50" charset="-128"/>
                        <a:ea typeface="HG丸ｺﾞｼｯｸM-PRO" panose="020F0600000000000000" pitchFamily="50" charset="-128"/>
                      </a:endParaRPr>
                    </a:p>
                  </a:txBody>
                  <a:tcPr/>
                </a:tc>
              </a:tr>
              <a:tr h="196236">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⑥大企業</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首都圏を本社に置く大企業</a:t>
                      </a:r>
                      <a:endParaRPr kumimoji="1" lang="ja-JP" altLang="en-US" sz="700" dirty="0">
                        <a:latin typeface="HG丸ｺﾞｼｯｸM-PRO" panose="020F0600000000000000" pitchFamily="50" charset="-128"/>
                        <a:ea typeface="HG丸ｺﾞｼｯｸM-PRO" panose="020F0600000000000000" pitchFamily="50" charset="-128"/>
                      </a:endParaRPr>
                    </a:p>
                  </a:txBody>
                  <a:tcPr/>
                </a:tc>
              </a:tr>
              <a:tr h="196236">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⑦中小企業団体</a:t>
                      </a:r>
                      <a:endParaRPr kumimoji="1" lang="ja-JP" altLang="en-US" sz="7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700" dirty="0" smtClean="0">
                          <a:latin typeface="HG丸ｺﾞｼｯｸM-PRO" panose="020F0600000000000000" pitchFamily="50" charset="-128"/>
                          <a:ea typeface="HG丸ｺﾞｼｯｸM-PRO" panose="020F0600000000000000" pitchFamily="50" charset="-128"/>
                        </a:rPr>
                        <a:t>商工会議所、業界団体　等</a:t>
                      </a:r>
                      <a:endParaRPr kumimoji="1" lang="en-US" altLang="ja-JP" sz="700" dirty="0" smtClean="0">
                        <a:latin typeface="HG丸ｺﾞｼｯｸM-PRO" panose="020F0600000000000000" pitchFamily="50" charset="-128"/>
                        <a:ea typeface="HG丸ｺﾞｼｯｸM-PRO" panose="020F0600000000000000" pitchFamily="50" charset="-128"/>
                      </a:endParaRPr>
                    </a:p>
                  </a:txBody>
                  <a:tcPr/>
                </a:tc>
              </a:tr>
            </a:tbl>
          </a:graphicData>
        </a:graphic>
      </p:graphicFrame>
      <p:sp>
        <p:nvSpPr>
          <p:cNvPr id="20" name="正方形/長方形 19"/>
          <p:cNvSpPr/>
          <p:nvPr/>
        </p:nvSpPr>
        <p:spPr>
          <a:xfrm>
            <a:off x="204175" y="3347391"/>
            <a:ext cx="2196243" cy="2297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200" dirty="0" smtClean="0">
                <a:latin typeface="HG丸ｺﾞｼｯｸM-PRO" panose="020F0600000000000000" pitchFamily="50" charset="-128"/>
                <a:ea typeface="HG丸ｺﾞｼｯｸM-PRO" panose="020F0600000000000000" pitchFamily="50" charset="-128"/>
              </a:rPr>
              <a:t>（ヒアリング対象機関例）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4788024" y="3573016"/>
            <a:ext cx="3798797" cy="1872208"/>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業務継続計画（</a:t>
            </a:r>
            <a:r>
              <a:rPr lang="en-US" altLang="ja-JP" sz="1050" dirty="0">
                <a:latin typeface="HG丸ｺﾞｼｯｸM-PRO" panose="020F0600000000000000" pitchFamily="50" charset="-128"/>
                <a:ea typeface="HG丸ｺﾞｼｯｸM-PRO" panose="020F0600000000000000" pitchFamily="50" charset="-128"/>
              </a:rPr>
              <a:t>BCP</a:t>
            </a:r>
            <a:r>
              <a:rPr lang="ja-JP" altLang="en-US" sz="1050" dirty="0">
                <a:latin typeface="HG丸ｺﾞｼｯｸM-PRO" panose="020F0600000000000000" pitchFamily="50" charset="-128"/>
                <a:ea typeface="HG丸ｺﾞｼｯｸM-PRO" panose="020F0600000000000000" pitchFamily="50" charset="-128"/>
              </a:rPr>
              <a:t>）や業務継続</a:t>
            </a:r>
            <a:r>
              <a:rPr lang="ja-JP" altLang="en-US" sz="1050" dirty="0" smtClean="0">
                <a:latin typeface="HG丸ｺﾞｼｯｸM-PRO" panose="020F0600000000000000" pitchFamily="50" charset="-128"/>
                <a:ea typeface="HG丸ｺﾞｼｯｸM-PRO" panose="020F0600000000000000" pitchFamily="50" charset="-128"/>
              </a:rPr>
              <a:t>マネジメント（</a:t>
            </a:r>
            <a:r>
              <a:rPr lang="en-US" altLang="ja-JP" sz="1050" dirty="0">
                <a:latin typeface="HG丸ｺﾞｼｯｸM-PRO" panose="020F0600000000000000" pitchFamily="50" charset="-128"/>
                <a:ea typeface="HG丸ｺﾞｼｯｸM-PRO" panose="020F0600000000000000" pitchFamily="50" charset="-128"/>
              </a:rPr>
              <a:t>BCM</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　の</a:t>
            </a:r>
            <a:r>
              <a:rPr lang="ja-JP" altLang="en-US" sz="1050" dirty="0">
                <a:latin typeface="HG丸ｺﾞｼｯｸM-PRO" panose="020F0600000000000000" pitchFamily="50" charset="-128"/>
                <a:ea typeface="HG丸ｺﾞｼｯｸM-PRO" panose="020F0600000000000000" pitchFamily="50" charset="-128"/>
              </a:rPr>
              <a:t>内容</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・首都中枢機能の停止や機能不全における影響</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・バックアップ機能の一時的な機能移転等の検討状況</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・大阪・関西でのバックアップ拠点としての可能性、課題</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・首都中枢機能が停止した場合に大阪・関西から支援を期</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err="1" smtClean="0">
                <a:latin typeface="HG丸ｺﾞｼｯｸM-PRO" panose="020F0600000000000000" pitchFamily="50" charset="-128"/>
                <a:ea typeface="HG丸ｺﾞｼｯｸM-PRO" panose="020F0600000000000000" pitchFamily="50" charset="-128"/>
              </a:rPr>
              <a:t>待する</a:t>
            </a:r>
            <a:r>
              <a:rPr lang="ja-JP" altLang="en-US" sz="1050" dirty="0" smtClean="0">
                <a:latin typeface="HG丸ｺﾞｼｯｸM-PRO" panose="020F0600000000000000" pitchFamily="50" charset="-128"/>
                <a:ea typeface="HG丸ｺﾞｼｯｸM-PRO" panose="020F0600000000000000" pitchFamily="50" charset="-128"/>
              </a:rPr>
              <a:t>こと</a:t>
            </a:r>
            <a:endParaRPr lang="en-US" altLang="ja-JP" sz="1050" dirty="0" smtClean="0">
              <a:latin typeface="HG丸ｺﾞｼｯｸM-PRO" panose="020F0600000000000000" pitchFamily="50" charset="-128"/>
              <a:ea typeface="HG丸ｺﾞｼｯｸM-PRO" panose="020F0600000000000000" pitchFamily="50" charset="-128"/>
            </a:endParaRPr>
          </a:p>
          <a:p>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など</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28" name="正方形/長方形 27"/>
          <p:cNvSpPr/>
          <p:nvPr/>
        </p:nvSpPr>
        <p:spPr>
          <a:xfrm>
            <a:off x="323528" y="6045206"/>
            <a:ext cx="8574243" cy="59317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過去のアンケート調査結果などを参考に、首都圏企業の直近のバックアップへの取組みや課題、今後の検討可能性などのアンケートを実施。検討が進んだが、課題は何かを把握する（アンケート設計は今後検討）</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107503" y="2924944"/>
            <a:ext cx="8479317" cy="3685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１）金融関係など一定の集積があって大阪・関西が強みを発揮できる分野を中心に、指定公共機関等、関係機関・団体</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err="1" smtClean="0">
                <a:latin typeface="HG丸ｺﾞｼｯｸM-PRO" panose="020F0600000000000000" pitchFamily="50" charset="-128"/>
                <a:ea typeface="HG丸ｺﾞｼｯｸM-PRO" panose="020F0600000000000000" pitchFamily="50" charset="-128"/>
              </a:rPr>
              <a:t>への</a:t>
            </a:r>
            <a:r>
              <a:rPr lang="ja-JP" altLang="en-US" sz="1200" dirty="0" smtClean="0">
                <a:latin typeface="HG丸ｺﾞｼｯｸM-PRO" panose="020F0600000000000000" pitchFamily="50" charset="-128"/>
                <a:ea typeface="HG丸ｺﾞｼｯｸM-PRO" panose="020F0600000000000000" pitchFamily="50" charset="-128"/>
              </a:rPr>
              <a:t>ヒアリングを実施</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0" y="1961064"/>
            <a:ext cx="9144000" cy="963879"/>
          </a:xfrm>
          <a:prstGeom prst="roundRect">
            <a:avLst>
              <a:gd name="adj" fmla="val 5528"/>
            </a:avLst>
          </a:prstGeom>
        </p:spPr>
        <p:style>
          <a:lnRef idx="1">
            <a:schemeClr val="accent5"/>
          </a:lnRef>
          <a:fillRef idx="2">
            <a:schemeClr val="accent5"/>
          </a:fillRef>
          <a:effectRef idx="1">
            <a:schemeClr val="accent5"/>
          </a:effectRef>
          <a:fontRef idx="minor">
            <a:schemeClr val="dk1"/>
          </a:fontRef>
        </p:style>
        <p:txBody>
          <a:bodyPr rtlCol="0" anchor="t"/>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経済面でのバックアップ機能強化を検討するために、民間</a:t>
            </a:r>
            <a:r>
              <a:rPr lang="ja-JP" altLang="en-US" sz="1200" dirty="0">
                <a:latin typeface="HG丸ｺﾞｼｯｸM-PRO" panose="020F0600000000000000" pitchFamily="50" charset="-128"/>
                <a:ea typeface="HG丸ｺﾞｼｯｸM-PRO" panose="020F0600000000000000" pitchFamily="50" charset="-128"/>
              </a:rPr>
              <a:t>での大阪・関西でのバックアップへの取組みの現状や今後の検討状況などを把握し、さまざまな分野での取組みが進んでいることを</a:t>
            </a:r>
            <a:r>
              <a:rPr lang="ja-JP" altLang="en-US" sz="1200" dirty="0" smtClean="0">
                <a:latin typeface="HG丸ｺﾞｼｯｸM-PRO" panose="020F0600000000000000" pitchFamily="50" charset="-128"/>
                <a:ea typeface="HG丸ｺﾞｼｯｸM-PRO" panose="020F0600000000000000" pitchFamily="50" charset="-128"/>
              </a:rPr>
              <a:t>示すとともに、</a:t>
            </a:r>
            <a:r>
              <a:rPr lang="ja-JP" altLang="en-US" sz="1200" dirty="0">
                <a:latin typeface="HG丸ｺﾞｼｯｸM-PRO" panose="020F0600000000000000" pitchFamily="50" charset="-128"/>
                <a:ea typeface="HG丸ｺﾞｼｯｸM-PRO" panose="020F0600000000000000" pitchFamily="50" charset="-128"/>
              </a:rPr>
              <a:t>今後の民間への働きかけの材料を</a:t>
            </a:r>
            <a:r>
              <a:rPr lang="ja-JP" altLang="en-US" sz="1200" dirty="0" smtClean="0">
                <a:latin typeface="HG丸ｺﾞｼｯｸM-PRO" panose="020F0600000000000000" pitchFamily="50" charset="-128"/>
                <a:ea typeface="HG丸ｺﾞｼｯｸM-PRO" panose="020F0600000000000000" pitchFamily="50" charset="-128"/>
              </a:rPr>
              <a:t>集める。（</a:t>
            </a:r>
            <a:r>
              <a:rPr lang="ja-JP" altLang="en-US" sz="1200" dirty="0">
                <a:latin typeface="HG丸ｺﾞｼｯｸM-PRO" panose="020F0600000000000000" pitchFamily="50" charset="-128"/>
                <a:ea typeface="HG丸ｺﾞｼｯｸM-PRO" panose="020F0600000000000000" pitchFamily="50" charset="-128"/>
              </a:rPr>
              <a:t>民間での多様な取組が進んでいく</a:t>
            </a:r>
            <a:r>
              <a:rPr lang="ja-JP" altLang="en-US" sz="1200" dirty="0" smtClean="0">
                <a:latin typeface="HG丸ｺﾞｼｯｸM-PRO" panose="020F0600000000000000" pitchFamily="50" charset="-128"/>
                <a:ea typeface="HG丸ｺﾞｼｯｸM-PRO" panose="020F0600000000000000" pitchFamily="50" charset="-128"/>
              </a:rPr>
              <a:t>ことにより「首都機能バックアップ</a:t>
            </a:r>
            <a:r>
              <a:rPr lang="ja-JP" altLang="en-US" sz="1200" dirty="0">
                <a:latin typeface="HG丸ｺﾞｼｯｸM-PRO" panose="020F0600000000000000" pitchFamily="50" charset="-128"/>
                <a:ea typeface="HG丸ｺﾞｼｯｸM-PRO" panose="020F0600000000000000" pitchFamily="50" charset="-128"/>
              </a:rPr>
              <a:t>は大阪・</a:t>
            </a:r>
            <a:r>
              <a:rPr lang="ja-JP" altLang="en-US" sz="1200" dirty="0" smtClean="0">
                <a:latin typeface="HG丸ｺﾞｼｯｸM-PRO" panose="020F0600000000000000" pitchFamily="50" charset="-128"/>
                <a:ea typeface="HG丸ｺﾞｼｯｸM-PRO" panose="020F0600000000000000" pitchFamily="50" charset="-128"/>
              </a:rPr>
              <a:t>関西」と</a:t>
            </a:r>
            <a:r>
              <a:rPr lang="ja-JP" altLang="en-US" sz="1200" dirty="0">
                <a:latin typeface="HG丸ｺﾞｼｯｸM-PRO" panose="020F0600000000000000" pitchFamily="50" charset="-128"/>
                <a:ea typeface="HG丸ｺﾞｼｯｸM-PRO" panose="020F0600000000000000" pitchFamily="50" charset="-128"/>
              </a:rPr>
              <a:t>いうことを発信できる</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この</a:t>
            </a:r>
            <a:r>
              <a:rPr lang="ja-JP" altLang="en-US" sz="1200" dirty="0">
                <a:latin typeface="HG丸ｺﾞｼｯｸM-PRO" panose="020F0600000000000000" pitchFamily="50" charset="-128"/>
                <a:ea typeface="HG丸ｺﾞｼｯｸM-PRO" panose="020F0600000000000000" pitchFamily="50" charset="-128"/>
              </a:rPr>
              <a:t>ためのヒアリング、</a:t>
            </a:r>
            <a:r>
              <a:rPr lang="ja-JP" altLang="en-US" sz="1200" dirty="0" smtClean="0">
                <a:latin typeface="HG丸ｺﾞｼｯｸM-PRO" panose="020F0600000000000000" pitchFamily="50" charset="-128"/>
                <a:ea typeface="HG丸ｺﾞｼｯｸM-PRO" panose="020F0600000000000000" pitchFamily="50" charset="-128"/>
              </a:rPr>
              <a:t>アンケートの実施を検討</a:t>
            </a:r>
            <a:r>
              <a:rPr lang="ja-JP" altLang="en-US" sz="1200" dirty="0">
                <a:latin typeface="HG丸ｺﾞｼｯｸM-PRO" panose="020F0600000000000000" pitchFamily="50" charset="-128"/>
                <a:ea typeface="HG丸ｺﾞｼｯｸM-PRO" panose="020F0600000000000000" pitchFamily="50" charset="-128"/>
              </a:rPr>
              <a:t>する。</a:t>
            </a:r>
          </a:p>
        </p:txBody>
      </p:sp>
      <p:sp>
        <p:nvSpPr>
          <p:cNvPr id="31" name="正方形/長方形 30"/>
          <p:cNvSpPr/>
          <p:nvPr/>
        </p:nvSpPr>
        <p:spPr>
          <a:xfrm>
            <a:off x="4747365" y="3212976"/>
            <a:ext cx="2271355" cy="24931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200" dirty="0" smtClean="0">
                <a:latin typeface="HG丸ｺﾞｼｯｸM-PRO" panose="020F0600000000000000" pitchFamily="50" charset="-128"/>
                <a:ea typeface="HG丸ｺﾞｼｯｸM-PRO" panose="020F0600000000000000" pitchFamily="50" charset="-128"/>
              </a:rPr>
              <a:t>（想定するヒアリング項目）</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179512" y="5749887"/>
            <a:ext cx="4143505" cy="36859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smtClean="0">
                <a:latin typeface="HG丸ｺﾞｼｯｸM-PRO" panose="020F0600000000000000" pitchFamily="50" charset="-128"/>
                <a:ea typeface="HG丸ｺﾞｼｯｸM-PRO" panose="020F0600000000000000" pitchFamily="50" charset="-128"/>
              </a:rPr>
              <a:t>（２）首都圏企業へのアンケート調査</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39316" y="713482"/>
            <a:ext cx="8997180" cy="1008112"/>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ja-JP" sz="1200" b="1" dirty="0">
                <a:latin typeface="HG丸ｺﾞｼｯｸM-PRO" panose="020F0600000000000000" pitchFamily="50" charset="-128"/>
                <a:ea typeface="HG丸ｺﾞｼｯｸM-PRO" panose="020F0600000000000000" pitchFamily="50" charset="-128"/>
              </a:rPr>
              <a:t>＜前回研究会</a:t>
            </a:r>
            <a:r>
              <a:rPr lang="ja-JP" altLang="ja-JP" sz="1200" b="1" dirty="0" smtClean="0">
                <a:latin typeface="HG丸ｺﾞｼｯｸM-PRO" panose="020F0600000000000000" pitchFamily="50" charset="-128"/>
                <a:ea typeface="HG丸ｺﾞｼｯｸM-PRO" panose="020F0600000000000000" pitchFamily="50" charset="-128"/>
              </a:rPr>
              <a:t>等</a:t>
            </a:r>
            <a:r>
              <a:rPr lang="ja-JP" altLang="en-US" sz="1200" b="1" dirty="0" smtClean="0">
                <a:latin typeface="HG丸ｺﾞｼｯｸM-PRO" panose="020F0600000000000000" pitchFamily="50" charset="-128"/>
                <a:ea typeface="HG丸ｺﾞｼｯｸM-PRO" panose="020F0600000000000000" pitchFamily="50" charset="-128"/>
              </a:rPr>
              <a:t>での</a:t>
            </a:r>
            <a:r>
              <a:rPr lang="ja-JP" altLang="ja-JP" sz="1200" b="1" dirty="0" smtClean="0">
                <a:latin typeface="HG丸ｺﾞｼｯｸM-PRO" panose="020F0600000000000000" pitchFamily="50" charset="-128"/>
                <a:ea typeface="HG丸ｺﾞｼｯｸM-PRO" panose="020F0600000000000000" pitchFamily="50" charset="-128"/>
              </a:rPr>
              <a:t>意見</a:t>
            </a:r>
            <a:r>
              <a:rPr lang="ja-JP" altLang="ja-JP" sz="1200" b="1" dirty="0">
                <a:latin typeface="HG丸ｺﾞｼｯｸM-PRO" panose="020F0600000000000000" pitchFamily="50" charset="-128"/>
                <a:ea typeface="HG丸ｺﾞｼｯｸM-PRO" panose="020F0600000000000000" pitchFamily="50" charset="-128"/>
              </a:rPr>
              <a:t>＞</a:t>
            </a:r>
          </a:p>
          <a:p>
            <a:r>
              <a:rPr lang="ja-JP" altLang="ja-JP" sz="1100" dirty="0">
                <a:latin typeface="HG丸ｺﾞｼｯｸM-PRO" panose="020F0600000000000000" pitchFamily="50" charset="-128"/>
                <a:ea typeface="HG丸ｺﾞｼｯｸM-PRO" panose="020F0600000000000000" pitchFamily="50" charset="-128"/>
              </a:rPr>
              <a:t>○企業にとってバックアップは新規投資。投資先としての魅力がなければ動かない</a:t>
            </a:r>
            <a:r>
              <a:rPr lang="ja-JP" altLang="ja-JP" sz="1100" dirty="0" smtClean="0">
                <a:latin typeface="HG丸ｺﾞｼｯｸM-PRO" panose="020F0600000000000000" pitchFamily="50" charset="-128"/>
                <a:ea typeface="HG丸ｺﾞｼｯｸM-PRO" panose="020F0600000000000000" pitchFamily="50" charset="-128"/>
              </a:rPr>
              <a:t>。○首</a:t>
            </a:r>
            <a:r>
              <a:rPr lang="ja-JP" altLang="ja-JP" sz="1100" dirty="0">
                <a:latin typeface="HG丸ｺﾞｼｯｸM-PRO" panose="020F0600000000000000" pitchFamily="50" charset="-128"/>
                <a:ea typeface="HG丸ｺﾞｼｯｸM-PRO" panose="020F0600000000000000" pitchFamily="50" charset="-128"/>
              </a:rPr>
              <a:t>都圏と大阪の企業でのサプライチェーンの確保や生産協定は、大阪の企業も強くする</a:t>
            </a:r>
            <a:r>
              <a:rPr lang="ja-JP" altLang="ja-JP" sz="1100" dirty="0" smtClean="0">
                <a:latin typeface="HG丸ｺﾞｼｯｸM-PRO" panose="020F0600000000000000" pitchFamily="50" charset="-128"/>
                <a:ea typeface="HG丸ｺﾞｼｯｸM-PRO" panose="020F0600000000000000" pitchFamily="50" charset="-128"/>
              </a:rPr>
              <a:t>。○</a:t>
            </a:r>
            <a:r>
              <a:rPr lang="ja-JP" altLang="ja-JP" sz="1100" dirty="0">
                <a:latin typeface="HG丸ｺﾞｼｯｸM-PRO" panose="020F0600000000000000" pitchFamily="50" charset="-128"/>
                <a:ea typeface="HG丸ｺﾞｼｯｸM-PRO" panose="020F0600000000000000" pitchFamily="50" charset="-128"/>
              </a:rPr>
              <a:t>例えば港湾は京浜港と阪神港でデュアル化されており、関西のポテンシャルと</a:t>
            </a:r>
            <a:r>
              <a:rPr lang="ja-JP" altLang="ja-JP" sz="1100" dirty="0" smtClean="0">
                <a:latin typeface="HG丸ｺﾞｼｯｸM-PRO" panose="020F0600000000000000" pitchFamily="50" charset="-128"/>
                <a:ea typeface="HG丸ｺﾞｼｯｸM-PRO" panose="020F0600000000000000" pitchFamily="50" charset="-128"/>
              </a:rPr>
              <a:t>言える</a:t>
            </a:r>
            <a:r>
              <a:rPr lang="ja-JP" altLang="en-US" sz="1100" dirty="0" smtClean="0">
                <a:latin typeface="HG丸ｺﾞｼｯｸM-PRO" panose="020F0600000000000000" pitchFamily="50" charset="-128"/>
                <a:ea typeface="HG丸ｺﾞｼｯｸM-PRO" panose="020F0600000000000000" pitchFamily="50" charset="-128"/>
              </a:rPr>
              <a:t>のではないか</a:t>
            </a:r>
            <a:r>
              <a:rPr lang="ja-JP" altLang="ja-JP" sz="1100" dirty="0" smtClean="0">
                <a:latin typeface="HG丸ｺﾞｼｯｸM-PRO" panose="020F0600000000000000" pitchFamily="50" charset="-128"/>
                <a:ea typeface="HG丸ｺﾞｼｯｸM-PRO" panose="020F0600000000000000" pitchFamily="50" charset="-128"/>
              </a:rPr>
              <a:t>。</a:t>
            </a:r>
            <a:endParaRPr lang="ja-JP"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a:t>
            </a:r>
            <a:r>
              <a:rPr lang="ja-JP" altLang="ja-JP" sz="1100" dirty="0" smtClean="0">
                <a:latin typeface="HG丸ｺﾞｼｯｸM-PRO" panose="020F0600000000000000" pitchFamily="50" charset="-128"/>
                <a:ea typeface="HG丸ｺﾞｼｯｸM-PRO" panose="020F0600000000000000" pitchFamily="50" charset="-128"/>
              </a:rPr>
              <a:t>中</a:t>
            </a:r>
            <a:r>
              <a:rPr lang="ja-JP" altLang="ja-JP" sz="1100" dirty="0">
                <a:latin typeface="HG丸ｺﾞｼｯｸM-PRO" panose="020F0600000000000000" pitchFamily="50" charset="-128"/>
                <a:ea typeface="HG丸ｺﾞｼｯｸM-PRO" panose="020F0600000000000000" pitchFamily="50" charset="-128"/>
              </a:rPr>
              <a:t>小企業のＢＣＰとして、東京と大阪の業界団体間での協定の取り組みも考えられる。</a:t>
            </a:r>
          </a:p>
          <a:p>
            <a:r>
              <a:rPr lang="ja-JP" altLang="en-US" sz="1100" dirty="0" smtClean="0">
                <a:latin typeface="HG丸ｺﾞｼｯｸM-PRO" panose="020F0600000000000000" pitchFamily="50" charset="-128"/>
                <a:ea typeface="HG丸ｺﾞｼｯｸM-PRO" panose="020F0600000000000000" pitchFamily="50" charset="-128"/>
              </a:rPr>
              <a:t>○</a:t>
            </a:r>
            <a:r>
              <a:rPr lang="ja-JP" altLang="ja-JP" sz="1100" dirty="0" smtClean="0">
                <a:latin typeface="HG丸ｺﾞｼｯｸM-PRO" panose="020F0600000000000000" pitchFamily="50" charset="-128"/>
                <a:ea typeface="HG丸ｺﾞｼｯｸM-PRO" panose="020F0600000000000000" pitchFamily="50" charset="-128"/>
              </a:rPr>
              <a:t>様々</a:t>
            </a:r>
            <a:r>
              <a:rPr lang="ja-JP" altLang="ja-JP" sz="1100" dirty="0">
                <a:latin typeface="HG丸ｺﾞｼｯｸM-PRO" panose="020F0600000000000000" pitchFamily="50" charset="-128"/>
                <a:ea typeface="HG丸ｺﾞｼｯｸM-PRO" panose="020F0600000000000000" pitchFamily="50" charset="-128"/>
              </a:rPr>
              <a:t>なジャンルにわたって大阪でのバックアップの事例があるということを示してはどうか。</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3" name="下矢印 2"/>
          <p:cNvSpPr/>
          <p:nvPr/>
        </p:nvSpPr>
        <p:spPr>
          <a:xfrm>
            <a:off x="3494925" y="1670659"/>
            <a:ext cx="1656184" cy="267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1</a:t>
            </a:fld>
            <a:endParaRPr lang="ja-JP" altLang="en-US" sz="2000" b="1" dirty="0">
              <a:solidFill>
                <a:schemeClr val="bg1">
                  <a:lumMod val="50000"/>
                </a:schemeClr>
              </a:solidFill>
            </a:endParaRPr>
          </a:p>
        </p:txBody>
      </p:sp>
      <p:sp>
        <p:nvSpPr>
          <p:cNvPr id="18" name="テキスト ボックス 17"/>
          <p:cNvSpPr txBox="1"/>
          <p:nvPr/>
        </p:nvSpPr>
        <p:spPr>
          <a:xfrm>
            <a:off x="7956376" y="161682"/>
            <a:ext cx="936104" cy="369332"/>
          </a:xfrm>
          <a:prstGeom prst="rect">
            <a:avLst/>
          </a:prstGeom>
          <a:solidFill>
            <a:schemeClr val="bg1"/>
          </a:solidFill>
        </p:spPr>
        <p:txBody>
          <a:bodyPr wrap="square" rtlCol="0">
            <a:spAutoFit/>
          </a:bodyPr>
          <a:lstStyle/>
          <a:p>
            <a:pPr algn="ctr"/>
            <a:r>
              <a:rPr kumimoji="1" lang="ja-JP" altLang="en-US" dirty="0" smtClean="0">
                <a:solidFill>
                  <a:schemeClr val="bg1">
                    <a:lumMod val="65000"/>
                  </a:schemeClr>
                </a:solidFill>
              </a:rPr>
              <a:t>資料２</a:t>
            </a:r>
            <a:endParaRPr kumimoji="1" lang="ja-JP" altLang="en-US" dirty="0">
              <a:solidFill>
                <a:schemeClr val="bg1">
                  <a:lumMod val="65000"/>
                </a:schemeClr>
              </a:solidFill>
            </a:endParaRPr>
          </a:p>
        </p:txBody>
      </p:sp>
    </p:spTree>
    <p:extLst>
      <p:ext uri="{BB962C8B-B14F-4D97-AF65-F5344CB8AC3E}">
        <p14:creationId xmlns:p14="http://schemas.microsoft.com/office/powerpoint/2010/main" val="3623485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a:t>
            </a:r>
            <a:r>
              <a:rPr lang="ja-JP" altLang="en-US" sz="1700" b="1" dirty="0" smtClean="0">
                <a:latin typeface="HG丸ｺﾞｼｯｸM-PRO" panose="020F0600000000000000" pitchFamily="50" charset="-128"/>
                <a:ea typeface="HG丸ｺﾞｼｯｸM-PRO" panose="020F0600000000000000" pitchFamily="50" charset="-128"/>
              </a:rPr>
              <a:t>（</a:t>
            </a:r>
            <a:r>
              <a:rPr lang="ja-JP" altLang="en-US" sz="1700" b="1" dirty="0">
                <a:latin typeface="HG丸ｺﾞｼｯｸM-PRO" panose="020F0600000000000000" pitchFamily="50" charset="-128"/>
                <a:ea typeface="HG丸ｺﾞｼｯｸM-PRO" panose="020F0600000000000000" pitchFamily="50" charset="-128"/>
              </a:rPr>
              <a:t>４</a:t>
            </a:r>
            <a:r>
              <a:rPr lang="ja-JP" altLang="en-US" sz="1700" b="1" dirty="0" smtClean="0">
                <a:latin typeface="HG丸ｺﾞｼｯｸM-PRO" panose="020F0600000000000000" pitchFamily="50" charset="-128"/>
                <a:ea typeface="HG丸ｺﾞｼｯｸM-PRO" panose="020F0600000000000000" pitchFamily="50" charset="-128"/>
              </a:rPr>
              <a:t>）今後の検討項目</a:t>
            </a:r>
            <a:endParaRPr lang="ja-JP" altLang="en-US" sz="1700" b="1"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518806" y="1484784"/>
            <a:ext cx="7992888" cy="12070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b="1" dirty="0" smtClean="0">
                <a:latin typeface="HG丸ｺﾞｼｯｸM-PRO" panose="020F0600000000000000" pitchFamily="50" charset="-128"/>
                <a:ea typeface="HG丸ｺﾞｼｯｸM-PRO" panose="020F0600000000000000" pitchFamily="50" charset="-128"/>
              </a:rPr>
              <a:t>１．ヒアリングの対象機関や項目に関して</a:t>
            </a:r>
            <a:endParaRPr kumimoji="1" lang="en-US" altLang="ja-JP" b="1"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　・どういった機関、団体に</a:t>
            </a:r>
            <a:r>
              <a:rPr lang="ja-JP" altLang="en-US" dirty="0">
                <a:latin typeface="HG丸ｺﾞｼｯｸM-PRO" panose="020F0600000000000000" pitchFamily="50" charset="-128"/>
                <a:ea typeface="HG丸ｺﾞｼｯｸM-PRO" panose="020F0600000000000000" pitchFamily="50" charset="-128"/>
              </a:rPr>
              <a:t>何</a:t>
            </a:r>
            <a:r>
              <a:rPr lang="ja-JP" altLang="en-US" dirty="0" smtClean="0">
                <a:latin typeface="HG丸ｺﾞｼｯｸM-PRO" panose="020F0600000000000000" pitchFamily="50" charset="-128"/>
                <a:ea typeface="HG丸ｺﾞｼｯｸM-PRO" panose="020F0600000000000000" pitchFamily="50" charset="-128"/>
              </a:rPr>
              <a:t>を聞くべきか。</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・聞き取り成果をどうまとめていき、大阪・関西のバックアップ機能強化</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に結びつけるか。（特に大阪・関西が強い分野のアピール）</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575556" y="5013176"/>
            <a:ext cx="7992888" cy="12070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b="1" dirty="0" smtClean="0">
                <a:latin typeface="HG丸ｺﾞｼｯｸM-PRO" panose="020F0600000000000000" pitchFamily="50" charset="-128"/>
                <a:ea typeface="HG丸ｺﾞｼｯｸM-PRO" panose="020F0600000000000000" pitchFamily="50" charset="-128"/>
              </a:rPr>
              <a:t>３．国への提案にどう結びつけるか</a:t>
            </a:r>
            <a:endParaRPr kumimoji="1" lang="en-US" altLang="ja-JP" b="1"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・民間の先行的な動きを国・国関係機関の大阪・関西でのバックアップ態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勢構築にどう生かすか。</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539552" y="3014067"/>
            <a:ext cx="7992888" cy="12070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ja-JP" altLang="en-US" b="1" dirty="0">
                <a:latin typeface="HG丸ｺﾞｼｯｸM-PRO" panose="020F0600000000000000" pitchFamily="50" charset="-128"/>
                <a:ea typeface="HG丸ｺﾞｼｯｸM-PRO" panose="020F0600000000000000" pitchFamily="50" charset="-128"/>
              </a:rPr>
              <a:t>２</a:t>
            </a:r>
            <a:r>
              <a:rPr kumimoji="1" lang="ja-JP" altLang="en-US" b="1" dirty="0" smtClean="0">
                <a:latin typeface="HG丸ｺﾞｼｯｸM-PRO" panose="020F0600000000000000" pitchFamily="50" charset="-128"/>
                <a:ea typeface="HG丸ｺﾞｼｯｸM-PRO" panose="020F0600000000000000" pitchFamily="50" charset="-128"/>
              </a:rPr>
              <a:t>．民間への働きかけの検討について</a:t>
            </a:r>
            <a:endParaRPr kumimoji="1"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・ヒアリングやアンケートで明らかになった課題に対して大阪・関西が何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を提供</a:t>
            </a:r>
            <a:r>
              <a:rPr lang="ja-JP" altLang="en-US" dirty="0">
                <a:latin typeface="HG丸ｺﾞｼｯｸM-PRO" panose="020F0600000000000000" pitchFamily="50" charset="-128"/>
                <a:ea typeface="HG丸ｺﾞｼｯｸM-PRO" panose="020F0600000000000000" pitchFamily="50" charset="-128"/>
              </a:rPr>
              <a:t>できる</a:t>
            </a:r>
            <a:r>
              <a:rPr lang="ja-JP" altLang="en-US" dirty="0" smtClean="0">
                <a:latin typeface="HG丸ｺﾞｼｯｸM-PRO" panose="020F0600000000000000" pitchFamily="50" charset="-128"/>
                <a:ea typeface="HG丸ｺﾞｼｯｸM-PRO" panose="020F0600000000000000" pitchFamily="50" charset="-128"/>
              </a:rPr>
              <a:t>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・首都圏の企業や関係機関にいかに働きかけていくか。（</a:t>
            </a:r>
            <a:r>
              <a:rPr lang="en-US" altLang="ja-JP" dirty="0" smtClean="0">
                <a:latin typeface="HG丸ｺﾞｼｯｸM-PRO" panose="020F0600000000000000" pitchFamily="50" charset="-128"/>
                <a:ea typeface="HG丸ｺﾞｼｯｸM-PRO" panose="020F0600000000000000" pitchFamily="50" charset="-128"/>
              </a:rPr>
              <a:t>BCP</a:t>
            </a:r>
            <a:r>
              <a:rPr lang="ja-JP" altLang="en-US" dirty="0" smtClean="0">
                <a:latin typeface="HG丸ｺﾞｼｯｸM-PRO" panose="020F0600000000000000" pitchFamily="50" charset="-128"/>
                <a:ea typeface="HG丸ｺﾞｼｯｸM-PRO" panose="020F0600000000000000" pitchFamily="50" charset="-128"/>
              </a:rPr>
              <a:t>における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大阪・関西でのバックアップ拠点の位置づけや大阪・関西での拠点機能</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　強化など）</a:t>
            </a:r>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10"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10</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855337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a:t>
            </a:r>
            <a:r>
              <a:rPr lang="ja-JP" altLang="en-US" sz="1700" b="1" dirty="0" smtClean="0">
                <a:latin typeface="HG丸ｺﾞｼｯｸM-PRO" panose="020F0600000000000000" pitchFamily="50" charset="-128"/>
                <a:ea typeface="HG丸ｺﾞｼｯｸM-PRO" panose="020F0600000000000000" pitchFamily="50" charset="-128"/>
              </a:rPr>
              <a:t>（２）日本取引所</a:t>
            </a:r>
            <a:r>
              <a:rPr lang="ja-JP" altLang="en-US" sz="1700" b="1" dirty="0" smtClean="0">
                <a:solidFill>
                  <a:schemeClr val="bg1"/>
                </a:solidFill>
                <a:latin typeface="HG丸ｺﾞｼｯｸM-PRO" panose="020F0600000000000000" pitchFamily="50" charset="-128"/>
                <a:ea typeface="HG丸ｺﾞｼｯｸM-PRO" panose="020F0600000000000000" pitchFamily="50" charset="-128"/>
              </a:rPr>
              <a:t>グループ</a:t>
            </a:r>
            <a:r>
              <a:rPr lang="ja-JP" altLang="en-US" sz="1700" b="1" dirty="0" smtClean="0">
                <a:latin typeface="HG丸ｺﾞｼｯｸM-PRO" panose="020F0600000000000000" pitchFamily="50" charset="-128"/>
                <a:ea typeface="HG丸ｺﾞｼｯｸM-PRO" panose="020F0600000000000000" pitchFamily="50" charset="-128"/>
              </a:rPr>
              <a:t>の事例</a:t>
            </a:r>
            <a:endParaRPr kumimoji="1" lang="ja-JP" altLang="en-US" sz="1700" b="1"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87708" y="605949"/>
            <a:ext cx="6192688"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smtClean="0">
                <a:latin typeface="HG丸ｺﾞｼｯｸM-PRO" panose="020F0600000000000000" pitchFamily="50" charset="-128"/>
                <a:ea typeface="HG丸ｺﾞｼｯｸM-PRO" panose="020F0600000000000000" pitchFamily="50" charset="-128"/>
              </a:rPr>
              <a:t>日本取引所グループのバックアップ検討の状況①</a:t>
            </a:r>
            <a:endParaRPr kumimoji="1" lang="ja-JP" altLang="en-US" sz="1600" b="1" dirty="0">
              <a:latin typeface="HG丸ｺﾞｼｯｸM-PRO" panose="020F0600000000000000" pitchFamily="50" charset="-128"/>
              <a:ea typeface="HG丸ｺﾞｼｯｸM-PRO" panose="020F0600000000000000" pitchFamily="50" charset="-128"/>
            </a:endParaRP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4077072"/>
            <a:ext cx="4139952" cy="202950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3784"/>
          <a:stretch/>
        </p:blipFill>
        <p:spPr bwMode="auto">
          <a:xfrm>
            <a:off x="-7636" y="3799115"/>
            <a:ext cx="4934241" cy="272622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右矢印 1"/>
          <p:cNvSpPr/>
          <p:nvPr/>
        </p:nvSpPr>
        <p:spPr>
          <a:xfrm>
            <a:off x="1966632" y="3528745"/>
            <a:ext cx="3037416" cy="1937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4"/>
          <p:cNvSpPr/>
          <p:nvPr/>
        </p:nvSpPr>
        <p:spPr>
          <a:xfrm>
            <a:off x="0" y="3373614"/>
            <a:ext cx="2686082"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b="1" dirty="0" smtClean="0">
                <a:latin typeface="HG丸ｺﾞｼｯｸM-PRO" panose="020F0600000000000000" pitchFamily="50" charset="-128"/>
                <a:ea typeface="HG丸ｺﾞｼｯｸM-PRO" panose="020F0600000000000000" pitchFamily="50" charset="-128"/>
              </a:rPr>
              <a:t>現行のバックアップ体制</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5109506" y="3414853"/>
            <a:ext cx="1647900" cy="42157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dirty="0" smtClean="0">
                <a:latin typeface="HG丸ｺﾞｼｯｸM-PRO" panose="020F0600000000000000" pitchFamily="50" charset="-128"/>
                <a:ea typeface="HG丸ｺﾞｼｯｸM-PRO" panose="020F0600000000000000" pitchFamily="50" charset="-128"/>
              </a:rPr>
              <a:t>見直しの内容</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27" name="正方形/長方形 26"/>
          <p:cNvSpPr/>
          <p:nvPr/>
        </p:nvSpPr>
        <p:spPr>
          <a:xfrm>
            <a:off x="4752528" y="620688"/>
            <a:ext cx="4355976"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latin typeface="HG丸ｺﾞｼｯｸM-PRO" panose="020F0600000000000000" pitchFamily="50" charset="-128"/>
                <a:ea typeface="HG丸ｺﾞｼｯｸM-PRO" panose="020F0600000000000000" pitchFamily="50" charset="-128"/>
              </a:rPr>
              <a:t>（</a:t>
            </a:r>
            <a:r>
              <a:rPr kumimoji="1" lang="ja-JP" altLang="en-US" sz="1050" dirty="0" smtClean="0">
                <a:latin typeface="HG丸ｺﾞｼｯｸM-PRO" panose="020F0600000000000000" pitchFamily="50" charset="-128"/>
                <a:ea typeface="HG丸ｺﾞｼｯｸM-PRO" panose="020F0600000000000000" pitchFamily="50" charset="-128"/>
              </a:rPr>
              <a:t>日本取引所</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グループ</a:t>
            </a:r>
            <a:r>
              <a:rPr kumimoji="1" lang="ja-JP" altLang="en-US" sz="1050" dirty="0" smtClean="0">
                <a:latin typeface="HG丸ｺﾞｼｯｸM-PRO" panose="020F0600000000000000" pitchFamily="50" charset="-128"/>
                <a:ea typeface="HG丸ｺﾞｼｯｸM-PRO" panose="020F0600000000000000" pitchFamily="50" charset="-128"/>
              </a:rPr>
              <a:t>へのヒアリング及び提供資料をもとに作成）</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15785" y="997350"/>
            <a:ext cx="8927265" cy="2376264"/>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200" dirty="0" smtClean="0">
                <a:latin typeface="HG丸ｺﾞｼｯｸM-PRO" panose="020F0600000000000000" pitchFamily="50" charset="-128"/>
                <a:ea typeface="HG丸ｺﾞｼｯｸM-PRO" panose="020F0600000000000000" pitchFamily="50" charset="-128"/>
              </a:rPr>
              <a:t>・日本取引所グル</a:t>
            </a:r>
            <a:r>
              <a:rPr kumimoji="1"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プ</a:t>
            </a:r>
            <a:r>
              <a:rPr lang="ja-JP" altLang="en-US" sz="1200" dirty="0">
                <a:latin typeface="HG丸ｺﾞｼｯｸM-PRO" panose="020F0600000000000000" pitchFamily="50" charset="-128"/>
                <a:ea typeface="HG丸ｺﾞｼｯｸM-PRO" panose="020F0600000000000000" pitchFamily="50" charset="-128"/>
              </a:rPr>
              <a:t>で</a:t>
            </a:r>
            <a:r>
              <a:rPr lang="ja-JP" altLang="en-US" sz="1200" dirty="0" smtClean="0">
                <a:latin typeface="HG丸ｺﾞｼｯｸM-PRO" panose="020F0600000000000000" pitchFamily="50" charset="-128"/>
                <a:ea typeface="HG丸ｺﾞｼｯｸM-PRO" panose="020F0600000000000000" pitchFamily="50" charset="-128"/>
              </a:rPr>
              <a:t>は東京拠点で現物市場管理に関連する業務（東京証券取引所</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兜町</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）、大阪拠点でデリバティブ市場管理に関する業務（大阪取引所</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北浜</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）で業務を実施。</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・これまでは、東京でリスク事象が発生した場合を想定し、</a:t>
            </a:r>
            <a:r>
              <a:rPr kumimoji="1" lang="ja-JP" altLang="en-US" sz="1200" u="sng" dirty="0" smtClean="0">
                <a:latin typeface="HG丸ｺﾞｼｯｸM-PRO" panose="020F0600000000000000" pitchFamily="50" charset="-128"/>
                <a:ea typeface="HG丸ｺﾞｼｯｸM-PRO" panose="020F0600000000000000" pitchFamily="50" charset="-128"/>
              </a:rPr>
              <a:t>関東近郊に</a:t>
            </a:r>
            <a:r>
              <a:rPr kumimoji="1" lang="ja-JP" altLang="en-US" sz="1200" dirty="0" smtClean="0">
                <a:latin typeface="HG丸ｺﾞｼｯｸM-PRO" panose="020F0600000000000000" pitchFamily="50" charset="-128"/>
                <a:ea typeface="HG丸ｺﾞｼｯｸM-PRO" panose="020F0600000000000000" pitchFamily="50" charset="-128"/>
              </a:rPr>
              <a:t>業務オフィスが利用不能になったときの代替オフィス（近隣・遠隔地）とバックアップデータセンターを整備し、リスク事象発生時から概ね</a:t>
            </a:r>
            <a:r>
              <a:rPr kumimoji="1" lang="en-US" altLang="ja-JP" sz="1200" dirty="0" smtClean="0">
                <a:latin typeface="HG丸ｺﾞｼｯｸM-PRO" panose="020F0600000000000000" pitchFamily="50" charset="-128"/>
                <a:ea typeface="HG丸ｺﾞｼｯｸM-PRO" panose="020F0600000000000000" pitchFamily="50" charset="-128"/>
              </a:rPr>
              <a:t>2</a:t>
            </a:r>
            <a:r>
              <a:rPr kumimoji="1" lang="ja-JP" altLang="en-US" sz="1200" dirty="0" smtClean="0">
                <a:latin typeface="HG丸ｺﾞｼｯｸM-PRO" panose="020F0600000000000000" pitchFamily="50" charset="-128"/>
                <a:ea typeface="HG丸ｺﾞｼｯｸM-PRO" panose="020F0600000000000000" pitchFamily="50" charset="-128"/>
              </a:rPr>
              <a:t>時間以内での清算業務の再開、売買業務については概ね</a:t>
            </a:r>
            <a:r>
              <a:rPr kumimoji="1" lang="en-US" altLang="ja-JP" sz="1200" dirty="0" smtClean="0">
                <a:latin typeface="HG丸ｺﾞｼｯｸM-PRO" panose="020F0600000000000000" pitchFamily="50" charset="-128"/>
                <a:ea typeface="HG丸ｺﾞｼｯｸM-PRO" panose="020F0600000000000000" pitchFamily="50" charset="-128"/>
              </a:rPr>
              <a:t>24</a:t>
            </a:r>
            <a:r>
              <a:rPr kumimoji="1" lang="ja-JP" altLang="en-US" sz="1200" dirty="0" smtClean="0">
                <a:latin typeface="HG丸ｺﾞｼｯｸM-PRO" panose="020F0600000000000000" pitchFamily="50" charset="-128"/>
                <a:ea typeface="HG丸ｺﾞｼｯｸM-PRO" panose="020F0600000000000000" pitchFamily="50" charset="-128"/>
              </a:rPr>
              <a:t>時間以内に約定機能を復旧し、可能な限り取引日をあけないことを目標に態勢を構築してきた。</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・国の首都直下地震の被災想定の見直し（</a:t>
            </a:r>
            <a:r>
              <a:rPr lang="en-US" altLang="ja-JP" sz="1200" dirty="0" smtClean="0">
                <a:latin typeface="HG丸ｺﾞｼｯｸM-PRO" panose="020F0600000000000000" pitchFamily="50" charset="-128"/>
                <a:ea typeface="HG丸ｺﾞｼｯｸM-PRO" panose="020F0600000000000000" pitchFamily="50" charset="-128"/>
              </a:rPr>
              <a:t>2013</a:t>
            </a:r>
            <a:r>
              <a:rPr lang="ja-JP" altLang="en-US" sz="1200" dirty="0" smtClean="0">
                <a:latin typeface="HG丸ｺﾞｼｯｸM-PRO" panose="020F0600000000000000" pitchFamily="50" charset="-128"/>
                <a:ea typeface="HG丸ｺﾞｼｯｸM-PRO" panose="020F0600000000000000" pitchFamily="50" charset="-128"/>
              </a:rPr>
              <a:t>年）などを受け、バックアップ態勢の課題を再検討したところ交通機関停止や電力供給不足が生じた場合に速やかな業務再開や安定的な業務運営に支障が出る恐れが懸念され、バックアップ態勢の見直しを進めることとなった。</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見直し内容のポイント</a:t>
            </a:r>
            <a:r>
              <a:rPr kumimoji="1"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u="sng" dirty="0" smtClean="0">
                <a:latin typeface="HG丸ｺﾞｼｯｸM-PRO" panose="020F0600000000000000" pitchFamily="50" charset="-128"/>
                <a:ea typeface="HG丸ｺﾞｼｯｸM-PRO" panose="020F0600000000000000" pitchFamily="50" charset="-128"/>
              </a:rPr>
              <a:t>東京拠点と大阪拠点を活用したバックアップ態勢を整備</a:t>
            </a:r>
            <a:endParaRPr lang="en-US" altLang="ja-JP" sz="1200" u="sng"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a:t>
            </a:r>
            <a:r>
              <a:rPr kumimoji="1" lang="ja-JP" altLang="en-US" sz="1200" u="sng" dirty="0" smtClean="0">
                <a:latin typeface="HG丸ｺﾞｼｯｸM-PRO" panose="020F0600000000000000" pitchFamily="50" charset="-128"/>
                <a:ea typeface="HG丸ｺﾞｼｯｸM-PRO" panose="020F0600000000000000" pitchFamily="50" charset="-128"/>
              </a:rPr>
              <a:t>バックアップデータセンターの遠隔地移設</a:t>
            </a:r>
            <a:endParaRPr kumimoji="1" lang="ja-JP" altLang="en-US" sz="1200" u="sng" dirty="0">
              <a:latin typeface="HG丸ｺﾞｼｯｸM-PRO" panose="020F0600000000000000" pitchFamily="50" charset="-128"/>
              <a:ea typeface="HG丸ｺﾞｼｯｸM-PRO" panose="020F0600000000000000" pitchFamily="50" charset="-128"/>
            </a:endParaRPr>
          </a:p>
        </p:txBody>
      </p:sp>
      <p:sp>
        <p:nvSpPr>
          <p:cNvPr id="12"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2</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2884753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のバックアップ機能強化に向けた検討（２） </a:t>
            </a:r>
            <a:r>
              <a:rPr lang="ja-JP" altLang="en-US" sz="1700" b="1" dirty="0" smtClean="0">
                <a:latin typeface="HG丸ｺﾞｼｯｸM-PRO" panose="020F0600000000000000" pitchFamily="50" charset="-128"/>
                <a:ea typeface="HG丸ｺﾞｼｯｸM-PRO" panose="020F0600000000000000" pitchFamily="50" charset="-128"/>
              </a:rPr>
              <a:t>日本取引所</a:t>
            </a:r>
            <a:r>
              <a:rPr lang="ja-JP" altLang="en-US" sz="1700" b="1" dirty="0" smtClean="0">
                <a:solidFill>
                  <a:schemeClr val="bg1"/>
                </a:solidFill>
                <a:latin typeface="HG丸ｺﾞｼｯｸM-PRO" panose="020F0600000000000000" pitchFamily="50" charset="-128"/>
                <a:ea typeface="HG丸ｺﾞｼｯｸM-PRO" panose="020F0600000000000000" pitchFamily="50" charset="-128"/>
              </a:rPr>
              <a:t>グループ</a:t>
            </a:r>
            <a:r>
              <a:rPr lang="ja-JP" altLang="en-US" sz="1700" b="1" dirty="0" smtClean="0">
                <a:latin typeface="HG丸ｺﾞｼｯｸM-PRO" panose="020F0600000000000000" pitchFamily="50" charset="-128"/>
                <a:ea typeface="HG丸ｺﾞｼｯｸM-PRO" panose="020F0600000000000000" pitchFamily="50" charset="-128"/>
              </a:rPr>
              <a:t>の事例</a:t>
            </a:r>
            <a:endParaRPr lang="ja-JP" altLang="en-US" sz="1700" b="1"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35496" y="620688"/>
            <a:ext cx="6192688"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smtClean="0">
                <a:latin typeface="HG丸ｺﾞｼｯｸM-PRO" panose="020F0600000000000000" pitchFamily="50" charset="-128"/>
                <a:ea typeface="HG丸ｺﾞｼｯｸM-PRO" panose="020F0600000000000000" pitchFamily="50" charset="-128"/>
              </a:rPr>
              <a:t>日本取引所グループのバックアップ検討の状況②</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208416" y="3820462"/>
            <a:ext cx="8727167" cy="2920906"/>
          </a:xfrm>
          <a:prstGeom prst="roundRect">
            <a:avLst>
              <a:gd name="adj" fmla="val 4224"/>
            </a:avLst>
          </a:prstGeom>
        </p:spPr>
        <p:style>
          <a:lnRef idx="1">
            <a:schemeClr val="accent5"/>
          </a:lnRef>
          <a:fillRef idx="2">
            <a:schemeClr val="accent5"/>
          </a:fillRef>
          <a:effectRef idx="1">
            <a:schemeClr val="accent5"/>
          </a:effectRef>
          <a:fontRef idx="minor">
            <a:schemeClr val="dk1"/>
          </a:fontRef>
        </p:style>
        <p:txBody>
          <a:bodyPr rtlCol="0" anchor="t"/>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日本取引所</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グループに対するヒアリング内容</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主な意見</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H29.7.31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における首都直下、南海トラフの被災想定</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を点検</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、議論</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を深めた結果</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より高いレベルでのバックアップ体制の構築が必要</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う結論。</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な懸念点としては、</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「バックアップ拠点への移動にあたって本当</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にがれきの中を人が歩いて移動できるのか」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点、また、「</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首都直下地震直後に電源</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は供給されるのか」という点。</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3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人の移動について、政府想定を踏まえ当初</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１週間</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は実質的に動くことができないのではと考えている。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また、東京拠点と大阪拠点の移動に関しては、</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被災状況</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にもよるが</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、新幹線</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の復旧を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待って移動</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することになると</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想定</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3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東京拠点と数百キロの距離を超える大阪でバックアップが成り立つかについては、</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あくまで一か月後には東京で復旧するということが大前提になる。</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3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今般のデータセンターのバックアップに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取引所の特性（アクセスポイントの関係）から、証券会社もデータセンターと一緒にバックアップ体制を</a:t>
            </a:r>
            <a:endParaRPr lang="en-US" altLang="ja-JP"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築く必要が生じる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ため、慎重に進めなければならないと考えている。</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Bef>
                <a:spcPts val="3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ほかに、証券</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インフラとしては、</a:t>
            </a:r>
            <a:r>
              <a:rPr lang="en-US" altLang="ja-JP"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JSCC</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（株式会社日本証券クリアリング</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機構）</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、証券保管振替</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機構、</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証券</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があり</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、それぞれ、広域災害に備えて関西圏におけるバックアップ体制を検討中（一部構築済み）。</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latin typeface="HG丸ｺﾞｼｯｸM-PRO" panose="020F0600000000000000" pitchFamily="50" charset="-128"/>
              <a:ea typeface="HG丸ｺﾞｼｯｸM-PRO" panose="020F0600000000000000" pitchFamily="50" charset="-128"/>
            </a:endParaRPr>
          </a:p>
          <a:p>
            <a:endParaRPr lang="en-US" altLang="ja-JP" sz="1050" dirty="0" smtClean="0">
              <a:latin typeface="HG丸ｺﾞｼｯｸM-PRO" panose="020F0600000000000000" pitchFamily="50" charset="-128"/>
              <a:ea typeface="HG丸ｺﾞｼｯｸM-PRO" panose="020F0600000000000000" pitchFamily="50" charset="-128"/>
            </a:endParaRPr>
          </a:p>
          <a:p>
            <a:endParaRPr lang="ja-JP" altLang="en-US" sz="1050" dirty="0">
              <a:latin typeface="HG丸ｺﾞｼｯｸM-PRO" panose="020F0600000000000000" pitchFamily="50" charset="-128"/>
              <a:ea typeface="HG丸ｺﾞｼｯｸM-PRO" panose="020F0600000000000000" pitchFamily="50" charset="-128"/>
            </a:endParaRPr>
          </a:p>
          <a:p>
            <a:endParaRPr kumimoji="1" lang="en-US" altLang="ja-JP" sz="1050" dirty="0" smtClean="0">
              <a:latin typeface="HG丸ｺﾞｼｯｸM-PRO" panose="020F0600000000000000" pitchFamily="50" charset="-128"/>
              <a:ea typeface="HG丸ｺﾞｼｯｸM-PRO" panose="020F0600000000000000" pitchFamily="50" charset="-128"/>
            </a:endParaRPr>
          </a:p>
        </p:txBody>
      </p:sp>
      <p:pic>
        <p:nvPicPr>
          <p:cNvPr id="2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5109" y="1285466"/>
            <a:ext cx="4358952" cy="2095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7760" y="1259284"/>
            <a:ext cx="4320480" cy="25611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正方形/長方形 27"/>
          <p:cNvSpPr/>
          <p:nvPr/>
        </p:nvSpPr>
        <p:spPr>
          <a:xfrm>
            <a:off x="4720086" y="620688"/>
            <a:ext cx="4215498"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latin typeface="HG丸ｺﾞｼｯｸM-PRO" panose="020F0600000000000000" pitchFamily="50" charset="-128"/>
                <a:ea typeface="HG丸ｺﾞｼｯｸM-PRO" panose="020F0600000000000000" pitchFamily="50" charset="-128"/>
              </a:rPr>
              <a:t>（</a:t>
            </a:r>
            <a:r>
              <a:rPr kumimoji="1" lang="ja-JP" altLang="en-US" sz="1050" dirty="0" smtClean="0">
                <a:latin typeface="HG丸ｺﾞｼｯｸM-PRO" panose="020F0600000000000000" pitchFamily="50" charset="-128"/>
                <a:ea typeface="HG丸ｺﾞｼｯｸM-PRO" panose="020F0600000000000000" pitchFamily="50" charset="-128"/>
              </a:rPr>
              <a:t>日本取引所</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グループ</a:t>
            </a:r>
            <a:r>
              <a:rPr kumimoji="1" lang="ja-JP" altLang="en-US" sz="1050" dirty="0" smtClean="0">
                <a:latin typeface="HG丸ｺﾞｼｯｸM-PRO" panose="020F0600000000000000" pitchFamily="50" charset="-128"/>
                <a:ea typeface="HG丸ｺﾞｼｯｸM-PRO" panose="020F0600000000000000" pitchFamily="50" charset="-128"/>
              </a:rPr>
              <a:t>へのヒアリング及び提供資料をもとに作成）</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9"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3</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52519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a:t>
            </a:r>
            <a:r>
              <a:rPr lang="ja-JP" altLang="en-US" sz="1700" b="1" dirty="0" smtClean="0">
                <a:latin typeface="HG丸ｺﾞｼｯｸM-PRO" panose="020F0600000000000000" pitchFamily="50" charset="-128"/>
                <a:ea typeface="HG丸ｺﾞｼｯｸM-PRO" panose="020F0600000000000000" pitchFamily="50" charset="-128"/>
              </a:rPr>
              <a:t>（３）これまでの調査例</a:t>
            </a:r>
            <a:endParaRPr kumimoji="1" lang="ja-JP" altLang="en-US" sz="1700" b="1"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268908" y="908720"/>
            <a:ext cx="8047508"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latin typeface="HG丸ｺﾞｼｯｸM-PRO" panose="020F0600000000000000" pitchFamily="50" charset="-128"/>
                <a:ea typeface="HG丸ｺﾞｼｯｸM-PRO" panose="020F0600000000000000" pitchFamily="50" charset="-128"/>
              </a:rPr>
              <a:t>●首都機能代替エリア構想検討調査報告書に係るアンケート調査（</a:t>
            </a:r>
            <a:r>
              <a:rPr lang="en-US" altLang="ja-JP" b="1" dirty="0" smtClean="0">
                <a:latin typeface="HG丸ｺﾞｼｯｸM-PRO" panose="020F0600000000000000" pitchFamily="50" charset="-128"/>
                <a:ea typeface="HG丸ｺﾞｼｯｸM-PRO" panose="020F0600000000000000" pitchFamily="50" charset="-128"/>
              </a:rPr>
              <a:t>H18</a:t>
            </a:r>
            <a:r>
              <a:rPr lang="ja-JP" altLang="en-US" b="1" dirty="0" smtClean="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271856" y="2060848"/>
            <a:ext cx="8424936" cy="1800200"/>
          </a:xfrm>
          <a:prstGeom prst="roundRect">
            <a:avLst>
              <a:gd name="adj" fmla="val 5528"/>
            </a:avLst>
          </a:prstGeom>
        </p:spPr>
        <p:style>
          <a:lnRef idx="2">
            <a:schemeClr val="accent5"/>
          </a:lnRef>
          <a:fillRef idx="1">
            <a:schemeClr val="lt1"/>
          </a:fillRef>
          <a:effectRef idx="0">
            <a:schemeClr val="accent5"/>
          </a:effectRef>
          <a:fontRef idx="minor">
            <a:schemeClr val="dk1"/>
          </a:fontRef>
        </p:style>
        <p:txBody>
          <a:bodyPr rtlCol="0" anchor="t"/>
          <a:lstStyle/>
          <a:p>
            <a:r>
              <a:rPr kumimoji="1" lang="ja-JP" altLang="en-US" sz="1400" dirty="0" smtClean="0">
                <a:latin typeface="HG丸ｺﾞｼｯｸM-PRO" panose="020F0600000000000000" pitchFamily="50" charset="-128"/>
                <a:ea typeface="HG丸ｺﾞｼｯｸM-PRO" panose="020F0600000000000000" pitchFamily="50" charset="-128"/>
              </a:rPr>
              <a:t>①実施アンケートの概要</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東京に本社を置く企業を対象に、首都で災害が起きた場合の対応の現状や関西で企業活動のバックアップを担う可能性等についてアンケート調査を実施。</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②実 施 者：</a:t>
            </a:r>
            <a:r>
              <a:rPr lang="ja-JP" altLang="en-US" sz="1400" dirty="0">
                <a:latin typeface="HG丸ｺﾞｼｯｸM-PRO" panose="020F0600000000000000" pitchFamily="50" charset="-128"/>
                <a:ea typeface="HG丸ｺﾞｼｯｸM-PRO" panose="020F0600000000000000" pitchFamily="50" charset="-128"/>
              </a:rPr>
              <a:t>京都府、大阪府、</a:t>
            </a:r>
            <a:r>
              <a:rPr lang="ja-JP" altLang="en-US" sz="1400" dirty="0" smtClean="0">
                <a:latin typeface="HG丸ｺﾞｼｯｸM-PRO" panose="020F0600000000000000" pitchFamily="50" charset="-128"/>
                <a:ea typeface="HG丸ｺﾞｼｯｸM-PRO" panose="020F0600000000000000" pitchFamily="50" charset="-128"/>
              </a:rPr>
              <a:t>兵庫県</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③対　　象：東京</a:t>
            </a:r>
            <a:r>
              <a:rPr lang="en-US" altLang="ja-JP" sz="1400" dirty="0" smtClean="0">
                <a:latin typeface="HG丸ｺﾞｼｯｸM-PRO" panose="020F0600000000000000" pitchFamily="50" charset="-128"/>
                <a:ea typeface="HG丸ｺﾞｼｯｸM-PRO" panose="020F0600000000000000" pitchFamily="50" charset="-128"/>
              </a:rPr>
              <a:t>23</a:t>
            </a:r>
            <a:r>
              <a:rPr lang="ja-JP" altLang="en-US" sz="1400" dirty="0" smtClean="0">
                <a:latin typeface="HG丸ｺﾞｼｯｸM-PRO" panose="020F0600000000000000" pitchFamily="50" charset="-128"/>
                <a:ea typeface="HG丸ｺﾞｼｯｸM-PRO" panose="020F0600000000000000" pitchFamily="50" charset="-128"/>
              </a:rPr>
              <a:t>区内に本社</a:t>
            </a:r>
            <a:r>
              <a:rPr lang="ja-JP" altLang="en-US" sz="1400" dirty="0">
                <a:latin typeface="HG丸ｺﾞｼｯｸM-PRO" panose="020F0600000000000000" pitchFamily="50" charset="-128"/>
                <a:ea typeface="HG丸ｺﾞｼｯｸM-PRO" panose="020F0600000000000000" pitchFamily="50" charset="-128"/>
              </a:rPr>
              <a:t>がある東証一部上場企業</a:t>
            </a:r>
            <a:r>
              <a:rPr lang="en-US" altLang="ja-JP" sz="1400" dirty="0">
                <a:latin typeface="HG丸ｺﾞｼｯｸM-PRO" panose="020F0600000000000000" pitchFamily="50" charset="-128"/>
                <a:ea typeface="HG丸ｺﾞｼｯｸM-PRO" panose="020F0600000000000000" pitchFamily="50" charset="-128"/>
              </a:rPr>
              <a:t>893</a:t>
            </a:r>
            <a:r>
              <a:rPr lang="ja-JP" altLang="en-US" sz="1400" dirty="0" smtClean="0">
                <a:latin typeface="HG丸ｺﾞｼｯｸM-PRO" panose="020F0600000000000000" pitchFamily="50" charset="-128"/>
                <a:ea typeface="HG丸ｺﾞｼｯｸM-PRO" panose="020F0600000000000000" pitchFamily="50" charset="-128"/>
              </a:rPr>
              <a:t>社</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④実施</a:t>
            </a:r>
            <a:r>
              <a:rPr lang="ja-JP" altLang="en-US" sz="1400" dirty="0">
                <a:latin typeface="HG丸ｺﾞｼｯｸM-PRO" panose="020F0600000000000000" pitchFamily="50" charset="-128"/>
                <a:ea typeface="HG丸ｺﾞｼｯｸM-PRO" panose="020F0600000000000000" pitchFamily="50" charset="-128"/>
              </a:rPr>
              <a:t>期間：平成</a:t>
            </a:r>
            <a:r>
              <a:rPr lang="en-US" altLang="ja-JP" sz="1400" dirty="0">
                <a:latin typeface="HG丸ｺﾞｼｯｸM-PRO" panose="020F0600000000000000" pitchFamily="50" charset="-128"/>
                <a:ea typeface="HG丸ｺﾞｼｯｸM-PRO" panose="020F0600000000000000" pitchFamily="50" charset="-128"/>
              </a:rPr>
              <a:t>18</a:t>
            </a:r>
            <a:r>
              <a:rPr lang="ja-JP" altLang="en-US" sz="1400" dirty="0">
                <a:latin typeface="HG丸ｺﾞｼｯｸM-PRO" panose="020F0600000000000000" pitchFamily="50" charset="-128"/>
                <a:ea typeface="HG丸ｺﾞｼｯｸM-PRO" panose="020F0600000000000000" pitchFamily="50" charset="-128"/>
              </a:rPr>
              <a:t>年</a:t>
            </a:r>
            <a:r>
              <a:rPr lang="en-US" altLang="ja-JP" sz="1400" dirty="0">
                <a:latin typeface="HG丸ｺﾞｼｯｸM-PRO" panose="020F0600000000000000" pitchFamily="50" charset="-128"/>
                <a:ea typeface="HG丸ｺﾞｼｯｸM-PRO" panose="020F0600000000000000" pitchFamily="50" charset="-128"/>
              </a:rPr>
              <a:t>10</a:t>
            </a:r>
            <a:r>
              <a:rPr lang="ja-JP" altLang="en-US" sz="1400" dirty="0">
                <a:latin typeface="HG丸ｺﾞｼｯｸM-PRO" panose="020F0600000000000000" pitchFamily="50" charset="-128"/>
                <a:ea typeface="HG丸ｺﾞｼｯｸM-PRO" panose="020F0600000000000000" pitchFamily="50" charset="-128"/>
              </a:rPr>
              <a:t>月～</a:t>
            </a:r>
            <a:r>
              <a:rPr lang="en-US" altLang="ja-JP" sz="1400" dirty="0">
                <a:latin typeface="HG丸ｺﾞｼｯｸM-PRO" panose="020F0600000000000000" pitchFamily="50" charset="-128"/>
                <a:ea typeface="HG丸ｺﾞｼｯｸM-PRO" panose="020F0600000000000000" pitchFamily="50" charset="-128"/>
              </a:rPr>
              <a:t>11</a:t>
            </a:r>
            <a:r>
              <a:rPr lang="ja-JP" altLang="en-US" sz="1400" dirty="0">
                <a:latin typeface="HG丸ｺﾞｼｯｸM-PRO" panose="020F0600000000000000" pitchFamily="50" charset="-128"/>
                <a:ea typeface="HG丸ｺﾞｼｯｸM-PRO" panose="020F0600000000000000" pitchFamily="50" charset="-128"/>
              </a:rPr>
              <a:t>月</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⑤回収</a:t>
            </a:r>
            <a:r>
              <a:rPr lang="ja-JP" altLang="en-US" sz="1400" dirty="0">
                <a:latin typeface="HG丸ｺﾞｼｯｸM-PRO" panose="020F0600000000000000" pitchFamily="50" charset="-128"/>
                <a:ea typeface="HG丸ｺﾞｼｯｸM-PRO" panose="020F0600000000000000" pitchFamily="50" charset="-128"/>
              </a:rPr>
              <a:t>状況：回収</a:t>
            </a:r>
            <a:r>
              <a:rPr lang="en-US" altLang="ja-JP" sz="1400" dirty="0">
                <a:latin typeface="HG丸ｺﾞｼｯｸM-PRO" panose="020F0600000000000000" pitchFamily="50" charset="-128"/>
                <a:ea typeface="HG丸ｺﾞｼｯｸM-PRO" panose="020F0600000000000000" pitchFamily="50" charset="-128"/>
              </a:rPr>
              <a:t>178</a:t>
            </a:r>
            <a:r>
              <a:rPr lang="ja-JP" altLang="en-US" sz="1400" dirty="0">
                <a:latin typeface="HG丸ｺﾞｼｯｸM-PRO" panose="020F0600000000000000" pitchFamily="50" charset="-128"/>
                <a:ea typeface="HG丸ｺﾞｼｯｸM-PRO" panose="020F0600000000000000" pitchFamily="50" charset="-128"/>
              </a:rPr>
              <a:t>社、回収率</a:t>
            </a:r>
            <a:r>
              <a:rPr lang="en-US" altLang="ja-JP" sz="1400" dirty="0">
                <a:latin typeface="HG丸ｺﾞｼｯｸM-PRO" panose="020F0600000000000000" pitchFamily="50" charset="-128"/>
                <a:ea typeface="HG丸ｺﾞｼｯｸM-PRO" panose="020F0600000000000000" pitchFamily="50" charset="-128"/>
              </a:rPr>
              <a:t>19.9</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251520" y="3936088"/>
            <a:ext cx="8568952" cy="2520280"/>
          </a:xfrm>
          <a:prstGeom prst="roundRect">
            <a:avLst>
              <a:gd name="adj" fmla="val 5528"/>
            </a:avLst>
          </a:prstGeom>
        </p:spPr>
        <p:style>
          <a:lnRef idx="1">
            <a:schemeClr val="accent5"/>
          </a:lnRef>
          <a:fillRef idx="2">
            <a:schemeClr val="accent5"/>
          </a:fillRef>
          <a:effectRef idx="1">
            <a:schemeClr val="accent5"/>
          </a:effectRef>
          <a:fontRef idx="minor">
            <a:schemeClr val="dk1"/>
          </a:fontRef>
        </p:style>
        <p:txBody>
          <a:bodyPr rtlCol="0" anchor="t"/>
          <a:lstStyle/>
          <a:p>
            <a:r>
              <a:rPr lang="ja-JP" altLang="en-US" sz="1400" dirty="0" smtClean="0">
                <a:latin typeface="HG丸ｺﾞｼｯｸM-PRO" panose="020F0600000000000000" pitchFamily="50" charset="-128"/>
                <a:ea typeface="HG丸ｺﾞｼｯｸM-PRO" panose="020F0600000000000000" pitchFamily="50" charset="-128"/>
              </a:rPr>
              <a:t>◆アンケート結果のポイント</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①</a:t>
            </a:r>
            <a:r>
              <a:rPr lang="ja-JP" altLang="en-US" sz="1200" dirty="0">
                <a:latin typeface="HG丸ｺﾞｼｯｸM-PRO" panose="020F0600000000000000" pitchFamily="50" charset="-128"/>
                <a:ea typeface="HG丸ｺﾞｼｯｸM-PRO" panose="020F0600000000000000" pitchFamily="50" charset="-128"/>
              </a:rPr>
              <a:t>企業の防災計画や業務継続計画（ＢＣＰ）において想定する災害としては、地震が多く、地震以外を想定しているの</a:t>
            </a:r>
            <a:r>
              <a:rPr lang="ja-JP" altLang="en-US" sz="1200" dirty="0" smtClean="0">
                <a:latin typeface="HG丸ｺﾞｼｯｸM-PRO" panose="020F0600000000000000" pitchFamily="50" charset="-128"/>
                <a:ea typeface="HG丸ｺﾞｼｯｸM-PRO" panose="020F0600000000000000" pitchFamily="50" charset="-128"/>
              </a:rPr>
              <a:t>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３割以下。直接的影響ではなく、原材料等の供給停止や顧客からの注文停止等の間接的影響を想定する企業は１割程度。</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②ライフライン、情報ネットワーク、地域内交通を懸念する企業が多い。行政</a:t>
            </a:r>
            <a:r>
              <a:rPr lang="ja-JP" altLang="en-US" sz="1200" dirty="0" smtClean="0">
                <a:latin typeface="HG丸ｺﾞｼｯｸM-PRO" panose="020F0600000000000000" pitchFamily="50" charset="-128"/>
                <a:ea typeface="HG丸ｺﾞｼｯｸM-PRO" panose="020F0600000000000000" pitchFamily="50" charset="-128"/>
              </a:rPr>
              <a:t>機能の停止について、「国」については約</a:t>
            </a:r>
            <a:r>
              <a:rPr lang="en-US" altLang="ja-JP" sz="1200" dirty="0" smtClean="0">
                <a:latin typeface="HG丸ｺﾞｼｯｸM-PRO" panose="020F0600000000000000" pitchFamily="50" charset="-128"/>
                <a:ea typeface="HG丸ｺﾞｼｯｸM-PRO" panose="020F0600000000000000" pitchFamily="50" charset="-128"/>
              </a:rPr>
              <a:t>30</a:t>
            </a:r>
            <a:r>
              <a:rPr lang="ja-JP" altLang="en-US" sz="1200" dirty="0" smtClean="0">
                <a:latin typeface="HG丸ｺﾞｼｯｸM-PRO" panose="020F0600000000000000" pitchFamily="50" charset="-128"/>
                <a:ea typeface="HG丸ｺﾞｼｯｸM-PRO" panose="020F0600000000000000" pitchFamily="50" charset="-128"/>
              </a:rPr>
              <a:t>％、「地方自治体」については約</a:t>
            </a:r>
            <a:r>
              <a:rPr lang="en-US" altLang="ja-JP" sz="1200" dirty="0" smtClean="0">
                <a:latin typeface="HG丸ｺﾞｼｯｸM-PRO" panose="020F0600000000000000" pitchFamily="50" charset="-128"/>
                <a:ea typeface="HG丸ｺﾞｼｯｸM-PRO" panose="020F0600000000000000" pitchFamily="50" charset="-128"/>
              </a:rPr>
              <a:t>25</a:t>
            </a:r>
            <a:r>
              <a:rPr lang="ja-JP" altLang="en-US" sz="1200" dirty="0" smtClean="0">
                <a:latin typeface="HG丸ｺﾞｼｯｸM-PRO" panose="020F0600000000000000" pitchFamily="50" charset="-128"/>
                <a:ea typeface="HG丸ｺﾞｼｯｸM-PRO" panose="020F0600000000000000" pitchFamily="50" charset="-128"/>
              </a:rPr>
              <a:t>％が影響が大きいと回答。</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③災害時の機能移転の実施について、</a:t>
            </a:r>
            <a:r>
              <a:rPr lang="ja-JP" altLang="en-US" sz="1200" b="1" u="sng" dirty="0" smtClean="0">
                <a:latin typeface="HG丸ｺﾞｼｯｸM-PRO" panose="020F0600000000000000" pitchFamily="50" charset="-128"/>
                <a:ea typeface="HG丸ｺﾞｼｯｸM-PRO" panose="020F0600000000000000" pitchFamily="50" charset="-128"/>
              </a:rPr>
              <a:t>約７割の企業が何らかの機能移転を想定。移転先の想定エリアとして最もおおいのが関東圏の</a:t>
            </a:r>
            <a:r>
              <a:rPr lang="en-US" altLang="ja-JP" sz="1200" b="1" u="sng" dirty="0" smtClean="0">
                <a:latin typeface="HG丸ｺﾞｼｯｸM-PRO" panose="020F0600000000000000" pitchFamily="50" charset="-128"/>
                <a:ea typeface="HG丸ｺﾞｼｯｸM-PRO" panose="020F0600000000000000" pitchFamily="50" charset="-128"/>
              </a:rPr>
              <a:t>53.5</a:t>
            </a:r>
            <a:r>
              <a:rPr lang="ja-JP" altLang="en-US" sz="1200" b="1" u="sng" dirty="0" smtClean="0">
                <a:latin typeface="HG丸ｺﾞｼｯｸM-PRO" panose="020F0600000000000000" pitchFamily="50" charset="-128"/>
                <a:ea typeface="HG丸ｺﾞｼｯｸM-PRO" panose="020F0600000000000000" pitchFamily="50" charset="-128"/>
              </a:rPr>
              <a:t>％。次いで関西圏が</a:t>
            </a:r>
            <a:r>
              <a:rPr lang="en-US" altLang="ja-JP" sz="1200" b="1" u="sng" dirty="0" smtClean="0">
                <a:latin typeface="HG丸ｺﾞｼｯｸM-PRO" panose="020F0600000000000000" pitchFamily="50" charset="-128"/>
                <a:ea typeface="HG丸ｺﾞｼｯｸM-PRO" panose="020F0600000000000000" pitchFamily="50" charset="-128"/>
              </a:rPr>
              <a:t>47.2</a:t>
            </a:r>
            <a:r>
              <a:rPr lang="ja-JP" altLang="en-US" sz="1200" b="1" u="sng"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移転先の決定理由は「自社拠点がある」、「同時被災リスクが低い」など。</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④移転する機能は「本社・企画」、「事務・営業」、「責任・権限」、「データセンター」が多い。関西圏への移転を想定する企業について、「責任・権限」の移転の想定が高いのは、関西の支社等に既に人材が居るため、権限だけの移転で災害の初期対応が可能になるためと考えられる。</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⑤他地域へ移転せず、現在の場所で対応するという企業は</a:t>
            </a:r>
            <a:r>
              <a:rPr lang="en-US" altLang="ja-JP" sz="1200" dirty="0" smtClean="0">
                <a:latin typeface="HG丸ｺﾞｼｯｸM-PRO" panose="020F0600000000000000" pitchFamily="50" charset="-128"/>
                <a:ea typeface="HG丸ｺﾞｼｯｸM-PRO" panose="020F0600000000000000" pitchFamily="50" charset="-128"/>
              </a:rPr>
              <a:t>14.6</a:t>
            </a:r>
            <a:r>
              <a:rPr lang="ja-JP" altLang="en-US" sz="1200" dirty="0" smtClean="0">
                <a:latin typeface="HG丸ｺﾞｼｯｸM-PRO" panose="020F0600000000000000" pitchFamily="50" charset="-128"/>
                <a:ea typeface="HG丸ｺﾞｼｯｸM-PRO" panose="020F0600000000000000" pitchFamily="50" charset="-128"/>
              </a:rPr>
              <a:t>％存在。</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⑥バックアップ先に</a:t>
            </a:r>
            <a:r>
              <a:rPr lang="ja-JP" altLang="en-US" sz="1200" b="1" u="sng" dirty="0">
                <a:latin typeface="HG丸ｺﾞｼｯｸM-PRO" panose="020F0600000000000000" pitchFamily="50" charset="-128"/>
                <a:ea typeface="HG丸ｺﾞｼｯｸM-PRO" panose="020F0600000000000000" pitchFamily="50" charset="-128"/>
              </a:rPr>
              <a:t>関西圏を選択する場合の具体的な</a:t>
            </a:r>
            <a:r>
              <a:rPr lang="ja-JP" altLang="en-US" sz="1200" b="1" u="sng" dirty="0" smtClean="0">
                <a:latin typeface="HG丸ｺﾞｼｯｸM-PRO" panose="020F0600000000000000" pitchFamily="50" charset="-128"/>
                <a:ea typeface="HG丸ｺﾞｼｯｸM-PRO" panose="020F0600000000000000" pitchFamily="50" charset="-128"/>
              </a:rPr>
              <a:t>課題において、「人材の移動」（</a:t>
            </a:r>
            <a:r>
              <a:rPr lang="en-US" altLang="ja-JP" sz="1200" b="1" u="sng" dirty="0" smtClean="0">
                <a:latin typeface="HG丸ｺﾞｼｯｸM-PRO" panose="020F0600000000000000" pitchFamily="50" charset="-128"/>
                <a:ea typeface="HG丸ｺﾞｼｯｸM-PRO" panose="020F0600000000000000" pitchFamily="50" charset="-128"/>
              </a:rPr>
              <a:t>68.3</a:t>
            </a:r>
            <a:r>
              <a:rPr lang="ja-JP" altLang="en-US" sz="1200" b="1" u="sng" dirty="0" smtClean="0">
                <a:latin typeface="HG丸ｺﾞｼｯｸM-PRO" panose="020F0600000000000000" pitchFamily="50" charset="-128"/>
                <a:ea typeface="HG丸ｺﾞｼｯｸM-PRO" panose="020F0600000000000000" pitchFamily="50" charset="-128"/>
              </a:rPr>
              <a:t>％）、「施設・設備の移転」（</a:t>
            </a:r>
            <a:r>
              <a:rPr lang="en-US" altLang="ja-JP" sz="1200" b="1" u="sng" dirty="0" smtClean="0">
                <a:latin typeface="HG丸ｺﾞｼｯｸM-PRO" panose="020F0600000000000000" pitchFamily="50" charset="-128"/>
                <a:ea typeface="HG丸ｺﾞｼｯｸM-PRO" panose="020F0600000000000000" pitchFamily="50" charset="-128"/>
              </a:rPr>
              <a:t>35.0</a:t>
            </a:r>
            <a:r>
              <a:rPr lang="ja-JP" altLang="en-US" sz="1200" b="1" u="sng" dirty="0" smtClean="0">
                <a:latin typeface="HG丸ｺﾞｼｯｸM-PRO" panose="020F0600000000000000" pitchFamily="50" charset="-128"/>
                <a:ea typeface="HG丸ｺﾞｼｯｸM-PRO" panose="020F0600000000000000" pitchFamily="50" charset="-128"/>
              </a:rPr>
              <a:t>％）、「自社拠点との物流・連絡」（</a:t>
            </a:r>
            <a:r>
              <a:rPr lang="en-US" altLang="ja-JP" sz="1200" b="1" u="sng" dirty="0" smtClean="0">
                <a:latin typeface="HG丸ｺﾞｼｯｸM-PRO" panose="020F0600000000000000" pitchFamily="50" charset="-128"/>
                <a:ea typeface="HG丸ｺﾞｼｯｸM-PRO" panose="020F0600000000000000" pitchFamily="50" charset="-128"/>
              </a:rPr>
              <a:t>26.7</a:t>
            </a:r>
            <a:r>
              <a:rPr lang="ja-JP" altLang="en-US" sz="1200" b="1" u="sng" dirty="0" smtClean="0">
                <a:latin typeface="HG丸ｺﾞｼｯｸM-PRO" panose="020F0600000000000000" pitchFamily="50" charset="-128"/>
                <a:ea typeface="HG丸ｺﾞｼｯｸM-PRO" panose="020F0600000000000000" pitchFamily="50" charset="-128"/>
              </a:rPr>
              <a:t>％）が回答の上位。</a:t>
            </a:r>
            <a:endParaRPr lang="en-US" altLang="ja-JP" sz="1200" b="1" u="sng" dirty="0" smtClean="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endParaRPr kumimoji="1"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p>
        </p:txBody>
      </p:sp>
      <p:sp>
        <p:nvSpPr>
          <p:cNvPr id="6" name="正方形/長方形 5"/>
          <p:cNvSpPr/>
          <p:nvPr/>
        </p:nvSpPr>
        <p:spPr>
          <a:xfrm>
            <a:off x="268908" y="1412776"/>
            <a:ext cx="8047508"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latin typeface="HG丸ｺﾞｼｯｸM-PRO" panose="020F0600000000000000" pitchFamily="50" charset="-128"/>
                <a:ea typeface="HG丸ｺﾞｼｯｸM-PRO" panose="020F0600000000000000" pitchFamily="50" charset="-128"/>
              </a:rPr>
              <a:t>・移転先の想定エリアについては、関東圏への想定が最も多い。次いで関西圏が多い中、「人材」や「施設・設備」への課題意識が高い。</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9"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4</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2635350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のバックアップ機能強化に向けた検討（３）これまでの</a:t>
            </a:r>
            <a:r>
              <a:rPr lang="ja-JP" altLang="en-US" sz="1700" b="1" dirty="0" smtClean="0">
                <a:latin typeface="HG丸ｺﾞｼｯｸM-PRO" panose="020F0600000000000000" pitchFamily="50" charset="-128"/>
                <a:ea typeface="HG丸ｺﾞｼｯｸM-PRO" panose="020F0600000000000000" pitchFamily="50" charset="-128"/>
              </a:rPr>
              <a:t>調査例</a:t>
            </a:r>
            <a:endParaRPr lang="ja-JP" altLang="en-US" sz="1700" b="1" dirty="0">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698004774"/>
              </p:ext>
            </p:extLst>
          </p:nvPr>
        </p:nvGraphicFramePr>
        <p:xfrm>
          <a:off x="251520" y="1268760"/>
          <a:ext cx="7992888" cy="5149930"/>
        </p:xfrm>
        <a:graphic>
          <a:graphicData uri="http://schemas.openxmlformats.org/drawingml/2006/table">
            <a:tbl>
              <a:tblPr firstRow="1" bandRow="1">
                <a:tableStyleId>{5C22544A-7EE6-4342-B048-85BDC9FD1C3A}</a:tableStyleId>
              </a:tblPr>
              <a:tblGrid>
                <a:gridCol w="7992888"/>
              </a:tblGrid>
              <a:tr h="218223">
                <a:tc>
                  <a:txBody>
                    <a:bodyPr/>
                    <a:lstStyle/>
                    <a:p>
                      <a:r>
                        <a:rPr kumimoji="1" lang="ja-JP" altLang="en-US" sz="1400" dirty="0" smtClean="0"/>
                        <a:t>アンケート質問項目</a:t>
                      </a:r>
                      <a:endParaRPr kumimoji="1" lang="ja-JP" altLang="en-US" sz="1400" dirty="0"/>
                    </a:p>
                  </a:txBody>
                  <a:tcPr/>
                </a:tc>
              </a:tr>
              <a:tr h="218223">
                <a:tc>
                  <a:txBody>
                    <a:bodyPr/>
                    <a:lstStyle/>
                    <a:p>
                      <a:r>
                        <a:rPr kumimoji="1" lang="ja-JP" altLang="en-US" sz="1400" dirty="0" smtClean="0"/>
                        <a:t>防災計画・</a:t>
                      </a:r>
                      <a:r>
                        <a:rPr kumimoji="1" lang="en-US" altLang="ja-JP" sz="1400" dirty="0" smtClean="0"/>
                        <a:t>BCP</a:t>
                      </a:r>
                      <a:r>
                        <a:rPr kumimoji="1" lang="ja-JP" altLang="en-US" sz="1400" dirty="0" smtClean="0"/>
                        <a:t>で想定している災害リスクについて</a:t>
                      </a:r>
                      <a:endParaRPr kumimoji="1" lang="ja-JP" altLang="en-US" sz="1400" dirty="0"/>
                    </a:p>
                  </a:txBody>
                  <a:tcPr/>
                </a:tc>
              </a:tr>
              <a:tr h="359426">
                <a:tc>
                  <a:txBody>
                    <a:bodyPr/>
                    <a:lstStyle/>
                    <a:p>
                      <a:r>
                        <a:rPr kumimoji="1" lang="ja-JP" altLang="en-US" sz="1400" dirty="0" smtClean="0"/>
                        <a:t>想定している災害や事故が起こった場合、業務に最も影響を与える要因について</a:t>
                      </a:r>
                      <a:endParaRPr kumimoji="1" lang="ja-JP" altLang="en-US" sz="1400" dirty="0"/>
                    </a:p>
                  </a:txBody>
                  <a:tcPr/>
                </a:tc>
              </a:tr>
              <a:tr h="218223">
                <a:tc>
                  <a:txBody>
                    <a:bodyPr/>
                    <a:lstStyle/>
                    <a:p>
                      <a:r>
                        <a:rPr kumimoji="1" lang="ja-JP" altLang="en-US" sz="1400" dirty="0" smtClean="0"/>
                        <a:t>行政機能やインフラ等の機能停止による影響について</a:t>
                      </a:r>
                      <a:endParaRPr kumimoji="1" lang="ja-JP" altLang="en-US" sz="1400" dirty="0"/>
                    </a:p>
                  </a:txBody>
                  <a:tcPr/>
                </a:tc>
              </a:tr>
              <a:tr h="218223">
                <a:tc>
                  <a:txBody>
                    <a:bodyPr/>
                    <a:lstStyle/>
                    <a:p>
                      <a:r>
                        <a:rPr kumimoji="1" lang="ja-JP" altLang="en-US" sz="1400" dirty="0" smtClean="0"/>
                        <a:t>首都圏以外の他地域への一時的な機能移転の検討の有無</a:t>
                      </a:r>
                      <a:endParaRPr kumimoji="1" lang="ja-JP" altLang="en-US" sz="1400" dirty="0"/>
                    </a:p>
                  </a:txBody>
                  <a:tcPr/>
                </a:tc>
              </a:tr>
              <a:tr h="218223">
                <a:tc>
                  <a:txBody>
                    <a:bodyPr/>
                    <a:lstStyle/>
                    <a:p>
                      <a:r>
                        <a:rPr kumimoji="1" lang="ja-JP" altLang="en-US" sz="1400" dirty="0" smtClean="0"/>
                        <a:t>移転先の想定エリアについて</a:t>
                      </a:r>
                      <a:endParaRPr kumimoji="1" lang="ja-JP" altLang="en-US" sz="1400" dirty="0"/>
                    </a:p>
                  </a:txBody>
                  <a:tcPr/>
                </a:tc>
              </a:tr>
              <a:tr h="218223">
                <a:tc>
                  <a:txBody>
                    <a:bodyPr/>
                    <a:lstStyle/>
                    <a:p>
                      <a:r>
                        <a:rPr kumimoji="1" lang="ja-JP" altLang="en-US" sz="1400" dirty="0" smtClean="0"/>
                        <a:t>移転先の決定理由について</a:t>
                      </a:r>
                      <a:endParaRPr kumimoji="1" lang="ja-JP" altLang="en-US" sz="1400" dirty="0"/>
                    </a:p>
                  </a:txBody>
                  <a:tcPr/>
                </a:tc>
              </a:tr>
              <a:tr h="218223">
                <a:tc>
                  <a:txBody>
                    <a:bodyPr/>
                    <a:lstStyle/>
                    <a:p>
                      <a:r>
                        <a:rPr kumimoji="1" lang="ja-JP" altLang="en-US" sz="1400" dirty="0" smtClean="0"/>
                        <a:t>関西圏への移転を想定している企業がそう決めた理由</a:t>
                      </a:r>
                      <a:endParaRPr kumimoji="1" lang="ja-JP" altLang="en-US" sz="1400" dirty="0"/>
                    </a:p>
                  </a:txBody>
                  <a:tcPr/>
                </a:tc>
              </a:tr>
              <a:tr h="218223">
                <a:tc>
                  <a:txBody>
                    <a:bodyPr/>
                    <a:lstStyle/>
                    <a:p>
                      <a:r>
                        <a:rPr kumimoji="1" lang="ja-JP" altLang="en-US" sz="1400" dirty="0" smtClean="0"/>
                        <a:t>移転を想定している機能</a:t>
                      </a:r>
                      <a:endParaRPr kumimoji="1" lang="ja-JP" altLang="en-US" sz="1400" dirty="0"/>
                    </a:p>
                  </a:txBody>
                  <a:tcPr/>
                </a:tc>
              </a:tr>
              <a:tr h="359426">
                <a:tc>
                  <a:txBody>
                    <a:bodyPr/>
                    <a:lstStyle/>
                    <a:p>
                      <a:r>
                        <a:rPr kumimoji="1" lang="ja-JP" altLang="en-US" sz="1400" dirty="0" smtClean="0"/>
                        <a:t>関西圏への移転を想定している企業が移転を想定している機能</a:t>
                      </a:r>
                      <a:endParaRPr kumimoji="1" lang="ja-JP" altLang="en-US" sz="1400" dirty="0"/>
                    </a:p>
                  </a:txBody>
                  <a:tcPr/>
                </a:tc>
              </a:tr>
              <a:tr h="218223">
                <a:tc>
                  <a:txBody>
                    <a:bodyPr/>
                    <a:lstStyle/>
                    <a:p>
                      <a:r>
                        <a:rPr kumimoji="1" lang="ja-JP" altLang="en-US" sz="1400" dirty="0" smtClean="0"/>
                        <a:t>移転にあたっての課題について</a:t>
                      </a:r>
                      <a:endParaRPr kumimoji="1" lang="ja-JP" altLang="en-US" sz="1400" dirty="0"/>
                    </a:p>
                  </a:txBody>
                  <a:tcPr/>
                </a:tc>
              </a:tr>
              <a:tr h="359426">
                <a:tc>
                  <a:txBody>
                    <a:bodyPr/>
                    <a:lstStyle/>
                    <a:p>
                      <a:r>
                        <a:rPr kumimoji="1" lang="ja-JP" altLang="en-US" sz="1400" dirty="0" smtClean="0"/>
                        <a:t>関西圏へ移転を想定している企業が移転にあたっての課題について</a:t>
                      </a:r>
                      <a:endParaRPr kumimoji="1" lang="ja-JP" altLang="en-US" sz="1400" dirty="0"/>
                    </a:p>
                  </a:txBody>
                  <a:tcPr/>
                </a:tc>
              </a:tr>
              <a:tr h="218223">
                <a:tc>
                  <a:txBody>
                    <a:bodyPr/>
                    <a:lstStyle/>
                    <a:p>
                      <a:r>
                        <a:rPr kumimoji="1" lang="ja-JP" altLang="en-US" sz="1400" dirty="0" smtClean="0"/>
                        <a:t>他地域への機能移転を想定していない企業の理由</a:t>
                      </a:r>
                      <a:endParaRPr kumimoji="1" lang="ja-JP" altLang="en-US" sz="1400" dirty="0"/>
                    </a:p>
                  </a:txBody>
                  <a:tcPr/>
                </a:tc>
              </a:tr>
              <a:tr h="218223">
                <a:tc>
                  <a:txBody>
                    <a:bodyPr/>
                    <a:lstStyle/>
                    <a:p>
                      <a:r>
                        <a:rPr kumimoji="1" lang="ja-JP" altLang="en-US" sz="1400" dirty="0" smtClean="0"/>
                        <a:t>関西圏に期待する役割・機能</a:t>
                      </a:r>
                      <a:endParaRPr kumimoji="1" lang="ja-JP" altLang="en-US" sz="1400" dirty="0"/>
                    </a:p>
                  </a:txBody>
                  <a:tcPr/>
                </a:tc>
              </a:tr>
              <a:tr h="359426">
                <a:tc>
                  <a:txBody>
                    <a:bodyPr/>
                    <a:lstStyle/>
                    <a:p>
                      <a:r>
                        <a:rPr kumimoji="1" lang="ja-JP" altLang="en-US" sz="1400" dirty="0" smtClean="0"/>
                        <a:t>関西圏への移転を想定している企業が関西圏に期待する役割・機能</a:t>
                      </a:r>
                      <a:endParaRPr kumimoji="1" lang="ja-JP" altLang="en-US" sz="1400" dirty="0"/>
                    </a:p>
                  </a:txBody>
                  <a:tcPr/>
                </a:tc>
              </a:tr>
              <a:tr h="359426">
                <a:tc>
                  <a:txBody>
                    <a:bodyPr/>
                    <a:lstStyle/>
                    <a:p>
                      <a:r>
                        <a:rPr kumimoji="1" lang="ja-JP" altLang="en-US" sz="1400" dirty="0" smtClean="0"/>
                        <a:t>首都圏被災時において、関西に支援を期待する事項</a:t>
                      </a:r>
                      <a:r>
                        <a:rPr kumimoji="1" lang="en-US" altLang="ja-JP" sz="1400" dirty="0" smtClean="0"/>
                        <a:t>【</a:t>
                      </a:r>
                      <a:r>
                        <a:rPr kumimoji="1" lang="ja-JP" altLang="en-US" sz="1400" dirty="0" smtClean="0"/>
                        <a:t>自由記載</a:t>
                      </a:r>
                      <a:r>
                        <a:rPr kumimoji="1" lang="en-US" altLang="ja-JP" sz="1400" dirty="0" smtClean="0"/>
                        <a:t>】</a:t>
                      </a:r>
                      <a:endParaRPr kumimoji="1" lang="ja-JP" altLang="en-US" sz="1400" dirty="0"/>
                    </a:p>
                  </a:txBody>
                  <a:tcPr/>
                </a:tc>
              </a:tr>
            </a:tbl>
          </a:graphicData>
        </a:graphic>
      </p:graphicFrame>
      <p:sp>
        <p:nvSpPr>
          <p:cNvPr id="3" name="正方形/長方形 2"/>
          <p:cNvSpPr/>
          <p:nvPr/>
        </p:nvSpPr>
        <p:spPr>
          <a:xfrm>
            <a:off x="107504" y="780108"/>
            <a:ext cx="727280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latin typeface="HG丸ｺﾞｼｯｸM-PRO" panose="020F0600000000000000" pitchFamily="50" charset="-128"/>
                <a:ea typeface="HG丸ｺﾞｼｯｸM-PRO" panose="020F0600000000000000" pitchFamily="50" charset="-128"/>
              </a:rPr>
              <a:t>○首都</a:t>
            </a:r>
            <a:r>
              <a:rPr lang="ja-JP" altLang="en-US" dirty="0">
                <a:latin typeface="HG丸ｺﾞｼｯｸM-PRO" panose="020F0600000000000000" pitchFamily="50" charset="-128"/>
                <a:ea typeface="HG丸ｺﾞｼｯｸM-PRO" panose="020F0600000000000000" pitchFamily="50" charset="-128"/>
              </a:rPr>
              <a:t>機能代替エリア構想検討調査報告書に係るアンケート</a:t>
            </a:r>
            <a:r>
              <a:rPr lang="ja-JP" altLang="en-US" dirty="0" smtClean="0">
                <a:latin typeface="HG丸ｺﾞｼｯｸM-PRO" panose="020F0600000000000000" pitchFamily="50" charset="-128"/>
                <a:ea typeface="HG丸ｺﾞｼｯｸM-PRO" panose="020F0600000000000000" pitchFamily="50" charset="-128"/>
              </a:rPr>
              <a:t>調査項目</a:t>
            </a:r>
            <a:endParaRPr kumimoji="1" lang="ja-JP" altLang="en-US" dirty="0"/>
          </a:p>
        </p:txBody>
      </p:sp>
      <p:sp>
        <p:nvSpPr>
          <p:cNvPr id="6"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5</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275840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09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のバックアップ機能強化に向けた検討（３）これまでの</a:t>
            </a:r>
            <a:r>
              <a:rPr lang="ja-JP" altLang="en-US" sz="1700" b="1" dirty="0" smtClean="0">
                <a:latin typeface="HG丸ｺﾞｼｯｸM-PRO" panose="020F0600000000000000" pitchFamily="50" charset="-128"/>
                <a:ea typeface="HG丸ｺﾞｼｯｸM-PRO" panose="020F0600000000000000" pitchFamily="50" charset="-128"/>
              </a:rPr>
              <a:t>調査例</a:t>
            </a:r>
            <a:endParaRPr lang="ja-JP" altLang="en-US" sz="1700" b="1"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179512" y="620688"/>
            <a:ext cx="9001000"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b="1" dirty="0" smtClean="0">
                <a:latin typeface="HG丸ｺﾞｼｯｸM-PRO" panose="020F0600000000000000" pitchFamily="50" charset="-128"/>
                <a:ea typeface="HG丸ｺﾞｼｯｸM-PRO" panose="020F0600000000000000" pitchFamily="50" charset="-128"/>
              </a:rPr>
              <a:t>●首都</a:t>
            </a:r>
            <a:r>
              <a:rPr lang="ja-JP" altLang="en-US" b="1" dirty="0">
                <a:latin typeface="HG丸ｺﾞｼｯｸM-PRO" panose="020F0600000000000000" pitchFamily="50" charset="-128"/>
                <a:ea typeface="HG丸ｺﾞｼｯｸM-PRO" panose="020F0600000000000000" pitchFamily="50" charset="-128"/>
              </a:rPr>
              <a:t>中枢</a:t>
            </a:r>
            <a:r>
              <a:rPr lang="ja-JP" altLang="en-US" b="1" dirty="0" smtClean="0">
                <a:latin typeface="HG丸ｺﾞｼｯｸM-PRO" panose="020F0600000000000000" pitchFamily="50" charset="-128"/>
                <a:ea typeface="HG丸ｺﾞｼｯｸM-PRO" panose="020F0600000000000000" pitchFamily="50" charset="-128"/>
              </a:rPr>
              <a:t>機能のバックアップに関する調査に伴う</a:t>
            </a:r>
            <a:r>
              <a:rPr kumimoji="1" lang="ja-JP" altLang="en-US" b="1" dirty="0" smtClean="0">
                <a:latin typeface="HG丸ｺﾞｼｯｸM-PRO" panose="020F0600000000000000" pitchFamily="50" charset="-128"/>
                <a:ea typeface="HG丸ｺﾞｼｯｸM-PRO" panose="020F0600000000000000" pitchFamily="50" charset="-128"/>
              </a:rPr>
              <a:t>アンケート調査結果（</a:t>
            </a:r>
            <a:r>
              <a:rPr kumimoji="1" lang="en-US" altLang="ja-JP" b="1" dirty="0" smtClean="0">
                <a:latin typeface="HG丸ｺﾞｼｯｸM-PRO" panose="020F0600000000000000" pitchFamily="50" charset="-128"/>
                <a:ea typeface="HG丸ｺﾞｼｯｸM-PRO" panose="020F0600000000000000" pitchFamily="50" charset="-128"/>
              </a:rPr>
              <a:t>H24</a:t>
            </a:r>
            <a:r>
              <a:rPr kumimoji="1" lang="ja-JP" altLang="en-US" b="1" dirty="0" smtClean="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251520" y="3933056"/>
            <a:ext cx="8568952" cy="2880320"/>
          </a:xfrm>
          <a:prstGeom prst="roundRect">
            <a:avLst>
              <a:gd name="adj" fmla="val 5528"/>
            </a:avLst>
          </a:prstGeom>
        </p:spPr>
        <p:style>
          <a:lnRef idx="1">
            <a:schemeClr val="accent5"/>
          </a:lnRef>
          <a:fillRef idx="2">
            <a:schemeClr val="accent5"/>
          </a:fillRef>
          <a:effectRef idx="1">
            <a:schemeClr val="accent5"/>
          </a:effectRef>
          <a:fontRef idx="minor">
            <a:schemeClr val="dk1"/>
          </a:fontRef>
        </p:style>
        <p:txBody>
          <a:bodyPr rtlCol="0" anchor="t"/>
          <a:lstStyle/>
          <a:p>
            <a:r>
              <a:rPr lang="ja-JP" altLang="en-US" sz="1400" dirty="0">
                <a:latin typeface="HG丸ｺﾞｼｯｸM-PRO" panose="020F0600000000000000" pitchFamily="50" charset="-128"/>
                <a:ea typeface="HG丸ｺﾞｼｯｸM-PRO" panose="020F0600000000000000" pitchFamily="50" charset="-128"/>
              </a:rPr>
              <a:t>◆アンケート結果の</a:t>
            </a:r>
            <a:r>
              <a:rPr lang="ja-JP" altLang="en-US" sz="1400" dirty="0" smtClean="0">
                <a:latin typeface="HG丸ｺﾞｼｯｸM-PRO" panose="020F0600000000000000" pitchFamily="50" charset="-128"/>
                <a:ea typeface="HG丸ｺﾞｼｯｸM-PRO" panose="020F0600000000000000" pitchFamily="50" charset="-128"/>
              </a:rPr>
              <a:t>ポイント</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①首都中枢機能の影響について</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回答をした半数以上の企業団体が「非常に大きい」、「やや大きい」と回答している影響の上位は次のとおり。</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１位：交通・物流中枢機能の停止、</a:t>
            </a:r>
            <a:r>
              <a:rPr lang="en-US" altLang="ja-JP" sz="1200" dirty="0" smtClean="0">
                <a:latin typeface="HG丸ｺﾞｼｯｸM-PRO" panose="020F0600000000000000" pitchFamily="50" charset="-128"/>
                <a:ea typeface="HG丸ｺﾞｼｯｸM-PRO" panose="020F0600000000000000" pitchFamily="50" charset="-128"/>
              </a:rPr>
              <a:t>2</a:t>
            </a:r>
            <a:r>
              <a:rPr lang="ja-JP" altLang="en-US" sz="1200" dirty="0" smtClean="0">
                <a:latin typeface="HG丸ｺﾞｼｯｸM-PRO" panose="020F0600000000000000" pitchFamily="50" charset="-128"/>
                <a:ea typeface="HG丸ｺﾞｼｯｸM-PRO" panose="020F0600000000000000" pitchFamily="50" charset="-128"/>
              </a:rPr>
              <a:t>位：ライフラインの停止、　３位：情報中枢機能の停止、</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４位：金融中枢機能の停止、　　　</a:t>
            </a:r>
            <a:r>
              <a:rPr lang="en-US" altLang="ja-JP" sz="1200" dirty="0" smtClean="0">
                <a:latin typeface="HG丸ｺﾞｼｯｸM-PRO" panose="020F0600000000000000" pitchFamily="50" charset="-128"/>
                <a:ea typeface="HG丸ｺﾞｼｯｸM-PRO" panose="020F0600000000000000" pitchFamily="50" charset="-128"/>
              </a:rPr>
              <a:t>5</a:t>
            </a:r>
            <a:r>
              <a:rPr lang="ja-JP" altLang="en-US" sz="1200" dirty="0" smtClean="0">
                <a:latin typeface="HG丸ｺﾞｼｯｸM-PRO" panose="020F0600000000000000" pitchFamily="50" charset="-128"/>
                <a:ea typeface="HG丸ｺﾞｼｯｸM-PRO" panose="020F0600000000000000" pitchFamily="50" charset="-128"/>
              </a:rPr>
              <a:t>位：支援拠点機能の停止、　６位：政治・行政機能の停止</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②バックアップ機能の一時的な機能移転の検討状況</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b="1" u="sng" dirty="0" smtClean="0">
                <a:latin typeface="HG丸ｺﾞｼｯｸM-PRO" panose="020F0600000000000000" pitchFamily="50" charset="-128"/>
                <a:ea typeface="HG丸ｺﾞｼｯｸM-PRO" panose="020F0600000000000000" pitchFamily="50" charset="-128"/>
              </a:rPr>
              <a:t>回答企業団体の</a:t>
            </a:r>
            <a:r>
              <a:rPr lang="en-US" altLang="ja-JP" sz="1200" b="1" u="sng" dirty="0" smtClean="0">
                <a:latin typeface="HG丸ｺﾞｼｯｸM-PRO" panose="020F0600000000000000" pitchFamily="50" charset="-128"/>
                <a:ea typeface="HG丸ｺﾞｼｯｸM-PRO" panose="020F0600000000000000" pitchFamily="50" charset="-128"/>
              </a:rPr>
              <a:t>54</a:t>
            </a:r>
            <a:r>
              <a:rPr lang="ja-JP" altLang="en-US" sz="1200" b="1" u="sng" dirty="0" smtClean="0">
                <a:latin typeface="HG丸ｺﾞｼｯｸM-PRO" panose="020F0600000000000000" pitchFamily="50" charset="-128"/>
                <a:ea typeface="HG丸ｺﾞｼｯｸM-PRO" panose="020F0600000000000000" pitchFamily="50" charset="-128"/>
              </a:rPr>
              <a:t>％が首都中枢機能停止時のバックアップを具体的に計画しており、そのうち</a:t>
            </a:r>
            <a:r>
              <a:rPr lang="en-US" altLang="ja-JP" sz="1200" b="1" u="sng" dirty="0" smtClean="0">
                <a:latin typeface="HG丸ｺﾞｼｯｸM-PRO" panose="020F0600000000000000" pitchFamily="50" charset="-128"/>
                <a:ea typeface="HG丸ｺﾞｼｯｸM-PRO" panose="020F0600000000000000" pitchFamily="50" charset="-128"/>
              </a:rPr>
              <a:t>74</a:t>
            </a:r>
            <a:r>
              <a:rPr lang="ja-JP" altLang="en-US" sz="1200" b="1" u="sng" dirty="0" smtClean="0">
                <a:latin typeface="HG丸ｺﾞｼｯｸM-PRO" panose="020F0600000000000000" pitchFamily="50" charset="-128"/>
                <a:ea typeface="HG丸ｺﾞｼｯｸM-PRO" panose="020F0600000000000000" pitchFamily="50" charset="-128"/>
              </a:rPr>
              <a:t>％が関西圏を候補地にしている。</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③バックアップ先に関西圏を選択する場合の具体的な課題</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主な意見</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・軟弱な地盤、原子力発電所の停止により、電力供給余力に不安がある。</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b="1" u="sng" dirty="0" smtClean="0">
                <a:latin typeface="HG丸ｺﾞｼｯｸM-PRO" panose="020F0600000000000000" pitchFamily="50" charset="-128"/>
                <a:ea typeface="HG丸ｺﾞｼｯｸM-PRO" panose="020F0600000000000000" pitchFamily="50" charset="-128"/>
              </a:rPr>
              <a:t>東京本社と比較すれば、設備、人材、予算が圧倒的に不足している。</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④首都中枢機能が全面停止した場合に関西圏に支援を期待すること</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主な意見</a:t>
            </a:r>
            <a:r>
              <a:rPr lang="en-US" altLang="ja-JP" sz="1200" dirty="0" smtClean="0">
                <a:latin typeface="HG丸ｺﾞｼｯｸM-PRO" panose="020F0600000000000000" pitchFamily="50" charset="-128"/>
                <a:ea typeface="HG丸ｺﾞｼｯｸM-PRO" panose="020F0600000000000000" pitchFamily="50" charset="-128"/>
              </a:rPr>
              <a:t>〉</a:t>
            </a:r>
            <a:endParaRPr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・首都中枢機能の代替性の確保と事業継続。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・経済機能の全面的なバックアップを可能とするための情報発信機能、金融中枢機能及びインフラの充実、確保。</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・首都圏の復旧に向けた人的、物的支援体制の構築と復旧復興にむけたリーダーシップ</a:t>
            </a:r>
            <a:endParaRPr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p>
        </p:txBody>
      </p:sp>
      <p:sp>
        <p:nvSpPr>
          <p:cNvPr id="7" name="角丸四角形 6"/>
          <p:cNvSpPr/>
          <p:nvPr/>
        </p:nvSpPr>
        <p:spPr>
          <a:xfrm>
            <a:off x="246088" y="1650162"/>
            <a:ext cx="8568952" cy="2210886"/>
          </a:xfrm>
          <a:prstGeom prst="roundRect">
            <a:avLst>
              <a:gd name="adj" fmla="val 5528"/>
            </a:avLst>
          </a:prstGeom>
        </p:spPr>
        <p:style>
          <a:lnRef idx="2">
            <a:schemeClr val="accent5"/>
          </a:lnRef>
          <a:fillRef idx="1">
            <a:schemeClr val="lt1"/>
          </a:fillRef>
          <a:effectRef idx="0">
            <a:schemeClr val="accent5"/>
          </a:effectRef>
          <a:fontRef idx="minor">
            <a:schemeClr val="dk1"/>
          </a:fontRef>
        </p:style>
        <p:txBody>
          <a:bodyPr rtlCol="0" anchor="t"/>
          <a:lstStyle/>
          <a:p>
            <a:r>
              <a:rPr kumimoji="1" lang="ja-JP" altLang="en-US" sz="1400" dirty="0" smtClean="0">
                <a:latin typeface="HG丸ｺﾞｼｯｸM-PRO" panose="020F0600000000000000" pitchFamily="50" charset="-128"/>
                <a:ea typeface="HG丸ｺﾞｼｯｸM-PRO" panose="020F0600000000000000" pitchFamily="50" charset="-128"/>
              </a:rPr>
              <a:t>①実施アンケートの概要</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首都中枢機能のバックアップに関する関西圏の可能性を確認するとともに、関西においてバックアップすべき業務やバックアップに資する施設・設備等に関するポテンシャルを整理し、首都中枢機能のバックアップや平時からの機能分散の必要性、バックアップ先としての関西圏の優位性と課題を取りまとめる。さらに、その検討結果を踏まえ、関西発の、関西における首都中枢機能バックアップの意義、バックアップ機能設置に向けた具体的な手法等の国への提言に向けた検討を行うためのもの</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②実 施 </a:t>
            </a:r>
            <a:r>
              <a:rPr lang="ja-JP" altLang="en-US" sz="1400" dirty="0">
                <a:latin typeface="HG丸ｺﾞｼｯｸM-PRO" panose="020F0600000000000000" pitchFamily="50" charset="-128"/>
                <a:ea typeface="HG丸ｺﾞｼｯｸM-PRO" panose="020F0600000000000000" pitchFamily="50" charset="-128"/>
              </a:rPr>
              <a:t>者</a:t>
            </a:r>
            <a:r>
              <a:rPr lang="ja-JP" altLang="en-US" sz="1400" dirty="0" smtClean="0">
                <a:latin typeface="HG丸ｺﾞｼｯｸM-PRO" panose="020F0600000000000000" pitchFamily="50" charset="-128"/>
                <a:ea typeface="HG丸ｺﾞｼｯｸM-PRO" panose="020F0600000000000000" pitchFamily="50" charset="-128"/>
              </a:rPr>
              <a:t>：関西</a:t>
            </a:r>
            <a:r>
              <a:rPr lang="ja-JP" altLang="en-US" sz="1400" dirty="0">
                <a:latin typeface="HG丸ｺﾞｼｯｸM-PRO" panose="020F0600000000000000" pitchFamily="50" charset="-128"/>
                <a:ea typeface="HG丸ｺﾞｼｯｸM-PRO" panose="020F0600000000000000" pitchFamily="50" charset="-128"/>
              </a:rPr>
              <a:t>広域連合、関西経済連合会、大阪湾ベイエリア開発推進機構</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③対　　象：</a:t>
            </a:r>
            <a:r>
              <a:rPr lang="ja-JP" altLang="en-US" sz="1400" dirty="0">
                <a:latin typeface="HG丸ｺﾞｼｯｸM-PRO" panose="020F0600000000000000" pitchFamily="50" charset="-128"/>
                <a:ea typeface="HG丸ｺﾞｼｯｸM-PRO" panose="020F0600000000000000" pitchFamily="50" charset="-128"/>
              </a:rPr>
              <a:t>関西経済連合会法人会員並びに東京都</a:t>
            </a:r>
            <a:r>
              <a:rPr lang="en-US" altLang="ja-JP" sz="1400" dirty="0">
                <a:latin typeface="HG丸ｺﾞｼｯｸM-PRO" panose="020F0600000000000000" pitchFamily="50" charset="-128"/>
                <a:ea typeface="HG丸ｺﾞｼｯｸM-PRO" panose="020F0600000000000000" pitchFamily="50" charset="-128"/>
              </a:rPr>
              <a:t>23</a:t>
            </a:r>
            <a:r>
              <a:rPr lang="ja-JP" altLang="en-US" sz="1400" dirty="0">
                <a:latin typeface="HG丸ｺﾞｼｯｸM-PRO" panose="020F0600000000000000" pitchFamily="50" charset="-128"/>
                <a:ea typeface="HG丸ｺﾞｼｯｸM-PRO" panose="020F0600000000000000" pitchFamily="50" charset="-128"/>
              </a:rPr>
              <a:t>区内に立地する東証一部上場企業</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④実施</a:t>
            </a:r>
            <a:r>
              <a:rPr lang="ja-JP" altLang="en-US" sz="1400" dirty="0">
                <a:latin typeface="HG丸ｺﾞｼｯｸM-PRO" panose="020F0600000000000000" pitchFamily="50" charset="-128"/>
                <a:ea typeface="HG丸ｺﾞｼｯｸM-PRO" panose="020F0600000000000000" pitchFamily="50" charset="-128"/>
              </a:rPr>
              <a:t>期間</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平成</a:t>
            </a:r>
            <a:r>
              <a:rPr lang="en-US" altLang="ja-JP" sz="1400" dirty="0">
                <a:latin typeface="HG丸ｺﾞｼｯｸM-PRO" panose="020F0600000000000000" pitchFamily="50" charset="-128"/>
                <a:ea typeface="HG丸ｺﾞｼｯｸM-PRO" panose="020F0600000000000000" pitchFamily="50" charset="-128"/>
              </a:rPr>
              <a:t>24</a:t>
            </a:r>
            <a:r>
              <a:rPr lang="ja-JP" altLang="en-US" sz="1400" dirty="0">
                <a:latin typeface="HG丸ｺﾞｼｯｸM-PRO" panose="020F0600000000000000" pitchFamily="50" charset="-128"/>
                <a:ea typeface="HG丸ｺﾞｼｯｸM-PRO" panose="020F0600000000000000" pitchFamily="50" charset="-128"/>
              </a:rPr>
              <a:t>年</a:t>
            </a:r>
            <a:r>
              <a:rPr lang="en-US" altLang="ja-JP" sz="1400" dirty="0">
                <a:latin typeface="HG丸ｺﾞｼｯｸM-PRO" panose="020F0600000000000000" pitchFamily="50" charset="-128"/>
                <a:ea typeface="HG丸ｺﾞｼｯｸM-PRO" panose="020F0600000000000000" pitchFamily="50" charset="-128"/>
              </a:rPr>
              <a:t>11</a:t>
            </a:r>
            <a:r>
              <a:rPr lang="ja-JP" altLang="en-US" sz="1400" dirty="0">
                <a:latin typeface="HG丸ｺﾞｼｯｸM-PRO" panose="020F0600000000000000" pitchFamily="50" charset="-128"/>
                <a:ea typeface="HG丸ｺﾞｼｯｸM-PRO" panose="020F0600000000000000" pitchFamily="50" charset="-128"/>
              </a:rPr>
              <a:t>月</a:t>
            </a:r>
            <a:r>
              <a:rPr lang="en-US" altLang="ja-JP" sz="1400" dirty="0">
                <a:latin typeface="HG丸ｺﾞｼｯｸM-PRO" panose="020F0600000000000000" pitchFamily="50" charset="-128"/>
                <a:ea typeface="HG丸ｺﾞｼｯｸM-PRO" panose="020F0600000000000000" pitchFamily="50" charset="-128"/>
              </a:rPr>
              <a:t>9</a:t>
            </a:r>
            <a:r>
              <a:rPr lang="ja-JP" altLang="en-US" sz="1400" dirty="0">
                <a:latin typeface="HG丸ｺﾞｼｯｸM-PRO" panose="020F0600000000000000" pitchFamily="50" charset="-128"/>
                <a:ea typeface="HG丸ｺﾞｼｯｸM-PRO" panose="020F0600000000000000" pitchFamily="50" charset="-128"/>
              </a:rPr>
              <a:t>日～</a:t>
            </a:r>
            <a:r>
              <a:rPr lang="en-US" altLang="ja-JP" sz="1400" dirty="0">
                <a:latin typeface="HG丸ｺﾞｼｯｸM-PRO" panose="020F0600000000000000" pitchFamily="50" charset="-128"/>
                <a:ea typeface="HG丸ｺﾞｼｯｸM-PRO" panose="020F0600000000000000" pitchFamily="50" charset="-128"/>
              </a:rPr>
              <a:t>22</a:t>
            </a:r>
            <a:r>
              <a:rPr lang="ja-JP" altLang="en-US" sz="1400" dirty="0">
                <a:latin typeface="HG丸ｺﾞｼｯｸM-PRO" panose="020F0600000000000000" pitchFamily="50" charset="-128"/>
                <a:ea typeface="HG丸ｺﾞｼｯｸM-PRO" panose="020F0600000000000000" pitchFamily="50" charset="-128"/>
              </a:rPr>
              <a:t>日</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⑤回収</a:t>
            </a:r>
            <a:r>
              <a:rPr lang="ja-JP" altLang="en-US" sz="1400" dirty="0">
                <a:latin typeface="HG丸ｺﾞｼｯｸM-PRO" panose="020F0600000000000000" pitchFamily="50" charset="-128"/>
                <a:ea typeface="HG丸ｺﾞｼｯｸM-PRO" panose="020F0600000000000000" pitchFamily="50" charset="-128"/>
              </a:rPr>
              <a:t>状況</a:t>
            </a:r>
            <a:r>
              <a:rPr lang="ja-JP" altLang="en-US" sz="1400" dirty="0" smtClean="0">
                <a:latin typeface="HG丸ｺﾞｼｯｸM-PRO" panose="020F0600000000000000" pitchFamily="50" charset="-128"/>
                <a:ea typeface="HG丸ｺﾞｼｯｸM-PRO" panose="020F0600000000000000" pitchFamily="50" charset="-128"/>
              </a:rPr>
              <a:t>：回収率</a:t>
            </a:r>
            <a:r>
              <a:rPr lang="en-US" altLang="ja-JP" sz="1400" dirty="0" smtClean="0">
                <a:latin typeface="HG丸ｺﾞｼｯｸM-PRO" panose="020F0600000000000000" pitchFamily="50" charset="-128"/>
                <a:ea typeface="HG丸ｺﾞｼｯｸM-PRO" panose="020F0600000000000000" pitchFamily="50" charset="-128"/>
              </a:rPr>
              <a:t>18.1</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251520" y="1052736"/>
            <a:ext cx="8047508"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latin typeface="HG丸ｺﾞｼｯｸM-PRO" panose="020F0600000000000000" pitchFamily="50" charset="-128"/>
                <a:ea typeface="HG丸ｺﾞｼｯｸM-PRO" panose="020F0600000000000000" pitchFamily="50" charset="-128"/>
              </a:rPr>
              <a:t>・首都中枢機能の代替性の確保と</a:t>
            </a:r>
            <a:r>
              <a:rPr lang="ja-JP" altLang="en-US" sz="1400" dirty="0">
                <a:latin typeface="HG丸ｺﾞｼｯｸM-PRO" panose="020F0600000000000000" pitchFamily="50" charset="-128"/>
                <a:ea typeface="HG丸ｺﾞｼｯｸM-PRO" panose="020F0600000000000000" pitchFamily="50" charset="-128"/>
              </a:rPr>
              <a:t>事業継続について</a:t>
            </a:r>
            <a:r>
              <a:rPr lang="ja-JP" altLang="en-US" sz="1400" dirty="0" smtClean="0">
                <a:latin typeface="HG丸ｺﾞｼｯｸM-PRO" panose="020F0600000000000000" pitchFamily="50" charset="-128"/>
                <a:ea typeface="HG丸ｺﾞｼｯｸM-PRO" panose="020F0600000000000000" pitchFamily="50" charset="-128"/>
              </a:rPr>
              <a:t>関西圏への期待がある一方、東京本社と比較すると設備、人材、予算が不足している状況が伺える</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9"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6</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515438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のバックアップ機能強化に向けた検討（３）これまでの</a:t>
            </a:r>
            <a:r>
              <a:rPr lang="ja-JP" altLang="en-US" sz="1700" b="1" dirty="0" smtClean="0">
                <a:latin typeface="HG丸ｺﾞｼｯｸM-PRO" panose="020F0600000000000000" pitchFamily="50" charset="-128"/>
                <a:ea typeface="HG丸ｺﾞｼｯｸM-PRO" panose="020F0600000000000000" pitchFamily="50" charset="-128"/>
              </a:rPr>
              <a:t>調査例</a:t>
            </a:r>
            <a:endParaRPr lang="ja-JP" altLang="en-US" sz="1700" b="1" dirty="0">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11312982"/>
              </p:ext>
            </p:extLst>
          </p:nvPr>
        </p:nvGraphicFramePr>
        <p:xfrm>
          <a:off x="179512" y="1052736"/>
          <a:ext cx="8784976" cy="5486400"/>
        </p:xfrm>
        <a:graphic>
          <a:graphicData uri="http://schemas.openxmlformats.org/drawingml/2006/table">
            <a:tbl>
              <a:tblPr firstRow="1" bandRow="1">
                <a:tableStyleId>{5C22544A-7EE6-4342-B048-85BDC9FD1C3A}</a:tableStyleId>
              </a:tblPr>
              <a:tblGrid>
                <a:gridCol w="8784976"/>
              </a:tblGrid>
              <a:tr h="166619">
                <a:tc>
                  <a:txBody>
                    <a:bodyPr/>
                    <a:lstStyle/>
                    <a:p>
                      <a:r>
                        <a:rPr kumimoji="1" lang="ja-JP" altLang="en-US" sz="1100" dirty="0" smtClean="0"/>
                        <a:t>アンケート質問項目</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貴社の概要について</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貴社では、防災計画・ＢＣＰ（事業継続計画）を策定されているか</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貴社では、東日本大震災による地震・津波の発生を受けて、自社のＢＣＰの見直しを行ったか</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貴社における防災計画・ＢＣＰ（事業継続計画）では</a:t>
                      </a:r>
                      <a:r>
                        <a:rPr kumimoji="1" lang="en-US" altLang="ja-JP" sz="1100" b="0" i="0" u="none" strike="noStrike" kern="1200" baseline="0" dirty="0" smtClean="0">
                          <a:solidFill>
                            <a:schemeClr val="dk1"/>
                          </a:solidFill>
                          <a:latin typeface="+mn-lt"/>
                          <a:ea typeface="+mn-ea"/>
                          <a:cs typeface="+mn-cs"/>
                        </a:rPr>
                        <a:t>､</a:t>
                      </a:r>
                      <a:r>
                        <a:rPr kumimoji="1" lang="ja-JP" altLang="en-US" sz="1100" b="0" i="0" u="none" strike="noStrike" kern="1200" baseline="0" dirty="0" smtClean="0">
                          <a:solidFill>
                            <a:schemeClr val="dk1"/>
                          </a:solidFill>
                          <a:latin typeface="+mn-lt"/>
                          <a:ea typeface="+mn-ea"/>
                          <a:cs typeface="+mn-cs"/>
                        </a:rPr>
                        <a:t>どのような災害リスクを想定されているか</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首都直下地震が発生した場合、どのようなリスクが生じることを想定されているか</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貴社の防災計画やＢＣＰで想定している災害や事故が起こった場合、業務活動に最も影響を与える要因として、どのようなものが想定されるか</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首都中枢機能が全面的に停止した場合、貴社の企業活動における影響はどの程度の大きさを想定されているか</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首都中枢機能以外に、貴社の企業活動に影響を与える機能・インフラ等があれば自由記入</a:t>
                      </a:r>
                      <a:endParaRPr kumimoji="1" lang="ja-JP" altLang="en-US" sz="1100" dirty="0"/>
                    </a:p>
                  </a:txBody>
                  <a:tcPr/>
                </a:tc>
              </a:tr>
              <a:tr h="490054">
                <a:tc>
                  <a:txBody>
                    <a:bodyPr/>
                    <a:lstStyle/>
                    <a:p>
                      <a:r>
                        <a:rPr kumimoji="1" lang="ja-JP" altLang="en-US" sz="1100" b="0" i="0" u="none" strike="noStrike" kern="1200" baseline="0" dirty="0" smtClean="0">
                          <a:solidFill>
                            <a:schemeClr val="dk1"/>
                          </a:solidFill>
                          <a:latin typeface="+mn-lt"/>
                          <a:ea typeface="+mn-ea"/>
                          <a:cs typeface="+mn-cs"/>
                        </a:rPr>
                        <a:t>首都中枢機能が全面的に停止した場合、貴社では、バックアップ（一時的な機能移転等）を検討されているか。具体的に計画又は検討の可能性がある場合、以下についてはいかがか</a:t>
                      </a:r>
                      <a:endParaRPr kumimoji="1" lang="en-US" altLang="ja-JP" sz="1100" b="0" i="0" u="none" strike="noStrike" kern="1200" baseline="0" dirty="0" smtClean="0">
                        <a:solidFill>
                          <a:schemeClr val="dk1"/>
                        </a:solidFill>
                        <a:latin typeface="+mn-lt"/>
                        <a:ea typeface="+mn-ea"/>
                        <a:cs typeface="+mn-cs"/>
                      </a:endParaRPr>
                    </a:p>
                    <a:p>
                      <a:r>
                        <a:rPr kumimoji="1" lang="ja-JP" altLang="en-US" sz="1100" b="0" i="0" u="none" strike="noStrike" kern="1200" baseline="0" dirty="0" smtClean="0">
                          <a:solidFill>
                            <a:schemeClr val="dk1"/>
                          </a:solidFill>
                          <a:latin typeface="+mn-lt"/>
                          <a:ea typeface="+mn-ea"/>
                          <a:cs typeface="+mn-cs"/>
                        </a:rPr>
                        <a:t>①バックアップの想定エリア、②バックアップ候補地の選定理由、</a:t>
                      </a:r>
                      <a:endParaRPr kumimoji="1" lang="en-US" altLang="ja-JP" sz="1100" b="0" i="0" u="none" strike="noStrike" kern="1200" baseline="0" dirty="0" smtClean="0">
                        <a:solidFill>
                          <a:schemeClr val="dk1"/>
                        </a:solidFill>
                        <a:latin typeface="+mn-lt"/>
                        <a:ea typeface="+mn-ea"/>
                        <a:cs typeface="+mn-cs"/>
                      </a:endParaRPr>
                    </a:p>
                    <a:p>
                      <a:r>
                        <a:rPr kumimoji="1" lang="ja-JP" altLang="en-US" sz="1100" b="0" i="0" u="none" strike="noStrike" kern="1200" baseline="0" dirty="0" smtClean="0">
                          <a:solidFill>
                            <a:schemeClr val="dk1"/>
                          </a:solidFill>
                          <a:latin typeface="+mn-lt"/>
                          <a:ea typeface="+mn-ea"/>
                          <a:cs typeface="+mn-cs"/>
                        </a:rPr>
                        <a:t>③バックアップすることを想定している機能、④バックアップ体制へ移行するときに懸念される課題</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バックアップを想定せず、現在の場所で全て対応する理由はどのようなものか</a:t>
                      </a:r>
                      <a:endParaRPr kumimoji="1" lang="ja-JP" altLang="en-US" sz="1100" dirty="0"/>
                    </a:p>
                  </a:txBody>
                  <a:tcPr/>
                </a:tc>
              </a:tr>
              <a:tr h="274430">
                <a:tc>
                  <a:txBody>
                    <a:bodyPr/>
                    <a:lstStyle/>
                    <a:p>
                      <a:r>
                        <a:rPr kumimoji="1" lang="ja-JP" altLang="en-US" sz="1100" b="0" i="0" u="none" strike="noStrike" kern="1200" baseline="0" dirty="0" smtClean="0">
                          <a:solidFill>
                            <a:schemeClr val="dk1"/>
                          </a:solidFill>
                          <a:latin typeface="+mn-lt"/>
                          <a:ea typeface="+mn-ea"/>
                          <a:cs typeface="+mn-cs"/>
                        </a:rPr>
                        <a:t>首都中枢機能が全面的に停止した場合、企業各社が他地域でのバックアップを円滑に進めていこうとしても、企業各社の努力だけでは対応できないような問題があることが想定できるが、このとき、どのような支援策が有効と考えているか</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首都中枢機能が全面的に停止した場合、関西圏が果たすべき役割として、どのようなことが重要か。</a:t>
                      </a:r>
                      <a:endParaRPr kumimoji="1" lang="ja-JP" altLang="en-US" sz="1100" dirty="0"/>
                    </a:p>
                  </a:txBody>
                  <a:tcPr/>
                </a:tc>
              </a:tr>
              <a:tr h="274430">
                <a:tc>
                  <a:txBody>
                    <a:bodyPr/>
                    <a:lstStyle/>
                    <a:p>
                      <a:r>
                        <a:rPr kumimoji="1" lang="ja-JP" altLang="en-US" sz="1100" b="0" i="0" u="none" strike="noStrike" kern="1200" baseline="0" dirty="0" smtClean="0">
                          <a:solidFill>
                            <a:schemeClr val="dk1"/>
                          </a:solidFill>
                          <a:latin typeface="+mn-lt"/>
                          <a:ea typeface="+mn-ea"/>
                          <a:cs typeface="+mn-cs"/>
                        </a:rPr>
                        <a:t>バックアップ先として関西圏を選択するとした場合に課題となることは。また、回答された項目について、課題だと考えられる具体的な理由について自由記入</a:t>
                      </a:r>
                      <a:endParaRPr kumimoji="1" lang="ja-JP" altLang="en-US" sz="1100" dirty="0"/>
                    </a:p>
                  </a:txBody>
                  <a:tcPr/>
                </a:tc>
              </a:tr>
              <a:tr h="166619">
                <a:tc>
                  <a:txBody>
                    <a:bodyPr/>
                    <a:lstStyle/>
                    <a:p>
                      <a:r>
                        <a:rPr kumimoji="1" lang="ja-JP" altLang="en-US" sz="1100" b="0" i="0" u="none" strike="noStrike" kern="1200" baseline="0" dirty="0" smtClean="0">
                          <a:solidFill>
                            <a:schemeClr val="dk1"/>
                          </a:solidFill>
                          <a:latin typeface="+mn-lt"/>
                          <a:ea typeface="+mn-ea"/>
                          <a:cs typeface="+mn-cs"/>
                        </a:rPr>
                        <a:t>首都中枢機能が全面的に停止した場合、関西に支援を期待することを自由記入</a:t>
                      </a:r>
                    </a:p>
                  </a:txBody>
                  <a:tcPr/>
                </a:tc>
              </a:tr>
              <a:tr h="490054">
                <a:tc>
                  <a:txBody>
                    <a:bodyPr/>
                    <a:lstStyle/>
                    <a:p>
                      <a:r>
                        <a:rPr kumimoji="1" lang="ja-JP" altLang="en-US" sz="1100" b="0" i="0" u="none" strike="noStrike" kern="1200" baseline="0" dirty="0" smtClean="0">
                          <a:solidFill>
                            <a:schemeClr val="dk1"/>
                          </a:solidFill>
                          <a:latin typeface="+mn-lt"/>
                          <a:ea typeface="+mn-ea"/>
                          <a:cs typeface="+mn-cs"/>
                        </a:rPr>
                        <a:t>平時（現在）において、首都圏以外の他地域への恒常的な機能分散を実施または検討されているか。</a:t>
                      </a:r>
                      <a:r>
                        <a:rPr kumimoji="1" lang="ja-JP" altLang="en-US" sz="1100" dirty="0" smtClean="0"/>
                        <a:t>実施または検討の可能性がある場合、以下についてはいかがか</a:t>
                      </a:r>
                      <a:endParaRPr kumimoji="1" lang="en-US" altLang="ja-JP" sz="1100" dirty="0" smtClean="0"/>
                    </a:p>
                    <a:p>
                      <a:r>
                        <a:rPr kumimoji="1" lang="ja-JP" altLang="en-US" sz="1100" dirty="0" smtClean="0"/>
                        <a:t>①分散先または検討エリア、②分散先の選定（または分散の候補地となり得る）理由、</a:t>
                      </a:r>
                      <a:endParaRPr kumimoji="1" lang="en-US" altLang="ja-JP" sz="1100" dirty="0" smtClean="0"/>
                    </a:p>
                    <a:p>
                      <a:r>
                        <a:rPr kumimoji="1" lang="ja-JP" altLang="en-US" sz="1100" dirty="0" smtClean="0"/>
                        <a:t>③分散済または分散を検討している機能、④分散にあたって懸念される課題</a:t>
                      </a:r>
                      <a:endParaRPr kumimoji="1" lang="ja-JP" altLang="en-US" sz="1100" dirty="0"/>
                    </a:p>
                  </a:txBody>
                  <a:tcPr/>
                </a:tc>
              </a:tr>
            </a:tbl>
          </a:graphicData>
        </a:graphic>
      </p:graphicFrame>
      <p:sp>
        <p:nvSpPr>
          <p:cNvPr id="3" name="正方形/長方形 2"/>
          <p:cNvSpPr/>
          <p:nvPr/>
        </p:nvSpPr>
        <p:spPr>
          <a:xfrm>
            <a:off x="107504" y="692696"/>
            <a:ext cx="7848872"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latin typeface="HG丸ｺﾞｼｯｸM-PRO" panose="020F0600000000000000" pitchFamily="50" charset="-128"/>
                <a:ea typeface="HG丸ｺﾞｼｯｸM-PRO" panose="020F0600000000000000" pitchFamily="50" charset="-128"/>
              </a:rPr>
              <a:t>○首都</a:t>
            </a:r>
            <a:r>
              <a:rPr lang="ja-JP" altLang="en-US" dirty="0">
                <a:latin typeface="HG丸ｺﾞｼｯｸM-PRO" panose="020F0600000000000000" pitchFamily="50" charset="-128"/>
                <a:ea typeface="HG丸ｺﾞｼｯｸM-PRO" panose="020F0600000000000000" pitchFamily="50" charset="-128"/>
              </a:rPr>
              <a:t>中枢機能のバックアップに関する調査に</a:t>
            </a:r>
            <a:r>
              <a:rPr lang="ja-JP" altLang="en-US" dirty="0" smtClean="0">
                <a:latin typeface="HG丸ｺﾞｼｯｸM-PRO" panose="020F0600000000000000" pitchFamily="50" charset="-128"/>
                <a:ea typeface="HG丸ｺﾞｼｯｸM-PRO" panose="020F0600000000000000" pitchFamily="50" charset="-128"/>
              </a:rPr>
              <a:t>伴うアンケート調査項目</a:t>
            </a:r>
            <a:endParaRPr kumimoji="1" lang="ja-JP" altLang="en-US" dirty="0"/>
          </a:p>
        </p:txBody>
      </p:sp>
    </p:spTree>
    <p:extLst>
      <p:ext uri="{BB962C8B-B14F-4D97-AF65-F5344CB8AC3E}">
        <p14:creationId xmlns:p14="http://schemas.microsoft.com/office/powerpoint/2010/main" val="186880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のバックアップ機能強化に向けた検討（３）これまでの</a:t>
            </a:r>
            <a:r>
              <a:rPr lang="ja-JP" altLang="en-US" sz="1700" b="1" dirty="0" smtClean="0">
                <a:latin typeface="HG丸ｺﾞｼｯｸM-PRO" panose="020F0600000000000000" pitchFamily="50" charset="-128"/>
                <a:ea typeface="HG丸ｺﾞｼｯｸM-PRO" panose="020F0600000000000000" pitchFamily="50" charset="-128"/>
              </a:rPr>
              <a:t>調査例</a:t>
            </a:r>
            <a:endParaRPr lang="ja-JP" altLang="en-US" sz="1700" b="1"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107504" y="836712"/>
            <a:ext cx="8856984"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smtClean="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平成</a:t>
            </a:r>
            <a:r>
              <a:rPr kumimoji="1" lang="en-US" altLang="ja-JP" b="1" dirty="0" smtClean="0">
                <a:latin typeface="HG丸ｺﾞｼｯｸM-PRO" panose="020F0600000000000000" pitchFamily="50" charset="-128"/>
                <a:ea typeface="HG丸ｺﾞｼｯｸM-PRO" panose="020F0600000000000000" pitchFamily="50" charset="-128"/>
              </a:rPr>
              <a:t>27</a:t>
            </a:r>
            <a:r>
              <a:rPr kumimoji="1" lang="ja-JP" altLang="en-US" b="1" dirty="0" smtClean="0">
                <a:latin typeface="HG丸ｺﾞｼｯｸM-PRO" panose="020F0600000000000000" pitchFamily="50" charset="-128"/>
                <a:ea typeface="HG丸ｺﾞｼｯｸM-PRO" panose="020F0600000000000000" pitchFamily="50" charset="-128"/>
              </a:rPr>
              <a:t>年度企業の事業継続及び防災の取組みに関する実態調査に</a:t>
            </a:r>
            <a:r>
              <a:rPr lang="ja-JP" altLang="en-US" b="1" dirty="0" smtClean="0">
                <a:latin typeface="HG丸ｺﾞｼｯｸM-PRO" panose="020F0600000000000000" pitchFamily="50" charset="-128"/>
                <a:ea typeface="HG丸ｺﾞｼｯｸM-PRO" panose="020F0600000000000000" pitchFamily="50" charset="-128"/>
              </a:rPr>
              <a:t>係るアンケート調査（</a:t>
            </a:r>
            <a:r>
              <a:rPr lang="en-US" altLang="ja-JP" b="1" dirty="0" smtClean="0">
                <a:latin typeface="HG丸ｺﾞｼｯｸM-PRO" panose="020F0600000000000000" pitchFamily="50" charset="-128"/>
                <a:ea typeface="HG丸ｺﾞｼｯｸM-PRO" panose="020F0600000000000000" pitchFamily="50" charset="-128"/>
              </a:rPr>
              <a:t>H28</a:t>
            </a:r>
            <a:r>
              <a:rPr lang="ja-JP" altLang="en-US" b="1" dirty="0" smtClean="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0" name="角丸四角形 9"/>
          <p:cNvSpPr/>
          <p:nvPr/>
        </p:nvSpPr>
        <p:spPr>
          <a:xfrm>
            <a:off x="251520" y="1916832"/>
            <a:ext cx="8568952" cy="2034852"/>
          </a:xfrm>
          <a:prstGeom prst="roundRect">
            <a:avLst>
              <a:gd name="adj" fmla="val 5528"/>
            </a:avLst>
          </a:prstGeom>
        </p:spPr>
        <p:style>
          <a:lnRef idx="2">
            <a:schemeClr val="accent5"/>
          </a:lnRef>
          <a:fillRef idx="1">
            <a:schemeClr val="lt1"/>
          </a:fillRef>
          <a:effectRef idx="0">
            <a:schemeClr val="accent5"/>
          </a:effectRef>
          <a:fontRef idx="minor">
            <a:schemeClr val="dk1"/>
          </a:fontRef>
        </p:style>
        <p:txBody>
          <a:bodyPr rtlCol="0" anchor="t"/>
          <a:lstStyle/>
          <a:p>
            <a:r>
              <a:rPr kumimoji="1" lang="ja-JP" altLang="en-US" sz="1400" dirty="0" smtClean="0">
                <a:latin typeface="HG丸ｺﾞｼｯｸM-PRO" panose="020F0600000000000000" pitchFamily="50" charset="-128"/>
                <a:ea typeface="HG丸ｺﾞｼｯｸM-PRO" panose="020F0600000000000000" pitchFamily="50" charset="-128"/>
              </a:rPr>
              <a:t>①実施アンケートの概要</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大災害が発生し、企業活動が滞ることによる影響は、各企業に留まらず、地域の雇用や経済に打撃を与え、さらには取引関係を通じて他の地域への影響も懸念される。それらに伴う事業継続計画（ＢＣＰ）の策定及び事業継続マネジメント（ＢＣＭ）の普及推進の重要性の高まりから、事業継続の取組みにおいて、実態調査を行い、積極的な支援や評価につなげる仕組みの検討を目的とする。</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②実 施 者</a:t>
            </a:r>
            <a:r>
              <a:rPr lang="ja-JP" altLang="en-US" sz="1400" dirty="0">
                <a:latin typeface="HG丸ｺﾞｼｯｸM-PRO" panose="020F0600000000000000" pitchFamily="50" charset="-128"/>
                <a:ea typeface="HG丸ｺﾞｼｯｸM-PRO" panose="020F0600000000000000" pitchFamily="50" charset="-128"/>
              </a:rPr>
              <a:t>：内閣府 防災</a:t>
            </a:r>
            <a:r>
              <a:rPr lang="ja-JP" altLang="en-US" sz="1400" dirty="0" smtClean="0">
                <a:latin typeface="HG丸ｺﾞｼｯｸM-PRO" panose="020F0600000000000000" pitchFamily="50" charset="-128"/>
                <a:ea typeface="HG丸ｺﾞｼｯｸM-PRO" panose="020F0600000000000000" pitchFamily="50" charset="-128"/>
              </a:rPr>
              <a:t>担当</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③対　　象</a:t>
            </a:r>
            <a:r>
              <a:rPr lang="ja-JP" altLang="en-US" sz="1400" dirty="0">
                <a:latin typeface="HG丸ｺﾞｼｯｸM-PRO" panose="020F0600000000000000" pitchFamily="50" charset="-128"/>
                <a:ea typeface="HG丸ｺﾞｼｯｸM-PRO" panose="020F0600000000000000" pitchFamily="50" charset="-128"/>
              </a:rPr>
              <a:t>：大企業・中堅企業及び資本金１億円超の</a:t>
            </a:r>
            <a:r>
              <a:rPr lang="ja-JP" altLang="en-US" sz="1400" dirty="0" smtClean="0">
                <a:latin typeface="HG丸ｺﾞｼｯｸM-PRO" panose="020F0600000000000000" pitchFamily="50" charset="-128"/>
                <a:ea typeface="HG丸ｺﾞｼｯｸM-PRO" panose="020F0600000000000000" pitchFamily="50" charset="-128"/>
              </a:rPr>
              <a:t>企業</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smtClean="0">
                <a:latin typeface="HG丸ｺﾞｼｯｸM-PRO" panose="020F0600000000000000" pitchFamily="50" charset="-128"/>
                <a:ea typeface="HG丸ｺﾞｼｯｸM-PRO" panose="020F0600000000000000" pitchFamily="50" charset="-128"/>
              </a:rPr>
              <a:t>④実施</a:t>
            </a:r>
            <a:r>
              <a:rPr lang="ja-JP" altLang="en-US" sz="1400" dirty="0">
                <a:latin typeface="HG丸ｺﾞｼｯｸM-PRO" panose="020F0600000000000000" pitchFamily="50" charset="-128"/>
                <a:ea typeface="HG丸ｺﾞｼｯｸM-PRO" panose="020F0600000000000000" pitchFamily="50" charset="-128"/>
              </a:rPr>
              <a:t>期間：平成</a:t>
            </a:r>
            <a:r>
              <a:rPr lang="en-US" altLang="ja-JP" sz="1400" dirty="0">
                <a:latin typeface="HG丸ｺﾞｼｯｸM-PRO" panose="020F0600000000000000" pitchFamily="50" charset="-128"/>
                <a:ea typeface="HG丸ｺﾞｼｯｸM-PRO" panose="020F0600000000000000" pitchFamily="50" charset="-128"/>
              </a:rPr>
              <a:t>28</a:t>
            </a:r>
            <a:r>
              <a:rPr lang="ja-JP" altLang="en-US" sz="1400" dirty="0">
                <a:latin typeface="HG丸ｺﾞｼｯｸM-PRO" panose="020F0600000000000000" pitchFamily="50" charset="-128"/>
                <a:ea typeface="HG丸ｺﾞｼｯｸM-PRO" panose="020F0600000000000000" pitchFamily="50" charset="-128"/>
              </a:rPr>
              <a:t>年１月</a:t>
            </a:r>
            <a:r>
              <a:rPr lang="en-US" altLang="ja-JP" sz="1400" dirty="0">
                <a:latin typeface="HG丸ｺﾞｼｯｸM-PRO" panose="020F0600000000000000" pitchFamily="50" charset="-128"/>
                <a:ea typeface="HG丸ｺﾞｼｯｸM-PRO" panose="020F0600000000000000" pitchFamily="50" charset="-128"/>
              </a:rPr>
              <a:t>21</a:t>
            </a:r>
            <a:r>
              <a:rPr lang="ja-JP" altLang="en-US" sz="1400" dirty="0">
                <a:latin typeface="HG丸ｺﾞｼｯｸM-PRO" panose="020F0600000000000000" pitchFamily="50" charset="-128"/>
                <a:ea typeface="HG丸ｺﾞｼｯｸM-PRO" panose="020F0600000000000000" pitchFamily="50" charset="-128"/>
              </a:rPr>
              <a:t>日～２月</a:t>
            </a:r>
            <a:r>
              <a:rPr lang="en-US" altLang="ja-JP" sz="1400" dirty="0">
                <a:latin typeface="HG丸ｺﾞｼｯｸM-PRO" panose="020F0600000000000000" pitchFamily="50" charset="-128"/>
                <a:ea typeface="HG丸ｺﾞｼｯｸM-PRO" panose="020F0600000000000000" pitchFamily="50" charset="-128"/>
              </a:rPr>
              <a:t>29</a:t>
            </a:r>
            <a:r>
              <a:rPr lang="ja-JP" altLang="en-US" sz="1400" dirty="0" smtClean="0">
                <a:latin typeface="HG丸ｺﾞｼｯｸM-PRO" panose="020F0600000000000000" pitchFamily="50" charset="-128"/>
                <a:ea typeface="HG丸ｺﾞｼｯｸM-PRO" panose="020F0600000000000000" pitchFamily="50" charset="-128"/>
              </a:rPr>
              <a:t>日</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⑤回収状況：回収</a:t>
            </a:r>
            <a:r>
              <a:rPr lang="en-US" altLang="ja-JP" sz="1400" dirty="0">
                <a:latin typeface="HG丸ｺﾞｼｯｸM-PRO" panose="020F0600000000000000" pitchFamily="50" charset="-128"/>
                <a:ea typeface="HG丸ｺﾞｼｯｸM-PRO" panose="020F0600000000000000" pitchFamily="50" charset="-128"/>
              </a:rPr>
              <a:t>1,996</a:t>
            </a:r>
            <a:r>
              <a:rPr lang="ja-JP" altLang="en-US" sz="1400" dirty="0">
                <a:latin typeface="HG丸ｺﾞｼｯｸM-PRO" panose="020F0600000000000000" pitchFamily="50" charset="-128"/>
                <a:ea typeface="HG丸ｺﾞｼｯｸM-PRO" panose="020F0600000000000000" pitchFamily="50" charset="-128"/>
              </a:rPr>
              <a:t>社、回収率</a:t>
            </a:r>
            <a:r>
              <a:rPr lang="en-US" altLang="ja-JP" sz="1400" dirty="0">
                <a:latin typeface="HG丸ｺﾞｼｯｸM-PRO" panose="020F0600000000000000" pitchFamily="50" charset="-128"/>
                <a:ea typeface="HG丸ｺﾞｼｯｸM-PRO" panose="020F0600000000000000" pitchFamily="50" charset="-128"/>
              </a:rPr>
              <a:t>39.4</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11" name="角丸四角形 10"/>
          <p:cNvSpPr/>
          <p:nvPr/>
        </p:nvSpPr>
        <p:spPr>
          <a:xfrm>
            <a:off x="210226" y="4005064"/>
            <a:ext cx="8610246" cy="2808312"/>
          </a:xfrm>
          <a:prstGeom prst="roundRect">
            <a:avLst>
              <a:gd name="adj" fmla="val 5528"/>
            </a:avLst>
          </a:prstGeom>
        </p:spPr>
        <p:style>
          <a:lnRef idx="1">
            <a:schemeClr val="accent5"/>
          </a:lnRef>
          <a:fillRef idx="2">
            <a:schemeClr val="accent5"/>
          </a:fillRef>
          <a:effectRef idx="1">
            <a:schemeClr val="accent5"/>
          </a:effectRef>
          <a:fontRef idx="minor">
            <a:schemeClr val="dk1"/>
          </a:fontRef>
        </p:style>
        <p:txBody>
          <a:bodyPr rtlCol="0" anchor="t"/>
          <a:lstStyle/>
          <a:p>
            <a:r>
              <a:rPr lang="ja-JP" altLang="en-US" sz="1400" dirty="0" smtClean="0">
                <a:latin typeface="HG丸ｺﾞｼｯｸM-PRO" panose="020F0600000000000000" pitchFamily="50" charset="-128"/>
                <a:ea typeface="HG丸ｺﾞｼｯｸM-PRO" panose="020F0600000000000000" pitchFamily="50" charset="-128"/>
              </a:rPr>
              <a:t>◆アンケート結果概要</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①事業継続計画（ＢＣＰ）について</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b="1" u="sng" dirty="0" smtClean="0">
                <a:latin typeface="HG丸ｺﾞｼｯｸM-PRO" panose="020F0600000000000000" pitchFamily="50" charset="-128"/>
                <a:ea typeface="HG丸ｺﾞｼｯｸM-PRO" panose="020F0600000000000000" pitchFamily="50" charset="-128"/>
              </a:rPr>
              <a:t>・策定状況：策定済み（大企業＝</a:t>
            </a:r>
            <a:r>
              <a:rPr lang="en-US" altLang="ja-JP" sz="1200" b="1" u="sng" dirty="0" smtClean="0">
                <a:latin typeface="HG丸ｺﾞｼｯｸM-PRO" panose="020F0600000000000000" pitchFamily="50" charset="-128"/>
                <a:ea typeface="HG丸ｺﾞｼｯｸM-PRO" panose="020F0600000000000000" pitchFamily="50" charset="-128"/>
              </a:rPr>
              <a:t>60.4</a:t>
            </a:r>
            <a:r>
              <a:rPr lang="ja-JP" altLang="en-US" sz="1200" b="1" u="sng" dirty="0" smtClean="0">
                <a:latin typeface="HG丸ｺﾞｼｯｸM-PRO" panose="020F0600000000000000" pitchFamily="50" charset="-128"/>
                <a:ea typeface="HG丸ｺﾞｼｯｸM-PRO" panose="020F0600000000000000" pitchFamily="50" charset="-128"/>
              </a:rPr>
              <a:t>％、中堅企業＝</a:t>
            </a:r>
            <a:r>
              <a:rPr lang="en-US" altLang="ja-JP" sz="1200" b="1" u="sng" dirty="0" smtClean="0">
                <a:latin typeface="HG丸ｺﾞｼｯｸM-PRO" panose="020F0600000000000000" pitchFamily="50" charset="-128"/>
                <a:ea typeface="HG丸ｺﾞｼｯｸM-PRO" panose="020F0600000000000000" pitchFamily="50" charset="-128"/>
              </a:rPr>
              <a:t>29.9</a:t>
            </a:r>
            <a:r>
              <a:rPr lang="ja-JP" altLang="en-US" sz="1200" b="1" u="sng" dirty="0" smtClean="0">
                <a:latin typeface="HG丸ｺﾞｼｯｸM-PRO" panose="020F0600000000000000" pitchFamily="50" charset="-128"/>
                <a:ea typeface="HG丸ｺﾞｼｯｸM-PRO" panose="020F0600000000000000" pitchFamily="50" charset="-128"/>
              </a:rPr>
              <a:t>％）、策定中（大企業＝</a:t>
            </a:r>
            <a:r>
              <a:rPr lang="en-US" altLang="ja-JP" sz="1200" b="1" u="sng" dirty="0" smtClean="0">
                <a:latin typeface="HG丸ｺﾞｼｯｸM-PRO" panose="020F0600000000000000" pitchFamily="50" charset="-128"/>
                <a:ea typeface="HG丸ｺﾞｼｯｸM-PRO" panose="020F0600000000000000" pitchFamily="50" charset="-128"/>
              </a:rPr>
              <a:t>15.0</a:t>
            </a:r>
            <a:r>
              <a:rPr lang="ja-JP" altLang="en-US" sz="1200" b="1" u="sng" dirty="0" smtClean="0">
                <a:latin typeface="HG丸ｺﾞｼｯｸM-PRO" panose="020F0600000000000000" pitchFamily="50" charset="-128"/>
                <a:ea typeface="HG丸ｺﾞｼｯｸM-PRO" panose="020F0600000000000000" pitchFamily="50" charset="-128"/>
              </a:rPr>
              <a:t>％、中堅企業＝</a:t>
            </a:r>
            <a:r>
              <a:rPr lang="en-US" altLang="ja-JP" sz="1200" b="1" u="sng" dirty="0" smtClean="0">
                <a:latin typeface="HG丸ｺﾞｼｯｸM-PRO" panose="020F0600000000000000" pitchFamily="50" charset="-128"/>
                <a:ea typeface="HG丸ｺﾞｼｯｸM-PRO" panose="020F0600000000000000" pitchFamily="50" charset="-128"/>
              </a:rPr>
              <a:t>12.1</a:t>
            </a:r>
            <a:r>
              <a:rPr lang="ja-JP" altLang="en-US" sz="1200" b="1" u="sng" dirty="0" smtClean="0">
                <a:latin typeface="HG丸ｺﾞｼｯｸM-PRO" panose="020F0600000000000000" pitchFamily="50" charset="-128"/>
                <a:ea typeface="HG丸ｺﾞｼｯｸM-PRO" panose="020F0600000000000000" pitchFamily="50" charset="-128"/>
              </a:rPr>
              <a:t>％）</a:t>
            </a:r>
            <a:endParaRPr lang="en-US" altLang="ja-JP" sz="1200" b="1" u="sng"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業種別では、金融保険業（</a:t>
            </a:r>
            <a:r>
              <a:rPr lang="en-US" altLang="ja-JP" sz="1200" dirty="0">
                <a:latin typeface="HG丸ｺﾞｼｯｸM-PRO" panose="020F0600000000000000" pitchFamily="50" charset="-128"/>
                <a:ea typeface="HG丸ｺﾞｼｯｸM-PRO" panose="020F0600000000000000" pitchFamily="50" charset="-128"/>
              </a:rPr>
              <a:t> 86.9</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）が最も高く、情報通信業（</a:t>
            </a:r>
            <a:r>
              <a:rPr lang="en-US" altLang="ja-JP" sz="1200" dirty="0" smtClean="0">
                <a:latin typeface="HG丸ｺﾞｼｯｸM-PRO" panose="020F0600000000000000" pitchFamily="50" charset="-128"/>
                <a:ea typeface="HG丸ｺﾞｼｯｸM-PRO" panose="020F0600000000000000" pitchFamily="50" charset="-128"/>
              </a:rPr>
              <a:t>59.1</a:t>
            </a:r>
            <a:r>
              <a:rPr lang="ja-JP" altLang="en-US" sz="1200" dirty="0" smtClean="0">
                <a:latin typeface="HG丸ｺﾞｼｯｸM-PRO" panose="020F0600000000000000" pitchFamily="50" charset="-128"/>
                <a:ea typeface="HG丸ｺﾞｼｯｸM-PRO" panose="020F0600000000000000" pitchFamily="50" charset="-128"/>
              </a:rPr>
              <a:t>％）、建設業（</a:t>
            </a:r>
            <a:r>
              <a:rPr lang="en-US" altLang="ja-JP" sz="1200" dirty="0" smtClean="0">
                <a:latin typeface="HG丸ｺﾞｼｯｸM-PRO" panose="020F0600000000000000" pitchFamily="50" charset="-128"/>
                <a:ea typeface="HG丸ｺﾞｼｯｸM-PRO" panose="020F0600000000000000" pitchFamily="50" charset="-128"/>
              </a:rPr>
              <a:t>50.0</a:t>
            </a:r>
            <a:r>
              <a:rPr lang="ja-JP" altLang="en-US" sz="1200" dirty="0" smtClean="0">
                <a:latin typeface="HG丸ｺﾞｼｯｸM-PRO" panose="020F0600000000000000" pitchFamily="50" charset="-128"/>
                <a:ea typeface="HG丸ｺﾞｼｯｸM-PRO" panose="020F0600000000000000" pitchFamily="50" charset="-128"/>
              </a:rPr>
              <a:t>％）、製造業（</a:t>
            </a:r>
            <a:r>
              <a:rPr lang="en-US" altLang="ja-JP" sz="1200" dirty="0" smtClean="0">
                <a:latin typeface="HG丸ｺﾞｼｯｸM-PRO" panose="020F0600000000000000" pitchFamily="50" charset="-128"/>
                <a:ea typeface="HG丸ｺﾞｼｯｸM-PRO" panose="020F0600000000000000" pitchFamily="50" charset="-128"/>
              </a:rPr>
              <a:t>48.1</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と続く</a:t>
            </a:r>
            <a:r>
              <a:rPr lang="ja-JP" altLang="en-US" sz="1200" dirty="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②災害リスクに備えた企業経営について</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・多くの企業がリスクを想定した経営を実施、計画、検討している結果となった。想</a:t>
            </a:r>
            <a:r>
              <a:rPr lang="ja-JP" altLang="en-US" sz="1200" b="1" u="sng" dirty="0" smtClean="0">
                <a:latin typeface="HG丸ｺﾞｼｯｸM-PRO" panose="020F0600000000000000" pitchFamily="50" charset="-128"/>
                <a:ea typeface="HG丸ｺﾞｼｯｸM-PRO" panose="020F0600000000000000" pitchFamily="50" charset="-128"/>
              </a:rPr>
              <a:t>定するリスクについて「地震・風</a:t>
            </a:r>
            <a:endParaRPr lang="en-US" altLang="ja-JP" sz="1200" b="1" u="sng" dirty="0" smtClean="0">
              <a:latin typeface="HG丸ｺﾞｼｯｸM-PRO" panose="020F0600000000000000" pitchFamily="50" charset="-128"/>
              <a:ea typeface="HG丸ｺﾞｼｯｸM-PRO" panose="020F0600000000000000" pitchFamily="50" charset="-128"/>
            </a:endParaRPr>
          </a:p>
          <a:p>
            <a:r>
              <a:rPr lang="ja-JP" altLang="en-US" sz="1200" b="1" u="sng" dirty="0">
                <a:latin typeface="HG丸ｺﾞｼｯｸM-PRO" panose="020F0600000000000000" pitchFamily="50" charset="-128"/>
                <a:ea typeface="HG丸ｺﾞｼｯｸM-PRO" panose="020F0600000000000000" pitchFamily="50" charset="-128"/>
              </a:rPr>
              <a:t>　</a:t>
            </a:r>
            <a:r>
              <a:rPr lang="ja-JP" altLang="en-US" sz="1200" b="1" u="sng" dirty="0" smtClean="0">
                <a:latin typeface="HG丸ｺﾞｼｯｸM-PRO" panose="020F0600000000000000" pitchFamily="50" charset="-128"/>
                <a:ea typeface="HG丸ｺﾞｼｯｸM-PRO" panose="020F0600000000000000" pitchFamily="50" charset="-128"/>
              </a:rPr>
              <a:t>台風等の自然災害」（</a:t>
            </a:r>
            <a:r>
              <a:rPr lang="en-US" altLang="ja-JP" sz="1200" b="1" u="sng" dirty="0" smtClean="0">
                <a:latin typeface="HG丸ｺﾞｼｯｸM-PRO" panose="020F0600000000000000" pitchFamily="50" charset="-128"/>
                <a:ea typeface="HG丸ｺﾞｼｯｸM-PRO" panose="020F0600000000000000" pitchFamily="50" charset="-128"/>
              </a:rPr>
              <a:t>93.4</a:t>
            </a:r>
            <a:r>
              <a:rPr lang="ja-JP" altLang="en-US" sz="1200" b="1" u="sng" dirty="0" smtClean="0">
                <a:latin typeface="HG丸ｺﾞｼｯｸM-PRO" panose="020F0600000000000000" pitchFamily="50" charset="-128"/>
                <a:ea typeface="HG丸ｺﾞｼｯｸM-PRO" panose="020F0600000000000000" pitchFamily="50" charset="-128"/>
              </a:rPr>
              <a:t>％）、「通信の途絶」（</a:t>
            </a:r>
            <a:r>
              <a:rPr lang="en-US" altLang="ja-JP" sz="1200" b="1" u="sng" dirty="0" smtClean="0">
                <a:latin typeface="HG丸ｺﾞｼｯｸM-PRO" panose="020F0600000000000000" pitchFamily="50" charset="-128"/>
                <a:ea typeface="HG丸ｺﾞｼｯｸM-PRO" panose="020F0600000000000000" pitchFamily="50" charset="-128"/>
              </a:rPr>
              <a:t>54.5</a:t>
            </a:r>
            <a:r>
              <a:rPr lang="ja-JP" altLang="en-US" sz="1200" b="1" u="sng" dirty="0" smtClean="0">
                <a:latin typeface="HG丸ｺﾞｼｯｸM-PRO" panose="020F0600000000000000" pitchFamily="50" charset="-128"/>
                <a:ea typeface="HG丸ｺﾞｼｯｸM-PRO" panose="020F0600000000000000" pitchFamily="50" charset="-128"/>
              </a:rPr>
              <a:t>％）、「新型インフルエンザ等の感染症」（</a:t>
            </a:r>
            <a:r>
              <a:rPr lang="en-US" altLang="ja-JP" sz="1200" b="1" u="sng" dirty="0" smtClean="0">
                <a:latin typeface="HG丸ｺﾞｼｯｸM-PRO" panose="020F0600000000000000" pitchFamily="50" charset="-128"/>
                <a:ea typeface="HG丸ｺﾞｼｯｸM-PRO" panose="020F0600000000000000" pitchFamily="50" charset="-128"/>
              </a:rPr>
              <a:t>50.4</a:t>
            </a:r>
            <a:r>
              <a:rPr lang="ja-JP" altLang="en-US" sz="1200" b="1" u="sng" dirty="0" smtClean="0">
                <a:latin typeface="HG丸ｺﾞｼｯｸM-PRO" panose="020F0600000000000000" pitchFamily="50" charset="-128"/>
                <a:ea typeface="HG丸ｺﾞｼｯｸM-PRO" panose="020F0600000000000000" pitchFamily="50" charset="-128"/>
              </a:rPr>
              <a:t>％）が上位</a:t>
            </a:r>
            <a:endParaRPr lang="en-US" altLang="ja-JP" sz="1200" b="1" u="sng" dirty="0" smtClean="0">
              <a:latin typeface="HG丸ｺﾞｼｯｸM-PRO" panose="020F0600000000000000" pitchFamily="50" charset="-128"/>
              <a:ea typeface="HG丸ｺﾞｼｯｸM-PRO" panose="020F0600000000000000" pitchFamily="50" charset="-128"/>
            </a:endParaRPr>
          </a:p>
          <a:p>
            <a:r>
              <a:rPr lang="ja-JP" altLang="en-US" sz="1200" b="1" u="sng" dirty="0">
                <a:latin typeface="HG丸ｺﾞｼｯｸM-PRO" panose="020F0600000000000000" pitchFamily="50" charset="-128"/>
                <a:ea typeface="HG丸ｺﾞｼｯｸM-PRO" panose="020F0600000000000000" pitchFamily="50" charset="-128"/>
              </a:rPr>
              <a:t>　</a:t>
            </a:r>
            <a:r>
              <a:rPr lang="ja-JP" altLang="en-US" sz="1200" b="1" u="sng" dirty="0" smtClean="0">
                <a:latin typeface="HG丸ｺﾞｼｯｸM-PRO" panose="020F0600000000000000" pitchFamily="50" charset="-128"/>
                <a:ea typeface="HG丸ｺﾞｼｯｸM-PRO" panose="020F0600000000000000" pitchFamily="50" charset="-128"/>
              </a:rPr>
              <a:t>を占めた。</a:t>
            </a:r>
            <a:endParaRPr lang="en-US" altLang="ja-JP" sz="1200" b="1" u="sng"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③災害等のリスクへの対応について</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・外的事象の発生したときの対応を従業員に浸透させ、実効性を高めるための取り組みの実施状況は、全体の</a:t>
            </a:r>
            <a:r>
              <a:rPr lang="en-US" altLang="ja-JP" sz="1200" dirty="0" smtClean="0">
                <a:latin typeface="HG丸ｺﾞｼｯｸM-PRO" panose="020F0600000000000000" pitchFamily="50" charset="-128"/>
                <a:ea typeface="HG丸ｺﾞｼｯｸM-PRO" panose="020F0600000000000000" pitchFamily="50" charset="-128"/>
              </a:rPr>
              <a:t>77.5</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が「実施している」と回答。</a:t>
            </a:r>
            <a:endParaRPr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・リスクへの対応を実施する上での課題については、全体では「自社従業員への取り組みの浸透」（</a:t>
            </a:r>
            <a:r>
              <a:rPr kumimoji="1" lang="en-US" altLang="ja-JP" sz="1200" dirty="0" smtClean="0">
                <a:latin typeface="HG丸ｺﾞｼｯｸM-PRO" panose="020F0600000000000000" pitchFamily="50" charset="-128"/>
                <a:ea typeface="HG丸ｺﾞｼｯｸM-PRO" panose="020F0600000000000000" pitchFamily="50" charset="-128"/>
              </a:rPr>
              <a:t>78.3</a:t>
            </a:r>
            <a:r>
              <a:rPr kumimoji="1" lang="ja-JP" altLang="en-US" sz="1200" dirty="0" smtClean="0">
                <a:latin typeface="HG丸ｺﾞｼｯｸM-PRO" panose="020F0600000000000000" pitchFamily="50" charset="-128"/>
                <a:ea typeface="HG丸ｺﾞｼｯｸM-PRO" panose="020F0600000000000000" pitchFamily="50" charset="-128"/>
              </a:rPr>
              <a:t>％）、「取</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組み時間・人員の確保」（</a:t>
            </a:r>
            <a:r>
              <a:rPr kumimoji="1" lang="en-US" altLang="ja-JP" sz="1200" dirty="0" smtClean="0">
                <a:latin typeface="HG丸ｺﾞｼｯｸM-PRO" panose="020F0600000000000000" pitchFamily="50" charset="-128"/>
                <a:ea typeface="HG丸ｺﾞｼｯｸM-PRO" panose="020F0600000000000000" pitchFamily="50" charset="-128"/>
              </a:rPr>
              <a:t>54.0</a:t>
            </a:r>
            <a:r>
              <a:rPr kumimoji="1" lang="ja-JP" altLang="en-US" sz="1200" dirty="0" smtClean="0">
                <a:latin typeface="HG丸ｺﾞｼｯｸM-PRO" panose="020F0600000000000000" pitchFamily="50" charset="-128"/>
                <a:ea typeface="HG丸ｺﾞｼｯｸM-PRO" panose="020F0600000000000000" pitchFamily="50" charset="-128"/>
              </a:rPr>
              <a:t>％）、「関係先への取り組みの浸透」「予算の確保」（共に</a:t>
            </a:r>
            <a:r>
              <a:rPr kumimoji="1" lang="en-US" altLang="ja-JP" sz="1200" dirty="0" smtClean="0">
                <a:latin typeface="HG丸ｺﾞｼｯｸM-PRO" panose="020F0600000000000000" pitchFamily="50" charset="-128"/>
                <a:ea typeface="HG丸ｺﾞｼｯｸM-PRO" panose="020F0600000000000000" pitchFamily="50" charset="-128"/>
              </a:rPr>
              <a:t>34.9</a:t>
            </a:r>
            <a:r>
              <a:rPr kumimoji="1" lang="ja-JP" altLang="en-US" sz="1200" dirty="0" smtClean="0">
                <a:latin typeface="HG丸ｺﾞｼｯｸM-PRO" panose="020F0600000000000000" pitchFamily="50" charset="-128"/>
                <a:ea typeface="HG丸ｺﾞｼｯｸM-PRO" panose="020F0600000000000000" pitchFamily="50" charset="-128"/>
              </a:rPr>
              <a:t>％）が上位を占めた。</a:t>
            </a:r>
            <a:endParaRPr kumimoji="1" lang="en-US" altLang="ja-JP" sz="1200" dirty="0" smtClean="0">
              <a:latin typeface="HG丸ｺﾞｼｯｸM-PRO" panose="020F0600000000000000" pitchFamily="50" charset="-128"/>
              <a:ea typeface="HG丸ｺﾞｼｯｸM-PRO" panose="020F0600000000000000" pitchFamily="50" charset="-128"/>
            </a:endParaRPr>
          </a:p>
          <a:p>
            <a:endParaRPr kumimoji="1" lang="ja-JP" altLang="en-US" sz="1200" dirty="0"/>
          </a:p>
        </p:txBody>
      </p:sp>
      <p:sp>
        <p:nvSpPr>
          <p:cNvPr id="6" name="正方形/長方形 5"/>
          <p:cNvSpPr/>
          <p:nvPr/>
        </p:nvSpPr>
        <p:spPr>
          <a:xfrm>
            <a:off x="323528" y="1340768"/>
            <a:ext cx="8047508" cy="5040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latin typeface="HG丸ｺﾞｼｯｸM-PRO" panose="020F0600000000000000" pitchFamily="50" charset="-128"/>
                <a:ea typeface="HG丸ｺﾞｼｯｸM-PRO" panose="020F0600000000000000" pitchFamily="50" charset="-128"/>
              </a:rPr>
              <a:t>・</a:t>
            </a:r>
            <a:r>
              <a:rPr kumimoji="1" lang="en-US" altLang="ja-JP" sz="1400" dirty="0" smtClean="0">
                <a:latin typeface="HG丸ｺﾞｼｯｸM-PRO" panose="020F0600000000000000" pitchFamily="50" charset="-128"/>
                <a:ea typeface="HG丸ｺﾞｼｯｸM-PRO" panose="020F0600000000000000" pitchFamily="50" charset="-128"/>
              </a:rPr>
              <a:t>BCP</a:t>
            </a:r>
            <a:r>
              <a:rPr kumimoji="1" lang="ja-JP" altLang="en-US" sz="1400" dirty="0" smtClean="0">
                <a:latin typeface="HG丸ｺﾞｼｯｸM-PRO" panose="020F0600000000000000" pitchFamily="50" charset="-128"/>
                <a:ea typeface="HG丸ｺﾞｼｯｸM-PRO" panose="020F0600000000000000" pitchFamily="50" charset="-128"/>
              </a:rPr>
              <a:t>の策定状況については大企業と中堅企業で差があり、想定している災害リスクについては「自然災害」、「通信の途絶」、「感染症」が上位に</a:t>
            </a:r>
            <a:endParaRPr lang="en-US" altLang="ja-JP" sz="1400" dirty="0" smtClean="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8</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398099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経済面</a:t>
            </a:r>
            <a:r>
              <a:rPr lang="ja-JP" altLang="en-US" sz="1700" b="1" dirty="0">
                <a:latin typeface="HG丸ｺﾞｼｯｸM-PRO" panose="020F0600000000000000" pitchFamily="50" charset="-128"/>
                <a:ea typeface="HG丸ｺﾞｼｯｸM-PRO" panose="020F0600000000000000" pitchFamily="50" charset="-128"/>
              </a:rPr>
              <a:t>のバックアップ機能強化に向けた検討（３）これまでの</a:t>
            </a:r>
            <a:r>
              <a:rPr lang="ja-JP" altLang="en-US" sz="1700" b="1" dirty="0" smtClean="0">
                <a:latin typeface="HG丸ｺﾞｼｯｸM-PRO" panose="020F0600000000000000" pitchFamily="50" charset="-128"/>
                <a:ea typeface="HG丸ｺﾞｼｯｸM-PRO" panose="020F0600000000000000" pitchFamily="50" charset="-128"/>
              </a:rPr>
              <a:t>調査例</a:t>
            </a:r>
            <a:endParaRPr lang="ja-JP" altLang="en-US" sz="1700" b="1" dirty="0">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258807138"/>
              </p:ext>
            </p:extLst>
          </p:nvPr>
        </p:nvGraphicFramePr>
        <p:xfrm>
          <a:off x="179512" y="1097280"/>
          <a:ext cx="7936305" cy="5760720"/>
        </p:xfrm>
        <a:graphic>
          <a:graphicData uri="http://schemas.openxmlformats.org/drawingml/2006/table">
            <a:tbl>
              <a:tblPr firstRow="1" bandRow="1">
                <a:tableStyleId>{5C22544A-7EE6-4342-B048-85BDC9FD1C3A}</a:tableStyleId>
              </a:tblPr>
              <a:tblGrid>
                <a:gridCol w="7936305"/>
              </a:tblGrid>
              <a:tr h="265267">
                <a:tc>
                  <a:txBody>
                    <a:bodyPr/>
                    <a:lstStyle/>
                    <a:p>
                      <a:r>
                        <a:rPr kumimoji="1" lang="ja-JP" altLang="en-US" sz="1200" dirty="0" smtClean="0"/>
                        <a:t>アンケート質問項目</a:t>
                      </a:r>
                      <a:endParaRPr kumimoji="1" lang="ja-JP" altLang="en-US" sz="1200" dirty="0"/>
                    </a:p>
                  </a:txBody>
                  <a:tcPr/>
                </a:tc>
              </a:tr>
              <a:tr h="265267">
                <a:tc>
                  <a:txBody>
                    <a:bodyPr/>
                    <a:lstStyle/>
                    <a:p>
                      <a:r>
                        <a:rPr kumimoji="1" lang="ja-JP" altLang="en-US" sz="1200" dirty="0" smtClean="0"/>
                        <a:t>貴社のもっとも主要な業種は</a:t>
                      </a:r>
                      <a:endParaRPr kumimoji="1" lang="ja-JP" altLang="en-US" sz="1200" dirty="0"/>
                    </a:p>
                  </a:txBody>
                  <a:tcPr/>
                </a:tc>
              </a:tr>
              <a:tr h="265267">
                <a:tc>
                  <a:txBody>
                    <a:bodyPr/>
                    <a:lstStyle/>
                    <a:p>
                      <a:r>
                        <a:rPr kumimoji="1" lang="ja-JP" altLang="en-US" sz="1200" dirty="0" smtClean="0"/>
                        <a:t>貴社の資本金又は出資金の額は</a:t>
                      </a:r>
                      <a:endParaRPr kumimoji="1" lang="ja-JP" altLang="en-US" sz="1200" dirty="0"/>
                    </a:p>
                  </a:txBody>
                  <a:tcPr/>
                </a:tc>
              </a:tr>
              <a:tr h="265267">
                <a:tc>
                  <a:txBody>
                    <a:bodyPr/>
                    <a:lstStyle/>
                    <a:p>
                      <a:r>
                        <a:rPr kumimoji="1" lang="ja-JP" altLang="en-US" sz="1200" dirty="0" smtClean="0"/>
                        <a:t>貴社の年間の売上高または事業収入は</a:t>
                      </a:r>
                      <a:endParaRPr kumimoji="1" lang="ja-JP" altLang="en-US" sz="1200" dirty="0"/>
                    </a:p>
                  </a:txBody>
                  <a:tcPr/>
                </a:tc>
              </a:tr>
              <a:tr h="265267">
                <a:tc>
                  <a:txBody>
                    <a:bodyPr/>
                    <a:lstStyle/>
                    <a:p>
                      <a:r>
                        <a:rPr kumimoji="1" lang="ja-JP" altLang="en-US" sz="1200" dirty="0" smtClean="0"/>
                        <a:t>貴社の常用雇用者数は</a:t>
                      </a:r>
                      <a:endParaRPr kumimoji="1" lang="ja-JP" altLang="en-US" sz="1200" dirty="0"/>
                    </a:p>
                  </a:txBody>
                  <a:tcPr/>
                </a:tc>
              </a:tr>
              <a:tr h="265267">
                <a:tc>
                  <a:txBody>
                    <a:bodyPr/>
                    <a:lstStyle/>
                    <a:p>
                      <a:r>
                        <a:rPr kumimoji="1" lang="ja-JP" altLang="en-US" sz="1200" dirty="0" smtClean="0"/>
                        <a:t>貴社は株式を上場されているか</a:t>
                      </a:r>
                      <a:endParaRPr kumimoji="1" lang="ja-JP" altLang="en-US" sz="1200" dirty="0"/>
                    </a:p>
                  </a:txBody>
                  <a:tcPr/>
                </a:tc>
              </a:tr>
              <a:tr h="265267">
                <a:tc>
                  <a:txBody>
                    <a:bodyPr/>
                    <a:lstStyle/>
                    <a:p>
                      <a:r>
                        <a:rPr kumimoji="1" lang="ja-JP" altLang="en-US" sz="1200" dirty="0" smtClean="0"/>
                        <a:t>企業活動に取り巻くリスクを具体的に想定して経営を行われているか</a:t>
                      </a:r>
                      <a:endParaRPr kumimoji="1" lang="ja-JP" altLang="en-US" sz="1200" dirty="0"/>
                    </a:p>
                  </a:txBody>
                  <a:tcPr/>
                </a:tc>
              </a:tr>
              <a:tr h="265267">
                <a:tc>
                  <a:txBody>
                    <a:bodyPr/>
                    <a:lstStyle/>
                    <a:p>
                      <a:r>
                        <a:rPr kumimoji="1" lang="ja-JP" altLang="en-US" sz="1200" dirty="0" smtClean="0"/>
                        <a:t>行う予定がない理由について（行う予定はないと回答した場合）</a:t>
                      </a:r>
                      <a:endParaRPr kumimoji="1" lang="ja-JP" altLang="en-US" sz="1200" dirty="0"/>
                    </a:p>
                  </a:txBody>
                  <a:tcPr/>
                </a:tc>
              </a:tr>
              <a:tr h="265267">
                <a:tc>
                  <a:txBody>
                    <a:bodyPr/>
                    <a:lstStyle/>
                    <a:p>
                      <a:r>
                        <a:rPr kumimoji="1" lang="ja-JP" altLang="en-US" sz="1200" dirty="0" smtClean="0"/>
                        <a:t>想定するリスクについてご回答ください</a:t>
                      </a:r>
                      <a:endParaRPr kumimoji="1" lang="ja-JP" altLang="en-US" sz="1200" dirty="0"/>
                    </a:p>
                  </a:txBody>
                  <a:tcPr/>
                </a:tc>
              </a:tr>
              <a:tr h="265267">
                <a:tc>
                  <a:txBody>
                    <a:bodyPr/>
                    <a:lstStyle/>
                    <a:p>
                      <a:r>
                        <a:rPr kumimoji="1" lang="ja-JP" altLang="en-US" sz="1200" dirty="0" smtClean="0"/>
                        <a:t>貴社が業務を行う上で重要な要素や経営資源と捉えており、リスクを特に回避したいと考えられるものは</a:t>
                      </a:r>
                      <a:endParaRPr kumimoji="1" lang="ja-JP" altLang="en-US" sz="1200" dirty="0"/>
                    </a:p>
                  </a:txBody>
                  <a:tcPr/>
                </a:tc>
              </a:tr>
              <a:tr h="265267">
                <a:tc>
                  <a:txBody>
                    <a:bodyPr/>
                    <a:lstStyle/>
                    <a:p>
                      <a:r>
                        <a:rPr kumimoji="1" lang="ja-JP" altLang="en-US" sz="1200" dirty="0" smtClean="0"/>
                        <a:t>想定しているリスクへの対応について、どのような観点を重視しているか</a:t>
                      </a:r>
                      <a:endParaRPr kumimoji="1" lang="ja-JP" altLang="en-US" sz="1200" dirty="0"/>
                    </a:p>
                  </a:txBody>
                  <a:tcPr/>
                </a:tc>
              </a:tr>
              <a:tr h="265267">
                <a:tc>
                  <a:txBody>
                    <a:bodyPr/>
                    <a:lstStyle/>
                    <a:p>
                      <a:r>
                        <a:rPr kumimoji="1" lang="ja-JP" altLang="en-US" sz="1200" dirty="0" smtClean="0"/>
                        <a:t>貴社では外的事象が発生したときの対応を従業員に浸透させ、実効性を高めるための取組みを実施してるか</a:t>
                      </a:r>
                      <a:endParaRPr kumimoji="1" lang="ja-JP" altLang="en-US" sz="1200" dirty="0"/>
                    </a:p>
                  </a:txBody>
                  <a:tcPr/>
                </a:tc>
              </a:tr>
              <a:tr h="265267">
                <a:tc>
                  <a:txBody>
                    <a:bodyPr/>
                    <a:lstStyle/>
                    <a:p>
                      <a:r>
                        <a:rPr kumimoji="1" lang="ja-JP" altLang="en-US" sz="1200" dirty="0" smtClean="0"/>
                        <a:t>具体的な取組み内容は（実施していると回答した場合）</a:t>
                      </a:r>
                      <a:endParaRPr kumimoji="1" lang="ja-JP" altLang="en-US" sz="1200" dirty="0"/>
                    </a:p>
                  </a:txBody>
                  <a:tcPr/>
                </a:tc>
              </a:tr>
              <a:tr h="265267">
                <a:tc>
                  <a:txBody>
                    <a:bodyPr/>
                    <a:lstStyle/>
                    <a:p>
                      <a:r>
                        <a:rPr kumimoji="1" lang="ja-JP" altLang="en-US" sz="1200" dirty="0" smtClean="0"/>
                        <a:t>リスク発生時における対応方法の実効性を高めるために、関係先と構築している協力体制について</a:t>
                      </a:r>
                      <a:endParaRPr kumimoji="1" lang="ja-JP" altLang="en-US" sz="1200" dirty="0"/>
                    </a:p>
                  </a:txBody>
                  <a:tcPr/>
                </a:tc>
              </a:tr>
              <a:tr h="265267">
                <a:tc>
                  <a:txBody>
                    <a:bodyPr/>
                    <a:lstStyle/>
                    <a:p>
                      <a:r>
                        <a:rPr kumimoji="1" lang="ja-JP" altLang="en-US" sz="1200" dirty="0" smtClean="0"/>
                        <a:t>リスクへの対応を実施していく上での課題について</a:t>
                      </a:r>
                      <a:endParaRPr kumimoji="1" lang="ja-JP" altLang="en-US" sz="1200" dirty="0"/>
                    </a:p>
                  </a:txBody>
                  <a:tcPr/>
                </a:tc>
              </a:tr>
              <a:tr h="264981">
                <a:tc>
                  <a:txBody>
                    <a:bodyPr/>
                    <a:lstStyle/>
                    <a:p>
                      <a:r>
                        <a:rPr kumimoji="1" lang="ja-JP" altLang="en-US" sz="1200" dirty="0" smtClean="0"/>
                        <a:t>過去にリスクへの対応を実施・浸透等させていく中で、課題を克服し、役立ったことはあるか（課題と克服法を自由回答）</a:t>
                      </a:r>
                      <a:endParaRPr kumimoji="1" lang="ja-JP" altLang="en-US" sz="1200" dirty="0"/>
                    </a:p>
                  </a:txBody>
                  <a:tcPr/>
                </a:tc>
              </a:tr>
              <a:tr h="264981">
                <a:tc>
                  <a:txBody>
                    <a:bodyPr/>
                    <a:lstStyle/>
                    <a:p>
                      <a:r>
                        <a:rPr kumimoji="1" lang="ja-JP" altLang="en-US" sz="1200" dirty="0" smtClean="0"/>
                        <a:t>事業継続計画（</a:t>
                      </a:r>
                      <a:r>
                        <a:rPr kumimoji="1" lang="en-US" altLang="ja-JP" sz="1200" dirty="0" smtClean="0"/>
                        <a:t>BCP</a:t>
                      </a:r>
                      <a:r>
                        <a:rPr kumimoji="1" lang="ja-JP" altLang="en-US" sz="1200" dirty="0" smtClean="0"/>
                        <a:t>）の策定状況について</a:t>
                      </a:r>
                      <a:endParaRPr kumimoji="1" lang="ja-JP" altLang="en-US" sz="1200" dirty="0"/>
                    </a:p>
                  </a:txBody>
                  <a:tcPr/>
                </a:tc>
              </a:tr>
              <a:tr h="264981">
                <a:tc>
                  <a:txBody>
                    <a:bodyPr/>
                    <a:lstStyle/>
                    <a:p>
                      <a:r>
                        <a:rPr kumimoji="1" lang="ja-JP" altLang="en-US" sz="1200" dirty="0" smtClean="0"/>
                        <a:t>貴社は災害リスクに備えるために、地域と連携しているか</a:t>
                      </a:r>
                      <a:endParaRPr kumimoji="1" lang="ja-JP" altLang="en-US" sz="1200" dirty="0"/>
                    </a:p>
                  </a:txBody>
                  <a:tcPr/>
                </a:tc>
              </a:tr>
              <a:tr h="264981">
                <a:tc>
                  <a:txBody>
                    <a:bodyPr/>
                    <a:lstStyle/>
                    <a:p>
                      <a:r>
                        <a:rPr kumimoji="1" lang="ja-JP" altLang="en-US" sz="1200" dirty="0" smtClean="0"/>
                        <a:t>具体的な連携についてご回答ください</a:t>
                      </a:r>
                      <a:endParaRPr kumimoji="1" lang="ja-JP" altLang="en-US" sz="1200" dirty="0"/>
                    </a:p>
                  </a:txBody>
                  <a:tcPr/>
                </a:tc>
              </a:tr>
              <a:tr h="264981">
                <a:tc>
                  <a:txBody>
                    <a:bodyPr/>
                    <a:lstStyle/>
                    <a:p>
                      <a:r>
                        <a:rPr kumimoji="1" lang="ja-JP" altLang="en-US" sz="1200" dirty="0" smtClean="0"/>
                        <a:t>貴社が地域と連携している理由は</a:t>
                      </a:r>
                      <a:endParaRPr kumimoji="1" lang="ja-JP" altLang="en-US" sz="1200" dirty="0"/>
                    </a:p>
                  </a:txBody>
                  <a:tcPr/>
                </a:tc>
              </a:tr>
              <a:tr h="264981">
                <a:tc>
                  <a:txBody>
                    <a:bodyPr/>
                    <a:lstStyle/>
                    <a:p>
                      <a:r>
                        <a:rPr kumimoji="1" lang="ja-JP" altLang="en-US" sz="1200" dirty="0" smtClean="0"/>
                        <a:t>貴社へのリスク対応について、工夫点やアピール点、特筆すべき点等について自由記入</a:t>
                      </a:r>
                      <a:endParaRPr kumimoji="1" lang="ja-JP" altLang="en-US" sz="1200" dirty="0"/>
                    </a:p>
                  </a:txBody>
                  <a:tcPr/>
                </a:tc>
              </a:tr>
            </a:tbl>
          </a:graphicData>
        </a:graphic>
      </p:graphicFrame>
      <p:sp>
        <p:nvSpPr>
          <p:cNvPr id="6" name="正方形/長方形 5"/>
          <p:cNvSpPr/>
          <p:nvPr/>
        </p:nvSpPr>
        <p:spPr>
          <a:xfrm>
            <a:off x="35496" y="692696"/>
            <a:ext cx="871296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latin typeface="HG丸ｺﾞｼｯｸM-PRO" panose="020F0600000000000000" pitchFamily="50" charset="-128"/>
                <a:ea typeface="HG丸ｺﾞｼｯｸM-PRO" panose="020F0600000000000000" pitchFamily="50" charset="-128"/>
              </a:rPr>
              <a:t>平成</a:t>
            </a:r>
            <a:r>
              <a:rPr lang="en-US" altLang="ja-JP" sz="1600" dirty="0">
                <a:latin typeface="HG丸ｺﾞｼｯｸM-PRO" panose="020F0600000000000000" pitchFamily="50" charset="-128"/>
                <a:ea typeface="HG丸ｺﾞｼｯｸM-PRO" panose="020F0600000000000000" pitchFamily="50" charset="-128"/>
              </a:rPr>
              <a:t>27</a:t>
            </a:r>
            <a:r>
              <a:rPr lang="ja-JP" altLang="en-US" sz="1600" dirty="0">
                <a:latin typeface="HG丸ｺﾞｼｯｸM-PRO" panose="020F0600000000000000" pitchFamily="50" charset="-128"/>
                <a:ea typeface="HG丸ｺﾞｼｯｸM-PRO" panose="020F0600000000000000" pitchFamily="50" charset="-128"/>
              </a:rPr>
              <a:t>年度企業の事業継続及び防災の取組みに</a:t>
            </a:r>
            <a:r>
              <a:rPr lang="ja-JP" altLang="en-US" sz="1600" dirty="0" smtClean="0">
                <a:latin typeface="HG丸ｺﾞｼｯｸM-PRO" panose="020F0600000000000000" pitchFamily="50" charset="-128"/>
                <a:ea typeface="HG丸ｺﾞｼｯｸM-PRO" panose="020F0600000000000000" pitchFamily="50" charset="-128"/>
              </a:rPr>
              <a:t>関する実態</a:t>
            </a:r>
            <a:r>
              <a:rPr lang="ja-JP" altLang="en-US" sz="1600" dirty="0">
                <a:latin typeface="HG丸ｺﾞｼｯｸM-PRO" panose="020F0600000000000000" pitchFamily="50" charset="-128"/>
                <a:ea typeface="HG丸ｺﾞｼｯｸM-PRO" panose="020F0600000000000000" pitchFamily="50" charset="-128"/>
              </a:rPr>
              <a:t>調査に係るアンケート</a:t>
            </a:r>
            <a:r>
              <a:rPr lang="ja-JP" altLang="en-US" sz="1600" dirty="0" smtClean="0">
                <a:latin typeface="HG丸ｺﾞｼｯｸM-PRO" panose="020F0600000000000000" pitchFamily="50" charset="-128"/>
                <a:ea typeface="HG丸ｺﾞｼｯｸM-PRO" panose="020F0600000000000000" pitchFamily="50" charset="-128"/>
              </a:rPr>
              <a:t>調査項目</a:t>
            </a:r>
            <a:endParaRPr kumimoji="1" lang="ja-JP" altLang="en-US" sz="1600" dirty="0"/>
          </a:p>
        </p:txBody>
      </p:sp>
      <p:sp>
        <p:nvSpPr>
          <p:cNvPr id="8"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9</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2539186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3566</TotalTime>
  <Words>2126</Words>
  <Application>Microsoft Office PowerPoint</Application>
  <PresentationFormat>画面に合わせる (4:3)</PresentationFormat>
  <Paragraphs>218</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258</cp:revision>
  <cp:lastPrinted>2017-08-28T02:03:00Z</cp:lastPrinted>
  <dcterms:created xsi:type="dcterms:W3CDTF">2017-08-14T05:17:17Z</dcterms:created>
  <dcterms:modified xsi:type="dcterms:W3CDTF">2017-08-29T07:50:00Z</dcterms:modified>
</cp:coreProperties>
</file>