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4" r:id="rId2"/>
    <p:sldId id="325" r:id="rId3"/>
    <p:sldId id="326" r:id="rId4"/>
    <p:sldId id="327" r:id="rId5"/>
    <p:sldId id="328" r:id="rId6"/>
    <p:sldId id="329" r:id="rId7"/>
    <p:sldId id="330" r:id="rId8"/>
    <p:sldId id="331" r:id="rId9"/>
    <p:sldId id="332"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44" autoAdjust="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26" tIns="45711" rIns="91426" bIns="457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26" tIns="45711" rIns="91426" bIns="45711" rtlCol="0"/>
          <a:lstStyle>
            <a:lvl1pPr algn="r">
              <a:defRPr sz="1200"/>
            </a:lvl1pPr>
          </a:lstStyle>
          <a:p>
            <a:fld id="{92CAA7FE-1F7A-463D-9103-CD4EB7246497}" type="datetimeFigureOut">
              <a:rPr kumimoji="1" lang="ja-JP" altLang="en-US" smtClean="0"/>
              <a:t>2017/8/28</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26" tIns="45711" rIns="91426" bIns="45711" rtlCol="0" anchor="ctr"/>
          <a:lstStyle/>
          <a:p>
            <a:endParaRPr lang="ja-JP" altLang="en-US" dirty="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6" tIns="45711" rIns="91426"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5"/>
            <a:ext cx="2949575" cy="496887"/>
          </a:xfrm>
          <a:prstGeom prst="rect">
            <a:avLst/>
          </a:prstGeom>
        </p:spPr>
        <p:txBody>
          <a:bodyPr vert="horz" lIns="91426" tIns="45711" rIns="91426" bIns="457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26" tIns="45711" rIns="91426" bIns="45711" rtlCol="0" anchor="b"/>
          <a:lstStyle>
            <a:lvl1pPr algn="r">
              <a:defRPr sz="1200"/>
            </a:lvl1pPr>
          </a:lstStyle>
          <a:p>
            <a:fld id="{B2E1436C-14D2-4DB2-A13E-C2FD028D0B06}" type="slidenum">
              <a:rPr kumimoji="1" lang="ja-JP" altLang="en-US" smtClean="0"/>
              <a:t>‹#›</a:t>
            </a:fld>
            <a:endParaRPr kumimoji="1" lang="ja-JP" altLang="en-US" dirty="0"/>
          </a:p>
        </p:txBody>
      </p:sp>
    </p:spTree>
    <p:extLst>
      <p:ext uri="{BB962C8B-B14F-4D97-AF65-F5344CB8AC3E}">
        <p14:creationId xmlns:p14="http://schemas.microsoft.com/office/powerpoint/2010/main" val="1003881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42662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2209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43457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313725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89342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04256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04329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51291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61616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94062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3EA13C-D959-4AE2-B381-4BC354D16E67}" type="datetimeFigureOut">
              <a:rPr kumimoji="1" lang="ja-JP" altLang="en-US" smtClean="0"/>
              <a:t>2017/8/28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324002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EA13C-D959-4AE2-B381-4BC354D16E67}" type="datetimeFigureOut">
              <a:rPr kumimoji="1" lang="ja-JP" altLang="en-US" smtClean="0"/>
              <a:t>2017/8/28</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60920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79619" y="980728"/>
            <a:ext cx="8024827" cy="9361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ja-JP" sz="1200" dirty="0">
                <a:latin typeface="HG丸ｺﾞｼｯｸM-PRO" panose="020F0600000000000000" pitchFamily="50" charset="-128"/>
                <a:ea typeface="HG丸ｺﾞｼｯｸM-PRO" panose="020F0600000000000000" pitchFamily="50" charset="-128"/>
              </a:rPr>
              <a:t>＜前回研究会</a:t>
            </a:r>
            <a:r>
              <a:rPr lang="ja-JP" altLang="ja-JP" sz="1200" dirty="0" smtClean="0">
                <a:latin typeface="HG丸ｺﾞｼｯｸM-PRO" panose="020F0600000000000000" pitchFamily="50" charset="-128"/>
                <a:ea typeface="HG丸ｺﾞｼｯｸM-PRO" panose="020F0600000000000000" pitchFamily="50" charset="-128"/>
              </a:rPr>
              <a:t>等</a:t>
            </a:r>
            <a:r>
              <a:rPr lang="ja-JP" altLang="en-US" sz="1200" dirty="0" smtClean="0">
                <a:latin typeface="HG丸ｺﾞｼｯｸM-PRO" panose="020F0600000000000000" pitchFamily="50" charset="-128"/>
                <a:ea typeface="HG丸ｺﾞｼｯｸM-PRO" panose="020F0600000000000000" pitchFamily="50" charset="-128"/>
              </a:rPr>
              <a:t>で</a:t>
            </a:r>
            <a:r>
              <a:rPr lang="ja-JP" altLang="ja-JP" sz="1200" dirty="0" smtClean="0">
                <a:latin typeface="HG丸ｺﾞｼｯｸM-PRO" panose="020F0600000000000000" pitchFamily="50" charset="-128"/>
                <a:ea typeface="HG丸ｺﾞｼｯｸM-PRO" panose="020F0600000000000000" pitchFamily="50" charset="-128"/>
              </a:rPr>
              <a:t>の意見＞</a:t>
            </a:r>
            <a:endParaRPr lang="ja-JP" altLang="ja-JP" sz="12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発</a:t>
            </a:r>
            <a:r>
              <a:rPr lang="ja-JP" altLang="en-US" sz="1200" dirty="0">
                <a:solidFill>
                  <a:schemeClr val="tx1"/>
                </a:solidFill>
                <a:latin typeface="HG丸ｺﾞｼｯｸM-PRO" panose="020F0600000000000000" pitchFamily="50" charset="-128"/>
                <a:ea typeface="HG丸ｺﾞｼｯｸM-PRO" panose="020F0600000000000000" pitchFamily="50" charset="-128"/>
              </a:rPr>
              <a:t>災後の時間軸を考慮す</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べき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中央省庁の受援を考える必要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受援の司令塔は被災地外に置く必要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○各省庁のニーズの把握が難しい　○首都圏で体制を確立するのに時間を要するという想定が考えられる</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557518" y="2492896"/>
            <a:ext cx="8024827" cy="1584176"/>
          </a:xfrm>
          <a:prstGeom prst="roundRect">
            <a:avLst>
              <a:gd name="adj" fmla="val 5528"/>
            </a:avLst>
          </a:prstGeom>
        </p:spPr>
        <p:style>
          <a:lnRef idx="1">
            <a:schemeClr val="accent5"/>
          </a:lnRef>
          <a:fillRef idx="2">
            <a:schemeClr val="accent5"/>
          </a:fillRef>
          <a:effectRef idx="1">
            <a:schemeClr val="accent5"/>
          </a:effectRef>
          <a:fontRef idx="minor">
            <a:schemeClr val="dk1"/>
          </a:fontRef>
        </p:style>
        <p:txBody>
          <a:bodyPr rtlCol="0" anchor="t"/>
          <a:lstStyle/>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首都圏の災害では、政府としての災害対策本部（官邸、各省庁）の設置・運営までもが災害の影響下に置かれることになる。こうした首都圏の災害特有の事情から、政府の司令塔機能が首都圏で迅速に確立できない事態を想定しておくことが必要。そ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ため、首都圏</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での体制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が整うまで、災害</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応急対策に関する司令塔機能を一時的に大阪</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関西で代替することなどを検討する。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また、中央省庁のＢＣＰの中で、災害応急対策とは別に通常業務として継続が必要な業務等について、代替可能なものがないかを検討する。</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右矢印 5"/>
          <p:cNvSpPr/>
          <p:nvPr/>
        </p:nvSpPr>
        <p:spPr>
          <a:xfrm rot="5400000">
            <a:off x="4437001" y="1565810"/>
            <a:ext cx="269995" cy="1296144"/>
          </a:xfrm>
          <a:prstGeom prst="rightArrow">
            <a:avLst>
              <a:gd name="adj1" fmla="val 6877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755576" y="4293096"/>
            <a:ext cx="7632848" cy="864096"/>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t"/>
          <a:lstStyle/>
          <a:p>
            <a:pPr>
              <a:lnSpc>
                <a:spcPts val="1800"/>
              </a:lnSpc>
            </a:pPr>
            <a:r>
              <a:rPr lang="ja-JP" altLang="en-US" sz="1200" dirty="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）首都圏での災害応急対策に関わる政府の司令塔機能の代替</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 一時的な代替：首都圏での災対本部の立上げに時間</a:t>
            </a:r>
            <a:r>
              <a:rPr lang="ja-JP" altLang="en-US" sz="1200" dirty="0">
                <a:latin typeface="HG丸ｺﾞｼｯｸM-PRO" panose="020F0600000000000000" pitchFamily="50" charset="-128"/>
                <a:ea typeface="HG丸ｺﾞｼｯｸM-PRO" panose="020F0600000000000000" pitchFamily="50" charset="-128"/>
              </a:rPr>
              <a:t>を</a:t>
            </a:r>
            <a:r>
              <a:rPr lang="ja-JP" altLang="en-US" sz="1200" dirty="0" smtClean="0">
                <a:latin typeface="HG丸ｺﾞｼｯｸM-PRO" panose="020F0600000000000000" pitchFamily="50" charset="-128"/>
                <a:ea typeface="HG丸ｺﾞｼｯｸM-PRO" panose="020F0600000000000000" pitchFamily="50" charset="-128"/>
              </a:rPr>
              <a:t>要し、タイムラグが生じる場合を想定</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 補完的な代替：首都圏に設置された災対本部に対して、業務の分担や人的資源の支援を想定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744538" y="5373216"/>
            <a:ext cx="7632848" cy="648072"/>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t"/>
          <a:lstStyle/>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（２）国民生活に必要な各省庁の通常業務で継続すべきものの代替</a:t>
            </a:r>
            <a:endParaRPr lang="en-US" altLang="ja-JP" sz="12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200" dirty="0" smtClean="0">
                <a:latin typeface="HG丸ｺﾞｼｯｸM-PRO" panose="020F0600000000000000" pitchFamily="50" charset="-128"/>
                <a:ea typeface="HG丸ｺﾞｼｯｸM-PRO" panose="020F0600000000000000" pitchFamily="50" charset="-128"/>
              </a:rPr>
              <a:t>　　　 ◆ 各省庁のＢＣＰ（公表版）に示されている業務を中心に、関西での代替の可能性を検討</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行政分野のバックアップ機能強化に向けた検討（１）　今後の進め方案</a:t>
            </a:r>
            <a:endParaRPr kumimoji="1" lang="ja-JP" altLang="en-US" sz="1700" b="1"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1</a:t>
            </a:fld>
            <a:endParaRPr lang="ja-JP" altLang="en-US" sz="2000" b="1" dirty="0">
              <a:solidFill>
                <a:schemeClr val="bg1">
                  <a:lumMod val="50000"/>
                </a:schemeClr>
              </a:solidFill>
            </a:endParaRPr>
          </a:p>
        </p:txBody>
      </p:sp>
      <p:sp>
        <p:nvSpPr>
          <p:cNvPr id="3" name="テキスト ボックス 2"/>
          <p:cNvSpPr txBox="1"/>
          <p:nvPr/>
        </p:nvSpPr>
        <p:spPr>
          <a:xfrm>
            <a:off x="7956376" y="161682"/>
            <a:ext cx="936104" cy="369332"/>
          </a:xfrm>
          <a:prstGeom prst="rect">
            <a:avLst/>
          </a:prstGeom>
          <a:solidFill>
            <a:schemeClr val="bg1"/>
          </a:solidFill>
        </p:spPr>
        <p:txBody>
          <a:bodyPr wrap="square" rtlCol="0">
            <a:spAutoFit/>
          </a:bodyPr>
          <a:lstStyle/>
          <a:p>
            <a:pPr algn="ctr"/>
            <a:r>
              <a:rPr kumimoji="1" lang="ja-JP" altLang="en-US" dirty="0" smtClean="0">
                <a:solidFill>
                  <a:schemeClr val="bg1">
                    <a:lumMod val="65000"/>
                  </a:schemeClr>
                </a:solidFill>
              </a:rPr>
              <a:t>資料１</a:t>
            </a:r>
            <a:endParaRPr kumimoji="1" lang="ja-JP" altLang="en-US" dirty="0">
              <a:solidFill>
                <a:schemeClr val="bg1">
                  <a:lumMod val="65000"/>
                </a:schemeClr>
              </a:solidFill>
            </a:endParaRPr>
          </a:p>
        </p:txBody>
      </p:sp>
    </p:spTree>
    <p:extLst>
      <p:ext uri="{BB962C8B-B14F-4D97-AF65-F5344CB8AC3E}">
        <p14:creationId xmlns:p14="http://schemas.microsoft.com/office/powerpoint/2010/main" val="425048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行政分野のバックアップ機能強化に</a:t>
            </a:r>
            <a:r>
              <a:rPr lang="ja-JP" altLang="en-US" sz="1700" b="1" dirty="0">
                <a:latin typeface="HG丸ｺﾞｼｯｸM-PRO" panose="020F0600000000000000" pitchFamily="50" charset="-128"/>
                <a:ea typeface="HG丸ｺﾞｼｯｸM-PRO" panose="020F0600000000000000" pitchFamily="50" charset="-128"/>
              </a:rPr>
              <a:t>向けた検討（２）　政府の司令塔機能の</a:t>
            </a:r>
            <a:r>
              <a:rPr lang="ja-JP" altLang="en-US" sz="1700" b="1" dirty="0" smtClean="0">
                <a:latin typeface="HG丸ｺﾞｼｯｸM-PRO" panose="020F0600000000000000" pitchFamily="50" charset="-128"/>
                <a:ea typeface="HG丸ｺﾞｼｯｸM-PRO" panose="020F0600000000000000" pitchFamily="50" charset="-128"/>
              </a:rPr>
              <a:t>代替</a:t>
            </a:r>
            <a:endParaRPr kumimoji="1" lang="ja-JP" altLang="en-US" sz="17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38203999"/>
              </p:ext>
            </p:extLst>
          </p:nvPr>
        </p:nvGraphicFramePr>
        <p:xfrm>
          <a:off x="395535" y="1804784"/>
          <a:ext cx="8280681" cy="2992366"/>
        </p:xfrm>
        <a:graphic>
          <a:graphicData uri="http://schemas.openxmlformats.org/drawingml/2006/table">
            <a:tbl>
              <a:tblPr firstRow="1" bandRow="1">
                <a:tableStyleId>{5940675A-B579-460E-94D1-54222C63F5DA}</a:tableStyleId>
              </a:tblPr>
              <a:tblGrid>
                <a:gridCol w="3133324"/>
                <a:gridCol w="820633"/>
                <a:gridCol w="2022708"/>
                <a:gridCol w="812122"/>
                <a:gridCol w="745947"/>
                <a:gridCol w="745947"/>
              </a:tblGrid>
              <a:tr h="356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首都直下地震発生</a:t>
                      </a:r>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234">
                <a:tc>
                  <a:txBody>
                    <a:bodyPr/>
                    <a:lstStyle/>
                    <a:p>
                      <a:r>
                        <a:rPr kumimoji="1" lang="ja-JP" altLang="en-US" sz="1400" b="1" dirty="0" smtClean="0">
                          <a:latin typeface="Meiryo UI" panose="020B0604030504040204" pitchFamily="50" charset="-128"/>
                          <a:ea typeface="Meiryo UI" panose="020B0604030504040204" pitchFamily="50" charset="-128"/>
                        </a:rPr>
                        <a:t>　　　　↓</a:t>
                      </a:r>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56234">
                <a:tc>
                  <a:txBody>
                    <a:bodyPr/>
                    <a:lstStyle/>
                    <a:p>
                      <a:r>
                        <a:rPr kumimoji="1" lang="ja-JP" altLang="en-US" sz="1400" b="1" dirty="0" smtClean="0">
                          <a:latin typeface="Meiryo UI" panose="020B0604030504040204" pitchFamily="50" charset="-128"/>
                          <a:ea typeface="Meiryo UI" panose="020B0604030504040204" pitchFamily="50" charset="-128"/>
                        </a:rPr>
                        <a:t>官邸対策室設置、緊急参集チーム招集</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smtClean="0">
                          <a:latin typeface="Meiryo UI" panose="020B0604030504040204" pitchFamily="50" charset="-128"/>
                          <a:ea typeface="Meiryo UI" panose="020B0604030504040204" pitchFamily="50" charset="-128"/>
                        </a:rPr>
                        <a:t>3</a:t>
                      </a:r>
                      <a:r>
                        <a:rPr kumimoji="1" lang="ja-JP" altLang="en-US" sz="1400" b="1" dirty="0" smtClean="0">
                          <a:latin typeface="Meiryo UI" panose="020B0604030504040204" pitchFamily="50" charset="-128"/>
                          <a:ea typeface="Meiryo UI" panose="020B0604030504040204" pitchFamily="50" charset="-128"/>
                        </a:rPr>
                        <a:t>分</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56234">
                <a:tc>
                  <a:txBody>
                    <a:bodyPr/>
                    <a:lstStyle/>
                    <a:p>
                      <a:r>
                        <a:rPr kumimoji="1" lang="ja-JP" altLang="en-US" sz="1400" b="1" dirty="0" smtClean="0">
                          <a:latin typeface="Meiryo UI" panose="020B0604030504040204" pitchFamily="50" charset="-128"/>
                          <a:ea typeface="Meiryo UI" panose="020B0604030504040204" pitchFamily="50" charset="-128"/>
                        </a:rPr>
                        <a:t>総理指示</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分</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b="1" dirty="0" smtClean="0">
                          <a:latin typeface="Meiryo UI" panose="020B0604030504040204" pitchFamily="50" charset="-128"/>
                          <a:ea typeface="Meiryo UI" panose="020B0604030504040204" pitchFamily="50" charset="-128"/>
                        </a:rPr>
                        <a:t>本部の場所の検討開始</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56234">
                <a:tc>
                  <a:txBody>
                    <a:bodyPr/>
                    <a:lstStyle/>
                    <a:p>
                      <a:r>
                        <a:rPr kumimoji="1" lang="ja-JP" altLang="en-US" sz="1400" b="1" dirty="0" smtClean="0">
                          <a:latin typeface="Meiryo UI" panose="020B0604030504040204" pitchFamily="50" charset="-128"/>
                          <a:ea typeface="Meiryo UI" panose="020B0604030504040204" pitchFamily="50" charset="-128"/>
                        </a:rPr>
                        <a:t>緊急参集チームによる協議の開始</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smtClean="0">
                          <a:latin typeface="Meiryo UI" panose="020B0604030504040204" pitchFamily="50" charset="-128"/>
                          <a:ea typeface="Meiryo UI" panose="020B0604030504040204" pitchFamily="50" charset="-128"/>
                        </a:rPr>
                        <a:t>30</a:t>
                      </a:r>
                      <a:r>
                        <a:rPr kumimoji="1" lang="ja-JP" altLang="en-US" sz="1400" b="1" dirty="0" smtClean="0">
                          <a:latin typeface="Meiryo UI" panose="020B0604030504040204" pitchFamily="50" charset="-128"/>
                          <a:ea typeface="Meiryo UI" panose="020B0604030504040204" pitchFamily="50" charset="-128"/>
                        </a:rPr>
                        <a:t>分</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本部の場所の案</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56234">
                <a:tc>
                  <a:txBody>
                    <a:bodyPr/>
                    <a:lstStyle/>
                    <a:p>
                      <a:r>
                        <a:rPr kumimoji="1" lang="ja-JP" altLang="en-US" sz="1400" b="1" dirty="0" smtClean="0">
                          <a:latin typeface="Meiryo UI" panose="020B0604030504040204" pitchFamily="50" charset="-128"/>
                          <a:ea typeface="Meiryo UI" panose="020B0604030504040204" pitchFamily="50" charset="-128"/>
                        </a:rPr>
                        <a:t>臨時閣議（持ち回り）</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smtClean="0">
                          <a:latin typeface="Meiryo UI" panose="020B0604030504040204" pitchFamily="50" charset="-128"/>
                          <a:ea typeface="Meiryo UI" panose="020B0604030504040204" pitchFamily="50" charset="-128"/>
                        </a:rPr>
                        <a:t>100</a:t>
                      </a:r>
                      <a:r>
                        <a:rPr kumimoji="1" lang="ja-JP" altLang="en-US" sz="1400" b="1" dirty="0" smtClean="0">
                          <a:latin typeface="Meiryo UI" panose="020B0604030504040204" pitchFamily="50" charset="-128"/>
                          <a:ea typeface="Meiryo UI" panose="020B0604030504040204" pitchFamily="50" charset="-128"/>
                        </a:rPr>
                        <a:t>分</a:t>
                      </a:r>
                      <a:endParaRPr kumimoji="1" lang="ja-JP" altLang="en-US" sz="14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本部の場所の決定</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56234">
                <a:tc>
                  <a:txBody>
                    <a:bodyPr/>
                    <a:lstStyle/>
                    <a:p>
                      <a:r>
                        <a:rPr kumimoji="1" lang="ja-JP" altLang="en-US" sz="1400" b="1" dirty="0" smtClean="0">
                          <a:latin typeface="Meiryo UI" panose="020B0604030504040204" pitchFamily="50" charset="-128"/>
                          <a:ea typeface="Meiryo UI" panose="020B0604030504040204" pitchFamily="50" charset="-128"/>
                        </a:rPr>
                        <a:t>　　　　↓</a:t>
                      </a:r>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498728">
                <a:tc>
                  <a:txBody>
                    <a:bodyPr/>
                    <a:lstStyle/>
                    <a:p>
                      <a:r>
                        <a:rPr kumimoji="1" lang="ja-JP" altLang="en-US" sz="1400" b="1" dirty="0" smtClean="0">
                          <a:latin typeface="Meiryo UI" panose="020B0604030504040204" pitchFamily="50" charset="-128"/>
                          <a:ea typeface="Meiryo UI" panose="020B0604030504040204" pitchFamily="50" charset="-128"/>
                        </a:rPr>
                        <a:t>政府の災害対策本部会議</a:t>
                      </a:r>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400" b="1" dirty="0" smtClean="0">
                          <a:latin typeface="Meiryo UI" panose="020B0604030504040204" pitchFamily="50" charset="-128"/>
                          <a:ea typeface="Meiryo UI" panose="020B0604030504040204" pitchFamily="50" charset="-128"/>
                        </a:rPr>
                        <a:t>120</a:t>
                      </a:r>
                      <a:r>
                        <a:rPr kumimoji="1" lang="ja-JP" altLang="en-US" sz="1400" b="1" dirty="0" smtClean="0">
                          <a:latin typeface="Meiryo UI" panose="020B0604030504040204" pitchFamily="50" charset="-128"/>
                          <a:ea typeface="Meiryo UI" panose="020B0604030504040204" pitchFamily="50" charset="-128"/>
                        </a:rPr>
                        <a:t>分</a:t>
                      </a:r>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100" b="1" dirty="0" smtClean="0">
                          <a:latin typeface="Meiryo UI" panose="020B0604030504040204" pitchFamily="50" charset="-128"/>
                          <a:ea typeface="Meiryo UI" panose="020B0604030504040204" pitchFamily="50" charset="-128"/>
                        </a:rPr>
                        <a:t>首都直下地震対策大綱での目安</a:t>
                      </a:r>
                      <a:endParaRPr kumimoji="1" lang="ja-JP" altLang="en-US" sz="1100" b="1" dirty="0">
                        <a:latin typeface="Meiryo UI" panose="020B0604030504040204" pitchFamily="50" charset="-128"/>
                        <a:ea typeface="Meiryo UI" panose="020B0604030504040204" pitchFamily="50" charset="-128"/>
                      </a:endParaRPr>
                    </a:p>
                  </a:txBody>
                  <a:tcPr marR="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400" b="1"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下矢印 4"/>
          <p:cNvSpPr/>
          <p:nvPr/>
        </p:nvSpPr>
        <p:spPr>
          <a:xfrm>
            <a:off x="6450794" y="2157928"/>
            <a:ext cx="360000" cy="18360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latin typeface="Meiryo UI" panose="020B0604030504040204" pitchFamily="50" charset="-128"/>
                <a:ea typeface="Meiryo UI" panose="020B0604030504040204" pitchFamily="50" charset="-128"/>
              </a:rPr>
              <a:t>　緊急参集チーム</a:t>
            </a:r>
            <a:endParaRPr kumimoji="1" lang="ja-JP" altLang="en-US" sz="1200" b="1" dirty="0">
              <a:latin typeface="Meiryo UI" panose="020B0604030504040204" pitchFamily="50" charset="-128"/>
              <a:ea typeface="Meiryo UI" panose="020B0604030504040204" pitchFamily="50" charset="-128"/>
            </a:endParaRPr>
          </a:p>
        </p:txBody>
      </p:sp>
      <p:sp>
        <p:nvSpPr>
          <p:cNvPr id="33" name="下矢印 32"/>
          <p:cNvSpPr/>
          <p:nvPr/>
        </p:nvSpPr>
        <p:spPr>
          <a:xfrm>
            <a:off x="7170130" y="2157818"/>
            <a:ext cx="360000" cy="26280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latin typeface="Meiryo UI" panose="020B0604030504040204" pitchFamily="50" charset="-128"/>
                <a:ea typeface="Meiryo UI" panose="020B0604030504040204" pitchFamily="50" charset="-128"/>
              </a:rPr>
              <a:t>　首都圏での準備</a:t>
            </a:r>
            <a:endParaRPr kumimoji="1" lang="ja-JP" altLang="en-US" sz="12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86706" y="5447546"/>
            <a:ext cx="7848872" cy="861774"/>
          </a:xfrm>
          <a:prstGeom prst="rect">
            <a:avLst/>
          </a:prstGeom>
          <a:noFill/>
        </p:spPr>
        <p:txBody>
          <a:bodyPr wrap="square" rtlCol="0">
            <a:spAutoFit/>
          </a:bodyPr>
          <a:lstStyle/>
          <a:p>
            <a:pPr>
              <a:lnSpc>
                <a:spcPts val="2000"/>
              </a:lnSpc>
            </a:pPr>
            <a:r>
              <a:rPr kumimoji="1" lang="ja-JP" altLang="en-US" sz="1400" dirty="0" smtClean="0">
                <a:latin typeface="Meiryo UI" panose="020B0604030504040204" pitchFamily="50" charset="-128"/>
                <a:ea typeface="Meiryo UI" panose="020B0604030504040204" pitchFamily="50" charset="-128"/>
              </a:rPr>
              <a:t>緊急参集チームの対応は想定どおりに進んで</a:t>
            </a:r>
            <a:r>
              <a:rPr lang="ja-JP" altLang="en-US" sz="1400" dirty="0" smtClean="0">
                <a:latin typeface="Meiryo UI" panose="020B0604030504040204" pitchFamily="50" charset="-128"/>
                <a:ea typeface="Meiryo UI" panose="020B0604030504040204" pitchFamily="50" charset="-128"/>
              </a:rPr>
              <a:t>も、政府全体としての</a:t>
            </a:r>
            <a:r>
              <a:rPr kumimoji="1" lang="ja-JP" altLang="en-US" sz="1400" dirty="0" smtClean="0">
                <a:latin typeface="Meiryo UI" panose="020B0604030504040204" pitchFamily="50" charset="-128"/>
                <a:ea typeface="Meiryo UI" panose="020B0604030504040204" pitchFamily="50" charset="-128"/>
              </a:rPr>
              <a:t>首都圏（被災地）での体制構築</a:t>
            </a:r>
            <a:r>
              <a:rPr lang="ja-JP" altLang="en-US" sz="1400" dirty="0">
                <a:latin typeface="Meiryo UI" panose="020B0604030504040204" pitchFamily="50" charset="-128"/>
                <a:ea typeface="Meiryo UI" panose="020B0604030504040204" pitchFamily="50" charset="-128"/>
              </a:rPr>
              <a:t>は</a:t>
            </a:r>
            <a:r>
              <a:rPr lang="ja-JP" altLang="en-US" sz="1400" dirty="0" smtClean="0">
                <a:latin typeface="Meiryo UI" panose="020B0604030504040204" pitchFamily="50" charset="-128"/>
                <a:ea typeface="Meiryo UI" panose="020B0604030504040204" pitchFamily="50" charset="-128"/>
              </a:rPr>
              <a:t>、現地</a:t>
            </a:r>
            <a:r>
              <a:rPr kumimoji="1" lang="ja-JP" altLang="en-US" sz="1400" dirty="0" smtClean="0">
                <a:latin typeface="Meiryo UI" panose="020B0604030504040204" pitchFamily="50" charset="-128"/>
                <a:ea typeface="Meiryo UI" panose="020B0604030504040204" pitchFamily="50" charset="-128"/>
              </a:rPr>
              <a:t>の状況、本部の設置場所（官邸周辺、首都圏近郊、首都圏外）などにより変動する想定が必要。</a:t>
            </a:r>
            <a:endParaRPr kumimoji="1" lang="en-US" altLang="ja-JP" sz="1400" dirty="0" smtClean="0">
              <a:latin typeface="Meiryo UI" panose="020B0604030504040204" pitchFamily="50" charset="-128"/>
              <a:ea typeface="Meiryo UI" panose="020B0604030504040204" pitchFamily="50" charset="-128"/>
            </a:endParaRPr>
          </a:p>
          <a:p>
            <a:pPr>
              <a:lnSpc>
                <a:spcPts val="2000"/>
              </a:lnSpc>
            </a:pPr>
            <a:r>
              <a:rPr lang="ja-JP" altLang="en-US" sz="1400" dirty="0" smtClean="0">
                <a:latin typeface="Meiryo UI" panose="020B0604030504040204" pitchFamily="50" charset="-128"/>
                <a:ea typeface="Meiryo UI" panose="020B0604030504040204" pitchFamily="50" charset="-128"/>
              </a:rPr>
              <a:t>これに対し、</a:t>
            </a:r>
            <a:r>
              <a:rPr lang="ja-JP" altLang="en-US" sz="1400" b="1" dirty="0" smtClean="0">
                <a:latin typeface="Meiryo UI" panose="020B0604030504040204" pitchFamily="50" charset="-128"/>
                <a:ea typeface="Meiryo UI" panose="020B0604030504040204" pitchFamily="50" charset="-128"/>
              </a:rPr>
              <a:t>被災地でない関西圏では、時間外の参集も含め、相対的に迅速なスタンバイが可能。</a:t>
            </a:r>
            <a:endParaRPr kumimoji="1" lang="ja-JP" altLang="en-US" sz="1400" b="1" dirty="0">
              <a:latin typeface="Meiryo UI" panose="020B0604030504040204" pitchFamily="50" charset="-128"/>
              <a:ea typeface="Meiryo UI" panose="020B0604030504040204" pitchFamily="50" charset="-128"/>
            </a:endParaRPr>
          </a:p>
        </p:txBody>
      </p:sp>
      <p:sp>
        <p:nvSpPr>
          <p:cNvPr id="8" name="爆発 1 7"/>
          <p:cNvSpPr/>
          <p:nvPr/>
        </p:nvSpPr>
        <p:spPr>
          <a:xfrm>
            <a:off x="6804248" y="4437112"/>
            <a:ext cx="1152000" cy="648000"/>
          </a:xfrm>
          <a:prstGeom prst="irregularSeal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下矢印 34"/>
          <p:cNvSpPr/>
          <p:nvPr/>
        </p:nvSpPr>
        <p:spPr>
          <a:xfrm>
            <a:off x="7900542" y="2161324"/>
            <a:ext cx="360000" cy="26280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latin typeface="Meiryo UI" panose="020B0604030504040204" pitchFamily="50" charset="-128"/>
                <a:ea typeface="Meiryo UI" panose="020B0604030504040204" pitchFamily="50" charset="-128"/>
              </a:rPr>
              <a:t>　関西圏での準備</a:t>
            </a:r>
            <a:endParaRPr kumimoji="1" lang="ja-JP" altLang="en-US" sz="1200" b="1" dirty="0">
              <a:latin typeface="Meiryo UI" panose="020B0604030504040204" pitchFamily="50" charset="-128"/>
              <a:ea typeface="Meiryo UI" panose="020B0604030504040204" pitchFamily="50" charset="-128"/>
            </a:endParaRPr>
          </a:p>
        </p:txBody>
      </p:sp>
      <p:sp>
        <p:nvSpPr>
          <p:cNvPr id="25" name="正方形/長方形 24"/>
          <p:cNvSpPr/>
          <p:nvPr/>
        </p:nvSpPr>
        <p:spPr>
          <a:xfrm>
            <a:off x="6771611" y="4638585"/>
            <a:ext cx="1167349" cy="30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様々な状況</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251519" y="1124744"/>
            <a:ext cx="7288137" cy="2763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■政府の災対本部設置までのイメージ</a:t>
            </a:r>
            <a:endParaRPr kumimoji="1" lang="ja-JP" altLang="en-US" sz="16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2</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3837768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693" y="-27384"/>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a:defRPr/>
            </a:pPr>
            <a:r>
              <a:rPr kumimoji="0" lang="ja-JP" altLang="en-US" sz="2000"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代替のパターンと代替する業務について</a:t>
            </a:r>
            <a:endParaRPr kumimoji="0"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p:nvPr/>
        </p:nvSpPr>
        <p:spPr>
          <a:xfrm>
            <a:off x="253502" y="515168"/>
            <a:ext cx="856697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首都圏で災対本部（政府・省庁）が立ち上がるまでのタイムラグを埋めるケース</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253502" y="4043560"/>
            <a:ext cx="856697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首都圏の災対本部（政府・省庁）を補完するケース</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050685748"/>
              </p:ext>
            </p:extLst>
          </p:nvPr>
        </p:nvGraphicFramePr>
        <p:xfrm>
          <a:off x="325508" y="908720"/>
          <a:ext cx="8566972" cy="2808312"/>
        </p:xfrm>
        <a:graphic>
          <a:graphicData uri="http://schemas.openxmlformats.org/drawingml/2006/table">
            <a:tbl>
              <a:tblPr firstRow="1" bandRow="1">
                <a:tableStyleId>{5940675A-B579-460E-94D1-54222C63F5DA}</a:tableStyleId>
              </a:tblPr>
              <a:tblGrid>
                <a:gridCol w="1438180"/>
                <a:gridCol w="2376264"/>
                <a:gridCol w="2376264"/>
                <a:gridCol w="2376264"/>
              </a:tblGrid>
              <a:tr h="216024">
                <a:tc>
                  <a:txBody>
                    <a:bodyPr/>
                    <a:lstStyle/>
                    <a:p>
                      <a:pPr>
                        <a:lnSpc>
                          <a:spcPts val="2000"/>
                        </a:lnSpc>
                      </a:pP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r>
                        <a:rPr kumimoji="1" lang="ja-JP" altLang="en-US" sz="1400" dirty="0" smtClean="0">
                          <a:latin typeface="Meiryo UI" panose="020B0604030504040204" pitchFamily="50" charset="-128"/>
                          <a:ea typeface="Meiryo UI" panose="020B0604030504040204" pitchFamily="50" charset="-128"/>
                        </a:rPr>
                        <a:t>ケース１</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r>
                        <a:rPr kumimoji="1" lang="ja-JP" altLang="en-US" sz="1400" dirty="0" smtClean="0">
                          <a:latin typeface="Meiryo UI" panose="020B0604030504040204" pitchFamily="50" charset="-128"/>
                          <a:ea typeface="Meiryo UI" panose="020B0604030504040204" pitchFamily="50" charset="-128"/>
                        </a:rPr>
                        <a:t>ケース２</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r>
                        <a:rPr kumimoji="1" lang="ja-JP" altLang="en-US" sz="1400" dirty="0" smtClean="0">
                          <a:latin typeface="Meiryo UI" panose="020B0604030504040204" pitchFamily="50" charset="-128"/>
                          <a:ea typeface="Meiryo UI" panose="020B0604030504040204" pitchFamily="50" charset="-128"/>
                        </a:rPr>
                        <a:t>ケース３</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r h="290704">
                <a:tc>
                  <a:txBody>
                    <a:bodyPr/>
                    <a:lstStyle/>
                    <a:p>
                      <a:pPr>
                        <a:lnSpc>
                          <a:spcPts val="2000"/>
                        </a:lnSpc>
                      </a:pPr>
                      <a:r>
                        <a:rPr kumimoji="1" lang="ja-JP" altLang="en-US" sz="1400" dirty="0" smtClean="0">
                          <a:latin typeface="Meiryo UI" panose="020B0604030504040204" pitchFamily="50" charset="-128"/>
                          <a:ea typeface="Meiryo UI" panose="020B0604030504040204" pitchFamily="50" charset="-128"/>
                        </a:rPr>
                        <a:t>災対本部の場所</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官邸やその周辺</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首都圏近郊</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首都圏外</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r h="288032">
                <a:tc>
                  <a:txBody>
                    <a:bodyPr/>
                    <a:lstStyle/>
                    <a:p>
                      <a:pPr>
                        <a:lnSpc>
                          <a:spcPts val="2000"/>
                        </a:lnSpc>
                      </a:pPr>
                      <a:r>
                        <a:rPr kumimoji="1" lang="ja-JP" altLang="en-US" sz="1400" dirty="0" smtClean="0">
                          <a:latin typeface="Meiryo UI" panose="020B0604030504040204" pitchFamily="50" charset="-128"/>
                          <a:ea typeface="Meiryo UI" panose="020B0604030504040204" pitchFamily="50" charset="-128"/>
                        </a:rPr>
                        <a:t>タイムラグ</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＋（限定的）</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＋＋＋（ややあり）</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＋＋＋＋＋（１週程度）</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r h="288032">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関西圏への移動</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r>
                        <a:rPr kumimoji="1" lang="ja-JP" altLang="en-US" sz="1400" dirty="0" smtClean="0">
                          <a:latin typeface="Meiryo UI" panose="020B0604030504040204" pitchFamily="50" charset="-128"/>
                          <a:ea typeface="Meiryo UI" panose="020B0604030504040204" pitchFamily="50" charset="-128"/>
                        </a:rPr>
                        <a:t>なし</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なし</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あり</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r h="1504312">
                <a:tc>
                  <a:txBody>
                    <a:bodyPr/>
                    <a:lstStyle/>
                    <a:p>
                      <a:pPr>
                        <a:lnSpc>
                          <a:spcPts val="2000"/>
                        </a:lnSpc>
                      </a:pPr>
                      <a:r>
                        <a:rPr kumimoji="1" lang="ja-JP" altLang="en-US" sz="1400" dirty="0" smtClean="0">
                          <a:latin typeface="Meiryo UI" panose="020B0604030504040204" pitchFamily="50" charset="-128"/>
                          <a:ea typeface="Meiryo UI" panose="020B0604030504040204" pitchFamily="50" charset="-128"/>
                        </a:rPr>
                        <a:t>代替業務の検討</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・具体的にどの程度のタイムラグが生じる場合に、関西での対応業務が考えられるか</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2000"/>
                        </a:lnSpc>
                        <a:spcBef>
                          <a:spcPts val="600"/>
                        </a:spcBef>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想定は時間外で参集が想定以上に遅れる事態程度か</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・関西圏に意思決定できる人材がいないことを前提に、どのような業務を代替するか</a:t>
                      </a:r>
                    </a:p>
                    <a:p>
                      <a:pPr marL="95250" indent="-95250">
                        <a:lnSpc>
                          <a:spcPts val="2000"/>
                        </a:lnSpc>
                      </a:pP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・人材の移動前は意思決定できる人材が不存在</a:t>
                      </a:r>
                    </a:p>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　⇒　受入れ準備業務のみか</a:t>
                      </a:r>
                    </a:p>
                    <a:p>
                      <a:pPr marL="355600" indent="-355600">
                        <a:lnSpc>
                          <a:spcPts val="2000"/>
                        </a:lnSpc>
                      </a:pPr>
                      <a:r>
                        <a:rPr kumimoji="1" lang="ja-JP" altLang="en-US" sz="1400" dirty="0" smtClean="0">
                          <a:latin typeface="Meiryo UI" panose="020B0604030504040204" pitchFamily="50" charset="-128"/>
                          <a:ea typeface="Meiryo UI" panose="020B0604030504040204" pitchFamily="50" charset="-128"/>
                        </a:rPr>
                        <a:t>　⇒　代替を開始すべきものがあるか</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335739848"/>
              </p:ext>
            </p:extLst>
          </p:nvPr>
        </p:nvGraphicFramePr>
        <p:xfrm>
          <a:off x="280548" y="4403600"/>
          <a:ext cx="8566972" cy="2049736"/>
        </p:xfrm>
        <a:graphic>
          <a:graphicData uri="http://schemas.openxmlformats.org/drawingml/2006/table">
            <a:tbl>
              <a:tblPr firstRow="1" bandRow="1">
                <a:tableStyleId>{5940675A-B579-460E-94D1-54222C63F5DA}</a:tableStyleId>
              </a:tblPr>
              <a:tblGrid>
                <a:gridCol w="1438180"/>
                <a:gridCol w="2376264"/>
                <a:gridCol w="2376264"/>
                <a:gridCol w="2376264"/>
              </a:tblGrid>
              <a:tr h="216024">
                <a:tc>
                  <a:txBody>
                    <a:bodyPr/>
                    <a:lstStyle/>
                    <a:p>
                      <a:pPr>
                        <a:lnSpc>
                          <a:spcPts val="2000"/>
                        </a:lnSpc>
                      </a:pP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r>
                        <a:rPr kumimoji="1" lang="ja-JP" altLang="en-US" sz="1400" dirty="0" smtClean="0">
                          <a:latin typeface="Meiryo UI" panose="020B0604030504040204" pitchFamily="50" charset="-128"/>
                          <a:ea typeface="Meiryo UI" panose="020B0604030504040204" pitchFamily="50" charset="-128"/>
                        </a:rPr>
                        <a:t>ケース４</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r>
                        <a:rPr kumimoji="1" lang="ja-JP" altLang="en-US" sz="1400" dirty="0" smtClean="0">
                          <a:latin typeface="Meiryo UI" panose="020B0604030504040204" pitchFamily="50" charset="-128"/>
                          <a:ea typeface="Meiryo UI" panose="020B0604030504040204" pitchFamily="50" charset="-128"/>
                        </a:rPr>
                        <a:t>ケース５</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algn="ctr">
                        <a:lnSpc>
                          <a:spcPts val="2000"/>
                        </a:lnSpc>
                      </a:pP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r h="290704">
                <a:tc>
                  <a:txBody>
                    <a:bodyPr/>
                    <a:lstStyle/>
                    <a:p>
                      <a:pPr>
                        <a:lnSpc>
                          <a:spcPts val="2000"/>
                        </a:lnSpc>
                      </a:pPr>
                      <a:r>
                        <a:rPr kumimoji="1" lang="ja-JP" altLang="en-US" sz="1400" dirty="0" smtClean="0">
                          <a:latin typeface="Meiryo UI" panose="020B0604030504040204" pitchFamily="50" charset="-128"/>
                          <a:ea typeface="Meiryo UI" panose="020B0604030504040204" pitchFamily="50" charset="-128"/>
                        </a:rPr>
                        <a:t>手法</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関西で業務を分担</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関西から人員を派遣</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r h="1397736">
                <a:tc>
                  <a:txBody>
                    <a:bodyPr/>
                    <a:lstStyle/>
                    <a:p>
                      <a:pPr>
                        <a:lnSpc>
                          <a:spcPts val="2000"/>
                        </a:lnSpc>
                      </a:pPr>
                      <a:r>
                        <a:rPr kumimoji="1" lang="ja-JP" altLang="en-US" sz="1400" dirty="0" smtClean="0">
                          <a:latin typeface="Meiryo UI" panose="020B0604030504040204" pitchFamily="50" charset="-128"/>
                          <a:ea typeface="Meiryo UI" panose="020B0604030504040204" pitchFamily="50" charset="-128"/>
                        </a:rPr>
                        <a:t>代替業務の検討</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・広域支援のコーディネート</a:t>
                      </a:r>
                      <a:endParaRPr kumimoji="1" lang="en-US" altLang="ja-JP" sz="1400" dirty="0" smtClean="0">
                        <a:latin typeface="Meiryo UI" panose="020B0604030504040204" pitchFamily="50" charset="-128"/>
                        <a:ea typeface="Meiryo UI" panose="020B0604030504040204" pitchFamily="50" charset="-128"/>
                      </a:endParaRPr>
                    </a:p>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　⇒　具体的な内容は？</a:t>
                      </a:r>
                      <a:endParaRPr kumimoji="1" lang="en-US" altLang="ja-JP" sz="1400" dirty="0" smtClean="0">
                        <a:latin typeface="Meiryo UI" panose="020B0604030504040204" pitchFamily="50" charset="-128"/>
                        <a:ea typeface="Meiryo UI" panose="020B0604030504040204" pitchFamily="50" charset="-128"/>
                      </a:endParaRPr>
                    </a:p>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　　（防災庁の場合は？）</a:t>
                      </a:r>
                      <a:endParaRPr kumimoji="1" lang="en-US" altLang="ja-JP" sz="1400" dirty="0" smtClean="0">
                        <a:latin typeface="Meiryo UI" panose="020B0604030504040204" pitchFamily="50" charset="-128"/>
                        <a:ea typeface="Meiryo UI" panose="020B0604030504040204" pitchFamily="50" charset="-128"/>
                      </a:endParaRPr>
                    </a:p>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・他に考えられるか</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95250" indent="-95250">
                        <a:lnSpc>
                          <a:spcPts val="2000"/>
                        </a:lnSpc>
                      </a:pPr>
                      <a:r>
                        <a:rPr kumimoji="1" lang="ja-JP" altLang="en-US" sz="1400" dirty="0" smtClean="0">
                          <a:latin typeface="Meiryo UI" panose="020B0604030504040204" pitchFamily="50" charset="-128"/>
                          <a:ea typeface="Meiryo UI" panose="020B0604030504040204" pitchFamily="50" charset="-128"/>
                        </a:rPr>
                        <a:t>・特定の業務の想定が必要か　⇒　求められる人材は？</a:t>
                      </a:r>
                      <a:endParaRPr kumimoji="1" lang="en-US" altLang="ja-JP" sz="1400" dirty="0" smtClean="0">
                        <a:latin typeface="Meiryo UI" panose="020B0604030504040204" pitchFamily="50" charset="-128"/>
                        <a:ea typeface="Meiryo UI" panose="020B0604030504040204" pitchFamily="50" charset="-128"/>
                      </a:endParaRPr>
                    </a:p>
                    <a:p>
                      <a:pPr marL="180975" indent="-180975">
                        <a:lnSpc>
                          <a:spcPts val="2000"/>
                        </a:lnSpc>
                        <a:spcBef>
                          <a:spcPts val="600"/>
                        </a:spcBef>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現地災対や現場の業務の支援も検討が必要か</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c>
                  <a:txBody>
                    <a:bodyPr/>
                    <a:lstStyle/>
                    <a:p>
                      <a:pPr marL="95250" indent="-95250">
                        <a:lnSpc>
                          <a:spcPts val="2000"/>
                        </a:lnSpc>
                      </a:pP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tc>
              </a:tr>
            </a:tbl>
          </a:graphicData>
        </a:graphic>
      </p:graphicFrame>
      <p:sp>
        <p:nvSpPr>
          <p:cNvPr id="8"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3</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68842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842295"/>
            <a:ext cx="4032448" cy="342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39" name="正方形/長方形 138"/>
          <p:cNvSpPr/>
          <p:nvPr/>
        </p:nvSpPr>
        <p:spPr>
          <a:xfrm>
            <a:off x="251520" y="1520824"/>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首都圏</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正方形/長方形 148"/>
          <p:cNvSpPr/>
          <p:nvPr/>
        </p:nvSpPr>
        <p:spPr>
          <a:xfrm>
            <a:off x="436995" y="2372586"/>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正方形/長方形 159"/>
          <p:cNvSpPr/>
          <p:nvPr/>
        </p:nvSpPr>
        <p:spPr>
          <a:xfrm>
            <a:off x="436995" y="3667490"/>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kumimoji="1"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災対本部の設置</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7" name="直線矢印コネクタ 56"/>
          <p:cNvCxnSpPr>
            <a:stCxn id="149" idx="2"/>
          </p:cNvCxnSpPr>
          <p:nvPr/>
        </p:nvCxnSpPr>
        <p:spPr>
          <a:xfrm flipH="1">
            <a:off x="1259520" y="2660586"/>
            <a:ext cx="5467" cy="982937"/>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54357" y="764704"/>
            <a:ext cx="4032448"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ケース１　時間外に発災し、想定どおりの参集が困難</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ケース２　首都圏近郊等への移動に時間を要する</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3693" y="44624"/>
            <a:ext cx="9144000" cy="404664"/>
          </a:xfrm>
          <a:prstGeom prst="rect">
            <a:avLst/>
          </a:prstGeom>
          <a:noFill/>
          <a:ln w="25400" cap="flat" cmpd="sng" algn="ctr">
            <a:noFill/>
            <a:prstDash val="solid"/>
          </a:ln>
          <a:effectLst/>
        </p:spPr>
        <p:txBody>
          <a:bodyPr anchor="ctr"/>
          <a:lstStyle/>
          <a:p>
            <a:pPr lvl="0">
              <a:defRPr/>
            </a:pP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a:t>
            </a:r>
            <a:r>
              <a:rPr kumimoji="0" lang="ja-JP" altLang="en-US" b="1" i="0" u="none" strike="noStrike" kern="0" cap="none" spc="0" normalizeH="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考＞ 代替パターン </a:t>
            </a:r>
            <a:r>
              <a:rPr kumimoji="0" lang="ja-JP" altLang="en-US" b="1" kern="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首都圏で災対本部</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設置までの</a:t>
            </a: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タイムラグへの対応</a:t>
            </a:r>
            <a:endParaRPr kumimoji="0" lang="ja-JP" altLang="en-US"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爆発 1 4"/>
          <p:cNvSpPr/>
          <p:nvPr/>
        </p:nvSpPr>
        <p:spPr>
          <a:xfrm>
            <a:off x="403627" y="1835109"/>
            <a:ext cx="1695423" cy="5386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災害発生</a:t>
            </a:r>
            <a:endParaRPr kumimoji="1" lang="ja-JP" altLang="en-US" sz="1400" b="1" dirty="0">
              <a:latin typeface="Meiryo UI" panose="020B0604030504040204" pitchFamily="50" charset="-128"/>
              <a:ea typeface="Meiryo UI" panose="020B0604030504040204" pitchFamily="50" charset="-128"/>
            </a:endParaRPr>
          </a:p>
        </p:txBody>
      </p:sp>
      <p:sp>
        <p:nvSpPr>
          <p:cNvPr id="50" name="正方形/長方形 49"/>
          <p:cNvSpPr/>
          <p:nvPr/>
        </p:nvSpPr>
        <p:spPr>
          <a:xfrm>
            <a:off x="2267968" y="1520824"/>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 西</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2446947" y="2372586"/>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2424911" y="3661653"/>
            <a:ext cx="1678020" cy="288032"/>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支援体制に移行</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2438559" y="2877838"/>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kumimoji="1"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代替本部の設置</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矢印コネクタ 53"/>
          <p:cNvCxnSpPr>
            <a:stCxn id="51" idx="2"/>
            <a:endCxn id="53" idx="0"/>
          </p:cNvCxnSpPr>
          <p:nvPr/>
        </p:nvCxnSpPr>
        <p:spPr>
          <a:xfrm flipH="1">
            <a:off x="3266551" y="2660586"/>
            <a:ext cx="8388" cy="217252"/>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53" idx="2"/>
            <a:endCxn id="52" idx="0"/>
          </p:cNvCxnSpPr>
          <p:nvPr/>
        </p:nvCxnSpPr>
        <p:spPr>
          <a:xfrm flipH="1">
            <a:off x="3263921" y="3165838"/>
            <a:ext cx="2630" cy="49581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436995" y="2877838"/>
            <a:ext cx="1656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本部の設置までに</a:t>
            </a:r>
            <a:endParaRPr lang="en-US" altLang="ja-JP"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一定の時間を要する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4860032" y="1844824"/>
            <a:ext cx="4032448" cy="342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12" name="正方形/長方形 111"/>
          <p:cNvSpPr/>
          <p:nvPr/>
        </p:nvSpPr>
        <p:spPr>
          <a:xfrm>
            <a:off x="4859808" y="1520824"/>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首都圏</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p:cNvSpPr/>
          <p:nvPr/>
        </p:nvSpPr>
        <p:spPr>
          <a:xfrm>
            <a:off x="5045283" y="2370118"/>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正方形/長方形 113"/>
          <p:cNvSpPr/>
          <p:nvPr/>
        </p:nvSpPr>
        <p:spPr>
          <a:xfrm>
            <a:off x="5045283" y="4644669"/>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kumimoji="1"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災対本部の設置</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7" name="直線矢印コネクタ 116"/>
          <p:cNvCxnSpPr>
            <a:stCxn id="113" idx="2"/>
          </p:cNvCxnSpPr>
          <p:nvPr/>
        </p:nvCxnSpPr>
        <p:spPr>
          <a:xfrm>
            <a:off x="5873275" y="2658118"/>
            <a:ext cx="8" cy="216000"/>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0" name="爆発 1 119"/>
          <p:cNvSpPr/>
          <p:nvPr/>
        </p:nvSpPr>
        <p:spPr>
          <a:xfrm>
            <a:off x="5011915" y="1832641"/>
            <a:ext cx="1695423" cy="5386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災害発生</a:t>
            </a:r>
            <a:endParaRPr kumimoji="1" lang="ja-JP" altLang="en-US" sz="1400" b="1" dirty="0">
              <a:latin typeface="Meiryo UI" panose="020B0604030504040204" pitchFamily="50" charset="-128"/>
              <a:ea typeface="Meiryo UI" panose="020B0604030504040204" pitchFamily="50" charset="-128"/>
            </a:endParaRPr>
          </a:p>
        </p:txBody>
      </p:sp>
      <p:sp>
        <p:nvSpPr>
          <p:cNvPr id="121" name="正方形/長方形 120"/>
          <p:cNvSpPr/>
          <p:nvPr/>
        </p:nvSpPr>
        <p:spPr>
          <a:xfrm>
            <a:off x="6876256" y="1520824"/>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 西</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7055235" y="2370118"/>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7033199" y="4644637"/>
            <a:ext cx="1678020" cy="288032"/>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支援体制に移行</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正方形/長方形 123"/>
          <p:cNvSpPr/>
          <p:nvPr/>
        </p:nvSpPr>
        <p:spPr>
          <a:xfrm>
            <a:off x="7046847" y="2875370"/>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災対</a:t>
            </a:r>
            <a:r>
              <a:rPr kumimoji="1"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本部の設置</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5" name="直線矢印コネクタ 124"/>
          <p:cNvCxnSpPr>
            <a:stCxn id="122" idx="2"/>
            <a:endCxn id="124" idx="0"/>
          </p:cNvCxnSpPr>
          <p:nvPr/>
        </p:nvCxnSpPr>
        <p:spPr>
          <a:xfrm flipH="1">
            <a:off x="7874839" y="2658118"/>
            <a:ext cx="8388" cy="216000"/>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124" idx="2"/>
          </p:cNvCxnSpPr>
          <p:nvPr/>
        </p:nvCxnSpPr>
        <p:spPr>
          <a:xfrm flipH="1">
            <a:off x="7872209" y="3163370"/>
            <a:ext cx="2630" cy="3889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7" name="正方形/長方形 126"/>
          <p:cNvSpPr/>
          <p:nvPr/>
        </p:nvSpPr>
        <p:spPr>
          <a:xfrm>
            <a:off x="5045283" y="2877838"/>
            <a:ext cx="1656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本部の設置ができない</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右矢印 92"/>
          <p:cNvSpPr/>
          <p:nvPr/>
        </p:nvSpPr>
        <p:spPr>
          <a:xfrm>
            <a:off x="6745199" y="3179047"/>
            <a:ext cx="288000" cy="720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rPr>
              <a:t>要員移動</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29" name="正方形/長方形 128"/>
          <p:cNvSpPr/>
          <p:nvPr/>
        </p:nvSpPr>
        <p:spPr>
          <a:xfrm>
            <a:off x="5022783" y="4315530"/>
            <a:ext cx="1656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本部の設置が可能に</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0" name="右矢印 129"/>
          <p:cNvSpPr/>
          <p:nvPr/>
        </p:nvSpPr>
        <p:spPr>
          <a:xfrm flipH="1">
            <a:off x="6712699" y="4394873"/>
            <a:ext cx="288000" cy="720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要員</a:t>
            </a:r>
            <a:r>
              <a:rPr lang="ja-JP" altLang="en-US" sz="1000" b="1" dirty="0" smtClean="0">
                <a:solidFill>
                  <a:schemeClr val="tx1"/>
                </a:solidFill>
                <a:latin typeface="Meiryo UI" panose="020B0604030504040204" pitchFamily="50" charset="-128"/>
                <a:ea typeface="Meiryo UI" panose="020B0604030504040204" pitchFamily="50" charset="-128"/>
              </a:rPr>
              <a:t>移動</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862421" y="764704"/>
            <a:ext cx="4032448"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ケース３　首都圏での本部の設置ができない</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（関西への関係者の移動を伴う）</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二等辺三角形 33"/>
          <p:cNvSpPr/>
          <p:nvPr/>
        </p:nvSpPr>
        <p:spPr>
          <a:xfrm rot="10800000">
            <a:off x="1238602" y="5460696"/>
            <a:ext cx="2160000" cy="19973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251744" y="5755690"/>
            <a:ext cx="4032224"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・関西の人的資源で対応する必要</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　対応可能な業務はどこまでか</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対応可能な業務を増やすにはどうすればよいか</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乗算記号 34"/>
          <p:cNvSpPr/>
          <p:nvPr/>
        </p:nvSpPr>
        <p:spPr>
          <a:xfrm>
            <a:off x="5549238" y="2875370"/>
            <a:ext cx="648072" cy="1658668"/>
          </a:xfrm>
          <a:prstGeom prst="mathMultiply">
            <a:avLst>
              <a:gd name="adj1" fmla="val 1088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二等辺三角形 140"/>
          <p:cNvSpPr/>
          <p:nvPr/>
        </p:nvSpPr>
        <p:spPr>
          <a:xfrm rot="10800000">
            <a:off x="5859945" y="5460696"/>
            <a:ext cx="2160000" cy="19973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p:nvSpPr>
        <p:spPr>
          <a:xfrm>
            <a:off x="4873087" y="5755690"/>
            <a:ext cx="4032224"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・要員異動前は関西の人的資源で対応する必要</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・要員異動後は</a:t>
            </a: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関西の人的資源はどう活用されるべきか</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矢印コネクタ 58"/>
          <p:cNvCxnSpPr/>
          <p:nvPr/>
        </p:nvCxnSpPr>
        <p:spPr>
          <a:xfrm>
            <a:off x="1255473" y="3955490"/>
            <a:ext cx="4159" cy="134914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a:off x="5867808" y="4934667"/>
            <a:ext cx="8105" cy="41885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大かっこ 1"/>
          <p:cNvSpPr/>
          <p:nvPr/>
        </p:nvSpPr>
        <p:spPr>
          <a:xfrm>
            <a:off x="2470469" y="4347948"/>
            <a:ext cx="1466758" cy="619137"/>
          </a:xfrm>
          <a:prstGeom prst="bracketPair">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r>
              <a:rPr kumimoji="1" lang="ja-JP" altLang="en-US" sz="1050" dirty="0" smtClean="0">
                <a:latin typeface="Meiryo UI" panose="020B0604030504040204" pitchFamily="50" charset="-128"/>
                <a:ea typeface="Meiryo UI" panose="020B0604030504040204" pitchFamily="50" charset="-128"/>
              </a:rPr>
              <a:t>代替期間は</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ケース</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は限定的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ケース</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はやや間あり</a:t>
            </a:r>
            <a:endParaRPr kumimoji="1" lang="ja-JP" altLang="en-US" sz="1050" dirty="0">
              <a:latin typeface="Meiryo UI" panose="020B0604030504040204" pitchFamily="50" charset="-128"/>
              <a:ea typeface="Meiryo UI" panose="020B0604030504040204" pitchFamily="50" charset="-128"/>
            </a:endParaRPr>
          </a:p>
        </p:txBody>
      </p:sp>
      <p:cxnSp>
        <p:nvCxnSpPr>
          <p:cNvPr id="46" name="直線矢印コネクタ 45"/>
          <p:cNvCxnSpPr>
            <a:endCxn id="123" idx="0"/>
          </p:cNvCxnSpPr>
          <p:nvPr/>
        </p:nvCxnSpPr>
        <p:spPr>
          <a:xfrm>
            <a:off x="7872209" y="3553208"/>
            <a:ext cx="0" cy="1091429"/>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4"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4</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10127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矢印 3"/>
          <p:cNvSpPr/>
          <p:nvPr/>
        </p:nvSpPr>
        <p:spPr>
          <a:xfrm>
            <a:off x="899592" y="944687"/>
            <a:ext cx="720080" cy="648000"/>
          </a:xfrm>
          <a:prstGeom prst="rightArrow">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1619672" y="944687"/>
            <a:ext cx="7272808" cy="64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smtClean="0">
                <a:latin typeface="メイリオ" panose="020B0604030504040204" pitchFamily="50" charset="-128"/>
                <a:ea typeface="メイリオ" panose="020B0604030504040204" pitchFamily="50" charset="-128"/>
              </a:rPr>
              <a:t>首都圏での体制</a:t>
            </a:r>
            <a:endParaRPr kumimoji="1" lang="ja-JP" altLang="en-US" sz="1400" b="1"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395536" y="620688"/>
            <a:ext cx="504056" cy="56165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2"/>
                </a:solidFill>
                <a:latin typeface="メイリオ" panose="020B0604030504040204" pitchFamily="50" charset="-128"/>
                <a:ea typeface="メイリオ" panose="020B0604030504040204" pitchFamily="50" charset="-128"/>
              </a:rPr>
              <a:t>災害発生</a:t>
            </a:r>
            <a:endParaRPr kumimoji="1" lang="ja-JP" altLang="en-US" b="1" dirty="0">
              <a:solidFill>
                <a:schemeClr val="tx2"/>
              </a:solidFill>
              <a:latin typeface="メイリオ" panose="020B0604030504040204" pitchFamily="50" charset="-128"/>
              <a:ea typeface="メイリオ" panose="020B0604030504040204" pitchFamily="50" charset="-128"/>
            </a:endParaRPr>
          </a:p>
        </p:txBody>
      </p:sp>
      <p:sp>
        <p:nvSpPr>
          <p:cNvPr id="12" name="右矢印 11"/>
          <p:cNvSpPr/>
          <p:nvPr/>
        </p:nvSpPr>
        <p:spPr>
          <a:xfrm>
            <a:off x="899592" y="2349024"/>
            <a:ext cx="1512168" cy="648000"/>
          </a:xfrm>
          <a:prstGeom prst="rightArrow">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2411760" y="2349024"/>
            <a:ext cx="6480720" cy="64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smtClean="0">
                <a:latin typeface="メイリオ" panose="020B0604030504040204" pitchFamily="50" charset="-128"/>
                <a:ea typeface="メイリオ" panose="020B0604030504040204" pitchFamily="50" charset="-128"/>
              </a:rPr>
              <a:t>首都圏での体制</a:t>
            </a:r>
            <a:endParaRPr kumimoji="1" lang="ja-JP" altLang="en-US" sz="1400" b="1" dirty="0">
              <a:latin typeface="メイリオ" panose="020B0604030504040204" pitchFamily="50" charset="-128"/>
              <a:ea typeface="メイリオ" panose="020B0604030504040204" pitchFamily="50" charset="-128"/>
            </a:endParaRPr>
          </a:p>
        </p:txBody>
      </p:sp>
      <p:sp>
        <p:nvSpPr>
          <p:cNvPr id="14" name="右矢印 13"/>
          <p:cNvSpPr/>
          <p:nvPr/>
        </p:nvSpPr>
        <p:spPr>
          <a:xfrm>
            <a:off x="1578728" y="2633144"/>
            <a:ext cx="826298" cy="648000"/>
          </a:xfrm>
          <a:prstGeom prst="rightArrow">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ja-JP" altLang="en-US" sz="1400" b="1" dirty="0" smtClean="0">
                <a:solidFill>
                  <a:schemeClr val="tx2"/>
                </a:solidFill>
                <a:latin typeface="メイリオ" panose="020B0604030504040204" pitchFamily="50" charset="-128"/>
                <a:ea typeface="メイリオ" panose="020B0604030504040204" pitchFamily="50" charset="-128"/>
              </a:rPr>
              <a:t>代替</a:t>
            </a:r>
            <a:endParaRPr kumimoji="1" lang="ja-JP" altLang="en-US" sz="1400" b="1" dirty="0">
              <a:solidFill>
                <a:schemeClr val="tx2"/>
              </a:solidFill>
              <a:latin typeface="メイリオ" panose="020B0604030504040204" pitchFamily="50" charset="-128"/>
              <a:ea typeface="メイリオ" panose="020B0604030504040204" pitchFamily="50" charset="-128"/>
            </a:endParaRPr>
          </a:p>
        </p:txBody>
      </p:sp>
      <p:sp>
        <p:nvSpPr>
          <p:cNvPr id="15" name="右矢印 14"/>
          <p:cNvSpPr/>
          <p:nvPr/>
        </p:nvSpPr>
        <p:spPr>
          <a:xfrm>
            <a:off x="913064" y="5244190"/>
            <a:ext cx="6467248" cy="648000"/>
          </a:xfrm>
          <a:prstGeom prst="rightArrow">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7380312" y="5259480"/>
            <a:ext cx="1512168" cy="64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b="1" dirty="0" smtClean="0">
                <a:latin typeface="メイリオ" panose="020B0604030504040204" pitchFamily="50" charset="-128"/>
                <a:ea typeface="メイリオ" panose="020B0604030504040204" pitchFamily="50" charset="-128"/>
              </a:rPr>
              <a:t>首都圏での体制</a:t>
            </a:r>
            <a:endParaRPr kumimoji="1" lang="ja-JP" altLang="en-US" sz="1400" b="1" dirty="0">
              <a:latin typeface="メイリオ" panose="020B0604030504040204" pitchFamily="50" charset="-128"/>
              <a:ea typeface="メイリオ" panose="020B0604030504040204" pitchFamily="50" charset="-128"/>
            </a:endParaRPr>
          </a:p>
        </p:txBody>
      </p:sp>
      <p:sp>
        <p:nvSpPr>
          <p:cNvPr id="18" name="右矢印 17"/>
          <p:cNvSpPr/>
          <p:nvPr/>
        </p:nvSpPr>
        <p:spPr>
          <a:xfrm>
            <a:off x="3118192" y="5527112"/>
            <a:ext cx="4248472" cy="648000"/>
          </a:xfrm>
          <a:prstGeom prst="rightArrow">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ja-JP" altLang="en-US" sz="1400" b="1" dirty="0" smtClean="0">
                <a:solidFill>
                  <a:schemeClr val="tx2"/>
                </a:solidFill>
                <a:latin typeface="メイリオ" panose="020B0604030504040204" pitchFamily="50" charset="-128"/>
                <a:ea typeface="メイリオ" panose="020B0604030504040204" pitchFamily="50" charset="-128"/>
              </a:rPr>
              <a:t>代替（首都圏から人的資源が合流）</a:t>
            </a:r>
            <a:endParaRPr kumimoji="1" lang="ja-JP" altLang="en-US" sz="1400" b="1" dirty="0">
              <a:solidFill>
                <a:schemeClr val="tx2"/>
              </a:solidFill>
              <a:latin typeface="メイリオ" panose="020B0604030504040204" pitchFamily="50" charset="-128"/>
              <a:ea typeface="メイリオ" panose="020B0604030504040204" pitchFamily="50" charset="-128"/>
            </a:endParaRPr>
          </a:p>
        </p:txBody>
      </p:sp>
      <p:sp>
        <p:nvSpPr>
          <p:cNvPr id="19" name="右矢印 18"/>
          <p:cNvSpPr/>
          <p:nvPr/>
        </p:nvSpPr>
        <p:spPr>
          <a:xfrm>
            <a:off x="899592" y="3825080"/>
            <a:ext cx="2232248" cy="648000"/>
          </a:xfrm>
          <a:prstGeom prst="rightArrow">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3131840" y="3825080"/>
            <a:ext cx="5742638" cy="64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smtClean="0">
                <a:latin typeface="メイリオ" panose="020B0604030504040204" pitchFamily="50" charset="-128"/>
                <a:ea typeface="メイリオ" panose="020B0604030504040204" pitchFamily="50" charset="-128"/>
              </a:rPr>
              <a:t>首都圏での体制</a:t>
            </a:r>
            <a:endParaRPr kumimoji="1" lang="ja-JP" altLang="en-US" sz="1400" b="1" dirty="0">
              <a:latin typeface="メイリオ" panose="020B0604030504040204" pitchFamily="50" charset="-128"/>
              <a:ea typeface="メイリオ" panose="020B0604030504040204" pitchFamily="50" charset="-128"/>
            </a:endParaRPr>
          </a:p>
        </p:txBody>
      </p:sp>
      <p:sp>
        <p:nvSpPr>
          <p:cNvPr id="21" name="右矢印 20"/>
          <p:cNvSpPr/>
          <p:nvPr/>
        </p:nvSpPr>
        <p:spPr>
          <a:xfrm>
            <a:off x="1578728" y="4106074"/>
            <a:ext cx="1512168" cy="648000"/>
          </a:xfrm>
          <a:prstGeom prst="rightArrow">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ja-JP" altLang="en-US" sz="1400" b="1" dirty="0" smtClean="0">
                <a:solidFill>
                  <a:schemeClr val="tx2"/>
                </a:solidFill>
                <a:latin typeface="メイリオ" panose="020B0604030504040204" pitchFamily="50" charset="-128"/>
                <a:ea typeface="メイリオ" panose="020B0604030504040204" pitchFamily="50" charset="-128"/>
              </a:rPr>
              <a:t>代替</a:t>
            </a:r>
            <a:endParaRPr kumimoji="1" lang="ja-JP" altLang="en-US" sz="1400" b="1" dirty="0">
              <a:solidFill>
                <a:schemeClr val="tx2"/>
              </a:solidFill>
              <a:latin typeface="メイリオ" panose="020B0604030504040204" pitchFamily="50" charset="-128"/>
              <a:ea typeface="メイリオ" panose="020B0604030504040204" pitchFamily="50" charset="-128"/>
            </a:endParaRPr>
          </a:p>
        </p:txBody>
      </p:sp>
      <p:sp>
        <p:nvSpPr>
          <p:cNvPr id="22" name="右矢印 21"/>
          <p:cNvSpPr/>
          <p:nvPr/>
        </p:nvSpPr>
        <p:spPr>
          <a:xfrm>
            <a:off x="1606024" y="5527112"/>
            <a:ext cx="1512168" cy="648000"/>
          </a:xfrm>
          <a:prstGeom prst="rightArrow">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lang="ja-JP" altLang="en-US" sz="1400" b="1" dirty="0" smtClean="0">
                <a:solidFill>
                  <a:schemeClr val="tx2"/>
                </a:solidFill>
                <a:latin typeface="メイリオ" panose="020B0604030504040204" pitchFamily="50" charset="-128"/>
                <a:ea typeface="メイリオ" panose="020B0604030504040204" pitchFamily="50" charset="-128"/>
              </a:rPr>
              <a:t>代替</a:t>
            </a:r>
            <a:endParaRPr kumimoji="1" lang="ja-JP" altLang="en-US" sz="1400" b="1" dirty="0">
              <a:solidFill>
                <a:schemeClr val="tx2"/>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913064" y="620688"/>
            <a:ext cx="4343012"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■現行の想定（代替なし）</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899592" y="2024881"/>
            <a:ext cx="4343012"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■ケース１　想定どおりの参集が困難</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899592" y="3465041"/>
            <a:ext cx="4343012"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■ケース２　首都圏近郊への拠点シフト</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899592" y="4905201"/>
            <a:ext cx="4343012"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■ケース３　関西への拠点シフト</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3693" y="44624"/>
            <a:ext cx="9144000" cy="404664"/>
          </a:xfrm>
          <a:prstGeom prst="rect">
            <a:avLst/>
          </a:prstGeom>
          <a:noFill/>
          <a:ln w="25400" cap="flat" cmpd="sng" algn="ctr">
            <a:noFill/>
            <a:prstDash val="solid"/>
          </a:ln>
          <a:effectLst/>
        </p:spPr>
        <p:txBody>
          <a:bodyPr anchor="ctr"/>
          <a:lstStyle/>
          <a:p>
            <a:pPr lvl="0">
              <a:defRPr/>
            </a:pP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a:t>
            </a:r>
            <a:r>
              <a:rPr kumimoji="0" lang="ja-JP" altLang="en-US" b="1" i="0" u="none" strike="noStrike" kern="0" cap="none" spc="0" normalizeH="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考＞ タイムラグのイメージ</a:t>
            </a:r>
            <a:endParaRPr kumimoji="0" lang="ja-JP" altLang="en-US"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5</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2423680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744" y="1863984"/>
            <a:ext cx="4032448" cy="342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39" name="正方形/長方形 138"/>
          <p:cNvSpPr/>
          <p:nvPr/>
        </p:nvSpPr>
        <p:spPr>
          <a:xfrm>
            <a:off x="251520" y="1509686"/>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首都圏</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正方形/長方形 148"/>
          <p:cNvSpPr/>
          <p:nvPr/>
        </p:nvSpPr>
        <p:spPr>
          <a:xfrm>
            <a:off x="436995" y="2300578"/>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正方形/長方形 159"/>
          <p:cNvSpPr/>
          <p:nvPr/>
        </p:nvSpPr>
        <p:spPr>
          <a:xfrm>
            <a:off x="423346" y="2805830"/>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kumimoji="1"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災対本部の設置</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7" name="直線矢印コネクタ 56"/>
          <p:cNvCxnSpPr>
            <a:stCxn id="149" idx="2"/>
          </p:cNvCxnSpPr>
          <p:nvPr/>
        </p:nvCxnSpPr>
        <p:spPr>
          <a:xfrm>
            <a:off x="1264987" y="2588578"/>
            <a:ext cx="0" cy="213532"/>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54357" y="692696"/>
            <a:ext cx="4032448"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14375" indent="-714375">
              <a:lnSpc>
                <a:spcPct val="150000"/>
              </a:lnSpc>
            </a:pP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ケース４　災対本部の業務の一部を関西にシフト</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爆発 1 4"/>
          <p:cNvSpPr/>
          <p:nvPr/>
        </p:nvSpPr>
        <p:spPr>
          <a:xfrm>
            <a:off x="403627" y="1763101"/>
            <a:ext cx="1695423" cy="5386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災害発生</a:t>
            </a:r>
            <a:endParaRPr kumimoji="1" lang="ja-JP" altLang="en-US" sz="1400" b="1" dirty="0">
              <a:latin typeface="Meiryo UI" panose="020B0604030504040204" pitchFamily="50" charset="-128"/>
              <a:ea typeface="Meiryo UI" panose="020B0604030504040204" pitchFamily="50" charset="-128"/>
            </a:endParaRPr>
          </a:p>
        </p:txBody>
      </p:sp>
      <p:sp>
        <p:nvSpPr>
          <p:cNvPr id="50" name="正方形/長方形 49"/>
          <p:cNvSpPr/>
          <p:nvPr/>
        </p:nvSpPr>
        <p:spPr>
          <a:xfrm>
            <a:off x="2267968" y="1509686"/>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 西</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2446947" y="2300578"/>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2438559" y="2805830"/>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部分的代替</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矢印コネクタ 53"/>
          <p:cNvCxnSpPr>
            <a:stCxn id="51" idx="2"/>
            <a:endCxn id="53" idx="0"/>
          </p:cNvCxnSpPr>
          <p:nvPr/>
        </p:nvCxnSpPr>
        <p:spPr>
          <a:xfrm flipH="1">
            <a:off x="3266551" y="2588578"/>
            <a:ext cx="8388" cy="217252"/>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854782" y="1863984"/>
            <a:ext cx="4032448" cy="342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6" name="正方形/長方形 45"/>
          <p:cNvSpPr/>
          <p:nvPr/>
        </p:nvSpPr>
        <p:spPr>
          <a:xfrm>
            <a:off x="4854558" y="1509686"/>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首都圏</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5040033" y="2300578"/>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5026384" y="2805830"/>
            <a:ext cx="1655983" cy="288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kumimoji="1"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災対本部の設置</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9" name="直線矢印コネクタ 48"/>
          <p:cNvCxnSpPr>
            <a:stCxn id="47" idx="2"/>
          </p:cNvCxnSpPr>
          <p:nvPr/>
        </p:nvCxnSpPr>
        <p:spPr>
          <a:xfrm>
            <a:off x="5868025" y="2588578"/>
            <a:ext cx="0" cy="213532"/>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4857395" y="692696"/>
            <a:ext cx="4032448"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14375" indent="-714375">
              <a:lnSpc>
                <a:spcPct val="150000"/>
              </a:lnSpc>
            </a:pP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ケース５　災対本部で不足する人的リソースを送りこみ</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爆発 1 55"/>
          <p:cNvSpPr/>
          <p:nvPr/>
        </p:nvSpPr>
        <p:spPr>
          <a:xfrm>
            <a:off x="5006665" y="1763101"/>
            <a:ext cx="1695423" cy="5386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災害発生</a:t>
            </a:r>
            <a:endParaRPr kumimoji="1" lang="ja-JP" altLang="en-US" sz="1400" b="1" dirty="0">
              <a:latin typeface="Meiryo UI" panose="020B0604030504040204" pitchFamily="50" charset="-128"/>
              <a:ea typeface="Meiryo UI" panose="020B0604030504040204" pitchFamily="50" charset="-128"/>
            </a:endParaRPr>
          </a:p>
        </p:txBody>
      </p:sp>
      <p:sp>
        <p:nvSpPr>
          <p:cNvPr id="59" name="正方形/長方形 58"/>
          <p:cNvSpPr/>
          <p:nvPr/>
        </p:nvSpPr>
        <p:spPr>
          <a:xfrm>
            <a:off x="6871006" y="1509686"/>
            <a:ext cx="2016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 西</a:t>
            </a:r>
            <a:endParaRPr kumimoji="1"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7049985" y="2300578"/>
            <a:ext cx="1655984" cy="288000"/>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7039996" y="2806263"/>
            <a:ext cx="1678020" cy="288032"/>
          </a:xfrm>
          <a:prstGeom prst="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支援体制</a:t>
            </a:r>
            <a:endParaRPr kumimoji="1"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4" name="直線矢印コネクタ 63"/>
          <p:cNvCxnSpPr>
            <a:stCxn id="60" idx="2"/>
          </p:cNvCxnSpPr>
          <p:nvPr/>
        </p:nvCxnSpPr>
        <p:spPr>
          <a:xfrm flipH="1">
            <a:off x="7869589" y="2588578"/>
            <a:ext cx="8388" cy="217252"/>
          </a:xfrm>
          <a:prstGeom prst="straightConnector1">
            <a:avLst/>
          </a:prstGeom>
          <a:ln w="1905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1" name="右矢印 70"/>
          <p:cNvSpPr/>
          <p:nvPr/>
        </p:nvSpPr>
        <p:spPr>
          <a:xfrm flipH="1">
            <a:off x="6712699" y="2645778"/>
            <a:ext cx="288000" cy="720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rPr>
              <a:t>マンパワー</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72" name="右矢印 71"/>
          <p:cNvSpPr/>
          <p:nvPr/>
        </p:nvSpPr>
        <p:spPr>
          <a:xfrm>
            <a:off x="2112095" y="2621737"/>
            <a:ext cx="288000" cy="720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rPr>
              <a:t>業務の分担</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cxnSp>
        <p:nvCxnSpPr>
          <p:cNvPr id="33" name="直線矢印コネクタ 32"/>
          <p:cNvCxnSpPr/>
          <p:nvPr/>
        </p:nvCxnSpPr>
        <p:spPr>
          <a:xfrm>
            <a:off x="1259520" y="3094295"/>
            <a:ext cx="5475" cy="218722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5868025" y="3096764"/>
            <a:ext cx="5475" cy="218722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3285359" y="3098354"/>
            <a:ext cx="5475" cy="218722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693" y="44624"/>
            <a:ext cx="9144000" cy="404664"/>
          </a:xfrm>
          <a:prstGeom prst="rect">
            <a:avLst/>
          </a:prstGeom>
          <a:noFill/>
          <a:ln w="25400" cap="flat" cmpd="sng" algn="ctr">
            <a:noFill/>
            <a:prstDash val="solid"/>
          </a:ln>
          <a:effectLst/>
        </p:spPr>
        <p:txBody>
          <a:bodyPr anchor="ctr"/>
          <a:lstStyle/>
          <a:p>
            <a:pPr lvl="0">
              <a:defRPr/>
            </a:pP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a:t>
            </a:r>
            <a:r>
              <a:rPr kumimoji="0" lang="ja-JP" altLang="en-US" b="1" i="0" u="none" strike="noStrike" kern="0" cap="none" spc="0" normalizeH="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考＞ 代替パターン ② 首都圏に設置された災対本部の補完</a:t>
            </a:r>
            <a:endParaRPr kumimoji="0" lang="ja-JP" altLang="en-US"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二等辺三角形 29"/>
          <p:cNvSpPr/>
          <p:nvPr/>
        </p:nvSpPr>
        <p:spPr>
          <a:xfrm rot="10800000">
            <a:off x="1238602" y="5460696"/>
            <a:ext cx="2160000" cy="19973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51744" y="5755690"/>
            <a:ext cx="4032224"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・関西の人的資源で対応する必要</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　対応可能な業務はどこまでか</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対応可能な業務を増やすにはどうすればよいか</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二等辺三角形 33"/>
          <p:cNvSpPr/>
          <p:nvPr/>
        </p:nvSpPr>
        <p:spPr>
          <a:xfrm rot="10800000">
            <a:off x="5859945" y="5460696"/>
            <a:ext cx="2160000" cy="19973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873087" y="5755690"/>
            <a:ext cx="4032224"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・求められるマンパワーの内容に応じた対応が必要</a:t>
            </a:r>
            <a:endParaRPr lang="en-US" altLang="ja-JP"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（職階レベルや、専門技術か事務作業かなど）</a:t>
            </a: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6</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403772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3299950" y="2636912"/>
            <a:ext cx="5592530" cy="1728192"/>
          </a:xfrm>
          <a:prstGeom prst="rect">
            <a:avLst/>
          </a:prstGeom>
          <a:solidFill>
            <a:schemeClr val="accent5">
              <a:lumMod val="40000"/>
              <a:lumOff val="6000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99226" y="1196752"/>
            <a:ext cx="2668666" cy="3168352"/>
          </a:xfrm>
          <a:prstGeom prst="rect">
            <a:avLst/>
          </a:prstGeom>
          <a:solidFill>
            <a:schemeClr val="accent5">
              <a:lumMod val="40000"/>
              <a:lumOff val="60000"/>
            </a:schemeClr>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192180" y="692696"/>
            <a:ext cx="2844316" cy="5184000"/>
          </a:xfrm>
          <a:prstGeom prst="roundRect">
            <a:avLst>
              <a:gd name="adj" fmla="val 113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611640" y="2039612"/>
            <a:ext cx="2376000" cy="366512"/>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政府災害対策本部</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3419856" y="3429000"/>
            <a:ext cx="2376000" cy="360040"/>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政府</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現地</a:t>
            </a: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対策本部</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6372200" y="3425961"/>
            <a:ext cx="2376000" cy="360040"/>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東京都災害対策本部</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611640" y="3432039"/>
            <a:ext cx="2376000" cy="366512"/>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各省庁災害対策本部</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611640" y="4862688"/>
            <a:ext cx="2376000" cy="366512"/>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首都圏外の地方支分部局</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420136" y="4862688"/>
            <a:ext cx="2376000" cy="366512"/>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首都圏の地方支分部局</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a:stCxn id="4" idx="2"/>
            <a:endCxn id="7" idx="0"/>
          </p:cNvCxnSpPr>
          <p:nvPr/>
        </p:nvCxnSpPr>
        <p:spPr>
          <a:xfrm>
            <a:off x="1799640" y="2406124"/>
            <a:ext cx="0" cy="102591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7" idx="2"/>
            <a:endCxn id="8" idx="0"/>
          </p:cNvCxnSpPr>
          <p:nvPr/>
        </p:nvCxnSpPr>
        <p:spPr>
          <a:xfrm>
            <a:off x="1799640" y="3798551"/>
            <a:ext cx="0" cy="106413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5" idx="2"/>
            <a:endCxn id="9" idx="0"/>
          </p:cNvCxnSpPr>
          <p:nvPr/>
        </p:nvCxnSpPr>
        <p:spPr>
          <a:xfrm>
            <a:off x="4607856" y="3789040"/>
            <a:ext cx="280" cy="107364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7" idx="2"/>
            <a:endCxn id="9" idx="0"/>
          </p:cNvCxnSpPr>
          <p:nvPr/>
        </p:nvCxnSpPr>
        <p:spPr>
          <a:xfrm>
            <a:off x="1799640" y="3798551"/>
            <a:ext cx="2808496" cy="106413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323528" y="692696"/>
            <a:ext cx="5652000" cy="5184000"/>
          </a:xfrm>
          <a:prstGeom prst="roundRect">
            <a:avLst>
              <a:gd name="adj" fmla="val 70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4658038" y="2816969"/>
            <a:ext cx="2876354"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現地部門</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p:nvPr/>
        </p:nvSpPr>
        <p:spPr>
          <a:xfrm>
            <a:off x="477892" y="1378213"/>
            <a:ext cx="2668526"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司令塔機能</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693" y="44624"/>
            <a:ext cx="9144000" cy="404664"/>
          </a:xfrm>
          <a:prstGeom prst="rect">
            <a:avLst/>
          </a:prstGeom>
          <a:noFill/>
          <a:ln w="25400" cap="flat" cmpd="sng" algn="ctr">
            <a:noFill/>
            <a:prstDash val="solid"/>
          </a:ln>
          <a:effectLst/>
        </p:spPr>
        <p:txBody>
          <a:bodyPr anchor="ctr"/>
          <a:lstStyle/>
          <a:p>
            <a:pPr lvl="0">
              <a:defRPr/>
            </a:pP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a:t>
            </a:r>
            <a:r>
              <a:rPr kumimoji="0" lang="ja-JP" altLang="en-US" b="1" i="0" u="none" strike="noStrike" kern="0" cap="none" spc="0" normalizeH="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考＞　現状の災害対応の体制（イメージ）</a:t>
            </a:r>
            <a:endParaRPr kumimoji="0" lang="ja-JP" altLang="en-US"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大かっこ 21"/>
          <p:cNvSpPr/>
          <p:nvPr/>
        </p:nvSpPr>
        <p:spPr>
          <a:xfrm>
            <a:off x="755496" y="2510122"/>
            <a:ext cx="936000" cy="492282"/>
          </a:xfrm>
          <a:prstGeom prst="bracketPair">
            <a:avLst/>
          </a:prstGeom>
          <a:ln w="12700">
            <a:solidFill>
              <a:schemeClr val="accent1"/>
            </a:solidFill>
          </a:ln>
        </p:spPr>
        <p:style>
          <a:lnRef idx="1">
            <a:schemeClr val="accent1"/>
          </a:lnRef>
          <a:fillRef idx="0">
            <a:schemeClr val="accent1"/>
          </a:fillRef>
          <a:effectRef idx="0">
            <a:schemeClr val="accent1"/>
          </a:effectRef>
          <a:fontRef idx="minor">
            <a:schemeClr val="tx1"/>
          </a:fontRef>
        </p:style>
        <p:txBody>
          <a:bodyPr lIns="72000" rIns="72000" rtlCol="0" anchor="ctr"/>
          <a:lstStyle/>
          <a:p>
            <a:pPr algn="ctr"/>
            <a:r>
              <a:rPr kumimoji="1" lang="ja-JP" altLang="en-US" sz="1400" b="1" dirty="0" smtClean="0">
                <a:solidFill>
                  <a:schemeClr val="tx2"/>
                </a:solidFill>
                <a:latin typeface="メイリオ" panose="020B0604030504040204" pitchFamily="50" charset="-128"/>
                <a:ea typeface="メイリオ" panose="020B0604030504040204" pitchFamily="50" charset="-128"/>
              </a:rPr>
              <a:t>緊急参集</a:t>
            </a:r>
            <a:r>
              <a:rPr lang="ja-JP" altLang="en-US" sz="1400" b="1" dirty="0">
                <a:solidFill>
                  <a:schemeClr val="tx2"/>
                </a:solidFill>
                <a:latin typeface="メイリオ" panose="020B0604030504040204" pitchFamily="50" charset="-128"/>
                <a:ea typeface="メイリオ" panose="020B0604030504040204" pitchFamily="50" charset="-128"/>
              </a:rPr>
              <a:t>チーム</a:t>
            </a:r>
            <a:endParaRPr kumimoji="1" lang="ja-JP" altLang="en-US" sz="1400" b="1" dirty="0">
              <a:solidFill>
                <a:schemeClr val="tx2"/>
              </a:solidFill>
              <a:latin typeface="メイリオ" panose="020B0604030504040204" pitchFamily="50" charset="-128"/>
              <a:ea typeface="メイリオ" panose="020B0604030504040204" pitchFamily="50" charset="-128"/>
            </a:endParaRPr>
          </a:p>
        </p:txBody>
      </p:sp>
      <p:cxnSp>
        <p:nvCxnSpPr>
          <p:cNvPr id="25" name="直線コネクタ 24"/>
          <p:cNvCxnSpPr>
            <a:stCxn id="4" idx="2"/>
            <a:endCxn id="5" idx="0"/>
          </p:cNvCxnSpPr>
          <p:nvPr/>
        </p:nvCxnSpPr>
        <p:spPr>
          <a:xfrm>
            <a:off x="1799640" y="2406124"/>
            <a:ext cx="2808216" cy="102287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2300418" y="776444"/>
            <a:ext cx="1692000"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政府の体制</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6768338" y="800745"/>
            <a:ext cx="1692000" cy="323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東京都の体制</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51"/>
          <p:cNvSpPr/>
          <p:nvPr/>
        </p:nvSpPr>
        <p:spPr>
          <a:xfrm>
            <a:off x="6372200" y="4823592"/>
            <a:ext cx="2376000" cy="366512"/>
          </a:xfrm>
          <a:prstGeom prst="roundRect">
            <a:avLst>
              <a:gd name="adj" fmla="val 5528"/>
            </a:avLst>
          </a:prstGeom>
          <a:solidFill>
            <a:schemeClr val="tx2"/>
          </a:solidFill>
          <a:ln>
            <a:noFill/>
          </a:ln>
        </p:spPr>
        <p:style>
          <a:lnRef idx="2">
            <a:schemeClr val="accent5"/>
          </a:lnRef>
          <a:fillRef idx="1">
            <a:schemeClr val="lt1"/>
          </a:fillRef>
          <a:effectRef idx="0">
            <a:schemeClr val="accent5"/>
          </a:effectRef>
          <a:fontRef idx="minor">
            <a:schemeClr val="dk1"/>
          </a:fontRef>
        </p:style>
        <p:txBody>
          <a:bodyPr wrap="none" lIns="72000" rIns="72000" rtlCol="0" anchor="t"/>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部局</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・出先</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機関</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3" name="直線コネクタ 52"/>
          <p:cNvCxnSpPr/>
          <p:nvPr/>
        </p:nvCxnSpPr>
        <p:spPr>
          <a:xfrm>
            <a:off x="7560200" y="3828280"/>
            <a:ext cx="280" cy="107364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7</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218982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30088" y="692696"/>
            <a:ext cx="9162666" cy="52129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省庁</a:t>
            </a:r>
            <a:r>
              <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BCP</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の公表版に示されて</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いる主な業務（災害応急対策以外）</a:t>
            </a:r>
            <a:endPar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76272253"/>
              </p:ext>
            </p:extLst>
          </p:nvPr>
        </p:nvGraphicFramePr>
        <p:xfrm>
          <a:off x="45783" y="1196752"/>
          <a:ext cx="8111413" cy="4315814"/>
        </p:xfrm>
        <a:graphic>
          <a:graphicData uri="http://schemas.openxmlformats.org/drawingml/2006/table">
            <a:tbl>
              <a:tblPr firstRow="1" bandRow="1">
                <a:tableStyleId>{5C22544A-7EE6-4342-B048-85BDC9FD1C3A}</a:tableStyleId>
              </a:tblPr>
              <a:tblGrid>
                <a:gridCol w="839413"/>
                <a:gridCol w="1908000"/>
                <a:gridCol w="1944000"/>
                <a:gridCol w="1692000"/>
                <a:gridCol w="1728000"/>
              </a:tblGrid>
              <a:tr h="391180">
                <a:tc>
                  <a:txBody>
                    <a:bodyPr/>
                    <a:lstStyle/>
                    <a:p>
                      <a:pPr algn="ctr"/>
                      <a:endParaRPr kumimoji="1" lang="ja-JP" altLang="en-US" sz="1300" dirty="0"/>
                    </a:p>
                  </a:txBody>
                  <a:tcPr marL="36000" marR="36000" marT="32657" marB="32657" anchor="ctr"/>
                </a:tc>
                <a:tc>
                  <a:txBody>
                    <a:bodyPr/>
                    <a:lstStyle/>
                    <a:p>
                      <a:pPr algn="ctr"/>
                      <a:r>
                        <a:rPr kumimoji="1" lang="ja-JP" altLang="en-US" sz="1100" b="1" dirty="0" smtClean="0"/>
                        <a:t>治安・危機管理</a:t>
                      </a:r>
                      <a:endParaRPr kumimoji="1" lang="ja-JP" altLang="en-US" sz="1100" b="1" dirty="0"/>
                    </a:p>
                  </a:txBody>
                  <a:tcPr marL="36000" marR="36000" marT="32657" marB="32657" anchor="ctr"/>
                </a:tc>
                <a:tc>
                  <a:txBody>
                    <a:bodyPr/>
                    <a:lstStyle/>
                    <a:p>
                      <a:pPr algn="ctr"/>
                      <a:r>
                        <a:rPr kumimoji="1" lang="ja-JP" altLang="en-US" sz="1100" b="1" dirty="0" smtClean="0"/>
                        <a:t>許認可等の審査</a:t>
                      </a:r>
                      <a:endParaRPr kumimoji="1" lang="ja-JP" altLang="en-US" sz="1100" b="1" dirty="0"/>
                    </a:p>
                  </a:txBody>
                  <a:tcPr marL="36000" marR="36000" marT="32657" marB="32657" anchor="ctr"/>
                </a:tc>
                <a:tc>
                  <a:txBody>
                    <a:bodyPr/>
                    <a:lstStyle/>
                    <a:p>
                      <a:pPr algn="ctr"/>
                      <a:r>
                        <a:rPr kumimoji="1" lang="ja-JP" altLang="en-US" sz="1000" b="1" dirty="0" smtClean="0"/>
                        <a:t>全国的情報システム等の運用</a:t>
                      </a:r>
                      <a:endParaRPr kumimoji="1" lang="ja-JP" altLang="en-US" sz="1000" b="1" dirty="0"/>
                    </a:p>
                  </a:txBody>
                  <a:tcPr marL="36000" marR="36000" marT="32657" marB="32657" anchor="ctr"/>
                </a:tc>
                <a:tc>
                  <a:txBody>
                    <a:bodyPr/>
                    <a:lstStyle/>
                    <a:p>
                      <a:pPr algn="ctr"/>
                      <a:r>
                        <a:rPr kumimoji="1" lang="ja-JP" altLang="en-US" sz="1100" b="1" dirty="0" smtClean="0"/>
                        <a:t>その他</a:t>
                      </a:r>
                      <a:endParaRPr kumimoji="1" lang="ja-JP" altLang="en-US" sz="1100" b="1" dirty="0"/>
                    </a:p>
                  </a:txBody>
                  <a:tcPr marL="36000" marR="36000" marT="32657" marB="32657" anchor="ctr"/>
                </a:tc>
              </a:tr>
              <a:tr h="535640">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警察庁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・個人情報の保護（災害に関する連絡）</a:t>
                      </a: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・警察安全相談</a:t>
                      </a: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・重大サイバー犯罪発生時の技術的支援</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・留置管理</a:t>
                      </a:r>
                      <a:r>
                        <a:rPr kumimoji="1"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lang="ja-JP" altLang="en-US" dirty="0">
                        <a:solidFill>
                          <a:schemeClr val="tx1"/>
                        </a:solidFill>
                      </a:endParaRPr>
                    </a:p>
                  </a:txBody>
                  <a:tcPr marL="36000" marR="36000" marT="32657" marB="32657"/>
                </a:tc>
                <a:tc>
                  <a:txBody>
                    <a:bodyPr/>
                    <a:lstStyle/>
                    <a:p>
                      <a:endParaRPr lang="ja-JP" altLang="en-US">
                        <a:solidFill>
                          <a:schemeClr val="tx1"/>
                        </a:solidFill>
                      </a:endParaRPr>
                    </a:p>
                  </a:txBody>
                  <a:tcPr marL="36000" marR="36000" marT="32657" marB="32657"/>
                </a:tc>
                <a:tc>
                  <a:txBody>
                    <a:bodyPr/>
                    <a:lstStyle/>
                    <a:p>
                      <a:endParaRPr lang="ja-JP" altLang="en-US" dirty="0">
                        <a:solidFill>
                          <a:schemeClr val="tx1"/>
                        </a:solidFill>
                      </a:endParaRPr>
                    </a:p>
                  </a:txBody>
                  <a:tcPr marL="36000" marR="36000" marT="32657" marB="32657"/>
                </a:tc>
              </a:tr>
              <a:tr h="414694">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EDINET</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（金融商品取引法に基づく有価証券報告書等の開示書類に関するシステム）の管理・運用</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r h="343660">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総務省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・政府の情報システムの運用</a:t>
                      </a:r>
                    </a:p>
                  </a:txBody>
                  <a:tcPr marL="36000" marR="36000" marT="32657" marB="32657"/>
                </a:tc>
                <a:tc>
                  <a:txBody>
                    <a:bodyPr/>
                    <a:lstStyle/>
                    <a:p>
                      <a:endParaRPr kumimoji="1" lang="ja-JP" altLang="en-US" sz="8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r h="288032">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法務省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・収容施設における被害状況の確認等</a:t>
                      </a: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・テロリズム等の防止</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・出入国の管理</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・登記情報システム等の復旧</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r h="338918">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外務省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・外交政策（国際テロ・治安対策等）</a:t>
                      </a:r>
                      <a:endParaRPr kumimoji="1"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・領事業務（</a:t>
                      </a:r>
                      <a:r>
                        <a:rPr kumimoji="1" lang="ja-JP" altLang="en-US" sz="800" b="1" u="non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旅券、査証発給、証明事務）</a:t>
                      </a:r>
                      <a:endParaRPr kumimoji="1" lang="ja-JP" altLang="en-US" sz="800" b="1" u="non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・外交政策（在日米軍との協力）</a:t>
                      </a:r>
                    </a:p>
                    <a:p>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領事業務</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邦人安全対策</a:t>
                      </a:r>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32657" marB="32657"/>
                </a:tc>
              </a:tr>
              <a:tr h="720080">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財務省</a:t>
                      </a: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・輸出入通関関連業務</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・通貨スワップ取極関係業務</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・国債市場の状況確認</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・為替相場急変への対応等</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・国債の入札関係業務</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・国債発行計画に関する業務</a:t>
                      </a:r>
                      <a:endParaRPr kumimoji="1" lang="en-US" altLang="ja-JP"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・資本取引等規制関係業務</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r h="360040">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経済産業省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・ライフライン関連施設に係る危機管理対応</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・特許申請の受付、財産権の手続き</a:t>
                      </a: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・外為法に基づく輸出入審査業務等</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r h="432048">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国土交通省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・航空機の運行管理（災対以外の活動）</a:t>
                      </a: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・首都圏以外の道路に関する情報収集</a:t>
                      </a:r>
                    </a:p>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・首都圏以外の鉄道事故の対応</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r h="436666">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気象庁</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・全国気象情報、全国の地震活動監視情報の発表</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r>
                        <a:rPr kumimoji="1" lang="ja-JP" altLang="en-US" sz="8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・各情報基盤設備運用維持（予報、観測、地震火山、環境・海洋など）</a:t>
                      </a:r>
                      <a:endParaRPr kumimoji="1" lang="ja-JP" altLang="en-US" sz="800" b="1"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c>
                  <a:txBody>
                    <a:bodyPr/>
                    <a:lstStyle/>
                    <a:p>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2657" marB="32657"/>
                </a:tc>
              </a:tr>
            </a:tbl>
          </a:graphicData>
        </a:graphic>
      </p:graphicFrame>
      <p:sp>
        <p:nvSpPr>
          <p:cNvPr id="7" name="角丸四角形 6"/>
          <p:cNvSpPr/>
          <p:nvPr/>
        </p:nvSpPr>
        <p:spPr>
          <a:xfrm>
            <a:off x="45783" y="6237311"/>
            <a:ext cx="7972314" cy="500555"/>
          </a:xfrm>
          <a:prstGeom prst="roundRect">
            <a:avLst/>
          </a:prstGeom>
          <a:solidFill>
            <a:schemeClr val="accent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endParaRPr lang="ja-JP" altLang="en-US" sz="1000" b="1" dirty="0">
              <a:solidFill>
                <a:schemeClr val="tx1"/>
              </a:solidFill>
              <a:ea typeface="ＭＳ ゴシック" pitchFamily="49" charset="-128"/>
            </a:endParaRPr>
          </a:p>
          <a:p>
            <a:endParaRPr lang="ja-JP" altLang="en-US" sz="1000" b="1" dirty="0">
              <a:solidFill>
                <a:schemeClr val="tx1"/>
              </a:solidFill>
              <a:ea typeface="ＭＳ ゴシック" pitchFamily="49" charset="-128"/>
            </a:endParaRPr>
          </a:p>
          <a:p>
            <a:endParaRPr lang="ja-JP" altLang="en-US" sz="1000" b="1" dirty="0">
              <a:solidFill>
                <a:schemeClr val="tx1"/>
              </a:solidFill>
              <a:ea typeface="ＭＳ ゴシック" pitchFamily="49" charset="-128"/>
            </a:endParaRPr>
          </a:p>
        </p:txBody>
      </p:sp>
      <p:sp>
        <p:nvSpPr>
          <p:cNvPr id="6" name="角丸四角形 5"/>
          <p:cNvSpPr/>
          <p:nvPr/>
        </p:nvSpPr>
        <p:spPr>
          <a:xfrm>
            <a:off x="179512" y="6370958"/>
            <a:ext cx="3672408" cy="2332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その他に考えられるもの（類型）</a:t>
            </a:r>
            <a:endParaRPr lang="ja-JP" altLang="en-US" sz="1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779912" y="6300728"/>
            <a:ext cx="1140889" cy="373720"/>
          </a:xfrm>
          <a:prstGeom prst="rect">
            <a:avLst/>
          </a:prstGeom>
          <a:noFill/>
        </p:spPr>
        <p:txBody>
          <a:bodyPr wrap="square" lIns="65306" tIns="32653" rIns="65306" bIns="32653" rtlCol="0">
            <a:spAutoFit/>
          </a:bodyPr>
          <a:lstStyle/>
          <a:p>
            <a:pPr algn="ctr"/>
            <a:r>
              <a:rPr lang="ja-JP" altLang="en-US" sz="2000" b="1" dirty="0" smtClean="0">
                <a:solidFill>
                  <a:schemeClr val="bg1"/>
                </a:solidFill>
              </a:rPr>
              <a:t>要検討</a:t>
            </a:r>
            <a:endParaRPr lang="ja-JP" altLang="en-US" sz="2000" b="1" dirty="0">
              <a:solidFill>
                <a:schemeClr val="bg1"/>
              </a:solidFill>
            </a:endParaRPr>
          </a:p>
        </p:txBody>
      </p:sp>
      <p:sp>
        <p:nvSpPr>
          <p:cNvPr id="9" name="二等辺三角形 8"/>
          <p:cNvSpPr/>
          <p:nvPr/>
        </p:nvSpPr>
        <p:spPr>
          <a:xfrm rot="5400000">
            <a:off x="5322995" y="3667582"/>
            <a:ext cx="5973355" cy="2173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500636" y="732451"/>
            <a:ext cx="504056" cy="6060007"/>
          </a:xfrm>
          <a:prstGeom prst="rect">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lIns="65306" tIns="32653" rIns="65306" bIns="32653" rtlCol="0" anchor="ctr"/>
          <a:lstStyle/>
          <a:p>
            <a:pPr algn="ctr"/>
            <a:r>
              <a:rPr lang="ja-JP" altLang="en-US" sz="1400" b="1" dirty="0" smtClean="0">
                <a:solidFill>
                  <a:schemeClr val="tx2">
                    <a:lumMod val="50000"/>
                  </a:schemeClr>
                </a:solidFill>
              </a:rPr>
              <a:t>大阪</a:t>
            </a:r>
            <a:r>
              <a:rPr lang="ja-JP" altLang="en-US" sz="1400" b="1" dirty="0">
                <a:solidFill>
                  <a:schemeClr val="tx2">
                    <a:lumMod val="50000"/>
                  </a:schemeClr>
                </a:solidFill>
              </a:rPr>
              <a:t>・関西で代替業務として実施できるものを</a:t>
            </a:r>
            <a:r>
              <a:rPr lang="ja-JP" altLang="en-US" sz="1400" b="1" dirty="0" smtClean="0">
                <a:solidFill>
                  <a:schemeClr val="tx2">
                    <a:lumMod val="50000"/>
                  </a:schemeClr>
                </a:solidFill>
              </a:rPr>
              <a:t>検討できないか</a:t>
            </a:r>
            <a:endParaRPr lang="ja-JP" altLang="en-US" sz="1400" b="1" dirty="0">
              <a:solidFill>
                <a:schemeClr val="tx2">
                  <a:lumMod val="50000"/>
                </a:schemeClr>
              </a:solidFill>
            </a:endParaRPr>
          </a:p>
        </p:txBody>
      </p:sp>
      <p:sp>
        <p:nvSpPr>
          <p:cNvPr id="2" name="加算記号 1"/>
          <p:cNvSpPr/>
          <p:nvPr/>
        </p:nvSpPr>
        <p:spPr>
          <a:xfrm>
            <a:off x="3779912" y="5790874"/>
            <a:ext cx="431377" cy="35701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17029" y="5786214"/>
            <a:ext cx="3672408" cy="379692"/>
          </a:xfrm>
          <a:prstGeom prst="rect">
            <a:avLst/>
          </a:prstGeom>
          <a:noFill/>
          <a:ln>
            <a:noFill/>
          </a:ln>
        </p:spPr>
        <p:txBody>
          <a:bodyPr vert="horz" wrap="square" lIns="108000" tIns="108000" rIns="108000" bIns="108000" rtlCol="0">
            <a:spAutoFit/>
          </a:bodyPr>
          <a:lstStyle/>
          <a:p>
            <a:r>
              <a:rPr lang="en-US" altLang="ja-JP" sz="1050" dirty="0" smtClean="0"/>
              <a:t>※ </a:t>
            </a:r>
            <a:r>
              <a:rPr lang="ja-JP" altLang="en-US" sz="1050" dirty="0" smtClean="0"/>
              <a:t>各省庁共通の管理業務として契約や支払業務などもある</a:t>
            </a:r>
            <a:endParaRPr lang="ja-JP" altLang="en-US" sz="1050" dirty="0"/>
          </a:p>
        </p:txBody>
      </p:sp>
      <p:sp>
        <p:nvSpPr>
          <p:cNvPr id="13" name="正方形/長方形 12"/>
          <p:cNvSpPr/>
          <p:nvPr/>
        </p:nvSpPr>
        <p:spPr>
          <a:xfrm>
            <a:off x="-1588"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行政分野のバックアップ機能強化に向けた検討（３）　各省庁の通常業務の代替</a:t>
            </a:r>
            <a:endParaRPr kumimoji="1" lang="ja-JP" altLang="en-US" sz="1700" b="1" dirty="0">
              <a:latin typeface="HG丸ｺﾞｼｯｸM-PRO" panose="020F0600000000000000" pitchFamily="50" charset="-128"/>
              <a:ea typeface="HG丸ｺﾞｼｯｸM-PRO" panose="020F0600000000000000" pitchFamily="50" charset="-128"/>
            </a:endParaRPr>
          </a:p>
        </p:txBody>
      </p:sp>
      <p:sp>
        <p:nvSpPr>
          <p:cNvPr id="14"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8</a:t>
            </a:fld>
            <a:endParaRPr lang="ja-JP" altLang="en-US" sz="2000" b="1" dirty="0">
              <a:solidFill>
                <a:schemeClr val="bg1">
                  <a:lumMod val="50000"/>
                </a:schemeClr>
              </a:solidFill>
            </a:endParaRPr>
          </a:p>
        </p:txBody>
      </p:sp>
      <p:sp>
        <p:nvSpPr>
          <p:cNvPr id="16" name="正方形/長方形 15"/>
          <p:cNvSpPr/>
          <p:nvPr/>
        </p:nvSpPr>
        <p:spPr>
          <a:xfrm>
            <a:off x="6960178" y="745654"/>
            <a:ext cx="1221747" cy="310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en-US" altLang="ja-JP" sz="14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整理中</a:t>
            </a:r>
            <a:endParaRPr kumimoji="1" lang="ja-JP" altLang="en-US" sz="14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9340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51520" y="880160"/>
            <a:ext cx="8640960" cy="5213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lnSpc>
                <a:spcPts val="2700"/>
              </a:lnSpc>
              <a:buAutoNum type="arabicDbPeriod"/>
            </a:pP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関西で代替する業務のイメージ、具体的内容</a:t>
            </a:r>
            <a:endParaRPr lang="en-US" altLang="ja-JP"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・各省庁等の災害応急対策や通常業務の課題をどのように情報収集するか</a:t>
            </a: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・検討対象は政府の司令塔機能（首都特有の機能）でよいか</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現地対策本部や現場（全国共通の対応）も含めて考えるか</a:t>
            </a: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endParaRPr lang="en-US" altLang="ja-JP"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２．関西における代替のための体制</a:t>
            </a:r>
            <a:endParaRPr lang="en-US" altLang="ja-JP"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・代替のための要員など、関西として必要</a:t>
            </a: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資源をどのように確保する</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か</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・重要な意思決定や省庁横断的な調整を誰が行うか（行えるようにするため</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にはどうすればよいか）</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・官邸対策室や緊急参集チームとどのように役割分担すればよいか</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・首都圏からの要員の移動をどのように想定するか</a:t>
            </a:r>
            <a:endParaRPr lang="en-US" altLang="ja-JP"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endParaRPr lang="en-US" altLang="ja-JP"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３．国への提案として新たに考えるべきことは何か</a:t>
            </a:r>
            <a:endParaRPr lang="en-US" altLang="ja-JP"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・内閣府（防災）の動きへの対応（代替拠点関係、省庁ＢＣＰ関係など）</a:t>
            </a:r>
            <a:endParaRPr lang="en-US" altLang="ja-JP"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ja-JP" altLang="en-US"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・その他のアプローチとして何が考えられるか</a:t>
            </a:r>
            <a:endParaRPr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endParaRPr lang="ja-JP" altLang="en-US"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行政分野のバックアップ機能強化に向けた検討（４）　今後の検討項目</a:t>
            </a:r>
            <a:endParaRPr kumimoji="1" lang="ja-JP" altLang="en-US" sz="1700" b="1"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9</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15700436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TotalTime>
  <Words>1040</Words>
  <Application>Microsoft Office PowerPoint</Application>
  <PresentationFormat>画面に合わせる (4:3)</PresentationFormat>
  <Paragraphs>235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Batchadmin</cp:lastModifiedBy>
  <cp:revision>245</cp:revision>
  <cp:lastPrinted>2017-08-24T11:16:34Z</cp:lastPrinted>
  <dcterms:created xsi:type="dcterms:W3CDTF">2017-08-14T05:17:17Z</dcterms:created>
  <dcterms:modified xsi:type="dcterms:W3CDTF">2017-08-28T04:53:39Z</dcterms:modified>
</cp:coreProperties>
</file>