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324" r:id="rId2"/>
    <p:sldId id="325" r:id="rId3"/>
    <p:sldId id="326" r:id="rId4"/>
    <p:sldId id="327" r:id="rId5"/>
    <p:sldId id="328" r:id="rId6"/>
    <p:sldId id="329" r:id="rId7"/>
    <p:sldId id="330" r:id="rId8"/>
    <p:sldId id="331" r:id="rId9"/>
    <p:sldId id="332" r:id="rId10"/>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444" autoAdjust="0"/>
  </p:normalViewPr>
  <p:slideViewPr>
    <p:cSldViewPr>
      <p:cViewPr>
        <p:scale>
          <a:sx n="100" d="100"/>
          <a:sy n="100" d="100"/>
        </p:scale>
        <p:origin x="-5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26" tIns="45711" rIns="91426" bIns="45711"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9" y="0"/>
            <a:ext cx="2949575" cy="496888"/>
          </a:xfrm>
          <a:prstGeom prst="rect">
            <a:avLst/>
          </a:prstGeom>
        </p:spPr>
        <p:txBody>
          <a:bodyPr vert="horz" lIns="91426" tIns="45711" rIns="91426" bIns="45711" rtlCol="0"/>
          <a:lstStyle>
            <a:lvl1pPr algn="r">
              <a:defRPr sz="1200"/>
            </a:lvl1pPr>
          </a:lstStyle>
          <a:p>
            <a:fld id="{92CAA7FE-1F7A-463D-9103-CD4EB7246497}" type="datetimeFigureOut">
              <a:rPr kumimoji="1" lang="ja-JP" altLang="en-US" smtClean="0"/>
              <a:t>2017/8/28</a:t>
            </a:fld>
            <a:endParaRPr kumimoji="1" lang="ja-JP" altLang="en-US" dirty="0"/>
          </a:p>
        </p:txBody>
      </p:sp>
      <p:sp>
        <p:nvSpPr>
          <p:cNvPr id="4" name="スライド イメージ プレースホルダー 3"/>
          <p:cNvSpPr>
            <a:spLocks noGrp="1" noRot="1" noChangeAspect="1"/>
          </p:cNvSpPr>
          <p:nvPr>
            <p:ph type="sldImg" idx="2"/>
          </p:nvPr>
        </p:nvSpPr>
        <p:spPr>
          <a:xfrm>
            <a:off x="919163" y="746125"/>
            <a:ext cx="4968875" cy="3727450"/>
          </a:xfrm>
          <a:prstGeom prst="rect">
            <a:avLst/>
          </a:prstGeom>
          <a:noFill/>
          <a:ln w="12700">
            <a:solidFill>
              <a:prstClr val="black"/>
            </a:solidFill>
          </a:ln>
        </p:spPr>
        <p:txBody>
          <a:bodyPr vert="horz" lIns="91426" tIns="45711" rIns="91426" bIns="45711" rtlCol="0" anchor="ctr"/>
          <a:lstStyle/>
          <a:p>
            <a:endParaRPr lang="ja-JP" altLang="en-US" dirty="0"/>
          </a:p>
        </p:txBody>
      </p:sp>
      <p:sp>
        <p:nvSpPr>
          <p:cNvPr id="5" name="ノート プレースホルダー 4"/>
          <p:cNvSpPr>
            <a:spLocks noGrp="1"/>
          </p:cNvSpPr>
          <p:nvPr>
            <p:ph type="body" sz="quarter" idx="3"/>
          </p:nvPr>
        </p:nvSpPr>
        <p:spPr>
          <a:xfrm>
            <a:off x="681038" y="4721227"/>
            <a:ext cx="5445125" cy="4471988"/>
          </a:xfrm>
          <a:prstGeom prst="rect">
            <a:avLst/>
          </a:prstGeom>
        </p:spPr>
        <p:txBody>
          <a:bodyPr vert="horz" lIns="91426" tIns="45711" rIns="91426" bIns="4571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5"/>
            <a:ext cx="2949575" cy="496887"/>
          </a:xfrm>
          <a:prstGeom prst="rect">
            <a:avLst/>
          </a:prstGeom>
        </p:spPr>
        <p:txBody>
          <a:bodyPr vert="horz" lIns="91426" tIns="45711" rIns="91426" bIns="45711"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9" y="9440865"/>
            <a:ext cx="2949575" cy="496887"/>
          </a:xfrm>
          <a:prstGeom prst="rect">
            <a:avLst/>
          </a:prstGeom>
        </p:spPr>
        <p:txBody>
          <a:bodyPr vert="horz" lIns="91426" tIns="45711" rIns="91426" bIns="45711" rtlCol="0" anchor="b"/>
          <a:lstStyle>
            <a:lvl1pPr algn="r">
              <a:defRPr sz="1200"/>
            </a:lvl1pPr>
          </a:lstStyle>
          <a:p>
            <a:fld id="{B2E1436C-14D2-4DB2-A13E-C2FD028D0B06}" type="slidenum">
              <a:rPr kumimoji="1" lang="ja-JP" altLang="en-US" smtClean="0"/>
              <a:t>‹#›</a:t>
            </a:fld>
            <a:endParaRPr kumimoji="1" lang="ja-JP" altLang="en-US" dirty="0"/>
          </a:p>
        </p:txBody>
      </p:sp>
    </p:spTree>
    <p:extLst>
      <p:ext uri="{BB962C8B-B14F-4D97-AF65-F5344CB8AC3E}">
        <p14:creationId xmlns:p14="http://schemas.microsoft.com/office/powerpoint/2010/main" val="10038816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03EA13C-D959-4AE2-B381-4BC354D16E67}" type="datetimeFigureOut">
              <a:rPr kumimoji="1" lang="ja-JP" altLang="en-US" smtClean="0"/>
              <a:t>2017/8/28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BDE8629-6A80-4DDC-9A88-0E406E1A83A2}" type="slidenum">
              <a:rPr kumimoji="1" lang="ja-JP" altLang="en-US" smtClean="0"/>
              <a:t>‹#›</a:t>
            </a:fld>
            <a:endParaRPr kumimoji="1" lang="ja-JP" altLang="en-US" dirty="0"/>
          </a:p>
        </p:txBody>
      </p:sp>
    </p:spTree>
    <p:extLst>
      <p:ext uri="{BB962C8B-B14F-4D97-AF65-F5344CB8AC3E}">
        <p14:creationId xmlns:p14="http://schemas.microsoft.com/office/powerpoint/2010/main" val="2426629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03EA13C-D959-4AE2-B381-4BC354D16E67}" type="datetimeFigureOut">
              <a:rPr kumimoji="1" lang="ja-JP" altLang="en-US" smtClean="0"/>
              <a:t>2017/8/28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BDE8629-6A80-4DDC-9A88-0E406E1A83A2}" type="slidenum">
              <a:rPr kumimoji="1" lang="ja-JP" altLang="en-US" smtClean="0"/>
              <a:t>‹#›</a:t>
            </a:fld>
            <a:endParaRPr kumimoji="1" lang="ja-JP" altLang="en-US" dirty="0"/>
          </a:p>
        </p:txBody>
      </p:sp>
    </p:spTree>
    <p:extLst>
      <p:ext uri="{BB962C8B-B14F-4D97-AF65-F5344CB8AC3E}">
        <p14:creationId xmlns:p14="http://schemas.microsoft.com/office/powerpoint/2010/main" val="1220932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03EA13C-D959-4AE2-B381-4BC354D16E67}" type="datetimeFigureOut">
              <a:rPr kumimoji="1" lang="ja-JP" altLang="en-US" smtClean="0"/>
              <a:t>2017/8/28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BDE8629-6A80-4DDC-9A88-0E406E1A83A2}" type="slidenum">
              <a:rPr kumimoji="1" lang="ja-JP" altLang="en-US" smtClean="0"/>
              <a:t>‹#›</a:t>
            </a:fld>
            <a:endParaRPr kumimoji="1" lang="ja-JP" altLang="en-US" dirty="0"/>
          </a:p>
        </p:txBody>
      </p:sp>
    </p:spTree>
    <p:extLst>
      <p:ext uri="{BB962C8B-B14F-4D97-AF65-F5344CB8AC3E}">
        <p14:creationId xmlns:p14="http://schemas.microsoft.com/office/powerpoint/2010/main" val="1434579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03EA13C-D959-4AE2-B381-4BC354D16E67}" type="datetimeFigureOut">
              <a:rPr kumimoji="1" lang="ja-JP" altLang="en-US" smtClean="0"/>
              <a:t>2017/8/28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BDE8629-6A80-4DDC-9A88-0E406E1A83A2}" type="slidenum">
              <a:rPr kumimoji="1" lang="ja-JP" altLang="en-US" smtClean="0"/>
              <a:t>‹#›</a:t>
            </a:fld>
            <a:endParaRPr kumimoji="1" lang="ja-JP" altLang="en-US" dirty="0"/>
          </a:p>
        </p:txBody>
      </p:sp>
    </p:spTree>
    <p:extLst>
      <p:ext uri="{BB962C8B-B14F-4D97-AF65-F5344CB8AC3E}">
        <p14:creationId xmlns:p14="http://schemas.microsoft.com/office/powerpoint/2010/main" val="3137256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03EA13C-D959-4AE2-B381-4BC354D16E67}" type="datetimeFigureOut">
              <a:rPr kumimoji="1" lang="ja-JP" altLang="en-US" smtClean="0"/>
              <a:t>2017/8/28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BDE8629-6A80-4DDC-9A88-0E406E1A83A2}" type="slidenum">
              <a:rPr kumimoji="1" lang="ja-JP" altLang="en-US" smtClean="0"/>
              <a:t>‹#›</a:t>
            </a:fld>
            <a:endParaRPr kumimoji="1" lang="ja-JP" altLang="en-US" dirty="0"/>
          </a:p>
        </p:txBody>
      </p:sp>
    </p:spTree>
    <p:extLst>
      <p:ext uri="{BB962C8B-B14F-4D97-AF65-F5344CB8AC3E}">
        <p14:creationId xmlns:p14="http://schemas.microsoft.com/office/powerpoint/2010/main" val="893428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03EA13C-D959-4AE2-B381-4BC354D16E67}" type="datetimeFigureOut">
              <a:rPr kumimoji="1" lang="ja-JP" altLang="en-US" smtClean="0"/>
              <a:t>2017/8/28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BDE8629-6A80-4DDC-9A88-0E406E1A83A2}" type="slidenum">
              <a:rPr kumimoji="1" lang="ja-JP" altLang="en-US" smtClean="0"/>
              <a:t>‹#›</a:t>
            </a:fld>
            <a:endParaRPr kumimoji="1" lang="ja-JP" altLang="en-US" dirty="0"/>
          </a:p>
        </p:txBody>
      </p:sp>
    </p:spTree>
    <p:extLst>
      <p:ext uri="{BB962C8B-B14F-4D97-AF65-F5344CB8AC3E}">
        <p14:creationId xmlns:p14="http://schemas.microsoft.com/office/powerpoint/2010/main" val="2042563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03EA13C-D959-4AE2-B381-4BC354D16E67}" type="datetimeFigureOut">
              <a:rPr kumimoji="1" lang="ja-JP" altLang="en-US" smtClean="0"/>
              <a:t>2017/8/28</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8BDE8629-6A80-4DDC-9A88-0E406E1A83A2}" type="slidenum">
              <a:rPr kumimoji="1" lang="ja-JP" altLang="en-US" smtClean="0"/>
              <a:t>‹#›</a:t>
            </a:fld>
            <a:endParaRPr kumimoji="1" lang="ja-JP" altLang="en-US" dirty="0"/>
          </a:p>
        </p:txBody>
      </p:sp>
    </p:spTree>
    <p:extLst>
      <p:ext uri="{BB962C8B-B14F-4D97-AF65-F5344CB8AC3E}">
        <p14:creationId xmlns:p14="http://schemas.microsoft.com/office/powerpoint/2010/main" val="2043297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03EA13C-D959-4AE2-B381-4BC354D16E67}" type="datetimeFigureOut">
              <a:rPr kumimoji="1" lang="ja-JP" altLang="en-US" smtClean="0"/>
              <a:t>2017/8/28</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8BDE8629-6A80-4DDC-9A88-0E406E1A83A2}" type="slidenum">
              <a:rPr kumimoji="1" lang="ja-JP" altLang="en-US" smtClean="0"/>
              <a:t>‹#›</a:t>
            </a:fld>
            <a:endParaRPr kumimoji="1" lang="ja-JP" altLang="en-US" dirty="0"/>
          </a:p>
        </p:txBody>
      </p:sp>
    </p:spTree>
    <p:extLst>
      <p:ext uri="{BB962C8B-B14F-4D97-AF65-F5344CB8AC3E}">
        <p14:creationId xmlns:p14="http://schemas.microsoft.com/office/powerpoint/2010/main" val="1512913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03EA13C-D959-4AE2-B381-4BC354D16E67}" type="datetimeFigureOut">
              <a:rPr kumimoji="1" lang="ja-JP" altLang="en-US" smtClean="0"/>
              <a:t>2017/8/28</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8BDE8629-6A80-4DDC-9A88-0E406E1A83A2}" type="slidenum">
              <a:rPr kumimoji="1" lang="ja-JP" altLang="en-US" smtClean="0"/>
              <a:t>‹#›</a:t>
            </a:fld>
            <a:endParaRPr kumimoji="1" lang="ja-JP" altLang="en-US" dirty="0"/>
          </a:p>
        </p:txBody>
      </p:sp>
    </p:spTree>
    <p:extLst>
      <p:ext uri="{BB962C8B-B14F-4D97-AF65-F5344CB8AC3E}">
        <p14:creationId xmlns:p14="http://schemas.microsoft.com/office/powerpoint/2010/main" val="2616167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03EA13C-D959-4AE2-B381-4BC354D16E67}" type="datetimeFigureOut">
              <a:rPr kumimoji="1" lang="ja-JP" altLang="en-US" smtClean="0"/>
              <a:t>2017/8/28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BDE8629-6A80-4DDC-9A88-0E406E1A83A2}" type="slidenum">
              <a:rPr kumimoji="1" lang="ja-JP" altLang="en-US" smtClean="0"/>
              <a:t>‹#›</a:t>
            </a:fld>
            <a:endParaRPr kumimoji="1" lang="ja-JP" altLang="en-US" dirty="0"/>
          </a:p>
        </p:txBody>
      </p:sp>
    </p:spTree>
    <p:extLst>
      <p:ext uri="{BB962C8B-B14F-4D97-AF65-F5344CB8AC3E}">
        <p14:creationId xmlns:p14="http://schemas.microsoft.com/office/powerpoint/2010/main" val="1940624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03EA13C-D959-4AE2-B381-4BC354D16E67}" type="datetimeFigureOut">
              <a:rPr kumimoji="1" lang="ja-JP" altLang="en-US" smtClean="0"/>
              <a:t>2017/8/28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BDE8629-6A80-4DDC-9A88-0E406E1A83A2}" type="slidenum">
              <a:rPr kumimoji="1" lang="ja-JP" altLang="en-US" smtClean="0"/>
              <a:t>‹#›</a:t>
            </a:fld>
            <a:endParaRPr kumimoji="1" lang="ja-JP" altLang="en-US" dirty="0"/>
          </a:p>
        </p:txBody>
      </p:sp>
    </p:spTree>
    <p:extLst>
      <p:ext uri="{BB962C8B-B14F-4D97-AF65-F5344CB8AC3E}">
        <p14:creationId xmlns:p14="http://schemas.microsoft.com/office/powerpoint/2010/main" val="3240022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3EA13C-D959-4AE2-B381-4BC354D16E67}" type="datetimeFigureOut">
              <a:rPr kumimoji="1" lang="ja-JP" altLang="en-US" smtClean="0"/>
              <a:t>2017/8/28</a:t>
            </a:fld>
            <a:endParaRPr kumimoji="1"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DE8629-6A80-4DDC-9A88-0E406E1A83A2}" type="slidenum">
              <a:rPr kumimoji="1" lang="ja-JP" altLang="en-US" smtClean="0"/>
              <a:t>‹#›</a:t>
            </a:fld>
            <a:endParaRPr kumimoji="1" lang="ja-JP" altLang="en-US" dirty="0"/>
          </a:p>
        </p:txBody>
      </p:sp>
    </p:spTree>
    <p:extLst>
      <p:ext uri="{BB962C8B-B14F-4D97-AF65-F5344CB8AC3E}">
        <p14:creationId xmlns:p14="http://schemas.microsoft.com/office/powerpoint/2010/main" val="26092084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579619" y="980728"/>
            <a:ext cx="8024827" cy="93610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nSpc>
                <a:spcPts val="1800"/>
              </a:lnSpc>
            </a:pPr>
            <a:r>
              <a:rPr lang="ja-JP" altLang="ja-JP" sz="1200" dirty="0">
                <a:latin typeface="HG丸ｺﾞｼｯｸM-PRO" panose="020F0600000000000000" pitchFamily="50" charset="-128"/>
                <a:ea typeface="HG丸ｺﾞｼｯｸM-PRO" panose="020F0600000000000000" pitchFamily="50" charset="-128"/>
              </a:rPr>
              <a:t>＜前回研究会</a:t>
            </a:r>
            <a:r>
              <a:rPr lang="ja-JP" altLang="ja-JP" sz="1200" dirty="0" smtClean="0">
                <a:latin typeface="HG丸ｺﾞｼｯｸM-PRO" panose="020F0600000000000000" pitchFamily="50" charset="-128"/>
                <a:ea typeface="HG丸ｺﾞｼｯｸM-PRO" panose="020F0600000000000000" pitchFamily="50" charset="-128"/>
              </a:rPr>
              <a:t>等</a:t>
            </a:r>
            <a:r>
              <a:rPr lang="ja-JP" altLang="en-US" sz="1200" dirty="0" smtClean="0">
                <a:latin typeface="HG丸ｺﾞｼｯｸM-PRO" panose="020F0600000000000000" pitchFamily="50" charset="-128"/>
                <a:ea typeface="HG丸ｺﾞｼｯｸM-PRO" panose="020F0600000000000000" pitchFamily="50" charset="-128"/>
              </a:rPr>
              <a:t>で</a:t>
            </a:r>
            <a:r>
              <a:rPr lang="ja-JP" altLang="ja-JP" sz="1200" dirty="0" smtClean="0">
                <a:latin typeface="HG丸ｺﾞｼｯｸM-PRO" panose="020F0600000000000000" pitchFamily="50" charset="-128"/>
                <a:ea typeface="HG丸ｺﾞｼｯｸM-PRO" panose="020F0600000000000000" pitchFamily="50" charset="-128"/>
              </a:rPr>
              <a:t>の意見＞</a:t>
            </a:r>
            <a:endParaRPr lang="ja-JP" altLang="ja-JP" sz="1200" dirty="0">
              <a:latin typeface="HG丸ｺﾞｼｯｸM-PRO" panose="020F0600000000000000" pitchFamily="50" charset="-128"/>
              <a:ea typeface="HG丸ｺﾞｼｯｸM-PRO" panose="020F0600000000000000" pitchFamily="50" charset="-128"/>
            </a:endParaRPr>
          </a:p>
          <a:p>
            <a:pPr>
              <a:lnSpc>
                <a:spcPts val="1800"/>
              </a:lnSpc>
            </a:pP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ja-JP" altLang="ja-JP" sz="12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発</a:t>
            </a:r>
            <a:r>
              <a:rPr lang="ja-JP" altLang="en-US" sz="1200" dirty="0">
                <a:solidFill>
                  <a:schemeClr val="tx1"/>
                </a:solidFill>
                <a:latin typeface="HG丸ｺﾞｼｯｸM-PRO" panose="020F0600000000000000" pitchFamily="50" charset="-128"/>
                <a:ea typeface="HG丸ｺﾞｼｯｸM-PRO" panose="020F0600000000000000" pitchFamily="50" charset="-128"/>
              </a:rPr>
              <a:t>災後の時間軸を考慮す</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べき　　</a:t>
            </a:r>
            <a:r>
              <a:rPr lang="ja-JP" altLang="ja-JP" sz="12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中央省庁の受援を考える必要　　</a:t>
            </a:r>
            <a:r>
              <a:rPr lang="ja-JP" altLang="ja-JP" sz="12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受援の司令塔は被災地外に置く必要　　　　</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800"/>
              </a:lnSpc>
            </a:pP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○各省庁のニーズの把握が難しい　○首都圏で体制を確立するのに時間を要するという想定が考えられる</a:t>
            </a:r>
            <a:endParaRPr lang="ja-JP" altLang="ja-JP" sz="1200" dirty="0">
              <a:latin typeface="HG丸ｺﾞｼｯｸM-PRO" panose="020F0600000000000000" pitchFamily="50" charset="-128"/>
              <a:ea typeface="HG丸ｺﾞｼｯｸM-PRO" panose="020F0600000000000000" pitchFamily="50" charset="-128"/>
            </a:endParaRPr>
          </a:p>
        </p:txBody>
      </p:sp>
      <p:sp>
        <p:nvSpPr>
          <p:cNvPr id="30" name="角丸四角形 29"/>
          <p:cNvSpPr/>
          <p:nvPr/>
        </p:nvSpPr>
        <p:spPr>
          <a:xfrm>
            <a:off x="557518" y="2492896"/>
            <a:ext cx="8024827" cy="1584176"/>
          </a:xfrm>
          <a:prstGeom prst="roundRect">
            <a:avLst>
              <a:gd name="adj" fmla="val 5528"/>
            </a:avLst>
          </a:prstGeom>
        </p:spPr>
        <p:style>
          <a:lnRef idx="1">
            <a:schemeClr val="accent5"/>
          </a:lnRef>
          <a:fillRef idx="2">
            <a:schemeClr val="accent5"/>
          </a:fillRef>
          <a:effectRef idx="1">
            <a:schemeClr val="accent5"/>
          </a:effectRef>
          <a:fontRef idx="minor">
            <a:schemeClr val="dk1"/>
          </a:fontRef>
        </p:style>
        <p:txBody>
          <a:bodyPr rtlCol="0" anchor="t"/>
          <a:lstStyle/>
          <a:p>
            <a:pPr>
              <a:lnSpc>
                <a:spcPts val="1800"/>
              </a:lnSpc>
            </a:pPr>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首都圏の災害では、政府としての災害対策本部（官邸、各省庁）の設置・運営までもが災害の影響下に置かれることになる。こうした首都圏の災害特有の事情から、政府の司令塔機能が首都圏で迅速に確立できない事態を想定しておくことが必要。その</a:t>
            </a:r>
            <a:r>
              <a:rPr lang="ja-JP" altLang="en-US" sz="1200" dirty="0">
                <a:solidFill>
                  <a:schemeClr val="tx1"/>
                </a:solidFill>
                <a:latin typeface="HG丸ｺﾞｼｯｸM-PRO" panose="020F0600000000000000" pitchFamily="50" charset="-128"/>
                <a:ea typeface="HG丸ｺﾞｼｯｸM-PRO" panose="020F0600000000000000" pitchFamily="50" charset="-128"/>
              </a:rPr>
              <a:t>ため、首都圏</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での体制</a:t>
            </a:r>
            <a:r>
              <a:rPr lang="ja-JP" altLang="en-US" sz="1200" dirty="0">
                <a:solidFill>
                  <a:schemeClr val="tx1"/>
                </a:solidFill>
                <a:latin typeface="HG丸ｺﾞｼｯｸM-PRO" panose="020F0600000000000000" pitchFamily="50" charset="-128"/>
                <a:ea typeface="HG丸ｺﾞｼｯｸM-PRO" panose="020F0600000000000000" pitchFamily="50" charset="-128"/>
              </a:rPr>
              <a:t>が整うまで、災害</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応急対策に関する司令塔機能を一時的に大阪</a:t>
            </a:r>
            <a:r>
              <a:rPr lang="ja-JP" altLang="en-US" sz="1200" dirty="0">
                <a:solidFill>
                  <a:schemeClr val="tx1"/>
                </a:solidFill>
                <a:latin typeface="HG丸ｺﾞｼｯｸM-PRO" panose="020F0600000000000000" pitchFamily="50" charset="-128"/>
                <a:ea typeface="HG丸ｺﾞｼｯｸM-PRO" panose="020F0600000000000000" pitchFamily="50" charset="-128"/>
              </a:rPr>
              <a:t>・</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関西で代替することなどを検討する。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8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また、中央省庁のＢＣＰの中で、災害応急対策とは別に通常業務として継続が必要な業務等について、代替可能なものがないかを検討する。</a:t>
            </a:r>
            <a:endParaRPr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6" name="右矢印 5"/>
          <p:cNvSpPr/>
          <p:nvPr/>
        </p:nvSpPr>
        <p:spPr>
          <a:xfrm rot="5400000">
            <a:off x="4437001" y="1565810"/>
            <a:ext cx="269995" cy="1296144"/>
          </a:xfrm>
          <a:prstGeom prst="rightArrow">
            <a:avLst>
              <a:gd name="adj1" fmla="val 68774"/>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p:cNvSpPr/>
          <p:nvPr/>
        </p:nvSpPr>
        <p:spPr>
          <a:xfrm>
            <a:off x="755576" y="4293096"/>
            <a:ext cx="7632848" cy="864096"/>
          </a:xfrm>
          <a:prstGeom prst="roundRect">
            <a:avLst>
              <a:gd name="adj" fmla="val 5528"/>
            </a:avLst>
          </a:prstGeom>
          <a:noFill/>
          <a:ln>
            <a:solidFill>
              <a:schemeClr val="tx1"/>
            </a:solidFill>
          </a:ln>
          <a:effectLst/>
        </p:spPr>
        <p:style>
          <a:lnRef idx="1">
            <a:schemeClr val="accent5"/>
          </a:lnRef>
          <a:fillRef idx="2">
            <a:schemeClr val="accent5"/>
          </a:fillRef>
          <a:effectRef idx="1">
            <a:schemeClr val="accent5"/>
          </a:effectRef>
          <a:fontRef idx="minor">
            <a:schemeClr val="dk1"/>
          </a:fontRef>
        </p:style>
        <p:txBody>
          <a:bodyPr rtlCol="0" anchor="t"/>
          <a:lstStyle/>
          <a:p>
            <a:pPr>
              <a:lnSpc>
                <a:spcPts val="1800"/>
              </a:lnSpc>
            </a:pPr>
            <a:r>
              <a:rPr lang="ja-JP" altLang="en-US" sz="1200" dirty="0">
                <a:latin typeface="HG丸ｺﾞｼｯｸM-PRO" panose="020F0600000000000000" pitchFamily="50" charset="-128"/>
                <a:ea typeface="HG丸ｺﾞｼｯｸM-PRO" panose="020F0600000000000000" pitchFamily="50" charset="-128"/>
              </a:rPr>
              <a:t>（１</a:t>
            </a:r>
            <a:r>
              <a:rPr lang="ja-JP" altLang="en-US" sz="1200" dirty="0" smtClean="0">
                <a:latin typeface="HG丸ｺﾞｼｯｸM-PRO" panose="020F0600000000000000" pitchFamily="50" charset="-128"/>
                <a:ea typeface="HG丸ｺﾞｼｯｸM-PRO" panose="020F0600000000000000" pitchFamily="50" charset="-128"/>
              </a:rPr>
              <a:t>）首都圏での災害応急対策に関わる政府の司令塔機能の代替</a:t>
            </a:r>
            <a:endParaRPr lang="en-US" altLang="ja-JP" sz="1200" dirty="0" smtClean="0">
              <a:latin typeface="HG丸ｺﾞｼｯｸM-PRO" panose="020F0600000000000000" pitchFamily="50" charset="-128"/>
              <a:ea typeface="HG丸ｺﾞｼｯｸM-PRO" panose="020F0600000000000000" pitchFamily="50" charset="-128"/>
            </a:endParaRPr>
          </a:p>
          <a:p>
            <a:pPr>
              <a:lnSpc>
                <a:spcPts val="1800"/>
              </a:lnSpc>
            </a:pPr>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 一時的な代替：首都圏での災対本部の立上げに時間</a:t>
            </a:r>
            <a:r>
              <a:rPr lang="ja-JP" altLang="en-US" sz="1200" dirty="0">
                <a:latin typeface="HG丸ｺﾞｼｯｸM-PRO" panose="020F0600000000000000" pitchFamily="50" charset="-128"/>
                <a:ea typeface="HG丸ｺﾞｼｯｸM-PRO" panose="020F0600000000000000" pitchFamily="50" charset="-128"/>
              </a:rPr>
              <a:t>を</a:t>
            </a:r>
            <a:r>
              <a:rPr lang="ja-JP" altLang="en-US" sz="1200" dirty="0" smtClean="0">
                <a:latin typeface="HG丸ｺﾞｼｯｸM-PRO" panose="020F0600000000000000" pitchFamily="50" charset="-128"/>
                <a:ea typeface="HG丸ｺﾞｼｯｸM-PRO" panose="020F0600000000000000" pitchFamily="50" charset="-128"/>
              </a:rPr>
              <a:t>要し、タイムラグが生じる場合を想定</a:t>
            </a:r>
            <a:endParaRPr lang="en-US" altLang="ja-JP" sz="1200" dirty="0" smtClean="0">
              <a:latin typeface="HG丸ｺﾞｼｯｸM-PRO" panose="020F0600000000000000" pitchFamily="50" charset="-128"/>
              <a:ea typeface="HG丸ｺﾞｼｯｸM-PRO" panose="020F0600000000000000" pitchFamily="50" charset="-128"/>
            </a:endParaRPr>
          </a:p>
          <a:p>
            <a:pPr>
              <a:lnSpc>
                <a:spcPts val="1800"/>
              </a:lnSpc>
            </a:pPr>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 補完的な代替：首都圏に設置された災対本部に対して、業務の分担や人的資源の支援を想定 </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endParaRPr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5" name="角丸四角形 14"/>
          <p:cNvSpPr/>
          <p:nvPr/>
        </p:nvSpPr>
        <p:spPr>
          <a:xfrm>
            <a:off x="744538" y="5373216"/>
            <a:ext cx="7632848" cy="648072"/>
          </a:xfrm>
          <a:prstGeom prst="roundRect">
            <a:avLst>
              <a:gd name="adj" fmla="val 5528"/>
            </a:avLst>
          </a:prstGeom>
          <a:noFill/>
          <a:ln>
            <a:solidFill>
              <a:schemeClr val="tx1"/>
            </a:solidFill>
          </a:ln>
          <a:effectLst/>
        </p:spPr>
        <p:style>
          <a:lnRef idx="1">
            <a:schemeClr val="accent5"/>
          </a:lnRef>
          <a:fillRef idx="2">
            <a:schemeClr val="accent5"/>
          </a:fillRef>
          <a:effectRef idx="1">
            <a:schemeClr val="accent5"/>
          </a:effectRef>
          <a:fontRef idx="minor">
            <a:schemeClr val="dk1"/>
          </a:fontRef>
        </p:style>
        <p:txBody>
          <a:bodyPr rtlCol="0" anchor="t"/>
          <a:lstStyle/>
          <a:p>
            <a:pPr>
              <a:lnSpc>
                <a:spcPts val="1800"/>
              </a:lnSpc>
            </a:pPr>
            <a:r>
              <a:rPr lang="ja-JP" altLang="en-US" sz="1200" dirty="0" smtClean="0">
                <a:latin typeface="HG丸ｺﾞｼｯｸM-PRO" panose="020F0600000000000000" pitchFamily="50" charset="-128"/>
                <a:ea typeface="HG丸ｺﾞｼｯｸM-PRO" panose="020F0600000000000000" pitchFamily="50" charset="-128"/>
              </a:rPr>
              <a:t>（２）国民生活に必要な各省庁の通常業務で継続すべきものの代替</a:t>
            </a:r>
            <a:endParaRPr lang="en-US" altLang="ja-JP" sz="1200" dirty="0" smtClean="0">
              <a:latin typeface="HG丸ｺﾞｼｯｸM-PRO" panose="020F0600000000000000" pitchFamily="50" charset="-128"/>
              <a:ea typeface="HG丸ｺﾞｼｯｸM-PRO" panose="020F0600000000000000" pitchFamily="50" charset="-128"/>
            </a:endParaRPr>
          </a:p>
          <a:p>
            <a:pPr>
              <a:lnSpc>
                <a:spcPts val="1800"/>
              </a:lnSpc>
            </a:pPr>
            <a:r>
              <a:rPr lang="ja-JP" altLang="en-US" sz="1200" dirty="0" smtClean="0">
                <a:latin typeface="HG丸ｺﾞｼｯｸM-PRO" panose="020F0600000000000000" pitchFamily="50" charset="-128"/>
                <a:ea typeface="HG丸ｺﾞｼｯｸM-PRO" panose="020F0600000000000000" pitchFamily="50" charset="-128"/>
              </a:rPr>
              <a:t>　　　 ◆ 各省庁のＢＣＰ（公表版）に示されている業務を中心に、関西での代替の可能性を検討</a:t>
            </a:r>
            <a:endParaRPr lang="en-US" altLang="ja-JP" sz="1200" dirty="0" smtClean="0">
              <a:latin typeface="HG丸ｺﾞｼｯｸM-PRO" panose="020F0600000000000000" pitchFamily="50" charset="-128"/>
              <a:ea typeface="HG丸ｺﾞｼｯｸM-PRO" panose="020F0600000000000000" pitchFamily="50" charset="-128"/>
            </a:endParaRPr>
          </a:p>
        </p:txBody>
      </p:sp>
      <p:sp>
        <p:nvSpPr>
          <p:cNvPr id="16" name="正方形/長方形 15"/>
          <p:cNvSpPr/>
          <p:nvPr/>
        </p:nvSpPr>
        <p:spPr>
          <a:xfrm>
            <a:off x="0" y="0"/>
            <a:ext cx="9144000" cy="692696"/>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ja-JP" altLang="en-US" sz="1700" b="1" dirty="0" smtClean="0">
                <a:latin typeface="HG丸ｺﾞｼｯｸM-PRO" panose="020F0600000000000000" pitchFamily="50" charset="-128"/>
                <a:ea typeface="HG丸ｺﾞｼｯｸM-PRO" panose="020F0600000000000000" pitchFamily="50" charset="-128"/>
              </a:rPr>
              <a:t>■ 行政分野のバックアップ機能強化に向けた検討（１）　今後の進め方案</a:t>
            </a:r>
            <a:endParaRPr kumimoji="1" lang="ja-JP" altLang="en-US" sz="1700" b="1" dirty="0">
              <a:latin typeface="HG丸ｺﾞｼｯｸM-PRO" panose="020F0600000000000000" pitchFamily="50" charset="-128"/>
              <a:ea typeface="HG丸ｺﾞｼｯｸM-PRO" panose="020F0600000000000000" pitchFamily="50" charset="-128"/>
            </a:endParaRPr>
          </a:p>
        </p:txBody>
      </p:sp>
      <p:sp>
        <p:nvSpPr>
          <p:cNvPr id="8" name="スライド番号プレースホルダー 3"/>
          <p:cNvSpPr>
            <a:spLocks noGrp="1"/>
          </p:cNvSpPr>
          <p:nvPr>
            <p:ph type="sldNum" sz="quarter" idx="11"/>
          </p:nvPr>
        </p:nvSpPr>
        <p:spPr>
          <a:xfrm>
            <a:off x="8582345" y="6438478"/>
            <a:ext cx="490661" cy="365125"/>
          </a:xfrm>
        </p:spPr>
        <p:txBody>
          <a:bodyPr>
            <a:normAutofit fontScale="92500" lnSpcReduction="10000"/>
          </a:bodyPr>
          <a:lstStyle/>
          <a:p>
            <a:fld id="{D2D8002D-B5B0-4BAC-B1F6-782DDCCE6D9C}" type="slidenum">
              <a:rPr lang="ja-JP" altLang="en-US" sz="2000" b="1" smtClean="0">
                <a:solidFill>
                  <a:schemeClr val="bg1">
                    <a:lumMod val="50000"/>
                  </a:schemeClr>
                </a:solidFill>
              </a:rPr>
              <a:pPr/>
              <a:t>1</a:t>
            </a:fld>
            <a:endParaRPr lang="ja-JP" altLang="en-US" sz="2000" b="1" dirty="0">
              <a:solidFill>
                <a:schemeClr val="bg1">
                  <a:lumMod val="50000"/>
                </a:schemeClr>
              </a:solidFill>
            </a:endParaRPr>
          </a:p>
        </p:txBody>
      </p:sp>
      <p:sp>
        <p:nvSpPr>
          <p:cNvPr id="3" name="テキスト ボックス 2"/>
          <p:cNvSpPr txBox="1"/>
          <p:nvPr/>
        </p:nvSpPr>
        <p:spPr>
          <a:xfrm>
            <a:off x="7956376" y="161682"/>
            <a:ext cx="936104" cy="369332"/>
          </a:xfrm>
          <a:prstGeom prst="rect">
            <a:avLst/>
          </a:prstGeom>
          <a:solidFill>
            <a:schemeClr val="bg1"/>
          </a:solidFill>
        </p:spPr>
        <p:txBody>
          <a:bodyPr wrap="square" rtlCol="0">
            <a:spAutoFit/>
          </a:bodyPr>
          <a:lstStyle/>
          <a:p>
            <a:pPr algn="ctr"/>
            <a:r>
              <a:rPr kumimoji="1" lang="ja-JP" altLang="en-US" dirty="0" smtClean="0">
                <a:solidFill>
                  <a:schemeClr val="bg1">
                    <a:lumMod val="65000"/>
                  </a:schemeClr>
                </a:solidFill>
              </a:rPr>
              <a:t>資料１</a:t>
            </a:r>
            <a:endParaRPr kumimoji="1" lang="ja-JP" altLang="en-US" dirty="0">
              <a:solidFill>
                <a:schemeClr val="bg1">
                  <a:lumMod val="65000"/>
                </a:schemeClr>
              </a:solidFill>
            </a:endParaRPr>
          </a:p>
        </p:txBody>
      </p:sp>
    </p:spTree>
    <p:extLst>
      <p:ext uri="{BB962C8B-B14F-4D97-AF65-F5344CB8AC3E}">
        <p14:creationId xmlns:p14="http://schemas.microsoft.com/office/powerpoint/2010/main" val="4250488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692696"/>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ja-JP" altLang="en-US" sz="1700" b="1" dirty="0" smtClean="0">
                <a:latin typeface="HG丸ｺﾞｼｯｸM-PRO" panose="020F0600000000000000" pitchFamily="50" charset="-128"/>
                <a:ea typeface="HG丸ｺﾞｼｯｸM-PRO" panose="020F0600000000000000" pitchFamily="50" charset="-128"/>
              </a:rPr>
              <a:t>■ 行政分野のバックアップ機能強化に</a:t>
            </a:r>
            <a:r>
              <a:rPr lang="ja-JP" altLang="en-US" sz="1700" b="1" dirty="0">
                <a:latin typeface="HG丸ｺﾞｼｯｸM-PRO" panose="020F0600000000000000" pitchFamily="50" charset="-128"/>
                <a:ea typeface="HG丸ｺﾞｼｯｸM-PRO" panose="020F0600000000000000" pitchFamily="50" charset="-128"/>
              </a:rPr>
              <a:t>向けた検討（２）　政府の司令塔機能の</a:t>
            </a:r>
            <a:r>
              <a:rPr lang="ja-JP" altLang="en-US" sz="1700" b="1" dirty="0" smtClean="0">
                <a:latin typeface="HG丸ｺﾞｼｯｸM-PRO" panose="020F0600000000000000" pitchFamily="50" charset="-128"/>
                <a:ea typeface="HG丸ｺﾞｼｯｸM-PRO" panose="020F0600000000000000" pitchFamily="50" charset="-128"/>
              </a:rPr>
              <a:t>代替</a:t>
            </a:r>
            <a:endParaRPr kumimoji="1" lang="ja-JP" altLang="en-US" sz="1700" b="1" dirty="0">
              <a:latin typeface="HG丸ｺﾞｼｯｸM-PRO" panose="020F0600000000000000" pitchFamily="50" charset="-128"/>
              <a:ea typeface="HG丸ｺﾞｼｯｸM-PRO" panose="020F0600000000000000"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4138203999"/>
              </p:ext>
            </p:extLst>
          </p:nvPr>
        </p:nvGraphicFramePr>
        <p:xfrm>
          <a:off x="395535" y="1804784"/>
          <a:ext cx="8280681" cy="2992366"/>
        </p:xfrm>
        <a:graphic>
          <a:graphicData uri="http://schemas.openxmlformats.org/drawingml/2006/table">
            <a:tbl>
              <a:tblPr firstRow="1" bandRow="1">
                <a:tableStyleId>{5940675A-B579-460E-94D1-54222C63F5DA}</a:tableStyleId>
              </a:tblPr>
              <a:tblGrid>
                <a:gridCol w="3133324"/>
                <a:gridCol w="820633"/>
                <a:gridCol w="2022708"/>
                <a:gridCol w="812122"/>
                <a:gridCol w="745947"/>
                <a:gridCol w="745947"/>
              </a:tblGrid>
              <a:tr h="3562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b="1" dirty="0" smtClean="0">
                          <a:solidFill>
                            <a:sysClr val="windowText" lastClr="000000"/>
                          </a:solidFill>
                          <a:latin typeface="Meiryo UI" panose="020B0604030504040204" pitchFamily="50" charset="-128"/>
                          <a:ea typeface="Meiryo UI" panose="020B0604030504040204" pitchFamily="50" charset="-128"/>
                          <a:cs typeface="メイリオ" panose="020B0604030504040204" pitchFamily="50" charset="-128"/>
                        </a:rPr>
                        <a:t>首都直下地震発生</a:t>
                      </a:r>
                      <a:endParaRPr kumimoji="1" lang="ja-JP" altLang="en-US" sz="1400" b="1" dirty="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400" b="1" dirty="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400" b="1" dirty="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400" b="1" dirty="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400" b="1" dirty="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400" b="1" dirty="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56234">
                <a:tc>
                  <a:txBody>
                    <a:bodyPr/>
                    <a:lstStyle/>
                    <a:p>
                      <a:r>
                        <a:rPr kumimoji="1" lang="ja-JP" altLang="en-US" sz="1400" b="1" dirty="0" smtClean="0">
                          <a:latin typeface="Meiryo UI" panose="020B0604030504040204" pitchFamily="50" charset="-128"/>
                          <a:ea typeface="Meiryo UI" panose="020B0604030504040204" pitchFamily="50" charset="-128"/>
                        </a:rPr>
                        <a:t>　　　　↓</a:t>
                      </a:r>
                      <a:endParaRPr kumimoji="1" lang="ja-JP" altLang="en-US" sz="1400" b="1" dirty="0">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400" b="1" dirty="0">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400" b="1" dirty="0">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kumimoji="1" lang="ja-JP" altLang="en-US" sz="1400" b="1" dirty="0">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kumimoji="1" lang="ja-JP" altLang="en-US" sz="1400" b="1" dirty="0">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kumimoji="1" lang="ja-JP" altLang="en-US" sz="1400" b="1" dirty="0">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r>
              <a:tr h="356234">
                <a:tc>
                  <a:txBody>
                    <a:bodyPr/>
                    <a:lstStyle/>
                    <a:p>
                      <a:r>
                        <a:rPr kumimoji="1" lang="ja-JP" altLang="en-US" sz="1400" b="1" dirty="0" smtClean="0">
                          <a:latin typeface="Meiryo UI" panose="020B0604030504040204" pitchFamily="50" charset="-128"/>
                          <a:ea typeface="Meiryo UI" panose="020B0604030504040204" pitchFamily="50" charset="-128"/>
                        </a:rPr>
                        <a:t>官邸対策室設置、緊急参集チーム招集</a:t>
                      </a:r>
                      <a:endParaRPr kumimoji="1" lang="ja-JP" altLang="en-US" sz="14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1400" b="1" dirty="0" smtClean="0">
                          <a:latin typeface="Meiryo UI" panose="020B0604030504040204" pitchFamily="50" charset="-128"/>
                          <a:ea typeface="Meiryo UI" panose="020B0604030504040204" pitchFamily="50" charset="-128"/>
                        </a:rPr>
                        <a:t>3</a:t>
                      </a:r>
                      <a:r>
                        <a:rPr kumimoji="1" lang="ja-JP" altLang="en-US" sz="1400" b="1" dirty="0" smtClean="0">
                          <a:latin typeface="Meiryo UI" panose="020B0604030504040204" pitchFamily="50" charset="-128"/>
                          <a:ea typeface="Meiryo UI" panose="020B0604030504040204" pitchFamily="50" charset="-128"/>
                        </a:rPr>
                        <a:t>分</a:t>
                      </a:r>
                      <a:endParaRPr kumimoji="1" lang="ja-JP" altLang="en-US" sz="14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4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sz="1400" b="1" dirty="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sz="1400" b="1" dirty="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sz="1400" b="1" dirty="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356234">
                <a:tc>
                  <a:txBody>
                    <a:bodyPr/>
                    <a:lstStyle/>
                    <a:p>
                      <a:r>
                        <a:rPr kumimoji="1" lang="ja-JP" altLang="en-US" sz="1400" b="1" dirty="0" smtClean="0">
                          <a:latin typeface="Meiryo UI" panose="020B0604030504040204" pitchFamily="50" charset="-128"/>
                          <a:ea typeface="Meiryo UI" panose="020B0604030504040204" pitchFamily="50" charset="-128"/>
                        </a:rPr>
                        <a:t>総理指示</a:t>
                      </a:r>
                      <a:endParaRPr kumimoji="1" lang="ja-JP" altLang="en-US" sz="14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1400" b="1" dirty="0" smtClean="0">
                          <a:latin typeface="Meiryo UI" panose="020B0604030504040204" pitchFamily="50" charset="-128"/>
                          <a:ea typeface="Meiryo UI" panose="020B0604030504040204" pitchFamily="50" charset="-128"/>
                        </a:rPr>
                        <a:t>10</a:t>
                      </a:r>
                      <a:r>
                        <a:rPr kumimoji="1" lang="ja-JP" altLang="en-US" sz="1400" b="1" dirty="0" smtClean="0">
                          <a:latin typeface="Meiryo UI" panose="020B0604030504040204" pitchFamily="50" charset="-128"/>
                          <a:ea typeface="Meiryo UI" panose="020B0604030504040204" pitchFamily="50" charset="-128"/>
                        </a:rPr>
                        <a:t>分</a:t>
                      </a:r>
                      <a:endParaRPr kumimoji="1" lang="ja-JP" altLang="en-US" sz="14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400" b="1" dirty="0" smtClean="0">
                          <a:latin typeface="Meiryo UI" panose="020B0604030504040204" pitchFamily="50" charset="-128"/>
                          <a:ea typeface="Meiryo UI" panose="020B0604030504040204" pitchFamily="50" charset="-128"/>
                        </a:rPr>
                        <a:t>本部の場所の検討開始</a:t>
                      </a:r>
                      <a:endParaRPr kumimoji="1" lang="ja-JP" altLang="en-US" sz="14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sz="1400" b="1" dirty="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sz="1400" b="1" dirty="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kumimoji="1" lang="ja-JP" altLang="en-US" sz="1400" b="1" dirty="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356234">
                <a:tc>
                  <a:txBody>
                    <a:bodyPr/>
                    <a:lstStyle/>
                    <a:p>
                      <a:r>
                        <a:rPr kumimoji="1" lang="ja-JP" altLang="en-US" sz="1400" b="1" dirty="0" smtClean="0">
                          <a:latin typeface="Meiryo UI" panose="020B0604030504040204" pitchFamily="50" charset="-128"/>
                          <a:ea typeface="Meiryo UI" panose="020B0604030504040204" pitchFamily="50" charset="-128"/>
                        </a:rPr>
                        <a:t>緊急参集チームによる協議の開始</a:t>
                      </a:r>
                      <a:endParaRPr kumimoji="1" lang="ja-JP" altLang="en-US" sz="14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1400" b="1" dirty="0" smtClean="0">
                          <a:latin typeface="Meiryo UI" panose="020B0604030504040204" pitchFamily="50" charset="-128"/>
                          <a:ea typeface="Meiryo UI" panose="020B0604030504040204" pitchFamily="50" charset="-128"/>
                        </a:rPr>
                        <a:t>30</a:t>
                      </a:r>
                      <a:r>
                        <a:rPr kumimoji="1" lang="ja-JP" altLang="en-US" sz="1400" b="1" dirty="0" smtClean="0">
                          <a:latin typeface="Meiryo UI" panose="020B0604030504040204" pitchFamily="50" charset="-128"/>
                          <a:ea typeface="Meiryo UI" panose="020B0604030504040204" pitchFamily="50" charset="-128"/>
                        </a:rPr>
                        <a:t>分</a:t>
                      </a:r>
                      <a:endParaRPr kumimoji="1" lang="ja-JP" altLang="en-US" sz="14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本部の場所の案</a:t>
                      </a: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1" dirty="0" smtClean="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1" dirty="0" smtClean="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1" dirty="0" smtClean="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356234">
                <a:tc>
                  <a:txBody>
                    <a:bodyPr/>
                    <a:lstStyle/>
                    <a:p>
                      <a:r>
                        <a:rPr kumimoji="1" lang="ja-JP" altLang="en-US" sz="1400" b="1" dirty="0" smtClean="0">
                          <a:latin typeface="Meiryo UI" panose="020B0604030504040204" pitchFamily="50" charset="-128"/>
                          <a:ea typeface="Meiryo UI" panose="020B0604030504040204" pitchFamily="50" charset="-128"/>
                        </a:rPr>
                        <a:t>臨時閣議（持ち回り）</a:t>
                      </a:r>
                      <a:endParaRPr kumimoji="1" lang="ja-JP" altLang="en-US" sz="14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1400" b="1" dirty="0" smtClean="0">
                          <a:latin typeface="Meiryo UI" panose="020B0604030504040204" pitchFamily="50" charset="-128"/>
                          <a:ea typeface="Meiryo UI" panose="020B0604030504040204" pitchFamily="50" charset="-128"/>
                        </a:rPr>
                        <a:t>100</a:t>
                      </a:r>
                      <a:r>
                        <a:rPr kumimoji="1" lang="ja-JP" altLang="en-US" sz="1400" b="1" dirty="0" smtClean="0">
                          <a:latin typeface="Meiryo UI" panose="020B0604030504040204" pitchFamily="50" charset="-128"/>
                          <a:ea typeface="Meiryo UI" panose="020B0604030504040204" pitchFamily="50" charset="-128"/>
                        </a:rPr>
                        <a:t>分</a:t>
                      </a:r>
                      <a:endParaRPr kumimoji="1" lang="ja-JP" altLang="en-US" sz="1400" b="1"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本部の場所の決定</a:t>
                      </a:r>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1" dirty="0" smtClean="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1" dirty="0" smtClean="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1" dirty="0" smtClean="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356234">
                <a:tc>
                  <a:txBody>
                    <a:bodyPr/>
                    <a:lstStyle/>
                    <a:p>
                      <a:r>
                        <a:rPr kumimoji="1" lang="ja-JP" altLang="en-US" sz="1400" b="1" dirty="0" smtClean="0">
                          <a:latin typeface="Meiryo UI" panose="020B0604030504040204" pitchFamily="50" charset="-128"/>
                          <a:ea typeface="Meiryo UI" panose="020B0604030504040204" pitchFamily="50" charset="-128"/>
                        </a:rPr>
                        <a:t>　　　　↓</a:t>
                      </a:r>
                      <a:endParaRPr kumimoji="1" lang="ja-JP" altLang="en-US" sz="1400" b="1" dirty="0">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a:endParaRPr kumimoji="1" lang="ja-JP" altLang="en-US" sz="1400" b="1" dirty="0">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1" dirty="0" smtClean="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1" dirty="0" smtClean="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1" dirty="0" smtClean="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1" dirty="0" smtClean="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498728">
                <a:tc>
                  <a:txBody>
                    <a:bodyPr/>
                    <a:lstStyle/>
                    <a:p>
                      <a:r>
                        <a:rPr kumimoji="1" lang="ja-JP" altLang="en-US" sz="1400" b="1" dirty="0" smtClean="0">
                          <a:latin typeface="Meiryo UI" panose="020B0604030504040204" pitchFamily="50" charset="-128"/>
                          <a:ea typeface="Meiryo UI" panose="020B0604030504040204" pitchFamily="50" charset="-128"/>
                        </a:rPr>
                        <a:t>政府の災害対策本部会議</a:t>
                      </a:r>
                      <a:endParaRPr kumimoji="1" lang="ja-JP" altLang="en-US" sz="1400" b="1" dirty="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1400" b="1" dirty="0" smtClean="0">
                          <a:latin typeface="Meiryo UI" panose="020B0604030504040204" pitchFamily="50" charset="-128"/>
                          <a:ea typeface="Meiryo UI" panose="020B0604030504040204" pitchFamily="50" charset="-128"/>
                        </a:rPr>
                        <a:t>120</a:t>
                      </a:r>
                      <a:r>
                        <a:rPr kumimoji="1" lang="ja-JP" altLang="en-US" sz="1400" b="1" dirty="0" smtClean="0">
                          <a:latin typeface="Meiryo UI" panose="020B0604030504040204" pitchFamily="50" charset="-128"/>
                          <a:ea typeface="Meiryo UI" panose="020B0604030504040204" pitchFamily="50" charset="-128"/>
                        </a:rPr>
                        <a:t>分</a:t>
                      </a:r>
                      <a:endParaRPr kumimoji="1" lang="ja-JP" altLang="en-US" sz="1400" b="1" dirty="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100" b="1" dirty="0" smtClean="0">
                          <a:latin typeface="Meiryo UI" panose="020B0604030504040204" pitchFamily="50" charset="-128"/>
                          <a:ea typeface="Meiryo UI" panose="020B0604030504040204" pitchFamily="50" charset="-128"/>
                        </a:rPr>
                        <a:t>首都直下地震対策大綱での目安</a:t>
                      </a:r>
                      <a:endParaRPr kumimoji="1" lang="ja-JP" altLang="en-US" sz="1100" b="1" dirty="0">
                        <a:latin typeface="Meiryo UI" panose="020B0604030504040204" pitchFamily="50" charset="-128"/>
                        <a:ea typeface="Meiryo UI" panose="020B0604030504040204" pitchFamily="50" charset="-128"/>
                      </a:endParaRPr>
                    </a:p>
                  </a:txBody>
                  <a:tcPr marR="0">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400" b="1" dirty="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400" b="1" dirty="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400" b="1" dirty="0">
                        <a:latin typeface="Meiryo UI" panose="020B0604030504040204" pitchFamily="50" charset="-128"/>
                        <a:ea typeface="Meiryo UI" panose="020B0604030504040204" pitchFamily="50" charset="-128"/>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5" name="下矢印 4"/>
          <p:cNvSpPr/>
          <p:nvPr/>
        </p:nvSpPr>
        <p:spPr>
          <a:xfrm>
            <a:off x="6450794" y="2157928"/>
            <a:ext cx="360000" cy="1836000"/>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kumimoji="1" lang="ja-JP" altLang="en-US" sz="1200" b="1" dirty="0" smtClean="0">
                <a:latin typeface="Meiryo UI" panose="020B0604030504040204" pitchFamily="50" charset="-128"/>
                <a:ea typeface="Meiryo UI" panose="020B0604030504040204" pitchFamily="50" charset="-128"/>
              </a:rPr>
              <a:t>　緊急参集チーム</a:t>
            </a:r>
            <a:endParaRPr kumimoji="1" lang="ja-JP" altLang="en-US" sz="1200" b="1" dirty="0">
              <a:latin typeface="Meiryo UI" panose="020B0604030504040204" pitchFamily="50" charset="-128"/>
              <a:ea typeface="Meiryo UI" panose="020B0604030504040204" pitchFamily="50" charset="-128"/>
            </a:endParaRPr>
          </a:p>
        </p:txBody>
      </p:sp>
      <p:sp>
        <p:nvSpPr>
          <p:cNvPr id="33" name="下矢印 32"/>
          <p:cNvSpPr/>
          <p:nvPr/>
        </p:nvSpPr>
        <p:spPr>
          <a:xfrm>
            <a:off x="7170130" y="2157818"/>
            <a:ext cx="360000" cy="2628000"/>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kumimoji="1" lang="ja-JP" altLang="en-US" sz="1200" b="1" dirty="0" smtClean="0">
                <a:latin typeface="Meiryo UI" panose="020B0604030504040204" pitchFamily="50" charset="-128"/>
                <a:ea typeface="Meiryo UI" panose="020B0604030504040204" pitchFamily="50" charset="-128"/>
              </a:rPr>
              <a:t>　首都圏での準備</a:t>
            </a:r>
            <a:endParaRPr kumimoji="1" lang="ja-JP" altLang="en-US" sz="1200" b="1"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686706" y="5447546"/>
            <a:ext cx="7848872" cy="861774"/>
          </a:xfrm>
          <a:prstGeom prst="rect">
            <a:avLst/>
          </a:prstGeom>
          <a:noFill/>
        </p:spPr>
        <p:txBody>
          <a:bodyPr wrap="square" rtlCol="0">
            <a:spAutoFit/>
          </a:bodyPr>
          <a:lstStyle/>
          <a:p>
            <a:pPr>
              <a:lnSpc>
                <a:spcPts val="2000"/>
              </a:lnSpc>
            </a:pPr>
            <a:r>
              <a:rPr kumimoji="1" lang="ja-JP" altLang="en-US" sz="1400" dirty="0" smtClean="0">
                <a:latin typeface="Meiryo UI" panose="020B0604030504040204" pitchFamily="50" charset="-128"/>
                <a:ea typeface="Meiryo UI" panose="020B0604030504040204" pitchFamily="50" charset="-128"/>
              </a:rPr>
              <a:t>緊急参集チームの対応は想定どおりに進んで</a:t>
            </a:r>
            <a:r>
              <a:rPr lang="ja-JP" altLang="en-US" sz="1400" dirty="0" smtClean="0">
                <a:latin typeface="Meiryo UI" panose="020B0604030504040204" pitchFamily="50" charset="-128"/>
                <a:ea typeface="Meiryo UI" panose="020B0604030504040204" pitchFamily="50" charset="-128"/>
              </a:rPr>
              <a:t>も、政府全体としての</a:t>
            </a:r>
            <a:r>
              <a:rPr kumimoji="1" lang="ja-JP" altLang="en-US" sz="1400" dirty="0" smtClean="0">
                <a:latin typeface="Meiryo UI" panose="020B0604030504040204" pitchFamily="50" charset="-128"/>
                <a:ea typeface="Meiryo UI" panose="020B0604030504040204" pitchFamily="50" charset="-128"/>
              </a:rPr>
              <a:t>首都圏（被災地）での体制構築</a:t>
            </a:r>
            <a:r>
              <a:rPr lang="ja-JP" altLang="en-US" sz="1400" dirty="0">
                <a:latin typeface="Meiryo UI" panose="020B0604030504040204" pitchFamily="50" charset="-128"/>
                <a:ea typeface="Meiryo UI" panose="020B0604030504040204" pitchFamily="50" charset="-128"/>
              </a:rPr>
              <a:t>は</a:t>
            </a:r>
            <a:r>
              <a:rPr lang="ja-JP" altLang="en-US" sz="1400" dirty="0" smtClean="0">
                <a:latin typeface="Meiryo UI" panose="020B0604030504040204" pitchFamily="50" charset="-128"/>
                <a:ea typeface="Meiryo UI" panose="020B0604030504040204" pitchFamily="50" charset="-128"/>
              </a:rPr>
              <a:t>、現地</a:t>
            </a:r>
            <a:r>
              <a:rPr kumimoji="1" lang="ja-JP" altLang="en-US" sz="1400" dirty="0" smtClean="0">
                <a:latin typeface="Meiryo UI" panose="020B0604030504040204" pitchFamily="50" charset="-128"/>
                <a:ea typeface="Meiryo UI" panose="020B0604030504040204" pitchFamily="50" charset="-128"/>
              </a:rPr>
              <a:t>の状況、本部の設置場所（官邸周辺、首都圏近郊、首都圏外）などにより変動する想定が必要。</a:t>
            </a:r>
            <a:endParaRPr kumimoji="1" lang="en-US" altLang="ja-JP" sz="1400" dirty="0" smtClean="0">
              <a:latin typeface="Meiryo UI" panose="020B0604030504040204" pitchFamily="50" charset="-128"/>
              <a:ea typeface="Meiryo UI" panose="020B0604030504040204" pitchFamily="50" charset="-128"/>
            </a:endParaRPr>
          </a:p>
          <a:p>
            <a:pPr>
              <a:lnSpc>
                <a:spcPts val="2000"/>
              </a:lnSpc>
            </a:pPr>
            <a:r>
              <a:rPr lang="ja-JP" altLang="en-US" sz="1400" dirty="0" smtClean="0">
                <a:latin typeface="Meiryo UI" panose="020B0604030504040204" pitchFamily="50" charset="-128"/>
                <a:ea typeface="Meiryo UI" panose="020B0604030504040204" pitchFamily="50" charset="-128"/>
              </a:rPr>
              <a:t>これに対し、</a:t>
            </a:r>
            <a:r>
              <a:rPr lang="ja-JP" altLang="en-US" sz="1400" b="1" dirty="0" smtClean="0">
                <a:latin typeface="Meiryo UI" panose="020B0604030504040204" pitchFamily="50" charset="-128"/>
                <a:ea typeface="Meiryo UI" panose="020B0604030504040204" pitchFamily="50" charset="-128"/>
              </a:rPr>
              <a:t>被災地でない関西圏では、時間外の参集も含め、相対的に迅速なスタンバイが可能。</a:t>
            </a:r>
            <a:endParaRPr kumimoji="1" lang="ja-JP" altLang="en-US" sz="1400" b="1" dirty="0">
              <a:latin typeface="Meiryo UI" panose="020B0604030504040204" pitchFamily="50" charset="-128"/>
              <a:ea typeface="Meiryo UI" panose="020B0604030504040204" pitchFamily="50" charset="-128"/>
            </a:endParaRPr>
          </a:p>
        </p:txBody>
      </p:sp>
      <p:sp>
        <p:nvSpPr>
          <p:cNvPr id="8" name="爆発 1 7"/>
          <p:cNvSpPr/>
          <p:nvPr/>
        </p:nvSpPr>
        <p:spPr>
          <a:xfrm>
            <a:off x="6804248" y="4437112"/>
            <a:ext cx="1152000" cy="648000"/>
          </a:xfrm>
          <a:prstGeom prst="irregularSeal1">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下矢印 34"/>
          <p:cNvSpPr/>
          <p:nvPr/>
        </p:nvSpPr>
        <p:spPr>
          <a:xfrm>
            <a:off x="7900542" y="2161324"/>
            <a:ext cx="360000" cy="2628000"/>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kumimoji="1" lang="ja-JP" altLang="en-US" sz="1200" b="1" dirty="0" smtClean="0">
                <a:latin typeface="Meiryo UI" panose="020B0604030504040204" pitchFamily="50" charset="-128"/>
                <a:ea typeface="Meiryo UI" panose="020B0604030504040204" pitchFamily="50" charset="-128"/>
              </a:rPr>
              <a:t>　関西圏での準備</a:t>
            </a:r>
            <a:endParaRPr kumimoji="1" lang="ja-JP" altLang="en-US" sz="1200" b="1" dirty="0">
              <a:latin typeface="Meiryo UI" panose="020B0604030504040204" pitchFamily="50" charset="-128"/>
              <a:ea typeface="Meiryo UI" panose="020B0604030504040204" pitchFamily="50" charset="-128"/>
            </a:endParaRPr>
          </a:p>
        </p:txBody>
      </p:sp>
      <p:sp>
        <p:nvSpPr>
          <p:cNvPr id="25" name="正方形/長方形 24"/>
          <p:cNvSpPr/>
          <p:nvPr/>
        </p:nvSpPr>
        <p:spPr>
          <a:xfrm>
            <a:off x="6771611" y="4638585"/>
            <a:ext cx="1167349" cy="3026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sz="1200" b="1"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様々な状況</a:t>
            </a:r>
            <a:endParaRPr lang="en-US" altLang="ja-JP" sz="1200" b="1"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正方形/長方形 35"/>
          <p:cNvSpPr/>
          <p:nvPr/>
        </p:nvSpPr>
        <p:spPr>
          <a:xfrm>
            <a:off x="251519" y="1124744"/>
            <a:ext cx="7288137" cy="2763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b="1"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■政府の災対本部設置までのイメージ</a:t>
            </a:r>
            <a:endParaRPr kumimoji="1" lang="ja-JP" altLang="en-US" sz="1600" b="1"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スライド番号プレースホルダー 3"/>
          <p:cNvSpPr>
            <a:spLocks noGrp="1"/>
          </p:cNvSpPr>
          <p:nvPr>
            <p:ph type="sldNum" sz="quarter" idx="11"/>
          </p:nvPr>
        </p:nvSpPr>
        <p:spPr>
          <a:xfrm>
            <a:off x="8582345" y="6438478"/>
            <a:ext cx="490661" cy="365125"/>
          </a:xfrm>
        </p:spPr>
        <p:txBody>
          <a:bodyPr>
            <a:normAutofit fontScale="92500" lnSpcReduction="10000"/>
          </a:bodyPr>
          <a:lstStyle/>
          <a:p>
            <a:fld id="{D2D8002D-B5B0-4BAC-B1F6-782DDCCE6D9C}" type="slidenum">
              <a:rPr lang="ja-JP" altLang="en-US" sz="2000" b="1" smtClean="0">
                <a:solidFill>
                  <a:schemeClr val="bg1">
                    <a:lumMod val="50000"/>
                  </a:schemeClr>
                </a:solidFill>
              </a:rPr>
              <a:pPr/>
              <a:t>2</a:t>
            </a:fld>
            <a:endParaRPr lang="ja-JP" altLang="en-US" sz="2000" b="1" dirty="0">
              <a:solidFill>
                <a:schemeClr val="bg1">
                  <a:lumMod val="50000"/>
                </a:schemeClr>
              </a:solidFill>
            </a:endParaRPr>
          </a:p>
        </p:txBody>
      </p:sp>
    </p:spTree>
    <p:extLst>
      <p:ext uri="{BB962C8B-B14F-4D97-AF65-F5344CB8AC3E}">
        <p14:creationId xmlns:p14="http://schemas.microsoft.com/office/powerpoint/2010/main" val="3837768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3693" y="-27384"/>
            <a:ext cx="9144000" cy="404664"/>
          </a:xfrm>
          <a:prstGeom prst="rect">
            <a:avLst/>
          </a:prstGeom>
          <a:gradFill>
            <a:gsLst>
              <a:gs pos="0">
                <a:srgbClr val="333399">
                  <a:lumMod val="41000"/>
                  <a:lumOff val="59000"/>
                </a:srgbClr>
              </a:gs>
              <a:gs pos="50000">
                <a:srgbClr val="FFFFFF"/>
              </a:gs>
              <a:gs pos="100000">
                <a:srgbClr val="333399">
                  <a:lumMod val="40000"/>
                  <a:lumOff val="60000"/>
                </a:srgbClr>
              </a:gs>
            </a:gsLst>
            <a:lin ang="5400000" scaled="0"/>
          </a:gradFill>
          <a:ln w="25400" cap="flat" cmpd="sng" algn="ctr">
            <a:noFill/>
            <a:prstDash val="solid"/>
          </a:ln>
          <a:effectLst/>
        </p:spPr>
        <p:txBody>
          <a:bodyPr anchor="ctr"/>
          <a:lstStyle/>
          <a:p>
            <a:pPr lvl="0">
              <a:defRPr/>
            </a:pPr>
            <a:r>
              <a:rPr kumimoji="0" lang="ja-JP" altLang="en-US" sz="2000" i="0" u="none" strike="noStrike" kern="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代替のパターンと代替する業務について</a:t>
            </a:r>
            <a:endParaRPr kumimoji="0" lang="ja-JP"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4" name="正方形/長方形 73"/>
          <p:cNvSpPr/>
          <p:nvPr/>
        </p:nvSpPr>
        <p:spPr>
          <a:xfrm>
            <a:off x="253502" y="515168"/>
            <a:ext cx="8566970"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　首都圏で災対本部（政府・省庁）が立ち上がるまでのタイムラグを埋めるケース</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正方形/長方形 30"/>
          <p:cNvSpPr/>
          <p:nvPr/>
        </p:nvSpPr>
        <p:spPr>
          <a:xfrm>
            <a:off x="253502" y="4043560"/>
            <a:ext cx="8566970"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　首都圏の災対本部（政府・省庁）を補完するケース</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050685748"/>
              </p:ext>
            </p:extLst>
          </p:nvPr>
        </p:nvGraphicFramePr>
        <p:xfrm>
          <a:off x="325508" y="908720"/>
          <a:ext cx="8566972" cy="2808312"/>
        </p:xfrm>
        <a:graphic>
          <a:graphicData uri="http://schemas.openxmlformats.org/drawingml/2006/table">
            <a:tbl>
              <a:tblPr firstRow="1" bandRow="1">
                <a:tableStyleId>{5940675A-B579-460E-94D1-54222C63F5DA}</a:tableStyleId>
              </a:tblPr>
              <a:tblGrid>
                <a:gridCol w="1438180"/>
                <a:gridCol w="2376264"/>
                <a:gridCol w="2376264"/>
                <a:gridCol w="2376264"/>
              </a:tblGrid>
              <a:tr h="216024">
                <a:tc>
                  <a:txBody>
                    <a:bodyPr/>
                    <a:lstStyle/>
                    <a:p>
                      <a:pPr>
                        <a:lnSpc>
                          <a:spcPts val="2000"/>
                        </a:lnSpc>
                      </a:pPr>
                      <a:endParaRPr kumimoji="1" lang="ja-JP" altLang="en-US" sz="1400" dirty="0">
                        <a:latin typeface="Meiryo UI" panose="020B0604030504040204" pitchFamily="50" charset="-128"/>
                        <a:ea typeface="Meiryo UI" panose="020B0604030504040204" pitchFamily="50" charset="-128"/>
                      </a:endParaRPr>
                    </a:p>
                  </a:txBody>
                  <a:tcPr marL="72000" marR="72000" marT="36000" marB="36000"/>
                </a:tc>
                <a:tc>
                  <a:txBody>
                    <a:bodyPr/>
                    <a:lstStyle/>
                    <a:p>
                      <a:pPr algn="ctr">
                        <a:lnSpc>
                          <a:spcPts val="2000"/>
                        </a:lnSpc>
                      </a:pPr>
                      <a:r>
                        <a:rPr kumimoji="1" lang="ja-JP" altLang="en-US" sz="1400" dirty="0" smtClean="0">
                          <a:latin typeface="Meiryo UI" panose="020B0604030504040204" pitchFamily="50" charset="-128"/>
                          <a:ea typeface="Meiryo UI" panose="020B0604030504040204" pitchFamily="50" charset="-128"/>
                        </a:rPr>
                        <a:t>ケース１</a:t>
                      </a:r>
                      <a:endParaRPr kumimoji="1" lang="ja-JP" altLang="en-US" sz="1400" dirty="0">
                        <a:latin typeface="Meiryo UI" panose="020B0604030504040204" pitchFamily="50" charset="-128"/>
                        <a:ea typeface="Meiryo UI" panose="020B0604030504040204" pitchFamily="50" charset="-128"/>
                      </a:endParaRPr>
                    </a:p>
                  </a:txBody>
                  <a:tcPr marL="72000" marR="72000" marT="36000" marB="36000"/>
                </a:tc>
                <a:tc>
                  <a:txBody>
                    <a:bodyPr/>
                    <a:lstStyle/>
                    <a:p>
                      <a:pPr algn="ctr">
                        <a:lnSpc>
                          <a:spcPts val="2000"/>
                        </a:lnSpc>
                      </a:pPr>
                      <a:r>
                        <a:rPr kumimoji="1" lang="ja-JP" altLang="en-US" sz="1400" dirty="0" smtClean="0">
                          <a:latin typeface="Meiryo UI" panose="020B0604030504040204" pitchFamily="50" charset="-128"/>
                          <a:ea typeface="Meiryo UI" panose="020B0604030504040204" pitchFamily="50" charset="-128"/>
                        </a:rPr>
                        <a:t>ケース２</a:t>
                      </a:r>
                      <a:endParaRPr kumimoji="1" lang="ja-JP" altLang="en-US" sz="1400" dirty="0">
                        <a:latin typeface="Meiryo UI" panose="020B0604030504040204" pitchFamily="50" charset="-128"/>
                        <a:ea typeface="Meiryo UI" panose="020B0604030504040204" pitchFamily="50" charset="-128"/>
                      </a:endParaRPr>
                    </a:p>
                  </a:txBody>
                  <a:tcPr marL="72000" marR="72000" marT="36000" marB="36000"/>
                </a:tc>
                <a:tc>
                  <a:txBody>
                    <a:bodyPr/>
                    <a:lstStyle/>
                    <a:p>
                      <a:pPr algn="ctr">
                        <a:lnSpc>
                          <a:spcPts val="2000"/>
                        </a:lnSpc>
                      </a:pPr>
                      <a:r>
                        <a:rPr kumimoji="1" lang="ja-JP" altLang="en-US" sz="1400" dirty="0" smtClean="0">
                          <a:latin typeface="Meiryo UI" panose="020B0604030504040204" pitchFamily="50" charset="-128"/>
                          <a:ea typeface="Meiryo UI" panose="020B0604030504040204" pitchFamily="50" charset="-128"/>
                        </a:rPr>
                        <a:t>ケース３</a:t>
                      </a:r>
                      <a:endParaRPr kumimoji="1" lang="ja-JP" altLang="en-US" sz="1400" dirty="0">
                        <a:latin typeface="Meiryo UI" panose="020B0604030504040204" pitchFamily="50" charset="-128"/>
                        <a:ea typeface="Meiryo UI" panose="020B0604030504040204" pitchFamily="50" charset="-128"/>
                      </a:endParaRPr>
                    </a:p>
                  </a:txBody>
                  <a:tcPr marL="72000" marR="72000" marT="36000" marB="36000"/>
                </a:tc>
              </a:tr>
              <a:tr h="290704">
                <a:tc>
                  <a:txBody>
                    <a:bodyPr/>
                    <a:lstStyle/>
                    <a:p>
                      <a:pPr>
                        <a:lnSpc>
                          <a:spcPts val="2000"/>
                        </a:lnSpc>
                      </a:pPr>
                      <a:r>
                        <a:rPr kumimoji="1" lang="ja-JP" altLang="en-US" sz="1400" dirty="0" smtClean="0">
                          <a:latin typeface="Meiryo UI" panose="020B0604030504040204" pitchFamily="50" charset="-128"/>
                          <a:ea typeface="Meiryo UI" panose="020B0604030504040204" pitchFamily="50" charset="-128"/>
                        </a:rPr>
                        <a:t>災対本部の場所</a:t>
                      </a:r>
                      <a:endParaRPr kumimoji="1" lang="ja-JP" altLang="en-US" sz="1400" dirty="0">
                        <a:latin typeface="Meiryo UI" panose="020B0604030504040204" pitchFamily="50" charset="-128"/>
                        <a:ea typeface="Meiryo UI" panose="020B0604030504040204" pitchFamily="50" charset="-128"/>
                      </a:endParaRPr>
                    </a:p>
                  </a:txBody>
                  <a:tcPr marL="72000" marR="72000" marT="36000" marB="36000"/>
                </a:tc>
                <a:tc>
                  <a:txBody>
                    <a:bodyPr/>
                    <a:lstStyle/>
                    <a:p>
                      <a:pPr marL="0" marR="0" indent="0" algn="ctr" defTabSz="914400" rtl="0" eaLnBrk="1" fontAlgn="auto" latinLnBrk="0" hangingPunct="1">
                        <a:lnSpc>
                          <a:spcPts val="2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官邸やその周辺</a:t>
                      </a:r>
                      <a:endParaRPr kumimoji="1" lang="ja-JP" altLang="en-US" sz="1400" dirty="0">
                        <a:latin typeface="Meiryo UI" panose="020B0604030504040204" pitchFamily="50" charset="-128"/>
                        <a:ea typeface="Meiryo UI" panose="020B0604030504040204" pitchFamily="50" charset="-128"/>
                      </a:endParaRPr>
                    </a:p>
                  </a:txBody>
                  <a:tcPr marL="72000" marR="72000" marT="36000" marB="36000"/>
                </a:tc>
                <a:tc>
                  <a:txBody>
                    <a:bodyPr/>
                    <a:lstStyle/>
                    <a:p>
                      <a:pPr marL="0" marR="0" indent="0" algn="ctr" defTabSz="914400" rtl="0" eaLnBrk="1" fontAlgn="auto" latinLnBrk="0" hangingPunct="1">
                        <a:lnSpc>
                          <a:spcPts val="2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首都圏近郊</a:t>
                      </a:r>
                      <a:endParaRPr kumimoji="1" lang="ja-JP" altLang="en-US" sz="1400" dirty="0">
                        <a:latin typeface="Meiryo UI" panose="020B0604030504040204" pitchFamily="50" charset="-128"/>
                        <a:ea typeface="Meiryo UI" panose="020B0604030504040204" pitchFamily="50" charset="-128"/>
                      </a:endParaRPr>
                    </a:p>
                  </a:txBody>
                  <a:tcPr marL="72000" marR="72000" marT="36000" marB="36000"/>
                </a:tc>
                <a:tc>
                  <a:txBody>
                    <a:bodyPr/>
                    <a:lstStyle/>
                    <a:p>
                      <a:pPr marL="0" marR="0" indent="0" algn="ctr" defTabSz="914400" rtl="0" eaLnBrk="1" fontAlgn="auto" latinLnBrk="0" hangingPunct="1">
                        <a:lnSpc>
                          <a:spcPts val="2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首都圏外</a:t>
                      </a:r>
                      <a:endParaRPr kumimoji="1" lang="ja-JP" altLang="en-US" sz="1400" dirty="0">
                        <a:latin typeface="Meiryo UI" panose="020B0604030504040204" pitchFamily="50" charset="-128"/>
                        <a:ea typeface="Meiryo UI" panose="020B0604030504040204" pitchFamily="50" charset="-128"/>
                      </a:endParaRPr>
                    </a:p>
                  </a:txBody>
                  <a:tcPr marL="72000" marR="72000" marT="36000" marB="36000"/>
                </a:tc>
              </a:tr>
              <a:tr h="288032">
                <a:tc>
                  <a:txBody>
                    <a:bodyPr/>
                    <a:lstStyle/>
                    <a:p>
                      <a:pPr>
                        <a:lnSpc>
                          <a:spcPts val="2000"/>
                        </a:lnSpc>
                      </a:pPr>
                      <a:r>
                        <a:rPr kumimoji="1" lang="ja-JP" altLang="en-US" sz="1400" dirty="0" smtClean="0">
                          <a:latin typeface="Meiryo UI" panose="020B0604030504040204" pitchFamily="50" charset="-128"/>
                          <a:ea typeface="Meiryo UI" panose="020B0604030504040204" pitchFamily="50" charset="-128"/>
                        </a:rPr>
                        <a:t>タイムラグ</a:t>
                      </a:r>
                      <a:endParaRPr kumimoji="1" lang="ja-JP" altLang="en-US" sz="1400" dirty="0">
                        <a:latin typeface="Meiryo UI" panose="020B0604030504040204" pitchFamily="50" charset="-128"/>
                        <a:ea typeface="Meiryo UI" panose="020B0604030504040204" pitchFamily="50" charset="-128"/>
                      </a:endParaRPr>
                    </a:p>
                  </a:txBody>
                  <a:tcPr marL="72000" marR="72000" marT="36000" marB="36000"/>
                </a:tc>
                <a:tc>
                  <a:txBody>
                    <a:bodyPr/>
                    <a:lstStyle/>
                    <a:p>
                      <a:pPr marL="0" marR="0" indent="0" algn="ctr" defTabSz="914400" rtl="0" eaLnBrk="1" fontAlgn="auto" latinLnBrk="0" hangingPunct="1">
                        <a:lnSpc>
                          <a:spcPts val="2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＋（限定的）</a:t>
                      </a:r>
                      <a:endParaRPr kumimoji="1" lang="ja-JP" altLang="en-US" sz="1400" dirty="0">
                        <a:latin typeface="Meiryo UI" panose="020B0604030504040204" pitchFamily="50" charset="-128"/>
                        <a:ea typeface="Meiryo UI" panose="020B0604030504040204" pitchFamily="50" charset="-128"/>
                      </a:endParaRPr>
                    </a:p>
                  </a:txBody>
                  <a:tcPr marL="72000" marR="72000" marT="36000" marB="36000"/>
                </a:tc>
                <a:tc>
                  <a:txBody>
                    <a:bodyPr/>
                    <a:lstStyle/>
                    <a:p>
                      <a:pPr marL="0" marR="0" indent="0" algn="ctr" defTabSz="914400" rtl="0" eaLnBrk="1" fontAlgn="auto" latinLnBrk="0" hangingPunct="1">
                        <a:lnSpc>
                          <a:spcPts val="2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＋＋＋（ややあり）</a:t>
                      </a:r>
                      <a:endParaRPr kumimoji="1" lang="ja-JP" altLang="en-US" sz="1400" dirty="0">
                        <a:latin typeface="Meiryo UI" panose="020B0604030504040204" pitchFamily="50" charset="-128"/>
                        <a:ea typeface="Meiryo UI" panose="020B0604030504040204" pitchFamily="50" charset="-128"/>
                      </a:endParaRPr>
                    </a:p>
                  </a:txBody>
                  <a:tcPr marL="72000" marR="72000" marT="36000" marB="36000"/>
                </a:tc>
                <a:tc>
                  <a:txBody>
                    <a:bodyPr/>
                    <a:lstStyle/>
                    <a:p>
                      <a:pPr marL="0" marR="0" indent="0" algn="ctr" defTabSz="914400" rtl="0" eaLnBrk="1" fontAlgn="auto" latinLnBrk="0" hangingPunct="1">
                        <a:lnSpc>
                          <a:spcPts val="2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＋＋＋＋＋（１週程度）</a:t>
                      </a:r>
                      <a:endParaRPr kumimoji="1" lang="ja-JP" altLang="en-US" sz="1400" dirty="0">
                        <a:latin typeface="Meiryo UI" panose="020B0604030504040204" pitchFamily="50" charset="-128"/>
                        <a:ea typeface="Meiryo UI" panose="020B0604030504040204" pitchFamily="50" charset="-128"/>
                      </a:endParaRPr>
                    </a:p>
                  </a:txBody>
                  <a:tcPr marL="72000" marR="72000" marT="36000" marB="36000"/>
                </a:tc>
              </a:tr>
              <a:tr h="288032">
                <a:tc>
                  <a:txBody>
                    <a:bodyPr/>
                    <a:lstStyle/>
                    <a:p>
                      <a:pPr marL="0" marR="0" indent="0" algn="l" defTabSz="914400" rtl="0" eaLnBrk="1" fontAlgn="auto" latinLnBrk="0" hangingPunct="1">
                        <a:lnSpc>
                          <a:spcPts val="2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関西圏への移動</a:t>
                      </a:r>
                      <a:endParaRPr kumimoji="1" lang="ja-JP" altLang="en-US" sz="1400" dirty="0">
                        <a:latin typeface="Meiryo UI" panose="020B0604030504040204" pitchFamily="50" charset="-128"/>
                        <a:ea typeface="Meiryo UI" panose="020B0604030504040204" pitchFamily="50" charset="-128"/>
                      </a:endParaRPr>
                    </a:p>
                  </a:txBody>
                  <a:tcPr marL="72000" marR="72000" marT="36000" marB="36000"/>
                </a:tc>
                <a:tc>
                  <a:txBody>
                    <a:bodyPr/>
                    <a:lstStyle/>
                    <a:p>
                      <a:pPr algn="ctr">
                        <a:lnSpc>
                          <a:spcPts val="2000"/>
                        </a:lnSpc>
                      </a:pPr>
                      <a:r>
                        <a:rPr kumimoji="1" lang="ja-JP" altLang="en-US" sz="1400" dirty="0" smtClean="0">
                          <a:latin typeface="Meiryo UI" panose="020B0604030504040204" pitchFamily="50" charset="-128"/>
                          <a:ea typeface="Meiryo UI" panose="020B0604030504040204" pitchFamily="50" charset="-128"/>
                        </a:rPr>
                        <a:t>なし</a:t>
                      </a:r>
                      <a:endParaRPr kumimoji="1" lang="ja-JP" altLang="en-US" sz="1400" dirty="0">
                        <a:latin typeface="Meiryo UI" panose="020B0604030504040204" pitchFamily="50" charset="-128"/>
                        <a:ea typeface="Meiryo UI" panose="020B0604030504040204" pitchFamily="50" charset="-128"/>
                      </a:endParaRPr>
                    </a:p>
                  </a:txBody>
                  <a:tcPr marL="72000" marR="72000" marT="36000" marB="36000"/>
                </a:tc>
                <a:tc>
                  <a:txBody>
                    <a:bodyPr/>
                    <a:lstStyle/>
                    <a:p>
                      <a:pPr marL="0" marR="0" indent="0" algn="ctr" defTabSz="914400" rtl="0" eaLnBrk="1" fontAlgn="auto" latinLnBrk="0" hangingPunct="1">
                        <a:lnSpc>
                          <a:spcPts val="2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なし</a:t>
                      </a:r>
                      <a:endParaRPr kumimoji="1" lang="ja-JP" altLang="en-US" sz="1400" dirty="0">
                        <a:latin typeface="Meiryo UI" panose="020B0604030504040204" pitchFamily="50" charset="-128"/>
                        <a:ea typeface="Meiryo UI" panose="020B0604030504040204" pitchFamily="50" charset="-128"/>
                      </a:endParaRPr>
                    </a:p>
                  </a:txBody>
                  <a:tcPr marL="72000" marR="72000" marT="36000" marB="36000"/>
                </a:tc>
                <a:tc>
                  <a:txBody>
                    <a:bodyPr/>
                    <a:lstStyle/>
                    <a:p>
                      <a:pPr marL="0" marR="0" indent="0" algn="ctr" defTabSz="914400" rtl="0" eaLnBrk="1" fontAlgn="auto" latinLnBrk="0" hangingPunct="1">
                        <a:lnSpc>
                          <a:spcPts val="2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あり</a:t>
                      </a:r>
                      <a:endParaRPr kumimoji="1" lang="ja-JP" altLang="en-US" sz="1400" dirty="0">
                        <a:latin typeface="Meiryo UI" panose="020B0604030504040204" pitchFamily="50" charset="-128"/>
                        <a:ea typeface="Meiryo UI" panose="020B0604030504040204" pitchFamily="50" charset="-128"/>
                      </a:endParaRPr>
                    </a:p>
                  </a:txBody>
                  <a:tcPr marL="72000" marR="72000" marT="36000" marB="36000"/>
                </a:tc>
              </a:tr>
              <a:tr h="1504312">
                <a:tc>
                  <a:txBody>
                    <a:bodyPr/>
                    <a:lstStyle/>
                    <a:p>
                      <a:pPr>
                        <a:lnSpc>
                          <a:spcPts val="2000"/>
                        </a:lnSpc>
                      </a:pPr>
                      <a:r>
                        <a:rPr kumimoji="1" lang="ja-JP" altLang="en-US" sz="1400" dirty="0" smtClean="0">
                          <a:latin typeface="Meiryo UI" panose="020B0604030504040204" pitchFamily="50" charset="-128"/>
                          <a:ea typeface="Meiryo UI" panose="020B0604030504040204" pitchFamily="50" charset="-128"/>
                        </a:rPr>
                        <a:t>代替業務の検討</a:t>
                      </a:r>
                      <a:endParaRPr kumimoji="1" lang="ja-JP" altLang="en-US" sz="1400" dirty="0">
                        <a:latin typeface="Meiryo UI" panose="020B0604030504040204" pitchFamily="50" charset="-128"/>
                        <a:ea typeface="Meiryo UI" panose="020B0604030504040204" pitchFamily="50" charset="-128"/>
                      </a:endParaRPr>
                    </a:p>
                  </a:txBody>
                  <a:tcPr marL="72000" marR="72000" marT="36000" marB="36000"/>
                </a:tc>
                <a:tc>
                  <a:txBody>
                    <a:bodyPr/>
                    <a:lstStyle/>
                    <a:p>
                      <a:pPr marL="95250" indent="-95250">
                        <a:lnSpc>
                          <a:spcPts val="2000"/>
                        </a:lnSpc>
                      </a:pPr>
                      <a:r>
                        <a:rPr kumimoji="1" lang="ja-JP" altLang="en-US" sz="1400" dirty="0" smtClean="0">
                          <a:latin typeface="Meiryo UI" panose="020B0604030504040204" pitchFamily="50" charset="-128"/>
                          <a:ea typeface="Meiryo UI" panose="020B0604030504040204" pitchFamily="50" charset="-128"/>
                        </a:rPr>
                        <a:t>・具体的にどの程度のタイムラグが生じる場合に、関西での対応業務が考えられるか</a:t>
                      </a:r>
                      <a:endParaRPr kumimoji="1" lang="en-US" altLang="ja-JP" sz="1400" dirty="0" smtClean="0">
                        <a:latin typeface="Meiryo UI" panose="020B0604030504040204" pitchFamily="50" charset="-128"/>
                        <a:ea typeface="Meiryo UI" panose="020B0604030504040204" pitchFamily="50" charset="-128"/>
                      </a:endParaRPr>
                    </a:p>
                    <a:p>
                      <a:pPr marL="177800" indent="-177800">
                        <a:lnSpc>
                          <a:spcPts val="2000"/>
                        </a:lnSpc>
                        <a:spcBef>
                          <a:spcPts val="600"/>
                        </a:spcBef>
                      </a:pPr>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想定は時間外で参集が想定以上に遅れる事態程度か</a:t>
                      </a:r>
                      <a:endParaRPr kumimoji="1" lang="ja-JP" altLang="en-US" sz="1400" dirty="0">
                        <a:latin typeface="Meiryo UI" panose="020B0604030504040204" pitchFamily="50" charset="-128"/>
                        <a:ea typeface="Meiryo UI" panose="020B0604030504040204" pitchFamily="50" charset="-128"/>
                      </a:endParaRPr>
                    </a:p>
                  </a:txBody>
                  <a:tcPr marL="72000" marR="72000" marT="36000" marB="36000"/>
                </a:tc>
                <a:tc>
                  <a:txBody>
                    <a:bodyPr/>
                    <a:lstStyle/>
                    <a:p>
                      <a:pPr marL="95250" indent="-95250">
                        <a:lnSpc>
                          <a:spcPts val="2000"/>
                        </a:lnSpc>
                      </a:pPr>
                      <a:r>
                        <a:rPr kumimoji="1" lang="ja-JP" altLang="en-US" sz="1400" dirty="0" smtClean="0">
                          <a:latin typeface="Meiryo UI" panose="020B0604030504040204" pitchFamily="50" charset="-128"/>
                          <a:ea typeface="Meiryo UI" panose="020B0604030504040204" pitchFamily="50" charset="-128"/>
                        </a:rPr>
                        <a:t>・関西圏に意思決定できる人材がいないことを前提に、どのような業務を代替するか</a:t>
                      </a:r>
                    </a:p>
                    <a:p>
                      <a:pPr marL="95250" indent="-95250">
                        <a:lnSpc>
                          <a:spcPts val="2000"/>
                        </a:lnSpc>
                      </a:pPr>
                      <a:endParaRPr kumimoji="1" lang="ja-JP" altLang="en-US" sz="1400" dirty="0">
                        <a:latin typeface="Meiryo UI" panose="020B0604030504040204" pitchFamily="50" charset="-128"/>
                        <a:ea typeface="Meiryo UI" panose="020B0604030504040204" pitchFamily="50" charset="-128"/>
                      </a:endParaRPr>
                    </a:p>
                  </a:txBody>
                  <a:tcPr marL="72000" marR="72000" marT="36000" marB="36000"/>
                </a:tc>
                <a:tc>
                  <a:txBody>
                    <a:bodyPr/>
                    <a:lstStyle/>
                    <a:p>
                      <a:pPr marL="95250" indent="-95250">
                        <a:lnSpc>
                          <a:spcPts val="2000"/>
                        </a:lnSpc>
                      </a:pPr>
                      <a:r>
                        <a:rPr kumimoji="1" lang="ja-JP" altLang="en-US" sz="1400" dirty="0" smtClean="0">
                          <a:latin typeface="Meiryo UI" panose="020B0604030504040204" pitchFamily="50" charset="-128"/>
                          <a:ea typeface="Meiryo UI" panose="020B0604030504040204" pitchFamily="50" charset="-128"/>
                        </a:rPr>
                        <a:t>・人材の移動前は意思決定できる人材が不存在</a:t>
                      </a:r>
                    </a:p>
                    <a:p>
                      <a:pPr marL="95250" indent="-95250">
                        <a:lnSpc>
                          <a:spcPts val="2000"/>
                        </a:lnSpc>
                      </a:pPr>
                      <a:r>
                        <a:rPr kumimoji="1" lang="ja-JP" altLang="en-US" sz="1400" dirty="0" smtClean="0">
                          <a:latin typeface="Meiryo UI" panose="020B0604030504040204" pitchFamily="50" charset="-128"/>
                          <a:ea typeface="Meiryo UI" panose="020B0604030504040204" pitchFamily="50" charset="-128"/>
                        </a:rPr>
                        <a:t>　⇒　受入れ準備業務のみか</a:t>
                      </a:r>
                    </a:p>
                    <a:p>
                      <a:pPr marL="355600" indent="-355600">
                        <a:lnSpc>
                          <a:spcPts val="2000"/>
                        </a:lnSpc>
                      </a:pPr>
                      <a:r>
                        <a:rPr kumimoji="1" lang="ja-JP" altLang="en-US" sz="1400" dirty="0" smtClean="0">
                          <a:latin typeface="Meiryo UI" panose="020B0604030504040204" pitchFamily="50" charset="-128"/>
                          <a:ea typeface="Meiryo UI" panose="020B0604030504040204" pitchFamily="50" charset="-128"/>
                        </a:rPr>
                        <a:t>　⇒　代替を開始すべきものがあるか</a:t>
                      </a:r>
                      <a:endParaRPr kumimoji="1" lang="ja-JP" altLang="en-US" sz="1400" dirty="0">
                        <a:latin typeface="Meiryo UI" panose="020B0604030504040204" pitchFamily="50" charset="-128"/>
                        <a:ea typeface="Meiryo UI" panose="020B0604030504040204" pitchFamily="50" charset="-128"/>
                      </a:endParaRPr>
                    </a:p>
                  </a:txBody>
                  <a:tcPr marL="72000" marR="72000" marT="36000" marB="36000"/>
                </a:tc>
              </a:tr>
            </a:tbl>
          </a:graphicData>
        </a:graphic>
      </p:graphicFrame>
      <p:graphicFrame>
        <p:nvGraphicFramePr>
          <p:cNvPr id="16" name="表 15"/>
          <p:cNvGraphicFramePr>
            <a:graphicFrameLocks noGrp="1"/>
          </p:cNvGraphicFramePr>
          <p:nvPr>
            <p:extLst>
              <p:ext uri="{D42A27DB-BD31-4B8C-83A1-F6EECF244321}">
                <p14:modId xmlns:p14="http://schemas.microsoft.com/office/powerpoint/2010/main" val="3335739848"/>
              </p:ext>
            </p:extLst>
          </p:nvPr>
        </p:nvGraphicFramePr>
        <p:xfrm>
          <a:off x="280548" y="4403600"/>
          <a:ext cx="8566972" cy="2049736"/>
        </p:xfrm>
        <a:graphic>
          <a:graphicData uri="http://schemas.openxmlformats.org/drawingml/2006/table">
            <a:tbl>
              <a:tblPr firstRow="1" bandRow="1">
                <a:tableStyleId>{5940675A-B579-460E-94D1-54222C63F5DA}</a:tableStyleId>
              </a:tblPr>
              <a:tblGrid>
                <a:gridCol w="1438180"/>
                <a:gridCol w="2376264"/>
                <a:gridCol w="2376264"/>
                <a:gridCol w="2376264"/>
              </a:tblGrid>
              <a:tr h="216024">
                <a:tc>
                  <a:txBody>
                    <a:bodyPr/>
                    <a:lstStyle/>
                    <a:p>
                      <a:pPr>
                        <a:lnSpc>
                          <a:spcPts val="2000"/>
                        </a:lnSpc>
                      </a:pPr>
                      <a:endParaRPr kumimoji="1" lang="ja-JP" altLang="en-US" sz="1400" dirty="0">
                        <a:latin typeface="Meiryo UI" panose="020B0604030504040204" pitchFamily="50" charset="-128"/>
                        <a:ea typeface="Meiryo UI" panose="020B0604030504040204" pitchFamily="50" charset="-128"/>
                      </a:endParaRPr>
                    </a:p>
                  </a:txBody>
                  <a:tcPr marL="72000" marR="72000" marT="36000" marB="36000"/>
                </a:tc>
                <a:tc>
                  <a:txBody>
                    <a:bodyPr/>
                    <a:lstStyle/>
                    <a:p>
                      <a:pPr algn="ctr">
                        <a:lnSpc>
                          <a:spcPts val="2000"/>
                        </a:lnSpc>
                      </a:pPr>
                      <a:r>
                        <a:rPr kumimoji="1" lang="ja-JP" altLang="en-US" sz="1400" dirty="0" smtClean="0">
                          <a:latin typeface="Meiryo UI" panose="020B0604030504040204" pitchFamily="50" charset="-128"/>
                          <a:ea typeface="Meiryo UI" panose="020B0604030504040204" pitchFamily="50" charset="-128"/>
                        </a:rPr>
                        <a:t>ケース４</a:t>
                      </a:r>
                      <a:endParaRPr kumimoji="1" lang="ja-JP" altLang="en-US" sz="1400" dirty="0">
                        <a:latin typeface="Meiryo UI" panose="020B0604030504040204" pitchFamily="50" charset="-128"/>
                        <a:ea typeface="Meiryo UI" panose="020B0604030504040204" pitchFamily="50" charset="-128"/>
                      </a:endParaRPr>
                    </a:p>
                  </a:txBody>
                  <a:tcPr marL="72000" marR="72000" marT="36000" marB="36000"/>
                </a:tc>
                <a:tc>
                  <a:txBody>
                    <a:bodyPr/>
                    <a:lstStyle/>
                    <a:p>
                      <a:pPr algn="ctr">
                        <a:lnSpc>
                          <a:spcPts val="2000"/>
                        </a:lnSpc>
                      </a:pPr>
                      <a:r>
                        <a:rPr kumimoji="1" lang="ja-JP" altLang="en-US" sz="1400" dirty="0" smtClean="0">
                          <a:latin typeface="Meiryo UI" panose="020B0604030504040204" pitchFamily="50" charset="-128"/>
                          <a:ea typeface="Meiryo UI" panose="020B0604030504040204" pitchFamily="50" charset="-128"/>
                        </a:rPr>
                        <a:t>ケース５</a:t>
                      </a:r>
                      <a:endParaRPr kumimoji="1" lang="ja-JP" altLang="en-US" sz="1400" dirty="0">
                        <a:latin typeface="Meiryo UI" panose="020B0604030504040204" pitchFamily="50" charset="-128"/>
                        <a:ea typeface="Meiryo UI" panose="020B0604030504040204" pitchFamily="50" charset="-128"/>
                      </a:endParaRPr>
                    </a:p>
                  </a:txBody>
                  <a:tcPr marL="72000" marR="72000" marT="36000" marB="36000"/>
                </a:tc>
                <a:tc>
                  <a:txBody>
                    <a:bodyPr/>
                    <a:lstStyle/>
                    <a:p>
                      <a:pPr algn="ctr">
                        <a:lnSpc>
                          <a:spcPts val="2000"/>
                        </a:lnSpc>
                      </a:pPr>
                      <a:endParaRPr kumimoji="1" lang="ja-JP" altLang="en-US" sz="1400" dirty="0">
                        <a:latin typeface="Meiryo UI" panose="020B0604030504040204" pitchFamily="50" charset="-128"/>
                        <a:ea typeface="Meiryo UI" panose="020B0604030504040204" pitchFamily="50" charset="-128"/>
                      </a:endParaRPr>
                    </a:p>
                  </a:txBody>
                  <a:tcPr marL="72000" marR="72000" marT="36000" marB="36000"/>
                </a:tc>
              </a:tr>
              <a:tr h="290704">
                <a:tc>
                  <a:txBody>
                    <a:bodyPr/>
                    <a:lstStyle/>
                    <a:p>
                      <a:pPr>
                        <a:lnSpc>
                          <a:spcPts val="2000"/>
                        </a:lnSpc>
                      </a:pPr>
                      <a:r>
                        <a:rPr kumimoji="1" lang="ja-JP" altLang="en-US" sz="1400" dirty="0" smtClean="0">
                          <a:latin typeface="Meiryo UI" panose="020B0604030504040204" pitchFamily="50" charset="-128"/>
                          <a:ea typeface="Meiryo UI" panose="020B0604030504040204" pitchFamily="50" charset="-128"/>
                        </a:rPr>
                        <a:t>手法</a:t>
                      </a:r>
                      <a:endParaRPr kumimoji="1" lang="ja-JP" altLang="en-US" sz="1400" dirty="0">
                        <a:latin typeface="Meiryo UI" panose="020B0604030504040204" pitchFamily="50" charset="-128"/>
                        <a:ea typeface="Meiryo UI" panose="020B0604030504040204" pitchFamily="50" charset="-128"/>
                      </a:endParaRPr>
                    </a:p>
                  </a:txBody>
                  <a:tcPr marL="72000" marR="72000" marT="36000" marB="36000"/>
                </a:tc>
                <a:tc>
                  <a:txBody>
                    <a:bodyPr/>
                    <a:lstStyle/>
                    <a:p>
                      <a:pPr marL="0" marR="0" indent="0" algn="ctr" defTabSz="914400" rtl="0" eaLnBrk="1" fontAlgn="auto" latinLnBrk="0" hangingPunct="1">
                        <a:lnSpc>
                          <a:spcPts val="2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関西で業務を分担</a:t>
                      </a:r>
                      <a:endParaRPr kumimoji="1" lang="ja-JP" altLang="en-US" sz="1400" dirty="0">
                        <a:latin typeface="Meiryo UI" panose="020B0604030504040204" pitchFamily="50" charset="-128"/>
                        <a:ea typeface="Meiryo UI" panose="020B0604030504040204" pitchFamily="50" charset="-128"/>
                      </a:endParaRPr>
                    </a:p>
                  </a:txBody>
                  <a:tcPr marL="72000" marR="72000" marT="36000" marB="36000"/>
                </a:tc>
                <a:tc>
                  <a:txBody>
                    <a:bodyPr/>
                    <a:lstStyle/>
                    <a:p>
                      <a:pPr marL="0" marR="0" indent="0" algn="ctr" defTabSz="914400" rtl="0" eaLnBrk="1" fontAlgn="auto" latinLnBrk="0" hangingPunct="1">
                        <a:lnSpc>
                          <a:spcPts val="2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関西から人員を派遣</a:t>
                      </a:r>
                      <a:endParaRPr kumimoji="1" lang="ja-JP" altLang="en-US" sz="1400" dirty="0">
                        <a:latin typeface="Meiryo UI" panose="020B0604030504040204" pitchFamily="50" charset="-128"/>
                        <a:ea typeface="Meiryo UI" panose="020B0604030504040204" pitchFamily="50" charset="-128"/>
                      </a:endParaRPr>
                    </a:p>
                  </a:txBody>
                  <a:tcPr marL="72000" marR="72000" marT="36000" marB="36000"/>
                </a:tc>
                <a:tc>
                  <a:txBody>
                    <a:bodyPr/>
                    <a:lstStyle/>
                    <a:p>
                      <a:pPr marL="0" marR="0" indent="0" algn="ctr" defTabSz="914400" rtl="0" eaLnBrk="1" fontAlgn="auto" latinLnBrk="0" hangingPunct="1">
                        <a:lnSpc>
                          <a:spcPts val="2000"/>
                        </a:lnSpc>
                        <a:spcBef>
                          <a:spcPts val="0"/>
                        </a:spcBef>
                        <a:spcAft>
                          <a:spcPts val="0"/>
                        </a:spcAft>
                        <a:buClrTx/>
                        <a:buSzTx/>
                        <a:buFontTx/>
                        <a:buNone/>
                        <a:tabLst/>
                        <a:defRPr/>
                      </a:pPr>
                      <a:endParaRPr kumimoji="1" lang="ja-JP" altLang="en-US" sz="1400" dirty="0">
                        <a:latin typeface="Meiryo UI" panose="020B0604030504040204" pitchFamily="50" charset="-128"/>
                        <a:ea typeface="Meiryo UI" panose="020B0604030504040204" pitchFamily="50" charset="-128"/>
                      </a:endParaRPr>
                    </a:p>
                  </a:txBody>
                  <a:tcPr marL="72000" marR="72000" marT="36000" marB="36000"/>
                </a:tc>
              </a:tr>
              <a:tr h="1397736">
                <a:tc>
                  <a:txBody>
                    <a:bodyPr/>
                    <a:lstStyle/>
                    <a:p>
                      <a:pPr>
                        <a:lnSpc>
                          <a:spcPts val="2000"/>
                        </a:lnSpc>
                      </a:pPr>
                      <a:r>
                        <a:rPr kumimoji="1" lang="ja-JP" altLang="en-US" sz="1400" dirty="0" smtClean="0">
                          <a:latin typeface="Meiryo UI" panose="020B0604030504040204" pitchFamily="50" charset="-128"/>
                          <a:ea typeface="Meiryo UI" panose="020B0604030504040204" pitchFamily="50" charset="-128"/>
                        </a:rPr>
                        <a:t>代替業務の検討</a:t>
                      </a:r>
                      <a:endParaRPr kumimoji="1" lang="ja-JP" altLang="en-US" sz="1400" dirty="0">
                        <a:latin typeface="Meiryo UI" panose="020B0604030504040204" pitchFamily="50" charset="-128"/>
                        <a:ea typeface="Meiryo UI" panose="020B0604030504040204" pitchFamily="50" charset="-128"/>
                      </a:endParaRPr>
                    </a:p>
                  </a:txBody>
                  <a:tcPr marL="72000" marR="72000" marT="36000" marB="36000"/>
                </a:tc>
                <a:tc>
                  <a:txBody>
                    <a:bodyPr/>
                    <a:lstStyle/>
                    <a:p>
                      <a:pPr marL="95250" indent="-95250">
                        <a:lnSpc>
                          <a:spcPts val="2000"/>
                        </a:lnSpc>
                      </a:pPr>
                      <a:r>
                        <a:rPr kumimoji="1" lang="ja-JP" altLang="en-US" sz="1400" dirty="0" smtClean="0">
                          <a:latin typeface="Meiryo UI" panose="020B0604030504040204" pitchFamily="50" charset="-128"/>
                          <a:ea typeface="Meiryo UI" panose="020B0604030504040204" pitchFamily="50" charset="-128"/>
                        </a:rPr>
                        <a:t>・広域支援のコーディネート</a:t>
                      </a:r>
                      <a:endParaRPr kumimoji="1" lang="en-US" altLang="ja-JP" sz="1400" dirty="0" smtClean="0">
                        <a:latin typeface="Meiryo UI" panose="020B0604030504040204" pitchFamily="50" charset="-128"/>
                        <a:ea typeface="Meiryo UI" panose="020B0604030504040204" pitchFamily="50" charset="-128"/>
                      </a:endParaRPr>
                    </a:p>
                    <a:p>
                      <a:pPr marL="95250" indent="-95250">
                        <a:lnSpc>
                          <a:spcPts val="2000"/>
                        </a:lnSpc>
                      </a:pPr>
                      <a:r>
                        <a:rPr kumimoji="1" lang="ja-JP" altLang="en-US" sz="1400" dirty="0" smtClean="0">
                          <a:latin typeface="Meiryo UI" panose="020B0604030504040204" pitchFamily="50" charset="-128"/>
                          <a:ea typeface="Meiryo UI" panose="020B0604030504040204" pitchFamily="50" charset="-128"/>
                        </a:rPr>
                        <a:t>　⇒　具体的な内容は？</a:t>
                      </a:r>
                      <a:endParaRPr kumimoji="1" lang="en-US" altLang="ja-JP" sz="1400" dirty="0" smtClean="0">
                        <a:latin typeface="Meiryo UI" panose="020B0604030504040204" pitchFamily="50" charset="-128"/>
                        <a:ea typeface="Meiryo UI" panose="020B0604030504040204" pitchFamily="50" charset="-128"/>
                      </a:endParaRPr>
                    </a:p>
                    <a:p>
                      <a:pPr marL="95250" indent="-95250">
                        <a:lnSpc>
                          <a:spcPts val="2000"/>
                        </a:lnSpc>
                      </a:pPr>
                      <a:r>
                        <a:rPr kumimoji="1" lang="ja-JP" altLang="en-US" sz="1400" dirty="0" smtClean="0">
                          <a:latin typeface="Meiryo UI" panose="020B0604030504040204" pitchFamily="50" charset="-128"/>
                          <a:ea typeface="Meiryo UI" panose="020B0604030504040204" pitchFamily="50" charset="-128"/>
                        </a:rPr>
                        <a:t>　　（防災庁の場合は？）</a:t>
                      </a:r>
                      <a:endParaRPr kumimoji="1" lang="en-US" altLang="ja-JP" sz="1400" dirty="0" smtClean="0">
                        <a:latin typeface="Meiryo UI" panose="020B0604030504040204" pitchFamily="50" charset="-128"/>
                        <a:ea typeface="Meiryo UI" panose="020B0604030504040204" pitchFamily="50" charset="-128"/>
                      </a:endParaRPr>
                    </a:p>
                    <a:p>
                      <a:pPr marL="95250" indent="-95250">
                        <a:lnSpc>
                          <a:spcPts val="2000"/>
                        </a:lnSpc>
                      </a:pPr>
                      <a:r>
                        <a:rPr kumimoji="1" lang="ja-JP" altLang="en-US" sz="1400" dirty="0" smtClean="0">
                          <a:latin typeface="Meiryo UI" panose="020B0604030504040204" pitchFamily="50" charset="-128"/>
                          <a:ea typeface="Meiryo UI" panose="020B0604030504040204" pitchFamily="50" charset="-128"/>
                        </a:rPr>
                        <a:t>・他に考えられるか</a:t>
                      </a:r>
                      <a:endParaRPr kumimoji="1" lang="ja-JP" altLang="en-US" sz="1400" dirty="0">
                        <a:latin typeface="Meiryo UI" panose="020B0604030504040204" pitchFamily="50" charset="-128"/>
                        <a:ea typeface="Meiryo UI" panose="020B0604030504040204" pitchFamily="50" charset="-128"/>
                      </a:endParaRPr>
                    </a:p>
                  </a:txBody>
                  <a:tcPr marL="72000" marR="72000" marT="36000" marB="36000"/>
                </a:tc>
                <a:tc>
                  <a:txBody>
                    <a:bodyPr/>
                    <a:lstStyle/>
                    <a:p>
                      <a:pPr marL="95250" indent="-95250">
                        <a:lnSpc>
                          <a:spcPts val="2000"/>
                        </a:lnSpc>
                      </a:pPr>
                      <a:r>
                        <a:rPr kumimoji="1" lang="ja-JP" altLang="en-US" sz="1400" dirty="0" smtClean="0">
                          <a:latin typeface="Meiryo UI" panose="020B0604030504040204" pitchFamily="50" charset="-128"/>
                          <a:ea typeface="Meiryo UI" panose="020B0604030504040204" pitchFamily="50" charset="-128"/>
                        </a:rPr>
                        <a:t>・特定の業務の想定が必要か　⇒　求められる人材は？</a:t>
                      </a:r>
                      <a:endParaRPr kumimoji="1" lang="en-US" altLang="ja-JP" sz="1400" dirty="0" smtClean="0">
                        <a:latin typeface="Meiryo UI" panose="020B0604030504040204" pitchFamily="50" charset="-128"/>
                        <a:ea typeface="Meiryo UI" panose="020B0604030504040204" pitchFamily="50" charset="-128"/>
                      </a:endParaRPr>
                    </a:p>
                    <a:p>
                      <a:pPr marL="180975" indent="-180975">
                        <a:lnSpc>
                          <a:spcPts val="2000"/>
                        </a:lnSpc>
                        <a:spcBef>
                          <a:spcPts val="600"/>
                        </a:spcBef>
                      </a:pPr>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現地災対や現場の業務の支援も検討が必要か</a:t>
                      </a:r>
                      <a:endParaRPr kumimoji="1" lang="ja-JP" altLang="en-US" sz="1400" dirty="0">
                        <a:latin typeface="Meiryo UI" panose="020B0604030504040204" pitchFamily="50" charset="-128"/>
                        <a:ea typeface="Meiryo UI" panose="020B0604030504040204" pitchFamily="50" charset="-128"/>
                      </a:endParaRPr>
                    </a:p>
                  </a:txBody>
                  <a:tcPr marL="72000" marR="72000" marT="36000" marB="36000"/>
                </a:tc>
                <a:tc>
                  <a:txBody>
                    <a:bodyPr/>
                    <a:lstStyle/>
                    <a:p>
                      <a:pPr marL="95250" indent="-95250">
                        <a:lnSpc>
                          <a:spcPts val="2000"/>
                        </a:lnSpc>
                      </a:pPr>
                      <a:endParaRPr kumimoji="1" lang="ja-JP" altLang="en-US" sz="1400" dirty="0">
                        <a:latin typeface="Meiryo UI" panose="020B0604030504040204" pitchFamily="50" charset="-128"/>
                        <a:ea typeface="Meiryo UI" panose="020B0604030504040204" pitchFamily="50" charset="-128"/>
                      </a:endParaRPr>
                    </a:p>
                  </a:txBody>
                  <a:tcPr marL="72000" marR="72000" marT="36000" marB="36000"/>
                </a:tc>
              </a:tr>
            </a:tbl>
          </a:graphicData>
        </a:graphic>
      </p:graphicFrame>
      <p:sp>
        <p:nvSpPr>
          <p:cNvPr id="8" name="スライド番号プレースホルダー 3"/>
          <p:cNvSpPr>
            <a:spLocks noGrp="1"/>
          </p:cNvSpPr>
          <p:nvPr>
            <p:ph type="sldNum" sz="quarter" idx="11"/>
          </p:nvPr>
        </p:nvSpPr>
        <p:spPr>
          <a:xfrm>
            <a:off x="8582345" y="6438478"/>
            <a:ext cx="490661" cy="365125"/>
          </a:xfrm>
        </p:spPr>
        <p:txBody>
          <a:bodyPr>
            <a:normAutofit fontScale="92500" lnSpcReduction="10000"/>
          </a:bodyPr>
          <a:lstStyle/>
          <a:p>
            <a:fld id="{D2D8002D-B5B0-4BAC-B1F6-782DDCCE6D9C}" type="slidenum">
              <a:rPr lang="ja-JP" altLang="en-US" sz="2000" b="1" smtClean="0">
                <a:solidFill>
                  <a:schemeClr val="bg1">
                    <a:lumMod val="50000"/>
                  </a:schemeClr>
                </a:solidFill>
              </a:rPr>
              <a:pPr/>
              <a:t>3</a:t>
            </a:fld>
            <a:endParaRPr lang="ja-JP" altLang="en-US" sz="2000" b="1" dirty="0">
              <a:solidFill>
                <a:schemeClr val="bg1">
                  <a:lumMod val="50000"/>
                </a:schemeClr>
              </a:solidFill>
            </a:endParaRPr>
          </a:p>
        </p:txBody>
      </p:sp>
    </p:spTree>
    <p:extLst>
      <p:ext uri="{BB962C8B-B14F-4D97-AF65-F5344CB8AC3E}">
        <p14:creationId xmlns:p14="http://schemas.microsoft.com/office/powerpoint/2010/main" val="688428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51520" y="1842295"/>
            <a:ext cx="4032448" cy="34200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139" name="正方形/長方形 138"/>
          <p:cNvSpPr/>
          <p:nvPr/>
        </p:nvSpPr>
        <p:spPr>
          <a:xfrm>
            <a:off x="251520" y="1520824"/>
            <a:ext cx="2016000" cy="32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ja-JP" altLang="en-US"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首都圏</a:t>
            </a:r>
            <a:endParaRPr kumimoji="1" lang="ja-JP" altLang="en-US"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9" name="正方形/長方形 148"/>
          <p:cNvSpPr/>
          <p:nvPr/>
        </p:nvSpPr>
        <p:spPr>
          <a:xfrm>
            <a:off x="436995" y="2372586"/>
            <a:ext cx="1655984" cy="288000"/>
          </a:xfrm>
          <a:prstGeom prst="rect">
            <a:avLst/>
          </a:prstGeom>
          <a:noFill/>
          <a:ln>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lstStyle/>
          <a:p>
            <a:pPr algn="ctr"/>
            <a:r>
              <a:rPr lang="ja-JP" altLang="en-US" sz="12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準備</a:t>
            </a:r>
            <a:r>
              <a:rPr lang="ja-JP" altLang="en-US" sz="1200"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開始</a:t>
            </a:r>
            <a:endParaRPr kumimoji="1" lang="ja-JP" altLang="en-US" sz="12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0" name="正方形/長方形 159"/>
          <p:cNvSpPr/>
          <p:nvPr/>
        </p:nvSpPr>
        <p:spPr>
          <a:xfrm>
            <a:off x="436995" y="3667490"/>
            <a:ext cx="1655983" cy="28800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lstStyle/>
          <a:p>
            <a:pPr algn="ctr"/>
            <a:r>
              <a:rPr kumimoji="1" lang="ja-JP" altLang="en-US" sz="1200"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災対本部の設置</a:t>
            </a:r>
            <a:endParaRPr kumimoji="1" lang="ja-JP" altLang="en-US" sz="12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7" name="直線矢印コネクタ 56"/>
          <p:cNvCxnSpPr>
            <a:stCxn id="149" idx="2"/>
          </p:cNvCxnSpPr>
          <p:nvPr/>
        </p:nvCxnSpPr>
        <p:spPr>
          <a:xfrm flipH="1">
            <a:off x="1259520" y="2660586"/>
            <a:ext cx="5467" cy="982937"/>
          </a:xfrm>
          <a:prstGeom prst="straightConnector1">
            <a:avLst/>
          </a:prstGeom>
          <a:ln w="19050">
            <a:solidFill>
              <a:schemeClr val="bg1"/>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67" name="正方形/長方形 66"/>
          <p:cNvSpPr/>
          <p:nvPr/>
        </p:nvSpPr>
        <p:spPr>
          <a:xfrm>
            <a:off x="254357" y="764704"/>
            <a:ext cx="4032448" cy="3104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50000"/>
              </a:lnSpc>
            </a:pPr>
            <a:r>
              <a:rPr lang="ja-JP" altLang="en-US" sz="1200" b="1"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ケース１　時間外に発災し、想定どおりの参集が困難</a:t>
            </a:r>
            <a:endParaRPr lang="en-US" altLang="ja-JP" sz="1200" b="1"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lang="ja-JP" altLang="en-US" sz="1200" b="1"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ケース２　首都圏近郊等への移動に時間を要する</a:t>
            </a:r>
            <a:endParaRPr kumimoji="1" lang="ja-JP" altLang="en-US" sz="1200" b="1"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正方形/長方形 44"/>
          <p:cNvSpPr/>
          <p:nvPr/>
        </p:nvSpPr>
        <p:spPr>
          <a:xfrm>
            <a:off x="3693" y="44624"/>
            <a:ext cx="9144000" cy="404664"/>
          </a:xfrm>
          <a:prstGeom prst="rect">
            <a:avLst/>
          </a:prstGeom>
          <a:noFill/>
          <a:ln w="25400" cap="flat" cmpd="sng" algn="ctr">
            <a:noFill/>
            <a:prstDash val="solid"/>
          </a:ln>
          <a:effectLst/>
        </p:spPr>
        <p:txBody>
          <a:bodyPr anchor="ctr"/>
          <a:lstStyle/>
          <a:p>
            <a:pPr lvl="0">
              <a:defRPr/>
            </a:pPr>
            <a:r>
              <a:rPr kumimoji="0" lang="ja-JP" altLang="en-US" b="1" i="0" u="none" strike="noStrike" kern="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＜参</a:t>
            </a:r>
            <a:r>
              <a:rPr kumimoji="0" lang="ja-JP" altLang="en-US" b="1" i="0" u="none" strike="noStrike" kern="0" cap="none" spc="0" normalizeH="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b="1" i="0" u="none" strike="noStrike" kern="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考＞ 代替パターン </a:t>
            </a:r>
            <a:r>
              <a:rPr kumimoji="0" lang="ja-JP" altLang="en-US" b="1" kern="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① </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首都圏で災対本部</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設置までの</a:t>
            </a:r>
            <a:r>
              <a:rPr kumimoji="0" lang="ja-JP" altLang="en-US" b="1" i="0" u="none" strike="noStrike" kern="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タイムラグへの対応</a:t>
            </a:r>
            <a:endParaRPr kumimoji="0" lang="ja-JP" altLang="en-US"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爆発 1 4"/>
          <p:cNvSpPr/>
          <p:nvPr/>
        </p:nvSpPr>
        <p:spPr>
          <a:xfrm>
            <a:off x="403627" y="1835109"/>
            <a:ext cx="1695423" cy="538673"/>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rPr>
              <a:t>災害発生</a:t>
            </a:r>
            <a:endParaRPr kumimoji="1" lang="ja-JP" altLang="en-US" sz="1400" b="1" dirty="0">
              <a:latin typeface="Meiryo UI" panose="020B0604030504040204" pitchFamily="50" charset="-128"/>
              <a:ea typeface="Meiryo UI" panose="020B0604030504040204" pitchFamily="50" charset="-128"/>
            </a:endParaRPr>
          </a:p>
        </p:txBody>
      </p:sp>
      <p:sp>
        <p:nvSpPr>
          <p:cNvPr id="50" name="正方形/長方形 49"/>
          <p:cNvSpPr/>
          <p:nvPr/>
        </p:nvSpPr>
        <p:spPr>
          <a:xfrm>
            <a:off x="2267968" y="1520824"/>
            <a:ext cx="2016000" cy="32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関 西</a:t>
            </a:r>
            <a:endParaRPr kumimoji="1" lang="ja-JP" altLang="en-US"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正方形/長方形 50"/>
          <p:cNvSpPr/>
          <p:nvPr/>
        </p:nvSpPr>
        <p:spPr>
          <a:xfrm>
            <a:off x="2446947" y="2372586"/>
            <a:ext cx="1655984" cy="288000"/>
          </a:xfrm>
          <a:prstGeom prst="rect">
            <a:avLst/>
          </a:prstGeom>
          <a:noFill/>
          <a:ln>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lstStyle/>
          <a:p>
            <a:pPr algn="ctr"/>
            <a:r>
              <a:rPr lang="ja-JP" altLang="en-US" sz="12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準備</a:t>
            </a:r>
            <a:r>
              <a:rPr lang="ja-JP" altLang="en-US" sz="1200"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開始</a:t>
            </a:r>
            <a:endParaRPr kumimoji="1" lang="ja-JP" altLang="en-US" sz="12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正方形/長方形 51"/>
          <p:cNvSpPr/>
          <p:nvPr/>
        </p:nvSpPr>
        <p:spPr>
          <a:xfrm>
            <a:off x="2424911" y="3661653"/>
            <a:ext cx="1678020" cy="288032"/>
          </a:xfrm>
          <a:prstGeom prst="rect">
            <a:avLst/>
          </a:prstGeom>
          <a:noFill/>
          <a:ln>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lstStyle/>
          <a:p>
            <a:pPr algn="ctr"/>
            <a:r>
              <a:rPr lang="ja-JP" altLang="en-US" sz="1200"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支援体制に移行</a:t>
            </a:r>
            <a:endParaRPr kumimoji="1" lang="ja-JP" altLang="en-US" sz="12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正方形/長方形 52"/>
          <p:cNvSpPr/>
          <p:nvPr/>
        </p:nvSpPr>
        <p:spPr>
          <a:xfrm>
            <a:off x="2438559" y="2877838"/>
            <a:ext cx="1655983" cy="28800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lstStyle/>
          <a:p>
            <a:pPr algn="ctr"/>
            <a:r>
              <a:rPr kumimoji="1" lang="ja-JP" altLang="en-US" sz="1200"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代替本部の設置</a:t>
            </a:r>
            <a:endParaRPr kumimoji="1" lang="ja-JP" altLang="en-US" sz="12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4" name="直線矢印コネクタ 53"/>
          <p:cNvCxnSpPr>
            <a:stCxn id="51" idx="2"/>
            <a:endCxn id="53" idx="0"/>
          </p:cNvCxnSpPr>
          <p:nvPr/>
        </p:nvCxnSpPr>
        <p:spPr>
          <a:xfrm flipH="1">
            <a:off x="3266551" y="2660586"/>
            <a:ext cx="8388" cy="217252"/>
          </a:xfrm>
          <a:prstGeom prst="straightConnector1">
            <a:avLst/>
          </a:prstGeom>
          <a:ln w="19050">
            <a:solidFill>
              <a:schemeClr val="bg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58" name="直線矢印コネクタ 57"/>
          <p:cNvCxnSpPr>
            <a:stCxn id="53" idx="2"/>
            <a:endCxn id="52" idx="0"/>
          </p:cNvCxnSpPr>
          <p:nvPr/>
        </p:nvCxnSpPr>
        <p:spPr>
          <a:xfrm flipH="1">
            <a:off x="3263921" y="3165838"/>
            <a:ext cx="2630" cy="495815"/>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61" name="正方形/長方形 60"/>
          <p:cNvSpPr/>
          <p:nvPr/>
        </p:nvSpPr>
        <p:spPr>
          <a:xfrm>
            <a:off x="436995" y="2877838"/>
            <a:ext cx="1656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lstStyle/>
          <a:p>
            <a:pPr algn="ctr"/>
            <a:r>
              <a:rPr lang="ja-JP" altLang="en-US" sz="1200"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本部の設置までに</a:t>
            </a:r>
            <a:endParaRPr lang="en-US" altLang="ja-JP" sz="1200"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一定の時間を要する</a:t>
            </a:r>
            <a:endParaRPr kumimoji="1" lang="ja-JP" altLang="en-US" sz="12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1" name="正方形/長方形 110"/>
          <p:cNvSpPr/>
          <p:nvPr/>
        </p:nvSpPr>
        <p:spPr>
          <a:xfrm>
            <a:off x="4860032" y="1844824"/>
            <a:ext cx="4032448" cy="34200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112" name="正方形/長方形 111"/>
          <p:cNvSpPr/>
          <p:nvPr/>
        </p:nvSpPr>
        <p:spPr>
          <a:xfrm>
            <a:off x="4859808" y="1520824"/>
            <a:ext cx="2016000" cy="32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ja-JP" altLang="en-US"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首都圏</a:t>
            </a:r>
            <a:endParaRPr kumimoji="1" lang="ja-JP" altLang="en-US"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3" name="正方形/長方形 112"/>
          <p:cNvSpPr/>
          <p:nvPr/>
        </p:nvSpPr>
        <p:spPr>
          <a:xfrm>
            <a:off x="5045283" y="2370118"/>
            <a:ext cx="1655984" cy="288000"/>
          </a:xfrm>
          <a:prstGeom prst="rect">
            <a:avLst/>
          </a:prstGeom>
          <a:noFill/>
          <a:ln>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lstStyle/>
          <a:p>
            <a:pPr algn="ctr"/>
            <a:r>
              <a:rPr lang="ja-JP" altLang="en-US" sz="12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準備</a:t>
            </a:r>
            <a:r>
              <a:rPr lang="ja-JP" altLang="en-US" sz="1200"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開始</a:t>
            </a:r>
            <a:endParaRPr kumimoji="1" lang="ja-JP" altLang="en-US" sz="12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4" name="正方形/長方形 113"/>
          <p:cNvSpPr/>
          <p:nvPr/>
        </p:nvSpPr>
        <p:spPr>
          <a:xfrm>
            <a:off x="5045283" y="4644669"/>
            <a:ext cx="1655983" cy="28800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lstStyle/>
          <a:p>
            <a:pPr algn="ctr"/>
            <a:r>
              <a:rPr kumimoji="1" lang="ja-JP" altLang="en-US" sz="1200"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災対本部の設置</a:t>
            </a:r>
            <a:endParaRPr kumimoji="1" lang="ja-JP" altLang="en-US" sz="12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17" name="直線矢印コネクタ 116"/>
          <p:cNvCxnSpPr>
            <a:stCxn id="113" idx="2"/>
          </p:cNvCxnSpPr>
          <p:nvPr/>
        </p:nvCxnSpPr>
        <p:spPr>
          <a:xfrm>
            <a:off x="5873275" y="2658118"/>
            <a:ext cx="8" cy="216000"/>
          </a:xfrm>
          <a:prstGeom prst="straightConnector1">
            <a:avLst/>
          </a:prstGeom>
          <a:ln w="19050">
            <a:solidFill>
              <a:schemeClr val="bg1"/>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120" name="爆発 1 119"/>
          <p:cNvSpPr/>
          <p:nvPr/>
        </p:nvSpPr>
        <p:spPr>
          <a:xfrm>
            <a:off x="5011915" y="1832641"/>
            <a:ext cx="1695423" cy="538673"/>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rPr>
              <a:t>災害発生</a:t>
            </a:r>
            <a:endParaRPr kumimoji="1" lang="ja-JP" altLang="en-US" sz="1400" b="1" dirty="0">
              <a:latin typeface="Meiryo UI" panose="020B0604030504040204" pitchFamily="50" charset="-128"/>
              <a:ea typeface="Meiryo UI" panose="020B0604030504040204" pitchFamily="50" charset="-128"/>
            </a:endParaRPr>
          </a:p>
        </p:txBody>
      </p:sp>
      <p:sp>
        <p:nvSpPr>
          <p:cNvPr id="121" name="正方形/長方形 120"/>
          <p:cNvSpPr/>
          <p:nvPr/>
        </p:nvSpPr>
        <p:spPr>
          <a:xfrm>
            <a:off x="6876256" y="1520824"/>
            <a:ext cx="2016000" cy="32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関 西</a:t>
            </a:r>
            <a:endParaRPr kumimoji="1" lang="ja-JP" altLang="en-US"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2" name="正方形/長方形 121"/>
          <p:cNvSpPr/>
          <p:nvPr/>
        </p:nvSpPr>
        <p:spPr>
          <a:xfrm>
            <a:off x="7055235" y="2370118"/>
            <a:ext cx="1655984" cy="288000"/>
          </a:xfrm>
          <a:prstGeom prst="rect">
            <a:avLst/>
          </a:prstGeom>
          <a:noFill/>
          <a:ln>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lstStyle/>
          <a:p>
            <a:pPr algn="ctr"/>
            <a:r>
              <a:rPr lang="ja-JP" altLang="en-US" sz="12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準備</a:t>
            </a:r>
            <a:r>
              <a:rPr lang="ja-JP" altLang="en-US" sz="1200"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開始</a:t>
            </a:r>
            <a:endParaRPr kumimoji="1" lang="ja-JP" altLang="en-US" sz="12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3" name="正方形/長方形 122"/>
          <p:cNvSpPr/>
          <p:nvPr/>
        </p:nvSpPr>
        <p:spPr>
          <a:xfrm>
            <a:off x="7033199" y="4644637"/>
            <a:ext cx="1678020" cy="288032"/>
          </a:xfrm>
          <a:prstGeom prst="rect">
            <a:avLst/>
          </a:prstGeom>
          <a:noFill/>
          <a:ln>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lstStyle/>
          <a:p>
            <a:pPr algn="ctr"/>
            <a:r>
              <a:rPr lang="ja-JP" altLang="en-US" sz="1200"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支援体制に移行</a:t>
            </a:r>
            <a:endParaRPr kumimoji="1" lang="ja-JP" altLang="en-US" sz="12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4" name="正方形/長方形 123"/>
          <p:cNvSpPr/>
          <p:nvPr/>
        </p:nvSpPr>
        <p:spPr>
          <a:xfrm>
            <a:off x="7046847" y="2875370"/>
            <a:ext cx="1655983" cy="28800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lstStyle/>
          <a:p>
            <a:pPr algn="ctr"/>
            <a:r>
              <a:rPr lang="ja-JP" altLang="en-US" sz="1200"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災対</a:t>
            </a:r>
            <a:r>
              <a:rPr kumimoji="1" lang="ja-JP" altLang="en-US" sz="1200"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本部の設置</a:t>
            </a:r>
            <a:endParaRPr kumimoji="1" lang="ja-JP" altLang="en-US" sz="12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25" name="直線矢印コネクタ 124"/>
          <p:cNvCxnSpPr>
            <a:stCxn id="122" idx="2"/>
            <a:endCxn id="124" idx="0"/>
          </p:cNvCxnSpPr>
          <p:nvPr/>
        </p:nvCxnSpPr>
        <p:spPr>
          <a:xfrm flipH="1">
            <a:off x="7874839" y="2658118"/>
            <a:ext cx="8388" cy="216000"/>
          </a:xfrm>
          <a:prstGeom prst="straightConnector1">
            <a:avLst/>
          </a:prstGeom>
          <a:ln w="19050">
            <a:solidFill>
              <a:schemeClr val="bg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126" name="直線矢印コネクタ 125"/>
          <p:cNvCxnSpPr>
            <a:stCxn id="124" idx="2"/>
          </p:cNvCxnSpPr>
          <p:nvPr/>
        </p:nvCxnSpPr>
        <p:spPr>
          <a:xfrm flipH="1">
            <a:off x="7872209" y="3163370"/>
            <a:ext cx="2630" cy="388925"/>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127" name="正方形/長方形 126"/>
          <p:cNvSpPr/>
          <p:nvPr/>
        </p:nvSpPr>
        <p:spPr>
          <a:xfrm>
            <a:off x="5045283" y="2877838"/>
            <a:ext cx="1656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lstStyle/>
          <a:p>
            <a:pPr algn="ctr"/>
            <a:r>
              <a:rPr lang="ja-JP" altLang="en-US" sz="1200"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本部の設置ができない</a:t>
            </a:r>
            <a:endParaRPr kumimoji="1" lang="ja-JP" altLang="en-US" sz="12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3" name="右矢印 92"/>
          <p:cNvSpPr/>
          <p:nvPr/>
        </p:nvSpPr>
        <p:spPr>
          <a:xfrm>
            <a:off x="6745199" y="3179047"/>
            <a:ext cx="288000" cy="7200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eaVert" wrap="none" lIns="0" tIns="0" rIns="0" bIns="0" rtlCol="0" anchor="ctr"/>
          <a:lstStyle/>
          <a:p>
            <a:pPr algn="ctr"/>
            <a:r>
              <a:rPr lang="ja-JP" altLang="en-US" sz="1000" b="1" dirty="0" smtClean="0">
                <a:solidFill>
                  <a:schemeClr val="tx1"/>
                </a:solidFill>
                <a:latin typeface="Meiryo UI" panose="020B0604030504040204" pitchFamily="50" charset="-128"/>
                <a:ea typeface="Meiryo UI" panose="020B0604030504040204" pitchFamily="50" charset="-128"/>
              </a:rPr>
              <a:t>要員移動</a:t>
            </a:r>
            <a:endParaRPr kumimoji="1" lang="ja-JP" altLang="en-US" sz="1000" b="1" dirty="0">
              <a:solidFill>
                <a:schemeClr val="tx1"/>
              </a:solidFill>
              <a:latin typeface="Meiryo UI" panose="020B0604030504040204" pitchFamily="50" charset="-128"/>
              <a:ea typeface="Meiryo UI" panose="020B0604030504040204" pitchFamily="50" charset="-128"/>
            </a:endParaRPr>
          </a:p>
        </p:txBody>
      </p:sp>
      <p:sp>
        <p:nvSpPr>
          <p:cNvPr id="129" name="正方形/長方形 128"/>
          <p:cNvSpPr/>
          <p:nvPr/>
        </p:nvSpPr>
        <p:spPr>
          <a:xfrm>
            <a:off x="5022783" y="4315530"/>
            <a:ext cx="1656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lstStyle/>
          <a:p>
            <a:pPr algn="ctr"/>
            <a:r>
              <a:rPr lang="ja-JP" altLang="en-US" sz="1200"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本部の設置が可能に</a:t>
            </a:r>
            <a:endParaRPr kumimoji="1" lang="ja-JP" altLang="en-US" sz="12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0" name="右矢印 129"/>
          <p:cNvSpPr/>
          <p:nvPr/>
        </p:nvSpPr>
        <p:spPr>
          <a:xfrm flipH="1">
            <a:off x="6712699" y="4394873"/>
            <a:ext cx="288000" cy="7200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eaVert" wrap="none" lIns="0" tIns="0" rIns="0" bIns="0" rtlCol="0" anchor="ctr"/>
          <a:lstStyle/>
          <a:p>
            <a:pPr algn="ctr"/>
            <a:r>
              <a:rPr lang="ja-JP" altLang="en-US" sz="1000" b="1" dirty="0">
                <a:solidFill>
                  <a:schemeClr val="tx1"/>
                </a:solidFill>
                <a:latin typeface="Meiryo UI" panose="020B0604030504040204" pitchFamily="50" charset="-128"/>
                <a:ea typeface="Meiryo UI" panose="020B0604030504040204" pitchFamily="50" charset="-128"/>
              </a:rPr>
              <a:t>要員</a:t>
            </a:r>
            <a:r>
              <a:rPr lang="ja-JP" altLang="en-US" sz="1000" b="1" dirty="0" smtClean="0">
                <a:solidFill>
                  <a:schemeClr val="tx1"/>
                </a:solidFill>
                <a:latin typeface="Meiryo UI" panose="020B0604030504040204" pitchFamily="50" charset="-128"/>
                <a:ea typeface="Meiryo UI" panose="020B0604030504040204" pitchFamily="50" charset="-128"/>
              </a:rPr>
              <a:t>移動</a:t>
            </a:r>
            <a:endParaRPr kumimoji="1" lang="ja-JP" altLang="en-US" sz="1000" b="1" dirty="0">
              <a:solidFill>
                <a:schemeClr val="tx1"/>
              </a:solidFill>
              <a:latin typeface="Meiryo UI" panose="020B0604030504040204" pitchFamily="50" charset="-128"/>
              <a:ea typeface="Meiryo UI" panose="020B0604030504040204" pitchFamily="50" charset="-128"/>
            </a:endParaRPr>
          </a:p>
        </p:txBody>
      </p:sp>
      <p:sp>
        <p:nvSpPr>
          <p:cNvPr id="131" name="正方形/長方形 130"/>
          <p:cNvSpPr/>
          <p:nvPr/>
        </p:nvSpPr>
        <p:spPr>
          <a:xfrm>
            <a:off x="4862421" y="764704"/>
            <a:ext cx="4032448" cy="3104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50000"/>
              </a:lnSpc>
            </a:pPr>
            <a:r>
              <a:rPr lang="ja-JP" altLang="en-US" sz="1200" b="1"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ケース３　首都圏での本部の設置ができない</a:t>
            </a:r>
            <a:endParaRPr lang="en-US" altLang="ja-JP" sz="1200" b="1"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lang="ja-JP" altLang="en-US" sz="1200" b="1"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（関西への関係者の移動を伴う）</a:t>
            </a:r>
            <a:endParaRPr lang="en-US" altLang="ja-JP" sz="1200" b="1"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endParaRPr kumimoji="1" lang="ja-JP" altLang="en-US" sz="1200" b="1"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二等辺三角形 33"/>
          <p:cNvSpPr/>
          <p:nvPr/>
        </p:nvSpPr>
        <p:spPr>
          <a:xfrm rot="10800000">
            <a:off x="1238602" y="5460696"/>
            <a:ext cx="2160000" cy="19973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2" name="正方形/長方形 131"/>
          <p:cNvSpPr/>
          <p:nvPr/>
        </p:nvSpPr>
        <p:spPr>
          <a:xfrm>
            <a:off x="251744" y="5755690"/>
            <a:ext cx="4032224" cy="3104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b="1"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・関西の人的資源で対応する必要</a:t>
            </a:r>
            <a:endParaRPr lang="en-US" altLang="ja-JP" sz="1200" b="1"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　対応可能な業務はどこまでか</a:t>
            </a:r>
            <a:endParaRPr lang="en-US" altLang="ja-JP" sz="1200" b="1"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対応可能な業務を増やすにはどうすればよいか</a:t>
            </a:r>
            <a:endParaRPr kumimoji="1" lang="ja-JP" altLang="en-US" sz="1200" b="1"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乗算記号 34"/>
          <p:cNvSpPr/>
          <p:nvPr/>
        </p:nvSpPr>
        <p:spPr>
          <a:xfrm>
            <a:off x="5549238" y="2875370"/>
            <a:ext cx="648072" cy="1658668"/>
          </a:xfrm>
          <a:prstGeom prst="mathMultiply">
            <a:avLst>
              <a:gd name="adj1" fmla="val 10884"/>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1" name="二等辺三角形 140"/>
          <p:cNvSpPr/>
          <p:nvPr/>
        </p:nvSpPr>
        <p:spPr>
          <a:xfrm rot="10800000">
            <a:off x="5859945" y="5460696"/>
            <a:ext cx="2160000" cy="19973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2" name="正方形/長方形 141"/>
          <p:cNvSpPr/>
          <p:nvPr/>
        </p:nvSpPr>
        <p:spPr>
          <a:xfrm>
            <a:off x="4873087" y="5755690"/>
            <a:ext cx="4032224" cy="3104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b="1"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・要員異動前は関西の人的資源で対応する必要</a:t>
            </a:r>
            <a:endParaRPr lang="en-US" altLang="ja-JP" sz="1200" b="1"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b="1"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・要員異動後は</a:t>
            </a:r>
            <a:r>
              <a:rPr lang="ja-JP" altLang="en-US" sz="1200" b="1"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関西の人的資源はどう活用されるべきか</a:t>
            </a:r>
            <a:endParaRPr kumimoji="1" lang="ja-JP" altLang="en-US" sz="1200" b="1"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9" name="直線矢印コネクタ 58"/>
          <p:cNvCxnSpPr/>
          <p:nvPr/>
        </p:nvCxnSpPr>
        <p:spPr>
          <a:xfrm>
            <a:off x="1255473" y="3955490"/>
            <a:ext cx="4159" cy="1349143"/>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60" name="直線矢印コネクタ 59"/>
          <p:cNvCxnSpPr/>
          <p:nvPr/>
        </p:nvCxnSpPr>
        <p:spPr>
          <a:xfrm flipH="1">
            <a:off x="5867808" y="4934667"/>
            <a:ext cx="8105" cy="418856"/>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 name="大かっこ 1"/>
          <p:cNvSpPr/>
          <p:nvPr/>
        </p:nvSpPr>
        <p:spPr>
          <a:xfrm>
            <a:off x="2470469" y="4347948"/>
            <a:ext cx="1466758" cy="619137"/>
          </a:xfrm>
          <a:prstGeom prst="bracketPair">
            <a:avLst/>
          </a:prstGeom>
          <a:ln>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r>
              <a:rPr kumimoji="1" lang="ja-JP" altLang="en-US" sz="1050" dirty="0" smtClean="0">
                <a:latin typeface="Meiryo UI" panose="020B0604030504040204" pitchFamily="50" charset="-128"/>
                <a:ea typeface="Meiryo UI" panose="020B0604030504040204" pitchFamily="50" charset="-128"/>
              </a:rPr>
              <a:t>代替期間は</a:t>
            </a:r>
            <a:endParaRPr kumimoji="1" lang="en-US" altLang="ja-JP" sz="1050" dirty="0" smtClean="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ケース</a:t>
            </a:r>
            <a:r>
              <a:rPr kumimoji="1" lang="en-US" altLang="ja-JP" sz="1050" dirty="0" smtClean="0">
                <a:latin typeface="Meiryo UI" panose="020B0604030504040204" pitchFamily="50" charset="-128"/>
                <a:ea typeface="Meiryo UI" panose="020B0604030504040204" pitchFamily="50" charset="-128"/>
              </a:rPr>
              <a:t>1</a:t>
            </a:r>
            <a:r>
              <a:rPr kumimoji="1" lang="ja-JP" altLang="en-US" sz="1050" dirty="0" smtClean="0">
                <a:latin typeface="Meiryo UI" panose="020B0604030504040204" pitchFamily="50" charset="-128"/>
                <a:ea typeface="Meiryo UI" panose="020B0604030504040204" pitchFamily="50" charset="-128"/>
              </a:rPr>
              <a:t>は限定的</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ケース</a:t>
            </a:r>
            <a:r>
              <a:rPr kumimoji="1" lang="en-US" altLang="ja-JP" sz="1050" dirty="0" smtClean="0">
                <a:latin typeface="Meiryo UI" panose="020B0604030504040204" pitchFamily="50" charset="-128"/>
                <a:ea typeface="Meiryo UI" panose="020B0604030504040204" pitchFamily="50" charset="-128"/>
              </a:rPr>
              <a:t>2</a:t>
            </a:r>
            <a:r>
              <a:rPr kumimoji="1" lang="ja-JP" altLang="en-US" sz="1050" dirty="0" smtClean="0">
                <a:latin typeface="Meiryo UI" panose="020B0604030504040204" pitchFamily="50" charset="-128"/>
                <a:ea typeface="Meiryo UI" panose="020B0604030504040204" pitchFamily="50" charset="-128"/>
              </a:rPr>
              <a:t>はやや間あり</a:t>
            </a:r>
            <a:endParaRPr kumimoji="1" lang="ja-JP" altLang="en-US" sz="1050" dirty="0">
              <a:latin typeface="Meiryo UI" panose="020B0604030504040204" pitchFamily="50" charset="-128"/>
              <a:ea typeface="Meiryo UI" panose="020B0604030504040204" pitchFamily="50" charset="-128"/>
            </a:endParaRPr>
          </a:p>
        </p:txBody>
      </p:sp>
      <p:cxnSp>
        <p:nvCxnSpPr>
          <p:cNvPr id="46" name="直線矢印コネクタ 45"/>
          <p:cNvCxnSpPr>
            <a:endCxn id="123" idx="0"/>
          </p:cNvCxnSpPr>
          <p:nvPr/>
        </p:nvCxnSpPr>
        <p:spPr>
          <a:xfrm>
            <a:off x="7872209" y="3553208"/>
            <a:ext cx="0" cy="1091429"/>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44" name="スライド番号プレースホルダー 3"/>
          <p:cNvSpPr>
            <a:spLocks noGrp="1"/>
          </p:cNvSpPr>
          <p:nvPr>
            <p:ph type="sldNum" sz="quarter" idx="11"/>
          </p:nvPr>
        </p:nvSpPr>
        <p:spPr>
          <a:xfrm>
            <a:off x="8582345" y="6438478"/>
            <a:ext cx="490661" cy="365125"/>
          </a:xfrm>
        </p:spPr>
        <p:txBody>
          <a:bodyPr>
            <a:normAutofit fontScale="92500" lnSpcReduction="10000"/>
          </a:bodyPr>
          <a:lstStyle/>
          <a:p>
            <a:fld id="{D2D8002D-B5B0-4BAC-B1F6-782DDCCE6D9C}" type="slidenum">
              <a:rPr lang="ja-JP" altLang="en-US" sz="2000" b="1" smtClean="0">
                <a:solidFill>
                  <a:schemeClr val="bg1">
                    <a:lumMod val="50000"/>
                  </a:schemeClr>
                </a:solidFill>
              </a:rPr>
              <a:pPr/>
              <a:t>4</a:t>
            </a:fld>
            <a:endParaRPr lang="ja-JP" altLang="en-US" sz="2000" b="1" dirty="0">
              <a:solidFill>
                <a:schemeClr val="bg1">
                  <a:lumMod val="50000"/>
                </a:schemeClr>
              </a:solidFill>
            </a:endParaRPr>
          </a:p>
        </p:txBody>
      </p:sp>
    </p:spTree>
    <p:extLst>
      <p:ext uri="{BB962C8B-B14F-4D97-AF65-F5344CB8AC3E}">
        <p14:creationId xmlns:p14="http://schemas.microsoft.com/office/powerpoint/2010/main" val="1012772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右矢印 3"/>
          <p:cNvSpPr/>
          <p:nvPr/>
        </p:nvSpPr>
        <p:spPr>
          <a:xfrm>
            <a:off x="899592" y="944687"/>
            <a:ext cx="720080" cy="648000"/>
          </a:xfrm>
          <a:prstGeom prst="rightArrow">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右矢印 4"/>
          <p:cNvSpPr/>
          <p:nvPr/>
        </p:nvSpPr>
        <p:spPr>
          <a:xfrm>
            <a:off x="1619672" y="944687"/>
            <a:ext cx="7272808" cy="6480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kumimoji="1" lang="ja-JP" altLang="en-US" sz="1400" b="1" dirty="0" smtClean="0">
                <a:latin typeface="メイリオ" panose="020B0604030504040204" pitchFamily="50" charset="-128"/>
                <a:ea typeface="メイリオ" panose="020B0604030504040204" pitchFamily="50" charset="-128"/>
              </a:rPr>
              <a:t>首都圏での体制</a:t>
            </a:r>
            <a:endParaRPr kumimoji="1" lang="ja-JP" altLang="en-US" sz="1400" b="1" dirty="0">
              <a:latin typeface="メイリオ" panose="020B0604030504040204" pitchFamily="50" charset="-128"/>
              <a:ea typeface="メイリオ" panose="020B0604030504040204" pitchFamily="50" charset="-128"/>
            </a:endParaRPr>
          </a:p>
        </p:txBody>
      </p:sp>
      <p:sp>
        <p:nvSpPr>
          <p:cNvPr id="6" name="正方形/長方形 5"/>
          <p:cNvSpPr/>
          <p:nvPr/>
        </p:nvSpPr>
        <p:spPr>
          <a:xfrm>
            <a:off x="395536" y="620688"/>
            <a:ext cx="504056" cy="561655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b="1" dirty="0" smtClean="0">
                <a:solidFill>
                  <a:schemeClr val="tx2"/>
                </a:solidFill>
                <a:latin typeface="メイリオ" panose="020B0604030504040204" pitchFamily="50" charset="-128"/>
                <a:ea typeface="メイリオ" panose="020B0604030504040204" pitchFamily="50" charset="-128"/>
              </a:rPr>
              <a:t>災害発生</a:t>
            </a:r>
            <a:endParaRPr kumimoji="1" lang="ja-JP" altLang="en-US" b="1" dirty="0">
              <a:solidFill>
                <a:schemeClr val="tx2"/>
              </a:solidFill>
              <a:latin typeface="メイリオ" panose="020B0604030504040204" pitchFamily="50" charset="-128"/>
              <a:ea typeface="メイリオ" panose="020B0604030504040204" pitchFamily="50" charset="-128"/>
            </a:endParaRPr>
          </a:p>
        </p:txBody>
      </p:sp>
      <p:sp>
        <p:nvSpPr>
          <p:cNvPr id="12" name="右矢印 11"/>
          <p:cNvSpPr/>
          <p:nvPr/>
        </p:nvSpPr>
        <p:spPr>
          <a:xfrm>
            <a:off x="899592" y="2349024"/>
            <a:ext cx="1512168" cy="648000"/>
          </a:xfrm>
          <a:prstGeom prst="rightArrow">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右矢印 12"/>
          <p:cNvSpPr/>
          <p:nvPr/>
        </p:nvSpPr>
        <p:spPr>
          <a:xfrm>
            <a:off x="2411760" y="2349024"/>
            <a:ext cx="6480720" cy="6480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kumimoji="1" lang="ja-JP" altLang="en-US" sz="1400" b="1" dirty="0" smtClean="0">
                <a:latin typeface="メイリオ" panose="020B0604030504040204" pitchFamily="50" charset="-128"/>
                <a:ea typeface="メイリオ" panose="020B0604030504040204" pitchFamily="50" charset="-128"/>
              </a:rPr>
              <a:t>首都圏での体制</a:t>
            </a:r>
            <a:endParaRPr kumimoji="1" lang="ja-JP" altLang="en-US" sz="1400" b="1" dirty="0">
              <a:latin typeface="メイリオ" panose="020B0604030504040204" pitchFamily="50" charset="-128"/>
              <a:ea typeface="メイリオ" panose="020B0604030504040204" pitchFamily="50" charset="-128"/>
            </a:endParaRPr>
          </a:p>
        </p:txBody>
      </p:sp>
      <p:sp>
        <p:nvSpPr>
          <p:cNvPr id="14" name="右矢印 13"/>
          <p:cNvSpPr/>
          <p:nvPr/>
        </p:nvSpPr>
        <p:spPr>
          <a:xfrm>
            <a:off x="1578728" y="2633144"/>
            <a:ext cx="826298" cy="648000"/>
          </a:xfrm>
          <a:prstGeom prst="rightArrow">
            <a:avLst/>
          </a:prstGeom>
          <a:no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pPr algn="ctr"/>
            <a:r>
              <a:rPr lang="ja-JP" altLang="en-US" sz="1400" b="1" dirty="0" smtClean="0">
                <a:solidFill>
                  <a:schemeClr val="tx2"/>
                </a:solidFill>
                <a:latin typeface="メイリオ" panose="020B0604030504040204" pitchFamily="50" charset="-128"/>
                <a:ea typeface="メイリオ" panose="020B0604030504040204" pitchFamily="50" charset="-128"/>
              </a:rPr>
              <a:t>代替</a:t>
            </a:r>
            <a:endParaRPr kumimoji="1" lang="ja-JP" altLang="en-US" sz="1400" b="1" dirty="0">
              <a:solidFill>
                <a:schemeClr val="tx2"/>
              </a:solidFill>
              <a:latin typeface="メイリオ" panose="020B0604030504040204" pitchFamily="50" charset="-128"/>
              <a:ea typeface="メイリオ" panose="020B0604030504040204" pitchFamily="50" charset="-128"/>
            </a:endParaRPr>
          </a:p>
        </p:txBody>
      </p:sp>
      <p:sp>
        <p:nvSpPr>
          <p:cNvPr id="15" name="右矢印 14"/>
          <p:cNvSpPr/>
          <p:nvPr/>
        </p:nvSpPr>
        <p:spPr>
          <a:xfrm>
            <a:off x="913064" y="5244190"/>
            <a:ext cx="6467248" cy="648000"/>
          </a:xfrm>
          <a:prstGeom prst="rightArrow">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右矢印 15"/>
          <p:cNvSpPr/>
          <p:nvPr/>
        </p:nvSpPr>
        <p:spPr>
          <a:xfrm>
            <a:off x="7380312" y="5259480"/>
            <a:ext cx="1512168" cy="6480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tIns="0" bIns="0" rtlCol="0" anchor="ctr"/>
          <a:lstStyle/>
          <a:p>
            <a:pPr algn="ctr"/>
            <a:r>
              <a:rPr kumimoji="1" lang="ja-JP" altLang="en-US" sz="1400" b="1" dirty="0" smtClean="0">
                <a:latin typeface="メイリオ" panose="020B0604030504040204" pitchFamily="50" charset="-128"/>
                <a:ea typeface="メイリオ" panose="020B0604030504040204" pitchFamily="50" charset="-128"/>
              </a:rPr>
              <a:t>首都圏での体制</a:t>
            </a:r>
            <a:endParaRPr kumimoji="1" lang="ja-JP" altLang="en-US" sz="1400" b="1" dirty="0">
              <a:latin typeface="メイリオ" panose="020B0604030504040204" pitchFamily="50" charset="-128"/>
              <a:ea typeface="メイリオ" panose="020B0604030504040204" pitchFamily="50" charset="-128"/>
            </a:endParaRPr>
          </a:p>
        </p:txBody>
      </p:sp>
      <p:sp>
        <p:nvSpPr>
          <p:cNvPr id="18" name="右矢印 17"/>
          <p:cNvSpPr/>
          <p:nvPr/>
        </p:nvSpPr>
        <p:spPr>
          <a:xfrm>
            <a:off x="3118192" y="5527112"/>
            <a:ext cx="4248472" cy="648000"/>
          </a:xfrm>
          <a:prstGeom prst="rightArrow">
            <a:avLst/>
          </a:prstGeom>
          <a:no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pPr algn="ctr"/>
            <a:r>
              <a:rPr lang="ja-JP" altLang="en-US" sz="1400" b="1" dirty="0" smtClean="0">
                <a:solidFill>
                  <a:schemeClr val="tx2"/>
                </a:solidFill>
                <a:latin typeface="メイリオ" panose="020B0604030504040204" pitchFamily="50" charset="-128"/>
                <a:ea typeface="メイリオ" panose="020B0604030504040204" pitchFamily="50" charset="-128"/>
              </a:rPr>
              <a:t>代替（首都圏から人的資源が合流）</a:t>
            </a:r>
            <a:endParaRPr kumimoji="1" lang="ja-JP" altLang="en-US" sz="1400" b="1" dirty="0">
              <a:solidFill>
                <a:schemeClr val="tx2"/>
              </a:solidFill>
              <a:latin typeface="メイリオ" panose="020B0604030504040204" pitchFamily="50" charset="-128"/>
              <a:ea typeface="メイリオ" panose="020B0604030504040204" pitchFamily="50" charset="-128"/>
            </a:endParaRPr>
          </a:p>
        </p:txBody>
      </p:sp>
      <p:sp>
        <p:nvSpPr>
          <p:cNvPr id="19" name="右矢印 18"/>
          <p:cNvSpPr/>
          <p:nvPr/>
        </p:nvSpPr>
        <p:spPr>
          <a:xfrm>
            <a:off x="899592" y="3825080"/>
            <a:ext cx="2232248" cy="648000"/>
          </a:xfrm>
          <a:prstGeom prst="rightArrow">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右矢印 19"/>
          <p:cNvSpPr/>
          <p:nvPr/>
        </p:nvSpPr>
        <p:spPr>
          <a:xfrm>
            <a:off x="3131840" y="3825080"/>
            <a:ext cx="5742638" cy="6480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kumimoji="1" lang="ja-JP" altLang="en-US" sz="1400" b="1" dirty="0" smtClean="0">
                <a:latin typeface="メイリオ" panose="020B0604030504040204" pitchFamily="50" charset="-128"/>
                <a:ea typeface="メイリオ" panose="020B0604030504040204" pitchFamily="50" charset="-128"/>
              </a:rPr>
              <a:t>首都圏での体制</a:t>
            </a:r>
            <a:endParaRPr kumimoji="1" lang="ja-JP" altLang="en-US" sz="1400" b="1" dirty="0">
              <a:latin typeface="メイリオ" panose="020B0604030504040204" pitchFamily="50" charset="-128"/>
              <a:ea typeface="メイリオ" panose="020B0604030504040204" pitchFamily="50" charset="-128"/>
            </a:endParaRPr>
          </a:p>
        </p:txBody>
      </p:sp>
      <p:sp>
        <p:nvSpPr>
          <p:cNvPr id="21" name="右矢印 20"/>
          <p:cNvSpPr/>
          <p:nvPr/>
        </p:nvSpPr>
        <p:spPr>
          <a:xfrm>
            <a:off x="1578728" y="4106074"/>
            <a:ext cx="1512168" cy="648000"/>
          </a:xfrm>
          <a:prstGeom prst="rightArrow">
            <a:avLst/>
          </a:prstGeom>
          <a:no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pPr algn="ctr"/>
            <a:r>
              <a:rPr lang="ja-JP" altLang="en-US" sz="1400" b="1" dirty="0" smtClean="0">
                <a:solidFill>
                  <a:schemeClr val="tx2"/>
                </a:solidFill>
                <a:latin typeface="メイリオ" panose="020B0604030504040204" pitchFamily="50" charset="-128"/>
                <a:ea typeface="メイリオ" panose="020B0604030504040204" pitchFamily="50" charset="-128"/>
              </a:rPr>
              <a:t>代替</a:t>
            </a:r>
            <a:endParaRPr kumimoji="1" lang="ja-JP" altLang="en-US" sz="1400" b="1" dirty="0">
              <a:solidFill>
                <a:schemeClr val="tx2"/>
              </a:solidFill>
              <a:latin typeface="メイリオ" panose="020B0604030504040204" pitchFamily="50" charset="-128"/>
              <a:ea typeface="メイリオ" panose="020B0604030504040204" pitchFamily="50" charset="-128"/>
            </a:endParaRPr>
          </a:p>
        </p:txBody>
      </p:sp>
      <p:sp>
        <p:nvSpPr>
          <p:cNvPr id="22" name="右矢印 21"/>
          <p:cNvSpPr/>
          <p:nvPr/>
        </p:nvSpPr>
        <p:spPr>
          <a:xfrm>
            <a:off x="1606024" y="5527112"/>
            <a:ext cx="1512168" cy="648000"/>
          </a:xfrm>
          <a:prstGeom prst="rightArrow">
            <a:avLst/>
          </a:prstGeom>
          <a:no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pPr algn="ctr"/>
            <a:r>
              <a:rPr lang="ja-JP" altLang="en-US" sz="1400" b="1" dirty="0" smtClean="0">
                <a:solidFill>
                  <a:schemeClr val="tx2"/>
                </a:solidFill>
                <a:latin typeface="メイリオ" panose="020B0604030504040204" pitchFamily="50" charset="-128"/>
                <a:ea typeface="メイリオ" panose="020B0604030504040204" pitchFamily="50" charset="-128"/>
              </a:rPr>
              <a:t>代替</a:t>
            </a:r>
            <a:endParaRPr kumimoji="1" lang="ja-JP" altLang="en-US" sz="1400" b="1" dirty="0">
              <a:solidFill>
                <a:schemeClr val="tx2"/>
              </a:solidFill>
              <a:latin typeface="メイリオ" panose="020B0604030504040204" pitchFamily="50" charset="-128"/>
              <a:ea typeface="メイリオ" panose="020B0604030504040204" pitchFamily="50" charset="-128"/>
            </a:endParaRPr>
          </a:p>
        </p:txBody>
      </p:sp>
      <p:sp>
        <p:nvSpPr>
          <p:cNvPr id="23" name="正方形/長方形 22"/>
          <p:cNvSpPr/>
          <p:nvPr/>
        </p:nvSpPr>
        <p:spPr>
          <a:xfrm>
            <a:off x="913064" y="620688"/>
            <a:ext cx="4343012" cy="323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■現行の想定（代替なし）</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正方形/長方形 23"/>
          <p:cNvSpPr/>
          <p:nvPr/>
        </p:nvSpPr>
        <p:spPr>
          <a:xfrm>
            <a:off x="899592" y="2024881"/>
            <a:ext cx="4343012" cy="323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■ケース１　想定どおりの参集が困難</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正方形/長方形 24"/>
          <p:cNvSpPr/>
          <p:nvPr/>
        </p:nvSpPr>
        <p:spPr>
          <a:xfrm>
            <a:off x="899592" y="3465041"/>
            <a:ext cx="4343012" cy="323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■ケース２　首都圏近郊への拠点シフト</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正方形/長方形 25"/>
          <p:cNvSpPr/>
          <p:nvPr/>
        </p:nvSpPr>
        <p:spPr>
          <a:xfrm>
            <a:off x="899592" y="4905201"/>
            <a:ext cx="4343012" cy="323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■ケース３　関西への拠点シフト</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正方形/長方形 26"/>
          <p:cNvSpPr/>
          <p:nvPr/>
        </p:nvSpPr>
        <p:spPr>
          <a:xfrm>
            <a:off x="3693" y="44624"/>
            <a:ext cx="9144000" cy="404664"/>
          </a:xfrm>
          <a:prstGeom prst="rect">
            <a:avLst/>
          </a:prstGeom>
          <a:noFill/>
          <a:ln w="25400" cap="flat" cmpd="sng" algn="ctr">
            <a:noFill/>
            <a:prstDash val="solid"/>
          </a:ln>
          <a:effectLst/>
        </p:spPr>
        <p:txBody>
          <a:bodyPr anchor="ctr"/>
          <a:lstStyle/>
          <a:p>
            <a:pPr lvl="0">
              <a:defRPr/>
            </a:pPr>
            <a:r>
              <a:rPr kumimoji="0" lang="ja-JP" altLang="en-US" b="1" i="0" u="none" strike="noStrike" kern="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＜参</a:t>
            </a:r>
            <a:r>
              <a:rPr kumimoji="0" lang="ja-JP" altLang="en-US" b="1" i="0" u="none" strike="noStrike" kern="0" cap="none" spc="0" normalizeH="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b="1" i="0" u="none" strike="noStrike" kern="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考＞ タイムラグのイメージ</a:t>
            </a:r>
            <a:endParaRPr kumimoji="0" lang="ja-JP" altLang="en-US"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スライド番号プレースホルダー 3"/>
          <p:cNvSpPr>
            <a:spLocks noGrp="1"/>
          </p:cNvSpPr>
          <p:nvPr>
            <p:ph type="sldNum" sz="quarter" idx="11"/>
          </p:nvPr>
        </p:nvSpPr>
        <p:spPr>
          <a:xfrm>
            <a:off x="8582345" y="6438478"/>
            <a:ext cx="490661" cy="365125"/>
          </a:xfrm>
        </p:spPr>
        <p:txBody>
          <a:bodyPr>
            <a:normAutofit fontScale="92500" lnSpcReduction="10000"/>
          </a:bodyPr>
          <a:lstStyle/>
          <a:p>
            <a:fld id="{D2D8002D-B5B0-4BAC-B1F6-782DDCCE6D9C}" type="slidenum">
              <a:rPr lang="ja-JP" altLang="en-US" sz="2000" b="1" smtClean="0">
                <a:solidFill>
                  <a:schemeClr val="bg1">
                    <a:lumMod val="50000"/>
                  </a:schemeClr>
                </a:solidFill>
              </a:rPr>
              <a:pPr/>
              <a:t>5</a:t>
            </a:fld>
            <a:endParaRPr lang="ja-JP" altLang="en-US" sz="2000" b="1" dirty="0">
              <a:solidFill>
                <a:schemeClr val="bg1">
                  <a:lumMod val="50000"/>
                </a:schemeClr>
              </a:solidFill>
            </a:endParaRPr>
          </a:p>
        </p:txBody>
      </p:sp>
    </p:spTree>
    <p:extLst>
      <p:ext uri="{BB962C8B-B14F-4D97-AF65-F5344CB8AC3E}">
        <p14:creationId xmlns:p14="http://schemas.microsoft.com/office/powerpoint/2010/main" val="2423680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51744" y="1863984"/>
            <a:ext cx="4032448" cy="34200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139" name="正方形/長方形 138"/>
          <p:cNvSpPr/>
          <p:nvPr/>
        </p:nvSpPr>
        <p:spPr>
          <a:xfrm>
            <a:off x="251520" y="1509686"/>
            <a:ext cx="2016000" cy="32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ja-JP" altLang="en-US"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首都圏</a:t>
            </a:r>
            <a:endParaRPr kumimoji="1" lang="ja-JP" altLang="en-US"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9" name="正方形/長方形 148"/>
          <p:cNvSpPr/>
          <p:nvPr/>
        </p:nvSpPr>
        <p:spPr>
          <a:xfrm>
            <a:off x="436995" y="2300578"/>
            <a:ext cx="1655984" cy="288000"/>
          </a:xfrm>
          <a:prstGeom prst="rect">
            <a:avLst/>
          </a:prstGeom>
          <a:noFill/>
          <a:ln>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lstStyle/>
          <a:p>
            <a:pPr algn="ctr"/>
            <a:r>
              <a:rPr lang="ja-JP" altLang="en-US" sz="12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準備</a:t>
            </a:r>
            <a:r>
              <a:rPr lang="ja-JP" altLang="en-US" sz="1200"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開始</a:t>
            </a:r>
            <a:endParaRPr kumimoji="1" lang="ja-JP" altLang="en-US" sz="12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0" name="正方形/長方形 159"/>
          <p:cNvSpPr/>
          <p:nvPr/>
        </p:nvSpPr>
        <p:spPr>
          <a:xfrm>
            <a:off x="423346" y="2805830"/>
            <a:ext cx="1655983" cy="28800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lstStyle/>
          <a:p>
            <a:pPr algn="ctr"/>
            <a:r>
              <a:rPr kumimoji="1" lang="ja-JP" altLang="en-US" sz="1200"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災対本部の設置</a:t>
            </a:r>
            <a:endParaRPr kumimoji="1" lang="ja-JP" altLang="en-US" sz="12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7" name="直線矢印コネクタ 56"/>
          <p:cNvCxnSpPr>
            <a:stCxn id="149" idx="2"/>
          </p:cNvCxnSpPr>
          <p:nvPr/>
        </p:nvCxnSpPr>
        <p:spPr>
          <a:xfrm>
            <a:off x="1264987" y="2588578"/>
            <a:ext cx="0" cy="213532"/>
          </a:xfrm>
          <a:prstGeom prst="straightConnector1">
            <a:avLst/>
          </a:prstGeom>
          <a:ln w="19050">
            <a:solidFill>
              <a:schemeClr val="bg1"/>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67" name="正方形/長方形 66"/>
          <p:cNvSpPr/>
          <p:nvPr/>
        </p:nvSpPr>
        <p:spPr>
          <a:xfrm>
            <a:off x="254357" y="692696"/>
            <a:ext cx="4032448" cy="3104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714375" indent="-714375">
              <a:lnSpc>
                <a:spcPct val="150000"/>
              </a:lnSpc>
            </a:pPr>
            <a:r>
              <a:rPr lang="ja-JP" altLang="en-US" sz="1200" b="1"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ケース４　災対本部の業務の一部を関西にシフト</a:t>
            </a:r>
            <a:endParaRPr kumimoji="1" lang="ja-JP" altLang="en-US" sz="1200" b="1"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爆発 1 4"/>
          <p:cNvSpPr/>
          <p:nvPr/>
        </p:nvSpPr>
        <p:spPr>
          <a:xfrm>
            <a:off x="403627" y="1763101"/>
            <a:ext cx="1695423" cy="538673"/>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rPr>
              <a:t>災害発生</a:t>
            </a:r>
            <a:endParaRPr kumimoji="1" lang="ja-JP" altLang="en-US" sz="1400" b="1" dirty="0">
              <a:latin typeface="Meiryo UI" panose="020B0604030504040204" pitchFamily="50" charset="-128"/>
              <a:ea typeface="Meiryo UI" panose="020B0604030504040204" pitchFamily="50" charset="-128"/>
            </a:endParaRPr>
          </a:p>
        </p:txBody>
      </p:sp>
      <p:sp>
        <p:nvSpPr>
          <p:cNvPr id="50" name="正方形/長方形 49"/>
          <p:cNvSpPr/>
          <p:nvPr/>
        </p:nvSpPr>
        <p:spPr>
          <a:xfrm>
            <a:off x="2267968" y="1509686"/>
            <a:ext cx="2016000" cy="32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関 西</a:t>
            </a:r>
            <a:endParaRPr kumimoji="1" lang="ja-JP" altLang="en-US"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正方形/長方形 50"/>
          <p:cNvSpPr/>
          <p:nvPr/>
        </p:nvSpPr>
        <p:spPr>
          <a:xfrm>
            <a:off x="2446947" y="2300578"/>
            <a:ext cx="1655984" cy="288000"/>
          </a:xfrm>
          <a:prstGeom prst="rect">
            <a:avLst/>
          </a:prstGeom>
          <a:noFill/>
          <a:ln>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lstStyle/>
          <a:p>
            <a:pPr algn="ctr"/>
            <a:r>
              <a:rPr lang="ja-JP" altLang="en-US" sz="12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準備</a:t>
            </a:r>
            <a:r>
              <a:rPr lang="ja-JP" altLang="en-US" sz="1200"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開始</a:t>
            </a:r>
            <a:endParaRPr kumimoji="1" lang="ja-JP" altLang="en-US" sz="12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正方形/長方形 52"/>
          <p:cNvSpPr/>
          <p:nvPr/>
        </p:nvSpPr>
        <p:spPr>
          <a:xfrm>
            <a:off x="2438559" y="2805830"/>
            <a:ext cx="1655983" cy="28800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lstStyle/>
          <a:p>
            <a:pPr algn="ctr"/>
            <a:r>
              <a:rPr lang="ja-JP" altLang="en-US" sz="1200"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部分的代替</a:t>
            </a:r>
            <a:endParaRPr kumimoji="1" lang="ja-JP" altLang="en-US" sz="12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4" name="直線矢印コネクタ 53"/>
          <p:cNvCxnSpPr>
            <a:stCxn id="51" idx="2"/>
            <a:endCxn id="53" idx="0"/>
          </p:cNvCxnSpPr>
          <p:nvPr/>
        </p:nvCxnSpPr>
        <p:spPr>
          <a:xfrm flipH="1">
            <a:off x="3266551" y="2588578"/>
            <a:ext cx="8388" cy="217252"/>
          </a:xfrm>
          <a:prstGeom prst="straightConnector1">
            <a:avLst/>
          </a:prstGeom>
          <a:ln w="19050">
            <a:solidFill>
              <a:schemeClr val="bg1"/>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44" name="正方形/長方形 43"/>
          <p:cNvSpPr/>
          <p:nvPr/>
        </p:nvSpPr>
        <p:spPr>
          <a:xfrm>
            <a:off x="4854782" y="1863984"/>
            <a:ext cx="4032448" cy="34200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46" name="正方形/長方形 45"/>
          <p:cNvSpPr/>
          <p:nvPr/>
        </p:nvSpPr>
        <p:spPr>
          <a:xfrm>
            <a:off x="4854558" y="1509686"/>
            <a:ext cx="2016000" cy="32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ja-JP" altLang="en-US"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首都圏</a:t>
            </a:r>
            <a:endParaRPr kumimoji="1" lang="ja-JP" altLang="en-US"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正方形/長方形 46"/>
          <p:cNvSpPr/>
          <p:nvPr/>
        </p:nvSpPr>
        <p:spPr>
          <a:xfrm>
            <a:off x="5040033" y="2300578"/>
            <a:ext cx="1655984" cy="288000"/>
          </a:xfrm>
          <a:prstGeom prst="rect">
            <a:avLst/>
          </a:prstGeom>
          <a:noFill/>
          <a:ln>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lstStyle/>
          <a:p>
            <a:pPr algn="ctr"/>
            <a:r>
              <a:rPr lang="ja-JP" altLang="en-US" sz="12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準備</a:t>
            </a:r>
            <a:r>
              <a:rPr lang="ja-JP" altLang="en-US" sz="1200"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開始</a:t>
            </a:r>
            <a:endParaRPr kumimoji="1" lang="ja-JP" altLang="en-US" sz="12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正方形/長方形 47"/>
          <p:cNvSpPr/>
          <p:nvPr/>
        </p:nvSpPr>
        <p:spPr>
          <a:xfrm>
            <a:off x="5026384" y="2805830"/>
            <a:ext cx="1655983" cy="28800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lstStyle/>
          <a:p>
            <a:pPr algn="ctr"/>
            <a:r>
              <a:rPr kumimoji="1" lang="ja-JP" altLang="en-US" sz="1200"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災対本部の設置</a:t>
            </a:r>
            <a:endParaRPr kumimoji="1" lang="ja-JP" altLang="en-US" sz="12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9" name="直線矢印コネクタ 48"/>
          <p:cNvCxnSpPr>
            <a:stCxn id="47" idx="2"/>
          </p:cNvCxnSpPr>
          <p:nvPr/>
        </p:nvCxnSpPr>
        <p:spPr>
          <a:xfrm>
            <a:off x="5868025" y="2588578"/>
            <a:ext cx="0" cy="213532"/>
          </a:xfrm>
          <a:prstGeom prst="straightConnector1">
            <a:avLst/>
          </a:prstGeom>
          <a:ln w="19050">
            <a:solidFill>
              <a:schemeClr val="bg1"/>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55" name="正方形/長方形 54"/>
          <p:cNvSpPr/>
          <p:nvPr/>
        </p:nvSpPr>
        <p:spPr>
          <a:xfrm>
            <a:off x="4857395" y="692696"/>
            <a:ext cx="4032448" cy="3104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714375" indent="-714375">
              <a:lnSpc>
                <a:spcPct val="150000"/>
              </a:lnSpc>
            </a:pPr>
            <a:r>
              <a:rPr lang="ja-JP" altLang="en-US" sz="1200" b="1"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ケース５　災対本部で不足する人的リソースを送りこみ</a:t>
            </a:r>
            <a:endParaRPr kumimoji="1" lang="ja-JP" altLang="en-US" sz="1200" b="1"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 name="爆発 1 55"/>
          <p:cNvSpPr/>
          <p:nvPr/>
        </p:nvSpPr>
        <p:spPr>
          <a:xfrm>
            <a:off x="5006665" y="1763101"/>
            <a:ext cx="1695423" cy="538673"/>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rPr>
              <a:t>災害発生</a:t>
            </a:r>
            <a:endParaRPr kumimoji="1" lang="ja-JP" altLang="en-US" sz="1400" b="1" dirty="0">
              <a:latin typeface="Meiryo UI" panose="020B0604030504040204" pitchFamily="50" charset="-128"/>
              <a:ea typeface="Meiryo UI" panose="020B0604030504040204" pitchFamily="50" charset="-128"/>
            </a:endParaRPr>
          </a:p>
        </p:txBody>
      </p:sp>
      <p:sp>
        <p:nvSpPr>
          <p:cNvPr id="59" name="正方形/長方形 58"/>
          <p:cNvSpPr/>
          <p:nvPr/>
        </p:nvSpPr>
        <p:spPr>
          <a:xfrm>
            <a:off x="6871006" y="1509686"/>
            <a:ext cx="2016000" cy="32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関 西</a:t>
            </a:r>
            <a:endParaRPr kumimoji="1" lang="ja-JP" altLang="en-US"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0" name="正方形/長方形 59"/>
          <p:cNvSpPr/>
          <p:nvPr/>
        </p:nvSpPr>
        <p:spPr>
          <a:xfrm>
            <a:off x="7049985" y="2300578"/>
            <a:ext cx="1655984" cy="288000"/>
          </a:xfrm>
          <a:prstGeom prst="rect">
            <a:avLst/>
          </a:prstGeom>
          <a:noFill/>
          <a:ln>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lstStyle/>
          <a:p>
            <a:pPr algn="ctr"/>
            <a:r>
              <a:rPr lang="ja-JP" altLang="en-US" sz="12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準備</a:t>
            </a:r>
            <a:r>
              <a:rPr lang="ja-JP" altLang="en-US" sz="1200"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開始</a:t>
            </a:r>
            <a:endParaRPr kumimoji="1" lang="ja-JP" altLang="en-US" sz="12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正方形/長方形 61"/>
          <p:cNvSpPr/>
          <p:nvPr/>
        </p:nvSpPr>
        <p:spPr>
          <a:xfrm>
            <a:off x="7039996" y="2806263"/>
            <a:ext cx="1678020" cy="288032"/>
          </a:xfrm>
          <a:prstGeom prst="rect">
            <a:avLst/>
          </a:prstGeom>
          <a:noFill/>
          <a:ln>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lstStyle/>
          <a:p>
            <a:pPr algn="ctr"/>
            <a:r>
              <a:rPr lang="ja-JP" altLang="en-US" sz="1200"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支援体制</a:t>
            </a:r>
            <a:endParaRPr kumimoji="1" lang="ja-JP" altLang="en-US" sz="12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64" name="直線矢印コネクタ 63"/>
          <p:cNvCxnSpPr>
            <a:stCxn id="60" idx="2"/>
          </p:cNvCxnSpPr>
          <p:nvPr/>
        </p:nvCxnSpPr>
        <p:spPr>
          <a:xfrm flipH="1">
            <a:off x="7869589" y="2588578"/>
            <a:ext cx="8388" cy="217252"/>
          </a:xfrm>
          <a:prstGeom prst="straightConnector1">
            <a:avLst/>
          </a:prstGeom>
          <a:ln w="19050">
            <a:solidFill>
              <a:schemeClr val="bg1"/>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71" name="右矢印 70"/>
          <p:cNvSpPr/>
          <p:nvPr/>
        </p:nvSpPr>
        <p:spPr>
          <a:xfrm flipH="1">
            <a:off x="6712699" y="2645778"/>
            <a:ext cx="288000" cy="7200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eaVert" wrap="none" lIns="0" tIns="0" rIns="0" bIns="0" rtlCol="0" anchor="ctr"/>
          <a:lstStyle/>
          <a:p>
            <a:pPr algn="ctr"/>
            <a:r>
              <a:rPr lang="ja-JP" altLang="en-US" sz="1000" b="1" dirty="0" smtClean="0">
                <a:solidFill>
                  <a:schemeClr val="tx1"/>
                </a:solidFill>
                <a:latin typeface="Meiryo UI" panose="020B0604030504040204" pitchFamily="50" charset="-128"/>
                <a:ea typeface="Meiryo UI" panose="020B0604030504040204" pitchFamily="50" charset="-128"/>
              </a:rPr>
              <a:t>マンパワー</a:t>
            </a:r>
            <a:endParaRPr kumimoji="1" lang="ja-JP" altLang="en-US" sz="1000" b="1" dirty="0">
              <a:solidFill>
                <a:schemeClr val="tx1"/>
              </a:solidFill>
              <a:latin typeface="Meiryo UI" panose="020B0604030504040204" pitchFamily="50" charset="-128"/>
              <a:ea typeface="Meiryo UI" panose="020B0604030504040204" pitchFamily="50" charset="-128"/>
            </a:endParaRPr>
          </a:p>
        </p:txBody>
      </p:sp>
      <p:sp>
        <p:nvSpPr>
          <p:cNvPr id="72" name="右矢印 71"/>
          <p:cNvSpPr/>
          <p:nvPr/>
        </p:nvSpPr>
        <p:spPr>
          <a:xfrm>
            <a:off x="2112095" y="2621737"/>
            <a:ext cx="288000" cy="7200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eaVert" wrap="none" lIns="0" tIns="0" rIns="0" bIns="0" rtlCol="0" anchor="ctr"/>
          <a:lstStyle/>
          <a:p>
            <a:pPr algn="ctr"/>
            <a:r>
              <a:rPr kumimoji="1" lang="ja-JP" altLang="en-US" sz="1000" b="1" dirty="0" smtClean="0">
                <a:solidFill>
                  <a:schemeClr val="tx1"/>
                </a:solidFill>
                <a:latin typeface="Meiryo UI" panose="020B0604030504040204" pitchFamily="50" charset="-128"/>
                <a:ea typeface="Meiryo UI" panose="020B0604030504040204" pitchFamily="50" charset="-128"/>
              </a:rPr>
              <a:t>業務の分担</a:t>
            </a:r>
            <a:endParaRPr kumimoji="1" lang="ja-JP" altLang="en-US" sz="1000" b="1" dirty="0">
              <a:solidFill>
                <a:schemeClr val="tx1"/>
              </a:solidFill>
              <a:latin typeface="Meiryo UI" panose="020B0604030504040204" pitchFamily="50" charset="-128"/>
              <a:ea typeface="Meiryo UI" panose="020B0604030504040204" pitchFamily="50" charset="-128"/>
            </a:endParaRPr>
          </a:p>
        </p:txBody>
      </p:sp>
      <p:cxnSp>
        <p:nvCxnSpPr>
          <p:cNvPr id="33" name="直線矢印コネクタ 32"/>
          <p:cNvCxnSpPr/>
          <p:nvPr/>
        </p:nvCxnSpPr>
        <p:spPr>
          <a:xfrm>
            <a:off x="1259520" y="3094295"/>
            <a:ext cx="5475" cy="218722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p:nvPr/>
        </p:nvCxnSpPr>
        <p:spPr>
          <a:xfrm>
            <a:off x="5868025" y="3096764"/>
            <a:ext cx="5475" cy="218722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a:off x="3285359" y="3098354"/>
            <a:ext cx="5475" cy="2187220"/>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32" name="正方形/長方形 31"/>
          <p:cNvSpPr/>
          <p:nvPr/>
        </p:nvSpPr>
        <p:spPr>
          <a:xfrm>
            <a:off x="3693" y="44624"/>
            <a:ext cx="9144000" cy="404664"/>
          </a:xfrm>
          <a:prstGeom prst="rect">
            <a:avLst/>
          </a:prstGeom>
          <a:noFill/>
          <a:ln w="25400" cap="flat" cmpd="sng" algn="ctr">
            <a:noFill/>
            <a:prstDash val="solid"/>
          </a:ln>
          <a:effectLst/>
        </p:spPr>
        <p:txBody>
          <a:bodyPr anchor="ctr"/>
          <a:lstStyle/>
          <a:p>
            <a:pPr lvl="0">
              <a:defRPr/>
            </a:pPr>
            <a:r>
              <a:rPr kumimoji="0" lang="ja-JP" altLang="en-US" b="1" i="0" u="none" strike="noStrike" kern="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＜参</a:t>
            </a:r>
            <a:r>
              <a:rPr kumimoji="0" lang="ja-JP" altLang="en-US" b="1" i="0" u="none" strike="noStrike" kern="0" cap="none" spc="0" normalizeH="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b="1" i="0" u="none" strike="noStrike" kern="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考＞ 代替パターン ② 首都圏に設置された災対本部の補完</a:t>
            </a:r>
            <a:endParaRPr kumimoji="0" lang="ja-JP" altLang="en-US"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二等辺三角形 29"/>
          <p:cNvSpPr/>
          <p:nvPr/>
        </p:nvSpPr>
        <p:spPr>
          <a:xfrm rot="10800000">
            <a:off x="1238602" y="5460696"/>
            <a:ext cx="2160000" cy="19973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251744" y="5755690"/>
            <a:ext cx="4032224" cy="3104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b="1"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・関西の人的資源で対応する必要</a:t>
            </a:r>
            <a:endParaRPr lang="en-US" altLang="ja-JP" sz="1200" b="1"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　対応可能な業務はどこまでか</a:t>
            </a:r>
            <a:endParaRPr lang="en-US" altLang="ja-JP" sz="1200" b="1"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対応可能な業務を増やすにはどうすればよいか</a:t>
            </a:r>
            <a:endParaRPr kumimoji="1" lang="ja-JP" altLang="en-US" sz="1200" b="1"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二等辺三角形 33"/>
          <p:cNvSpPr/>
          <p:nvPr/>
        </p:nvSpPr>
        <p:spPr>
          <a:xfrm rot="10800000">
            <a:off x="5859945" y="5460696"/>
            <a:ext cx="2160000" cy="19973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4873087" y="5755690"/>
            <a:ext cx="4032224" cy="3104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b="1"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・求められるマンパワーの内容に応じた対応が必要</a:t>
            </a:r>
            <a:endParaRPr lang="en-US" altLang="ja-JP" sz="1200" b="1"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b="1"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b="1"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（職階レベルや、専門技術か事務作業かなど）</a:t>
            </a:r>
            <a:endParaRPr kumimoji="1" lang="ja-JP" altLang="en-US" sz="1200" b="1"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スライド番号プレースホルダー 3"/>
          <p:cNvSpPr>
            <a:spLocks noGrp="1"/>
          </p:cNvSpPr>
          <p:nvPr>
            <p:ph type="sldNum" sz="quarter" idx="11"/>
          </p:nvPr>
        </p:nvSpPr>
        <p:spPr>
          <a:xfrm>
            <a:off x="8582345" y="6438478"/>
            <a:ext cx="490661" cy="365125"/>
          </a:xfrm>
        </p:spPr>
        <p:txBody>
          <a:bodyPr>
            <a:normAutofit fontScale="92500" lnSpcReduction="10000"/>
          </a:bodyPr>
          <a:lstStyle/>
          <a:p>
            <a:fld id="{D2D8002D-B5B0-4BAC-B1F6-782DDCCE6D9C}" type="slidenum">
              <a:rPr lang="ja-JP" altLang="en-US" sz="2000" b="1" smtClean="0">
                <a:solidFill>
                  <a:schemeClr val="bg1">
                    <a:lumMod val="50000"/>
                  </a:schemeClr>
                </a:solidFill>
              </a:rPr>
              <a:pPr/>
              <a:t>6</a:t>
            </a:fld>
            <a:endParaRPr lang="ja-JP" altLang="en-US" sz="2000" b="1" dirty="0">
              <a:solidFill>
                <a:schemeClr val="bg1">
                  <a:lumMod val="50000"/>
                </a:schemeClr>
              </a:solidFill>
            </a:endParaRPr>
          </a:p>
        </p:txBody>
      </p:sp>
    </p:spTree>
    <p:extLst>
      <p:ext uri="{BB962C8B-B14F-4D97-AF65-F5344CB8AC3E}">
        <p14:creationId xmlns:p14="http://schemas.microsoft.com/office/powerpoint/2010/main" val="4037721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正方形/長方形 46"/>
          <p:cNvSpPr/>
          <p:nvPr/>
        </p:nvSpPr>
        <p:spPr>
          <a:xfrm>
            <a:off x="3299950" y="2636912"/>
            <a:ext cx="5592530" cy="1728192"/>
          </a:xfrm>
          <a:prstGeom prst="rect">
            <a:avLst/>
          </a:prstGeom>
          <a:solidFill>
            <a:schemeClr val="accent5">
              <a:lumMod val="40000"/>
              <a:lumOff val="60000"/>
            </a:schemeClr>
          </a:solid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499226" y="1196752"/>
            <a:ext cx="2668666" cy="3168352"/>
          </a:xfrm>
          <a:prstGeom prst="rect">
            <a:avLst/>
          </a:prstGeom>
          <a:solidFill>
            <a:schemeClr val="accent5">
              <a:lumMod val="40000"/>
              <a:lumOff val="60000"/>
            </a:schemeClr>
          </a:solid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a:off x="6192180" y="692696"/>
            <a:ext cx="2844316" cy="5184000"/>
          </a:xfrm>
          <a:prstGeom prst="roundRect">
            <a:avLst>
              <a:gd name="adj" fmla="val 1132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角丸四角形 3"/>
          <p:cNvSpPr/>
          <p:nvPr/>
        </p:nvSpPr>
        <p:spPr>
          <a:xfrm>
            <a:off x="611640" y="2039612"/>
            <a:ext cx="2376000" cy="366512"/>
          </a:xfrm>
          <a:prstGeom prst="roundRect">
            <a:avLst>
              <a:gd name="adj" fmla="val 5528"/>
            </a:avLst>
          </a:prstGeom>
          <a:solidFill>
            <a:schemeClr val="tx2"/>
          </a:solidFill>
          <a:ln>
            <a:noFill/>
          </a:ln>
        </p:spPr>
        <p:style>
          <a:lnRef idx="2">
            <a:schemeClr val="accent5"/>
          </a:lnRef>
          <a:fillRef idx="1">
            <a:schemeClr val="lt1"/>
          </a:fillRef>
          <a:effectRef idx="0">
            <a:schemeClr val="accent5"/>
          </a:effectRef>
          <a:fontRef idx="minor">
            <a:schemeClr val="dk1"/>
          </a:fontRef>
        </p:style>
        <p:txBody>
          <a:bodyPr wrap="none" lIns="72000" rIns="72000" rtlCol="0" anchor="t"/>
          <a:lstStyle/>
          <a:p>
            <a:pPr algn="ctr"/>
            <a:r>
              <a:rPr kumimoji="1"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政府災害対策本部</a:t>
            </a:r>
            <a:endParaRPr kumimoji="1"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角丸四角形 4"/>
          <p:cNvSpPr/>
          <p:nvPr/>
        </p:nvSpPr>
        <p:spPr>
          <a:xfrm>
            <a:off x="3419856" y="3429000"/>
            <a:ext cx="2376000" cy="360040"/>
          </a:xfrm>
          <a:prstGeom prst="roundRect">
            <a:avLst>
              <a:gd name="adj" fmla="val 5528"/>
            </a:avLst>
          </a:prstGeom>
          <a:solidFill>
            <a:schemeClr val="tx2"/>
          </a:solidFill>
          <a:ln>
            <a:noFill/>
          </a:ln>
        </p:spPr>
        <p:style>
          <a:lnRef idx="2">
            <a:schemeClr val="accent5"/>
          </a:lnRef>
          <a:fillRef idx="1">
            <a:schemeClr val="lt1"/>
          </a:fillRef>
          <a:effectRef idx="0">
            <a:schemeClr val="accent5"/>
          </a:effectRef>
          <a:fontRef idx="minor">
            <a:schemeClr val="dk1"/>
          </a:fontRef>
        </p:style>
        <p:txBody>
          <a:bodyPr wrap="none" lIns="72000" rIns="72000" rtlCol="0" anchor="t"/>
          <a:lstStyle/>
          <a:p>
            <a:pPr algn="ctr"/>
            <a:r>
              <a:rPr kumimoji="1"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政府</a:t>
            </a: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現地</a:t>
            </a:r>
            <a:r>
              <a:rPr kumimoji="1"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対策本部</a:t>
            </a:r>
            <a:endParaRPr kumimoji="1"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6372200" y="3425961"/>
            <a:ext cx="2376000" cy="360040"/>
          </a:xfrm>
          <a:prstGeom prst="roundRect">
            <a:avLst>
              <a:gd name="adj" fmla="val 5528"/>
            </a:avLst>
          </a:prstGeom>
          <a:solidFill>
            <a:schemeClr val="tx2"/>
          </a:solidFill>
          <a:ln>
            <a:noFill/>
          </a:ln>
        </p:spPr>
        <p:style>
          <a:lnRef idx="2">
            <a:schemeClr val="accent5"/>
          </a:lnRef>
          <a:fillRef idx="1">
            <a:schemeClr val="lt1"/>
          </a:fillRef>
          <a:effectRef idx="0">
            <a:schemeClr val="accent5"/>
          </a:effectRef>
          <a:fontRef idx="minor">
            <a:schemeClr val="dk1"/>
          </a:fontRef>
        </p:style>
        <p:txBody>
          <a:bodyPr wrap="none" lIns="72000" rIns="72000" rtlCol="0" anchor="t"/>
          <a:lstStyle/>
          <a:p>
            <a:pPr algn="ctr"/>
            <a:r>
              <a:rPr kumimoji="1"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東京都災害対策本部</a:t>
            </a:r>
            <a:endParaRPr kumimoji="1"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角丸四角形 6"/>
          <p:cNvSpPr/>
          <p:nvPr/>
        </p:nvSpPr>
        <p:spPr>
          <a:xfrm>
            <a:off x="611640" y="3432039"/>
            <a:ext cx="2376000" cy="366512"/>
          </a:xfrm>
          <a:prstGeom prst="roundRect">
            <a:avLst>
              <a:gd name="adj" fmla="val 5528"/>
            </a:avLst>
          </a:prstGeom>
          <a:solidFill>
            <a:schemeClr val="tx2"/>
          </a:solidFill>
          <a:ln>
            <a:noFill/>
          </a:ln>
        </p:spPr>
        <p:style>
          <a:lnRef idx="2">
            <a:schemeClr val="accent5"/>
          </a:lnRef>
          <a:fillRef idx="1">
            <a:schemeClr val="lt1"/>
          </a:fillRef>
          <a:effectRef idx="0">
            <a:schemeClr val="accent5"/>
          </a:effectRef>
          <a:fontRef idx="minor">
            <a:schemeClr val="dk1"/>
          </a:fontRef>
        </p:style>
        <p:txBody>
          <a:bodyPr wrap="none" lIns="72000" rIns="72000" rtlCol="0" anchor="t"/>
          <a:lstStyle/>
          <a:p>
            <a:pPr algn="ctr"/>
            <a:r>
              <a:rPr kumimoji="1"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各省庁災害対策本部</a:t>
            </a:r>
            <a:endParaRPr kumimoji="1"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角丸四角形 7"/>
          <p:cNvSpPr/>
          <p:nvPr/>
        </p:nvSpPr>
        <p:spPr>
          <a:xfrm>
            <a:off x="611640" y="4862688"/>
            <a:ext cx="2376000" cy="366512"/>
          </a:xfrm>
          <a:prstGeom prst="roundRect">
            <a:avLst>
              <a:gd name="adj" fmla="val 5528"/>
            </a:avLst>
          </a:prstGeom>
          <a:solidFill>
            <a:schemeClr val="tx2"/>
          </a:solidFill>
          <a:ln>
            <a:noFill/>
          </a:ln>
        </p:spPr>
        <p:style>
          <a:lnRef idx="2">
            <a:schemeClr val="accent5"/>
          </a:lnRef>
          <a:fillRef idx="1">
            <a:schemeClr val="lt1"/>
          </a:fillRef>
          <a:effectRef idx="0">
            <a:schemeClr val="accent5"/>
          </a:effectRef>
          <a:fontRef idx="minor">
            <a:schemeClr val="dk1"/>
          </a:fontRef>
        </p:style>
        <p:txBody>
          <a:bodyPr wrap="none" lIns="72000" rIns="72000" rtlCol="0" anchor="t"/>
          <a:lstStyle/>
          <a:p>
            <a:pPr algn="ctr"/>
            <a:r>
              <a:rPr kumimoji="1"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首都圏外の地方支分部局</a:t>
            </a:r>
            <a:endParaRPr kumimoji="1"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角丸四角形 8"/>
          <p:cNvSpPr/>
          <p:nvPr/>
        </p:nvSpPr>
        <p:spPr>
          <a:xfrm>
            <a:off x="3420136" y="4862688"/>
            <a:ext cx="2376000" cy="366512"/>
          </a:xfrm>
          <a:prstGeom prst="roundRect">
            <a:avLst>
              <a:gd name="adj" fmla="val 5528"/>
            </a:avLst>
          </a:prstGeom>
          <a:solidFill>
            <a:schemeClr val="tx2"/>
          </a:solidFill>
          <a:ln>
            <a:noFill/>
          </a:ln>
        </p:spPr>
        <p:style>
          <a:lnRef idx="2">
            <a:schemeClr val="accent5"/>
          </a:lnRef>
          <a:fillRef idx="1">
            <a:schemeClr val="lt1"/>
          </a:fillRef>
          <a:effectRef idx="0">
            <a:schemeClr val="accent5"/>
          </a:effectRef>
          <a:fontRef idx="minor">
            <a:schemeClr val="dk1"/>
          </a:fontRef>
        </p:style>
        <p:txBody>
          <a:bodyPr wrap="none" lIns="72000" rIns="72000" rtlCol="0" anchor="t"/>
          <a:lstStyle/>
          <a:p>
            <a:pPr algn="ctr"/>
            <a:r>
              <a:rPr kumimoji="1"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首都圏の地方支分部局</a:t>
            </a:r>
            <a:endParaRPr kumimoji="1"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1" name="直線コネクタ 10"/>
          <p:cNvCxnSpPr>
            <a:stCxn id="4" idx="2"/>
            <a:endCxn id="7" idx="0"/>
          </p:cNvCxnSpPr>
          <p:nvPr/>
        </p:nvCxnSpPr>
        <p:spPr>
          <a:xfrm>
            <a:off x="1799640" y="2406124"/>
            <a:ext cx="0" cy="1025915"/>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a:stCxn id="7" idx="2"/>
            <a:endCxn id="8" idx="0"/>
          </p:cNvCxnSpPr>
          <p:nvPr/>
        </p:nvCxnSpPr>
        <p:spPr>
          <a:xfrm>
            <a:off x="1799640" y="3798551"/>
            <a:ext cx="0" cy="1064137"/>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a:stCxn id="5" idx="2"/>
            <a:endCxn id="9" idx="0"/>
          </p:cNvCxnSpPr>
          <p:nvPr/>
        </p:nvCxnSpPr>
        <p:spPr>
          <a:xfrm>
            <a:off x="4607856" y="3789040"/>
            <a:ext cx="280" cy="1073648"/>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a:stCxn id="7" idx="2"/>
            <a:endCxn id="9" idx="0"/>
          </p:cNvCxnSpPr>
          <p:nvPr/>
        </p:nvCxnSpPr>
        <p:spPr>
          <a:xfrm>
            <a:off x="1799640" y="3798551"/>
            <a:ext cx="2808496" cy="1064137"/>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6" name="角丸四角形 35"/>
          <p:cNvSpPr/>
          <p:nvPr/>
        </p:nvSpPr>
        <p:spPr>
          <a:xfrm>
            <a:off x="323528" y="692696"/>
            <a:ext cx="5652000" cy="5184000"/>
          </a:xfrm>
          <a:prstGeom prst="roundRect">
            <a:avLst>
              <a:gd name="adj" fmla="val 709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正方形/長方形 72"/>
          <p:cNvSpPr/>
          <p:nvPr/>
        </p:nvSpPr>
        <p:spPr>
          <a:xfrm>
            <a:off x="4658038" y="2816969"/>
            <a:ext cx="2876354" cy="323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現地部門</a:t>
            </a:r>
            <a:endParaRPr kumimoji="1"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4" name="正方形/長方形 73"/>
          <p:cNvSpPr/>
          <p:nvPr/>
        </p:nvSpPr>
        <p:spPr>
          <a:xfrm>
            <a:off x="477892" y="1378213"/>
            <a:ext cx="2668526" cy="323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司令塔機能</a:t>
            </a:r>
            <a:endParaRPr kumimoji="1"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正方形/長方形 20"/>
          <p:cNvSpPr/>
          <p:nvPr/>
        </p:nvSpPr>
        <p:spPr>
          <a:xfrm>
            <a:off x="3693" y="44624"/>
            <a:ext cx="9144000" cy="404664"/>
          </a:xfrm>
          <a:prstGeom prst="rect">
            <a:avLst/>
          </a:prstGeom>
          <a:noFill/>
          <a:ln w="25400" cap="flat" cmpd="sng" algn="ctr">
            <a:noFill/>
            <a:prstDash val="solid"/>
          </a:ln>
          <a:effectLst/>
        </p:spPr>
        <p:txBody>
          <a:bodyPr anchor="ctr"/>
          <a:lstStyle/>
          <a:p>
            <a:pPr lvl="0">
              <a:defRPr/>
            </a:pPr>
            <a:r>
              <a:rPr kumimoji="0" lang="ja-JP" altLang="en-US" b="1" i="0" u="none" strike="noStrike" kern="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＜参</a:t>
            </a:r>
            <a:r>
              <a:rPr kumimoji="0" lang="ja-JP" altLang="en-US" b="1" i="0" u="none" strike="noStrike" kern="0" cap="none" spc="0" normalizeH="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0" lang="ja-JP" altLang="en-US" b="1" i="0" u="none" strike="noStrike" kern="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考＞　現状の災害対応の体制（イメージ）</a:t>
            </a:r>
            <a:endParaRPr kumimoji="0" lang="ja-JP" altLang="en-US" b="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大かっこ 21"/>
          <p:cNvSpPr/>
          <p:nvPr/>
        </p:nvSpPr>
        <p:spPr>
          <a:xfrm>
            <a:off x="755496" y="2510122"/>
            <a:ext cx="936000" cy="492282"/>
          </a:xfrm>
          <a:prstGeom prst="bracketPair">
            <a:avLst/>
          </a:prstGeom>
          <a:ln w="12700">
            <a:solidFill>
              <a:schemeClr val="accent1"/>
            </a:solidFill>
          </a:ln>
        </p:spPr>
        <p:style>
          <a:lnRef idx="1">
            <a:schemeClr val="accent1"/>
          </a:lnRef>
          <a:fillRef idx="0">
            <a:schemeClr val="accent1"/>
          </a:fillRef>
          <a:effectRef idx="0">
            <a:schemeClr val="accent1"/>
          </a:effectRef>
          <a:fontRef idx="minor">
            <a:schemeClr val="tx1"/>
          </a:fontRef>
        </p:style>
        <p:txBody>
          <a:bodyPr lIns="72000" rIns="72000" rtlCol="0" anchor="ctr"/>
          <a:lstStyle/>
          <a:p>
            <a:pPr algn="ctr"/>
            <a:r>
              <a:rPr kumimoji="1" lang="ja-JP" altLang="en-US" sz="1400" b="1" dirty="0" smtClean="0">
                <a:solidFill>
                  <a:schemeClr val="tx2"/>
                </a:solidFill>
                <a:latin typeface="メイリオ" panose="020B0604030504040204" pitchFamily="50" charset="-128"/>
                <a:ea typeface="メイリオ" panose="020B0604030504040204" pitchFamily="50" charset="-128"/>
              </a:rPr>
              <a:t>緊急参集</a:t>
            </a:r>
            <a:r>
              <a:rPr lang="ja-JP" altLang="en-US" sz="1400" b="1" dirty="0">
                <a:solidFill>
                  <a:schemeClr val="tx2"/>
                </a:solidFill>
                <a:latin typeface="メイリオ" panose="020B0604030504040204" pitchFamily="50" charset="-128"/>
                <a:ea typeface="メイリオ" panose="020B0604030504040204" pitchFamily="50" charset="-128"/>
              </a:rPr>
              <a:t>チーム</a:t>
            </a:r>
            <a:endParaRPr kumimoji="1" lang="ja-JP" altLang="en-US" sz="1400" b="1" dirty="0">
              <a:solidFill>
                <a:schemeClr val="tx2"/>
              </a:solidFill>
              <a:latin typeface="メイリオ" panose="020B0604030504040204" pitchFamily="50" charset="-128"/>
              <a:ea typeface="メイリオ" panose="020B0604030504040204" pitchFamily="50" charset="-128"/>
            </a:endParaRPr>
          </a:p>
        </p:txBody>
      </p:sp>
      <p:cxnSp>
        <p:nvCxnSpPr>
          <p:cNvPr id="25" name="直線コネクタ 24"/>
          <p:cNvCxnSpPr>
            <a:stCxn id="4" idx="2"/>
            <a:endCxn id="5" idx="0"/>
          </p:cNvCxnSpPr>
          <p:nvPr/>
        </p:nvCxnSpPr>
        <p:spPr>
          <a:xfrm>
            <a:off x="1799640" y="2406124"/>
            <a:ext cx="2808216" cy="1022876"/>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48" name="正方形/長方形 47"/>
          <p:cNvSpPr/>
          <p:nvPr/>
        </p:nvSpPr>
        <p:spPr>
          <a:xfrm>
            <a:off x="2300418" y="776444"/>
            <a:ext cx="1692000" cy="323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政府の体制</a:t>
            </a:r>
            <a:endParaRPr kumimoji="1"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正方形/長方形 48"/>
          <p:cNvSpPr/>
          <p:nvPr/>
        </p:nvSpPr>
        <p:spPr>
          <a:xfrm>
            <a:off x="6768338" y="800745"/>
            <a:ext cx="1692000" cy="323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東京都の体制</a:t>
            </a:r>
            <a:endParaRPr kumimoji="1"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角丸四角形 51"/>
          <p:cNvSpPr/>
          <p:nvPr/>
        </p:nvSpPr>
        <p:spPr>
          <a:xfrm>
            <a:off x="6372200" y="4823592"/>
            <a:ext cx="2376000" cy="366512"/>
          </a:xfrm>
          <a:prstGeom prst="roundRect">
            <a:avLst>
              <a:gd name="adj" fmla="val 5528"/>
            </a:avLst>
          </a:prstGeom>
          <a:solidFill>
            <a:schemeClr val="tx2"/>
          </a:solidFill>
          <a:ln>
            <a:noFill/>
          </a:ln>
        </p:spPr>
        <p:style>
          <a:lnRef idx="2">
            <a:schemeClr val="accent5"/>
          </a:lnRef>
          <a:fillRef idx="1">
            <a:schemeClr val="lt1"/>
          </a:fillRef>
          <a:effectRef idx="0">
            <a:schemeClr val="accent5"/>
          </a:effectRef>
          <a:fontRef idx="minor">
            <a:schemeClr val="dk1"/>
          </a:fontRef>
        </p:style>
        <p:txBody>
          <a:bodyPr wrap="none" lIns="72000" rIns="72000" rtlCol="0" anchor="t"/>
          <a:lstStyle/>
          <a:p>
            <a:pPr algn="ct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部局</a:t>
            </a: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・出先</a:t>
            </a: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機関</a:t>
            </a:r>
            <a:endParaRPr kumimoji="1"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3" name="直線コネクタ 52"/>
          <p:cNvCxnSpPr/>
          <p:nvPr/>
        </p:nvCxnSpPr>
        <p:spPr>
          <a:xfrm>
            <a:off x="7560200" y="3828280"/>
            <a:ext cx="280" cy="1073648"/>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7" name="スライド番号プレースホルダー 3"/>
          <p:cNvSpPr>
            <a:spLocks noGrp="1"/>
          </p:cNvSpPr>
          <p:nvPr>
            <p:ph type="sldNum" sz="quarter" idx="11"/>
          </p:nvPr>
        </p:nvSpPr>
        <p:spPr>
          <a:xfrm>
            <a:off x="8582345" y="6438478"/>
            <a:ext cx="490661" cy="365125"/>
          </a:xfrm>
        </p:spPr>
        <p:txBody>
          <a:bodyPr>
            <a:normAutofit fontScale="92500" lnSpcReduction="10000"/>
          </a:bodyPr>
          <a:lstStyle/>
          <a:p>
            <a:fld id="{D2D8002D-B5B0-4BAC-B1F6-782DDCCE6D9C}" type="slidenum">
              <a:rPr lang="ja-JP" altLang="en-US" sz="2000" b="1" smtClean="0">
                <a:solidFill>
                  <a:schemeClr val="bg1">
                    <a:lumMod val="50000"/>
                  </a:schemeClr>
                </a:solidFill>
              </a:rPr>
              <a:pPr/>
              <a:t>7</a:t>
            </a:fld>
            <a:endParaRPr lang="ja-JP" altLang="en-US" sz="2000" b="1" dirty="0">
              <a:solidFill>
                <a:schemeClr val="bg1">
                  <a:lumMod val="50000"/>
                </a:schemeClr>
              </a:solidFill>
            </a:endParaRPr>
          </a:p>
        </p:txBody>
      </p:sp>
    </p:spTree>
    <p:extLst>
      <p:ext uri="{BB962C8B-B14F-4D97-AF65-F5344CB8AC3E}">
        <p14:creationId xmlns:p14="http://schemas.microsoft.com/office/powerpoint/2010/main" val="2189824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角丸四角形 52"/>
          <p:cNvSpPr/>
          <p:nvPr/>
        </p:nvSpPr>
        <p:spPr>
          <a:xfrm>
            <a:off x="30088" y="692696"/>
            <a:ext cx="9162666" cy="52129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rtlCol="0" anchor="ctr"/>
          <a:lstStyle/>
          <a:p>
            <a:r>
              <a:rPr lang="ja-JP" altLang="en-US"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省庁</a:t>
            </a:r>
            <a:r>
              <a:rPr lang="en-US" altLang="ja-JP"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BCP</a:t>
            </a:r>
            <a:r>
              <a:rPr lang="ja-JP" altLang="en-US"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の公表版に示されて</a:t>
            </a:r>
            <a:r>
              <a:rPr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いる主な業務（災害応急対策以外）</a:t>
            </a:r>
            <a:endParaRPr lang="ja-JP" altLang="en-US"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376272253"/>
              </p:ext>
            </p:extLst>
          </p:nvPr>
        </p:nvGraphicFramePr>
        <p:xfrm>
          <a:off x="45783" y="1196752"/>
          <a:ext cx="8111413" cy="4315814"/>
        </p:xfrm>
        <a:graphic>
          <a:graphicData uri="http://schemas.openxmlformats.org/drawingml/2006/table">
            <a:tbl>
              <a:tblPr firstRow="1" bandRow="1">
                <a:tableStyleId>{5C22544A-7EE6-4342-B048-85BDC9FD1C3A}</a:tableStyleId>
              </a:tblPr>
              <a:tblGrid>
                <a:gridCol w="839413"/>
                <a:gridCol w="1908000"/>
                <a:gridCol w="1944000"/>
                <a:gridCol w="1692000"/>
                <a:gridCol w="1728000"/>
              </a:tblGrid>
              <a:tr h="391180">
                <a:tc>
                  <a:txBody>
                    <a:bodyPr/>
                    <a:lstStyle/>
                    <a:p>
                      <a:pPr algn="ctr"/>
                      <a:endParaRPr kumimoji="1" lang="ja-JP" altLang="en-US" sz="1300" dirty="0"/>
                    </a:p>
                  </a:txBody>
                  <a:tcPr marL="36000" marR="36000" marT="32657" marB="32657" anchor="ctr"/>
                </a:tc>
                <a:tc>
                  <a:txBody>
                    <a:bodyPr/>
                    <a:lstStyle/>
                    <a:p>
                      <a:pPr algn="ctr"/>
                      <a:r>
                        <a:rPr kumimoji="1" lang="ja-JP" altLang="en-US" sz="1100" b="1" dirty="0" smtClean="0"/>
                        <a:t>治安・危機管理</a:t>
                      </a:r>
                      <a:endParaRPr kumimoji="1" lang="ja-JP" altLang="en-US" sz="1100" b="1" dirty="0"/>
                    </a:p>
                  </a:txBody>
                  <a:tcPr marL="36000" marR="36000" marT="32657" marB="32657" anchor="ctr"/>
                </a:tc>
                <a:tc>
                  <a:txBody>
                    <a:bodyPr/>
                    <a:lstStyle/>
                    <a:p>
                      <a:pPr algn="ctr"/>
                      <a:r>
                        <a:rPr kumimoji="1" lang="ja-JP" altLang="en-US" sz="1100" b="1" dirty="0" smtClean="0"/>
                        <a:t>許認可等の審査</a:t>
                      </a:r>
                      <a:endParaRPr kumimoji="1" lang="ja-JP" altLang="en-US" sz="1100" b="1" dirty="0"/>
                    </a:p>
                  </a:txBody>
                  <a:tcPr marL="36000" marR="36000" marT="32657" marB="32657" anchor="ctr"/>
                </a:tc>
                <a:tc>
                  <a:txBody>
                    <a:bodyPr/>
                    <a:lstStyle/>
                    <a:p>
                      <a:pPr algn="ctr"/>
                      <a:r>
                        <a:rPr kumimoji="1" lang="ja-JP" altLang="en-US" sz="1000" b="1" dirty="0" smtClean="0"/>
                        <a:t>全国的情報システム等の運用</a:t>
                      </a:r>
                      <a:endParaRPr kumimoji="1" lang="ja-JP" altLang="en-US" sz="1000" b="1" dirty="0"/>
                    </a:p>
                  </a:txBody>
                  <a:tcPr marL="36000" marR="36000" marT="32657" marB="32657" anchor="ctr"/>
                </a:tc>
                <a:tc>
                  <a:txBody>
                    <a:bodyPr/>
                    <a:lstStyle/>
                    <a:p>
                      <a:pPr algn="ctr"/>
                      <a:r>
                        <a:rPr kumimoji="1" lang="ja-JP" altLang="en-US" sz="1100" b="1" dirty="0" smtClean="0"/>
                        <a:t>その他</a:t>
                      </a:r>
                      <a:endParaRPr kumimoji="1" lang="ja-JP" altLang="en-US" sz="1100" b="1" dirty="0"/>
                    </a:p>
                  </a:txBody>
                  <a:tcPr marL="36000" marR="36000" marT="32657" marB="32657" anchor="ctr"/>
                </a:tc>
              </a:tr>
              <a:tr h="535640">
                <a:tc>
                  <a:txBody>
                    <a:bodyPr/>
                    <a:lstStyle/>
                    <a:p>
                      <a:pPr algn="ctr"/>
                      <a:r>
                        <a:rPr kumimoji="1"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警察庁</a:t>
                      </a:r>
                      <a:endParaRPr kumimoji="1"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2657" marB="32657"/>
                </a:tc>
                <a:tc>
                  <a:txBody>
                    <a:bodyPr/>
                    <a:lstStyle/>
                    <a:p>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・個人情報の保護（災害に関する連絡）</a:t>
                      </a:r>
                    </a:p>
                    <a:p>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・警察安全相談</a:t>
                      </a:r>
                    </a:p>
                    <a:p>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・重大サイバー犯罪発生時の技術的支援</a:t>
                      </a:r>
                      <a:endParaRPr kumimoji="1" lang="en-US" altLang="ja-JP"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・留置管理</a:t>
                      </a:r>
                      <a:r>
                        <a:rPr kumimoji="1" lang="ja-JP" altLang="en-US" sz="8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2657" marB="32657"/>
                </a:tc>
                <a:tc>
                  <a:txBody>
                    <a:bodyPr/>
                    <a:lstStyle/>
                    <a:p>
                      <a:endParaRPr lang="ja-JP" altLang="en-US" dirty="0">
                        <a:solidFill>
                          <a:schemeClr val="tx1"/>
                        </a:solidFill>
                      </a:endParaRPr>
                    </a:p>
                  </a:txBody>
                  <a:tcPr marL="36000" marR="36000" marT="32657" marB="32657"/>
                </a:tc>
                <a:tc>
                  <a:txBody>
                    <a:bodyPr/>
                    <a:lstStyle/>
                    <a:p>
                      <a:endParaRPr lang="ja-JP" altLang="en-US">
                        <a:solidFill>
                          <a:schemeClr val="tx1"/>
                        </a:solidFill>
                      </a:endParaRPr>
                    </a:p>
                  </a:txBody>
                  <a:tcPr marL="36000" marR="36000" marT="32657" marB="32657"/>
                </a:tc>
                <a:tc>
                  <a:txBody>
                    <a:bodyPr/>
                    <a:lstStyle/>
                    <a:p>
                      <a:endParaRPr lang="ja-JP" altLang="en-US" dirty="0">
                        <a:solidFill>
                          <a:schemeClr val="tx1"/>
                        </a:solidFill>
                      </a:endParaRPr>
                    </a:p>
                  </a:txBody>
                  <a:tcPr marL="36000" marR="36000" marT="32657" marB="32657"/>
                </a:tc>
              </a:tr>
              <a:tr h="414694">
                <a:tc>
                  <a:txBody>
                    <a:bodyPr/>
                    <a:lstStyle/>
                    <a:p>
                      <a:pPr algn="ctr"/>
                      <a:r>
                        <a:rPr kumimoji="1"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金融庁</a:t>
                      </a:r>
                      <a:endParaRPr kumimoji="1"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2657" marB="32657"/>
                </a:tc>
                <a:tc>
                  <a:txBody>
                    <a:bodyPr/>
                    <a:lstStyle/>
                    <a:p>
                      <a:endParaRPr kumimoji="1" lang="ja-JP" altLang="en-US" sz="800" b="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2657" marB="32657"/>
                </a:tc>
                <a:tc>
                  <a:txBody>
                    <a:bodyPr/>
                    <a:lstStyle/>
                    <a:p>
                      <a:endParaRPr kumimoji="1" lang="ja-JP" altLang="en-US" sz="8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2657" marB="32657"/>
                </a:tc>
                <a:tc>
                  <a:txBody>
                    <a:bodyPr/>
                    <a:lstStyle/>
                    <a:p>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EDINET</a:t>
                      </a:r>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（金融商品取引法に基づく有価証券報告書等の開示書類に関するシステム）の管理・運用</a:t>
                      </a:r>
                      <a:endParaRPr kumimoji="1" lang="ja-JP" altLang="en-US" sz="800" b="1"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2657" marB="32657"/>
                </a:tc>
                <a:tc>
                  <a:txBody>
                    <a:bodyPr/>
                    <a:lstStyle/>
                    <a:p>
                      <a:endParaRPr kumimoji="1" lang="ja-JP" altLang="en-US" sz="800" b="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2657" marB="32657"/>
                </a:tc>
              </a:tr>
              <a:tr h="343660">
                <a:tc>
                  <a:txBody>
                    <a:bodyPr/>
                    <a:lstStyle/>
                    <a:p>
                      <a:pPr algn="ctr"/>
                      <a:r>
                        <a:rPr kumimoji="1"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総務省</a:t>
                      </a:r>
                      <a:endParaRPr kumimoji="1"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2657" marB="32657"/>
                </a:tc>
                <a:tc>
                  <a:txBody>
                    <a:bodyPr/>
                    <a:lstStyle/>
                    <a:p>
                      <a:endParaRPr kumimoji="1" lang="ja-JP" altLang="en-US" sz="800" b="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2657" marB="32657"/>
                </a:tc>
                <a:tc>
                  <a:txBody>
                    <a:bodyPr/>
                    <a:lstStyle/>
                    <a:p>
                      <a:endParaRPr kumimoji="1" lang="ja-JP" altLang="en-US" sz="8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2657" marB="3265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・政府の情報システムの運用</a:t>
                      </a:r>
                    </a:p>
                  </a:txBody>
                  <a:tcPr marL="36000" marR="36000" marT="32657" marB="32657"/>
                </a:tc>
                <a:tc>
                  <a:txBody>
                    <a:bodyPr/>
                    <a:lstStyle/>
                    <a:p>
                      <a:endParaRPr kumimoji="1" lang="ja-JP" altLang="en-US" sz="800" b="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2657" marB="32657"/>
                </a:tc>
              </a:tr>
              <a:tr h="288032">
                <a:tc>
                  <a:txBody>
                    <a:bodyPr/>
                    <a:lstStyle/>
                    <a:p>
                      <a:pPr algn="ctr"/>
                      <a:r>
                        <a:rPr kumimoji="1"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法務省</a:t>
                      </a:r>
                      <a:endParaRPr kumimoji="1"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2657" marB="32657"/>
                </a:tc>
                <a:tc>
                  <a:txBody>
                    <a:bodyPr/>
                    <a:lstStyle/>
                    <a:p>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・収容施設における被害状況の確認等</a:t>
                      </a:r>
                    </a:p>
                    <a:p>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・テロリズム等の防止</a:t>
                      </a:r>
                      <a:endParaRPr kumimoji="1" lang="ja-JP" altLang="en-US" sz="800" b="1"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2657" marB="32657"/>
                </a:tc>
                <a:tc>
                  <a:txBody>
                    <a:bodyPr/>
                    <a:lstStyle/>
                    <a:p>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・出入国の管理</a:t>
                      </a:r>
                      <a:endParaRPr kumimoji="1" lang="ja-JP" altLang="en-US" sz="800" b="1"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2657" marB="32657"/>
                </a:tc>
                <a:tc>
                  <a:txBody>
                    <a:bodyPr/>
                    <a:lstStyle/>
                    <a:p>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・登記情報システム等の復旧</a:t>
                      </a:r>
                      <a:endParaRPr kumimoji="1" lang="ja-JP" altLang="en-US" sz="800" b="1"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2657" marB="32657"/>
                </a:tc>
                <a:tc>
                  <a:txBody>
                    <a:bodyPr/>
                    <a:lstStyle/>
                    <a:p>
                      <a:endParaRPr kumimoji="1" lang="ja-JP" altLang="en-US" sz="800" b="0"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2657" marB="32657"/>
                </a:tc>
              </a:tr>
              <a:tr h="338918">
                <a:tc>
                  <a:txBody>
                    <a:bodyPr/>
                    <a:lstStyle/>
                    <a:p>
                      <a:pPr algn="ctr"/>
                      <a:r>
                        <a:rPr kumimoji="1"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外務省</a:t>
                      </a:r>
                      <a:endParaRPr kumimoji="1"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2657" marB="32657"/>
                </a:tc>
                <a:tc>
                  <a:txBody>
                    <a:bodyPr/>
                    <a:lstStyle/>
                    <a:p>
                      <a:r>
                        <a:rPr kumimoji="1" lang="ja-JP" altLang="en-US" sz="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・外交政策（国際テロ・治安対策等）</a:t>
                      </a:r>
                      <a:endParaRPr kumimoji="1" lang="ja-JP" altLang="en-US"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2657" marB="32657"/>
                </a:tc>
                <a:tc>
                  <a:txBody>
                    <a:bodyPr/>
                    <a:lstStyle/>
                    <a:p>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・領事業務（</a:t>
                      </a:r>
                      <a:r>
                        <a:rPr kumimoji="1" lang="ja-JP" altLang="en-US" sz="800" b="1" u="none" baseline="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旅券、査証発給、証明事務）</a:t>
                      </a:r>
                      <a:endParaRPr kumimoji="1" lang="ja-JP" altLang="en-US" sz="800" b="1" u="none" baseline="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2657" marB="32657"/>
                </a:tc>
                <a:tc>
                  <a:txBody>
                    <a:bodyPr/>
                    <a:lstStyle/>
                    <a:p>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2657" marB="32657"/>
                </a:tc>
                <a:tc>
                  <a:txBody>
                    <a:bodyPr/>
                    <a:lstStyle/>
                    <a:p>
                      <a:r>
                        <a:rPr kumimoji="1" lang="ja-JP" altLang="en-US" sz="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・外交政策（在日米軍との協力）</a:t>
                      </a:r>
                    </a:p>
                    <a:p>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領事業務</a:t>
                      </a:r>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邦人安全対策</a:t>
                      </a:r>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32657" marB="32657"/>
                </a:tc>
              </a:tr>
              <a:tr h="720080">
                <a:tc>
                  <a:txBody>
                    <a:bodyPr/>
                    <a:lstStyle/>
                    <a:p>
                      <a:pPr algn="ctr"/>
                      <a:r>
                        <a:rPr kumimoji="1"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財務省</a:t>
                      </a:r>
                    </a:p>
                  </a:txBody>
                  <a:tcPr marL="36000" marR="36000" marT="32657" marB="32657"/>
                </a:tc>
                <a:tc>
                  <a:txBody>
                    <a:bodyPr/>
                    <a:lstStyle/>
                    <a:p>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2657" marB="32657"/>
                </a:tc>
                <a:tc>
                  <a:txBody>
                    <a:bodyPr/>
                    <a:lstStyle/>
                    <a:p>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・輸出入通関関連業務</a:t>
                      </a:r>
                      <a:endParaRPr kumimoji="1" lang="ja-JP" altLang="en-US" sz="800" b="1"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2657" marB="32657"/>
                </a:tc>
                <a:tc>
                  <a:txBody>
                    <a:bodyPr/>
                    <a:lstStyle/>
                    <a:p>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・通貨スワップ取極関係業務</a:t>
                      </a:r>
                      <a:endParaRPr kumimoji="1" lang="ja-JP" altLang="en-US" sz="800" b="1"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2657" marB="32657"/>
                </a:tc>
                <a:tc>
                  <a:txBody>
                    <a:bodyPr/>
                    <a:lstStyle/>
                    <a:p>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・国債市場の状況確認</a:t>
                      </a:r>
                      <a:endParaRPr kumimoji="1" lang="en-US" altLang="ja-JP"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・為替相場急変への対応等</a:t>
                      </a:r>
                      <a:endParaRPr kumimoji="1" lang="en-US" altLang="ja-JP"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・国債の入札関係業務</a:t>
                      </a:r>
                      <a:endParaRPr kumimoji="1" lang="en-US" altLang="ja-JP"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・国債発行計画に関する業務</a:t>
                      </a:r>
                      <a:endParaRPr kumimoji="1" lang="en-US" altLang="ja-JP"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・資本取引等規制関係業務</a:t>
                      </a:r>
                      <a:endParaRPr kumimoji="1" lang="ja-JP" altLang="en-US" sz="800" b="1"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2657" marB="32657"/>
                </a:tc>
              </a:tr>
              <a:tr h="360040">
                <a:tc>
                  <a:txBody>
                    <a:bodyPr/>
                    <a:lstStyle/>
                    <a:p>
                      <a:pPr algn="ctr"/>
                      <a:r>
                        <a:rPr kumimoji="1"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経済産業省</a:t>
                      </a:r>
                      <a:endParaRPr kumimoji="1"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2657" marB="32657"/>
                </a:tc>
                <a:tc>
                  <a:txBody>
                    <a:bodyPr/>
                    <a:lstStyle/>
                    <a:p>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・ライフライン関連施設に係る危機管理対応</a:t>
                      </a:r>
                      <a:endParaRPr kumimoji="1" lang="ja-JP" altLang="en-US" sz="800" b="1"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2657" marB="32657"/>
                </a:tc>
                <a:tc>
                  <a:txBody>
                    <a:bodyPr/>
                    <a:lstStyle/>
                    <a:p>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・特許申請の受付、財産権の手続き</a:t>
                      </a:r>
                    </a:p>
                    <a:p>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・外為法に基づく輸出入審査業務等</a:t>
                      </a:r>
                      <a:endParaRPr kumimoji="1" lang="ja-JP" altLang="en-US" sz="800" b="1"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2657" marB="32657"/>
                </a:tc>
                <a:tc>
                  <a:txBody>
                    <a:bodyPr/>
                    <a:lstStyle/>
                    <a:p>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2657" marB="32657"/>
                </a:tc>
                <a:tc>
                  <a:txBody>
                    <a:bodyPr/>
                    <a:lstStyle/>
                    <a:p>
                      <a:endParaRPr kumimoji="1" lang="ja-JP" altLang="en-US" sz="8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2657" marB="32657"/>
                </a:tc>
              </a:tr>
              <a:tr h="432048">
                <a:tc>
                  <a:txBody>
                    <a:bodyPr/>
                    <a:lstStyle/>
                    <a:p>
                      <a:pPr algn="ctr"/>
                      <a:r>
                        <a:rPr kumimoji="1"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国土交通省</a:t>
                      </a:r>
                      <a:endParaRPr kumimoji="1"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2657" marB="32657"/>
                </a:tc>
                <a:tc>
                  <a:txBody>
                    <a:bodyPr/>
                    <a:lstStyle/>
                    <a:p>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・航空機の運行管理（災対以外の活動）</a:t>
                      </a:r>
                    </a:p>
                    <a:p>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・首都圏以外の道路に関する情報収集</a:t>
                      </a:r>
                    </a:p>
                    <a:p>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・首都圏以外の鉄道事故の対応</a:t>
                      </a:r>
                      <a:endParaRPr kumimoji="1" lang="ja-JP" altLang="en-US" sz="800" b="1"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2657" marB="32657"/>
                </a:tc>
                <a:tc>
                  <a:txBody>
                    <a:bodyPr/>
                    <a:lstStyle/>
                    <a:p>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2657" marB="32657"/>
                </a:tc>
                <a:tc>
                  <a:txBody>
                    <a:bodyPr/>
                    <a:lstStyle/>
                    <a:p>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2657" marB="32657"/>
                </a:tc>
                <a:tc>
                  <a:txBody>
                    <a:bodyPr/>
                    <a:lstStyle/>
                    <a:p>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2657" marB="32657"/>
                </a:tc>
              </a:tr>
              <a:tr h="436666">
                <a:tc>
                  <a:txBody>
                    <a:bodyPr/>
                    <a:lstStyle/>
                    <a:p>
                      <a:pPr algn="ctr"/>
                      <a:r>
                        <a:rPr kumimoji="1"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気象庁</a:t>
                      </a:r>
                      <a:endParaRPr kumimoji="1"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2657" marB="32657"/>
                </a:tc>
                <a:tc>
                  <a:txBody>
                    <a:bodyPr/>
                    <a:lstStyle/>
                    <a:p>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・全国気象情報、全国の地震活動監視情報の発表</a:t>
                      </a: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2657" marB="32657"/>
                </a:tc>
                <a:tc>
                  <a:txBody>
                    <a:bodyPr/>
                    <a:lstStyle/>
                    <a:p>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2657" marB="32657"/>
                </a:tc>
                <a:tc>
                  <a:txBody>
                    <a:bodyPr/>
                    <a:lstStyle/>
                    <a:p>
                      <a:r>
                        <a:rPr kumimoji="1" lang="ja-JP" altLang="en-US" sz="800" b="1" u="none"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・各情報基盤設備運用維持（予報、観測、地震火山、環境・海洋など）</a:t>
                      </a:r>
                      <a:endParaRPr kumimoji="1" lang="ja-JP" altLang="en-US" sz="800" b="1" u="non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2657" marB="32657"/>
                </a:tc>
                <a:tc>
                  <a:txBody>
                    <a:bodyPr/>
                    <a:lstStyle/>
                    <a:p>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32657" marB="32657"/>
                </a:tc>
              </a:tr>
            </a:tbl>
          </a:graphicData>
        </a:graphic>
      </p:graphicFrame>
      <p:sp>
        <p:nvSpPr>
          <p:cNvPr id="7" name="角丸四角形 6"/>
          <p:cNvSpPr/>
          <p:nvPr/>
        </p:nvSpPr>
        <p:spPr>
          <a:xfrm>
            <a:off x="45783" y="6237311"/>
            <a:ext cx="7972314" cy="500555"/>
          </a:xfrm>
          <a:prstGeom prst="roundRect">
            <a:avLst/>
          </a:prstGeom>
          <a:solidFill>
            <a:schemeClr val="accent2">
              <a:lumMod val="60000"/>
              <a:lumOff val="4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rtlCol="0" anchor="ctr"/>
          <a:lstStyle/>
          <a:p>
            <a:endParaRPr lang="ja-JP" altLang="en-US" sz="1000" b="1" dirty="0">
              <a:solidFill>
                <a:schemeClr val="tx1"/>
              </a:solidFill>
              <a:ea typeface="ＭＳ ゴシック" pitchFamily="49" charset="-128"/>
            </a:endParaRPr>
          </a:p>
          <a:p>
            <a:endParaRPr lang="ja-JP" altLang="en-US" sz="1000" b="1" dirty="0">
              <a:solidFill>
                <a:schemeClr val="tx1"/>
              </a:solidFill>
              <a:ea typeface="ＭＳ ゴシック" pitchFamily="49" charset="-128"/>
            </a:endParaRPr>
          </a:p>
          <a:p>
            <a:endParaRPr lang="ja-JP" altLang="en-US" sz="1000" b="1" dirty="0">
              <a:solidFill>
                <a:schemeClr val="tx1"/>
              </a:solidFill>
              <a:ea typeface="ＭＳ ゴシック" pitchFamily="49" charset="-128"/>
            </a:endParaRPr>
          </a:p>
        </p:txBody>
      </p:sp>
      <p:sp>
        <p:nvSpPr>
          <p:cNvPr id="6" name="角丸四角形 5"/>
          <p:cNvSpPr/>
          <p:nvPr/>
        </p:nvSpPr>
        <p:spPr>
          <a:xfrm>
            <a:off x="179512" y="6370958"/>
            <a:ext cx="3672408" cy="23325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rtlCol="0" anchor="ctr"/>
          <a:lstStyle/>
          <a:p>
            <a:pPr algn="ctr"/>
            <a:r>
              <a:rPr lang="ja-JP" altLang="en-US"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7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その他に考えられるもの（類型）</a:t>
            </a:r>
            <a:endParaRPr lang="ja-JP" altLang="en-US" sz="17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3779912" y="6300728"/>
            <a:ext cx="1140889" cy="373720"/>
          </a:xfrm>
          <a:prstGeom prst="rect">
            <a:avLst/>
          </a:prstGeom>
          <a:noFill/>
        </p:spPr>
        <p:txBody>
          <a:bodyPr wrap="square" lIns="65306" tIns="32653" rIns="65306" bIns="32653" rtlCol="0">
            <a:spAutoFit/>
          </a:bodyPr>
          <a:lstStyle/>
          <a:p>
            <a:pPr algn="ctr"/>
            <a:r>
              <a:rPr lang="ja-JP" altLang="en-US" sz="2000" b="1" dirty="0" smtClean="0">
                <a:solidFill>
                  <a:schemeClr val="bg1"/>
                </a:solidFill>
              </a:rPr>
              <a:t>要検討</a:t>
            </a:r>
            <a:endParaRPr lang="ja-JP" altLang="en-US" sz="2000" b="1" dirty="0">
              <a:solidFill>
                <a:schemeClr val="bg1"/>
              </a:solidFill>
            </a:endParaRPr>
          </a:p>
        </p:txBody>
      </p:sp>
      <p:sp>
        <p:nvSpPr>
          <p:cNvPr id="9" name="二等辺三角形 8"/>
          <p:cNvSpPr/>
          <p:nvPr/>
        </p:nvSpPr>
        <p:spPr>
          <a:xfrm rot="5400000">
            <a:off x="5322995" y="3667582"/>
            <a:ext cx="5973355" cy="21739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8500636" y="732451"/>
            <a:ext cx="504056" cy="6060007"/>
          </a:xfrm>
          <a:prstGeom prst="rect">
            <a:avLst/>
          </a:prstGeom>
          <a:solidFill>
            <a:schemeClr val="accent5">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eaVert" lIns="65306" tIns="32653" rIns="65306" bIns="32653" rtlCol="0" anchor="ctr"/>
          <a:lstStyle/>
          <a:p>
            <a:pPr algn="ctr"/>
            <a:r>
              <a:rPr lang="ja-JP" altLang="en-US" sz="1400" b="1" dirty="0" smtClean="0">
                <a:solidFill>
                  <a:schemeClr val="tx2">
                    <a:lumMod val="50000"/>
                  </a:schemeClr>
                </a:solidFill>
              </a:rPr>
              <a:t>大阪</a:t>
            </a:r>
            <a:r>
              <a:rPr lang="ja-JP" altLang="en-US" sz="1400" b="1" dirty="0">
                <a:solidFill>
                  <a:schemeClr val="tx2">
                    <a:lumMod val="50000"/>
                  </a:schemeClr>
                </a:solidFill>
              </a:rPr>
              <a:t>・関西で代替業務として実施できるものを</a:t>
            </a:r>
            <a:r>
              <a:rPr lang="ja-JP" altLang="en-US" sz="1400" b="1" dirty="0" smtClean="0">
                <a:solidFill>
                  <a:schemeClr val="tx2">
                    <a:lumMod val="50000"/>
                  </a:schemeClr>
                </a:solidFill>
              </a:rPr>
              <a:t>検討できないか</a:t>
            </a:r>
            <a:endParaRPr lang="ja-JP" altLang="en-US" sz="1400" b="1" dirty="0">
              <a:solidFill>
                <a:schemeClr val="tx2">
                  <a:lumMod val="50000"/>
                </a:schemeClr>
              </a:solidFill>
            </a:endParaRPr>
          </a:p>
        </p:txBody>
      </p:sp>
      <p:sp>
        <p:nvSpPr>
          <p:cNvPr id="2" name="加算記号 1"/>
          <p:cNvSpPr/>
          <p:nvPr/>
        </p:nvSpPr>
        <p:spPr>
          <a:xfrm>
            <a:off x="3779912" y="5790874"/>
            <a:ext cx="431377" cy="357014"/>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117029" y="5786214"/>
            <a:ext cx="3672408" cy="379692"/>
          </a:xfrm>
          <a:prstGeom prst="rect">
            <a:avLst/>
          </a:prstGeom>
          <a:noFill/>
          <a:ln>
            <a:noFill/>
          </a:ln>
        </p:spPr>
        <p:txBody>
          <a:bodyPr vert="horz" wrap="square" lIns="108000" tIns="108000" rIns="108000" bIns="108000" rtlCol="0">
            <a:spAutoFit/>
          </a:bodyPr>
          <a:lstStyle/>
          <a:p>
            <a:r>
              <a:rPr lang="en-US" altLang="ja-JP" sz="1050" dirty="0" smtClean="0"/>
              <a:t>※ </a:t>
            </a:r>
            <a:r>
              <a:rPr lang="ja-JP" altLang="en-US" sz="1050" dirty="0" smtClean="0"/>
              <a:t>各省庁共通の管理業務として契約や支払業務などもある</a:t>
            </a:r>
            <a:endParaRPr lang="ja-JP" altLang="en-US" sz="1050" dirty="0"/>
          </a:p>
        </p:txBody>
      </p:sp>
      <p:sp>
        <p:nvSpPr>
          <p:cNvPr id="13" name="正方形/長方形 12"/>
          <p:cNvSpPr/>
          <p:nvPr/>
        </p:nvSpPr>
        <p:spPr>
          <a:xfrm>
            <a:off x="-1588" y="0"/>
            <a:ext cx="9144000" cy="692696"/>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ja-JP" altLang="en-US" sz="1700" b="1" dirty="0" smtClean="0">
                <a:latin typeface="HG丸ｺﾞｼｯｸM-PRO" panose="020F0600000000000000" pitchFamily="50" charset="-128"/>
                <a:ea typeface="HG丸ｺﾞｼｯｸM-PRO" panose="020F0600000000000000" pitchFamily="50" charset="-128"/>
              </a:rPr>
              <a:t>■ 行政分野のバックアップ機能強化に向けた検討（３）　各省庁の通常業務の代替</a:t>
            </a:r>
            <a:endParaRPr kumimoji="1" lang="ja-JP" altLang="en-US" sz="1700" b="1" dirty="0">
              <a:latin typeface="HG丸ｺﾞｼｯｸM-PRO" panose="020F0600000000000000" pitchFamily="50" charset="-128"/>
              <a:ea typeface="HG丸ｺﾞｼｯｸM-PRO" panose="020F0600000000000000" pitchFamily="50" charset="-128"/>
            </a:endParaRPr>
          </a:p>
        </p:txBody>
      </p:sp>
      <p:sp>
        <p:nvSpPr>
          <p:cNvPr id="14" name="スライド番号プレースホルダー 3"/>
          <p:cNvSpPr>
            <a:spLocks noGrp="1"/>
          </p:cNvSpPr>
          <p:nvPr>
            <p:ph type="sldNum" sz="quarter" idx="11"/>
          </p:nvPr>
        </p:nvSpPr>
        <p:spPr>
          <a:xfrm>
            <a:off x="8582345" y="6438478"/>
            <a:ext cx="490661" cy="365125"/>
          </a:xfrm>
        </p:spPr>
        <p:txBody>
          <a:bodyPr>
            <a:normAutofit fontScale="92500" lnSpcReduction="10000"/>
          </a:bodyPr>
          <a:lstStyle/>
          <a:p>
            <a:fld id="{D2D8002D-B5B0-4BAC-B1F6-782DDCCE6D9C}" type="slidenum">
              <a:rPr lang="ja-JP" altLang="en-US" sz="2000" b="1" smtClean="0">
                <a:solidFill>
                  <a:schemeClr val="bg1">
                    <a:lumMod val="50000"/>
                  </a:schemeClr>
                </a:solidFill>
              </a:rPr>
              <a:pPr/>
              <a:t>8</a:t>
            </a:fld>
            <a:endParaRPr lang="ja-JP" altLang="en-US" sz="2000" b="1" dirty="0">
              <a:solidFill>
                <a:schemeClr val="bg1">
                  <a:lumMod val="50000"/>
                </a:schemeClr>
              </a:solidFill>
            </a:endParaRPr>
          </a:p>
        </p:txBody>
      </p:sp>
      <p:sp>
        <p:nvSpPr>
          <p:cNvPr id="16" name="正方形/長方形 15"/>
          <p:cNvSpPr/>
          <p:nvPr/>
        </p:nvSpPr>
        <p:spPr>
          <a:xfrm>
            <a:off x="6960178" y="745654"/>
            <a:ext cx="1221747" cy="3104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50000"/>
              </a:lnSpc>
            </a:pPr>
            <a:r>
              <a:rPr lang="en-US" altLang="ja-JP" sz="1400" b="1"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整理中</a:t>
            </a:r>
            <a:endParaRPr kumimoji="1" lang="ja-JP" altLang="en-US" sz="1400" b="1"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493408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251520" y="880160"/>
            <a:ext cx="8640960" cy="52131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342900" indent="-342900">
              <a:lnSpc>
                <a:spcPts val="2700"/>
              </a:lnSpc>
              <a:buAutoNum type="arabicDbPeriod"/>
            </a:pPr>
            <a:r>
              <a:rPr lang="ja-JP" altLang="en-US"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関西で代替する業務のイメージ、具体的内容</a:t>
            </a:r>
            <a:endParaRPr lang="en-US" altLang="ja-JP"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700"/>
              </a:lnSpc>
            </a:pPr>
            <a:r>
              <a:rPr lang="ja-JP" altLang="en-US"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・各省庁等の災害応急対策や通常業務の課題をどのように情報収集するか</a:t>
            </a:r>
            <a:endParaRPr lang="en-US" altLang="ja-JP"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700"/>
              </a:lnSpc>
            </a:pPr>
            <a:r>
              <a:rPr lang="ja-JP" altLang="en-US"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・検討対象は政府の司令塔機能（首都特有の機能）でよいか</a:t>
            </a:r>
            <a:endParaRPr lang="en-US" altLang="ja-JP"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700"/>
              </a:lnSpc>
            </a:pPr>
            <a:r>
              <a:rPr lang="ja-JP" altLang="en-US"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現地対策本部や現場（全国共通の対応）も含めて考えるか</a:t>
            </a:r>
            <a:endParaRPr lang="en-US" altLang="ja-JP"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700"/>
              </a:lnSpc>
            </a:pPr>
            <a:endParaRPr lang="en-US" altLang="ja-JP"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700"/>
              </a:lnSpc>
            </a:pPr>
            <a:r>
              <a:rPr lang="ja-JP" altLang="en-US"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２．関西における代替のための体制</a:t>
            </a:r>
            <a:endParaRPr lang="en-US" altLang="ja-JP"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700"/>
              </a:lnSpc>
            </a:pPr>
            <a:r>
              <a:rPr lang="ja-JP" altLang="en-US"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・代替のための要員など、関西として必要</a:t>
            </a:r>
            <a:r>
              <a:rPr lang="ja-JP" altLang="en-US"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資源をどのように確保する</a:t>
            </a:r>
            <a:r>
              <a:rPr lang="ja-JP" altLang="en-US"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か</a:t>
            </a:r>
            <a:endParaRPr lang="en-US" altLang="ja-JP"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700"/>
              </a:lnSpc>
            </a:pPr>
            <a:r>
              <a:rPr lang="ja-JP" altLang="en-US"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・重要な意思決定や省庁横断的な調整を誰が行うか（行えるようにするため</a:t>
            </a:r>
            <a:endParaRPr lang="en-US" altLang="ja-JP"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700"/>
              </a:lnSpc>
            </a:pPr>
            <a:r>
              <a:rPr lang="ja-JP" altLang="en-US"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にはどうすればよいか）</a:t>
            </a:r>
            <a:endParaRPr lang="en-US" altLang="ja-JP"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700"/>
              </a:lnSpc>
            </a:pPr>
            <a:r>
              <a:rPr lang="ja-JP" altLang="en-US"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・官邸対策室や緊急参集チームとどのように役割分担すればよいか</a:t>
            </a:r>
            <a:endParaRPr lang="en-US" altLang="ja-JP"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700"/>
              </a:lnSpc>
            </a:pPr>
            <a:r>
              <a:rPr lang="ja-JP" altLang="en-US"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・首都圏からの要員の移動をどのように想定するか</a:t>
            </a:r>
            <a:endParaRPr lang="en-US" altLang="ja-JP"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700"/>
              </a:lnSpc>
            </a:pPr>
            <a:endParaRPr lang="en-US" altLang="ja-JP"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700"/>
              </a:lnSpc>
            </a:pPr>
            <a:r>
              <a:rPr lang="ja-JP" altLang="en-US"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３．国への提案として新たに考えるべきことは何か</a:t>
            </a:r>
            <a:endParaRPr lang="en-US" altLang="ja-JP" b="1"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700"/>
              </a:lnSpc>
            </a:pPr>
            <a:r>
              <a:rPr lang="ja-JP" altLang="en-US"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・内閣府（防災）の動きへの対応（代替拠点関係、省庁ＢＣＰ関係など）</a:t>
            </a:r>
            <a:endParaRPr lang="en-US" altLang="ja-JP"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700"/>
              </a:lnSpc>
            </a:pPr>
            <a:r>
              <a:rPr lang="ja-JP" altLang="en-US"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　・その他のアプローチとして何が考えられるか</a:t>
            </a:r>
            <a:endParaRPr lang="ja-JP" altLang="en-US"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700"/>
              </a:lnSpc>
            </a:pPr>
            <a:endParaRPr lang="ja-JP" altLang="en-US"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正方形/長方形 3"/>
          <p:cNvSpPr/>
          <p:nvPr/>
        </p:nvSpPr>
        <p:spPr>
          <a:xfrm>
            <a:off x="0" y="0"/>
            <a:ext cx="9144000" cy="692696"/>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ja-JP" altLang="en-US" sz="1700" b="1" dirty="0" smtClean="0">
                <a:latin typeface="HG丸ｺﾞｼｯｸM-PRO" panose="020F0600000000000000" pitchFamily="50" charset="-128"/>
                <a:ea typeface="HG丸ｺﾞｼｯｸM-PRO" panose="020F0600000000000000" pitchFamily="50" charset="-128"/>
              </a:rPr>
              <a:t>■ 行政分野のバックアップ機能強化に向けた検討（４）　今後の検討項目</a:t>
            </a:r>
            <a:endParaRPr kumimoji="1" lang="ja-JP" altLang="en-US" sz="1700" b="1" dirty="0">
              <a:latin typeface="HG丸ｺﾞｼｯｸM-PRO" panose="020F0600000000000000" pitchFamily="50" charset="-128"/>
              <a:ea typeface="HG丸ｺﾞｼｯｸM-PRO" panose="020F0600000000000000" pitchFamily="50" charset="-128"/>
            </a:endParaRPr>
          </a:p>
        </p:txBody>
      </p:sp>
      <p:sp>
        <p:nvSpPr>
          <p:cNvPr id="6" name="スライド番号プレースホルダー 3"/>
          <p:cNvSpPr>
            <a:spLocks noGrp="1"/>
          </p:cNvSpPr>
          <p:nvPr>
            <p:ph type="sldNum" sz="quarter" idx="11"/>
          </p:nvPr>
        </p:nvSpPr>
        <p:spPr>
          <a:xfrm>
            <a:off x="8582345" y="6438478"/>
            <a:ext cx="490661" cy="365125"/>
          </a:xfrm>
        </p:spPr>
        <p:txBody>
          <a:bodyPr>
            <a:normAutofit fontScale="92500" lnSpcReduction="10000"/>
          </a:bodyPr>
          <a:lstStyle/>
          <a:p>
            <a:fld id="{D2D8002D-B5B0-4BAC-B1F6-782DDCCE6D9C}" type="slidenum">
              <a:rPr lang="ja-JP" altLang="en-US" sz="2000" b="1" smtClean="0">
                <a:solidFill>
                  <a:schemeClr val="bg1">
                    <a:lumMod val="50000"/>
                  </a:schemeClr>
                </a:solidFill>
              </a:rPr>
              <a:pPr/>
              <a:t>9</a:t>
            </a:fld>
            <a:endParaRPr lang="ja-JP" altLang="en-US" sz="2000" b="1" dirty="0">
              <a:solidFill>
                <a:schemeClr val="bg1">
                  <a:lumMod val="50000"/>
                </a:schemeClr>
              </a:solidFill>
            </a:endParaRPr>
          </a:p>
        </p:txBody>
      </p:sp>
    </p:spTree>
    <p:extLst>
      <p:ext uri="{BB962C8B-B14F-4D97-AF65-F5344CB8AC3E}">
        <p14:creationId xmlns:p14="http://schemas.microsoft.com/office/powerpoint/2010/main" val="157004367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3448</TotalTime>
  <Words>1040</Words>
  <Application>Microsoft Office PowerPoint</Application>
  <PresentationFormat>画面に合わせる (4:3)</PresentationFormat>
  <Paragraphs>235</Paragraphs>
  <Slides>9</Slides>
  <Notes>0</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Batchadmin</cp:lastModifiedBy>
  <cp:revision>245</cp:revision>
  <cp:lastPrinted>2017-08-24T11:16:34Z</cp:lastPrinted>
  <dcterms:created xsi:type="dcterms:W3CDTF">2017-08-14T05:17:17Z</dcterms:created>
  <dcterms:modified xsi:type="dcterms:W3CDTF">2017-08-28T04:53:39Z</dcterms:modified>
</cp:coreProperties>
</file>