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6" r:id="rId2"/>
    <p:sldId id="357" r:id="rId3"/>
    <p:sldId id="358" r:id="rId4"/>
    <p:sldId id="359" r:id="rId5"/>
    <p:sldId id="360" r:id="rId6"/>
    <p:sldId id="361" r:id="rId7"/>
    <p:sldId id="362" r:id="rId8"/>
    <p:sldId id="363" r:id="rId9"/>
    <p:sldId id="364"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40" r:id="rId2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1444" autoAdjust="0"/>
  </p:normalViewPr>
  <p:slideViewPr>
    <p:cSldViewPr>
      <p:cViewPr varScale="1">
        <p:scale>
          <a:sx n="66" d="100"/>
          <a:sy n="66" d="100"/>
        </p:scale>
        <p:origin x="-15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'[アンケート集計表（0115企画室加筆）.xlsx]問１会社概要'!$A$38:$A$49</c:f>
              <c:strCache>
                <c:ptCount val="12"/>
                <c:pt idx="0">
                  <c:v>宿泊業，飲食サービス業</c:v>
                </c:pt>
                <c:pt idx="1">
                  <c:v>生活関連サービス業，娯楽業</c:v>
                </c:pt>
                <c:pt idx="2">
                  <c:v>不動産業，物品賃貸業</c:v>
                </c:pt>
                <c:pt idx="3">
                  <c:v>教育，学習支援業</c:v>
                </c:pt>
                <c:pt idx="4">
                  <c:v>サービス業（他に分類されないもの）</c:v>
                </c:pt>
                <c:pt idx="5">
                  <c:v>運輸業，郵便業</c:v>
                </c:pt>
                <c:pt idx="6">
                  <c:v>金融業，保険業</c:v>
                </c:pt>
                <c:pt idx="7">
                  <c:v>情報通信業</c:v>
                </c:pt>
                <c:pt idx="8">
                  <c:v>卸売業，小売業</c:v>
                </c:pt>
                <c:pt idx="9">
                  <c:v>建設業</c:v>
                </c:pt>
                <c:pt idx="10">
                  <c:v>学術研究，専門・技術サービス業</c:v>
                </c:pt>
                <c:pt idx="11">
                  <c:v>製造業</c:v>
                </c:pt>
              </c:strCache>
            </c:strRef>
          </c:cat>
          <c:val>
            <c:numRef>
              <c:f>'[アンケート集計表（0115企画室加筆）.xlsx]問１会社概要'!$B$38:$B$49</c:f>
              <c:numCache>
                <c:formatCode>0.0%</c:formatCode>
                <c:ptCount val="12"/>
                <c:pt idx="0">
                  <c:v>7.0000000000000001E-3</c:v>
                </c:pt>
                <c:pt idx="1">
                  <c:v>7.0000000000000001E-3</c:v>
                </c:pt>
                <c:pt idx="2">
                  <c:v>1.4999999999999999E-2</c:v>
                </c:pt>
                <c:pt idx="3">
                  <c:v>1.4999999999999999E-2</c:v>
                </c:pt>
                <c:pt idx="4">
                  <c:v>0.03</c:v>
                </c:pt>
                <c:pt idx="5">
                  <c:v>4.4999999999999998E-2</c:v>
                </c:pt>
                <c:pt idx="6">
                  <c:v>4.4999999999999998E-2</c:v>
                </c:pt>
                <c:pt idx="7">
                  <c:v>0.09</c:v>
                </c:pt>
                <c:pt idx="8">
                  <c:v>0.111</c:v>
                </c:pt>
                <c:pt idx="9">
                  <c:v>0.126</c:v>
                </c:pt>
                <c:pt idx="10">
                  <c:v>0.222</c:v>
                </c:pt>
                <c:pt idx="11">
                  <c:v>0.28899999999999998</c:v>
                </c:pt>
              </c:numCache>
            </c:numRef>
          </c:val>
        </c:ser>
        <c:dLbls>
          <c:showLegendKey val="0"/>
          <c:showVal val="0"/>
          <c:showCatName val="0"/>
          <c:showSerName val="0"/>
          <c:showPercent val="0"/>
          <c:showBubbleSize val="0"/>
        </c:dLbls>
        <c:gapWidth val="150"/>
        <c:axId val="184941056"/>
        <c:axId val="63351616"/>
      </c:barChart>
      <c:catAx>
        <c:axId val="184941056"/>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63351616"/>
        <c:crosses val="autoZero"/>
        <c:auto val="1"/>
        <c:lblAlgn val="ctr"/>
        <c:lblOffset val="100"/>
        <c:noMultiLvlLbl val="0"/>
      </c:catAx>
      <c:valAx>
        <c:axId val="63351616"/>
        <c:scaling>
          <c:orientation val="minMax"/>
          <c:max val="0.5"/>
          <c:min val="0"/>
        </c:scaling>
        <c:delete val="0"/>
        <c:axPos val="b"/>
        <c:majorGridlines/>
        <c:numFmt formatCode="0.0%" sourceLinked="1"/>
        <c:majorTickMark val="out"/>
        <c:minorTickMark val="none"/>
        <c:tickLblPos val="nextTo"/>
        <c:crossAx val="184941056"/>
        <c:crosses val="autoZero"/>
        <c:crossBetween val="between"/>
        <c:majorUnit val="0.1"/>
      </c:valAx>
    </c:plotArea>
    <c:plotVisOnly val="1"/>
    <c:dispBlanksAs val="gap"/>
    <c:showDLblsOverMax val="0"/>
  </c:char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50813297736407"/>
          <c:y val="5.0925925925925923E-2"/>
          <c:w val="0.46366015617617357"/>
          <c:h val="0.83309419655876349"/>
        </c:manualLayout>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'[アンケート集計表（0105企画室加筆）.xlsx]問9-2エリア選択理由 (改良)'!$A$2:$A$9</c:f>
              <c:strCache>
                <c:ptCount val="8"/>
                <c:pt idx="0">
                  <c:v>今後の投資計画における拠点地域であるため</c:v>
                </c:pt>
                <c:pt idx="1">
                  <c:v>その他</c:v>
                </c:pt>
                <c:pt idx="2">
                  <c:v>行政の働きかけがあったため</c:v>
                </c:pt>
                <c:pt idx="3">
                  <c:v>自社拠点に近接しているため</c:v>
                </c:pt>
                <c:pt idx="4">
                  <c:v>同時に被災するリスクが小さいため</c:v>
                </c:pt>
                <c:pt idx="5">
                  <c:v>取引先と近接しているため</c:v>
                </c:pt>
                <c:pt idx="6">
                  <c:v>空港・港湾や鉄道・道路網等の交通基盤が充実しているため</c:v>
                </c:pt>
                <c:pt idx="7">
                  <c:v>自社拠点（本社、支店、出張所、社員寮など）があるため</c:v>
                </c:pt>
              </c:strCache>
            </c:strRef>
          </c:cat>
          <c:val>
            <c:numRef>
              <c:f>'[アンケート集計表（0105企画室加筆）.xlsx]問9-2エリア選択理由 (改良)'!$B$2:$B$9</c:f>
              <c:numCache>
                <c:formatCode>General</c:formatCode>
                <c:ptCount val="8"/>
                <c:pt idx="0">
                  <c:v>0</c:v>
                </c:pt>
                <c:pt idx="1">
                  <c:v>0</c:v>
                </c:pt>
                <c:pt idx="2">
                  <c:v>1</c:v>
                </c:pt>
                <c:pt idx="3">
                  <c:v>2</c:v>
                </c:pt>
                <c:pt idx="4">
                  <c:v>2</c:v>
                </c:pt>
                <c:pt idx="5">
                  <c:v>6</c:v>
                </c:pt>
                <c:pt idx="6">
                  <c:v>23</c:v>
                </c:pt>
                <c:pt idx="7">
                  <c:v>43</c:v>
                </c:pt>
              </c:numCache>
            </c:numRef>
          </c:val>
        </c:ser>
        <c:dLbls>
          <c:showLegendKey val="0"/>
          <c:showVal val="0"/>
          <c:showCatName val="0"/>
          <c:showSerName val="0"/>
          <c:showPercent val="0"/>
          <c:showBubbleSize val="0"/>
        </c:dLbls>
        <c:gapWidth val="150"/>
        <c:axId val="144055296"/>
        <c:axId val="144842048"/>
      </c:barChart>
      <c:catAx>
        <c:axId val="144055296"/>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144842048"/>
        <c:crosses val="autoZero"/>
        <c:auto val="1"/>
        <c:lblAlgn val="ctr"/>
        <c:lblOffset val="100"/>
        <c:noMultiLvlLbl val="0"/>
      </c:catAx>
      <c:valAx>
        <c:axId val="144842048"/>
        <c:scaling>
          <c:orientation val="minMax"/>
          <c:max val="140"/>
        </c:scaling>
        <c:delete val="0"/>
        <c:axPos val="b"/>
        <c:majorGridlines/>
        <c:numFmt formatCode="General" sourceLinked="1"/>
        <c:majorTickMark val="out"/>
        <c:minorTickMark val="none"/>
        <c:tickLblPos val="nextTo"/>
        <c:crossAx val="144055296"/>
        <c:crosses val="autoZero"/>
        <c:crossBetween val="between"/>
        <c:majorUnit val="20"/>
      </c:valAx>
    </c:plotArea>
    <c:plotVisOnly val="1"/>
    <c:dispBlanksAs val="gap"/>
    <c:showDLblsOverMax val="0"/>
  </c:char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50813297736407"/>
          <c:y val="5.0925925925925923E-2"/>
          <c:w val="0.46366015617617357"/>
          <c:h val="0.83309419655876349"/>
        </c:manualLayout>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'[アンケート集計表（0115企画室加筆）.xlsx]問9-1エリア選択理由 (改良)'!$A$12:$A$19</c:f>
              <c:strCache>
                <c:ptCount val="8"/>
                <c:pt idx="0">
                  <c:v>行政の働きかけがあったため</c:v>
                </c:pt>
                <c:pt idx="1">
                  <c:v>今後の投資計画における拠点地域であるため</c:v>
                </c:pt>
                <c:pt idx="2">
                  <c:v>その他</c:v>
                </c:pt>
                <c:pt idx="3">
                  <c:v>取引先と近接しているため</c:v>
                </c:pt>
                <c:pt idx="4">
                  <c:v>空港・港湾や鉄道・道路網等の交通基盤が充実しているため</c:v>
                </c:pt>
                <c:pt idx="5">
                  <c:v>自社拠点に近接しているため</c:v>
                </c:pt>
                <c:pt idx="6">
                  <c:v>同時に被災するリスクが小さいため</c:v>
                </c:pt>
                <c:pt idx="7">
                  <c:v>自社拠点（本社、支店、出張所、社員寮など）があるため</c:v>
                </c:pt>
              </c:strCache>
            </c:strRef>
          </c:cat>
          <c:val>
            <c:numRef>
              <c:f>'[アンケート集計表（0115企画室加筆）.xlsx]問9-1エリア選択理由 (改良)'!$B$12:$B$19</c:f>
              <c:numCache>
                <c:formatCode>0.0%</c:formatCode>
                <c:ptCount val="8"/>
                <c:pt idx="0">
                  <c:v>8.0000000000000002E-3</c:v>
                </c:pt>
                <c:pt idx="1">
                  <c:v>1.6E-2</c:v>
                </c:pt>
                <c:pt idx="2">
                  <c:v>4.7E-2</c:v>
                </c:pt>
                <c:pt idx="3">
                  <c:v>6.3E-2</c:v>
                </c:pt>
                <c:pt idx="4">
                  <c:v>0.10199999999999999</c:v>
                </c:pt>
                <c:pt idx="5">
                  <c:v>0.109</c:v>
                </c:pt>
                <c:pt idx="6">
                  <c:v>0.40600000000000003</c:v>
                </c:pt>
                <c:pt idx="7">
                  <c:v>0.91400000000000003</c:v>
                </c:pt>
              </c:numCache>
            </c:numRef>
          </c:val>
        </c:ser>
        <c:dLbls>
          <c:showLegendKey val="0"/>
          <c:showVal val="0"/>
          <c:showCatName val="0"/>
          <c:showSerName val="0"/>
          <c:showPercent val="0"/>
          <c:showBubbleSize val="0"/>
        </c:dLbls>
        <c:gapWidth val="150"/>
        <c:axId val="144055808"/>
        <c:axId val="144188544"/>
      </c:barChart>
      <c:catAx>
        <c:axId val="144055808"/>
        <c:scaling>
          <c:orientation val="minMax"/>
        </c:scaling>
        <c:delete val="0"/>
        <c:axPos val="l"/>
        <c:numFmt formatCode="General" sourceLinked="0"/>
        <c:majorTickMark val="out"/>
        <c:minorTickMark val="none"/>
        <c:tickLblPos val="nextTo"/>
        <c:txPr>
          <a:bodyPr/>
          <a:lstStyle/>
          <a:p>
            <a:pPr>
              <a:defRPr sz="700">
                <a:latin typeface="HG丸ｺﾞｼｯｸM-PRO" panose="020F0600000000000000" pitchFamily="50" charset="-128"/>
                <a:ea typeface="HG丸ｺﾞｼｯｸM-PRO" panose="020F0600000000000000" pitchFamily="50" charset="-128"/>
              </a:defRPr>
            </a:pPr>
            <a:endParaRPr lang="ja-JP"/>
          </a:p>
        </c:txPr>
        <c:crossAx val="144188544"/>
        <c:crosses val="autoZero"/>
        <c:auto val="1"/>
        <c:lblAlgn val="ctr"/>
        <c:lblOffset val="100"/>
        <c:noMultiLvlLbl val="0"/>
      </c:catAx>
      <c:valAx>
        <c:axId val="144188544"/>
        <c:scaling>
          <c:orientation val="minMax"/>
          <c:max val="1"/>
          <c:min val="0"/>
        </c:scaling>
        <c:delete val="0"/>
        <c:axPos val="b"/>
        <c:majorGridlines/>
        <c:numFmt formatCode="0.0%" sourceLinked="1"/>
        <c:majorTickMark val="out"/>
        <c:minorTickMark val="none"/>
        <c:tickLblPos val="nextTo"/>
        <c:crossAx val="144055808"/>
        <c:crosses val="autoZero"/>
        <c:crossBetween val="between"/>
        <c:majorUnit val="0.2"/>
      </c:valAx>
    </c:plotArea>
    <c:plotVisOnly val="1"/>
    <c:dispBlanksAs val="gap"/>
    <c:showDLblsOverMax val="0"/>
  </c:char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50813297736407"/>
          <c:y val="5.0925925925925923E-2"/>
          <c:w val="0.46366015617617357"/>
          <c:h val="0.83309419655876349"/>
        </c:manualLayout>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'[アンケート集計表（0115企画室加筆）.xlsx]問9-2エリア選択理由 (改良)'!$A$12:$A$19</c:f>
              <c:strCache>
                <c:ptCount val="8"/>
                <c:pt idx="0">
                  <c:v>今後の投資計画における拠点地域であるため</c:v>
                </c:pt>
                <c:pt idx="1">
                  <c:v>行政の働きかけがあったため</c:v>
                </c:pt>
                <c:pt idx="2">
                  <c:v>その他</c:v>
                </c:pt>
                <c:pt idx="3">
                  <c:v>自社拠点に近接しているため</c:v>
                </c:pt>
                <c:pt idx="4">
                  <c:v>取引先と近接しているため</c:v>
                </c:pt>
                <c:pt idx="5">
                  <c:v>空港・港湾や鉄道・道路網等の交通基盤が充実しているため</c:v>
                </c:pt>
                <c:pt idx="6">
                  <c:v>同時に被災するリスクが小さいため</c:v>
                </c:pt>
                <c:pt idx="7">
                  <c:v>自社拠点（本社、支店、出張所、社員寮など）があるため</c:v>
                </c:pt>
              </c:strCache>
            </c:strRef>
          </c:cat>
          <c:val>
            <c:numRef>
              <c:f>'[アンケート集計表（0115企画室加筆）.xlsx]問9-2エリア選択理由 (改良)'!$B$12:$B$19</c:f>
              <c:numCache>
                <c:formatCode>0.0%</c:formatCode>
                <c:ptCount val="8"/>
                <c:pt idx="0">
                  <c:v>0</c:v>
                </c:pt>
                <c:pt idx="1">
                  <c:v>0</c:v>
                </c:pt>
                <c:pt idx="2">
                  <c:v>2.1000000000000001E-2</c:v>
                </c:pt>
                <c:pt idx="3">
                  <c:v>4.2000000000000003E-2</c:v>
                </c:pt>
                <c:pt idx="4">
                  <c:v>6.3E-2</c:v>
                </c:pt>
                <c:pt idx="5">
                  <c:v>0.16700000000000001</c:v>
                </c:pt>
                <c:pt idx="6">
                  <c:v>0.52100000000000002</c:v>
                </c:pt>
                <c:pt idx="7">
                  <c:v>0.97899999999999998</c:v>
                </c:pt>
              </c:numCache>
            </c:numRef>
          </c:val>
        </c:ser>
        <c:dLbls>
          <c:showLegendKey val="0"/>
          <c:showVal val="0"/>
          <c:showCatName val="0"/>
          <c:showSerName val="0"/>
          <c:showPercent val="0"/>
          <c:showBubbleSize val="0"/>
        </c:dLbls>
        <c:gapWidth val="150"/>
        <c:axId val="144281600"/>
        <c:axId val="144190272"/>
      </c:barChart>
      <c:catAx>
        <c:axId val="144281600"/>
        <c:scaling>
          <c:orientation val="minMax"/>
        </c:scaling>
        <c:delete val="0"/>
        <c:axPos val="l"/>
        <c:numFmt formatCode="General" sourceLinked="1"/>
        <c:majorTickMark val="out"/>
        <c:minorTickMark val="none"/>
        <c:tickLblPos val="nextTo"/>
        <c:txPr>
          <a:bodyPr/>
          <a:lstStyle/>
          <a:p>
            <a:pPr>
              <a:defRPr sz="700">
                <a:latin typeface="HG丸ｺﾞｼｯｸM-PRO" panose="020F0600000000000000" pitchFamily="50" charset="-128"/>
                <a:ea typeface="HG丸ｺﾞｼｯｸM-PRO" panose="020F0600000000000000" pitchFamily="50" charset="-128"/>
              </a:defRPr>
            </a:pPr>
            <a:endParaRPr lang="ja-JP"/>
          </a:p>
        </c:txPr>
        <c:crossAx val="144190272"/>
        <c:crosses val="autoZero"/>
        <c:auto val="1"/>
        <c:lblAlgn val="ctr"/>
        <c:lblOffset val="100"/>
        <c:noMultiLvlLbl val="0"/>
      </c:catAx>
      <c:valAx>
        <c:axId val="144190272"/>
        <c:scaling>
          <c:orientation val="minMax"/>
          <c:max val="1"/>
          <c:min val="0"/>
        </c:scaling>
        <c:delete val="0"/>
        <c:axPos val="b"/>
        <c:majorGridlines/>
        <c:numFmt formatCode="0.0%" sourceLinked="1"/>
        <c:majorTickMark val="out"/>
        <c:minorTickMark val="none"/>
        <c:tickLblPos val="nextTo"/>
        <c:crossAx val="144281600"/>
        <c:crosses val="autoZero"/>
        <c:crossBetween val="between"/>
        <c:majorUnit val="0.2"/>
      </c:valAx>
    </c:plotArea>
    <c:plotVisOnly val="1"/>
    <c:dispBlanksAs val="gap"/>
    <c:showDLblsOverMax val="0"/>
  </c:char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652027013106875"/>
          <c:y val="0.10313075506445672"/>
          <c:w val="0.51957082287790946"/>
          <c:h val="0.73442612491118164"/>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'[アンケート集計表（0115企画室加筆）.xlsx]問10バックアップ想定機能'!$A$16:$A$25</c:f>
              <c:strCache>
                <c:ptCount val="10"/>
                <c:pt idx="0">
                  <c:v>社宅</c:v>
                </c:pt>
                <c:pt idx="1">
                  <c:v>研究・開発機能</c:v>
                </c:pt>
                <c:pt idx="2">
                  <c:v>製造・加工機能</c:v>
                </c:pt>
                <c:pt idx="3">
                  <c:v>その他</c:v>
                </c:pt>
                <c:pt idx="4">
                  <c:v>物流機能</c:v>
                </c:pt>
                <c:pt idx="5">
                  <c:v>データセンター</c:v>
                </c:pt>
                <c:pt idx="6">
                  <c:v>営業・販売機能</c:v>
                </c:pt>
                <c:pt idx="7">
                  <c:v>責任権限の移転（バックアップ先への責任者の移動）</c:v>
                </c:pt>
                <c:pt idx="8">
                  <c:v>責任権限の移譲（責任権限付与や権限代行の順位付けなど）</c:v>
                </c:pt>
                <c:pt idx="9">
                  <c:v>本社・経営企画機能</c:v>
                </c:pt>
              </c:strCache>
            </c:strRef>
          </c:cat>
          <c:val>
            <c:numRef>
              <c:f>'[アンケート集計表（0115企画室加筆）.xlsx]問10バックアップ想定機能'!$B$16:$B$25</c:f>
              <c:numCache>
                <c:formatCode>0.0%</c:formatCode>
                <c:ptCount val="10"/>
                <c:pt idx="0">
                  <c:v>1.6E-2</c:v>
                </c:pt>
                <c:pt idx="1">
                  <c:v>5.5E-2</c:v>
                </c:pt>
                <c:pt idx="2">
                  <c:v>7.8E-2</c:v>
                </c:pt>
                <c:pt idx="3">
                  <c:v>0.10199999999999999</c:v>
                </c:pt>
                <c:pt idx="4">
                  <c:v>0.16400000000000001</c:v>
                </c:pt>
                <c:pt idx="5">
                  <c:v>0.24199999999999999</c:v>
                </c:pt>
                <c:pt idx="6">
                  <c:v>0.38300000000000001</c:v>
                </c:pt>
                <c:pt idx="7">
                  <c:v>0.48399999999999999</c:v>
                </c:pt>
                <c:pt idx="8">
                  <c:v>0.48399999999999999</c:v>
                </c:pt>
                <c:pt idx="9">
                  <c:v>0.61699999999999999</c:v>
                </c:pt>
              </c:numCache>
            </c:numRef>
          </c:val>
        </c:ser>
        <c:dLbls>
          <c:showLegendKey val="0"/>
          <c:showVal val="0"/>
          <c:showCatName val="0"/>
          <c:showSerName val="0"/>
          <c:showPercent val="0"/>
          <c:showBubbleSize val="0"/>
        </c:dLbls>
        <c:gapWidth val="150"/>
        <c:axId val="145399296"/>
        <c:axId val="144193152"/>
      </c:barChart>
      <c:catAx>
        <c:axId val="145399296"/>
        <c:scaling>
          <c:orientation val="minMax"/>
        </c:scaling>
        <c:delete val="0"/>
        <c:axPos val="l"/>
        <c:numFmt formatCode="General" sourceLinked="0"/>
        <c:majorTickMark val="out"/>
        <c:minorTickMark val="none"/>
        <c:tickLblPos val="nextTo"/>
        <c:txPr>
          <a:bodyPr/>
          <a:lstStyle/>
          <a:p>
            <a:pPr>
              <a:defRPr sz="700">
                <a:latin typeface="HG丸ｺﾞｼｯｸM-PRO" panose="020F0600000000000000" pitchFamily="50" charset="-128"/>
                <a:ea typeface="HG丸ｺﾞｼｯｸM-PRO" panose="020F0600000000000000" pitchFamily="50" charset="-128"/>
              </a:defRPr>
            </a:pPr>
            <a:endParaRPr lang="ja-JP"/>
          </a:p>
        </c:txPr>
        <c:crossAx val="144193152"/>
        <c:crosses val="autoZero"/>
        <c:auto val="1"/>
        <c:lblAlgn val="ctr"/>
        <c:lblOffset val="100"/>
        <c:noMultiLvlLbl val="0"/>
      </c:catAx>
      <c:valAx>
        <c:axId val="144193152"/>
        <c:scaling>
          <c:orientation val="minMax"/>
          <c:max val="1"/>
          <c:min val="0"/>
        </c:scaling>
        <c:delete val="0"/>
        <c:axPos val="b"/>
        <c:majorGridlines/>
        <c:numFmt formatCode="0.0%" sourceLinked="1"/>
        <c:majorTickMark val="out"/>
        <c:minorTickMark val="none"/>
        <c:tickLblPos val="nextTo"/>
        <c:crossAx val="145399296"/>
        <c:crosses val="autoZero"/>
        <c:crossBetween val="between"/>
        <c:majorUnit val="0.2"/>
      </c:valAx>
    </c:plotArea>
    <c:plotVisOnly val="1"/>
    <c:dispBlanksAs val="gap"/>
    <c:showDLblsOverMax val="0"/>
  </c:char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615529019137511"/>
          <c:y val="0.10313075506445672"/>
          <c:w val="0.51753680624359044"/>
          <c:h val="0.73442612491118164"/>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'[アンケート集計表（0115企画室加筆）.xlsx]問11バックアップ移行課題'!$A$14:$A$21</c:f>
              <c:strCache>
                <c:ptCount val="8"/>
                <c:pt idx="0">
                  <c:v>その他</c:v>
                </c:pt>
                <c:pt idx="1">
                  <c:v>生産拠点やデータセンター等施設の移転・整備</c:v>
                </c:pt>
                <c:pt idx="2">
                  <c:v>存続するべき事業の選択・決定</c:v>
                </c:pt>
                <c:pt idx="3">
                  <c:v>事業費用の増加</c:v>
                </c:pt>
                <c:pt idx="4">
                  <c:v>オフィスフロアなどの確保</c:v>
                </c:pt>
                <c:pt idx="5">
                  <c:v>物流・連絡体制の構築</c:v>
                </c:pt>
                <c:pt idx="6">
                  <c:v>社員・家族の移転先での宿泊施設等の確保</c:v>
                </c:pt>
                <c:pt idx="7">
                  <c:v>経営者や社員の移動手段の確保</c:v>
                </c:pt>
              </c:strCache>
            </c:strRef>
          </c:cat>
          <c:val>
            <c:numRef>
              <c:f>'[アンケート集計表（0115企画室加筆）.xlsx]問11バックアップ移行課題'!$B$14:$B$21</c:f>
              <c:numCache>
                <c:formatCode>0.0%</c:formatCode>
                <c:ptCount val="8"/>
                <c:pt idx="0">
                  <c:v>0.11600000000000001</c:v>
                </c:pt>
                <c:pt idx="1">
                  <c:v>0.17100000000000001</c:v>
                </c:pt>
                <c:pt idx="2">
                  <c:v>0.22500000000000001</c:v>
                </c:pt>
                <c:pt idx="3">
                  <c:v>0.25600000000000001</c:v>
                </c:pt>
                <c:pt idx="4">
                  <c:v>0.26400000000000001</c:v>
                </c:pt>
                <c:pt idx="5">
                  <c:v>0.318</c:v>
                </c:pt>
                <c:pt idx="6">
                  <c:v>0.372</c:v>
                </c:pt>
                <c:pt idx="7">
                  <c:v>0.65100000000000002</c:v>
                </c:pt>
              </c:numCache>
            </c:numRef>
          </c:val>
        </c:ser>
        <c:dLbls>
          <c:showLegendKey val="0"/>
          <c:showVal val="0"/>
          <c:showCatName val="0"/>
          <c:showSerName val="0"/>
          <c:showPercent val="0"/>
          <c:showBubbleSize val="0"/>
        </c:dLbls>
        <c:gapWidth val="150"/>
        <c:axId val="145465344"/>
        <c:axId val="144194880"/>
      </c:barChart>
      <c:catAx>
        <c:axId val="145465344"/>
        <c:scaling>
          <c:orientation val="minMax"/>
        </c:scaling>
        <c:delete val="0"/>
        <c:axPos val="l"/>
        <c:numFmt formatCode="General" sourceLinked="0"/>
        <c:majorTickMark val="out"/>
        <c:minorTickMark val="none"/>
        <c:tickLblPos val="nextTo"/>
        <c:txPr>
          <a:bodyPr/>
          <a:lstStyle/>
          <a:p>
            <a:pPr>
              <a:defRPr sz="900">
                <a:latin typeface="HG丸ｺﾞｼｯｸM-PRO" panose="020F0600000000000000" pitchFamily="50" charset="-128"/>
                <a:ea typeface="HG丸ｺﾞｼｯｸM-PRO" panose="020F0600000000000000" pitchFamily="50" charset="-128"/>
              </a:defRPr>
            </a:pPr>
            <a:endParaRPr lang="ja-JP"/>
          </a:p>
        </c:txPr>
        <c:crossAx val="144194880"/>
        <c:crosses val="autoZero"/>
        <c:auto val="1"/>
        <c:lblAlgn val="ctr"/>
        <c:lblOffset val="100"/>
        <c:noMultiLvlLbl val="0"/>
      </c:catAx>
      <c:valAx>
        <c:axId val="144194880"/>
        <c:scaling>
          <c:orientation val="minMax"/>
          <c:max val="1"/>
          <c:min val="0"/>
        </c:scaling>
        <c:delete val="0"/>
        <c:axPos val="b"/>
        <c:majorGridlines/>
        <c:numFmt formatCode="0.0%" sourceLinked="1"/>
        <c:majorTickMark val="out"/>
        <c:minorTickMark val="none"/>
        <c:tickLblPos val="nextTo"/>
        <c:crossAx val="145465344"/>
        <c:crosses val="autoZero"/>
        <c:crossBetween val="between"/>
        <c:majorUnit val="0.2"/>
      </c:valAx>
    </c:plotArea>
    <c:plotVisOnly val="1"/>
    <c:dispBlanksAs val="gap"/>
    <c:showDLblsOverMax val="0"/>
  </c:char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68970764207943"/>
          <c:y val="0.10313075506445672"/>
          <c:w val="0.52227661973772976"/>
          <c:h val="0.73442612491118164"/>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'[アンケート集計表（0105企画室加筆）.xlsx]問12首都圏外への機能移転'!$A$3:$A$6</c:f>
              <c:strCache>
                <c:ptCount val="4"/>
                <c:pt idx="0">
                  <c:v>無回答</c:v>
                </c:pt>
                <c:pt idx="1">
                  <c:v>可能性はない（低い）　</c:v>
                </c:pt>
                <c:pt idx="2">
                  <c:v>操業の影響度によって可能性がある</c:v>
                </c:pt>
                <c:pt idx="3">
                  <c:v>可能性がある</c:v>
                </c:pt>
              </c:strCache>
            </c:strRef>
          </c:cat>
          <c:val>
            <c:numRef>
              <c:f>'[アンケート集計表（0105企画室加筆）.xlsx]問12首都圏外への機能移転'!$B$3:$B$6</c:f>
              <c:numCache>
                <c:formatCode>General</c:formatCode>
                <c:ptCount val="4"/>
                <c:pt idx="0">
                  <c:v>2</c:v>
                </c:pt>
                <c:pt idx="1">
                  <c:v>32</c:v>
                </c:pt>
                <c:pt idx="2">
                  <c:v>63</c:v>
                </c:pt>
                <c:pt idx="3">
                  <c:v>37</c:v>
                </c:pt>
              </c:numCache>
            </c:numRef>
          </c:val>
        </c:ser>
        <c:dLbls>
          <c:showLegendKey val="0"/>
          <c:showVal val="0"/>
          <c:showCatName val="0"/>
          <c:showSerName val="0"/>
          <c:showPercent val="0"/>
          <c:showBubbleSize val="0"/>
        </c:dLbls>
        <c:gapWidth val="150"/>
        <c:axId val="145540608"/>
        <c:axId val="145778368"/>
      </c:barChart>
      <c:catAx>
        <c:axId val="145540608"/>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145778368"/>
        <c:crosses val="autoZero"/>
        <c:auto val="1"/>
        <c:lblAlgn val="ctr"/>
        <c:lblOffset val="100"/>
        <c:noMultiLvlLbl val="0"/>
      </c:catAx>
      <c:valAx>
        <c:axId val="145778368"/>
        <c:scaling>
          <c:orientation val="minMax"/>
          <c:max val="140"/>
          <c:min val="0"/>
        </c:scaling>
        <c:delete val="0"/>
        <c:axPos val="b"/>
        <c:majorGridlines/>
        <c:numFmt formatCode="General" sourceLinked="1"/>
        <c:majorTickMark val="out"/>
        <c:minorTickMark val="none"/>
        <c:tickLblPos val="nextTo"/>
        <c:crossAx val="145540608"/>
        <c:crosses val="autoZero"/>
        <c:crossBetween val="between"/>
        <c:majorUnit val="20"/>
      </c:valAx>
    </c:plotArea>
    <c:plotVisOnly val="1"/>
    <c:dispBlanksAs val="gap"/>
    <c:showDLblsOverMax val="0"/>
  </c:char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68970764207943"/>
          <c:y val="0.10313075506445672"/>
          <c:w val="0.52227661973772976"/>
          <c:h val="0.73442612491118164"/>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'[アンケート集計表（0115企画室加筆）.xlsx]問12首都圏外への機能移転'!$A$10:$A$13</c:f>
              <c:strCache>
                <c:ptCount val="4"/>
                <c:pt idx="0">
                  <c:v>無回答</c:v>
                </c:pt>
                <c:pt idx="1">
                  <c:v>可能性はない（低い）　</c:v>
                </c:pt>
                <c:pt idx="2">
                  <c:v>可能性がある</c:v>
                </c:pt>
                <c:pt idx="3">
                  <c:v>操業の影響度によって可能性がある</c:v>
                </c:pt>
              </c:strCache>
            </c:strRef>
          </c:cat>
          <c:val>
            <c:numRef>
              <c:f>'[アンケート集計表（0115企画室加筆）.xlsx]問12首都圏外への機能移転'!$B$10:$B$13</c:f>
              <c:numCache>
                <c:formatCode>0.0%</c:formatCode>
                <c:ptCount val="4"/>
                <c:pt idx="0">
                  <c:v>1.4999999999999999E-2</c:v>
                </c:pt>
                <c:pt idx="1">
                  <c:v>0.23699999999999999</c:v>
                </c:pt>
                <c:pt idx="2">
                  <c:v>0.27600000000000002</c:v>
                </c:pt>
                <c:pt idx="3">
                  <c:v>0.47399999999999998</c:v>
                </c:pt>
              </c:numCache>
            </c:numRef>
          </c:val>
        </c:ser>
        <c:dLbls>
          <c:showLegendKey val="0"/>
          <c:showVal val="0"/>
          <c:showCatName val="0"/>
          <c:showSerName val="0"/>
          <c:showPercent val="0"/>
          <c:showBubbleSize val="0"/>
        </c:dLbls>
        <c:gapWidth val="150"/>
        <c:axId val="145541120"/>
        <c:axId val="145780096"/>
      </c:barChart>
      <c:catAx>
        <c:axId val="145541120"/>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145780096"/>
        <c:crosses val="autoZero"/>
        <c:auto val="1"/>
        <c:lblAlgn val="ctr"/>
        <c:lblOffset val="100"/>
        <c:noMultiLvlLbl val="0"/>
      </c:catAx>
      <c:valAx>
        <c:axId val="145780096"/>
        <c:scaling>
          <c:orientation val="minMax"/>
          <c:max val="1"/>
          <c:min val="0"/>
        </c:scaling>
        <c:delete val="0"/>
        <c:axPos val="b"/>
        <c:majorGridlines/>
        <c:numFmt formatCode="0.0%" sourceLinked="1"/>
        <c:majorTickMark val="out"/>
        <c:minorTickMark val="none"/>
        <c:tickLblPos val="nextTo"/>
        <c:crossAx val="145541120"/>
        <c:crosses val="autoZero"/>
        <c:crossBetween val="between"/>
        <c:majorUnit val="0.2"/>
      </c:valAx>
    </c:plotArea>
    <c:plotVisOnly val="1"/>
    <c:dispBlanksAs val="gap"/>
    <c:showDLblsOverMax val="0"/>
  </c:char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'[アンケート集計表（0115企画室加筆）.xlsx]問13中長期想定エリア'!$A$12:$A$18</c:f>
              <c:strCache>
                <c:ptCount val="7"/>
                <c:pt idx="0">
                  <c:v>大阪以外の関西圏</c:v>
                </c:pt>
                <c:pt idx="1">
                  <c:v>海外</c:v>
                </c:pt>
                <c:pt idx="2">
                  <c:v>中部圏</c:v>
                </c:pt>
                <c:pt idx="3">
                  <c:v>無回答</c:v>
                </c:pt>
                <c:pt idx="4">
                  <c:v>その他国内の圏域</c:v>
                </c:pt>
                <c:pt idx="5">
                  <c:v>東京都以外の関東圏</c:v>
                </c:pt>
                <c:pt idx="6">
                  <c:v>大阪府内</c:v>
                </c:pt>
              </c:strCache>
            </c:strRef>
          </c:cat>
          <c:val>
            <c:numRef>
              <c:f>'[アンケート集計表（0115企画室加筆）.xlsx]問13中長期想定エリア'!$B$12:$B$18</c:f>
              <c:numCache>
                <c:formatCode>0.0%</c:formatCode>
                <c:ptCount val="7"/>
                <c:pt idx="0">
                  <c:v>0</c:v>
                </c:pt>
                <c:pt idx="1">
                  <c:v>2.9000000000000001E-2</c:v>
                </c:pt>
                <c:pt idx="2">
                  <c:v>5.8000000000000003E-2</c:v>
                </c:pt>
                <c:pt idx="3">
                  <c:v>6.8000000000000005E-2</c:v>
                </c:pt>
                <c:pt idx="4">
                  <c:v>0.184</c:v>
                </c:pt>
                <c:pt idx="5">
                  <c:v>0.32</c:v>
                </c:pt>
                <c:pt idx="6">
                  <c:v>0.45600000000000002</c:v>
                </c:pt>
              </c:numCache>
            </c:numRef>
          </c:val>
        </c:ser>
        <c:dLbls>
          <c:showLegendKey val="0"/>
          <c:showVal val="0"/>
          <c:showCatName val="0"/>
          <c:showSerName val="0"/>
          <c:showPercent val="0"/>
          <c:showBubbleSize val="0"/>
        </c:dLbls>
        <c:gapWidth val="150"/>
        <c:axId val="145541632"/>
        <c:axId val="145781824"/>
      </c:barChart>
      <c:catAx>
        <c:axId val="145541632"/>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145781824"/>
        <c:crosses val="autoZero"/>
        <c:auto val="1"/>
        <c:lblAlgn val="ctr"/>
        <c:lblOffset val="100"/>
        <c:noMultiLvlLbl val="0"/>
      </c:catAx>
      <c:valAx>
        <c:axId val="145781824"/>
        <c:scaling>
          <c:orientation val="minMax"/>
          <c:max val="1"/>
          <c:min val="0"/>
        </c:scaling>
        <c:delete val="0"/>
        <c:axPos val="b"/>
        <c:majorGridlines/>
        <c:numFmt formatCode="0.0%" sourceLinked="1"/>
        <c:majorTickMark val="out"/>
        <c:minorTickMark val="none"/>
        <c:tickLblPos val="nextTo"/>
        <c:crossAx val="145541632"/>
        <c:crosses val="autoZero"/>
        <c:crossBetween val="between"/>
        <c:majorUnit val="0.2"/>
      </c:valAx>
    </c:plotArea>
    <c:plotVisOnly val="1"/>
    <c:dispBlanksAs val="gap"/>
    <c:showDLblsOverMax val="0"/>
  </c:char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50813297736407"/>
          <c:y val="5.0925925925925923E-2"/>
          <c:w val="0.46366015617617357"/>
          <c:h val="0.83309419655876349"/>
        </c:manualLayout>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'[アンケート集計表（0105企画室加筆）.xlsx]問14-1エリア選択理由 (改良) (2)'!$A$14:$A$23</c:f>
              <c:strCache>
                <c:ptCount val="10"/>
                <c:pt idx="0">
                  <c:v>行政の働きかけがあったため</c:v>
                </c:pt>
                <c:pt idx="1">
                  <c:v>今後の投資計画における拠点地域であるため</c:v>
                </c:pt>
                <c:pt idx="2">
                  <c:v>その他</c:v>
                </c:pt>
                <c:pt idx="3">
                  <c:v>自社拠点に近接しているため</c:v>
                </c:pt>
                <c:pt idx="4">
                  <c:v>マーケットが大きいため</c:v>
                </c:pt>
                <c:pt idx="5">
                  <c:v>取引先と近接しているため</c:v>
                </c:pt>
                <c:pt idx="6">
                  <c:v>人材確保が容易なため</c:v>
                </c:pt>
                <c:pt idx="7">
                  <c:v>空港・港湾や鉄道・道路網等の交通基盤が充実しているため</c:v>
                </c:pt>
                <c:pt idx="8">
                  <c:v>同時に被災するリスクが小さいため</c:v>
                </c:pt>
                <c:pt idx="9">
                  <c:v>自社拠点（本社、支店、出張所、社員寮など）があるため</c:v>
                </c:pt>
              </c:strCache>
            </c:strRef>
          </c:cat>
          <c:val>
            <c:numRef>
              <c:f>'[アンケート集計表（0105企画室加筆）.xlsx]問14-1エリア選択理由 (改良) (2)'!$B$14:$B$23</c:f>
              <c:numCache>
                <c:formatCode>0.0%</c:formatCode>
                <c:ptCount val="10"/>
                <c:pt idx="0">
                  <c:v>0</c:v>
                </c:pt>
                <c:pt idx="1">
                  <c:v>0</c:v>
                </c:pt>
                <c:pt idx="2">
                  <c:v>2.1000000000000001E-2</c:v>
                </c:pt>
                <c:pt idx="3">
                  <c:v>2.1000000000000001E-2</c:v>
                </c:pt>
                <c:pt idx="4">
                  <c:v>4.2000000000000003E-2</c:v>
                </c:pt>
                <c:pt idx="5">
                  <c:v>4.2000000000000003E-2</c:v>
                </c:pt>
                <c:pt idx="6">
                  <c:v>0.14599999999999999</c:v>
                </c:pt>
                <c:pt idx="7">
                  <c:v>0.16700000000000001</c:v>
                </c:pt>
                <c:pt idx="8">
                  <c:v>0.438</c:v>
                </c:pt>
                <c:pt idx="9">
                  <c:v>0.93799999999999994</c:v>
                </c:pt>
              </c:numCache>
            </c:numRef>
          </c:val>
        </c:ser>
        <c:dLbls>
          <c:showLegendKey val="0"/>
          <c:showVal val="0"/>
          <c:showCatName val="0"/>
          <c:showSerName val="0"/>
          <c:showPercent val="0"/>
          <c:showBubbleSize val="0"/>
        </c:dLbls>
        <c:gapWidth val="150"/>
        <c:axId val="144978432"/>
        <c:axId val="145783552"/>
      </c:barChart>
      <c:catAx>
        <c:axId val="144978432"/>
        <c:scaling>
          <c:orientation val="minMax"/>
        </c:scaling>
        <c:delete val="0"/>
        <c:axPos val="l"/>
        <c:numFmt formatCode="General" sourceLinked="0"/>
        <c:majorTickMark val="out"/>
        <c:minorTickMark val="none"/>
        <c:tickLblPos val="nextTo"/>
        <c:txPr>
          <a:bodyPr/>
          <a:lstStyle/>
          <a:p>
            <a:pPr>
              <a:defRPr sz="800">
                <a:latin typeface="HG丸ｺﾞｼｯｸM-PRO" panose="020F0600000000000000" pitchFamily="50" charset="-128"/>
                <a:ea typeface="HG丸ｺﾞｼｯｸM-PRO" panose="020F0600000000000000" pitchFamily="50" charset="-128"/>
              </a:defRPr>
            </a:pPr>
            <a:endParaRPr lang="ja-JP"/>
          </a:p>
        </c:txPr>
        <c:crossAx val="145783552"/>
        <c:crosses val="autoZero"/>
        <c:auto val="1"/>
        <c:lblAlgn val="ctr"/>
        <c:lblOffset val="100"/>
        <c:noMultiLvlLbl val="0"/>
      </c:catAx>
      <c:valAx>
        <c:axId val="145783552"/>
        <c:scaling>
          <c:orientation val="minMax"/>
          <c:max val="1"/>
        </c:scaling>
        <c:delete val="0"/>
        <c:axPos val="b"/>
        <c:majorGridlines/>
        <c:numFmt formatCode="0.0%" sourceLinked="1"/>
        <c:majorTickMark val="out"/>
        <c:minorTickMark val="none"/>
        <c:tickLblPos val="nextTo"/>
        <c:crossAx val="144978432"/>
        <c:crosses val="autoZero"/>
        <c:crossBetween val="between"/>
        <c:majorUnit val="0.2"/>
      </c:valAx>
    </c:plotArea>
    <c:plotVisOnly val="1"/>
    <c:dispBlanksAs val="gap"/>
    <c:showDLblsOverMax val="0"/>
  </c:char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50813297736407"/>
          <c:y val="5.0925925925925923E-2"/>
          <c:w val="0.46366015617617357"/>
          <c:h val="0.83309419655876349"/>
        </c:manualLayout>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'[アンケート集計表（0115企画室加筆）.xlsx]問14-1エリア選択理由 (改良)'!$A$14:$A$23</c:f>
              <c:strCache>
                <c:ptCount val="10"/>
                <c:pt idx="0">
                  <c:v>行政の働きかけがあったため</c:v>
                </c:pt>
                <c:pt idx="1">
                  <c:v>今後の投資計画における拠点地域であるため</c:v>
                </c:pt>
                <c:pt idx="2">
                  <c:v>マーケットが大きいため</c:v>
                </c:pt>
                <c:pt idx="3">
                  <c:v>その他</c:v>
                </c:pt>
                <c:pt idx="4">
                  <c:v>取引先と近接しているため</c:v>
                </c:pt>
                <c:pt idx="5">
                  <c:v>空港・港湾や鉄道・道路網等の交通基盤が充実しているため</c:v>
                </c:pt>
                <c:pt idx="6">
                  <c:v>自社拠点に近接しているため</c:v>
                </c:pt>
                <c:pt idx="7">
                  <c:v>人材確保が容易なため</c:v>
                </c:pt>
                <c:pt idx="8">
                  <c:v>同時に被災するリスクが小さいため</c:v>
                </c:pt>
                <c:pt idx="9">
                  <c:v>自社拠点（本社、支店、出張所、社員寮など）があるため</c:v>
                </c:pt>
              </c:strCache>
            </c:strRef>
          </c:cat>
          <c:val>
            <c:numRef>
              <c:f>'[アンケート集計表（0115企画室加筆）.xlsx]問14-1エリア選択理由 (改良)'!$B$14:$B$23</c:f>
              <c:numCache>
                <c:formatCode>0.0%</c:formatCode>
                <c:ptCount val="10"/>
                <c:pt idx="0">
                  <c:v>0.01</c:v>
                </c:pt>
                <c:pt idx="1">
                  <c:v>0.01</c:v>
                </c:pt>
                <c:pt idx="2">
                  <c:v>3.7999999999999999E-2</c:v>
                </c:pt>
                <c:pt idx="3">
                  <c:v>1.9E-2</c:v>
                </c:pt>
                <c:pt idx="4">
                  <c:v>7.6999999999999999E-2</c:v>
                </c:pt>
                <c:pt idx="5">
                  <c:v>0.13500000000000001</c:v>
                </c:pt>
                <c:pt idx="6">
                  <c:v>0.16300000000000001</c:v>
                </c:pt>
                <c:pt idx="7">
                  <c:v>0.13500000000000001</c:v>
                </c:pt>
                <c:pt idx="8">
                  <c:v>0.308</c:v>
                </c:pt>
                <c:pt idx="9">
                  <c:v>0.86499999999999999</c:v>
                </c:pt>
              </c:numCache>
            </c:numRef>
          </c:val>
        </c:ser>
        <c:dLbls>
          <c:showLegendKey val="0"/>
          <c:showVal val="0"/>
          <c:showCatName val="0"/>
          <c:showSerName val="0"/>
          <c:showPercent val="0"/>
          <c:showBubbleSize val="0"/>
        </c:dLbls>
        <c:gapWidth val="150"/>
        <c:axId val="144979456"/>
        <c:axId val="42738240"/>
      </c:barChart>
      <c:catAx>
        <c:axId val="144979456"/>
        <c:scaling>
          <c:orientation val="minMax"/>
        </c:scaling>
        <c:delete val="0"/>
        <c:axPos val="l"/>
        <c:numFmt formatCode="General" sourceLinked="0"/>
        <c:majorTickMark val="out"/>
        <c:minorTickMark val="none"/>
        <c:tickLblPos val="nextTo"/>
        <c:txPr>
          <a:bodyPr/>
          <a:lstStyle/>
          <a:p>
            <a:pPr>
              <a:defRPr sz="800">
                <a:latin typeface="HG丸ｺﾞｼｯｸM-PRO" panose="020F0600000000000000" pitchFamily="50" charset="-128"/>
                <a:ea typeface="HG丸ｺﾞｼｯｸM-PRO" panose="020F0600000000000000" pitchFamily="50" charset="-128"/>
              </a:defRPr>
            </a:pPr>
            <a:endParaRPr lang="ja-JP"/>
          </a:p>
        </c:txPr>
        <c:crossAx val="42738240"/>
        <c:crosses val="autoZero"/>
        <c:auto val="1"/>
        <c:lblAlgn val="ctr"/>
        <c:lblOffset val="100"/>
        <c:noMultiLvlLbl val="0"/>
      </c:catAx>
      <c:valAx>
        <c:axId val="42738240"/>
        <c:scaling>
          <c:orientation val="minMax"/>
          <c:max val="1"/>
          <c:min val="0"/>
        </c:scaling>
        <c:delete val="0"/>
        <c:axPos val="b"/>
        <c:majorGridlines/>
        <c:numFmt formatCode="0.0%" sourceLinked="1"/>
        <c:majorTickMark val="out"/>
        <c:minorTickMark val="none"/>
        <c:tickLblPos val="nextTo"/>
        <c:crossAx val="144979456"/>
        <c:crosses val="autoZero"/>
        <c:crossBetween val="between"/>
        <c:majorUnit val="0.2"/>
      </c:valAx>
    </c:plotArea>
    <c:plotVisOnly val="1"/>
    <c:dispBlanksAs val="gap"/>
    <c:showDLblsOverMax val="0"/>
  </c:char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'[アンケート集計表（0115企画室加筆）.xlsx]問2BCPの策定状況'!$A$10:$A$13</c:f>
              <c:strCache>
                <c:ptCount val="4"/>
                <c:pt idx="0">
                  <c:v>作成しておらず、今後も予定はない</c:v>
                </c:pt>
                <c:pt idx="1">
                  <c:v>今後、作成予定である</c:v>
                </c:pt>
                <c:pt idx="2">
                  <c:v>現在作成中である</c:v>
                </c:pt>
                <c:pt idx="3">
                  <c:v>既に作成している</c:v>
                </c:pt>
              </c:strCache>
            </c:strRef>
          </c:cat>
          <c:val>
            <c:numRef>
              <c:f>'[アンケート集計表（0115企画室加筆）.xlsx]問2BCPの策定状況'!$B$10:$B$13</c:f>
              <c:numCache>
                <c:formatCode>0.0%</c:formatCode>
                <c:ptCount val="4"/>
                <c:pt idx="0">
                  <c:v>0.03</c:v>
                </c:pt>
                <c:pt idx="1">
                  <c:v>8.1000000000000003E-2</c:v>
                </c:pt>
                <c:pt idx="2">
                  <c:v>8.1000000000000003E-2</c:v>
                </c:pt>
                <c:pt idx="3">
                  <c:v>0.80700000000000005</c:v>
                </c:pt>
              </c:numCache>
            </c:numRef>
          </c:val>
        </c:ser>
        <c:dLbls>
          <c:showLegendKey val="0"/>
          <c:showVal val="0"/>
          <c:showCatName val="0"/>
          <c:showSerName val="0"/>
          <c:showPercent val="0"/>
          <c:showBubbleSize val="0"/>
        </c:dLbls>
        <c:gapWidth val="150"/>
        <c:axId val="184815104"/>
        <c:axId val="63709184"/>
      </c:barChart>
      <c:catAx>
        <c:axId val="184815104"/>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63709184"/>
        <c:crosses val="autoZero"/>
        <c:auto val="1"/>
        <c:lblAlgn val="ctr"/>
        <c:lblOffset val="100"/>
        <c:noMultiLvlLbl val="0"/>
      </c:catAx>
      <c:valAx>
        <c:axId val="63709184"/>
        <c:scaling>
          <c:orientation val="minMax"/>
          <c:max val="1"/>
        </c:scaling>
        <c:delete val="0"/>
        <c:axPos val="b"/>
        <c:majorGridlines/>
        <c:numFmt formatCode="0.0%" sourceLinked="1"/>
        <c:majorTickMark val="out"/>
        <c:minorTickMark val="none"/>
        <c:tickLblPos val="nextTo"/>
        <c:crossAx val="184815104"/>
        <c:crosses val="autoZero"/>
        <c:crossBetween val="between"/>
        <c:majorUnit val="0.2"/>
      </c:valAx>
    </c:plotArea>
    <c:plotVisOnly val="1"/>
    <c:dispBlanksAs val="gap"/>
    <c:showDLblsOverMax val="0"/>
  </c:chart>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'[アンケート集計表（0115企画室加筆）.xlsx]問15行政に望む取組み'!$A$15:$A$24</c:f>
              <c:strCache>
                <c:ptCount val="10"/>
                <c:pt idx="0">
                  <c:v>その他</c:v>
                </c:pt>
                <c:pt idx="1">
                  <c:v>緊急時に必要なバックアップ先でのオフィスフロアの確保</c:v>
                </c:pt>
                <c:pt idx="2">
                  <c:v>平時から官民が連携した防災訓練や教育の充実</c:v>
                </c:pt>
                <c:pt idx="3">
                  <c:v>東京一極集中の是正に向けた地方分権、地方創生の取組み（中央省庁の権限・機能の分散）</c:v>
                </c:pt>
                <c:pt idx="4">
                  <c:v>緊急時に必要なバックアップ先での宿泊施設等の確保</c:v>
                </c:pt>
                <c:pt idx="5">
                  <c:v>国が平時からバックアップ先を検討・選定し、その情報発信を行う</c:v>
                </c:pt>
                <c:pt idx="6">
                  <c:v>ハザードマップの公開やバックアップ先の主要施設、インフラの耐震性などの情報提供</c:v>
                </c:pt>
                <c:pt idx="7">
                  <c:v>緊急時に必要なバックアップ先への移動手段の確保</c:v>
                </c:pt>
                <c:pt idx="8">
                  <c:v>緊急時に必要なバックアップ先への移動のためのインフラ整備（交通網の二重化など）</c:v>
                </c:pt>
                <c:pt idx="9">
                  <c:v>企業各社のバックアップ拠点や危機管理の機能整備のための支援（税制や補助など）</c:v>
                </c:pt>
              </c:strCache>
            </c:strRef>
          </c:cat>
          <c:val>
            <c:numRef>
              <c:f>'[アンケート集計表（0115企画室加筆）.xlsx]問15行政に望む取組み'!$B$15:$B$24</c:f>
              <c:numCache>
                <c:formatCode>0.0%</c:formatCode>
                <c:ptCount val="10"/>
                <c:pt idx="0">
                  <c:v>5.1999999999999998E-2</c:v>
                </c:pt>
                <c:pt idx="1">
                  <c:v>8.1000000000000003E-2</c:v>
                </c:pt>
                <c:pt idx="2">
                  <c:v>0.14799999999999999</c:v>
                </c:pt>
                <c:pt idx="3">
                  <c:v>0.156</c:v>
                </c:pt>
                <c:pt idx="4">
                  <c:v>0.215</c:v>
                </c:pt>
                <c:pt idx="5">
                  <c:v>0.25900000000000001</c:v>
                </c:pt>
                <c:pt idx="6">
                  <c:v>0.26700000000000002</c:v>
                </c:pt>
                <c:pt idx="7">
                  <c:v>0.38500000000000001</c:v>
                </c:pt>
                <c:pt idx="8">
                  <c:v>0.504</c:v>
                </c:pt>
                <c:pt idx="9">
                  <c:v>0.504</c:v>
                </c:pt>
              </c:numCache>
            </c:numRef>
          </c:val>
        </c:ser>
        <c:dLbls>
          <c:showLegendKey val="0"/>
          <c:showVal val="0"/>
          <c:showCatName val="0"/>
          <c:showSerName val="0"/>
          <c:showPercent val="0"/>
          <c:showBubbleSize val="0"/>
        </c:dLbls>
        <c:gapWidth val="150"/>
        <c:axId val="145190400"/>
        <c:axId val="42741120"/>
      </c:barChart>
      <c:catAx>
        <c:axId val="145190400"/>
        <c:scaling>
          <c:orientation val="minMax"/>
        </c:scaling>
        <c:delete val="0"/>
        <c:axPos val="l"/>
        <c:numFmt formatCode="General" sourceLinked="0"/>
        <c:majorTickMark val="out"/>
        <c:minorTickMark val="none"/>
        <c:tickLblPos val="nextTo"/>
        <c:txPr>
          <a:bodyPr/>
          <a:lstStyle/>
          <a:p>
            <a:pPr algn="l">
              <a:defRPr>
                <a:latin typeface="HG丸ｺﾞｼｯｸM-PRO" panose="020F0600000000000000" pitchFamily="50" charset="-128"/>
                <a:ea typeface="HG丸ｺﾞｼｯｸM-PRO" panose="020F0600000000000000" pitchFamily="50" charset="-128"/>
              </a:defRPr>
            </a:pPr>
            <a:endParaRPr lang="ja-JP"/>
          </a:p>
        </c:txPr>
        <c:crossAx val="42741120"/>
        <c:crosses val="autoZero"/>
        <c:auto val="1"/>
        <c:lblAlgn val="ctr"/>
        <c:lblOffset val="100"/>
        <c:noMultiLvlLbl val="0"/>
      </c:catAx>
      <c:valAx>
        <c:axId val="42741120"/>
        <c:scaling>
          <c:orientation val="minMax"/>
          <c:max val="1"/>
        </c:scaling>
        <c:delete val="0"/>
        <c:axPos val="b"/>
        <c:majorGridlines/>
        <c:numFmt formatCode="0.0%" sourceLinked="1"/>
        <c:majorTickMark val="out"/>
        <c:minorTickMark val="none"/>
        <c:tickLblPos val="nextTo"/>
        <c:crossAx val="145190400"/>
        <c:crosses val="autoZero"/>
        <c:crossBetween val="between"/>
        <c:majorUnit val="0.2"/>
      </c:valAx>
    </c:plotArea>
    <c:plotVisOnly val="1"/>
    <c:dispBlanksAs val="gap"/>
    <c:showDLblsOverMax val="0"/>
  </c:chart>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'[アンケート集計表（0105企画室加筆）.xlsx]問16大阪関西の役割'!$A$3:$A$13</c:f>
              <c:strCache>
                <c:ptCount val="11"/>
                <c:pt idx="0">
                  <c:v>特にない</c:v>
                </c:pt>
                <c:pt idx="1">
                  <c:v>大学・研究機能のバックアップ</c:v>
                </c:pt>
                <c:pt idx="2">
                  <c:v>その他</c:v>
                </c:pt>
                <c:pt idx="3">
                  <c:v>外交窓口機能のバックアップ</c:v>
                </c:pt>
                <c:pt idx="4">
                  <c:v>わからない</c:v>
                </c:pt>
                <c:pt idx="5">
                  <c:v>支援拠点機能（被災時の復興・復旧など）のバックアップ</c:v>
                </c:pt>
                <c:pt idx="6">
                  <c:v>交通・物流中枢機能のバックアップ</c:v>
                </c:pt>
                <c:pt idx="7">
                  <c:v>情報中枢機能のバックアップ</c:v>
                </c:pt>
                <c:pt idx="8">
                  <c:v>ビジネス中枢機能のバックアップ</c:v>
                </c:pt>
                <c:pt idx="9">
                  <c:v>金融中枢機能のバックアップ</c:v>
                </c:pt>
                <c:pt idx="10">
                  <c:v>政治・行政中枢機能のバックアップ</c:v>
                </c:pt>
              </c:strCache>
            </c:strRef>
          </c:cat>
          <c:val>
            <c:numRef>
              <c:f>'[アンケート集計表（0105企画室加筆）.xlsx]問16大阪関西の役割'!$B$3:$B$13</c:f>
              <c:numCache>
                <c:formatCode>General</c:formatCode>
                <c:ptCount val="11"/>
                <c:pt idx="0">
                  <c:v>2</c:v>
                </c:pt>
                <c:pt idx="1">
                  <c:v>2</c:v>
                </c:pt>
                <c:pt idx="2">
                  <c:v>4</c:v>
                </c:pt>
                <c:pt idx="3">
                  <c:v>10</c:v>
                </c:pt>
                <c:pt idx="4">
                  <c:v>12</c:v>
                </c:pt>
                <c:pt idx="5">
                  <c:v>35</c:v>
                </c:pt>
                <c:pt idx="6">
                  <c:v>35</c:v>
                </c:pt>
                <c:pt idx="7">
                  <c:v>37</c:v>
                </c:pt>
                <c:pt idx="8">
                  <c:v>61</c:v>
                </c:pt>
                <c:pt idx="9">
                  <c:v>70</c:v>
                </c:pt>
                <c:pt idx="10">
                  <c:v>86</c:v>
                </c:pt>
              </c:numCache>
            </c:numRef>
          </c:val>
        </c:ser>
        <c:dLbls>
          <c:showLegendKey val="0"/>
          <c:showVal val="0"/>
          <c:showCatName val="0"/>
          <c:showSerName val="0"/>
          <c:showPercent val="0"/>
          <c:showBubbleSize val="0"/>
        </c:dLbls>
        <c:gapWidth val="150"/>
        <c:axId val="145731584"/>
        <c:axId val="42744576"/>
      </c:barChart>
      <c:catAx>
        <c:axId val="145731584"/>
        <c:scaling>
          <c:orientation val="minMax"/>
        </c:scaling>
        <c:delete val="0"/>
        <c:axPos val="l"/>
        <c:numFmt formatCode="General" sourceLinked="1"/>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42744576"/>
        <c:crosses val="autoZero"/>
        <c:auto val="1"/>
        <c:lblAlgn val="ctr"/>
        <c:lblOffset val="100"/>
        <c:noMultiLvlLbl val="0"/>
      </c:catAx>
      <c:valAx>
        <c:axId val="42744576"/>
        <c:scaling>
          <c:orientation val="minMax"/>
          <c:max val="140"/>
        </c:scaling>
        <c:delete val="0"/>
        <c:axPos val="b"/>
        <c:majorGridlines/>
        <c:numFmt formatCode="General" sourceLinked="1"/>
        <c:majorTickMark val="out"/>
        <c:minorTickMark val="none"/>
        <c:tickLblPos val="nextTo"/>
        <c:crossAx val="145731584"/>
        <c:crosses val="autoZero"/>
        <c:crossBetween val="between"/>
      </c:valAx>
    </c:plotArea>
    <c:plotVisOnly val="1"/>
    <c:dispBlanksAs val="gap"/>
    <c:showDLblsOverMax val="0"/>
  </c:chart>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'[アンケート集計表（0105企画室加筆）.xlsx]問17今後の検討'!$A$3:$A$8</c:f>
              <c:strCache>
                <c:ptCount val="6"/>
                <c:pt idx="0">
                  <c:v>無回答</c:v>
                </c:pt>
                <c:pt idx="1">
                  <c:v>バックアップ拠点機能は大阪・関西にないが、今後整備する計画がある</c:v>
                </c:pt>
                <c:pt idx="2">
                  <c:v>バックアップ拠点機能を大阪・関西に整備する可能性はない</c:v>
                </c:pt>
                <c:pt idx="3">
                  <c:v>すでにバックアップ拠点機能が大阪・関西にあり、今後さらに体制等を拡充したい</c:v>
                </c:pt>
                <c:pt idx="4">
                  <c:v>バックアップ拠点機能は大阪・関西にないが、今後整備する可能性はある</c:v>
                </c:pt>
                <c:pt idx="5">
                  <c:v>すでにバックアップ拠点機能が大阪・関西にあり、現状のまま活用</c:v>
                </c:pt>
              </c:strCache>
            </c:strRef>
          </c:cat>
          <c:val>
            <c:numRef>
              <c:f>'[アンケート集計表（0105企画室加筆）.xlsx]問17今後の検討'!$B$3:$B$8</c:f>
              <c:numCache>
                <c:formatCode>General</c:formatCode>
                <c:ptCount val="6"/>
                <c:pt idx="0">
                  <c:v>1</c:v>
                </c:pt>
                <c:pt idx="1">
                  <c:v>5</c:v>
                </c:pt>
                <c:pt idx="2">
                  <c:v>26</c:v>
                </c:pt>
                <c:pt idx="3">
                  <c:v>30</c:v>
                </c:pt>
                <c:pt idx="4">
                  <c:v>30</c:v>
                </c:pt>
                <c:pt idx="5">
                  <c:v>42</c:v>
                </c:pt>
              </c:numCache>
            </c:numRef>
          </c:val>
        </c:ser>
        <c:dLbls>
          <c:showLegendKey val="0"/>
          <c:showVal val="0"/>
          <c:showCatName val="0"/>
          <c:showSerName val="0"/>
          <c:showPercent val="0"/>
          <c:showBubbleSize val="0"/>
        </c:dLbls>
        <c:gapWidth val="150"/>
        <c:axId val="145732096"/>
        <c:axId val="63341120"/>
      </c:barChart>
      <c:catAx>
        <c:axId val="145732096"/>
        <c:scaling>
          <c:orientation val="minMax"/>
        </c:scaling>
        <c:delete val="0"/>
        <c:axPos val="l"/>
        <c:numFmt formatCode="General" sourceLinked="1"/>
        <c:majorTickMark val="out"/>
        <c:minorTickMark val="none"/>
        <c:tickLblPos val="nextTo"/>
        <c:txPr>
          <a:bodyPr/>
          <a:lstStyle/>
          <a:p>
            <a:pPr>
              <a:defRPr sz="900">
                <a:latin typeface="HG丸ｺﾞｼｯｸM-PRO" panose="020F0600000000000000" pitchFamily="50" charset="-128"/>
                <a:ea typeface="HG丸ｺﾞｼｯｸM-PRO" panose="020F0600000000000000" pitchFamily="50" charset="-128"/>
              </a:defRPr>
            </a:pPr>
            <a:endParaRPr lang="ja-JP"/>
          </a:p>
        </c:txPr>
        <c:crossAx val="63341120"/>
        <c:crosses val="autoZero"/>
        <c:auto val="1"/>
        <c:lblAlgn val="ctr"/>
        <c:lblOffset val="100"/>
        <c:noMultiLvlLbl val="0"/>
      </c:catAx>
      <c:valAx>
        <c:axId val="63341120"/>
        <c:scaling>
          <c:orientation val="minMax"/>
          <c:max val="140"/>
        </c:scaling>
        <c:delete val="0"/>
        <c:axPos val="b"/>
        <c:majorGridlines/>
        <c:numFmt formatCode="General" sourceLinked="1"/>
        <c:majorTickMark val="out"/>
        <c:minorTickMark val="none"/>
        <c:tickLblPos val="nextTo"/>
        <c:crossAx val="145732096"/>
        <c:crosses val="autoZero"/>
        <c:crossBetween val="between"/>
      </c:valAx>
    </c:plotArea>
    <c:plotVisOnly val="1"/>
    <c:dispBlanksAs val="gap"/>
    <c:showDLblsOverMax val="0"/>
  </c:chart>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'[アンケート集計表（0115企画室加筆）.xlsx]問16大阪関西の役割'!$A$16:$A$26</c:f>
              <c:strCache>
                <c:ptCount val="11"/>
                <c:pt idx="0">
                  <c:v>特にない</c:v>
                </c:pt>
                <c:pt idx="1">
                  <c:v>大学・研究機能のバックアップ</c:v>
                </c:pt>
                <c:pt idx="2">
                  <c:v>その他</c:v>
                </c:pt>
                <c:pt idx="3">
                  <c:v>外交窓口機能のバックアップ</c:v>
                </c:pt>
                <c:pt idx="4">
                  <c:v>わからない</c:v>
                </c:pt>
                <c:pt idx="5">
                  <c:v>支援拠点機能（被災時の復興・復旧など）のバックアップ</c:v>
                </c:pt>
                <c:pt idx="6">
                  <c:v>交通・物流中枢機能のバックアップ</c:v>
                </c:pt>
                <c:pt idx="7">
                  <c:v>情報中枢機能のバックアップ</c:v>
                </c:pt>
                <c:pt idx="8">
                  <c:v>ビジネス中枢機能のバックアップ</c:v>
                </c:pt>
                <c:pt idx="9">
                  <c:v>金融中枢機能のバックアップ</c:v>
                </c:pt>
                <c:pt idx="10">
                  <c:v>政治・行政中枢機能のバックアップ</c:v>
                </c:pt>
              </c:strCache>
            </c:strRef>
          </c:cat>
          <c:val>
            <c:numRef>
              <c:f>'[アンケート集計表（0115企画室加筆）.xlsx]問16大阪関西の役割'!$B$16:$B$26</c:f>
              <c:numCache>
                <c:formatCode>0.0%</c:formatCode>
                <c:ptCount val="11"/>
                <c:pt idx="0">
                  <c:v>1.4999999999999999E-2</c:v>
                </c:pt>
                <c:pt idx="1">
                  <c:v>1.4999999999999999E-2</c:v>
                </c:pt>
                <c:pt idx="2">
                  <c:v>0.03</c:v>
                </c:pt>
                <c:pt idx="3">
                  <c:v>7.3999999999999996E-2</c:v>
                </c:pt>
                <c:pt idx="4">
                  <c:v>8.8999999999999996E-2</c:v>
                </c:pt>
                <c:pt idx="5">
                  <c:v>0.25900000000000001</c:v>
                </c:pt>
                <c:pt idx="6">
                  <c:v>0.26700000000000002</c:v>
                </c:pt>
                <c:pt idx="7">
                  <c:v>0.27400000000000002</c:v>
                </c:pt>
                <c:pt idx="8">
                  <c:v>0.45900000000000002</c:v>
                </c:pt>
                <c:pt idx="9">
                  <c:v>0.51900000000000002</c:v>
                </c:pt>
                <c:pt idx="10">
                  <c:v>0.64400000000000002</c:v>
                </c:pt>
              </c:numCache>
            </c:numRef>
          </c:val>
        </c:ser>
        <c:dLbls>
          <c:showLegendKey val="0"/>
          <c:showVal val="0"/>
          <c:showCatName val="0"/>
          <c:showSerName val="0"/>
          <c:showPercent val="0"/>
          <c:showBubbleSize val="0"/>
        </c:dLbls>
        <c:gapWidth val="150"/>
        <c:axId val="145733120"/>
        <c:axId val="63342848"/>
      </c:barChart>
      <c:catAx>
        <c:axId val="145733120"/>
        <c:scaling>
          <c:orientation val="minMax"/>
        </c:scaling>
        <c:delete val="0"/>
        <c:axPos val="l"/>
        <c:numFmt formatCode="General" sourceLinked="1"/>
        <c:majorTickMark val="out"/>
        <c:minorTickMark val="none"/>
        <c:tickLblPos val="nextTo"/>
        <c:txPr>
          <a:bodyPr/>
          <a:lstStyle/>
          <a:p>
            <a:pPr>
              <a:defRPr sz="800">
                <a:latin typeface="HG丸ｺﾞｼｯｸM-PRO" panose="020F0600000000000000" pitchFamily="50" charset="-128"/>
                <a:ea typeface="HG丸ｺﾞｼｯｸM-PRO" panose="020F0600000000000000" pitchFamily="50" charset="-128"/>
              </a:defRPr>
            </a:pPr>
            <a:endParaRPr lang="ja-JP"/>
          </a:p>
        </c:txPr>
        <c:crossAx val="63342848"/>
        <c:crosses val="autoZero"/>
        <c:auto val="1"/>
        <c:lblAlgn val="ctr"/>
        <c:lblOffset val="100"/>
        <c:noMultiLvlLbl val="0"/>
      </c:catAx>
      <c:valAx>
        <c:axId val="63342848"/>
        <c:scaling>
          <c:orientation val="minMax"/>
          <c:max val="1"/>
        </c:scaling>
        <c:delete val="0"/>
        <c:axPos val="b"/>
        <c:majorGridlines/>
        <c:numFmt formatCode="0.0%" sourceLinked="1"/>
        <c:majorTickMark val="out"/>
        <c:minorTickMark val="none"/>
        <c:tickLblPos val="nextTo"/>
        <c:crossAx val="145733120"/>
        <c:crosses val="autoZero"/>
        <c:crossBetween val="between"/>
        <c:majorUnit val="0.2"/>
      </c:valAx>
    </c:plotArea>
    <c:plotVisOnly val="1"/>
    <c:dispBlanksAs val="gap"/>
    <c:showDLblsOverMax val="0"/>
  </c:chart>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014111973078699"/>
          <c:y val="6.636500754147813E-2"/>
          <c:w val="0.47854429570011281"/>
          <c:h val="0.78249379461051527"/>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'[アンケート集計表（0115企画室加筆）.xlsx]問17今後の検討'!$A$11:$A$16</c:f>
              <c:strCache>
                <c:ptCount val="6"/>
                <c:pt idx="0">
                  <c:v>無回答</c:v>
                </c:pt>
                <c:pt idx="1">
                  <c:v>バックアップ拠点機能は大阪・関西にないが、今後整備する計画がある</c:v>
                </c:pt>
                <c:pt idx="2">
                  <c:v>バックアップ拠点機能を大阪・関西に整備する可能性はない</c:v>
                </c:pt>
                <c:pt idx="3">
                  <c:v>バックアップ拠点機能は大阪・関西にないが、今後整備する可能性はある</c:v>
                </c:pt>
                <c:pt idx="4">
                  <c:v>すでにバックアップ拠点機能が大阪・関西にあり、今後さらに体制等を拡充したい</c:v>
                </c:pt>
                <c:pt idx="5">
                  <c:v>すでにバックアップ拠点機能が大阪・関西にあり、現状のまま活用</c:v>
                </c:pt>
              </c:strCache>
            </c:strRef>
          </c:cat>
          <c:val>
            <c:numRef>
              <c:f>'[アンケート集計表（0115企画室加筆）.xlsx]問17今後の検討'!$B$11:$B$16</c:f>
              <c:numCache>
                <c:formatCode>0.0%</c:formatCode>
                <c:ptCount val="6"/>
                <c:pt idx="0">
                  <c:v>7.0000000000000001E-3</c:v>
                </c:pt>
                <c:pt idx="1">
                  <c:v>3.6999999999999998E-2</c:v>
                </c:pt>
                <c:pt idx="2">
                  <c:v>0.193</c:v>
                </c:pt>
                <c:pt idx="3">
                  <c:v>0.222</c:v>
                </c:pt>
                <c:pt idx="4">
                  <c:v>0.23</c:v>
                </c:pt>
                <c:pt idx="5">
                  <c:v>0.311</c:v>
                </c:pt>
              </c:numCache>
            </c:numRef>
          </c:val>
        </c:ser>
        <c:dLbls>
          <c:showLegendKey val="0"/>
          <c:showVal val="0"/>
          <c:showCatName val="0"/>
          <c:showSerName val="0"/>
          <c:showPercent val="0"/>
          <c:showBubbleSize val="0"/>
        </c:dLbls>
        <c:gapWidth val="150"/>
        <c:axId val="145733632"/>
        <c:axId val="63344576"/>
      </c:barChart>
      <c:catAx>
        <c:axId val="145733632"/>
        <c:scaling>
          <c:orientation val="minMax"/>
        </c:scaling>
        <c:delete val="0"/>
        <c:axPos val="l"/>
        <c:numFmt formatCode="General" sourceLinked="1"/>
        <c:majorTickMark val="out"/>
        <c:minorTickMark val="none"/>
        <c:tickLblPos val="nextTo"/>
        <c:txPr>
          <a:bodyPr/>
          <a:lstStyle/>
          <a:p>
            <a:pPr algn="l">
              <a:defRPr sz="800">
                <a:latin typeface="HG丸ｺﾞｼｯｸM-PRO" panose="020F0600000000000000" pitchFamily="50" charset="-128"/>
                <a:ea typeface="HG丸ｺﾞｼｯｸM-PRO" panose="020F0600000000000000" pitchFamily="50" charset="-128"/>
              </a:defRPr>
            </a:pPr>
            <a:endParaRPr lang="ja-JP"/>
          </a:p>
        </c:txPr>
        <c:crossAx val="63344576"/>
        <c:crosses val="autoZero"/>
        <c:auto val="1"/>
        <c:lblAlgn val="ctr"/>
        <c:lblOffset val="100"/>
        <c:noMultiLvlLbl val="0"/>
      </c:catAx>
      <c:valAx>
        <c:axId val="63344576"/>
        <c:scaling>
          <c:orientation val="minMax"/>
          <c:max val="1"/>
        </c:scaling>
        <c:delete val="0"/>
        <c:axPos val="b"/>
        <c:majorGridlines/>
        <c:numFmt formatCode="0.0%" sourceLinked="1"/>
        <c:majorTickMark val="out"/>
        <c:minorTickMark val="none"/>
        <c:tickLblPos val="nextTo"/>
        <c:crossAx val="145733632"/>
        <c:crosses val="autoZero"/>
        <c:crossBetween val="between"/>
        <c:majorUnit val="0.2"/>
      </c:valAx>
    </c:plotArea>
    <c:plotVisOnly val="1"/>
    <c:dispBlanksAs val="gap"/>
    <c:showDLblsOverMax val="0"/>
  </c:char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'[アンケート集計表（0115企画室加筆）.xlsx]問３危機事象'!$A$11:$A$16</c:f>
              <c:strCache>
                <c:ptCount val="6"/>
                <c:pt idx="0">
                  <c:v>個別リスクは想定していない</c:v>
                </c:pt>
                <c:pt idx="1">
                  <c:v>１～４以外の個別リスク</c:v>
                </c:pt>
                <c:pt idx="2">
                  <c:v>テロ</c:v>
                </c:pt>
                <c:pt idx="3">
                  <c:v>パンデミック（SARS、デング熱など）</c:v>
                </c:pt>
                <c:pt idx="4">
                  <c:v>水害（津波、洪水、高潮等）</c:v>
                </c:pt>
                <c:pt idx="5">
                  <c:v>首都直下地震　</c:v>
                </c:pt>
              </c:strCache>
            </c:strRef>
          </c:cat>
          <c:val>
            <c:numRef>
              <c:f>'[アンケート集計表（0115企画室加筆）.xlsx]問３危機事象'!$B$11:$B$16</c:f>
              <c:numCache>
                <c:formatCode>0.0%</c:formatCode>
                <c:ptCount val="6"/>
                <c:pt idx="0">
                  <c:v>6.9000000000000006E-2</c:v>
                </c:pt>
                <c:pt idx="1">
                  <c:v>0.14499999999999999</c:v>
                </c:pt>
                <c:pt idx="2">
                  <c:v>0.17599999999999999</c:v>
                </c:pt>
                <c:pt idx="3">
                  <c:v>0.435</c:v>
                </c:pt>
                <c:pt idx="4">
                  <c:v>0.435</c:v>
                </c:pt>
                <c:pt idx="5">
                  <c:v>0.86299999999999999</c:v>
                </c:pt>
              </c:numCache>
            </c:numRef>
          </c:val>
        </c:ser>
        <c:dLbls>
          <c:showLegendKey val="0"/>
          <c:showVal val="0"/>
          <c:showCatName val="0"/>
          <c:showSerName val="0"/>
          <c:showPercent val="0"/>
          <c:showBubbleSize val="0"/>
        </c:dLbls>
        <c:gapWidth val="150"/>
        <c:axId val="184934400"/>
        <c:axId val="63710912"/>
      </c:barChart>
      <c:catAx>
        <c:axId val="184934400"/>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63710912"/>
        <c:crosses val="autoZero"/>
        <c:auto val="1"/>
        <c:lblAlgn val="ctr"/>
        <c:lblOffset val="100"/>
        <c:noMultiLvlLbl val="0"/>
      </c:catAx>
      <c:valAx>
        <c:axId val="63710912"/>
        <c:scaling>
          <c:orientation val="minMax"/>
        </c:scaling>
        <c:delete val="0"/>
        <c:axPos val="b"/>
        <c:majorGridlines/>
        <c:numFmt formatCode="0.0%" sourceLinked="1"/>
        <c:majorTickMark val="out"/>
        <c:minorTickMark val="none"/>
        <c:tickLblPos val="nextTo"/>
        <c:crossAx val="184934400"/>
        <c:crosses val="autoZero"/>
        <c:crossBetween val="between"/>
        <c:majorUnit val="0.2"/>
      </c:valAx>
    </c:plotArea>
    <c:plotVisOnly val="1"/>
    <c:dispBlanksAs val="gap"/>
    <c:showDLblsOverMax val="0"/>
  </c:char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'[アンケート集計表（0115企画室加筆）.xlsx]問４事業活動への影響'!$A$14:$A$22</c:f>
              <c:strCache>
                <c:ptCount val="9"/>
                <c:pt idx="0">
                  <c:v>その他</c:v>
                </c:pt>
                <c:pt idx="1">
                  <c:v>業務活動における意思決定の停止</c:v>
                </c:pt>
                <c:pt idx="2">
                  <c:v>社内や取引先等との連絡の途絶</c:v>
                </c:pt>
                <c:pt idx="3">
                  <c:v>データの損傷やシステム障害</c:v>
                </c:pt>
                <c:pt idx="4">
                  <c:v>水道・ガス・電気等のライフラインの途絶</c:v>
                </c:pt>
                <c:pt idx="5">
                  <c:v>交通手段の途絶による通勤困難</c:v>
                </c:pt>
                <c:pt idx="6">
                  <c:v>設備や建物等の物的損害</c:v>
                </c:pt>
                <c:pt idx="7">
                  <c:v>生産体制・サプライチェーンの停止</c:v>
                </c:pt>
                <c:pt idx="8">
                  <c:v>社員の負傷や死亡等の人的損害</c:v>
                </c:pt>
              </c:strCache>
            </c:strRef>
          </c:cat>
          <c:val>
            <c:numRef>
              <c:f>'[アンケート集計表（0115企画室加筆）.xlsx]問４事業活動への影響'!$B$14:$B$22</c:f>
              <c:numCache>
                <c:formatCode>0.0%</c:formatCode>
                <c:ptCount val="9"/>
                <c:pt idx="0">
                  <c:v>0.03</c:v>
                </c:pt>
                <c:pt idx="1">
                  <c:v>0.20699999999999999</c:v>
                </c:pt>
                <c:pt idx="2">
                  <c:v>0.222</c:v>
                </c:pt>
                <c:pt idx="3">
                  <c:v>0.23699999999999999</c:v>
                </c:pt>
                <c:pt idx="4">
                  <c:v>0.24399999999999999</c:v>
                </c:pt>
                <c:pt idx="5">
                  <c:v>0.24399999999999999</c:v>
                </c:pt>
                <c:pt idx="6">
                  <c:v>0.26700000000000002</c:v>
                </c:pt>
                <c:pt idx="7">
                  <c:v>0.28100000000000003</c:v>
                </c:pt>
                <c:pt idx="8">
                  <c:v>0.8</c:v>
                </c:pt>
              </c:numCache>
            </c:numRef>
          </c:val>
        </c:ser>
        <c:dLbls>
          <c:showLegendKey val="0"/>
          <c:showVal val="0"/>
          <c:showCatName val="0"/>
          <c:showSerName val="0"/>
          <c:showPercent val="0"/>
          <c:showBubbleSize val="0"/>
        </c:dLbls>
        <c:gapWidth val="150"/>
        <c:axId val="184997376"/>
        <c:axId val="63713216"/>
      </c:barChart>
      <c:catAx>
        <c:axId val="184997376"/>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63713216"/>
        <c:crosses val="autoZero"/>
        <c:auto val="1"/>
        <c:lblAlgn val="ctr"/>
        <c:lblOffset val="100"/>
        <c:noMultiLvlLbl val="0"/>
      </c:catAx>
      <c:valAx>
        <c:axId val="63713216"/>
        <c:scaling>
          <c:orientation val="minMax"/>
          <c:max val="1"/>
        </c:scaling>
        <c:delete val="0"/>
        <c:axPos val="b"/>
        <c:majorGridlines/>
        <c:numFmt formatCode="0.0%" sourceLinked="1"/>
        <c:majorTickMark val="out"/>
        <c:minorTickMark val="none"/>
        <c:tickLblPos val="nextTo"/>
        <c:crossAx val="184997376"/>
        <c:crosses val="autoZero"/>
        <c:crossBetween val="between"/>
        <c:majorUnit val="0.2"/>
      </c:valAx>
    </c:plotArea>
    <c:plotVisOnly val="1"/>
    <c:dispBlanksAs val="gap"/>
    <c:showDLblsOverMax val="0"/>
  </c:char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'[アンケート集計表（0115企画室加筆）.xlsx]問５行政機能不全の影響'!$A$10:$A$14</c:f>
              <c:strCache>
                <c:ptCount val="5"/>
                <c:pt idx="0">
                  <c:v>その他</c:v>
                </c:pt>
                <c:pt idx="1">
                  <c:v>特にない</c:v>
                </c:pt>
                <c:pt idx="2">
                  <c:v>国の相談・問い合わせ業務</c:v>
                </c:pt>
                <c:pt idx="3">
                  <c:v>国の業界等との調整業務</c:v>
                </c:pt>
                <c:pt idx="4">
                  <c:v>国の許認可や届け出にかかる業務</c:v>
                </c:pt>
              </c:strCache>
            </c:strRef>
          </c:cat>
          <c:val>
            <c:numRef>
              <c:f>'[アンケート集計表（0115企画室加筆）.xlsx]問５行政機能不全の影響'!$B$10:$B$14</c:f>
              <c:numCache>
                <c:formatCode>0.0%</c:formatCode>
                <c:ptCount val="5"/>
                <c:pt idx="0">
                  <c:v>5.8999999999999997E-2</c:v>
                </c:pt>
                <c:pt idx="1">
                  <c:v>0.20699999999999999</c:v>
                </c:pt>
                <c:pt idx="2">
                  <c:v>0.31900000000000001</c:v>
                </c:pt>
                <c:pt idx="3">
                  <c:v>0.34100000000000003</c:v>
                </c:pt>
                <c:pt idx="4">
                  <c:v>0.64400000000000002</c:v>
                </c:pt>
              </c:numCache>
            </c:numRef>
          </c:val>
        </c:ser>
        <c:dLbls>
          <c:showLegendKey val="0"/>
          <c:showVal val="0"/>
          <c:showCatName val="0"/>
          <c:showSerName val="0"/>
          <c:showPercent val="0"/>
          <c:showBubbleSize val="0"/>
        </c:dLbls>
        <c:gapWidth val="150"/>
        <c:axId val="184997888"/>
        <c:axId val="63714944"/>
      </c:barChart>
      <c:catAx>
        <c:axId val="184997888"/>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63714944"/>
        <c:crosses val="autoZero"/>
        <c:auto val="1"/>
        <c:lblAlgn val="ctr"/>
        <c:lblOffset val="100"/>
        <c:noMultiLvlLbl val="0"/>
      </c:catAx>
      <c:valAx>
        <c:axId val="63714944"/>
        <c:scaling>
          <c:orientation val="minMax"/>
          <c:max val="1"/>
          <c:min val="0"/>
        </c:scaling>
        <c:delete val="0"/>
        <c:axPos val="b"/>
        <c:majorGridlines/>
        <c:numFmt formatCode="0.0%" sourceLinked="1"/>
        <c:majorTickMark val="out"/>
        <c:minorTickMark val="none"/>
        <c:tickLblPos val="nextTo"/>
        <c:crossAx val="184997888"/>
        <c:crosses val="autoZero"/>
        <c:crossBetween val="between"/>
        <c:majorUnit val="0.2"/>
      </c:valAx>
    </c:plotArea>
    <c:plotVisOnly val="1"/>
    <c:dispBlanksAs val="gap"/>
    <c:showDLblsOverMax val="0"/>
  </c:char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818772772408601"/>
          <c:y val="4.9890754603913123E-2"/>
          <c:w val="0.47635803679493632"/>
          <c:h val="0.74487344065708716"/>
        </c:manualLayout>
      </c:layout>
      <c:barChart>
        <c:barDir val="bar"/>
        <c:grouping val="percentStacked"/>
        <c:varyColors val="0"/>
        <c:ser>
          <c:idx val="0"/>
          <c:order val="0"/>
          <c:tx>
            <c:strRef>
              <c:f>'[アンケート集計表（0115企画室加筆）.xlsx]問６企業での取組み状況'!$C$2</c:f>
              <c:strCache>
                <c:ptCount val="1"/>
                <c:pt idx="0">
                  <c:v>現在取り組んでいる</c:v>
                </c:pt>
              </c:strCache>
            </c:strRef>
          </c:tx>
          <c:spPr>
            <a:pattFill prst="pct20">
              <a:fgClr>
                <a:schemeClr val="bg1"/>
              </a:fgClr>
              <a:bgClr>
                <a:schemeClr val="accent5">
                  <a:lumMod val="50000"/>
                </a:schemeClr>
              </a:bgClr>
            </a:pattFill>
            <a:ln>
              <a:solidFill>
                <a:schemeClr val="tx1"/>
              </a:solidFill>
            </a:ln>
          </c:spPr>
          <c:invertIfNegative val="0"/>
          <c:dLbls>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'[アンケート集計表（0115企画室加筆）.xlsx]問６企業での取組み状況'!$B$18:$B$29</c:f>
              <c:strCache>
                <c:ptCount val="12"/>
                <c:pt idx="0">
                  <c:v>事業再編・リストラを想定した対応の検討</c:v>
                </c:pt>
                <c:pt idx="1">
                  <c:v>情報システムの二重化</c:v>
                </c:pt>
                <c:pt idx="2">
                  <c:v>電源の二重化（非常用電源の設置など）</c:v>
                </c:pt>
                <c:pt idx="3">
                  <c:v>建物等の耐震化</c:v>
                </c:pt>
                <c:pt idx="4">
                  <c:v>事業拠点の分散立地</c:v>
                </c:pt>
                <c:pt idx="5">
                  <c:v>代替輸送方法の検討</c:v>
                </c:pt>
                <c:pt idx="6">
                  <c:v>他社との代替生産の取決め</c:v>
                </c:pt>
                <c:pt idx="7">
                  <c:v>地域連携（自治体との連携、企業間連携等）
による防災活動への参画</c:v>
                </c:pt>
                <c:pt idx="8">
                  <c:v>一時滞在施設（※）としての協力</c:v>
                </c:pt>
                <c:pt idx="9">
                  <c:v>従業員以外の外部用の食料等の備蓄</c:v>
                </c:pt>
                <c:pt idx="10">
                  <c:v>従業員用の食料等の確保</c:v>
                </c:pt>
                <c:pt idx="11">
                  <c:v>定期的な訓練</c:v>
                </c:pt>
              </c:strCache>
            </c:strRef>
          </c:cat>
          <c:val>
            <c:numRef>
              <c:f>'[アンケート集計表（0115企画室加筆）.xlsx]問６企業での取組み状況'!$C$18:$C$29</c:f>
              <c:numCache>
                <c:formatCode>0.0%</c:formatCode>
                <c:ptCount val="12"/>
                <c:pt idx="0">
                  <c:v>8.1481481481481488E-2</c:v>
                </c:pt>
                <c:pt idx="1">
                  <c:v>0.75555555555555554</c:v>
                </c:pt>
                <c:pt idx="2">
                  <c:v>0.68888888888888888</c:v>
                </c:pt>
                <c:pt idx="3">
                  <c:v>0.75555555555555554</c:v>
                </c:pt>
                <c:pt idx="4">
                  <c:v>0.51111111111111107</c:v>
                </c:pt>
                <c:pt idx="5">
                  <c:v>0.21481481481481482</c:v>
                </c:pt>
                <c:pt idx="6">
                  <c:v>0.1037037037037037</c:v>
                </c:pt>
                <c:pt idx="7">
                  <c:v>0.45185185185185184</c:v>
                </c:pt>
                <c:pt idx="8">
                  <c:v>0.2074074074074074</c:v>
                </c:pt>
                <c:pt idx="9">
                  <c:v>0.34074074074074073</c:v>
                </c:pt>
                <c:pt idx="10">
                  <c:v>0.94074074074074077</c:v>
                </c:pt>
                <c:pt idx="11">
                  <c:v>0.89629629629629626</c:v>
                </c:pt>
              </c:numCache>
            </c:numRef>
          </c:val>
        </c:ser>
        <c:ser>
          <c:idx val="1"/>
          <c:order val="1"/>
          <c:tx>
            <c:strRef>
              <c:f>'[アンケート集計表（0115企画室加筆）.xlsx]問６企業での取組み状況'!$D$2</c:f>
              <c:strCache>
                <c:ptCount val="1"/>
                <c:pt idx="0">
                  <c:v>現在取り組んでいないが今後取り組みたい</c:v>
                </c:pt>
              </c:strCache>
            </c:strRef>
          </c:tx>
          <c:spPr>
            <a:pattFill prst="lgConfetti">
              <a:fgClr>
                <a:schemeClr val="accent6">
                  <a:lumMod val="50000"/>
                </a:schemeClr>
              </a:fgClr>
              <a:bgClr>
                <a:schemeClr val="bg1"/>
              </a:bgClr>
            </a:pattFill>
            <a:ln>
              <a:solidFill>
                <a:schemeClr val="tx1"/>
              </a:solidFill>
            </a:ln>
          </c:spPr>
          <c:invertIfNegative val="0"/>
          <c:dLbls>
            <c:dLbl>
              <c:idx val="10"/>
              <c:layout>
                <c:manualLayout>
                  <c:x val="-1.0831029313420861E-2"/>
                  <c:y val="-2.16578646078178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337125935507307E-2"/>
                  <c:y val="-4.399817669093470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solidFill>
                <a:schemeClr val="bg1">
                  <a:alpha val="70000"/>
                </a:schemeClr>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'[アンケート集計表（0115企画室加筆）.xlsx]問６企業での取組み状況'!$B$18:$B$29</c:f>
              <c:strCache>
                <c:ptCount val="12"/>
                <c:pt idx="0">
                  <c:v>事業再編・リストラを想定した対応の検討</c:v>
                </c:pt>
                <c:pt idx="1">
                  <c:v>情報システムの二重化</c:v>
                </c:pt>
                <c:pt idx="2">
                  <c:v>電源の二重化（非常用電源の設置など）</c:v>
                </c:pt>
                <c:pt idx="3">
                  <c:v>建物等の耐震化</c:v>
                </c:pt>
                <c:pt idx="4">
                  <c:v>事業拠点の分散立地</c:v>
                </c:pt>
                <c:pt idx="5">
                  <c:v>代替輸送方法の検討</c:v>
                </c:pt>
                <c:pt idx="6">
                  <c:v>他社との代替生産の取決め</c:v>
                </c:pt>
                <c:pt idx="7">
                  <c:v>地域連携（自治体との連携、企業間連携等）
による防災活動への参画</c:v>
                </c:pt>
                <c:pt idx="8">
                  <c:v>一時滞在施設（※）としての協力</c:v>
                </c:pt>
                <c:pt idx="9">
                  <c:v>従業員以外の外部用の食料等の備蓄</c:v>
                </c:pt>
                <c:pt idx="10">
                  <c:v>従業員用の食料等の確保</c:v>
                </c:pt>
                <c:pt idx="11">
                  <c:v>定期的な訓練</c:v>
                </c:pt>
              </c:strCache>
            </c:strRef>
          </c:cat>
          <c:val>
            <c:numRef>
              <c:f>'[アンケート集計表（0115企画室加筆）.xlsx]問６企業での取組み状況'!$D$18:$D$29</c:f>
              <c:numCache>
                <c:formatCode>0.0%</c:formatCode>
                <c:ptCount val="12"/>
                <c:pt idx="0">
                  <c:v>0.16296296296296298</c:v>
                </c:pt>
                <c:pt idx="1">
                  <c:v>0.11851851851851852</c:v>
                </c:pt>
                <c:pt idx="2">
                  <c:v>0.17037037037037037</c:v>
                </c:pt>
                <c:pt idx="3">
                  <c:v>5.185185185185185E-2</c:v>
                </c:pt>
                <c:pt idx="4">
                  <c:v>0.17777777777777778</c:v>
                </c:pt>
                <c:pt idx="5">
                  <c:v>0.28888888888888886</c:v>
                </c:pt>
                <c:pt idx="6">
                  <c:v>0.17777777777777778</c:v>
                </c:pt>
                <c:pt idx="7">
                  <c:v>0.27407407407407408</c:v>
                </c:pt>
                <c:pt idx="8">
                  <c:v>0.2</c:v>
                </c:pt>
                <c:pt idx="9">
                  <c:v>0.16296296296296298</c:v>
                </c:pt>
                <c:pt idx="10">
                  <c:v>5.185185185185185E-2</c:v>
                </c:pt>
                <c:pt idx="11">
                  <c:v>7.407407407407407E-2</c:v>
                </c:pt>
              </c:numCache>
            </c:numRef>
          </c:val>
        </c:ser>
        <c:ser>
          <c:idx val="2"/>
          <c:order val="2"/>
          <c:tx>
            <c:strRef>
              <c:f>'[アンケート集計表（0115企画室加筆）.xlsx]問６企業での取組み状況'!$E$2</c:f>
              <c:strCache>
                <c:ptCount val="1"/>
                <c:pt idx="0">
                  <c:v>取り組む予定は今のところない</c:v>
                </c:pt>
              </c:strCache>
            </c:strRef>
          </c:tx>
          <c:spPr>
            <a:pattFill prst="pct25">
              <a:fgClr>
                <a:schemeClr val="tx2">
                  <a:lumMod val="75000"/>
                </a:schemeClr>
              </a:fgClr>
              <a:bgClr>
                <a:schemeClr val="bg1"/>
              </a:bgClr>
            </a:pattFill>
            <a:ln>
              <a:solidFill>
                <a:schemeClr val="tx1"/>
              </a:solidFill>
            </a:ln>
          </c:spPr>
          <c:invertIfNegative val="0"/>
          <c:dLbls>
            <c:dLbl>
              <c:idx val="1"/>
              <c:layout>
                <c:manualLayout>
                  <c:x val="-2.1637612918097887E-3"/>
                  <c:y val="-2.010928138095237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5146329042668522E-2"/>
                  <c:y val="-2.61400075269288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2997390367582153E-2"/>
                  <c:y val="-4.3986143737742421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alpha val="75000"/>
                </a:schemeClr>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'[アンケート集計表（0115企画室加筆）.xlsx]問６企業での取組み状況'!$B$18:$B$29</c:f>
              <c:strCache>
                <c:ptCount val="12"/>
                <c:pt idx="0">
                  <c:v>事業再編・リストラを想定した対応の検討</c:v>
                </c:pt>
                <c:pt idx="1">
                  <c:v>情報システムの二重化</c:v>
                </c:pt>
                <c:pt idx="2">
                  <c:v>電源の二重化（非常用電源の設置など）</c:v>
                </c:pt>
                <c:pt idx="3">
                  <c:v>建物等の耐震化</c:v>
                </c:pt>
                <c:pt idx="4">
                  <c:v>事業拠点の分散立地</c:v>
                </c:pt>
                <c:pt idx="5">
                  <c:v>代替輸送方法の検討</c:v>
                </c:pt>
                <c:pt idx="6">
                  <c:v>他社との代替生産の取決め</c:v>
                </c:pt>
                <c:pt idx="7">
                  <c:v>地域連携（自治体との連携、企業間連携等）
による防災活動への参画</c:v>
                </c:pt>
                <c:pt idx="8">
                  <c:v>一時滞在施設（※）としての協力</c:v>
                </c:pt>
                <c:pt idx="9">
                  <c:v>従業員以外の外部用の食料等の備蓄</c:v>
                </c:pt>
                <c:pt idx="10">
                  <c:v>従業員用の食料等の確保</c:v>
                </c:pt>
                <c:pt idx="11">
                  <c:v>定期的な訓練</c:v>
                </c:pt>
              </c:strCache>
            </c:strRef>
          </c:cat>
          <c:val>
            <c:numRef>
              <c:f>'[アンケート集計表（0115企画室加筆）.xlsx]問６企業での取組み状況'!$E$18:$E$29</c:f>
              <c:numCache>
                <c:formatCode>0.0%</c:formatCode>
                <c:ptCount val="12"/>
                <c:pt idx="0">
                  <c:v>0.6518518518518519</c:v>
                </c:pt>
                <c:pt idx="1">
                  <c:v>9.6296296296296297E-2</c:v>
                </c:pt>
                <c:pt idx="2">
                  <c:v>8.8888888888888892E-2</c:v>
                </c:pt>
                <c:pt idx="3">
                  <c:v>0.15555555555555556</c:v>
                </c:pt>
                <c:pt idx="4">
                  <c:v>0.2814814814814815</c:v>
                </c:pt>
                <c:pt idx="5">
                  <c:v>0.40740740740740738</c:v>
                </c:pt>
                <c:pt idx="6">
                  <c:v>0.59259259259259256</c:v>
                </c:pt>
                <c:pt idx="7">
                  <c:v>0.2074074074074074</c:v>
                </c:pt>
                <c:pt idx="8">
                  <c:v>0.53333333333333333</c:v>
                </c:pt>
                <c:pt idx="9">
                  <c:v>0.44444444444444442</c:v>
                </c:pt>
                <c:pt idx="10">
                  <c:v>7.4074074074074077E-3</c:v>
                </c:pt>
                <c:pt idx="11">
                  <c:v>1.4814814814814815E-2</c:v>
                </c:pt>
              </c:numCache>
            </c:numRef>
          </c:val>
        </c:ser>
        <c:ser>
          <c:idx val="3"/>
          <c:order val="3"/>
          <c:tx>
            <c:strRef>
              <c:f>'[アンケート集計表（0115企画室加筆）.xlsx]問６企業での取組み状況'!$F$2</c:f>
              <c:strCache>
                <c:ptCount val="1"/>
                <c:pt idx="0">
                  <c:v>無回答</c:v>
                </c:pt>
              </c:strCache>
            </c:strRef>
          </c:tx>
          <c:spPr>
            <a:solidFill>
              <a:schemeClr val="accent4">
                <a:lumMod val="50000"/>
              </a:schemeClr>
            </a:solidFill>
            <a:ln>
              <a:solidFill>
                <a:schemeClr val="tx1"/>
              </a:solidFill>
            </a:ln>
          </c:spPr>
          <c:invertIfNegative val="0"/>
          <c:dLbls>
            <c:dLbl>
              <c:idx val="1"/>
              <c:layout>
                <c:manualLayout>
                  <c:x val="1.2982567750858732E-2"/>
                  <c:y val="-1.583283314774614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529067556221674E-2"/>
                  <c:y val="2.24110159142918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layout>
                <c:manualLayout>
                  <c:x val="1.731009033447831E-2"/>
                  <c:y val="-4.2226166005038958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alpha val="75000"/>
                </a:schemeClr>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'[アンケート集計表（0115企画室加筆）.xlsx]問６企業での取組み状況'!$B$18:$B$29</c:f>
              <c:strCache>
                <c:ptCount val="12"/>
                <c:pt idx="0">
                  <c:v>事業再編・リストラを想定した対応の検討</c:v>
                </c:pt>
                <c:pt idx="1">
                  <c:v>情報システムの二重化</c:v>
                </c:pt>
                <c:pt idx="2">
                  <c:v>電源の二重化（非常用電源の設置など）</c:v>
                </c:pt>
                <c:pt idx="3">
                  <c:v>建物等の耐震化</c:v>
                </c:pt>
                <c:pt idx="4">
                  <c:v>事業拠点の分散立地</c:v>
                </c:pt>
                <c:pt idx="5">
                  <c:v>代替輸送方法の検討</c:v>
                </c:pt>
                <c:pt idx="6">
                  <c:v>他社との代替生産の取決め</c:v>
                </c:pt>
                <c:pt idx="7">
                  <c:v>地域連携（自治体との連携、企業間連携等）
による防災活動への参画</c:v>
                </c:pt>
                <c:pt idx="8">
                  <c:v>一時滞在施設（※）としての協力</c:v>
                </c:pt>
                <c:pt idx="9">
                  <c:v>従業員以外の外部用の食料等の備蓄</c:v>
                </c:pt>
                <c:pt idx="10">
                  <c:v>従業員用の食料等の確保</c:v>
                </c:pt>
                <c:pt idx="11">
                  <c:v>定期的な訓練</c:v>
                </c:pt>
              </c:strCache>
            </c:strRef>
          </c:cat>
          <c:val>
            <c:numRef>
              <c:f>'[アンケート集計表（0115企画室加筆）.xlsx]問６企業での取組み状況'!$F$18:$F$29</c:f>
              <c:numCache>
                <c:formatCode>0.0%</c:formatCode>
                <c:ptCount val="12"/>
                <c:pt idx="0">
                  <c:v>0.1037037037037037</c:v>
                </c:pt>
                <c:pt idx="1">
                  <c:v>2.9629629629629631E-2</c:v>
                </c:pt>
                <c:pt idx="2">
                  <c:v>5.185185185185185E-2</c:v>
                </c:pt>
                <c:pt idx="3">
                  <c:v>3.7037037037037035E-2</c:v>
                </c:pt>
                <c:pt idx="4">
                  <c:v>2.9629629629629631E-2</c:v>
                </c:pt>
                <c:pt idx="5">
                  <c:v>8.8888888888888892E-2</c:v>
                </c:pt>
                <c:pt idx="6">
                  <c:v>0.12592592592592591</c:v>
                </c:pt>
                <c:pt idx="7">
                  <c:v>6.6666666666666666E-2</c:v>
                </c:pt>
                <c:pt idx="8">
                  <c:v>5.9259259259259262E-2</c:v>
                </c:pt>
                <c:pt idx="9">
                  <c:v>5.185185185185185E-2</c:v>
                </c:pt>
                <c:pt idx="10">
                  <c:v>0</c:v>
                </c:pt>
                <c:pt idx="11">
                  <c:v>1.4814814814814815E-2</c:v>
                </c:pt>
              </c:numCache>
            </c:numRef>
          </c:val>
        </c:ser>
        <c:dLbls>
          <c:showLegendKey val="0"/>
          <c:showVal val="0"/>
          <c:showCatName val="0"/>
          <c:showSerName val="0"/>
          <c:showPercent val="0"/>
          <c:showBubbleSize val="0"/>
        </c:dLbls>
        <c:gapWidth val="35"/>
        <c:overlap val="100"/>
        <c:axId val="144904192"/>
        <c:axId val="144834560"/>
      </c:barChart>
      <c:catAx>
        <c:axId val="144904192"/>
        <c:scaling>
          <c:orientation val="minMax"/>
        </c:scaling>
        <c:delete val="0"/>
        <c:axPos val="l"/>
        <c:numFmt formatCode="General" sourceLinked="0"/>
        <c:majorTickMark val="out"/>
        <c:minorTickMark val="none"/>
        <c:tickLblPos val="nextTo"/>
        <c:txPr>
          <a:bodyPr/>
          <a:lstStyle/>
          <a:p>
            <a:pPr algn="l">
              <a:defRPr sz="1000">
                <a:latin typeface="HG丸ｺﾞｼｯｸM-PRO" panose="020F0600000000000000" pitchFamily="50" charset="-128"/>
                <a:ea typeface="HG丸ｺﾞｼｯｸM-PRO" panose="020F0600000000000000" pitchFamily="50" charset="-128"/>
              </a:defRPr>
            </a:pPr>
            <a:endParaRPr lang="ja-JP"/>
          </a:p>
        </c:txPr>
        <c:crossAx val="144834560"/>
        <c:crosses val="autoZero"/>
        <c:auto val="1"/>
        <c:lblAlgn val="ctr"/>
        <c:lblOffset val="100"/>
        <c:noMultiLvlLbl val="0"/>
      </c:catAx>
      <c:valAx>
        <c:axId val="144834560"/>
        <c:scaling>
          <c:orientation val="minMax"/>
        </c:scaling>
        <c:delete val="0"/>
        <c:axPos val="b"/>
        <c:majorGridlines/>
        <c:numFmt formatCode="0%" sourceLinked="1"/>
        <c:majorTickMark val="out"/>
        <c:minorTickMark val="none"/>
        <c:tickLblPos val="nextTo"/>
        <c:crossAx val="144904192"/>
        <c:crosses val="autoZero"/>
        <c:crossBetween val="between"/>
      </c:valAx>
    </c:plotArea>
    <c:legend>
      <c:legendPos val="b"/>
      <c:layout>
        <c:manualLayout>
          <c:xMode val="edge"/>
          <c:yMode val="edge"/>
          <c:x val="0.10521414968094764"/>
          <c:y val="0.85592030249549134"/>
          <c:w val="0.85151654085127493"/>
          <c:h val="0.1086591134903747"/>
        </c:manualLayout>
      </c:layout>
      <c:overlay val="0"/>
    </c:legend>
    <c:plotVisOnly val="1"/>
    <c:dispBlanksAs val="gap"/>
    <c:showDLblsOverMax val="0"/>
  </c:char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314386665303561"/>
          <c:y val="9.4623655913978491E-2"/>
          <c:w val="0.50469646031562743"/>
          <c:h val="0.68987824908983153"/>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'[アンケート集計表（0115企画室加筆）.xlsx]問７バックアップ検討状況'!$A$10:$A$13</c:f>
              <c:strCache>
                <c:ptCount val="4"/>
                <c:pt idx="0">
                  <c:v>無回答</c:v>
                </c:pt>
                <c:pt idx="1">
                  <c:v>検討しておらず、今後も予定は無い</c:v>
                </c:pt>
                <c:pt idx="2">
                  <c:v>計画はないが、検討する可能性がある</c:v>
                </c:pt>
                <c:pt idx="3">
                  <c:v>計画がある</c:v>
                </c:pt>
              </c:strCache>
            </c:strRef>
          </c:cat>
          <c:val>
            <c:numRef>
              <c:f>'[アンケート集計表（0115企画室加筆）.xlsx]問７バックアップ検討状況'!$B$10:$B$13</c:f>
              <c:numCache>
                <c:formatCode>0.0%</c:formatCode>
                <c:ptCount val="4"/>
                <c:pt idx="0">
                  <c:v>1.4999999999999999E-2</c:v>
                </c:pt>
                <c:pt idx="1">
                  <c:v>5.1999999999999998E-2</c:v>
                </c:pt>
                <c:pt idx="2">
                  <c:v>0.17799999999999999</c:v>
                </c:pt>
                <c:pt idx="3">
                  <c:v>0.75600000000000001</c:v>
                </c:pt>
              </c:numCache>
            </c:numRef>
          </c:val>
        </c:ser>
        <c:dLbls>
          <c:showLegendKey val="0"/>
          <c:showVal val="0"/>
          <c:showCatName val="0"/>
          <c:showSerName val="0"/>
          <c:showPercent val="0"/>
          <c:showBubbleSize val="0"/>
        </c:dLbls>
        <c:gapWidth val="150"/>
        <c:axId val="145250304"/>
        <c:axId val="144837440"/>
      </c:barChart>
      <c:catAx>
        <c:axId val="145250304"/>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144837440"/>
        <c:crosses val="autoZero"/>
        <c:auto val="1"/>
        <c:lblAlgn val="ctr"/>
        <c:lblOffset val="100"/>
        <c:noMultiLvlLbl val="0"/>
      </c:catAx>
      <c:valAx>
        <c:axId val="144837440"/>
        <c:scaling>
          <c:orientation val="minMax"/>
          <c:max val="1"/>
          <c:min val="0"/>
        </c:scaling>
        <c:delete val="0"/>
        <c:axPos val="b"/>
        <c:majorGridlines/>
        <c:numFmt formatCode="0.0%" sourceLinked="1"/>
        <c:majorTickMark val="out"/>
        <c:minorTickMark val="none"/>
        <c:tickLblPos val="nextTo"/>
        <c:crossAx val="145250304"/>
        <c:crosses val="autoZero"/>
        <c:crossBetween val="between"/>
        <c:majorUnit val="0.2"/>
      </c:valAx>
    </c:plotArea>
    <c:plotVisOnly val="1"/>
    <c:dispBlanksAs val="gap"/>
    <c:showDLblsOverMax val="0"/>
  </c:char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12489063867017"/>
          <c:y val="0.10313075506445672"/>
          <c:w val="0.68619466316710409"/>
          <c:h val="0.73442612491118164"/>
        </c:manualLayout>
      </c:layout>
      <c:barChart>
        <c:barDir val="bar"/>
        <c:grouping val="clustered"/>
        <c:varyColors val="0"/>
        <c:ser>
          <c:idx val="0"/>
          <c:order val="0"/>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'[アンケート集計表（0115企画室加筆）.xlsx]問８バックアップ想定エリア'!$A$13:$A$20</c:f>
              <c:strCache>
                <c:ptCount val="8"/>
                <c:pt idx="0">
                  <c:v>海外</c:v>
                </c:pt>
                <c:pt idx="1">
                  <c:v>大阪以外の関西圏</c:v>
                </c:pt>
                <c:pt idx="2">
                  <c:v>23区以外の東京都内</c:v>
                </c:pt>
                <c:pt idx="3">
                  <c:v>中部圏</c:v>
                </c:pt>
                <c:pt idx="4">
                  <c:v>東京23区</c:v>
                </c:pt>
                <c:pt idx="5">
                  <c:v>その他国内の圏域</c:v>
                </c:pt>
                <c:pt idx="6">
                  <c:v>東京都以外の関東圏</c:v>
                </c:pt>
                <c:pt idx="7">
                  <c:v>大阪府内</c:v>
                </c:pt>
              </c:strCache>
            </c:strRef>
          </c:cat>
          <c:val>
            <c:numRef>
              <c:f>'[アンケート集計表（0115企画室加筆）.xlsx]問８バックアップ想定エリア'!$B$13:$B$20</c:f>
              <c:numCache>
                <c:formatCode>0.0%</c:formatCode>
                <c:ptCount val="8"/>
                <c:pt idx="0">
                  <c:v>3.1E-2</c:v>
                </c:pt>
                <c:pt idx="1">
                  <c:v>3.9E-2</c:v>
                </c:pt>
                <c:pt idx="2">
                  <c:v>7.0000000000000007E-2</c:v>
                </c:pt>
                <c:pt idx="3">
                  <c:v>7.8E-2</c:v>
                </c:pt>
                <c:pt idx="4">
                  <c:v>0.10199999999999999</c:v>
                </c:pt>
                <c:pt idx="5">
                  <c:v>0.109</c:v>
                </c:pt>
                <c:pt idx="6">
                  <c:v>0.32800000000000001</c:v>
                </c:pt>
                <c:pt idx="7">
                  <c:v>0.38300000000000001</c:v>
                </c:pt>
              </c:numCache>
            </c:numRef>
          </c:val>
        </c:ser>
        <c:dLbls>
          <c:showLegendKey val="0"/>
          <c:showVal val="0"/>
          <c:showCatName val="0"/>
          <c:showSerName val="0"/>
          <c:showPercent val="0"/>
          <c:showBubbleSize val="0"/>
        </c:dLbls>
        <c:gapWidth val="150"/>
        <c:axId val="145251840"/>
        <c:axId val="144839168"/>
      </c:barChart>
      <c:catAx>
        <c:axId val="145251840"/>
        <c:scaling>
          <c:orientation val="minMax"/>
        </c:scaling>
        <c:delete val="0"/>
        <c:axPos val="l"/>
        <c:numFmt formatCode="General"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144839168"/>
        <c:crosses val="autoZero"/>
        <c:auto val="1"/>
        <c:lblAlgn val="ctr"/>
        <c:lblOffset val="100"/>
        <c:noMultiLvlLbl val="0"/>
      </c:catAx>
      <c:valAx>
        <c:axId val="144839168"/>
        <c:scaling>
          <c:orientation val="minMax"/>
          <c:max val="1"/>
          <c:min val="0"/>
        </c:scaling>
        <c:delete val="0"/>
        <c:axPos val="b"/>
        <c:majorGridlines/>
        <c:numFmt formatCode="0.0%" sourceLinked="1"/>
        <c:majorTickMark val="out"/>
        <c:minorTickMark val="none"/>
        <c:tickLblPos val="nextTo"/>
        <c:crossAx val="145251840"/>
        <c:crosses val="autoZero"/>
        <c:crossBetween val="between"/>
        <c:majorUnit val="0.2"/>
      </c:valAx>
    </c:plotArea>
    <c:plotVisOnly val="1"/>
    <c:dispBlanksAs val="gap"/>
    <c:showDLblsOverMax val="0"/>
  </c:char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750813297736407"/>
          <c:y val="5.0925925925925923E-2"/>
          <c:w val="0.46366015617617357"/>
          <c:h val="0.83309419655876349"/>
        </c:manualLayout>
      </c:layout>
      <c:barChart>
        <c:barDir val="bar"/>
        <c:grouping val="clustered"/>
        <c:varyColors val="0"/>
        <c:ser>
          <c:idx val="0"/>
          <c:order val="0"/>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'[アンケート集計表（0105企画室加筆）.xlsx]問9エリア選択理由 (改良)'!$A$2:$A$9</c:f>
              <c:strCache>
                <c:ptCount val="8"/>
                <c:pt idx="0">
                  <c:v>行政の働きかけがあったため</c:v>
                </c:pt>
                <c:pt idx="1">
                  <c:v>今後の投資計画における拠点地域であるため</c:v>
                </c:pt>
                <c:pt idx="2">
                  <c:v>その他</c:v>
                </c:pt>
                <c:pt idx="3">
                  <c:v>取引先と近接しているため</c:v>
                </c:pt>
                <c:pt idx="4">
                  <c:v>空港・港湾や鉄道・道路網等の交通基盤が充実しているため</c:v>
                </c:pt>
                <c:pt idx="5">
                  <c:v>自社拠点に近接しているため</c:v>
                </c:pt>
                <c:pt idx="6">
                  <c:v>同時に被災するリスクが小さいため</c:v>
                </c:pt>
                <c:pt idx="7">
                  <c:v>自社拠点（本社、支店、出張所、社員寮など）があるため</c:v>
                </c:pt>
              </c:strCache>
            </c:strRef>
          </c:cat>
          <c:val>
            <c:numRef>
              <c:f>'[アンケート集計表（0105企画室加筆）.xlsx]問9エリア選択理由 (改良)'!$B$2:$B$9</c:f>
              <c:numCache>
                <c:formatCode>General</c:formatCode>
                <c:ptCount val="8"/>
                <c:pt idx="0">
                  <c:v>1</c:v>
                </c:pt>
                <c:pt idx="1">
                  <c:v>2</c:v>
                </c:pt>
                <c:pt idx="2">
                  <c:v>6</c:v>
                </c:pt>
                <c:pt idx="3">
                  <c:v>8</c:v>
                </c:pt>
                <c:pt idx="4">
                  <c:v>12</c:v>
                </c:pt>
                <c:pt idx="5">
                  <c:v>14</c:v>
                </c:pt>
                <c:pt idx="6">
                  <c:v>52</c:v>
                </c:pt>
                <c:pt idx="7">
                  <c:v>116</c:v>
                </c:pt>
              </c:numCache>
            </c:numRef>
          </c:val>
        </c:ser>
        <c:dLbls>
          <c:showLegendKey val="0"/>
          <c:showVal val="0"/>
          <c:showCatName val="0"/>
          <c:showSerName val="0"/>
          <c:showPercent val="0"/>
          <c:showBubbleSize val="0"/>
        </c:dLbls>
        <c:gapWidth val="150"/>
        <c:axId val="144054784"/>
        <c:axId val="63716096"/>
      </c:barChart>
      <c:catAx>
        <c:axId val="144054784"/>
        <c:scaling>
          <c:orientation val="minMax"/>
        </c:scaling>
        <c:delete val="0"/>
        <c:axPos val="l"/>
        <c:numFmt formatCode="General" sourceLinked="0"/>
        <c:majorTickMark val="out"/>
        <c:minorTickMark val="none"/>
        <c:tickLblPos val="nextTo"/>
        <c:txPr>
          <a:bodyPr/>
          <a:lstStyle/>
          <a:p>
            <a:pPr>
              <a:defRPr sz="1000">
                <a:latin typeface="HG丸ｺﾞｼｯｸM-PRO" panose="020F0600000000000000" pitchFamily="50" charset="-128"/>
                <a:ea typeface="HG丸ｺﾞｼｯｸM-PRO" panose="020F0600000000000000" pitchFamily="50" charset="-128"/>
              </a:defRPr>
            </a:pPr>
            <a:endParaRPr lang="ja-JP"/>
          </a:p>
        </c:txPr>
        <c:crossAx val="63716096"/>
        <c:crosses val="autoZero"/>
        <c:auto val="1"/>
        <c:lblAlgn val="ctr"/>
        <c:lblOffset val="100"/>
        <c:noMultiLvlLbl val="0"/>
      </c:catAx>
      <c:valAx>
        <c:axId val="63716096"/>
        <c:scaling>
          <c:orientation val="minMax"/>
          <c:max val="140"/>
        </c:scaling>
        <c:delete val="0"/>
        <c:axPos val="b"/>
        <c:majorGridlines/>
        <c:numFmt formatCode="General" sourceLinked="1"/>
        <c:majorTickMark val="out"/>
        <c:minorTickMark val="none"/>
        <c:tickLblPos val="nextTo"/>
        <c:crossAx val="144054784"/>
        <c:crosses val="autoZero"/>
        <c:crossBetween val="between"/>
        <c:majorUnit val="20"/>
      </c:valAx>
    </c:plotArea>
    <c:plotVisOnly val="1"/>
    <c:dispBlanksAs val="gap"/>
    <c:showDLblsOverMax val="0"/>
  </c:chart>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84DE5-7FAC-4752-90E6-AAB20587D6E2}"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kumimoji="1" lang="ja-JP" altLang="en-US"/>
        </a:p>
      </dgm:t>
    </dgm:pt>
    <dgm:pt modelId="{1920283A-4A33-4F5E-B2FF-174F56B7EFB6}">
      <dgm:prSet phldrT="[テキスト]" custT="1"/>
      <dgm:spPr/>
      <dgm:t>
        <a:bodyPr/>
        <a:lstStyle/>
        <a:p>
          <a:r>
            <a:rPr kumimoji="1" lang="ja-JP" altLang="en-US" sz="1600" b="1" dirty="0">
              <a:latin typeface="HG丸ｺﾞｼｯｸM-PRO" panose="020F0600000000000000" pitchFamily="50" charset="-128"/>
              <a:ea typeface="HG丸ｺﾞｼｯｸM-PRO" panose="020F0600000000000000" pitchFamily="50" charset="-128"/>
            </a:rPr>
            <a:t>１．日本赤十字社本社</a:t>
          </a:r>
        </a:p>
      </dgm:t>
    </dgm:pt>
    <dgm:pt modelId="{5EE33C17-3833-4C1A-B9BD-322C000059C9}" type="parTrans" cxnId="{10504025-2B0F-4404-B055-0EC8594DCD00}">
      <dgm:prSet/>
      <dgm:spPr/>
      <dgm:t>
        <a:bodyPr/>
        <a:lstStyle/>
        <a:p>
          <a:endParaRPr kumimoji="1" lang="ja-JP" altLang="en-US" sz="1600" b="1"/>
        </a:p>
      </dgm:t>
    </dgm:pt>
    <dgm:pt modelId="{8C1BE668-7FA7-45A6-B502-ED0C1F328DF5}" type="sibTrans" cxnId="{10504025-2B0F-4404-B055-0EC8594DCD00}">
      <dgm:prSet custT="1"/>
      <dgm:spPr/>
      <dgm:t>
        <a:bodyPr/>
        <a:lstStyle/>
        <a:p>
          <a:endParaRPr kumimoji="1" lang="ja-JP" altLang="en-US" sz="1800" b="1"/>
        </a:p>
      </dgm:t>
    </dgm:pt>
    <dgm:pt modelId="{EA243DC9-780D-4A76-B75F-A0DB26E740F8}">
      <dgm:prSet phldrT="[テキスト]" custT="1"/>
      <dgm:spPr/>
      <dgm:t>
        <a:bodyPr/>
        <a:lstStyle/>
        <a:p>
          <a:r>
            <a:rPr kumimoji="1" lang="ja-JP" altLang="en-US" sz="1600" b="1" dirty="0">
              <a:latin typeface="HG丸ｺﾞｼｯｸM-PRO" panose="020F0600000000000000" pitchFamily="50" charset="-128"/>
              <a:ea typeface="HG丸ｺﾞｼｯｸM-PRO" panose="020F0600000000000000" pitchFamily="50" charset="-128"/>
            </a:rPr>
            <a:t>２．日本赤十字社幹部看護師</a:t>
          </a:r>
          <a:r>
            <a:rPr kumimoji="1" lang="ja-JP" altLang="en-US" sz="1600" b="1" dirty="0">
              <a:solidFill>
                <a:schemeClr val="bg1"/>
              </a:solidFill>
              <a:latin typeface="HG丸ｺﾞｼｯｸM-PRO" panose="020F0600000000000000" pitchFamily="50" charset="-128"/>
              <a:ea typeface="HG丸ｺﾞｼｯｸM-PRO" panose="020F0600000000000000" pitchFamily="50" charset="-128"/>
            </a:rPr>
            <a:t>研修</a:t>
          </a:r>
          <a:r>
            <a:rPr kumimoji="1" lang="ja-JP" altLang="en-US" sz="1600" b="1" dirty="0">
              <a:latin typeface="HG丸ｺﾞｼｯｸM-PRO" panose="020F0600000000000000" pitchFamily="50" charset="-128"/>
              <a:ea typeface="HG丸ｺﾞｼｯｸM-PRO" panose="020F0600000000000000" pitchFamily="50" charset="-128"/>
            </a:rPr>
            <a:t>センター</a:t>
          </a:r>
        </a:p>
      </dgm:t>
    </dgm:pt>
    <dgm:pt modelId="{06634029-2CA2-4D0B-A91F-19529DB8213B}" type="parTrans" cxnId="{E463AD2E-215E-4FE8-9412-73CEE4176051}">
      <dgm:prSet/>
      <dgm:spPr/>
      <dgm:t>
        <a:bodyPr/>
        <a:lstStyle/>
        <a:p>
          <a:endParaRPr kumimoji="1" lang="ja-JP" altLang="en-US" sz="1600" b="1"/>
        </a:p>
      </dgm:t>
    </dgm:pt>
    <dgm:pt modelId="{3B4118DB-28DC-4D7A-86F7-C58C56A75B9C}" type="sibTrans" cxnId="{E463AD2E-215E-4FE8-9412-73CEE4176051}">
      <dgm:prSet custT="1"/>
      <dgm:spPr/>
      <dgm:t>
        <a:bodyPr/>
        <a:lstStyle/>
        <a:p>
          <a:endParaRPr kumimoji="1" lang="ja-JP" altLang="en-US" sz="1800" b="1"/>
        </a:p>
      </dgm:t>
    </dgm:pt>
    <dgm:pt modelId="{342F481D-85EC-4631-984B-8FBDC0D375E3}">
      <dgm:prSet phldrT="[テキスト]" custT="1"/>
      <dgm:spPr/>
      <dgm:t>
        <a:bodyPr/>
        <a:lstStyle/>
        <a:p>
          <a:r>
            <a:rPr kumimoji="1" lang="ja-JP" altLang="en-US" sz="1600" b="1" dirty="0">
              <a:latin typeface="HG丸ｺﾞｼｯｸM-PRO" panose="020F0600000000000000" pitchFamily="50" charset="-128"/>
              <a:ea typeface="HG丸ｺﾞｼｯｸM-PRO" panose="020F0600000000000000" pitchFamily="50" charset="-128"/>
            </a:rPr>
            <a:t>３．東京都赤十字血液センター立川事業所</a:t>
          </a:r>
        </a:p>
      </dgm:t>
    </dgm:pt>
    <dgm:pt modelId="{097E0C5C-D607-4A45-97EF-3F9E5D7E5580}" type="parTrans" cxnId="{5E4526EE-65F7-4112-A42F-2B0803EC24E5}">
      <dgm:prSet/>
      <dgm:spPr/>
      <dgm:t>
        <a:bodyPr/>
        <a:lstStyle/>
        <a:p>
          <a:endParaRPr kumimoji="1" lang="ja-JP" altLang="en-US" sz="1600" b="1"/>
        </a:p>
      </dgm:t>
    </dgm:pt>
    <dgm:pt modelId="{3C9E0E19-4D6E-4F8A-9923-3A63651374C2}" type="sibTrans" cxnId="{5E4526EE-65F7-4112-A42F-2B0803EC24E5}">
      <dgm:prSet/>
      <dgm:spPr/>
      <dgm:t>
        <a:bodyPr/>
        <a:lstStyle/>
        <a:p>
          <a:endParaRPr kumimoji="1" lang="ja-JP" altLang="en-US" sz="1600" b="1"/>
        </a:p>
      </dgm:t>
    </dgm:pt>
    <dgm:pt modelId="{58593585-25B4-4B94-BFAB-CF1BA7E23E00}" type="pres">
      <dgm:prSet presAssocID="{01484DE5-7FAC-4752-90E6-AAB20587D6E2}" presName="outerComposite" presStyleCnt="0">
        <dgm:presLayoutVars>
          <dgm:chMax val="5"/>
          <dgm:dir/>
          <dgm:resizeHandles val="exact"/>
        </dgm:presLayoutVars>
      </dgm:prSet>
      <dgm:spPr/>
      <dgm:t>
        <a:bodyPr/>
        <a:lstStyle/>
        <a:p>
          <a:endParaRPr kumimoji="1" lang="ja-JP" altLang="en-US"/>
        </a:p>
      </dgm:t>
    </dgm:pt>
    <dgm:pt modelId="{FF0ED8B3-BCC7-49CF-8698-1B9788402939}" type="pres">
      <dgm:prSet presAssocID="{01484DE5-7FAC-4752-90E6-AAB20587D6E2}" presName="dummyMaxCanvas" presStyleCnt="0">
        <dgm:presLayoutVars/>
      </dgm:prSet>
      <dgm:spPr/>
    </dgm:pt>
    <dgm:pt modelId="{4B3107E8-2F12-4A3B-8A21-C1C369D2270E}" type="pres">
      <dgm:prSet presAssocID="{01484DE5-7FAC-4752-90E6-AAB20587D6E2}" presName="ThreeNodes_1" presStyleLbl="node1" presStyleIdx="0" presStyleCnt="3" custScaleX="117647" custLinFactNeighborX="18386" custLinFactNeighborY="-3673">
        <dgm:presLayoutVars>
          <dgm:bulletEnabled val="1"/>
        </dgm:presLayoutVars>
      </dgm:prSet>
      <dgm:spPr/>
      <dgm:t>
        <a:bodyPr/>
        <a:lstStyle/>
        <a:p>
          <a:endParaRPr kumimoji="1" lang="ja-JP" altLang="en-US"/>
        </a:p>
      </dgm:t>
    </dgm:pt>
    <dgm:pt modelId="{B0550424-8A89-40FD-957D-1126335619A8}" type="pres">
      <dgm:prSet presAssocID="{01484DE5-7FAC-4752-90E6-AAB20587D6E2}" presName="ThreeNodes_2" presStyleLbl="node1" presStyleIdx="1" presStyleCnt="3" custScaleX="117647" custLinFactNeighborX="-5295" custLinFactNeighborY="2208">
        <dgm:presLayoutVars>
          <dgm:bulletEnabled val="1"/>
        </dgm:presLayoutVars>
      </dgm:prSet>
      <dgm:spPr/>
      <dgm:t>
        <a:bodyPr/>
        <a:lstStyle/>
        <a:p>
          <a:endParaRPr kumimoji="1" lang="ja-JP" altLang="en-US"/>
        </a:p>
      </dgm:t>
    </dgm:pt>
    <dgm:pt modelId="{DB3D3D79-7540-4913-8178-3500B9637980}" type="pres">
      <dgm:prSet presAssocID="{01484DE5-7FAC-4752-90E6-AAB20587D6E2}" presName="ThreeNodes_3" presStyleLbl="node1" presStyleIdx="2" presStyleCnt="3" custScaleX="117647" custLinFactNeighborX="-9525">
        <dgm:presLayoutVars>
          <dgm:bulletEnabled val="1"/>
        </dgm:presLayoutVars>
      </dgm:prSet>
      <dgm:spPr/>
      <dgm:t>
        <a:bodyPr/>
        <a:lstStyle/>
        <a:p>
          <a:endParaRPr kumimoji="1" lang="ja-JP" altLang="en-US"/>
        </a:p>
      </dgm:t>
    </dgm:pt>
    <dgm:pt modelId="{769DFE82-8C31-44F1-809B-87B2BCCB0965}" type="pres">
      <dgm:prSet presAssocID="{01484DE5-7FAC-4752-90E6-AAB20587D6E2}" presName="ThreeConn_1-2" presStyleLbl="fgAccFollowNode1" presStyleIdx="0" presStyleCnt="2" custLinFactNeighborX="79469" custLinFactNeighborY="4556">
        <dgm:presLayoutVars>
          <dgm:bulletEnabled val="1"/>
        </dgm:presLayoutVars>
      </dgm:prSet>
      <dgm:spPr/>
      <dgm:t>
        <a:bodyPr/>
        <a:lstStyle/>
        <a:p>
          <a:endParaRPr kumimoji="1" lang="ja-JP" altLang="en-US"/>
        </a:p>
      </dgm:t>
    </dgm:pt>
    <dgm:pt modelId="{F6DB9558-984C-476D-BEBE-639D797ED3F1}" type="pres">
      <dgm:prSet presAssocID="{01484DE5-7FAC-4752-90E6-AAB20587D6E2}" presName="ThreeConn_2-3" presStyleLbl="fgAccFollowNode1" presStyleIdx="1" presStyleCnt="2">
        <dgm:presLayoutVars>
          <dgm:bulletEnabled val="1"/>
        </dgm:presLayoutVars>
      </dgm:prSet>
      <dgm:spPr/>
      <dgm:t>
        <a:bodyPr/>
        <a:lstStyle/>
        <a:p>
          <a:endParaRPr kumimoji="1" lang="ja-JP" altLang="en-US"/>
        </a:p>
      </dgm:t>
    </dgm:pt>
    <dgm:pt modelId="{4578C84C-49C7-47BD-96B2-8AD9AA972DE7}" type="pres">
      <dgm:prSet presAssocID="{01484DE5-7FAC-4752-90E6-AAB20587D6E2}" presName="ThreeNodes_1_text" presStyleLbl="node1" presStyleIdx="2" presStyleCnt="3">
        <dgm:presLayoutVars>
          <dgm:bulletEnabled val="1"/>
        </dgm:presLayoutVars>
      </dgm:prSet>
      <dgm:spPr/>
      <dgm:t>
        <a:bodyPr/>
        <a:lstStyle/>
        <a:p>
          <a:endParaRPr kumimoji="1" lang="ja-JP" altLang="en-US"/>
        </a:p>
      </dgm:t>
    </dgm:pt>
    <dgm:pt modelId="{7E9635CE-32B8-42C0-A167-C5B7E4603ECC}" type="pres">
      <dgm:prSet presAssocID="{01484DE5-7FAC-4752-90E6-AAB20587D6E2}" presName="ThreeNodes_2_text" presStyleLbl="node1" presStyleIdx="2" presStyleCnt="3">
        <dgm:presLayoutVars>
          <dgm:bulletEnabled val="1"/>
        </dgm:presLayoutVars>
      </dgm:prSet>
      <dgm:spPr/>
      <dgm:t>
        <a:bodyPr/>
        <a:lstStyle/>
        <a:p>
          <a:endParaRPr kumimoji="1" lang="ja-JP" altLang="en-US"/>
        </a:p>
      </dgm:t>
    </dgm:pt>
    <dgm:pt modelId="{CDA5D344-C940-4E42-AC5A-6189BA5D1F5B}" type="pres">
      <dgm:prSet presAssocID="{01484DE5-7FAC-4752-90E6-AAB20587D6E2}" presName="ThreeNodes_3_text" presStyleLbl="node1" presStyleIdx="2" presStyleCnt="3">
        <dgm:presLayoutVars>
          <dgm:bulletEnabled val="1"/>
        </dgm:presLayoutVars>
      </dgm:prSet>
      <dgm:spPr/>
      <dgm:t>
        <a:bodyPr/>
        <a:lstStyle/>
        <a:p>
          <a:endParaRPr kumimoji="1" lang="ja-JP" altLang="en-US"/>
        </a:p>
      </dgm:t>
    </dgm:pt>
  </dgm:ptLst>
  <dgm:cxnLst>
    <dgm:cxn modelId="{10504025-2B0F-4404-B055-0EC8594DCD00}" srcId="{01484DE5-7FAC-4752-90E6-AAB20587D6E2}" destId="{1920283A-4A33-4F5E-B2FF-174F56B7EFB6}" srcOrd="0" destOrd="0" parTransId="{5EE33C17-3833-4C1A-B9BD-322C000059C9}" sibTransId="{8C1BE668-7FA7-45A6-B502-ED0C1F328DF5}"/>
    <dgm:cxn modelId="{59ED8457-4A21-424C-87E5-F0A62650B1EB}" type="presOf" srcId="{342F481D-85EC-4631-984B-8FBDC0D375E3}" destId="{DB3D3D79-7540-4913-8178-3500B9637980}" srcOrd="0" destOrd="0" presId="urn:microsoft.com/office/officeart/2005/8/layout/vProcess5"/>
    <dgm:cxn modelId="{07D82693-F5A1-4D31-AF89-3F2D53C0D0B7}" type="presOf" srcId="{01484DE5-7FAC-4752-90E6-AAB20587D6E2}" destId="{58593585-25B4-4B94-BFAB-CF1BA7E23E00}" srcOrd="0" destOrd="0" presId="urn:microsoft.com/office/officeart/2005/8/layout/vProcess5"/>
    <dgm:cxn modelId="{F3CC90E9-C28E-4FAB-9571-1F93E7896E7A}" type="presOf" srcId="{342F481D-85EC-4631-984B-8FBDC0D375E3}" destId="{CDA5D344-C940-4E42-AC5A-6189BA5D1F5B}" srcOrd="1" destOrd="0" presId="urn:microsoft.com/office/officeart/2005/8/layout/vProcess5"/>
    <dgm:cxn modelId="{A80EF2FA-E1C1-4D64-B36A-DB61E48A5FFE}" type="presOf" srcId="{3B4118DB-28DC-4D7A-86F7-C58C56A75B9C}" destId="{F6DB9558-984C-476D-BEBE-639D797ED3F1}" srcOrd="0" destOrd="0" presId="urn:microsoft.com/office/officeart/2005/8/layout/vProcess5"/>
    <dgm:cxn modelId="{5E4526EE-65F7-4112-A42F-2B0803EC24E5}" srcId="{01484DE5-7FAC-4752-90E6-AAB20587D6E2}" destId="{342F481D-85EC-4631-984B-8FBDC0D375E3}" srcOrd="2" destOrd="0" parTransId="{097E0C5C-D607-4A45-97EF-3F9E5D7E5580}" sibTransId="{3C9E0E19-4D6E-4F8A-9923-3A63651374C2}"/>
    <dgm:cxn modelId="{A9B5F953-ACE9-4073-BE42-0F5917036F16}" type="presOf" srcId="{EA243DC9-780D-4A76-B75F-A0DB26E740F8}" destId="{7E9635CE-32B8-42C0-A167-C5B7E4603ECC}" srcOrd="1" destOrd="0" presId="urn:microsoft.com/office/officeart/2005/8/layout/vProcess5"/>
    <dgm:cxn modelId="{5F65A623-93A4-41CC-B958-1F20202AAE24}" type="presOf" srcId="{8C1BE668-7FA7-45A6-B502-ED0C1F328DF5}" destId="{769DFE82-8C31-44F1-809B-87B2BCCB0965}" srcOrd="0" destOrd="0" presId="urn:microsoft.com/office/officeart/2005/8/layout/vProcess5"/>
    <dgm:cxn modelId="{E463AD2E-215E-4FE8-9412-73CEE4176051}" srcId="{01484DE5-7FAC-4752-90E6-AAB20587D6E2}" destId="{EA243DC9-780D-4A76-B75F-A0DB26E740F8}" srcOrd="1" destOrd="0" parTransId="{06634029-2CA2-4D0B-A91F-19529DB8213B}" sibTransId="{3B4118DB-28DC-4D7A-86F7-C58C56A75B9C}"/>
    <dgm:cxn modelId="{9DF1B889-3D8C-45FA-AFAD-D9E4BEFE1967}" type="presOf" srcId="{EA243DC9-780D-4A76-B75F-A0DB26E740F8}" destId="{B0550424-8A89-40FD-957D-1126335619A8}" srcOrd="0" destOrd="0" presId="urn:microsoft.com/office/officeart/2005/8/layout/vProcess5"/>
    <dgm:cxn modelId="{D468615E-AF77-43BC-8532-7404C25DF579}" type="presOf" srcId="{1920283A-4A33-4F5E-B2FF-174F56B7EFB6}" destId="{4578C84C-49C7-47BD-96B2-8AD9AA972DE7}" srcOrd="1" destOrd="0" presId="urn:microsoft.com/office/officeart/2005/8/layout/vProcess5"/>
    <dgm:cxn modelId="{00CDFFA2-BC27-4960-B07B-6352D7BD4B7C}" type="presOf" srcId="{1920283A-4A33-4F5E-B2FF-174F56B7EFB6}" destId="{4B3107E8-2F12-4A3B-8A21-C1C369D2270E}" srcOrd="0" destOrd="0" presId="urn:microsoft.com/office/officeart/2005/8/layout/vProcess5"/>
    <dgm:cxn modelId="{4E3FD35A-17F5-43FE-AB1F-5080CD72E567}" type="presParOf" srcId="{58593585-25B4-4B94-BFAB-CF1BA7E23E00}" destId="{FF0ED8B3-BCC7-49CF-8698-1B9788402939}" srcOrd="0" destOrd="0" presId="urn:microsoft.com/office/officeart/2005/8/layout/vProcess5"/>
    <dgm:cxn modelId="{5202DA08-8F5A-4730-BE6F-0156E858CC6A}" type="presParOf" srcId="{58593585-25B4-4B94-BFAB-CF1BA7E23E00}" destId="{4B3107E8-2F12-4A3B-8A21-C1C369D2270E}" srcOrd="1" destOrd="0" presId="urn:microsoft.com/office/officeart/2005/8/layout/vProcess5"/>
    <dgm:cxn modelId="{3FEEABC7-FBBB-4004-A62F-EB425DE00D22}" type="presParOf" srcId="{58593585-25B4-4B94-BFAB-CF1BA7E23E00}" destId="{B0550424-8A89-40FD-957D-1126335619A8}" srcOrd="2" destOrd="0" presId="urn:microsoft.com/office/officeart/2005/8/layout/vProcess5"/>
    <dgm:cxn modelId="{B8074C7A-3863-48D4-8FDF-962E1E51CD9B}" type="presParOf" srcId="{58593585-25B4-4B94-BFAB-CF1BA7E23E00}" destId="{DB3D3D79-7540-4913-8178-3500B9637980}" srcOrd="3" destOrd="0" presId="urn:microsoft.com/office/officeart/2005/8/layout/vProcess5"/>
    <dgm:cxn modelId="{4B3F3541-F5BE-4908-A17A-B264EDF6870B}" type="presParOf" srcId="{58593585-25B4-4B94-BFAB-CF1BA7E23E00}" destId="{769DFE82-8C31-44F1-809B-87B2BCCB0965}" srcOrd="4" destOrd="0" presId="urn:microsoft.com/office/officeart/2005/8/layout/vProcess5"/>
    <dgm:cxn modelId="{572D0336-4112-4761-8A3D-A338DF58155F}" type="presParOf" srcId="{58593585-25B4-4B94-BFAB-CF1BA7E23E00}" destId="{F6DB9558-984C-476D-BEBE-639D797ED3F1}" srcOrd="5" destOrd="0" presId="urn:microsoft.com/office/officeart/2005/8/layout/vProcess5"/>
    <dgm:cxn modelId="{958231DE-366C-49F9-A0A1-21CE5C9FA96D}" type="presParOf" srcId="{58593585-25B4-4B94-BFAB-CF1BA7E23E00}" destId="{4578C84C-49C7-47BD-96B2-8AD9AA972DE7}" srcOrd="6" destOrd="0" presId="urn:microsoft.com/office/officeart/2005/8/layout/vProcess5"/>
    <dgm:cxn modelId="{DD85EE96-82B9-4D7C-AE68-BC4DA96FDCEB}" type="presParOf" srcId="{58593585-25B4-4B94-BFAB-CF1BA7E23E00}" destId="{7E9635CE-32B8-42C0-A167-C5B7E4603ECC}" srcOrd="7" destOrd="0" presId="urn:microsoft.com/office/officeart/2005/8/layout/vProcess5"/>
    <dgm:cxn modelId="{9A661992-0282-4065-A04B-A341F6F7CA4D}" type="presParOf" srcId="{58593585-25B4-4B94-BFAB-CF1BA7E23E00}" destId="{CDA5D344-C940-4E42-AC5A-6189BA5D1F5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107E8-2F12-4A3B-8A21-C1C369D2270E}">
      <dsp:nvSpPr>
        <dsp:cNvPr id="0" name=""/>
        <dsp:cNvSpPr/>
      </dsp:nvSpPr>
      <dsp:spPr>
        <a:xfrm>
          <a:off x="2" y="0"/>
          <a:ext cx="5232773" cy="75990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latin typeface="HG丸ｺﾞｼｯｸM-PRO" panose="020F0600000000000000" pitchFamily="50" charset="-128"/>
              <a:ea typeface="HG丸ｺﾞｼｯｸM-PRO" panose="020F0600000000000000" pitchFamily="50" charset="-128"/>
            </a:rPr>
            <a:t>１．日本赤十字社本社</a:t>
          </a:r>
        </a:p>
      </dsp:txBody>
      <dsp:txXfrm>
        <a:off x="22259" y="22257"/>
        <a:ext cx="4275921" cy="715395"/>
      </dsp:txXfrm>
    </dsp:sp>
    <dsp:sp modelId="{B0550424-8A89-40FD-957D-1126335619A8}">
      <dsp:nvSpPr>
        <dsp:cNvPr id="0" name=""/>
        <dsp:cNvSpPr/>
      </dsp:nvSpPr>
      <dsp:spPr>
        <a:xfrm>
          <a:off x="0" y="903340"/>
          <a:ext cx="5232773" cy="759909"/>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latin typeface="HG丸ｺﾞｼｯｸM-PRO" panose="020F0600000000000000" pitchFamily="50" charset="-128"/>
              <a:ea typeface="HG丸ｺﾞｼｯｸM-PRO" panose="020F0600000000000000" pitchFamily="50" charset="-128"/>
            </a:rPr>
            <a:t>２．日本赤十字社幹部看護師</a:t>
          </a:r>
          <a:r>
            <a:rPr kumimoji="1" lang="ja-JP" altLang="en-US" sz="1600" b="1" kern="1200" dirty="0">
              <a:solidFill>
                <a:schemeClr val="bg1"/>
              </a:solidFill>
              <a:latin typeface="HG丸ｺﾞｼｯｸM-PRO" panose="020F0600000000000000" pitchFamily="50" charset="-128"/>
              <a:ea typeface="HG丸ｺﾞｼｯｸM-PRO" panose="020F0600000000000000" pitchFamily="50" charset="-128"/>
            </a:rPr>
            <a:t>研修</a:t>
          </a:r>
          <a:r>
            <a:rPr kumimoji="1" lang="ja-JP" altLang="en-US" sz="1600" b="1" kern="1200" dirty="0">
              <a:latin typeface="HG丸ｺﾞｼｯｸM-PRO" panose="020F0600000000000000" pitchFamily="50" charset="-128"/>
              <a:ea typeface="HG丸ｺﾞｼｯｸM-PRO" panose="020F0600000000000000" pitchFamily="50" charset="-128"/>
            </a:rPr>
            <a:t>センター</a:t>
          </a:r>
        </a:p>
      </dsp:txBody>
      <dsp:txXfrm>
        <a:off x="22257" y="925597"/>
        <a:ext cx="4145437" cy="715395"/>
      </dsp:txXfrm>
    </dsp:sp>
    <dsp:sp modelId="{DB3D3D79-7540-4913-8178-3500B9637980}">
      <dsp:nvSpPr>
        <dsp:cNvPr id="0" name=""/>
        <dsp:cNvSpPr/>
      </dsp:nvSpPr>
      <dsp:spPr>
        <a:xfrm>
          <a:off x="0" y="1773122"/>
          <a:ext cx="5232773" cy="759909"/>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latin typeface="HG丸ｺﾞｼｯｸM-PRO" panose="020F0600000000000000" pitchFamily="50" charset="-128"/>
              <a:ea typeface="HG丸ｺﾞｼｯｸM-PRO" panose="020F0600000000000000" pitchFamily="50" charset="-128"/>
            </a:rPr>
            <a:t>３．東京都赤十字血液センター立川事業所</a:t>
          </a:r>
        </a:p>
      </dsp:txBody>
      <dsp:txXfrm>
        <a:off x="22257" y="1795379"/>
        <a:ext cx="4145437" cy="715395"/>
      </dsp:txXfrm>
    </dsp:sp>
    <dsp:sp modelId="{769DFE82-8C31-44F1-809B-87B2BCCB0965}">
      <dsp:nvSpPr>
        <dsp:cNvPr id="0" name=""/>
        <dsp:cNvSpPr/>
      </dsp:nvSpPr>
      <dsp:spPr>
        <a:xfrm>
          <a:off x="4346448" y="598768"/>
          <a:ext cx="493941" cy="49394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kumimoji="1" lang="ja-JP" altLang="en-US" sz="1800" b="1" kern="1200"/>
        </a:p>
      </dsp:txBody>
      <dsp:txXfrm>
        <a:off x="4457585" y="598768"/>
        <a:ext cx="271667" cy="371691"/>
      </dsp:txXfrm>
    </dsp:sp>
    <dsp:sp modelId="{F6DB9558-984C-476D-BEBE-639D797ED3F1}">
      <dsp:nvSpPr>
        <dsp:cNvPr id="0" name=""/>
        <dsp:cNvSpPr/>
      </dsp:nvSpPr>
      <dsp:spPr>
        <a:xfrm>
          <a:off x="4346376" y="1457759"/>
          <a:ext cx="493941" cy="493941"/>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kumimoji="1" lang="ja-JP" altLang="en-US" sz="1800" b="1" kern="1200"/>
        </a:p>
      </dsp:txBody>
      <dsp:txXfrm>
        <a:off x="4457513" y="1457759"/>
        <a:ext cx="271667" cy="3716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26" tIns="45711" rIns="91426" bIns="45711"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6" tIns="45711" rIns="91426" bIns="45711" rtlCol="0"/>
          <a:lstStyle>
            <a:lvl1pPr algn="r" fontAlgn="auto">
              <a:spcBef>
                <a:spcPts val="0"/>
              </a:spcBef>
              <a:spcAft>
                <a:spcPts val="0"/>
              </a:spcAft>
              <a:defRPr sz="1200">
                <a:latin typeface="+mn-lt"/>
                <a:ea typeface="+mn-ea"/>
              </a:defRPr>
            </a:lvl1pPr>
          </a:lstStyle>
          <a:p>
            <a:pPr>
              <a:defRPr/>
            </a:pPr>
            <a:fld id="{B4022263-75AF-4CC4-A24E-A25E292A4981}" type="datetimeFigureOut">
              <a:rPr lang="ja-JP" altLang="en-US"/>
              <a:pPr>
                <a:defRPr/>
              </a:pPr>
              <a:t>2018/1/25</a:t>
            </a:fld>
            <a:endParaRPr lang="ja-JP" altLang="en-US" dirty="0"/>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26" tIns="45711" rIns="91426" bIns="45711" rtlCol="0" anchor="ctr"/>
          <a:lstStyle/>
          <a:p>
            <a:pPr lvl="0"/>
            <a:endParaRPr lang="ja-JP" altLang="en-US" noProof="0"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6" tIns="45711" rIns="91426" bIns="45711"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26" tIns="45711" rIns="91426" bIns="45711"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26" tIns="45711" rIns="91426" bIns="45711" rtlCol="0" anchor="b"/>
          <a:lstStyle>
            <a:lvl1pPr algn="r" fontAlgn="auto">
              <a:spcBef>
                <a:spcPts val="0"/>
              </a:spcBef>
              <a:spcAft>
                <a:spcPts val="0"/>
              </a:spcAft>
              <a:defRPr sz="1200">
                <a:latin typeface="+mn-lt"/>
                <a:ea typeface="+mn-ea"/>
              </a:defRPr>
            </a:lvl1pPr>
          </a:lstStyle>
          <a:p>
            <a:pPr>
              <a:defRPr/>
            </a:pPr>
            <a:fld id="{99842A11-54D8-416D-80D9-F4659ADAB527}" type="slidenum">
              <a:rPr lang="ja-JP" altLang="en-US"/>
              <a:pPr>
                <a:defRPr/>
              </a:pPr>
              <a:t>‹#›</a:t>
            </a:fld>
            <a:endParaRPr lang="ja-JP" altLang="en-US" dirty="0"/>
          </a:p>
        </p:txBody>
      </p:sp>
    </p:spTree>
    <p:extLst>
      <p:ext uri="{BB962C8B-B14F-4D97-AF65-F5344CB8AC3E}">
        <p14:creationId xmlns:p14="http://schemas.microsoft.com/office/powerpoint/2010/main" val="1030505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2048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2A40F2-B923-410A-B240-CF92A1A3D4F9}" type="slidenum">
              <a:rPr lang="ja-JP" altLang="en-US"/>
              <a:pPr fontAlgn="base">
                <a:spcBef>
                  <a:spcPct val="0"/>
                </a:spcBef>
                <a:spcAft>
                  <a:spcPct val="0"/>
                </a:spcAft>
                <a:defRPr/>
              </a:pPr>
              <a:t>6</a:t>
            </a:fld>
            <a:endParaRPr lang="en-US" altLang="ja-JP"/>
          </a:p>
        </p:txBody>
      </p:sp>
    </p:spTree>
    <p:extLst>
      <p:ext uri="{BB962C8B-B14F-4D97-AF65-F5344CB8AC3E}">
        <p14:creationId xmlns:p14="http://schemas.microsoft.com/office/powerpoint/2010/main" val="136815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1FFB601-CAE8-47C1-A4AE-905020EDC352}" type="datetimeFigureOut">
              <a:rPr lang="ja-JP" altLang="en-US"/>
              <a:pPr>
                <a:defRPr/>
              </a:pPr>
              <a:t>2018/1/25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4388FE9-10E8-4F27-87FF-2B366E7CD2C7}"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2D185F0-16C1-4905-A166-CD2B957EAD56}" type="datetimeFigureOut">
              <a:rPr lang="ja-JP" altLang="en-US"/>
              <a:pPr>
                <a:defRPr/>
              </a:pPr>
              <a:t>2018/1/25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9804397-4878-4A6B-A941-AF04B9E46777}"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533507E-FB4F-46F5-AABA-0D2FDA0389EA}" type="datetimeFigureOut">
              <a:rPr lang="ja-JP" altLang="en-US"/>
              <a:pPr>
                <a:defRPr/>
              </a:pPr>
              <a:t>2018/1/25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B3063D-46EC-4F1A-AD79-0973BD175B2C}"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3052093-3F57-4FFC-AA1D-DC63E2139FF8}" type="datetimeFigureOut">
              <a:rPr lang="ja-JP" altLang="en-US"/>
              <a:pPr>
                <a:defRPr/>
              </a:pPr>
              <a:t>2018/1/25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2AD53D6-873C-41AA-BAC6-B204D49E5513}"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191ED6F-D41A-4C6D-A33D-6D1628A6AFB4}" type="datetimeFigureOut">
              <a:rPr lang="ja-JP" altLang="en-US"/>
              <a:pPr>
                <a:defRPr/>
              </a:pPr>
              <a:t>2018/1/25</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051471A-F0C2-41D9-8CFE-9C451C33EC86}"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7785C431-CAB6-43D7-A2E2-FC13EC852778}" type="datetimeFigureOut">
              <a:rPr lang="ja-JP" altLang="en-US"/>
              <a:pPr>
                <a:defRPr/>
              </a:pPr>
              <a:t>2018/1/25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2780481-D19A-429E-A2AC-556AD0B0FC9C}"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5001FF6-E7B2-4149-A44C-E202405EB779}" type="datetimeFigureOut">
              <a:rPr lang="ja-JP" altLang="en-US"/>
              <a:pPr>
                <a:defRPr/>
              </a:pPr>
              <a:t>2018/1/25</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EF60F1E-17AD-42AD-811F-5D2568B629C7}"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8FC5EE7-F4E5-4400-A341-500ABB610093}" type="datetimeFigureOut">
              <a:rPr lang="ja-JP" altLang="en-US"/>
              <a:pPr>
                <a:defRPr/>
              </a:pPr>
              <a:t>2018/1/25</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805B3CF-7821-49D0-A21C-0397E6090E33}"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EBD513F6-3D4C-4A6F-98CC-13DA1B9F61A2}" type="datetimeFigureOut">
              <a:rPr lang="ja-JP" altLang="en-US"/>
              <a:pPr>
                <a:defRPr/>
              </a:pPr>
              <a:t>2018/1/25</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6255131-49AF-4F4C-9456-5EC78F53D47A}"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7267BFA-2BA0-4332-911B-D3B93E5668A6}" type="datetimeFigureOut">
              <a:rPr lang="ja-JP" altLang="en-US"/>
              <a:pPr>
                <a:defRPr/>
              </a:pPr>
              <a:t>2018/1/25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058DBA9-C5D5-4837-AC89-49EDD71F5F06}"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B5EC8D3-8BFA-45B0-AD04-ACF6293D2616}" type="datetimeFigureOut">
              <a:rPr lang="ja-JP" altLang="en-US"/>
              <a:pPr>
                <a:defRPr/>
              </a:pPr>
              <a:t>2018/1/25</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9EE79D1-8371-4EEC-B3F6-AE294825A8C0}"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7D94175-0F52-4CFB-81A3-2D548FC42CBB}" type="datetimeFigureOut">
              <a:rPr lang="ja-JP" altLang="en-US"/>
              <a:pPr>
                <a:defRPr/>
              </a:pPr>
              <a:t>2018/1/25</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F84526C-8656-44A4-82FD-FEC7DDD4D198}"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67544" y="2132856"/>
            <a:ext cx="8350696" cy="1470025"/>
          </a:xfrm>
        </p:spPr>
        <p:txBody>
          <a:bodyPr/>
          <a:lstStyle/>
          <a:p>
            <a:r>
              <a:rPr lang="ja-JP" altLang="en-US" sz="3600" dirty="0" smtClean="0"/>
              <a:t>経済面の取組み（参考資料）</a:t>
            </a:r>
            <a:r>
              <a:rPr lang="en-US" altLang="ja-JP" sz="3200" dirty="0" smtClean="0"/>
              <a:t/>
            </a:r>
            <a:br>
              <a:rPr lang="en-US" altLang="ja-JP" sz="3200" dirty="0" smtClean="0"/>
            </a:br>
            <a:r>
              <a:rPr lang="en-US" altLang="ja-JP" sz="1200" dirty="0" smtClean="0"/>
              <a:t/>
            </a:r>
            <a:br>
              <a:rPr lang="en-US" altLang="ja-JP" sz="1200" dirty="0" smtClean="0"/>
            </a:br>
            <a:r>
              <a:rPr lang="ja-JP" altLang="en-US" sz="2400" dirty="0" smtClean="0"/>
              <a:t>＜指定公共機関等のヒアリング及び企業アンケート結果＞</a:t>
            </a:r>
            <a:endParaRPr kumimoji="1" lang="ja-JP" altLang="en-US" sz="2400" dirty="0"/>
          </a:p>
        </p:txBody>
      </p:sp>
      <p:sp>
        <p:nvSpPr>
          <p:cNvPr id="3" name="正方形/長方形 2"/>
          <p:cNvSpPr/>
          <p:nvPr/>
        </p:nvSpPr>
        <p:spPr>
          <a:xfrm>
            <a:off x="7976382" y="188640"/>
            <a:ext cx="988106" cy="289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971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67544" y="2391023"/>
            <a:ext cx="8350696" cy="1470025"/>
          </a:xfrm>
        </p:spPr>
        <p:txBody>
          <a:body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２．首都危機事象発生時における本社機能等の</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バックアップ体制に関するアンケート調査結果</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10</a:t>
            </a:fld>
            <a:endParaRPr lang="ja-JP" altLang="en-US" dirty="0"/>
          </a:p>
        </p:txBody>
      </p:sp>
    </p:spTree>
    <p:extLst>
      <p:ext uri="{BB962C8B-B14F-4D97-AF65-F5344CB8AC3E}">
        <p14:creationId xmlns:p14="http://schemas.microsoft.com/office/powerpoint/2010/main" val="395596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5562" y="29628"/>
            <a:ext cx="9143999" cy="458651"/>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HG丸ｺﾞｼｯｸM-PRO" pitchFamily="50" charset="-128"/>
                <a:ea typeface="HG丸ｺﾞｼｯｸM-PRO" pitchFamily="50" charset="-128"/>
              </a:rPr>
              <a:t>■</a:t>
            </a:r>
            <a:r>
              <a:rPr lang="ja-JP" altLang="en-US" sz="1600" b="1" dirty="0">
                <a:solidFill>
                  <a:srgbClr val="FFFFFF"/>
                </a:solidFill>
                <a:latin typeface="HG丸ｺﾞｼｯｸM-PRO" pitchFamily="50" charset="-128"/>
                <a:ea typeface="HG丸ｺﾞｼｯｸM-PRO" pitchFamily="50" charset="-128"/>
              </a:rPr>
              <a:t>　</a:t>
            </a:r>
            <a:r>
              <a:rPr lang="ja-JP" altLang="en-US" sz="1600" b="1" dirty="0" smtClean="0">
                <a:solidFill>
                  <a:srgbClr val="FFFFFF"/>
                </a:solidFill>
                <a:latin typeface="HG丸ｺﾞｼｯｸM-PRO" pitchFamily="50" charset="-128"/>
                <a:ea typeface="HG丸ｺﾞｼｯｸM-PRO" pitchFamily="50" charset="-128"/>
              </a:rPr>
              <a:t>首都危機事象発生時における本社機能等のバックアップ体制に関する調査　集計結果</a:t>
            </a:r>
            <a:endParaRPr lang="ja-JP" altLang="en-US" sz="1600" b="1" dirty="0">
              <a:solidFill>
                <a:srgbClr val="FFFFFF"/>
              </a:solidFill>
              <a:latin typeface="HG丸ｺﾞｼｯｸM-PRO" pitchFamily="50" charset="-128"/>
              <a:ea typeface="HG丸ｺﾞｼｯｸM-PRO" pitchFamily="50" charset="-128"/>
            </a:endParaRPr>
          </a:p>
        </p:txBody>
      </p:sp>
      <p:sp>
        <p:nvSpPr>
          <p:cNvPr id="5" name="正方形/長方形 4"/>
          <p:cNvSpPr/>
          <p:nvPr/>
        </p:nvSpPr>
        <p:spPr>
          <a:xfrm>
            <a:off x="0" y="454026"/>
            <a:ext cx="6192838" cy="5032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smtClean="0">
                <a:solidFill>
                  <a:srgbClr val="000000"/>
                </a:solidFill>
                <a:latin typeface="HG丸ｺﾞｼｯｸM-PRO" pitchFamily="50" charset="-128"/>
                <a:ea typeface="HG丸ｺﾞｼｯｸM-PRO" pitchFamily="50" charset="-128"/>
              </a:rPr>
              <a:t>アンケート概要</a:t>
            </a:r>
            <a:endParaRPr lang="ja-JP" altLang="en-US" sz="1600" b="1" dirty="0">
              <a:solidFill>
                <a:srgbClr val="000000"/>
              </a:solidFill>
              <a:latin typeface="HG丸ｺﾞｼｯｸM-PRO" pitchFamily="50" charset="-128"/>
              <a:ea typeface="HG丸ｺﾞｼｯｸM-PRO" pitchFamily="50" charset="-128"/>
            </a:endParaRPr>
          </a:p>
        </p:txBody>
      </p:sp>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16" name="正方形/長方形 15"/>
          <p:cNvSpPr/>
          <p:nvPr/>
        </p:nvSpPr>
        <p:spPr>
          <a:xfrm>
            <a:off x="115888" y="908720"/>
            <a:ext cx="8926512" cy="5472608"/>
          </a:xfrm>
          <a:prstGeom prst="rect">
            <a:avLst/>
          </a:prstGeom>
          <a:ln/>
        </p:spPr>
        <p:style>
          <a:lnRef idx="2">
            <a:schemeClr val="accent2"/>
          </a:lnRef>
          <a:fillRef idx="1">
            <a:schemeClr val="lt1"/>
          </a:fillRef>
          <a:effectRef idx="0">
            <a:schemeClr val="accent2"/>
          </a:effectRef>
          <a:fontRef idx="minor">
            <a:schemeClr val="dk1"/>
          </a:fontRef>
        </p:style>
        <p:txBody>
          <a:bodyPr anchor="t"/>
          <a:lstStyle/>
          <a:p>
            <a:pPr>
              <a:defRPr/>
            </a:pPr>
            <a:r>
              <a:rPr lang="ja-JP" altLang="en-US" sz="1200" dirty="0" smtClean="0">
                <a:solidFill>
                  <a:srgbClr val="000000"/>
                </a:solidFill>
                <a:latin typeface="HG丸ｺﾞｼｯｸM-PRO" pitchFamily="50" charset="-128"/>
                <a:ea typeface="HG丸ｺﾞｼｯｸM-PRO" pitchFamily="50" charset="-128"/>
              </a:rPr>
              <a:t>●調査目的：東京都内に本社が所在する大企業について、首都圏被災時の大阪・関西でのバックアップ体制について現状及び課</a:t>
            </a:r>
            <a:endParaRPr lang="en-US" altLang="ja-JP" sz="1200" dirty="0" smtClean="0">
              <a:solidFill>
                <a:srgbClr val="000000"/>
              </a:solidFill>
              <a:latin typeface="HG丸ｺﾞｼｯｸM-PRO" pitchFamily="50" charset="-128"/>
              <a:ea typeface="HG丸ｺﾞｼｯｸM-PRO" pitchFamily="50" charset="-128"/>
            </a:endParaRPr>
          </a:p>
          <a:p>
            <a:pPr>
              <a:defRPr/>
            </a:pPr>
            <a:r>
              <a:rPr lang="ja-JP" altLang="en-US" sz="1200" dirty="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　　　　　題を把握する。</a:t>
            </a:r>
            <a:endParaRPr lang="en-US" altLang="ja-JP" sz="1200" dirty="0" smtClean="0">
              <a:solidFill>
                <a:srgbClr val="000000"/>
              </a:solidFill>
              <a:latin typeface="HG丸ｺﾞｼｯｸM-PRO" pitchFamily="50" charset="-128"/>
              <a:ea typeface="HG丸ｺﾞｼｯｸM-PRO" pitchFamily="50" charset="-128"/>
            </a:endParaRPr>
          </a:p>
          <a:p>
            <a:pPr>
              <a:defRPr/>
            </a:pPr>
            <a:r>
              <a:rPr lang="ja-JP" altLang="en-US" sz="1200" dirty="0" smtClean="0">
                <a:solidFill>
                  <a:srgbClr val="000000"/>
                </a:solidFill>
                <a:latin typeface="HG丸ｺﾞｼｯｸM-PRO" pitchFamily="50" charset="-128"/>
                <a:ea typeface="HG丸ｺﾞｼｯｸM-PRO" pitchFamily="50" charset="-128"/>
              </a:rPr>
              <a:t>●調査期間：平成</a:t>
            </a:r>
            <a:r>
              <a:rPr lang="en-US" altLang="ja-JP" sz="1200" dirty="0" smtClean="0">
                <a:solidFill>
                  <a:srgbClr val="000000"/>
                </a:solidFill>
                <a:latin typeface="HG丸ｺﾞｼｯｸM-PRO" pitchFamily="50" charset="-128"/>
                <a:ea typeface="HG丸ｺﾞｼｯｸM-PRO" pitchFamily="50" charset="-128"/>
              </a:rPr>
              <a:t>29</a:t>
            </a:r>
            <a:r>
              <a:rPr lang="ja-JP" altLang="en-US" sz="1200" dirty="0" smtClean="0">
                <a:solidFill>
                  <a:srgbClr val="000000"/>
                </a:solidFill>
                <a:latin typeface="HG丸ｺﾞｼｯｸM-PRO" pitchFamily="50" charset="-128"/>
                <a:ea typeface="HG丸ｺﾞｼｯｸM-PRO" pitchFamily="50" charset="-128"/>
              </a:rPr>
              <a:t>年</a:t>
            </a:r>
            <a:r>
              <a:rPr lang="en-US" altLang="ja-JP" sz="1200" dirty="0" smtClean="0">
                <a:solidFill>
                  <a:srgbClr val="000000"/>
                </a:solidFill>
                <a:latin typeface="HG丸ｺﾞｼｯｸM-PRO" pitchFamily="50" charset="-128"/>
                <a:ea typeface="HG丸ｺﾞｼｯｸM-PRO" pitchFamily="50" charset="-128"/>
              </a:rPr>
              <a:t>11</a:t>
            </a:r>
            <a:r>
              <a:rPr lang="ja-JP" altLang="en-US" sz="1200" dirty="0" smtClean="0">
                <a:solidFill>
                  <a:srgbClr val="000000"/>
                </a:solidFill>
                <a:latin typeface="HG丸ｺﾞｼｯｸM-PRO" pitchFamily="50" charset="-128"/>
                <a:ea typeface="HG丸ｺﾞｼｯｸM-PRO" pitchFamily="50" charset="-128"/>
              </a:rPr>
              <a:t>月</a:t>
            </a:r>
            <a:r>
              <a:rPr lang="en-US" altLang="ja-JP" sz="1200" dirty="0" smtClean="0">
                <a:solidFill>
                  <a:srgbClr val="000000"/>
                </a:solidFill>
                <a:latin typeface="HG丸ｺﾞｼｯｸM-PRO" pitchFamily="50" charset="-128"/>
                <a:ea typeface="HG丸ｺﾞｼｯｸM-PRO" pitchFamily="50" charset="-128"/>
              </a:rPr>
              <a:t>17</a:t>
            </a:r>
            <a:r>
              <a:rPr lang="ja-JP" altLang="en-US" sz="1200" dirty="0" smtClean="0">
                <a:solidFill>
                  <a:srgbClr val="000000"/>
                </a:solidFill>
                <a:latin typeface="HG丸ｺﾞｼｯｸM-PRO" pitchFamily="50" charset="-128"/>
                <a:ea typeface="HG丸ｺﾞｼｯｸM-PRO" pitchFamily="50" charset="-128"/>
              </a:rPr>
              <a:t>日～年</a:t>
            </a:r>
            <a:r>
              <a:rPr lang="en-US" altLang="ja-JP" sz="1200" dirty="0" smtClean="0">
                <a:solidFill>
                  <a:srgbClr val="000000"/>
                </a:solidFill>
                <a:latin typeface="HG丸ｺﾞｼｯｸM-PRO" pitchFamily="50" charset="-128"/>
                <a:ea typeface="HG丸ｺﾞｼｯｸM-PRO" pitchFamily="50" charset="-128"/>
              </a:rPr>
              <a:t>12</a:t>
            </a:r>
            <a:r>
              <a:rPr lang="ja-JP" altLang="en-US" sz="1200" dirty="0" smtClean="0">
                <a:solidFill>
                  <a:srgbClr val="000000"/>
                </a:solidFill>
                <a:latin typeface="HG丸ｺﾞｼｯｸM-PRO" pitchFamily="50" charset="-128"/>
                <a:ea typeface="HG丸ｺﾞｼｯｸM-PRO" pitchFamily="50" charset="-128"/>
              </a:rPr>
              <a:t>月８日</a:t>
            </a:r>
            <a:endParaRPr lang="en-US" altLang="ja-JP" sz="1200" dirty="0" smtClean="0">
              <a:solidFill>
                <a:srgbClr val="000000"/>
              </a:solidFill>
              <a:latin typeface="HG丸ｺﾞｼｯｸM-PRO" pitchFamily="50" charset="-128"/>
              <a:ea typeface="HG丸ｺﾞｼｯｸM-PRO" pitchFamily="50" charset="-128"/>
            </a:endParaRPr>
          </a:p>
          <a:p>
            <a:pPr>
              <a:defRPr/>
            </a:pPr>
            <a:r>
              <a:rPr lang="ja-JP" altLang="en-US" sz="1200" dirty="0" smtClean="0">
                <a:solidFill>
                  <a:srgbClr val="000000"/>
                </a:solidFill>
                <a:latin typeface="HG丸ｺﾞｼｯｸM-PRO" pitchFamily="50" charset="-128"/>
                <a:ea typeface="HG丸ｺﾞｼｯｸM-PRO" pitchFamily="50" charset="-128"/>
              </a:rPr>
              <a:t>●調査方法：調査票の配布及び回収については、郵送による。</a:t>
            </a:r>
            <a:endParaRPr lang="en-US" altLang="ja-JP" sz="1200" dirty="0" smtClean="0">
              <a:solidFill>
                <a:srgbClr val="000000"/>
              </a:solidFill>
              <a:latin typeface="HG丸ｺﾞｼｯｸM-PRO" pitchFamily="50" charset="-128"/>
              <a:ea typeface="HG丸ｺﾞｼｯｸM-PRO" pitchFamily="50" charset="-128"/>
            </a:endParaRPr>
          </a:p>
          <a:p>
            <a:pPr>
              <a:defRPr/>
            </a:pPr>
            <a:r>
              <a:rPr lang="ja-JP" altLang="en-US" sz="1200" dirty="0" smtClean="0">
                <a:solidFill>
                  <a:srgbClr val="000000"/>
                </a:solidFill>
                <a:latin typeface="HG丸ｺﾞｼｯｸM-PRO" pitchFamily="50" charset="-128"/>
                <a:ea typeface="HG丸ｺﾞｼｯｸM-PRO" pitchFamily="50" charset="-128"/>
              </a:rPr>
              <a:t>●調査対象：東京都内に本社が所在する東証一部上場企業（</a:t>
            </a:r>
            <a:r>
              <a:rPr lang="en-US" altLang="ja-JP" sz="1200" dirty="0" smtClean="0">
                <a:solidFill>
                  <a:srgbClr val="000000"/>
                </a:solidFill>
                <a:latin typeface="HG丸ｺﾞｼｯｸM-PRO" pitchFamily="50" charset="-128"/>
                <a:ea typeface="HG丸ｺﾞｼｯｸM-PRO" pitchFamily="50" charset="-128"/>
              </a:rPr>
              <a:t>1,109</a:t>
            </a:r>
            <a:r>
              <a:rPr lang="ja-JP" altLang="en-US" sz="1200" dirty="0" smtClean="0">
                <a:solidFill>
                  <a:srgbClr val="000000"/>
                </a:solidFill>
                <a:latin typeface="HG丸ｺﾞｼｯｸM-PRO" pitchFamily="50" charset="-128"/>
                <a:ea typeface="HG丸ｺﾞｼｯｸM-PRO" pitchFamily="50" charset="-128"/>
              </a:rPr>
              <a:t>社）</a:t>
            </a:r>
            <a:endParaRPr lang="en-US" altLang="ja-JP" sz="1200" dirty="0" smtClean="0">
              <a:solidFill>
                <a:srgbClr val="000000"/>
              </a:solidFill>
              <a:latin typeface="HG丸ｺﾞｼｯｸM-PRO" pitchFamily="50" charset="-128"/>
              <a:ea typeface="HG丸ｺﾞｼｯｸM-PRO" pitchFamily="50" charset="-128"/>
            </a:endParaRPr>
          </a:p>
          <a:p>
            <a:pPr>
              <a:defRPr/>
            </a:pPr>
            <a:r>
              <a:rPr lang="ja-JP" altLang="en-US" sz="1200" dirty="0" smtClean="0">
                <a:solidFill>
                  <a:srgbClr val="000000"/>
                </a:solidFill>
                <a:latin typeface="HG丸ｺﾞｼｯｸM-PRO" pitchFamily="50" charset="-128"/>
                <a:ea typeface="HG丸ｺﾞｼｯｸM-PRO" pitchFamily="50" charset="-128"/>
              </a:rPr>
              <a:t>●有効回答数：</a:t>
            </a:r>
            <a:r>
              <a:rPr lang="en-US" altLang="ja-JP" sz="1200" dirty="0" smtClean="0">
                <a:solidFill>
                  <a:srgbClr val="000000"/>
                </a:solidFill>
                <a:latin typeface="HG丸ｺﾞｼｯｸM-PRO" pitchFamily="50" charset="-128"/>
                <a:ea typeface="HG丸ｺﾞｼｯｸM-PRO" pitchFamily="50" charset="-128"/>
              </a:rPr>
              <a:t>135</a:t>
            </a:r>
            <a:r>
              <a:rPr lang="ja-JP" altLang="en-US" sz="1200" dirty="0" smtClean="0">
                <a:solidFill>
                  <a:srgbClr val="000000"/>
                </a:solidFill>
                <a:latin typeface="HG丸ｺﾞｼｯｸM-PRO" pitchFamily="50" charset="-128"/>
                <a:ea typeface="HG丸ｺﾞｼｯｸM-PRO" pitchFamily="50" charset="-128"/>
              </a:rPr>
              <a:t>社（</a:t>
            </a:r>
            <a:r>
              <a:rPr lang="en-US" altLang="ja-JP" sz="1200" dirty="0" smtClean="0">
                <a:solidFill>
                  <a:srgbClr val="000000"/>
                </a:solidFill>
                <a:latin typeface="HG丸ｺﾞｼｯｸM-PRO" pitchFamily="50" charset="-128"/>
                <a:ea typeface="HG丸ｺﾞｼｯｸM-PRO" pitchFamily="50" charset="-128"/>
              </a:rPr>
              <a:t>12.2</a:t>
            </a:r>
            <a:r>
              <a:rPr lang="ja-JP" altLang="en-US" sz="1200" dirty="0" smtClean="0">
                <a:solidFill>
                  <a:srgbClr val="000000"/>
                </a:solidFill>
                <a:latin typeface="HG丸ｺﾞｼｯｸM-PRO" pitchFamily="50" charset="-128"/>
                <a:ea typeface="HG丸ｺﾞｼｯｸM-PRO" pitchFamily="50" charset="-128"/>
              </a:rPr>
              <a:t>％）</a:t>
            </a:r>
            <a:endParaRPr lang="en-US" altLang="ja-JP" sz="1200" dirty="0" smtClean="0">
              <a:solidFill>
                <a:srgbClr val="000000"/>
              </a:solidFill>
              <a:latin typeface="HG丸ｺﾞｼｯｸM-PRO" pitchFamily="50" charset="-128"/>
              <a:ea typeface="HG丸ｺﾞｼｯｸM-PRO" pitchFamily="50" charset="-128"/>
            </a:endParaRPr>
          </a:p>
        </p:txBody>
      </p:sp>
      <p:sp>
        <p:nvSpPr>
          <p:cNvPr id="11" name="正方形/長方形 10"/>
          <p:cNvSpPr/>
          <p:nvPr/>
        </p:nvSpPr>
        <p:spPr>
          <a:xfrm>
            <a:off x="120530" y="2201478"/>
            <a:ext cx="2764319" cy="3142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600" b="1" dirty="0" smtClean="0">
                <a:solidFill>
                  <a:srgbClr val="000000"/>
                </a:solidFill>
                <a:latin typeface="HG丸ｺﾞｼｯｸM-PRO" pitchFamily="50" charset="-128"/>
                <a:ea typeface="HG丸ｺﾞｼｯｸM-PRO" pitchFamily="50" charset="-128"/>
              </a:rPr>
              <a:t>〔</a:t>
            </a:r>
            <a:r>
              <a:rPr lang="ja-JP" altLang="en-US" sz="1600" b="1" dirty="0" smtClean="0">
                <a:solidFill>
                  <a:srgbClr val="000000"/>
                </a:solidFill>
                <a:latin typeface="HG丸ｺﾞｼｯｸM-PRO" pitchFamily="50" charset="-128"/>
                <a:ea typeface="HG丸ｺﾞｼｯｸM-PRO" pitchFamily="50" charset="-128"/>
              </a:rPr>
              <a:t>回答企業の概要</a:t>
            </a:r>
            <a:r>
              <a:rPr lang="en-US" altLang="ja-JP" sz="1600" b="1" dirty="0" smtClean="0">
                <a:solidFill>
                  <a:srgbClr val="000000"/>
                </a:solidFill>
                <a:latin typeface="HG丸ｺﾞｼｯｸM-PRO" pitchFamily="50" charset="-128"/>
                <a:ea typeface="HG丸ｺﾞｼｯｸM-PRO" pitchFamily="50" charset="-128"/>
              </a:rPr>
              <a:t>〕</a:t>
            </a:r>
          </a:p>
        </p:txBody>
      </p:sp>
      <p:sp>
        <p:nvSpPr>
          <p:cNvPr id="35" name="正方形/長方形 34"/>
          <p:cNvSpPr/>
          <p:nvPr/>
        </p:nvSpPr>
        <p:spPr>
          <a:xfrm>
            <a:off x="131044" y="2532603"/>
            <a:ext cx="3504852" cy="3142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smtClean="0">
                <a:solidFill>
                  <a:srgbClr val="000000"/>
                </a:solidFill>
                <a:latin typeface="HG丸ｺﾞｼｯｸM-PRO" pitchFamily="50" charset="-128"/>
                <a:ea typeface="HG丸ｺﾞｼｯｸM-PRO" pitchFamily="50" charset="-128"/>
              </a:rPr>
              <a:t>■産業別の回答企業数（産業大分類別）</a:t>
            </a:r>
            <a:endParaRPr lang="en-US" altLang="ja-JP" sz="1400" dirty="0" smtClean="0">
              <a:solidFill>
                <a:srgbClr val="000000"/>
              </a:solidFill>
              <a:latin typeface="HG丸ｺﾞｼｯｸM-PRO" pitchFamily="50" charset="-128"/>
              <a:ea typeface="HG丸ｺﾞｼｯｸM-PRO" pitchFamily="50" charset="-128"/>
            </a:endParaRPr>
          </a:p>
        </p:txBody>
      </p:sp>
      <p:sp>
        <p:nvSpPr>
          <p:cNvPr id="13"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11</a:t>
            </a:fld>
            <a:endParaRPr lang="ja-JP" altLang="en-US" dirty="0"/>
          </a:p>
        </p:txBody>
      </p:sp>
      <p:graphicFrame>
        <p:nvGraphicFramePr>
          <p:cNvPr id="14" name="グラフ 13"/>
          <p:cNvGraphicFramePr>
            <a:graphicFrameLocks/>
          </p:cNvGraphicFramePr>
          <p:nvPr>
            <p:extLst>
              <p:ext uri="{D42A27DB-BD31-4B8C-83A1-F6EECF244321}">
                <p14:modId xmlns:p14="http://schemas.microsoft.com/office/powerpoint/2010/main" val="1405768793"/>
              </p:ext>
            </p:extLst>
          </p:nvPr>
        </p:nvGraphicFramePr>
        <p:xfrm>
          <a:off x="339093" y="2687070"/>
          <a:ext cx="8480102" cy="3694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395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63908" y="772432"/>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１</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en-US" altLang="ja-JP" sz="1400" b="1" dirty="0" smtClean="0">
                <a:solidFill>
                  <a:srgbClr val="000000"/>
                </a:solidFill>
                <a:latin typeface="HG丸ｺﾞｼｯｸM-PRO" pitchFamily="50" charset="-128"/>
                <a:ea typeface="HG丸ｺﾞｼｯｸM-PRO" pitchFamily="50" charset="-128"/>
              </a:rPr>
              <a:t>BCP</a:t>
            </a:r>
            <a:r>
              <a:rPr lang="ja-JP" altLang="en-US" sz="1400" b="1" dirty="0" smtClean="0">
                <a:solidFill>
                  <a:srgbClr val="000000"/>
                </a:solidFill>
                <a:latin typeface="HG丸ｺﾞｼｯｸM-PRO" pitchFamily="50" charset="-128"/>
                <a:ea typeface="HG丸ｺﾞｼｯｸM-PRO" pitchFamily="50" charset="-128"/>
              </a:rPr>
              <a:t>等の策定状況</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貴社では、防災計画や業務継続計画（</a:t>
            </a:r>
            <a:r>
              <a:rPr lang="en-US" altLang="ja-JP" sz="1400" b="1" dirty="0" smtClean="0">
                <a:solidFill>
                  <a:srgbClr val="000000"/>
                </a:solidFill>
                <a:latin typeface="HG丸ｺﾞｼｯｸM-PRO" pitchFamily="50" charset="-128"/>
                <a:ea typeface="HG丸ｺﾞｼｯｸM-PRO" pitchFamily="50" charset="-128"/>
              </a:rPr>
              <a:t>BCP</a:t>
            </a:r>
            <a:r>
              <a:rPr lang="ja-JP" altLang="en-US" sz="1400" b="1" dirty="0" smtClean="0">
                <a:solidFill>
                  <a:srgbClr val="000000"/>
                </a:solidFill>
                <a:latin typeface="HG丸ｺﾞｼｯｸM-PRO" pitchFamily="50" charset="-128"/>
                <a:ea typeface="HG丸ｺﾞｼｯｸM-PRO" pitchFamily="50" charset="-128"/>
              </a:rPr>
              <a:t>）など、首都危機事象に備えた何らかの計画等を作成しておられますか</a:t>
            </a:r>
            <a:r>
              <a:rPr lang="ja-JP" altLang="en-US" sz="1400" b="1" dirty="0">
                <a:solidFill>
                  <a:srgbClr val="000000"/>
                </a:solidFill>
                <a:latin typeface="HG丸ｺﾞｼｯｸM-PRO" pitchFamily="50" charset="-128"/>
                <a:ea typeface="HG丸ｺﾞｼｯｸM-PRO" pitchFamily="50" charset="-128"/>
              </a:rPr>
              <a:t>。</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9" name="正方形/長方形 28"/>
          <p:cNvSpPr/>
          <p:nvPr/>
        </p:nvSpPr>
        <p:spPr>
          <a:xfrm>
            <a:off x="72008" y="476672"/>
            <a:ext cx="4716016" cy="3142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smtClean="0">
                <a:solidFill>
                  <a:srgbClr val="000000"/>
                </a:solidFill>
                <a:latin typeface="HG丸ｺﾞｼｯｸM-PRO" pitchFamily="50" charset="-128"/>
                <a:ea typeface="HG丸ｺﾞｼｯｸM-PRO" pitchFamily="50" charset="-128"/>
              </a:rPr>
              <a:t>１．災害等への対応計画について</a:t>
            </a:r>
            <a:endParaRPr lang="en-US" altLang="ja-JP" sz="1600" b="1" dirty="0" smtClean="0">
              <a:solidFill>
                <a:srgbClr val="000000"/>
              </a:solidFill>
              <a:latin typeface="HG丸ｺﾞｼｯｸM-PRO" pitchFamily="50" charset="-128"/>
              <a:ea typeface="HG丸ｺﾞｼｯｸM-PRO" pitchFamily="50" charset="-128"/>
            </a:endParaRPr>
          </a:p>
        </p:txBody>
      </p:sp>
      <p:sp>
        <p:nvSpPr>
          <p:cNvPr id="34" name="正方形/長方形 33"/>
          <p:cNvSpPr/>
          <p:nvPr/>
        </p:nvSpPr>
        <p:spPr>
          <a:xfrm>
            <a:off x="108663" y="3383682"/>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２</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　</a:t>
            </a:r>
            <a:r>
              <a:rPr lang="en-US" altLang="ja-JP" sz="1400" b="1" dirty="0" smtClean="0">
                <a:solidFill>
                  <a:srgbClr val="000000"/>
                </a:solidFill>
                <a:latin typeface="HG丸ｺﾞｼｯｸM-PRO" pitchFamily="50" charset="-128"/>
                <a:ea typeface="HG丸ｺﾞｼｯｸM-PRO" pitchFamily="50" charset="-128"/>
              </a:rPr>
              <a:t>BCP</a:t>
            </a:r>
            <a:r>
              <a:rPr lang="ja-JP" altLang="en-US" sz="1400" b="1" dirty="0" smtClean="0">
                <a:solidFill>
                  <a:srgbClr val="000000"/>
                </a:solidFill>
                <a:latin typeface="HG丸ｺﾞｼｯｸM-PRO" pitchFamily="50" charset="-128"/>
                <a:ea typeface="HG丸ｺﾞｼｯｸM-PRO" pitchFamily="50" charset="-128"/>
              </a:rPr>
              <a:t>等で対象としている危機事象</a:t>
            </a:r>
            <a:r>
              <a:rPr lang="ja-JP" altLang="en-US" sz="1400" b="1" dirty="0">
                <a:solidFill>
                  <a:srgbClr val="000000"/>
                </a:solidFill>
                <a:latin typeface="HG丸ｺﾞｼｯｸM-PRO" pitchFamily="50" charset="-128"/>
                <a:ea typeface="HG丸ｺﾞｼｯｸM-PRO" pitchFamily="50" charset="-128"/>
              </a:rPr>
              <a:t>　</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smtClean="0">
                <a:solidFill>
                  <a:srgbClr val="000000"/>
                </a:solidFill>
                <a:latin typeface="HG丸ｺﾞｼｯｸM-PRO" pitchFamily="50" charset="-128"/>
                <a:ea typeface="HG丸ｺﾞｼｯｸM-PRO" pitchFamily="50" charset="-128"/>
              </a:rPr>
              <a:t>　その</a:t>
            </a:r>
            <a:r>
              <a:rPr lang="ja-JP" altLang="en-US" sz="1400" b="1" dirty="0">
                <a:solidFill>
                  <a:srgbClr val="000000"/>
                </a:solidFill>
                <a:latin typeface="HG丸ｺﾞｼｯｸM-PRO" pitchFamily="50" charset="-128"/>
                <a:ea typeface="HG丸ｺﾞｼｯｸM-PRO" pitchFamily="50" charset="-128"/>
              </a:rPr>
              <a:t>計画等では、対策を講じる首都危機事象を具体的に想定していますか</a:t>
            </a:r>
            <a:r>
              <a:rPr lang="ja-JP" altLang="en-US" sz="1400" b="1" dirty="0" smtClean="0">
                <a:solidFill>
                  <a:srgbClr val="000000"/>
                </a:solidFill>
                <a:latin typeface="HG丸ｺﾞｼｯｸM-PRO" pitchFamily="50" charset="-128"/>
                <a:ea typeface="HG丸ｺﾞｼｯｸM-PRO" pitchFamily="50" charset="-128"/>
              </a:rPr>
              <a:t>。（作成中</a:t>
            </a:r>
            <a:r>
              <a:rPr lang="ja-JP" altLang="en-US" sz="1400" b="1" dirty="0">
                <a:solidFill>
                  <a:srgbClr val="000000"/>
                </a:solidFill>
                <a:latin typeface="HG丸ｺﾞｼｯｸM-PRO" pitchFamily="50" charset="-128"/>
                <a:ea typeface="HG丸ｺﾞｼｯｸM-PRO" pitchFamily="50" charset="-128"/>
              </a:rPr>
              <a:t>や作成予定の場合、現時点で回答可能な範囲でお答えください。） （複数回答可）</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37" name="正方形/長方形 36"/>
          <p:cNvSpPr/>
          <p:nvPr/>
        </p:nvSpPr>
        <p:spPr>
          <a:xfrm>
            <a:off x="5652120" y="4221088"/>
            <a:ext cx="3119288" cy="115212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BCP</a:t>
            </a:r>
            <a:r>
              <a:rPr lang="ja-JP" altLang="en-US" sz="1200" dirty="0" smtClean="0">
                <a:latin typeface="HG丸ｺﾞｼｯｸM-PRO" panose="020F0600000000000000" pitchFamily="50" charset="-128"/>
                <a:ea typeface="HG丸ｺﾞｼｯｸM-PRO" panose="020F0600000000000000" pitchFamily="50" charset="-128"/>
              </a:rPr>
              <a:t>等で想定されている危機事象のうち、首都直下型地震と回答した企業が９割近い。それ以外では、パンデミック、水害が続いている。</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5675064" y="1491781"/>
            <a:ext cx="3096344" cy="126032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８割以上の企業が既に</a:t>
            </a:r>
            <a:r>
              <a:rPr lang="en-US" altLang="ja-JP" sz="1200" dirty="0" smtClean="0">
                <a:latin typeface="HG丸ｺﾞｼｯｸM-PRO" panose="020F0600000000000000" pitchFamily="50" charset="-128"/>
                <a:ea typeface="HG丸ｺﾞｼｯｸM-PRO" panose="020F0600000000000000" pitchFamily="50" charset="-128"/>
              </a:rPr>
              <a:t>BCP</a:t>
            </a:r>
            <a:r>
              <a:rPr lang="ja-JP" altLang="en-US" sz="1200" dirty="0" smtClean="0">
                <a:latin typeface="HG丸ｺﾞｼｯｸM-PRO" panose="020F0600000000000000" pitchFamily="50" charset="-128"/>
                <a:ea typeface="HG丸ｺﾞｼｯｸM-PRO" panose="020F0600000000000000" pitchFamily="50" charset="-128"/>
              </a:rPr>
              <a:t>を策定済み。「作成中」、「今後、作成予定」も含めると、ほとんどの企業が危機事象時での業務継続に向けた取組みを進めている。</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4885680" y="3969246"/>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(n=131)</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4885680" y="1232942"/>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3"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12</a:t>
            </a:fld>
            <a:endParaRPr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1495301841"/>
              </p:ext>
            </p:extLst>
          </p:nvPr>
        </p:nvGraphicFramePr>
        <p:xfrm>
          <a:off x="323528" y="1394867"/>
          <a:ext cx="5148064" cy="1887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3957639071"/>
              </p:ext>
            </p:extLst>
          </p:nvPr>
        </p:nvGraphicFramePr>
        <p:xfrm>
          <a:off x="194295" y="4031754"/>
          <a:ext cx="5457825" cy="2493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13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160336" y="557808"/>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３</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首都危機事象が事業活動へ与える影響</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首都</a:t>
            </a:r>
            <a:r>
              <a:rPr lang="ja-JP" altLang="en-US" sz="1400" b="1" dirty="0">
                <a:solidFill>
                  <a:srgbClr val="000000"/>
                </a:solidFill>
                <a:latin typeface="HG丸ｺﾞｼｯｸM-PRO" pitchFamily="50" charset="-128"/>
                <a:ea typeface="HG丸ｺﾞｼｯｸM-PRO" pitchFamily="50" charset="-128"/>
              </a:rPr>
              <a:t>危機事象が生じた</a:t>
            </a:r>
            <a:r>
              <a:rPr lang="ja-JP" altLang="en-US" sz="1400" b="1" dirty="0" smtClean="0">
                <a:solidFill>
                  <a:srgbClr val="000000"/>
                </a:solidFill>
                <a:latin typeface="HG丸ｺﾞｼｯｸM-PRO" pitchFamily="50" charset="-128"/>
                <a:ea typeface="HG丸ｺﾞｼｯｸM-PRO" pitchFamily="50" charset="-128"/>
              </a:rPr>
              <a:t>場合</a:t>
            </a:r>
            <a:r>
              <a:rPr lang="ja-JP" altLang="en-US" sz="1400" b="1" dirty="0">
                <a:solidFill>
                  <a:srgbClr val="000000"/>
                </a:solidFill>
                <a:latin typeface="HG丸ｺﾞｼｯｸM-PRO" pitchFamily="50" charset="-128"/>
                <a:ea typeface="HG丸ｺﾞｼｯｸM-PRO" pitchFamily="50" charset="-128"/>
              </a:rPr>
              <a:t>、どのような事業活動への影響が考えられますか。（より深刻な影響を与えうる要因</a:t>
            </a:r>
            <a:r>
              <a:rPr lang="ja-JP" altLang="en-US" sz="1400" b="1" dirty="0" smtClean="0">
                <a:solidFill>
                  <a:srgbClr val="000000"/>
                </a:solidFill>
                <a:latin typeface="HG丸ｺﾞｼｯｸM-PRO" pitchFamily="50" charset="-128"/>
                <a:ea typeface="HG丸ｺﾞｼｯｸM-PRO" pitchFamily="50" charset="-128"/>
              </a:rPr>
              <a:t>２つを選択）</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34" name="正方形/長方形 33"/>
          <p:cNvSpPr/>
          <p:nvPr/>
        </p:nvSpPr>
        <p:spPr>
          <a:xfrm>
            <a:off x="187858" y="3861048"/>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４</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首都圏で国の行政機能が止まった場合の影響</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首都圏</a:t>
            </a:r>
            <a:r>
              <a:rPr lang="ja-JP" altLang="en-US" sz="1400" b="1" dirty="0">
                <a:solidFill>
                  <a:srgbClr val="000000"/>
                </a:solidFill>
                <a:latin typeface="HG丸ｺﾞｼｯｸM-PRO" pitchFamily="50" charset="-128"/>
                <a:ea typeface="HG丸ｺﾞｼｯｸM-PRO" pitchFamily="50" charset="-128"/>
              </a:rPr>
              <a:t>で国（中央省庁）の行政機能が止まった場合に貴社にとって影響が出るものが</a:t>
            </a:r>
            <a:r>
              <a:rPr lang="ja-JP" altLang="en-US" sz="1400" b="1" dirty="0" smtClean="0">
                <a:solidFill>
                  <a:srgbClr val="000000"/>
                </a:solidFill>
                <a:latin typeface="HG丸ｺﾞｼｯｸM-PRO" pitchFamily="50" charset="-128"/>
                <a:ea typeface="HG丸ｺﾞｼｯｸM-PRO" pitchFamily="50" charset="-128"/>
              </a:rPr>
              <a:t>ありますか</a:t>
            </a:r>
            <a:r>
              <a:rPr lang="ja-JP" altLang="en-US" sz="1400" b="1" dirty="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（複数選択可）</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0" name="正方形/長方形 19"/>
          <p:cNvSpPr/>
          <p:nvPr/>
        </p:nvSpPr>
        <p:spPr>
          <a:xfrm>
            <a:off x="5868144" y="1205880"/>
            <a:ext cx="3096344" cy="57606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「社員の負傷や死亡等の人的損害」という</a:t>
            </a:r>
            <a:r>
              <a:rPr lang="ja-JP" altLang="en-US" sz="1200" dirty="0">
                <a:latin typeface="HG丸ｺﾞｼｯｸM-PRO" panose="020F0600000000000000" pitchFamily="50" charset="-128"/>
                <a:ea typeface="HG丸ｺﾞｼｯｸM-PRO" panose="020F0600000000000000" pitchFamily="50" charset="-128"/>
              </a:rPr>
              <a:t>回答が</a:t>
            </a:r>
            <a:r>
              <a:rPr lang="ja-JP" altLang="en-US" sz="1200" dirty="0" smtClean="0">
                <a:latin typeface="HG丸ｺﾞｼｯｸM-PRO" panose="020F0600000000000000" pitchFamily="50" charset="-128"/>
                <a:ea typeface="HG丸ｺﾞｼｯｸM-PRO" panose="020F0600000000000000" pitchFamily="50" charset="-128"/>
              </a:rPr>
              <a:t>８割と多い。</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5874196" y="4661917"/>
            <a:ext cx="3096344" cy="114334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行政機能が止まった場合、「国の認可や届け出にかかる業務」に対する影響をあげる企業が多く、次いで、「業界等との調整業務」や「相談・問い合わせ業務」に関する影響が続いている。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5084544" y="1181789"/>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5148064" y="4473302"/>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5"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13</a:t>
            </a:fld>
            <a:endParaRPr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1436677982"/>
              </p:ext>
            </p:extLst>
          </p:nvPr>
        </p:nvGraphicFramePr>
        <p:xfrm>
          <a:off x="60553" y="1245978"/>
          <a:ext cx="5781675" cy="2679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3037651924"/>
              </p:ext>
            </p:extLst>
          </p:nvPr>
        </p:nvGraphicFramePr>
        <p:xfrm>
          <a:off x="368300" y="4509121"/>
          <a:ext cx="5656808" cy="2011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810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180590" y="548680"/>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５</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　回答企業の取組み・検討状況</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smtClean="0">
                <a:solidFill>
                  <a:srgbClr val="000000"/>
                </a:solidFill>
                <a:latin typeface="HG丸ｺﾞｼｯｸM-PRO" pitchFamily="50" charset="-128"/>
                <a:ea typeface="HG丸ｺﾞｼｯｸM-PRO" pitchFamily="50" charset="-128"/>
              </a:rPr>
              <a:t>　首都</a:t>
            </a:r>
            <a:r>
              <a:rPr lang="ja-JP" altLang="en-US" sz="1400" b="1" dirty="0">
                <a:solidFill>
                  <a:srgbClr val="000000"/>
                </a:solidFill>
                <a:latin typeface="HG丸ｺﾞｼｯｸM-PRO" pitchFamily="50" charset="-128"/>
                <a:ea typeface="HG丸ｺﾞｼｯｸM-PRO" pitchFamily="50" charset="-128"/>
              </a:rPr>
              <a:t>危機事象への対応として以下の項目について現在、貴社で取り組まれていること、今後</a:t>
            </a:r>
            <a:r>
              <a:rPr lang="ja-JP" altLang="en-US" sz="1400" b="1" dirty="0" smtClean="0">
                <a:solidFill>
                  <a:srgbClr val="000000"/>
                </a:solidFill>
                <a:latin typeface="HG丸ｺﾞｼｯｸM-PRO" pitchFamily="50" charset="-128"/>
                <a:ea typeface="HG丸ｺﾞｼｯｸM-PRO" pitchFamily="50" charset="-128"/>
              </a:rPr>
              <a:t>取組みを</a:t>
            </a:r>
            <a:r>
              <a:rPr lang="ja-JP" altLang="en-US" sz="1400" b="1" dirty="0">
                <a:solidFill>
                  <a:srgbClr val="000000"/>
                </a:solidFill>
                <a:latin typeface="HG丸ｺﾞｼｯｸM-PRO" pitchFamily="50" charset="-128"/>
                <a:ea typeface="HG丸ｺﾞｼｯｸM-PRO" pitchFamily="50" charset="-128"/>
              </a:rPr>
              <a:t>検討したいことについてお答えください。</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1" name="正方形/長方形 20"/>
          <p:cNvSpPr/>
          <p:nvPr/>
        </p:nvSpPr>
        <p:spPr>
          <a:xfrm>
            <a:off x="5889773" y="1291433"/>
            <a:ext cx="2933810" cy="245156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定期的な訓練や従業員用の食料等の確保については、約９割の企業が既に取り組んでいる。</a:t>
            </a: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また、情報システムの二重化や建物等の耐震化、電源の二重化（非常用電源の設置）についても、約７割の企業が取り組んでいる。</a:t>
            </a: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一方で事業再編やリストラまでの想定を置いているところは現状では多くない。</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5652120" y="967426"/>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9"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14</a:t>
            </a:fld>
            <a:endParaRPr lang="ja-JP" altLang="en-US" dirty="0"/>
          </a:p>
        </p:txBody>
      </p:sp>
      <p:graphicFrame>
        <p:nvGraphicFramePr>
          <p:cNvPr id="48" name="グラフ 47"/>
          <p:cNvGraphicFramePr>
            <a:graphicFrameLocks/>
          </p:cNvGraphicFramePr>
          <p:nvPr>
            <p:extLst>
              <p:ext uri="{D42A27DB-BD31-4B8C-83A1-F6EECF244321}">
                <p14:modId xmlns:p14="http://schemas.microsoft.com/office/powerpoint/2010/main" val="3100353713"/>
              </p:ext>
            </p:extLst>
          </p:nvPr>
        </p:nvGraphicFramePr>
        <p:xfrm>
          <a:off x="69850" y="1093477"/>
          <a:ext cx="5852814" cy="5666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73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181806" y="3284984"/>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２</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一時的なバックアップを想定するエリア</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一時的なバックアップ体制を想定しているエリアはどこですか。</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0" name="正方形/長方形 19"/>
          <p:cNvSpPr/>
          <p:nvPr/>
        </p:nvSpPr>
        <p:spPr>
          <a:xfrm>
            <a:off x="5868144" y="1781324"/>
            <a:ext cx="3096344" cy="85558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t"/>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バックアップ体制について</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７割</a:t>
            </a:r>
            <a:r>
              <a:rPr lang="ja-JP" altLang="en-US" sz="1200" dirty="0" smtClean="0">
                <a:latin typeface="HG丸ｺﾞｼｯｸM-PRO" panose="020F0600000000000000" pitchFamily="50" charset="-128"/>
                <a:ea typeface="HG丸ｺﾞｼｯｸM-PRO" panose="020F0600000000000000" pitchFamily="50" charset="-128"/>
              </a:rPr>
              <a:t>以上の企業が既に計画をもっており、今後検討の可能性を含めると９割以上がバックアップ体制整備を進めている。</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5868144" y="4050033"/>
            <a:ext cx="3096344" cy="213219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企業によって複数のバックアップ拠点を設定しているところもあるが、大阪府内を一般的なバックアップ拠点として想定している企業が全体の約</a:t>
            </a:r>
            <a:r>
              <a:rPr lang="en-US" altLang="ja-JP" sz="1200" dirty="0" smtClean="0">
                <a:latin typeface="HG丸ｺﾞｼｯｸM-PRO" panose="020F0600000000000000" pitchFamily="50" charset="-128"/>
                <a:ea typeface="HG丸ｺﾞｼｯｸM-PRO" panose="020F0600000000000000" pitchFamily="50" charset="-128"/>
              </a:rPr>
              <a:t>38</a:t>
            </a:r>
            <a:r>
              <a:rPr lang="ja-JP" altLang="en-US" sz="1200" dirty="0" smtClean="0">
                <a:latin typeface="HG丸ｺﾞｼｯｸM-PRO" panose="020F0600000000000000" pitchFamily="50" charset="-128"/>
                <a:ea typeface="HG丸ｺﾞｼｯｸM-PRO" panose="020F0600000000000000" pitchFamily="50" charset="-128"/>
              </a:rPr>
              <a:t>％でトップ。続いて東京以外の関東圏が約</a:t>
            </a:r>
            <a:r>
              <a:rPr lang="en-US" altLang="ja-JP" sz="1200" dirty="0" smtClean="0">
                <a:latin typeface="HG丸ｺﾞｼｯｸM-PRO" panose="020F0600000000000000" pitchFamily="50" charset="-128"/>
                <a:ea typeface="HG丸ｺﾞｼｯｸM-PRO" panose="020F0600000000000000" pitchFamily="50" charset="-128"/>
              </a:rPr>
              <a:t>33</a:t>
            </a:r>
            <a:r>
              <a:rPr lang="ja-JP" altLang="en-US" sz="1200" dirty="0" smtClean="0">
                <a:latin typeface="HG丸ｺﾞｼｯｸM-PRO" panose="020F0600000000000000" pitchFamily="50" charset="-128"/>
                <a:ea typeface="HG丸ｺﾞｼｯｸM-PRO" panose="020F0600000000000000" pitchFamily="50" charset="-128"/>
              </a:rPr>
              <a:t>％となっている。</a:t>
            </a: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大阪が東京本社の大企業のバックアップ拠点として位置付けられていることが伺われる。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163908" y="772432"/>
            <a:ext cx="8516120" cy="10088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１</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バックアップ体制の検討状況</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首都危機事象が発生し、社屋の損傷、交通網の遮断、ライフラインの停止等により、首都圏における貴社の事業活動が一時的に困難になった場合に備え、バックアップ体制を検討されておられますか</a:t>
            </a:r>
            <a:r>
              <a:rPr lang="ja-JP" altLang="en-US" sz="1400" b="1" dirty="0" smtClean="0">
                <a:solidFill>
                  <a:srgbClr val="000000"/>
                </a:solidFill>
                <a:latin typeface="HG丸ｺﾞｼｯｸM-PRO" pitchFamily="50" charset="-128"/>
                <a:ea typeface="HG丸ｺﾞｼｯｸM-PRO" pitchFamily="50" charset="-128"/>
              </a:rPr>
              <a:t>。（１つだけ選択）</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4" name="正方形/長方形 23"/>
          <p:cNvSpPr/>
          <p:nvPr/>
        </p:nvSpPr>
        <p:spPr>
          <a:xfrm>
            <a:off x="72008" y="476672"/>
            <a:ext cx="3851920" cy="3142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smtClean="0">
                <a:solidFill>
                  <a:srgbClr val="000000"/>
                </a:solidFill>
                <a:latin typeface="HG丸ｺﾞｼｯｸM-PRO" pitchFamily="50" charset="-128"/>
                <a:ea typeface="HG丸ｺﾞｼｯｸM-PRO" pitchFamily="50" charset="-128"/>
              </a:rPr>
              <a:t>２．バックアップの想定について</a:t>
            </a:r>
            <a:endParaRPr lang="en-US" altLang="ja-JP" sz="1600" b="1" dirty="0" smtClean="0">
              <a:solidFill>
                <a:srgbClr val="000000"/>
              </a:solidFill>
              <a:latin typeface="HG丸ｺﾞｼｯｸM-PRO" pitchFamily="50" charset="-128"/>
              <a:ea typeface="HG丸ｺﾞｼｯｸM-PRO" pitchFamily="50" charset="-128"/>
            </a:endParaRPr>
          </a:p>
        </p:txBody>
      </p:sp>
      <p:sp>
        <p:nvSpPr>
          <p:cNvPr id="37" name="正方形/長方形 36"/>
          <p:cNvSpPr/>
          <p:nvPr/>
        </p:nvSpPr>
        <p:spPr>
          <a:xfrm>
            <a:off x="5101704" y="3933056"/>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(n=128)</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5101704" y="1556792"/>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7"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15</a:t>
            </a:fld>
            <a:endParaRPr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759712393"/>
              </p:ext>
            </p:extLst>
          </p:nvPr>
        </p:nvGraphicFramePr>
        <p:xfrm>
          <a:off x="181806" y="1556792"/>
          <a:ext cx="5438564"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2532083973"/>
              </p:ext>
            </p:extLst>
          </p:nvPr>
        </p:nvGraphicFramePr>
        <p:xfrm>
          <a:off x="72008" y="3933056"/>
          <a:ext cx="5701630"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47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160336" y="490612"/>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３</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一時的なバックアップエリアの選定理由</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一時的にバックアップをするエリアとして選定した理由は</a:t>
            </a:r>
            <a:r>
              <a:rPr lang="ja-JP" altLang="en-US" sz="1400" b="1" dirty="0">
                <a:solidFill>
                  <a:srgbClr val="000000"/>
                </a:solidFill>
                <a:latin typeface="HG丸ｺﾞｼｯｸM-PRO" pitchFamily="50" charset="-128"/>
                <a:ea typeface="HG丸ｺﾞｼｯｸM-PRO" pitchFamily="50" charset="-128"/>
              </a:rPr>
              <a:t>何です</a:t>
            </a:r>
            <a:r>
              <a:rPr lang="ja-JP" altLang="en-US" sz="1400" b="1" dirty="0" smtClean="0">
                <a:solidFill>
                  <a:srgbClr val="000000"/>
                </a:solidFill>
                <a:latin typeface="HG丸ｺﾞｼｯｸM-PRO" pitchFamily="50" charset="-128"/>
                <a:ea typeface="HG丸ｺﾞｼｯｸM-PRO" pitchFamily="50" charset="-128"/>
              </a:rPr>
              <a:t>か。（複数選択可）</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1" name="正方形/長方形 20"/>
          <p:cNvSpPr/>
          <p:nvPr/>
        </p:nvSpPr>
        <p:spPr>
          <a:xfrm>
            <a:off x="5979095" y="1607443"/>
            <a:ext cx="3096344" cy="124697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バックアップ拠点を選ぶ際の理由としては、自社での拠点が既にあることをあげる企業が全体の約</a:t>
            </a:r>
            <a:r>
              <a:rPr lang="en-US" altLang="ja-JP" sz="1200" dirty="0" smtClean="0">
                <a:latin typeface="HG丸ｺﾞｼｯｸM-PRO" panose="020F0600000000000000" pitchFamily="50" charset="-128"/>
                <a:ea typeface="HG丸ｺﾞｼｯｸM-PRO" panose="020F0600000000000000" pitchFamily="50" charset="-128"/>
              </a:rPr>
              <a:t>91</a:t>
            </a:r>
            <a:r>
              <a:rPr lang="ja-JP" altLang="en-US" sz="1200" dirty="0" smtClean="0">
                <a:latin typeface="HG丸ｺﾞｼｯｸM-PRO" panose="020F0600000000000000" pitchFamily="50" charset="-128"/>
                <a:ea typeface="HG丸ｺﾞｼｯｸM-PRO" panose="020F0600000000000000" pitchFamily="50" charset="-128"/>
              </a:rPr>
              <a:t>％と最も多</a:t>
            </a:r>
            <a:r>
              <a:rPr lang="ja-JP" altLang="en-US" sz="1200" dirty="0">
                <a:latin typeface="HG丸ｺﾞｼｯｸM-PRO" panose="020F0600000000000000" pitchFamily="50" charset="-128"/>
                <a:ea typeface="HG丸ｺﾞｼｯｸM-PRO" panose="020F0600000000000000" pitchFamily="50" charset="-128"/>
              </a:rPr>
              <a:t>い</a:t>
            </a:r>
            <a:r>
              <a:rPr lang="ja-JP" altLang="en-US" sz="1200" dirty="0" smtClean="0">
                <a:latin typeface="HG丸ｺﾞｼｯｸM-PRO" panose="020F0600000000000000" pitchFamily="50" charset="-128"/>
                <a:ea typeface="HG丸ｺﾞｼｯｸM-PRO" panose="020F0600000000000000" pitchFamily="50" charset="-128"/>
              </a:rPr>
              <a:t>。既存の施設や人員を活かしてバックアップ対応を考えていることがわかる。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9396536" y="6410001"/>
            <a:ext cx="678173"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a:t>
            </a:r>
            <a:r>
              <a:rPr kumimoji="1" lang="ja-JP" altLang="en-US" sz="1000" dirty="0" smtClean="0">
                <a:latin typeface="ＭＳ Ｐゴシック" panose="020B0600070205080204" pitchFamily="50" charset="-128"/>
                <a:ea typeface="ＭＳ Ｐゴシック" panose="020B0600070205080204" pitchFamily="50" charset="-128"/>
              </a:rPr>
              <a:t>企業数</a:t>
            </a:r>
            <a:r>
              <a:rPr kumimoji="1" lang="en-US" altLang="ja-JP" sz="1000" dirty="0" smtClean="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8" name="正方形/長方形 27"/>
          <p:cNvSpPr/>
          <p:nvPr/>
        </p:nvSpPr>
        <p:spPr>
          <a:xfrm>
            <a:off x="9308269" y="2348880"/>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(n=134)</a:t>
            </a:r>
            <a:endParaRPr kumimoji="1" lang="ja-JP" altLang="en-US" sz="1000" dirty="0">
              <a:latin typeface="ＭＳ Ｐゴシック" panose="020B0600070205080204" pitchFamily="50" charset="-128"/>
              <a:ea typeface="ＭＳ Ｐゴシック" panose="020B060007020508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4094219950"/>
              </p:ext>
            </p:extLst>
          </p:nvPr>
        </p:nvGraphicFramePr>
        <p:xfrm>
          <a:off x="5930564" y="7098159"/>
          <a:ext cx="5491784" cy="2303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22978623"/>
              </p:ext>
            </p:extLst>
          </p:nvPr>
        </p:nvGraphicFramePr>
        <p:xfrm>
          <a:off x="824991" y="7304087"/>
          <a:ext cx="55794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5979095" y="3872606"/>
            <a:ext cx="3096344" cy="124697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大阪府内をバックアップをするエリアとして位置付けている企業の選定理由では、自社拠点があることに加え、同時被災するリスクが小さいことをあげる企業が多い。</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5038563" y="1283593"/>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(n=128)</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269383" y="3879329"/>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(n=45)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160336" y="1043782"/>
            <a:ext cx="2206341" cy="441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smtClean="0">
                <a:solidFill>
                  <a:srgbClr val="000000"/>
                </a:solidFill>
                <a:latin typeface="HG丸ｺﾞｼｯｸM-PRO" pitchFamily="50" charset="-128"/>
                <a:ea typeface="HG丸ｺﾞｼｯｸM-PRO" pitchFamily="50" charset="-128"/>
              </a:rPr>
              <a:t>■　全体結果</a:t>
            </a:r>
            <a:endParaRPr lang="en-US" altLang="ja-JP" sz="1400" dirty="0" smtClean="0">
              <a:solidFill>
                <a:srgbClr val="000000"/>
              </a:solidFill>
              <a:latin typeface="HG丸ｺﾞｼｯｸM-PRO" pitchFamily="50" charset="-128"/>
              <a:ea typeface="HG丸ｺﾞｼｯｸM-PRO" pitchFamily="50" charset="-128"/>
            </a:endParaRPr>
          </a:p>
        </p:txBody>
      </p:sp>
      <p:sp>
        <p:nvSpPr>
          <p:cNvPr id="27" name="正方形/長方形 26"/>
          <p:cNvSpPr/>
          <p:nvPr/>
        </p:nvSpPr>
        <p:spPr>
          <a:xfrm>
            <a:off x="160336" y="3762177"/>
            <a:ext cx="4987728" cy="441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smtClean="0">
                <a:solidFill>
                  <a:srgbClr val="000000"/>
                </a:solidFill>
                <a:latin typeface="HG丸ｺﾞｼｯｸM-PRO" pitchFamily="50" charset="-128"/>
                <a:ea typeface="HG丸ｺﾞｼｯｸM-PRO" pitchFamily="50" charset="-128"/>
              </a:rPr>
              <a:t>■　</a:t>
            </a:r>
            <a:r>
              <a:rPr lang="ja-JP" altLang="en-US" sz="1400" u="sng" dirty="0" smtClean="0">
                <a:solidFill>
                  <a:srgbClr val="000000"/>
                </a:solidFill>
                <a:latin typeface="HG丸ｺﾞｼｯｸM-PRO" pitchFamily="50" charset="-128"/>
                <a:ea typeface="HG丸ｺﾞｼｯｸM-PRO" pitchFamily="50" charset="-128"/>
              </a:rPr>
              <a:t>大阪府内</a:t>
            </a:r>
            <a:r>
              <a:rPr lang="ja-JP" altLang="en-US" sz="1400" dirty="0" smtClean="0">
                <a:solidFill>
                  <a:srgbClr val="000000"/>
                </a:solidFill>
                <a:latin typeface="HG丸ｺﾞｼｯｸM-PRO" pitchFamily="50" charset="-128"/>
                <a:ea typeface="HG丸ｺﾞｼｯｸM-PRO" pitchFamily="50" charset="-128"/>
              </a:rPr>
              <a:t>をバックアップエリアとして選定した企業</a:t>
            </a:r>
            <a:endParaRPr lang="en-US" altLang="ja-JP" sz="1400" dirty="0" smtClean="0">
              <a:solidFill>
                <a:srgbClr val="000000"/>
              </a:solidFill>
              <a:latin typeface="HG丸ｺﾞｼｯｸM-PRO" pitchFamily="50" charset="-128"/>
              <a:ea typeface="HG丸ｺﾞｼｯｸM-PRO" pitchFamily="50" charset="-128"/>
            </a:endParaRPr>
          </a:p>
        </p:txBody>
      </p:sp>
      <p:sp>
        <p:nvSpPr>
          <p:cNvPr id="20"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16</a:t>
            </a:fld>
            <a:endParaRPr lang="ja-JP" altLang="en-US" dirty="0"/>
          </a:p>
        </p:txBody>
      </p:sp>
      <p:graphicFrame>
        <p:nvGraphicFramePr>
          <p:cNvPr id="30" name="グラフ 29"/>
          <p:cNvGraphicFramePr>
            <a:graphicFrameLocks/>
          </p:cNvGraphicFramePr>
          <p:nvPr>
            <p:extLst>
              <p:ext uri="{D42A27DB-BD31-4B8C-83A1-F6EECF244321}">
                <p14:modId xmlns:p14="http://schemas.microsoft.com/office/powerpoint/2010/main" val="822604122"/>
              </p:ext>
            </p:extLst>
          </p:nvPr>
        </p:nvGraphicFramePr>
        <p:xfrm>
          <a:off x="-251573" y="1356631"/>
          <a:ext cx="6084795" cy="2405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p:cNvGraphicFramePr>
            <a:graphicFrameLocks/>
          </p:cNvGraphicFramePr>
          <p:nvPr>
            <p:extLst>
              <p:ext uri="{D42A27DB-BD31-4B8C-83A1-F6EECF244321}">
                <p14:modId xmlns:p14="http://schemas.microsoft.com/office/powerpoint/2010/main" val="2250986400"/>
              </p:ext>
            </p:extLst>
          </p:nvPr>
        </p:nvGraphicFramePr>
        <p:xfrm>
          <a:off x="-264145" y="4041254"/>
          <a:ext cx="610994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024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81806" y="566949"/>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４</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一時的にバックアップを想定する機能</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一時的にバックアップすることを想定している機能は何ですか。（複数選択可）</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4" name="正方形/長方形 13"/>
          <p:cNvSpPr/>
          <p:nvPr/>
        </p:nvSpPr>
        <p:spPr>
          <a:xfrm>
            <a:off x="5868144" y="1367818"/>
            <a:ext cx="3096344" cy="9090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一時的なバックアップを想定している機能としては、本社経営企画機能、責任権限の移譲、移転の割合が高い。</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80590" y="3573016"/>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５</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一時的なバックアップ体制に移行するときの課題</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一時的なバックアップ体制に移行するときに懸念される課題は何ですか。（複数選択可）</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8" name="正方形/長方形 17"/>
          <p:cNvSpPr/>
          <p:nvPr/>
        </p:nvSpPr>
        <p:spPr>
          <a:xfrm>
            <a:off x="5899100" y="4237583"/>
            <a:ext cx="3096344" cy="90905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全体の企業の約６割が経営者や社員のバックアップ先への移動手段の確保に対して不安を有している。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5155344" y="1053096"/>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(n=128)</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5245720" y="4185270"/>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(n=129)</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5"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17</a:t>
            </a:fld>
            <a:endParaRPr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888199751"/>
              </p:ext>
            </p:extLst>
          </p:nvPr>
        </p:nvGraphicFramePr>
        <p:xfrm>
          <a:off x="-73360" y="1223542"/>
          <a:ext cx="6067425" cy="2486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852257701"/>
              </p:ext>
            </p:extLst>
          </p:nvPr>
        </p:nvGraphicFramePr>
        <p:xfrm>
          <a:off x="193340" y="4185270"/>
          <a:ext cx="5818820" cy="2672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071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81806" y="566948"/>
            <a:ext cx="8516120" cy="9178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６</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中長期的な影響が出た場合の主要機能の首都圏以外への移転</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smtClean="0">
                <a:solidFill>
                  <a:srgbClr val="000000"/>
                </a:solidFill>
                <a:latin typeface="HG丸ｺﾞｼｯｸM-PRO" pitchFamily="50" charset="-128"/>
                <a:ea typeface="HG丸ｺﾞｼｯｸM-PRO" pitchFamily="50" charset="-128"/>
              </a:rPr>
              <a:t>　首都</a:t>
            </a:r>
            <a:r>
              <a:rPr lang="ja-JP" altLang="en-US" sz="1400" b="1" dirty="0">
                <a:solidFill>
                  <a:srgbClr val="000000"/>
                </a:solidFill>
                <a:latin typeface="HG丸ｺﾞｼｯｸM-PRO" pitchFamily="50" charset="-128"/>
                <a:ea typeface="HG丸ｺﾞｼｯｸM-PRO" pitchFamily="50" charset="-128"/>
              </a:rPr>
              <a:t>中枢機能が不全になり、首都圏における貴社の事業活動が中長期的に（数か月からそれ以上の期間）困難になった場合に、貴社の首都圏における主要な機能を首都圏以外に移転させる可能性はありますか</a:t>
            </a:r>
            <a:r>
              <a:rPr lang="ja-JP" altLang="en-US" sz="1400" b="1" dirty="0" smtClean="0">
                <a:solidFill>
                  <a:srgbClr val="000000"/>
                </a:solidFill>
                <a:latin typeface="HG丸ｺﾞｼｯｸM-PRO" pitchFamily="50" charset="-128"/>
                <a:ea typeface="HG丸ｺﾞｼｯｸM-PRO" pitchFamily="50" charset="-128"/>
              </a:rPr>
              <a:t>。</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4" name="正方形/長方形 13"/>
          <p:cNvSpPr/>
          <p:nvPr/>
        </p:nvSpPr>
        <p:spPr>
          <a:xfrm>
            <a:off x="5601582" y="1486968"/>
            <a:ext cx="3096344" cy="122195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首都中枢機能が不全になった場合の中長期的な主要機能の移転の可能性については、「ある」と「ない」はほぼ拮抗。操業の影響度によるという回答が全体の半分となっている。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80590" y="3645024"/>
            <a:ext cx="8517336"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７</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中長期的なバックアップを想定するエリア</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移転を想定しているエリアはどこですか</a:t>
            </a:r>
            <a:r>
              <a:rPr lang="ja-JP" altLang="en-US" sz="1400" b="1" dirty="0" smtClean="0">
                <a:solidFill>
                  <a:srgbClr val="000000"/>
                </a:solidFill>
                <a:latin typeface="HG丸ｺﾞｼｯｸM-PRO" pitchFamily="50" charset="-128"/>
                <a:ea typeface="HG丸ｺﾞｼｯｸM-PRO" pitchFamily="50" charset="-128"/>
              </a:rPr>
              <a:t>。</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8" name="正方形/長方形 17"/>
          <p:cNvSpPr/>
          <p:nvPr/>
        </p:nvSpPr>
        <p:spPr>
          <a:xfrm>
            <a:off x="5601582" y="4725144"/>
            <a:ext cx="3096344" cy="122413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中長期的な移転先としても大阪府内が全体の約</a:t>
            </a:r>
            <a:r>
              <a:rPr lang="en-US" altLang="ja-JP" sz="1200" dirty="0" smtClean="0">
                <a:latin typeface="HG丸ｺﾞｼｯｸM-PRO" panose="020F0600000000000000" pitchFamily="50" charset="-128"/>
                <a:ea typeface="HG丸ｺﾞｼｯｸM-PRO" panose="020F0600000000000000" pitchFamily="50" charset="-128"/>
              </a:rPr>
              <a:t>46</a:t>
            </a:r>
            <a:r>
              <a:rPr lang="ja-JP" altLang="en-US" sz="1200" dirty="0" smtClean="0">
                <a:latin typeface="HG丸ｺﾞｼｯｸM-PRO" panose="020F0600000000000000" pitchFamily="50" charset="-128"/>
                <a:ea typeface="HG丸ｺﾞｼｯｸM-PRO" panose="020F0600000000000000" pitchFamily="50" charset="-128"/>
              </a:rPr>
              <a:t>％とトップになっており、大阪は中長期的に首都圏で事業活動が困難になったときの移転先としても考えられている。</a:t>
            </a:r>
            <a:endParaRPr lang="en-US" altLang="ja-JP" sz="1200" dirty="0" smtClean="0">
              <a:latin typeface="HG丸ｺﾞｼｯｸM-PRO" panose="020F0600000000000000" pitchFamily="50" charset="-128"/>
              <a:ea typeface="HG丸ｺﾞｼｯｸM-PRO" panose="020F06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1815500372"/>
              </p:ext>
            </p:extLst>
          </p:nvPr>
        </p:nvGraphicFramePr>
        <p:xfrm>
          <a:off x="-180528" y="7207250"/>
          <a:ext cx="5076825" cy="2133190"/>
        </p:xfrm>
        <a:graphic>
          <a:graphicData uri="http://schemas.openxmlformats.org/drawingml/2006/chart">
            <c:chart xmlns:c="http://schemas.openxmlformats.org/drawingml/2006/chart" xmlns:r="http://schemas.openxmlformats.org/officeDocument/2006/relationships" r:id="rId2"/>
          </a:graphicData>
        </a:graphic>
      </p:graphicFrame>
      <p:sp>
        <p:nvSpPr>
          <p:cNvPr id="22" name="正方形/長方形 21"/>
          <p:cNvSpPr/>
          <p:nvPr/>
        </p:nvSpPr>
        <p:spPr>
          <a:xfrm>
            <a:off x="4788024" y="1268760"/>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4739568" y="4131171"/>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(n=103)</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0"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18</a:t>
            </a:fld>
            <a:endParaRPr lang="ja-JP" altLang="en-US" dirty="0"/>
          </a:p>
        </p:txBody>
      </p:sp>
      <p:graphicFrame>
        <p:nvGraphicFramePr>
          <p:cNvPr id="15" name="グラフ 14"/>
          <p:cNvGraphicFramePr>
            <a:graphicFrameLocks/>
          </p:cNvGraphicFramePr>
          <p:nvPr>
            <p:extLst>
              <p:ext uri="{D42A27DB-BD31-4B8C-83A1-F6EECF244321}">
                <p14:modId xmlns:p14="http://schemas.microsoft.com/office/powerpoint/2010/main" val="3549317726"/>
              </p:ext>
            </p:extLst>
          </p:nvPr>
        </p:nvGraphicFramePr>
        <p:xfrm>
          <a:off x="181806" y="1430684"/>
          <a:ext cx="5419776" cy="2214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8721747"/>
              </p:ext>
            </p:extLst>
          </p:nvPr>
        </p:nvGraphicFramePr>
        <p:xfrm>
          <a:off x="342652" y="4293096"/>
          <a:ext cx="5385558"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01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160336" y="490612"/>
            <a:ext cx="8516120"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８</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中長期のバックアップエリアとして選定する理由</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中長期のバックアップエリアとして選定した理由は</a:t>
            </a:r>
            <a:r>
              <a:rPr lang="ja-JP" altLang="en-US" sz="1400" b="1" dirty="0">
                <a:solidFill>
                  <a:srgbClr val="000000"/>
                </a:solidFill>
                <a:latin typeface="HG丸ｺﾞｼｯｸM-PRO" pitchFamily="50" charset="-128"/>
                <a:ea typeface="HG丸ｺﾞｼｯｸM-PRO" pitchFamily="50" charset="-128"/>
              </a:rPr>
              <a:t>何です</a:t>
            </a:r>
            <a:r>
              <a:rPr lang="ja-JP" altLang="en-US" sz="1400" b="1" dirty="0" smtClean="0">
                <a:solidFill>
                  <a:srgbClr val="000000"/>
                </a:solidFill>
                <a:latin typeface="HG丸ｺﾞｼｯｸM-PRO" pitchFamily="50" charset="-128"/>
                <a:ea typeface="HG丸ｺﾞｼｯｸM-PRO" pitchFamily="50" charset="-128"/>
              </a:rPr>
              <a:t>か。（複数選択可）</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21" name="正方形/長方形 20"/>
          <p:cNvSpPr/>
          <p:nvPr/>
        </p:nvSpPr>
        <p:spPr>
          <a:xfrm>
            <a:off x="6156176" y="1592796"/>
            <a:ext cx="2814374" cy="79208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中長期のバックアップエリアの選定理由についても一時的なバックアップエリアと同じ傾向となっている。</a:t>
            </a:r>
            <a:endParaRPr lang="en-US" altLang="ja-JP" sz="1200" dirty="0" smtClean="0">
              <a:latin typeface="HG丸ｺﾞｼｯｸM-PRO" panose="020F0600000000000000" pitchFamily="50" charset="-128"/>
              <a:ea typeface="HG丸ｺﾞｼｯｸM-PRO" panose="020F06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089117132"/>
              </p:ext>
            </p:extLst>
          </p:nvPr>
        </p:nvGraphicFramePr>
        <p:xfrm>
          <a:off x="243460" y="4221088"/>
          <a:ext cx="5884262" cy="2205558"/>
        </p:xfrm>
        <a:graphic>
          <a:graphicData uri="http://schemas.openxmlformats.org/drawingml/2006/chart">
            <c:chart xmlns:c="http://schemas.openxmlformats.org/drawingml/2006/chart" xmlns:r="http://schemas.openxmlformats.org/officeDocument/2006/relationships" r:id="rId2"/>
          </a:graphicData>
        </a:graphic>
      </p:graphicFrame>
      <p:sp>
        <p:nvSpPr>
          <p:cNvPr id="17" name="正方形/長方形 16"/>
          <p:cNvSpPr/>
          <p:nvPr/>
        </p:nvSpPr>
        <p:spPr>
          <a:xfrm>
            <a:off x="5533752" y="1160934"/>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(n=104)</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5605760" y="4041254"/>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(n=48)</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6156176" y="4365104"/>
            <a:ext cx="2814374" cy="112655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大阪府内を選んだ企業においても、一時的なバックアップ先のエリア選定と同様に自社拠点があること、同時被災リスクが小さいことをあげる企業が多い。</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160336" y="1043782"/>
            <a:ext cx="2206341" cy="441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smtClean="0">
                <a:solidFill>
                  <a:srgbClr val="000000"/>
                </a:solidFill>
                <a:latin typeface="HG丸ｺﾞｼｯｸM-PRO" pitchFamily="50" charset="-128"/>
                <a:ea typeface="HG丸ｺﾞｼｯｸM-PRO" pitchFamily="50" charset="-128"/>
              </a:rPr>
              <a:t>■　全体結果</a:t>
            </a:r>
            <a:endParaRPr lang="en-US" altLang="ja-JP" sz="1400" dirty="0" smtClean="0">
              <a:solidFill>
                <a:srgbClr val="000000"/>
              </a:solidFill>
              <a:latin typeface="HG丸ｺﾞｼｯｸM-PRO" pitchFamily="50" charset="-128"/>
              <a:ea typeface="HG丸ｺﾞｼｯｸM-PRO" pitchFamily="50" charset="-128"/>
            </a:endParaRPr>
          </a:p>
        </p:txBody>
      </p:sp>
      <p:sp>
        <p:nvSpPr>
          <p:cNvPr id="23" name="正方形/長方形 22"/>
          <p:cNvSpPr/>
          <p:nvPr/>
        </p:nvSpPr>
        <p:spPr>
          <a:xfrm>
            <a:off x="160336" y="3762177"/>
            <a:ext cx="4987728" cy="4410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smtClean="0">
                <a:solidFill>
                  <a:srgbClr val="000000"/>
                </a:solidFill>
                <a:latin typeface="HG丸ｺﾞｼｯｸM-PRO" pitchFamily="50" charset="-128"/>
                <a:ea typeface="HG丸ｺﾞｼｯｸM-PRO" pitchFamily="50" charset="-128"/>
              </a:rPr>
              <a:t>■　</a:t>
            </a:r>
            <a:r>
              <a:rPr lang="ja-JP" altLang="en-US" sz="1400" u="sng" dirty="0" smtClean="0">
                <a:solidFill>
                  <a:srgbClr val="000000"/>
                </a:solidFill>
                <a:latin typeface="HG丸ｺﾞｼｯｸM-PRO" pitchFamily="50" charset="-128"/>
                <a:ea typeface="HG丸ｺﾞｼｯｸM-PRO" pitchFamily="50" charset="-128"/>
              </a:rPr>
              <a:t>大阪府内</a:t>
            </a:r>
            <a:r>
              <a:rPr lang="ja-JP" altLang="en-US" sz="1400" dirty="0" smtClean="0">
                <a:solidFill>
                  <a:srgbClr val="000000"/>
                </a:solidFill>
                <a:latin typeface="HG丸ｺﾞｼｯｸM-PRO" pitchFamily="50" charset="-128"/>
                <a:ea typeface="HG丸ｺﾞｼｯｸM-PRO" pitchFamily="50" charset="-128"/>
              </a:rPr>
              <a:t>をバックアップエリアとして選定した企業</a:t>
            </a:r>
            <a:endParaRPr lang="en-US" altLang="ja-JP" sz="1400" dirty="0" smtClean="0">
              <a:solidFill>
                <a:srgbClr val="000000"/>
              </a:solidFill>
              <a:latin typeface="HG丸ｺﾞｼｯｸM-PRO" pitchFamily="50" charset="-128"/>
              <a:ea typeface="HG丸ｺﾞｼｯｸM-PRO" pitchFamily="50" charset="-128"/>
            </a:endParaRPr>
          </a:p>
        </p:txBody>
      </p:sp>
      <p:sp>
        <p:nvSpPr>
          <p:cNvPr id="22" name="スライド番号プレースホルダー 3"/>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52AD53D6-873C-41AA-BAC6-B204D49E5513}" type="slidenum">
              <a:rPr lang="ja-JP" altLang="en-US" smtClean="0"/>
              <a:pPr>
                <a:defRPr/>
              </a:pPr>
              <a:t>19</a:t>
            </a:fld>
            <a:endParaRPr lang="ja-JP" altLang="en-US" dirty="0"/>
          </a:p>
        </p:txBody>
      </p:sp>
      <p:graphicFrame>
        <p:nvGraphicFramePr>
          <p:cNvPr id="24" name="グラフ 23"/>
          <p:cNvGraphicFramePr>
            <a:graphicFrameLocks/>
          </p:cNvGraphicFramePr>
          <p:nvPr>
            <p:extLst>
              <p:ext uri="{D42A27DB-BD31-4B8C-83A1-F6EECF244321}">
                <p14:modId xmlns:p14="http://schemas.microsoft.com/office/powerpoint/2010/main" val="4231299717"/>
              </p:ext>
            </p:extLst>
          </p:nvPr>
        </p:nvGraphicFramePr>
        <p:xfrm>
          <a:off x="71381" y="1322859"/>
          <a:ext cx="6084795" cy="2538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19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2132856"/>
            <a:ext cx="8350696" cy="1470025"/>
          </a:xfrm>
        </p:spPr>
        <p:txBody>
          <a:bodyPr/>
          <a:lstStyle/>
          <a:p>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指定公共機関等のバックアップの対応状況</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2</a:t>
            </a:fld>
            <a:endParaRPr lang="ja-JP" altLang="en-US" dirty="0"/>
          </a:p>
        </p:txBody>
      </p:sp>
    </p:spTree>
    <p:extLst>
      <p:ext uri="{BB962C8B-B14F-4D97-AF65-F5344CB8AC3E}">
        <p14:creationId xmlns:p14="http://schemas.microsoft.com/office/powerpoint/2010/main" val="120259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81806" y="566948"/>
            <a:ext cx="8516120" cy="9178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９</a:t>
            </a:r>
            <a:r>
              <a:rPr lang="en-US" altLang="ja-JP" sz="1400" b="1" dirty="0" smtClean="0">
                <a:solidFill>
                  <a:srgbClr val="000000"/>
                </a:solidFill>
                <a:latin typeface="HG丸ｺﾞｼｯｸM-PRO" pitchFamily="50" charset="-128"/>
                <a:ea typeface="HG丸ｺﾞｼｯｸM-PRO" pitchFamily="50" charset="-128"/>
              </a:rPr>
              <a:t>)</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行政に望む取組み</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首都圏以外の地域にバックアップ体制を整備していくうえで、個々の企業努力だけでは困難な、行政等に望まれる取組みは何ですか</a:t>
            </a:r>
            <a:r>
              <a:rPr lang="ja-JP" altLang="en-US" sz="1400" b="1" dirty="0" smtClean="0">
                <a:solidFill>
                  <a:srgbClr val="000000"/>
                </a:solidFill>
                <a:latin typeface="HG丸ｺﾞｼｯｸM-PRO" pitchFamily="50" charset="-128"/>
                <a:ea typeface="HG丸ｺﾞｼｯｸM-PRO" pitchFamily="50" charset="-128"/>
              </a:rPr>
              <a:t>。（当てはまるものを３つまで</a:t>
            </a:r>
            <a:r>
              <a:rPr lang="ja-JP" altLang="en-US" sz="1400" b="1" dirty="0">
                <a:solidFill>
                  <a:srgbClr val="000000"/>
                </a:solidFill>
                <a:latin typeface="HG丸ｺﾞｼｯｸM-PRO" pitchFamily="50" charset="-128"/>
                <a:ea typeface="HG丸ｺﾞｼｯｸM-PRO" pitchFamily="50" charset="-128"/>
              </a:rPr>
              <a:t>選択</a:t>
            </a:r>
            <a:r>
              <a:rPr lang="ja-JP" altLang="en-US" sz="1400" b="1" dirty="0" smtClean="0">
                <a:solidFill>
                  <a:srgbClr val="000000"/>
                </a:solidFill>
                <a:latin typeface="HG丸ｺﾞｼｯｸM-PRO" pitchFamily="50" charset="-128"/>
                <a:ea typeface="HG丸ｺﾞｼｯｸM-PRO" pitchFamily="50" charset="-128"/>
              </a:rPr>
              <a:t>）</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8" name="正方形/長方形 17"/>
          <p:cNvSpPr/>
          <p:nvPr/>
        </p:nvSpPr>
        <p:spPr>
          <a:xfrm>
            <a:off x="6845522" y="1661270"/>
            <a:ext cx="2088232" cy="428801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バックアップ体制を整備していく上で、行政に求める取組みとして、拠点整備に対する補助などでの支援とともに、バックアップ先への移動のためのインフラ整備へのニーズが高かった。</a:t>
            </a: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次いで、バックアップ先への移動手段の確保をあげる企業が多く、交通面でのリダンダンシーを含めて移動手段確保についての取組が求められている。</a:t>
            </a: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12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それ以外では、ハザードマップなどの情報提供やバックアップ先についての情報発信など情報面での取組みが続いている。</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6048812" y="1337421"/>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3"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20</a:t>
            </a:fld>
            <a:endParaRPr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246961323"/>
              </p:ext>
            </p:extLst>
          </p:nvPr>
        </p:nvGraphicFramePr>
        <p:xfrm>
          <a:off x="181806" y="1503266"/>
          <a:ext cx="6448425" cy="5166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335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81806" y="566948"/>
            <a:ext cx="8516120" cy="9178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(10)</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大阪・関西が果たすべき役割</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首都中枢機能が全面的に停止した場合に大阪・関西が果たすべき役割としてどういったものが重要だと思われますか</a:t>
            </a:r>
            <a:r>
              <a:rPr lang="ja-JP" altLang="en-US" sz="1400" b="1" dirty="0" smtClean="0">
                <a:solidFill>
                  <a:srgbClr val="000000"/>
                </a:solidFill>
                <a:latin typeface="HG丸ｺﾞｼｯｸM-PRO" pitchFamily="50" charset="-128"/>
                <a:ea typeface="HG丸ｺﾞｼｯｸM-PRO" pitchFamily="50" charset="-128"/>
              </a:rPr>
              <a:t>。（当てはまるものを３つまで選択）</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4" name="正方形/長方形 13"/>
          <p:cNvSpPr/>
          <p:nvPr/>
        </p:nvSpPr>
        <p:spPr>
          <a:xfrm>
            <a:off x="6804248" y="1729931"/>
            <a:ext cx="2195736" cy="162913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大阪・関西が首都被災時に果たす役割として、政治行政中枢機能のバックアップ、金融中枢機能のバックアップ、ビジネス中枢機能のバックアップをあげる企業が多い。</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80590" y="3926061"/>
            <a:ext cx="6623658" cy="648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chemeClr val="tx1"/>
                </a:solidFill>
                <a:latin typeface="HG丸ｺﾞｼｯｸM-PRO" pitchFamily="50" charset="-128"/>
                <a:ea typeface="HG丸ｺﾞｼｯｸM-PRO" pitchFamily="50" charset="-128"/>
              </a:rPr>
              <a:t>(11)</a:t>
            </a:r>
            <a:r>
              <a:rPr lang="ja-JP" altLang="en-US" sz="1400" b="1" dirty="0">
                <a:solidFill>
                  <a:schemeClr val="tx1"/>
                </a:solidFill>
                <a:latin typeface="HG丸ｺﾞｼｯｸM-PRO" pitchFamily="50" charset="-128"/>
                <a:ea typeface="HG丸ｺﾞｼｯｸM-PRO" pitchFamily="50" charset="-128"/>
              </a:rPr>
              <a:t>　</a:t>
            </a:r>
            <a:r>
              <a:rPr lang="ja-JP" altLang="en-US" sz="1400" b="1" dirty="0" smtClean="0">
                <a:solidFill>
                  <a:schemeClr val="tx1"/>
                </a:solidFill>
                <a:latin typeface="HG丸ｺﾞｼｯｸM-PRO" pitchFamily="50" charset="-128"/>
                <a:ea typeface="HG丸ｺﾞｼｯｸM-PRO" pitchFamily="50" charset="-128"/>
              </a:rPr>
              <a:t>大阪・関西でのバックアップに関する今後の検討</a:t>
            </a:r>
            <a:endParaRPr lang="en-US" altLang="ja-JP" sz="1400" b="1" dirty="0" smtClean="0">
              <a:solidFill>
                <a:schemeClr val="tx1"/>
              </a:solidFill>
              <a:latin typeface="HG丸ｺﾞｼｯｸM-PRO" pitchFamily="50" charset="-128"/>
              <a:ea typeface="HG丸ｺﾞｼｯｸM-PRO" pitchFamily="50" charset="-128"/>
            </a:endParaRPr>
          </a:p>
          <a:p>
            <a:pPr>
              <a:defRPr/>
            </a:pPr>
            <a:r>
              <a:rPr lang="ja-JP" altLang="en-US" sz="1400" b="1" dirty="0">
                <a:solidFill>
                  <a:schemeClr val="tx1"/>
                </a:solidFill>
                <a:latin typeface="HG丸ｺﾞｼｯｸM-PRO" pitchFamily="50" charset="-128"/>
                <a:ea typeface="HG丸ｺﾞｼｯｸM-PRO" pitchFamily="50" charset="-128"/>
              </a:rPr>
              <a:t>　貴社の今後の大阪・関西でのバックアップ機能や拠点についてお聞きします</a:t>
            </a:r>
            <a:r>
              <a:rPr lang="ja-JP" altLang="en-US" sz="1400" b="1" dirty="0" smtClean="0">
                <a:solidFill>
                  <a:schemeClr val="tx1"/>
                </a:solidFill>
                <a:latin typeface="HG丸ｺﾞｼｯｸM-PRO" pitchFamily="50" charset="-128"/>
                <a:ea typeface="HG丸ｺﾞｼｯｸM-PRO" pitchFamily="50" charset="-128"/>
              </a:rPr>
              <a:t>。（当てはまるものを１つ選択）</a:t>
            </a:r>
            <a:endParaRPr lang="en-US" altLang="ja-JP" sz="1400" b="1" dirty="0" smtClean="0">
              <a:solidFill>
                <a:schemeClr val="tx1"/>
              </a:solidFill>
              <a:latin typeface="HG丸ｺﾞｼｯｸM-PRO" pitchFamily="50" charset="-128"/>
              <a:ea typeface="HG丸ｺﾞｼｯｸM-PRO" pitchFamily="50" charset="-128"/>
            </a:endParaRPr>
          </a:p>
        </p:txBody>
      </p:sp>
      <p:sp>
        <p:nvSpPr>
          <p:cNvPr id="18" name="正方形/長方形 17"/>
          <p:cNvSpPr/>
          <p:nvPr/>
        </p:nvSpPr>
        <p:spPr>
          <a:xfrm>
            <a:off x="6768752" y="4293096"/>
            <a:ext cx="2195736" cy="194624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dirty="0" smtClean="0">
                <a:latin typeface="HG丸ｺﾞｼｯｸM-PRO" panose="020F0600000000000000" pitchFamily="50" charset="-128"/>
                <a:ea typeface="HG丸ｺﾞｼｯｸM-PRO" panose="020F0600000000000000" pitchFamily="50" charset="-128"/>
              </a:rPr>
              <a:t>　大阪・関西でのバックアップエリアとしての位置づけは、既に何らかの拠点機能がある企業が全体の約</a:t>
            </a:r>
            <a:r>
              <a:rPr lang="en-US" altLang="ja-JP" sz="1200" dirty="0" smtClean="0">
                <a:latin typeface="HG丸ｺﾞｼｯｸM-PRO" panose="020F0600000000000000" pitchFamily="50" charset="-128"/>
                <a:ea typeface="HG丸ｺﾞｼｯｸM-PRO" panose="020F0600000000000000" pitchFamily="50" charset="-128"/>
              </a:rPr>
              <a:t>54</a:t>
            </a:r>
            <a:r>
              <a:rPr lang="ja-JP" altLang="en-US" sz="1200" dirty="0" smtClean="0">
                <a:latin typeface="HG丸ｺﾞｼｯｸM-PRO" panose="020F0600000000000000" pitchFamily="50" charset="-128"/>
                <a:ea typeface="HG丸ｺﾞｼｯｸM-PRO" panose="020F0600000000000000" pitchFamily="50" charset="-128"/>
              </a:rPr>
              <a:t>％で、今後整備の計画や可能性があるとする企業を足すと、</a:t>
            </a:r>
            <a:r>
              <a:rPr lang="en-US" altLang="ja-JP" sz="1200" dirty="0" smtClean="0">
                <a:latin typeface="HG丸ｺﾞｼｯｸM-PRO" panose="020F0600000000000000" pitchFamily="50" charset="-128"/>
                <a:ea typeface="HG丸ｺﾞｼｯｸM-PRO" panose="020F0600000000000000" pitchFamily="50" charset="-128"/>
              </a:rPr>
              <a:t>8</a:t>
            </a:r>
            <a:r>
              <a:rPr lang="ja-JP" altLang="en-US" sz="1200" dirty="0" smtClean="0">
                <a:latin typeface="HG丸ｺﾞｼｯｸM-PRO" panose="020F0600000000000000" pitchFamily="50" charset="-128"/>
                <a:ea typeface="HG丸ｺﾞｼｯｸM-PRO" panose="020F0600000000000000" pitchFamily="50" charset="-128"/>
              </a:rPr>
              <a:t>割近くが大阪・関西でのバックアップに前向きである。</a:t>
            </a:r>
            <a:endParaRPr lang="en-US" altLang="ja-JP" sz="1200" dirty="0" smtClean="0">
              <a:latin typeface="HG丸ｺﾞｼｯｸM-PRO" panose="020F0600000000000000" pitchFamily="50" charset="-128"/>
              <a:ea typeface="HG丸ｺﾞｼｯｸM-PRO" panose="020F0600000000000000"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550324967"/>
              </p:ext>
            </p:extLst>
          </p:nvPr>
        </p:nvGraphicFramePr>
        <p:xfrm>
          <a:off x="-828600" y="7207250"/>
          <a:ext cx="6648314" cy="2658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3555316160"/>
              </p:ext>
            </p:extLst>
          </p:nvPr>
        </p:nvGraphicFramePr>
        <p:xfrm>
          <a:off x="5076056" y="7366147"/>
          <a:ext cx="6448425" cy="2105025"/>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p:cNvSpPr/>
          <p:nvPr/>
        </p:nvSpPr>
        <p:spPr>
          <a:xfrm>
            <a:off x="5724128" y="1322858"/>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5677768" y="4466307"/>
            <a:ext cx="766440" cy="3238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000" dirty="0" smtClean="0">
                <a:latin typeface="ＭＳ Ｐゴシック" panose="020B0600070205080204" pitchFamily="50" charset="-128"/>
                <a:ea typeface="ＭＳ Ｐゴシック" panose="020B0600070205080204" pitchFamily="50" charset="-128"/>
              </a:rPr>
              <a:t>(n=135)</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9"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21</a:t>
            </a:fld>
            <a:endParaRPr lang="ja-JP" altLang="en-US" dirty="0"/>
          </a:p>
        </p:txBody>
      </p:sp>
      <p:graphicFrame>
        <p:nvGraphicFramePr>
          <p:cNvPr id="20" name="グラフ 19"/>
          <p:cNvGraphicFramePr>
            <a:graphicFrameLocks/>
          </p:cNvGraphicFramePr>
          <p:nvPr>
            <p:extLst>
              <p:ext uri="{D42A27DB-BD31-4B8C-83A1-F6EECF244321}">
                <p14:modId xmlns:p14="http://schemas.microsoft.com/office/powerpoint/2010/main" val="2029783514"/>
              </p:ext>
            </p:extLst>
          </p:nvPr>
        </p:nvGraphicFramePr>
        <p:xfrm>
          <a:off x="320327" y="1322859"/>
          <a:ext cx="6448425" cy="2610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extLst>
              <p:ext uri="{D42A27DB-BD31-4B8C-83A1-F6EECF244321}">
                <p14:modId xmlns:p14="http://schemas.microsoft.com/office/powerpoint/2010/main" val="3202820552"/>
              </p:ext>
            </p:extLst>
          </p:nvPr>
        </p:nvGraphicFramePr>
        <p:xfrm>
          <a:off x="454465" y="4636343"/>
          <a:ext cx="6075908" cy="2105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935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07504" y="422932"/>
            <a:ext cx="8516120" cy="6298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400" b="1" dirty="0" smtClean="0">
                <a:solidFill>
                  <a:srgbClr val="000000"/>
                </a:solidFill>
                <a:latin typeface="HG丸ｺﾞｼｯｸM-PRO" pitchFamily="50" charset="-128"/>
                <a:ea typeface="HG丸ｺﾞｼｯｸM-PRO" pitchFamily="50" charset="-128"/>
              </a:rPr>
              <a:t>(12)</a:t>
            </a: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大阪・関西でバックアップ機能を持つ上での課題</a:t>
            </a:r>
            <a:endParaRPr lang="en-US" altLang="ja-JP" sz="1400" b="1" dirty="0" smtClean="0">
              <a:solidFill>
                <a:srgbClr val="000000"/>
              </a:solidFill>
              <a:latin typeface="HG丸ｺﾞｼｯｸM-PRO" pitchFamily="50" charset="-128"/>
              <a:ea typeface="HG丸ｺﾞｼｯｸM-PRO" pitchFamily="50" charset="-128"/>
            </a:endParaRPr>
          </a:p>
          <a:p>
            <a:pPr>
              <a:defRPr/>
            </a:pPr>
            <a:r>
              <a:rPr lang="ja-JP" altLang="en-US" sz="1400" b="1" dirty="0">
                <a:solidFill>
                  <a:srgbClr val="000000"/>
                </a:solidFill>
                <a:latin typeface="HG丸ｺﾞｼｯｸM-PRO" pitchFamily="50" charset="-128"/>
                <a:ea typeface="HG丸ｺﾞｼｯｸM-PRO" pitchFamily="50" charset="-128"/>
              </a:rPr>
              <a:t>　</a:t>
            </a:r>
            <a:r>
              <a:rPr lang="ja-JP" altLang="en-US" sz="1400" b="1" dirty="0" smtClean="0">
                <a:solidFill>
                  <a:srgbClr val="000000"/>
                </a:solidFill>
                <a:latin typeface="HG丸ｺﾞｼｯｸM-PRO" pitchFamily="50" charset="-128"/>
                <a:ea typeface="HG丸ｺﾞｼｯｸM-PRO" pitchFamily="50" charset="-128"/>
              </a:rPr>
              <a:t>大阪・関西にバックアップ機能をもつ場合に、課題に思われることがあればお書きください。</a:t>
            </a:r>
            <a:endParaRPr lang="en-US" altLang="ja-JP" sz="1400" b="1" dirty="0" smtClean="0">
              <a:solidFill>
                <a:srgbClr val="000000"/>
              </a:solidFill>
              <a:latin typeface="HG丸ｺﾞｼｯｸM-PRO" pitchFamily="50" charset="-128"/>
              <a:ea typeface="HG丸ｺﾞｼｯｸM-PRO" pitchFamily="50" charset="-128"/>
            </a:endParaRPr>
          </a:p>
        </p:txBody>
      </p:sp>
      <p:sp>
        <p:nvSpPr>
          <p:cNvPr id="13" name="正方形/長方形 12"/>
          <p:cNvSpPr/>
          <p:nvPr/>
        </p:nvSpPr>
        <p:spPr>
          <a:xfrm>
            <a:off x="107504" y="1052735"/>
            <a:ext cx="8947151" cy="580526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t"/>
          <a:lstStyle/>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コスト</a:t>
            </a:r>
            <a:r>
              <a:rPr lang="en-US" altLang="ja-JP" sz="900" dirty="0" smtClean="0">
                <a:latin typeface="HG丸ｺﾞｼｯｸM-PRO" panose="020F0600000000000000" pitchFamily="50" charset="-128"/>
                <a:ea typeface="HG丸ｺﾞｼｯｸM-PRO" panose="020F0600000000000000" pitchFamily="50" charset="-128"/>
              </a:rPr>
              <a:t>】</a:t>
            </a:r>
          </a:p>
          <a:p>
            <a:pPr>
              <a:defRPr/>
            </a:pPr>
            <a:r>
              <a:rPr lang="ja-JP" altLang="en-US" sz="900" dirty="0">
                <a:latin typeface="HG丸ｺﾞｼｯｸM-PRO" panose="020F0600000000000000" pitchFamily="50" charset="-128"/>
                <a:ea typeface="HG丸ｺﾞｼｯｸM-PRO" panose="020F0600000000000000" pitchFamily="50" charset="-128"/>
              </a:rPr>
              <a:t>○コールドスタンバイ用の拠点を持つのはコスト等の面で難しく、業務を一部移すことが考えられるが、業務効率が低下する。</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○バックアップ機能整備のためのコスト</a:t>
            </a:r>
          </a:p>
          <a:p>
            <a:pPr>
              <a:defRPr/>
            </a:pPr>
            <a:r>
              <a:rPr lang="ja-JP" altLang="en-US" sz="900" dirty="0">
                <a:latin typeface="HG丸ｺﾞｼｯｸM-PRO" panose="020F0600000000000000" pitchFamily="50" charset="-128"/>
                <a:ea typeface="HG丸ｺﾞｼｯｸM-PRO" panose="020F0600000000000000" pitchFamily="50" charset="-128"/>
              </a:rPr>
              <a:t>○利用していない期間のコスト負担</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人員・マンパワー</a:t>
            </a:r>
            <a:r>
              <a:rPr lang="en-US" altLang="ja-JP" sz="900" dirty="0" smtClean="0">
                <a:latin typeface="HG丸ｺﾞｼｯｸM-PRO" panose="020F0600000000000000" pitchFamily="50" charset="-128"/>
                <a:ea typeface="HG丸ｺﾞｼｯｸM-PRO" panose="020F0600000000000000" pitchFamily="50" charset="-128"/>
              </a:rPr>
              <a:t>】</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○オフィスとしては大阪でも可能だが、人的資源として難しい状況にある。</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○人員配置</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a:latin typeface="HG丸ｺﾞｼｯｸM-PRO" panose="020F0600000000000000" pitchFamily="50" charset="-128"/>
                <a:ea typeface="HG丸ｺﾞｼｯｸM-PRO" panose="020F0600000000000000" pitchFamily="50" charset="-128"/>
              </a:rPr>
              <a:t>○バックアップ機能を担うための現地における人材確保・</a:t>
            </a:r>
            <a:r>
              <a:rPr lang="ja-JP" altLang="en-US" sz="900" dirty="0" smtClean="0">
                <a:latin typeface="HG丸ｺﾞｼｯｸM-PRO" panose="020F0600000000000000" pitchFamily="50" charset="-128"/>
                <a:ea typeface="HG丸ｺﾞｼｯｸM-PRO" panose="020F0600000000000000" pitchFamily="50" charset="-128"/>
              </a:rPr>
              <a:t>育成。</a:t>
            </a:r>
            <a:endParaRPr lang="en-US" altLang="ja-JP" sz="900" dirty="0" smtClean="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○スペースと人員の</a:t>
            </a:r>
            <a:r>
              <a:rPr lang="ja-JP" altLang="en-US" sz="900" dirty="0" smtClean="0">
                <a:latin typeface="HG丸ｺﾞｼｯｸM-PRO" panose="020F0600000000000000" pitchFamily="50" charset="-128"/>
                <a:ea typeface="HG丸ｺﾞｼｯｸM-PRO" panose="020F0600000000000000" pitchFamily="50" charset="-128"/>
              </a:rPr>
              <a:t>確保</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a:latin typeface="HG丸ｺﾞｼｯｸM-PRO" panose="020F0600000000000000" pitchFamily="50" charset="-128"/>
                <a:ea typeface="HG丸ｺﾞｼｯｸM-PRO" panose="020F0600000000000000" pitchFamily="50" charset="-128"/>
              </a:rPr>
              <a:t>○拠点はあるので何らかのバックアップは大阪に求めることになると思う。発生事象により臨機応変に対応。あまり細かく決めても発生事象により意味を持たなくなる場合がほとんどだと思う。マニュアルより、いかなる事象にも対応できる人が重要。</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○通常は担当していない者に、災害のときだけ担当してもらうことは難しいが、平時から機能を分散して複数拠点に置くことも非効率であること。</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事業スペース</a:t>
            </a:r>
            <a:r>
              <a:rPr lang="en-US" altLang="ja-JP" sz="900" dirty="0" smtClean="0">
                <a:latin typeface="HG丸ｺﾞｼｯｸM-PRO" panose="020F0600000000000000" pitchFamily="50" charset="-128"/>
                <a:ea typeface="HG丸ｺﾞｼｯｸM-PRO" panose="020F0600000000000000" pitchFamily="50" charset="-128"/>
              </a:rPr>
              <a:t>】</a:t>
            </a:r>
          </a:p>
          <a:p>
            <a:pPr>
              <a:defRPr/>
            </a:pPr>
            <a:r>
              <a:rPr lang="ja-JP" altLang="en-US" sz="900" dirty="0">
                <a:latin typeface="HG丸ｺﾞｼｯｸM-PRO" panose="020F0600000000000000" pitchFamily="50" charset="-128"/>
                <a:ea typeface="HG丸ｺﾞｼｯｸM-PRO" panose="020F0600000000000000" pitchFamily="50" charset="-128"/>
              </a:rPr>
              <a:t>○大阪本社の事業スペースの確保</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○オフィスフロアの確保、物流用地の不足、人員確保、とにかく土地代が高い</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移動等</a:t>
            </a:r>
            <a:r>
              <a:rPr lang="en-US" altLang="ja-JP" sz="900" dirty="0" smtClean="0">
                <a:latin typeface="HG丸ｺﾞｼｯｸM-PRO" panose="020F0600000000000000" pitchFamily="50" charset="-128"/>
                <a:ea typeface="HG丸ｺﾞｼｯｸM-PRO" panose="020F0600000000000000" pitchFamily="50" charset="-128"/>
              </a:rPr>
              <a:t>】</a:t>
            </a:r>
          </a:p>
          <a:p>
            <a:pPr fontAlgn="auto">
              <a:spcBef>
                <a:spcPts val="0"/>
              </a:spcBef>
              <a:spcAft>
                <a:spcPts val="0"/>
              </a:spcAft>
              <a:defRPr/>
            </a:pPr>
            <a:r>
              <a:rPr lang="ja-JP" altLang="en-US" sz="900" dirty="0">
                <a:latin typeface="HG丸ｺﾞｼｯｸM-PRO" panose="020F0600000000000000" pitchFamily="50" charset="-128"/>
                <a:ea typeface="HG丸ｺﾞｼｯｸM-PRO" panose="020F0600000000000000" pitchFamily="50" charset="-128"/>
              </a:rPr>
              <a:t>○移動手段</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a:latin typeface="HG丸ｺﾞｼｯｸM-PRO" panose="020F0600000000000000" pitchFamily="50" charset="-128"/>
                <a:ea typeface="HG丸ｺﾞｼｯｸM-PRO" panose="020F0600000000000000" pitchFamily="50" charset="-128"/>
              </a:rPr>
              <a:t>○移動のための交通手段の確保および宿泊先の確保</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○首都圏から遠い</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○機能、必要人員の移動手段と宿泊施設などの確保・大阪の拠点の安全性（自然災害に対する）の強化。</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情報通信環境</a:t>
            </a:r>
            <a:r>
              <a:rPr lang="en-US" altLang="ja-JP" sz="900" dirty="0" smtClean="0">
                <a:latin typeface="HG丸ｺﾞｼｯｸM-PRO" panose="020F0600000000000000" pitchFamily="50" charset="-128"/>
                <a:ea typeface="HG丸ｺﾞｼｯｸM-PRO" panose="020F0600000000000000" pitchFamily="50" charset="-128"/>
              </a:rPr>
              <a:t>】</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○社内情報システム</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○災害時通信環境の充実（非被災地でも、人・企業・機能を受け入れる</a:t>
            </a:r>
            <a:r>
              <a:rPr lang="ja-JP" altLang="en-US" sz="900" dirty="0" smtClean="0">
                <a:latin typeface="HG丸ｺﾞｼｯｸM-PRO" panose="020F0600000000000000" pitchFamily="50" charset="-128"/>
                <a:ea typeface="HG丸ｺﾞｼｯｸM-PRO" panose="020F0600000000000000" pitchFamily="50" charset="-128"/>
              </a:rPr>
              <a:t>とネットワークが</a:t>
            </a:r>
            <a:r>
              <a:rPr lang="ja-JP" altLang="en-US" sz="900" dirty="0">
                <a:latin typeface="HG丸ｺﾞｼｯｸM-PRO" panose="020F0600000000000000" pitchFamily="50" charset="-128"/>
                <a:ea typeface="HG丸ｺﾞｼｯｸM-PRO" panose="020F0600000000000000" pitchFamily="50" charset="-128"/>
              </a:rPr>
              <a:t>不足、不足するとセキュリティーが脆弱になる）</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南海トラフ地震対策等</a:t>
            </a:r>
            <a:r>
              <a:rPr lang="en-US" altLang="ja-JP" sz="900" dirty="0" smtClean="0">
                <a:latin typeface="HG丸ｺﾞｼｯｸM-PRO" panose="020F0600000000000000" pitchFamily="50" charset="-128"/>
                <a:ea typeface="HG丸ｺﾞｼｯｸM-PRO" panose="020F0600000000000000" pitchFamily="50" charset="-128"/>
              </a:rPr>
              <a:t>】</a:t>
            </a:r>
          </a:p>
          <a:p>
            <a:pPr>
              <a:defRPr/>
            </a:pPr>
            <a:r>
              <a:rPr lang="ja-JP" altLang="en-US" sz="900" dirty="0">
                <a:latin typeface="HG丸ｺﾞｼｯｸM-PRO" panose="020F0600000000000000" pitchFamily="50" charset="-128"/>
                <a:ea typeface="HG丸ｺﾞｼｯｸM-PRO" panose="020F0600000000000000" pitchFamily="50" charset="-128"/>
              </a:rPr>
              <a:t>○南海トラフ想定規模の非常災害時の影響低減対策（特に発電所・電力設備）</a:t>
            </a: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900" dirty="0">
                <a:latin typeface="HG丸ｺﾞｼｯｸM-PRO" panose="020F0600000000000000" pitchFamily="50" charset="-128"/>
                <a:ea typeface="HG丸ｺﾞｼｯｸM-PRO" panose="020F0600000000000000" pitchFamily="50" charset="-128"/>
              </a:rPr>
              <a:t>○南海トラフ地震への対応（特に公共施設が低地にあり、津波の被害に遭い易いことへの対応）</a:t>
            </a:r>
          </a:p>
          <a:p>
            <a:pPr fontAlgn="auto">
              <a:spcBef>
                <a:spcPts val="0"/>
              </a:spcBef>
              <a:spcAft>
                <a:spcPts val="0"/>
              </a:spcAft>
              <a:defRPr/>
            </a:pPr>
            <a:r>
              <a:rPr lang="ja-JP" altLang="en-US"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南海トラフ地震によるバックアップセンターの被災。</a:t>
            </a:r>
            <a:endParaRPr lang="en-US" altLang="ja-JP" sz="9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その他</a:t>
            </a:r>
            <a:r>
              <a:rPr lang="en-US" altLang="ja-JP" sz="900" dirty="0" smtClean="0">
                <a:latin typeface="HG丸ｺﾞｼｯｸM-PRO" panose="020F0600000000000000" pitchFamily="50" charset="-128"/>
                <a:ea typeface="HG丸ｺﾞｼｯｸM-PRO" panose="020F0600000000000000" pitchFamily="50" charset="-128"/>
              </a:rPr>
              <a:t>】</a:t>
            </a:r>
          </a:p>
          <a:p>
            <a:pPr fontAlgn="auto">
              <a:spcBef>
                <a:spcPts val="0"/>
              </a:spcBef>
              <a:spcAft>
                <a:spcPts val="0"/>
              </a:spcAft>
              <a:defRPr/>
            </a:pPr>
            <a:r>
              <a:rPr lang="ja-JP" altLang="en-US" sz="900" dirty="0" smtClean="0">
                <a:latin typeface="HG丸ｺﾞｼｯｸM-PRO" panose="020F0600000000000000" pitchFamily="50" charset="-128"/>
                <a:ea typeface="HG丸ｺﾞｼｯｸM-PRO" panose="020F0600000000000000" pitchFamily="50" charset="-128"/>
              </a:rPr>
              <a:t>○大阪</a:t>
            </a:r>
            <a:r>
              <a:rPr lang="ja-JP" altLang="en-US" sz="900" dirty="0">
                <a:latin typeface="HG丸ｺﾞｼｯｸM-PRO" panose="020F0600000000000000" pitchFamily="50" charset="-128"/>
                <a:ea typeface="HG丸ｺﾞｼｯｸM-PRO" panose="020F0600000000000000" pitchFamily="50" charset="-128"/>
              </a:rPr>
              <a:t>・関西の地震の被害想定や帰宅困難者の発生について情報が少ないため危機感が無い。内閣府やメディアの取り上げ方が首都に偏っている面はあるが、府、市</a:t>
            </a:r>
            <a:r>
              <a:rPr lang="ja-JP" altLang="en-US" sz="900" dirty="0" smtClean="0">
                <a:latin typeface="HG丸ｺﾞｼｯｸM-PRO" panose="020F0600000000000000" pitchFamily="50" charset="-128"/>
                <a:ea typeface="HG丸ｺﾞｼｯｸM-PRO" panose="020F0600000000000000" pitchFamily="50" charset="-128"/>
              </a:rPr>
              <a:t>よ</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err="1" smtClean="0">
                <a:latin typeface="HG丸ｺﾞｼｯｸM-PRO" panose="020F0600000000000000" pitchFamily="50" charset="-128"/>
                <a:ea typeface="HG丸ｺﾞｼｯｸM-PRO" panose="020F0600000000000000" pitchFamily="50" charset="-128"/>
              </a:rPr>
              <a:t>り</a:t>
            </a:r>
            <a:r>
              <a:rPr lang="ja-JP" altLang="en-US" sz="900" dirty="0">
                <a:latin typeface="HG丸ｺﾞｼｯｸM-PRO" panose="020F0600000000000000" pitchFamily="50" charset="-128"/>
                <a:ea typeface="HG丸ｺﾞｼｯｸM-PRO" panose="020F0600000000000000" pitchFamily="50" charset="-128"/>
              </a:rPr>
              <a:t>域内事業所や域外にある本社に通知していただきたい</a:t>
            </a:r>
            <a:r>
              <a:rPr lang="ja-JP" altLang="en-US" sz="900" dirty="0" smtClean="0">
                <a:latin typeface="HG丸ｺﾞｼｯｸM-PRO" panose="020F0600000000000000" pitchFamily="50" charset="-128"/>
                <a:ea typeface="HG丸ｺﾞｼｯｸM-PRO" panose="020F0600000000000000" pitchFamily="50" charset="-128"/>
              </a:rPr>
              <a:t>。</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当社では、首都直下地震により本社機能が停止した場合は、一時的に大阪・関西に一部機能を移すことで計画中であるが、現在のところ、本社の全機能を移管する</a:t>
            </a:r>
            <a:r>
              <a:rPr lang="ja-JP" altLang="en-US" sz="900" dirty="0" err="1" smtClean="0">
                <a:latin typeface="HG丸ｺﾞｼｯｸM-PRO" panose="020F0600000000000000" pitchFamily="50" charset="-128"/>
                <a:ea typeface="HG丸ｺﾞｼｯｸM-PRO" panose="020F0600000000000000" pitchFamily="50" charset="-128"/>
              </a:rPr>
              <a:t>こ</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a:latin typeface="HG丸ｺﾞｼｯｸM-PRO" panose="020F0600000000000000" pitchFamily="50" charset="-128"/>
                <a:ea typeface="HG丸ｺﾞｼｯｸM-PRO" panose="020F0600000000000000" pitchFamily="50" charset="-128"/>
              </a:rPr>
              <a:t>　</a:t>
            </a:r>
            <a:r>
              <a:rPr lang="ja-JP" altLang="en-US" sz="900" dirty="0" smtClean="0">
                <a:latin typeface="HG丸ｺﾞｼｯｸM-PRO" panose="020F0600000000000000" pitchFamily="50" charset="-128"/>
                <a:ea typeface="HG丸ｺﾞｼｯｸM-PRO" panose="020F0600000000000000" pitchFamily="50" charset="-128"/>
              </a:rPr>
              <a:t>と</a:t>
            </a:r>
            <a:r>
              <a:rPr lang="ja-JP" altLang="en-US" sz="900" dirty="0">
                <a:latin typeface="HG丸ｺﾞｼｯｸM-PRO" panose="020F0600000000000000" pitchFamily="50" charset="-128"/>
                <a:ea typeface="HG丸ｺﾞｼｯｸM-PRO" panose="020F0600000000000000" pitchFamily="50" charset="-128"/>
              </a:rPr>
              <a:t>は想定して</a:t>
            </a:r>
            <a:r>
              <a:rPr lang="ja-JP" altLang="en-US" sz="900" dirty="0" smtClean="0">
                <a:latin typeface="HG丸ｺﾞｼｯｸM-PRO" panose="020F0600000000000000" pitchFamily="50" charset="-128"/>
                <a:ea typeface="HG丸ｺﾞｼｯｸM-PRO" panose="020F0600000000000000" pitchFamily="50" charset="-128"/>
              </a:rPr>
              <a:t>いない。</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smtClean="0">
                <a:latin typeface="HG丸ｺﾞｼｯｸM-PRO" panose="020F0600000000000000" pitchFamily="50" charset="-128"/>
                <a:ea typeface="HG丸ｺﾞｼｯｸM-PRO" panose="020F0600000000000000" pitchFamily="50" charset="-128"/>
              </a:rPr>
              <a:t>○実効性</a:t>
            </a:r>
            <a:r>
              <a:rPr lang="ja-JP" altLang="en-US" sz="900" dirty="0">
                <a:latin typeface="HG丸ｺﾞｼｯｸM-PRO" panose="020F0600000000000000" pitchFamily="50" charset="-128"/>
                <a:ea typeface="HG丸ｺﾞｼｯｸM-PRO" panose="020F0600000000000000" pitchFamily="50" charset="-128"/>
              </a:rPr>
              <a:t>の維持、</a:t>
            </a:r>
            <a:r>
              <a:rPr lang="ja-JP" altLang="en-US" sz="900" dirty="0" smtClean="0">
                <a:latin typeface="HG丸ｺﾞｼｯｸM-PRO" panose="020F0600000000000000" pitchFamily="50" charset="-128"/>
                <a:ea typeface="HG丸ｺﾞｼｯｸM-PRO" panose="020F0600000000000000" pitchFamily="50" charset="-128"/>
              </a:rPr>
              <a:t>向上</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有事の実効性確保が課題であり、その為に毎年訓練を実施し、ＢＣＭ監査を受けている</a:t>
            </a:r>
            <a:r>
              <a:rPr lang="ja-JP" altLang="en-US" sz="900" dirty="0" smtClean="0">
                <a:latin typeface="HG丸ｺﾞｼｯｸM-PRO" panose="020F0600000000000000" pitchFamily="50" charset="-128"/>
                <a:ea typeface="HG丸ｺﾞｼｯｸM-PRO" panose="020F0600000000000000" pitchFamily="50" charset="-128"/>
              </a:rPr>
              <a:t>。</a:t>
            </a:r>
            <a:endParaRPr lang="en-US" altLang="ja-JP" sz="9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900" dirty="0" smtClean="0">
                <a:latin typeface="HG丸ｺﾞｼｯｸM-PRO" panose="020F0600000000000000" pitchFamily="50" charset="-128"/>
                <a:ea typeface="HG丸ｺﾞｼｯｸM-PRO" panose="020F0600000000000000" pitchFamily="50" charset="-128"/>
              </a:rPr>
              <a:t>○防災</a:t>
            </a:r>
            <a:r>
              <a:rPr lang="ja-JP" altLang="en-US" sz="900" dirty="0">
                <a:latin typeface="HG丸ｺﾞｼｯｸM-PRO" panose="020F0600000000000000" pitchFamily="50" charset="-128"/>
                <a:ea typeface="HG丸ｺﾞｼｯｸM-PRO" panose="020F0600000000000000" pitchFamily="50" charset="-128"/>
              </a:rPr>
              <a:t>関係者「以外」の職員が自分事化する</a:t>
            </a:r>
            <a:r>
              <a:rPr lang="ja-JP" altLang="en-US" sz="900" dirty="0" smtClean="0">
                <a:latin typeface="HG丸ｺﾞｼｯｸM-PRO" panose="020F0600000000000000" pitchFamily="50" charset="-128"/>
                <a:ea typeface="HG丸ｺﾞｼｯｸM-PRO" panose="020F0600000000000000" pitchFamily="50" charset="-128"/>
              </a:rPr>
              <a:t>こと。</a:t>
            </a:r>
            <a:endParaRPr lang="en-US" altLang="ja-JP" sz="900" dirty="0" smtClean="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6553200" y="6356350"/>
            <a:ext cx="2133600" cy="365125"/>
          </a:xfrm>
        </p:spPr>
        <p:txBody>
          <a:bodyPr/>
          <a:lstStyle/>
          <a:p>
            <a:pPr>
              <a:defRPr/>
            </a:pPr>
            <a:fld id="{52AD53D6-873C-41AA-BAC6-B204D49E5513}" type="slidenum">
              <a:rPr lang="ja-JP" altLang="en-US" smtClean="0"/>
              <a:pPr>
                <a:defRPr/>
              </a:pPr>
              <a:t>22</a:t>
            </a:fld>
            <a:endParaRPr lang="ja-JP" altLang="en-US" dirty="0"/>
          </a:p>
        </p:txBody>
      </p:sp>
    </p:spTree>
    <p:extLst>
      <p:ext uri="{BB962C8B-B14F-4D97-AF65-F5344CB8AC3E}">
        <p14:creationId xmlns:p14="http://schemas.microsoft.com/office/powerpoint/2010/main" val="383875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52AD53D6-873C-41AA-BAC6-B204D49E5513}" type="slidenum">
              <a:rPr lang="ja-JP" altLang="en-US" smtClean="0"/>
              <a:pPr>
                <a:defRPr/>
              </a:pPr>
              <a:t>23</a:t>
            </a:fld>
            <a:endParaRPr lang="ja-JP" altLang="en-US" dirty="0"/>
          </a:p>
        </p:txBody>
      </p:sp>
      <p:sp>
        <p:nvSpPr>
          <p:cNvPr id="9" name="角丸四角形 8"/>
          <p:cNvSpPr/>
          <p:nvPr/>
        </p:nvSpPr>
        <p:spPr>
          <a:xfrm>
            <a:off x="213420" y="620688"/>
            <a:ext cx="8640960" cy="5976664"/>
          </a:xfrm>
          <a:prstGeom prst="roundRect">
            <a:avLst>
              <a:gd name="adj" fmla="val 6188"/>
            </a:avLst>
          </a:prstGeom>
          <a:noFill/>
          <a:ln w="63500" cmpd="db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指定公共機関や東京に本社を置く大企業の多くは、首都被災時にバックアップ体制に移行を図ることを</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等で位置づけて取組を進めている。バックアップ先は経済活動における拠点機能や人員と連動させて選択されており、</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大阪がバックアップエリアとしても最も多く選ばれている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経済分野では大阪・関西がバックアップエリアとしての機能をすでに一定担っていることがうかがえる。</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バックアップ体制移行への課題としては</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人員の移動をあげる企業が多く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、交通面の二重化も含めいかに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スムーズなバックアップ拠点への移行を担保できるかも重要になっている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。また、平時よりバックアップ体制移行の訓練を行うなどサービスの提供を止めないことに主眼が置かれている。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首都圏で</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国の行政機能が停止すれば</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、許認可・届出のほか、調整・相談・問い合わせといった行為を含め</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企業活動に影響を及ぼす恐れがある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361950" indent="-361950">
              <a:lnSpc>
                <a:spcPts val="23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今回は大企業や指定公共機関を対象にした調査であったが、</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今後さらに中堅・中小企業や業界団体などを含めて大阪・関西にバックアップ機能を含めた平時からの拠点構築を促進していくべき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であり、こうした</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企業等への情報発信や働きかけを強化していく必要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lnSpc>
                <a:spcPts val="23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さらに、大阪・関西自身が、首都被災時においても我が国全体の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経済活動を維持していくためのポテンシャルについて向上させていく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指定公共機関等との平時からの連携強化を含め、災害に対して強いエリアとなっていく必要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76392"/>
            <a:ext cx="4752528" cy="43033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経済分野の調査・ヒアリング等結果の検討</a:t>
            </a:r>
            <a:endParaRPr kumimoji="1"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400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255091"/>
            <a:ext cx="6480720" cy="3471809"/>
          </a:xfrm>
          <a:prstGeom prst="rect">
            <a:avLst/>
          </a:prstGeom>
        </p:spPr>
      </p:pic>
      <p:sp>
        <p:nvSpPr>
          <p:cNvPr id="5" name="正方形/長方形 4"/>
          <p:cNvSpPr/>
          <p:nvPr/>
        </p:nvSpPr>
        <p:spPr>
          <a:xfrm>
            <a:off x="87313" y="476672"/>
            <a:ext cx="6192837" cy="503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solidFill>
                  <a:srgbClr val="000000"/>
                </a:solidFill>
                <a:latin typeface="HG丸ｺﾞｼｯｸM-PRO" pitchFamily="50" charset="-128"/>
                <a:ea typeface="HG丸ｺﾞｼｯｸM-PRO" pitchFamily="50" charset="-128"/>
              </a:rPr>
              <a:t>日本放送協会（ＮＨＫ）のバックアップ対応等の状況</a:t>
            </a:r>
          </a:p>
        </p:txBody>
      </p:sp>
      <p:sp>
        <p:nvSpPr>
          <p:cNvPr id="27" name="正方形/長方形 26"/>
          <p:cNvSpPr/>
          <p:nvPr/>
        </p:nvSpPr>
        <p:spPr>
          <a:xfrm>
            <a:off x="5220072" y="558843"/>
            <a:ext cx="2880692" cy="3388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（大阪放送局へのヒアリングをもとに作成）</a:t>
            </a:r>
          </a:p>
        </p:txBody>
      </p:sp>
      <p:sp>
        <p:nvSpPr>
          <p:cNvPr id="16" name="正方形/長方形 15"/>
          <p:cNvSpPr/>
          <p:nvPr/>
        </p:nvSpPr>
        <p:spPr>
          <a:xfrm>
            <a:off x="115888" y="934981"/>
            <a:ext cx="8926512" cy="2133979"/>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dirty="0">
                <a:solidFill>
                  <a:srgbClr val="000000"/>
                </a:solidFill>
                <a:latin typeface="HG丸ｺﾞｼｯｸM-PRO" pitchFamily="50" charset="-128"/>
                <a:ea typeface="HG丸ｺﾞｼｯｸM-PRO" pitchFamily="50" charset="-128"/>
              </a:rPr>
              <a:t>・ＮＨＫは災害時に必要な情報発信を継続することが求められており、東日本大震災以降、災害対策の強化を図っている。</a:t>
            </a:r>
            <a:endParaRPr lang="en-US" altLang="ja-JP" sz="1200" dirty="0">
              <a:solidFill>
                <a:srgbClr val="000000"/>
              </a:solidFill>
              <a:latin typeface="HG丸ｺﾞｼｯｸM-PRO" pitchFamily="50" charset="-128"/>
              <a:ea typeface="HG丸ｺﾞｼｯｸM-PRO" pitchFamily="50" charset="-128"/>
            </a:endParaRPr>
          </a:p>
          <a:p>
            <a:pPr>
              <a:spcBef>
                <a:spcPts val="600"/>
              </a:spcBef>
              <a:defRPr/>
            </a:pPr>
            <a:r>
              <a:rPr lang="ja-JP" altLang="en-US" sz="1200" dirty="0">
                <a:solidFill>
                  <a:srgbClr val="000000"/>
                </a:solidFill>
                <a:latin typeface="HG丸ｺﾞｼｯｸM-PRO" pitchFamily="50" charset="-128"/>
                <a:ea typeface="HG丸ｺﾞｼｯｸM-PRO" pitchFamily="50" charset="-128"/>
              </a:rPr>
              <a:t>・全国に</a:t>
            </a:r>
            <a:r>
              <a:rPr lang="en-US" altLang="ja-JP" sz="1200" dirty="0">
                <a:solidFill>
                  <a:srgbClr val="000000"/>
                </a:solidFill>
                <a:latin typeface="HG丸ｺﾞｼｯｸM-PRO" pitchFamily="50" charset="-128"/>
                <a:ea typeface="HG丸ｺﾞｼｯｸM-PRO" pitchFamily="50" charset="-128"/>
              </a:rPr>
              <a:t>54</a:t>
            </a:r>
            <a:r>
              <a:rPr lang="ja-JP" altLang="en-US" sz="1200" dirty="0">
                <a:solidFill>
                  <a:srgbClr val="000000"/>
                </a:solidFill>
                <a:latin typeface="HG丸ｺﾞｼｯｸM-PRO" pitchFamily="50" charset="-128"/>
                <a:ea typeface="HG丸ｺﾞｼｯｸM-PRO" pitchFamily="50" charset="-128"/>
              </a:rPr>
              <a:t>ある放送局の中では東京の本部が圧倒的に大きく、大阪放送局は本部に次ぐ規模となっている。</a:t>
            </a:r>
            <a:endParaRPr lang="en-US" altLang="ja-JP" sz="1200" dirty="0">
              <a:solidFill>
                <a:srgbClr val="000000"/>
              </a:solidFill>
              <a:latin typeface="HG丸ｺﾞｼｯｸM-PRO" pitchFamily="50" charset="-128"/>
              <a:ea typeface="HG丸ｺﾞｼｯｸM-PRO" pitchFamily="50" charset="-128"/>
            </a:endParaRPr>
          </a:p>
          <a:p>
            <a:pPr>
              <a:defRPr/>
            </a:pPr>
            <a:r>
              <a:rPr lang="ja-JP" altLang="en-US" sz="1200" dirty="0">
                <a:solidFill>
                  <a:srgbClr val="000000"/>
                </a:solidFill>
                <a:latin typeface="HG丸ｺﾞｼｯｸM-PRO" pitchFamily="50" charset="-128"/>
                <a:ea typeface="HG丸ｺﾞｼｯｸM-PRO" pitchFamily="50" charset="-128"/>
              </a:rPr>
              <a:t>　本部から放送が提供できない場合、大阪放送局が放送衛星（ＢＳ）に電波を出し、全国の放送局が受信してそれぞれの地域に　</a:t>
            </a:r>
          </a:p>
          <a:p>
            <a:pPr>
              <a:defRPr/>
            </a:pPr>
            <a:r>
              <a:rPr lang="ja-JP" altLang="en-US" sz="1200" dirty="0">
                <a:solidFill>
                  <a:srgbClr val="000000"/>
                </a:solidFill>
                <a:latin typeface="HG丸ｺﾞｼｯｸM-PRO" pitchFamily="50" charset="-128"/>
                <a:ea typeface="HG丸ｺﾞｼｯｸM-PRO" pitchFamily="50" charset="-128"/>
              </a:rPr>
              <a:t>　地上波やラジオで放送する体制をとっている。本部のバックアップを担うことが大阪放送局の業務の一部となっている。</a:t>
            </a:r>
            <a:endParaRPr lang="en-US" altLang="ja-JP" sz="1200" dirty="0">
              <a:solidFill>
                <a:srgbClr val="000000"/>
              </a:solidFill>
              <a:latin typeface="HG丸ｺﾞｼｯｸM-PRO" pitchFamily="50" charset="-128"/>
              <a:ea typeface="HG丸ｺﾞｼｯｸM-PRO" pitchFamily="50" charset="-128"/>
            </a:endParaRPr>
          </a:p>
          <a:p>
            <a:pPr>
              <a:spcBef>
                <a:spcPts val="600"/>
              </a:spcBef>
              <a:defRPr/>
            </a:pPr>
            <a:r>
              <a:rPr lang="ja-JP" altLang="en-US" sz="1200" dirty="0">
                <a:solidFill>
                  <a:srgbClr val="000000"/>
                </a:solidFill>
                <a:latin typeface="HG丸ｺﾞｼｯｸM-PRO" pitchFamily="50" charset="-128"/>
                <a:ea typeface="HG丸ｺﾞｼｯｸM-PRO" pitchFamily="50" charset="-128"/>
              </a:rPr>
              <a:t>・大阪放送局から放送を出す判断は、東京の本部が行う。ただ、本部との連絡が取れなかった場合、遅滞なく業務を行う</a:t>
            </a:r>
            <a:r>
              <a:rPr lang="ja-JP" altLang="en-US" sz="1200" dirty="0" smtClean="0">
                <a:solidFill>
                  <a:srgbClr val="000000"/>
                </a:solidFill>
                <a:latin typeface="HG丸ｺﾞｼｯｸM-PRO" pitchFamily="50" charset="-128"/>
                <a:ea typeface="HG丸ｺﾞｼｯｸM-PRO" pitchFamily="50" charset="-128"/>
              </a:rPr>
              <a:t>ため</a:t>
            </a:r>
            <a:endParaRPr lang="en-US" altLang="ja-JP" sz="1200" dirty="0" smtClean="0">
              <a:solidFill>
                <a:srgbClr val="000000"/>
              </a:solidFill>
              <a:latin typeface="HG丸ｺﾞｼｯｸM-PRO" pitchFamily="50" charset="-128"/>
              <a:ea typeface="HG丸ｺﾞｼｯｸM-PRO" pitchFamily="50" charset="-128"/>
            </a:endParaRPr>
          </a:p>
          <a:p>
            <a:pPr>
              <a:spcBef>
                <a:spcPts val="600"/>
              </a:spcBef>
              <a:defRPr/>
            </a:pPr>
            <a:r>
              <a:rPr lang="ja-JP" altLang="en-US" sz="1200" dirty="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に、大阪</a:t>
            </a:r>
            <a:r>
              <a:rPr lang="ja-JP" altLang="en-US" sz="1200" dirty="0">
                <a:solidFill>
                  <a:srgbClr val="000000"/>
                </a:solidFill>
                <a:latin typeface="HG丸ｺﾞｼｯｸM-PRO" pitchFamily="50" charset="-128"/>
                <a:ea typeface="HG丸ｺﾞｼｯｸM-PRO" pitchFamily="50" charset="-128"/>
              </a:rPr>
              <a:t>放送局が判断することもありうる。</a:t>
            </a:r>
          </a:p>
          <a:p>
            <a:pPr>
              <a:spcBef>
                <a:spcPts val="600"/>
              </a:spcBef>
              <a:defRPr/>
            </a:pPr>
            <a:r>
              <a:rPr lang="ja-JP" altLang="en-US" sz="1200" dirty="0">
                <a:solidFill>
                  <a:srgbClr val="000000"/>
                </a:solidFill>
                <a:latin typeface="HG丸ｺﾞｼｯｸM-PRO" pitchFamily="50" charset="-128"/>
                <a:ea typeface="HG丸ｺﾞｼｯｸM-PRO" pitchFamily="50" charset="-128"/>
              </a:rPr>
              <a:t>・平常時に大阪放送局から全国放送のニュースを流している時間帯があり、これは緊急時の対応の習熟を図る狙いもある。</a:t>
            </a:r>
            <a:endParaRPr lang="en-US" altLang="ja-JP" sz="1200" dirty="0">
              <a:solidFill>
                <a:srgbClr val="000000"/>
              </a:solidFill>
              <a:latin typeface="HG丸ｺﾞｼｯｸM-PRO" pitchFamily="50" charset="-128"/>
              <a:ea typeface="HG丸ｺﾞｼｯｸM-PRO" pitchFamily="50" charset="-128"/>
            </a:endParaRPr>
          </a:p>
          <a:p>
            <a:pPr>
              <a:defRPr/>
            </a:pPr>
            <a:r>
              <a:rPr lang="ja-JP" altLang="en-US" sz="1200" dirty="0">
                <a:solidFill>
                  <a:srgbClr val="000000"/>
                </a:solidFill>
                <a:latin typeface="HG丸ｺﾞｼｯｸM-PRO" pitchFamily="50" charset="-128"/>
                <a:ea typeface="HG丸ｺﾞｼｯｸM-PRO" pitchFamily="50" charset="-128"/>
              </a:rPr>
              <a:t>　また、大阪放送局では、原則として毎日、職員が本部に代わって放送を出すための訓練を重ねている。</a:t>
            </a:r>
          </a:p>
        </p:txBody>
      </p:sp>
      <p:sp>
        <p:nvSpPr>
          <p:cNvPr id="12" name="スライド番号プレースホルダー 3"/>
          <p:cNvSpPr>
            <a:spLocks noGrp="1"/>
          </p:cNvSpPr>
          <p:nvPr>
            <p:ph type="sldNum" sz="quarter" idx="12"/>
          </p:nvPr>
        </p:nvSpPr>
        <p:spPr>
          <a:xfrm>
            <a:off x="8582025" y="6438900"/>
            <a:ext cx="490538" cy="365125"/>
          </a:xfrm>
        </p:spPr>
        <p:txBody>
          <a:bodyPr>
            <a:normAutofit/>
          </a:bodyPr>
          <a:lstStyle/>
          <a:p>
            <a:pPr algn="ctr">
              <a:defRPr/>
            </a:pPr>
            <a:fld id="{0A1FE9C3-8226-434F-A446-AF70F69E4DE2}" type="slidenum">
              <a:rPr lang="ja-JP" altLang="en-US" b="1">
                <a:solidFill>
                  <a:schemeClr val="bg1">
                    <a:lumMod val="50000"/>
                  </a:schemeClr>
                </a:solidFill>
              </a:rPr>
              <a:pPr algn="ctr">
                <a:defRPr/>
              </a:pPr>
              <a:t>3</a:t>
            </a:fld>
            <a:endParaRPr lang="ja-JP" altLang="en-US" b="1" dirty="0">
              <a:solidFill>
                <a:schemeClr val="bg1">
                  <a:lumMod val="50000"/>
                </a:schemeClr>
              </a:solidFill>
            </a:endParaRPr>
          </a:p>
        </p:txBody>
      </p:sp>
      <p:sp>
        <p:nvSpPr>
          <p:cNvPr id="11" name="正方形/長方形 10"/>
          <p:cNvSpPr/>
          <p:nvPr/>
        </p:nvSpPr>
        <p:spPr>
          <a:xfrm>
            <a:off x="72231" y="3069779"/>
            <a:ext cx="4356100" cy="5032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取材・送信体制の強化・複線化</a:t>
            </a:r>
          </a:p>
        </p:txBody>
      </p:sp>
      <p:sp>
        <p:nvSpPr>
          <p:cNvPr id="26" name="正方形/長方形 25"/>
          <p:cNvSpPr/>
          <p:nvPr/>
        </p:nvSpPr>
        <p:spPr>
          <a:xfrm>
            <a:off x="5970429" y="6463379"/>
            <a:ext cx="2994059" cy="277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000" b="1" dirty="0">
                <a:solidFill>
                  <a:schemeClr val="tx1"/>
                </a:solidFill>
                <a:latin typeface="HG丸ｺﾞｼｯｸM-PRO" panose="020F0600000000000000" pitchFamily="50" charset="-128"/>
                <a:ea typeface="HG丸ｺﾞｼｯｸM-PRO" panose="020F0600000000000000" pitchFamily="50" charset="-128"/>
              </a:rPr>
              <a:t>＊日本放送協会「平成</a:t>
            </a:r>
            <a:r>
              <a:rPr lang="en-US" altLang="ja-JP" sz="1000" b="1" dirty="0">
                <a:solidFill>
                  <a:schemeClr val="tx1"/>
                </a:solidFill>
                <a:latin typeface="HG丸ｺﾞｼｯｸM-PRO" panose="020F0600000000000000" pitchFamily="50" charset="-128"/>
                <a:ea typeface="HG丸ｺﾞｼｯｸM-PRO" panose="020F0600000000000000" pitchFamily="50" charset="-128"/>
              </a:rPr>
              <a:t>24</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a:t>
            </a:r>
            <a:r>
              <a:rPr lang="en-US" altLang="ja-JP" sz="1000" b="1" dirty="0">
                <a:solidFill>
                  <a:schemeClr val="tx1"/>
                </a:solidFill>
                <a:latin typeface="HG丸ｺﾞｼｯｸM-PRO" panose="020F0600000000000000" pitchFamily="50" charset="-128"/>
                <a:ea typeface="HG丸ｺﾞｼｯｸM-PRO" panose="020F0600000000000000" pitchFamily="50" charset="-128"/>
              </a:rPr>
              <a:t>26</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年度経営計画」</a:t>
            </a:r>
          </a:p>
          <a:p>
            <a:pPr fontAlgn="auto">
              <a:spcBef>
                <a:spcPts val="0"/>
              </a:spcBef>
              <a:spcAft>
                <a:spcPts val="0"/>
              </a:spcAft>
              <a:defRPr/>
            </a:pPr>
            <a:r>
              <a:rPr lang="ja-JP" altLang="en-US" sz="1000" b="1" dirty="0">
                <a:solidFill>
                  <a:schemeClr val="tx1"/>
                </a:solidFill>
                <a:latin typeface="HG丸ｺﾞｼｯｸM-PRO" panose="020F0600000000000000" pitchFamily="50" charset="-128"/>
                <a:ea typeface="HG丸ｺﾞｼｯｸM-PRO" panose="020F0600000000000000" pitchFamily="50" charset="-128"/>
              </a:rPr>
              <a:t>　掲載資料より</a:t>
            </a:r>
            <a:endParaRPr lang="en-US" altLang="ja-JP" sz="1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393" y="44624"/>
            <a:ext cx="9143999" cy="47272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Arial" charset="0"/>
              </a:rPr>
              <a:t>■指定公共機関・民間企業のバックアップ</a:t>
            </a:r>
            <a:r>
              <a:rPr lang="ja-JP" altLang="en-US" sz="1600" b="1" dirty="0">
                <a:solidFill>
                  <a:srgbClr val="FFFFFF"/>
                </a:solidFill>
                <a:latin typeface="Arial" charset="0"/>
              </a:rPr>
              <a:t>に</a:t>
            </a:r>
            <a:r>
              <a:rPr lang="ja-JP" altLang="en-US" sz="1600" b="1" dirty="0" smtClean="0">
                <a:solidFill>
                  <a:srgbClr val="FFFFFF"/>
                </a:solidFill>
                <a:latin typeface="Arial" charset="0"/>
              </a:rPr>
              <a:t>関する取組み</a:t>
            </a:r>
            <a:r>
              <a:rPr lang="ja-JP" altLang="en-US" sz="1600" b="1" dirty="0">
                <a:solidFill>
                  <a:srgbClr val="FFFFFF"/>
                </a:solidFill>
                <a:latin typeface="Arial" charset="0"/>
              </a:rPr>
              <a:t>事例</a:t>
            </a:r>
            <a:endParaRPr lang="ja-JP" altLang="en-US" sz="1700" b="1" dirty="0">
              <a:solidFill>
                <a:srgbClr val="FFFF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4049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708" y="605949"/>
            <a:ext cx="6192688"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HG丸ｺﾞｼｯｸM-PRO" panose="020F0600000000000000" pitchFamily="50" charset="-128"/>
                <a:ea typeface="HG丸ｺﾞｼｯｸM-PRO" panose="020F0600000000000000" pitchFamily="50" charset="-128"/>
              </a:rPr>
              <a:t>日本取引所グループのバックアップ対応等の状況①</a:t>
            </a:r>
            <a:endParaRPr kumimoji="1" lang="ja-JP" altLang="en-US" sz="1600" b="1" dirty="0">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077072"/>
            <a:ext cx="4139952" cy="2029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84"/>
          <a:stretch/>
        </p:blipFill>
        <p:spPr bwMode="auto">
          <a:xfrm>
            <a:off x="-7636" y="3799115"/>
            <a:ext cx="4934241" cy="27262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右矢印 1"/>
          <p:cNvSpPr/>
          <p:nvPr/>
        </p:nvSpPr>
        <p:spPr>
          <a:xfrm>
            <a:off x="1966632" y="3528745"/>
            <a:ext cx="3037416" cy="193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0" y="3373614"/>
            <a:ext cx="2686082"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smtClean="0">
                <a:latin typeface="HG丸ｺﾞｼｯｸM-PRO" panose="020F0600000000000000" pitchFamily="50" charset="-128"/>
                <a:ea typeface="HG丸ｺﾞｼｯｸM-PRO" panose="020F0600000000000000" pitchFamily="50" charset="-128"/>
              </a:rPr>
              <a:t>現行のバックアップ体制</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5109506" y="3414853"/>
            <a:ext cx="1647900" cy="4215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見直しの内容</a:t>
            </a:r>
            <a:endParaRPr lang="en-US" altLang="ja-JP" sz="1200" b="1" dirty="0" smtClean="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752528" y="620688"/>
            <a:ext cx="4355976"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latin typeface="HG丸ｺﾞｼｯｸM-PRO" panose="020F0600000000000000" pitchFamily="50" charset="-128"/>
                <a:ea typeface="HG丸ｺﾞｼｯｸM-PRO" panose="020F0600000000000000" pitchFamily="50" charset="-128"/>
              </a:rPr>
              <a:t>（</a:t>
            </a:r>
            <a:r>
              <a:rPr kumimoji="1" lang="ja-JP" altLang="en-US" sz="1050" dirty="0" smtClean="0">
                <a:latin typeface="HG丸ｺﾞｼｯｸM-PRO" panose="020F0600000000000000" pitchFamily="50" charset="-128"/>
                <a:ea typeface="HG丸ｺﾞｼｯｸM-PRO" panose="020F0600000000000000" pitchFamily="50" charset="-128"/>
              </a:rPr>
              <a:t>日本取引所</a:t>
            </a: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グループ</a:t>
            </a:r>
            <a:r>
              <a:rPr kumimoji="1" lang="ja-JP" altLang="en-US" sz="1050" dirty="0" smtClean="0">
                <a:latin typeface="HG丸ｺﾞｼｯｸM-PRO" panose="020F0600000000000000" pitchFamily="50" charset="-128"/>
                <a:ea typeface="HG丸ｺﾞｼｯｸM-PRO" panose="020F0600000000000000" pitchFamily="50" charset="-128"/>
              </a:rPr>
              <a:t>へのヒアリング及び提供資料をもとに作成）</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15785" y="997350"/>
            <a:ext cx="8927265" cy="23762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smtClean="0">
                <a:latin typeface="HG丸ｺﾞｼｯｸM-PRO" panose="020F0600000000000000" pitchFamily="50" charset="-128"/>
                <a:ea typeface="HG丸ｺﾞｼｯｸM-PRO" panose="020F0600000000000000" pitchFamily="50" charset="-128"/>
              </a:rPr>
              <a:t>・日本取引所グル</a:t>
            </a:r>
            <a:r>
              <a:rPr kumimoji="1"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プ</a:t>
            </a:r>
            <a:r>
              <a:rPr lang="ja-JP" altLang="en-US" sz="1200" dirty="0">
                <a:latin typeface="HG丸ｺﾞｼｯｸM-PRO" panose="020F0600000000000000" pitchFamily="50" charset="-128"/>
                <a:ea typeface="HG丸ｺﾞｼｯｸM-PRO" panose="020F0600000000000000" pitchFamily="50" charset="-128"/>
              </a:rPr>
              <a:t>で</a:t>
            </a:r>
            <a:r>
              <a:rPr lang="ja-JP" altLang="en-US" sz="1200" dirty="0" smtClean="0">
                <a:latin typeface="HG丸ｺﾞｼｯｸM-PRO" panose="020F0600000000000000" pitchFamily="50" charset="-128"/>
                <a:ea typeface="HG丸ｺﾞｼｯｸM-PRO" panose="020F0600000000000000" pitchFamily="50" charset="-128"/>
              </a:rPr>
              <a:t>は東京拠点で現物市場管理に関連する業務（東京証券取引所</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兜町</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）、大阪拠点でデリバティブ市場管理に関する業務（大阪取引所</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北浜</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）で業務を実施。</a:t>
            </a:r>
            <a:endParaRPr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・これまでは、東京でリスク事象が発生した場合を想定し、</a:t>
            </a:r>
            <a:r>
              <a:rPr kumimoji="1" lang="ja-JP" altLang="en-US" sz="1200" u="sng" dirty="0" smtClean="0">
                <a:latin typeface="HG丸ｺﾞｼｯｸM-PRO" panose="020F0600000000000000" pitchFamily="50" charset="-128"/>
                <a:ea typeface="HG丸ｺﾞｼｯｸM-PRO" panose="020F0600000000000000" pitchFamily="50" charset="-128"/>
              </a:rPr>
              <a:t>関東近郊に</a:t>
            </a:r>
            <a:r>
              <a:rPr kumimoji="1" lang="ja-JP" altLang="en-US" sz="1200" dirty="0" smtClean="0">
                <a:latin typeface="HG丸ｺﾞｼｯｸM-PRO" panose="020F0600000000000000" pitchFamily="50" charset="-128"/>
                <a:ea typeface="HG丸ｺﾞｼｯｸM-PRO" panose="020F0600000000000000" pitchFamily="50" charset="-128"/>
              </a:rPr>
              <a:t>業務オフィスが利用不能になったときの代替オフィス（近隣・遠隔地）とバックアップデータセンターを整備し、リスク事象発生時から概ね</a:t>
            </a:r>
            <a:r>
              <a:rPr kumimoji="1" lang="en-US" altLang="ja-JP" sz="1200" dirty="0" smtClean="0">
                <a:latin typeface="HG丸ｺﾞｼｯｸM-PRO" panose="020F0600000000000000" pitchFamily="50" charset="-128"/>
                <a:ea typeface="HG丸ｺﾞｼｯｸM-PRO" panose="020F0600000000000000" pitchFamily="50" charset="-128"/>
              </a:rPr>
              <a:t>2</a:t>
            </a:r>
            <a:r>
              <a:rPr kumimoji="1" lang="ja-JP" altLang="en-US" sz="1200" dirty="0" smtClean="0">
                <a:latin typeface="HG丸ｺﾞｼｯｸM-PRO" panose="020F0600000000000000" pitchFamily="50" charset="-128"/>
                <a:ea typeface="HG丸ｺﾞｼｯｸM-PRO" panose="020F0600000000000000" pitchFamily="50" charset="-128"/>
              </a:rPr>
              <a:t>時間以内での清算業務の再開、売買業務については概ね</a:t>
            </a:r>
            <a:r>
              <a:rPr kumimoji="1" lang="en-US" altLang="ja-JP" sz="1200" dirty="0" smtClean="0">
                <a:latin typeface="HG丸ｺﾞｼｯｸM-PRO" panose="020F0600000000000000" pitchFamily="50" charset="-128"/>
                <a:ea typeface="HG丸ｺﾞｼｯｸM-PRO" panose="020F0600000000000000" pitchFamily="50" charset="-128"/>
              </a:rPr>
              <a:t>24</a:t>
            </a:r>
            <a:r>
              <a:rPr kumimoji="1" lang="ja-JP" altLang="en-US" sz="1200" dirty="0" smtClean="0">
                <a:latin typeface="HG丸ｺﾞｼｯｸM-PRO" panose="020F0600000000000000" pitchFamily="50" charset="-128"/>
                <a:ea typeface="HG丸ｺﾞｼｯｸM-PRO" panose="020F0600000000000000" pitchFamily="50" charset="-128"/>
              </a:rPr>
              <a:t>時間以内に約定機能を復旧し、可能な限り取引日をあけないことを目標に態勢を構築してきた。</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smtClean="0">
                <a:latin typeface="HG丸ｺﾞｼｯｸM-PRO" panose="020F0600000000000000" pitchFamily="50" charset="-128"/>
                <a:ea typeface="HG丸ｺﾞｼｯｸM-PRO" panose="020F0600000000000000" pitchFamily="50" charset="-128"/>
              </a:rPr>
              <a:t>・国の首都直下地震の被災想定の見直し（</a:t>
            </a:r>
            <a:r>
              <a:rPr lang="en-US" altLang="ja-JP" sz="1200" dirty="0" smtClean="0">
                <a:latin typeface="HG丸ｺﾞｼｯｸM-PRO" panose="020F0600000000000000" pitchFamily="50" charset="-128"/>
                <a:ea typeface="HG丸ｺﾞｼｯｸM-PRO" panose="020F0600000000000000" pitchFamily="50" charset="-128"/>
              </a:rPr>
              <a:t>2013</a:t>
            </a:r>
            <a:r>
              <a:rPr lang="ja-JP" altLang="en-US" sz="1200" dirty="0" smtClean="0">
                <a:latin typeface="HG丸ｺﾞｼｯｸM-PRO" panose="020F0600000000000000" pitchFamily="50" charset="-128"/>
                <a:ea typeface="HG丸ｺﾞｼｯｸM-PRO" panose="020F0600000000000000" pitchFamily="50" charset="-128"/>
              </a:rPr>
              <a:t>年）などを受け、バックアップ態勢の課題を再検討したところ交通機関停止や電力供給不足が生じた場合に速やかな業務再開や安定的な業務運営に支障が出る恐れが懸念され、バックアップ態勢の見直しを進めることとなった。</a:t>
            </a:r>
            <a:endParaRPr lang="en-US" altLang="ja-JP" sz="1200" dirty="0" smtClean="0">
              <a:latin typeface="HG丸ｺﾞｼｯｸM-PRO" panose="020F0600000000000000" pitchFamily="50" charset="-128"/>
              <a:ea typeface="HG丸ｺﾞｼｯｸM-PRO" panose="020F0600000000000000" pitchFamily="50" charset="-128"/>
            </a:endParaRPr>
          </a:p>
          <a:p>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見直し内容のポイント</a:t>
            </a:r>
            <a:r>
              <a:rPr kumimoji="1" lang="en-US" altLang="ja-JP" sz="1200" dirty="0" smtClean="0">
                <a:latin typeface="HG丸ｺﾞｼｯｸM-PRO" panose="020F0600000000000000" pitchFamily="50" charset="-128"/>
                <a:ea typeface="HG丸ｺﾞｼｯｸM-PRO" panose="020F0600000000000000" pitchFamily="50" charset="-128"/>
              </a:rPr>
              <a:t>】</a:t>
            </a:r>
          </a:p>
          <a:p>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u="sng" dirty="0" smtClean="0">
                <a:latin typeface="HG丸ｺﾞｼｯｸM-PRO" panose="020F0600000000000000" pitchFamily="50" charset="-128"/>
                <a:ea typeface="HG丸ｺﾞｼｯｸM-PRO" panose="020F0600000000000000" pitchFamily="50" charset="-128"/>
              </a:rPr>
              <a:t>東京拠点と大阪拠点を活用したバックアップ態勢を整備</a:t>
            </a:r>
            <a:endParaRPr lang="en-US" altLang="ja-JP" sz="1200" u="sng"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a:t>
            </a:r>
            <a:r>
              <a:rPr kumimoji="1" lang="ja-JP" altLang="en-US" sz="1200" u="sng" dirty="0" smtClean="0">
                <a:latin typeface="HG丸ｺﾞｼｯｸM-PRO" panose="020F0600000000000000" pitchFamily="50" charset="-128"/>
                <a:ea typeface="HG丸ｺﾞｼｯｸM-PRO" panose="020F0600000000000000" pitchFamily="50" charset="-128"/>
              </a:rPr>
              <a:t>バックアップデータセンターの遠隔地移設</a:t>
            </a:r>
            <a:endParaRPr kumimoji="1" lang="ja-JP" altLang="en-US" sz="1200" u="sng" dirty="0">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3"/>
          <p:cNvSpPr>
            <a:spLocks noGrp="1"/>
          </p:cNvSpPr>
          <p:nvPr>
            <p:ph type="sldNum" sz="quarter" idx="11"/>
          </p:nvPr>
        </p:nvSpPr>
        <p:spPr>
          <a:xfrm>
            <a:off x="8582345" y="6438478"/>
            <a:ext cx="490661" cy="365125"/>
          </a:xfrm>
        </p:spPr>
        <p:txBody>
          <a:bodyPr>
            <a:normAutofit/>
          </a:bodyPr>
          <a:lstStyle/>
          <a:p>
            <a:fld id="{D2D8002D-B5B0-4BAC-B1F6-782DDCCE6D9C}" type="slidenum">
              <a:rPr lang="ja-JP" altLang="en-US" b="1" smtClean="0">
                <a:solidFill>
                  <a:schemeClr val="bg1">
                    <a:lumMod val="50000"/>
                  </a:schemeClr>
                </a:solidFill>
              </a:rPr>
              <a:pPr/>
              <a:t>4</a:t>
            </a:fld>
            <a:endParaRPr lang="ja-JP" altLang="en-US" b="1" dirty="0">
              <a:solidFill>
                <a:schemeClr val="bg1">
                  <a:lumMod val="50000"/>
                </a:schemeClr>
              </a:solidFill>
            </a:endParaRPr>
          </a:p>
        </p:txBody>
      </p:sp>
      <p:sp>
        <p:nvSpPr>
          <p:cNvPr id="11" name="正方形/長方形 10"/>
          <p:cNvSpPr/>
          <p:nvPr/>
        </p:nvSpPr>
        <p:spPr>
          <a:xfrm>
            <a:off x="2393" y="44624"/>
            <a:ext cx="9143999" cy="47272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Arial" charset="0"/>
              </a:rPr>
              <a:t>■指定公共機関・民間企業のバックアップ</a:t>
            </a:r>
            <a:r>
              <a:rPr lang="ja-JP" altLang="en-US" sz="1600" b="1" dirty="0">
                <a:solidFill>
                  <a:srgbClr val="FFFFFF"/>
                </a:solidFill>
                <a:latin typeface="Arial" charset="0"/>
              </a:rPr>
              <a:t>に</a:t>
            </a:r>
            <a:r>
              <a:rPr lang="ja-JP" altLang="en-US" sz="1600" b="1" dirty="0" smtClean="0">
                <a:solidFill>
                  <a:srgbClr val="FFFFFF"/>
                </a:solidFill>
                <a:latin typeface="Arial" charset="0"/>
              </a:rPr>
              <a:t>関する取組み</a:t>
            </a:r>
            <a:r>
              <a:rPr lang="ja-JP" altLang="en-US" sz="1600" b="1" dirty="0">
                <a:solidFill>
                  <a:srgbClr val="FFFFFF"/>
                </a:solidFill>
                <a:latin typeface="Arial" charset="0"/>
              </a:rPr>
              <a:t>事例</a:t>
            </a:r>
            <a:endParaRPr lang="ja-JP" altLang="en-US" sz="1700" b="1" dirty="0">
              <a:solidFill>
                <a:srgbClr val="FFFF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79909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5496" y="620688"/>
            <a:ext cx="6192688"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smtClean="0">
                <a:latin typeface="HG丸ｺﾞｼｯｸM-PRO" panose="020F0600000000000000" pitchFamily="50" charset="-128"/>
                <a:ea typeface="HG丸ｺﾞｼｯｸM-PRO" panose="020F0600000000000000" pitchFamily="50" charset="-128"/>
              </a:rPr>
              <a:t>日本取引所グループのバックアップ対応等の状況②</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208416" y="3820462"/>
            <a:ext cx="8727167" cy="2920906"/>
          </a:xfrm>
          <a:prstGeom prst="roundRect">
            <a:avLst>
              <a:gd name="adj" fmla="val 4224"/>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日本取引所</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グループに対するヒアリング内容</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主な意見</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H29.7.31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における首都直下、南海トラフの被災想定</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を点検</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を深めた結果</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より高いレベルでのバックアップ体制の構築が必要</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う結論。</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な懸念点としては、</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「バックアップ拠点への移動にあたって本当</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にがれきの中を人が歩いて移動できるのか」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点、また、「</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首都直下地震直後に電源</a:t>
            </a: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は供給されるのか」という点。</a:t>
            </a: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人の移動について、政府想定を踏まえ当初</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１週間</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は実質的に動くことができないのではと考えている。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また、東京拠点と大阪拠点の移動に関しては、</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被災状況</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にもよるが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の復旧を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待って移動</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することになると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東京拠点と数百キロの距離を超える大阪でバックアップが成り立つかについては、</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あくまで一か月後には東京で復旧するということが大前提になる。</a:t>
            </a: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今般のデータセンターのバックアップに</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取引所の特性（アクセスポイントの関係）から、証券会社もデータセンターと一緒にバックアップ体制を</a:t>
            </a: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築く必要が生じる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ため、慎重に進めなければならないと考えている。</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ほかに、証券</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インフラとしては、</a:t>
            </a:r>
            <a:r>
              <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JSCC</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（株式会社日本証券クリアリング</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、証券保管振替</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証券</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、それぞれ、広域災害に備えて関西圏におけるバックアップ体制を検討中（一部構築済み）。</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smtClean="0">
              <a:latin typeface="HG丸ｺﾞｼｯｸM-PRO" panose="020F0600000000000000" pitchFamily="50" charset="-128"/>
              <a:ea typeface="HG丸ｺﾞｼｯｸM-PRO" panose="020F0600000000000000" pitchFamily="50" charset="-128"/>
            </a:endParaRPr>
          </a:p>
          <a:p>
            <a:endParaRPr lang="ja-JP" altLang="en-US" sz="1050" dirty="0">
              <a:latin typeface="HG丸ｺﾞｼｯｸM-PRO" panose="020F0600000000000000" pitchFamily="50" charset="-128"/>
              <a:ea typeface="HG丸ｺﾞｼｯｸM-PRO" panose="020F0600000000000000" pitchFamily="50" charset="-128"/>
            </a:endParaRPr>
          </a:p>
          <a:p>
            <a:endParaRPr kumimoji="1" lang="en-US" altLang="ja-JP" sz="1050" dirty="0" smtClean="0">
              <a:latin typeface="HG丸ｺﾞｼｯｸM-PRO" panose="020F0600000000000000" pitchFamily="50" charset="-128"/>
              <a:ea typeface="HG丸ｺﾞｼｯｸM-PRO" panose="020F0600000000000000" pitchFamily="50" charset="-128"/>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09" y="1285466"/>
            <a:ext cx="4358952" cy="209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760" y="1259284"/>
            <a:ext cx="4320480" cy="256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4720086" y="620688"/>
            <a:ext cx="4215498" cy="504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latin typeface="HG丸ｺﾞｼｯｸM-PRO" panose="020F0600000000000000" pitchFamily="50" charset="-128"/>
                <a:ea typeface="HG丸ｺﾞｼｯｸM-PRO" panose="020F0600000000000000" pitchFamily="50" charset="-128"/>
              </a:rPr>
              <a:t>（</a:t>
            </a:r>
            <a:r>
              <a:rPr kumimoji="1" lang="ja-JP" altLang="en-US" sz="1050" dirty="0" smtClean="0">
                <a:latin typeface="HG丸ｺﾞｼｯｸM-PRO" panose="020F0600000000000000" pitchFamily="50" charset="-128"/>
                <a:ea typeface="HG丸ｺﾞｼｯｸM-PRO" panose="020F0600000000000000" pitchFamily="50" charset="-128"/>
              </a:rPr>
              <a:t>日本取引所</a:t>
            </a: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グループ</a:t>
            </a:r>
            <a:r>
              <a:rPr kumimoji="1" lang="ja-JP" altLang="en-US" sz="1050" dirty="0" smtClean="0">
                <a:latin typeface="HG丸ｺﾞｼｯｸM-PRO" panose="020F0600000000000000" pitchFamily="50" charset="-128"/>
                <a:ea typeface="HG丸ｺﾞｼｯｸM-PRO" panose="020F0600000000000000" pitchFamily="50" charset="-128"/>
              </a:rPr>
              <a:t>へのヒアリング及び提供資料をもとに作成）</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1"/>
          </p:nvPr>
        </p:nvSpPr>
        <p:spPr>
          <a:xfrm>
            <a:off x="8582345" y="6438478"/>
            <a:ext cx="490661" cy="365125"/>
          </a:xfrm>
        </p:spPr>
        <p:txBody>
          <a:bodyPr>
            <a:normAutofit/>
          </a:bodyPr>
          <a:lstStyle/>
          <a:p>
            <a:fld id="{D2D8002D-B5B0-4BAC-B1F6-782DDCCE6D9C}" type="slidenum">
              <a:rPr lang="ja-JP" altLang="en-US" b="1" smtClean="0">
                <a:solidFill>
                  <a:schemeClr val="bg1">
                    <a:lumMod val="50000"/>
                  </a:schemeClr>
                </a:solidFill>
              </a:rPr>
              <a:pPr/>
              <a:t>5</a:t>
            </a:fld>
            <a:endParaRPr lang="ja-JP" altLang="en-US" b="1" dirty="0">
              <a:solidFill>
                <a:schemeClr val="bg1">
                  <a:lumMod val="50000"/>
                </a:schemeClr>
              </a:solidFill>
            </a:endParaRPr>
          </a:p>
        </p:txBody>
      </p:sp>
      <p:sp>
        <p:nvSpPr>
          <p:cNvPr id="8" name="正方形/長方形 7"/>
          <p:cNvSpPr/>
          <p:nvPr/>
        </p:nvSpPr>
        <p:spPr>
          <a:xfrm>
            <a:off x="2393" y="44624"/>
            <a:ext cx="9143999" cy="47272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Arial" charset="0"/>
              </a:rPr>
              <a:t>■指定公共機関・民間企業のバックアップ</a:t>
            </a:r>
            <a:r>
              <a:rPr lang="ja-JP" altLang="en-US" sz="1600" b="1" dirty="0">
                <a:solidFill>
                  <a:srgbClr val="FFFFFF"/>
                </a:solidFill>
                <a:latin typeface="Arial" charset="0"/>
              </a:rPr>
              <a:t>に</a:t>
            </a:r>
            <a:r>
              <a:rPr lang="ja-JP" altLang="en-US" sz="1600" b="1" dirty="0" smtClean="0">
                <a:solidFill>
                  <a:srgbClr val="FFFFFF"/>
                </a:solidFill>
                <a:latin typeface="Arial" charset="0"/>
              </a:rPr>
              <a:t>関する取組み</a:t>
            </a:r>
            <a:r>
              <a:rPr lang="ja-JP" altLang="en-US" sz="1600" b="1" dirty="0">
                <a:solidFill>
                  <a:srgbClr val="FFFFFF"/>
                </a:solidFill>
                <a:latin typeface="Arial" charset="0"/>
              </a:rPr>
              <a:t>事例</a:t>
            </a:r>
            <a:endParaRPr lang="ja-JP" altLang="en-US" sz="1700" b="1" dirty="0">
              <a:solidFill>
                <a:srgbClr val="FFFF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07688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20713"/>
            <a:ext cx="6192838" cy="5032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a:solidFill>
                  <a:srgbClr val="000000"/>
                </a:solidFill>
                <a:latin typeface="HG丸ｺﾞｼｯｸM-PRO" pitchFamily="50" charset="-128"/>
                <a:ea typeface="HG丸ｺﾞｼｯｸM-PRO" pitchFamily="50" charset="-128"/>
              </a:rPr>
              <a:t>日本赤十字社のバックアップ対応等の状況</a:t>
            </a:r>
          </a:p>
        </p:txBody>
      </p:sp>
      <p:sp>
        <p:nvSpPr>
          <p:cNvPr id="2" name="右矢印 1"/>
          <p:cNvSpPr/>
          <p:nvPr/>
        </p:nvSpPr>
        <p:spPr>
          <a:xfrm>
            <a:off x="-350838" y="7207250"/>
            <a:ext cx="3036888" cy="193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5" name="正方形/長方形 24"/>
          <p:cNvSpPr/>
          <p:nvPr/>
        </p:nvSpPr>
        <p:spPr>
          <a:xfrm>
            <a:off x="-2317750" y="7051675"/>
            <a:ext cx="268605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現行のバックアップ体制</a:t>
            </a:r>
          </a:p>
        </p:txBody>
      </p:sp>
      <p:sp>
        <p:nvSpPr>
          <p:cNvPr id="26" name="正方形/長方形 25"/>
          <p:cNvSpPr/>
          <p:nvPr/>
        </p:nvSpPr>
        <p:spPr>
          <a:xfrm>
            <a:off x="2790825" y="7092950"/>
            <a:ext cx="1647825" cy="4222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200" b="1" dirty="0">
                <a:latin typeface="HG丸ｺﾞｼｯｸM-PRO" panose="020F0600000000000000" pitchFamily="50" charset="-128"/>
                <a:ea typeface="HG丸ｺﾞｼｯｸM-PRO" panose="020F0600000000000000" pitchFamily="50" charset="-128"/>
              </a:rPr>
              <a:t>見直しの内容</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621658" y="620713"/>
            <a:ext cx="435610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（日本赤十字社へのヒアリング及び提供資料をもとに作成）</a:t>
            </a:r>
          </a:p>
        </p:txBody>
      </p:sp>
      <p:sp>
        <p:nvSpPr>
          <p:cNvPr id="16" name="正方形/長方形 15"/>
          <p:cNvSpPr/>
          <p:nvPr/>
        </p:nvSpPr>
        <p:spPr>
          <a:xfrm>
            <a:off x="109983" y="1125538"/>
            <a:ext cx="8926513" cy="2375470"/>
          </a:xfrm>
          <a:prstGeom prst="rect">
            <a:avLst/>
          </a:prstGeom>
          <a:ln/>
        </p:spPr>
        <p:style>
          <a:lnRef idx="2">
            <a:schemeClr val="accent2"/>
          </a:lnRef>
          <a:fillRef idx="1">
            <a:schemeClr val="lt1"/>
          </a:fillRef>
          <a:effectRef idx="0">
            <a:schemeClr val="accent2"/>
          </a:effectRef>
          <a:fontRef idx="minor">
            <a:schemeClr val="dk1"/>
          </a:fontRef>
        </p:style>
        <p:txBody>
          <a:bodyPr/>
          <a:lstStyle/>
          <a:p>
            <a:pPr>
              <a:defRPr/>
            </a:pPr>
            <a:r>
              <a:rPr lang="ja-JP" altLang="en-US" sz="1200" dirty="0">
                <a:solidFill>
                  <a:schemeClr val="tx1"/>
                </a:solidFill>
                <a:latin typeface="HG丸ｺﾞｼｯｸM-PRO" pitchFamily="50" charset="-128"/>
                <a:ea typeface="HG丸ｺﾞｼｯｸM-PRO" pitchFamily="50" charset="-128"/>
              </a:rPr>
              <a:t>・災害が発生した場合の体制について、東京本社では、一次、二次、三次と３段階に分けており、大規模災害については「三次体制」。三次体制を発令すると、東京本社に全体の災害対策本部が設置され、被災都道府県支部にも災害対策本部が設置される。</a:t>
            </a:r>
            <a:endParaRPr lang="en-US" altLang="ja-JP" sz="1200" dirty="0">
              <a:solidFill>
                <a:schemeClr val="tx1"/>
              </a:solidFill>
              <a:latin typeface="HG丸ｺﾞｼｯｸM-PRO" pitchFamily="50" charset="-128"/>
              <a:ea typeface="HG丸ｺﾞｼｯｸM-PRO" pitchFamily="50" charset="-128"/>
            </a:endParaRPr>
          </a:p>
          <a:p>
            <a:pPr>
              <a:defRPr/>
            </a:pPr>
            <a:r>
              <a:rPr lang="ja-JP" altLang="en-US" sz="1200" dirty="0">
                <a:solidFill>
                  <a:schemeClr val="tx1"/>
                </a:solidFill>
                <a:latin typeface="HG丸ｺﾞｼｯｸM-PRO" pitchFamily="50" charset="-128"/>
                <a:ea typeface="HG丸ｺﾞｼｯｸM-PRO" pitchFamily="50" charset="-128"/>
              </a:rPr>
              <a:t>・本社の災対本部が担う役割については、災害発生状況、対応状況などの情報を被災地支部や被災施設、マスメディアなどから収集・集約し、現場の動きを総括すること。また、災害発生状況・対応状況を全体的、概括的に把握すること。さらに、災対本部の対応指示を、全体の情報を集約して総括し、全体として発信することが、本社災対本部の主な役割。</a:t>
            </a:r>
            <a:endParaRPr lang="en-US" altLang="ja-JP" sz="1200" dirty="0">
              <a:solidFill>
                <a:schemeClr val="tx1"/>
              </a:solidFill>
              <a:latin typeface="HG丸ｺﾞｼｯｸM-PRO" pitchFamily="50" charset="-128"/>
              <a:ea typeface="HG丸ｺﾞｼｯｸM-PRO" pitchFamily="50" charset="-128"/>
            </a:endParaRPr>
          </a:p>
          <a:p>
            <a:pPr>
              <a:defRPr/>
            </a:pPr>
            <a:r>
              <a:rPr lang="ja-JP" altLang="en-US" sz="1200" dirty="0">
                <a:solidFill>
                  <a:schemeClr val="tx1"/>
                </a:solidFill>
                <a:latin typeface="HG丸ｺﾞｼｯｸM-PRO" pitchFamily="50" charset="-128"/>
                <a:ea typeface="HG丸ｺﾞｼｯｸM-PRO" pitchFamily="50" charset="-128"/>
              </a:rPr>
              <a:t>・災害対策本部の設置場所には順番が定められており、東京本社から立川事業所までの設置が困難な場合には代替先の支部を指名する。代替先は関東圏の支部となっており、関東圏全体が甚大な被害といった場合には大阪府支部になる。</a:t>
            </a:r>
          </a:p>
          <a:p>
            <a:pPr>
              <a:defRPr/>
            </a:pPr>
            <a:r>
              <a:rPr lang="ja-JP" altLang="en-US" sz="1200" dirty="0">
                <a:solidFill>
                  <a:schemeClr val="tx1"/>
                </a:solidFill>
                <a:latin typeface="HG丸ｺﾞｼｯｸM-PRO" pitchFamily="50" charset="-128"/>
                <a:ea typeface="HG丸ｺﾞｼｯｸM-PRO" pitchFamily="50" charset="-128"/>
              </a:rPr>
              <a:t>・日本赤十字社は全国６つのブロックに分かれており、全体としての救護体制については、まず、被災都道府県支部で対応できることは当該支部で対応。それだけでは対応できない場合は、ブロックで対応することになる。ブロックで対応できなければ他ブロックに応援を求め、それでも対応できなければ、全社的な対応となる。しかし、緊急を要する場合等は、医療、命に係わることから、指示が下りて来なくとも、都道府県支部ごとの状況判断で救護班を派遣することができる体制になっている。</a:t>
            </a:r>
            <a:endParaRPr lang="en-US" altLang="ja-JP" sz="1200" dirty="0">
              <a:solidFill>
                <a:schemeClr val="tx1"/>
              </a:solidFill>
              <a:latin typeface="HG丸ｺﾞｼｯｸM-PRO" pitchFamily="50" charset="-128"/>
              <a:ea typeface="HG丸ｺﾞｼｯｸM-PRO" pitchFamily="50" charset="-128"/>
            </a:endParaRPr>
          </a:p>
        </p:txBody>
      </p:sp>
      <p:sp>
        <p:nvSpPr>
          <p:cNvPr id="12" name="スライド番号プレースホルダー 3"/>
          <p:cNvSpPr>
            <a:spLocks noGrp="1"/>
          </p:cNvSpPr>
          <p:nvPr>
            <p:ph type="sldNum" sz="quarter" idx="12"/>
          </p:nvPr>
        </p:nvSpPr>
        <p:spPr>
          <a:xfrm>
            <a:off x="8582025" y="6438900"/>
            <a:ext cx="490538" cy="365125"/>
          </a:xfrm>
        </p:spPr>
        <p:txBody>
          <a:bodyPr>
            <a:normAutofit/>
          </a:bodyPr>
          <a:lstStyle/>
          <a:p>
            <a:pPr algn="ctr">
              <a:defRPr/>
            </a:pPr>
            <a:fld id="{C54DC81F-DE37-4CAC-8D07-E55B2D671070}" type="slidenum">
              <a:rPr lang="ja-JP" altLang="en-US" b="1">
                <a:solidFill>
                  <a:schemeClr val="bg1">
                    <a:lumMod val="50000"/>
                  </a:schemeClr>
                </a:solidFill>
              </a:rPr>
              <a:pPr algn="ctr">
                <a:defRPr/>
              </a:pPr>
              <a:t>6</a:t>
            </a:fld>
            <a:endParaRPr lang="ja-JP" altLang="en-US" b="1" dirty="0">
              <a:solidFill>
                <a:schemeClr val="bg1">
                  <a:lumMod val="50000"/>
                </a:schemeClr>
              </a:solidFill>
            </a:endParaRPr>
          </a:p>
        </p:txBody>
      </p:sp>
      <p:graphicFrame>
        <p:nvGraphicFramePr>
          <p:cNvPr id="6" name="図表 5"/>
          <p:cNvGraphicFramePr/>
          <p:nvPr>
            <p:extLst>
              <p:ext uri="{D42A27DB-BD31-4B8C-83A1-F6EECF244321}">
                <p14:modId xmlns:p14="http://schemas.microsoft.com/office/powerpoint/2010/main" val="3451244912"/>
              </p:ext>
            </p:extLst>
          </p:nvPr>
        </p:nvGraphicFramePr>
        <p:xfrm>
          <a:off x="360732" y="4145328"/>
          <a:ext cx="5232776" cy="2533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正方形/長方形 12"/>
          <p:cNvSpPr/>
          <p:nvPr/>
        </p:nvSpPr>
        <p:spPr>
          <a:xfrm>
            <a:off x="80963" y="3606800"/>
            <a:ext cx="3113087" cy="3524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災害対策本部の設置場所</a:t>
            </a:r>
          </a:p>
        </p:txBody>
      </p:sp>
      <p:sp>
        <p:nvSpPr>
          <p:cNvPr id="7" name="二等辺三角形 6"/>
          <p:cNvSpPr/>
          <p:nvPr/>
        </p:nvSpPr>
        <p:spPr>
          <a:xfrm rot="5400000">
            <a:off x="5054600" y="5264150"/>
            <a:ext cx="1800225" cy="288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5592763" y="3573463"/>
            <a:ext cx="3732212" cy="419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左記の施設に設置できない場合は、災対本部機能を</a:t>
            </a:r>
            <a:endParaRPr lang="en-US" altLang="ja-JP" sz="1100" dirty="0">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1100" dirty="0">
                <a:latin typeface="HG丸ｺﾞｼｯｸM-PRO" panose="020F0600000000000000" pitchFamily="50" charset="-128"/>
                <a:ea typeface="HG丸ｺﾞｼｯｸM-PRO" panose="020F0600000000000000" pitchFamily="50" charset="-128"/>
              </a:rPr>
              <a:t>　代行する支部を指名し、本社職員を派遣。</a:t>
            </a:r>
          </a:p>
        </p:txBody>
      </p:sp>
      <p:sp>
        <p:nvSpPr>
          <p:cNvPr id="9" name="角丸四角形 8"/>
          <p:cNvSpPr/>
          <p:nvPr/>
        </p:nvSpPr>
        <p:spPr>
          <a:xfrm>
            <a:off x="6228184" y="4051568"/>
            <a:ext cx="2168624" cy="3135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１．東京都支部</a:t>
            </a:r>
          </a:p>
        </p:txBody>
      </p:sp>
      <p:sp>
        <p:nvSpPr>
          <p:cNvPr id="21" name="角丸四角形 20"/>
          <p:cNvSpPr/>
          <p:nvPr/>
        </p:nvSpPr>
        <p:spPr>
          <a:xfrm>
            <a:off x="6228184" y="4507988"/>
            <a:ext cx="2168624" cy="3135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２．神奈川県支部</a:t>
            </a:r>
          </a:p>
        </p:txBody>
      </p:sp>
      <p:sp>
        <p:nvSpPr>
          <p:cNvPr id="22" name="角丸四角形 21"/>
          <p:cNvSpPr/>
          <p:nvPr/>
        </p:nvSpPr>
        <p:spPr>
          <a:xfrm>
            <a:off x="6228184" y="5013176"/>
            <a:ext cx="2168624" cy="3135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３．埼玉県支部</a:t>
            </a:r>
          </a:p>
        </p:txBody>
      </p:sp>
      <p:sp>
        <p:nvSpPr>
          <p:cNvPr id="23" name="角丸四角形 22"/>
          <p:cNvSpPr/>
          <p:nvPr/>
        </p:nvSpPr>
        <p:spPr>
          <a:xfrm>
            <a:off x="6228184" y="5491728"/>
            <a:ext cx="2168624" cy="3135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４．千葉県支部</a:t>
            </a:r>
          </a:p>
        </p:txBody>
      </p:sp>
      <p:sp>
        <p:nvSpPr>
          <p:cNvPr id="24" name="角丸四角形 23"/>
          <p:cNvSpPr/>
          <p:nvPr/>
        </p:nvSpPr>
        <p:spPr>
          <a:xfrm>
            <a:off x="6236568" y="5949280"/>
            <a:ext cx="2168624" cy="3135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５．大阪府支部</a:t>
            </a:r>
          </a:p>
        </p:txBody>
      </p:sp>
      <p:sp>
        <p:nvSpPr>
          <p:cNvPr id="29" name="角丸四角形 28"/>
          <p:cNvSpPr/>
          <p:nvPr/>
        </p:nvSpPr>
        <p:spPr>
          <a:xfrm>
            <a:off x="6240338" y="6427832"/>
            <a:ext cx="2168624" cy="31353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ja-JP" altLang="en-US" sz="1200" dirty="0">
                <a:latin typeface="HG丸ｺﾞｼｯｸM-PRO" panose="020F0600000000000000" pitchFamily="50" charset="-128"/>
                <a:ea typeface="HG丸ｺﾞｼｯｸM-PRO" panose="020F0600000000000000" pitchFamily="50" charset="-128"/>
              </a:rPr>
              <a:t>６．愛知県支部</a:t>
            </a:r>
          </a:p>
        </p:txBody>
      </p:sp>
      <p:sp>
        <p:nvSpPr>
          <p:cNvPr id="30" name="二等辺三角形 29"/>
          <p:cNvSpPr/>
          <p:nvPr/>
        </p:nvSpPr>
        <p:spPr>
          <a:xfrm rot="10800000">
            <a:off x="7177088" y="4411663"/>
            <a:ext cx="287337" cy="66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HG丸ｺﾞｼｯｸM-PRO" panose="020F0600000000000000" pitchFamily="50" charset="-128"/>
              <a:ea typeface="HG丸ｺﾞｼｯｸM-PRO" panose="020F0600000000000000" pitchFamily="50" charset="-128"/>
            </a:endParaRPr>
          </a:p>
        </p:txBody>
      </p:sp>
      <p:sp>
        <p:nvSpPr>
          <p:cNvPr id="31" name="二等辺三角形 30"/>
          <p:cNvSpPr/>
          <p:nvPr/>
        </p:nvSpPr>
        <p:spPr>
          <a:xfrm rot="10800000">
            <a:off x="7180263" y="4873625"/>
            <a:ext cx="288925" cy="682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HG丸ｺﾞｼｯｸM-PRO" panose="020F0600000000000000" pitchFamily="50" charset="-128"/>
              <a:ea typeface="HG丸ｺﾞｼｯｸM-PRO" panose="020F0600000000000000" pitchFamily="50" charset="-128"/>
            </a:endParaRPr>
          </a:p>
        </p:txBody>
      </p:sp>
      <p:sp>
        <p:nvSpPr>
          <p:cNvPr id="32" name="二等辺三角形 31"/>
          <p:cNvSpPr/>
          <p:nvPr/>
        </p:nvSpPr>
        <p:spPr>
          <a:xfrm rot="10800000">
            <a:off x="7180263" y="5378450"/>
            <a:ext cx="288925" cy="66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HG丸ｺﾞｼｯｸM-PRO" panose="020F0600000000000000" pitchFamily="50" charset="-128"/>
              <a:ea typeface="HG丸ｺﾞｼｯｸM-PRO" panose="020F0600000000000000" pitchFamily="50" charset="-128"/>
            </a:endParaRPr>
          </a:p>
        </p:txBody>
      </p:sp>
      <p:sp>
        <p:nvSpPr>
          <p:cNvPr id="35" name="二等辺三角形 34"/>
          <p:cNvSpPr/>
          <p:nvPr/>
        </p:nvSpPr>
        <p:spPr>
          <a:xfrm rot="10800000">
            <a:off x="7177088" y="5883275"/>
            <a:ext cx="287337" cy="66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HG丸ｺﾞｼｯｸM-PRO" panose="020F0600000000000000" pitchFamily="50" charset="-128"/>
              <a:ea typeface="HG丸ｺﾞｼｯｸM-PRO" panose="020F0600000000000000" pitchFamily="50" charset="-128"/>
            </a:endParaRPr>
          </a:p>
        </p:txBody>
      </p:sp>
      <p:sp>
        <p:nvSpPr>
          <p:cNvPr id="36" name="二等辺三角形 35"/>
          <p:cNvSpPr/>
          <p:nvPr/>
        </p:nvSpPr>
        <p:spPr>
          <a:xfrm rot="10800000">
            <a:off x="7180263" y="6308725"/>
            <a:ext cx="288925" cy="66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2393" y="44624"/>
            <a:ext cx="9143999" cy="47272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Arial" charset="0"/>
              </a:rPr>
              <a:t>■指定公共機関・民間企業のバックアップ</a:t>
            </a:r>
            <a:r>
              <a:rPr lang="ja-JP" altLang="en-US" sz="1600" b="1" dirty="0">
                <a:solidFill>
                  <a:srgbClr val="FFFFFF"/>
                </a:solidFill>
                <a:latin typeface="Arial" charset="0"/>
              </a:rPr>
              <a:t>に</a:t>
            </a:r>
            <a:r>
              <a:rPr lang="ja-JP" altLang="en-US" sz="1600" b="1" dirty="0" smtClean="0">
                <a:solidFill>
                  <a:srgbClr val="FFFFFF"/>
                </a:solidFill>
                <a:latin typeface="Arial" charset="0"/>
              </a:rPr>
              <a:t>関する取組み</a:t>
            </a:r>
            <a:r>
              <a:rPr lang="ja-JP" altLang="en-US" sz="1600" b="1" dirty="0">
                <a:solidFill>
                  <a:srgbClr val="FFFFFF"/>
                </a:solidFill>
                <a:latin typeface="Arial" charset="0"/>
              </a:rPr>
              <a:t>事例</a:t>
            </a:r>
            <a:endParaRPr lang="ja-JP" altLang="en-US" sz="1700" b="1" dirty="0">
              <a:solidFill>
                <a:srgbClr val="FFFF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77335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313" y="606425"/>
            <a:ext cx="6192837" cy="503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a:solidFill>
                  <a:srgbClr val="000000"/>
                </a:solidFill>
                <a:latin typeface="HG丸ｺﾞｼｯｸM-PRO" pitchFamily="50" charset="-128"/>
                <a:ea typeface="HG丸ｺﾞｼｯｸM-PRO" pitchFamily="50" charset="-128"/>
              </a:rPr>
              <a:t>大手通信会社Ａ社のバックアップ等の対応の状況</a:t>
            </a:r>
          </a:p>
        </p:txBody>
      </p:sp>
      <p:sp>
        <p:nvSpPr>
          <p:cNvPr id="27" name="正方形/長方形 26"/>
          <p:cNvSpPr/>
          <p:nvPr/>
        </p:nvSpPr>
        <p:spPr>
          <a:xfrm>
            <a:off x="4752975" y="620713"/>
            <a:ext cx="4356100"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（大手通信会社へのヒアリング及び公開情報をもとに作成）</a:t>
            </a:r>
          </a:p>
        </p:txBody>
      </p:sp>
      <p:sp>
        <p:nvSpPr>
          <p:cNvPr id="16" name="正方形/長方形 15"/>
          <p:cNvSpPr/>
          <p:nvPr/>
        </p:nvSpPr>
        <p:spPr>
          <a:xfrm>
            <a:off x="115888" y="996950"/>
            <a:ext cx="8926512" cy="2376488"/>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a:solidFill>
                  <a:srgbClr val="000000"/>
                </a:solidFill>
                <a:latin typeface="HG丸ｺﾞｼｯｸM-PRO" pitchFamily="50" charset="-128"/>
                <a:ea typeface="HG丸ｺﾞｼｯｸM-PRO" pitchFamily="50" charset="-128"/>
              </a:rPr>
              <a:t>・</a:t>
            </a:r>
            <a:r>
              <a:rPr lang="ja-JP" altLang="ja-JP" sz="1200">
                <a:solidFill>
                  <a:srgbClr val="000000"/>
                </a:solidFill>
                <a:latin typeface="HG丸ｺﾞｼｯｸM-PRO" pitchFamily="50" charset="-128"/>
                <a:ea typeface="HG丸ｺﾞｼｯｸM-PRO" pitchFamily="50" charset="-128"/>
              </a:rPr>
              <a:t>危機事象の想定については、地震や津波、台風といった自然災害。そして、パンデミックについては、社員の半数が出勤できない場合の対応想定などもしている。またその他、設備故障、テロ、国民保護法関連の事象などを主に</a:t>
            </a:r>
            <a:r>
              <a:rPr lang="en-US" altLang="ja-JP" sz="1200">
                <a:solidFill>
                  <a:srgbClr val="000000"/>
                </a:solidFill>
                <a:latin typeface="HG丸ｺﾞｼｯｸM-PRO" pitchFamily="50" charset="-128"/>
                <a:ea typeface="HG丸ｺﾞｼｯｸM-PRO" pitchFamily="50" charset="-128"/>
              </a:rPr>
              <a:t>BCP</a:t>
            </a:r>
            <a:r>
              <a:rPr lang="ja-JP" altLang="en-US" sz="1200">
                <a:solidFill>
                  <a:srgbClr val="000000"/>
                </a:solidFill>
                <a:latin typeface="HG丸ｺﾞｼｯｸM-PRO" pitchFamily="50" charset="-128"/>
                <a:ea typeface="HG丸ｺﾞｼｯｸM-PRO" pitchFamily="50" charset="-128"/>
              </a:rPr>
              <a:t>で</a:t>
            </a:r>
            <a:r>
              <a:rPr lang="ja-JP" altLang="ja-JP" sz="1200">
                <a:solidFill>
                  <a:srgbClr val="000000"/>
                </a:solidFill>
                <a:latin typeface="HG丸ｺﾞｼｯｸM-PRO" pitchFamily="50" charset="-128"/>
                <a:ea typeface="HG丸ｺﾞｼｯｸM-PRO" pitchFamily="50" charset="-128"/>
              </a:rPr>
              <a:t>想定している。</a:t>
            </a:r>
            <a:endParaRPr lang="en-US" altLang="ja-JP" sz="1200">
              <a:solidFill>
                <a:srgbClr val="000000"/>
              </a:solidFill>
              <a:latin typeface="HG丸ｺﾞｼｯｸM-PRO" pitchFamily="50" charset="-128"/>
              <a:ea typeface="HG丸ｺﾞｼｯｸM-PRO" pitchFamily="50" charset="-128"/>
            </a:endParaRPr>
          </a:p>
          <a:p>
            <a:pPr>
              <a:defRPr/>
            </a:pPr>
            <a:r>
              <a:rPr lang="ja-JP" altLang="en-US" sz="1200">
                <a:solidFill>
                  <a:srgbClr val="000000"/>
                </a:solidFill>
                <a:latin typeface="HG丸ｺﾞｼｯｸM-PRO" pitchFamily="50" charset="-128"/>
                <a:ea typeface="HG丸ｺﾞｼｯｸM-PRO" pitchFamily="50" charset="-128"/>
              </a:rPr>
              <a:t>・</a:t>
            </a:r>
            <a:r>
              <a:rPr lang="ja-JP" altLang="ja-JP" sz="1200">
                <a:solidFill>
                  <a:srgbClr val="000000"/>
                </a:solidFill>
                <a:latin typeface="HG丸ｺﾞｼｯｸM-PRO" pitchFamily="50" charset="-128"/>
                <a:ea typeface="HG丸ｺﾞｼｯｸM-PRO" pitchFamily="50" charset="-128"/>
              </a:rPr>
              <a:t>全社横断的に災害対策検討プロジェクトを立ち上げ、多様な取組みを実施。非常時参集要員を決めており、東京もしくは地方で発災したとしても、地方のメンバーも何人かはすぐに駆けつけられるよう、メールにて連絡が行くような体制</a:t>
            </a:r>
            <a:r>
              <a:rPr lang="ja-JP" altLang="en-US" sz="1200">
                <a:solidFill>
                  <a:srgbClr val="000000"/>
                </a:solidFill>
                <a:latin typeface="HG丸ｺﾞｼｯｸM-PRO" pitchFamily="50" charset="-128"/>
                <a:ea typeface="HG丸ｺﾞｼｯｸM-PRO" pitchFamily="50" charset="-128"/>
              </a:rPr>
              <a:t>。</a:t>
            </a:r>
            <a:endParaRPr lang="en-US" altLang="ja-JP" sz="1200">
              <a:solidFill>
                <a:srgbClr val="000000"/>
              </a:solidFill>
              <a:latin typeface="HG丸ｺﾞｼｯｸM-PRO" pitchFamily="50" charset="-128"/>
              <a:ea typeface="HG丸ｺﾞｼｯｸM-PRO" pitchFamily="50" charset="-128"/>
            </a:endParaRPr>
          </a:p>
          <a:p>
            <a:pPr>
              <a:defRPr/>
            </a:pPr>
            <a:r>
              <a:rPr lang="ja-JP" altLang="en-US" sz="1200">
                <a:solidFill>
                  <a:srgbClr val="000000"/>
                </a:solidFill>
                <a:latin typeface="HG丸ｺﾞｼｯｸM-PRO" pitchFamily="50" charset="-128"/>
                <a:ea typeface="HG丸ｺﾞｼｯｸM-PRO" pitchFamily="50" charset="-128"/>
              </a:rPr>
              <a:t>・東京が被災した場合の第</a:t>
            </a:r>
            <a:r>
              <a:rPr lang="en-US" altLang="ja-JP" sz="1200">
                <a:solidFill>
                  <a:srgbClr val="000000"/>
                </a:solidFill>
                <a:latin typeface="HG丸ｺﾞｼｯｸM-PRO" pitchFamily="50" charset="-128"/>
                <a:ea typeface="HG丸ｺﾞｼｯｸM-PRO" pitchFamily="50" charset="-128"/>
              </a:rPr>
              <a:t>1</a:t>
            </a:r>
            <a:r>
              <a:rPr lang="ja-JP" altLang="en-US" sz="1200">
                <a:solidFill>
                  <a:srgbClr val="000000"/>
                </a:solidFill>
                <a:latin typeface="HG丸ｺﾞｼｯｸM-PRO" pitchFamily="50" charset="-128"/>
                <a:ea typeface="HG丸ｺﾞｼｯｸM-PRO" pitchFamily="50" charset="-128"/>
              </a:rPr>
              <a:t>番目の代替拠点は大阪になる。関西で独自の訓練をしており大阪から全国の携帯電話やインターネットの回線を監視・運用することになる。</a:t>
            </a:r>
          </a:p>
          <a:p>
            <a:pPr>
              <a:defRPr/>
            </a:pPr>
            <a:r>
              <a:rPr lang="ja-JP" altLang="en-US" sz="1200">
                <a:solidFill>
                  <a:srgbClr val="000000"/>
                </a:solidFill>
                <a:latin typeface="HG丸ｺﾞｼｯｸM-PRO" pitchFamily="50" charset="-128"/>
                <a:ea typeface="HG丸ｺﾞｼｯｸM-PRO" pitchFamily="50" charset="-128"/>
              </a:rPr>
              <a:t>・</a:t>
            </a:r>
            <a:r>
              <a:rPr lang="ja-JP" altLang="ja-JP" sz="1200">
                <a:solidFill>
                  <a:srgbClr val="000000"/>
                </a:solidFill>
                <a:latin typeface="HG丸ｺﾞｼｯｸM-PRO" pitchFamily="50" charset="-128"/>
                <a:ea typeface="HG丸ｺﾞｼｯｸM-PRO" pitchFamily="50" charset="-128"/>
              </a:rPr>
              <a:t>災害対策本部設置について、災害対策本部長は、通常であれば社長だが、社長がすぐに駆けつけられない場合、誰が対応するか、順位付けについても規定</a:t>
            </a:r>
            <a:r>
              <a:rPr lang="ja-JP" altLang="en-US" sz="1200">
                <a:solidFill>
                  <a:srgbClr val="000000"/>
                </a:solidFill>
                <a:latin typeface="HG丸ｺﾞｼｯｸM-PRO" pitchFamily="50" charset="-128"/>
                <a:ea typeface="HG丸ｺﾞｼｯｸM-PRO" pitchFamily="50" charset="-128"/>
              </a:rPr>
              <a:t>。</a:t>
            </a:r>
            <a:endParaRPr lang="en-US" altLang="ja-JP" sz="1200">
              <a:solidFill>
                <a:srgbClr val="000000"/>
              </a:solidFill>
              <a:latin typeface="HG丸ｺﾞｼｯｸM-PRO" pitchFamily="50" charset="-128"/>
              <a:ea typeface="HG丸ｺﾞｼｯｸM-PRO" pitchFamily="50" charset="-128"/>
            </a:endParaRPr>
          </a:p>
          <a:p>
            <a:pPr>
              <a:defRPr/>
            </a:pPr>
            <a:r>
              <a:rPr lang="ja-JP" altLang="en-US" sz="1200">
                <a:solidFill>
                  <a:srgbClr val="000000"/>
                </a:solidFill>
                <a:latin typeface="HG丸ｺﾞｼｯｸM-PRO" pitchFamily="50" charset="-128"/>
                <a:ea typeface="HG丸ｺﾞｼｯｸM-PRO" pitchFamily="50" charset="-128"/>
              </a:rPr>
              <a:t>・</a:t>
            </a:r>
            <a:r>
              <a:rPr lang="ja-JP" altLang="ja-JP" sz="1200">
                <a:solidFill>
                  <a:srgbClr val="000000"/>
                </a:solidFill>
                <a:latin typeface="HG丸ｺﾞｼｯｸM-PRO" pitchFamily="50" charset="-128"/>
                <a:ea typeface="HG丸ｺﾞｼｯｸM-PRO" pitchFamily="50" charset="-128"/>
              </a:rPr>
              <a:t>通信ケーブルのルートについては、およそ３ルートに分散している。それとは別に、各通信会社との間で、双方のどちらかのケーブルがダメになった場合、ケーブルの貸し借りをして相互バックアップを行っている。</a:t>
            </a:r>
            <a:endParaRPr lang="en-US" altLang="ja-JP" sz="1200">
              <a:solidFill>
                <a:srgbClr val="000000"/>
              </a:solidFill>
              <a:latin typeface="HG丸ｺﾞｼｯｸM-PRO" pitchFamily="50" charset="-128"/>
              <a:ea typeface="HG丸ｺﾞｼｯｸM-PRO" pitchFamily="50" charset="-128"/>
            </a:endParaRPr>
          </a:p>
          <a:p>
            <a:pPr>
              <a:defRPr/>
            </a:pPr>
            <a:r>
              <a:rPr lang="ja-JP" altLang="en-US" sz="1200">
                <a:solidFill>
                  <a:srgbClr val="000000"/>
                </a:solidFill>
                <a:latin typeface="HG丸ｺﾞｼｯｸM-PRO" pitchFamily="50" charset="-128"/>
                <a:ea typeface="HG丸ｺﾞｼｯｸM-PRO" pitchFamily="50" charset="-128"/>
              </a:rPr>
              <a:t>・</a:t>
            </a:r>
            <a:r>
              <a:rPr lang="ja-JP" altLang="ja-JP" sz="1200">
                <a:solidFill>
                  <a:srgbClr val="000000"/>
                </a:solidFill>
                <a:latin typeface="HG丸ｺﾞｼｯｸM-PRO" pitchFamily="50" charset="-128"/>
                <a:ea typeface="HG丸ｺﾞｼｯｸM-PRO" pitchFamily="50" charset="-128"/>
              </a:rPr>
              <a:t>大阪をバックアップ拠点としているのは、経済規模も大阪は大きいので、結果として従業員の数も多いことがある。</a:t>
            </a:r>
            <a:endParaRPr lang="en-US" altLang="ja-JP" sz="1200">
              <a:solidFill>
                <a:srgbClr val="000000"/>
              </a:solidFill>
              <a:latin typeface="HG丸ｺﾞｼｯｸM-PRO" pitchFamily="50" charset="-128"/>
              <a:ea typeface="HG丸ｺﾞｼｯｸM-PRO" pitchFamily="50" charset="-128"/>
            </a:endParaRPr>
          </a:p>
        </p:txBody>
      </p:sp>
      <p:sp>
        <p:nvSpPr>
          <p:cNvPr id="12" name="スライド番号プレースホルダー 3"/>
          <p:cNvSpPr>
            <a:spLocks noGrp="1"/>
          </p:cNvSpPr>
          <p:nvPr>
            <p:ph type="sldNum" sz="quarter" idx="12"/>
          </p:nvPr>
        </p:nvSpPr>
        <p:spPr>
          <a:xfrm>
            <a:off x="8582025" y="6438900"/>
            <a:ext cx="490538" cy="365125"/>
          </a:xfrm>
        </p:spPr>
        <p:txBody>
          <a:bodyPr>
            <a:normAutofit/>
          </a:bodyPr>
          <a:lstStyle/>
          <a:p>
            <a:pPr algn="ctr">
              <a:defRPr/>
            </a:pPr>
            <a:fld id="{2761EF5F-EB32-4321-8B13-7ECF61A72DC2}" type="slidenum">
              <a:rPr lang="ja-JP" altLang="en-US" b="1">
                <a:solidFill>
                  <a:schemeClr val="bg1">
                    <a:lumMod val="50000"/>
                  </a:schemeClr>
                </a:solidFill>
              </a:rPr>
              <a:pPr algn="ctr">
                <a:defRPr/>
              </a:pPr>
              <a:t>7</a:t>
            </a:fld>
            <a:endParaRPr lang="ja-JP" altLang="en-US" b="1" dirty="0">
              <a:solidFill>
                <a:schemeClr val="bg1">
                  <a:lumMod val="50000"/>
                </a:schemeClr>
              </a:solidFill>
            </a:endParaRPr>
          </a:p>
        </p:txBody>
      </p:sp>
      <p:pic>
        <p:nvPicPr>
          <p:cNvPr id="16389" name="Picture 2"/>
          <p:cNvPicPr>
            <a:picLocks noChangeAspect="1" noChangeArrowheads="1"/>
          </p:cNvPicPr>
          <p:nvPr/>
        </p:nvPicPr>
        <p:blipFill>
          <a:blip r:embed="rId2"/>
          <a:srcRect/>
          <a:stretch>
            <a:fillRect/>
          </a:stretch>
        </p:blipFill>
        <p:spPr bwMode="auto">
          <a:xfrm>
            <a:off x="4826000" y="3927475"/>
            <a:ext cx="3994150" cy="1949450"/>
          </a:xfrm>
          <a:prstGeom prst="rect">
            <a:avLst/>
          </a:prstGeom>
          <a:noFill/>
          <a:ln w="9525">
            <a:solidFill>
              <a:schemeClr val="tx1"/>
            </a:solidFill>
            <a:miter lim="800000"/>
            <a:headEnd/>
            <a:tailEnd/>
          </a:ln>
        </p:spPr>
      </p:pic>
      <p:pic>
        <p:nvPicPr>
          <p:cNvPr id="16390" name="Picture 3"/>
          <p:cNvPicPr>
            <a:picLocks noChangeAspect="1" noChangeArrowheads="1"/>
          </p:cNvPicPr>
          <p:nvPr/>
        </p:nvPicPr>
        <p:blipFill>
          <a:blip r:embed="rId3"/>
          <a:srcRect/>
          <a:stretch>
            <a:fillRect/>
          </a:stretch>
        </p:blipFill>
        <p:spPr bwMode="auto">
          <a:xfrm>
            <a:off x="317500" y="3925888"/>
            <a:ext cx="4322763" cy="1941512"/>
          </a:xfrm>
          <a:prstGeom prst="rect">
            <a:avLst/>
          </a:prstGeom>
          <a:noFill/>
          <a:ln w="9525">
            <a:solidFill>
              <a:schemeClr val="tx1"/>
            </a:solidFill>
            <a:miter lim="800000"/>
            <a:headEnd/>
            <a:tailEnd/>
          </a:ln>
        </p:spPr>
      </p:pic>
      <p:sp>
        <p:nvSpPr>
          <p:cNvPr id="17" name="正方形/長方形 16"/>
          <p:cNvSpPr/>
          <p:nvPr/>
        </p:nvSpPr>
        <p:spPr>
          <a:xfrm>
            <a:off x="233363" y="3357563"/>
            <a:ext cx="2178050" cy="5032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災害対策本部の構成</a:t>
            </a:r>
          </a:p>
        </p:txBody>
      </p:sp>
      <p:sp>
        <p:nvSpPr>
          <p:cNvPr id="18" name="正方形/長方形 17"/>
          <p:cNvSpPr/>
          <p:nvPr/>
        </p:nvSpPr>
        <p:spPr>
          <a:xfrm>
            <a:off x="4751388" y="3357563"/>
            <a:ext cx="2178050" cy="5032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dirty="0">
                <a:latin typeface="HG丸ｺﾞｼｯｸM-PRO" panose="020F0600000000000000" pitchFamily="50" charset="-128"/>
                <a:ea typeface="HG丸ｺﾞｼｯｸM-PRO" panose="020F0600000000000000" pitchFamily="50" charset="-128"/>
              </a:rPr>
              <a:t>通信ケーブルのルート</a:t>
            </a:r>
          </a:p>
        </p:txBody>
      </p:sp>
      <p:sp>
        <p:nvSpPr>
          <p:cNvPr id="10" name="正方形/長方形 9"/>
          <p:cNvSpPr/>
          <p:nvPr/>
        </p:nvSpPr>
        <p:spPr>
          <a:xfrm>
            <a:off x="2393" y="44624"/>
            <a:ext cx="9143999" cy="47272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Arial" charset="0"/>
              </a:rPr>
              <a:t>■指定公共機関・民間企業のバックアップ</a:t>
            </a:r>
            <a:r>
              <a:rPr lang="ja-JP" altLang="en-US" sz="1600" b="1" dirty="0">
                <a:solidFill>
                  <a:srgbClr val="FFFFFF"/>
                </a:solidFill>
                <a:latin typeface="Arial" charset="0"/>
              </a:rPr>
              <a:t>に</a:t>
            </a:r>
            <a:r>
              <a:rPr lang="ja-JP" altLang="en-US" sz="1600" b="1" dirty="0" smtClean="0">
                <a:solidFill>
                  <a:srgbClr val="FFFFFF"/>
                </a:solidFill>
                <a:latin typeface="Arial" charset="0"/>
              </a:rPr>
              <a:t>関する取組み</a:t>
            </a:r>
            <a:r>
              <a:rPr lang="ja-JP" altLang="en-US" sz="1600" b="1" dirty="0">
                <a:solidFill>
                  <a:srgbClr val="FFFFFF"/>
                </a:solidFill>
                <a:latin typeface="Arial" charset="0"/>
              </a:rPr>
              <a:t>事例</a:t>
            </a:r>
            <a:endParaRPr lang="ja-JP" altLang="en-US" sz="1700" b="1" dirty="0">
              <a:solidFill>
                <a:srgbClr val="FFFF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57822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313" y="2636912"/>
            <a:ext cx="5492750" cy="503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solidFill>
                  <a:srgbClr val="000000"/>
                </a:solidFill>
                <a:latin typeface="HG丸ｺﾞｼｯｸM-PRO" pitchFamily="50" charset="-128"/>
                <a:ea typeface="HG丸ｺﾞｼｯｸM-PRO" pitchFamily="50" charset="-128"/>
              </a:rPr>
              <a:t>大手物流関連</a:t>
            </a:r>
            <a:r>
              <a:rPr lang="ja-JP" altLang="en-US" sz="1600" b="1" dirty="0" smtClean="0">
                <a:solidFill>
                  <a:srgbClr val="000000"/>
                </a:solidFill>
                <a:latin typeface="HG丸ｺﾞｼｯｸM-PRO" pitchFamily="50" charset="-128"/>
                <a:ea typeface="HG丸ｺﾞｼｯｸM-PRO" pitchFamily="50" charset="-128"/>
              </a:rPr>
              <a:t>会社</a:t>
            </a:r>
            <a:r>
              <a:rPr lang="en-US" altLang="ja-JP" sz="1600" b="1" dirty="0" smtClean="0">
                <a:solidFill>
                  <a:srgbClr val="000000"/>
                </a:solidFill>
                <a:latin typeface="HG丸ｺﾞｼｯｸM-PRO" pitchFamily="50" charset="-128"/>
                <a:ea typeface="HG丸ｺﾞｼｯｸM-PRO" pitchFamily="50" charset="-128"/>
              </a:rPr>
              <a:t>B</a:t>
            </a:r>
            <a:r>
              <a:rPr lang="ja-JP" altLang="en-US" sz="1600" b="1" dirty="0" smtClean="0">
                <a:solidFill>
                  <a:srgbClr val="000000"/>
                </a:solidFill>
                <a:latin typeface="HG丸ｺﾞｼｯｸM-PRO" pitchFamily="50" charset="-128"/>
                <a:ea typeface="HG丸ｺﾞｼｯｸM-PRO" pitchFamily="50" charset="-128"/>
              </a:rPr>
              <a:t>社</a:t>
            </a:r>
            <a:r>
              <a:rPr lang="ja-JP" altLang="en-US" sz="1600" b="1" dirty="0">
                <a:solidFill>
                  <a:srgbClr val="000000"/>
                </a:solidFill>
                <a:latin typeface="HG丸ｺﾞｼｯｸM-PRO" pitchFamily="50" charset="-128"/>
                <a:ea typeface="HG丸ｺﾞｼｯｸM-PRO" pitchFamily="50" charset="-128"/>
              </a:rPr>
              <a:t>のバックアップ対応等の状況</a:t>
            </a:r>
          </a:p>
        </p:txBody>
      </p:sp>
      <p:sp>
        <p:nvSpPr>
          <p:cNvPr id="27" name="正方形/長方形 26"/>
          <p:cNvSpPr/>
          <p:nvPr/>
        </p:nvSpPr>
        <p:spPr>
          <a:xfrm>
            <a:off x="5394325" y="2651200"/>
            <a:ext cx="3786188"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（大手物流関連へのヒアリング及び公開情報をもとに作成）</a:t>
            </a:r>
          </a:p>
        </p:txBody>
      </p:sp>
      <p:sp>
        <p:nvSpPr>
          <p:cNvPr id="10" name="正方形/長方形 9"/>
          <p:cNvSpPr/>
          <p:nvPr/>
        </p:nvSpPr>
        <p:spPr>
          <a:xfrm>
            <a:off x="250825" y="3011562"/>
            <a:ext cx="8747125" cy="1800225"/>
          </a:xfrm>
          <a:prstGeom prst="rect">
            <a:avLst/>
          </a:prstGeom>
          <a:ln/>
        </p:spPr>
        <p:style>
          <a:lnRef idx="2">
            <a:schemeClr val="accent2"/>
          </a:lnRef>
          <a:fillRef idx="1">
            <a:schemeClr val="lt1"/>
          </a:fillRef>
          <a:effectRef idx="0">
            <a:schemeClr val="accent2"/>
          </a:effectRef>
          <a:fontRef idx="minor">
            <a:schemeClr val="dk1"/>
          </a:fontRef>
        </p:style>
        <p:txBody>
          <a:bodyPr/>
          <a:lstStyle/>
          <a:p>
            <a:pPr>
              <a:defRPr/>
            </a:pPr>
            <a:r>
              <a:rPr lang="ja-JP" altLang="en-US" sz="1200">
                <a:solidFill>
                  <a:srgbClr val="000000"/>
                </a:solidFill>
                <a:latin typeface="HG丸ｺﾞｼｯｸM-PRO" pitchFamily="50" charset="-128"/>
                <a:ea typeface="HG丸ｺﾞｼｯｸM-PRO" pitchFamily="50" charset="-128"/>
              </a:rPr>
              <a:t>・ブロック単位で組織が分かれており、関西ブロックで何かが起きれば、隣接する中国・四国ブロックからの支援、逆に中国・四国に何かあれば、関西ブロックから支援を行うような相互応援体制を整備している。</a:t>
            </a:r>
            <a:endParaRPr lang="en-US" altLang="ja-JP" sz="1200">
              <a:solidFill>
                <a:srgbClr val="000000"/>
              </a:solidFill>
              <a:latin typeface="HG丸ｺﾞｼｯｸM-PRO" pitchFamily="50" charset="-128"/>
              <a:ea typeface="HG丸ｺﾞｼｯｸM-PRO" pitchFamily="50" charset="-128"/>
            </a:endParaRPr>
          </a:p>
          <a:p>
            <a:pPr>
              <a:defRPr/>
            </a:pPr>
            <a:r>
              <a:rPr lang="ja-JP" altLang="en-US" sz="1200">
                <a:solidFill>
                  <a:srgbClr val="000000"/>
                </a:solidFill>
                <a:latin typeface="HG丸ｺﾞｼｯｸM-PRO" pitchFamily="50" charset="-128"/>
                <a:ea typeface="HG丸ｺﾞｼｯｸM-PRO" pitchFamily="50" charset="-128"/>
              </a:rPr>
              <a:t>・東京の本社機能が不全になった場合には大阪が代替拠点として位置付けられている。</a:t>
            </a:r>
          </a:p>
          <a:p>
            <a:pPr>
              <a:defRPr/>
            </a:pPr>
            <a:r>
              <a:rPr lang="ja-JP" altLang="en-US" sz="1200">
                <a:solidFill>
                  <a:srgbClr val="000000"/>
                </a:solidFill>
                <a:latin typeface="HG丸ｺﾞｼｯｸM-PRO" pitchFamily="50" charset="-128"/>
                <a:ea typeface="HG丸ｺﾞｼｯｸM-PRO" pitchFamily="50" charset="-128"/>
              </a:rPr>
              <a:t>・不通になっている道路について、自社の車両には運行管理システム（ＧＰＳ）がついており、どの車両がどこを通っているかも把握できる。熊本地震では、被災地から</a:t>
            </a:r>
            <a:r>
              <a:rPr lang="en-US" altLang="ja-JP" sz="1200">
                <a:solidFill>
                  <a:srgbClr val="000000"/>
                </a:solidFill>
                <a:latin typeface="HG丸ｺﾞｼｯｸM-PRO" pitchFamily="50" charset="-128"/>
                <a:ea typeface="HG丸ｺﾞｼｯｸM-PRO" pitchFamily="50" charset="-128"/>
              </a:rPr>
              <a:t>20</a:t>
            </a:r>
            <a:r>
              <a:rPr lang="ja-JP" altLang="en-US" sz="1200">
                <a:solidFill>
                  <a:srgbClr val="000000"/>
                </a:solidFill>
                <a:latin typeface="HG丸ｺﾞｼｯｸM-PRO" pitchFamily="50" charset="-128"/>
                <a:ea typeface="HG丸ｺﾞｼｯｸM-PRO" pitchFamily="50" charset="-128"/>
              </a:rPr>
              <a:t>キロ程のところから車が動かなくなっていることも把握できた。しかし、単一事業者だけでは情報を把握しきれないので、最寄りの警察などからの情報が必要。</a:t>
            </a:r>
            <a:endParaRPr lang="en-US" altLang="ja-JP" sz="1200">
              <a:solidFill>
                <a:srgbClr val="000000"/>
              </a:solidFill>
              <a:latin typeface="HG丸ｺﾞｼｯｸM-PRO" pitchFamily="50" charset="-128"/>
              <a:ea typeface="HG丸ｺﾞｼｯｸM-PRO" pitchFamily="50" charset="-128"/>
            </a:endParaRPr>
          </a:p>
          <a:p>
            <a:pPr>
              <a:defRPr/>
            </a:pPr>
            <a:r>
              <a:rPr lang="ja-JP" altLang="en-US" sz="1200">
                <a:solidFill>
                  <a:srgbClr val="000000"/>
                </a:solidFill>
                <a:latin typeface="HG丸ｺﾞｼｯｸM-PRO" pitchFamily="50" charset="-128"/>
                <a:ea typeface="HG丸ｺﾞｼｯｸM-PRO" pitchFamily="50" charset="-128"/>
              </a:rPr>
              <a:t>・有事の際の燃料の確保については、基本的には、全国的に持っている自社給油所で賄う。</a:t>
            </a:r>
          </a:p>
          <a:p>
            <a:pPr>
              <a:defRPr/>
            </a:pPr>
            <a:r>
              <a:rPr lang="ja-JP" altLang="en-US" sz="1200">
                <a:solidFill>
                  <a:srgbClr val="000000"/>
                </a:solidFill>
                <a:latin typeface="HG丸ｺﾞｼｯｸM-PRO" pitchFamily="50" charset="-128"/>
                <a:ea typeface="HG丸ｺﾞｼｯｸM-PRO" pitchFamily="50" charset="-128"/>
              </a:rPr>
              <a:t>・救援物資等の輸送について、各自治体からは、地方トラック協会経由が多い。</a:t>
            </a:r>
            <a:endParaRPr lang="en-US" altLang="ja-JP" sz="1200">
              <a:solidFill>
                <a:srgbClr val="000000"/>
              </a:solidFill>
              <a:latin typeface="HG丸ｺﾞｼｯｸM-PRO" pitchFamily="50" charset="-128"/>
              <a:ea typeface="HG丸ｺﾞｼｯｸM-PRO" pitchFamily="50" charset="-128"/>
            </a:endParaRPr>
          </a:p>
        </p:txBody>
      </p:sp>
      <p:sp>
        <p:nvSpPr>
          <p:cNvPr id="7" name="正方形/長方形 6"/>
          <p:cNvSpPr/>
          <p:nvPr/>
        </p:nvSpPr>
        <p:spPr>
          <a:xfrm>
            <a:off x="2393" y="44624"/>
            <a:ext cx="9143999" cy="47272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defRPr/>
            </a:pPr>
            <a:r>
              <a:rPr lang="ja-JP" altLang="en-US" sz="1600" b="1" dirty="0" smtClean="0">
                <a:solidFill>
                  <a:srgbClr val="FFFFFF"/>
                </a:solidFill>
                <a:latin typeface="Arial" charset="0"/>
              </a:rPr>
              <a:t>■指定公共機関・民間企業のバックアップ</a:t>
            </a:r>
            <a:r>
              <a:rPr lang="ja-JP" altLang="en-US" sz="1600" b="1" dirty="0">
                <a:solidFill>
                  <a:srgbClr val="FFFFFF"/>
                </a:solidFill>
                <a:latin typeface="Arial" charset="0"/>
              </a:rPr>
              <a:t>に</a:t>
            </a:r>
            <a:r>
              <a:rPr lang="ja-JP" altLang="en-US" sz="1600" b="1" dirty="0" smtClean="0">
                <a:solidFill>
                  <a:srgbClr val="FFFFFF"/>
                </a:solidFill>
                <a:latin typeface="Arial" charset="0"/>
              </a:rPr>
              <a:t>関する取組み</a:t>
            </a:r>
            <a:r>
              <a:rPr lang="ja-JP" altLang="en-US" sz="1600" b="1" dirty="0">
                <a:solidFill>
                  <a:srgbClr val="FFFFFF"/>
                </a:solidFill>
                <a:latin typeface="Arial" charset="0"/>
              </a:rPr>
              <a:t>事例</a:t>
            </a:r>
            <a:endParaRPr lang="ja-JP" altLang="en-US" sz="1700" b="1" dirty="0">
              <a:solidFill>
                <a:srgbClr val="FFFFFF"/>
              </a:solidFill>
              <a:latin typeface="HG丸ｺﾞｼｯｸM-PRO" pitchFamily="50" charset="-128"/>
              <a:ea typeface="HG丸ｺﾞｼｯｸM-PRO" pitchFamily="50" charset="-128"/>
            </a:endParaRPr>
          </a:p>
        </p:txBody>
      </p:sp>
      <p:sp>
        <p:nvSpPr>
          <p:cNvPr id="8" name="正方形/長方形 7"/>
          <p:cNvSpPr/>
          <p:nvPr/>
        </p:nvSpPr>
        <p:spPr>
          <a:xfrm>
            <a:off x="159320" y="4797549"/>
            <a:ext cx="5492750" cy="5032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solidFill>
                  <a:srgbClr val="000000"/>
                </a:solidFill>
                <a:latin typeface="HG丸ｺﾞｼｯｸM-PRO" pitchFamily="50" charset="-128"/>
                <a:ea typeface="HG丸ｺﾞｼｯｸM-PRO" pitchFamily="50" charset="-128"/>
              </a:rPr>
              <a:t>鉄道会社でのバックアップ対応等の状況</a:t>
            </a:r>
          </a:p>
        </p:txBody>
      </p:sp>
      <p:sp>
        <p:nvSpPr>
          <p:cNvPr id="9" name="正方形/長方形 8"/>
          <p:cNvSpPr/>
          <p:nvPr/>
        </p:nvSpPr>
        <p:spPr>
          <a:xfrm>
            <a:off x="7259638" y="4868391"/>
            <a:ext cx="1821087"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000" dirty="0">
                <a:solidFill>
                  <a:srgbClr val="000000"/>
                </a:solidFill>
                <a:latin typeface="HG丸ｺﾞｼｯｸM-PRO" pitchFamily="50" charset="-128"/>
                <a:ea typeface="HG丸ｺﾞｼｯｸM-PRO" pitchFamily="50" charset="-128"/>
              </a:rPr>
              <a:t>（報道資料より作成）</a:t>
            </a:r>
          </a:p>
        </p:txBody>
      </p:sp>
      <p:sp>
        <p:nvSpPr>
          <p:cNvPr id="11" name="正方形/長方形 10"/>
          <p:cNvSpPr/>
          <p:nvPr/>
        </p:nvSpPr>
        <p:spPr>
          <a:xfrm>
            <a:off x="251395" y="5243637"/>
            <a:ext cx="8713787" cy="1223962"/>
          </a:xfrm>
          <a:prstGeom prst="rect">
            <a:avLst/>
          </a:prstGeom>
          <a:ln/>
        </p:spPr>
        <p:style>
          <a:lnRef idx="2">
            <a:schemeClr val="accent2"/>
          </a:lnRef>
          <a:fillRef idx="1">
            <a:schemeClr val="lt1"/>
          </a:fillRef>
          <a:effectRef idx="0">
            <a:schemeClr val="accent2"/>
          </a:effectRef>
          <a:fontRef idx="minor">
            <a:schemeClr val="dk1"/>
          </a:fontRef>
        </p:style>
        <p:txBody>
          <a:bodyPr/>
          <a:lstStyle/>
          <a:p>
            <a:pPr>
              <a:defRPr/>
            </a:pPr>
            <a:r>
              <a:rPr lang="ja-JP" altLang="en-US" sz="1200">
                <a:solidFill>
                  <a:srgbClr val="000000"/>
                </a:solidFill>
                <a:latin typeface="HG丸ｺﾞｼｯｸM-PRO" pitchFamily="50" charset="-128"/>
                <a:ea typeface="HG丸ｺﾞｼｯｸM-PRO" pitchFamily="50" charset="-128"/>
              </a:rPr>
              <a:t>・東海道・山陽新幹線の列車制御はＪＲ東海とＪＲ西日本、ＪＲ九州の三社が一体になって東京の「新幹線総合指令所」で行われているが、東京が大規模災害等で被災した場合のバックアップ拠点として大阪市内に平成</a:t>
            </a:r>
            <a:r>
              <a:rPr lang="en-US" altLang="ja-JP" sz="1200">
                <a:solidFill>
                  <a:srgbClr val="000000"/>
                </a:solidFill>
                <a:latin typeface="HG丸ｺﾞｼｯｸM-PRO" pitchFamily="50" charset="-128"/>
                <a:ea typeface="HG丸ｺﾞｼｯｸM-PRO" pitchFamily="50" charset="-128"/>
              </a:rPr>
              <a:t>11</a:t>
            </a:r>
            <a:r>
              <a:rPr lang="ja-JP" altLang="en-US" sz="1200">
                <a:solidFill>
                  <a:srgbClr val="000000"/>
                </a:solidFill>
                <a:latin typeface="HG丸ｺﾞｼｯｸM-PRO" pitchFamily="50" charset="-128"/>
                <a:ea typeface="HG丸ｺﾞｼｯｸM-PRO" pitchFamily="50" charset="-128"/>
              </a:rPr>
              <a:t>年から「東海道・山陽新幹線第</a:t>
            </a:r>
            <a:r>
              <a:rPr lang="en-US" altLang="ja-JP" sz="1200">
                <a:solidFill>
                  <a:srgbClr val="000000"/>
                </a:solidFill>
                <a:latin typeface="HG丸ｺﾞｼｯｸM-PRO" pitchFamily="50" charset="-128"/>
                <a:ea typeface="HG丸ｺﾞｼｯｸM-PRO" pitchFamily="50" charset="-128"/>
              </a:rPr>
              <a:t>2</a:t>
            </a:r>
            <a:r>
              <a:rPr lang="ja-JP" altLang="en-US" sz="1200">
                <a:solidFill>
                  <a:srgbClr val="000000"/>
                </a:solidFill>
                <a:latin typeface="HG丸ｺﾞｼｯｸM-PRO" pitchFamily="50" charset="-128"/>
                <a:ea typeface="HG丸ｺﾞｼｯｸM-PRO" pitchFamily="50" charset="-128"/>
              </a:rPr>
              <a:t>総合指令所」が設置されている。</a:t>
            </a:r>
            <a:endParaRPr lang="ja-JP" altLang="en-US" sz="1200">
              <a:solidFill>
                <a:schemeClr val="tx1"/>
              </a:solidFill>
              <a:latin typeface="HG丸ｺﾞｼｯｸM-PRO" pitchFamily="50" charset="-128"/>
              <a:ea typeface="HG丸ｺﾞｼｯｸM-PRO" pitchFamily="50" charset="-128"/>
            </a:endParaRPr>
          </a:p>
          <a:p>
            <a:pPr>
              <a:defRPr/>
            </a:pPr>
            <a:r>
              <a:rPr lang="ja-JP" altLang="en-US" sz="1200">
                <a:solidFill>
                  <a:schemeClr val="tx1"/>
                </a:solidFill>
                <a:latin typeface="HG丸ｺﾞｼｯｸM-PRO" pitchFamily="50" charset="-128"/>
                <a:ea typeface="HG丸ｺﾞｼｯｸM-PRO" pitchFamily="50" charset="-128"/>
              </a:rPr>
              <a:t>・大規模災害が発生し、東京都内の指令所が使えなくなったことを想定して、ほぼ毎年訓練や設備点検のために</a:t>
            </a:r>
            <a:r>
              <a:rPr lang="en-US" altLang="ja-JP" sz="1200">
                <a:solidFill>
                  <a:schemeClr val="tx1"/>
                </a:solidFill>
                <a:latin typeface="HG丸ｺﾞｼｯｸM-PRO" pitchFamily="50" charset="-128"/>
                <a:ea typeface="HG丸ｺﾞｼｯｸM-PRO" pitchFamily="50" charset="-128"/>
              </a:rPr>
              <a:t>1</a:t>
            </a:r>
            <a:r>
              <a:rPr lang="ja-JP" altLang="en-US" sz="1200">
                <a:solidFill>
                  <a:schemeClr val="tx1"/>
                </a:solidFill>
                <a:latin typeface="HG丸ｺﾞｼｯｸM-PRO" pitchFamily="50" charset="-128"/>
                <a:ea typeface="HG丸ｺﾞｼｯｸM-PRO" pitchFamily="50" charset="-128"/>
              </a:rPr>
              <a:t>日だけ切り替えが行われている。　</a:t>
            </a:r>
          </a:p>
          <a:p>
            <a:pPr>
              <a:defRPr/>
            </a:pPr>
            <a:r>
              <a:rPr lang="ja-JP" altLang="en-US" sz="1200">
                <a:solidFill>
                  <a:schemeClr val="tx1"/>
                </a:solidFill>
                <a:latin typeface="HG丸ｺﾞｼｯｸM-PRO" pitchFamily="50" charset="-128"/>
                <a:ea typeface="HG丸ｺﾞｼｯｸM-PRO" pitchFamily="50" charset="-128"/>
              </a:rPr>
              <a:t>・大阪市内にある「第</a:t>
            </a:r>
            <a:r>
              <a:rPr lang="en-US" altLang="ja-JP" sz="1200">
                <a:solidFill>
                  <a:schemeClr val="tx1"/>
                </a:solidFill>
                <a:latin typeface="HG丸ｺﾞｼｯｸM-PRO" pitchFamily="50" charset="-128"/>
                <a:ea typeface="HG丸ｺﾞｼｯｸM-PRO" pitchFamily="50" charset="-128"/>
              </a:rPr>
              <a:t>2</a:t>
            </a:r>
            <a:r>
              <a:rPr lang="ja-JP" altLang="en-US" sz="1200">
                <a:solidFill>
                  <a:schemeClr val="tx1"/>
                </a:solidFill>
                <a:latin typeface="HG丸ｺﾞｼｯｸM-PRO" pitchFamily="50" charset="-128"/>
                <a:ea typeface="HG丸ｺﾞｼｯｸM-PRO" pitchFamily="50" charset="-128"/>
              </a:rPr>
              <a:t>総合指令所」は、平素から電源が入れられた</a:t>
            </a:r>
            <a:r>
              <a:rPr lang="ja-JP" altLang="en-US" sz="1200">
                <a:solidFill>
                  <a:schemeClr val="tx1"/>
                </a:solidFill>
                <a:latin typeface="ＭＳ Ｐゴシック" charset="-128"/>
                <a:ea typeface="HG丸ｺﾞｼｯｸM-PRO" pitchFamily="50" charset="-128"/>
              </a:rPr>
              <a:t>「</a:t>
            </a:r>
            <a:r>
              <a:rPr lang="ja-JP" altLang="en-US" sz="1200">
                <a:solidFill>
                  <a:schemeClr val="tx1"/>
                </a:solidFill>
                <a:latin typeface="HG丸ｺﾞｼｯｸM-PRO" pitchFamily="50" charset="-128"/>
                <a:ea typeface="HG丸ｺﾞｼｯｸM-PRO" pitchFamily="50" charset="-128"/>
              </a:rPr>
              <a:t>待機状態」になっている。</a:t>
            </a:r>
            <a:endParaRPr lang="en-US" altLang="ja-JP" sz="1200">
              <a:solidFill>
                <a:schemeClr val="tx1"/>
              </a:solidFill>
              <a:latin typeface="HG丸ｺﾞｼｯｸM-PRO" pitchFamily="50" charset="-128"/>
              <a:ea typeface="HG丸ｺﾞｼｯｸM-PRO" pitchFamily="50" charset="-128"/>
            </a:endParaRPr>
          </a:p>
        </p:txBody>
      </p:sp>
      <p:sp>
        <p:nvSpPr>
          <p:cNvPr id="12" name="正方形/長方形 11"/>
          <p:cNvSpPr/>
          <p:nvPr/>
        </p:nvSpPr>
        <p:spPr>
          <a:xfrm>
            <a:off x="71437" y="620688"/>
            <a:ext cx="6192838" cy="5032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a:solidFill>
                  <a:srgbClr val="000000"/>
                </a:solidFill>
                <a:latin typeface="HG丸ｺﾞｼｯｸM-PRO" pitchFamily="50" charset="-128"/>
                <a:ea typeface="HG丸ｺﾞｼｯｸM-PRO" pitchFamily="50" charset="-128"/>
              </a:rPr>
              <a:t>日本銀行のバックアップ対応等の状況</a:t>
            </a:r>
          </a:p>
        </p:txBody>
      </p:sp>
      <p:sp>
        <p:nvSpPr>
          <p:cNvPr id="13" name="正方形/長方形 12"/>
          <p:cNvSpPr/>
          <p:nvPr/>
        </p:nvSpPr>
        <p:spPr>
          <a:xfrm>
            <a:off x="6518484" y="541139"/>
            <a:ext cx="2627908" cy="5048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（日本</a:t>
            </a:r>
            <a:r>
              <a:rPr lang="ja-JP" altLang="en-US" sz="1050" dirty="0" smtClean="0">
                <a:latin typeface="HG丸ｺﾞｼｯｸM-PRO" panose="020F0600000000000000" pitchFamily="50" charset="-128"/>
                <a:ea typeface="HG丸ｺﾞｼｯｸM-PRO" panose="020F0600000000000000" pitchFamily="50" charset="-128"/>
              </a:rPr>
              <a:t>銀行ホームページより作成）</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87325" y="996925"/>
            <a:ext cx="8926512" cy="1495946"/>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dirty="0">
                <a:solidFill>
                  <a:srgbClr val="000000"/>
                </a:solidFill>
                <a:latin typeface="HG丸ｺﾞｼｯｸM-PRO" pitchFamily="50" charset="-128"/>
                <a:ea typeface="HG丸ｺﾞｼｯｸM-PRO" pitchFamily="50" charset="-128"/>
              </a:rPr>
              <a:t>・日本銀行の業務遂行に影響を及ぼす潜在的な脅威としては、様々なものが</a:t>
            </a:r>
            <a:r>
              <a:rPr lang="ja-JP" altLang="en-US" sz="1200" dirty="0" smtClean="0">
                <a:solidFill>
                  <a:srgbClr val="000000"/>
                </a:solidFill>
                <a:latin typeface="HG丸ｺﾞｼｯｸM-PRO" pitchFamily="50" charset="-128"/>
                <a:ea typeface="HG丸ｺﾞｼｯｸM-PRO" pitchFamily="50" charset="-128"/>
              </a:rPr>
              <a:t>考えられる。</a:t>
            </a:r>
            <a:r>
              <a:rPr lang="ja-JP" altLang="en-US" sz="1200" dirty="0">
                <a:solidFill>
                  <a:srgbClr val="000000"/>
                </a:solidFill>
                <a:latin typeface="HG丸ｺﾞｼｯｸM-PRO" pitchFamily="50" charset="-128"/>
                <a:ea typeface="HG丸ｺﾞｼｯｸM-PRO" pitchFamily="50" charset="-128"/>
              </a:rPr>
              <a:t>例えば、地震や台風などの自然災害、テロやサイバー攻撃などの人為的災害、停電やコンピュータトラブルなどの技術的災害、さらには感染症</a:t>
            </a:r>
            <a:r>
              <a:rPr lang="ja-JP" altLang="en-US" sz="1200" dirty="0" smtClean="0">
                <a:solidFill>
                  <a:srgbClr val="000000"/>
                </a:solidFill>
                <a:latin typeface="HG丸ｺﾞｼｯｸM-PRO" pitchFamily="50" charset="-128"/>
                <a:ea typeface="HG丸ｺﾞｼｯｸM-PRO" pitchFamily="50" charset="-128"/>
              </a:rPr>
              <a:t>など。</a:t>
            </a:r>
            <a:endParaRPr lang="ja-JP" altLang="en-US" sz="1200" dirty="0">
              <a:solidFill>
                <a:srgbClr val="000000"/>
              </a:solidFill>
              <a:latin typeface="HG丸ｺﾞｼｯｸM-PRO" pitchFamily="50" charset="-128"/>
              <a:ea typeface="HG丸ｺﾞｼｯｸM-PRO" pitchFamily="50" charset="-128"/>
            </a:endParaRPr>
          </a:p>
          <a:p>
            <a:pPr>
              <a:defRPr/>
            </a:pPr>
            <a:endParaRPr lang="ja-JP" altLang="en-US" sz="1200" dirty="0">
              <a:solidFill>
                <a:srgbClr val="000000"/>
              </a:solidFill>
              <a:latin typeface="HG丸ｺﾞｼｯｸM-PRO" pitchFamily="50" charset="-128"/>
              <a:ea typeface="HG丸ｺﾞｼｯｸM-PRO" pitchFamily="50" charset="-128"/>
            </a:endParaRPr>
          </a:p>
          <a:p>
            <a:pPr>
              <a:defRPr/>
            </a:pPr>
            <a:r>
              <a:rPr lang="ja-JP" altLang="en-US" sz="1200" dirty="0" smtClean="0">
                <a:solidFill>
                  <a:srgbClr val="000000"/>
                </a:solidFill>
                <a:latin typeface="HG丸ｺﾞｼｯｸM-PRO" pitchFamily="50" charset="-128"/>
                <a:ea typeface="HG丸ｺﾞｼｯｸM-PRO" pitchFamily="50" charset="-128"/>
              </a:rPr>
              <a:t>・日本</a:t>
            </a:r>
            <a:r>
              <a:rPr lang="ja-JP" altLang="en-US" sz="1200" dirty="0">
                <a:solidFill>
                  <a:srgbClr val="000000"/>
                </a:solidFill>
                <a:latin typeface="HG丸ｺﾞｼｯｸM-PRO" pitchFamily="50" charset="-128"/>
                <a:ea typeface="HG丸ｺﾞｼｯｸM-PRO" pitchFamily="50" charset="-128"/>
              </a:rPr>
              <a:t>銀行では、重要な経営資源が損なわれる場合に備えて、想定される被災状況に応じた業務継続体制を整備して</a:t>
            </a:r>
            <a:r>
              <a:rPr lang="ja-JP" altLang="en-US" sz="1200" dirty="0" smtClean="0">
                <a:solidFill>
                  <a:srgbClr val="000000"/>
                </a:solidFill>
                <a:latin typeface="HG丸ｺﾞｼｯｸM-PRO" pitchFamily="50" charset="-128"/>
                <a:ea typeface="HG丸ｺﾞｼｯｸM-PRO" pitchFamily="50" charset="-128"/>
              </a:rPr>
              <a:t>いる。</a:t>
            </a:r>
            <a:r>
              <a:rPr lang="ja-JP" altLang="en-US" sz="1200" dirty="0">
                <a:solidFill>
                  <a:srgbClr val="000000"/>
                </a:solidFill>
                <a:latin typeface="HG丸ｺﾞｼｯｸM-PRO" pitchFamily="50" charset="-128"/>
                <a:ea typeface="HG丸ｺﾞｼｯｸM-PRO" pitchFamily="50" charset="-128"/>
              </a:rPr>
              <a:t>具体的には、本店（東京都中央区）、システムセンター（東京都府中市）、役職員といった経営資源が機能不全になったケースに応じて、場合分け</a:t>
            </a:r>
            <a:r>
              <a:rPr lang="ja-JP" altLang="en-US" sz="1200" dirty="0" smtClean="0">
                <a:solidFill>
                  <a:srgbClr val="000000"/>
                </a:solidFill>
                <a:latin typeface="HG丸ｺﾞｼｯｸM-PRO" pitchFamily="50" charset="-128"/>
                <a:ea typeface="HG丸ｺﾞｼｯｸM-PRO" pitchFamily="50" charset="-128"/>
              </a:rPr>
              <a:t>していて、その</a:t>
            </a:r>
            <a:r>
              <a:rPr lang="ja-JP" altLang="en-US" sz="1200" dirty="0">
                <a:solidFill>
                  <a:srgbClr val="000000"/>
                </a:solidFill>
                <a:latin typeface="HG丸ｺﾞｼｯｸM-PRO" pitchFamily="50" charset="-128"/>
                <a:ea typeface="HG丸ｺﾞｼｯｸM-PRO" pitchFamily="50" charset="-128"/>
              </a:rPr>
              <a:t>うえで、大阪に所在するシステム・バックアップセンター、本店の代替業務拠点、大阪支店、業務継続要員（継続すべき業務に従事する要員）などを活用することにより、業務継続を図る体制として</a:t>
            </a:r>
            <a:r>
              <a:rPr lang="ja-JP" altLang="en-US" sz="1200" dirty="0" smtClean="0">
                <a:solidFill>
                  <a:srgbClr val="000000"/>
                </a:solidFill>
                <a:latin typeface="HG丸ｺﾞｼｯｸM-PRO" pitchFamily="50" charset="-128"/>
                <a:ea typeface="HG丸ｺﾞｼｯｸM-PRO" pitchFamily="50" charset="-128"/>
              </a:rPr>
              <a:t>いる。</a:t>
            </a:r>
            <a:endParaRPr lang="ja-JP" altLang="en-US" sz="1200" dirty="0">
              <a:solidFill>
                <a:srgbClr val="000000"/>
              </a:solidFill>
              <a:latin typeface="HG丸ｺﾞｼｯｸM-PRO" pitchFamily="50" charset="-128"/>
              <a:ea typeface="HG丸ｺﾞｼｯｸM-PRO" pitchFamily="50" charset="-128"/>
            </a:endParaRPr>
          </a:p>
        </p:txBody>
      </p:sp>
      <p:sp>
        <p:nvSpPr>
          <p:cNvPr id="15" name="スライド番号プレースホルダー 3"/>
          <p:cNvSpPr>
            <a:spLocks noGrp="1"/>
          </p:cNvSpPr>
          <p:nvPr>
            <p:ph type="sldNum" sz="quarter" idx="12"/>
          </p:nvPr>
        </p:nvSpPr>
        <p:spPr>
          <a:xfrm>
            <a:off x="8582025" y="6438900"/>
            <a:ext cx="490538" cy="365125"/>
          </a:xfrm>
        </p:spPr>
        <p:txBody>
          <a:bodyPr>
            <a:normAutofit/>
          </a:bodyPr>
          <a:lstStyle/>
          <a:p>
            <a:pPr algn="ctr">
              <a:defRPr/>
            </a:pPr>
            <a:r>
              <a:rPr lang="en-US" altLang="ja-JP" b="1" dirty="0" smtClean="0">
                <a:solidFill>
                  <a:schemeClr val="bg1">
                    <a:lumMod val="50000"/>
                  </a:schemeClr>
                </a:solidFill>
              </a:rPr>
              <a:t>8</a:t>
            </a:r>
            <a:endParaRPr lang="ja-JP" altLang="en-US" b="1" dirty="0">
              <a:solidFill>
                <a:schemeClr val="bg1">
                  <a:lumMod val="50000"/>
                </a:schemeClr>
              </a:solidFill>
            </a:endParaRPr>
          </a:p>
        </p:txBody>
      </p:sp>
    </p:spTree>
    <p:extLst>
      <p:ext uri="{BB962C8B-B14F-4D97-AF65-F5344CB8AC3E}">
        <p14:creationId xmlns:p14="http://schemas.microsoft.com/office/powerpoint/2010/main" val="9253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0950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4786</TotalTime>
  <Words>2579</Words>
  <Application>Microsoft Office PowerPoint</Application>
  <PresentationFormat>画面に合わせる (4:3)</PresentationFormat>
  <Paragraphs>292</Paragraphs>
  <Slides>23</Slides>
  <Notes>1</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経済面の取組み（参考資料）  ＜指定公共機関等のヒアリング及び企業アンケート結果＞</vt:lpstr>
      <vt:lpstr>１．指定公共機関等のバックアップの対応状況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２．首都危機事象発生時における本社機能等の 　バックアップ体制に関するアンケート調査結果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山本　大吾</cp:lastModifiedBy>
  <cp:revision>327</cp:revision>
  <cp:lastPrinted>2018-01-10T13:22:37Z</cp:lastPrinted>
  <dcterms:created xsi:type="dcterms:W3CDTF">2017-08-14T05:17:17Z</dcterms:created>
  <dcterms:modified xsi:type="dcterms:W3CDTF">2018-01-25T01:38:58Z</dcterms:modified>
</cp:coreProperties>
</file>