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33" r:id="rId2"/>
    <p:sldId id="317" r:id="rId3"/>
    <p:sldId id="318" r:id="rId4"/>
    <p:sldId id="319" r:id="rId5"/>
    <p:sldId id="348" r:id="rId6"/>
    <p:sldId id="335" r:id="rId7"/>
    <p:sldId id="321" r:id="rId8"/>
    <p:sldId id="350" r:id="rId9"/>
    <p:sldId id="338" r:id="rId10"/>
    <p:sldId id="345" r:id="rId11"/>
    <p:sldId id="351" r:id="rId12"/>
    <p:sldId id="344" r:id="rId13"/>
    <p:sldId id="349" r:id="rId14"/>
    <p:sldId id="342" r:id="rId15"/>
    <p:sldId id="343" r:id="rId1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648" autoAdjust="0"/>
  </p:normalViewPr>
  <p:slideViewPr>
    <p:cSldViewPr>
      <p:cViewPr>
        <p:scale>
          <a:sx n="90" d="100"/>
          <a:sy n="90" d="100"/>
        </p:scale>
        <p:origin x="-81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0DE6718A-3F75-474A-889C-B09183158174}" type="datetimeFigureOut">
              <a:rPr kumimoji="1" lang="ja-JP" altLang="en-US" smtClean="0"/>
              <a:t>2017/6/27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C16C1DD2-CD02-42EF-85FB-231473BD1332}" type="slidenum">
              <a:rPr kumimoji="1" lang="ja-JP" altLang="en-US" smtClean="0"/>
              <a:t>‹#›</a:t>
            </a:fld>
            <a:endParaRPr kumimoji="1" lang="ja-JP" altLang="en-US"/>
          </a:p>
        </p:txBody>
      </p:sp>
    </p:spTree>
    <p:extLst>
      <p:ext uri="{BB962C8B-B14F-4D97-AF65-F5344CB8AC3E}">
        <p14:creationId xmlns:p14="http://schemas.microsoft.com/office/powerpoint/2010/main" val="20184940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6C1DD2-CD02-42EF-85FB-231473BD1332}" type="slidenum">
              <a:rPr kumimoji="1" lang="ja-JP" altLang="en-US" smtClean="0"/>
              <a:t>1</a:t>
            </a:fld>
            <a:endParaRPr kumimoji="1" lang="ja-JP" altLang="en-US"/>
          </a:p>
        </p:txBody>
      </p:sp>
    </p:spTree>
    <p:extLst>
      <p:ext uri="{BB962C8B-B14F-4D97-AF65-F5344CB8AC3E}">
        <p14:creationId xmlns:p14="http://schemas.microsoft.com/office/powerpoint/2010/main" val="1660538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6C1DD2-CD02-42EF-85FB-231473BD1332}" type="slidenum">
              <a:rPr kumimoji="1" lang="ja-JP" altLang="en-US" smtClean="0"/>
              <a:t>5</a:t>
            </a:fld>
            <a:endParaRPr kumimoji="1" lang="ja-JP" altLang="en-US"/>
          </a:p>
        </p:txBody>
      </p:sp>
    </p:spTree>
    <p:extLst>
      <p:ext uri="{BB962C8B-B14F-4D97-AF65-F5344CB8AC3E}">
        <p14:creationId xmlns:p14="http://schemas.microsoft.com/office/powerpoint/2010/main" val="1660538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6C1DD2-CD02-42EF-85FB-231473BD1332}" type="slidenum">
              <a:rPr kumimoji="1" lang="ja-JP" altLang="en-US" smtClean="0"/>
              <a:t>7</a:t>
            </a:fld>
            <a:endParaRPr kumimoji="1" lang="ja-JP" altLang="en-US"/>
          </a:p>
        </p:txBody>
      </p:sp>
    </p:spTree>
    <p:extLst>
      <p:ext uri="{BB962C8B-B14F-4D97-AF65-F5344CB8AC3E}">
        <p14:creationId xmlns:p14="http://schemas.microsoft.com/office/powerpoint/2010/main" val="346996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2017/6/27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2017/6/27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2017/6/27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2017/6/27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2017/6/27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2017/6/27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2017/6/27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2017/6/27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2017/6/27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2017/6/27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2017/6/27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2017/6/27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9144000" cy="540000"/>
          </a:xfrm>
          <a:prstGeom prst="rect">
            <a:avLst/>
          </a:prstGeom>
          <a:gradFill flip="none" rotWithShape="1">
            <a:gsLst>
              <a:gs pos="0">
                <a:schemeClr val="tx2"/>
              </a:gs>
              <a:gs pos="10000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0" y="6345384"/>
            <a:ext cx="9144000" cy="540000"/>
          </a:xfrm>
          <a:prstGeom prst="rect">
            <a:avLst/>
          </a:prstGeom>
          <a:gradFill flip="none" rotWithShape="1">
            <a:gsLst>
              <a:gs pos="100000">
                <a:schemeClr val="tx2"/>
              </a:gs>
              <a:gs pos="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タイトル 4"/>
          <p:cNvSpPr>
            <a:spLocks noGrp="1"/>
          </p:cNvSpPr>
          <p:nvPr>
            <p:ph type="ctrTitle"/>
          </p:nvPr>
        </p:nvSpPr>
        <p:spPr>
          <a:xfrm>
            <a:off x="0" y="2780928"/>
            <a:ext cx="9144000" cy="1470025"/>
          </a:xfrm>
        </p:spPr>
        <p:txBody>
          <a:bodyPr>
            <a:normAutofit/>
          </a:bodyPr>
          <a:lstStyle/>
          <a:p>
            <a:r>
              <a:rPr kumimoji="1"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資料</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３</a:t>
            </a:r>
            <a:r>
              <a:rPr kumimoji="1"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検討</a:t>
            </a: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の進め方</a:t>
            </a:r>
            <a:r>
              <a:rPr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rPr>
            </a:br>
            <a:r>
              <a:rPr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研究会の全体的な進め方</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タイトル 4"/>
          <p:cNvSpPr txBox="1">
            <a:spLocks/>
          </p:cNvSpPr>
          <p:nvPr/>
        </p:nvSpPr>
        <p:spPr>
          <a:xfrm>
            <a:off x="35496" y="548680"/>
            <a:ext cx="6984776" cy="72007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第１回 首都機能のバックアップに係る研究会 資料</a:t>
            </a: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7812360" y="125984"/>
            <a:ext cx="1152128" cy="278680"/>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ＭＳ ゴシック" panose="020B0609070205080204" pitchFamily="49" charset="-128"/>
                <a:ea typeface="ＭＳ ゴシック" panose="020B0609070205080204" pitchFamily="49" charset="-128"/>
              </a:rPr>
              <a:t>資料３</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5744471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384"/>
            <a:ext cx="9144000" cy="540000"/>
          </a:xfrm>
          <a:prstGeom prst="rect">
            <a:avLst/>
          </a:prstGeom>
          <a:gradFill flip="none" rotWithShape="1">
            <a:gsLst>
              <a:gs pos="0">
                <a:schemeClr val="tx2"/>
              </a:gs>
              <a:gs pos="10000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18" tIns="45710" rIns="91418" bIns="45710" rtlCol="0" anchor="ctr"/>
          <a:lstStyle/>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（参考）大阪・関西における主な検討</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経過（１）</a:t>
            </a:r>
            <a:endParaRPr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907611956"/>
              </p:ext>
            </p:extLst>
          </p:nvPr>
        </p:nvGraphicFramePr>
        <p:xfrm>
          <a:off x="107504" y="620688"/>
          <a:ext cx="8898132" cy="6172200"/>
        </p:xfrm>
        <a:graphic>
          <a:graphicData uri="http://schemas.openxmlformats.org/drawingml/2006/table">
            <a:tbl>
              <a:tblPr firstRow="1" bandRow="1">
                <a:tableStyleId>{5C22544A-7EE6-4342-B048-85BDC9FD1C3A}</a:tableStyleId>
              </a:tblPr>
              <a:tblGrid>
                <a:gridCol w="1340081"/>
                <a:gridCol w="2939251"/>
                <a:gridCol w="1944216"/>
                <a:gridCol w="2674584"/>
              </a:tblGrid>
              <a:tr h="249475">
                <a:tc>
                  <a:txBody>
                    <a:bodyPr/>
                    <a:lstStyle/>
                    <a:p>
                      <a:pPr algn="ctr">
                        <a:lnSpc>
                          <a:spcPct val="100000"/>
                        </a:lnSpc>
                      </a:pP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ct val="100000"/>
                        </a:lnSpc>
                      </a:pP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検討・調査内容</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ct val="100000"/>
                        </a:lnSpc>
                      </a:pP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今後の課題等</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ct val="100000"/>
                        </a:lnSpc>
                      </a:pP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国への要望・提案</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r>
              <a:tr h="3011862">
                <a:tc>
                  <a:txBody>
                    <a:bodyPr/>
                    <a:lstStyle/>
                    <a:p>
                      <a:pPr>
                        <a:lnSpc>
                          <a:spcPct val="100000"/>
                        </a:lnSpc>
                      </a:pP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H20.3</a:t>
                      </a:r>
                    </a:p>
                    <a:p>
                      <a:pPr>
                        <a:lnSpc>
                          <a:spcPct val="100000"/>
                        </a:lnSpc>
                      </a:pPr>
                      <a:r>
                        <a:rPr kumimoji="1" lang="ja-JP" altLang="en-US" sz="900" b="1" u="none" dirty="0" smtClean="0">
                          <a:latin typeface="メイリオ" panose="020B0604030504040204" pitchFamily="50" charset="-128"/>
                          <a:ea typeface="メイリオ" panose="020B0604030504040204" pitchFamily="50" charset="-128"/>
                          <a:cs typeface="メイリオ" panose="020B0604030504040204" pitchFamily="50" charset="-128"/>
                        </a:rPr>
                        <a:t>首都機能代替（バックアップ）エリア構想検討調査報告書</a:t>
                      </a:r>
                      <a:endParaRPr kumimoji="1" lang="en-US" altLang="ja-JP" sz="900" b="1" u="none"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00000"/>
                        </a:lnSpc>
                      </a:pP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（関西首都機能代替</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（バックアップ）エリア構想連絡会議）</a:t>
                      </a: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a:lnSpc>
                          <a:spcPct val="100000"/>
                        </a:lnSpc>
                      </a:pPr>
                      <a:endPar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00000"/>
                        </a:lnSpc>
                      </a:pP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大阪府、兵庫県、京都府で構成</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indent="0">
                        <a:lnSpc>
                          <a:spcPct val="100000"/>
                        </a:lnSpc>
                        <a:buFontTx/>
                        <a:buNone/>
                      </a:pPr>
                      <a:r>
                        <a:rPr kumimoji="1" lang="ja-JP" altLang="en-US" sz="800" b="0"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①バックアップの必要性</a:t>
                      </a:r>
                      <a:endParaRPr kumimoji="1" lang="en-US" altLang="ja-JP" sz="800" b="0"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わが国ならびに首都に対する内外の信頼・安心</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②国等における検討・取組み状況</a:t>
                      </a:r>
                      <a:endParaRPr kumimoji="1" lang="en-US" altLang="ja-JP" sz="800" b="0"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・首都直下地震対策大綱（</a:t>
                      </a:r>
                      <a:r>
                        <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H17.9</a:t>
                      </a: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・中央省庁業務継続ガイドライン（</a:t>
                      </a:r>
                      <a:r>
                        <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H19.6</a:t>
                      </a: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・国土形成計画（全国計画）案（</a:t>
                      </a:r>
                      <a:r>
                        <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H20.2</a:t>
                      </a: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答申）</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③首都圏以外でのバックアップの必要性</a:t>
                      </a:r>
                      <a:endParaRPr kumimoji="1" lang="en-US" altLang="ja-JP" sz="800" b="0"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・想定外の事態への対応　⇒国家のダメージ軽減</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・想定内での一定の対応　</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⇒首都の混乱回避、人的資源の有効活用</a:t>
                      </a:r>
                      <a:endParaRPr kumimoji="1" lang="en-US" altLang="ja-JP" sz="800" b="0"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④関西こそが首都中枢機能をバックアップ</a:t>
                      </a:r>
                      <a:endParaRPr kumimoji="1" lang="en-US" altLang="ja-JP" sz="800" b="0"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・東京と同時被災せず、交通手段・情報機能が十分</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・施設・機能が充実　・官民あげての協力、応援体制</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⇒少ない投資で最大の効果　</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関西の役割</a:t>
                      </a:r>
                      <a:r>
                        <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金融中枢、ビジネス中枢、情報中枢、物流中枢、</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復旧・復興拠点、外交窓口、皇室機能</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東京本社企業アンケート</a:t>
                      </a:r>
                      <a:r>
                        <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災害時の移転候補先等</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関西の領事館アンケート</a:t>
                      </a:r>
                      <a:r>
                        <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大使館のバックアップ等</a:t>
                      </a:r>
                      <a:endParaRPr kumimoji="1" lang="en-US" altLang="ja-JP" sz="800" b="0"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⑤シュミレーション</a:t>
                      </a:r>
                      <a:endParaRPr kumimoji="1" lang="en-US" altLang="ja-JP" sz="800" b="0"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・首都機能が壊滅的な被害　⇒全体バックアップ</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関西政府機能代行本部（仮称）設置　</a:t>
                      </a:r>
                      <a:r>
                        <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年以上も想定</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・首都機能が一部不全　　⇒部分バックアップ</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一般継続業務を一時的に代替　</a:t>
                      </a:r>
                      <a:endParaRPr kumimoji="1" lang="ja-JP" altLang="en-US" sz="800" b="0" u="none"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①３府県で連携した国等関係機関への働きかけ</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②経済中枢機能の一躍を担う企業等に対するアピール活動</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③関西の防災力を備えるための取組み、受け皿機能の充実の検討</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①国土形成計画全国計画、近畿圏広域計画に、関西を首都機能代替（バックアップ）エリアとして位置づけ</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②各府庁、国会等の</a:t>
                      </a:r>
                      <a:r>
                        <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BCP</a:t>
                      </a: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に首都機能代替エリアとしての関西の位置づけを明確化</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③「首都中枢機能全体の事業継続計画」の策定。関西における代替機能の調査実施、不足する機能を整備する制度、体制の確立</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④関西の空港、港湾、高速道路、情報通信基盤等の整備、充実</a:t>
                      </a:r>
                      <a:endParaRPr kumimoji="1" lang="ja-JP" altLang="en-US" sz="800" b="0" u="none"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r>
              <a:tr h="2787335">
                <a:tc>
                  <a:txBody>
                    <a:bodyPr/>
                    <a:lstStyle/>
                    <a:p>
                      <a:pPr>
                        <a:lnSpc>
                          <a:spcPct val="100000"/>
                        </a:lnSpc>
                      </a:pP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H24</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00000"/>
                        </a:lnSpc>
                      </a:pP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首都中枢機能のバックアップに関する調査</a:t>
                      </a:r>
                      <a:endPar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00000"/>
                        </a:lnSpc>
                      </a:pP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（関西広域連合、関西経済連合会、大阪湾ベイエリア開発推進機構）</a:t>
                      </a: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00000"/>
                        </a:lnSpc>
                      </a:pP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00000"/>
                        </a:lnSpc>
                      </a:pP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H25.3</a:t>
                      </a:r>
                    </a:p>
                    <a:p>
                      <a:pPr>
                        <a:lnSpc>
                          <a:spcPct val="100000"/>
                        </a:lnSpc>
                      </a:pP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関西での首都機能バックアップ構造の構築に関する意見</a:t>
                      </a:r>
                      <a:endPar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00000"/>
                        </a:lnSpc>
                      </a:pP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（関西広域連合、関西経済連合会、京阪神・堺商工会議所、関西経済同友会）</a:t>
                      </a: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（首都中枢機能のバックアップに関する調査）</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①関西におけるバックアップの優位性</a:t>
                      </a:r>
                      <a:endParaRPr kumimoji="1" lang="en-US" altLang="ja-JP" sz="8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◆厚い都市機能集積、人材・情報集積</a:t>
                      </a:r>
                      <a:endParaRPr kumimoji="1" lang="en-US" altLang="ja-JP"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・首都圏以外では関西にしかない施設</a:t>
                      </a:r>
                      <a:endParaRPr kumimoji="1" lang="en-US" altLang="ja-JP"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（外務省分室、取引所、御所、国際会館など）</a:t>
                      </a:r>
                      <a:endParaRPr kumimoji="1" lang="en-US" altLang="ja-JP"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・空港や港湾施設</a:t>
                      </a:r>
                      <a:endParaRPr kumimoji="1" lang="en-US" altLang="ja-JP"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・金融システムの継続、海外への情報発信機能　</a:t>
                      </a:r>
                      <a:endParaRPr kumimoji="1" lang="en-US" altLang="ja-JP"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NHK</a:t>
                      </a:r>
                      <a:r>
                        <a:rPr kumimoji="1" lang="ja-JP" altLang="en-US" sz="800" b="1" u="none"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日銀、領事館、外資系企業）</a:t>
                      </a:r>
                      <a:endParaRPr kumimoji="1" lang="en-US" altLang="ja-JP"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・震災経験を持つ行政スタッフ</a:t>
                      </a:r>
                      <a:endParaRPr kumimoji="1" lang="en-US" altLang="ja-JP"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・国出先機関</a:t>
                      </a:r>
                      <a:endParaRPr kumimoji="1" lang="en-US" altLang="ja-JP"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◆バックアップ要員の受け皿が既に整備</a:t>
                      </a:r>
                      <a:endParaRPr kumimoji="1" lang="en-US" altLang="ja-JP"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・行政中枢機能のバックアップ必要量試算</a:t>
                      </a:r>
                      <a:endParaRPr kumimoji="1" lang="en-US" altLang="ja-JP"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国会</a:t>
                      </a:r>
                      <a:r>
                        <a:rPr kumimoji="1" lang="en-US" altLang="ja-JP"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6,000</a:t>
                      </a:r>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人程度、災対本部 数千人</a:t>
                      </a:r>
                      <a:endParaRPr kumimoji="1" lang="en-US" altLang="ja-JP"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・会議施設の整備量</a:t>
                      </a:r>
                      <a:endParaRPr kumimoji="1" lang="en-US" altLang="ja-JP"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（京阪神）</a:t>
                      </a:r>
                      <a:r>
                        <a:rPr kumimoji="1" lang="en-US" altLang="ja-JP"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1,000</a:t>
                      </a:r>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人以上の施設 </a:t>
                      </a:r>
                      <a:r>
                        <a:rPr kumimoji="1" lang="en-US" altLang="ja-JP"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59</a:t>
                      </a:r>
                    </a:p>
                    <a:p>
                      <a:pPr marL="0" indent="0">
                        <a:lnSpc>
                          <a:spcPct val="100000"/>
                        </a:lnSpc>
                        <a:buFontTx/>
                        <a:buNone/>
                      </a:pPr>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・宿泊容量</a:t>
                      </a:r>
                      <a:endParaRPr kumimoji="1" lang="en-US" altLang="ja-JP"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（京阪神）中心から</a:t>
                      </a:r>
                      <a:r>
                        <a:rPr kumimoji="1" lang="en-US" altLang="ja-JP"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10km</a:t>
                      </a:r>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以内 約</a:t>
                      </a:r>
                      <a:r>
                        <a:rPr kumimoji="1" lang="en-US" altLang="ja-JP"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16,000</a:t>
                      </a:r>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en-US" altLang="ja-JP"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◆民間企業の意思決定機能の集積</a:t>
                      </a:r>
                      <a:endParaRPr kumimoji="1" lang="en-US" altLang="ja-JP"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・企業の本社機能集積</a:t>
                      </a:r>
                      <a:endParaRPr kumimoji="1" lang="en-US" altLang="ja-JP"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・首都機能バックアップに対する企業の対応</a:t>
                      </a:r>
                      <a:endParaRPr kumimoji="1" lang="en-US" altLang="ja-JP"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（バックアップを検討している企業数など）</a:t>
                      </a:r>
                      <a:endParaRPr kumimoji="1" lang="en-US" altLang="ja-JP"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endParaRPr kumimoji="1" lang="en-US" altLang="ja-JP" sz="800" b="1"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②関西における首都機能バックアップの想定</a:t>
                      </a:r>
                      <a:endParaRPr kumimoji="1" lang="en-US" altLang="ja-JP" sz="8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（首都中枢機能のバックアップに関する調査）</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①政府・本省、駐日外国公館経済団体等における危機管理（ バックアップ ）のシナリオ明確化</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②関西内の国出先機関、自治体、関係機関の連携体制の強化と役割の明確化</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③平時からの取組みの強化（訓練の実施、必要機能の平時からのあり方等）</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④関西での官民連携の強化（首都機能バックアップ用の業務・滞在スペースの優先確保等）</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⑤首都圏とのアクセス確保（複数手段の確保、耐震性の向上）</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⑥様々なバックアップのイメージの検討を深化、関西の意識の醸成（シンポジウム等の情報発信）</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（関西での首都機能バックアップ構造の構築に関する意見）</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①首都機能の関西における具体的な代替対応の明確化（首相官邸の災害対策本部バックアップ拠点の整備など）</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②国全体の</a:t>
                      </a:r>
                      <a:r>
                        <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BCP</a:t>
                      </a: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策定とその推進</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③バックアップ構造の構築の法律等への明記</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④皇室の安心・安全</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⑤民間企業等のバックアップ構造の構築等（権限移譲や機能分散の平時からの推進など）</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⑥首都機能バックアップの平時の備え（国会審議や各省庁業務を関西で実施する社会実験など）</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⑦国での検討の更なる具体化（東京圏外の代替拠点の具体化）</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⑧国土の双眼構造の構築（太平洋側・日本海側の国土軸の構築、物流ネットワークの複線化）</a:t>
                      </a:r>
                      <a:endParaRPr kumimoji="1" lang="ja-JP" altLang="en-US" sz="800" b="0" u="none"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r>
            </a:tbl>
          </a:graphicData>
        </a:graphic>
      </p:graphicFrame>
      <p:sp>
        <p:nvSpPr>
          <p:cNvPr id="6" name="スライド番号プレースホルダー 2"/>
          <p:cNvSpPr>
            <a:spLocks noGrp="1"/>
          </p:cNvSpPr>
          <p:nvPr>
            <p:ph type="sldNum" sz="quarter" idx="12"/>
          </p:nvPr>
        </p:nvSpPr>
        <p:spPr>
          <a:xfrm>
            <a:off x="7046912" y="6520259"/>
            <a:ext cx="2133600" cy="365125"/>
          </a:xfrm>
        </p:spPr>
        <p:txBody>
          <a:bodyPr/>
          <a:lstStyle/>
          <a:p>
            <a:fld id="{D2D8002D-B5B0-4BAC-B1F6-782DDCCE6D9C}" type="slidenum">
              <a:rPr kumimoji="1" lang="ja-JP" altLang="en-US" smtClean="0">
                <a:latin typeface="メイリオ" panose="020B0604030504040204" pitchFamily="50" charset="-128"/>
                <a:ea typeface="メイリオ" panose="020B0604030504040204" pitchFamily="50" charset="-128"/>
                <a:cs typeface="メイリオ" panose="020B0604030504040204" pitchFamily="50" charset="-128"/>
              </a:rPr>
              <a:t>10</a:t>
            </a:fld>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1732841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384"/>
            <a:ext cx="9144000" cy="540000"/>
          </a:xfrm>
          <a:prstGeom prst="rect">
            <a:avLst/>
          </a:prstGeom>
          <a:gradFill flip="none" rotWithShape="1">
            <a:gsLst>
              <a:gs pos="0">
                <a:schemeClr val="tx2"/>
              </a:gs>
              <a:gs pos="10000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18" tIns="45710" rIns="91418" bIns="45710" rtlCol="0" anchor="ctr"/>
          <a:lstStyle/>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（参考）大阪・関西における主な検討</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経過（２）</a:t>
            </a:r>
            <a:endParaRPr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777043074"/>
              </p:ext>
            </p:extLst>
          </p:nvPr>
        </p:nvGraphicFramePr>
        <p:xfrm>
          <a:off x="148652" y="867895"/>
          <a:ext cx="8898131" cy="3209177"/>
        </p:xfrm>
        <a:graphic>
          <a:graphicData uri="http://schemas.openxmlformats.org/drawingml/2006/table">
            <a:tbl>
              <a:tblPr firstRow="1" bandRow="1">
                <a:tableStyleId>{5C22544A-7EE6-4342-B048-85BDC9FD1C3A}</a:tableStyleId>
              </a:tblPr>
              <a:tblGrid>
                <a:gridCol w="1340081"/>
                <a:gridCol w="2519350"/>
                <a:gridCol w="2519350"/>
                <a:gridCol w="2519350"/>
              </a:tblGrid>
              <a:tr h="278374">
                <a:tc>
                  <a:txBody>
                    <a:bodyPr/>
                    <a:lstStyle/>
                    <a:p>
                      <a:pPr algn="ctr">
                        <a:lnSpc>
                          <a:spcPct val="100000"/>
                        </a:lnSpc>
                      </a:pP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ct val="100000"/>
                        </a:lnSpc>
                      </a:pP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検討・調査内容</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ct val="100000"/>
                        </a:lnSpc>
                      </a:pP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今後の課題等</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ct val="100000"/>
                        </a:lnSpc>
                      </a:pP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国への要望・提案</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r>
              <a:tr h="1209379">
                <a:tc>
                  <a:txBody>
                    <a:bodyPr/>
                    <a:lstStyle/>
                    <a:p>
                      <a:pPr>
                        <a:lnSpc>
                          <a:spcPct val="100000"/>
                        </a:lnSpc>
                      </a:pP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H26.2</a:t>
                      </a:r>
                    </a:p>
                    <a:p>
                      <a:pPr>
                        <a:lnSpc>
                          <a:spcPct val="100000"/>
                        </a:lnSpc>
                      </a:pP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強靭な国土構造の実現に向けた提言</a:t>
                      </a:r>
                      <a:endPar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00000"/>
                        </a:lnSpc>
                      </a:pP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（関西経済連合会）</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ct val="85000"/>
                        </a:lnSpc>
                        <a:buFontTx/>
                        <a:buNone/>
                      </a:pPr>
                      <a:r>
                        <a:rPr kumimoji="1" lang="ja-JP" altLang="en-US" sz="800" b="0"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①強靭な国土の実現をめざしたビジョン構築</a:t>
                      </a:r>
                      <a:endParaRPr kumimoji="1" lang="en-US" altLang="ja-JP" sz="800" b="0"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85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・一極集中の国土構造を是正し、致命的リスクへの懸念を払拭</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85000"/>
                        </a:lnSpc>
                        <a:buFontTx/>
                        <a:buNone/>
                      </a:pP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1280160" rtl="0" eaLnBrk="1" fontAlgn="auto" latinLnBrk="0" hangingPunct="1">
                        <a:lnSpc>
                          <a:spcPct val="85000"/>
                        </a:lnSpc>
                        <a:spcBef>
                          <a:spcPts val="0"/>
                        </a:spcBef>
                        <a:spcAft>
                          <a:spcPts val="0"/>
                        </a:spcAft>
                        <a:buClrTx/>
                        <a:buSzTx/>
                        <a:buFontTx/>
                        <a:buNone/>
                        <a:tabLst/>
                        <a:defRPr/>
                      </a:pPr>
                      <a:r>
                        <a:rPr kumimoji="1" lang="ja-JP" altLang="en-US" sz="800" b="0"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②複眼型の国土構造実現に向けた提案</a:t>
                      </a:r>
                      <a:endParaRPr kumimoji="1" lang="en-US" altLang="ja-JP" sz="800" b="0"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1280160" rtl="0" eaLnBrk="1" fontAlgn="auto" latinLnBrk="0" hangingPunct="1">
                        <a:lnSpc>
                          <a:spcPct val="85000"/>
                        </a:lnSpc>
                        <a:spcBef>
                          <a:spcPts val="0"/>
                        </a:spcBef>
                        <a:spcAft>
                          <a:spcPts val="0"/>
                        </a:spcAft>
                        <a:buClrTx/>
                        <a:buSzTx/>
                        <a:buFontTx/>
                        <a:buNone/>
                        <a:tabLst/>
                        <a:defRPr/>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・我が国中枢機能の強靭性の確保等</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85000"/>
                        </a:lnSpc>
                        <a:buFontTx/>
                        <a:buNone/>
                      </a:pP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85000"/>
                        </a:lnSpc>
                        <a:buFontTx/>
                        <a:buNone/>
                      </a:pPr>
                      <a:r>
                        <a:rPr kumimoji="1" lang="ja-JP" altLang="en-US" sz="800" b="0"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③経済界が自ら取り組むこと</a:t>
                      </a:r>
                      <a:endParaRPr kumimoji="1" lang="en-US" altLang="ja-JP" sz="800" b="0"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85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・自社の重要拠点の分散、本社機能のあり方検討</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indent="0">
                        <a:lnSpc>
                          <a:spcPct val="85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（実現に向けて）</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85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・東南海・南海地震等発生時の国の現地対策本部設置場所である大阪合同庁舎第４号館を拠点とし、訓練や研修などできることから逐次実施</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85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・都度検証を重ねながら段階的な拡充を図る</a:t>
                      </a:r>
                      <a:endParaRPr kumimoji="1" lang="ja-JP" altLang="en-US" sz="800" b="0" u="none"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ct val="85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①危機管理の司令塔機能代替拠点の新設</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85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「西日本危機管理総合庁（仮称）」を関西に設置</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85000"/>
                        </a:lnSpc>
                        <a:buFontTx/>
                        <a:buNone/>
                      </a:pP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85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②成長エンジンの複眼化に向けた経済産業政策と国の機能・業務の分散</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85000"/>
                        </a:lnSpc>
                        <a:buFontTx/>
                        <a:buNone/>
                      </a:pP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85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③強靭な国土構造を支えるインフラ整備</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r>
              <a:tr h="1721424">
                <a:tc>
                  <a:txBody>
                    <a:bodyPr/>
                    <a:lstStyle/>
                    <a:p>
                      <a:pPr>
                        <a:lnSpc>
                          <a:spcPct val="100000"/>
                        </a:lnSpc>
                      </a:pP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H28</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00000"/>
                        </a:lnSpc>
                      </a:pP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我が国の防災・減災体制の</a:t>
                      </a:r>
                      <a:r>
                        <a:rPr kumimoji="1" lang="ja-JP" altLang="en-US" sz="9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あり方に係る検討報告書（案）</a:t>
                      </a:r>
                      <a:endParaRPr kumimoji="1" lang="en-US" altLang="ja-JP" sz="9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00000"/>
                        </a:lnSpc>
                      </a:pP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（関西広域連合）</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ct val="85000"/>
                        </a:lnSpc>
                        <a:buFontTx/>
                        <a:buNone/>
                      </a:pPr>
                      <a:r>
                        <a:rPr kumimoji="1" lang="ja-JP" altLang="en-US" sz="800" b="0"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①問題提起</a:t>
                      </a:r>
                      <a:endParaRPr kumimoji="1" lang="en-US" altLang="ja-JP" sz="800" b="0"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85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・現行体制で巨大災害に対応できるのか</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85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・想定される混乱</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85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被害、被災者・避難者、国の指揮、被災自治体機能、支援物資、復旧・復興</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85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・“国難”への対処</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85000"/>
                        </a:lnSpc>
                        <a:buFontTx/>
                        <a:buNone/>
                      </a:pP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85000"/>
                        </a:lnSpc>
                        <a:buFontTx/>
                        <a:buNone/>
                      </a:pPr>
                      <a:r>
                        <a:rPr kumimoji="1" lang="ja-JP" altLang="en-US" sz="800" b="0"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②分析と提案</a:t>
                      </a:r>
                      <a:endParaRPr kumimoji="1" lang="en-US" altLang="ja-JP" sz="800" b="0"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85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・新たな防災・減災体制はどうあるべきか</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85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なぜ新たな官庁が必要か、どんな機能を持つべきか</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85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・防災庁（仮称）創設の提案</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85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組織、効果、関西の優位性</a:t>
                      </a:r>
                      <a:endParaRPr kumimoji="1" lang="ja-JP" altLang="en-US" sz="800" b="0" u="none"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indent="0">
                        <a:lnSpc>
                          <a:spcPct val="85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・防災庁創設を見据えた、国、自治体、住民や</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85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民間企業、大学・研究機関等も含めた、気運</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85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の醸成</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85000"/>
                        </a:lnSpc>
                        <a:buFontTx/>
                        <a:buNone/>
                      </a:pP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85000"/>
                        </a:lnSpc>
                        <a:buFontTx/>
                        <a:buNone/>
                      </a:pPr>
                      <a:r>
                        <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今後の予定</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85000"/>
                        </a:lnSpc>
                        <a:buFontTx/>
                        <a:buNone/>
                      </a:pPr>
                      <a:r>
                        <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H29.7</a:t>
                      </a: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連合委員会（報告書案の提出・議論）</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85000"/>
                        </a:lnSpc>
                        <a:buFontTx/>
                        <a:buNone/>
                      </a:pPr>
                      <a:r>
                        <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H29.8</a:t>
                      </a: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連合委員会（報告書の決定・公表）</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85000"/>
                        </a:lnSpc>
                        <a:buFontTx/>
                        <a:buNone/>
                      </a:pPr>
                      <a:r>
                        <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H29.9</a:t>
                      </a: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シンポジウムの準備・開催</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85000"/>
                        </a:lnSpc>
                        <a:buFontTx/>
                        <a:buNone/>
                      </a:pP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85000"/>
                        </a:lnSpc>
                        <a:buFontTx/>
                        <a:buNone/>
                      </a:pPr>
                      <a:endParaRPr kumimoji="1" lang="ja-JP" altLang="en-US" sz="800" b="0" u="none" strike="dblStrike" baseline="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ct val="85000"/>
                        </a:lnSpc>
                        <a:buFontTx/>
                        <a:buNone/>
                      </a:pP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85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・今後、報告書の決定・公表を受け、国に対し、</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85000"/>
                        </a:lnSpc>
                        <a:buFontTx/>
                        <a:buNone/>
                      </a:pPr>
                      <a:r>
                        <a:rPr kumimoji="1" lang="ja-JP" altLang="en-US"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防災庁創設を要望していく</a:t>
                      </a: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85000"/>
                        </a:lnSpc>
                        <a:buFontTx/>
                        <a:buNone/>
                      </a:pP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85000"/>
                        </a:lnSpc>
                        <a:buFontTx/>
                        <a:buNone/>
                      </a:pPr>
                      <a:endParaRPr kumimoji="1" lang="en-US" altLang="ja-JP" sz="800" b="0" u="none"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85000"/>
                        </a:lnSpc>
                        <a:buFontTx/>
                        <a:buNone/>
                      </a:pPr>
                      <a:endParaRPr kumimoji="1" lang="ja-JP" altLang="en-US" sz="800" b="0" u="none" strike="dblStrike" baseline="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r>
            </a:tbl>
          </a:graphicData>
        </a:graphic>
      </p:graphicFrame>
      <p:sp>
        <p:nvSpPr>
          <p:cNvPr id="6" name="スライド番号プレースホルダー 2"/>
          <p:cNvSpPr>
            <a:spLocks noGrp="1"/>
          </p:cNvSpPr>
          <p:nvPr/>
        </p:nvSpPr>
        <p:spPr>
          <a:xfrm>
            <a:off x="7046912" y="652534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kumimoji="1" lang="ja-JP" altLang="en-US" smtClean="0">
                <a:latin typeface="メイリオ" panose="020B0604030504040204" pitchFamily="50" charset="-128"/>
                <a:ea typeface="メイリオ" panose="020B0604030504040204" pitchFamily="50" charset="-128"/>
                <a:cs typeface="メイリオ" panose="020B0604030504040204" pitchFamily="50" charset="-128"/>
              </a:rPr>
              <a:pPr/>
              <a:t>11</a:t>
            </a:fld>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21361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540000"/>
          </a:xfrm>
          <a:prstGeom prst="rect">
            <a:avLst/>
          </a:prstGeom>
          <a:gradFill flip="none" rotWithShape="1">
            <a:gsLst>
              <a:gs pos="0">
                <a:schemeClr val="tx2"/>
              </a:gs>
              <a:gs pos="10000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kumimoji="1"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　（参考）国土形成計画、国土強靭化基本計画等のバックアップにかかる記載</a:t>
            </a:r>
            <a:endPar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179992" y="764704"/>
            <a:ext cx="4320000" cy="2592287"/>
          </a:xfrm>
          <a:prstGeom prst="rect">
            <a:avLst/>
          </a:prstGeom>
          <a:noFill/>
          <a:ln>
            <a:solidFill>
              <a:schemeClr val="accent1">
                <a:shade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9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9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第６章 </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防災・減災に関する基本的な施策</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第４節 </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諸機能及びネットワークの多重性・代替性確保等に</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よる</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災害</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に強い国土構造の</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構築</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（１）中枢管理機能等のバックアップ</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災害対応や復旧・復興で重要な役割を担う行政の諸機能が、災害直後においても</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適切に</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維持、確保できるよう、政府全体の</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ＢＣＰ（</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業務継続計画）を踏まえ、各府省庁の</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ＢＣＰ</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について、実効性を高めるための訓練や評価を実施しつつ、不断に見直す。また</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、機能</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が集積している地域の防災・減災対策を進めつつ、官庁施設の耐震化、物資の備蓄</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、電力</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等の確保、</a:t>
            </a:r>
            <a:r>
              <a:rPr lang="ja-JP" altLang="en-US" sz="9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通信経路やネットワーク拠点の二重化</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各種データのバックアップ</a:t>
            </a:r>
            <a:r>
              <a:rPr lang="ja-JP" altLang="en-US" sz="9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体制の</a:t>
            </a:r>
            <a:r>
              <a:rPr lang="ja-JP" altLang="en-US" sz="9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整備等の対策を推進する</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。さらに、</a:t>
            </a:r>
            <a:r>
              <a:rPr lang="ja-JP" altLang="en-US" sz="9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東京に集中する人口及び諸機能の分散、中枢</a:t>
            </a:r>
            <a:r>
              <a:rPr lang="ja-JP" altLang="en-US" sz="9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管理機能バックアップ</a:t>
            </a:r>
            <a:r>
              <a:rPr lang="ja-JP" altLang="en-US" sz="9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体制の整備等を進める</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a:t>
            </a:r>
            <a:r>
              <a:rPr lang="ja-JP" altLang="en-US" sz="9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政府業務継続計画（首都直下</a:t>
            </a:r>
            <a:r>
              <a:rPr lang="ja-JP" altLang="en-US" sz="9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地震対策</a:t>
            </a:r>
            <a:r>
              <a:rPr lang="ja-JP" altLang="en-US" sz="9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）に基づき、行政中枢機能の全部又は一部を維持することが困難となった場合に</a:t>
            </a:r>
            <a:r>
              <a:rPr lang="ja-JP" altLang="en-US" sz="9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おける</a:t>
            </a:r>
            <a:r>
              <a:rPr lang="ja-JP" altLang="en-US" sz="9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当該行政中枢機能の一時的な代替に関する事項について検討する</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a:xfrm>
            <a:off x="323528" y="639092"/>
            <a:ext cx="2880320" cy="360000"/>
          </a:xfrm>
          <a:prstGeom prst="roundRect">
            <a:avLst>
              <a:gd name="adj" fmla="val 0"/>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国土</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形成計画（全国計画）</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月策定　計画期間：概ね</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a:t>
            </a:r>
            <a:endPar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4716496" y="764704"/>
            <a:ext cx="4320000" cy="2592287"/>
          </a:xfrm>
          <a:prstGeom prst="rect">
            <a:avLst/>
          </a:prstGeom>
          <a:noFill/>
          <a:ln>
            <a:solidFill>
              <a:schemeClr val="accent1">
                <a:shade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9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9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第２部 </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防災</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・関西の目指す姿と戦略</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２－４－２．戦略</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４ ） 首都圏の有する諸機能のバックアップ</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①首都圏</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に次ぐ人口・経済規模を有し、諸機能において相当規模の</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集積を</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抱え、さらには首都圏と同時被災の可能性が低く、阪神・淡路</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大震災</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の経験を有することから、東西の役割分担により災害に強い国土</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を形成</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するため、</a:t>
            </a:r>
            <a:r>
              <a:rPr lang="ja-JP" altLang="en-US" sz="9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首都圏が大規模な被害を受けた場合に、Ｉ Ｃ Ｔ の</a:t>
            </a:r>
            <a:r>
              <a:rPr lang="ja-JP" altLang="en-US" sz="9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進化</a:t>
            </a:r>
            <a:r>
              <a:rPr lang="ja-JP" altLang="en-US" sz="9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・活用等により、首都圏のバックアップを果たす機能を強化する</a:t>
            </a:r>
            <a:r>
              <a:rPr lang="ja-JP" altLang="en-US" sz="9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ととも</a:t>
            </a:r>
            <a:r>
              <a:rPr lang="ja-JP" altLang="en-US" sz="9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に、そのために必要な社会基盤の充実を図る</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sz="9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東京</a:t>
            </a:r>
            <a:r>
              <a:rPr lang="ja-JP" altLang="en-US" sz="9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に本社等がある民間企業等に対して、本社等のバックアップ</a:t>
            </a:r>
            <a:r>
              <a:rPr lang="ja-JP" altLang="en-US" sz="9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機能を</a:t>
            </a:r>
            <a:r>
              <a:rPr lang="ja-JP" altLang="en-US" sz="9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関西で確保するよう支援する取組を進める。</a:t>
            </a:r>
          </a:p>
          <a:p>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③政府</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関係機関については、地方からの提案を受ける形で関西への</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移転</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を進めることにより、雇用の確保や地域の戦略に応じた発展にも</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つながる</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ため、各地域が持つ特性を発揮することができる移転提案に</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ついて</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、その具体化を図っていく。</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角丸四角形 9"/>
          <p:cNvSpPr/>
          <p:nvPr/>
        </p:nvSpPr>
        <p:spPr>
          <a:xfrm>
            <a:off x="4860032" y="639093"/>
            <a:ext cx="2736304" cy="360000"/>
          </a:xfrm>
          <a:prstGeom prst="roundRect">
            <a:avLst>
              <a:gd name="adj" fmla="val 0"/>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関西広域地方計画</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月策定</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計画</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期間：概ね</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a:t>
            </a:r>
            <a:endPar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179512" y="3618222"/>
            <a:ext cx="8856984" cy="3168000"/>
          </a:xfrm>
          <a:prstGeom prst="rect">
            <a:avLst/>
          </a:prstGeom>
          <a:noFill/>
          <a:ln>
            <a:solidFill>
              <a:schemeClr val="accent1">
                <a:shade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9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9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第１章　国土強靭化の基本的な考え方</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理念</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災害時でも機能不全に陥らない経済社会システムを平時から確保し</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、国の経済成長の一躍を担う</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基本的な方針</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依然として進展する東京一極集中からの脱却、「自律・分散・協調」型の国土の形成</a:t>
            </a:r>
            <a:endParaRPr lang="en-US" altLang="ja-JP" sz="9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第３章　国土強靭化の推進方針</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行政機能</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官庁</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施設の耐震化、物資の備蓄、電力等の確保、</a:t>
            </a:r>
            <a:r>
              <a:rPr lang="ja-JP" altLang="en-US" sz="9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代替機能の</a:t>
            </a:r>
            <a:r>
              <a:rPr lang="ja-JP" altLang="en-US" sz="9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確保</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通信経路やネットワーク拠点の二重化</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各種データ</a:t>
            </a:r>
            <a:r>
              <a:rPr lang="ja-JP" altLang="en-US" sz="9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のバックアップ</a:t>
            </a:r>
            <a:r>
              <a:rPr lang="ja-JP" altLang="en-US" sz="9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体制</a:t>
            </a:r>
            <a:r>
              <a:rPr lang="ja-JP" altLang="en-US" sz="9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9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整備</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等の対策を推進するとともに、必要に応じて更なる対策を各府省庁連携</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して</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実施する</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エネルギー</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個々の設備等の災害対応力や地域内でのエネルギー自給力、</a:t>
            </a:r>
            <a:r>
              <a:rPr lang="ja-JP" altLang="en-US" sz="9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地域間</a:t>
            </a:r>
            <a:r>
              <a:rPr lang="ja-JP" altLang="en-US" sz="9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の相互</a:t>
            </a:r>
            <a:r>
              <a:rPr lang="ja-JP" altLang="en-US" sz="9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融通能力</a:t>
            </a:r>
            <a:r>
              <a:rPr lang="ja-JP" altLang="en-US" sz="9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を強化する</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とともに、エネルギーの供給側</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と需要側</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の双方</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おいて</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その相互</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補完性・一体性を</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踏まえたハード</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対策とソフト対策の両面からの総合的</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な対策</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を講じること</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により、</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エネルギーサプライチェーン</a:t>
            </a:r>
            <a:r>
              <a:rPr lang="ja-JP" altLang="en-US" sz="9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全体の強靱化</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を図る</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金融</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金融機関における建物等の耐</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災害性</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の向上や</a:t>
            </a:r>
            <a:r>
              <a:rPr lang="ja-JP" altLang="en-US" sz="9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システムのバックアップ</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関係機関と連携した災害時の情報通信</a:t>
            </a:r>
            <a:r>
              <a:rPr lang="ja-JP" altLang="en-US" sz="9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機能</a:t>
            </a:r>
            <a:r>
              <a:rPr lang="ja-JP" altLang="en-US" sz="9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・電源等の</a:t>
            </a:r>
            <a:r>
              <a:rPr lang="ja-JP" altLang="en-US" sz="9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確保</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図るとともに</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BCP/BCM </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構築の促進・向上を</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図る。</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9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情報通信</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非常時</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の情報伝達手段の確保</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方策と</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して、</a:t>
            </a:r>
            <a:r>
              <a:rPr lang="ja-JP" altLang="en-US" sz="9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官・民が保有する情報通信インフラの相互連携</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等について検討</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9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産業構造</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産業及びサプライチェーンを支える</a:t>
            </a:r>
            <a:r>
              <a:rPr lang="ja-JP" altLang="en-US" sz="9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エネルギー</a:t>
            </a:r>
            <a:r>
              <a:rPr lang="ja-JP" altLang="en-US" sz="9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供給、工業用水道、物流基盤等の災害対応力を強化</a:t>
            </a:r>
            <a:r>
              <a:rPr lang="ja-JP" altLang="en-US" sz="9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民間</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企業や経済</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団体等</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が連携した、海外の生産拠点を含めたサプライチェーンや</a:t>
            </a:r>
            <a:r>
              <a:rPr lang="ja-JP" altLang="en-US" sz="9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被災地外の活動</a:t>
            </a:r>
            <a:r>
              <a:rPr lang="ja-JP" altLang="en-US" sz="9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も念頭</a:t>
            </a:r>
            <a:r>
              <a:rPr lang="ja-JP" altLang="en-US" sz="9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に置いたグループ</a:t>
            </a:r>
            <a:r>
              <a:rPr lang="en-US" altLang="ja-JP" sz="9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BCP/BCM </a:t>
            </a:r>
            <a:r>
              <a:rPr lang="ja-JP" altLang="en-US" sz="9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や</a:t>
            </a:r>
            <a:endParaRPr lang="en-US" altLang="ja-JP" sz="9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業界</a:t>
            </a:r>
            <a:r>
              <a:rPr lang="en-US" altLang="ja-JP" sz="9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BCP/BCM </a:t>
            </a:r>
            <a:r>
              <a:rPr lang="ja-JP" altLang="en-US" sz="9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の構築</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、災害に強いインフラ</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整備</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等に向けた調査・研究を促進する。</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角丸四角形 10"/>
          <p:cNvSpPr/>
          <p:nvPr/>
        </p:nvSpPr>
        <p:spPr>
          <a:xfrm>
            <a:off x="323528" y="3501048"/>
            <a:ext cx="2880320" cy="360000"/>
          </a:xfrm>
          <a:prstGeom prst="roundRect">
            <a:avLst>
              <a:gd name="adj" fmla="val 0"/>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国土強靭化基本計画</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月閣議決定　計画期間：概ね</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　</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スライド番号プレースホルダー 2"/>
          <p:cNvSpPr>
            <a:spLocks noGrp="1"/>
          </p:cNvSpPr>
          <p:nvPr/>
        </p:nvSpPr>
        <p:spPr>
          <a:xfrm>
            <a:off x="6948264" y="652534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kumimoji="1" lang="ja-JP" altLang="en-US" smtClean="0">
                <a:latin typeface="メイリオ" panose="020B0604030504040204" pitchFamily="50" charset="-128"/>
                <a:ea typeface="メイリオ" panose="020B0604030504040204" pitchFamily="50" charset="-128"/>
                <a:cs typeface="メイリオ" panose="020B0604030504040204" pitchFamily="50" charset="-128"/>
              </a:rPr>
              <a:pPr/>
              <a:t>12</a:t>
            </a:fld>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70033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63328"/>
            <a:ext cx="9144000" cy="540000"/>
          </a:xfrm>
          <a:prstGeom prst="rect">
            <a:avLst/>
          </a:prstGeom>
          <a:gradFill flip="none" rotWithShape="1">
            <a:gsLst>
              <a:gs pos="0">
                <a:schemeClr val="tx2"/>
              </a:gs>
              <a:gs pos="10000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rtlCol="0" anchor="ctr"/>
          <a:lstStyle/>
          <a:p>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　（参考）大阪・関西の</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ポテンシャル　①大阪・関西の国関係</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機関</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等</a:t>
            </a:r>
            <a:endPar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556722864"/>
              </p:ext>
            </p:extLst>
          </p:nvPr>
        </p:nvGraphicFramePr>
        <p:xfrm>
          <a:off x="251522" y="878755"/>
          <a:ext cx="8712966" cy="5576917"/>
        </p:xfrm>
        <a:graphic>
          <a:graphicData uri="http://schemas.openxmlformats.org/drawingml/2006/table">
            <a:tbl>
              <a:tblPr firstRow="1" bandRow="1">
                <a:tableStyleId>{5C22544A-7EE6-4342-B048-85BDC9FD1C3A}</a:tableStyleId>
              </a:tblPr>
              <a:tblGrid>
                <a:gridCol w="1047626"/>
                <a:gridCol w="1616668"/>
                <a:gridCol w="1008112"/>
                <a:gridCol w="1656184"/>
                <a:gridCol w="1224136"/>
                <a:gridCol w="2160240"/>
              </a:tblGrid>
              <a:tr h="238798">
                <a:tc>
                  <a:txBody>
                    <a:bodyPr/>
                    <a:lstStyle/>
                    <a:p>
                      <a:pPr algn="ctr">
                        <a:lnSpc>
                          <a:spcPct val="90000"/>
                        </a:lnSpc>
                      </a:pP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省庁等</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lnSpc>
                          <a:spcPct val="90000"/>
                        </a:lnSpc>
                      </a:pP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関連機関等（首都圏内）</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lnSpc>
                          <a:spcPts val="2000"/>
                        </a:lnSpc>
                      </a:pPr>
                      <a:endParaRPr kumimoji="1" lang="ja-JP" altLang="en-US" sz="1600" dirty="0">
                        <a:latin typeface="Meiryo UI" pitchFamily="50" charset="-128"/>
                        <a:ea typeface="Meiryo UI" pitchFamily="50" charset="-128"/>
                        <a:cs typeface="Meiryo UI" pitchFamily="50" charset="-128"/>
                      </a:endParaRPr>
                    </a:p>
                  </a:txBody>
                  <a:tcPr anchor="ctr"/>
                </a:tc>
                <a:tc gridSpan="2">
                  <a:txBody>
                    <a:bodyPr/>
                    <a:lstStyle/>
                    <a:p>
                      <a:pPr algn="ctr">
                        <a:lnSpc>
                          <a:spcPct val="90000"/>
                        </a:lnSpc>
                      </a:pP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関連機関等（首都圏外）</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lnSpc>
                          <a:spcPts val="2000"/>
                        </a:lnSpc>
                      </a:pPr>
                      <a:endParaRPr kumimoji="1" lang="ja-JP" altLang="en-US" sz="1600" dirty="0">
                        <a:latin typeface="Meiryo UI" pitchFamily="50" charset="-128"/>
                        <a:ea typeface="Meiryo UI" pitchFamily="50" charset="-128"/>
                        <a:cs typeface="Meiryo UI" pitchFamily="50" charset="-128"/>
                      </a:endParaRPr>
                    </a:p>
                  </a:txBody>
                  <a:tcPr anchor="ctr"/>
                </a:tc>
                <a:tc>
                  <a:txBody>
                    <a:bodyPr/>
                    <a:lstStyle/>
                    <a:p>
                      <a:pPr algn="ctr">
                        <a:lnSpc>
                          <a:spcPct val="90000"/>
                        </a:lnSpc>
                      </a:pP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備考</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3652">
                <a:tc>
                  <a:txBody>
                    <a:bodyPr/>
                    <a:lstStyle/>
                    <a:p>
                      <a:pPr algn="l">
                        <a:lnSpc>
                          <a:spcPct val="90000"/>
                        </a:lnSpc>
                      </a:pP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内閣府</a:t>
                      </a:r>
                      <a:endParaRPr lang="ja-JP" altLang="en-US" sz="8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迎賓館</a:t>
                      </a: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東京都港区</a:t>
                      </a: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京都迎賓館</a:t>
                      </a: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京都市上京区</a:t>
                      </a: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3077">
                <a:tc>
                  <a:txBody>
                    <a:bodyPr/>
                    <a:lstStyle/>
                    <a:p>
                      <a:pPr algn="l">
                        <a:lnSpc>
                          <a:spcPct val="90000"/>
                        </a:lnSpc>
                      </a:pPr>
                      <a:r>
                        <a:rPr kumimoji="1"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外務省</a:t>
                      </a:r>
                      <a:endParaRPr kumimoji="1" lang="ja-JP" altLang="en-US" sz="8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外務本省</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東京都千代田区</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大阪分室（関西担当大使）</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大阪市中央区</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r>
                        <a:rPr kumimoji="1" lang="ja-JP" altLang="ja-JP" sz="800" b="1" u="sng" kern="1200" dirty="0" smtClean="0">
                          <a:solidFill>
                            <a:schemeClr val="dk1"/>
                          </a:solidFill>
                          <a:effectLst/>
                          <a:latin typeface="+mn-lt"/>
                          <a:ea typeface="+mn-ea"/>
                          <a:cs typeface="+mn-cs"/>
                        </a:rPr>
                        <a:t>有事の際、領事館関係業務等一部の業務について大阪分室での実施を検討</a:t>
                      </a:r>
                      <a:endParaRPr kumimoji="1" lang="ja-JP" altLang="en-US" sz="800" b="1" u="sng"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3652">
                <a:tc>
                  <a:txBody>
                    <a:bodyPr/>
                    <a:lstStyle/>
                    <a:p>
                      <a:pPr algn="l">
                        <a:lnSpc>
                          <a:spcPct val="90000"/>
                        </a:lnSpc>
                      </a:pPr>
                      <a:r>
                        <a:rPr kumimoji="1"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宮内庁</a:t>
                      </a:r>
                      <a:endParaRPr kumimoji="1" lang="ja-JP" altLang="en-US" sz="8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皇居</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東京都千代田区</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京都御所</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r>
                        <a:rPr kumimoji="1" lang="zh-CN" altLang="en-US" sz="800" dirty="0" smtClean="0">
                          <a:latin typeface="メイリオ" panose="020B0604030504040204" pitchFamily="50" charset="-128"/>
                          <a:ea typeface="メイリオ" panose="020B0604030504040204" pitchFamily="50" charset="-128"/>
                          <a:cs typeface="メイリオ" panose="020B0604030504040204" pitchFamily="50" charset="-128"/>
                        </a:rPr>
                        <a:t>京都市上京区</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3652">
                <a:tc>
                  <a:txBody>
                    <a:bodyPr/>
                    <a:lstStyle/>
                    <a:p>
                      <a:pPr algn="l">
                        <a:lnSpc>
                          <a:spcPct val="90000"/>
                        </a:lnSpc>
                      </a:pPr>
                      <a:r>
                        <a:rPr kumimoji="1"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財務省</a:t>
                      </a:r>
                      <a:endParaRPr kumimoji="1" lang="ja-JP" altLang="en-US" sz="8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（独法）国立印刷局</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東京都港区</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（独法）造幣局</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大阪市北区</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3652">
                <a:tc rowSpan="4">
                  <a:txBody>
                    <a:bodyPr/>
                    <a:lstStyle/>
                    <a:p>
                      <a:pPr algn="l">
                        <a:lnSpc>
                          <a:spcPct val="90000"/>
                        </a:lnSpc>
                      </a:pPr>
                      <a:r>
                        <a:rPr kumimoji="1"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厚生労働省</a:t>
                      </a:r>
                      <a:endParaRPr kumimoji="1" lang="ja-JP" altLang="en-US" sz="8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中央労働委員会</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東京都港区</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西日本地方事務所</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大阪市中央区</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3077">
                <a:tc vMerge="1">
                  <a:txBody>
                    <a:bodyPr/>
                    <a:lstStyle/>
                    <a:p>
                      <a:pPr algn="l">
                        <a:lnSpc>
                          <a:spcPts val="1100"/>
                        </a:lnSpc>
                      </a:pPr>
                      <a:endParaRPr kumimoji="1" lang="ja-JP" altLang="en-US" sz="1000" b="1" dirty="0">
                        <a:latin typeface="Meiryo UI" pitchFamily="50" charset="-128"/>
                        <a:ea typeface="Meiryo UI" pitchFamily="50" charset="-128"/>
                        <a:cs typeface="Meiryo UI" pitchFamily="50" charset="-128"/>
                      </a:endParaRPr>
                    </a:p>
                  </a:txBody>
                  <a:tcPr anchor="ctr">
                    <a:no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（独法）医薬品医療機器総合機構（</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PMDA</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東京都千代田区</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関西支部</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大阪市北区</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3652">
                <a:tc vMerge="1">
                  <a:txBody>
                    <a:bodyPr/>
                    <a:lstStyle/>
                    <a:p>
                      <a:pPr algn="l">
                        <a:lnSpc>
                          <a:spcPts val="1100"/>
                        </a:lnSpc>
                      </a:pPr>
                      <a:endParaRPr kumimoji="1" lang="ja-JP" altLang="en-US" sz="1000" b="1" dirty="0">
                        <a:latin typeface="Meiryo UI" pitchFamily="50" charset="-128"/>
                        <a:ea typeface="Meiryo UI" pitchFamily="50" charset="-128"/>
                        <a:cs typeface="Meiryo UI" pitchFamily="50" charset="-128"/>
                      </a:endParaRPr>
                    </a:p>
                  </a:txBody>
                  <a:tcPr anchor="ctr">
                    <a:noFill/>
                  </a:tcPr>
                </a:tc>
                <a:tc>
                  <a:txBody>
                    <a:bodyPr/>
                    <a:lstStyle/>
                    <a:p>
                      <a:pPr marL="0" indent="0" algn="ctr">
                        <a:lnSpc>
                          <a:spcPct val="90000"/>
                        </a:lnSpc>
                        <a:buFont typeface="Arial" pitchFamily="34" charset="0"/>
                        <a:buNone/>
                      </a:pP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a:lnSpc>
                          <a:spcPct val="90000"/>
                        </a:lnSpc>
                        <a:buFont typeface="Arial" pitchFamily="34" charset="0"/>
                        <a:buNone/>
                      </a:pP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国立循環器病研究センター</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大阪府吹田市</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3077">
                <a:tc vMerge="1">
                  <a:txBody>
                    <a:bodyPr/>
                    <a:lstStyle/>
                    <a:p>
                      <a:pPr algn="l">
                        <a:lnSpc>
                          <a:spcPts val="1100"/>
                        </a:lnSpc>
                      </a:pPr>
                      <a:endParaRPr kumimoji="1" lang="ja-JP" altLang="en-US" sz="1000" b="1" dirty="0">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国立研究開発法人日本医療研究開発機構（</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AMED</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東京都千代田区</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創薬支援戦略部　西日本統括部</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大阪市北区</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3077">
                <a:tc rowSpan="2">
                  <a:txBody>
                    <a:bodyPr/>
                    <a:lstStyle/>
                    <a:p>
                      <a:pPr algn="l">
                        <a:lnSpc>
                          <a:spcPct val="90000"/>
                        </a:lnSpc>
                      </a:pPr>
                      <a:r>
                        <a:rPr kumimoji="1"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経済産業省</a:t>
                      </a:r>
                      <a:endParaRPr kumimoji="1" lang="ja-JP" altLang="en-US" sz="8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（独法）製品評価技術基盤機構（</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NITE</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東京都渋谷区</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国際評価技術本部　等</a:t>
                      </a: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大阪市中央区</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2502">
                <a:tc vMerge="1">
                  <a:txBody>
                    <a:bodyPr/>
                    <a:lstStyle/>
                    <a:p>
                      <a:pPr algn="l">
                        <a:lnSpc>
                          <a:spcPts val="1000"/>
                        </a:lnSpc>
                      </a:pPr>
                      <a:endParaRPr kumimoji="1" lang="ja-JP" altLang="en-US" sz="1000" b="1" dirty="0">
                        <a:latin typeface="Meiryo UI" pitchFamily="50" charset="-128"/>
                        <a:ea typeface="Meiryo UI" pitchFamily="50" charset="-128"/>
                        <a:cs typeface="Meiryo UI" pitchFamily="50" charset="-128"/>
                      </a:endParaRPr>
                    </a:p>
                  </a:txBody>
                  <a:tcPr anchor="ct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国立研究開発法人エネルギー・産業技術総合開発機構（</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NEDO</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川崎市幸区</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支部</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大阪市北区</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3652">
                <a:tc rowSpan="2">
                  <a:txBody>
                    <a:bodyPr/>
                    <a:lstStyle/>
                    <a:p>
                      <a:pPr algn="l">
                        <a:lnSpc>
                          <a:spcPct val="90000"/>
                        </a:lnSpc>
                      </a:pPr>
                      <a:r>
                        <a:rPr kumimoji="1" lang="ja-JP" altLang="en-US"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国土交通省</a:t>
                      </a:r>
                      <a:endParaRPr kumimoji="1"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東京航空局</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東京都千代田区</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大阪航空局</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大阪市中央区</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3652">
                <a:tc vMerge="1">
                  <a:txBody>
                    <a:bodyPr/>
                    <a:lstStyle/>
                    <a:p>
                      <a:pPr algn="l">
                        <a:lnSpc>
                          <a:spcPts val="1000"/>
                        </a:lnSpc>
                      </a:pPr>
                      <a:endParaRPr kumimoji="1" lang="ja-JP" altLang="en-US" sz="1000" b="1" dirty="0">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a:lnSpc>
                          <a:spcPct val="90000"/>
                        </a:lnSpc>
                        <a:buFont typeface="Arial" pitchFamily="34" charset="0"/>
                        <a:buNone/>
                      </a:pPr>
                      <a:r>
                        <a:rPr kumimoji="1" lang="en-US" altLang="ja-JP" sz="8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a:lnSpc>
                          <a:spcPct val="90000"/>
                        </a:lnSpc>
                        <a:buFont typeface="Arial" pitchFamily="34" charset="0"/>
                        <a:buNone/>
                      </a:pP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航空保安大学校</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大阪府泉佐野市</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3077">
                <a:tc>
                  <a:txBody>
                    <a:bodyPr/>
                    <a:lstStyle/>
                    <a:p>
                      <a:pPr algn="l">
                        <a:lnSpc>
                          <a:spcPct val="90000"/>
                        </a:lnSpc>
                      </a:pPr>
                      <a:r>
                        <a:rPr kumimoji="1" lang="ja-JP" altLang="en-US"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気象庁</a:t>
                      </a:r>
                      <a:endParaRPr kumimoji="1"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本庁、東京管区気象台</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東京都千代田区</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大阪管区気象台</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r>
                        <a:rPr kumimoji="1" lang="zh-CN"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大阪市中央区</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r>
                        <a:rPr kumimoji="1" lang="ja-JP" altLang="en-US" sz="8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本部機能代替拠点（清瀬）の業務継続の準備が整うまでの間、大阪管区気象台が代行</a:t>
                      </a:r>
                      <a:endParaRPr kumimoji="1" lang="ja-JP" altLang="en-US" sz="8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3077">
                <a:tc>
                  <a:txBody>
                    <a:bodyPr/>
                    <a:lstStyle/>
                    <a:p>
                      <a:pPr algn="l">
                        <a:lnSpc>
                          <a:spcPct val="90000"/>
                        </a:lnSpc>
                      </a:pPr>
                      <a:r>
                        <a:rPr kumimoji="1" lang="ja-JP" altLang="en-US"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日本政府観光局（</a:t>
                      </a:r>
                      <a:r>
                        <a:rPr kumimoji="1" lang="en-US" altLang="ja-JP"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JNTO</a:t>
                      </a:r>
                      <a:r>
                        <a:rPr kumimoji="1" lang="ja-JP" altLang="en-US"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パシフィコ横浜国立大ホール</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横浜市西区</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国立京都国際会館</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京都市左京区</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3652">
                <a:tc rowSpan="5">
                  <a:txBody>
                    <a:bodyPr/>
                    <a:lstStyle/>
                    <a:p>
                      <a:pPr algn="l">
                        <a:lnSpc>
                          <a:spcPct val="90000"/>
                        </a:lnSpc>
                      </a:pPr>
                      <a:r>
                        <a:rPr kumimoji="1" lang="ja-JP" altLang="en-US"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その他</a:t>
                      </a:r>
                      <a:endParaRPr kumimoji="1"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国立国会図書館</a:t>
                      </a: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東京都千代田区</a:t>
                      </a: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関西館</a:t>
                      </a: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京都市相楽郡精華町</a:t>
                      </a: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3077">
                <a:tc vMerge="1">
                  <a:txBody>
                    <a:bodyPr/>
                    <a:lstStyle/>
                    <a:p>
                      <a:pPr algn="l">
                        <a:lnSpc>
                          <a:spcPts val="1100"/>
                        </a:lnSpc>
                      </a:pPr>
                      <a:endParaRPr kumimoji="1"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株</a:t>
                      </a: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東京証券取引所</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東京都中央区</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株</a:t>
                      </a: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大阪取引所</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大阪市中央区</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r>
                        <a:rPr lang="ja-JP" altLang="ja-JP" sz="8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バックアップデータセンターを関西へ移転</a:t>
                      </a:r>
                      <a:r>
                        <a:rPr lang="ja-JP" altLang="en-US" sz="8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予定</a:t>
                      </a:r>
                      <a:endParaRPr kumimoji="1" lang="ja-JP" altLang="en-US" sz="8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2502">
                <a:tc vMerge="1">
                  <a:txBody>
                    <a:bodyPr/>
                    <a:lstStyle/>
                    <a:p>
                      <a:endParaRPr kumimoji="1" lang="ja-JP" altLang="en-US"/>
                    </a:p>
                  </a:txBody>
                  <a:tcPr/>
                </a:tc>
                <a:tc>
                  <a:txBody>
                    <a:bodyPr/>
                    <a:lstStyle/>
                    <a:p>
                      <a:pPr marL="0" indent="0" algn="l">
                        <a:lnSpc>
                          <a:spcPct val="90000"/>
                        </a:lnSpc>
                        <a:buFont typeface="Arial" pitchFamily="34" charset="0"/>
                        <a:buNone/>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日本放送協会</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東京都渋谷区</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大阪放送局</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大阪市中央区</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r>
                        <a:rPr kumimoji="1" lang="ja-JP" altLang="en-US" sz="8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東京放送センターが機能を喪失した際は、大阪局から全国の各局に放送を送信できるよう体制を整備</a:t>
                      </a:r>
                      <a:endParaRPr kumimoji="1" lang="ja-JP" altLang="en-US" sz="8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7518">
                <a:tc vMerge="1">
                  <a:txBody>
                    <a:bodyPr/>
                    <a:lstStyle/>
                    <a:p>
                      <a:pPr algn="l">
                        <a:lnSpc>
                          <a:spcPts val="1100"/>
                        </a:lnSpc>
                      </a:pPr>
                      <a:endParaRPr kumimoji="1" lang="ja-JP" altLang="en-US" sz="1000" b="1" dirty="0">
                        <a:latin typeface="Meiryo UI" pitchFamily="50" charset="-128"/>
                        <a:ea typeface="Meiryo UI" pitchFamily="50" charset="-128"/>
                        <a:cs typeface="Meiryo UI" pitchFamily="50" charset="-128"/>
                      </a:endParaRPr>
                    </a:p>
                  </a:txBody>
                  <a:tcPr anchor="ctr">
                    <a:no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日本銀行</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zh-TW" altLang="en-US" sz="800" dirty="0" smtClean="0">
                          <a:latin typeface="メイリオ" panose="020B0604030504040204" pitchFamily="50" charset="-128"/>
                          <a:ea typeface="メイリオ" panose="020B0604030504040204" pitchFamily="50" charset="-128"/>
                          <a:cs typeface="メイリオ" panose="020B0604030504040204" pitchFamily="50" charset="-128"/>
                        </a:rPr>
                        <a:t>東京都中央区</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大阪支店</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大阪市北区</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r>
                        <a:rPr kumimoji="1" lang="ja-JP" altLang="en-US" sz="800" b="1" u="sng" dirty="0" smtClean="0">
                          <a:latin typeface="メイリオ" panose="020B0604030504040204" pitchFamily="50" charset="-128"/>
                          <a:ea typeface="メイリオ" panose="020B0604030504040204" pitchFamily="50" charset="-128"/>
                          <a:cs typeface="メイリオ" panose="020B0604030504040204" pitchFamily="50" charset="-128"/>
                        </a:rPr>
                        <a:t>大阪支店に本店バックアップ機能あり</a:t>
                      </a:r>
                      <a:endParaRPr kumimoji="1" lang="ja-JP" altLang="en-US" sz="800" b="1" u="sng"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2502">
                <a:tc vMerge="1">
                  <a:txBody>
                    <a:bodyPr/>
                    <a:lstStyle/>
                    <a:p>
                      <a:pPr algn="l">
                        <a:lnSpc>
                          <a:spcPct val="90000"/>
                        </a:lnSpc>
                      </a:pPr>
                      <a:endParaRPr kumimoji="1"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ＪＲ各社</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東京都内</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90000"/>
                        </a:lnSpc>
                        <a:buFont typeface="Arial" pitchFamily="34" charset="0"/>
                        <a:buNone/>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ＪＲ各社</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l">
                        <a:lnSpc>
                          <a:spcPct val="90000"/>
                        </a:lnSpc>
                        <a:buFont typeface="Arial" pitchFamily="34" charset="0"/>
                        <a:buNone/>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大阪市淀川区</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l" defTabSz="914400" rtl="0" eaLnBrk="1" fontAlgn="auto" latinLnBrk="0" hangingPunct="1">
                        <a:lnSpc>
                          <a:spcPct val="90000"/>
                        </a:lnSpc>
                        <a:spcBef>
                          <a:spcPts val="0"/>
                        </a:spcBef>
                        <a:spcAft>
                          <a:spcPts val="0"/>
                        </a:spcAft>
                        <a:buClrTx/>
                        <a:buSzTx/>
                        <a:buFont typeface="Arial" pitchFamily="34" charset="0"/>
                        <a:buNone/>
                        <a:tabLst/>
                        <a:defRPr/>
                      </a:pPr>
                      <a:r>
                        <a:rPr kumimoji="1" lang="ja-JP" altLang="en-US" sz="8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東海道・山陽新幹線について、大阪にある第２総合指令所に東京から博多までの運行管理のバックアップ機能あり</a:t>
                      </a:r>
                      <a:endParaRPr kumimoji="1" lang="ja-JP" altLang="en-US" sz="8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正方形/長方形 5"/>
          <p:cNvSpPr/>
          <p:nvPr/>
        </p:nvSpPr>
        <p:spPr>
          <a:xfrm>
            <a:off x="251520" y="404664"/>
            <a:ext cx="8208912"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defRPr/>
            </a:pPr>
            <a:r>
              <a:rPr lang="ja-JP" altLang="en-US" sz="16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大阪・関西に立地する国関係機関</a:t>
            </a: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a:t>
            </a:r>
            <a:endPar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179512" y="6453336"/>
            <a:ext cx="871296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地方</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航空局・管区気象台以外の地方支分部局は除く。</a:t>
            </a:r>
          </a:p>
          <a:p>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上記</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の他、「政府関係機関移転基本方針（</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H28.3</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閣議決定）」に基づく文化庁等の移転に向けた動きがある。</a:t>
            </a:r>
          </a:p>
        </p:txBody>
      </p:sp>
      <p:sp>
        <p:nvSpPr>
          <p:cNvPr id="8" name="スライド番号プレースホルダー 2"/>
          <p:cNvSpPr>
            <a:spLocks noGrp="1"/>
          </p:cNvSpPr>
          <p:nvPr/>
        </p:nvSpPr>
        <p:spPr>
          <a:xfrm>
            <a:off x="6948264" y="652534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kumimoji="1" lang="ja-JP" altLang="en-US" smtClean="0">
                <a:latin typeface="メイリオ" panose="020B0604030504040204" pitchFamily="50" charset="-128"/>
                <a:ea typeface="メイリオ" panose="020B0604030504040204" pitchFamily="50" charset="-128"/>
                <a:cs typeface="メイリオ" panose="020B0604030504040204" pitchFamily="50" charset="-128"/>
              </a:rPr>
              <a:pPr/>
              <a:t>13</a:t>
            </a:fld>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2674727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384"/>
            <a:ext cx="9144000" cy="540000"/>
          </a:xfrm>
          <a:prstGeom prst="rect">
            <a:avLst/>
          </a:prstGeom>
          <a:gradFill flip="none" rotWithShape="1">
            <a:gsLst>
              <a:gs pos="0">
                <a:schemeClr val="tx2"/>
              </a:gs>
              <a:gs pos="10000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rtlCol="0" anchor="ctr"/>
          <a:lstStyle/>
          <a:p>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（参考）大阪・関西のポテンシャル　②関西</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における首都中枢機能バックアップの想定</a:t>
            </a:r>
          </a:p>
        </p:txBody>
      </p:sp>
      <p:graphicFrame>
        <p:nvGraphicFramePr>
          <p:cNvPr id="7" name="表 6"/>
          <p:cNvGraphicFramePr>
            <a:graphicFrameLocks noGrp="1"/>
          </p:cNvGraphicFramePr>
          <p:nvPr>
            <p:extLst>
              <p:ext uri="{D42A27DB-BD31-4B8C-83A1-F6EECF244321}">
                <p14:modId xmlns:p14="http://schemas.microsoft.com/office/powerpoint/2010/main" val="641949284"/>
              </p:ext>
            </p:extLst>
          </p:nvPr>
        </p:nvGraphicFramePr>
        <p:xfrm>
          <a:off x="323528" y="1268760"/>
          <a:ext cx="8568952" cy="5256584"/>
        </p:xfrm>
        <a:graphic>
          <a:graphicData uri="http://schemas.openxmlformats.org/drawingml/2006/table">
            <a:tbl>
              <a:tblPr firstRow="1" bandRow="1">
                <a:tableStyleId>{5C22544A-7EE6-4342-B048-85BDC9FD1C3A}</a:tableStyleId>
              </a:tblPr>
              <a:tblGrid>
                <a:gridCol w="1872208"/>
                <a:gridCol w="3528392"/>
                <a:gridCol w="3168352"/>
              </a:tblGrid>
              <a:tr h="265993">
                <a:tc>
                  <a:txBody>
                    <a:bodyPr/>
                    <a:lstStyle/>
                    <a:p>
                      <a:pPr algn="ctr">
                        <a:lnSpc>
                          <a:spcPct val="90000"/>
                        </a:lnSpc>
                      </a:pPr>
                      <a:r>
                        <a:rPr kumimoji="1"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バックアップ機能</a:t>
                      </a:r>
                      <a:endPar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c>
                  <a:txBody>
                    <a:bodyPr/>
                    <a:lstStyle/>
                    <a:p>
                      <a:pPr algn="ctr">
                        <a:lnSpc>
                          <a:spcPct val="90000"/>
                        </a:lnSpc>
                      </a:pPr>
                      <a:r>
                        <a:rPr kumimoji="1"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概要・活動イメージ</a:t>
                      </a:r>
                      <a:endPar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c>
                  <a:txBody>
                    <a:bodyPr/>
                    <a:lstStyle/>
                    <a:p>
                      <a:pPr algn="ctr">
                        <a:lnSpc>
                          <a:spcPct val="90000"/>
                        </a:lnSpc>
                      </a:pPr>
                      <a:r>
                        <a:rPr kumimoji="1"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活用可能な資源（例）</a:t>
                      </a:r>
                      <a:endPar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r>
              <a:tr h="265993">
                <a:tc gridSpan="3">
                  <a:txBody>
                    <a:bodyPr/>
                    <a:lstStyle/>
                    <a:p>
                      <a:pPr>
                        <a:lnSpc>
                          <a:spcPct val="90000"/>
                        </a:lnSpc>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災害対策本部機能のバックアップ</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c hMerge="1">
                  <a:txBody>
                    <a:bodyPr/>
                    <a:lstStyle/>
                    <a:p>
                      <a:endParaRPr kumimoji="1" lang="ja-JP" altLang="en-US"/>
                    </a:p>
                  </a:txBody>
                  <a:tcPr/>
                </a:tc>
                <a:tc hMerge="1">
                  <a:txBody>
                    <a:bodyPr/>
                    <a:lstStyle/>
                    <a:p>
                      <a:endParaRPr kumimoji="1" lang="ja-JP" altLang="en-US"/>
                    </a:p>
                  </a:txBody>
                  <a:tcPr/>
                </a:tc>
              </a:tr>
              <a:tr h="800616">
                <a:tc>
                  <a:txBody>
                    <a:bodyPr/>
                    <a:lstStyle/>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①応急復旧対策・復興対策の意思決定を担う拠点</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c>
                  <a:txBody>
                    <a:bodyPr/>
                    <a:lstStyle/>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○国の災害対策本部を関西で立ち上げる</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・緊急災害対策本部を関西に設置　　・被災地情報の収集　　　</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・全国自治体、海外への応援要請　　・応急対策、特例の公布</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・緊急時に対応する広報　　　　　　・国会の開催場所を確保 </a:t>
                      </a:r>
                      <a:r>
                        <a:rPr kumimoji="1" lang="ja-JP" altLang="en-US" sz="10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c>
                  <a:txBody>
                    <a:bodyPr/>
                    <a:lstStyle/>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大阪合同庁舎</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号館（大規模地震発生時の現地対策本部）</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京都国際会館、大阪国際会議場、神戸国際会議場、インテックス大阪　　　国出先機関　等</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r>
              <a:tr h="265993">
                <a:tc gridSpan="3">
                  <a:txBody>
                    <a:bodyPr/>
                    <a:lstStyle/>
                    <a:p>
                      <a:pPr>
                        <a:lnSpc>
                          <a:spcPct val="90000"/>
                        </a:lnSpc>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応急対策業務・復旧復興業務のバックアップ　</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c hMerge="1">
                  <a:txBody>
                    <a:bodyPr/>
                    <a:lstStyle/>
                    <a:p>
                      <a:endParaRPr kumimoji="1" lang="ja-JP" altLang="en-US"/>
                    </a:p>
                  </a:txBody>
                  <a:tcPr/>
                </a:tc>
                <a:tc hMerge="1">
                  <a:txBody>
                    <a:bodyPr/>
                    <a:lstStyle/>
                    <a:p>
                      <a:endParaRPr kumimoji="1" lang="ja-JP" altLang="en-US"/>
                    </a:p>
                  </a:txBody>
                  <a:tcPr/>
                </a:tc>
              </a:tr>
              <a:tr h="941912">
                <a:tc>
                  <a:txBody>
                    <a:bodyPr/>
                    <a:lstStyle/>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②国際社会への情報発信・外交拠点</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c>
                  <a:txBody>
                    <a:bodyPr/>
                    <a:lstStyle/>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○海外への情報発信拠点を関西に設置する</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・駐日外国公館の首都待避に伴い外務省機能を移設</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・駐日外国公館の業務サポート</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・駐日外国公館、国際機関、海外プレス等への広報</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・安否確認等、海外からの問い合わせ対応　　・援助の受入　等</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c>
                  <a:txBody>
                    <a:bodyPr/>
                    <a:lstStyle/>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外務省大阪分室</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NHK</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大阪放送局、民放</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社、各新聞社大阪本社</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外資系企業・駐日外国公館の集積　等</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r>
              <a:tr h="904554">
                <a:tc>
                  <a:txBody>
                    <a:bodyPr/>
                    <a:lstStyle/>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③産業活動の継続支援と官民協働による復興拠点</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c>
                  <a:txBody>
                    <a:bodyPr/>
                    <a:lstStyle/>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○官民協働による復興拠点を関西に設置する</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・金融庁等の本省機能を逐次移設</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・金融機能の確保と金融市場の安定化</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・民間企業本社との連絡・調整</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・民間事業と連携した復旧・復興事業の実施　等</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c>
                  <a:txBody>
                    <a:bodyPr/>
                    <a:lstStyle/>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日本銀行大阪支店、大阪証券取引所</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関西に本社を置く企業、東京に本社がある企業の支社等の集積</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阪神淡路大震災の経験を有する民間企業・</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NPO</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　等</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r>
              <a:tr h="800616">
                <a:tc>
                  <a:txBody>
                    <a:bodyPr/>
                    <a:lstStyle/>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④被災した首都圏復興の支援拠点</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c>
                  <a:txBody>
                    <a:bodyPr/>
                    <a:lstStyle/>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○首都圏復興の支援拠点を関西に設置する</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・国内外からの救命隊の受入　　・国内外からの緊急物資の受入</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・復興資材・機材、海外要人等の受入</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・首都圏への災害時ロジティクスの実施　等</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c>
                  <a:txBody>
                    <a:bodyPr/>
                    <a:lstStyle/>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人と防災未来センター</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三木総合防災公園、堺</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区基幹的広域防災拠点</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関西国際空港、大阪国際空港、神戸空港、阪神港</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国際防災・人道支援拠点　等</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r>
              <a:tr h="265993">
                <a:tc gridSpan="3">
                  <a:txBody>
                    <a:bodyPr/>
                    <a:lstStyle/>
                    <a:p>
                      <a:pPr>
                        <a:lnSpc>
                          <a:spcPct val="90000"/>
                        </a:lnSpc>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首都圏からの長期避難（通常業務の継続）</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c hMerge="1">
                  <a:txBody>
                    <a:bodyPr/>
                    <a:lstStyle/>
                    <a:p>
                      <a:endParaRPr kumimoji="1" lang="ja-JP" altLang="en-US"/>
                    </a:p>
                  </a:txBody>
                  <a:tcPr/>
                </a:tc>
                <a:tc hMerge="1">
                  <a:txBody>
                    <a:bodyPr/>
                    <a:lstStyle/>
                    <a:p>
                      <a:endParaRPr kumimoji="1" lang="ja-JP" altLang="en-US"/>
                    </a:p>
                  </a:txBody>
                  <a:tcPr/>
                </a:tc>
              </a:tr>
              <a:tr h="744914">
                <a:tc>
                  <a:txBody>
                    <a:bodyPr/>
                    <a:lstStyle/>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⑤産業国際競争力への影響を最小に食い止める「知の拠点・知財の砦」</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c>
                  <a:txBody>
                    <a:bodyPr/>
                    <a:lstStyle/>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○産業活動を継続し、国の競争力維持に資する体制を関西に構築する</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・研究活動の継続体制の構築（資機材、スペース等を提供）</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・データバックアップシステムの活用</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c>
                  <a:txBody>
                    <a:bodyPr/>
                    <a:lstStyle/>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関西文化学術研究都市（けいはんな学研都市）、神戸医療産業都市、北大阪バイオクラスター、ナレッジキャピタル（うめきた）</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国立国会図書館関西館・「京」コンピュータ　等</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r>
            </a:tbl>
          </a:graphicData>
        </a:graphic>
      </p:graphicFrame>
      <p:sp>
        <p:nvSpPr>
          <p:cNvPr id="8" name="正方形/長方形 7"/>
          <p:cNvSpPr/>
          <p:nvPr/>
        </p:nvSpPr>
        <p:spPr>
          <a:xfrm>
            <a:off x="5076056" y="907604"/>
            <a:ext cx="4680520" cy="3611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14000"/>
              </a:lnSpc>
              <a:defRPr/>
            </a:pPr>
            <a:r>
              <a:rPr lang="ja-JP" altLang="en-US" sz="8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出典</a:t>
            </a:r>
            <a:r>
              <a:rPr lang="ja-JP" altLang="en-US" sz="8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H24 </a:t>
            </a:r>
            <a:r>
              <a:rPr lang="ja-JP" altLang="en-US" sz="8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関西</a:t>
            </a:r>
            <a:r>
              <a:rPr lang="ja-JP" altLang="en-US" sz="8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広域連合</a:t>
            </a:r>
            <a:r>
              <a:rPr lang="ja-JP" altLang="en-US" sz="8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ほか「</a:t>
            </a:r>
            <a:r>
              <a:rPr lang="ja-JP" altLang="en-US" sz="8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首都中枢機能のバックアップに関する調査」</a:t>
            </a:r>
          </a:p>
        </p:txBody>
      </p:sp>
      <p:sp>
        <p:nvSpPr>
          <p:cNvPr id="9" name="スライド番号プレースホルダー 2"/>
          <p:cNvSpPr>
            <a:spLocks noGrp="1"/>
          </p:cNvSpPr>
          <p:nvPr/>
        </p:nvSpPr>
        <p:spPr>
          <a:xfrm>
            <a:off x="7046912" y="652534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kumimoji="1" lang="ja-JP" altLang="en-US" smtClean="0">
                <a:latin typeface="メイリオ" panose="020B0604030504040204" pitchFamily="50" charset="-128"/>
                <a:ea typeface="メイリオ" panose="020B0604030504040204" pitchFamily="50" charset="-128"/>
                <a:cs typeface="メイリオ" panose="020B0604030504040204" pitchFamily="50" charset="-128"/>
              </a:rPr>
              <a:pPr/>
              <a:t>14</a:t>
            </a:fld>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251520" y="620688"/>
            <a:ext cx="4896544"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関西</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おける首都中枢機能バックアップの想定</a:t>
            </a:r>
            <a:endParaRPr kumimoji="1"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050216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2"/>
          <p:cNvSpPr>
            <a:spLocks noGrp="1"/>
          </p:cNvSpPr>
          <p:nvPr/>
        </p:nvSpPr>
        <p:spPr>
          <a:xfrm>
            <a:off x="7046912" y="652534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kumimoji="1" lang="ja-JP" altLang="en-US" smtClean="0">
                <a:latin typeface="メイリオ" panose="020B0604030504040204" pitchFamily="50" charset="-128"/>
                <a:ea typeface="メイリオ" panose="020B0604030504040204" pitchFamily="50" charset="-128"/>
                <a:cs typeface="メイリオ" panose="020B0604030504040204" pitchFamily="50" charset="-128"/>
              </a:rPr>
              <a:pPr/>
              <a:t>15</a:t>
            </a:fld>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323528" y="620688"/>
            <a:ext cx="8208912"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defRPr/>
            </a:pPr>
            <a:r>
              <a:rPr lang="en-US" altLang="ja-JP" sz="16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H24 </a:t>
            </a:r>
            <a:r>
              <a:rPr lang="ja-JP" altLang="en-US" sz="16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関西広域連合ほか「首都中枢機能のバックアップに関する調査</a:t>
            </a:r>
            <a:r>
              <a:rPr lang="ja-JP" altLang="en-US" sz="16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」以降の動き</a:t>
            </a:r>
            <a:endParaRPr lang="ja-JP" altLang="en-US" sz="16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0" y="-27384"/>
            <a:ext cx="9144000" cy="540000"/>
          </a:xfrm>
          <a:prstGeom prst="rect">
            <a:avLst/>
          </a:prstGeom>
          <a:gradFill flip="none" rotWithShape="1">
            <a:gsLst>
              <a:gs pos="0">
                <a:schemeClr val="tx2"/>
              </a:gs>
              <a:gs pos="10000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rtlCol="0" anchor="ctr"/>
          <a:lstStyle/>
          <a:p>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（参考）大阪・関西のポテンシャル　③近年の動き</a:t>
            </a:r>
            <a:endParaRPr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319383072"/>
              </p:ext>
            </p:extLst>
          </p:nvPr>
        </p:nvGraphicFramePr>
        <p:xfrm>
          <a:off x="395536" y="1229463"/>
          <a:ext cx="8208912" cy="5151865"/>
        </p:xfrm>
        <a:graphic>
          <a:graphicData uri="http://schemas.openxmlformats.org/drawingml/2006/table">
            <a:tbl>
              <a:tblPr firstRow="1" bandRow="1">
                <a:tableStyleId>{5C22544A-7EE6-4342-B048-85BDC9FD1C3A}</a:tableStyleId>
              </a:tblPr>
              <a:tblGrid>
                <a:gridCol w="2016224"/>
                <a:gridCol w="3960440"/>
                <a:gridCol w="2232248"/>
              </a:tblGrid>
              <a:tr h="526795">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内容</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バックアップ機能</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（前頁の区分）</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r>
              <a:tr h="699831">
                <a:tc>
                  <a:txBody>
                    <a:bodyPr/>
                    <a:lstStyle/>
                    <a:p>
                      <a:r>
                        <a:rPr lang="ja-JP" altLang="en-US" sz="120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ＮＨＫ</a:t>
                      </a:r>
                      <a:endParaRPr kumimoji="1" lang="ja-JP" altLang="en-US" sz="12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lang="ja-JP"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平日14時の全国ニュースは</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2016年10月より</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NHK</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大阪放送局</a:t>
                      </a:r>
                      <a:r>
                        <a:rPr lang="ja-JP"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ニューススタジオから伝える</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②国際社会への情報発信・外交拠点</a:t>
                      </a:r>
                    </a:p>
                    <a:p>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r>
              <a:tr h="1022603">
                <a:tc>
                  <a:txBody>
                    <a:bodyPr/>
                    <a:lstStyle/>
                    <a:p>
                      <a:r>
                        <a:rPr lang="ja-JP" altLang="ja-JP" sz="120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日本取引所</a:t>
                      </a:r>
                      <a:endParaRPr kumimoji="1" lang="ja-JP" altLang="en-US" sz="12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lang="ja-JP"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株式売買などのバックアップデータセンターを</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2021</a:t>
                      </a:r>
                      <a:r>
                        <a:rPr lang="ja-JP"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年度以降に関西へ移転する方針</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kern="12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ja-JP" sz="1200" kern="1200" dirty="0" smtClean="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現行システムの更新時期に合わせ、バックアップ拠点を関西に移す方向</a:t>
                      </a:r>
                      <a:r>
                        <a:rPr kumimoji="1" lang="ja-JP" altLang="en-US" sz="1200" kern="1200" dirty="0" smtClean="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kern="1200" dirty="0" smtClean="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endParaRPr>
                    </a:p>
                    <a:p>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③産業活動の継続支援と官民協働による復興拠点</a:t>
                      </a:r>
                    </a:p>
                    <a:p>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r>
              <a:tr h="1086647">
                <a:tc>
                  <a:txBody>
                    <a:bodyPr/>
                    <a:lstStyle/>
                    <a:p>
                      <a:r>
                        <a:rPr lang="ja-JP" altLang="ja-JP" sz="120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東京海上日動火災保険</a:t>
                      </a:r>
                      <a:r>
                        <a:rPr lang="en-US" altLang="ja-JP" sz="120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20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株</a:t>
                      </a:r>
                      <a:r>
                        <a:rPr lang="en-US" altLang="ja-JP" sz="120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ja-JP" altLang="ja-JP" sz="1200" kern="12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本店が被災した場合は、関西地区に「関西バックアップ本部」を設置し、安否確認、建物安全確認、救援物資の手配等の初動対応と、地震保険の事故受付等の保険業務、その他状況に応じて必要事項の全店への指示・連絡等、本店災害対策本部の業務を行う</a:t>
                      </a:r>
                      <a:endParaRPr kumimoji="1" lang="en-US" altLang="ja-JP" sz="1200" kern="12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③産業活動の継続支援と官民協働による復興拠点</a:t>
                      </a:r>
                    </a:p>
                    <a:p>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r>
              <a:tr h="836675">
                <a:tc>
                  <a:txBody>
                    <a:bodyPr/>
                    <a:lstStyle/>
                    <a:p>
                      <a:r>
                        <a:rPr lang="en-US" altLang="ja-JP" sz="120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AIG</a:t>
                      </a:r>
                      <a:r>
                        <a:rPr lang="ja-JP" altLang="en-US" sz="120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ジャパン・グループ </a:t>
                      </a:r>
                      <a:endParaRPr kumimoji="1" lang="ja-JP" altLang="en-US" sz="12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グランフロント大阪に人事・総務部門の一部の本社機能を</a:t>
                      </a:r>
                      <a:r>
                        <a:rPr kumimoji="1" lang="en-US" altLang="ja-JP" sz="1200" kern="12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2016</a:t>
                      </a:r>
                      <a:r>
                        <a:rPr kumimoji="1" lang="ja-JP" altLang="ja-JP" sz="1200" kern="12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1" lang="ja-JP" altLang="en-US" sz="1200" kern="12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に</a:t>
                      </a:r>
                      <a:r>
                        <a:rPr kumimoji="1" lang="ja-JP" altLang="ja-JP" sz="1200" kern="12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移すとともに、東京に次ぐ第二の拠点オフィスを設置し、東京で大災害が発生したときに事業継続できるようにする</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③産業活動の継続支援と官民協働による復興拠点</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r>
              <a:tr h="979314">
                <a:tc>
                  <a:txBody>
                    <a:bodyPr/>
                    <a:lstStyle/>
                    <a:p>
                      <a:r>
                        <a:rPr lang="ja-JP" altLang="en-US" sz="120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新生銀行</a:t>
                      </a:r>
                      <a:endParaRPr kumimoji="1" lang="ja-JP" altLang="en-US" sz="12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東京本社のバックアップとして、大阪支社に日銀との資金決済ができるシステムの整備等の本社代替機能を持たせている</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③産業活動の継続支援と官民協働による復興拠点</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r>
            </a:tbl>
          </a:graphicData>
        </a:graphic>
      </p:graphicFrame>
    </p:spTree>
    <p:extLst>
      <p:ext uri="{BB962C8B-B14F-4D97-AF65-F5344CB8AC3E}">
        <p14:creationId xmlns:p14="http://schemas.microsoft.com/office/powerpoint/2010/main" val="203599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0" y="0"/>
            <a:ext cx="9144000" cy="540000"/>
          </a:xfrm>
          <a:prstGeom prst="rect">
            <a:avLst/>
          </a:prstGeom>
          <a:gradFill flip="none" rotWithShape="1">
            <a:gsLst>
              <a:gs pos="0">
                <a:schemeClr val="tx2"/>
              </a:gs>
              <a:gs pos="10000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本研究会での検討</a:t>
            </a: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イメージ</a:t>
            </a:r>
          </a:p>
        </p:txBody>
      </p:sp>
      <p:sp>
        <p:nvSpPr>
          <p:cNvPr id="54" name="正方形/長方形 53"/>
          <p:cNvSpPr/>
          <p:nvPr/>
        </p:nvSpPr>
        <p:spPr>
          <a:xfrm>
            <a:off x="251520" y="1340768"/>
            <a:ext cx="8640960" cy="954024"/>
          </a:xfrm>
          <a:prstGeom prst="rect">
            <a:avLst/>
          </a:prstGeom>
          <a:solidFill>
            <a:schemeClr val="tx2">
              <a:lumMod val="20000"/>
              <a:lumOff val="80000"/>
            </a:schemeClr>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大阪・関西を首都機能バックアップ拠点とするため、①大阪</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・関西が取り組むべき</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こと、②国</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へ働きかけるべき</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ことを検討する。</a:t>
            </a:r>
            <a:endParaRPr lang="en-US" altLang="ja-JP" sz="1400" b="1" strike="sng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a:xfrm>
            <a:off x="4788024" y="5229200"/>
            <a:ext cx="4104456" cy="1152128"/>
          </a:xfrm>
          <a:prstGeom prst="rect">
            <a:avLst/>
          </a:prstGeom>
          <a:solidFill>
            <a:schemeClr val="bg1"/>
          </a:solidFill>
          <a:ln w="12700">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14000"/>
              </a:lnSpc>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（検討の方向性）</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非常時</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に大阪・関西を</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首都機能の</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代替拠点と</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BCP</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の観点や、国土</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強靭化・国土形成といった</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レジリエンスの観点で</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国への働きかけの具体的な取組みの方法を検討。</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スライド番号プレースホルダー 2"/>
          <p:cNvSpPr>
            <a:spLocks noGrp="1"/>
          </p:cNvSpPr>
          <p:nvPr>
            <p:ph type="sldNum" sz="quarter" idx="12"/>
          </p:nvPr>
        </p:nvSpPr>
        <p:spPr>
          <a:xfrm>
            <a:off x="7046912" y="6520259"/>
            <a:ext cx="2133600" cy="365125"/>
          </a:xfrm>
        </p:spPr>
        <p:txBody>
          <a:bodyPr/>
          <a:lstStyle/>
          <a:p>
            <a:fld id="{D2D8002D-B5B0-4BAC-B1F6-782DDCCE6D9C}" type="slidenum">
              <a:rPr kumimoji="1" lang="ja-JP" altLang="en-US"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pPr/>
              <a:t>2</a:t>
            </a:fld>
            <a:endPar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262373" y="728736"/>
            <a:ext cx="2221395" cy="32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本研究会の検討事項</a:t>
            </a:r>
            <a:endParaRPr kumimoji="1" lang="ja-JP" altLang="en-US" sz="1400" strike="sngStrike"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正方形/長方形 16"/>
          <p:cNvSpPr/>
          <p:nvPr/>
        </p:nvSpPr>
        <p:spPr>
          <a:xfrm>
            <a:off x="251520" y="5229200"/>
            <a:ext cx="4104456" cy="1152128"/>
          </a:xfrm>
          <a:prstGeom prst="rect">
            <a:avLst/>
          </a:prstGeom>
          <a:solidFill>
            <a:schemeClr val="bg1"/>
          </a:solidFill>
          <a:ln w="12700">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14000"/>
              </a:lnSpc>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（検討の方向性）</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大阪・関西の国出先機関と自治体、関係機関の役割の明確化の検討や、更なる連携強化に向けた取組みを検討。</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、企業中枢</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機能や</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物流</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機能等、経済活動の</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維持・</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継続に</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向けた</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取組みを検討。</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pP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下矢印 5"/>
          <p:cNvSpPr/>
          <p:nvPr/>
        </p:nvSpPr>
        <p:spPr>
          <a:xfrm>
            <a:off x="6192180" y="4653136"/>
            <a:ext cx="1296144" cy="432048"/>
          </a:xfrm>
          <a:prstGeom prst="down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下矢印 18"/>
          <p:cNvSpPr/>
          <p:nvPr/>
        </p:nvSpPr>
        <p:spPr>
          <a:xfrm>
            <a:off x="1619672" y="4653136"/>
            <a:ext cx="1296144" cy="432048"/>
          </a:xfrm>
          <a:prstGeom prst="down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0" name="正方形/長方形 19"/>
          <p:cNvSpPr/>
          <p:nvPr/>
        </p:nvSpPr>
        <p:spPr>
          <a:xfrm>
            <a:off x="4788024" y="2853088"/>
            <a:ext cx="4104456" cy="1656032"/>
          </a:xfrm>
          <a:prstGeom prst="rect">
            <a:avLst/>
          </a:prstGeom>
          <a:solidFill>
            <a:schemeClr val="bg1"/>
          </a:solidFill>
          <a:ln w="12700">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14000"/>
              </a:lnSpc>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（国の現状）</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政府業務継続計画（</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H26.3</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）において、東京圏外への政府の代替拠点の在り方等の検討については今後の検討課題とされている中、今年度、内閣府では東京圏外における代替拠点の優位性を評価するための基礎調査に着手予定。</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また、金融システムのバックアップや企業連携型</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BCP</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の構築などを掲げた国土強靭化の取組みも進む。</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p:cNvSpPr/>
          <p:nvPr/>
        </p:nvSpPr>
        <p:spPr>
          <a:xfrm>
            <a:off x="251520" y="2853088"/>
            <a:ext cx="4104456" cy="1656032"/>
          </a:xfrm>
          <a:prstGeom prst="rect">
            <a:avLst/>
          </a:prstGeom>
          <a:solidFill>
            <a:schemeClr val="bg1"/>
          </a:solidFill>
          <a:ln w="12700">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14000"/>
              </a:lnSpc>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（大阪・関西の現状</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a:lnSpc>
                <a:spcPct val="114000"/>
              </a:lnSpc>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大阪・関西では、これまでの独自の調査や検討等を通じて、大阪・関西が首都機能を代替できるポテンシャルを十分有していることを示してきた。</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ただし、大阪・関西の各機関が果たすべき役割の整理、平時も含めた大阪・関西の取組みの具体化に向けた検討を行うまでには至っていない。</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4788024" y="2565056"/>
            <a:ext cx="2221395"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a:t>
            </a:r>
            <a:r>
              <a:rPr kumimoji="1"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国への働きかけ</a:t>
            </a: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251520" y="2565056"/>
            <a:ext cx="2221395"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大阪・関西の取組み</a:t>
            </a: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723309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2"/>
          <p:cNvSpPr>
            <a:spLocks noGrp="1"/>
          </p:cNvSpPr>
          <p:nvPr>
            <p:ph type="sldNum" sz="quarter" idx="12"/>
          </p:nvPr>
        </p:nvSpPr>
        <p:spPr>
          <a:xfrm>
            <a:off x="7046912" y="10336683"/>
            <a:ext cx="2133600" cy="365125"/>
          </a:xfrm>
        </p:spPr>
        <p:txBody>
          <a:bodyPr/>
          <a:lstStyle/>
          <a:p>
            <a:fld id="{D2D8002D-B5B0-4BAC-B1F6-782DDCCE6D9C}" type="slidenum">
              <a:rPr kumimoji="1" lang="ja-JP" altLang="en-US" smtClean="0">
                <a:latin typeface="メイリオ" panose="020B0604030504040204" pitchFamily="50" charset="-128"/>
                <a:ea typeface="メイリオ" panose="020B0604030504040204" pitchFamily="50" charset="-128"/>
                <a:cs typeface="メイリオ" panose="020B0604030504040204" pitchFamily="50" charset="-128"/>
              </a:rPr>
              <a:t>3</a:t>
            </a:fld>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テキスト ボックス 1"/>
          <p:cNvSpPr txBox="1"/>
          <p:nvPr/>
        </p:nvSpPr>
        <p:spPr>
          <a:xfrm>
            <a:off x="300336" y="2165154"/>
            <a:ext cx="8304112" cy="3006592"/>
          </a:xfrm>
          <a:prstGeom prst="rect">
            <a:avLst/>
          </a:prstGeom>
          <a:solidFill>
            <a:schemeClr val="accent1">
              <a:lumMod val="40000"/>
              <a:lumOff val="60000"/>
            </a:schemeClr>
          </a:solidFill>
        </p:spPr>
        <p:txBody>
          <a:bodyPr wrap="square" rtlCol="0" anchor="ctr" anchorCtr="0">
            <a:spAutoFit/>
          </a:bodyPr>
          <a:lstStyle/>
          <a:p>
            <a:pPr>
              <a:lnSpc>
                <a:spcPct val="125000"/>
              </a:lnSpc>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４</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．取組みの方向性</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25000"/>
              </a:lnSpc>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（１）大阪</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・関西の</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取組み（バックアップエリアとしての体制構築に向けて</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125000"/>
              </a:lnSpc>
            </a:pP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　大阪・関西のポテンシャルを踏まえ、果たすべき役割を検討・</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整理</a:t>
            </a:r>
            <a:endParaRPr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125000"/>
              </a:lnSpc>
            </a:pP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　大阪・関西自らの取組みとして実施すべきことについて</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、非常時</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・平時という観点で取組み</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の方向性</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を示す</a:t>
            </a:r>
          </a:p>
          <a:p>
            <a:pPr>
              <a:lnSpc>
                <a:spcPct val="125000"/>
              </a:lnSpc>
            </a:pP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例：</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大阪府・大阪市、府内市町村の</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取組み</a:t>
            </a:r>
          </a:p>
          <a:p>
            <a:pPr>
              <a:lnSpc>
                <a:spcPct val="125000"/>
              </a:lnSpc>
            </a:pP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関西圏の国機関、広域連合、各府県・市町村の</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取組み</a:t>
            </a:r>
          </a:p>
          <a:p>
            <a:pPr>
              <a:lnSpc>
                <a:spcPct val="125000"/>
              </a:lnSpc>
            </a:pP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経済界との連携による取組み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など</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25000"/>
              </a:lnSpc>
            </a:pPr>
            <a:endParaRPr lang="en-US" altLang="ja-JP" sz="1050" b="1" u="sng"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125000"/>
              </a:lnSpc>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（２）国への働きかけ（</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大阪・関西のバックアップエリアとしての位置付けに向けて）</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125000"/>
              </a:lnSpc>
            </a:pP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　具体的な働きかけの内容等、取組みの方向性について、次の観点で取組みの方向性を整理</a:t>
            </a:r>
          </a:p>
          <a:p>
            <a:pPr>
              <a:lnSpc>
                <a:spcPct val="125000"/>
              </a:lnSpc>
            </a:pP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・非常時に大阪・関西を首都の代替拠点と</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する</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BCP</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観点</a:t>
            </a:r>
          </a:p>
          <a:p>
            <a:pPr>
              <a:lnSpc>
                <a:spcPct val="125000"/>
              </a:lnSpc>
            </a:pP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・国土強靭化・国土形成といったレジリエンスの観点</a:t>
            </a:r>
          </a:p>
          <a:p>
            <a:pPr>
              <a:lnSpc>
                <a:spcPct val="125000"/>
              </a:lnSpc>
            </a:pP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　関西広域連合において検討が進む</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「我が国</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の防災・減災体制の</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あり方に係る検討（防災庁</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仮称</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創設の提案）」の</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25000"/>
              </a:lnSpc>
            </a:pP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動き</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との連携</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も今後</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検討</a:t>
            </a:r>
          </a:p>
        </p:txBody>
      </p:sp>
      <p:sp>
        <p:nvSpPr>
          <p:cNvPr id="24" name="正方形/長方形 23"/>
          <p:cNvSpPr/>
          <p:nvPr/>
        </p:nvSpPr>
        <p:spPr>
          <a:xfrm>
            <a:off x="300336" y="1006290"/>
            <a:ext cx="8304112" cy="323165"/>
          </a:xfrm>
          <a:prstGeom prst="rect">
            <a:avLst/>
          </a:prstGeom>
          <a:solidFill>
            <a:schemeClr val="accent1">
              <a:lumMod val="40000"/>
              <a:lumOff val="60000"/>
            </a:schemeClr>
          </a:solidFill>
        </p:spPr>
        <p:txBody>
          <a:bodyPr wrap="square">
            <a:spAutoFit/>
          </a:bodyPr>
          <a:lstStyle/>
          <a:p>
            <a:pPr>
              <a:lnSpc>
                <a:spcPct val="125000"/>
              </a:lnSpc>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２．大阪・関西におけるこれまでの</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議論</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300336" y="585555"/>
            <a:ext cx="8304112" cy="323165"/>
          </a:xfrm>
          <a:prstGeom prst="rect">
            <a:avLst/>
          </a:prstGeom>
          <a:solidFill>
            <a:schemeClr val="accent1">
              <a:lumMod val="40000"/>
              <a:lumOff val="60000"/>
            </a:schemeClr>
          </a:solidFill>
        </p:spPr>
        <p:txBody>
          <a:bodyPr wrap="square">
            <a:spAutoFit/>
          </a:bodyPr>
          <a:lstStyle/>
          <a:p>
            <a:pPr>
              <a:lnSpc>
                <a:spcPct val="125000"/>
              </a:lnSpc>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１．首都機能バックアップの必要性　</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円/楕円 10"/>
          <p:cNvSpPr/>
          <p:nvPr/>
        </p:nvSpPr>
        <p:spPr>
          <a:xfrm>
            <a:off x="3844839" y="5661248"/>
            <a:ext cx="4176000" cy="828572"/>
          </a:xfrm>
          <a:prstGeom prst="ellipse">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正方形/長方形 13"/>
          <p:cNvSpPr/>
          <p:nvPr/>
        </p:nvSpPr>
        <p:spPr>
          <a:xfrm>
            <a:off x="2232248" y="5301208"/>
            <a:ext cx="4572000" cy="2520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lnSpc>
                <a:spcPct val="1140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首都圏での大災害時の</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司令塔機能を担う</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新たな機関の創設</a:t>
            </a:r>
            <a:endPar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円/楕円 19"/>
          <p:cNvSpPr/>
          <p:nvPr/>
        </p:nvSpPr>
        <p:spPr>
          <a:xfrm>
            <a:off x="899592" y="5661248"/>
            <a:ext cx="4176464" cy="828572"/>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1" name="正方形/長方形 20"/>
          <p:cNvSpPr/>
          <p:nvPr/>
        </p:nvSpPr>
        <p:spPr>
          <a:xfrm>
            <a:off x="-900608" y="5085184"/>
            <a:ext cx="457200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（参考）防災庁構想との関係イメージ</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179512" y="103621"/>
            <a:ext cx="6505550" cy="373051"/>
          </a:xfrm>
          <a:prstGeom prst="rect">
            <a:avLst/>
          </a:prstGeom>
          <a:noFill/>
        </p:spPr>
        <p:txBody>
          <a:bodyPr wrap="square" rtlCol="0">
            <a:spAutoFit/>
          </a:bodyPr>
          <a:lstStyle/>
          <a:p>
            <a:pPr>
              <a:lnSpc>
                <a:spcPct val="114000"/>
              </a:lnSpc>
            </a:pP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 本</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研究会で</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の検討を踏まえたとりまとめ</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イメージ（</a:t>
            </a:r>
            <a:r>
              <a:rPr lang="en-US" altLang="ja-JP" sz="1600" b="1" dirty="0">
                <a:latin typeface="メイリオ" panose="020B0604030504040204" pitchFamily="50" charset="-128"/>
                <a:ea typeface="メイリオ" panose="020B0604030504040204" pitchFamily="50" charset="-128"/>
                <a:cs typeface="メイリオ" panose="020B0604030504040204" pitchFamily="50" charset="-128"/>
              </a:rPr>
              <a:t>H29</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年度末）</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1331640" y="6057292"/>
            <a:ext cx="2826568"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首都圏での大災害時の</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14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政治中枢、行政中枢、経済中枢</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のバックアップ</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正方形/長方形 24"/>
          <p:cNvSpPr/>
          <p:nvPr/>
        </p:nvSpPr>
        <p:spPr>
          <a:xfrm>
            <a:off x="4644008" y="6057292"/>
            <a:ext cx="3294112"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日本各地の大災害時</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の司令塔</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機能を</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担う</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140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新た</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な機関の</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創設（</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事前防災、復興も担う）</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p:cNvSpPr/>
          <p:nvPr/>
        </p:nvSpPr>
        <p:spPr>
          <a:xfrm>
            <a:off x="300336" y="1427025"/>
            <a:ext cx="8304112" cy="727122"/>
          </a:xfrm>
          <a:prstGeom prst="rect">
            <a:avLst/>
          </a:prstGeom>
          <a:solidFill>
            <a:schemeClr val="accent1">
              <a:lumMod val="40000"/>
              <a:lumOff val="60000"/>
            </a:schemeClr>
          </a:solidFill>
        </p:spPr>
        <p:txBody>
          <a:bodyPr wrap="square">
            <a:spAutoFit/>
          </a:bodyPr>
          <a:lstStyle/>
          <a:p>
            <a:pPr>
              <a:lnSpc>
                <a:spcPct val="125000"/>
              </a:lnSpc>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．大阪・関西が考える首都機能バックアップ</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125000"/>
              </a:lnSpc>
            </a:pP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・大規模</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災害発生時における業務代替</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などの「</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非常時のバックアップ</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25000"/>
              </a:lnSpc>
            </a:pP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・非常時</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に迅速的確に対応するための体制</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整備など</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「平時からのバックアップ</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という視点で整理</a:t>
            </a:r>
            <a:endParaRPr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p:cNvSpPr/>
          <p:nvPr/>
        </p:nvSpPr>
        <p:spPr>
          <a:xfrm>
            <a:off x="1520534" y="5733256"/>
            <a:ext cx="244878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本研究会の検討</a:t>
            </a:r>
            <a:endPar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14000"/>
              </a:lnSpc>
            </a:pP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（首都中枢機能のバックアップ）</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4994920" y="5733256"/>
            <a:ext cx="2592288"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防災庁構想</a:t>
            </a:r>
            <a:endPar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14000"/>
              </a:lnSpc>
            </a:pP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（我が国</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の防災・減災体制の</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あり方）</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 name="直線矢印コネクタ 5"/>
          <p:cNvCxnSpPr/>
          <p:nvPr/>
        </p:nvCxnSpPr>
        <p:spPr>
          <a:xfrm>
            <a:off x="4464000" y="5553236"/>
            <a:ext cx="0" cy="39604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7" name="スライド番号プレースホルダー 2"/>
          <p:cNvSpPr txBox="1">
            <a:spLocks/>
          </p:cNvSpPr>
          <p:nvPr/>
        </p:nvSpPr>
        <p:spPr>
          <a:xfrm>
            <a:off x="7046912" y="6520259"/>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pPr/>
              <a:t>3</a:t>
            </a:fld>
            <a:endPar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440030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540000"/>
          </a:xfrm>
          <a:prstGeom prst="rect">
            <a:avLst/>
          </a:prstGeom>
          <a:gradFill flip="none" rotWithShape="1">
            <a:gsLst>
              <a:gs pos="0">
                <a:schemeClr val="tx2"/>
              </a:gs>
              <a:gs pos="10000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　年間スケジュール（予定）</a:t>
            </a:r>
            <a:endPar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右矢印 4"/>
          <p:cNvSpPr/>
          <p:nvPr/>
        </p:nvSpPr>
        <p:spPr>
          <a:xfrm>
            <a:off x="683568" y="980728"/>
            <a:ext cx="8424936" cy="288000"/>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683568" y="620688"/>
            <a:ext cx="1368032"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H</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8100512" y="620688"/>
            <a:ext cx="108000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H</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756416" y="1412775"/>
            <a:ext cx="7920000" cy="2736305"/>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sp>
        <p:nvSpPr>
          <p:cNvPr id="9" name="正方形/長方形 8"/>
          <p:cNvSpPr/>
          <p:nvPr/>
        </p:nvSpPr>
        <p:spPr>
          <a:xfrm>
            <a:off x="755577" y="4293096"/>
            <a:ext cx="7920000" cy="1080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10" name="正方形/長方形 9"/>
          <p:cNvSpPr/>
          <p:nvPr/>
        </p:nvSpPr>
        <p:spPr>
          <a:xfrm>
            <a:off x="755577" y="5517352"/>
            <a:ext cx="7920000" cy="1080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11" name="正方形/長方形 10"/>
          <p:cNvSpPr/>
          <p:nvPr/>
        </p:nvSpPr>
        <p:spPr>
          <a:xfrm>
            <a:off x="35496" y="1412775"/>
            <a:ext cx="720080" cy="27363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首都</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機能のバックアップに係る</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検討スケジュール</a:t>
            </a:r>
            <a:endParaRPr lang="en-US" altLang="ja-JP" sz="1200" b="1" baseline="30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p:cNvSpPr/>
          <p:nvPr/>
        </p:nvSpPr>
        <p:spPr>
          <a:xfrm>
            <a:off x="35496" y="4293096"/>
            <a:ext cx="720080" cy="108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関西広域連合</a:t>
            </a:r>
            <a:endPar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防災庁構想</a:t>
            </a:r>
            <a:endPar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正方形/長方形 13"/>
          <p:cNvSpPr/>
          <p:nvPr/>
        </p:nvSpPr>
        <p:spPr>
          <a:xfrm>
            <a:off x="35496" y="5517352"/>
            <a:ext cx="720080" cy="10079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内閣府</a:t>
            </a:r>
            <a:endPar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防災担当</a:t>
            </a:r>
            <a:r>
              <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algn="ct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基礎</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調査</a:t>
            </a:r>
            <a:endPar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右矢印 14"/>
          <p:cNvSpPr/>
          <p:nvPr/>
        </p:nvSpPr>
        <p:spPr>
          <a:xfrm>
            <a:off x="2627784" y="2528921"/>
            <a:ext cx="1080000" cy="180000"/>
          </a:xfrm>
          <a:prstGeom prst="rightArrow">
            <a:avLst/>
          </a:prstGeom>
        </p:spPr>
        <p:style>
          <a:lnRef idx="1">
            <a:schemeClr val="accent1"/>
          </a:lnRef>
          <a:fillRef idx="3">
            <a:schemeClr val="accent1"/>
          </a:fillRef>
          <a:effectRef idx="2">
            <a:schemeClr val="accent1"/>
          </a:effectRef>
          <a:fontRef idx="minor">
            <a:schemeClr val="lt1"/>
          </a:fontRef>
        </p:style>
        <p:txBody>
          <a:bodyPr vert="horz" rtlCol="0" anchor="ctr"/>
          <a:lstStyle/>
          <a:p>
            <a:pPr algn="ctr"/>
            <a:endParaRPr kumimoji="1" lang="ja-JP" altLang="en-US" sz="1200"/>
          </a:p>
        </p:txBody>
      </p:sp>
      <p:sp>
        <p:nvSpPr>
          <p:cNvPr id="17" name="右矢印 16"/>
          <p:cNvSpPr/>
          <p:nvPr/>
        </p:nvSpPr>
        <p:spPr>
          <a:xfrm>
            <a:off x="5292080" y="2492896"/>
            <a:ext cx="1080000" cy="180000"/>
          </a:xfrm>
          <a:prstGeom prst="rightArrow">
            <a:avLst/>
          </a:prstGeom>
        </p:spPr>
        <p:style>
          <a:lnRef idx="1">
            <a:schemeClr val="accent1"/>
          </a:lnRef>
          <a:fillRef idx="3">
            <a:schemeClr val="accent1"/>
          </a:fillRef>
          <a:effectRef idx="2">
            <a:schemeClr val="accent1"/>
          </a:effectRef>
          <a:fontRef idx="minor">
            <a:schemeClr val="lt1"/>
          </a:fontRef>
        </p:style>
        <p:txBody>
          <a:bodyPr vert="horz" rtlCol="0" anchor="ctr"/>
          <a:lstStyle/>
          <a:p>
            <a:pPr algn="ctr"/>
            <a:endParaRPr kumimoji="1" lang="ja-JP" altLang="en-US" sz="1200"/>
          </a:p>
        </p:txBody>
      </p:sp>
      <p:sp>
        <p:nvSpPr>
          <p:cNvPr id="18" name="正方形/長方形 17"/>
          <p:cNvSpPr/>
          <p:nvPr/>
        </p:nvSpPr>
        <p:spPr>
          <a:xfrm>
            <a:off x="5220071" y="2492896"/>
            <a:ext cx="1224137" cy="9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研究会で検討</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p:cNvSpPr/>
          <p:nvPr/>
        </p:nvSpPr>
        <p:spPr>
          <a:xfrm>
            <a:off x="6444208" y="2258880"/>
            <a:ext cx="1440000" cy="882088"/>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取組みの方向性</a:t>
            </a:r>
            <a:endParaRPr lang="en-US" altLang="ja-JP" sz="12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とりまとめ</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p:cNvSpPr/>
          <p:nvPr/>
        </p:nvSpPr>
        <p:spPr>
          <a:xfrm>
            <a:off x="3779912" y="2258880"/>
            <a:ext cx="1440000" cy="882088"/>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中間整理</a:t>
            </a:r>
            <a:endParaRPr lang="en-US" altLang="ja-JP" sz="12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（論点整理）</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p:cNvSpPr/>
          <p:nvPr/>
        </p:nvSpPr>
        <p:spPr>
          <a:xfrm>
            <a:off x="1115616" y="2258880"/>
            <a:ext cx="1440000" cy="882088"/>
          </a:xfrm>
          <a:prstGeom prst="rect">
            <a:avLst/>
          </a:prstGeom>
          <a:solidFill>
            <a:schemeClr val="tx2">
              <a:lumMod val="40000"/>
              <a:lumOff val="6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研究会</a:t>
            </a:r>
            <a:r>
              <a:rPr lang="ja-JP" altLang="en-US" sz="12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立ち上げ</a:t>
            </a:r>
            <a:endParaRPr lang="en-US" altLang="ja-JP" sz="12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右矢印 23"/>
          <p:cNvSpPr/>
          <p:nvPr/>
        </p:nvSpPr>
        <p:spPr>
          <a:xfrm>
            <a:off x="7956376" y="2456912"/>
            <a:ext cx="1152128" cy="180000"/>
          </a:xfrm>
          <a:prstGeom prst="rightArrow">
            <a:avLst/>
          </a:prstGeom>
        </p:spPr>
        <p:style>
          <a:lnRef idx="1">
            <a:schemeClr val="accent1"/>
          </a:lnRef>
          <a:fillRef idx="3">
            <a:schemeClr val="accent1"/>
          </a:fillRef>
          <a:effectRef idx="2">
            <a:schemeClr val="accent1"/>
          </a:effectRef>
          <a:fontRef idx="minor">
            <a:schemeClr val="lt1"/>
          </a:fontRef>
        </p:style>
        <p:txBody>
          <a:bodyPr vert="horz" rtlCol="0" anchor="ctr"/>
          <a:lstStyle/>
          <a:p>
            <a:pPr algn="ctr"/>
            <a:endParaRPr kumimoji="1" lang="ja-JP" altLang="en-US" sz="1200"/>
          </a:p>
        </p:txBody>
      </p:sp>
      <p:sp>
        <p:nvSpPr>
          <p:cNvPr id="25" name="正方形/長方形 24"/>
          <p:cNvSpPr/>
          <p:nvPr/>
        </p:nvSpPr>
        <p:spPr>
          <a:xfrm>
            <a:off x="1142416" y="1844822"/>
            <a:ext cx="1413200" cy="432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p:cNvSpPr/>
          <p:nvPr/>
        </p:nvSpPr>
        <p:spPr>
          <a:xfrm>
            <a:off x="3563888" y="1844822"/>
            <a:ext cx="1989424" cy="432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月（予定）</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正方形/長方形 26"/>
          <p:cNvSpPr/>
          <p:nvPr/>
        </p:nvSpPr>
        <p:spPr>
          <a:xfrm>
            <a:off x="6516216" y="1844822"/>
            <a:ext cx="1413200" cy="432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月（予定）</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正方形/長方形 27"/>
          <p:cNvSpPr/>
          <p:nvPr/>
        </p:nvSpPr>
        <p:spPr>
          <a:xfrm>
            <a:off x="971600" y="3212976"/>
            <a:ext cx="2736184" cy="12241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H</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年度の到達点</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議論</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・検討の視点</a:t>
            </a:r>
            <a:r>
              <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議論</a:t>
            </a:r>
            <a:r>
              <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非常時・平時のバックアップ</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正方形/長方形 28"/>
          <p:cNvSpPr/>
          <p:nvPr/>
        </p:nvSpPr>
        <p:spPr>
          <a:xfrm>
            <a:off x="3131840" y="6237312"/>
            <a:ext cx="3312368" cy="12241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行政中枢機能の代替拠点に係る調査・検討</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正方形/長方形 29"/>
          <p:cNvSpPr/>
          <p:nvPr/>
        </p:nvSpPr>
        <p:spPr>
          <a:xfrm>
            <a:off x="827584" y="4653136"/>
            <a:ext cx="1440000" cy="576063"/>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第</a:t>
            </a:r>
            <a:r>
              <a:rPr lang="en-US" altLang="ja-JP" sz="12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2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回懇話会</a:t>
            </a:r>
            <a:endParaRPr lang="en-US" altLang="ja-JP" sz="12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正方形/長方形 30"/>
          <p:cNvSpPr/>
          <p:nvPr/>
        </p:nvSpPr>
        <p:spPr>
          <a:xfrm>
            <a:off x="854544" y="4293096"/>
            <a:ext cx="141320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右矢印 31"/>
          <p:cNvSpPr/>
          <p:nvPr/>
        </p:nvSpPr>
        <p:spPr>
          <a:xfrm>
            <a:off x="2339752" y="4833176"/>
            <a:ext cx="1224136" cy="180000"/>
          </a:xfrm>
          <a:prstGeom prst="rightArrow">
            <a:avLst/>
          </a:prstGeom>
        </p:spPr>
        <p:style>
          <a:lnRef idx="1">
            <a:schemeClr val="accent1"/>
          </a:lnRef>
          <a:fillRef idx="3">
            <a:schemeClr val="accent1"/>
          </a:fillRef>
          <a:effectRef idx="2">
            <a:schemeClr val="accent1"/>
          </a:effectRef>
          <a:fontRef idx="minor">
            <a:schemeClr val="lt1"/>
          </a:fontRef>
        </p:style>
        <p:txBody>
          <a:bodyPr vert="horz" rtlCol="0" anchor="ctr"/>
          <a:lstStyle/>
          <a:p>
            <a:pPr algn="ctr"/>
            <a:endParaRPr kumimoji="1" lang="ja-JP" altLang="en-US" sz="1200"/>
          </a:p>
        </p:txBody>
      </p:sp>
      <p:sp>
        <p:nvSpPr>
          <p:cNvPr id="34" name="正方形/長方形 33"/>
          <p:cNvSpPr/>
          <p:nvPr/>
        </p:nvSpPr>
        <p:spPr>
          <a:xfrm>
            <a:off x="3779912" y="4653136"/>
            <a:ext cx="1440000" cy="576063"/>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報告書の公表</a:t>
            </a:r>
            <a:endParaRPr lang="en-US" altLang="ja-JP" sz="12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正方形/長方形 35"/>
          <p:cNvSpPr/>
          <p:nvPr/>
        </p:nvSpPr>
        <p:spPr>
          <a:xfrm>
            <a:off x="1115616" y="5877272"/>
            <a:ext cx="1512168" cy="576063"/>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基礎調査委託</a:t>
            </a:r>
            <a:endParaRPr lang="en-US" altLang="ja-JP" sz="12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1142576" y="5517232"/>
            <a:ext cx="141320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右矢印 37"/>
          <p:cNvSpPr/>
          <p:nvPr/>
        </p:nvSpPr>
        <p:spPr>
          <a:xfrm>
            <a:off x="2699792" y="6057312"/>
            <a:ext cx="6408712" cy="180000"/>
          </a:xfrm>
          <a:prstGeom prst="rightArrow">
            <a:avLst/>
          </a:prstGeom>
        </p:spPr>
        <p:style>
          <a:lnRef idx="1">
            <a:schemeClr val="accent1"/>
          </a:lnRef>
          <a:fillRef idx="3">
            <a:schemeClr val="accent1"/>
          </a:fillRef>
          <a:effectRef idx="2">
            <a:schemeClr val="accent1"/>
          </a:effectRef>
          <a:fontRef idx="minor">
            <a:schemeClr val="lt1"/>
          </a:fontRef>
        </p:style>
        <p:txBody>
          <a:bodyPr vert="horz" rtlCol="0" anchor="ctr"/>
          <a:lstStyle/>
          <a:p>
            <a:pPr algn="ctr"/>
            <a:endParaRPr kumimoji="1" lang="ja-JP" altLang="en-US" sz="1200"/>
          </a:p>
        </p:txBody>
      </p:sp>
      <p:sp>
        <p:nvSpPr>
          <p:cNvPr id="40" name="正方形/長方形 39"/>
          <p:cNvSpPr/>
          <p:nvPr/>
        </p:nvSpPr>
        <p:spPr>
          <a:xfrm>
            <a:off x="6300192" y="3212976"/>
            <a:ext cx="2736304" cy="12241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・取組みの方向性</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確認</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大阪・関西の取組み　</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国</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への</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働きかけ　　　</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H30</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年度以降の進め方</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正方形/長方形 40"/>
          <p:cNvSpPr/>
          <p:nvPr/>
        </p:nvSpPr>
        <p:spPr>
          <a:xfrm>
            <a:off x="3635896" y="3212976"/>
            <a:ext cx="2736304" cy="12241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・検討の視点</a:t>
            </a:r>
            <a:r>
              <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確認</a:t>
            </a:r>
            <a:r>
              <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非常時</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・平時の</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バックアップ</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・取組みの方向性</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議論</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大阪・関西の取組み</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国</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へ</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の働きかけ　　</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正方形/長方形 41"/>
          <p:cNvSpPr/>
          <p:nvPr/>
        </p:nvSpPr>
        <p:spPr>
          <a:xfrm>
            <a:off x="2555776" y="2492896"/>
            <a:ext cx="1224137" cy="9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研究会で検討</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正方形/長方形 42"/>
          <p:cNvSpPr/>
          <p:nvPr/>
        </p:nvSpPr>
        <p:spPr>
          <a:xfrm>
            <a:off x="5580112" y="4293096"/>
            <a:ext cx="2304096"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９月以降（予定）</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正方形/長方形 43"/>
          <p:cNvSpPr/>
          <p:nvPr/>
        </p:nvSpPr>
        <p:spPr>
          <a:xfrm>
            <a:off x="5553312" y="4653136"/>
            <a:ext cx="2330896" cy="576063"/>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シンポジウムの準備・開催</a:t>
            </a:r>
            <a:endParaRPr lang="en-US" altLang="ja-JP" sz="12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p:cNvSpPr/>
          <p:nvPr/>
        </p:nvSpPr>
        <p:spPr>
          <a:xfrm>
            <a:off x="3807032" y="4293096"/>
            <a:ext cx="134103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８月（予定）</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正方形/長方形 44"/>
          <p:cNvSpPr/>
          <p:nvPr/>
        </p:nvSpPr>
        <p:spPr>
          <a:xfrm>
            <a:off x="7092280" y="1124744"/>
            <a:ext cx="1728193" cy="9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研究会は随時開催</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スライド番号プレースホルダー 2"/>
          <p:cNvSpPr>
            <a:spLocks noGrp="1"/>
          </p:cNvSpPr>
          <p:nvPr/>
        </p:nvSpPr>
        <p:spPr>
          <a:xfrm>
            <a:off x="7046912" y="652534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kumimoji="1" lang="ja-JP" altLang="en-US" smtClean="0">
                <a:latin typeface="メイリオ" panose="020B0604030504040204" pitchFamily="50" charset="-128"/>
                <a:ea typeface="メイリオ" panose="020B0604030504040204" pitchFamily="50" charset="-128"/>
                <a:cs typeface="メイリオ" panose="020B0604030504040204" pitchFamily="50" charset="-128"/>
              </a:rPr>
              <a:pPr/>
              <a:t>4</a:t>
            </a:fld>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835878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9144000" cy="540000"/>
          </a:xfrm>
          <a:prstGeom prst="rect">
            <a:avLst/>
          </a:prstGeom>
          <a:gradFill flip="none" rotWithShape="1">
            <a:gsLst>
              <a:gs pos="0">
                <a:schemeClr val="tx2"/>
              </a:gs>
              <a:gs pos="10000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0" y="6345384"/>
            <a:ext cx="9144000" cy="540000"/>
          </a:xfrm>
          <a:prstGeom prst="rect">
            <a:avLst/>
          </a:prstGeom>
          <a:gradFill flip="none" rotWithShape="1">
            <a:gsLst>
              <a:gs pos="100000">
                <a:schemeClr val="tx2"/>
              </a:gs>
              <a:gs pos="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タイトル 4"/>
          <p:cNvSpPr>
            <a:spLocks noGrp="1"/>
          </p:cNvSpPr>
          <p:nvPr>
            <p:ph type="ctrTitle"/>
          </p:nvPr>
        </p:nvSpPr>
        <p:spPr>
          <a:xfrm>
            <a:off x="0" y="2780928"/>
            <a:ext cx="9144000" cy="1470025"/>
          </a:xfrm>
        </p:spPr>
        <p:txBody>
          <a:bodyPr>
            <a:norm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検討</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の進め方</a:t>
            </a:r>
            <a:r>
              <a:rPr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000" b="1" dirty="0">
                <a:latin typeface="メイリオ" panose="020B0604030504040204" pitchFamily="50" charset="-128"/>
                <a:ea typeface="メイリオ" panose="020B0604030504040204" pitchFamily="50" charset="-128"/>
                <a:cs typeface="メイリオ" panose="020B0604030504040204" pitchFamily="50" charset="-128"/>
              </a:rPr>
            </a:br>
            <a:r>
              <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②</a:t>
            </a:r>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検討の視点</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0644356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297996" y="4293192"/>
            <a:ext cx="8378461" cy="791992"/>
          </a:xfrm>
          <a:prstGeom prst="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東京</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との</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同時被災の</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恐れが少なく、政治・行政・経済・金融・都市インフラ等が東京に次いで集積する大阪・関西が</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、首都</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機能のバックアップ拠点として、平時にも、非常時にも日本を支える体制を検討する。</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pPr>
            <a:endPar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0" y="0"/>
            <a:ext cx="9144000" cy="540000"/>
          </a:xfrm>
          <a:prstGeom prst="rect">
            <a:avLst/>
          </a:prstGeom>
          <a:gradFill flip="none" rotWithShape="1">
            <a:gsLst>
              <a:gs pos="0">
                <a:schemeClr val="tx2"/>
              </a:gs>
              <a:gs pos="10000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検討の視点（首都機能と首都機能バックアップ）</a:t>
            </a:r>
            <a:endParaRPr kumimoji="1"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二等辺三角形 5"/>
          <p:cNvSpPr/>
          <p:nvPr/>
        </p:nvSpPr>
        <p:spPr>
          <a:xfrm rot="10800000">
            <a:off x="2555776" y="3356992"/>
            <a:ext cx="3888432" cy="28800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297996" y="764704"/>
            <a:ext cx="2545812" cy="2880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首都（中枢）機能の範囲</a:t>
            </a:r>
            <a:endParaRPr kumimoji="1"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297995" y="4005064"/>
            <a:ext cx="4490029" cy="2880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大阪・関西における首都機能バックアップの検討</a:t>
            </a:r>
            <a:endParaRPr kumimoji="1"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297995" y="1052768"/>
            <a:ext cx="8378461" cy="576032"/>
          </a:xfrm>
          <a:prstGeom prst="rect">
            <a:avLst/>
          </a:prstGeom>
          <a:no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首都中枢機能は、首都地域における政治、行政、経済等の中枢機能をいい、これらの機能の枢要部分を担う機関を首都中枢機関とする。</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角丸四角形 9"/>
          <p:cNvSpPr/>
          <p:nvPr/>
        </p:nvSpPr>
        <p:spPr>
          <a:xfrm>
            <a:off x="539552" y="1628800"/>
            <a:ext cx="2448000" cy="792088"/>
          </a:xfrm>
          <a:prstGeom prst="roundRect">
            <a:avLst>
              <a:gd name="adj" fmla="val 0"/>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 政治中枢</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国会</a:t>
            </a:r>
            <a:r>
              <a:rPr kumimoji="1"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角丸四角形 10"/>
          <p:cNvSpPr/>
          <p:nvPr/>
        </p:nvSpPr>
        <p:spPr>
          <a:xfrm>
            <a:off x="3131840" y="1628800"/>
            <a:ext cx="2448000" cy="792088"/>
          </a:xfrm>
          <a:prstGeom prst="roundRect">
            <a:avLst>
              <a:gd name="adj" fmla="val 0"/>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② 行政中枢</a:t>
            </a:r>
            <a:endParaRPr kumimoji="1"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（中央省庁等）</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角丸四角形 11"/>
          <p:cNvSpPr/>
          <p:nvPr/>
        </p:nvSpPr>
        <p:spPr>
          <a:xfrm>
            <a:off x="5724128" y="1628800"/>
            <a:ext cx="2736032" cy="792088"/>
          </a:xfrm>
          <a:prstGeom prst="roundRect">
            <a:avLst>
              <a:gd name="adj" fmla="val 0"/>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 経済中枢</a:t>
            </a:r>
            <a:endParaRPr kumimoji="1"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主要</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金融</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機関、企業の中枢</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機能</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a:t>
            </a:r>
            <a: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p:cNvSpPr/>
          <p:nvPr/>
        </p:nvSpPr>
        <p:spPr>
          <a:xfrm>
            <a:off x="539552" y="3645088"/>
            <a:ext cx="7920608" cy="503992"/>
          </a:xfrm>
          <a:prstGeom prst="rect">
            <a:avLst/>
          </a:prstGeom>
          <a:no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正方形/長方形 17"/>
          <p:cNvSpPr/>
          <p:nvPr/>
        </p:nvSpPr>
        <p:spPr>
          <a:xfrm>
            <a:off x="4618476" y="2996952"/>
            <a:ext cx="4850068"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首都直下地震緊急対策推進基本計画（</a:t>
            </a: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H27.3</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閣議決定）より</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p:cNvSpPr/>
          <p:nvPr/>
        </p:nvSpPr>
        <p:spPr>
          <a:xfrm>
            <a:off x="297996" y="5085184"/>
            <a:ext cx="8378460" cy="1512168"/>
          </a:xfrm>
          <a:prstGeom prst="rect">
            <a:avLst/>
          </a:prstGeom>
          <a:solidFill>
            <a:schemeClr val="tx2">
              <a:lumMod val="20000"/>
              <a:lumOff val="80000"/>
            </a:schemeClr>
          </a:solidFill>
          <a:ln w="12700">
            <a:solidFill>
              <a:schemeClr val="tx2">
                <a:lumMod val="40000"/>
                <a:lumOff val="6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検討の視点</a:t>
            </a:r>
            <a: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a:lnSpc>
                <a:spcPct val="114000"/>
              </a:lnSpc>
            </a:pP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○大規模</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災害発生時における業務代替など「非常時のバックアップ」と、非常時に迅速的確に対応するための体制</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整備</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pP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など</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「平時からのバックアップ」それぞれ</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について、「</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政治・行政機能の業務代替」「経済機能の継続支援」の</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観点　</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pP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検討を進める</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pP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○内容</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の具体化にあたっては「大阪・関西で実施できること」</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、「法制度の</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整備等、国へ働きかけを要すること」</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の視</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pP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点</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で整理する</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正方形/長方形 14"/>
          <p:cNvSpPr/>
          <p:nvPr/>
        </p:nvSpPr>
        <p:spPr>
          <a:xfrm>
            <a:off x="297997" y="2348848"/>
            <a:ext cx="8378460" cy="864000"/>
          </a:xfrm>
          <a:prstGeom prst="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首都直下地震が発生した場合における首都</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中枢機能</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の維持のためには、国会や中央省庁、企業の中枢機能等の首都中枢機関及びこれ</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を支えるライフライン</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や、インフラ</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機能の維持のための対策を講じる必要がある。</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スライド番号プレースホルダー 2"/>
          <p:cNvSpPr>
            <a:spLocks noGrp="1"/>
          </p:cNvSpPr>
          <p:nvPr>
            <p:ph type="sldNum" sz="quarter" idx="12"/>
          </p:nvPr>
        </p:nvSpPr>
        <p:spPr>
          <a:xfrm>
            <a:off x="7046912" y="6520259"/>
            <a:ext cx="2133600" cy="365125"/>
          </a:xfrm>
        </p:spPr>
        <p:txBody>
          <a:bodyPr/>
          <a:lstStyle/>
          <a:p>
            <a:fld id="{D2D8002D-B5B0-4BAC-B1F6-782DDCCE6D9C}" type="slidenum">
              <a:rPr kumimoji="1" lang="ja-JP" altLang="en-US" smtClean="0">
                <a:latin typeface="メイリオ" panose="020B0604030504040204" pitchFamily="50" charset="-128"/>
                <a:ea typeface="メイリオ" panose="020B0604030504040204" pitchFamily="50" charset="-128"/>
                <a:cs typeface="メイリオ" panose="020B0604030504040204" pitchFamily="50" charset="-128"/>
              </a:rPr>
              <a:t>6</a:t>
            </a:fld>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689805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0" y="0"/>
            <a:ext cx="9144000" cy="540000"/>
          </a:xfrm>
          <a:prstGeom prst="rect">
            <a:avLst/>
          </a:prstGeom>
          <a:gradFill flip="none" rotWithShape="1">
            <a:gsLst>
              <a:gs pos="0">
                <a:schemeClr val="tx2"/>
              </a:gs>
              <a:gs pos="10000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非常時のバックアップ</a:t>
            </a:r>
            <a:endParaRPr kumimoji="1"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a:xfrm>
            <a:off x="262373" y="764704"/>
            <a:ext cx="2221395" cy="32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政治・行政機能</a:t>
            </a:r>
            <a:endParaRPr kumimoji="1" lang="ja-JP" altLang="en-US" sz="1400" strike="sngStrike"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正方形/長方形 37"/>
          <p:cNvSpPr/>
          <p:nvPr/>
        </p:nvSpPr>
        <p:spPr>
          <a:xfrm>
            <a:off x="319471" y="1623978"/>
            <a:ext cx="4540561" cy="288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14000"/>
              </a:lnSpc>
              <a:defRPr/>
            </a:pP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○国会における政治的措置の継続</a:t>
            </a:r>
            <a:endPar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38"/>
          <p:cNvSpPr/>
          <p:nvPr/>
        </p:nvSpPr>
        <p:spPr>
          <a:xfrm>
            <a:off x="3203847" y="1484784"/>
            <a:ext cx="5402828" cy="5673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14000"/>
              </a:lnSpc>
              <a:defRPr/>
            </a:pP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大阪・関西にある国機関、自治体の施設を代替使用できないか</a:t>
            </a:r>
            <a:endParaRPr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二等辺三角形 39"/>
          <p:cNvSpPr/>
          <p:nvPr/>
        </p:nvSpPr>
        <p:spPr>
          <a:xfrm rot="5400000">
            <a:off x="2817595" y="1621764"/>
            <a:ext cx="216000" cy="293353"/>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100"/>
          </a:p>
        </p:txBody>
      </p:sp>
      <p:sp>
        <p:nvSpPr>
          <p:cNvPr id="27" name="正方形/長方形 26"/>
          <p:cNvSpPr/>
          <p:nvPr/>
        </p:nvSpPr>
        <p:spPr>
          <a:xfrm>
            <a:off x="319471" y="2060816"/>
            <a:ext cx="2736336" cy="360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14000"/>
              </a:lnSpc>
              <a:defRPr/>
            </a:pP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災害時の</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非常時優先業務の代替</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正方形/長方形 27"/>
          <p:cNvSpPr/>
          <p:nvPr/>
        </p:nvSpPr>
        <p:spPr>
          <a:xfrm>
            <a:off x="3203847" y="1993521"/>
            <a:ext cx="5273420" cy="6433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14000"/>
              </a:lnSpc>
              <a:defRPr/>
            </a:pP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首都圏で大規模災害発生時に中央省庁が担う業務の一部を大阪・関西で代替できないか</a:t>
            </a:r>
            <a:endParaRPr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defRPr/>
            </a:pP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また、そのために地方の権限等の見直しは必要ではないか</a:t>
            </a:r>
            <a:endPar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二等辺三角形 28"/>
          <p:cNvSpPr/>
          <p:nvPr/>
        </p:nvSpPr>
        <p:spPr>
          <a:xfrm rot="5400000">
            <a:off x="2817595" y="2082091"/>
            <a:ext cx="216000" cy="28800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100">
              <a:solidFill>
                <a:schemeClr val="tx1"/>
              </a:solidFill>
            </a:endParaRPr>
          </a:p>
        </p:txBody>
      </p:sp>
      <p:sp>
        <p:nvSpPr>
          <p:cNvPr id="30" name="正方形/長方形 29"/>
          <p:cNvSpPr/>
          <p:nvPr/>
        </p:nvSpPr>
        <p:spPr>
          <a:xfrm>
            <a:off x="319471" y="2485059"/>
            <a:ext cx="2736335" cy="4772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14000"/>
              </a:lnSpc>
              <a:defRPr/>
            </a:pP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○代替拠点としての大阪・関西</a:t>
            </a:r>
            <a:endPar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正方形/長方形 30"/>
          <p:cNvSpPr/>
          <p:nvPr/>
        </p:nvSpPr>
        <p:spPr>
          <a:xfrm>
            <a:off x="3203847" y="2544631"/>
            <a:ext cx="5328593" cy="6683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14000"/>
              </a:lnSpc>
              <a:defRPr/>
            </a:pP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立川広域防災基地が使用できない場合、大阪・関西を代替拠点にできないか</a:t>
            </a:r>
            <a:endParaRPr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defRPr/>
            </a:pP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また、そのために必要な施設や機能等（</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活用可能な施設・機能、新たな整備が必要な施設・機能など</a:t>
            </a: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）、大阪・関西の強み・弱みは何か</a:t>
            </a:r>
            <a:endParaRPr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二等辺三角形 34"/>
          <p:cNvSpPr/>
          <p:nvPr/>
        </p:nvSpPr>
        <p:spPr>
          <a:xfrm rot="5400000">
            <a:off x="2817595" y="2579685"/>
            <a:ext cx="216000" cy="28800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100">
              <a:solidFill>
                <a:schemeClr val="tx1"/>
              </a:solidFill>
            </a:endParaRPr>
          </a:p>
        </p:txBody>
      </p:sp>
      <p:sp>
        <p:nvSpPr>
          <p:cNvPr id="54" name="正方形/長方形 53"/>
          <p:cNvSpPr/>
          <p:nvPr/>
        </p:nvSpPr>
        <p:spPr>
          <a:xfrm>
            <a:off x="251520" y="3645024"/>
            <a:ext cx="2221370" cy="32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経済</a:t>
            </a: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機能</a:t>
            </a:r>
            <a:endParaRPr kumimoji="1" lang="ja-JP" altLang="en-US" sz="1400" strike="sngStrike"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正方形/長方形 55"/>
          <p:cNvSpPr/>
          <p:nvPr/>
        </p:nvSpPr>
        <p:spPr>
          <a:xfrm>
            <a:off x="319471" y="4409823"/>
            <a:ext cx="2510516" cy="3201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14000"/>
              </a:lnSpc>
              <a:defRPr/>
            </a:pP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○経済中枢機能の維持・継続</a:t>
            </a:r>
            <a:endPar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正方形/長方形 56"/>
          <p:cNvSpPr/>
          <p:nvPr/>
        </p:nvSpPr>
        <p:spPr>
          <a:xfrm>
            <a:off x="3203847" y="4481831"/>
            <a:ext cx="5484634" cy="7473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14000"/>
              </a:lnSpc>
              <a:defRPr/>
            </a:pP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a:t>
            </a: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中枢機能、サプライチェーン、物流など、経済中枢機能の維持・継続を図るため、</a:t>
            </a:r>
            <a:endParaRPr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defRPr/>
            </a:pP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大阪・関西がその強みやポテンシャルを活かして、首都圏を代替できるものはないか</a:t>
            </a:r>
            <a:endParaRPr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defRPr/>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例：経済中枢機能（日本銀行、日本取引所、企業本社機能、データセンター等）の非常時代替</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defRPr/>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地域間の生産協定などにより、大阪・関西で生産・調達を代替</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defRPr/>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関空や阪神港など大阪・関西の広域インフラの活用による首都圏からの（首都圏への）物流を代替</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二等辺三角形 57"/>
          <p:cNvSpPr/>
          <p:nvPr/>
        </p:nvSpPr>
        <p:spPr>
          <a:xfrm rot="5400000">
            <a:off x="2817595" y="4399675"/>
            <a:ext cx="216000" cy="297795"/>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100"/>
          </a:p>
        </p:txBody>
      </p:sp>
      <p:sp>
        <p:nvSpPr>
          <p:cNvPr id="41" name="正方形/長方形 40"/>
          <p:cNvSpPr/>
          <p:nvPr/>
        </p:nvSpPr>
        <p:spPr>
          <a:xfrm>
            <a:off x="251520" y="1209220"/>
            <a:ext cx="8522475" cy="288000"/>
          </a:xfrm>
          <a:prstGeom prst="rect">
            <a:avLst/>
          </a:prstGeom>
          <a:solidFill>
            <a:schemeClr val="tx2">
              <a:lumMod val="20000"/>
              <a:lumOff val="80000"/>
            </a:schemeClr>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国会・各省庁の業務の継続のため、その一部を</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関西で実施することを検討</a:t>
            </a:r>
            <a:endPar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251520" y="4077104"/>
            <a:ext cx="8522475" cy="288000"/>
          </a:xfrm>
          <a:prstGeom prst="rect">
            <a:avLst/>
          </a:prstGeom>
          <a:solidFill>
            <a:schemeClr val="tx2">
              <a:lumMod val="20000"/>
              <a:lumOff val="80000"/>
            </a:schemeClr>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関西が中心となって日本経済の維持・継続を図る</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こと</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を検討（被災地</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企業の復旧支援等を</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含む）</a:t>
            </a:r>
            <a:endParaRPr lang="en-US" altLang="ja-JP"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395537" y="5588379"/>
            <a:ext cx="3312368" cy="288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国土強靭化、国土の基本構想との関連</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正方形/長方形 42"/>
          <p:cNvSpPr/>
          <p:nvPr/>
        </p:nvSpPr>
        <p:spPr>
          <a:xfrm>
            <a:off x="431038" y="5733224"/>
            <a:ext cx="8029394" cy="9361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nSpc>
                <a:spcPct val="114000"/>
              </a:lnSpc>
            </a:pP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首都直下地震など首都圏における大規模災害を想定し、</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大阪・関西</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が首都</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機能のバックアップ拠点として、平時に</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も、非常時</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にも日本を支える体制を検討</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ことは、「強さ」と「しなやかさ」をもった安全・安心な国土・地域・経済社会の構築に向けた「国土強靭化」の推進に資するものであり、この先めざすべき、我が国の国土形成のあり方にも関連するもの</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正方形/長方形 45"/>
          <p:cNvSpPr/>
          <p:nvPr/>
        </p:nvSpPr>
        <p:spPr>
          <a:xfrm>
            <a:off x="251520" y="5444363"/>
            <a:ext cx="8519491" cy="1258457"/>
          </a:xfrm>
          <a:prstGeom prst="rect">
            <a:avLst/>
          </a:prstGeom>
          <a:noFill/>
          <a:ln w="12700">
            <a:solidFill>
              <a:schemeClr val="tx1"/>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5" name="角丸四角形 24"/>
          <p:cNvSpPr/>
          <p:nvPr/>
        </p:nvSpPr>
        <p:spPr>
          <a:xfrm>
            <a:off x="6372200" y="961703"/>
            <a:ext cx="2664296" cy="463509"/>
          </a:xfrm>
          <a:prstGeom prst="roundRect">
            <a:avLst/>
          </a:prstGeom>
          <a:solidFill>
            <a:schemeClr val="bg1"/>
          </a:solidFill>
          <a:ln w="19050">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内閣府の調査</a:t>
            </a:r>
            <a:r>
              <a:rPr lang="en-US" altLang="ja-JP" sz="1000" b="1" baseline="30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の連携を検討</a:t>
            </a:r>
            <a:endParaRPr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行政中枢機能の東京圏外における代替拠点の優位性</a:t>
            </a:r>
            <a:endParaRPr lang="en-US" altLang="ja-JP"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を評価するための手法・項目の調査</a:t>
            </a:r>
            <a:endPar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右中かっこ 1"/>
          <p:cNvSpPr/>
          <p:nvPr/>
        </p:nvSpPr>
        <p:spPr>
          <a:xfrm>
            <a:off x="8532440" y="2051647"/>
            <a:ext cx="144016" cy="1037585"/>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7" name="正方形/長方形 46"/>
          <p:cNvSpPr/>
          <p:nvPr/>
        </p:nvSpPr>
        <p:spPr>
          <a:xfrm>
            <a:off x="3203847" y="3077716"/>
            <a:ext cx="5904657" cy="6393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14000"/>
              </a:lnSpc>
              <a:defRPr/>
            </a:pP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関西における国・自治体</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関係機関・民間の連携強化や、非常時におけるそれぞれの</a:t>
            </a:r>
            <a:endParaRPr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defRPr/>
            </a:pP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役割の明確化など、実施すべきことはないか</a:t>
            </a:r>
            <a:endPar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正方形/長方形 47"/>
          <p:cNvSpPr/>
          <p:nvPr/>
        </p:nvSpPr>
        <p:spPr>
          <a:xfrm>
            <a:off x="319471" y="3080419"/>
            <a:ext cx="2736335" cy="4772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14000"/>
              </a:lnSpc>
              <a:defRPr/>
            </a:pP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○大阪・関西に立地する組織間の連携</a:t>
            </a:r>
            <a:endPar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二等辺三角形 48"/>
          <p:cNvSpPr/>
          <p:nvPr/>
        </p:nvSpPr>
        <p:spPr>
          <a:xfrm rot="5400000">
            <a:off x="2817595" y="3177508"/>
            <a:ext cx="216000" cy="28800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100">
              <a:solidFill>
                <a:schemeClr val="tx1"/>
              </a:solidFill>
            </a:endParaRPr>
          </a:p>
        </p:txBody>
      </p:sp>
      <p:sp>
        <p:nvSpPr>
          <p:cNvPr id="3" name="スライド番号プレースホルダー 2"/>
          <p:cNvSpPr>
            <a:spLocks noGrp="1"/>
          </p:cNvSpPr>
          <p:nvPr>
            <p:ph type="sldNum" sz="quarter" idx="12"/>
          </p:nvPr>
        </p:nvSpPr>
        <p:spPr>
          <a:xfrm>
            <a:off x="7046912" y="6520259"/>
            <a:ext cx="2133600" cy="365125"/>
          </a:xfrm>
        </p:spPr>
        <p:txBody>
          <a:bodyPr/>
          <a:lstStyle/>
          <a:p>
            <a:fld id="{D2D8002D-B5B0-4BAC-B1F6-782DDCCE6D9C}" type="slidenum">
              <a:rPr kumimoji="1" lang="ja-JP" altLang="en-US" smtClean="0">
                <a:latin typeface="メイリオ" panose="020B0604030504040204" pitchFamily="50" charset="-128"/>
                <a:ea typeface="メイリオ" panose="020B0604030504040204" pitchFamily="50" charset="-128"/>
                <a:cs typeface="メイリオ" panose="020B0604030504040204" pitchFamily="50" charset="-128"/>
              </a:rPr>
              <a:t>7</a:t>
            </a:fld>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右カーブ矢印 7"/>
          <p:cNvSpPr/>
          <p:nvPr/>
        </p:nvSpPr>
        <p:spPr>
          <a:xfrm rot="10800000">
            <a:off x="8676456" y="1321627"/>
            <a:ext cx="288032" cy="1294057"/>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4155968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0" y="0"/>
            <a:ext cx="9144000" cy="540000"/>
          </a:xfrm>
          <a:prstGeom prst="rect">
            <a:avLst/>
          </a:prstGeom>
          <a:gradFill flip="none" rotWithShape="1">
            <a:gsLst>
              <a:gs pos="0">
                <a:schemeClr val="tx2"/>
              </a:gs>
              <a:gs pos="10000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平時の</a:t>
            </a: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バックアップ</a:t>
            </a:r>
          </a:p>
        </p:txBody>
      </p:sp>
      <p:sp>
        <p:nvSpPr>
          <p:cNvPr id="47" name="正方形/長方形 46"/>
          <p:cNvSpPr/>
          <p:nvPr/>
        </p:nvSpPr>
        <p:spPr>
          <a:xfrm>
            <a:off x="395536" y="6309320"/>
            <a:ext cx="2233712" cy="288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14000"/>
              </a:lnSpc>
              <a:defRPr/>
            </a:pP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○物流機能の維持・継続</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正方形/長方形 30"/>
          <p:cNvSpPr/>
          <p:nvPr/>
        </p:nvSpPr>
        <p:spPr>
          <a:xfrm>
            <a:off x="3059831" y="6246063"/>
            <a:ext cx="5904655" cy="5673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14000"/>
              </a:lnSpc>
              <a:defRPr/>
            </a:pPr>
            <a:r>
              <a:rPr lang="ja-JP" altLang="en-US"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平時より大阪・関西への必要物資の流れを構築しておくことで、首都圏等の非常時に</a:t>
            </a:r>
            <a:endParaRPr lang="en-US" altLang="ja-JP"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defRPr/>
            </a:pPr>
            <a:r>
              <a:rPr lang="ja-JP" altLang="en-US"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大阪が司令塔として被災地のサプライチェーン構築に寄与できるものはないか</a:t>
            </a:r>
            <a:endParaRPr lang="en-US" altLang="ja-JP"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二等辺三角形 34"/>
          <p:cNvSpPr/>
          <p:nvPr/>
        </p:nvSpPr>
        <p:spPr>
          <a:xfrm rot="5400000">
            <a:off x="2740690" y="6380822"/>
            <a:ext cx="216000" cy="297795"/>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100"/>
          </a:p>
        </p:txBody>
      </p:sp>
      <p:sp>
        <p:nvSpPr>
          <p:cNvPr id="27" name="正方形/長方形 26"/>
          <p:cNvSpPr/>
          <p:nvPr/>
        </p:nvSpPr>
        <p:spPr>
          <a:xfrm>
            <a:off x="395536" y="5661248"/>
            <a:ext cx="2479638" cy="252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14000"/>
              </a:lnSpc>
              <a:defRPr/>
            </a:pP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企業中枢機能</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の平時からの分散</a:t>
            </a:r>
            <a:endPar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正方形/長方形 27"/>
          <p:cNvSpPr/>
          <p:nvPr/>
        </p:nvSpPr>
        <p:spPr>
          <a:xfrm>
            <a:off x="3059832" y="5669999"/>
            <a:ext cx="5484636" cy="5673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14000"/>
              </a:lnSpc>
              <a:defRPr/>
            </a:pP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企業の意思決定に関わる機能やビジネスの中枢機能（本社機能、データセンター等）を</a:t>
            </a:r>
            <a:endParaRPr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defRPr/>
            </a:pP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大阪・関西にも分散できないか</a:t>
            </a:r>
            <a:endParaRPr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defRPr/>
            </a:pP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a:t>
            </a: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、そのために訴えるべきポテンシャルと強化すべき課題は何か</a:t>
            </a:r>
            <a:endParaRPr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二等辺三角形 28"/>
          <p:cNvSpPr/>
          <p:nvPr/>
        </p:nvSpPr>
        <p:spPr>
          <a:xfrm rot="5400000">
            <a:off x="2740690" y="5741501"/>
            <a:ext cx="216000" cy="297795"/>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100"/>
          </a:p>
        </p:txBody>
      </p:sp>
      <p:sp>
        <p:nvSpPr>
          <p:cNvPr id="65" name="正方形/長方形 64"/>
          <p:cNvSpPr/>
          <p:nvPr/>
        </p:nvSpPr>
        <p:spPr>
          <a:xfrm>
            <a:off x="395536" y="2420888"/>
            <a:ext cx="2736335" cy="4772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50000"/>
              </a:lnSpc>
              <a:defRPr/>
            </a:pP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○国機関等の移転</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6" name="正方形/長方形 65"/>
          <p:cNvSpPr/>
          <p:nvPr/>
        </p:nvSpPr>
        <p:spPr>
          <a:xfrm>
            <a:off x="3059832" y="1925588"/>
            <a:ext cx="5634817" cy="6393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14000"/>
              </a:lnSpc>
              <a:defRPr/>
            </a:pP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平時</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より中央省庁の業務の</a:t>
            </a: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一部を支分</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部局</a:t>
            </a: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に移管する（または地方に移譲する）こと</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a:t>
            </a: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非常時の業務代替につながるものはないか</a:t>
            </a:r>
            <a:endPar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7" name="二等辺三角形 66"/>
          <p:cNvSpPr/>
          <p:nvPr/>
        </p:nvSpPr>
        <p:spPr>
          <a:xfrm rot="5400000">
            <a:off x="2740690" y="2101246"/>
            <a:ext cx="216000" cy="28800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100">
              <a:solidFill>
                <a:schemeClr val="tx1"/>
              </a:solidFill>
            </a:endParaRPr>
          </a:p>
        </p:txBody>
      </p:sp>
      <p:sp>
        <p:nvSpPr>
          <p:cNvPr id="62" name="正方形/長方形 61"/>
          <p:cNvSpPr/>
          <p:nvPr/>
        </p:nvSpPr>
        <p:spPr>
          <a:xfrm>
            <a:off x="3059831" y="2376100"/>
            <a:ext cx="5634817" cy="6208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14000"/>
              </a:lnSpc>
              <a:defRPr/>
            </a:pP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発災後の災害応急対策を支えるデータ提供・分析などを実施する研究機関など、平時より大阪・関西への移転を求めるべき国機関等はないか</a:t>
            </a:r>
            <a:endParaRPr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二等辺三角形 62"/>
          <p:cNvSpPr/>
          <p:nvPr/>
        </p:nvSpPr>
        <p:spPr>
          <a:xfrm rot="5400000">
            <a:off x="2740690" y="2528904"/>
            <a:ext cx="216000" cy="28800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100">
              <a:solidFill>
                <a:schemeClr val="tx1"/>
              </a:solidFill>
            </a:endParaRPr>
          </a:p>
        </p:txBody>
      </p:sp>
      <p:sp>
        <p:nvSpPr>
          <p:cNvPr id="54" name="正方形/長方形 53"/>
          <p:cNvSpPr/>
          <p:nvPr/>
        </p:nvSpPr>
        <p:spPr>
          <a:xfrm>
            <a:off x="251520" y="1268824"/>
            <a:ext cx="8640960" cy="576000"/>
          </a:xfrm>
          <a:prstGeom prst="rect">
            <a:avLst/>
          </a:prstGeom>
          <a:solidFill>
            <a:schemeClr val="tx2">
              <a:lumMod val="20000"/>
              <a:lumOff val="80000"/>
            </a:schemeClr>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非常時のバックアップに資するため、平時から各省庁業務の大阪・関西への業務分散や、国機関の大阪・関西への移転（または新たな機関の設置）を検討</a:t>
            </a:r>
            <a:endPar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a:xfrm>
            <a:off x="251520" y="4661887"/>
            <a:ext cx="8640960" cy="288000"/>
          </a:xfrm>
          <a:prstGeom prst="rect">
            <a:avLst/>
          </a:prstGeom>
          <a:solidFill>
            <a:schemeClr val="tx2">
              <a:lumMod val="20000"/>
              <a:lumOff val="80000"/>
            </a:schemeClr>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非常時のバックアップに資するため</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、大阪・関西が首都圏ひいては日本全体の</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経済</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を支えることを検討</a:t>
            </a:r>
            <a:endPar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大かっこ 1"/>
          <p:cNvSpPr/>
          <p:nvPr/>
        </p:nvSpPr>
        <p:spPr>
          <a:xfrm flipH="1">
            <a:off x="251520" y="3359695"/>
            <a:ext cx="8519491" cy="564605"/>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スライド番号プレースホルダー 2"/>
          <p:cNvSpPr>
            <a:spLocks noGrp="1"/>
          </p:cNvSpPr>
          <p:nvPr>
            <p:ph type="sldNum" sz="quarter" idx="12"/>
          </p:nvPr>
        </p:nvSpPr>
        <p:spPr>
          <a:xfrm>
            <a:off x="7046912" y="6520259"/>
            <a:ext cx="2133600" cy="365125"/>
          </a:xfrm>
        </p:spPr>
        <p:txBody>
          <a:bodyPr/>
          <a:lstStyle/>
          <a:p>
            <a:fld id="{D2D8002D-B5B0-4BAC-B1F6-782DDCCE6D9C}" type="slidenum">
              <a:rPr kumimoji="1" lang="ja-JP" altLang="en-US" smtClean="0">
                <a:latin typeface="メイリオ" panose="020B0604030504040204" pitchFamily="50" charset="-128"/>
                <a:ea typeface="メイリオ" panose="020B0604030504040204" pitchFamily="50" charset="-128"/>
                <a:cs typeface="メイリオ" panose="020B0604030504040204" pitchFamily="50" charset="-128"/>
              </a:rPr>
              <a:t>8</a:t>
            </a:fld>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正方形/長方形 29"/>
          <p:cNvSpPr/>
          <p:nvPr/>
        </p:nvSpPr>
        <p:spPr>
          <a:xfrm>
            <a:off x="395536" y="1943636"/>
            <a:ext cx="2736335" cy="4772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50000"/>
              </a:lnSpc>
              <a:defRPr/>
            </a:pP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○大阪・関西への業務分散等</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正方形/長方形 32"/>
          <p:cNvSpPr/>
          <p:nvPr/>
        </p:nvSpPr>
        <p:spPr>
          <a:xfrm>
            <a:off x="395536" y="2808148"/>
            <a:ext cx="2736335" cy="4772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50000"/>
              </a:lnSpc>
              <a:defRPr/>
            </a:pP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○新たな機関の設置</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3059831" y="2808148"/>
            <a:ext cx="4104457" cy="6208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14000"/>
              </a:lnSpc>
              <a:defRPr/>
            </a:pP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防災・減災政策を一元的・専門的に担う省庁レベルの新たな機関を</a:t>
            </a:r>
            <a:endParaRPr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defRPr/>
            </a:pP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複数設けることで、より迅速・的確に対応できないか</a:t>
            </a:r>
            <a:endPar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二等辺三角形 35"/>
          <p:cNvSpPr/>
          <p:nvPr/>
        </p:nvSpPr>
        <p:spPr>
          <a:xfrm rot="5400000">
            <a:off x="2740690" y="2916164"/>
            <a:ext cx="216000" cy="28800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100">
              <a:solidFill>
                <a:schemeClr val="tx1"/>
              </a:solidFill>
            </a:endParaRPr>
          </a:p>
        </p:txBody>
      </p:sp>
      <p:sp>
        <p:nvSpPr>
          <p:cNvPr id="37" name="正方形/長方形 36"/>
          <p:cNvSpPr/>
          <p:nvPr/>
        </p:nvSpPr>
        <p:spPr>
          <a:xfrm>
            <a:off x="262373" y="764704"/>
            <a:ext cx="2221395" cy="32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政治・行政機能</a:t>
            </a:r>
            <a:endParaRPr kumimoji="1" lang="ja-JP" altLang="en-US" sz="1400" strike="sngStrike"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正方形/長方形 37"/>
          <p:cNvSpPr/>
          <p:nvPr/>
        </p:nvSpPr>
        <p:spPr>
          <a:xfrm>
            <a:off x="251520" y="4185120"/>
            <a:ext cx="2221370" cy="32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経済</a:t>
            </a: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機能</a:t>
            </a:r>
            <a:endParaRPr kumimoji="1" lang="ja-JP" altLang="en-US" sz="1400" strike="sngStrike"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38"/>
          <p:cNvSpPr/>
          <p:nvPr/>
        </p:nvSpPr>
        <p:spPr>
          <a:xfrm>
            <a:off x="3275855" y="3437756"/>
            <a:ext cx="5904657" cy="6393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14000"/>
              </a:lnSpc>
              <a:defRPr/>
            </a:pP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関西における国・自治体</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関係機関・民間の連携強化や、非常時におけるそれぞれの</a:t>
            </a:r>
            <a:endParaRPr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defRPr/>
            </a:pP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役割の明確化など、実施すべきことはないか</a:t>
            </a:r>
            <a:endPar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391479" y="3356992"/>
            <a:ext cx="2736335" cy="4772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14000"/>
              </a:lnSpc>
              <a:defRPr/>
            </a:pPr>
            <a:r>
              <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再掲</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defRPr/>
            </a:pP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○大阪・関西に立地する組織間の連携</a:t>
            </a:r>
            <a:endPar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二等辺三角形 40"/>
          <p:cNvSpPr/>
          <p:nvPr/>
        </p:nvSpPr>
        <p:spPr>
          <a:xfrm rot="5400000">
            <a:off x="2889603" y="3537548"/>
            <a:ext cx="216000" cy="28800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100">
              <a:solidFill>
                <a:schemeClr val="tx1"/>
              </a:solidFill>
            </a:endParaRPr>
          </a:p>
        </p:txBody>
      </p:sp>
      <p:sp>
        <p:nvSpPr>
          <p:cNvPr id="42" name="正方形/長方形 41"/>
          <p:cNvSpPr/>
          <p:nvPr/>
        </p:nvSpPr>
        <p:spPr>
          <a:xfrm>
            <a:off x="379454" y="5057895"/>
            <a:ext cx="2510516" cy="3201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14000"/>
              </a:lnSpc>
              <a:defRPr/>
            </a:pP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○経済中枢機能の維持・継続</a:t>
            </a:r>
            <a:endPar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正方形/長方形 42"/>
          <p:cNvSpPr/>
          <p:nvPr/>
        </p:nvSpPr>
        <p:spPr>
          <a:xfrm>
            <a:off x="3059832" y="4913879"/>
            <a:ext cx="5484634" cy="7473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14000"/>
              </a:lnSpc>
              <a:defRPr/>
            </a:pP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首都圏にある経済中枢機能</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維持・継続に関わる機関の権限の一部を、大阪・関西にある機関にも分散、二重化できないか</a:t>
            </a:r>
            <a:endParaRPr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二等辺三角形 44"/>
          <p:cNvSpPr/>
          <p:nvPr/>
        </p:nvSpPr>
        <p:spPr>
          <a:xfrm rot="5400000">
            <a:off x="2740690" y="5047747"/>
            <a:ext cx="216000" cy="297795"/>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100"/>
          </a:p>
        </p:txBody>
      </p:sp>
      <p:sp>
        <p:nvSpPr>
          <p:cNvPr id="44" name="正方形/長方形 43"/>
          <p:cNvSpPr/>
          <p:nvPr/>
        </p:nvSpPr>
        <p:spPr>
          <a:xfrm>
            <a:off x="413927" y="2888992"/>
            <a:ext cx="6606345" cy="468000"/>
          </a:xfrm>
          <a:prstGeom prst="rect">
            <a:avLst/>
          </a:prstGeom>
          <a:solidFill>
            <a:schemeClr val="tx2">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右矢印 2"/>
          <p:cNvSpPr/>
          <p:nvPr/>
        </p:nvSpPr>
        <p:spPr>
          <a:xfrm>
            <a:off x="7092280" y="2996952"/>
            <a:ext cx="288032" cy="238626"/>
          </a:xfrm>
          <a:prstGeom prst="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7524328" y="2924944"/>
            <a:ext cx="1164154" cy="360015"/>
          </a:xfrm>
          <a:prstGeom prst="rect">
            <a:avLst/>
          </a:prstGeom>
          <a:noFill/>
          <a:ln w="12700">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関西広域連合の</a:t>
            </a:r>
            <a:endParaRPr lang="en-US" altLang="ja-JP"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防災庁構想</a:t>
            </a:r>
            <a:endPar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997068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769524827"/>
              </p:ext>
            </p:extLst>
          </p:nvPr>
        </p:nvGraphicFramePr>
        <p:xfrm>
          <a:off x="251520" y="1182618"/>
          <a:ext cx="8712969" cy="2697480"/>
        </p:xfrm>
        <a:graphic>
          <a:graphicData uri="http://schemas.openxmlformats.org/drawingml/2006/table">
            <a:tbl>
              <a:tblPr firstRow="1" bandRow="1">
                <a:tableStyleId>{5C22544A-7EE6-4342-B048-85BDC9FD1C3A}</a:tableStyleId>
              </a:tblPr>
              <a:tblGrid>
                <a:gridCol w="1161729"/>
                <a:gridCol w="3775620"/>
                <a:gridCol w="3775620"/>
              </a:tblGrid>
              <a:tr h="0">
                <a:tc>
                  <a:txBody>
                    <a:bodyPr/>
                    <a:lstStyle/>
                    <a:p>
                      <a:pPr>
                        <a:lnSpc>
                          <a:spcPct val="150000"/>
                        </a:lnSpc>
                      </a:pP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ct val="150000"/>
                        </a:lnSpc>
                      </a:pP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大阪・関西自らの取組み</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ct val="150000"/>
                        </a:lnSpc>
                      </a:pP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国への働きかけ</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970542">
                <a:tc>
                  <a:txBody>
                    <a:bodyPr/>
                    <a:lstStyle/>
                    <a:p>
                      <a:pPr algn="ctr">
                        <a:lnSpc>
                          <a:spcPct val="150000"/>
                        </a:lnSpc>
                      </a:pPr>
                      <a:r>
                        <a:rPr kumimoji="1"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非常時</a:t>
                      </a:r>
                      <a:endParaRPr kumimoji="1"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133350" indent="-133350" algn="just">
                        <a:lnSpc>
                          <a:spcPct val="125000"/>
                        </a:lnSpc>
                        <a:spcAft>
                          <a:spcPts val="0"/>
                        </a:spcAft>
                      </a:pPr>
                      <a:r>
                        <a:rPr lang="ja-JP" altLang="en-US"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・国出先機関、広域連合、都道府県、市町村、その他関係機関における役割の明確化</a:t>
                      </a:r>
                    </a:p>
                    <a:p>
                      <a:pPr marL="133350" indent="-133350" algn="just">
                        <a:lnSpc>
                          <a:spcPct val="125000"/>
                        </a:lnSpc>
                        <a:spcAft>
                          <a:spcPts val="0"/>
                        </a:spcAft>
                      </a:pPr>
                      <a:r>
                        <a:rPr lang="ja-JP" altLang="en-US"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・官民や自治体間等における連携の強化（訓練等）</a:t>
                      </a:r>
                      <a:endParaRPr lang="en-US" altLang="ja-JP"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133350" indent="-133350" algn="just">
                        <a:lnSpc>
                          <a:spcPct val="125000"/>
                        </a:lnSpc>
                        <a:spcAft>
                          <a:spcPts val="0"/>
                        </a:spcAft>
                      </a:pPr>
                      <a:r>
                        <a:rPr lang="ja-JP" altLang="en-US"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・被災地の企業活動支援（物流、生産代替等）に向けた生産協定等の促進</a:t>
                      </a:r>
                      <a:endParaRPr lang="en-US" altLang="ja-JP"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tc>
                <a:tc>
                  <a:txBody>
                    <a:bodyPr/>
                    <a:lstStyle/>
                    <a:p>
                      <a:pPr marL="133350" indent="-133350" algn="just">
                        <a:lnSpc>
                          <a:spcPct val="125000"/>
                        </a:lnSpc>
                        <a:spcAft>
                          <a:spcPts val="0"/>
                        </a:spcAft>
                      </a:pPr>
                      <a:r>
                        <a:rPr lang="ja-JP" altLang="en-US"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法令</a:t>
                      </a:r>
                      <a:r>
                        <a:rPr lang="ja-JP" sz="10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計画</a:t>
                      </a:r>
                      <a:r>
                        <a:rPr lang="ja-JP" altLang="en-US"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BCP</a:t>
                      </a:r>
                      <a:r>
                        <a:rPr lang="ja-JP" altLang="en-US"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への</a:t>
                      </a:r>
                      <a:r>
                        <a:rPr lang="ja-JP"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位置づけ</a:t>
                      </a:r>
                      <a:endParaRPr lang="en-US" altLang="ja-JP"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133350" indent="-133350" algn="just">
                        <a:lnSpc>
                          <a:spcPct val="125000"/>
                        </a:lnSpc>
                        <a:spcAft>
                          <a:spcPts val="0"/>
                        </a:spcAft>
                      </a:pPr>
                      <a:r>
                        <a:rPr lang="ja-JP" altLang="en-US"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（立川広域防災基地の次の代替拠点）</a:t>
                      </a:r>
                      <a:endParaRPr lang="en-US" altLang="ja-JP"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133350" indent="-133350" algn="just">
                        <a:lnSpc>
                          <a:spcPct val="125000"/>
                        </a:lnSpc>
                        <a:spcAft>
                          <a:spcPts val="0"/>
                        </a:spcAft>
                      </a:pPr>
                      <a:r>
                        <a:rPr lang="ja-JP" altLang="en-US"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・知事や自治体への権限規定のあり方</a:t>
                      </a:r>
                      <a:endParaRPr lang="en-US" altLang="ja-JP"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133350" indent="-133350" algn="just">
                        <a:lnSpc>
                          <a:spcPct val="125000"/>
                        </a:lnSpc>
                        <a:spcAft>
                          <a:spcPts val="0"/>
                        </a:spcAft>
                      </a:pPr>
                      <a:r>
                        <a:rPr lang="ja-JP" altLang="en-US"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・政治・行政機能の代替</a:t>
                      </a:r>
                      <a:r>
                        <a:rPr lang="ja-JP" altLang="ja-JP"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拠点</a:t>
                      </a:r>
                      <a:r>
                        <a:rPr lang="ja-JP" altLang="en-US"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に必要な施設等の整備やオペレーションの検討</a:t>
                      </a:r>
                      <a:endParaRPr lang="en-US" altLang="ja-JP"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133350" indent="-133350" algn="just">
                        <a:lnSpc>
                          <a:spcPct val="125000"/>
                        </a:lnSpc>
                        <a:spcAft>
                          <a:spcPts val="0"/>
                        </a:spcAft>
                      </a:pPr>
                      <a:r>
                        <a:rPr lang="ja-JP" altLang="en-US"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・必要な政治的措置が執れる環境整備</a:t>
                      </a:r>
                      <a:endParaRPr lang="en-US" altLang="ja-JP"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tc>
              </a:tr>
              <a:tr h="970542">
                <a:tc>
                  <a:txBody>
                    <a:bodyPr/>
                    <a:lstStyle/>
                    <a:p>
                      <a:pPr algn="ctr">
                        <a:lnSpc>
                          <a:spcPct val="150000"/>
                        </a:lnSpc>
                      </a:pPr>
                      <a:r>
                        <a:rPr kumimoji="1"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平時</a:t>
                      </a:r>
                      <a:endParaRPr kumimoji="1"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just">
                        <a:lnSpc>
                          <a:spcPct val="125000"/>
                        </a:lnSpc>
                        <a:spcAft>
                          <a:spcPts val="0"/>
                        </a:spcAft>
                      </a:pPr>
                      <a:r>
                        <a:rPr lang="ja-JP" altLang="en-US"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・国出先機関、広域連合、都道府県、市町村、その他関係機関　</a:t>
                      </a:r>
                      <a:endParaRPr lang="en-US" altLang="ja-JP"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just">
                        <a:lnSpc>
                          <a:spcPct val="125000"/>
                        </a:lnSpc>
                        <a:spcAft>
                          <a:spcPts val="0"/>
                        </a:spcAft>
                      </a:pPr>
                      <a:r>
                        <a:rPr lang="ja-JP" altLang="en-US"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における事務・権限等の見直し等</a:t>
                      </a:r>
                      <a:endParaRPr lang="en-US" altLang="ja-JP"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just">
                        <a:lnSpc>
                          <a:spcPct val="125000"/>
                        </a:lnSpc>
                        <a:spcAft>
                          <a:spcPts val="0"/>
                        </a:spcAft>
                      </a:pPr>
                      <a:r>
                        <a:rPr lang="ja-JP" altLang="en-US"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・企業中枢機能のデュアル化（本社・データセンター誘致等）</a:t>
                      </a:r>
                      <a:endParaRPr lang="en-US" altLang="ja-JP"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just">
                        <a:lnSpc>
                          <a:spcPct val="125000"/>
                        </a:lnSpc>
                        <a:spcAft>
                          <a:spcPts val="0"/>
                        </a:spcAft>
                      </a:pPr>
                      <a:r>
                        <a:rPr lang="ja-JP" altLang="en-US"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・官民連携による大阪・関西へのサプライチェーンの確保</a:t>
                      </a:r>
                      <a:endParaRPr lang="en-US" altLang="ja-JP"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just">
                        <a:lnSpc>
                          <a:spcPct val="125000"/>
                        </a:lnSpc>
                        <a:spcAft>
                          <a:spcPts val="0"/>
                        </a:spcAft>
                      </a:pPr>
                      <a:r>
                        <a:rPr lang="ja-JP" altLang="en-US"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・インフラの二重化・多重化</a:t>
                      </a:r>
                    </a:p>
                  </a:txBody>
                  <a:tcPr marL="68580" marR="68580" marT="0" marB="0"/>
                </a:tc>
                <a:tc>
                  <a:txBody>
                    <a:bodyPr/>
                    <a:lstStyle/>
                    <a:p>
                      <a:pPr marL="0" marR="0" indent="0" algn="just" defTabSz="914400" rtl="0" eaLnBrk="1" fontAlgn="auto" latinLnBrk="0" hangingPunct="1">
                        <a:lnSpc>
                          <a:spcPct val="125000"/>
                        </a:lnSpc>
                        <a:spcBef>
                          <a:spcPts val="0"/>
                        </a:spcBef>
                        <a:spcAft>
                          <a:spcPts val="0"/>
                        </a:spcAft>
                        <a:buClrTx/>
                        <a:buSzTx/>
                        <a:buFontTx/>
                        <a:buNone/>
                        <a:tabLst/>
                        <a:defRPr/>
                      </a:pPr>
                      <a:r>
                        <a:rPr lang="ja-JP" altLang="en-US"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・非常時の迅速・的確な対応に資する体制整備（国機関の移転、</a:t>
                      </a:r>
                      <a:endParaRPr lang="en-US" altLang="ja-JP"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just" defTabSz="914400" rtl="0" eaLnBrk="1" fontAlgn="auto" latinLnBrk="0" hangingPunct="1">
                        <a:lnSpc>
                          <a:spcPct val="125000"/>
                        </a:lnSpc>
                        <a:spcBef>
                          <a:spcPts val="0"/>
                        </a:spcBef>
                        <a:spcAft>
                          <a:spcPts val="0"/>
                        </a:spcAft>
                        <a:buClrTx/>
                        <a:buSzTx/>
                        <a:buFontTx/>
                        <a:buNone/>
                        <a:tabLst/>
                        <a:defRPr/>
                      </a:pPr>
                      <a:r>
                        <a:rPr lang="ja-JP" altLang="en-US"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事務移管や移譲等）</a:t>
                      </a:r>
                      <a:endParaRPr lang="en-US" altLang="ja-JP"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just" defTabSz="914400" rtl="0" eaLnBrk="1" fontAlgn="auto" latinLnBrk="0" hangingPunct="1">
                        <a:lnSpc>
                          <a:spcPct val="125000"/>
                        </a:lnSpc>
                        <a:spcBef>
                          <a:spcPts val="0"/>
                        </a:spcBef>
                        <a:spcAft>
                          <a:spcPts val="0"/>
                        </a:spcAft>
                        <a:buClrTx/>
                        <a:buSzTx/>
                        <a:buFontTx/>
                        <a:buNone/>
                        <a:tabLst/>
                        <a:defRPr/>
                      </a:pPr>
                      <a:r>
                        <a:rPr lang="ja-JP" altLang="en-US"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企業中枢機能のデュアル化</a:t>
                      </a:r>
                      <a:r>
                        <a:rPr lang="ja-JP" altLang="en-US"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やサプライチェーンの確保の取組</a:t>
                      </a:r>
                      <a:endParaRPr lang="en-US" altLang="ja-JP"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just" defTabSz="914400" rtl="0" eaLnBrk="1" fontAlgn="auto" latinLnBrk="0" hangingPunct="1">
                        <a:lnSpc>
                          <a:spcPct val="125000"/>
                        </a:lnSpc>
                        <a:spcBef>
                          <a:spcPts val="0"/>
                        </a:spcBef>
                        <a:spcAft>
                          <a:spcPts val="0"/>
                        </a:spcAft>
                        <a:buClrTx/>
                        <a:buSzTx/>
                        <a:buFontTx/>
                        <a:buNone/>
                        <a:tabLst/>
                        <a:defRPr/>
                      </a:pPr>
                      <a:r>
                        <a:rPr lang="ja-JP" altLang="en-US"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err="1"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み</a:t>
                      </a:r>
                      <a:r>
                        <a:rPr lang="ja-JP" altLang="en-US"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支援</a:t>
                      </a:r>
                      <a:r>
                        <a:rPr lang="ja-JP" altLang="ja-JP"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（税制等）</a:t>
                      </a:r>
                      <a:endParaRPr lang="en-US" altLang="ja-JP"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just" defTabSz="914400" rtl="0" eaLnBrk="1" fontAlgn="auto" latinLnBrk="0" hangingPunct="1">
                        <a:lnSpc>
                          <a:spcPct val="125000"/>
                        </a:lnSpc>
                        <a:spcBef>
                          <a:spcPts val="0"/>
                        </a:spcBef>
                        <a:spcAft>
                          <a:spcPts val="0"/>
                        </a:spcAft>
                        <a:buClrTx/>
                        <a:buSzTx/>
                        <a:buFontTx/>
                        <a:buNone/>
                        <a:tabLst/>
                        <a:defRPr/>
                      </a:pPr>
                      <a:r>
                        <a:rPr lang="ja-JP" altLang="en-US"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・大阪・関西自らの取組みについて国に認知を求め、計画等で</a:t>
                      </a:r>
                      <a:endParaRPr lang="en-US" altLang="ja-JP"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just" defTabSz="914400" rtl="0" eaLnBrk="1" fontAlgn="auto" latinLnBrk="0" hangingPunct="1">
                        <a:lnSpc>
                          <a:spcPct val="125000"/>
                        </a:lnSpc>
                        <a:spcBef>
                          <a:spcPts val="0"/>
                        </a:spcBef>
                        <a:spcAft>
                          <a:spcPts val="0"/>
                        </a:spcAft>
                        <a:buClrTx/>
                        <a:buSzTx/>
                        <a:buFontTx/>
                        <a:buNone/>
                        <a:tabLst/>
                        <a:defRPr/>
                      </a:pPr>
                      <a:r>
                        <a:rPr lang="ja-JP" altLang="en-US" sz="100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位置づけ</a:t>
                      </a:r>
                      <a:endParaRPr lang="en-US" altLang="ja-JP" sz="10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tc>
              </a:tr>
            </a:tbl>
          </a:graphicData>
        </a:graphic>
      </p:graphicFrame>
      <p:sp>
        <p:nvSpPr>
          <p:cNvPr id="8" name="正方形/長方形 7"/>
          <p:cNvSpPr/>
          <p:nvPr/>
        </p:nvSpPr>
        <p:spPr>
          <a:xfrm>
            <a:off x="0" y="-27384"/>
            <a:ext cx="9144000" cy="540000"/>
          </a:xfrm>
          <a:prstGeom prst="rect">
            <a:avLst/>
          </a:prstGeom>
          <a:gradFill flip="none" rotWithShape="1">
            <a:gsLst>
              <a:gs pos="0">
                <a:schemeClr val="tx2"/>
              </a:gs>
              <a:gs pos="10000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検討内容具体化のイメージ例　</a:t>
            </a:r>
            <a:endParaRPr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角丸四角形 9"/>
          <p:cNvSpPr/>
          <p:nvPr/>
        </p:nvSpPr>
        <p:spPr>
          <a:xfrm>
            <a:off x="5508104" y="621707"/>
            <a:ext cx="3456384" cy="431029"/>
          </a:xfrm>
          <a:prstGeom prst="roundRect">
            <a:avLst/>
          </a:prstGeom>
          <a:solidFill>
            <a:schemeClr val="bg1"/>
          </a:solidFill>
          <a:ln w="1905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非常時：発災後に機能する（行動を起こす）もの</a:t>
            </a:r>
            <a:endParaRPr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平　時：普段より機能するもの</a:t>
            </a:r>
            <a:endPar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スライド番号プレースホルダー 2"/>
          <p:cNvSpPr>
            <a:spLocks noGrp="1"/>
          </p:cNvSpPr>
          <p:nvPr>
            <p:ph type="sldNum" sz="quarter" idx="12"/>
          </p:nvPr>
        </p:nvSpPr>
        <p:spPr>
          <a:xfrm>
            <a:off x="7046912" y="6520259"/>
            <a:ext cx="2133600" cy="365125"/>
          </a:xfrm>
        </p:spPr>
        <p:txBody>
          <a:bodyPr/>
          <a:lstStyle/>
          <a:p>
            <a:fld id="{D2D8002D-B5B0-4BAC-B1F6-782DDCCE6D9C}" type="slidenum">
              <a:rPr kumimoji="1" lang="ja-JP" altLang="en-US" smtClean="0">
                <a:latin typeface="メイリオ" panose="020B0604030504040204" pitchFamily="50" charset="-128"/>
                <a:ea typeface="メイリオ" panose="020B0604030504040204" pitchFamily="50" charset="-128"/>
                <a:cs typeface="メイリオ" panose="020B0604030504040204" pitchFamily="50" charset="-128"/>
              </a:rPr>
              <a:t>9</a:t>
            </a:fld>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下矢印 3"/>
          <p:cNvSpPr/>
          <p:nvPr/>
        </p:nvSpPr>
        <p:spPr>
          <a:xfrm>
            <a:off x="2627784" y="3933056"/>
            <a:ext cx="1512168" cy="324036"/>
          </a:xfrm>
          <a:prstGeom prst="downArrow">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下矢印 14"/>
          <p:cNvSpPr/>
          <p:nvPr/>
        </p:nvSpPr>
        <p:spPr>
          <a:xfrm>
            <a:off x="6300192" y="3933056"/>
            <a:ext cx="1512168" cy="324036"/>
          </a:xfrm>
          <a:prstGeom prst="downArrow">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5292080" y="4365104"/>
            <a:ext cx="3851920" cy="23488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（国への働きかけの例）</a:t>
            </a:r>
            <a:endPar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○首都機能バックアップエリアとして大阪</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関西を位置</a:t>
            </a:r>
            <a:endPar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づけ</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（政府</a:t>
            </a:r>
            <a:r>
              <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BCP</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における東京圏外の代替拠点として</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a:t>
            </a:r>
            <a:endPar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阪</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・関西を</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位置づけ、必要な施設・機能の整備など）</a:t>
            </a:r>
            <a:endPar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将来的には、大阪・関西の動き</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を国土</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強靭化基本計画</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国土</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形成計画（全国計画）及び広域地方計画に記載</a:t>
            </a:r>
            <a:endPar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r"/>
            <a:endPar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など</a:t>
            </a:r>
          </a:p>
          <a:p>
            <a:endParaRPr kumimoji="1"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p:cNvSpPr/>
          <p:nvPr/>
        </p:nvSpPr>
        <p:spPr>
          <a:xfrm>
            <a:off x="1619672" y="4365104"/>
            <a:ext cx="3672408" cy="23488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（大阪・関西の取組みの例）</a:t>
            </a:r>
            <a:endParaRPr kumimoji="1"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○関西の国機関・広域連合・自治体間の役割分担を踏</a:t>
            </a:r>
            <a:endPar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まえたオペレーション等の検討</a:t>
            </a:r>
            <a:endPar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○空港、港湾など国内外をつなぐ物流機能の維持継続</a:t>
            </a:r>
            <a:endPar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に向けて首都圏と大阪・関西で相互補完する仕組み</a:t>
            </a:r>
            <a:endPar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構築（必要な施設の整備や協定締結など）</a:t>
            </a:r>
            <a:endPar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○東京の企業が</a:t>
            </a:r>
            <a:r>
              <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BCP</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において大阪・関西を代替拠点</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a:t>
            </a:r>
            <a:endPar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位置づける</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よう促す取組み（</a:t>
            </a:r>
            <a:r>
              <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BCP</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策定支援や</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インセ</a:t>
            </a:r>
            <a:endPar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ンティブ</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検討など</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r"/>
            <a:r>
              <a:rPr kumimoji="1"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など</a:t>
            </a:r>
            <a:endParaRPr kumimoji="1"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正方形/長方形 17"/>
          <p:cNvSpPr/>
          <p:nvPr/>
        </p:nvSpPr>
        <p:spPr>
          <a:xfrm>
            <a:off x="179512" y="4581128"/>
            <a:ext cx="1368152" cy="684076"/>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年度以降の</a:t>
            </a:r>
            <a:endParaRPr kumimoji="1"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具体的</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a:t>
            </a:r>
            <a:r>
              <a:rPr kumimoji="1"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動き</a:t>
            </a:r>
            <a:endParaRPr kumimoji="1"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イメージ）</a:t>
            </a:r>
            <a:endParaRPr kumimoji="1"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05318422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5793</TotalTime>
  <Words>3762</Words>
  <Application>Microsoft Office PowerPoint</Application>
  <PresentationFormat>画面に合わせる (4:3)</PresentationFormat>
  <Paragraphs>606</Paragraphs>
  <Slides>15</Slides>
  <Notes>3</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Office テーマ</vt:lpstr>
      <vt:lpstr>資料３　検討の進め方  ①研究会の全体的な進め方</vt:lpstr>
      <vt:lpstr>PowerPoint プレゼンテーション</vt:lpstr>
      <vt:lpstr>PowerPoint プレゼンテーション</vt:lpstr>
      <vt:lpstr>PowerPoint プレゼンテーション</vt:lpstr>
      <vt:lpstr>検討の進め方  ②検討の視点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大阪・関西における首都機能バックアップの検討</dc:title>
  <dc:creator>山本　大吾</dc:creator>
  <cp:lastModifiedBy>Batchadmin</cp:lastModifiedBy>
  <cp:revision>451</cp:revision>
  <cp:lastPrinted>2017-06-27T04:17:19Z</cp:lastPrinted>
  <dcterms:created xsi:type="dcterms:W3CDTF">2017-02-27T23:37:52Z</dcterms:created>
  <dcterms:modified xsi:type="dcterms:W3CDTF">2017-06-27T06:55:08Z</dcterms:modified>
</cp:coreProperties>
</file>