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5" r:id="rId2"/>
    <p:sldId id="281" r:id="rId3"/>
    <p:sldId id="316" r:id="rId4"/>
    <p:sldId id="300" r:id="rId5"/>
    <p:sldId id="283" r:id="rId6"/>
    <p:sldId id="308"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48" autoAdjust="0"/>
  </p:normalViewPr>
  <p:slideViewPr>
    <p:cSldViewPr>
      <p:cViewPr>
        <p:scale>
          <a:sx n="80" d="100"/>
          <a:sy n="80" d="100"/>
        </p:scale>
        <p:origin x="-1086" y="3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0DE6718A-3F75-474A-889C-B09183158174}" type="datetimeFigureOut">
              <a:rPr kumimoji="1" lang="ja-JP" altLang="en-US" smtClean="0"/>
              <a:t>2017/6/23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C16C1DD2-CD02-42EF-85FB-231473BD1332}" type="slidenum">
              <a:rPr kumimoji="1" lang="ja-JP" altLang="en-US" smtClean="0"/>
              <a:t>‹#›</a:t>
            </a:fld>
            <a:endParaRPr kumimoji="1" lang="ja-JP" altLang="en-US"/>
          </a:p>
        </p:txBody>
      </p:sp>
    </p:spTree>
    <p:extLst>
      <p:ext uri="{BB962C8B-B14F-4D97-AF65-F5344CB8AC3E}">
        <p14:creationId xmlns:p14="http://schemas.microsoft.com/office/powerpoint/2010/main" val="20184940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6C1DD2-CD02-42EF-85FB-231473BD1332}" type="slidenum">
              <a:rPr kumimoji="1" lang="ja-JP" altLang="en-US" smtClean="0"/>
              <a:t>1</a:t>
            </a:fld>
            <a:endParaRPr kumimoji="1" lang="ja-JP" altLang="en-US"/>
          </a:p>
        </p:txBody>
      </p:sp>
    </p:spTree>
    <p:extLst>
      <p:ext uri="{BB962C8B-B14F-4D97-AF65-F5344CB8AC3E}">
        <p14:creationId xmlns:p14="http://schemas.microsoft.com/office/powerpoint/2010/main" val="1660538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6C1DD2-CD02-42EF-85FB-231473BD1332}" type="slidenum">
              <a:rPr kumimoji="1" lang="ja-JP" altLang="en-US" smtClean="0"/>
              <a:t>3</a:t>
            </a:fld>
            <a:endParaRPr kumimoji="1" lang="ja-JP" altLang="en-US"/>
          </a:p>
        </p:txBody>
      </p:sp>
    </p:spTree>
    <p:extLst>
      <p:ext uri="{BB962C8B-B14F-4D97-AF65-F5344CB8AC3E}">
        <p14:creationId xmlns:p14="http://schemas.microsoft.com/office/powerpoint/2010/main" val="70807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6C1DD2-CD02-42EF-85FB-231473BD1332}" type="slidenum">
              <a:rPr kumimoji="1" lang="ja-JP" altLang="en-US" smtClean="0"/>
              <a:t>4</a:t>
            </a:fld>
            <a:endParaRPr kumimoji="1" lang="ja-JP" altLang="en-US"/>
          </a:p>
        </p:txBody>
      </p:sp>
    </p:spTree>
    <p:extLst>
      <p:ext uri="{BB962C8B-B14F-4D97-AF65-F5344CB8AC3E}">
        <p14:creationId xmlns:p14="http://schemas.microsoft.com/office/powerpoint/2010/main" val="708074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2017/6/23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2017/6/23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2017/6/23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2017/6/23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2017/6/23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2017/6/23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0" y="6345384"/>
            <a:ext cx="9144000" cy="540000"/>
          </a:xfrm>
          <a:prstGeom prst="rect">
            <a:avLst/>
          </a:prstGeom>
          <a:gradFill flip="none" rotWithShape="1">
            <a:gsLst>
              <a:gs pos="100000">
                <a:schemeClr val="tx2"/>
              </a:gs>
              <a:gs pos="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4"/>
          <p:cNvSpPr>
            <a:spLocks noGrp="1"/>
          </p:cNvSpPr>
          <p:nvPr>
            <p:ph type="ctrTitle"/>
          </p:nvPr>
        </p:nvSpPr>
        <p:spPr>
          <a:xfrm>
            <a:off x="685800" y="2780928"/>
            <a:ext cx="7772400" cy="1470025"/>
          </a:xfrm>
        </p:spPr>
        <p:txBody>
          <a:bodyPr>
            <a:normAutofit/>
          </a:bodyPr>
          <a:lstStyle/>
          <a:p>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資料２　副首都化の動き</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タイトル 4"/>
          <p:cNvSpPr txBox="1">
            <a:spLocks/>
          </p:cNvSpPr>
          <p:nvPr/>
        </p:nvSpPr>
        <p:spPr>
          <a:xfrm>
            <a:off x="35496" y="548680"/>
            <a:ext cx="6984776" cy="72007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第１回 首都機能のバックアップに係る研究会 資料</a:t>
            </a:r>
            <a:r>
              <a:rPr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7812360" y="125984"/>
            <a:ext cx="1152128" cy="27868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資料２</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80663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355976" y="1218105"/>
            <a:ext cx="4608512" cy="2786959"/>
          </a:xfrm>
          <a:prstGeom prst="roundRect">
            <a:avLst>
              <a:gd name="adj" fmla="val 0"/>
            </a:avLst>
          </a:prstGeom>
          <a:noFill/>
          <a:ln w="317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47492" y="3068960"/>
            <a:ext cx="3820452" cy="165618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副首都推進本部会議</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本</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部長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知事</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副本</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部長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市長</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本部員</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大阪府副知事</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副市長</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副首都</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推進局長・理事 </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・大阪市の関係部</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局長</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案件に応じて、</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特別顧問及び特別参与、府内の市町村の長などが参画</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247492" y="4948928"/>
            <a:ext cx="3810861" cy="1504408"/>
          </a:xfrm>
          <a:prstGeom prst="rect">
            <a:avLst/>
          </a:prstGeom>
          <a:solidFill>
            <a:schemeClr val="accent1">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事務局</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大阪府・大阪市の共同組織「副首都推進局」を設置。</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H28.4</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根　　拠</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地方</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自治法第</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252</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条の</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p>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大阪府・大阪市が</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共同設置</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する内部組織</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幹事団体</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a:t>
            </a: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3" name="正方形/長方形 152"/>
          <p:cNvSpPr/>
          <p:nvPr/>
        </p:nvSpPr>
        <p:spPr>
          <a:xfrm>
            <a:off x="4470199" y="692696"/>
            <a:ext cx="1504478" cy="28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所掌事項の動き</a:t>
            </a:r>
            <a:endPar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177833" y="692696"/>
            <a:ext cx="1081799" cy="28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組織体制</a:t>
            </a:r>
            <a:endPar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282157" y="1087576"/>
            <a:ext cx="3785787" cy="1785104"/>
          </a:xfrm>
          <a:prstGeom prst="rect">
            <a:avLst/>
          </a:prstGeom>
          <a:noFill/>
        </p:spPr>
        <p:txBody>
          <a:bodyPr wrap="square" rtlCol="0">
            <a:spAutoFit/>
          </a:bodyPr>
          <a:lstStyle/>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「副首都・大阪」の確立に向</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け</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、「副首都推進本部」を設置。</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H27</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所掌事項</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000" b="1" u="sng" dirty="0" smtClean="0">
                <a:latin typeface="メイリオ" panose="020B0604030504040204" pitchFamily="50" charset="-128"/>
                <a:ea typeface="メイリオ" panose="020B0604030504040204" pitchFamily="50" charset="-128"/>
                <a:cs typeface="メイリオ" panose="020B0604030504040204" pitchFamily="50" charset="-128"/>
              </a:rPr>
              <a:t>中長期的な取組み方向の検討</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に関すること</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新たな大都市制度の再検討に関すること</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３．大阪府</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及び大阪市の広域</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行政並び</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に類似</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する施設、</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施策、事務</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などいわゆる二重</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行政</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の解消に関すること</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4499992" y="1110105"/>
            <a:ext cx="2178026" cy="216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１．中長期的な取組み方向の検討　</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p:cNvSpPr txBox="1"/>
          <p:nvPr/>
        </p:nvSpPr>
        <p:spPr>
          <a:xfrm flipH="1">
            <a:off x="4392480" y="5517232"/>
            <a:ext cx="4500000" cy="1015663"/>
          </a:xfrm>
          <a:prstGeom prst="rect">
            <a:avLst/>
          </a:prstGeom>
          <a:noFill/>
          <a:ln w="25400">
            <a:noFill/>
            <a:prstDash val="solid"/>
          </a:ln>
        </p:spPr>
        <p:txBody>
          <a:bodyPr wrap="square" rtlCol="0" anchor="t" anchorCtr="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大阪府・大阪市の統合案件などを検討。</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大阪府立大学 ・</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大阪市立大学 の統合</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府立公衆衛生研究所 ・</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市立環境科学研究所 の統合</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　府立産業技術総合研究所 ・</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市立工業研究所 の統合　　　</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4499993" y="4149080"/>
            <a:ext cx="2098792" cy="216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．新たな大都市制度の再検討　</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4499993" y="5301208"/>
            <a:ext cx="1368152" cy="216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．二重行政の解消　</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4269302604"/>
              </p:ext>
            </p:extLst>
          </p:nvPr>
        </p:nvGraphicFramePr>
        <p:xfrm>
          <a:off x="4477445" y="1846123"/>
          <a:ext cx="4343027" cy="2021840"/>
        </p:xfrm>
        <a:graphic>
          <a:graphicData uri="http://schemas.openxmlformats.org/drawingml/2006/table">
            <a:tbl>
              <a:tblPr firstRow="1" bandRow="1">
                <a:tableStyleId>{5C22544A-7EE6-4342-B048-85BDC9FD1C3A}</a:tableStyleId>
              </a:tblPr>
              <a:tblGrid>
                <a:gridCol w="938339"/>
                <a:gridCol w="880685"/>
                <a:gridCol w="2524003"/>
              </a:tblGrid>
              <a:tr h="125664">
                <a:tc gridSpan="3">
                  <a:txBody>
                    <a:bodyPr/>
                    <a:lstStyle/>
                    <a:p>
                      <a:pPr>
                        <a:lnSpc>
                          <a:spcPct val="50000"/>
                        </a:lnSpc>
                      </a:pPr>
                      <a:r>
                        <a:rPr kumimoji="1" lang="en-US" altLang="ja-JP"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会議参画メンバー</a:t>
                      </a:r>
                      <a:r>
                        <a:rPr kumimoji="1" lang="en-US" altLang="ja-JP"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hMerge="1">
                  <a:txBody>
                    <a:bodyPr/>
                    <a:lstStyle/>
                    <a:p>
                      <a:endParaRPr kumimoji="1" lang="ja-JP" altLang="en-US" sz="1000" dirty="0"/>
                    </a:p>
                  </a:txBody>
                  <a:tcPr>
                    <a:noFill/>
                  </a:tcPr>
                </a:tc>
                <a:tc hMerge="1">
                  <a:txBody>
                    <a:bodyPr/>
                    <a:lstStyle/>
                    <a:p>
                      <a:endParaRPr kumimoji="1" lang="ja-JP" altLang="en-US" sz="1000" dirty="0"/>
                    </a:p>
                  </a:txBody>
                  <a:tcPr>
                    <a:noFill/>
                  </a:tcPr>
                </a:tc>
              </a:tr>
              <a:tr h="0">
                <a:tc>
                  <a:txBody>
                    <a:bodyPr/>
                    <a:lstStyle/>
                    <a:p>
                      <a:pPr>
                        <a:lnSpc>
                          <a:spcPct val="50000"/>
                        </a:lnSpc>
                      </a:pPr>
                      <a:endParaRPr kumimoji="1" lang="ja-JP" altLang="en-US" sz="7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endParaRPr kumimoji="1" lang="ja-JP" altLang="en-US" sz="7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gn="l">
                        <a:lnSpc>
                          <a:spcPct val="50000"/>
                        </a:lnSpc>
                      </a:pPr>
                      <a:r>
                        <a:rPr kumimoji="1" lang="ja-JP" altLang="en-US" sz="7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（敬称略）　</a:t>
                      </a:r>
                      <a:endParaRPr kumimoji="1" lang="ja-JP" altLang="en-US" sz="7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r>
              <a:tr h="125664">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特別顧問　</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猪瀬    直樹 </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marL="0" marR="0" indent="0" algn="l" defTabSz="914400" rtl="0" eaLnBrk="1" fontAlgn="auto" latinLnBrk="0" hangingPunct="1">
                        <a:lnSpc>
                          <a:spcPct val="50000"/>
                        </a:lnSpc>
                        <a:spcBef>
                          <a:spcPts val="0"/>
                        </a:spcBef>
                        <a:spcAft>
                          <a:spcPts val="0"/>
                        </a:spcAft>
                        <a:buClrTx/>
                        <a:buSzTx/>
                        <a:buFontTx/>
                        <a:buNone/>
                        <a:tabLst/>
                        <a:defRPr/>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作家、 元東京都知事</a:t>
                      </a:r>
                      <a:endParaRPr lang="en-US" altLang="ja-JP"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r>
              <a:tr h="125664">
                <a:tc>
                  <a:txBody>
                    <a:bodyPr/>
                    <a:lstStyle/>
                    <a:p>
                      <a:pPr>
                        <a:lnSpc>
                          <a:spcPct val="50000"/>
                        </a:lnSpc>
                      </a:pP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上山    信一 </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marL="0" marR="0" indent="0" algn="l" defTabSz="914400" rtl="0" eaLnBrk="1" fontAlgn="auto" latinLnBrk="0" hangingPunct="1">
                        <a:lnSpc>
                          <a:spcPct val="50000"/>
                        </a:lnSpc>
                        <a:spcBef>
                          <a:spcPts val="0"/>
                        </a:spcBef>
                        <a:spcAft>
                          <a:spcPts val="0"/>
                        </a:spcAft>
                        <a:buClrTx/>
                        <a:buSzTx/>
                        <a:buFontTx/>
                        <a:buNone/>
                        <a:tabLst/>
                        <a:defRPr/>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慶應義塾大学総合政策学部教授</a:t>
                      </a:r>
                      <a:endParaRPr lang="en-US" altLang="ja-JP"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r>
              <a:tr h="125664">
                <a:tc>
                  <a:txBody>
                    <a:bodyPr/>
                    <a:lstStyle/>
                    <a:p>
                      <a:pPr>
                        <a:lnSpc>
                          <a:spcPct val="50000"/>
                        </a:lnSpc>
                      </a:pP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堺屋    太一 </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作家、 元経済企画庁長官</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r>
              <a:tr h="125664">
                <a:tc>
                  <a:txBody>
                    <a:bodyPr/>
                    <a:lstStyle/>
                    <a:p>
                      <a:pPr>
                        <a:lnSpc>
                          <a:spcPct val="50000"/>
                        </a:lnSpc>
                      </a:pP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佐々木 信夫 </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中央大学大学院経済学研究科教授</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r>
              <a:tr h="125664">
                <a:tc>
                  <a:txBody>
                    <a:bodyPr/>
                    <a:lstStyle/>
                    <a:p>
                      <a:pPr>
                        <a:lnSpc>
                          <a:spcPct val="50000"/>
                        </a:lnSpc>
                      </a:pP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原       英史 </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㈱政策工房代表取締役社長</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r>
              <a:tr h="0">
                <a:tc>
                  <a:txBody>
                    <a:bodyPr/>
                    <a:lstStyle/>
                    <a:p>
                      <a:pPr>
                        <a:lnSpc>
                          <a:spcPct val="50000"/>
                        </a:lnSpc>
                      </a:pPr>
                      <a:endParaRPr kumimoji="1" lang="ja-JP" altLang="en-US" sz="1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endParaRPr kumimoji="1" lang="ja-JP" altLang="en-US" sz="1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endParaRPr kumimoji="1" lang="ja-JP" altLang="en-US" sz="1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r>
              <a:tr h="125664">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市町村の長</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竹山　　修身 </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marL="0" marR="0" indent="0" algn="l" defTabSz="914400" rtl="0" eaLnBrk="1" fontAlgn="auto" latinLnBrk="0" hangingPunct="1">
                        <a:lnSpc>
                          <a:spcPct val="50000"/>
                        </a:lnSpc>
                        <a:spcBef>
                          <a:spcPts val="0"/>
                        </a:spcBef>
                        <a:spcAft>
                          <a:spcPts val="0"/>
                        </a:spcAft>
                        <a:buClrTx/>
                        <a:buSzTx/>
                        <a:buFontTx/>
                        <a:buNone/>
                        <a:tabLst/>
                        <a:defRPr/>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堺市長</a:t>
                      </a:r>
                      <a:endParaRPr lang="en-US" altLang="ja-JP"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r>
              <a:tr h="125664">
                <a:tc>
                  <a:txBody>
                    <a:bodyPr/>
                    <a:lstStyle/>
                    <a:p>
                      <a:pPr>
                        <a:lnSpc>
                          <a:spcPct val="50000"/>
                        </a:lnSpc>
                      </a:pP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田中　　誠太</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marL="0" marR="0" indent="0" algn="l" defTabSz="914400" rtl="0" eaLnBrk="1" fontAlgn="auto" latinLnBrk="0" hangingPunct="1">
                        <a:lnSpc>
                          <a:spcPct val="50000"/>
                        </a:lnSpc>
                        <a:spcBef>
                          <a:spcPts val="0"/>
                        </a:spcBef>
                        <a:spcAft>
                          <a:spcPts val="0"/>
                        </a:spcAft>
                        <a:buClrTx/>
                        <a:buSzTx/>
                        <a:buFontTx/>
                        <a:buNone/>
                        <a:tabLst/>
                        <a:defRPr/>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八尾市長（大阪府市長会会長）</a:t>
                      </a:r>
                      <a:endParaRPr lang="en-US" altLang="ja-JP"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r>
              <a:tr h="125664">
                <a:tc>
                  <a:txBody>
                    <a:bodyPr/>
                    <a:lstStyle/>
                    <a:p>
                      <a:pPr>
                        <a:lnSpc>
                          <a:spcPct val="50000"/>
                        </a:lnSpc>
                      </a:pP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辻　　　 宏康　</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marL="0" marR="0" indent="0" algn="l" defTabSz="914400" rtl="0" eaLnBrk="1" fontAlgn="auto" latinLnBrk="0" hangingPunct="1">
                        <a:lnSpc>
                          <a:spcPct val="50000"/>
                        </a:lnSpc>
                        <a:spcBef>
                          <a:spcPts val="0"/>
                        </a:spcBef>
                        <a:spcAft>
                          <a:spcPts val="0"/>
                        </a:spcAft>
                        <a:buClrTx/>
                        <a:buSzTx/>
                        <a:buFontTx/>
                        <a:buNone/>
                        <a:tabLst/>
                        <a:defRPr/>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和泉市長（大阪府市長会総務文教部会長）</a:t>
                      </a:r>
                      <a:endParaRPr lang="en-US" altLang="ja-JP"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r>
              <a:tr h="125664">
                <a:tc>
                  <a:txBody>
                    <a:bodyPr/>
                    <a:lstStyle/>
                    <a:p>
                      <a:pPr>
                        <a:lnSpc>
                          <a:spcPct val="50000"/>
                        </a:lnSpc>
                      </a:pP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松本　　昌親</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千早赤阪村長（大阪府町村長会会長）</a:t>
                      </a:r>
                      <a:endParaRPr lang="en-US" altLang="ja-JP"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r>
              <a:tr h="125664">
                <a:tc>
                  <a:txBody>
                    <a:bodyPr/>
                    <a:lstStyle/>
                    <a:p>
                      <a:pPr>
                        <a:lnSpc>
                          <a:spcPct val="50000"/>
                        </a:lnSpc>
                      </a:pP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nSpc>
                          <a:spcPct val="50000"/>
                        </a:lnSpc>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田代　　堯</a:t>
                      </a:r>
                      <a:endParaRPr kumimoji="1" lang="ja-JP" altLang="en-US" sz="900" b="0" spc="-5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marL="0" marR="0" indent="0" algn="l" defTabSz="914400" rtl="0" eaLnBrk="1" fontAlgn="auto" latinLnBrk="0" hangingPunct="1">
                        <a:lnSpc>
                          <a:spcPct val="50000"/>
                        </a:lnSpc>
                        <a:spcBef>
                          <a:spcPts val="0"/>
                        </a:spcBef>
                        <a:spcAft>
                          <a:spcPts val="0"/>
                        </a:spcAft>
                        <a:buClrTx/>
                        <a:buSzTx/>
                        <a:buFontTx/>
                        <a:buNone/>
                        <a:tabLst/>
                        <a:defRPr/>
                      </a:pPr>
                      <a:r>
                        <a:rPr lang="ja-JP" altLang="en-US" sz="900" b="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岬町長（大阪府町村長会総務文教部会長）</a:t>
                      </a:r>
                    </a:p>
                  </a:txBody>
                  <a:tcPr>
                    <a:noFill/>
                  </a:tcPr>
                </a:tc>
              </a:tr>
            </a:tbl>
          </a:graphicData>
        </a:graphic>
      </p:graphicFrame>
      <p:sp>
        <p:nvSpPr>
          <p:cNvPr id="22" name="正方形/長方形 21"/>
          <p:cNvSpPr/>
          <p:nvPr/>
        </p:nvSpPr>
        <p:spPr>
          <a:xfrm>
            <a:off x="0" y="0"/>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１</a:t>
            </a: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．副首都</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推進</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本部</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ついて　（１）組織、所掌事項</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4355976" y="1362834"/>
            <a:ext cx="4716092" cy="553998"/>
          </a:xfrm>
          <a:prstGeom prst="rect">
            <a:avLst/>
          </a:prstGeom>
        </p:spPr>
        <p:txBody>
          <a:bodyPr wrap="square">
            <a:spAutoFit/>
          </a:bodyPr>
          <a:lstStyle/>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副首都化</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に向けた中長期的な取組み</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方向、</a:t>
            </a:r>
            <a:r>
              <a:rPr lang="ja-JP" altLang="en-US" sz="1000" b="1" u="sng" dirty="0" smtClean="0">
                <a:latin typeface="メイリオ" panose="020B0604030504040204" pitchFamily="50" charset="-128"/>
                <a:ea typeface="メイリオ" panose="020B0604030504040204" pitchFamily="50" charset="-128"/>
                <a:cs typeface="メイリオ" panose="020B0604030504040204" pitchFamily="50" charset="-128"/>
              </a:rPr>
              <a:t>「副首都ビジョン」</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とりまとめ</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H29.3</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4536504" y="4365104"/>
            <a:ext cx="4535564" cy="861774"/>
          </a:xfrm>
          <a:prstGeom prst="rect">
            <a:avLst/>
          </a:prstGeom>
        </p:spPr>
        <p:txBody>
          <a:bodyPr wrap="square">
            <a:spAutoFit/>
          </a:bodyPr>
          <a:lstStyle/>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新たな大都市制度（総合区制度・特別区制度）を検討。</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制度</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案づくりの参考とするため</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H28.8</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から</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H29.1</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にかけて、大阪市内</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区において</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総合区・特別区（新たな大都市制度）に関する意見募集・説明会」</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を実施。</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177833" y="1772816"/>
            <a:ext cx="3960000" cy="360040"/>
          </a:xfrm>
          <a:prstGeom prst="roundRect">
            <a:avLst>
              <a:gd name="adj" fmla="val 0"/>
            </a:avLst>
          </a:prstGeom>
          <a:noFill/>
          <a:ln w="317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スライド番号プレースホルダー 2"/>
          <p:cNvSpPr>
            <a:spLocks noGrp="1"/>
          </p:cNvSpPr>
          <p:nvPr/>
        </p:nvSpPr>
        <p:spPr>
          <a:xfrm>
            <a:off x="7046912"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t>2</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91978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0"/>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１．副首都推進本部に</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ついて　（２）副首都推進本部会議</a:t>
            </a:r>
            <a:endParaRPr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251520" y="620720"/>
            <a:ext cx="3049867" cy="28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副首都推進本部会議の開催状況</a:t>
            </a:r>
            <a:endPar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397775556"/>
              </p:ext>
            </p:extLst>
          </p:nvPr>
        </p:nvGraphicFramePr>
        <p:xfrm>
          <a:off x="251520" y="992414"/>
          <a:ext cx="8640960" cy="5614804"/>
        </p:xfrm>
        <a:graphic>
          <a:graphicData uri="http://schemas.openxmlformats.org/drawingml/2006/table">
            <a:tbl>
              <a:tblPr firstRow="1" bandRow="1">
                <a:tableStyleId>{B301B821-A1FF-4177-AEE7-76D212191A09}</a:tableStyleId>
              </a:tblPr>
              <a:tblGrid>
                <a:gridCol w="1152128"/>
                <a:gridCol w="1296144"/>
                <a:gridCol w="216024"/>
                <a:gridCol w="5976664"/>
              </a:tblGrid>
              <a:tr h="403234">
                <a:tc>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開催回</a:t>
                      </a:r>
                      <a:endParaRPr kumimoji="1" lang="ja-JP" altLang="en-US" sz="12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開催日</a:t>
                      </a:r>
                      <a:endParaRPr kumimoji="1" lang="ja-JP" altLang="en-US" sz="12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indent="0" algn="ctr">
                        <a:buFont typeface="Wingdings" panose="05000000000000000000" pitchFamily="2" charset="2"/>
                        <a:buNone/>
                      </a:pPr>
                      <a:endParaRPr kumimoji="1" lang="ja-JP" altLang="en-US" sz="12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indent="0" algn="ctr">
                        <a:buFont typeface="Wingdings" panose="05000000000000000000" pitchFamily="2" charset="2"/>
                        <a:buNone/>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議題</a:t>
                      </a:r>
                      <a:endParaRPr kumimoji="1" lang="ja-JP" altLang="en-US" sz="12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r>
              <a:tr h="305160">
                <a:tc>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第１回</a:t>
                      </a:r>
                      <a:endParaRPr kumimoji="1" lang="ja-JP" altLang="en-US"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algn="ctr"/>
                      <a:r>
                        <a:rPr lang="ja-JP" altLang="en-US" sz="1000" dirty="0" smtClean="0"/>
                        <a:t>平成</a:t>
                      </a:r>
                      <a:r>
                        <a:rPr lang="en-US" altLang="ja-JP" sz="1000" dirty="0" smtClean="0"/>
                        <a:t>27</a:t>
                      </a:r>
                      <a:r>
                        <a:rPr lang="ja-JP" altLang="en-US" sz="1000" dirty="0" smtClean="0"/>
                        <a:t>年</a:t>
                      </a:r>
                      <a:r>
                        <a:rPr lang="en-US" altLang="ja-JP" sz="1000" dirty="0" smtClean="0"/>
                        <a:t>12</a:t>
                      </a:r>
                      <a:r>
                        <a:rPr lang="ja-JP" altLang="en-US" sz="1000" dirty="0" smtClean="0"/>
                        <a:t>月</a:t>
                      </a:r>
                      <a:r>
                        <a:rPr lang="en-US" altLang="ja-JP" sz="1000" dirty="0" smtClean="0"/>
                        <a:t>28</a:t>
                      </a:r>
                      <a:r>
                        <a:rPr lang="ja-JP" altLang="en-US" sz="1000" dirty="0" smtClean="0"/>
                        <a:t>日</a:t>
                      </a:r>
                      <a:endParaRPr kumimoji="1" lang="ja-JP" altLang="en-US" sz="10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indent="0">
                        <a:buFont typeface="Wingdings" panose="05000000000000000000" pitchFamily="2" charset="2"/>
                        <a:buNone/>
                      </a:pPr>
                      <a:endParaRPr kumimoji="1" lang="ja-JP" altLang="en-US" sz="10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indent="0">
                        <a:buFont typeface="Wingdings" panose="05000000000000000000" pitchFamily="2" charset="2"/>
                        <a:buNone/>
                      </a:pPr>
                      <a:r>
                        <a:rPr lang="ja-JP" altLang="en-US" sz="1000" dirty="0" smtClean="0"/>
                        <a:t>・副首都推進本部の設置について　　　・副首都推進に向けて（有識者からの意見聴取）　　　・その他</a:t>
                      </a:r>
                      <a:endParaRPr kumimoji="1" lang="ja-JP" altLang="en-US" sz="10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r>
              <a:tr h="360040">
                <a:tc>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回</a:t>
                      </a:r>
                      <a:endParaRPr kumimoji="1" lang="ja-JP" altLang="en-US"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algn="ctr"/>
                      <a:r>
                        <a:rPr lang="ja-JP" altLang="en-US" sz="1000" dirty="0" smtClean="0"/>
                        <a:t>平成</a:t>
                      </a:r>
                      <a:r>
                        <a:rPr lang="en-US" altLang="ja-JP" sz="1000" dirty="0" smtClean="0"/>
                        <a:t>28</a:t>
                      </a:r>
                      <a:r>
                        <a:rPr lang="ja-JP" altLang="en-US" sz="1000" dirty="0" smtClean="0"/>
                        <a:t>年</a:t>
                      </a:r>
                      <a:r>
                        <a:rPr lang="en-US" altLang="ja-JP" sz="1000" dirty="0" smtClean="0"/>
                        <a:t>2</a:t>
                      </a:r>
                      <a:r>
                        <a:rPr lang="ja-JP" altLang="en-US" sz="1000" dirty="0" smtClean="0"/>
                        <a:t>月</a:t>
                      </a:r>
                      <a:r>
                        <a:rPr lang="en-US" altLang="ja-JP" sz="1000" dirty="0" smtClean="0"/>
                        <a:t>9</a:t>
                      </a:r>
                      <a:r>
                        <a:rPr lang="ja-JP" altLang="en-US" sz="1000" dirty="0" smtClean="0"/>
                        <a:t>日</a:t>
                      </a:r>
                      <a:endParaRPr kumimoji="1" lang="ja-JP" altLang="en-US"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indent="0">
                        <a:buFont typeface="Wingdings" panose="05000000000000000000" pitchFamily="2" charset="2"/>
                        <a:buNone/>
                      </a:pPr>
                      <a:endParaRPr lang="en-US" altLang="ja-JP" sz="1000" b="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indent="0">
                        <a:buFont typeface="Wingdings" panose="05000000000000000000" pitchFamily="2" charset="2"/>
                        <a:buNone/>
                      </a:pPr>
                      <a:r>
                        <a:rPr lang="ja-JP" altLang="en-US" sz="1000" dirty="0" smtClean="0"/>
                        <a:t>第</a:t>
                      </a:r>
                      <a:r>
                        <a:rPr lang="en-US" altLang="ja-JP" sz="1000" dirty="0" smtClean="0"/>
                        <a:t>1</a:t>
                      </a:r>
                      <a:r>
                        <a:rPr lang="ja-JP" altLang="en-US" sz="1000" dirty="0" smtClean="0"/>
                        <a:t>部　（</a:t>
                      </a:r>
                      <a:r>
                        <a:rPr lang="en-US" altLang="ja-JP" sz="1000" dirty="0" smtClean="0"/>
                        <a:t>1</a:t>
                      </a:r>
                      <a:r>
                        <a:rPr lang="ja-JP" altLang="en-US" sz="1000" dirty="0" smtClean="0"/>
                        <a:t>）ゲストスピーカーによる講話　「大阪への本社機能を含む第二の拠点の新設について」</a:t>
                      </a:r>
                      <a:br>
                        <a:rPr lang="ja-JP" altLang="en-US" sz="1000" dirty="0" smtClean="0"/>
                      </a:br>
                      <a:r>
                        <a:rPr lang="ja-JP" altLang="en-US" sz="1000" dirty="0" smtClean="0"/>
                        <a:t>　　　　　    　ロバート</a:t>
                      </a:r>
                      <a:r>
                        <a:rPr lang="en-US" altLang="ja-JP" sz="1000" dirty="0" smtClean="0"/>
                        <a:t>L</a:t>
                      </a:r>
                      <a:r>
                        <a:rPr lang="ja-JP" altLang="en-US" sz="1000" dirty="0" err="1" smtClean="0"/>
                        <a:t>．</a:t>
                      </a:r>
                      <a:r>
                        <a:rPr lang="ja-JP" altLang="en-US" sz="1000" dirty="0" smtClean="0"/>
                        <a:t>ノディン　（</a:t>
                      </a:r>
                      <a:r>
                        <a:rPr lang="en-US" altLang="ja-JP" sz="1000" dirty="0" smtClean="0"/>
                        <a:t>AIG</a:t>
                      </a:r>
                      <a:r>
                        <a:rPr lang="ja-JP" altLang="en-US" sz="1000" dirty="0" smtClean="0"/>
                        <a:t>ジャパン・ホールディングス（株）代表取締役社長兼</a:t>
                      </a:r>
                      <a:r>
                        <a:rPr lang="en-US" altLang="ja-JP" sz="1000" dirty="0" smtClean="0"/>
                        <a:t>CEO</a:t>
                      </a:r>
                      <a:r>
                        <a:rPr lang="ja-JP" altLang="en-US" sz="1000" dirty="0" smtClean="0"/>
                        <a:t>）</a:t>
                      </a:r>
                      <a:br>
                        <a:rPr lang="ja-JP" altLang="en-US" sz="1000" dirty="0" smtClean="0"/>
                      </a:br>
                      <a:r>
                        <a:rPr lang="ja-JP" altLang="en-US" sz="1000" dirty="0" smtClean="0"/>
                        <a:t>第</a:t>
                      </a:r>
                      <a:r>
                        <a:rPr lang="en-US" altLang="ja-JP" sz="1000" dirty="0" smtClean="0"/>
                        <a:t>2</a:t>
                      </a:r>
                      <a:r>
                        <a:rPr lang="ja-JP" altLang="en-US" sz="1000" dirty="0" smtClean="0"/>
                        <a:t>部　（</a:t>
                      </a:r>
                      <a:r>
                        <a:rPr lang="en-US" altLang="ja-JP" sz="1000" dirty="0" smtClean="0"/>
                        <a:t>1</a:t>
                      </a:r>
                      <a:r>
                        <a:rPr lang="ja-JP" altLang="en-US" sz="1000" dirty="0" smtClean="0"/>
                        <a:t>）副首都の概念・必要性について（意見交換）　　（</a:t>
                      </a:r>
                      <a:r>
                        <a:rPr lang="en-US" altLang="ja-JP" sz="1000" dirty="0" smtClean="0"/>
                        <a:t>2</a:t>
                      </a:r>
                      <a:r>
                        <a:rPr lang="ja-JP" altLang="en-US" sz="1000" dirty="0" smtClean="0"/>
                        <a:t>）今後の進め方　　　（</a:t>
                      </a:r>
                      <a:r>
                        <a:rPr lang="en-US" altLang="ja-JP" sz="1000" dirty="0" smtClean="0"/>
                        <a:t>3</a:t>
                      </a:r>
                      <a:r>
                        <a:rPr lang="ja-JP" altLang="en-US" sz="1000" dirty="0" smtClean="0"/>
                        <a:t>）その他</a:t>
                      </a:r>
                      <a:endParaRPr lang="en-US" altLang="ja-JP" sz="1000" b="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r>
              <a:tr h="360040">
                <a:tc>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回</a:t>
                      </a:r>
                      <a:endParaRPr kumimoji="1" lang="ja-JP" altLang="en-US"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algn="ctr"/>
                      <a:r>
                        <a:rPr lang="ja-JP" altLang="en-US" sz="1000" dirty="0" smtClean="0"/>
                        <a:t>平成</a:t>
                      </a:r>
                      <a:r>
                        <a:rPr lang="en-US" altLang="ja-JP" sz="1000" dirty="0" smtClean="0"/>
                        <a:t>28</a:t>
                      </a:r>
                      <a:r>
                        <a:rPr lang="ja-JP" altLang="en-US" sz="1000" dirty="0" smtClean="0"/>
                        <a:t>年</a:t>
                      </a:r>
                      <a:r>
                        <a:rPr lang="en-US" altLang="ja-JP" sz="1000" dirty="0" smtClean="0"/>
                        <a:t>4</a:t>
                      </a:r>
                      <a:r>
                        <a:rPr lang="ja-JP" altLang="en-US" sz="1000" dirty="0" smtClean="0"/>
                        <a:t>月</a:t>
                      </a:r>
                      <a:r>
                        <a:rPr lang="en-US" altLang="ja-JP" sz="1000" dirty="0" smtClean="0"/>
                        <a:t>19</a:t>
                      </a:r>
                      <a:r>
                        <a:rPr lang="ja-JP" altLang="en-US" sz="1000" dirty="0" smtClean="0"/>
                        <a:t>日</a:t>
                      </a:r>
                      <a:endParaRPr kumimoji="1" lang="ja-JP" altLang="en-US"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indent="0">
                        <a:buFont typeface="Wingdings" panose="05000000000000000000" pitchFamily="2" charset="2"/>
                        <a:buNone/>
                      </a:pPr>
                      <a:endParaRPr lang="en-US" altLang="ja-JP" sz="1000" b="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indent="0">
                        <a:buFont typeface="Wingdings" panose="05000000000000000000" pitchFamily="2" charset="2"/>
                        <a:buNone/>
                      </a:pPr>
                      <a:r>
                        <a:rPr lang="ja-JP" altLang="en-US" sz="1000" dirty="0" smtClean="0"/>
                        <a:t>第</a:t>
                      </a:r>
                      <a:r>
                        <a:rPr lang="en-US" altLang="ja-JP" sz="1000" dirty="0" smtClean="0"/>
                        <a:t>1</a:t>
                      </a:r>
                      <a:r>
                        <a:rPr lang="ja-JP" altLang="en-US" sz="1000" dirty="0" smtClean="0"/>
                        <a:t>部　（</a:t>
                      </a:r>
                      <a:r>
                        <a:rPr lang="en-US" altLang="ja-JP" sz="1000" dirty="0" smtClean="0"/>
                        <a:t>1</a:t>
                      </a:r>
                      <a:r>
                        <a:rPr lang="ja-JP" altLang="en-US" sz="1000" dirty="0" smtClean="0"/>
                        <a:t>）大阪府立大学・大阪市立大学統合に向けた検討体制や進め方について</a:t>
                      </a:r>
                      <a:br>
                        <a:rPr lang="ja-JP" altLang="en-US" sz="1000" dirty="0" smtClean="0"/>
                      </a:br>
                      <a:r>
                        <a:rPr lang="ja-JP" altLang="en-US" sz="1000" dirty="0" smtClean="0"/>
                        <a:t>　　　　　（</a:t>
                      </a:r>
                      <a:r>
                        <a:rPr lang="en-US" altLang="ja-JP" sz="1000" dirty="0" smtClean="0"/>
                        <a:t>2</a:t>
                      </a:r>
                      <a:r>
                        <a:rPr lang="ja-JP" altLang="en-US" sz="1000" dirty="0" smtClean="0"/>
                        <a:t>）府立公衆衛生研究所・市立環境科学研究所統合に向けた検討体制や進め方について</a:t>
                      </a:r>
                      <a:br>
                        <a:rPr lang="ja-JP" altLang="en-US" sz="1000" dirty="0" smtClean="0"/>
                      </a:br>
                      <a:r>
                        <a:rPr lang="ja-JP" altLang="en-US" sz="1000" dirty="0" smtClean="0"/>
                        <a:t>第</a:t>
                      </a:r>
                      <a:r>
                        <a:rPr lang="en-US" altLang="ja-JP" sz="1000" dirty="0" smtClean="0"/>
                        <a:t>2</a:t>
                      </a:r>
                      <a:r>
                        <a:rPr lang="ja-JP" altLang="en-US" sz="1000" dirty="0" smtClean="0"/>
                        <a:t>部　（</a:t>
                      </a:r>
                      <a:r>
                        <a:rPr lang="en-US" altLang="ja-JP" sz="1000" dirty="0" smtClean="0"/>
                        <a:t>1</a:t>
                      </a:r>
                      <a:r>
                        <a:rPr lang="ja-JP" altLang="en-US" sz="1000" dirty="0" smtClean="0"/>
                        <a:t>）副首都の概念（必要性・意義・役割）の整理　　　（</a:t>
                      </a:r>
                      <a:r>
                        <a:rPr lang="en-US" altLang="ja-JP" sz="1000" dirty="0" smtClean="0"/>
                        <a:t>2</a:t>
                      </a:r>
                      <a:r>
                        <a:rPr lang="ja-JP" altLang="en-US" sz="1000" dirty="0" smtClean="0"/>
                        <a:t>）これからの検討の進め方</a:t>
                      </a:r>
                      <a:br>
                        <a:rPr lang="ja-JP" altLang="en-US" sz="1000" dirty="0" smtClean="0"/>
                      </a:br>
                      <a:r>
                        <a:rPr lang="ja-JP" altLang="en-US" sz="1000" dirty="0" smtClean="0"/>
                        <a:t>　</a:t>
                      </a:r>
                      <a:r>
                        <a:rPr lang="en-US" altLang="ja-JP" sz="1000" dirty="0" smtClean="0"/>
                        <a:t>※</a:t>
                      </a:r>
                      <a:r>
                        <a:rPr lang="ja-JP" altLang="en-US" sz="1000" dirty="0" smtClean="0"/>
                        <a:t>　第</a:t>
                      </a:r>
                      <a:r>
                        <a:rPr lang="en-US" altLang="ja-JP" sz="1000" dirty="0" smtClean="0"/>
                        <a:t>1</a:t>
                      </a:r>
                      <a:r>
                        <a:rPr lang="ja-JP" altLang="en-US" sz="1000" dirty="0" smtClean="0"/>
                        <a:t>部については、指定都市都道府県調整会議としての議題</a:t>
                      </a:r>
                      <a:endParaRPr lang="en-US" altLang="ja-JP" sz="1000" b="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r>
              <a:tr h="360040">
                <a:tc>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回</a:t>
                      </a:r>
                      <a:endParaRPr kumimoji="1" lang="ja-JP" altLang="en-US"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algn="ctr"/>
                      <a:r>
                        <a:rPr lang="ja-JP" altLang="en-US" sz="1000" dirty="0" smtClean="0"/>
                        <a:t>平成</a:t>
                      </a:r>
                      <a:r>
                        <a:rPr lang="en-US" altLang="ja-JP" sz="1000" dirty="0" smtClean="0"/>
                        <a:t>28</a:t>
                      </a:r>
                      <a:r>
                        <a:rPr lang="ja-JP" altLang="en-US" sz="1000" dirty="0" smtClean="0"/>
                        <a:t>年</a:t>
                      </a:r>
                      <a:r>
                        <a:rPr lang="en-US" altLang="ja-JP" sz="1000" dirty="0" smtClean="0"/>
                        <a:t>7</a:t>
                      </a:r>
                      <a:r>
                        <a:rPr lang="ja-JP" altLang="en-US" sz="1000" dirty="0" smtClean="0"/>
                        <a:t>月</a:t>
                      </a:r>
                      <a:r>
                        <a:rPr lang="en-US" altLang="ja-JP" sz="1000" dirty="0" smtClean="0"/>
                        <a:t>22</a:t>
                      </a:r>
                      <a:r>
                        <a:rPr lang="ja-JP" altLang="en-US" sz="1000" dirty="0" smtClean="0"/>
                        <a:t>日</a:t>
                      </a:r>
                      <a:endParaRPr kumimoji="1" lang="ja-JP" altLang="en-US"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indent="0">
                        <a:buFont typeface="Wingdings" panose="05000000000000000000" pitchFamily="2" charset="2"/>
                        <a:buNone/>
                      </a:pPr>
                      <a:endParaRPr lang="en-US" altLang="ja-JP" sz="1000" b="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tc>
                <a:tc>
                  <a:txBody>
                    <a:bodyPr/>
                    <a:lstStyle/>
                    <a:p>
                      <a:pPr marL="0" indent="0">
                        <a:buFont typeface="Wingdings" panose="05000000000000000000" pitchFamily="2" charset="2"/>
                        <a:buNone/>
                      </a:pPr>
                      <a:r>
                        <a:rPr lang="ja-JP" altLang="en-US" sz="1000" dirty="0" smtClean="0"/>
                        <a:t>（</a:t>
                      </a:r>
                      <a:r>
                        <a:rPr lang="en-US" altLang="ja-JP" sz="1000" dirty="0" smtClean="0"/>
                        <a:t>1</a:t>
                      </a:r>
                      <a:r>
                        <a:rPr lang="ja-JP" altLang="en-US" sz="1000" dirty="0" smtClean="0"/>
                        <a:t>）大阪における新たな大都市制度（総合区制度・特別区制度）について　　（</a:t>
                      </a:r>
                      <a:r>
                        <a:rPr lang="en-US" altLang="ja-JP" sz="1000" dirty="0" smtClean="0"/>
                        <a:t>2</a:t>
                      </a:r>
                      <a:r>
                        <a:rPr lang="ja-JP" altLang="en-US" sz="1000" dirty="0" smtClean="0"/>
                        <a:t>）その他</a:t>
                      </a:r>
                      <a:br>
                        <a:rPr lang="ja-JP" altLang="en-US" sz="1000" dirty="0" smtClean="0"/>
                      </a:br>
                      <a:r>
                        <a:rPr lang="ja-JP" altLang="en-US" sz="1000" dirty="0" smtClean="0"/>
                        <a:t>　</a:t>
                      </a:r>
                      <a:r>
                        <a:rPr lang="en-US" altLang="ja-JP" sz="1000" dirty="0" smtClean="0"/>
                        <a:t>※</a:t>
                      </a:r>
                      <a:r>
                        <a:rPr lang="ja-JP" altLang="en-US" sz="1000" dirty="0" smtClean="0"/>
                        <a:t>　指定都市都道府県調整会議としての議題</a:t>
                      </a:r>
                      <a:endParaRPr lang="en-US" altLang="ja-JP" sz="1000" b="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tc>
              </a:tr>
              <a:tr h="343280">
                <a:tc>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回</a:t>
                      </a:r>
                      <a:endParaRPr kumimoji="1" lang="ja-JP" altLang="en-US"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algn="ctr"/>
                      <a:r>
                        <a:rPr lang="ja-JP" altLang="en-US" sz="1000" dirty="0" smtClean="0"/>
                        <a:t>平成</a:t>
                      </a:r>
                      <a:r>
                        <a:rPr lang="en-US" altLang="ja-JP" sz="1000" dirty="0" smtClean="0"/>
                        <a:t>28</a:t>
                      </a:r>
                      <a:r>
                        <a:rPr lang="ja-JP" altLang="en-US" sz="1000" dirty="0" smtClean="0"/>
                        <a:t>年</a:t>
                      </a:r>
                      <a:r>
                        <a:rPr lang="en-US" altLang="ja-JP" sz="1000" dirty="0" smtClean="0"/>
                        <a:t>8</a:t>
                      </a:r>
                      <a:r>
                        <a:rPr lang="ja-JP" altLang="en-US" sz="1000" dirty="0" smtClean="0"/>
                        <a:t>月</a:t>
                      </a:r>
                      <a:r>
                        <a:rPr lang="en-US" altLang="ja-JP" sz="1000" dirty="0" smtClean="0"/>
                        <a:t>22</a:t>
                      </a:r>
                      <a:r>
                        <a:rPr lang="ja-JP" altLang="en-US" sz="1000" dirty="0" smtClean="0"/>
                        <a:t>日</a:t>
                      </a:r>
                      <a:endParaRPr kumimoji="1" lang="en-US" altLang="ja-JP" sz="1000" b="1" i="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lvl="0" indent="0">
                        <a:buFont typeface="Wingdings" panose="05000000000000000000" pitchFamily="2" charset="2"/>
                        <a:buNone/>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lvl="0" indent="0">
                        <a:buFont typeface="Wingdings" panose="05000000000000000000" pitchFamily="2" charset="2"/>
                        <a:buNone/>
                      </a:pPr>
                      <a:r>
                        <a:rPr lang="ja-JP" altLang="en-US" sz="1000" dirty="0" smtClean="0"/>
                        <a:t>（</a:t>
                      </a:r>
                      <a:r>
                        <a:rPr lang="en-US" altLang="ja-JP" sz="1000" dirty="0" smtClean="0"/>
                        <a:t>1</a:t>
                      </a:r>
                      <a:r>
                        <a:rPr lang="ja-JP" altLang="en-US" sz="1000" dirty="0" smtClean="0"/>
                        <a:t>）大阪府立大学・大阪市立大学の統合に向けた検討状況について</a:t>
                      </a:r>
                      <a:br>
                        <a:rPr lang="ja-JP" altLang="en-US" sz="1000" dirty="0" smtClean="0"/>
                      </a:br>
                      <a:r>
                        <a:rPr lang="ja-JP" altLang="en-US" sz="1000" dirty="0" smtClean="0"/>
                        <a:t>（</a:t>
                      </a:r>
                      <a:r>
                        <a:rPr lang="en-US" altLang="ja-JP" sz="1000" dirty="0" smtClean="0"/>
                        <a:t>2</a:t>
                      </a:r>
                      <a:r>
                        <a:rPr lang="ja-JP" altLang="en-US" sz="1000" dirty="0" smtClean="0"/>
                        <a:t>）府立産業技術総合研究所・市立工業研究所の統合に向けた検討状況について</a:t>
                      </a:r>
                      <a:br>
                        <a:rPr lang="ja-JP" altLang="en-US" sz="1000" dirty="0" smtClean="0"/>
                      </a:br>
                      <a:r>
                        <a:rPr lang="ja-JP" altLang="en-US" sz="1000" dirty="0" smtClean="0"/>
                        <a:t>（</a:t>
                      </a:r>
                      <a:r>
                        <a:rPr lang="en-US" altLang="ja-JP" sz="1000" dirty="0" smtClean="0"/>
                        <a:t>3</a:t>
                      </a:r>
                      <a:r>
                        <a:rPr lang="ja-JP" altLang="en-US" sz="1000" dirty="0" smtClean="0"/>
                        <a:t>）府立公衆衛生研究所・市立環境科学研究所の統合に向けた検討状況について</a:t>
                      </a:r>
                      <a:br>
                        <a:rPr lang="ja-JP" altLang="en-US" sz="1000" dirty="0" smtClean="0"/>
                      </a:br>
                      <a:r>
                        <a:rPr lang="ja-JP" altLang="en-US" sz="1000" dirty="0" smtClean="0"/>
                        <a:t>　</a:t>
                      </a:r>
                      <a:r>
                        <a:rPr lang="en-US" altLang="ja-JP" sz="1000" dirty="0" smtClean="0"/>
                        <a:t>※</a:t>
                      </a:r>
                      <a:r>
                        <a:rPr lang="ja-JP" altLang="en-US" sz="1000" dirty="0" smtClean="0"/>
                        <a:t>　指定都市都道府県調整会議としての議題</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r>
              <a:tr h="440010">
                <a:tc>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回</a:t>
                      </a:r>
                      <a:endParaRPr kumimoji="1" lang="ja-JP" altLang="en-US" sz="10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ja-JP" altLang="en-US" sz="1000" dirty="0" smtClean="0"/>
                        <a:t>平成</a:t>
                      </a:r>
                      <a:r>
                        <a:rPr lang="en-US" altLang="ja-JP" sz="1000" dirty="0" smtClean="0"/>
                        <a:t>28</a:t>
                      </a:r>
                      <a:r>
                        <a:rPr lang="ja-JP" altLang="en-US" sz="1000" dirty="0" smtClean="0"/>
                        <a:t>年</a:t>
                      </a:r>
                      <a:r>
                        <a:rPr lang="en-US" altLang="ja-JP" sz="1000" dirty="0" smtClean="0"/>
                        <a:t>9</a:t>
                      </a:r>
                      <a:r>
                        <a:rPr lang="ja-JP" altLang="en-US" sz="1000" dirty="0" smtClean="0"/>
                        <a:t>月</a:t>
                      </a:r>
                      <a:r>
                        <a:rPr lang="en-US" altLang="ja-JP" sz="1000" dirty="0" smtClean="0"/>
                        <a:t>21</a:t>
                      </a:r>
                      <a:r>
                        <a:rPr lang="ja-JP" altLang="en-US" sz="1000" dirty="0" smtClean="0"/>
                        <a:t>日</a:t>
                      </a:r>
                      <a:endParaRPr kumimoji="1" lang="en-US" altLang="ja-JP" sz="10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indent="0" algn="l">
                        <a:buFont typeface="Wingdings" panose="05000000000000000000" pitchFamily="2" charset="2"/>
                        <a:buNone/>
                        <a:defRPr/>
                      </a:pP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indent="0" algn="l">
                        <a:buFont typeface="Wingdings" panose="05000000000000000000" pitchFamily="2" charset="2"/>
                        <a:buNone/>
                        <a:defRPr/>
                      </a:pPr>
                      <a:r>
                        <a:rPr lang="ja-JP" altLang="en-US" sz="1000" dirty="0" smtClean="0"/>
                        <a:t>「大阪の副首都化に向けた中長期的な取組み方向」の中間整理案について</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r>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回</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ja-JP" altLang="en-US" sz="1000" dirty="0" smtClean="0"/>
                        <a:t>平成</a:t>
                      </a:r>
                      <a:r>
                        <a:rPr lang="en-US" altLang="ja-JP" sz="1000" dirty="0" smtClean="0"/>
                        <a:t>28</a:t>
                      </a:r>
                      <a:r>
                        <a:rPr lang="ja-JP" altLang="en-US" sz="1000" dirty="0" smtClean="0"/>
                        <a:t>年</a:t>
                      </a:r>
                      <a:r>
                        <a:rPr lang="en-US" altLang="ja-JP" sz="1000" dirty="0" smtClean="0"/>
                        <a:t>12</a:t>
                      </a:r>
                      <a:r>
                        <a:rPr lang="ja-JP" altLang="en-US" sz="1000" dirty="0" smtClean="0"/>
                        <a:t>月</a:t>
                      </a:r>
                      <a:r>
                        <a:rPr lang="en-US" altLang="ja-JP" sz="1000" dirty="0" smtClean="0"/>
                        <a:t>27</a:t>
                      </a:r>
                      <a:r>
                        <a:rPr lang="ja-JP" altLang="en-US" sz="1000" dirty="0" smtClean="0"/>
                        <a:t>日</a:t>
                      </a:r>
                      <a:endParaRPr kumimoji="1"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0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000" dirty="0" smtClean="0"/>
                        <a:t>（</a:t>
                      </a:r>
                      <a:r>
                        <a:rPr lang="en-US" altLang="ja-JP" sz="1000" dirty="0" smtClean="0"/>
                        <a:t>1</a:t>
                      </a:r>
                      <a:r>
                        <a:rPr lang="ja-JP" altLang="en-US" sz="1000" dirty="0" smtClean="0"/>
                        <a:t>）主な府市連携課題の検討状況について　　（</a:t>
                      </a:r>
                      <a:r>
                        <a:rPr lang="en-US" altLang="ja-JP" sz="1000" dirty="0" smtClean="0"/>
                        <a:t>2</a:t>
                      </a:r>
                      <a:r>
                        <a:rPr lang="ja-JP" altLang="en-US" sz="1000" dirty="0" smtClean="0"/>
                        <a:t>）副知事・副市長会議の設置について　　（</a:t>
                      </a:r>
                      <a:r>
                        <a:rPr lang="en-US" altLang="ja-JP" sz="1000" dirty="0" smtClean="0"/>
                        <a:t>3</a:t>
                      </a:r>
                      <a:r>
                        <a:rPr lang="ja-JP" altLang="en-US" sz="1000" dirty="0" smtClean="0"/>
                        <a:t>）その他</a:t>
                      </a:r>
                      <a:br>
                        <a:rPr lang="ja-JP" altLang="en-US" sz="1000" dirty="0" smtClean="0"/>
                      </a:br>
                      <a:r>
                        <a:rPr lang="ja-JP" altLang="en-US" sz="1000" dirty="0" smtClean="0"/>
                        <a:t>　</a:t>
                      </a:r>
                      <a:r>
                        <a:rPr lang="en-US" altLang="ja-JP" sz="1000" dirty="0" smtClean="0"/>
                        <a:t>※</a:t>
                      </a:r>
                      <a:r>
                        <a:rPr lang="ja-JP" altLang="en-US" sz="1000" dirty="0" smtClean="0"/>
                        <a:t>　指定都市都道府県調整会議としての議題</a:t>
                      </a:r>
                      <a:endParaRPr kumimoji="1" lang="ja-JP" altLang="en-US" sz="10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r>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回</a:t>
                      </a:r>
                      <a:endParaRPr kumimoji="1" lang="ja-JP" altLang="en-US" sz="10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ja-JP" altLang="en-US" sz="1000" dirty="0" smtClean="0"/>
                        <a:t>平成</a:t>
                      </a:r>
                      <a:r>
                        <a:rPr lang="en-US" altLang="ja-JP" sz="1000" dirty="0" smtClean="0"/>
                        <a:t>29</a:t>
                      </a:r>
                      <a:r>
                        <a:rPr lang="ja-JP" altLang="en-US" sz="1000" dirty="0" smtClean="0"/>
                        <a:t>年</a:t>
                      </a:r>
                      <a:r>
                        <a:rPr lang="en-US" altLang="ja-JP" sz="1000" dirty="0" smtClean="0"/>
                        <a:t>1</a:t>
                      </a:r>
                      <a:r>
                        <a:rPr lang="ja-JP" altLang="en-US" sz="1000" dirty="0" smtClean="0"/>
                        <a:t>月</a:t>
                      </a:r>
                      <a:r>
                        <a:rPr lang="en-US" altLang="ja-JP" sz="1000" dirty="0" smtClean="0"/>
                        <a:t>31</a:t>
                      </a:r>
                      <a:r>
                        <a:rPr lang="ja-JP" altLang="en-US" sz="1000" dirty="0" smtClean="0"/>
                        <a:t>日</a:t>
                      </a:r>
                      <a:endParaRPr kumimoji="1"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ja-JP" altLang="en-US" sz="1000" dirty="0" smtClean="0"/>
                    </a:p>
                  </a:txBody>
                  <a:tcPr marL="36000" marR="36000" marT="36000" marB="36000" anchor="ctr"/>
                </a:tc>
                <a:tc>
                  <a:txBody>
                    <a:bodyPr/>
                    <a:lstStyle/>
                    <a:p>
                      <a:pPr marL="0" marR="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000" dirty="0" smtClean="0"/>
                        <a:t>第</a:t>
                      </a:r>
                      <a:r>
                        <a:rPr lang="en-US" altLang="ja-JP" sz="1000" dirty="0" smtClean="0"/>
                        <a:t>1</a:t>
                      </a:r>
                      <a:r>
                        <a:rPr lang="ja-JP" altLang="en-US" sz="1000" dirty="0" smtClean="0"/>
                        <a:t>部　</a:t>
                      </a:r>
                      <a:r>
                        <a:rPr lang="en-US" altLang="ja-JP" sz="1000" dirty="0" smtClean="0"/>
                        <a:t> </a:t>
                      </a:r>
                    </a:p>
                    <a:p>
                      <a:pPr marL="0" marR="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altLang="ja-JP" sz="1000" dirty="0" smtClean="0"/>
                        <a:t>(1)</a:t>
                      </a:r>
                      <a:r>
                        <a:rPr lang="ja-JP" altLang="en-US" sz="1000" dirty="0" smtClean="0"/>
                        <a:t>　</a:t>
                      </a:r>
                      <a:r>
                        <a:rPr lang="en-US" altLang="ja-JP" sz="1000" dirty="0" smtClean="0"/>
                        <a:t>IR</a:t>
                      </a:r>
                      <a:r>
                        <a:rPr lang="ja-JP" altLang="en-US" sz="1000" dirty="0" smtClean="0"/>
                        <a:t>推進会議について</a:t>
                      </a:r>
                      <a:br>
                        <a:rPr lang="ja-JP" altLang="en-US" sz="1000" dirty="0" smtClean="0"/>
                      </a:br>
                      <a:r>
                        <a:rPr lang="en-US" altLang="ja-JP" sz="1000" dirty="0" smtClean="0"/>
                        <a:t>(2)</a:t>
                      </a:r>
                      <a:r>
                        <a:rPr lang="ja-JP" altLang="en-US" sz="1000" dirty="0" smtClean="0"/>
                        <a:t>　</a:t>
                      </a:r>
                      <a:r>
                        <a:rPr lang="en-US" altLang="ja-JP" sz="1000" dirty="0" smtClean="0"/>
                        <a:t>2025</a:t>
                      </a:r>
                      <a:r>
                        <a:rPr lang="ja-JP" altLang="en-US" sz="1000" dirty="0" smtClean="0"/>
                        <a:t>日本万国博覧会開催に向けた府市の取組について</a:t>
                      </a:r>
                      <a:br>
                        <a:rPr lang="ja-JP" altLang="en-US" sz="1000" dirty="0" smtClean="0"/>
                      </a:br>
                      <a:r>
                        <a:rPr lang="en-US" altLang="ja-JP" sz="1000" dirty="0" smtClean="0"/>
                        <a:t>(3)</a:t>
                      </a:r>
                      <a:r>
                        <a:rPr lang="ja-JP" altLang="en-US" sz="1000" dirty="0" smtClean="0"/>
                        <a:t>　国連犯罪防止・刑事司法会議（コングレス）の誘致について</a:t>
                      </a:r>
                      <a:br>
                        <a:rPr lang="ja-JP" altLang="en-US" sz="1000" dirty="0" smtClean="0"/>
                      </a:br>
                      <a:r>
                        <a:rPr lang="en-US" altLang="ja-JP" sz="1000" dirty="0" smtClean="0"/>
                        <a:t>(4)</a:t>
                      </a:r>
                      <a:r>
                        <a:rPr lang="ja-JP" altLang="en-US" sz="1000" dirty="0" smtClean="0"/>
                        <a:t>　総合区・特別区（新たな大都市制度）に関する意見募集・説明会の報告</a:t>
                      </a:r>
                      <a:br>
                        <a:rPr lang="ja-JP" altLang="en-US" sz="1000" dirty="0" smtClean="0"/>
                      </a:br>
                      <a:r>
                        <a:rPr lang="ja-JP" altLang="en-US" sz="1000" dirty="0" smtClean="0"/>
                        <a:t> </a:t>
                      </a:r>
                      <a:r>
                        <a:rPr lang="en-US" altLang="ja-JP" sz="1000" dirty="0" smtClean="0"/>
                        <a:t>(5)</a:t>
                      </a:r>
                      <a:r>
                        <a:rPr lang="ja-JP" altLang="en-US" sz="1000" dirty="0" smtClean="0"/>
                        <a:t>　</a:t>
                      </a:r>
                      <a:r>
                        <a:rPr lang="en-US" altLang="ja-JP" sz="1000" dirty="0" smtClean="0"/>
                        <a:t>A</a:t>
                      </a:r>
                      <a:r>
                        <a:rPr lang="ja-JP" altLang="en-US" sz="1000" dirty="0" smtClean="0"/>
                        <a:t>項目及び</a:t>
                      </a:r>
                      <a:r>
                        <a:rPr lang="en-US" altLang="ja-JP" sz="1000" dirty="0" smtClean="0"/>
                        <a:t>B</a:t>
                      </a:r>
                      <a:r>
                        <a:rPr lang="ja-JP" altLang="en-US" sz="1000" dirty="0" smtClean="0"/>
                        <a:t>項目以外の事務事業の取組みについて</a:t>
                      </a:r>
                      <a:br>
                        <a:rPr lang="ja-JP" altLang="en-US" sz="1000" dirty="0" smtClean="0"/>
                      </a:br>
                      <a:r>
                        <a:rPr lang="ja-JP" altLang="en-US" sz="1000" dirty="0" smtClean="0"/>
                        <a:t>第</a:t>
                      </a:r>
                      <a:r>
                        <a:rPr lang="en-US" altLang="ja-JP" sz="1000" dirty="0" smtClean="0"/>
                        <a:t>2</a:t>
                      </a:r>
                      <a:r>
                        <a:rPr lang="ja-JP" altLang="en-US" sz="1000" dirty="0" smtClean="0"/>
                        <a:t>部　　</a:t>
                      </a:r>
                      <a:r>
                        <a:rPr lang="en-US" altLang="ja-JP" sz="1000" dirty="0" smtClean="0"/>
                        <a:t>(1)</a:t>
                      </a:r>
                      <a:r>
                        <a:rPr lang="ja-JP" altLang="en-US" sz="1000" dirty="0" smtClean="0"/>
                        <a:t>　「副首都ビジョン（案）」について</a:t>
                      </a:r>
                      <a:endParaRPr lang="en-US" altLang="ja-JP" sz="1000" dirty="0" smtClean="0"/>
                    </a:p>
                    <a:p>
                      <a:pPr marL="0" marR="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000" dirty="0" smtClean="0"/>
                        <a:t>　</a:t>
                      </a:r>
                      <a:r>
                        <a:rPr lang="en-US" altLang="ja-JP" sz="1000" dirty="0" smtClean="0"/>
                        <a:t>※</a:t>
                      </a:r>
                      <a:r>
                        <a:rPr lang="ja-JP" altLang="en-US" sz="1000" dirty="0" smtClean="0"/>
                        <a:t>　第</a:t>
                      </a:r>
                      <a:r>
                        <a:rPr lang="en-US" altLang="ja-JP" sz="1000" dirty="0" smtClean="0"/>
                        <a:t>1</a:t>
                      </a:r>
                      <a:r>
                        <a:rPr lang="ja-JP" altLang="en-US" sz="1000" dirty="0" smtClean="0"/>
                        <a:t>部については、指定都市都道府県調整会議としての議題</a:t>
                      </a:r>
                    </a:p>
                  </a:txBody>
                  <a:tcPr marL="36000" marR="36000" marT="36000" marB="36000" anchor="ctr"/>
                </a:tc>
              </a:tr>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回</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ja-JP" altLang="en-US" sz="1000" dirty="0" smtClean="0"/>
                        <a:t>平成</a:t>
                      </a:r>
                      <a:r>
                        <a:rPr lang="en-US" altLang="ja-JP" sz="1000" dirty="0" smtClean="0"/>
                        <a:t>29</a:t>
                      </a:r>
                      <a:r>
                        <a:rPr lang="ja-JP" altLang="en-US" sz="1000" dirty="0" smtClean="0"/>
                        <a:t>年</a:t>
                      </a:r>
                      <a:r>
                        <a:rPr lang="en-US" altLang="ja-JP" sz="1000" dirty="0" smtClean="0"/>
                        <a:t>6</a:t>
                      </a:r>
                      <a:r>
                        <a:rPr lang="ja-JP" altLang="en-US" sz="1000" dirty="0" smtClean="0"/>
                        <a:t>月</a:t>
                      </a:r>
                      <a:r>
                        <a:rPr lang="en-US" altLang="ja-JP" sz="1000" dirty="0" smtClean="0"/>
                        <a:t>20</a:t>
                      </a:r>
                      <a:r>
                        <a:rPr lang="ja-JP" altLang="en-US" sz="1000" dirty="0" smtClean="0"/>
                        <a:t>日</a:t>
                      </a:r>
                      <a:endParaRPr kumimoji="1"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0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c>
                  <a:txBody>
                    <a:bodyPr/>
                    <a:lstStyle/>
                    <a:p>
                      <a:pPr marL="0" marR="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000" dirty="0" smtClean="0"/>
                        <a:t>（</a:t>
                      </a:r>
                      <a:r>
                        <a:rPr lang="en-US" altLang="ja-JP" sz="1000" dirty="0" smtClean="0"/>
                        <a:t>1</a:t>
                      </a:r>
                      <a:r>
                        <a:rPr lang="ja-JP" altLang="en-US" sz="1000" dirty="0" smtClean="0"/>
                        <a:t>）府市連携課題の進捗状況について</a:t>
                      </a:r>
                      <a:br>
                        <a:rPr lang="ja-JP" altLang="en-US" sz="1000" dirty="0" smtClean="0"/>
                      </a:br>
                      <a:r>
                        <a:rPr lang="ja-JP" altLang="en-US" sz="1000" dirty="0" smtClean="0"/>
                        <a:t>（</a:t>
                      </a:r>
                      <a:r>
                        <a:rPr lang="en-US" altLang="ja-JP" sz="1000" dirty="0" smtClean="0"/>
                        <a:t>2</a:t>
                      </a:r>
                      <a:r>
                        <a:rPr lang="ja-JP" altLang="en-US" sz="1000" dirty="0" smtClean="0"/>
                        <a:t>）副首都実現に向けた都市機能の強化について</a:t>
                      </a:r>
                      <a:br>
                        <a:rPr lang="ja-JP" altLang="en-US" sz="1000" dirty="0" smtClean="0"/>
                      </a:br>
                      <a:r>
                        <a:rPr lang="ja-JP" altLang="en-US" sz="1000" dirty="0" smtClean="0"/>
                        <a:t>　</a:t>
                      </a:r>
                      <a:r>
                        <a:rPr lang="en-US" altLang="ja-JP" sz="1000" dirty="0" smtClean="0"/>
                        <a:t>※</a:t>
                      </a:r>
                      <a:r>
                        <a:rPr lang="ja-JP" altLang="en-US" sz="1000" dirty="0" smtClean="0"/>
                        <a:t>　指定都市都道府県調整会議としての議題</a:t>
                      </a:r>
                      <a:endParaRPr kumimoji="1" lang="ja-JP" altLang="en-US" sz="10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6000" marB="36000" anchor="ctr"/>
                </a:tc>
              </a:tr>
            </a:tbl>
          </a:graphicData>
        </a:graphic>
      </p:graphicFrame>
      <p:sp>
        <p:nvSpPr>
          <p:cNvPr id="8" name="スライド番号プレースホルダー 2"/>
          <p:cNvSpPr>
            <a:spLocks noGrp="1"/>
          </p:cNvSpPr>
          <p:nvPr/>
        </p:nvSpPr>
        <p:spPr>
          <a:xfrm>
            <a:off x="7046912"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t>3</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550921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0"/>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．副首都ビジョンにおける首都機能バックアップ　（１）副首都</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・大阪が果たすべき役割</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2" name="グループ化 21"/>
          <p:cNvGrpSpPr>
            <a:grpSpLocks noChangeAspect="1"/>
          </p:cNvGrpSpPr>
          <p:nvPr/>
        </p:nvGrpSpPr>
        <p:grpSpPr>
          <a:xfrm>
            <a:off x="2226036" y="1340784"/>
            <a:ext cx="4722228" cy="3024320"/>
            <a:chOff x="7326313" y="1492250"/>
            <a:chExt cx="1290637" cy="1214438"/>
          </a:xfrm>
          <a:solidFill>
            <a:schemeClr val="tx2">
              <a:lumMod val="40000"/>
              <a:lumOff val="60000"/>
              <a:alpha val="40000"/>
            </a:schemeClr>
          </a:solidFill>
        </p:grpSpPr>
        <p:sp>
          <p:nvSpPr>
            <p:cNvPr id="23" name="Freeform 151"/>
            <p:cNvSpPr>
              <a:spLocks/>
            </p:cNvSpPr>
            <p:nvPr/>
          </p:nvSpPr>
          <p:spPr bwMode="auto">
            <a:xfrm>
              <a:off x="7326313" y="2362200"/>
              <a:ext cx="26987" cy="41275"/>
            </a:xfrm>
            <a:custGeom>
              <a:avLst/>
              <a:gdLst>
                <a:gd name="T0" fmla="*/ 3 w 9"/>
                <a:gd name="T1" fmla="*/ 13 h 14"/>
                <a:gd name="T2" fmla="*/ 6 w 9"/>
                <a:gd name="T3" fmla="*/ 2 h 14"/>
                <a:gd name="T4" fmla="*/ 3 w 9"/>
                <a:gd name="T5" fmla="*/ 13 h 14"/>
              </a:gdLst>
              <a:ahLst/>
              <a:cxnLst>
                <a:cxn ang="0">
                  <a:pos x="T0" y="T1"/>
                </a:cxn>
                <a:cxn ang="0">
                  <a:pos x="T2" y="T3"/>
                </a:cxn>
                <a:cxn ang="0">
                  <a:pos x="T4" y="T5"/>
                </a:cxn>
              </a:cxnLst>
              <a:rect l="0" t="0" r="r" b="b"/>
              <a:pathLst>
                <a:path w="9" h="14">
                  <a:moveTo>
                    <a:pt x="3" y="13"/>
                  </a:moveTo>
                  <a:cubicBezTo>
                    <a:pt x="0" y="14"/>
                    <a:pt x="2" y="0"/>
                    <a:pt x="6" y="2"/>
                  </a:cubicBezTo>
                  <a:cubicBezTo>
                    <a:pt x="9" y="4"/>
                    <a:pt x="5" y="13"/>
                    <a:pt x="3" y="13"/>
                  </a:cubicBezTo>
                  <a:close/>
                </a:path>
              </a:pathLst>
            </a:custGeom>
            <a:grpFill/>
            <a:ln w="6350" cmpd="sng">
              <a:noFill/>
              <a:round/>
              <a:headEnd/>
              <a:tailEnd/>
            </a:ln>
          </p:spPr>
          <p:txBody>
            <a:bodyPr/>
            <a:lstStyle/>
            <a:p>
              <a:pPr>
                <a:lnSpc>
                  <a:spcPct val="114000"/>
                </a:lnSpc>
                <a:defRPr/>
              </a:pPr>
              <a:endParaRPr lang="ja-JP" altLang="en-US" sz="12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Freeform 153"/>
            <p:cNvSpPr>
              <a:spLocks/>
            </p:cNvSpPr>
            <p:nvPr/>
          </p:nvSpPr>
          <p:spPr bwMode="auto">
            <a:xfrm>
              <a:off x="8459788" y="1581150"/>
              <a:ext cx="65087" cy="58738"/>
            </a:xfrm>
            <a:custGeom>
              <a:avLst/>
              <a:gdLst>
                <a:gd name="T0" fmla="*/ 2 w 22"/>
                <a:gd name="T1" fmla="*/ 19 h 20"/>
                <a:gd name="T2" fmla="*/ 15 w 22"/>
                <a:gd name="T3" fmla="*/ 1 h 20"/>
                <a:gd name="T4" fmla="*/ 22 w 22"/>
                <a:gd name="T5" fmla="*/ 2 h 20"/>
                <a:gd name="T6" fmla="*/ 2 w 22"/>
                <a:gd name="T7" fmla="*/ 19 h 20"/>
              </a:gdLst>
              <a:ahLst/>
              <a:cxnLst>
                <a:cxn ang="0">
                  <a:pos x="T0" y="T1"/>
                </a:cxn>
                <a:cxn ang="0">
                  <a:pos x="T2" y="T3"/>
                </a:cxn>
                <a:cxn ang="0">
                  <a:pos x="T4" y="T5"/>
                </a:cxn>
                <a:cxn ang="0">
                  <a:pos x="T6" y="T7"/>
                </a:cxn>
              </a:cxnLst>
              <a:rect l="0" t="0" r="r" b="b"/>
              <a:pathLst>
                <a:path w="22" h="20">
                  <a:moveTo>
                    <a:pt x="2" y="19"/>
                  </a:moveTo>
                  <a:cubicBezTo>
                    <a:pt x="0" y="17"/>
                    <a:pt x="13" y="2"/>
                    <a:pt x="15" y="1"/>
                  </a:cubicBezTo>
                  <a:cubicBezTo>
                    <a:pt x="16" y="0"/>
                    <a:pt x="22" y="0"/>
                    <a:pt x="22" y="2"/>
                  </a:cubicBezTo>
                  <a:cubicBezTo>
                    <a:pt x="22" y="3"/>
                    <a:pt x="4" y="20"/>
                    <a:pt x="2" y="19"/>
                  </a:cubicBezTo>
                  <a:close/>
                </a:path>
              </a:pathLst>
            </a:custGeom>
            <a:grpFill/>
            <a:ln w="6350" cmpd="sng">
              <a:noFill/>
              <a:round/>
              <a:headEnd/>
              <a:tailEnd/>
            </a:ln>
          </p:spPr>
          <p:txBody>
            <a:bodyPr/>
            <a:lstStyle/>
            <a:p>
              <a:pPr>
                <a:lnSpc>
                  <a:spcPct val="114000"/>
                </a:lnSpc>
                <a:defRPr/>
              </a:pPr>
              <a:endParaRPr lang="ja-JP" altLang="en-US" sz="12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Freeform 154"/>
            <p:cNvSpPr>
              <a:spLocks/>
            </p:cNvSpPr>
            <p:nvPr/>
          </p:nvSpPr>
          <p:spPr bwMode="auto">
            <a:xfrm>
              <a:off x="8555038" y="1520825"/>
              <a:ext cx="61912" cy="60325"/>
            </a:xfrm>
            <a:custGeom>
              <a:avLst/>
              <a:gdLst>
                <a:gd name="T0" fmla="*/ 8 w 21"/>
                <a:gd name="T1" fmla="*/ 18 h 20"/>
                <a:gd name="T2" fmla="*/ 2 w 21"/>
                <a:gd name="T3" fmla="*/ 17 h 20"/>
                <a:gd name="T4" fmla="*/ 19 w 21"/>
                <a:gd name="T5" fmla="*/ 2 h 20"/>
                <a:gd name="T6" fmla="*/ 8 w 21"/>
                <a:gd name="T7" fmla="*/ 18 h 20"/>
              </a:gdLst>
              <a:ahLst/>
              <a:cxnLst>
                <a:cxn ang="0">
                  <a:pos x="T0" y="T1"/>
                </a:cxn>
                <a:cxn ang="0">
                  <a:pos x="T2" y="T3"/>
                </a:cxn>
                <a:cxn ang="0">
                  <a:pos x="T4" y="T5"/>
                </a:cxn>
                <a:cxn ang="0">
                  <a:pos x="T6" y="T7"/>
                </a:cxn>
              </a:cxnLst>
              <a:rect l="0" t="0" r="r" b="b"/>
              <a:pathLst>
                <a:path w="21" h="20">
                  <a:moveTo>
                    <a:pt x="8" y="18"/>
                  </a:moveTo>
                  <a:cubicBezTo>
                    <a:pt x="5" y="19"/>
                    <a:pt x="0" y="20"/>
                    <a:pt x="2" y="17"/>
                  </a:cubicBezTo>
                  <a:cubicBezTo>
                    <a:pt x="3" y="14"/>
                    <a:pt x="18" y="0"/>
                    <a:pt x="19" y="2"/>
                  </a:cubicBezTo>
                  <a:cubicBezTo>
                    <a:pt x="21" y="4"/>
                    <a:pt x="11" y="17"/>
                    <a:pt x="8" y="18"/>
                  </a:cubicBezTo>
                  <a:close/>
                </a:path>
              </a:pathLst>
            </a:custGeom>
            <a:grpFill/>
            <a:ln w="6350" cmpd="sng">
              <a:noFill/>
              <a:round/>
              <a:headEnd/>
              <a:tailEnd/>
            </a:ln>
          </p:spPr>
          <p:txBody>
            <a:bodyPr/>
            <a:lstStyle/>
            <a:p>
              <a:pPr>
                <a:lnSpc>
                  <a:spcPct val="114000"/>
                </a:lnSpc>
                <a:defRPr/>
              </a:pPr>
              <a:endParaRPr lang="ja-JP" altLang="en-US" sz="12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Freeform 155"/>
            <p:cNvSpPr>
              <a:spLocks/>
            </p:cNvSpPr>
            <p:nvPr/>
          </p:nvSpPr>
          <p:spPr bwMode="auto">
            <a:xfrm>
              <a:off x="8070850" y="1492250"/>
              <a:ext cx="403225" cy="333375"/>
            </a:xfrm>
            <a:custGeom>
              <a:avLst/>
              <a:gdLst>
                <a:gd name="T0" fmla="*/ 130 w 137"/>
                <a:gd name="T1" fmla="*/ 65 h 113"/>
                <a:gd name="T2" fmla="*/ 121 w 137"/>
                <a:gd name="T3" fmla="*/ 70 h 113"/>
                <a:gd name="T4" fmla="*/ 114 w 137"/>
                <a:gd name="T5" fmla="*/ 70 h 113"/>
                <a:gd name="T6" fmla="*/ 109 w 137"/>
                <a:gd name="T7" fmla="*/ 71 h 113"/>
                <a:gd name="T8" fmla="*/ 102 w 137"/>
                <a:gd name="T9" fmla="*/ 71 h 113"/>
                <a:gd name="T10" fmla="*/ 84 w 137"/>
                <a:gd name="T11" fmla="*/ 89 h 113"/>
                <a:gd name="T12" fmla="*/ 79 w 137"/>
                <a:gd name="T13" fmla="*/ 100 h 113"/>
                <a:gd name="T14" fmla="*/ 58 w 137"/>
                <a:gd name="T15" fmla="*/ 89 h 113"/>
                <a:gd name="T16" fmla="*/ 46 w 137"/>
                <a:gd name="T17" fmla="*/ 82 h 113"/>
                <a:gd name="T18" fmla="*/ 35 w 137"/>
                <a:gd name="T19" fmla="*/ 86 h 113"/>
                <a:gd name="T20" fmla="*/ 27 w 137"/>
                <a:gd name="T21" fmla="*/ 89 h 113"/>
                <a:gd name="T22" fmla="*/ 19 w 137"/>
                <a:gd name="T23" fmla="*/ 83 h 113"/>
                <a:gd name="T24" fmla="*/ 12 w 137"/>
                <a:gd name="T25" fmla="*/ 90 h 113"/>
                <a:gd name="T26" fmla="*/ 19 w 137"/>
                <a:gd name="T27" fmla="*/ 95 h 113"/>
                <a:gd name="T28" fmla="*/ 30 w 137"/>
                <a:gd name="T29" fmla="*/ 104 h 113"/>
                <a:gd name="T30" fmla="*/ 20 w 137"/>
                <a:gd name="T31" fmla="*/ 105 h 113"/>
                <a:gd name="T32" fmla="*/ 7 w 137"/>
                <a:gd name="T33" fmla="*/ 113 h 113"/>
                <a:gd name="T34" fmla="*/ 5 w 137"/>
                <a:gd name="T35" fmla="*/ 106 h 113"/>
                <a:gd name="T36" fmla="*/ 7 w 137"/>
                <a:gd name="T37" fmla="*/ 98 h 113"/>
                <a:gd name="T38" fmla="*/ 0 w 137"/>
                <a:gd name="T39" fmla="*/ 90 h 113"/>
                <a:gd name="T40" fmla="*/ 2 w 137"/>
                <a:gd name="T41" fmla="*/ 80 h 113"/>
                <a:gd name="T42" fmla="*/ 16 w 137"/>
                <a:gd name="T43" fmla="*/ 72 h 113"/>
                <a:gd name="T44" fmla="*/ 14 w 137"/>
                <a:gd name="T45" fmla="*/ 62 h 113"/>
                <a:gd name="T46" fmla="*/ 20 w 137"/>
                <a:gd name="T47" fmla="*/ 61 h 113"/>
                <a:gd name="T48" fmla="*/ 30 w 137"/>
                <a:gd name="T49" fmla="*/ 67 h 113"/>
                <a:gd name="T50" fmla="*/ 36 w 137"/>
                <a:gd name="T51" fmla="*/ 62 h 113"/>
                <a:gd name="T52" fmla="*/ 38 w 137"/>
                <a:gd name="T53" fmla="*/ 48 h 113"/>
                <a:gd name="T54" fmla="*/ 44 w 137"/>
                <a:gd name="T55" fmla="*/ 40 h 113"/>
                <a:gd name="T56" fmla="*/ 47 w 137"/>
                <a:gd name="T57" fmla="*/ 23 h 113"/>
                <a:gd name="T58" fmla="*/ 43 w 137"/>
                <a:gd name="T59" fmla="*/ 11 h 113"/>
                <a:gd name="T60" fmla="*/ 44 w 137"/>
                <a:gd name="T61" fmla="*/ 1 h 113"/>
                <a:gd name="T62" fmla="*/ 53 w 137"/>
                <a:gd name="T63" fmla="*/ 2 h 113"/>
                <a:gd name="T64" fmla="*/ 74 w 137"/>
                <a:gd name="T65" fmla="*/ 27 h 113"/>
                <a:gd name="T66" fmla="*/ 100 w 137"/>
                <a:gd name="T67" fmla="*/ 41 h 113"/>
                <a:gd name="T68" fmla="*/ 114 w 137"/>
                <a:gd name="T69" fmla="*/ 45 h 113"/>
                <a:gd name="T70" fmla="*/ 127 w 137"/>
                <a:gd name="T71" fmla="*/ 38 h 113"/>
                <a:gd name="T72" fmla="*/ 125 w 137"/>
                <a:gd name="T73" fmla="*/ 50 h 113"/>
                <a:gd name="T74" fmla="*/ 130 w 137"/>
                <a:gd name="T75" fmla="*/ 59 h 113"/>
                <a:gd name="T76" fmla="*/ 136 w 137"/>
                <a:gd name="T77" fmla="*/ 62 h 113"/>
                <a:gd name="T78" fmla="*/ 130 w 137"/>
                <a:gd name="T79" fmla="*/ 65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7" h="113">
                  <a:moveTo>
                    <a:pt x="130" y="65"/>
                  </a:moveTo>
                  <a:cubicBezTo>
                    <a:pt x="128" y="66"/>
                    <a:pt x="124" y="72"/>
                    <a:pt x="121" y="70"/>
                  </a:cubicBezTo>
                  <a:cubicBezTo>
                    <a:pt x="118" y="69"/>
                    <a:pt x="116" y="69"/>
                    <a:pt x="114" y="70"/>
                  </a:cubicBezTo>
                  <a:cubicBezTo>
                    <a:pt x="113" y="71"/>
                    <a:pt x="112" y="72"/>
                    <a:pt x="109" y="71"/>
                  </a:cubicBezTo>
                  <a:cubicBezTo>
                    <a:pt x="106" y="71"/>
                    <a:pt x="105" y="71"/>
                    <a:pt x="102" y="71"/>
                  </a:cubicBezTo>
                  <a:cubicBezTo>
                    <a:pt x="99" y="72"/>
                    <a:pt x="85" y="86"/>
                    <a:pt x="84" y="89"/>
                  </a:cubicBezTo>
                  <a:cubicBezTo>
                    <a:pt x="82" y="92"/>
                    <a:pt x="82" y="101"/>
                    <a:pt x="79" y="100"/>
                  </a:cubicBezTo>
                  <a:cubicBezTo>
                    <a:pt x="76" y="99"/>
                    <a:pt x="60" y="90"/>
                    <a:pt x="58" y="89"/>
                  </a:cubicBezTo>
                  <a:cubicBezTo>
                    <a:pt x="56" y="87"/>
                    <a:pt x="48" y="82"/>
                    <a:pt x="46" y="82"/>
                  </a:cubicBezTo>
                  <a:cubicBezTo>
                    <a:pt x="44" y="82"/>
                    <a:pt x="39" y="83"/>
                    <a:pt x="35" y="86"/>
                  </a:cubicBezTo>
                  <a:cubicBezTo>
                    <a:pt x="32" y="88"/>
                    <a:pt x="29" y="91"/>
                    <a:pt x="27" y="89"/>
                  </a:cubicBezTo>
                  <a:cubicBezTo>
                    <a:pt x="24" y="87"/>
                    <a:pt x="24" y="82"/>
                    <a:pt x="19" y="83"/>
                  </a:cubicBezTo>
                  <a:cubicBezTo>
                    <a:pt x="14" y="85"/>
                    <a:pt x="10" y="84"/>
                    <a:pt x="12" y="90"/>
                  </a:cubicBezTo>
                  <a:cubicBezTo>
                    <a:pt x="13" y="95"/>
                    <a:pt x="12" y="94"/>
                    <a:pt x="19" y="95"/>
                  </a:cubicBezTo>
                  <a:cubicBezTo>
                    <a:pt x="25" y="97"/>
                    <a:pt x="32" y="101"/>
                    <a:pt x="30" y="104"/>
                  </a:cubicBezTo>
                  <a:cubicBezTo>
                    <a:pt x="27" y="108"/>
                    <a:pt x="22" y="104"/>
                    <a:pt x="20" y="105"/>
                  </a:cubicBezTo>
                  <a:cubicBezTo>
                    <a:pt x="18" y="105"/>
                    <a:pt x="10" y="113"/>
                    <a:pt x="7" y="113"/>
                  </a:cubicBezTo>
                  <a:cubicBezTo>
                    <a:pt x="4" y="113"/>
                    <a:pt x="4" y="108"/>
                    <a:pt x="5" y="106"/>
                  </a:cubicBezTo>
                  <a:cubicBezTo>
                    <a:pt x="6" y="104"/>
                    <a:pt x="11" y="104"/>
                    <a:pt x="7" y="98"/>
                  </a:cubicBezTo>
                  <a:cubicBezTo>
                    <a:pt x="2" y="92"/>
                    <a:pt x="0" y="92"/>
                    <a:pt x="0" y="90"/>
                  </a:cubicBezTo>
                  <a:cubicBezTo>
                    <a:pt x="0" y="88"/>
                    <a:pt x="0" y="81"/>
                    <a:pt x="2" y="80"/>
                  </a:cubicBezTo>
                  <a:cubicBezTo>
                    <a:pt x="5" y="79"/>
                    <a:pt x="17" y="79"/>
                    <a:pt x="16" y="72"/>
                  </a:cubicBezTo>
                  <a:cubicBezTo>
                    <a:pt x="15" y="65"/>
                    <a:pt x="10" y="64"/>
                    <a:pt x="14" y="62"/>
                  </a:cubicBezTo>
                  <a:cubicBezTo>
                    <a:pt x="17" y="60"/>
                    <a:pt x="18" y="60"/>
                    <a:pt x="20" y="61"/>
                  </a:cubicBezTo>
                  <a:cubicBezTo>
                    <a:pt x="23" y="63"/>
                    <a:pt x="25" y="67"/>
                    <a:pt x="30" y="67"/>
                  </a:cubicBezTo>
                  <a:cubicBezTo>
                    <a:pt x="34" y="67"/>
                    <a:pt x="35" y="67"/>
                    <a:pt x="36" y="62"/>
                  </a:cubicBezTo>
                  <a:cubicBezTo>
                    <a:pt x="36" y="57"/>
                    <a:pt x="35" y="51"/>
                    <a:pt x="38" y="48"/>
                  </a:cubicBezTo>
                  <a:cubicBezTo>
                    <a:pt x="41" y="46"/>
                    <a:pt x="44" y="43"/>
                    <a:pt x="44" y="40"/>
                  </a:cubicBezTo>
                  <a:cubicBezTo>
                    <a:pt x="44" y="37"/>
                    <a:pt x="47" y="28"/>
                    <a:pt x="47" y="23"/>
                  </a:cubicBezTo>
                  <a:cubicBezTo>
                    <a:pt x="47" y="18"/>
                    <a:pt x="43" y="16"/>
                    <a:pt x="43" y="11"/>
                  </a:cubicBezTo>
                  <a:cubicBezTo>
                    <a:pt x="43" y="6"/>
                    <a:pt x="40" y="2"/>
                    <a:pt x="44" y="1"/>
                  </a:cubicBezTo>
                  <a:cubicBezTo>
                    <a:pt x="49" y="0"/>
                    <a:pt x="51" y="0"/>
                    <a:pt x="53" y="2"/>
                  </a:cubicBezTo>
                  <a:cubicBezTo>
                    <a:pt x="54" y="4"/>
                    <a:pt x="69" y="24"/>
                    <a:pt x="74" y="27"/>
                  </a:cubicBezTo>
                  <a:cubicBezTo>
                    <a:pt x="79" y="30"/>
                    <a:pt x="97" y="43"/>
                    <a:pt x="100" y="41"/>
                  </a:cubicBezTo>
                  <a:cubicBezTo>
                    <a:pt x="103" y="40"/>
                    <a:pt x="108" y="46"/>
                    <a:pt x="114" y="45"/>
                  </a:cubicBezTo>
                  <a:cubicBezTo>
                    <a:pt x="120" y="44"/>
                    <a:pt x="128" y="36"/>
                    <a:pt x="127" y="38"/>
                  </a:cubicBezTo>
                  <a:cubicBezTo>
                    <a:pt x="126" y="40"/>
                    <a:pt x="124" y="48"/>
                    <a:pt x="125" y="50"/>
                  </a:cubicBezTo>
                  <a:cubicBezTo>
                    <a:pt x="126" y="52"/>
                    <a:pt x="128" y="58"/>
                    <a:pt x="130" y="59"/>
                  </a:cubicBezTo>
                  <a:cubicBezTo>
                    <a:pt x="132" y="59"/>
                    <a:pt x="137" y="61"/>
                    <a:pt x="136" y="62"/>
                  </a:cubicBezTo>
                  <a:cubicBezTo>
                    <a:pt x="135" y="62"/>
                    <a:pt x="132" y="65"/>
                    <a:pt x="130" y="65"/>
                  </a:cubicBezTo>
                  <a:close/>
                </a:path>
              </a:pathLst>
            </a:custGeom>
            <a:grpFill/>
            <a:ln w="6350" cmpd="sng">
              <a:noFill/>
              <a:round/>
              <a:headEnd/>
              <a:tailEnd/>
            </a:ln>
          </p:spPr>
          <p:txBody>
            <a:bodyPr/>
            <a:lstStyle/>
            <a:p>
              <a:pPr>
                <a:lnSpc>
                  <a:spcPct val="114000"/>
                </a:lnSpc>
                <a:defRPr/>
              </a:pPr>
              <a:endParaRPr lang="ja-JP" altLang="en-US" sz="12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Freeform 156"/>
            <p:cNvSpPr>
              <a:spLocks/>
            </p:cNvSpPr>
            <p:nvPr/>
          </p:nvSpPr>
          <p:spPr bwMode="auto">
            <a:xfrm>
              <a:off x="7954963" y="2078038"/>
              <a:ext cx="33337" cy="44450"/>
            </a:xfrm>
            <a:custGeom>
              <a:avLst/>
              <a:gdLst>
                <a:gd name="T0" fmla="*/ 6 w 11"/>
                <a:gd name="T1" fmla="*/ 15 h 15"/>
                <a:gd name="T2" fmla="*/ 3 w 11"/>
                <a:gd name="T3" fmla="*/ 9 h 15"/>
                <a:gd name="T4" fmla="*/ 2 w 11"/>
                <a:gd name="T5" fmla="*/ 5 h 15"/>
                <a:gd name="T6" fmla="*/ 7 w 11"/>
                <a:gd name="T7" fmla="*/ 1 h 15"/>
                <a:gd name="T8" fmla="*/ 7 w 11"/>
                <a:gd name="T9" fmla="*/ 9 h 15"/>
                <a:gd name="T10" fmla="*/ 6 w 11"/>
                <a:gd name="T11" fmla="*/ 15 h 15"/>
              </a:gdLst>
              <a:ahLst/>
              <a:cxnLst>
                <a:cxn ang="0">
                  <a:pos x="T0" y="T1"/>
                </a:cxn>
                <a:cxn ang="0">
                  <a:pos x="T2" y="T3"/>
                </a:cxn>
                <a:cxn ang="0">
                  <a:pos x="T4" y="T5"/>
                </a:cxn>
                <a:cxn ang="0">
                  <a:pos x="T6" y="T7"/>
                </a:cxn>
                <a:cxn ang="0">
                  <a:pos x="T8" y="T9"/>
                </a:cxn>
                <a:cxn ang="0">
                  <a:pos x="T10" y="T11"/>
                </a:cxn>
              </a:cxnLst>
              <a:rect l="0" t="0" r="r" b="b"/>
              <a:pathLst>
                <a:path w="11" h="15">
                  <a:moveTo>
                    <a:pt x="6" y="15"/>
                  </a:moveTo>
                  <a:cubicBezTo>
                    <a:pt x="5" y="15"/>
                    <a:pt x="5" y="10"/>
                    <a:pt x="3" y="9"/>
                  </a:cubicBezTo>
                  <a:cubicBezTo>
                    <a:pt x="1" y="8"/>
                    <a:pt x="0" y="7"/>
                    <a:pt x="2" y="5"/>
                  </a:cubicBezTo>
                  <a:cubicBezTo>
                    <a:pt x="4" y="4"/>
                    <a:pt x="7" y="0"/>
                    <a:pt x="7" y="1"/>
                  </a:cubicBezTo>
                  <a:cubicBezTo>
                    <a:pt x="7" y="3"/>
                    <a:pt x="6" y="9"/>
                    <a:pt x="7" y="9"/>
                  </a:cubicBezTo>
                  <a:cubicBezTo>
                    <a:pt x="9" y="9"/>
                    <a:pt x="11" y="12"/>
                    <a:pt x="6" y="15"/>
                  </a:cubicBezTo>
                  <a:close/>
                </a:path>
              </a:pathLst>
            </a:custGeom>
            <a:grpFill/>
            <a:ln w="6350" cmpd="sng">
              <a:noFill/>
              <a:round/>
              <a:headEnd/>
              <a:tailEnd/>
            </a:ln>
          </p:spPr>
          <p:txBody>
            <a:bodyPr/>
            <a:lstStyle/>
            <a:p>
              <a:pPr>
                <a:lnSpc>
                  <a:spcPct val="114000"/>
                </a:lnSpc>
                <a:defRPr/>
              </a:pPr>
              <a:endParaRPr lang="ja-JP" altLang="en-US" sz="12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Freeform 157"/>
            <p:cNvSpPr>
              <a:spLocks/>
            </p:cNvSpPr>
            <p:nvPr/>
          </p:nvSpPr>
          <p:spPr bwMode="auto">
            <a:xfrm>
              <a:off x="7408863" y="2686050"/>
              <a:ext cx="20637" cy="20638"/>
            </a:xfrm>
            <a:custGeom>
              <a:avLst/>
              <a:gdLst>
                <a:gd name="T0" fmla="*/ 3 w 7"/>
                <a:gd name="T1" fmla="*/ 7 h 7"/>
                <a:gd name="T2" fmla="*/ 3 w 7"/>
                <a:gd name="T3" fmla="*/ 1 h 7"/>
                <a:gd name="T4" fmla="*/ 3 w 7"/>
                <a:gd name="T5" fmla="*/ 7 h 7"/>
              </a:gdLst>
              <a:ahLst/>
              <a:cxnLst>
                <a:cxn ang="0">
                  <a:pos x="T0" y="T1"/>
                </a:cxn>
                <a:cxn ang="0">
                  <a:pos x="T2" y="T3"/>
                </a:cxn>
                <a:cxn ang="0">
                  <a:pos x="T4" y="T5"/>
                </a:cxn>
              </a:cxnLst>
              <a:rect l="0" t="0" r="r" b="b"/>
              <a:pathLst>
                <a:path w="7" h="7">
                  <a:moveTo>
                    <a:pt x="3" y="7"/>
                  </a:moveTo>
                  <a:cubicBezTo>
                    <a:pt x="2" y="7"/>
                    <a:pt x="0" y="2"/>
                    <a:pt x="3" y="1"/>
                  </a:cubicBezTo>
                  <a:cubicBezTo>
                    <a:pt x="7" y="0"/>
                    <a:pt x="5" y="7"/>
                    <a:pt x="3" y="7"/>
                  </a:cubicBezTo>
                  <a:close/>
                </a:path>
              </a:pathLst>
            </a:custGeom>
            <a:grpFill/>
            <a:ln w="6350" cmpd="sng">
              <a:noFill/>
              <a:round/>
              <a:headEnd/>
              <a:tailEnd/>
            </a:ln>
          </p:spPr>
          <p:txBody>
            <a:bodyPr/>
            <a:lstStyle/>
            <a:p>
              <a:pPr>
                <a:lnSpc>
                  <a:spcPct val="114000"/>
                </a:lnSpc>
                <a:defRPr/>
              </a:pPr>
              <a:endParaRPr lang="ja-JP" altLang="en-US" sz="12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Freeform 158"/>
            <p:cNvSpPr>
              <a:spLocks/>
            </p:cNvSpPr>
            <p:nvPr/>
          </p:nvSpPr>
          <p:spPr bwMode="auto">
            <a:xfrm>
              <a:off x="7443788" y="2663825"/>
              <a:ext cx="19050" cy="25400"/>
            </a:xfrm>
            <a:custGeom>
              <a:avLst/>
              <a:gdLst>
                <a:gd name="T0" fmla="*/ 2 w 6"/>
                <a:gd name="T1" fmla="*/ 9 h 9"/>
                <a:gd name="T2" fmla="*/ 4 w 6"/>
                <a:gd name="T3" fmla="*/ 1 h 9"/>
                <a:gd name="T4" fmla="*/ 2 w 6"/>
                <a:gd name="T5" fmla="*/ 9 h 9"/>
              </a:gdLst>
              <a:ahLst/>
              <a:cxnLst>
                <a:cxn ang="0">
                  <a:pos x="T0" y="T1"/>
                </a:cxn>
                <a:cxn ang="0">
                  <a:pos x="T2" y="T3"/>
                </a:cxn>
                <a:cxn ang="0">
                  <a:pos x="T4" y="T5"/>
                </a:cxn>
              </a:cxnLst>
              <a:rect l="0" t="0" r="r" b="b"/>
              <a:pathLst>
                <a:path w="6" h="9">
                  <a:moveTo>
                    <a:pt x="2" y="9"/>
                  </a:moveTo>
                  <a:cubicBezTo>
                    <a:pt x="0" y="9"/>
                    <a:pt x="2" y="1"/>
                    <a:pt x="4" y="1"/>
                  </a:cubicBezTo>
                  <a:cubicBezTo>
                    <a:pt x="6" y="0"/>
                    <a:pt x="5" y="9"/>
                    <a:pt x="2" y="9"/>
                  </a:cubicBezTo>
                  <a:close/>
                </a:path>
              </a:pathLst>
            </a:custGeom>
            <a:grpFill/>
            <a:ln w="6350" cmpd="sng">
              <a:noFill/>
              <a:round/>
              <a:headEnd/>
              <a:tailEnd/>
            </a:ln>
          </p:spPr>
          <p:txBody>
            <a:bodyPr/>
            <a:lstStyle/>
            <a:p>
              <a:pPr>
                <a:lnSpc>
                  <a:spcPct val="114000"/>
                </a:lnSpc>
                <a:defRPr/>
              </a:pPr>
              <a:endParaRPr lang="ja-JP" altLang="en-US" sz="12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Freeform 161"/>
            <p:cNvSpPr>
              <a:spLocks/>
            </p:cNvSpPr>
            <p:nvPr/>
          </p:nvSpPr>
          <p:spPr bwMode="auto">
            <a:xfrm>
              <a:off x="7446963" y="1830946"/>
              <a:ext cx="776287" cy="633413"/>
            </a:xfrm>
            <a:custGeom>
              <a:avLst/>
              <a:gdLst>
                <a:gd name="T0" fmla="*/ 247 w 263"/>
                <a:gd name="T1" fmla="*/ 5 h 214"/>
                <a:gd name="T2" fmla="*/ 257 w 263"/>
                <a:gd name="T3" fmla="*/ 35 h 214"/>
                <a:gd name="T4" fmla="*/ 256 w 263"/>
                <a:gd name="T5" fmla="*/ 68 h 214"/>
                <a:gd name="T6" fmla="*/ 248 w 263"/>
                <a:gd name="T7" fmla="*/ 85 h 214"/>
                <a:gd name="T8" fmla="*/ 236 w 263"/>
                <a:gd name="T9" fmla="*/ 98 h 214"/>
                <a:gd name="T10" fmla="*/ 231 w 263"/>
                <a:gd name="T11" fmla="*/ 129 h 214"/>
                <a:gd name="T12" fmla="*/ 232 w 263"/>
                <a:gd name="T13" fmla="*/ 155 h 214"/>
                <a:gd name="T14" fmla="*/ 211 w 263"/>
                <a:gd name="T15" fmla="*/ 175 h 214"/>
                <a:gd name="T16" fmla="*/ 214 w 263"/>
                <a:gd name="T17" fmla="*/ 157 h 214"/>
                <a:gd name="T18" fmla="*/ 207 w 263"/>
                <a:gd name="T19" fmla="*/ 167 h 214"/>
                <a:gd name="T20" fmla="*/ 192 w 263"/>
                <a:gd name="T21" fmla="*/ 171 h 214"/>
                <a:gd name="T22" fmla="*/ 183 w 263"/>
                <a:gd name="T23" fmla="*/ 170 h 214"/>
                <a:gd name="T24" fmla="*/ 157 w 263"/>
                <a:gd name="T25" fmla="*/ 182 h 214"/>
                <a:gd name="T26" fmla="*/ 145 w 263"/>
                <a:gd name="T27" fmla="*/ 178 h 214"/>
                <a:gd name="T28" fmla="*/ 136 w 263"/>
                <a:gd name="T29" fmla="*/ 181 h 214"/>
                <a:gd name="T30" fmla="*/ 129 w 263"/>
                <a:gd name="T31" fmla="*/ 194 h 214"/>
                <a:gd name="T32" fmla="*/ 113 w 263"/>
                <a:gd name="T33" fmla="*/ 213 h 214"/>
                <a:gd name="T34" fmla="*/ 100 w 263"/>
                <a:gd name="T35" fmla="*/ 194 h 214"/>
                <a:gd name="T36" fmla="*/ 101 w 263"/>
                <a:gd name="T37" fmla="*/ 182 h 214"/>
                <a:gd name="T38" fmla="*/ 82 w 263"/>
                <a:gd name="T39" fmla="*/ 179 h 214"/>
                <a:gd name="T40" fmla="*/ 57 w 263"/>
                <a:gd name="T41" fmla="*/ 188 h 214"/>
                <a:gd name="T42" fmla="*/ 40 w 263"/>
                <a:gd name="T43" fmla="*/ 193 h 214"/>
                <a:gd name="T44" fmla="*/ 31 w 263"/>
                <a:gd name="T45" fmla="*/ 196 h 214"/>
                <a:gd name="T46" fmla="*/ 18 w 263"/>
                <a:gd name="T47" fmla="*/ 197 h 214"/>
                <a:gd name="T48" fmla="*/ 4 w 263"/>
                <a:gd name="T49" fmla="*/ 190 h 214"/>
                <a:gd name="T50" fmla="*/ 25 w 263"/>
                <a:gd name="T51" fmla="*/ 176 h 214"/>
                <a:gd name="T52" fmla="*/ 70 w 263"/>
                <a:gd name="T53" fmla="*/ 162 h 214"/>
                <a:gd name="T54" fmla="*/ 99 w 263"/>
                <a:gd name="T55" fmla="*/ 154 h 214"/>
                <a:gd name="T56" fmla="*/ 119 w 263"/>
                <a:gd name="T57" fmla="*/ 154 h 214"/>
                <a:gd name="T58" fmla="*/ 136 w 263"/>
                <a:gd name="T59" fmla="*/ 128 h 214"/>
                <a:gd name="T60" fmla="*/ 139 w 263"/>
                <a:gd name="T61" fmla="*/ 108 h 214"/>
                <a:gd name="T62" fmla="*/ 143 w 263"/>
                <a:gd name="T63" fmla="*/ 120 h 214"/>
                <a:gd name="T64" fmla="*/ 163 w 263"/>
                <a:gd name="T65" fmla="*/ 115 h 214"/>
                <a:gd name="T66" fmla="*/ 192 w 263"/>
                <a:gd name="T67" fmla="*/ 96 h 214"/>
                <a:gd name="T68" fmla="*/ 213 w 263"/>
                <a:gd name="T69" fmla="*/ 64 h 214"/>
                <a:gd name="T70" fmla="*/ 209 w 263"/>
                <a:gd name="T71" fmla="*/ 41 h 214"/>
                <a:gd name="T72" fmla="*/ 213 w 263"/>
                <a:gd name="T73" fmla="*/ 23 h 214"/>
                <a:gd name="T74" fmla="*/ 224 w 263"/>
                <a:gd name="T75" fmla="*/ 7 h 214"/>
                <a:gd name="T76" fmla="*/ 232 w 263"/>
                <a:gd name="T77" fmla="*/ 19 h 214"/>
                <a:gd name="T78" fmla="*/ 242 w 263"/>
                <a:gd name="T79" fmla="*/ 17 h 214"/>
                <a:gd name="T80" fmla="*/ 236 w 263"/>
                <a:gd name="T81" fmla="*/ 8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63" h="214">
                  <a:moveTo>
                    <a:pt x="237" y="0"/>
                  </a:moveTo>
                  <a:cubicBezTo>
                    <a:pt x="242" y="0"/>
                    <a:pt x="247" y="4"/>
                    <a:pt x="247" y="5"/>
                  </a:cubicBezTo>
                  <a:cubicBezTo>
                    <a:pt x="247" y="6"/>
                    <a:pt x="247" y="16"/>
                    <a:pt x="249" y="20"/>
                  </a:cubicBezTo>
                  <a:cubicBezTo>
                    <a:pt x="252" y="23"/>
                    <a:pt x="254" y="31"/>
                    <a:pt x="257" y="35"/>
                  </a:cubicBezTo>
                  <a:cubicBezTo>
                    <a:pt x="260" y="39"/>
                    <a:pt x="263" y="51"/>
                    <a:pt x="263" y="53"/>
                  </a:cubicBezTo>
                  <a:cubicBezTo>
                    <a:pt x="263" y="55"/>
                    <a:pt x="259" y="67"/>
                    <a:pt x="256" y="68"/>
                  </a:cubicBezTo>
                  <a:cubicBezTo>
                    <a:pt x="253" y="70"/>
                    <a:pt x="252" y="72"/>
                    <a:pt x="251" y="74"/>
                  </a:cubicBezTo>
                  <a:cubicBezTo>
                    <a:pt x="251" y="77"/>
                    <a:pt x="250" y="85"/>
                    <a:pt x="248" y="85"/>
                  </a:cubicBezTo>
                  <a:cubicBezTo>
                    <a:pt x="247" y="85"/>
                    <a:pt x="245" y="84"/>
                    <a:pt x="241" y="86"/>
                  </a:cubicBezTo>
                  <a:cubicBezTo>
                    <a:pt x="238" y="88"/>
                    <a:pt x="235" y="94"/>
                    <a:pt x="236" y="98"/>
                  </a:cubicBezTo>
                  <a:cubicBezTo>
                    <a:pt x="237" y="102"/>
                    <a:pt x="238" y="108"/>
                    <a:pt x="237" y="114"/>
                  </a:cubicBezTo>
                  <a:cubicBezTo>
                    <a:pt x="236" y="121"/>
                    <a:pt x="233" y="126"/>
                    <a:pt x="231" y="129"/>
                  </a:cubicBezTo>
                  <a:cubicBezTo>
                    <a:pt x="228" y="131"/>
                    <a:pt x="227" y="138"/>
                    <a:pt x="229" y="144"/>
                  </a:cubicBezTo>
                  <a:cubicBezTo>
                    <a:pt x="230" y="149"/>
                    <a:pt x="235" y="154"/>
                    <a:pt x="232" y="155"/>
                  </a:cubicBezTo>
                  <a:cubicBezTo>
                    <a:pt x="230" y="155"/>
                    <a:pt x="227" y="160"/>
                    <a:pt x="226" y="163"/>
                  </a:cubicBezTo>
                  <a:cubicBezTo>
                    <a:pt x="226" y="166"/>
                    <a:pt x="212" y="179"/>
                    <a:pt x="211" y="175"/>
                  </a:cubicBezTo>
                  <a:cubicBezTo>
                    <a:pt x="210" y="172"/>
                    <a:pt x="211" y="166"/>
                    <a:pt x="213" y="164"/>
                  </a:cubicBezTo>
                  <a:cubicBezTo>
                    <a:pt x="215" y="162"/>
                    <a:pt x="217" y="158"/>
                    <a:pt x="214" y="157"/>
                  </a:cubicBezTo>
                  <a:cubicBezTo>
                    <a:pt x="211" y="157"/>
                    <a:pt x="207" y="157"/>
                    <a:pt x="208" y="160"/>
                  </a:cubicBezTo>
                  <a:cubicBezTo>
                    <a:pt x="208" y="162"/>
                    <a:pt x="208" y="167"/>
                    <a:pt x="207" y="167"/>
                  </a:cubicBezTo>
                  <a:cubicBezTo>
                    <a:pt x="206" y="167"/>
                    <a:pt x="200" y="161"/>
                    <a:pt x="199" y="161"/>
                  </a:cubicBezTo>
                  <a:cubicBezTo>
                    <a:pt x="198" y="161"/>
                    <a:pt x="192" y="168"/>
                    <a:pt x="192" y="171"/>
                  </a:cubicBezTo>
                  <a:cubicBezTo>
                    <a:pt x="192" y="173"/>
                    <a:pt x="192" y="183"/>
                    <a:pt x="187" y="182"/>
                  </a:cubicBezTo>
                  <a:cubicBezTo>
                    <a:pt x="183" y="181"/>
                    <a:pt x="185" y="169"/>
                    <a:pt x="183" y="170"/>
                  </a:cubicBezTo>
                  <a:cubicBezTo>
                    <a:pt x="181" y="170"/>
                    <a:pt x="170" y="184"/>
                    <a:pt x="168" y="184"/>
                  </a:cubicBezTo>
                  <a:cubicBezTo>
                    <a:pt x="167" y="184"/>
                    <a:pt x="161" y="183"/>
                    <a:pt x="157" y="182"/>
                  </a:cubicBezTo>
                  <a:cubicBezTo>
                    <a:pt x="153" y="182"/>
                    <a:pt x="149" y="187"/>
                    <a:pt x="148" y="184"/>
                  </a:cubicBezTo>
                  <a:cubicBezTo>
                    <a:pt x="146" y="181"/>
                    <a:pt x="147" y="180"/>
                    <a:pt x="145" y="178"/>
                  </a:cubicBezTo>
                  <a:cubicBezTo>
                    <a:pt x="143" y="176"/>
                    <a:pt x="142" y="173"/>
                    <a:pt x="140" y="174"/>
                  </a:cubicBezTo>
                  <a:cubicBezTo>
                    <a:pt x="139" y="174"/>
                    <a:pt x="134" y="179"/>
                    <a:pt x="136" y="181"/>
                  </a:cubicBezTo>
                  <a:cubicBezTo>
                    <a:pt x="138" y="184"/>
                    <a:pt x="141" y="187"/>
                    <a:pt x="140" y="189"/>
                  </a:cubicBezTo>
                  <a:cubicBezTo>
                    <a:pt x="139" y="191"/>
                    <a:pt x="132" y="191"/>
                    <a:pt x="129" y="194"/>
                  </a:cubicBezTo>
                  <a:cubicBezTo>
                    <a:pt x="127" y="197"/>
                    <a:pt x="119" y="205"/>
                    <a:pt x="118" y="208"/>
                  </a:cubicBezTo>
                  <a:cubicBezTo>
                    <a:pt x="117" y="211"/>
                    <a:pt x="116" y="214"/>
                    <a:pt x="113" y="213"/>
                  </a:cubicBezTo>
                  <a:cubicBezTo>
                    <a:pt x="109" y="212"/>
                    <a:pt x="103" y="206"/>
                    <a:pt x="100" y="203"/>
                  </a:cubicBezTo>
                  <a:cubicBezTo>
                    <a:pt x="97" y="200"/>
                    <a:pt x="99" y="195"/>
                    <a:pt x="100" y="194"/>
                  </a:cubicBezTo>
                  <a:cubicBezTo>
                    <a:pt x="100" y="192"/>
                    <a:pt x="108" y="190"/>
                    <a:pt x="108" y="186"/>
                  </a:cubicBezTo>
                  <a:cubicBezTo>
                    <a:pt x="107" y="182"/>
                    <a:pt x="102" y="182"/>
                    <a:pt x="101" y="182"/>
                  </a:cubicBezTo>
                  <a:cubicBezTo>
                    <a:pt x="100" y="183"/>
                    <a:pt x="96" y="183"/>
                    <a:pt x="94" y="182"/>
                  </a:cubicBezTo>
                  <a:cubicBezTo>
                    <a:pt x="91" y="180"/>
                    <a:pt x="87" y="178"/>
                    <a:pt x="82" y="179"/>
                  </a:cubicBezTo>
                  <a:cubicBezTo>
                    <a:pt x="78" y="181"/>
                    <a:pt x="71" y="186"/>
                    <a:pt x="69" y="186"/>
                  </a:cubicBezTo>
                  <a:cubicBezTo>
                    <a:pt x="66" y="185"/>
                    <a:pt x="59" y="186"/>
                    <a:pt x="57" y="188"/>
                  </a:cubicBezTo>
                  <a:cubicBezTo>
                    <a:pt x="55" y="189"/>
                    <a:pt x="50" y="191"/>
                    <a:pt x="48" y="191"/>
                  </a:cubicBezTo>
                  <a:cubicBezTo>
                    <a:pt x="45" y="191"/>
                    <a:pt x="42" y="195"/>
                    <a:pt x="40" y="193"/>
                  </a:cubicBezTo>
                  <a:cubicBezTo>
                    <a:pt x="37" y="191"/>
                    <a:pt x="35" y="189"/>
                    <a:pt x="34" y="190"/>
                  </a:cubicBezTo>
                  <a:cubicBezTo>
                    <a:pt x="32" y="190"/>
                    <a:pt x="31" y="192"/>
                    <a:pt x="31" y="196"/>
                  </a:cubicBezTo>
                  <a:cubicBezTo>
                    <a:pt x="31" y="200"/>
                    <a:pt x="31" y="205"/>
                    <a:pt x="29" y="203"/>
                  </a:cubicBezTo>
                  <a:cubicBezTo>
                    <a:pt x="26" y="201"/>
                    <a:pt x="19" y="197"/>
                    <a:pt x="18" y="197"/>
                  </a:cubicBezTo>
                  <a:cubicBezTo>
                    <a:pt x="17" y="198"/>
                    <a:pt x="3" y="201"/>
                    <a:pt x="1" y="199"/>
                  </a:cubicBezTo>
                  <a:cubicBezTo>
                    <a:pt x="0" y="197"/>
                    <a:pt x="1" y="192"/>
                    <a:pt x="4" y="190"/>
                  </a:cubicBezTo>
                  <a:cubicBezTo>
                    <a:pt x="6" y="189"/>
                    <a:pt x="10" y="188"/>
                    <a:pt x="13" y="186"/>
                  </a:cubicBezTo>
                  <a:cubicBezTo>
                    <a:pt x="16" y="183"/>
                    <a:pt x="19" y="177"/>
                    <a:pt x="25" y="176"/>
                  </a:cubicBezTo>
                  <a:cubicBezTo>
                    <a:pt x="31" y="175"/>
                    <a:pt x="46" y="157"/>
                    <a:pt x="52" y="158"/>
                  </a:cubicBezTo>
                  <a:cubicBezTo>
                    <a:pt x="58" y="159"/>
                    <a:pt x="65" y="164"/>
                    <a:pt x="70" y="162"/>
                  </a:cubicBezTo>
                  <a:cubicBezTo>
                    <a:pt x="75" y="160"/>
                    <a:pt x="81" y="158"/>
                    <a:pt x="88" y="157"/>
                  </a:cubicBezTo>
                  <a:cubicBezTo>
                    <a:pt x="94" y="156"/>
                    <a:pt x="97" y="152"/>
                    <a:pt x="99" y="154"/>
                  </a:cubicBezTo>
                  <a:cubicBezTo>
                    <a:pt x="101" y="156"/>
                    <a:pt x="102" y="163"/>
                    <a:pt x="106" y="162"/>
                  </a:cubicBezTo>
                  <a:cubicBezTo>
                    <a:pt x="110" y="161"/>
                    <a:pt x="117" y="157"/>
                    <a:pt x="119" y="154"/>
                  </a:cubicBezTo>
                  <a:cubicBezTo>
                    <a:pt x="120" y="151"/>
                    <a:pt x="120" y="144"/>
                    <a:pt x="122" y="142"/>
                  </a:cubicBezTo>
                  <a:cubicBezTo>
                    <a:pt x="124" y="140"/>
                    <a:pt x="136" y="131"/>
                    <a:pt x="136" y="128"/>
                  </a:cubicBezTo>
                  <a:cubicBezTo>
                    <a:pt x="136" y="125"/>
                    <a:pt x="135" y="117"/>
                    <a:pt x="136" y="114"/>
                  </a:cubicBezTo>
                  <a:cubicBezTo>
                    <a:pt x="137" y="111"/>
                    <a:pt x="137" y="108"/>
                    <a:pt x="139" y="108"/>
                  </a:cubicBezTo>
                  <a:cubicBezTo>
                    <a:pt x="142" y="108"/>
                    <a:pt x="147" y="107"/>
                    <a:pt x="146" y="109"/>
                  </a:cubicBezTo>
                  <a:cubicBezTo>
                    <a:pt x="145" y="112"/>
                    <a:pt x="143" y="118"/>
                    <a:pt x="143" y="120"/>
                  </a:cubicBezTo>
                  <a:cubicBezTo>
                    <a:pt x="143" y="121"/>
                    <a:pt x="145" y="128"/>
                    <a:pt x="148" y="127"/>
                  </a:cubicBezTo>
                  <a:cubicBezTo>
                    <a:pt x="151" y="125"/>
                    <a:pt x="159" y="115"/>
                    <a:pt x="163" y="115"/>
                  </a:cubicBezTo>
                  <a:cubicBezTo>
                    <a:pt x="168" y="114"/>
                    <a:pt x="172" y="116"/>
                    <a:pt x="175" y="114"/>
                  </a:cubicBezTo>
                  <a:cubicBezTo>
                    <a:pt x="179" y="113"/>
                    <a:pt x="189" y="97"/>
                    <a:pt x="192" y="96"/>
                  </a:cubicBezTo>
                  <a:cubicBezTo>
                    <a:pt x="194" y="95"/>
                    <a:pt x="199" y="91"/>
                    <a:pt x="200" y="86"/>
                  </a:cubicBezTo>
                  <a:cubicBezTo>
                    <a:pt x="201" y="80"/>
                    <a:pt x="211" y="68"/>
                    <a:pt x="213" y="64"/>
                  </a:cubicBezTo>
                  <a:cubicBezTo>
                    <a:pt x="215" y="61"/>
                    <a:pt x="217" y="52"/>
                    <a:pt x="214" y="48"/>
                  </a:cubicBezTo>
                  <a:cubicBezTo>
                    <a:pt x="211" y="45"/>
                    <a:pt x="208" y="43"/>
                    <a:pt x="209" y="41"/>
                  </a:cubicBezTo>
                  <a:cubicBezTo>
                    <a:pt x="211" y="39"/>
                    <a:pt x="214" y="38"/>
                    <a:pt x="214" y="35"/>
                  </a:cubicBezTo>
                  <a:cubicBezTo>
                    <a:pt x="214" y="33"/>
                    <a:pt x="212" y="26"/>
                    <a:pt x="213" y="23"/>
                  </a:cubicBezTo>
                  <a:cubicBezTo>
                    <a:pt x="214" y="21"/>
                    <a:pt x="222" y="17"/>
                    <a:pt x="222" y="14"/>
                  </a:cubicBezTo>
                  <a:cubicBezTo>
                    <a:pt x="222" y="12"/>
                    <a:pt x="222" y="7"/>
                    <a:pt x="224" y="7"/>
                  </a:cubicBezTo>
                  <a:cubicBezTo>
                    <a:pt x="226" y="6"/>
                    <a:pt x="228" y="6"/>
                    <a:pt x="228" y="9"/>
                  </a:cubicBezTo>
                  <a:cubicBezTo>
                    <a:pt x="228" y="12"/>
                    <a:pt x="230" y="20"/>
                    <a:pt x="232" y="19"/>
                  </a:cubicBezTo>
                  <a:cubicBezTo>
                    <a:pt x="233" y="17"/>
                    <a:pt x="234" y="13"/>
                    <a:pt x="235" y="14"/>
                  </a:cubicBezTo>
                  <a:cubicBezTo>
                    <a:pt x="237" y="15"/>
                    <a:pt x="241" y="19"/>
                    <a:pt x="242" y="17"/>
                  </a:cubicBezTo>
                  <a:cubicBezTo>
                    <a:pt x="242" y="14"/>
                    <a:pt x="243" y="10"/>
                    <a:pt x="242" y="9"/>
                  </a:cubicBezTo>
                  <a:cubicBezTo>
                    <a:pt x="240" y="8"/>
                    <a:pt x="237" y="11"/>
                    <a:pt x="236" y="8"/>
                  </a:cubicBezTo>
                  <a:cubicBezTo>
                    <a:pt x="235" y="5"/>
                    <a:pt x="234" y="0"/>
                    <a:pt x="237" y="0"/>
                  </a:cubicBezTo>
                  <a:close/>
                </a:path>
              </a:pathLst>
            </a:custGeom>
            <a:grpFill/>
            <a:ln w="6350" cmpd="sng">
              <a:noFill/>
              <a:round/>
              <a:headEnd/>
              <a:tailEnd/>
            </a:ln>
          </p:spPr>
          <p:txBody>
            <a:bodyPr/>
            <a:lstStyle/>
            <a:p>
              <a:pPr>
                <a:lnSpc>
                  <a:spcPct val="114000"/>
                </a:lnSpc>
                <a:defRPr/>
              </a:pPr>
              <a:endParaRPr lang="ja-JP" altLang="en-US" sz="12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Freeform 162"/>
            <p:cNvSpPr>
              <a:spLocks/>
            </p:cNvSpPr>
            <p:nvPr/>
          </p:nvSpPr>
          <p:spPr bwMode="auto">
            <a:xfrm>
              <a:off x="7535863" y="2387600"/>
              <a:ext cx="177800" cy="127000"/>
            </a:xfrm>
            <a:custGeom>
              <a:avLst/>
              <a:gdLst>
                <a:gd name="T0" fmla="*/ 57 w 60"/>
                <a:gd name="T1" fmla="*/ 14 h 43"/>
                <a:gd name="T2" fmla="*/ 44 w 60"/>
                <a:gd name="T3" fmla="*/ 28 h 43"/>
                <a:gd name="T4" fmla="*/ 35 w 60"/>
                <a:gd name="T5" fmla="*/ 24 h 43"/>
                <a:gd name="T6" fmla="*/ 24 w 60"/>
                <a:gd name="T7" fmla="*/ 29 h 43"/>
                <a:gd name="T8" fmla="*/ 16 w 60"/>
                <a:gd name="T9" fmla="*/ 43 h 43"/>
                <a:gd name="T10" fmla="*/ 7 w 60"/>
                <a:gd name="T11" fmla="*/ 37 h 43"/>
                <a:gd name="T12" fmla="*/ 6 w 60"/>
                <a:gd name="T13" fmla="*/ 30 h 43"/>
                <a:gd name="T14" fmla="*/ 2 w 60"/>
                <a:gd name="T15" fmla="*/ 24 h 43"/>
                <a:gd name="T16" fmla="*/ 12 w 60"/>
                <a:gd name="T17" fmla="*/ 17 h 43"/>
                <a:gd name="T18" fmla="*/ 17 w 60"/>
                <a:gd name="T19" fmla="*/ 8 h 43"/>
                <a:gd name="T20" fmla="*/ 23 w 60"/>
                <a:gd name="T21" fmla="*/ 11 h 43"/>
                <a:gd name="T22" fmla="*/ 34 w 60"/>
                <a:gd name="T23" fmla="*/ 7 h 43"/>
                <a:gd name="T24" fmla="*/ 42 w 60"/>
                <a:gd name="T25" fmla="*/ 1 h 43"/>
                <a:gd name="T26" fmla="*/ 54 w 60"/>
                <a:gd name="T27" fmla="*/ 5 h 43"/>
                <a:gd name="T28" fmla="*/ 57 w 60"/>
                <a:gd name="T29" fmla="*/ 14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0" h="43">
                  <a:moveTo>
                    <a:pt x="57" y="14"/>
                  </a:moveTo>
                  <a:cubicBezTo>
                    <a:pt x="56" y="16"/>
                    <a:pt x="47" y="29"/>
                    <a:pt x="44" y="28"/>
                  </a:cubicBezTo>
                  <a:cubicBezTo>
                    <a:pt x="42" y="27"/>
                    <a:pt x="37" y="23"/>
                    <a:pt x="35" y="24"/>
                  </a:cubicBezTo>
                  <a:cubicBezTo>
                    <a:pt x="34" y="24"/>
                    <a:pt x="25" y="27"/>
                    <a:pt x="24" y="29"/>
                  </a:cubicBezTo>
                  <a:cubicBezTo>
                    <a:pt x="23" y="31"/>
                    <a:pt x="20" y="43"/>
                    <a:pt x="16" y="43"/>
                  </a:cubicBezTo>
                  <a:cubicBezTo>
                    <a:pt x="13" y="43"/>
                    <a:pt x="7" y="39"/>
                    <a:pt x="7" y="37"/>
                  </a:cubicBezTo>
                  <a:cubicBezTo>
                    <a:pt x="7" y="35"/>
                    <a:pt x="9" y="33"/>
                    <a:pt x="6" y="30"/>
                  </a:cubicBezTo>
                  <a:cubicBezTo>
                    <a:pt x="4" y="27"/>
                    <a:pt x="0" y="26"/>
                    <a:pt x="2" y="24"/>
                  </a:cubicBezTo>
                  <a:cubicBezTo>
                    <a:pt x="4" y="22"/>
                    <a:pt x="12" y="20"/>
                    <a:pt x="12" y="17"/>
                  </a:cubicBezTo>
                  <a:cubicBezTo>
                    <a:pt x="12" y="13"/>
                    <a:pt x="13" y="8"/>
                    <a:pt x="17" y="8"/>
                  </a:cubicBezTo>
                  <a:cubicBezTo>
                    <a:pt x="21" y="9"/>
                    <a:pt x="19" y="12"/>
                    <a:pt x="23" y="11"/>
                  </a:cubicBezTo>
                  <a:cubicBezTo>
                    <a:pt x="27" y="10"/>
                    <a:pt x="33" y="11"/>
                    <a:pt x="34" y="7"/>
                  </a:cubicBezTo>
                  <a:cubicBezTo>
                    <a:pt x="34" y="3"/>
                    <a:pt x="38" y="0"/>
                    <a:pt x="42" y="1"/>
                  </a:cubicBezTo>
                  <a:cubicBezTo>
                    <a:pt x="47" y="1"/>
                    <a:pt x="52" y="5"/>
                    <a:pt x="54" y="5"/>
                  </a:cubicBezTo>
                  <a:cubicBezTo>
                    <a:pt x="57" y="5"/>
                    <a:pt x="60" y="9"/>
                    <a:pt x="57" y="14"/>
                  </a:cubicBezTo>
                  <a:close/>
                </a:path>
              </a:pathLst>
            </a:custGeom>
            <a:grpFill/>
            <a:ln w="6350" cmpd="sng">
              <a:noFill/>
              <a:round/>
              <a:headEnd/>
              <a:tailEnd/>
            </a:ln>
          </p:spPr>
          <p:txBody>
            <a:bodyPr/>
            <a:lstStyle/>
            <a:p>
              <a:pPr>
                <a:lnSpc>
                  <a:spcPct val="114000"/>
                </a:lnSpc>
                <a:defRPr/>
              </a:pPr>
              <a:endParaRPr lang="ja-JP" altLang="en-US" sz="12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Freeform 163"/>
            <p:cNvSpPr>
              <a:spLocks/>
            </p:cNvSpPr>
            <p:nvPr/>
          </p:nvSpPr>
          <p:spPr bwMode="auto">
            <a:xfrm>
              <a:off x="7707313" y="2379663"/>
              <a:ext cx="20637" cy="23812"/>
            </a:xfrm>
            <a:custGeom>
              <a:avLst/>
              <a:gdLst>
                <a:gd name="T0" fmla="*/ 3 w 7"/>
                <a:gd name="T1" fmla="*/ 8 h 8"/>
                <a:gd name="T2" fmla="*/ 6 w 7"/>
                <a:gd name="T3" fmla="*/ 0 h 8"/>
                <a:gd name="T4" fmla="*/ 3 w 7"/>
                <a:gd name="T5" fmla="*/ 8 h 8"/>
              </a:gdLst>
              <a:ahLst/>
              <a:cxnLst>
                <a:cxn ang="0">
                  <a:pos x="T0" y="T1"/>
                </a:cxn>
                <a:cxn ang="0">
                  <a:pos x="T2" y="T3"/>
                </a:cxn>
                <a:cxn ang="0">
                  <a:pos x="T4" y="T5"/>
                </a:cxn>
              </a:cxnLst>
              <a:rect l="0" t="0" r="r" b="b"/>
              <a:pathLst>
                <a:path w="7" h="8">
                  <a:moveTo>
                    <a:pt x="3" y="8"/>
                  </a:moveTo>
                  <a:cubicBezTo>
                    <a:pt x="0" y="8"/>
                    <a:pt x="5" y="0"/>
                    <a:pt x="6" y="0"/>
                  </a:cubicBezTo>
                  <a:cubicBezTo>
                    <a:pt x="7" y="0"/>
                    <a:pt x="7" y="8"/>
                    <a:pt x="3" y="8"/>
                  </a:cubicBezTo>
                  <a:close/>
                </a:path>
              </a:pathLst>
            </a:custGeom>
            <a:grpFill/>
            <a:ln w="6350" cmpd="sng">
              <a:noFill/>
              <a:round/>
              <a:headEnd/>
              <a:tailEnd/>
            </a:ln>
          </p:spPr>
          <p:txBody>
            <a:bodyPr/>
            <a:lstStyle/>
            <a:p>
              <a:pPr>
                <a:lnSpc>
                  <a:spcPct val="114000"/>
                </a:lnSpc>
                <a:defRPr/>
              </a:pPr>
              <a:endParaRPr lang="ja-JP" altLang="en-US" sz="12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Freeform 164"/>
            <p:cNvSpPr>
              <a:spLocks/>
            </p:cNvSpPr>
            <p:nvPr/>
          </p:nvSpPr>
          <p:spPr bwMode="auto">
            <a:xfrm>
              <a:off x="7353300" y="2417763"/>
              <a:ext cx="165100" cy="230187"/>
            </a:xfrm>
            <a:custGeom>
              <a:avLst/>
              <a:gdLst>
                <a:gd name="T0" fmla="*/ 54 w 56"/>
                <a:gd name="T1" fmla="*/ 33 h 78"/>
                <a:gd name="T2" fmla="*/ 47 w 56"/>
                <a:gd name="T3" fmla="*/ 43 h 78"/>
                <a:gd name="T4" fmla="*/ 42 w 56"/>
                <a:gd name="T5" fmla="*/ 66 h 78"/>
                <a:gd name="T6" fmla="*/ 35 w 56"/>
                <a:gd name="T7" fmla="*/ 70 h 78"/>
                <a:gd name="T8" fmla="*/ 27 w 56"/>
                <a:gd name="T9" fmla="*/ 77 h 78"/>
                <a:gd name="T10" fmla="*/ 28 w 56"/>
                <a:gd name="T11" fmla="*/ 70 h 78"/>
                <a:gd name="T12" fmla="*/ 26 w 56"/>
                <a:gd name="T13" fmla="*/ 66 h 78"/>
                <a:gd name="T14" fmla="*/ 30 w 56"/>
                <a:gd name="T15" fmla="*/ 63 h 78"/>
                <a:gd name="T16" fmla="*/ 26 w 56"/>
                <a:gd name="T17" fmla="*/ 59 h 78"/>
                <a:gd name="T18" fmla="*/ 22 w 56"/>
                <a:gd name="T19" fmla="*/ 64 h 78"/>
                <a:gd name="T20" fmla="*/ 21 w 56"/>
                <a:gd name="T21" fmla="*/ 71 h 78"/>
                <a:gd name="T22" fmla="*/ 16 w 56"/>
                <a:gd name="T23" fmla="*/ 67 h 78"/>
                <a:gd name="T24" fmla="*/ 16 w 56"/>
                <a:gd name="T25" fmla="*/ 58 h 78"/>
                <a:gd name="T26" fmla="*/ 16 w 56"/>
                <a:gd name="T27" fmla="*/ 49 h 78"/>
                <a:gd name="T28" fmla="*/ 24 w 56"/>
                <a:gd name="T29" fmla="*/ 38 h 78"/>
                <a:gd name="T30" fmla="*/ 24 w 56"/>
                <a:gd name="T31" fmla="*/ 30 h 78"/>
                <a:gd name="T32" fmla="*/ 17 w 56"/>
                <a:gd name="T33" fmla="*/ 23 h 78"/>
                <a:gd name="T34" fmla="*/ 17 w 56"/>
                <a:gd name="T35" fmla="*/ 29 h 78"/>
                <a:gd name="T36" fmla="*/ 18 w 56"/>
                <a:gd name="T37" fmla="*/ 36 h 78"/>
                <a:gd name="T38" fmla="*/ 13 w 56"/>
                <a:gd name="T39" fmla="*/ 32 h 78"/>
                <a:gd name="T40" fmla="*/ 7 w 56"/>
                <a:gd name="T41" fmla="*/ 34 h 78"/>
                <a:gd name="T42" fmla="*/ 5 w 56"/>
                <a:gd name="T43" fmla="*/ 27 h 78"/>
                <a:gd name="T44" fmla="*/ 10 w 56"/>
                <a:gd name="T45" fmla="*/ 29 h 78"/>
                <a:gd name="T46" fmla="*/ 1 w 56"/>
                <a:gd name="T47" fmla="*/ 20 h 78"/>
                <a:gd name="T48" fmla="*/ 7 w 56"/>
                <a:gd name="T49" fmla="*/ 16 h 78"/>
                <a:gd name="T50" fmla="*/ 16 w 56"/>
                <a:gd name="T51" fmla="*/ 10 h 78"/>
                <a:gd name="T52" fmla="*/ 22 w 56"/>
                <a:gd name="T53" fmla="*/ 8 h 78"/>
                <a:gd name="T54" fmla="*/ 28 w 56"/>
                <a:gd name="T55" fmla="*/ 2 h 78"/>
                <a:gd name="T56" fmla="*/ 34 w 56"/>
                <a:gd name="T57" fmla="*/ 7 h 78"/>
                <a:gd name="T58" fmla="*/ 40 w 56"/>
                <a:gd name="T59" fmla="*/ 11 h 78"/>
                <a:gd name="T60" fmla="*/ 51 w 56"/>
                <a:gd name="T61" fmla="*/ 10 h 78"/>
                <a:gd name="T62" fmla="*/ 52 w 56"/>
                <a:gd name="T63" fmla="*/ 17 h 78"/>
                <a:gd name="T64" fmla="*/ 55 w 56"/>
                <a:gd name="T65" fmla="*/ 25 h 78"/>
                <a:gd name="T66" fmla="*/ 54 w 56"/>
                <a:gd name="T67" fmla="*/ 33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6" h="78">
                  <a:moveTo>
                    <a:pt x="54" y="33"/>
                  </a:moveTo>
                  <a:cubicBezTo>
                    <a:pt x="52" y="35"/>
                    <a:pt x="48" y="41"/>
                    <a:pt x="47" y="43"/>
                  </a:cubicBezTo>
                  <a:cubicBezTo>
                    <a:pt x="47" y="46"/>
                    <a:pt x="45" y="66"/>
                    <a:pt x="42" y="66"/>
                  </a:cubicBezTo>
                  <a:cubicBezTo>
                    <a:pt x="38" y="67"/>
                    <a:pt x="37" y="68"/>
                    <a:pt x="35" y="70"/>
                  </a:cubicBezTo>
                  <a:cubicBezTo>
                    <a:pt x="33" y="73"/>
                    <a:pt x="28" y="78"/>
                    <a:pt x="27" y="77"/>
                  </a:cubicBezTo>
                  <a:cubicBezTo>
                    <a:pt x="26" y="76"/>
                    <a:pt x="30" y="71"/>
                    <a:pt x="28" y="70"/>
                  </a:cubicBezTo>
                  <a:cubicBezTo>
                    <a:pt x="26" y="69"/>
                    <a:pt x="24" y="67"/>
                    <a:pt x="26" y="66"/>
                  </a:cubicBezTo>
                  <a:cubicBezTo>
                    <a:pt x="27" y="65"/>
                    <a:pt x="30" y="66"/>
                    <a:pt x="30" y="63"/>
                  </a:cubicBezTo>
                  <a:cubicBezTo>
                    <a:pt x="30" y="61"/>
                    <a:pt x="28" y="59"/>
                    <a:pt x="26" y="59"/>
                  </a:cubicBezTo>
                  <a:cubicBezTo>
                    <a:pt x="24" y="59"/>
                    <a:pt x="22" y="62"/>
                    <a:pt x="22" y="64"/>
                  </a:cubicBezTo>
                  <a:cubicBezTo>
                    <a:pt x="22" y="67"/>
                    <a:pt x="23" y="70"/>
                    <a:pt x="21" y="71"/>
                  </a:cubicBezTo>
                  <a:cubicBezTo>
                    <a:pt x="20" y="71"/>
                    <a:pt x="16" y="70"/>
                    <a:pt x="16" y="67"/>
                  </a:cubicBezTo>
                  <a:cubicBezTo>
                    <a:pt x="17" y="63"/>
                    <a:pt x="17" y="60"/>
                    <a:pt x="16" y="58"/>
                  </a:cubicBezTo>
                  <a:cubicBezTo>
                    <a:pt x="15" y="56"/>
                    <a:pt x="14" y="50"/>
                    <a:pt x="16" y="49"/>
                  </a:cubicBezTo>
                  <a:cubicBezTo>
                    <a:pt x="18" y="48"/>
                    <a:pt x="24" y="41"/>
                    <a:pt x="24" y="38"/>
                  </a:cubicBezTo>
                  <a:cubicBezTo>
                    <a:pt x="24" y="35"/>
                    <a:pt x="25" y="33"/>
                    <a:pt x="24" y="30"/>
                  </a:cubicBezTo>
                  <a:cubicBezTo>
                    <a:pt x="23" y="27"/>
                    <a:pt x="18" y="21"/>
                    <a:pt x="17" y="23"/>
                  </a:cubicBezTo>
                  <a:cubicBezTo>
                    <a:pt x="15" y="24"/>
                    <a:pt x="16" y="26"/>
                    <a:pt x="17" y="29"/>
                  </a:cubicBezTo>
                  <a:cubicBezTo>
                    <a:pt x="19" y="32"/>
                    <a:pt x="20" y="36"/>
                    <a:pt x="18" y="36"/>
                  </a:cubicBezTo>
                  <a:cubicBezTo>
                    <a:pt x="16" y="36"/>
                    <a:pt x="14" y="32"/>
                    <a:pt x="13" y="32"/>
                  </a:cubicBezTo>
                  <a:cubicBezTo>
                    <a:pt x="12" y="32"/>
                    <a:pt x="8" y="35"/>
                    <a:pt x="7" y="34"/>
                  </a:cubicBezTo>
                  <a:cubicBezTo>
                    <a:pt x="6" y="33"/>
                    <a:pt x="2" y="26"/>
                    <a:pt x="5" y="27"/>
                  </a:cubicBezTo>
                  <a:cubicBezTo>
                    <a:pt x="7" y="28"/>
                    <a:pt x="11" y="32"/>
                    <a:pt x="10" y="29"/>
                  </a:cubicBezTo>
                  <a:cubicBezTo>
                    <a:pt x="9" y="25"/>
                    <a:pt x="0" y="22"/>
                    <a:pt x="1" y="20"/>
                  </a:cubicBezTo>
                  <a:cubicBezTo>
                    <a:pt x="2" y="18"/>
                    <a:pt x="3" y="17"/>
                    <a:pt x="7" y="16"/>
                  </a:cubicBezTo>
                  <a:cubicBezTo>
                    <a:pt x="11" y="15"/>
                    <a:pt x="14" y="11"/>
                    <a:pt x="16" y="10"/>
                  </a:cubicBezTo>
                  <a:cubicBezTo>
                    <a:pt x="18" y="8"/>
                    <a:pt x="20" y="10"/>
                    <a:pt x="22" y="8"/>
                  </a:cubicBezTo>
                  <a:cubicBezTo>
                    <a:pt x="24" y="6"/>
                    <a:pt x="23" y="0"/>
                    <a:pt x="28" y="2"/>
                  </a:cubicBezTo>
                  <a:cubicBezTo>
                    <a:pt x="33" y="4"/>
                    <a:pt x="32" y="4"/>
                    <a:pt x="34" y="7"/>
                  </a:cubicBezTo>
                  <a:cubicBezTo>
                    <a:pt x="37" y="10"/>
                    <a:pt x="38" y="12"/>
                    <a:pt x="40" y="11"/>
                  </a:cubicBezTo>
                  <a:cubicBezTo>
                    <a:pt x="43" y="10"/>
                    <a:pt x="50" y="8"/>
                    <a:pt x="51" y="10"/>
                  </a:cubicBezTo>
                  <a:cubicBezTo>
                    <a:pt x="52" y="12"/>
                    <a:pt x="49" y="16"/>
                    <a:pt x="52" y="17"/>
                  </a:cubicBezTo>
                  <a:cubicBezTo>
                    <a:pt x="55" y="18"/>
                    <a:pt x="55" y="24"/>
                    <a:pt x="55" y="25"/>
                  </a:cubicBezTo>
                  <a:cubicBezTo>
                    <a:pt x="55" y="26"/>
                    <a:pt x="56" y="30"/>
                    <a:pt x="54" y="33"/>
                  </a:cubicBezTo>
                  <a:close/>
                </a:path>
              </a:pathLst>
            </a:custGeom>
            <a:grpFill/>
            <a:ln w="6350" cmpd="sng">
              <a:noFill/>
              <a:round/>
              <a:headEnd/>
              <a:tailEnd/>
            </a:ln>
          </p:spPr>
          <p:txBody>
            <a:bodyPr/>
            <a:lstStyle/>
            <a:p>
              <a:pPr>
                <a:lnSpc>
                  <a:spcPct val="114000"/>
                </a:lnSpc>
                <a:defRPr/>
              </a:pPr>
              <a:endParaRPr lang="ja-JP" altLang="en-US" sz="12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7" name="角丸四角形 36"/>
          <p:cNvSpPr/>
          <p:nvPr/>
        </p:nvSpPr>
        <p:spPr>
          <a:xfrm>
            <a:off x="5796392" y="1772816"/>
            <a:ext cx="2304000" cy="576000"/>
          </a:xfrm>
          <a:prstGeom prst="roundRect">
            <a:avLst>
              <a:gd name="adj" fmla="val 0"/>
            </a:avLst>
          </a:prstGeom>
          <a:solidFill>
            <a:schemeClr val="bg1"/>
          </a:solidFill>
          <a:ln w="12700"/>
        </p:spPr>
        <p:style>
          <a:lnRef idx="2">
            <a:schemeClr val="accent1"/>
          </a:lnRef>
          <a:fillRef idx="1">
            <a:schemeClr val="lt1"/>
          </a:fillRef>
          <a:effectRef idx="0">
            <a:schemeClr val="accent1"/>
          </a:effectRef>
          <a:fontRef idx="minor">
            <a:schemeClr val="dk1"/>
          </a:fontRef>
        </p:style>
        <p:txBody>
          <a:bodyPr rtlCol="0" anchor="ctr"/>
          <a:lstStyle/>
          <a:p>
            <a:pPr algn="ctr">
              <a:lnSpc>
                <a:spcPct val="114000"/>
              </a:lnSpc>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西日本の首都</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14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中枢性・拠点性</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角丸四角形 39"/>
          <p:cNvSpPr/>
          <p:nvPr/>
        </p:nvSpPr>
        <p:spPr>
          <a:xfrm>
            <a:off x="5796136" y="2492896"/>
            <a:ext cx="2304000" cy="576000"/>
          </a:xfrm>
          <a:prstGeom prst="roundRect">
            <a:avLst>
              <a:gd name="adj" fmla="val 0"/>
            </a:avLst>
          </a:prstGeom>
          <a:solidFill>
            <a:schemeClr val="bg1"/>
          </a:solidFill>
          <a:ln w="31750">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lnSpc>
                <a:spcPct val="114000"/>
              </a:lnSpc>
            </a:pPr>
            <a:r>
              <a:rPr lang="ja-JP" altLang="en-US" sz="1400" b="1" u="sng" dirty="0" smtClean="0">
                <a:latin typeface="メイリオ" panose="020B0604030504040204" pitchFamily="50" charset="-128"/>
                <a:ea typeface="メイリオ" panose="020B0604030504040204" pitchFamily="50" charset="-128"/>
                <a:cs typeface="メイリオ" panose="020B0604030504040204" pitchFamily="50" charset="-128"/>
              </a:rPr>
              <a:t>首都機能バックアップ</a:t>
            </a:r>
            <a:endParaRPr lang="en-US" altLang="ja-JP" sz="14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140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平時を含めた代替機能</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角丸四角形 40"/>
          <p:cNvSpPr/>
          <p:nvPr/>
        </p:nvSpPr>
        <p:spPr>
          <a:xfrm>
            <a:off x="5796392" y="3213040"/>
            <a:ext cx="2304000" cy="576000"/>
          </a:xfrm>
          <a:prstGeom prst="roundRect">
            <a:avLst>
              <a:gd name="adj" fmla="val 0"/>
            </a:avLst>
          </a:prstGeom>
          <a:solidFill>
            <a:schemeClr val="bg1"/>
          </a:solidFill>
          <a:ln w="12700"/>
        </p:spPr>
        <p:style>
          <a:lnRef idx="2">
            <a:schemeClr val="accent1"/>
          </a:lnRef>
          <a:fillRef idx="1">
            <a:schemeClr val="lt1"/>
          </a:fillRef>
          <a:effectRef idx="0">
            <a:schemeClr val="accent1"/>
          </a:effectRef>
          <a:fontRef idx="minor">
            <a:schemeClr val="dk1"/>
          </a:fontRef>
        </p:style>
        <p:txBody>
          <a:bodyPr rtlCol="0" anchor="ctr"/>
          <a:lstStyle/>
          <a:p>
            <a:pPr algn="ctr">
              <a:lnSpc>
                <a:spcPct val="1140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アジアの主要都市</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140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東京</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と</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は異なる個性・新たな</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価値観</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角丸四角形 41"/>
          <p:cNvSpPr/>
          <p:nvPr/>
        </p:nvSpPr>
        <p:spPr>
          <a:xfrm>
            <a:off x="5796232" y="3933056"/>
            <a:ext cx="2304000" cy="576000"/>
          </a:xfrm>
          <a:prstGeom prst="roundRect">
            <a:avLst>
              <a:gd name="adj" fmla="val 174"/>
            </a:avLst>
          </a:prstGeom>
          <a:solidFill>
            <a:schemeClr val="bg1"/>
          </a:solidFill>
          <a:ln w="12700"/>
        </p:spPr>
        <p:style>
          <a:lnRef idx="2">
            <a:schemeClr val="accent1"/>
          </a:lnRef>
          <a:fillRef idx="1">
            <a:schemeClr val="lt1"/>
          </a:fillRef>
          <a:effectRef idx="0">
            <a:schemeClr val="accent1"/>
          </a:effectRef>
          <a:fontRef idx="minor">
            <a:schemeClr val="dk1"/>
          </a:fontRef>
        </p:style>
        <p:txBody>
          <a:bodyPr rtlCol="0" anchor="ctr"/>
          <a:lstStyle/>
          <a:p>
            <a:pPr algn="ctr">
              <a:lnSpc>
                <a:spcPct val="1140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民　都</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140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民</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の力を最大限に活かす</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角丸四角形 43"/>
          <p:cNvSpPr/>
          <p:nvPr/>
        </p:nvSpPr>
        <p:spPr>
          <a:xfrm>
            <a:off x="1160437" y="1916896"/>
            <a:ext cx="2304000" cy="576000"/>
          </a:xfrm>
          <a:prstGeom prst="roundRect">
            <a:avLst>
              <a:gd name="adj" fmla="val 1587"/>
            </a:avLst>
          </a:prstGeom>
          <a:solidFill>
            <a:schemeClr val="bg1"/>
          </a:solidFill>
          <a:ln w="1270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a:lnSpc>
                <a:spcPct val="1140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国際</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競争力</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を持つ</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14000"/>
              </a:lnSpc>
            </a:pPr>
            <a:r>
              <a:rPr lang="ja-JP" altLang="en-US" sz="1200" b="1" u="sng" dirty="0" smtClean="0">
                <a:latin typeface="メイリオ" panose="020B0604030504040204" pitchFamily="50" charset="-128"/>
                <a:ea typeface="メイリオ" panose="020B0604030504040204" pitchFamily="50" charset="-128"/>
                <a:cs typeface="メイリオ" panose="020B0604030504040204" pitchFamily="50" charset="-128"/>
              </a:rPr>
              <a:t>複数の拠点創出</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が必要</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角丸四角形 44"/>
          <p:cNvSpPr/>
          <p:nvPr/>
        </p:nvSpPr>
        <p:spPr>
          <a:xfrm>
            <a:off x="1160157" y="3789040"/>
            <a:ext cx="2304000" cy="576000"/>
          </a:xfrm>
          <a:prstGeom prst="roundRect">
            <a:avLst>
              <a:gd name="adj" fmla="val 0"/>
            </a:avLst>
          </a:prstGeom>
          <a:solidFill>
            <a:schemeClr val="bg1"/>
          </a:solidFill>
          <a:ln w="1270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a:lnSpc>
                <a:spcPct val="114000"/>
              </a:lnSpc>
            </a:pPr>
            <a:r>
              <a:rPr lang="ja-JP" altLang="en-US" sz="1200" b="1" u="sng" dirty="0" smtClean="0">
                <a:latin typeface="メイリオ" panose="020B0604030504040204" pitchFamily="50" charset="-128"/>
                <a:ea typeface="メイリオ" panose="020B0604030504040204" pitchFamily="50" charset="-128"/>
                <a:cs typeface="メイリオ" panose="020B0604030504040204" pitchFamily="50" charset="-128"/>
              </a:rPr>
              <a:t>分権型の仕組み</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への</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140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転換が必要</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角丸四角形 45"/>
          <p:cNvSpPr/>
          <p:nvPr/>
        </p:nvSpPr>
        <p:spPr>
          <a:xfrm>
            <a:off x="1151849" y="2853000"/>
            <a:ext cx="2304000" cy="576000"/>
          </a:xfrm>
          <a:prstGeom prst="roundRect">
            <a:avLst>
              <a:gd name="adj" fmla="val 0"/>
            </a:avLst>
          </a:prstGeom>
          <a:solidFill>
            <a:schemeClr val="bg1"/>
          </a:solidFill>
          <a:ln w="1270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a:lnSpc>
                <a:spcPct val="1140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想定外の災害に対応しうる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14000"/>
              </a:lnSpc>
            </a:pPr>
            <a:r>
              <a:rPr lang="ja-JP" altLang="en-US" sz="1200" b="1" u="sng" dirty="0" smtClean="0">
                <a:latin typeface="メイリオ" panose="020B0604030504040204" pitchFamily="50" charset="-128"/>
                <a:ea typeface="メイリオ" panose="020B0604030504040204" pitchFamily="50" charset="-128"/>
                <a:cs typeface="メイリオ" panose="020B0604030504040204" pitchFamily="50" charset="-128"/>
              </a:rPr>
              <a:t>国土の強靭化</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が必要</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タイトル 1"/>
          <p:cNvSpPr txBox="1">
            <a:spLocks/>
          </p:cNvSpPr>
          <p:nvPr/>
        </p:nvSpPr>
        <p:spPr>
          <a:xfrm>
            <a:off x="4608512" y="1236311"/>
            <a:ext cx="4572000" cy="5365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14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大阪のポテンシャルを活かして、</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r>
              <a:rPr lang="en-US" altLang="ja-JP" sz="1000" b="1" u="sng"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00" b="1" u="sng" dirty="0" err="1" smtClean="0">
                <a:latin typeface="メイリオ" panose="020B0604030504040204" pitchFamily="50" charset="-128"/>
                <a:ea typeface="メイリオ" panose="020B0604030504040204" pitchFamily="50" charset="-128"/>
                <a:cs typeface="メイリオ" panose="020B0604030504040204" pitchFamily="50" charset="-128"/>
              </a:rPr>
              <a:t>つの</a:t>
            </a:r>
            <a:r>
              <a:rPr lang="ja-JP" altLang="en-US" sz="1000" b="1" u="sng" dirty="0" smtClean="0">
                <a:latin typeface="メイリオ" panose="020B0604030504040204" pitchFamily="50" charset="-128"/>
                <a:ea typeface="メイリオ" panose="020B0604030504040204" pitchFamily="50" charset="-128"/>
                <a:cs typeface="メイリオ" panose="020B0604030504040204" pitchFamily="50" charset="-128"/>
              </a:rPr>
              <a:t>役割</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を果たす</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タイトル 1"/>
          <p:cNvSpPr txBox="1">
            <a:spLocks/>
          </p:cNvSpPr>
          <p:nvPr/>
        </p:nvSpPr>
        <p:spPr>
          <a:xfrm>
            <a:off x="287524" y="1236311"/>
            <a:ext cx="4067944" cy="53650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140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戦後一貫して、東京一極集中</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政治</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・行政でも依然として東京中心</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4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世界的</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都市間競争の中、日本</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成長</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力</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は低迷。</a:t>
            </a:r>
          </a:p>
        </p:txBody>
      </p:sp>
      <p:sp>
        <p:nvSpPr>
          <p:cNvPr id="49" name="二等辺三角形 48"/>
          <p:cNvSpPr/>
          <p:nvPr/>
        </p:nvSpPr>
        <p:spPr>
          <a:xfrm rot="5400000">
            <a:off x="3779912" y="2780928"/>
            <a:ext cx="1656184" cy="360040"/>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14000"/>
              </a:lnSpc>
            </a:pPr>
            <a:endParaRPr kumimoji="1" lang="ja-JP" altLang="en-US" sz="12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802053" y="836712"/>
            <a:ext cx="3049867" cy="28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なぜ副首都が日本</a:t>
            </a: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必要か</a:t>
            </a:r>
            <a:endPar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5410565" y="836712"/>
            <a:ext cx="3049867" cy="28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副首都・大阪が果たすべき役割</a:t>
            </a:r>
            <a:endPar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802053" y="5085216"/>
            <a:ext cx="3049867" cy="28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副首都・大阪がめざすもの</a:t>
            </a:r>
            <a:endPar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719572" y="5507942"/>
            <a:ext cx="7308812" cy="513346"/>
          </a:xfrm>
          <a:prstGeom prst="rect">
            <a:avLst/>
          </a:prstGeom>
        </p:spPr>
        <p:txBody>
          <a:bodyPr wrap="square">
            <a:spAutoFit/>
          </a:bodyPr>
          <a:lstStyle/>
          <a:p>
            <a:pPr>
              <a:lnSpc>
                <a:spcPct val="114000"/>
              </a:lnSpc>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「東京</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とは異なる個性・新たな</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価値観」を</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もって</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、世界</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で存在感を発揮する「東西二極の一極」として、平時にも非常時に</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も「日本</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の未来を支え、けん引する成長</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エンジン」の</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役割を果たす</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ことをめざす。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5004048" y="6563891"/>
            <a:ext cx="3384376" cy="2494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H29.3</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副首都ビジョンより</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スライド番号プレースホルダー 2"/>
          <p:cNvSpPr>
            <a:spLocks noGrp="1"/>
          </p:cNvSpPr>
          <p:nvPr/>
        </p:nvSpPr>
        <p:spPr>
          <a:xfrm>
            <a:off x="7046912"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t>4</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46785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51520" y="1124744"/>
            <a:ext cx="8353872" cy="408125"/>
          </a:xfrm>
          <a:prstGeom prst="rect">
            <a:avLst/>
          </a:prstGeom>
          <a:noFill/>
        </p:spPr>
        <p:txBody>
          <a:bodyPr wrap="square" rtlCol="0">
            <a:spAutoFit/>
          </a:bodyPr>
          <a:lstStyle/>
          <a:p>
            <a:pPr>
              <a:lnSpc>
                <a:spcPct val="114000"/>
              </a:lnSpc>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首都機能のバックアップ」（重都）として、平時を含めた</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代替機能</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備える</a:t>
            </a:r>
            <a:endParaRPr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5364088" y="2779812"/>
            <a:ext cx="4680520" cy="361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8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出典</a:t>
            </a:r>
            <a:r>
              <a:rPr lang="ja-JP" altLang="en-US" sz="8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H24 </a:t>
            </a:r>
            <a:r>
              <a:rPr lang="ja-JP" altLang="en-US" sz="8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関西</a:t>
            </a:r>
            <a:r>
              <a:rPr lang="ja-JP" altLang="en-US" sz="8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広域連合</a:t>
            </a:r>
            <a:r>
              <a:rPr lang="ja-JP" altLang="en-US" sz="8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ほか「</a:t>
            </a:r>
            <a:r>
              <a:rPr lang="ja-JP" altLang="en-US" sz="8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首都中枢機能のバックアップに関する調査」</a:t>
            </a:r>
          </a:p>
        </p:txBody>
      </p:sp>
      <p:sp>
        <p:nvSpPr>
          <p:cNvPr id="11" name="正方形/長方形 10"/>
          <p:cNvSpPr/>
          <p:nvPr/>
        </p:nvSpPr>
        <p:spPr>
          <a:xfrm>
            <a:off x="330324" y="2492896"/>
            <a:ext cx="4457700" cy="288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4000"/>
              </a:lnSpc>
              <a:defRPr/>
            </a:pP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関西</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における首都中枢機能バックアップの想定</a:t>
            </a:r>
          </a:p>
        </p:txBody>
      </p:sp>
      <p:sp>
        <p:nvSpPr>
          <p:cNvPr id="12" name="テキスト ボックス 60"/>
          <p:cNvSpPr txBox="1">
            <a:spLocks noChangeArrowheads="1"/>
          </p:cNvSpPr>
          <p:nvPr/>
        </p:nvSpPr>
        <p:spPr bwMode="auto">
          <a:xfrm>
            <a:off x="3203848" y="2519318"/>
            <a:ext cx="5040560" cy="267766"/>
          </a:xfrm>
          <a:prstGeom prst="rect">
            <a:avLst/>
          </a:prstGeom>
          <a:noFill/>
          <a:ln w="9525">
            <a:noFill/>
            <a:prstDash val="sysDash"/>
            <a:miter lim="800000"/>
            <a:headEnd/>
            <a:tailEnd/>
          </a:ln>
        </p:spPr>
        <p:txBody>
          <a:bodyPr wrap="square">
            <a:spAutoFit/>
          </a:bodyPr>
          <a:lstStyle/>
          <a:p>
            <a:pPr>
              <a:lnSpc>
                <a:spcPct val="114000"/>
              </a:lnSpc>
            </a:pPr>
            <a:r>
              <a:rPr lang="ja-JP" altLang="en-US"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u="sng"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大阪を中心として関西全体で首都機能をバックアップできる機能が充実</a:t>
            </a:r>
            <a:endParaRPr lang="ja-JP" altLang="en-US" sz="1000"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323528" y="1556792"/>
            <a:ext cx="8496944" cy="936104"/>
          </a:xfrm>
          <a:prstGeom prst="rect">
            <a:avLst/>
          </a:prstGeom>
          <a:no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85738">
              <a:lnSpc>
                <a:spcPct val="114000"/>
              </a:lnSpc>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わが国</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として、災害リスクを低減させることは、万一の危機への備えであり、世界から信頼を得て、投資や交流の</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加速を</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図る上でも重要。</a:t>
            </a:r>
          </a:p>
          <a:p>
            <a:pPr indent="-185738">
              <a:lnSpc>
                <a:spcPct val="114000"/>
              </a:lnSpc>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はわが国第二の都市であり、関西圏で見れば、首都圏に匹敵する厚みのあるストック。</a:t>
            </a:r>
          </a:p>
          <a:p>
            <a:pPr indent="-185738">
              <a:lnSpc>
                <a:spcPct val="114000"/>
              </a:lnSpc>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機能の麻痺により日本全体が機能不全に陥らないよう、バックアップ体制の整備が不可欠。東京との</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同時被災の</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恐れが少ない大阪・関西をバックアップ拠点として、平時にも、非常時にも日本を支える体制を整えることが必要。</a:t>
            </a:r>
          </a:p>
        </p:txBody>
      </p:sp>
      <p:sp>
        <p:nvSpPr>
          <p:cNvPr id="19" name="正方形/長方形 18"/>
          <p:cNvSpPr/>
          <p:nvPr/>
        </p:nvSpPr>
        <p:spPr>
          <a:xfrm>
            <a:off x="297996" y="764704"/>
            <a:ext cx="2977860" cy="2880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副首都・大阪が果たすべき役割</a:t>
            </a:r>
            <a:endParaRPr kumimoji="1"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5292080" y="6635899"/>
            <a:ext cx="3384376" cy="2494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H29.3</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副首都ビジョンより</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4215679381"/>
              </p:ext>
            </p:extLst>
          </p:nvPr>
        </p:nvGraphicFramePr>
        <p:xfrm>
          <a:off x="323528" y="3068960"/>
          <a:ext cx="8568952" cy="3565584"/>
        </p:xfrm>
        <a:graphic>
          <a:graphicData uri="http://schemas.openxmlformats.org/drawingml/2006/table">
            <a:tbl>
              <a:tblPr firstRow="1" bandRow="1">
                <a:tableStyleId>{5C22544A-7EE6-4342-B048-85BDC9FD1C3A}</a:tableStyleId>
              </a:tblPr>
              <a:tblGrid>
                <a:gridCol w="1872208"/>
                <a:gridCol w="3528392"/>
                <a:gridCol w="3168352"/>
              </a:tblGrid>
              <a:tr h="150434">
                <a:tc>
                  <a:txBody>
                    <a:bodyPr/>
                    <a:lstStyle/>
                    <a:p>
                      <a:pPr algn="ctr">
                        <a:lnSpc>
                          <a:spcPct val="90000"/>
                        </a:lnSpc>
                      </a:pPr>
                      <a:r>
                        <a:rPr kumimoji="1" lang="ja-JP" altLang="en-US" sz="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バックアップ機能</a:t>
                      </a:r>
                      <a:endParaRPr kumimoji="1" lang="ja-JP"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gn="ctr">
                        <a:lnSpc>
                          <a:spcPct val="90000"/>
                        </a:lnSpc>
                      </a:pPr>
                      <a:r>
                        <a:rPr kumimoji="1" lang="ja-JP" altLang="en-US" sz="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概要・活動イメージ</a:t>
                      </a:r>
                      <a:endParaRPr kumimoji="1" lang="ja-JP"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gn="ctr">
                        <a:lnSpc>
                          <a:spcPct val="90000"/>
                        </a:lnSpc>
                      </a:pPr>
                      <a:r>
                        <a:rPr kumimoji="1" lang="ja-JP" altLang="en-US" sz="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活用可能な資源（例）</a:t>
                      </a:r>
                      <a:endParaRPr kumimoji="1" lang="ja-JP"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r>
              <a:tr h="150434">
                <a:tc gridSpan="3">
                  <a:txBody>
                    <a:bodyPr/>
                    <a:lstStyle/>
                    <a:p>
                      <a:pPr>
                        <a:lnSpc>
                          <a:spcPct val="90000"/>
                        </a:lnSpc>
                      </a:pPr>
                      <a:r>
                        <a:rPr kumimoji="1"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災害対策本部機能のバックアップ</a:t>
                      </a:r>
                      <a:endPar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hMerge="1">
                  <a:txBody>
                    <a:bodyPr/>
                    <a:lstStyle/>
                    <a:p>
                      <a:endParaRPr kumimoji="1" lang="ja-JP" altLang="en-US"/>
                    </a:p>
                  </a:txBody>
                  <a:tcPr/>
                </a:tc>
                <a:tc hMerge="1">
                  <a:txBody>
                    <a:bodyPr/>
                    <a:lstStyle/>
                    <a:p>
                      <a:endParaRPr kumimoji="1" lang="ja-JP" altLang="en-US"/>
                    </a:p>
                  </a:txBody>
                  <a:tcPr/>
                </a:tc>
              </a:tr>
              <a:tr h="396678">
                <a:tc>
                  <a:txBody>
                    <a:bodyPr/>
                    <a:lstStyle/>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①応急復旧対策・復興対策の意思決定を担う拠点</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○国の災害対策本部を関西で立ち上げる</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・緊急災害対策本部を関西に設置　　・被災地情報の収集　　　</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・全国自治体、海外への応援要請　　・応急対策、特例の公布</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・緊急時に対応する広報　　　　　　　　・国会の開催場所を確保  </a:t>
                      </a:r>
                      <a:r>
                        <a:rPr kumimoji="1" lang="ja-JP" altLang="en-US" sz="8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大阪合同庁舎</a:t>
                      </a:r>
                      <a:r>
                        <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号館（大規模地震発生時の現地対策本部）</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京都国際会館、大阪国際会議場、神戸国際会議場、インテックス大阪</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国出先機関　等</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r>
              <a:tr h="150434">
                <a:tc gridSpan="3">
                  <a:txBody>
                    <a:bodyPr/>
                    <a:lstStyle/>
                    <a:p>
                      <a:pPr>
                        <a:lnSpc>
                          <a:spcPct val="90000"/>
                        </a:lnSpc>
                      </a:pPr>
                      <a:r>
                        <a:rPr kumimoji="1"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応急対策業務・復旧復興業務のバックアップ　</a:t>
                      </a:r>
                      <a:endParaRPr kumimoji="1"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hMerge="1">
                  <a:txBody>
                    <a:bodyPr/>
                    <a:lstStyle/>
                    <a:p>
                      <a:endParaRPr kumimoji="1" lang="ja-JP" altLang="en-US"/>
                    </a:p>
                  </a:txBody>
                  <a:tcPr/>
                </a:tc>
                <a:tc hMerge="1">
                  <a:txBody>
                    <a:bodyPr/>
                    <a:lstStyle/>
                    <a:p>
                      <a:endParaRPr kumimoji="1" lang="ja-JP" altLang="en-US"/>
                    </a:p>
                  </a:txBody>
                  <a:tcPr/>
                </a:tc>
              </a:tr>
              <a:tr h="478759">
                <a:tc>
                  <a:txBody>
                    <a:bodyPr/>
                    <a:lstStyle/>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②国際社会への情報発信・外交拠点</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○海外への情報発信拠点を関西に設置する</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・駐日外国公館の首都待避に伴い外務省機能を移設</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・駐日外国公館の業務サポート</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・駐日外国公館、国際機関、海外プレス等への広報</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・安否確認等、海外からの問い合わせ対応　　・援助の受入　　等</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外務省大阪分室</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NHK</a:t>
                      </a: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大阪放送局、民放</a:t>
                      </a:r>
                      <a:r>
                        <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社、各新聞社大阪本社</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外資系企業・駐日外国公館の集積　等</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r>
              <a:tr h="478759">
                <a:tc>
                  <a:txBody>
                    <a:bodyPr/>
                    <a:lstStyle/>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③産業活動の継続支援と官民協働による復興拠点</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○官民協働による復興拠点を関西に設置する</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・金融庁等の本省機能を逐次移設</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・金融機能の確保と金融市場の安定化</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・民間企業本社との連絡・調整</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・民間事業と連携した復旧・復興事業の実施　等</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日本銀行大阪支店、大阪証券取引所</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関西に本社を置く企業、東京に本社がある企業の支社等の集積</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阪神淡路大震災の経験を有する民間企業・</a:t>
                      </a:r>
                      <a:r>
                        <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　等</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r>
              <a:tr h="396678">
                <a:tc>
                  <a:txBody>
                    <a:bodyPr/>
                    <a:lstStyle/>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④被災した首都圏復興の支援拠点</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○首都圏復興の支援拠点を関西に設置する</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・国内外からの救命隊の受入　　　　・国内外からの緊急物資の受入</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・復興資材・機材、海外要人等の受入</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・首都圏への災害時ロジティクスの実施　等</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人と防災未来センター</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三木総合防災公園、堺</a:t>
                      </a:r>
                      <a:r>
                        <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区基幹的広域防災拠点</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関西国際空港、大阪国際空港、神戸空港、阪神港</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国際防災・人道支援拠点　等</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r>
              <a:tr h="150434">
                <a:tc gridSpan="3">
                  <a:txBody>
                    <a:bodyPr/>
                    <a:lstStyle/>
                    <a:p>
                      <a:pPr>
                        <a:lnSpc>
                          <a:spcPct val="90000"/>
                        </a:lnSpc>
                      </a:pPr>
                      <a:r>
                        <a:rPr kumimoji="1"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首都圏からの長期避難（通常業務の継続）</a:t>
                      </a:r>
                      <a:endParaRPr kumimoji="1"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hMerge="1">
                  <a:txBody>
                    <a:bodyPr/>
                    <a:lstStyle/>
                    <a:p>
                      <a:endParaRPr kumimoji="1" lang="ja-JP" altLang="en-US"/>
                    </a:p>
                  </a:txBody>
                  <a:tcPr/>
                </a:tc>
                <a:tc hMerge="1">
                  <a:txBody>
                    <a:bodyPr/>
                    <a:lstStyle/>
                    <a:p>
                      <a:endParaRPr kumimoji="1" lang="ja-JP" altLang="en-US"/>
                    </a:p>
                  </a:txBody>
                  <a:tcPr/>
                </a:tc>
              </a:tr>
              <a:tr h="314597">
                <a:tc>
                  <a:txBody>
                    <a:bodyPr/>
                    <a:lstStyle/>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⑤産業国際競争力への影響を最小に食い止める「知の拠点・知財の砦」</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○産業活動を継続し、国の競争力維持に資する体制を関西に構築する</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・研究活動の継続体制の構築（資機材、スペース等を提供）</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・データバックアップシステムの活用</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c>
                  <a:txBody>
                    <a:bodyPr/>
                    <a:lstStyle/>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関西文化学術研究都市（けいはんな学研都市）、神戸医療産業都市、北大阪バイオクラスター、ナレッジキャピタル（うめきた）</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国立国会図書館関西館・「京」コンピュータ　等</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688" marB="45688"/>
                </a:tc>
              </a:tr>
            </a:tbl>
          </a:graphicData>
        </a:graphic>
      </p:graphicFrame>
      <p:sp>
        <p:nvSpPr>
          <p:cNvPr id="17" name="正方形/長方形 16"/>
          <p:cNvSpPr/>
          <p:nvPr/>
        </p:nvSpPr>
        <p:spPr>
          <a:xfrm>
            <a:off x="0" y="0"/>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．副首都ビジョンにおける首都機能バックアップ　（１）副首都</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・大阪が果たすべき役割</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スライド番号プレースホルダー 2"/>
          <p:cNvSpPr>
            <a:spLocks noGrp="1"/>
          </p:cNvSpPr>
          <p:nvPr/>
        </p:nvSpPr>
        <p:spPr>
          <a:xfrm>
            <a:off x="7046912"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t>5</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66974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2"/>
          <p:cNvSpPr>
            <a:spLocks noChangeArrowheads="1"/>
          </p:cNvSpPr>
          <p:nvPr/>
        </p:nvSpPr>
        <p:spPr bwMode="auto">
          <a:xfrm>
            <a:off x="218071" y="2708920"/>
            <a:ext cx="8458385" cy="861774"/>
          </a:xfrm>
          <a:prstGeom prst="rect">
            <a:avLst/>
          </a:prstGeom>
          <a:noFill/>
          <a:ln w="9525">
            <a:noFill/>
            <a:miter lim="800000"/>
            <a:headEnd/>
            <a:tailEnd/>
          </a:ln>
        </p:spPr>
        <p:txBody>
          <a:bodyPr wrap="square">
            <a:spAutoFit/>
          </a:bodyPr>
          <a:lstStyle/>
          <a:p>
            <a:pPr>
              <a:lnSpc>
                <a:spcPts val="15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大阪・関西は、大規模災害時に首都機能をバックアップする拠点都市としてのポテンシャルを十分に有しているが、今後さらに平時を含めた代替拠点としての役割を高めていくため、国の政府業務継続計画における代替拠点への移転の検討にあわせ、大阪が果たす役割の検討を進め、バックアップ拠点としての位置づけを国に求めていく。　</a:t>
            </a:r>
          </a:p>
          <a:p>
            <a:pPr>
              <a:lnSpc>
                <a:spcPts val="15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また、関西広域連合で進めている「</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防災庁</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（仮称）</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創設</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に係る検討」とも連携し、大阪・関西の代替・支援拠点としての役割強化をめざす。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755576" y="3645024"/>
            <a:ext cx="7416823" cy="1046440"/>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lIns="72000" rIns="36000">
            <a:spAutoFit/>
          </a:bodyPr>
          <a:lstStyle/>
          <a:p>
            <a:pPr fontAlgn="auto">
              <a:spcBef>
                <a:spcPts val="0"/>
              </a:spcBef>
              <a:spcAft>
                <a:spcPts val="0"/>
              </a:spcAft>
              <a:defRPr/>
            </a:pP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首都機能バックアップの研究会の設置</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首都機能代替時のオペレーション等について受入側からの検討を行う</a:t>
            </a:r>
          </a:p>
          <a:p>
            <a:pPr fontAlgn="auto">
              <a:spcBef>
                <a:spcPts val="0"/>
              </a:spcBef>
              <a:spcAft>
                <a:spcPts val="0"/>
              </a:spcAft>
              <a:defRPr/>
            </a:pPr>
            <a:r>
              <a:rPr lang="ja-JP" altLang="en-US" sz="1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＜検討</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事項</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案</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首都</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機能代替時のオペレーション検討に向けた論点</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整理</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14"/>
          <p:cNvSpPr txBox="1">
            <a:spLocks noChangeArrowheads="1"/>
          </p:cNvSpPr>
          <p:nvPr/>
        </p:nvSpPr>
        <p:spPr bwMode="auto">
          <a:xfrm>
            <a:off x="179512" y="2492896"/>
            <a:ext cx="5699125" cy="276999"/>
          </a:xfrm>
          <a:prstGeom prst="rect">
            <a:avLst/>
          </a:prstGeom>
          <a:noFill/>
          <a:ln w="9525">
            <a:noFill/>
            <a:miter lim="800000"/>
            <a:headEnd/>
            <a:tailEnd/>
          </a:ln>
        </p:spPr>
        <p:txBody>
          <a:bodyPr>
            <a:spAutoFit/>
          </a:bodyPr>
          <a:lstStyle/>
          <a:p>
            <a:r>
              <a:rPr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200" b="1"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首都機能バックアップに向けた取組み</a:t>
            </a:r>
            <a:endParaRPr lang="ja-JP" altLang="en-US" sz="12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21"/>
          <p:cNvSpPr txBox="1"/>
          <p:nvPr/>
        </p:nvSpPr>
        <p:spPr>
          <a:xfrm>
            <a:off x="194434" y="4869160"/>
            <a:ext cx="5817726" cy="276999"/>
          </a:xfrm>
          <a:prstGeom prst="rect">
            <a:avLst/>
          </a:prstGeom>
          <a:noFill/>
          <a:effectLst/>
        </p:spPr>
        <p:style>
          <a:lnRef idx="0">
            <a:schemeClr val="accent2"/>
          </a:lnRef>
          <a:fillRef idx="3">
            <a:schemeClr val="accent2"/>
          </a:fillRef>
          <a:effectRef idx="3">
            <a:schemeClr val="accent2"/>
          </a:effectRef>
          <a:fontRef idx="minor">
            <a:schemeClr val="lt1"/>
          </a:fontRef>
        </p:style>
        <p:txBody>
          <a:bodyPr wrap="square">
            <a:spAutoFit/>
          </a:bodyPr>
          <a:lstStyle/>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副首都</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（圏）の</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取組みを</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支援する</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制度の働きかけ</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2"/>
          <p:cNvSpPr>
            <a:spLocks noChangeArrowheads="1"/>
          </p:cNvSpPr>
          <p:nvPr/>
        </p:nvSpPr>
        <p:spPr bwMode="auto">
          <a:xfrm>
            <a:off x="218071" y="6141307"/>
            <a:ext cx="8843962" cy="320675"/>
          </a:xfrm>
          <a:prstGeom prst="rect">
            <a:avLst/>
          </a:prstGeom>
          <a:noFill/>
          <a:ln w="9525">
            <a:noFill/>
            <a:miter lim="800000"/>
            <a:headEnd/>
            <a:tailEnd/>
          </a:ln>
        </p:spPr>
        <p:txBody>
          <a:bodyPr>
            <a:spAutoFit/>
          </a:bodyPr>
          <a:lstStyle/>
          <a:p>
            <a:r>
              <a:rPr lang="ja-JP" altLang="en-US" sz="15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2"/>
          <p:cNvSpPr>
            <a:spLocks noChangeArrowheads="1"/>
          </p:cNvSpPr>
          <p:nvPr/>
        </p:nvSpPr>
        <p:spPr bwMode="auto">
          <a:xfrm>
            <a:off x="239243" y="5085184"/>
            <a:ext cx="8941269" cy="284693"/>
          </a:xfrm>
          <a:prstGeom prst="rect">
            <a:avLst/>
          </a:prstGeom>
          <a:noFill/>
          <a:ln w="9525">
            <a:noFill/>
            <a:miter lim="800000"/>
            <a:headEnd/>
            <a:tailEnd/>
          </a:ln>
        </p:spPr>
        <p:txBody>
          <a:bodyPr wrap="square">
            <a:spAutoFit/>
          </a:bodyPr>
          <a:lstStyle/>
          <a:p>
            <a:pPr>
              <a:lnSpc>
                <a:spcPts val="1500"/>
              </a:lnSpc>
            </a:pPr>
            <a:r>
              <a:rPr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国全体の成長をけん引するための副首都</a:t>
            </a:r>
            <a:r>
              <a:rPr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（圏）の自立的な</a:t>
            </a:r>
            <a:r>
              <a:rPr lang="ja-JP" altLang="en-US"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取組みを</a:t>
            </a:r>
            <a:r>
              <a:rPr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国が支援する</a:t>
            </a:r>
            <a:r>
              <a:rPr lang="ja-JP" altLang="en-US"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ための</a:t>
            </a:r>
            <a:r>
              <a:rPr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制度</a:t>
            </a:r>
            <a:r>
              <a:rPr lang="ja-JP" altLang="en-US"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（権限・財源移譲</a:t>
            </a:r>
            <a:r>
              <a:rPr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、規制</a:t>
            </a:r>
            <a:r>
              <a:rPr lang="ja-JP" altLang="en-US"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改革</a:t>
            </a:r>
            <a:r>
              <a:rPr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を国</a:t>
            </a:r>
            <a:r>
              <a:rPr lang="ja-JP" altLang="en-US" sz="1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に働きかける</a:t>
            </a:r>
            <a:r>
              <a:rPr lang="ja-JP" altLang="en-US" sz="1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1" name="正方形/長方形 10"/>
          <p:cNvSpPr>
            <a:spLocks noChangeArrowheads="1"/>
          </p:cNvSpPr>
          <p:nvPr/>
        </p:nvSpPr>
        <p:spPr bwMode="auto">
          <a:xfrm>
            <a:off x="755576" y="5373216"/>
            <a:ext cx="7416823" cy="1211352"/>
          </a:xfrm>
          <a:prstGeom prst="rect">
            <a:avLst/>
          </a:prstGeom>
          <a:ln w="12700">
            <a:solidFill>
              <a:schemeClr val="tx2"/>
            </a:solidFill>
            <a:prstDash val="sysDot"/>
            <a:headEnd/>
            <a:tailEnd/>
          </a:ln>
        </p:spPr>
        <p:style>
          <a:lnRef idx="2">
            <a:schemeClr val="accent5"/>
          </a:lnRef>
          <a:fillRef idx="1">
            <a:schemeClr val="lt1"/>
          </a:fillRef>
          <a:effectRef idx="0">
            <a:schemeClr val="accent5"/>
          </a:effectRef>
          <a:fontRef idx="minor">
            <a:schemeClr val="dk1"/>
          </a:fontRef>
        </p:style>
        <p:txBody>
          <a:bodyPr anchor="ctr"/>
          <a:lstStyle/>
          <a:p>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国による支援（検討例）</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京阪神の特区の枠組みを発展させ国からの</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権限やそれに伴う財源</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等を</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移譲、規制改革など</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英国のシティディール</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制度等</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を参考）</a:t>
            </a:r>
          </a:p>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大都市圏を支援する</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法制度等（新たな制度創設</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、既存法制の改正・拡充など</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・国の計画等（例：国土形成計画、</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関西広域地方計画、近畿圏</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整備計画など）での位置づけ</a:t>
            </a: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・首都機能バックアップのために必要な整備</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・国機能の地方への移管</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（国機関レベルでの移管）　など</a:t>
            </a:r>
          </a:p>
        </p:txBody>
      </p:sp>
      <p:sp>
        <p:nvSpPr>
          <p:cNvPr id="13" name="正方形/長方形 12"/>
          <p:cNvSpPr/>
          <p:nvPr/>
        </p:nvSpPr>
        <p:spPr>
          <a:xfrm>
            <a:off x="218071" y="1268760"/>
            <a:ext cx="8458385" cy="1152128"/>
          </a:xfrm>
          <a:prstGeom prst="rect">
            <a:avLst/>
          </a:prstGeom>
          <a:no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defRPr/>
            </a:pP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大阪自ら</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取組み</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推進力として、国</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全体の成長をけん引する、国際競争力を持つ複数の拠点創出を図るといった観点から、副首都化の取組みを支援する仕組みを国に働きかけていく。</a:t>
            </a:r>
          </a:p>
          <a:p>
            <a:pPr fontAlgn="auto">
              <a:spcBef>
                <a:spcPts val="0"/>
              </a:spcBef>
              <a:spcAft>
                <a:spcPts val="0"/>
              </a:spcAft>
              <a:defRPr/>
            </a:pP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具体的には、まずは、</a:t>
            </a:r>
            <a:r>
              <a:rPr lang="ja-JP" altLang="en-US" sz="10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首都機能をバックアップする拠点として大阪・関西を位置づける働きかけ</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に着手したうえで、さらに、副首都（圏）の取組みを支援する法等の制度の働きかけ</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を行う</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fontAlgn="auto">
              <a:spcBef>
                <a:spcPts val="0"/>
              </a:spcBef>
              <a:spcAft>
                <a:spcPts val="0"/>
              </a:spcAft>
              <a:defRPr/>
            </a:pP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大阪・関西が日本の成長をけん引する自立的な大都市（圏）として位置付けられる、国から支援措置（権限移譲、規制改革など）を得る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a:t>
            </a:r>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225988" y="764704"/>
            <a:ext cx="4057980" cy="2880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副首都化の取組みを支援する仕組みの働きかけ</a:t>
            </a:r>
          </a:p>
        </p:txBody>
      </p:sp>
      <p:sp>
        <p:nvSpPr>
          <p:cNvPr id="15" name="正方形/長方形 14"/>
          <p:cNvSpPr/>
          <p:nvPr/>
        </p:nvSpPr>
        <p:spPr>
          <a:xfrm>
            <a:off x="4851644" y="3933056"/>
            <a:ext cx="3320756" cy="953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・代替拠点への移転が必要となる被災シナリオ</a:t>
            </a:r>
          </a:p>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地方行政機関の支援事項　</a:t>
            </a:r>
          </a:p>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代替拠点の執務環境等の構築　など</a:t>
            </a:r>
          </a:p>
        </p:txBody>
      </p:sp>
      <p:sp>
        <p:nvSpPr>
          <p:cNvPr id="16" name="正方形/長方形 15"/>
          <p:cNvSpPr/>
          <p:nvPr/>
        </p:nvSpPr>
        <p:spPr>
          <a:xfrm>
            <a:off x="5292080" y="6635899"/>
            <a:ext cx="3384376" cy="2494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H29.3</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副首都ビジョンより</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0" y="0"/>
            <a:ext cx="9144000" cy="540000"/>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．副首都ビジョンにおける首都機能バックアップ　（２）国への働きかけ</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スライド番号プレースホルダー 2"/>
          <p:cNvSpPr>
            <a:spLocks noGrp="1"/>
          </p:cNvSpPr>
          <p:nvPr/>
        </p:nvSpPr>
        <p:spPr>
          <a:xfrm>
            <a:off x="7046912"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kumimoji="1" lang="ja-JP" altLang="en-US" smtClean="0">
                <a:latin typeface="メイリオ" panose="020B0604030504040204" pitchFamily="50" charset="-128"/>
                <a:ea typeface="メイリオ" panose="020B0604030504040204" pitchFamily="50" charset="-128"/>
                <a:cs typeface="メイリオ" panose="020B0604030504040204" pitchFamily="50" charset="-128"/>
              </a:rPr>
              <a:pPr/>
              <a:t>6</a:t>
            </a:fld>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0078102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4728</TotalTime>
  <Words>1230</Words>
  <Application>Microsoft Office PowerPoint</Application>
  <PresentationFormat>画面に合わせる (4:3)</PresentationFormat>
  <Paragraphs>227</Paragraphs>
  <Slides>6</Slides>
  <Notes>3</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資料２　副首都化の動き</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大阪・関西における首都機能バックアップの検討</dc:title>
  <dc:creator>山本　大吾</dc:creator>
  <cp:lastModifiedBy>Batchadmin</cp:lastModifiedBy>
  <cp:revision>303</cp:revision>
  <cp:lastPrinted>2017-06-21T05:06:43Z</cp:lastPrinted>
  <dcterms:created xsi:type="dcterms:W3CDTF">2017-02-27T23:37:52Z</dcterms:created>
  <dcterms:modified xsi:type="dcterms:W3CDTF">2017-06-23T06:27:41Z</dcterms:modified>
</cp:coreProperties>
</file>