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12801600" cy="9601200" type="A3"/>
  <p:notesSz cx="6646863" cy="9777413"/>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88" autoAdjust="0"/>
    <p:restoredTop sz="94604" autoAdjust="0"/>
  </p:normalViewPr>
  <p:slideViewPr>
    <p:cSldViewPr>
      <p:cViewPr>
        <p:scale>
          <a:sx n="117" d="100"/>
          <a:sy n="117" d="100"/>
        </p:scale>
        <p:origin x="696" y="1926"/>
      </p:cViewPr>
      <p:guideLst>
        <p:guide orient="horz" pos="3024"/>
        <p:guide pos="4032"/>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880308" cy="488871"/>
          </a:xfrm>
          <a:prstGeom prst="rect">
            <a:avLst/>
          </a:prstGeom>
        </p:spPr>
        <p:txBody>
          <a:bodyPr vert="horz" lIns="89675" tIns="44838" rIns="89675" bIns="44838"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018" y="0"/>
            <a:ext cx="2880308" cy="488871"/>
          </a:xfrm>
          <a:prstGeom prst="rect">
            <a:avLst/>
          </a:prstGeom>
        </p:spPr>
        <p:txBody>
          <a:bodyPr vert="horz" lIns="89675" tIns="44838" rIns="89675" bIns="44838" rtlCol="0"/>
          <a:lstStyle>
            <a:lvl1pPr algn="r">
              <a:defRPr sz="1200"/>
            </a:lvl1pPr>
          </a:lstStyle>
          <a:p>
            <a:fld id="{62781006-D1F8-4414-8C3A-7AEE2D1C41C5}" type="datetimeFigureOut">
              <a:rPr kumimoji="1" lang="ja-JP" altLang="en-US" smtClean="0"/>
              <a:t>2017/11/1</a:t>
            </a:fld>
            <a:endParaRPr kumimoji="1" lang="ja-JP" altLang="en-US"/>
          </a:p>
        </p:txBody>
      </p:sp>
      <p:sp>
        <p:nvSpPr>
          <p:cNvPr id="4" name="スライド イメージ プレースホルダー 3"/>
          <p:cNvSpPr>
            <a:spLocks noGrp="1" noRot="1" noChangeAspect="1"/>
          </p:cNvSpPr>
          <p:nvPr>
            <p:ph type="sldImg" idx="2"/>
          </p:nvPr>
        </p:nvSpPr>
        <p:spPr>
          <a:xfrm>
            <a:off x="881063" y="733425"/>
            <a:ext cx="4884737" cy="3665538"/>
          </a:xfrm>
          <a:prstGeom prst="rect">
            <a:avLst/>
          </a:prstGeom>
          <a:noFill/>
          <a:ln w="12700">
            <a:solidFill>
              <a:prstClr val="black"/>
            </a:solidFill>
          </a:ln>
        </p:spPr>
        <p:txBody>
          <a:bodyPr vert="horz" lIns="89675" tIns="44838" rIns="89675" bIns="44838" rtlCol="0" anchor="ctr"/>
          <a:lstStyle/>
          <a:p>
            <a:endParaRPr lang="ja-JP" altLang="en-US"/>
          </a:p>
        </p:txBody>
      </p:sp>
      <p:sp>
        <p:nvSpPr>
          <p:cNvPr id="5" name="ノート プレースホルダー 4"/>
          <p:cNvSpPr>
            <a:spLocks noGrp="1"/>
          </p:cNvSpPr>
          <p:nvPr>
            <p:ph type="body" sz="quarter" idx="3"/>
          </p:nvPr>
        </p:nvSpPr>
        <p:spPr>
          <a:xfrm>
            <a:off x="664687" y="4644271"/>
            <a:ext cx="5317490" cy="4399836"/>
          </a:xfrm>
          <a:prstGeom prst="rect">
            <a:avLst/>
          </a:prstGeom>
        </p:spPr>
        <p:txBody>
          <a:bodyPr vert="horz" lIns="89675" tIns="44838" rIns="89675" bIns="4483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286846"/>
            <a:ext cx="2880308" cy="488871"/>
          </a:xfrm>
          <a:prstGeom prst="rect">
            <a:avLst/>
          </a:prstGeom>
        </p:spPr>
        <p:txBody>
          <a:bodyPr vert="horz" lIns="89675" tIns="44838" rIns="89675" bIns="4483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018" y="9286846"/>
            <a:ext cx="2880308" cy="488871"/>
          </a:xfrm>
          <a:prstGeom prst="rect">
            <a:avLst/>
          </a:prstGeom>
        </p:spPr>
        <p:txBody>
          <a:bodyPr vert="horz" lIns="89675" tIns="44838" rIns="89675" bIns="44838" rtlCol="0" anchor="b"/>
          <a:lstStyle>
            <a:lvl1pPr algn="r">
              <a:defRPr sz="1200"/>
            </a:lvl1pPr>
          </a:lstStyle>
          <a:p>
            <a:fld id="{D3C4424D-4DB2-48F4-9971-B44C8A0A3986}" type="slidenum">
              <a:rPr kumimoji="1" lang="ja-JP" altLang="en-US" smtClean="0"/>
              <a:t>‹#›</a:t>
            </a:fld>
            <a:endParaRPr kumimoji="1" lang="ja-JP" altLang="en-US"/>
          </a:p>
        </p:txBody>
      </p:sp>
    </p:spTree>
    <p:extLst>
      <p:ext uri="{BB962C8B-B14F-4D97-AF65-F5344CB8AC3E}">
        <p14:creationId xmlns:p14="http://schemas.microsoft.com/office/powerpoint/2010/main" val="188350404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70DFCD1-359B-4C96-A68A-46805199D298}" type="slidenum">
              <a:rPr kumimoji="1" lang="ja-JP" altLang="en-US" smtClean="0"/>
              <a:t>2</a:t>
            </a:fld>
            <a:endParaRPr kumimoji="1" lang="ja-JP" altLang="en-US"/>
          </a:p>
        </p:txBody>
      </p:sp>
    </p:spTree>
    <p:extLst>
      <p:ext uri="{BB962C8B-B14F-4D97-AF65-F5344CB8AC3E}">
        <p14:creationId xmlns:p14="http://schemas.microsoft.com/office/powerpoint/2010/main" val="17958793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2017/11/1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2017/11/1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640080" y="384494"/>
            <a:ext cx="8427720" cy="819213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2017/11/1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2017/11/1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2017/11/1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2017/11/1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2017/11/1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2017/11/1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2017/11/1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2017/11/1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2017/11/1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E90ED720-0104-4369-84BC-D37694168613}" type="datetimeFigureOut">
              <a:rPr kumimoji="1" lang="ja-JP" altLang="en-US" smtClean="0"/>
              <a:t>2017/11/1</a:t>
            </a:fld>
            <a:endParaRPr kumimoji="1" lang="ja-JP" altLang="en-US"/>
          </a:p>
        </p:txBody>
      </p:sp>
      <p:sp>
        <p:nvSpPr>
          <p:cNvPr id="5" name="フッター プレースホルダ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1"/>
          <p:cNvSpPr txBox="1">
            <a:spLocks/>
          </p:cNvSpPr>
          <p:nvPr/>
        </p:nvSpPr>
        <p:spPr>
          <a:xfrm>
            <a:off x="36000" y="0"/>
            <a:ext cx="12708000" cy="360000"/>
          </a:xfrm>
          <a:prstGeom prst="rect">
            <a:avLst/>
          </a:prstGeom>
          <a:ln/>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altLang="en-US" sz="1400" b="1" kern="100" dirty="0">
                <a:solidFill>
                  <a:srgbClr val="FFFFFF"/>
                </a:solidFill>
                <a:latin typeface="Meiryo UI" panose="020B0604030504040204" pitchFamily="50" charset="-128"/>
                <a:ea typeface="Meiryo UI" panose="020B0604030504040204" pitchFamily="50" charset="-128"/>
                <a:cs typeface="Meiryo UI" panose="020B0604030504040204" pitchFamily="50" charset="-128"/>
              </a:rPr>
              <a:t>首都</a:t>
            </a:r>
            <a:r>
              <a:rPr lang="ja-JP" altLang="en-US" sz="1400" b="1" kern="100"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機能のバックアップに係る中間的な整理（</a:t>
            </a:r>
            <a:r>
              <a:rPr lang="ja-JP" altLang="en-US" sz="1400" b="1" kern="100" dirty="0">
                <a:solidFill>
                  <a:srgbClr val="FFFFFF"/>
                </a:solidFill>
                <a:latin typeface="Meiryo UI" panose="020B0604030504040204" pitchFamily="50" charset="-128"/>
                <a:ea typeface="Meiryo UI" panose="020B0604030504040204" pitchFamily="50" charset="-128"/>
                <a:cs typeface="Meiryo UI" panose="020B0604030504040204" pitchFamily="50" charset="-128"/>
              </a:rPr>
              <a:t>案</a:t>
            </a:r>
            <a:r>
              <a:rPr lang="ja-JP" altLang="en-US" sz="1400" b="1" kern="100"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角丸四角形 5"/>
          <p:cNvSpPr>
            <a:spLocks/>
          </p:cNvSpPr>
          <p:nvPr/>
        </p:nvSpPr>
        <p:spPr>
          <a:xfrm>
            <a:off x="64096" y="480120"/>
            <a:ext cx="9433047" cy="720000"/>
          </a:xfrm>
          <a:prstGeom prst="roundRect">
            <a:avLst>
              <a:gd name="adj" fmla="val 0"/>
            </a:avLst>
          </a:prstGeom>
          <a:solidFill>
            <a:sysClr val="window" lastClr="FFFFFF"/>
          </a:solidFill>
          <a:ln w="25400" cap="flat" cmpd="sng" algn="ctr">
            <a:solidFill>
              <a:srgbClr val="4F81BD">
                <a:alpha val="25000"/>
              </a:srgbClr>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endParaRPr lang="en-US" altLang="ja-JP" sz="10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・関西は、大規模災害時に首都機能をバックアップする拠点都市としての</a:t>
            </a:r>
            <a:r>
              <a:rPr lang="ja-JP" altLang="en-US" sz="10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ポテンシャルを十分に有している</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が</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、今後</a:t>
            </a:r>
            <a:r>
              <a:rPr lang="ja-JP" altLang="en-US" sz="10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さらに平時を含めた代替拠点と</a:t>
            </a:r>
            <a:r>
              <a:rPr lang="ja-JP" altLang="en-US" sz="10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しての</a:t>
            </a:r>
            <a:r>
              <a:rPr lang="ja-JP" altLang="en-US" sz="10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役割を高めていく</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ため</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p>
          <a:p>
            <a:pPr algn="just">
              <a:spcAft>
                <a:spcPts val="0"/>
              </a:spcAft>
            </a:pP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国</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の政府</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業務継続</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計画</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における</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代替拠点への移転の検討にあわせ</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10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が果たす役割の検討を進め、バックアップ拠点と</a:t>
            </a:r>
            <a:r>
              <a:rPr lang="ja-JP" altLang="en-US" sz="10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しての</a:t>
            </a:r>
            <a:r>
              <a:rPr lang="ja-JP" altLang="en-US" sz="10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位置づけを国に求めていく</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p>
          <a:p>
            <a:pPr algn="just">
              <a:spcAft>
                <a:spcPts val="0"/>
              </a:spcAft>
            </a:pP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また</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、大阪・関西の代替・支援拠点としての役割強化をめざす</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11"/>
          <p:cNvSpPr txBox="1">
            <a:spLocks/>
          </p:cNvSpPr>
          <p:nvPr/>
        </p:nvSpPr>
        <p:spPr>
          <a:xfrm>
            <a:off x="174923" y="416390"/>
            <a:ext cx="2592000" cy="216000"/>
          </a:xfrm>
          <a:prstGeom prst="rect">
            <a:avLst/>
          </a:prstGeom>
          <a:gradFill>
            <a:gsLst>
              <a:gs pos="50000">
                <a:schemeClr val="bg1"/>
              </a:gs>
              <a:gs pos="0">
                <a:schemeClr val="tx2">
                  <a:lumMod val="40000"/>
                  <a:lumOff val="60000"/>
                </a:schemeClr>
              </a:gs>
              <a:gs pos="100000">
                <a:schemeClr val="tx2">
                  <a:lumMod val="40000"/>
                  <a:lumOff val="60000"/>
                </a:schemeClr>
              </a:gs>
            </a:gsLst>
            <a:lin ang="5400000" scaled="0"/>
          </a:gradFill>
          <a:ln w="6350">
            <a:solidFill>
              <a:schemeClr val="accent1">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r>
              <a:rPr lang="ja-JP" sz="1000" b="1" kern="100" dirty="0">
                <a:effectLst/>
                <a:latin typeface="Meiryo UI" panose="020B0604030504040204" pitchFamily="50" charset="-128"/>
                <a:ea typeface="Meiryo UI" panose="020B0604030504040204" pitchFamily="50" charset="-128"/>
                <a:cs typeface="Meiryo UI" panose="020B0604030504040204" pitchFamily="50" charset="-128"/>
              </a:rPr>
              <a:t>■検討趣旨（副首都ビジョンより抜粋）</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角丸四角形 8"/>
          <p:cNvSpPr>
            <a:spLocks/>
          </p:cNvSpPr>
          <p:nvPr/>
        </p:nvSpPr>
        <p:spPr>
          <a:xfrm>
            <a:off x="64096" y="1344216"/>
            <a:ext cx="6264000" cy="1728000"/>
          </a:xfrm>
          <a:prstGeom prst="roundRect">
            <a:avLst>
              <a:gd name="adj" fmla="val 0"/>
            </a:avLst>
          </a:prstGeom>
          <a:ln>
            <a:solidFill>
              <a:schemeClr val="accent1">
                <a:alpha val="25000"/>
              </a:schemeClr>
            </a:solidFill>
          </a:ln>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ja-JP" altLang="en-US" sz="1000" kern="100" dirty="0">
              <a:latin typeface="Meiryo UI" panose="020B0604030504040204" pitchFamily="50" charset="-128"/>
              <a:ea typeface="Meiryo UI" panose="020B0604030504040204" pitchFamily="50" charset="-128"/>
              <a:cs typeface="Meiryo UI" panose="020B0604030504040204" pitchFamily="50" charset="-128"/>
            </a:endParaRPr>
          </a:p>
          <a:p>
            <a:r>
              <a:rPr lang="ja-JP" altLang="ja-JP" sz="10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000" b="1" dirty="0" smtClean="0">
                <a:latin typeface="Meiryo UI" panose="020B0604030504040204" pitchFamily="50" charset="-128"/>
                <a:ea typeface="Meiryo UI" panose="020B0604030504040204" pitchFamily="50" charset="-128"/>
                <a:cs typeface="Meiryo UI" panose="020B0604030504040204" pitchFamily="50" charset="-128"/>
              </a:rPr>
              <a:t>首都</a:t>
            </a:r>
            <a:r>
              <a:rPr lang="ja-JP" altLang="ja-JP" sz="1000" b="1" dirty="0">
                <a:latin typeface="Meiryo UI" panose="020B0604030504040204" pitchFamily="50" charset="-128"/>
                <a:ea typeface="Meiryo UI" panose="020B0604030504040204" pitchFamily="50" charset="-128"/>
                <a:cs typeface="Meiryo UI" panose="020B0604030504040204" pitchFamily="50" charset="-128"/>
              </a:rPr>
              <a:t>機能代替（バックアップ）エリア構想検討調査報告書（京都府・大阪府・兵庫県）（</a:t>
            </a:r>
            <a:r>
              <a:rPr lang="en-US" altLang="ja-JP" sz="1000" b="1" dirty="0">
                <a:latin typeface="Meiryo UI" panose="020B0604030504040204" pitchFamily="50" charset="-128"/>
                <a:ea typeface="Meiryo UI" panose="020B0604030504040204" pitchFamily="50" charset="-128"/>
                <a:cs typeface="Meiryo UI" panose="020B0604030504040204" pitchFamily="50" charset="-128"/>
              </a:rPr>
              <a:t>H20</a:t>
            </a:r>
            <a:r>
              <a:rPr lang="ja-JP" altLang="ja-JP" sz="1000" b="1" dirty="0">
                <a:latin typeface="Meiryo UI" panose="020B0604030504040204" pitchFamily="50" charset="-128"/>
                <a:ea typeface="Meiryo UI" panose="020B0604030504040204" pitchFamily="50" charset="-128"/>
                <a:cs typeface="Meiryo UI" panose="020B0604030504040204" pitchFamily="50" charset="-128"/>
              </a:rPr>
              <a:t>）</a:t>
            </a:r>
            <a:endParaRPr lang="ja-JP"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ja-JP" sz="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ja-JP" sz="10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000" b="1" dirty="0" smtClean="0">
                <a:latin typeface="Meiryo UI" panose="020B0604030504040204" pitchFamily="50" charset="-128"/>
                <a:ea typeface="Meiryo UI" panose="020B0604030504040204" pitchFamily="50" charset="-128"/>
                <a:cs typeface="Meiryo UI" panose="020B0604030504040204" pitchFamily="50" charset="-128"/>
              </a:rPr>
              <a:t>首都</a:t>
            </a:r>
            <a:r>
              <a:rPr lang="ja-JP" altLang="ja-JP" sz="1000" b="1" dirty="0">
                <a:latin typeface="Meiryo UI" panose="020B0604030504040204" pitchFamily="50" charset="-128"/>
                <a:ea typeface="Meiryo UI" panose="020B0604030504040204" pitchFamily="50" charset="-128"/>
                <a:cs typeface="Meiryo UI" panose="020B0604030504040204" pitchFamily="50" charset="-128"/>
              </a:rPr>
              <a:t>中枢機能バックアップに関する調査（関西広域連合・関経連等）（</a:t>
            </a:r>
            <a:r>
              <a:rPr lang="en-US" altLang="ja-JP" sz="1000" b="1" dirty="0">
                <a:latin typeface="Meiryo UI" panose="020B0604030504040204" pitchFamily="50" charset="-128"/>
                <a:ea typeface="Meiryo UI" panose="020B0604030504040204" pitchFamily="50" charset="-128"/>
                <a:cs typeface="Meiryo UI" panose="020B0604030504040204" pitchFamily="50" charset="-128"/>
              </a:rPr>
              <a:t>H24</a:t>
            </a:r>
            <a:r>
              <a:rPr lang="ja-JP" altLang="ja-JP" sz="1000" b="1" dirty="0">
                <a:latin typeface="Meiryo UI" panose="020B0604030504040204" pitchFamily="50" charset="-128"/>
                <a:ea typeface="Meiryo UI" panose="020B0604030504040204" pitchFamily="50" charset="-128"/>
                <a:cs typeface="Meiryo UI" panose="020B0604030504040204" pitchFamily="50" charset="-128"/>
              </a:rPr>
              <a:t>）</a:t>
            </a:r>
            <a:endParaRPr lang="ja-JP"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ja-JP" sz="200" dirty="0">
              <a:latin typeface="Meiryo UI" panose="020B0604030504040204" pitchFamily="50" charset="-128"/>
              <a:ea typeface="Meiryo UI" panose="020B0604030504040204" pitchFamily="50" charset="-128"/>
              <a:cs typeface="Meiryo UI" panose="020B0604030504040204" pitchFamily="50" charset="-128"/>
            </a:endParaRPr>
          </a:p>
          <a:p>
            <a:r>
              <a:rPr lang="ja-JP" altLang="ja-JP" sz="10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000" b="1" dirty="0" smtClean="0">
                <a:latin typeface="Meiryo UI" panose="020B0604030504040204" pitchFamily="50" charset="-128"/>
                <a:ea typeface="Meiryo UI" panose="020B0604030504040204" pitchFamily="50" charset="-128"/>
                <a:cs typeface="Meiryo UI" panose="020B0604030504040204" pitchFamily="50" charset="-128"/>
              </a:rPr>
              <a:t>我が国</a:t>
            </a:r>
            <a:r>
              <a:rPr lang="ja-JP" altLang="ja-JP" sz="1000" b="1" dirty="0">
                <a:latin typeface="Meiryo UI" panose="020B0604030504040204" pitchFamily="50" charset="-128"/>
                <a:ea typeface="Meiryo UI" panose="020B0604030504040204" pitchFamily="50" charset="-128"/>
                <a:cs typeface="Meiryo UI" panose="020B0604030504040204" pitchFamily="50" charset="-128"/>
              </a:rPr>
              <a:t>の防災・減災体制の在り方に係る検討報告書（案）（関西広域連合）（</a:t>
            </a:r>
            <a:r>
              <a:rPr lang="en-US" altLang="ja-JP" sz="1000" b="1" dirty="0">
                <a:latin typeface="Meiryo UI" panose="020B0604030504040204" pitchFamily="50" charset="-128"/>
                <a:ea typeface="Meiryo UI" panose="020B0604030504040204" pitchFamily="50" charset="-128"/>
                <a:cs typeface="Meiryo UI" panose="020B0604030504040204" pitchFamily="50" charset="-128"/>
              </a:rPr>
              <a:t>H28</a:t>
            </a:r>
            <a:r>
              <a:rPr lang="ja-JP" altLang="ja-JP" sz="1000" b="1" dirty="0">
                <a:latin typeface="Meiryo UI" panose="020B0604030504040204" pitchFamily="50" charset="-128"/>
                <a:ea typeface="Meiryo UI" panose="020B0604030504040204" pitchFamily="50" charset="-128"/>
                <a:cs typeface="Meiryo UI" panose="020B0604030504040204" pitchFamily="50" charset="-128"/>
              </a:rPr>
              <a:t>～）</a:t>
            </a:r>
            <a:endParaRPr lang="ja-JP"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200" b="1"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0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000" b="1" dirty="0" smtClean="0">
                <a:latin typeface="Meiryo UI" panose="020B0604030504040204" pitchFamily="50" charset="-128"/>
                <a:ea typeface="Meiryo UI" panose="020B0604030504040204" pitchFamily="50" charset="-128"/>
                <a:cs typeface="Meiryo UI" panose="020B0604030504040204" pitchFamily="50" charset="-128"/>
              </a:rPr>
              <a:t>国</a:t>
            </a:r>
            <a:r>
              <a:rPr lang="ja-JP" altLang="ja-JP" sz="1000" b="1" dirty="0">
                <a:latin typeface="Meiryo UI" panose="020B0604030504040204" pitchFamily="50" charset="-128"/>
                <a:ea typeface="Meiryo UI" panose="020B0604030504040204" pitchFamily="50" charset="-128"/>
                <a:cs typeface="Meiryo UI" panose="020B0604030504040204" pitchFamily="50" charset="-128"/>
              </a:rPr>
              <a:t>への要望・</a:t>
            </a:r>
            <a:r>
              <a:rPr lang="ja-JP" altLang="ja-JP" sz="1000" b="1" dirty="0" smtClean="0">
                <a:latin typeface="Meiryo UI" panose="020B0604030504040204" pitchFamily="50" charset="-128"/>
                <a:ea typeface="Meiryo UI" panose="020B0604030504040204" pitchFamily="50" charset="-128"/>
                <a:cs typeface="Meiryo UI" panose="020B0604030504040204" pitchFamily="50" charset="-128"/>
              </a:rPr>
              <a:t>提言</a:t>
            </a:r>
            <a:r>
              <a:rPr lang="en-US" altLang="ja-JP" sz="10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ja-JP" sz="10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000" b="1" dirty="0" smtClean="0">
                <a:latin typeface="Meiryo UI" panose="020B0604030504040204" pitchFamily="50" charset="-128"/>
                <a:ea typeface="Meiryo UI" panose="020B0604030504040204" pitchFamily="50" charset="-128"/>
                <a:cs typeface="Meiryo UI" panose="020B0604030504040204" pitchFamily="50" charset="-128"/>
              </a:rPr>
              <a:t>国</a:t>
            </a:r>
            <a:r>
              <a:rPr lang="ja-JP" altLang="ja-JP" sz="1000" b="1" dirty="0">
                <a:latin typeface="Meiryo UI" panose="020B0604030504040204" pitchFamily="50" charset="-128"/>
                <a:ea typeface="Meiryo UI" panose="020B0604030504040204" pitchFamily="50" charset="-128"/>
                <a:cs typeface="Meiryo UI" panose="020B0604030504040204" pitchFamily="50" charset="-128"/>
              </a:rPr>
              <a:t>への要望⇒大阪・関西を国のバックアップ拠点として位置付け等を要望</a:t>
            </a:r>
            <a:endParaRPr lang="ja-JP"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ja-JP"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000" dirty="0" smtClean="0">
                <a:latin typeface="Meiryo UI" panose="020B0604030504040204" pitchFamily="50" charset="-128"/>
                <a:ea typeface="Meiryo UI" panose="020B0604030504040204" pitchFamily="50" charset="-128"/>
                <a:cs typeface="Meiryo UI" panose="020B0604030504040204" pitchFamily="50" charset="-128"/>
              </a:rPr>
              <a:t>関西</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広域連合、大阪府、大阪市、関西経済連合会</a:t>
            </a:r>
            <a:r>
              <a:rPr lang="ja-JP" altLang="ja-JP" sz="1000" dirty="0" smtClean="0">
                <a:latin typeface="Meiryo UI" panose="020B0604030504040204" pitchFamily="50" charset="-128"/>
                <a:ea typeface="Meiryo UI" panose="020B0604030504040204" pitchFamily="50" charset="-128"/>
                <a:cs typeface="Meiryo UI" panose="020B0604030504040204" pitchFamily="50" charset="-128"/>
              </a:rPr>
              <a:t>など</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0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その他</a:t>
            </a:r>
            <a:r>
              <a:rPr lang="en-US" altLang="ja-JP" sz="1000" b="1"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○近畿圏整備計画での位置づけ</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H28.3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）⇒首都圏の非常時には、首都圏の有する諸機能</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バック</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アップ</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を担う圏域</a:t>
            </a:r>
            <a:endParaRPr lang="ja-JP"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○大阪府強靭化地域計画</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H28.3</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副首都ビジョンの検討状況として首都機能バックアップに言及</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8"/>
          <p:cNvSpPr txBox="1">
            <a:spLocks noChangeArrowheads="1"/>
          </p:cNvSpPr>
          <p:nvPr/>
        </p:nvSpPr>
        <p:spPr bwMode="auto">
          <a:xfrm>
            <a:off x="174923" y="1272208"/>
            <a:ext cx="2592000" cy="216000"/>
          </a:xfrm>
          <a:prstGeom prst="rect">
            <a:avLst/>
          </a:prstGeom>
          <a:gradFill rotWithShape="0">
            <a:gsLst>
              <a:gs pos="50000">
                <a:schemeClr val="bg1"/>
              </a:gs>
              <a:gs pos="0">
                <a:schemeClr val="tx2">
                  <a:lumMod val="40000"/>
                  <a:lumOff val="60000"/>
                </a:schemeClr>
              </a:gs>
              <a:gs pos="100000">
                <a:schemeClr val="tx2">
                  <a:lumMod val="40000"/>
                  <a:lumOff val="60000"/>
                </a:schemeClr>
              </a:gs>
            </a:gsLst>
            <a:lin ang="5400000" scaled="1"/>
          </a:gradFill>
          <a:ln w="6350">
            <a:solidFill>
              <a:srgbClr val="376092"/>
            </a:solidFill>
            <a:miter lim="800000"/>
            <a:headEnd/>
            <a:tailEnd/>
          </a:ln>
        </p:spPr>
        <p:txBody>
          <a:bodyPr rot="0" vert="horz" wrap="square" lIns="91440" tIns="45720" rIns="91440" bIns="45720" anchor="t" anchorCtr="0" upright="1">
            <a:noAutofit/>
          </a:bodyPr>
          <a:lstStyle/>
          <a:p>
            <a:pPr>
              <a:spcAft>
                <a:spcPts val="0"/>
              </a:spcAft>
            </a:pPr>
            <a:r>
              <a:rPr lang="ja-JP" sz="1000" b="1" kern="100">
                <a:effectLst/>
                <a:latin typeface="Meiryo UI" panose="020B0604030504040204" pitchFamily="50" charset="-128"/>
                <a:ea typeface="Meiryo UI" panose="020B0604030504040204" pitchFamily="50" charset="-128"/>
                <a:cs typeface="Meiryo UI" panose="020B0604030504040204" pitchFamily="50" charset="-128"/>
              </a:rPr>
              <a:t>■大阪・関西のこれまでの検討や取組み</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角丸四角形 9"/>
          <p:cNvSpPr>
            <a:spLocks/>
          </p:cNvSpPr>
          <p:nvPr/>
        </p:nvSpPr>
        <p:spPr>
          <a:xfrm>
            <a:off x="6472807" y="1344216"/>
            <a:ext cx="6264997" cy="1728000"/>
          </a:xfrm>
          <a:prstGeom prst="roundRect">
            <a:avLst>
              <a:gd name="adj" fmla="val 0"/>
            </a:avLst>
          </a:prstGeom>
          <a:solidFill>
            <a:sysClr val="window" lastClr="FFFFFF"/>
          </a:solidFill>
          <a:ln w="25400" cap="flat" cmpd="sng" algn="ctr">
            <a:solidFill>
              <a:srgbClr val="4F81BD">
                <a:alpha val="25000"/>
              </a:srgbClr>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endParaRPr lang="en-US" altLang="ja-JP" sz="10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r>
              <a:rPr lang="ja-JP"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000" b="1" dirty="0" smtClean="0">
                <a:latin typeface="Meiryo UI" panose="020B0604030504040204" pitchFamily="50" charset="-128"/>
                <a:ea typeface="Meiryo UI" panose="020B0604030504040204" pitchFamily="50" charset="-128"/>
                <a:cs typeface="Meiryo UI" panose="020B0604030504040204" pitchFamily="50" charset="-128"/>
              </a:rPr>
              <a:t>首都</a:t>
            </a:r>
            <a:r>
              <a:rPr lang="ja-JP" altLang="ja-JP" sz="1000" b="1" dirty="0">
                <a:latin typeface="Meiryo UI" panose="020B0604030504040204" pitchFamily="50" charset="-128"/>
                <a:ea typeface="Meiryo UI" panose="020B0604030504040204" pitchFamily="50" charset="-128"/>
                <a:cs typeface="Meiryo UI" panose="020B0604030504040204" pitchFamily="50" charset="-128"/>
              </a:rPr>
              <a:t>直下地震対策特別措置法</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H25.12</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施行</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000" b="1" dirty="0" smtClean="0">
                <a:latin typeface="Meiryo UI" panose="020B0604030504040204" pitchFamily="50" charset="-128"/>
                <a:ea typeface="Meiryo UI" panose="020B0604030504040204" pitchFamily="50" charset="-128"/>
                <a:cs typeface="Meiryo UI" panose="020B0604030504040204" pitchFamily="50" charset="-128"/>
              </a:rPr>
              <a:t>首都</a:t>
            </a:r>
            <a:r>
              <a:rPr lang="ja-JP" altLang="ja-JP" sz="1000" b="1" dirty="0">
                <a:latin typeface="Meiryo UI" panose="020B0604030504040204" pitchFamily="50" charset="-128"/>
                <a:ea typeface="Meiryo UI" panose="020B0604030504040204" pitchFamily="50" charset="-128"/>
                <a:cs typeface="Meiryo UI" panose="020B0604030504040204" pitchFamily="50" charset="-128"/>
              </a:rPr>
              <a:t>直下地震緊急対策推進基本計画</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H27.3</a:t>
            </a:r>
            <a:r>
              <a:rPr lang="ja-JP" altLang="ja-JP"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ja-JP" sz="200" dirty="0">
              <a:latin typeface="Meiryo UI" panose="020B0604030504040204" pitchFamily="50" charset="-128"/>
              <a:ea typeface="Meiryo UI" panose="020B0604030504040204" pitchFamily="50" charset="-128"/>
              <a:cs typeface="Meiryo UI" panose="020B0604030504040204" pitchFamily="50" charset="-128"/>
            </a:endParaRPr>
          </a:p>
          <a:p>
            <a:r>
              <a:rPr lang="ja-JP"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000" b="1" dirty="0" smtClean="0">
                <a:latin typeface="Meiryo UI" panose="020B0604030504040204" pitchFamily="50" charset="-128"/>
                <a:ea typeface="Meiryo UI" panose="020B0604030504040204" pitchFamily="50" charset="-128"/>
                <a:cs typeface="Meiryo UI" panose="020B0604030504040204" pitchFamily="50" charset="-128"/>
              </a:rPr>
              <a:t>政府</a:t>
            </a:r>
            <a:r>
              <a:rPr lang="ja-JP" altLang="ja-JP" sz="1000" b="1" dirty="0">
                <a:latin typeface="Meiryo UI" panose="020B0604030504040204" pitchFamily="50" charset="-128"/>
                <a:ea typeface="Meiryo UI" panose="020B0604030504040204" pitchFamily="50" charset="-128"/>
                <a:cs typeface="Meiryo UI" panose="020B0604030504040204" pitchFamily="50" charset="-128"/>
              </a:rPr>
              <a:t>業務継続計画（首都直下地震対策）</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H26.3</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000" b="1" dirty="0">
                <a:latin typeface="Meiryo UI" panose="020B0604030504040204" pitchFamily="50" charset="-128"/>
                <a:ea typeface="Meiryo UI" panose="020B0604030504040204" pitchFamily="50" charset="-128"/>
                <a:cs typeface="Meiryo UI" panose="020B0604030504040204" pitchFamily="50" charset="-128"/>
              </a:rPr>
              <a:t>中央省庁業務継続ガイドライン（第</a:t>
            </a:r>
            <a:r>
              <a:rPr lang="en-US" altLang="ja-JP" sz="1000" b="1" dirty="0">
                <a:latin typeface="Meiryo UI" panose="020B0604030504040204" pitchFamily="50" charset="-128"/>
                <a:ea typeface="Meiryo UI" panose="020B0604030504040204" pitchFamily="50" charset="-128"/>
                <a:cs typeface="Meiryo UI" panose="020B0604030504040204" pitchFamily="50" charset="-128"/>
              </a:rPr>
              <a:t>2</a:t>
            </a:r>
            <a:r>
              <a:rPr lang="ja-JP" altLang="ja-JP" sz="1000" b="1" dirty="0">
                <a:latin typeface="Meiryo UI" panose="020B0604030504040204" pitchFamily="50" charset="-128"/>
                <a:ea typeface="Meiryo UI" panose="020B0604030504040204" pitchFamily="50" charset="-128"/>
                <a:cs typeface="Meiryo UI" panose="020B0604030504040204" pitchFamily="50" charset="-128"/>
              </a:rPr>
              <a:t>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(H28.4)</a:t>
            </a:r>
          </a:p>
          <a:p>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　首都</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圏外の代替</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拠点は今後の検討課題</a:t>
            </a:r>
          </a:p>
          <a:p>
            <a:endParaRPr lang="ja-JP" altLang="ja-JP" sz="200" dirty="0">
              <a:latin typeface="Meiryo UI" panose="020B0604030504040204" pitchFamily="50" charset="-128"/>
              <a:ea typeface="Meiryo UI" panose="020B0604030504040204" pitchFamily="50" charset="-128"/>
              <a:cs typeface="Meiryo UI" panose="020B0604030504040204" pitchFamily="50" charset="-128"/>
            </a:endParaRPr>
          </a:p>
          <a:p>
            <a:r>
              <a:rPr lang="ja-JP"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000" dirty="0" smtClean="0">
                <a:latin typeface="Meiryo UI" panose="020B0604030504040204" pitchFamily="50" charset="-128"/>
                <a:ea typeface="Meiryo UI" panose="020B0604030504040204" pitchFamily="50" charset="-128"/>
                <a:cs typeface="Meiryo UI" panose="020B0604030504040204" pitchFamily="50" charset="-128"/>
              </a:rPr>
              <a:t>省庁</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業務継続計画の評価補助及び</a:t>
            </a:r>
            <a:r>
              <a:rPr lang="ja-JP" altLang="ja-JP" sz="1000" b="1" dirty="0">
                <a:latin typeface="Meiryo UI" panose="020B0604030504040204" pitchFamily="50" charset="-128"/>
                <a:ea typeface="Meiryo UI" panose="020B0604030504040204" pitchFamily="50" charset="-128"/>
                <a:cs typeface="Meiryo UI" panose="020B0604030504040204" pitchFamily="50" charset="-128"/>
              </a:rPr>
              <a:t>行政中枢機能の代替拠点に係る調査・検討</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の実施（内閣府</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H29</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ja-JP"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H29</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は東京圏外における代替拠点としての優位性の評価手法・項目を調査、Ｈ</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は現況調査（予定）</a:t>
            </a:r>
          </a:p>
          <a:p>
            <a:endParaRPr lang="ja-JP" altLang="ja-JP" sz="200" dirty="0">
              <a:latin typeface="Meiryo UI" panose="020B0604030504040204" pitchFamily="50" charset="-128"/>
              <a:ea typeface="Meiryo UI" panose="020B0604030504040204" pitchFamily="50" charset="-128"/>
              <a:cs typeface="Meiryo UI" panose="020B0604030504040204" pitchFamily="50" charset="-128"/>
            </a:endParaRPr>
          </a:p>
          <a:p>
            <a:r>
              <a:rPr lang="ja-JP" altLang="ja-JP" sz="10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000" b="1" dirty="0" smtClean="0">
                <a:latin typeface="Meiryo UI" panose="020B0604030504040204" pitchFamily="50" charset="-128"/>
                <a:ea typeface="Meiryo UI" panose="020B0604030504040204" pitchFamily="50" charset="-128"/>
                <a:cs typeface="Meiryo UI" panose="020B0604030504040204" pitchFamily="50" charset="-128"/>
              </a:rPr>
              <a:t>国土</a:t>
            </a:r>
            <a:r>
              <a:rPr lang="ja-JP" altLang="ja-JP" sz="1000" b="1" dirty="0">
                <a:latin typeface="Meiryo UI" panose="020B0604030504040204" pitchFamily="50" charset="-128"/>
                <a:ea typeface="Meiryo UI" panose="020B0604030504040204" pitchFamily="50" charset="-128"/>
                <a:cs typeface="Meiryo UI" panose="020B0604030504040204" pitchFamily="50" charset="-128"/>
              </a:rPr>
              <a:t>強靭化基本計画の策定</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H26.3</a:t>
            </a:r>
            <a:r>
              <a:rPr lang="ja-JP" altLang="ja-JP" sz="10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　政府</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中枢</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機能維持のための業務</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継続</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計画の実効性向上や代替機能確保等を基本</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方針に明記</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ja-JP" sz="200" dirty="0">
              <a:latin typeface="Meiryo UI" panose="020B0604030504040204" pitchFamily="50" charset="-128"/>
              <a:ea typeface="Meiryo UI" panose="020B0604030504040204" pitchFamily="50" charset="-128"/>
              <a:cs typeface="Meiryo UI" panose="020B0604030504040204" pitchFamily="50" charset="-128"/>
            </a:endParaRPr>
          </a:p>
          <a:p>
            <a:r>
              <a:rPr lang="ja-JP" altLang="ja-JP" sz="10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000" b="1" dirty="0" smtClean="0">
                <a:latin typeface="Meiryo UI" panose="020B0604030504040204" pitchFamily="50" charset="-128"/>
                <a:ea typeface="Meiryo UI" panose="020B0604030504040204" pitchFamily="50" charset="-128"/>
                <a:cs typeface="Meiryo UI" panose="020B0604030504040204" pitchFamily="50" charset="-128"/>
              </a:rPr>
              <a:t>国土</a:t>
            </a:r>
            <a:r>
              <a:rPr lang="ja-JP" altLang="ja-JP" sz="1000" b="1" dirty="0">
                <a:latin typeface="Meiryo UI" panose="020B0604030504040204" pitchFamily="50" charset="-128"/>
                <a:ea typeface="Meiryo UI" panose="020B0604030504040204" pitchFamily="50" charset="-128"/>
                <a:cs typeface="Meiryo UI" panose="020B0604030504040204" pitchFamily="50" charset="-128"/>
              </a:rPr>
              <a:t>形成計画（全国計画）の策定</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H27.8</a:t>
            </a:r>
            <a:r>
              <a:rPr lang="ja-JP" altLang="ja-JP" sz="10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　政府業務継続計画に基づき行政</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中枢機能の一時的な代替に関する事項について</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検討する旨を記載</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3"/>
          <p:cNvSpPr txBox="1">
            <a:spLocks noChangeArrowheads="1"/>
          </p:cNvSpPr>
          <p:nvPr/>
        </p:nvSpPr>
        <p:spPr bwMode="auto">
          <a:xfrm>
            <a:off x="6673378" y="1272208"/>
            <a:ext cx="1728000" cy="216000"/>
          </a:xfrm>
          <a:prstGeom prst="rect">
            <a:avLst/>
          </a:prstGeom>
          <a:gradFill rotWithShape="0">
            <a:gsLst>
              <a:gs pos="50000">
                <a:schemeClr val="bg1"/>
              </a:gs>
              <a:gs pos="0">
                <a:schemeClr val="tx2">
                  <a:lumMod val="40000"/>
                  <a:lumOff val="60000"/>
                </a:schemeClr>
              </a:gs>
              <a:gs pos="100000">
                <a:schemeClr val="tx2">
                  <a:lumMod val="40000"/>
                  <a:lumOff val="60000"/>
                </a:schemeClr>
              </a:gs>
            </a:gsLst>
            <a:lin ang="5400000" scaled="1"/>
          </a:gradFill>
          <a:ln w="6350">
            <a:solidFill>
              <a:srgbClr val="376092"/>
            </a:solidFill>
            <a:miter lim="800000"/>
            <a:headEnd/>
            <a:tailEnd/>
          </a:ln>
        </p:spPr>
        <p:txBody>
          <a:bodyPr rot="0" vert="horz" wrap="square" lIns="91440" tIns="45720" rIns="91440" bIns="45720" anchor="t" anchorCtr="0" upright="1">
            <a:noAutofit/>
          </a:bodyPr>
          <a:lstStyle/>
          <a:p>
            <a:pPr>
              <a:spcAft>
                <a:spcPts val="0"/>
              </a:spcAft>
            </a:pPr>
            <a:r>
              <a:rPr lang="ja-JP" sz="1000" b="1"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kern="100" dirty="0" smtClean="0">
                <a:latin typeface="Meiryo UI" panose="020B0604030504040204" pitchFamily="50" charset="-128"/>
                <a:ea typeface="Meiryo UI" panose="020B0604030504040204" pitchFamily="50" charset="-128"/>
                <a:cs typeface="Meiryo UI" panose="020B0604030504040204" pitchFamily="50" charset="-128"/>
              </a:rPr>
              <a:t>最近</a:t>
            </a:r>
            <a:r>
              <a:rPr lang="ja-JP" altLang="en-US" sz="1000" b="1" kern="100" dirty="0">
                <a:latin typeface="Meiryo UI" panose="020B0604030504040204" pitchFamily="50" charset="-128"/>
                <a:ea typeface="Meiryo UI" panose="020B0604030504040204" pitchFamily="50" charset="-128"/>
                <a:cs typeface="Meiryo UI" panose="020B0604030504040204" pitchFamily="50" charset="-128"/>
              </a:rPr>
              <a:t>の</a:t>
            </a:r>
            <a:r>
              <a:rPr lang="ja-JP" sz="1000" b="1" kern="100" dirty="0" smtClean="0">
                <a:effectLst/>
                <a:latin typeface="Meiryo UI" panose="020B0604030504040204" pitchFamily="50" charset="-128"/>
                <a:ea typeface="Meiryo UI" panose="020B0604030504040204" pitchFamily="50" charset="-128"/>
                <a:cs typeface="Meiryo UI" panose="020B0604030504040204" pitchFamily="50" charset="-128"/>
              </a:rPr>
              <a:t>国の動き</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角丸四角形 24"/>
          <p:cNvSpPr/>
          <p:nvPr/>
        </p:nvSpPr>
        <p:spPr>
          <a:xfrm>
            <a:off x="64097" y="3216424"/>
            <a:ext cx="12673407" cy="3132000"/>
          </a:xfrm>
          <a:prstGeom prst="roundRect">
            <a:avLst>
              <a:gd name="adj" fmla="val 0"/>
            </a:avLst>
          </a:prstGeom>
          <a:noFill/>
          <a:ln>
            <a:solidFill>
              <a:srgbClr val="4F81BD">
                <a:alpha val="2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テキスト ボックス 8"/>
          <p:cNvSpPr txBox="1">
            <a:spLocks noChangeArrowheads="1"/>
          </p:cNvSpPr>
          <p:nvPr/>
        </p:nvSpPr>
        <p:spPr bwMode="auto">
          <a:xfrm>
            <a:off x="174923" y="3144416"/>
            <a:ext cx="1872000" cy="216000"/>
          </a:xfrm>
          <a:prstGeom prst="rect">
            <a:avLst/>
          </a:prstGeom>
          <a:gradFill rotWithShape="0">
            <a:gsLst>
              <a:gs pos="50000">
                <a:schemeClr val="bg1"/>
              </a:gs>
              <a:gs pos="0">
                <a:schemeClr val="tx2">
                  <a:lumMod val="40000"/>
                  <a:lumOff val="60000"/>
                </a:schemeClr>
              </a:gs>
              <a:gs pos="100000">
                <a:schemeClr val="tx2">
                  <a:lumMod val="40000"/>
                  <a:lumOff val="60000"/>
                </a:schemeClr>
              </a:gs>
            </a:gsLst>
            <a:lin ang="5400000" scaled="1"/>
          </a:gradFill>
          <a:ln w="6350">
            <a:solidFill>
              <a:srgbClr val="376092"/>
            </a:solidFill>
            <a:miter lim="800000"/>
            <a:headEnd/>
            <a:tailEnd/>
          </a:ln>
        </p:spPr>
        <p:txBody>
          <a:bodyPr rot="0" vert="horz" wrap="square" lIns="91440" tIns="45720" rIns="91440" bIns="45720" anchor="ctr" anchorCtr="0" upright="1">
            <a:noAutofit/>
          </a:bodyPr>
          <a:lstStyle/>
          <a:p>
            <a:pPr>
              <a:spcAft>
                <a:spcPts val="0"/>
              </a:spcAft>
            </a:pPr>
            <a:r>
              <a:rPr lang="ja-JP" sz="1000" b="1"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kern="100"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1000" b="1" kern="1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000" b="1" kern="100" dirty="0" smtClean="0">
                <a:latin typeface="Meiryo UI" panose="020B0604030504040204" pitchFamily="50" charset="-128"/>
                <a:ea typeface="Meiryo UI" panose="020B0604030504040204" pitchFamily="50" charset="-128"/>
                <a:cs typeface="Meiryo UI" panose="020B0604030504040204" pitchFamily="50" charset="-128"/>
              </a:rPr>
              <a:t>回研究会での検討</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280120" y="3432448"/>
            <a:ext cx="1728000" cy="246221"/>
          </a:xfrm>
          <a:prstGeom prst="rect">
            <a:avLst/>
          </a:prstGeom>
          <a:solidFill>
            <a:schemeClr val="accent1">
              <a:lumMod val="75000"/>
            </a:schemeClr>
          </a:solidFill>
          <a:ln cmpd="dbl">
            <a:noFill/>
          </a:ln>
        </p:spPr>
        <p:txBody>
          <a:bodyPr wrap="square">
            <a:spAutoFit/>
          </a:bodyPr>
          <a:lstStyle/>
          <a:p>
            <a:pPr algn="ctr"/>
            <a:r>
              <a:rPr lang="ja-JP" altLang="en-US" sz="1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本</a:t>
            </a:r>
            <a:r>
              <a:rPr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研究会の検討</a:t>
            </a:r>
            <a:r>
              <a:rPr lang="ja-JP" altLang="en-US" sz="1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事項</a:t>
            </a:r>
            <a:endParaRPr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358789" y="3461087"/>
            <a:ext cx="5969307"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大阪・関西の取組み</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正方形/長方形 26"/>
          <p:cNvSpPr/>
          <p:nvPr/>
        </p:nvSpPr>
        <p:spPr>
          <a:xfrm>
            <a:off x="342603" y="3720544"/>
            <a:ext cx="5976664" cy="684000"/>
          </a:xfrm>
          <a:prstGeom prst="rect">
            <a:avLst/>
          </a:prstGeom>
          <a:solidFill>
            <a:schemeClr val="bg1"/>
          </a:solidFill>
          <a:ln w="12700">
            <a:solidFill>
              <a:schemeClr val="accent1">
                <a:shade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（大阪・関西の現状</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関西では、これまでの独自の調査や検討等を通じて、大阪・関西が首都機能を代替できるポテンシャルを十分有していることを示してきた。ただし、大阪・関西の各機関が果たすべき役割の整理、平時も含めた大阪・関西の取組みの具体化に向けた検討を行うまでには至っていない。</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6493186" y="3461239"/>
            <a:ext cx="595628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国への働きかけ</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6472808" y="3720544"/>
            <a:ext cx="5976664" cy="684000"/>
          </a:xfrm>
          <a:prstGeom prst="rect">
            <a:avLst/>
          </a:prstGeom>
          <a:solidFill>
            <a:schemeClr val="bg1"/>
          </a:solidFill>
          <a:ln w="12700">
            <a:solidFill>
              <a:schemeClr val="accent1">
                <a:shade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（国の現状）</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政府業務継続計画（</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H26.3</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いて、東京圏外への政府の代替拠点の在り方等の検討については今後の検討課題とされている中、今年度、内閣府では東京圏外における代替拠点の優位性を評価するための基礎調査に着手予定。また、金融システムのバックアップや企業連携型</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の構築などを掲げた国土強靭化の取組みも進む。</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下矢印 30"/>
          <p:cNvSpPr/>
          <p:nvPr/>
        </p:nvSpPr>
        <p:spPr>
          <a:xfrm>
            <a:off x="2812591" y="4431035"/>
            <a:ext cx="820663" cy="144000"/>
          </a:xfrm>
          <a:prstGeom prst="down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下矢印 31"/>
          <p:cNvSpPr/>
          <p:nvPr/>
        </p:nvSpPr>
        <p:spPr>
          <a:xfrm>
            <a:off x="9050808" y="4421510"/>
            <a:ext cx="820663" cy="144000"/>
          </a:xfrm>
          <a:prstGeom prst="down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p:cNvSpPr/>
          <p:nvPr/>
        </p:nvSpPr>
        <p:spPr>
          <a:xfrm>
            <a:off x="342603" y="4608959"/>
            <a:ext cx="5976664" cy="540000"/>
          </a:xfrm>
          <a:prstGeom prst="rect">
            <a:avLst/>
          </a:prstGeom>
          <a:solidFill>
            <a:schemeClr val="bg1"/>
          </a:solidFill>
          <a:ln w="12700">
            <a:solidFill>
              <a:schemeClr val="accent1">
                <a:shade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（検討の方向性）</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大阪・関西の国出先機関と自治体、関係機関の役割の明確化の検討や、更なる連携強化に向けた取組みを検討。</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、企業中枢</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機能や</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物流</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機能等、経済活動の</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維持・</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継続に</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向けた</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取組みを検討。</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p:cNvSpPr/>
          <p:nvPr/>
        </p:nvSpPr>
        <p:spPr>
          <a:xfrm>
            <a:off x="6472808" y="4618369"/>
            <a:ext cx="5976664" cy="540000"/>
          </a:xfrm>
          <a:prstGeom prst="rect">
            <a:avLst/>
          </a:prstGeom>
          <a:solidFill>
            <a:schemeClr val="bg1"/>
          </a:solidFill>
          <a:ln w="12700">
            <a:solidFill>
              <a:schemeClr val="accent1">
                <a:shade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（検討の方向性）</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非常時</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に大阪・関西を</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首都機能の</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代替拠点と</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の観点や、国土</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強靭化・国土形成といった</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レジリエンスの観点で</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国への働きかけの具体的な取組みの方法を検討。</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正方形/長方形 43"/>
          <p:cNvSpPr/>
          <p:nvPr/>
        </p:nvSpPr>
        <p:spPr>
          <a:xfrm>
            <a:off x="280120" y="5232672"/>
            <a:ext cx="1728000" cy="246221"/>
          </a:xfrm>
          <a:prstGeom prst="rect">
            <a:avLst/>
          </a:prstGeom>
          <a:solidFill>
            <a:schemeClr val="accent1">
              <a:lumMod val="75000"/>
            </a:schemeClr>
          </a:solidFill>
          <a:ln cmpd="dbl">
            <a:noFill/>
          </a:ln>
        </p:spPr>
        <p:txBody>
          <a:bodyPr wrap="square">
            <a:spAutoFit/>
          </a:bodyPr>
          <a:lstStyle/>
          <a:p>
            <a:pPr algn="ctr"/>
            <a:r>
              <a:rPr lang="ja-JP" altLang="en-US" sz="1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本</a:t>
            </a:r>
            <a:r>
              <a:rPr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研究会の</a:t>
            </a:r>
            <a:r>
              <a:rPr lang="ja-JP" altLang="en-US" sz="1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検討の視点</a:t>
            </a:r>
            <a:endParaRPr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角丸四角形 34"/>
          <p:cNvSpPr>
            <a:spLocks/>
          </p:cNvSpPr>
          <p:nvPr/>
        </p:nvSpPr>
        <p:spPr>
          <a:xfrm>
            <a:off x="64097" y="6499968"/>
            <a:ext cx="12673407" cy="3060000"/>
          </a:xfrm>
          <a:prstGeom prst="roundRect">
            <a:avLst>
              <a:gd name="adj" fmla="val 0"/>
            </a:avLst>
          </a:prstGeom>
          <a:noFill/>
          <a:ln>
            <a:solidFill>
              <a:schemeClr val="accent1">
                <a:alpha val="25000"/>
              </a:schemeClr>
            </a:solid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角丸四角形 36"/>
          <p:cNvSpPr/>
          <p:nvPr/>
        </p:nvSpPr>
        <p:spPr>
          <a:xfrm>
            <a:off x="169239" y="6437734"/>
            <a:ext cx="1872000" cy="216000"/>
          </a:xfrm>
          <a:prstGeom prst="roundRect">
            <a:avLst>
              <a:gd name="adj" fmla="val 0"/>
            </a:avLst>
          </a:prstGeom>
          <a:gradFill>
            <a:gsLst>
              <a:gs pos="0">
                <a:schemeClr val="tx2">
                  <a:lumMod val="40000"/>
                  <a:lumOff val="60000"/>
                </a:schemeClr>
              </a:gs>
              <a:gs pos="50000">
                <a:schemeClr val="bg1"/>
              </a:gs>
              <a:gs pos="100000">
                <a:schemeClr val="tx2">
                  <a:lumMod val="40000"/>
                  <a:lumOff val="60000"/>
                </a:schemeClr>
              </a:gs>
            </a:gsLst>
            <a:lin ang="5400000" scaled="0"/>
          </a:gra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回研究会での検討</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290711203"/>
              </p:ext>
            </p:extLst>
          </p:nvPr>
        </p:nvGraphicFramePr>
        <p:xfrm>
          <a:off x="335334" y="5600680"/>
          <a:ext cx="12114138" cy="640080"/>
        </p:xfrm>
        <a:graphic>
          <a:graphicData uri="http://schemas.openxmlformats.org/drawingml/2006/table">
            <a:tbl>
              <a:tblPr firstRow="1" bandRow="1">
                <a:tableStyleId>{3B4B98B0-60AC-42C2-AFA5-B58CD77FA1E5}</a:tableStyleId>
              </a:tblPr>
              <a:tblGrid>
                <a:gridCol w="1744986"/>
                <a:gridCol w="4680520"/>
                <a:gridCol w="5688632"/>
              </a:tblGrid>
              <a:tr h="173486">
                <a:tc>
                  <a:txBody>
                    <a:bodyPr/>
                    <a:lstStyle/>
                    <a:p>
                      <a:pPr algn="ctr"/>
                      <a:r>
                        <a:rPr kumimoji="1" lang="ja-JP" altLang="en-US" sz="1000" b="1" smtClean="0">
                          <a:latin typeface="Meiryo UI" panose="020B0604030504040204" pitchFamily="50" charset="-128"/>
                          <a:ea typeface="Meiryo UI" panose="020B0604030504040204" pitchFamily="50" charset="-128"/>
                          <a:cs typeface="Meiryo UI" panose="020B0604030504040204" pitchFamily="50" charset="-128"/>
                        </a:rPr>
                        <a:t>非常時の</a:t>
                      </a:r>
                      <a:r>
                        <a:rPr kumimoji="1"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バックアップ</a:t>
                      </a: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1000" b="0" dirty="0" smtClean="0">
                          <a:latin typeface="Meiryo UI" panose="020B0604030504040204" pitchFamily="50" charset="-128"/>
                          <a:ea typeface="Meiryo UI" panose="020B0604030504040204" pitchFamily="50" charset="-128"/>
                          <a:cs typeface="Meiryo UI" panose="020B0604030504040204" pitchFamily="50" charset="-128"/>
                        </a:rPr>
                        <a:t>国会・各省庁の業務の継続のため、その一部を大阪・関西で実施することを検討　</a:t>
                      </a:r>
                      <a:endParaRPr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1000" b="0" dirty="0" smtClean="0">
                          <a:latin typeface="Meiryo UI" panose="020B0604030504040204" pitchFamily="50" charset="-128"/>
                          <a:ea typeface="Meiryo UI" panose="020B0604030504040204" pitchFamily="50" charset="-128"/>
                          <a:cs typeface="Meiryo UI" panose="020B0604030504040204" pitchFamily="50" charset="-128"/>
                        </a:rPr>
                        <a:t>大阪・関西が中心となって日本経済の維持・継続を図ることを検討（被災地企業の復旧支援等を含む）</a:t>
                      </a:r>
                      <a:endParaRPr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r h="240212">
                <a:tc>
                  <a:txBody>
                    <a:bodyPr/>
                    <a:lstStyle/>
                    <a:p>
                      <a:pPr algn="ctr"/>
                      <a:r>
                        <a:rPr kumimoji="1"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平時のバックアップ</a:t>
                      </a: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a:txBody>
                  <a:tcPr>
                    <a:no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1000" b="0" dirty="0" smtClean="0">
                          <a:latin typeface="Meiryo UI" panose="020B0604030504040204" pitchFamily="50" charset="-128"/>
                          <a:ea typeface="Meiryo UI" panose="020B0604030504040204" pitchFamily="50" charset="-128"/>
                          <a:cs typeface="Meiryo UI" panose="020B0604030504040204" pitchFamily="50" charset="-128"/>
                        </a:rPr>
                        <a:t>非常時のバックアップに資するため、平時から各省庁業務の大阪・関西への業務分散や、国機関の大阪・関西への移転（または新たな機関の設置）を検討</a:t>
                      </a:r>
                      <a:endParaRPr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o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1000" b="0" dirty="0" smtClean="0">
                          <a:latin typeface="Meiryo UI" panose="020B0604030504040204" pitchFamily="50" charset="-128"/>
                          <a:ea typeface="Meiryo UI" panose="020B0604030504040204" pitchFamily="50" charset="-128"/>
                          <a:cs typeface="Meiryo UI" panose="020B0604030504040204" pitchFamily="50" charset="-128"/>
                        </a:rPr>
                        <a:t>非常時のバックアップに資するため、大阪・関西が首都圏ひいては日本全体の経済を支えることを検討</a:t>
                      </a:r>
                      <a:endParaRPr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oFill/>
                  </a:tcPr>
                </a:tc>
              </a:tr>
            </a:tbl>
          </a:graphicData>
        </a:graphic>
      </p:graphicFrame>
      <p:sp>
        <p:nvSpPr>
          <p:cNvPr id="57" name="正方形/長方形 56"/>
          <p:cNvSpPr/>
          <p:nvPr/>
        </p:nvSpPr>
        <p:spPr>
          <a:xfrm>
            <a:off x="2053158" y="5304656"/>
            <a:ext cx="4620220"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政治・行政機能</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正方形/長方形 57"/>
          <p:cNvSpPr/>
          <p:nvPr/>
        </p:nvSpPr>
        <p:spPr>
          <a:xfrm>
            <a:off x="6832848" y="5304808"/>
            <a:ext cx="5328591"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機能</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正方形/長方形 58"/>
          <p:cNvSpPr/>
          <p:nvPr/>
        </p:nvSpPr>
        <p:spPr>
          <a:xfrm>
            <a:off x="313895" y="6714619"/>
            <a:ext cx="2520000" cy="246221"/>
          </a:xfrm>
          <a:prstGeom prst="rect">
            <a:avLst/>
          </a:prstGeom>
          <a:solidFill>
            <a:schemeClr val="tx2">
              <a:lumMod val="40000"/>
              <a:lumOff val="60000"/>
            </a:schemeClr>
          </a:solidFill>
          <a:ln cmpd="dbl">
            <a:noFill/>
          </a:ln>
        </p:spPr>
        <p:txBody>
          <a:bodyPr wrap="square">
            <a:spAutoFit/>
          </a:bodyP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行政分野の方向性（たたき台）</a:t>
            </a:r>
            <a:endParaRPr lang="ja-JP" altLang="en-US" sz="1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正方形/長方形 59"/>
          <p:cNvSpPr/>
          <p:nvPr/>
        </p:nvSpPr>
        <p:spPr>
          <a:xfrm>
            <a:off x="6473080" y="6729729"/>
            <a:ext cx="2520000" cy="252000"/>
          </a:xfrm>
          <a:prstGeom prst="rect">
            <a:avLst/>
          </a:prstGeom>
          <a:solidFill>
            <a:schemeClr val="tx2">
              <a:lumMod val="40000"/>
              <a:lumOff val="60000"/>
            </a:schemeClr>
          </a:solidFill>
          <a:ln cmpd="dbl">
            <a:noFill/>
          </a:ln>
        </p:spPr>
        <p:txBody>
          <a:bodyPr wrap="square">
            <a:spAutoFit/>
          </a:bodyP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経済分野の方向性（</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たたき</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台）</a:t>
            </a:r>
            <a:endParaRPr lang="ja-JP" altLang="en-US" sz="1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角丸四角形 53"/>
          <p:cNvSpPr/>
          <p:nvPr/>
        </p:nvSpPr>
        <p:spPr>
          <a:xfrm>
            <a:off x="352768" y="7032848"/>
            <a:ext cx="5904000" cy="576000"/>
          </a:xfrm>
          <a:prstGeom prst="roundRect">
            <a:avLst>
              <a:gd name="adj" fmla="val 5528"/>
            </a:avLst>
          </a:prstGeom>
          <a:noFill/>
          <a:ln>
            <a:solidFill>
              <a:schemeClr val="tx1"/>
            </a:solidFill>
          </a:ln>
          <a:effectLst/>
        </p:spPr>
        <p:style>
          <a:lnRef idx="1">
            <a:schemeClr val="accent5"/>
          </a:lnRef>
          <a:fillRef idx="2">
            <a:schemeClr val="accent5"/>
          </a:fillRef>
          <a:effectRef idx="1">
            <a:schemeClr val="accent5"/>
          </a:effectRef>
          <a:fontRef idx="minor">
            <a:schemeClr val="dk1"/>
          </a:fontRef>
        </p:style>
        <p:txBody>
          <a:bodyPr lIns="36000" rIns="72000" rtlCol="0" anchor="t"/>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（１）首都圏での災害応急対策に関わる政府の</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司令塔</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機能の代替</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 一時的な代替：首都圏での災対本部の立上げに時間</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要し、タイムラグが生じる場合を想定</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 補完的な代替：首都圏に設置された災対本部に対して、業務の分担や人的資源の支援を想定</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角丸四角形 54"/>
          <p:cNvSpPr/>
          <p:nvPr/>
        </p:nvSpPr>
        <p:spPr>
          <a:xfrm>
            <a:off x="352768" y="9013112"/>
            <a:ext cx="5904000" cy="432000"/>
          </a:xfrm>
          <a:prstGeom prst="roundRect">
            <a:avLst>
              <a:gd name="adj" fmla="val 5528"/>
            </a:avLst>
          </a:prstGeom>
          <a:noFill/>
          <a:ln>
            <a:solidFill>
              <a:schemeClr val="tx1"/>
            </a:solidFill>
          </a:ln>
          <a:effectLst/>
        </p:spPr>
        <p:style>
          <a:lnRef idx="1">
            <a:schemeClr val="accent5"/>
          </a:lnRef>
          <a:fillRef idx="2">
            <a:schemeClr val="accent5"/>
          </a:fillRef>
          <a:effectRef idx="1">
            <a:schemeClr val="accent5"/>
          </a:effectRef>
          <a:fontRef idx="minor">
            <a:schemeClr val="dk1"/>
          </a:fontRef>
        </p:style>
        <p:txBody>
          <a:bodyPr lIns="36000" rIns="72000" rtlCol="0" anchor="t"/>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（２）国民生活に必要な各省庁の通常業務で継続すべきものの代替</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 各省庁のＢＣＰ（公表版）に示されている業務を中心に、関西での代替の可能性を検討</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9" name="グループ化 18"/>
          <p:cNvGrpSpPr/>
          <p:nvPr/>
        </p:nvGrpSpPr>
        <p:grpSpPr>
          <a:xfrm>
            <a:off x="841226" y="7700185"/>
            <a:ext cx="4480094" cy="1132863"/>
            <a:chOff x="573509" y="7637314"/>
            <a:chExt cx="3864230" cy="1132863"/>
          </a:xfrm>
        </p:grpSpPr>
        <p:grpSp>
          <p:nvGrpSpPr>
            <p:cNvPr id="56" name="グループ化 55"/>
            <p:cNvGrpSpPr/>
            <p:nvPr/>
          </p:nvGrpSpPr>
          <p:grpSpPr>
            <a:xfrm>
              <a:off x="981150" y="7637314"/>
              <a:ext cx="3456589" cy="1132862"/>
              <a:chOff x="742678" y="566739"/>
              <a:chExt cx="3456589" cy="1132862"/>
            </a:xfrm>
          </p:grpSpPr>
          <p:sp>
            <p:nvSpPr>
              <p:cNvPr id="67" name="右矢印 66"/>
              <p:cNvSpPr/>
              <p:nvPr/>
            </p:nvSpPr>
            <p:spPr>
              <a:xfrm>
                <a:off x="1394754" y="566739"/>
                <a:ext cx="2804513" cy="2880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kumimoji="1"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首都圏での体制</a:t>
                </a:r>
                <a:endParaRPr kumimoji="1"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右矢印 67"/>
              <p:cNvSpPr/>
              <p:nvPr/>
            </p:nvSpPr>
            <p:spPr>
              <a:xfrm>
                <a:off x="742678" y="578436"/>
                <a:ext cx="652075" cy="288000"/>
              </a:xfrm>
              <a:prstGeom prst="rightArrow">
                <a:avLst/>
              </a:prstGeom>
              <a:no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wrap="none" tIns="72000" bIns="0" rtlCol="0" anchor="ctr"/>
              <a:lstStyle/>
              <a:p>
                <a:pPr algn="ctr"/>
                <a:r>
                  <a:rPr lang="ja-JP" altLang="en-US" sz="9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一時的</a:t>
                </a:r>
                <a:r>
                  <a:rPr lang="ja-JP" altLang="en-US" sz="9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代替</a:t>
                </a:r>
                <a:endParaRPr kumimoji="1" lang="ja-JP" altLang="en-US" sz="9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0" name="右矢印 69"/>
              <p:cNvSpPr/>
              <p:nvPr/>
            </p:nvSpPr>
            <p:spPr>
              <a:xfrm>
                <a:off x="2667853" y="909710"/>
                <a:ext cx="1531414" cy="2880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tIns="0" bIns="0" rtlCol="0" anchor="ctr"/>
              <a:lstStyle/>
              <a:p>
                <a:pPr algn="ctr"/>
                <a:r>
                  <a:rPr kumimoji="1"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首都圏での体制</a:t>
                </a:r>
                <a:endParaRPr kumimoji="1"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2" name="右矢印 71"/>
              <p:cNvSpPr/>
              <p:nvPr/>
            </p:nvSpPr>
            <p:spPr>
              <a:xfrm>
                <a:off x="742679" y="908720"/>
                <a:ext cx="1925174" cy="288000"/>
              </a:xfrm>
              <a:prstGeom prst="rightArrow">
                <a:avLst/>
              </a:prstGeom>
              <a:no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wrap="none" tIns="72000" bIns="0" rtlCol="0" anchor="ctr"/>
              <a:lstStyle/>
              <a:p>
                <a:pPr algn="ctr"/>
                <a:r>
                  <a:rPr lang="ja-JP" altLang="en-US" sz="9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一時的代替⇒大阪・関西に人材シフト</a:t>
                </a:r>
                <a:endParaRPr kumimoji="1" lang="ja-JP" altLang="en-US" sz="9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6" name="右矢印 75"/>
              <p:cNvSpPr/>
              <p:nvPr/>
            </p:nvSpPr>
            <p:spPr>
              <a:xfrm>
                <a:off x="742679" y="1293143"/>
                <a:ext cx="3456588" cy="2880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kumimoji="1"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首都圏での体制</a:t>
                </a:r>
                <a:endParaRPr kumimoji="1"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7" name="右矢印 76"/>
              <p:cNvSpPr/>
              <p:nvPr/>
            </p:nvSpPr>
            <p:spPr>
              <a:xfrm>
                <a:off x="742679" y="1411601"/>
                <a:ext cx="3456588" cy="288000"/>
              </a:xfrm>
              <a:prstGeom prst="rightArrow">
                <a:avLst/>
              </a:prstGeom>
              <a:no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pPr algn="ctr"/>
                <a:r>
                  <a:rPr lang="ja-JP" altLang="en-US" sz="9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補完的代替</a:t>
                </a:r>
                <a:endParaRPr kumimoji="1" lang="ja-JP" altLang="en-US" sz="9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8" name="円/楕円 17"/>
            <p:cNvSpPr/>
            <p:nvPr/>
          </p:nvSpPr>
          <p:spPr>
            <a:xfrm>
              <a:off x="573509" y="7672951"/>
              <a:ext cx="324000" cy="109722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災害発生</a:t>
              </a:r>
              <a:endParaRPr kumimoji="1" lang="ja-JP" altLang="en-US" sz="9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87" name="角丸四角形 86"/>
          <p:cNvSpPr/>
          <p:nvPr/>
        </p:nvSpPr>
        <p:spPr>
          <a:xfrm>
            <a:off x="6545478" y="7025810"/>
            <a:ext cx="5903994" cy="396000"/>
          </a:xfrm>
          <a:prstGeom prst="roundRect">
            <a:avLst>
              <a:gd name="adj" fmla="val 5528"/>
            </a:avLst>
          </a:prstGeom>
          <a:noFill/>
          <a:ln>
            <a:solidFill>
              <a:schemeClr val="tx1"/>
            </a:solidFill>
          </a:ln>
          <a:effectLst/>
        </p:spPr>
        <p:style>
          <a:lnRef idx="1">
            <a:schemeClr val="accent5"/>
          </a:lnRef>
          <a:fillRef idx="2">
            <a:schemeClr val="accent5"/>
          </a:fillRef>
          <a:effectRef idx="1">
            <a:schemeClr val="accent5"/>
          </a:effectRef>
          <a:fontRef idx="minor">
            <a:schemeClr val="dk1"/>
          </a:fontRef>
        </p:style>
        <p:txBody>
          <a:bodyPr lIns="36000" rIns="72000" rtlCol="0" anchor="t"/>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marL="361950" indent="-361950"/>
            <a:r>
              <a:rPr lang="ja-JP" altLang="en-US" sz="1000" dirty="0">
                <a:latin typeface="Meiryo UI" panose="020B0604030504040204" pitchFamily="50" charset="-128"/>
                <a:ea typeface="Meiryo UI" panose="020B0604030504040204" pitchFamily="50" charset="-128"/>
                <a:cs typeface="Meiryo UI" panose="020B0604030504040204" pitchFamily="50" charset="-128"/>
              </a:rPr>
              <a:t>（１）金融関係など一定の集積があって大阪・関西が強みを発揮できる分野を中心に、指定公共機関等、関係機関・団体へのヒアリングを</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8" name="角丸四角形 87"/>
          <p:cNvSpPr/>
          <p:nvPr/>
        </p:nvSpPr>
        <p:spPr>
          <a:xfrm>
            <a:off x="6545480" y="9005535"/>
            <a:ext cx="5904000" cy="432000"/>
          </a:xfrm>
          <a:prstGeom prst="roundRect">
            <a:avLst>
              <a:gd name="adj" fmla="val 5528"/>
            </a:avLst>
          </a:prstGeom>
          <a:noFill/>
          <a:ln>
            <a:solidFill>
              <a:schemeClr val="tx1"/>
            </a:solidFill>
          </a:ln>
          <a:effectLst/>
        </p:spPr>
        <p:style>
          <a:lnRef idx="1">
            <a:schemeClr val="accent5"/>
          </a:lnRef>
          <a:fillRef idx="2">
            <a:schemeClr val="accent5"/>
          </a:fillRef>
          <a:effectRef idx="1">
            <a:schemeClr val="accent5"/>
          </a:effectRef>
          <a:fontRef idx="minor">
            <a:schemeClr val="dk1"/>
          </a:fontRef>
        </p:style>
        <p:txBody>
          <a:bodyPr lIns="36000" rIns="72000" rtlCol="0" anchor="t"/>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marL="361950" indent="-361950"/>
            <a:r>
              <a:rPr lang="ja-JP" altLang="en-US" sz="1000" dirty="0">
                <a:latin typeface="Meiryo UI" panose="020B0604030504040204" pitchFamily="50" charset="-128"/>
                <a:ea typeface="Meiryo UI" panose="020B0604030504040204" pitchFamily="50" charset="-128"/>
                <a:cs typeface="Meiryo UI" panose="020B0604030504040204" pitchFamily="50" charset="-128"/>
              </a:rPr>
              <a:t>（２）過去の</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アンケート調査結果などを</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参考に、首都圏企業の直近のバックアップへの取組みや課題</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、今後の検討</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可能性などのアンケートを実施。検討が進んだが、課題は何かを把握</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361950" indent="-361950"/>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9" name="角丸四角形 88"/>
          <p:cNvSpPr/>
          <p:nvPr/>
        </p:nvSpPr>
        <p:spPr>
          <a:xfrm>
            <a:off x="10217488" y="7464896"/>
            <a:ext cx="2376000" cy="1392876"/>
          </a:xfrm>
          <a:prstGeom prst="roundRect">
            <a:avLst>
              <a:gd name="adj" fmla="val 0"/>
            </a:avLst>
          </a:prstGeom>
          <a:noFill/>
          <a:ln>
            <a:noFill/>
          </a:ln>
          <a:effectLst/>
        </p:spPr>
        <p:style>
          <a:lnRef idx="1">
            <a:schemeClr val="accent5"/>
          </a:lnRef>
          <a:fillRef idx="2">
            <a:schemeClr val="accent5"/>
          </a:fillRef>
          <a:effectRef idx="1">
            <a:schemeClr val="accent5"/>
          </a:effectRef>
          <a:fontRef idx="minor">
            <a:schemeClr val="dk1"/>
          </a:fontRef>
        </p:style>
        <p:txBody>
          <a:bodyPr lIns="36000" tIns="36000" rIns="36000" bIns="36000" rtlCol="0" anchor="t"/>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spcAft>
                <a:spcPts val="300"/>
              </a:spcAft>
            </a:pP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日本取引所グループのバックアップ検討状況</a:t>
            </a:r>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検討背景</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p>
          <a:p>
            <a:pPr marL="85725" indent="-85725">
              <a:spcAft>
                <a:spcPts val="300"/>
              </a:spcAft>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交通機関の停止</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や電力供給不足が生じた場合に速やかな業務再開や安定的な業務運営に支障が出る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恐れ</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見直し内容のポイント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marL="85725" indent="-85725"/>
            <a:r>
              <a:rPr lang="ja-JP" altLang="en-US" sz="1000" dirty="0">
                <a:latin typeface="Meiryo UI" panose="020B0604030504040204" pitchFamily="50" charset="-128"/>
                <a:ea typeface="Meiryo UI" panose="020B0604030504040204" pitchFamily="50" charset="-128"/>
                <a:cs typeface="Meiryo UI" panose="020B0604030504040204" pitchFamily="50" charset="-128"/>
              </a:rPr>
              <a:t>・東京拠点と大阪拠点を活用</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した態勢整備</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・現状は関東近郊に立地しているバックアップデータセンター</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遠隔地への移設</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61" name="表 60"/>
          <p:cNvGraphicFramePr>
            <a:graphicFrameLocks noGrp="1"/>
          </p:cNvGraphicFramePr>
          <p:nvPr>
            <p:extLst>
              <p:ext uri="{D42A27DB-BD31-4B8C-83A1-F6EECF244321}">
                <p14:modId xmlns:p14="http://schemas.microsoft.com/office/powerpoint/2010/main" val="1876503487"/>
              </p:ext>
            </p:extLst>
          </p:nvPr>
        </p:nvGraphicFramePr>
        <p:xfrm>
          <a:off x="6544817" y="7563936"/>
          <a:ext cx="3672407" cy="1341120"/>
        </p:xfrm>
        <a:graphic>
          <a:graphicData uri="http://schemas.openxmlformats.org/drawingml/2006/table">
            <a:tbl>
              <a:tblPr firstRow="1" bandRow="1">
                <a:tableStyleId>{5C22544A-7EE6-4342-B048-85BDC9FD1C3A}</a:tableStyleId>
              </a:tblPr>
              <a:tblGrid>
                <a:gridCol w="1512167"/>
                <a:gridCol w="2160240"/>
              </a:tblGrid>
              <a:tr h="0">
                <a:tc>
                  <a:txBody>
                    <a:bodyPr/>
                    <a:lstStyle/>
                    <a:p>
                      <a:pPr algn="ctr">
                        <a:lnSpc>
                          <a:spcPts val="600"/>
                        </a:lnSpc>
                      </a:pP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カテゴリー</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lnSpc>
                          <a:spcPts val="600"/>
                        </a:lnSpc>
                      </a:pP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対象例</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a:txBody>
                  <a:tcPr/>
                </a:tc>
              </a:tr>
              <a:tr h="0">
                <a:tc>
                  <a:txBody>
                    <a:bodyPr/>
                    <a:lstStyle/>
                    <a:p>
                      <a:pPr>
                        <a:lnSpc>
                          <a:spcPts val="600"/>
                        </a:lnSpc>
                      </a:pP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①金融機関</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nSpc>
                          <a:spcPts val="600"/>
                        </a:lnSpc>
                      </a:pP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日本銀行、証券取引所、金融庁、金融機関　等</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a:txBody>
                  <a:tcPr/>
                </a:tc>
              </a:tr>
              <a:tr h="0">
                <a:tc>
                  <a:txBody>
                    <a:bodyPr/>
                    <a:lstStyle/>
                    <a:p>
                      <a:pPr>
                        <a:lnSpc>
                          <a:spcPts val="600"/>
                        </a:lnSpc>
                      </a:pP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②指定公共機関（インフラ系）</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nSpc>
                          <a:spcPts val="600"/>
                        </a:lnSpc>
                      </a:pP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空港会社、鉄道会社、高速道路会社　等</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a:txBody>
                  <a:tcPr/>
                </a:tc>
              </a:tr>
              <a:tr h="0">
                <a:tc>
                  <a:txBody>
                    <a:bodyPr/>
                    <a:lstStyle/>
                    <a:p>
                      <a:pPr>
                        <a:lnSpc>
                          <a:spcPts val="600"/>
                        </a:lnSpc>
                      </a:pP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③指定公共機関（エネルギー系）</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nSpc>
                          <a:spcPts val="600"/>
                        </a:lnSpc>
                      </a:pP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電力会社、ガス会社、石油等エネルギー関係　等</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a:txBody>
                  <a:tcPr/>
                </a:tc>
              </a:tr>
              <a:tr h="0">
                <a:tc>
                  <a:txBody>
                    <a:bodyPr/>
                    <a:lstStyle/>
                    <a:p>
                      <a:pPr>
                        <a:lnSpc>
                          <a:spcPts val="600"/>
                        </a:lnSpc>
                      </a:pP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④指定公共機関（情報・通信系）</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nSpc>
                          <a:spcPts val="600"/>
                        </a:lnSpc>
                      </a:pP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日本放送協会、新聞社、通信会社、データセンター　等</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a:txBody>
                  <a:tcPr/>
                </a:tc>
              </a:tr>
              <a:tr h="0">
                <a:tc>
                  <a:txBody>
                    <a:bodyPr/>
                    <a:lstStyle/>
                    <a:p>
                      <a:pPr>
                        <a:lnSpc>
                          <a:spcPts val="600"/>
                        </a:lnSpc>
                      </a:pP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⑤指定公共機関（物流・流通系）</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nSpc>
                          <a:spcPts val="600"/>
                        </a:lnSpc>
                      </a:pP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コンビニエンスストア、物流会社　等</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a:txBody>
                  <a:tcPr/>
                </a:tc>
              </a:tr>
              <a:tr h="0">
                <a:tc>
                  <a:txBody>
                    <a:bodyPr/>
                    <a:lstStyle/>
                    <a:p>
                      <a:pPr>
                        <a:lnSpc>
                          <a:spcPts val="600"/>
                        </a:lnSpc>
                      </a:pP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⑥大企業</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nSpc>
                          <a:spcPts val="600"/>
                        </a:lnSpc>
                      </a:pP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首都圏に本社を置く大企業</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a:txBody>
                  <a:tcPr/>
                </a:tc>
              </a:tr>
              <a:tr h="0">
                <a:tc>
                  <a:txBody>
                    <a:bodyPr/>
                    <a:lstStyle/>
                    <a:p>
                      <a:pPr>
                        <a:lnSpc>
                          <a:spcPts val="600"/>
                        </a:lnSpc>
                      </a:pP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⑦中小企業団体</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nSpc>
                          <a:spcPts val="600"/>
                        </a:lnSpc>
                      </a:pP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商工会議所、業界団体　等</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45" name="正方形/長方形 44"/>
          <p:cNvSpPr/>
          <p:nvPr/>
        </p:nvSpPr>
        <p:spPr>
          <a:xfrm>
            <a:off x="9616652" y="516954"/>
            <a:ext cx="3102038" cy="646331"/>
          </a:xfrm>
          <a:prstGeom prst="rect">
            <a:avLst/>
          </a:prstGeom>
          <a:ln w="25400" cmpd="sng">
            <a:solidFill>
              <a:srgbClr val="4F81BD">
                <a:alpha val="25000"/>
              </a:srgbClr>
            </a:solidFill>
            <a:prstDash val="sysDash"/>
          </a:ln>
        </p:spPr>
        <p:txBody>
          <a:bodyPr wrap="square">
            <a:spAutoFit/>
          </a:bodyPr>
          <a:lstStyle/>
          <a:p>
            <a:r>
              <a:rPr lang="en-US" altLang="ja-JP"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首都機能バックアップとは、首都が有する政治行政、企業</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金融</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、情報、交通物流など</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の中枢</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機能が停止や機能</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不全</a:t>
            </a: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に</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陥った時に、機能継続できるように代替や支援を行う</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ことを</a:t>
            </a: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いう</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p>
        </p:txBody>
      </p:sp>
    </p:spTree>
    <p:extLst>
      <p:ext uri="{BB962C8B-B14F-4D97-AF65-F5344CB8AC3E}">
        <p14:creationId xmlns:p14="http://schemas.microsoft.com/office/powerpoint/2010/main" val="14328639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角丸四角形 20"/>
          <p:cNvSpPr/>
          <p:nvPr/>
        </p:nvSpPr>
        <p:spPr>
          <a:xfrm>
            <a:off x="208113" y="3684504"/>
            <a:ext cx="1872000" cy="252000"/>
          </a:xfrm>
          <a:prstGeom prst="roundRect">
            <a:avLst>
              <a:gd name="adj" fmla="val 0"/>
            </a:avLst>
          </a:prstGeom>
          <a:gradFill>
            <a:gsLst>
              <a:gs pos="0">
                <a:schemeClr val="tx2">
                  <a:lumMod val="40000"/>
                  <a:lumOff val="60000"/>
                </a:schemeClr>
              </a:gs>
              <a:gs pos="50000">
                <a:schemeClr val="bg1"/>
              </a:gs>
              <a:gs pos="100000">
                <a:schemeClr val="tx2">
                  <a:lumMod val="40000"/>
                  <a:lumOff val="60000"/>
                </a:schemeClr>
              </a:gs>
            </a:gsLst>
            <a:lin ang="5400000" scaled="0"/>
          </a:gra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■検討の進め方</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角丸四角形 22"/>
          <p:cNvSpPr/>
          <p:nvPr/>
        </p:nvSpPr>
        <p:spPr>
          <a:xfrm>
            <a:off x="204863" y="5808712"/>
            <a:ext cx="6123929" cy="2736000"/>
          </a:xfrm>
          <a:prstGeom prst="roundRect">
            <a:avLst>
              <a:gd name="adj" fmla="val 5453"/>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政府</a:t>
            </a:r>
            <a:r>
              <a:rPr lang="ja-JP"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・中央省庁のリソースの制約に対し、首都の復旧促進と国民全体に対する行政機能の維持のため</a:t>
            </a:r>
            <a:r>
              <a:rPr lang="ja-JP"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・関西が代行や支援を行う必要性や場面を整理し、その役割を果たすための取組みを検討する</a:t>
            </a:r>
            <a:endParaRPr lang="ja-JP"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・関西の取組み）</a:t>
            </a:r>
          </a:p>
          <a:p>
            <a:pPr lvl="0"/>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バックアップ</a:t>
            </a:r>
            <a:r>
              <a:rPr lang="ja-JP"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機能を遂行するための大阪・関西における各機関の役割分担を含む</a:t>
            </a:r>
            <a:r>
              <a:rPr lang="ja-JP"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体制検討</a:t>
            </a:r>
            <a:endParaRPr lang="ja-JP"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⇒一部</a:t>
            </a:r>
            <a:r>
              <a:rPr lang="ja-JP"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業務の引受け（応急対策業務、継続すべき一般業務）に関する対応方法を</a:t>
            </a:r>
            <a:r>
              <a:rPr lang="ja-JP"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まとめる</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首都圏</a:t>
            </a:r>
            <a:r>
              <a:rPr lang="ja-JP"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が復旧・復興に集中</a:t>
            </a:r>
            <a:r>
              <a:rPr lang="ja-JP"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ため</a:t>
            </a:r>
            <a:r>
              <a:rPr lang="ja-JP"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に全国的に行うべき業務機能の</a:t>
            </a:r>
            <a:r>
              <a:rPr lang="ja-JP"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代替</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ja-JP" sz="900" strike="sng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国への働きかけ）</a:t>
            </a:r>
          </a:p>
          <a:p>
            <a:pPr lvl="0"/>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a:t>
            </a:r>
            <a:r>
              <a:rPr lang="ja-JP"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の首都圏外の代替</a:t>
            </a:r>
            <a:r>
              <a:rPr lang="ja-JP"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拠点の</a:t>
            </a:r>
            <a:r>
              <a:rPr lang="ja-JP"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検討を踏まえた大阪・関西と連携したモデル検討、</a:t>
            </a:r>
            <a:r>
              <a:rPr lang="ja-JP"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シミュレーション実施</a:t>
            </a:r>
            <a:endParaRPr lang="ja-JP"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国土</a:t>
            </a:r>
            <a:r>
              <a:rPr lang="ja-JP"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形成計画、国土強靭化計画などでの大阪・関西のバックアップ拠点としての</a:t>
            </a:r>
            <a:r>
              <a:rPr lang="ja-JP"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位置づけ</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endParaRPr lang="ja-JP"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a:t>
            </a:r>
          </a:p>
          <a:p>
            <a:pPr lvl="0"/>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バックアップ</a:t>
            </a:r>
            <a:r>
              <a:rPr lang="ja-JP"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の前提になる基幹インフラの増強（国土強靭化の観点、</a:t>
            </a:r>
            <a:r>
              <a:rPr lang="ja-JP"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北陸・</a:t>
            </a:r>
            <a:r>
              <a:rPr lang="ja-JP"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リニア新幹線を含む）</a:t>
            </a:r>
          </a:p>
          <a:p>
            <a:pPr lvl="0"/>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平時</a:t>
            </a:r>
            <a:r>
              <a:rPr lang="ja-JP"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からの業務分散、一極集中の是正（国機関等の移転や関西における拠点性向上）</a:t>
            </a:r>
          </a:p>
        </p:txBody>
      </p:sp>
      <p:sp>
        <p:nvSpPr>
          <p:cNvPr id="24" name="角丸四角形 23"/>
          <p:cNvSpPr/>
          <p:nvPr/>
        </p:nvSpPr>
        <p:spPr>
          <a:xfrm>
            <a:off x="6472808" y="5808712"/>
            <a:ext cx="6123929" cy="2736000"/>
          </a:xfrm>
          <a:prstGeom prst="roundRect">
            <a:avLst>
              <a:gd name="adj" fmla="val 5453"/>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just"/>
            <a:endParaRPr lang="en-US" altLang="ja-JP" sz="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民間の</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更なるバックアップ拠点化や、発災時における大阪・関西の行政機関との実効性ある連携体制の構築が進むよう、検討・調整を進める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endParaRPr lang="en-US" altLang="ja-JP" sz="1100" kern="100" dirty="0" smtClean="0">
              <a:solidFill>
                <a:schemeClr val="tx1"/>
              </a:solidFill>
              <a:ea typeface="Meiryo UI"/>
              <a:cs typeface="Times New Roman"/>
            </a:endParaRPr>
          </a:p>
          <a:p>
            <a:pPr algn="just">
              <a:spcAft>
                <a:spcPts val="0"/>
              </a:spcAft>
            </a:pPr>
            <a:r>
              <a:rPr lang="ja-JP" altLang="ja-JP" sz="1100" kern="100" dirty="0" smtClean="0">
                <a:solidFill>
                  <a:schemeClr val="tx1"/>
                </a:solidFill>
                <a:ea typeface="Meiryo UI"/>
                <a:cs typeface="Times New Roman"/>
              </a:rPr>
              <a:t>（</a:t>
            </a:r>
            <a:r>
              <a:rPr lang="ja-JP" altLang="en-US" sz="1100" kern="100" dirty="0" smtClean="0">
                <a:solidFill>
                  <a:schemeClr val="tx1"/>
                </a:solidFill>
                <a:ea typeface="Meiryo UI"/>
                <a:cs typeface="Times New Roman"/>
              </a:rPr>
              <a:t>大阪・関西の取組み</a:t>
            </a:r>
            <a:r>
              <a:rPr lang="ja-JP" altLang="ja-JP" sz="1100" kern="100" dirty="0" smtClean="0">
                <a:solidFill>
                  <a:schemeClr val="tx1"/>
                </a:solidFill>
                <a:ea typeface="Meiryo UI"/>
                <a:cs typeface="Times New Roman"/>
              </a:rPr>
              <a:t>）</a:t>
            </a:r>
            <a:endParaRPr lang="ja-JP" altLang="ja-JP" sz="1100" kern="100" dirty="0">
              <a:solidFill>
                <a:schemeClr val="tx1"/>
              </a:solidFill>
              <a:ea typeface="ＭＳ 明朝"/>
              <a:cs typeface="Times New Roman"/>
            </a:endParaRPr>
          </a:p>
          <a:p>
            <a:pPr lvl="0" algn="just">
              <a:spcAft>
                <a:spcPts val="0"/>
              </a:spcAft>
            </a:pPr>
            <a:r>
              <a:rPr lang="ja-JP" altLang="en-US" sz="1100" b="1" kern="100" dirty="0" smtClean="0">
                <a:solidFill>
                  <a:schemeClr val="tx1"/>
                </a:solidFill>
                <a:ea typeface="Meiryo UI"/>
                <a:cs typeface="Times New Roman"/>
              </a:rPr>
              <a:t>○首都圏企業への</a:t>
            </a:r>
            <a:r>
              <a:rPr lang="ja-JP" altLang="ja-JP" sz="1100" b="1" kern="100" dirty="0" smtClean="0">
                <a:solidFill>
                  <a:schemeClr val="tx1"/>
                </a:solidFill>
                <a:ea typeface="Meiryo UI"/>
                <a:cs typeface="Times New Roman"/>
              </a:rPr>
              <a:t>大阪</a:t>
            </a:r>
            <a:r>
              <a:rPr lang="ja-JP" altLang="ja-JP" sz="1100" b="1" kern="100" dirty="0">
                <a:solidFill>
                  <a:schemeClr val="tx1"/>
                </a:solidFill>
                <a:ea typeface="Meiryo UI"/>
                <a:cs typeface="Times New Roman"/>
              </a:rPr>
              <a:t>・</a:t>
            </a:r>
            <a:r>
              <a:rPr lang="ja-JP" altLang="ja-JP" sz="1100" b="1" kern="100" dirty="0" smtClean="0">
                <a:solidFill>
                  <a:schemeClr val="tx1"/>
                </a:solidFill>
                <a:ea typeface="Meiryo UI"/>
                <a:cs typeface="Times New Roman"/>
              </a:rPr>
              <a:t>関西</a:t>
            </a:r>
            <a:r>
              <a:rPr lang="ja-JP" altLang="en-US" sz="1100" b="1" kern="100" dirty="0" smtClean="0">
                <a:solidFill>
                  <a:schemeClr val="tx1"/>
                </a:solidFill>
                <a:ea typeface="Meiryo UI"/>
                <a:cs typeface="Times New Roman"/>
              </a:rPr>
              <a:t>へ</a:t>
            </a:r>
            <a:r>
              <a:rPr lang="ja-JP" altLang="ja-JP" sz="1100" b="1" kern="100" dirty="0" smtClean="0">
                <a:solidFill>
                  <a:schemeClr val="tx1"/>
                </a:solidFill>
                <a:ea typeface="Meiryo UI"/>
                <a:cs typeface="Times New Roman"/>
              </a:rPr>
              <a:t>の</a:t>
            </a:r>
            <a:r>
              <a:rPr lang="ja-JP" altLang="en-US" sz="1100" b="1" kern="100" dirty="0" smtClean="0">
                <a:solidFill>
                  <a:schemeClr val="tx1"/>
                </a:solidFill>
                <a:ea typeface="Meiryo UI"/>
                <a:cs typeface="Times New Roman"/>
              </a:rPr>
              <a:t>更なる</a:t>
            </a:r>
            <a:r>
              <a:rPr lang="ja-JP" altLang="ja-JP" sz="1100" b="1" kern="100" dirty="0" smtClean="0">
                <a:solidFill>
                  <a:schemeClr val="tx1"/>
                </a:solidFill>
                <a:ea typeface="Meiryo UI"/>
                <a:cs typeface="Times New Roman"/>
              </a:rPr>
              <a:t>バックアップ拠点</a:t>
            </a:r>
            <a:r>
              <a:rPr lang="ja-JP" altLang="en-US" sz="1100" b="1" kern="100" dirty="0" smtClean="0">
                <a:solidFill>
                  <a:schemeClr val="tx1"/>
                </a:solidFill>
                <a:ea typeface="Meiryo UI"/>
                <a:cs typeface="Times New Roman"/>
              </a:rPr>
              <a:t>化やＢＣＰでの位置づけが進むよう、先行事例の情報発信等により</a:t>
            </a:r>
            <a:r>
              <a:rPr lang="ja-JP" altLang="ja-JP" sz="1100" b="1" kern="100" dirty="0" smtClean="0">
                <a:solidFill>
                  <a:schemeClr val="tx1"/>
                </a:solidFill>
                <a:ea typeface="Meiryo UI"/>
                <a:cs typeface="Times New Roman"/>
              </a:rPr>
              <a:t>優位性</a:t>
            </a:r>
            <a:r>
              <a:rPr lang="ja-JP" altLang="en-US" sz="1100" b="1" kern="100" dirty="0" smtClean="0">
                <a:solidFill>
                  <a:schemeClr val="tx1"/>
                </a:solidFill>
                <a:ea typeface="Meiryo UI"/>
                <a:cs typeface="Times New Roman"/>
              </a:rPr>
              <a:t>を</a:t>
            </a:r>
            <a:r>
              <a:rPr lang="ja-JP" altLang="ja-JP" sz="1100" b="1" kern="100" dirty="0" smtClean="0">
                <a:solidFill>
                  <a:schemeClr val="tx1"/>
                </a:solidFill>
                <a:ea typeface="Meiryo UI"/>
                <a:cs typeface="Times New Roman"/>
              </a:rPr>
              <a:t>アピール</a:t>
            </a:r>
            <a:r>
              <a:rPr lang="ja-JP" altLang="en-US" sz="1100" b="1" kern="100" dirty="0" smtClean="0">
                <a:solidFill>
                  <a:schemeClr val="tx1"/>
                </a:solidFill>
                <a:ea typeface="Meiryo UI"/>
                <a:cs typeface="Times New Roman"/>
              </a:rPr>
              <a:t>・首都圏企業</a:t>
            </a:r>
            <a:r>
              <a:rPr lang="ja-JP" altLang="en-US" sz="1100" b="1" kern="100" dirty="0">
                <a:solidFill>
                  <a:schemeClr val="tx1"/>
                </a:solidFill>
                <a:ea typeface="Meiryo UI"/>
                <a:cs typeface="Times New Roman"/>
              </a:rPr>
              <a:t>へ</a:t>
            </a:r>
            <a:r>
              <a:rPr lang="ja-JP" altLang="en-US" sz="1100" b="1" kern="100" dirty="0" smtClean="0">
                <a:solidFill>
                  <a:schemeClr val="tx1"/>
                </a:solidFill>
                <a:ea typeface="Meiryo UI"/>
                <a:cs typeface="Times New Roman"/>
              </a:rPr>
              <a:t>の具体的な働きかけを検討</a:t>
            </a:r>
            <a:endParaRPr lang="en-US" altLang="ja-JP" sz="1100" b="1" kern="100" dirty="0" smtClean="0">
              <a:solidFill>
                <a:schemeClr val="tx1"/>
              </a:solidFill>
              <a:ea typeface="Meiryo UI"/>
              <a:cs typeface="Times New Roman"/>
            </a:endParaRPr>
          </a:p>
          <a:p>
            <a:pPr lvl="0" algn="just">
              <a:spcAft>
                <a:spcPts val="0"/>
              </a:spcAft>
            </a:pPr>
            <a:r>
              <a:rPr lang="ja-JP" altLang="en-US" sz="1100" b="1" kern="100" dirty="0">
                <a:solidFill>
                  <a:schemeClr val="tx1"/>
                </a:solidFill>
                <a:ea typeface="Meiryo UI"/>
                <a:cs typeface="Times New Roman"/>
              </a:rPr>
              <a:t>○</a:t>
            </a:r>
            <a:r>
              <a:rPr lang="ja-JP" altLang="ja-JP" sz="1100" b="1" kern="100" dirty="0">
                <a:solidFill>
                  <a:schemeClr val="tx1"/>
                </a:solidFill>
                <a:ea typeface="Meiryo UI"/>
                <a:cs typeface="Times New Roman"/>
              </a:rPr>
              <a:t>被災</a:t>
            </a:r>
            <a:r>
              <a:rPr lang="ja-JP" altLang="ja-JP" sz="1100" b="1" kern="100" dirty="0" smtClean="0">
                <a:solidFill>
                  <a:schemeClr val="tx1"/>
                </a:solidFill>
                <a:ea typeface="Meiryo UI"/>
                <a:cs typeface="Times New Roman"/>
              </a:rPr>
              <a:t>企業</a:t>
            </a:r>
            <a:r>
              <a:rPr lang="ja-JP" altLang="en-US" sz="1100" b="1" kern="100" dirty="0" smtClean="0">
                <a:solidFill>
                  <a:schemeClr val="tx1"/>
                </a:solidFill>
                <a:ea typeface="Meiryo UI"/>
                <a:cs typeface="Times New Roman"/>
              </a:rPr>
              <a:t>が大阪</a:t>
            </a:r>
            <a:r>
              <a:rPr lang="ja-JP" altLang="en-US" sz="1100" b="1" kern="100" dirty="0">
                <a:solidFill>
                  <a:schemeClr val="tx1"/>
                </a:solidFill>
                <a:ea typeface="Meiryo UI"/>
                <a:cs typeface="Times New Roman"/>
              </a:rPr>
              <a:t>・</a:t>
            </a:r>
            <a:r>
              <a:rPr lang="ja-JP" altLang="en-US" sz="1100" b="1" kern="100" dirty="0" smtClean="0">
                <a:solidFill>
                  <a:schemeClr val="tx1"/>
                </a:solidFill>
                <a:ea typeface="Meiryo UI"/>
                <a:cs typeface="Times New Roman"/>
              </a:rPr>
              <a:t>関西へ機能を移す際の支援に関する仕組み</a:t>
            </a:r>
            <a:r>
              <a:rPr lang="ja-JP" altLang="en-US" sz="1100" b="1" kern="100" dirty="0">
                <a:solidFill>
                  <a:schemeClr val="tx1"/>
                </a:solidFill>
                <a:ea typeface="Meiryo UI"/>
                <a:cs typeface="Times New Roman"/>
              </a:rPr>
              <a:t>の検討</a:t>
            </a:r>
            <a:endParaRPr lang="en-US" altLang="ja-JP" sz="1100" b="1" kern="100" dirty="0" smtClean="0">
              <a:solidFill>
                <a:schemeClr val="tx1"/>
              </a:solidFill>
              <a:ea typeface="Meiryo UI"/>
              <a:cs typeface="Times New Roman"/>
            </a:endParaRPr>
          </a:p>
          <a:p>
            <a:pPr lvl="0" algn="just">
              <a:spcAft>
                <a:spcPts val="0"/>
              </a:spcAft>
            </a:pPr>
            <a:r>
              <a:rPr lang="ja-JP" altLang="en-US" sz="1100" b="1" kern="100" dirty="0" smtClean="0">
                <a:solidFill>
                  <a:schemeClr val="tx1"/>
                </a:solidFill>
                <a:ea typeface="Meiryo UI"/>
                <a:cs typeface="Times New Roman"/>
              </a:rPr>
              <a:t>○大阪・関西でバックアップ体制をとっている</a:t>
            </a:r>
            <a:r>
              <a:rPr lang="ja-JP" altLang="ja-JP" sz="1100" b="1" kern="100" dirty="0" smtClean="0">
                <a:solidFill>
                  <a:schemeClr val="tx1"/>
                </a:solidFill>
                <a:ea typeface="Meiryo UI"/>
                <a:cs typeface="Times New Roman"/>
              </a:rPr>
              <a:t>指定公共機関</a:t>
            </a:r>
            <a:r>
              <a:rPr lang="ja-JP" altLang="en-US" sz="1100" b="1" kern="100" dirty="0" smtClean="0">
                <a:solidFill>
                  <a:schemeClr val="tx1"/>
                </a:solidFill>
                <a:ea typeface="Meiryo UI"/>
                <a:cs typeface="Times New Roman"/>
              </a:rPr>
              <a:t>や業界団体と、大阪・関西の行政機関との発災時の連携体制の検討及び働きかけ</a:t>
            </a:r>
            <a:endParaRPr lang="ja-JP" altLang="ja-JP" sz="1100" b="1" kern="100" dirty="0" smtClean="0">
              <a:solidFill>
                <a:schemeClr val="tx1"/>
              </a:solidFill>
              <a:ea typeface="ＭＳ 明朝"/>
              <a:cs typeface="Times New Roman"/>
            </a:endParaRPr>
          </a:p>
          <a:p>
            <a:pPr lvl="0" algn="just">
              <a:spcAft>
                <a:spcPts val="0"/>
              </a:spcAft>
            </a:pPr>
            <a:r>
              <a:rPr lang="ja-JP" altLang="en-US" sz="1100" b="1" kern="100" dirty="0" smtClean="0">
                <a:solidFill>
                  <a:schemeClr val="tx1"/>
                </a:solidFill>
                <a:ea typeface="Meiryo UI"/>
                <a:cs typeface="Times New Roman"/>
              </a:rPr>
              <a:t>○</a:t>
            </a:r>
            <a:r>
              <a:rPr lang="ja-JP" altLang="ja-JP" sz="1100" b="1" kern="100" dirty="0" smtClean="0">
                <a:solidFill>
                  <a:schemeClr val="tx1"/>
                </a:solidFill>
                <a:ea typeface="Meiryo UI"/>
                <a:cs typeface="Times New Roman"/>
              </a:rPr>
              <a:t>サプライチェーン</a:t>
            </a:r>
            <a:r>
              <a:rPr lang="ja-JP" altLang="ja-JP" sz="1100" b="1" kern="100" dirty="0">
                <a:solidFill>
                  <a:schemeClr val="tx1"/>
                </a:solidFill>
                <a:ea typeface="Meiryo UI"/>
                <a:cs typeface="Times New Roman"/>
              </a:rPr>
              <a:t>の維持に向けた</a:t>
            </a:r>
            <a:r>
              <a:rPr lang="ja-JP" altLang="ja-JP" sz="1100" b="1" kern="100" dirty="0" smtClean="0">
                <a:solidFill>
                  <a:schemeClr val="tx1"/>
                </a:solidFill>
                <a:ea typeface="Meiryo UI"/>
                <a:cs typeface="Times New Roman"/>
              </a:rPr>
              <a:t>取組</a:t>
            </a:r>
            <a:r>
              <a:rPr lang="ja-JP" altLang="en-US" sz="1100" b="1" kern="100" dirty="0" smtClean="0">
                <a:solidFill>
                  <a:schemeClr val="tx1"/>
                </a:solidFill>
                <a:ea typeface="Meiryo UI"/>
                <a:cs typeface="Times New Roman"/>
              </a:rPr>
              <a:t>みの検討</a:t>
            </a:r>
            <a:endParaRPr lang="en-US" altLang="ja-JP" sz="1100" b="1" kern="100" dirty="0" smtClean="0">
              <a:solidFill>
                <a:schemeClr val="tx1"/>
              </a:solidFill>
              <a:ea typeface="Meiryo UI"/>
              <a:cs typeface="Times New Roman"/>
            </a:endParaRPr>
          </a:p>
          <a:p>
            <a:pPr lvl="0" algn="just">
              <a:spcAft>
                <a:spcPts val="0"/>
              </a:spcAft>
            </a:pPr>
            <a:endParaRPr lang="en-US" altLang="ja-JP" sz="1100" kern="100" dirty="0" smtClean="0">
              <a:solidFill>
                <a:schemeClr val="tx1"/>
              </a:solidFill>
              <a:ea typeface="Meiryo UI"/>
              <a:cs typeface="Times New Roman"/>
            </a:endParaRPr>
          </a:p>
          <a:p>
            <a:pPr algn="just">
              <a:spcAft>
                <a:spcPts val="0"/>
              </a:spcAft>
            </a:pPr>
            <a:r>
              <a:rPr lang="ja-JP" altLang="ja-JP" sz="1100" kern="100" dirty="0" smtClean="0">
                <a:solidFill>
                  <a:schemeClr val="tx1"/>
                </a:solidFill>
                <a:ea typeface="Meiryo UI"/>
                <a:cs typeface="Times New Roman"/>
              </a:rPr>
              <a:t>（</a:t>
            </a:r>
            <a:r>
              <a:rPr lang="ja-JP" altLang="ja-JP" sz="1100" kern="100" dirty="0">
                <a:solidFill>
                  <a:schemeClr val="tx1"/>
                </a:solidFill>
                <a:ea typeface="Meiryo UI"/>
                <a:cs typeface="Times New Roman"/>
              </a:rPr>
              <a:t>国への働きかけ）</a:t>
            </a:r>
            <a:endParaRPr lang="ja-JP" altLang="ja-JP" sz="1100" kern="100" dirty="0">
              <a:solidFill>
                <a:schemeClr val="tx1"/>
              </a:solidFill>
              <a:ea typeface="ＭＳ 明朝"/>
              <a:cs typeface="Times New Roman"/>
            </a:endParaRPr>
          </a:p>
          <a:p>
            <a:pPr lvl="0" algn="just">
              <a:spcAft>
                <a:spcPts val="0"/>
              </a:spcAft>
            </a:pPr>
            <a:r>
              <a:rPr lang="ja-JP" altLang="en-US" sz="1100" b="1" kern="100" dirty="0" smtClean="0">
                <a:solidFill>
                  <a:schemeClr val="tx1"/>
                </a:solidFill>
                <a:ea typeface="Meiryo UI"/>
                <a:cs typeface="Times New Roman"/>
              </a:rPr>
              <a:t>○</a:t>
            </a:r>
            <a:r>
              <a:rPr lang="ja-JP" altLang="ja-JP" sz="1100" b="1" kern="100" dirty="0" smtClean="0">
                <a:solidFill>
                  <a:schemeClr val="tx1"/>
                </a:solidFill>
                <a:ea typeface="Meiryo UI"/>
                <a:cs typeface="Times New Roman"/>
              </a:rPr>
              <a:t>バックアップ</a:t>
            </a:r>
            <a:r>
              <a:rPr lang="ja-JP" altLang="en-US" sz="1100" b="1" kern="100" dirty="0">
                <a:solidFill>
                  <a:schemeClr val="tx1"/>
                </a:solidFill>
                <a:ea typeface="Meiryo UI"/>
                <a:cs typeface="Times New Roman"/>
              </a:rPr>
              <a:t>に</a:t>
            </a:r>
            <a:r>
              <a:rPr lang="ja-JP" altLang="ja-JP" sz="1100" b="1" kern="100" dirty="0" smtClean="0">
                <a:solidFill>
                  <a:schemeClr val="tx1"/>
                </a:solidFill>
                <a:ea typeface="Meiryo UI"/>
                <a:cs typeface="Times New Roman"/>
              </a:rPr>
              <a:t>取り組む</a:t>
            </a:r>
            <a:r>
              <a:rPr lang="ja-JP" altLang="ja-JP" sz="1100" b="1" kern="100" dirty="0">
                <a:solidFill>
                  <a:schemeClr val="tx1"/>
                </a:solidFill>
                <a:ea typeface="Meiryo UI"/>
                <a:cs typeface="Times New Roman"/>
              </a:rPr>
              <a:t>企業への資金面等での支援（例：税制優遇や低利融資等）</a:t>
            </a:r>
            <a:endParaRPr lang="ja-JP" altLang="ja-JP" sz="1100" b="1" kern="100" dirty="0">
              <a:solidFill>
                <a:schemeClr val="tx1"/>
              </a:solidFill>
              <a:ea typeface="ＭＳ 明朝"/>
              <a:cs typeface="Times New Roman"/>
            </a:endParaRPr>
          </a:p>
          <a:p>
            <a:pPr lvl="0" algn="just">
              <a:spcAft>
                <a:spcPts val="0"/>
              </a:spcAft>
            </a:pPr>
            <a:r>
              <a:rPr lang="ja-JP" altLang="en-US" sz="1100" b="1" kern="100" dirty="0" smtClean="0">
                <a:solidFill>
                  <a:schemeClr val="tx1"/>
                </a:solidFill>
                <a:ea typeface="Meiryo UI"/>
                <a:cs typeface="Times New Roman"/>
              </a:rPr>
              <a:t>○</a:t>
            </a:r>
            <a:r>
              <a:rPr lang="ja-JP" altLang="ja-JP" sz="1100" b="1" kern="100" dirty="0" smtClean="0">
                <a:solidFill>
                  <a:schemeClr val="tx1"/>
                </a:solidFill>
                <a:ea typeface="Meiryo UI"/>
                <a:cs typeface="Times New Roman"/>
              </a:rPr>
              <a:t>企業</a:t>
            </a:r>
            <a:r>
              <a:rPr lang="ja-JP" altLang="ja-JP" sz="1100" b="1" kern="100" dirty="0">
                <a:solidFill>
                  <a:schemeClr val="tx1"/>
                </a:solidFill>
                <a:ea typeface="Meiryo UI"/>
                <a:cs typeface="Times New Roman"/>
              </a:rPr>
              <a:t>の一極集中是正に向け、平時よりの機能</a:t>
            </a:r>
            <a:r>
              <a:rPr lang="ja-JP" altLang="ja-JP" sz="1100" b="1" kern="100" dirty="0" smtClean="0">
                <a:solidFill>
                  <a:schemeClr val="tx1"/>
                </a:solidFill>
                <a:ea typeface="Meiryo UI"/>
                <a:cs typeface="Times New Roman"/>
              </a:rPr>
              <a:t>分散促進</a:t>
            </a:r>
            <a:r>
              <a:rPr lang="ja-JP" altLang="ja-JP" sz="1100" b="1" kern="100" dirty="0">
                <a:solidFill>
                  <a:schemeClr val="tx1"/>
                </a:solidFill>
                <a:ea typeface="Meiryo UI"/>
                <a:cs typeface="Times New Roman"/>
              </a:rPr>
              <a:t>への啓発</a:t>
            </a:r>
            <a:r>
              <a:rPr lang="en-US" altLang="ja-JP" sz="1100" b="1" kern="100" dirty="0">
                <a:solidFill>
                  <a:schemeClr val="tx1"/>
                </a:solidFill>
                <a:ea typeface="ＭＳ 明朝"/>
                <a:cs typeface="Times New Roman"/>
              </a:rPr>
              <a:t> </a:t>
            </a:r>
            <a:endParaRPr lang="ja-JP" altLang="ja-JP" sz="1100" b="1" kern="100" dirty="0">
              <a:solidFill>
                <a:schemeClr val="tx1"/>
              </a:solidFill>
              <a:ea typeface="ＭＳ 明朝"/>
              <a:cs typeface="Times New Roman"/>
            </a:endParaRPr>
          </a:p>
        </p:txBody>
      </p:sp>
      <p:sp>
        <p:nvSpPr>
          <p:cNvPr id="29" name="角丸四角形 28"/>
          <p:cNvSpPr/>
          <p:nvPr/>
        </p:nvSpPr>
        <p:spPr>
          <a:xfrm>
            <a:off x="424264" y="5733439"/>
            <a:ext cx="1152000" cy="216000"/>
          </a:xfrm>
          <a:prstGeom prst="round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行政分野</a:t>
            </a:r>
            <a:endParaRPr kumimoji="1"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角丸四角形 29"/>
          <p:cNvSpPr/>
          <p:nvPr/>
        </p:nvSpPr>
        <p:spPr>
          <a:xfrm>
            <a:off x="6760968" y="5733439"/>
            <a:ext cx="1152000" cy="216000"/>
          </a:xfrm>
          <a:prstGeom prst="round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経済</a:t>
            </a:r>
            <a:r>
              <a:rPr lang="ja-JP" altLang="en-US" sz="1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分野</a:t>
            </a:r>
            <a:endParaRPr kumimoji="1"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1"/>
          <p:cNvSpPr txBox="1">
            <a:spLocks/>
          </p:cNvSpPr>
          <p:nvPr/>
        </p:nvSpPr>
        <p:spPr>
          <a:xfrm>
            <a:off x="36000" y="0"/>
            <a:ext cx="12708000" cy="360000"/>
          </a:xfrm>
          <a:prstGeom prst="rect">
            <a:avLst/>
          </a:prstGeom>
          <a:ln/>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altLang="en-US" sz="1400" b="1" kern="100" dirty="0">
                <a:solidFill>
                  <a:srgbClr val="FFFFFF"/>
                </a:solidFill>
                <a:latin typeface="Meiryo UI" panose="020B0604030504040204" pitchFamily="50" charset="-128"/>
                <a:ea typeface="Meiryo UI" panose="020B0604030504040204" pitchFamily="50" charset="-128"/>
                <a:cs typeface="Meiryo UI" panose="020B0604030504040204" pitchFamily="50" charset="-128"/>
              </a:rPr>
              <a:t>首都機能のバックアップに係る中間的な整理（案</a:t>
            </a:r>
            <a:r>
              <a:rPr lang="ja-JP" altLang="en-US" sz="1400" b="1" kern="100"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b="1" kern="100" dirty="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3" name="表 32"/>
          <p:cNvGraphicFramePr>
            <a:graphicFrameLocks noGrp="1"/>
          </p:cNvGraphicFramePr>
          <p:nvPr>
            <p:extLst>
              <p:ext uri="{D42A27DB-BD31-4B8C-83A1-F6EECF244321}">
                <p14:modId xmlns:p14="http://schemas.microsoft.com/office/powerpoint/2010/main" val="2749084311"/>
              </p:ext>
            </p:extLst>
          </p:nvPr>
        </p:nvGraphicFramePr>
        <p:xfrm>
          <a:off x="306182" y="792878"/>
          <a:ext cx="12195734" cy="2804160"/>
        </p:xfrm>
        <a:graphic>
          <a:graphicData uri="http://schemas.openxmlformats.org/drawingml/2006/table">
            <a:tbl>
              <a:tblPr firstRow="1" bandRow="1">
                <a:tableStyleId>{5C22544A-7EE6-4342-B048-85BDC9FD1C3A}</a:tableStyleId>
              </a:tblPr>
              <a:tblGrid>
                <a:gridCol w="6097867"/>
                <a:gridCol w="6097867"/>
              </a:tblGrid>
              <a:tr h="238606">
                <a:tc>
                  <a:txBody>
                    <a:bodyPr/>
                    <a:lstStyle/>
                    <a:p>
                      <a:pPr algn="ctr">
                        <a:lnSpc>
                          <a:spcPct val="100000"/>
                        </a:lnSpc>
                      </a:pP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行政分野</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lnSpc>
                          <a:spcPct val="100000"/>
                        </a:lnSpc>
                      </a:pP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経済分野</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a:tc>
              </a:tr>
              <a:tr h="2190616">
                <a:tc>
                  <a:txBody>
                    <a:bodyPr/>
                    <a:lstStyle/>
                    <a:p>
                      <a:pPr marL="180975" marR="0" indent="-180975" algn="l" defTabSz="1280160" rtl="0" eaLnBrk="1" fontAlgn="auto" latinLnBrk="0" hangingPunct="1">
                        <a:lnSpc>
                          <a:spcPts val="16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○発災後の時間軸（応急期、復旧期、復興期）に応じて考える必要。</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1280160" rtl="0" eaLnBrk="1" fontAlgn="auto" latinLnBrk="0" hangingPunct="1">
                        <a:lnSpc>
                          <a:spcPts val="16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○各省庁のニーズ把握が必要であるが、実際にどう情報を得るかは課題。</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1280160" rtl="0" eaLnBrk="1" fontAlgn="auto" latinLnBrk="0" hangingPunct="1">
                        <a:lnSpc>
                          <a:spcPts val="16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○首都圏での体制構築が計画のように進まないことはありえる。その間、どこかが一時的に機能を代行すれば、首都圏側は限られたリソースを応急対策等に注力することができる。</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1280160" rtl="0" eaLnBrk="1" fontAlgn="auto" latinLnBrk="0" hangingPunct="1">
                        <a:lnSpc>
                          <a:spcPts val="16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○国の権限を府市が即座に受けることは難しいので、地方支分部局等が受皿になれるのか、それに対して地方がどうサポートできるのかを整理してはどうか。</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1280160" rtl="0" eaLnBrk="1" fontAlgn="auto" latinLnBrk="0" hangingPunct="1">
                        <a:lnSpc>
                          <a:spcPts val="16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○中央省庁の受援も考えてはどうか。大阪・関西に持ってくるだけでなく、大阪・関西として何ができるかを考えると検討に広がりが出る。発災時は施設以上に、人材の損失が大きい。</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1280160" rtl="0" eaLnBrk="1" fontAlgn="auto" latinLnBrk="0" hangingPunct="1">
                        <a:lnSpc>
                          <a:spcPts val="16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○司令塔機能というと限定されるので、各省庁の応急対策業務を検討すると良い。例えば権限や高度な判断が不要な業務であれば受け取りやすい。</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1280160" rtl="0" eaLnBrk="1" fontAlgn="auto" latinLnBrk="0" hangingPunct="1">
                        <a:lnSpc>
                          <a:spcPts val="16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○中央省庁がバックアップを考えるため、大阪・関西が提供できることを示していけるとよい。</a:t>
                      </a:r>
                    </a:p>
                  </a:txBody>
                  <a:tcPr>
                    <a:solidFill>
                      <a:schemeClr val="accent1">
                        <a:lumMod val="20000"/>
                        <a:lumOff val="80000"/>
                      </a:schemeClr>
                    </a:solidFill>
                  </a:tcPr>
                </a:tc>
                <a:tc>
                  <a:txBody>
                    <a:bodyPr/>
                    <a:lstStyle/>
                    <a:p>
                      <a:pPr marL="180975" marR="0" indent="-180975" algn="l" defTabSz="1280160" rtl="0" eaLnBrk="1" fontAlgn="auto" latinLnBrk="0" hangingPunct="1">
                        <a:lnSpc>
                          <a:spcPts val="16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○企業にとってバックアップは新規投資。大阪・関西にバックアップ拠点を設けてもらうには投資先としての魅力が前提。</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1280160" rtl="0" eaLnBrk="1" fontAlgn="auto" latinLnBrk="0" hangingPunct="1">
                        <a:lnSpc>
                          <a:spcPts val="16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○「バックアップといえば大阪」というストーリーとムーブメントづくりが必要。大阪における体制の先進的な事例を集めて示すことができればよい。</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1280160" rtl="0" eaLnBrk="1" fontAlgn="auto" latinLnBrk="0" hangingPunct="1">
                        <a:lnSpc>
                          <a:spcPts val="16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○指定公共機関では首都圏外のバックアップ体制の検討が進んでいるはずであり、把握すべき。</a:t>
                      </a:r>
                    </a:p>
                    <a:p>
                      <a:pPr marL="180975" indent="-180975">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○国が支援を要請できる業界団体の臨時本部が大阪・関西にあってもいいのではないか。</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1280160" rtl="0" eaLnBrk="1" fontAlgn="auto" latinLnBrk="0" hangingPunct="1">
                        <a:lnSpc>
                          <a:spcPts val="16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○大規模災害では、復興支援後に景気が低迷し、一定期間ビジネスが難しい環境が続くことが、これまでの統計等から明らかであり、そうしたことが首都圏でも起こり得るという点も訴求すべきではないか。</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1280160" rtl="0" eaLnBrk="1" fontAlgn="auto" latinLnBrk="0" hangingPunct="1">
                        <a:lnSpc>
                          <a:spcPts val="16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○首都圏と大阪間でのサプライチェーン確保や生産協定は大阪も強くする。中小企業などの場合、業界団体などを通じた取組みも考えられる。</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○経済活動にとって重要な空港・港湾機能をどのように代替できるのかも示すべき。</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1">
                        <a:lumMod val="20000"/>
                        <a:lumOff val="80000"/>
                      </a:schemeClr>
                    </a:solidFill>
                  </a:tcPr>
                </a:tc>
              </a:tr>
            </a:tbl>
          </a:graphicData>
        </a:graphic>
      </p:graphicFrame>
      <p:sp>
        <p:nvSpPr>
          <p:cNvPr id="38" name="角丸四角形 37"/>
          <p:cNvSpPr/>
          <p:nvPr/>
        </p:nvSpPr>
        <p:spPr>
          <a:xfrm>
            <a:off x="208112" y="480120"/>
            <a:ext cx="1872000" cy="252000"/>
          </a:xfrm>
          <a:prstGeom prst="roundRect">
            <a:avLst>
              <a:gd name="adj" fmla="val 0"/>
            </a:avLst>
          </a:prstGeom>
          <a:gradFill>
            <a:gsLst>
              <a:gs pos="0">
                <a:schemeClr val="tx2">
                  <a:lumMod val="40000"/>
                  <a:lumOff val="60000"/>
                </a:schemeClr>
              </a:gs>
              <a:gs pos="50000">
                <a:schemeClr val="bg1"/>
              </a:gs>
              <a:gs pos="100000">
                <a:schemeClr val="tx2">
                  <a:lumMod val="40000"/>
                  <a:lumOff val="60000"/>
                </a:schemeClr>
              </a:gs>
            </a:gsLst>
            <a:lin ang="5400000" scaled="0"/>
          </a:gra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■主な意見（第</a:t>
            </a:r>
            <a:r>
              <a:rPr lang="en-US" altLang="ja-JP" sz="1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回、第</a:t>
            </a:r>
            <a:r>
              <a:rPr lang="en-US" altLang="ja-JP" sz="1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 name="直線コネクタ 11"/>
          <p:cNvCxnSpPr/>
          <p:nvPr/>
        </p:nvCxnSpPr>
        <p:spPr>
          <a:xfrm>
            <a:off x="204863" y="8628374"/>
            <a:ext cx="12391873" cy="0"/>
          </a:xfrm>
          <a:prstGeom prst="line">
            <a:avLst/>
          </a:prstGeom>
          <a:ln w="19050">
            <a:solidFill>
              <a:schemeClr val="tx2"/>
            </a:solidFill>
            <a:prstDash val="sysDot"/>
          </a:ln>
        </p:spPr>
        <p:style>
          <a:lnRef idx="1">
            <a:schemeClr val="accent1"/>
          </a:lnRef>
          <a:fillRef idx="0">
            <a:schemeClr val="accent1"/>
          </a:fillRef>
          <a:effectRef idx="0">
            <a:schemeClr val="accent1"/>
          </a:effectRef>
          <a:fontRef idx="minor">
            <a:schemeClr val="tx1"/>
          </a:fontRef>
        </p:style>
      </p:cxnSp>
      <p:sp>
        <p:nvSpPr>
          <p:cNvPr id="58" name="正方形/長方形 57"/>
          <p:cNvSpPr/>
          <p:nvPr/>
        </p:nvSpPr>
        <p:spPr>
          <a:xfrm>
            <a:off x="280120" y="8745579"/>
            <a:ext cx="1728000" cy="246221"/>
          </a:xfrm>
          <a:prstGeom prst="rect">
            <a:avLst/>
          </a:prstGeom>
          <a:noFill/>
          <a:ln cmpd="dbl">
            <a:noFill/>
          </a:ln>
        </p:spPr>
        <p:txBody>
          <a:bodyPr wrap="square">
            <a:spAutoFit/>
          </a:bodyPr>
          <a:lstStyle/>
          <a:p>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今後のスケジュール</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案）</a:t>
            </a:r>
            <a:endParaRPr lang="ja-JP" altLang="en-US" sz="10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3679829286"/>
              </p:ext>
            </p:extLst>
          </p:nvPr>
        </p:nvGraphicFramePr>
        <p:xfrm>
          <a:off x="1754832" y="8708082"/>
          <a:ext cx="10766646" cy="808615"/>
        </p:xfrm>
        <a:graphic>
          <a:graphicData uri="http://schemas.openxmlformats.org/drawingml/2006/table">
            <a:tbl>
              <a:tblPr firstRow="1" bandRow="1">
                <a:tableStyleId>{5C22544A-7EE6-4342-B048-85BDC9FD1C3A}</a:tableStyleId>
              </a:tblPr>
              <a:tblGrid>
                <a:gridCol w="1794441"/>
                <a:gridCol w="1794441"/>
                <a:gridCol w="1794441"/>
                <a:gridCol w="1794441"/>
                <a:gridCol w="1794441"/>
                <a:gridCol w="1794441"/>
              </a:tblGrid>
              <a:tr h="196974">
                <a:tc>
                  <a:txBody>
                    <a:bodyPr/>
                    <a:lstStyle/>
                    <a:p>
                      <a:pPr algn="ctr"/>
                      <a:r>
                        <a:rPr kumimoji="1" lang="en-US" altLang="ja-JP" sz="1000" dirty="0" smtClean="0">
                          <a:latin typeface="Meiryo UI" panose="020B0604030504040204" pitchFamily="50" charset="-128"/>
                          <a:ea typeface="Meiryo UI" panose="020B0604030504040204" pitchFamily="50" charset="-128"/>
                        </a:rPr>
                        <a:t>10</a:t>
                      </a:r>
                      <a:r>
                        <a:rPr kumimoji="1" lang="ja-JP" altLang="en-US" sz="1000" dirty="0" smtClean="0">
                          <a:latin typeface="Meiryo UI" panose="020B0604030504040204" pitchFamily="50" charset="-128"/>
                          <a:ea typeface="Meiryo UI" panose="020B0604030504040204" pitchFamily="50" charset="-128"/>
                        </a:rPr>
                        <a:t>月</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000" dirty="0" smtClean="0">
                          <a:latin typeface="Meiryo UI" panose="020B0604030504040204" pitchFamily="50" charset="-128"/>
                          <a:ea typeface="Meiryo UI" panose="020B0604030504040204" pitchFamily="50" charset="-128"/>
                        </a:rPr>
                        <a:t>11</a:t>
                      </a:r>
                      <a:r>
                        <a:rPr kumimoji="1" lang="ja-JP" altLang="en-US" sz="1000" dirty="0" smtClean="0">
                          <a:latin typeface="Meiryo UI" panose="020B0604030504040204" pitchFamily="50" charset="-128"/>
                          <a:ea typeface="Meiryo UI" panose="020B0604030504040204" pitchFamily="50" charset="-128"/>
                        </a:rPr>
                        <a:t>月</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000" dirty="0" smtClean="0">
                          <a:latin typeface="Meiryo UI" panose="020B0604030504040204" pitchFamily="50" charset="-128"/>
                          <a:ea typeface="Meiryo UI" panose="020B0604030504040204" pitchFamily="50" charset="-128"/>
                        </a:rPr>
                        <a:t>12</a:t>
                      </a:r>
                      <a:r>
                        <a:rPr kumimoji="1" lang="ja-JP" altLang="en-US" sz="1000" dirty="0" smtClean="0">
                          <a:latin typeface="Meiryo UI" panose="020B0604030504040204" pitchFamily="50" charset="-128"/>
                          <a:ea typeface="Meiryo UI" panose="020B0604030504040204" pitchFamily="50" charset="-128"/>
                        </a:rPr>
                        <a:t>月</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000" dirty="0" smtClean="0">
                          <a:latin typeface="Meiryo UI" panose="020B0604030504040204" pitchFamily="50" charset="-128"/>
                          <a:ea typeface="Meiryo UI" panose="020B0604030504040204" pitchFamily="50" charset="-128"/>
                        </a:rPr>
                        <a:t>1</a:t>
                      </a:r>
                      <a:r>
                        <a:rPr kumimoji="1" lang="ja-JP" altLang="en-US" sz="1000" dirty="0" smtClean="0">
                          <a:latin typeface="Meiryo UI" panose="020B0604030504040204" pitchFamily="50" charset="-128"/>
                          <a:ea typeface="Meiryo UI" panose="020B0604030504040204" pitchFamily="50" charset="-128"/>
                        </a:rPr>
                        <a:t>月</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000" dirty="0" smtClean="0">
                          <a:latin typeface="Meiryo UI" panose="020B0604030504040204" pitchFamily="50" charset="-128"/>
                          <a:ea typeface="Meiryo UI" panose="020B0604030504040204" pitchFamily="50" charset="-128"/>
                        </a:rPr>
                        <a:t>2</a:t>
                      </a:r>
                      <a:r>
                        <a:rPr kumimoji="1" lang="ja-JP" altLang="en-US" sz="1000" dirty="0" smtClean="0">
                          <a:latin typeface="Meiryo UI" panose="020B0604030504040204" pitchFamily="50" charset="-128"/>
                          <a:ea typeface="Meiryo UI" panose="020B0604030504040204" pitchFamily="50" charset="-128"/>
                        </a:rPr>
                        <a:t>月</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000" dirty="0" smtClean="0">
                          <a:latin typeface="Meiryo UI" panose="020B0604030504040204" pitchFamily="50" charset="-128"/>
                          <a:ea typeface="Meiryo UI" panose="020B0604030504040204" pitchFamily="50" charset="-128"/>
                        </a:rPr>
                        <a:t>3</a:t>
                      </a:r>
                      <a:r>
                        <a:rPr kumimoji="1" lang="ja-JP" altLang="en-US" sz="1000" dirty="0" smtClean="0">
                          <a:latin typeface="Meiryo UI" panose="020B0604030504040204" pitchFamily="50" charset="-128"/>
                          <a:ea typeface="Meiryo UI" panose="020B0604030504040204" pitchFamily="50" charset="-128"/>
                        </a:rPr>
                        <a:t>月</a:t>
                      </a:r>
                      <a:endParaRPr kumimoji="1" lang="ja-JP" altLang="en-US" sz="1000" dirty="0">
                        <a:latin typeface="Meiryo UI" panose="020B0604030504040204" pitchFamily="50" charset="-128"/>
                        <a:ea typeface="Meiryo UI" panose="020B0604030504040204" pitchFamily="50" charset="-128"/>
                      </a:endParaRPr>
                    </a:p>
                  </a:txBody>
                  <a:tcPr/>
                </a:tc>
              </a:tr>
              <a:tr h="564775">
                <a:tc>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endParaRPr kumimoji="1" lang="ja-JP" altLang="en-US" sz="1200">
                        <a:latin typeface="Meiryo UI" panose="020B0604030504040204" pitchFamily="50" charset="-128"/>
                        <a:ea typeface="Meiryo UI" panose="020B0604030504040204" pitchFamily="50" charset="-128"/>
                      </a:endParaRP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tr>
            </a:tbl>
          </a:graphicData>
        </a:graphic>
      </p:graphicFrame>
      <p:sp>
        <p:nvSpPr>
          <p:cNvPr id="59" name="右矢印 58"/>
          <p:cNvSpPr/>
          <p:nvPr/>
        </p:nvSpPr>
        <p:spPr>
          <a:xfrm>
            <a:off x="1804689" y="9031644"/>
            <a:ext cx="5328528" cy="180000"/>
          </a:xfrm>
          <a:prstGeom prst="right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正方形/長方形 59"/>
          <p:cNvSpPr/>
          <p:nvPr/>
        </p:nvSpPr>
        <p:spPr>
          <a:xfrm>
            <a:off x="2511158" y="9001447"/>
            <a:ext cx="3457594" cy="230832"/>
          </a:xfrm>
          <a:prstGeom prst="rect">
            <a:avLst/>
          </a:prstGeom>
          <a:noFill/>
          <a:ln cmpd="dbl">
            <a:noFill/>
          </a:ln>
        </p:spPr>
        <p:txBody>
          <a:bodyPr wrap="square">
            <a:sp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調査・検討作業（ヒアリング、アンケートなど）</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円/楕円 15"/>
          <p:cNvSpPr/>
          <p:nvPr/>
        </p:nvSpPr>
        <p:spPr>
          <a:xfrm>
            <a:off x="8345016" y="9069947"/>
            <a:ext cx="4032448" cy="30496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smtClean="0">
                <a:latin typeface="Meiryo UI" panose="020B0604030504040204" pitchFamily="50" charset="-128"/>
                <a:ea typeface="Meiryo UI" panose="020B0604030504040204" pitchFamily="50" charset="-128"/>
              </a:rPr>
              <a:t>第</a:t>
            </a:r>
            <a:r>
              <a:rPr kumimoji="1" lang="en-US" altLang="ja-JP" sz="1000" b="1" dirty="0" smtClean="0">
                <a:latin typeface="Meiryo UI" panose="020B0604030504040204" pitchFamily="50" charset="-128"/>
                <a:ea typeface="Meiryo UI" panose="020B0604030504040204" pitchFamily="50" charset="-128"/>
              </a:rPr>
              <a:t>4</a:t>
            </a:r>
            <a:r>
              <a:rPr kumimoji="1" lang="ja-JP" altLang="en-US" sz="1000" b="1" dirty="0" smtClean="0">
                <a:latin typeface="Meiryo UI" panose="020B0604030504040204" pitchFamily="50" charset="-128"/>
                <a:ea typeface="Meiryo UI" panose="020B0604030504040204" pitchFamily="50" charset="-128"/>
              </a:rPr>
              <a:t>回（第</a:t>
            </a:r>
            <a:r>
              <a:rPr kumimoji="1" lang="en-US" altLang="ja-JP" sz="1000" b="1" dirty="0" smtClean="0">
                <a:latin typeface="Meiryo UI" panose="020B0604030504040204" pitchFamily="50" charset="-128"/>
                <a:ea typeface="Meiryo UI" panose="020B0604030504040204" pitchFamily="50" charset="-128"/>
              </a:rPr>
              <a:t>5</a:t>
            </a:r>
            <a:r>
              <a:rPr kumimoji="1" lang="ja-JP" altLang="en-US" sz="1000" b="1" dirty="0" smtClean="0">
                <a:latin typeface="Meiryo UI" panose="020B0604030504040204" pitchFamily="50" charset="-128"/>
                <a:ea typeface="Meiryo UI" panose="020B0604030504040204" pitchFamily="50" charset="-128"/>
              </a:rPr>
              <a:t>回）研究会</a:t>
            </a:r>
            <a:endParaRPr kumimoji="1" lang="ja-JP" altLang="en-US" sz="1000" b="1" dirty="0">
              <a:latin typeface="Meiryo UI" panose="020B0604030504040204" pitchFamily="50" charset="-128"/>
              <a:ea typeface="Meiryo UI" panose="020B0604030504040204" pitchFamily="50" charset="-128"/>
            </a:endParaRPr>
          </a:p>
        </p:txBody>
      </p:sp>
      <p:sp>
        <p:nvSpPr>
          <p:cNvPr id="62" name="右矢印 61"/>
          <p:cNvSpPr/>
          <p:nvPr/>
        </p:nvSpPr>
        <p:spPr>
          <a:xfrm>
            <a:off x="6184776" y="9180619"/>
            <a:ext cx="2088232" cy="213384"/>
          </a:xfrm>
          <a:prstGeom prst="right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正方形/長方形 62"/>
          <p:cNvSpPr/>
          <p:nvPr/>
        </p:nvSpPr>
        <p:spPr>
          <a:xfrm>
            <a:off x="6251908" y="9159180"/>
            <a:ext cx="1517044" cy="230832"/>
          </a:xfrm>
          <a:prstGeom prst="rect">
            <a:avLst/>
          </a:prstGeom>
          <a:noFill/>
          <a:ln cmpd="dbl">
            <a:noFill/>
          </a:ln>
        </p:spPr>
        <p:txBody>
          <a:bodyPr wrap="square">
            <a:sp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報告案作成</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右矢印 63"/>
          <p:cNvSpPr/>
          <p:nvPr/>
        </p:nvSpPr>
        <p:spPr>
          <a:xfrm>
            <a:off x="1791840" y="9378915"/>
            <a:ext cx="10657632" cy="180000"/>
          </a:xfrm>
          <a:prstGeom prst="right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正方形/長方形 64"/>
          <p:cNvSpPr/>
          <p:nvPr/>
        </p:nvSpPr>
        <p:spPr>
          <a:xfrm>
            <a:off x="2511158" y="9359865"/>
            <a:ext cx="3457594" cy="230832"/>
          </a:xfrm>
          <a:prstGeom prst="rect">
            <a:avLst/>
          </a:prstGeom>
          <a:noFill/>
          <a:ln cmpd="dbl">
            <a:noFill/>
          </a:ln>
        </p:spPr>
        <p:txBody>
          <a:bodyPr wrap="square">
            <a:sp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取組みの具体化に向けた調整</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7" name="グループ化 16"/>
          <p:cNvGrpSpPr/>
          <p:nvPr/>
        </p:nvGrpSpPr>
        <p:grpSpPr>
          <a:xfrm>
            <a:off x="280120" y="3979993"/>
            <a:ext cx="12240704" cy="1455018"/>
            <a:chOff x="280120" y="3610372"/>
            <a:chExt cx="12240704" cy="1455018"/>
          </a:xfrm>
        </p:grpSpPr>
        <p:grpSp>
          <p:nvGrpSpPr>
            <p:cNvPr id="10" name="グループ化 9"/>
            <p:cNvGrpSpPr/>
            <p:nvPr/>
          </p:nvGrpSpPr>
          <p:grpSpPr>
            <a:xfrm>
              <a:off x="280120" y="3730005"/>
              <a:ext cx="12240704" cy="1335385"/>
              <a:chOff x="280120" y="3523506"/>
              <a:chExt cx="12240704" cy="1335385"/>
            </a:xfrm>
          </p:grpSpPr>
          <p:sp>
            <p:nvSpPr>
              <p:cNvPr id="44" name="角丸四角形 43"/>
              <p:cNvSpPr/>
              <p:nvPr/>
            </p:nvSpPr>
            <p:spPr>
              <a:xfrm>
                <a:off x="280120" y="3523506"/>
                <a:ext cx="5904000" cy="828000"/>
              </a:xfrm>
              <a:prstGeom prst="roundRect">
                <a:avLst>
                  <a:gd name="adj" fmla="val 4296"/>
                </a:avLst>
              </a:prstGeom>
              <a:noFill/>
              <a:ln>
                <a:solidFill>
                  <a:schemeClr val="accent5"/>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tIns="108000" rtlCol="0" anchor="t" anchorCtr="0"/>
              <a:lstStyle/>
              <a:p>
                <a:pPr>
                  <a:spcAft>
                    <a:spcPts val="300"/>
                  </a:spcAft>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での業務継続計画等の検討状況も参考にしながら、新たに国に求めていく</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べき内容</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と地元側の</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体制整備を検討。</a:t>
                </a:r>
              </a:p>
              <a:p>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中央省庁</a:t>
                </a:r>
                <a:r>
                  <a:rPr lang="ja-JP"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lang="ja-JP"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の整理と大阪・関西としてできる業務の洗い出し</a:t>
                </a:r>
                <a:endPar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（応急対策業務や継続すべき一般業務の代替など）</a:t>
                </a:r>
              </a:p>
              <a:p>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地方支分部局を含めた大阪・関西による代行・支援の手法の</a:t>
                </a:r>
                <a:r>
                  <a:rPr lang="ja-JP"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a:t>
                </a:r>
                <a:endParaRPr lang="ja-JP"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角丸四角形 44"/>
              <p:cNvSpPr/>
              <p:nvPr/>
            </p:nvSpPr>
            <p:spPr>
              <a:xfrm>
                <a:off x="6616824" y="3523506"/>
                <a:ext cx="5904000" cy="828000"/>
              </a:xfrm>
              <a:prstGeom prst="roundRect">
                <a:avLst>
                  <a:gd name="adj" fmla="val 5453"/>
                </a:avLst>
              </a:prstGeom>
              <a:noFill/>
              <a:ln>
                <a:solidFill>
                  <a:schemeClr val="accent5"/>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tIns="108000" rtlCol="0" anchor="t" anchorCtr="0"/>
              <a:lstStyle/>
              <a:p>
                <a:pPr>
                  <a:spcAft>
                    <a:spcPts val="300"/>
                  </a:spcAft>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・関西での民間での首都</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被災時</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のバックアップ事例の収集を基に</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、首都圏の事業者等に働きかけるための整理。</a:t>
                </a:r>
                <a:endPar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指定</a:t>
                </a:r>
                <a:r>
                  <a:rPr lang="ja-JP"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公共機関等の首都機能継続</a:t>
                </a:r>
                <a:r>
                  <a:rPr lang="ja-JP"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関わる事業者の大阪・関西での</a:t>
                </a:r>
                <a:r>
                  <a:rPr lang="ja-JP"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バックアップ状況の把握（ヒアリング）</a:t>
                </a:r>
                <a:endParaRPr lang="ja-JP"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首都圏</a:t>
                </a:r>
                <a:r>
                  <a:rPr lang="ja-JP"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企業の大阪・関西でのバックアップの状況や今後の検討可能性、課題の整理（</a:t>
                </a:r>
                <a:r>
                  <a:rPr lang="ja-JP"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アンケート）</a:t>
                </a:r>
                <a:endParaRPr lang="ja-JP"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物流</a:t>
                </a:r>
                <a:r>
                  <a:rPr lang="ja-JP"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・交通（空港・港湾など）におけるバックアップ機能の状況の整理</a:t>
                </a:r>
              </a:p>
              <a:p>
                <a:endParaRPr lang="ja-JP"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角丸四角形 45"/>
              <p:cNvSpPr/>
              <p:nvPr/>
            </p:nvSpPr>
            <p:spPr>
              <a:xfrm>
                <a:off x="2889606" y="4606891"/>
                <a:ext cx="7056784" cy="252000"/>
              </a:xfrm>
              <a:prstGeom prst="roundRect">
                <a:avLst>
                  <a:gd name="adj" fmla="val 5453"/>
                </a:avLst>
              </a:prstGeom>
              <a:solidFill>
                <a:schemeClr val="bg1"/>
              </a:solidFill>
              <a:ln>
                <a:solidFill>
                  <a:schemeClr val="accent5"/>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a:t>
                </a:r>
                <a:r>
                  <a:rPr lang="ja-JP"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・関西のバックアップ拠点としてのポテンシャル（ハード・ソフト）の再整理（代替拠点としてのポテンシャルの高さを示す）</a:t>
                </a:r>
              </a:p>
            </p:txBody>
          </p:sp>
          <p:sp>
            <p:nvSpPr>
              <p:cNvPr id="47" name="テキスト ボックス 20"/>
              <p:cNvSpPr txBox="1"/>
              <p:nvPr/>
            </p:nvSpPr>
            <p:spPr>
              <a:xfrm>
                <a:off x="4135796" y="4364484"/>
                <a:ext cx="4536503" cy="351532"/>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行政面</a:t>
                </a:r>
                <a:r>
                  <a:rPr 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・経済面</a:t>
                </a:r>
                <a:r>
                  <a:rPr 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の一体的なバックアップ拠点</a:t>
                </a:r>
                <a:r>
                  <a:rPr 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機能を強化・発信</a:t>
                </a:r>
              </a:p>
            </p:txBody>
          </p:sp>
          <p:sp>
            <p:nvSpPr>
              <p:cNvPr id="48" name="二方向矢印 47"/>
              <p:cNvSpPr/>
              <p:nvPr/>
            </p:nvSpPr>
            <p:spPr>
              <a:xfrm rot="5400000">
                <a:off x="2440408" y="4368496"/>
                <a:ext cx="432000" cy="432000"/>
              </a:xfrm>
              <a:prstGeom prst="leftUp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二方向矢印 48"/>
              <p:cNvSpPr/>
              <p:nvPr/>
            </p:nvSpPr>
            <p:spPr>
              <a:xfrm rot="16200000" flipH="1">
                <a:off x="9929192" y="4379270"/>
                <a:ext cx="432000" cy="432000"/>
              </a:xfrm>
              <a:prstGeom prst="leftUp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左右矢印 49"/>
              <p:cNvSpPr/>
              <p:nvPr/>
            </p:nvSpPr>
            <p:spPr>
              <a:xfrm>
                <a:off x="6184776" y="3837028"/>
                <a:ext cx="432048" cy="216000"/>
              </a:xfrm>
              <a:prstGeom prst="lef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6" name="角丸四角形 65"/>
            <p:cNvSpPr/>
            <p:nvPr/>
          </p:nvSpPr>
          <p:spPr>
            <a:xfrm>
              <a:off x="424264" y="3619897"/>
              <a:ext cx="1152000" cy="216000"/>
            </a:xfrm>
            <a:prstGeom prst="round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行政分野</a:t>
              </a:r>
              <a:endParaRPr kumimoji="1"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角丸四角形 66"/>
            <p:cNvSpPr/>
            <p:nvPr/>
          </p:nvSpPr>
          <p:spPr>
            <a:xfrm>
              <a:off x="6760968" y="3610372"/>
              <a:ext cx="1152000" cy="216000"/>
            </a:xfrm>
            <a:prstGeom prst="round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経済</a:t>
              </a:r>
              <a:r>
                <a:rPr lang="ja-JP" altLang="en-US" sz="1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分野</a:t>
              </a:r>
              <a:endParaRPr kumimoji="1"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68" name="角丸四角形 67"/>
          <p:cNvSpPr/>
          <p:nvPr/>
        </p:nvSpPr>
        <p:spPr>
          <a:xfrm>
            <a:off x="204863" y="5412696"/>
            <a:ext cx="1872000" cy="252000"/>
          </a:xfrm>
          <a:prstGeom prst="roundRect">
            <a:avLst>
              <a:gd name="adj" fmla="val 0"/>
            </a:avLst>
          </a:prstGeom>
          <a:gradFill>
            <a:gsLst>
              <a:gs pos="0">
                <a:schemeClr val="tx2">
                  <a:lumMod val="40000"/>
                  <a:lumOff val="60000"/>
                </a:schemeClr>
              </a:gs>
              <a:gs pos="50000">
                <a:schemeClr val="bg1"/>
              </a:gs>
              <a:gs pos="100000">
                <a:schemeClr val="tx2">
                  <a:lumMod val="40000"/>
                  <a:lumOff val="60000"/>
                </a:schemeClr>
              </a:gs>
            </a:gsLst>
            <a:lin ang="5400000" scaled="0"/>
          </a:gra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■今後の取組み方向</a:t>
            </a:r>
            <a:r>
              <a:rPr lang="ja-JP" altLang="en-US" sz="10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案）</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344126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1317</TotalTime>
  <Words>2004</Words>
  <Application>Microsoft Office PowerPoint</Application>
  <PresentationFormat>A3 297x420 mm</PresentationFormat>
  <Paragraphs>176</Paragraphs>
  <Slides>2</Slides>
  <Notes>1</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山本　大吾</dc:creator>
  <cp:lastModifiedBy>山本　大吾</cp:lastModifiedBy>
  <cp:revision>121</cp:revision>
  <cp:lastPrinted>2017-11-01T08:45:35Z</cp:lastPrinted>
  <dcterms:created xsi:type="dcterms:W3CDTF">2017-09-11T06:32:35Z</dcterms:created>
  <dcterms:modified xsi:type="dcterms:W3CDTF">2017-11-01T08:46:24Z</dcterms:modified>
</cp:coreProperties>
</file>