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303"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1086"/>
    <a:srgbClr val="3E1B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2" d="100"/>
          <a:sy n="52" d="100"/>
        </p:scale>
        <p:origin x="23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1664748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33922734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31785500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17330818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2038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1507474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3581145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3207561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1579590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2081239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3569F2D-3380-4433-8727-74409AD5E5E0}" type="datetimeFigureOut">
              <a:rPr kumimoji="1" lang="ja-JP" altLang="en-US" smtClean="0"/>
              <a:t>2021/7/14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954272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3569F2D-3380-4433-8727-74409AD5E5E0}" type="datetimeFigureOut">
              <a:rPr kumimoji="1" lang="ja-JP" altLang="en-US" smtClean="0"/>
              <a:t>2021/7/14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4419F60F-1C78-4296-AC2A-828FB26F3228}" type="slidenum">
              <a:rPr kumimoji="1" lang="ja-JP" altLang="en-US" smtClean="0"/>
              <a:t>‹#›</a:t>
            </a:fld>
            <a:endParaRPr kumimoji="1" lang="ja-JP" altLang="en-US"/>
          </a:p>
        </p:txBody>
      </p:sp>
    </p:spTree>
    <p:extLst>
      <p:ext uri="{BB962C8B-B14F-4D97-AF65-F5344CB8AC3E}">
        <p14:creationId xmlns:p14="http://schemas.microsoft.com/office/powerpoint/2010/main" val="39316687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C5F6001E-EF68-454E-85F4-645C87E29FD1}"/>
              </a:ext>
            </a:extLst>
          </p:cNvPr>
          <p:cNvPicPr>
            <a:picLocks noChangeAspect="1"/>
          </p:cNvPicPr>
          <p:nvPr/>
        </p:nvPicPr>
        <p:blipFill>
          <a:blip r:embed="rId2"/>
          <a:stretch>
            <a:fillRect/>
          </a:stretch>
        </p:blipFill>
        <p:spPr>
          <a:xfrm>
            <a:off x="-1320" y="-36076"/>
            <a:ext cx="6858000" cy="434496"/>
          </a:xfrm>
          <a:prstGeom prst="rect">
            <a:avLst/>
          </a:prstGeom>
        </p:spPr>
      </p:pic>
      <p:sp>
        <p:nvSpPr>
          <p:cNvPr id="6" name="正方形/長方形 5">
            <a:extLst>
              <a:ext uri="{FF2B5EF4-FFF2-40B4-BE49-F238E27FC236}">
                <a16:creationId xmlns:a16="http://schemas.microsoft.com/office/drawing/2014/main" id="{8CC76A85-6560-42D0-AC18-B623EF5ECEC1}"/>
              </a:ext>
            </a:extLst>
          </p:cNvPr>
          <p:cNvSpPr/>
          <p:nvPr/>
        </p:nvSpPr>
        <p:spPr>
          <a:xfrm>
            <a:off x="0" y="-55875"/>
            <a:ext cx="6858000" cy="423535"/>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600" b="1" dirty="0">
                <a:solidFill>
                  <a:schemeClr val="bg1"/>
                </a:solidFill>
                <a:latin typeface="HGSｺﾞｼｯｸE" panose="020B0900000000000000" pitchFamily="50" charset="-128"/>
                <a:ea typeface="HGSｺﾞｼｯｸE" panose="020B0900000000000000" pitchFamily="50" charset="-128"/>
              </a:rPr>
              <a:t>副首都・大阪の確立、発展に向けた「制度面」の取組みについて</a:t>
            </a:r>
            <a:r>
              <a:rPr kumimoji="1" lang="en-US" altLang="ja-JP" sz="1000" b="1" dirty="0">
                <a:solidFill>
                  <a:schemeClr val="bg1"/>
                </a:solidFill>
                <a:latin typeface="HGSｺﾞｼｯｸE" panose="020B0900000000000000" pitchFamily="50" charset="-128"/>
                <a:ea typeface="HGSｺﾞｼｯｸE" panose="020B0900000000000000" pitchFamily="50" charset="-128"/>
              </a:rPr>
              <a:t>2021.5</a:t>
            </a:r>
            <a:r>
              <a:rPr kumimoji="1" lang="ja-JP" altLang="en-US" sz="1000" b="1" dirty="0">
                <a:solidFill>
                  <a:schemeClr val="bg1"/>
                </a:solidFill>
                <a:latin typeface="HGSｺﾞｼｯｸE" panose="020B0900000000000000" pitchFamily="50" charset="-128"/>
                <a:ea typeface="HGSｺﾞｼｯｸE" panose="020B0900000000000000" pitchFamily="50" charset="-128"/>
              </a:rPr>
              <a:t>追記　</a:t>
            </a:r>
          </a:p>
        </p:txBody>
      </p:sp>
      <p:sp>
        <p:nvSpPr>
          <p:cNvPr id="11" name="正方形/長方形 10">
            <a:extLst>
              <a:ext uri="{FF2B5EF4-FFF2-40B4-BE49-F238E27FC236}">
                <a16:creationId xmlns:a16="http://schemas.microsoft.com/office/drawing/2014/main" id="{A9743BFC-DD8E-4F0F-909C-70BC51253E46}"/>
              </a:ext>
            </a:extLst>
          </p:cNvPr>
          <p:cNvSpPr/>
          <p:nvPr/>
        </p:nvSpPr>
        <p:spPr>
          <a:xfrm>
            <a:off x="159209" y="2515917"/>
            <a:ext cx="6516000" cy="6768000"/>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 name="正方形/長方形 2"/>
          <p:cNvSpPr/>
          <p:nvPr/>
        </p:nvSpPr>
        <p:spPr>
          <a:xfrm>
            <a:off x="278081" y="9172477"/>
            <a:ext cx="6531806" cy="8913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endParaRPr kumimoji="1" lang="ja-JP" altLang="en-US" sz="900" dirty="0"/>
          </a:p>
        </p:txBody>
      </p:sp>
      <p:sp>
        <p:nvSpPr>
          <p:cNvPr id="46" name="正方形/長方形 45">
            <a:extLst>
              <a:ext uri="{FF2B5EF4-FFF2-40B4-BE49-F238E27FC236}">
                <a16:creationId xmlns:a16="http://schemas.microsoft.com/office/drawing/2014/main" id="{CBF376D2-4E03-4C51-B273-F76BD40330B9}"/>
              </a:ext>
            </a:extLst>
          </p:cNvPr>
          <p:cNvSpPr/>
          <p:nvPr/>
        </p:nvSpPr>
        <p:spPr>
          <a:xfrm>
            <a:off x="191866" y="441329"/>
            <a:ext cx="6480000" cy="197365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marL="171450" indent="-171450">
              <a:lnSpc>
                <a:spcPts val="1600"/>
              </a:lnSpc>
              <a:buFont typeface="Calibri" panose="020F0502020204030204" pitchFamily="34" charset="0"/>
              <a:buChar char="○"/>
            </a:pPr>
            <a:r>
              <a:rPr kumimoji="1" lang="ja-JP" altLang="en-US" sz="1200" dirty="0">
                <a:latin typeface="Meiryo UI" panose="020B0604030504040204" pitchFamily="50" charset="-128"/>
                <a:ea typeface="Meiryo UI" panose="020B0604030504040204" pitchFamily="50" charset="-128"/>
              </a:rPr>
              <a:t>「副首都ビジョン」における制度面の取組みのうち、副首都にふさわしい大都市制度の実現に関しては、</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dirty="0">
                <a:latin typeface="Meiryo UI" panose="020B0604030504040204" pitchFamily="50" charset="-128"/>
                <a:ea typeface="Meiryo UI" panose="020B0604030504040204" pitchFamily="50" charset="-128"/>
              </a:rPr>
              <a:t>　 大阪市に特別区を設置することを問う住民投票が</a:t>
            </a:r>
            <a:r>
              <a:rPr kumimoji="1" lang="en-US" altLang="ja-JP" sz="1200" dirty="0">
                <a:latin typeface="Meiryo UI" panose="020B0604030504040204" pitchFamily="50" charset="-128"/>
                <a:ea typeface="Meiryo UI" panose="020B0604030504040204" pitchFamily="50" charset="-128"/>
              </a:rPr>
              <a:t>2020</a:t>
            </a:r>
            <a:r>
              <a:rPr kumimoji="1" lang="ja-JP" altLang="en-US" sz="1200" dirty="0">
                <a:latin typeface="Meiryo UI" panose="020B0604030504040204" pitchFamily="50" charset="-128"/>
                <a:ea typeface="Meiryo UI" panose="020B0604030504040204" pitchFamily="50" charset="-128"/>
              </a:rPr>
              <a:t>年</a:t>
            </a:r>
            <a:r>
              <a:rPr kumimoji="1" lang="en-US" altLang="ja-JP" sz="1200" dirty="0">
                <a:latin typeface="Meiryo UI" panose="020B0604030504040204" pitchFamily="50" charset="-128"/>
                <a:ea typeface="Meiryo UI" panose="020B0604030504040204" pitchFamily="50" charset="-128"/>
              </a:rPr>
              <a:t>11</a:t>
            </a:r>
            <a:r>
              <a:rPr kumimoji="1" lang="ja-JP" altLang="en-US" sz="1200" dirty="0">
                <a:latin typeface="Meiryo UI" panose="020B0604030504040204" pitchFamily="50" charset="-128"/>
                <a:ea typeface="Meiryo UI" panose="020B0604030504040204" pitchFamily="50" charset="-128"/>
              </a:rPr>
              <a:t>月に実施され、 否決となりました。</a:t>
            </a:r>
            <a:endParaRPr kumimoji="1" lang="en-US" altLang="ja-JP" sz="1200" dirty="0">
              <a:latin typeface="Meiryo UI" panose="020B0604030504040204" pitchFamily="50" charset="-128"/>
              <a:ea typeface="Meiryo UI" panose="020B0604030504040204" pitchFamily="50" charset="-128"/>
            </a:endParaRPr>
          </a:p>
          <a:p>
            <a:pPr marL="171450" indent="-171450">
              <a:lnSpc>
                <a:spcPts val="1600"/>
              </a:lnSpc>
              <a:spcBef>
                <a:spcPts val="800"/>
              </a:spcBef>
              <a:buFont typeface="Calibri" panose="020F0502020204030204" pitchFamily="34" charset="0"/>
              <a:buChar char="○"/>
            </a:pPr>
            <a:r>
              <a:rPr kumimoji="1" lang="ja-JP" altLang="en-US" sz="1200" dirty="0">
                <a:latin typeface="Meiryo UI" panose="020B0604030504040204" pitchFamily="50" charset="-128"/>
                <a:ea typeface="Meiryo UI" panose="020B0604030504040204" pitchFamily="50" charset="-128"/>
              </a:rPr>
              <a:t>その後、大阪府と大阪市では、大阪府と大阪市という制度上の枠組みは維持したまま、互いの連携を</a:t>
            </a:r>
            <a:r>
              <a:rPr kumimoji="1" lang="en-US" altLang="ja-JP" sz="1200" dirty="0">
                <a:latin typeface="Meiryo UI" panose="020B0604030504040204" pitchFamily="50" charset="-128"/>
                <a:ea typeface="Meiryo UI" panose="020B0604030504040204" pitchFamily="50" charset="-128"/>
              </a:rPr>
              <a:t/>
            </a:r>
            <a:br>
              <a:rPr kumimoji="1" lang="en-US" altLang="ja-JP" sz="1200" dirty="0">
                <a:latin typeface="Meiryo UI" panose="020B0604030504040204" pitchFamily="50" charset="-128"/>
                <a:ea typeface="Meiryo UI" panose="020B0604030504040204" pitchFamily="50" charset="-128"/>
              </a:rPr>
            </a:br>
            <a:r>
              <a:rPr kumimoji="1" lang="ja-JP" altLang="en-US" sz="1200" dirty="0">
                <a:latin typeface="Meiryo UI" panose="020B0604030504040204" pitchFamily="50" charset="-128"/>
                <a:ea typeface="Meiryo UI" panose="020B0604030504040204" pitchFamily="50" charset="-128"/>
              </a:rPr>
              <a:t>将来にわたってより強固なものとするため、</a:t>
            </a:r>
            <a:r>
              <a:rPr kumimoji="1" lang="ja-JP" altLang="en-US" sz="1200" b="1" dirty="0">
                <a:latin typeface="Meiryo UI" panose="020B0604030504040204" pitchFamily="50" charset="-128"/>
                <a:ea typeface="Meiryo UI" panose="020B0604030504040204" pitchFamily="50" charset="-128"/>
              </a:rPr>
              <a:t>“府市一体条例“</a:t>
            </a:r>
            <a:r>
              <a:rPr kumimoji="1" lang="ja-JP" altLang="en-US" sz="1200" dirty="0">
                <a:latin typeface="Meiryo UI" panose="020B0604030504040204" pitchFamily="50" charset="-128"/>
                <a:ea typeface="Meiryo UI" panose="020B0604030504040204" pitchFamily="50" charset="-128"/>
              </a:rPr>
              <a:t>（下記参照）を制定し、さらなる大阪の</a:t>
            </a:r>
            <a:endParaRPr kumimoji="1" lang="en-US" altLang="ja-JP" sz="1200" dirty="0">
              <a:latin typeface="Meiryo UI" panose="020B0604030504040204" pitchFamily="50" charset="-128"/>
              <a:ea typeface="Meiryo UI" panose="020B0604030504040204" pitchFamily="50" charset="-128"/>
            </a:endParaRPr>
          </a:p>
          <a:p>
            <a:pPr>
              <a:lnSpc>
                <a:spcPts val="1600"/>
              </a:lnSpc>
            </a:pPr>
            <a:r>
              <a:rPr kumimoji="1" lang="ja-JP" altLang="en-US" sz="1200" dirty="0">
                <a:latin typeface="Meiryo UI" panose="020B0604030504040204" pitchFamily="50" charset="-128"/>
                <a:ea typeface="Meiryo UI" panose="020B0604030504040204" pitchFamily="50" charset="-128"/>
              </a:rPr>
              <a:t>　　成長と発展に向け、取組みを進めています。</a:t>
            </a:r>
            <a:endParaRPr kumimoji="1" lang="en-US" altLang="ja-JP" sz="1200" dirty="0">
              <a:latin typeface="Meiryo UI" panose="020B0604030504040204" pitchFamily="50" charset="-128"/>
              <a:ea typeface="Meiryo UI" panose="020B0604030504040204" pitchFamily="50" charset="-128"/>
            </a:endParaRPr>
          </a:p>
          <a:p>
            <a:pPr marL="171450" indent="-171450">
              <a:lnSpc>
                <a:spcPts val="1600"/>
              </a:lnSpc>
              <a:spcBef>
                <a:spcPts val="800"/>
              </a:spcBef>
              <a:buFont typeface="Calibri" panose="020F0502020204030204" pitchFamily="34" charset="0"/>
              <a:buChar char="○"/>
            </a:pPr>
            <a:r>
              <a:rPr kumimoji="1" lang="ja-JP" altLang="en-US" sz="1200" dirty="0">
                <a:latin typeface="Meiryo UI" panose="020B0604030504040204" pitchFamily="50" charset="-128"/>
                <a:ea typeface="Meiryo UI" panose="020B0604030504040204" pitchFamily="50" charset="-128"/>
              </a:rPr>
              <a:t>副首都ビジョンについては、総合区制度など、大阪市を含む府内全ての市町村における基礎自治機能の充実という観点も含め、改訂へ向けた検討を進めます。</a:t>
            </a:r>
            <a:endParaRPr kumimoji="1" lang="en-US" altLang="ja-JP" sz="1200" dirty="0">
              <a:latin typeface="Meiryo UI" panose="020B0604030504040204" pitchFamily="50" charset="-128"/>
              <a:ea typeface="Meiryo UI" panose="020B0604030504040204" pitchFamily="50" charset="-128"/>
            </a:endParaRPr>
          </a:p>
        </p:txBody>
      </p:sp>
      <p:sp>
        <p:nvSpPr>
          <p:cNvPr id="94" name="正方形/長方形 93"/>
          <p:cNvSpPr/>
          <p:nvPr/>
        </p:nvSpPr>
        <p:spPr>
          <a:xfrm>
            <a:off x="392781" y="4344888"/>
            <a:ext cx="6302406" cy="586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　大阪府と</a:t>
            </a:r>
            <a:r>
              <a:rPr kumimoji="1" lang="ja-JP" altLang="en-US" sz="1200" spc="-40" dirty="0">
                <a:solidFill>
                  <a:schemeClr val="tx1"/>
                </a:solidFill>
                <a:latin typeface="Meiryo UI" panose="020B0604030504040204" pitchFamily="50" charset="-128"/>
                <a:ea typeface="Meiryo UI" panose="020B0604030504040204" pitchFamily="50" charset="-128"/>
              </a:rPr>
              <a:t>大阪市は、対等の立場において一体的な行政運営を推進する</a:t>
            </a:r>
            <a:r>
              <a:rPr kumimoji="1" lang="ja-JP" altLang="en-US" sz="1200" spc="-50" dirty="0">
                <a:solidFill>
                  <a:schemeClr val="tx1"/>
                </a:solidFill>
                <a:latin typeface="Meiryo UI" panose="020B0604030504040204" pitchFamily="50" charset="-128"/>
                <a:ea typeface="Meiryo UI" panose="020B0604030504040204" pitchFamily="50" charset="-128"/>
              </a:rPr>
              <a:t>ことを通じ、二重行政を</a:t>
            </a:r>
            <a:endParaRPr kumimoji="1" lang="en-US" altLang="ja-JP" sz="1200" spc="-50" dirty="0">
              <a:solidFill>
                <a:schemeClr val="tx1"/>
              </a:solidFill>
              <a:latin typeface="Meiryo UI" panose="020B0604030504040204" pitchFamily="50" charset="-128"/>
              <a:ea typeface="Meiryo UI" panose="020B0604030504040204" pitchFamily="50" charset="-128"/>
            </a:endParaRPr>
          </a:p>
          <a:p>
            <a:r>
              <a:rPr kumimoji="1" lang="ja-JP" altLang="en-US" sz="1200" spc="-50" dirty="0">
                <a:solidFill>
                  <a:schemeClr val="tx1"/>
                </a:solidFill>
                <a:latin typeface="Meiryo UI" panose="020B0604030504040204" pitchFamily="50" charset="-128"/>
                <a:ea typeface="Meiryo UI" panose="020B0604030504040204" pitchFamily="50" charset="-128"/>
              </a:rPr>
              <a:t>解消</a:t>
            </a:r>
            <a:r>
              <a:rPr kumimoji="1" lang="ja-JP" altLang="en-US" sz="1200" dirty="0">
                <a:solidFill>
                  <a:schemeClr val="tx1"/>
                </a:solidFill>
                <a:latin typeface="Meiryo UI" panose="020B0604030504040204" pitchFamily="50" charset="-128"/>
                <a:ea typeface="Meiryo UI" panose="020B0604030504040204" pitchFamily="50" charset="-128"/>
              </a:rPr>
              <a:t>するとともに、大阪の成長及び発展を図ることにより、副首都・大阪を確立し、もって豊かな</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住民生活を実現する</a:t>
            </a:r>
          </a:p>
        </p:txBody>
      </p:sp>
      <p:sp>
        <p:nvSpPr>
          <p:cNvPr id="109" name="角丸四角形 108"/>
          <p:cNvSpPr/>
          <p:nvPr/>
        </p:nvSpPr>
        <p:spPr>
          <a:xfrm>
            <a:off x="392781" y="5266421"/>
            <a:ext cx="6188634" cy="3852000"/>
          </a:xfrm>
          <a:prstGeom prst="roundRect">
            <a:avLst>
              <a:gd name="adj" fmla="val 1815"/>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050"/>
          </a:p>
        </p:txBody>
      </p:sp>
      <p:sp>
        <p:nvSpPr>
          <p:cNvPr id="108" name="角丸四角形 107"/>
          <p:cNvSpPr/>
          <p:nvPr/>
        </p:nvSpPr>
        <p:spPr>
          <a:xfrm>
            <a:off x="392781" y="5139559"/>
            <a:ext cx="1800000" cy="288000"/>
          </a:xfrm>
          <a:prstGeom prst="roundRect">
            <a:avLst/>
          </a:prstGeom>
          <a:ln/>
        </p:spPr>
        <p:style>
          <a:lnRef idx="1">
            <a:schemeClr val="accent1"/>
          </a:lnRef>
          <a:fillRef idx="2">
            <a:schemeClr val="accent1"/>
          </a:fillRef>
          <a:effectRef idx="1">
            <a:schemeClr val="accent1"/>
          </a:effectRef>
          <a:fontRef idx="minor">
            <a:schemeClr val="dk1"/>
          </a:fontRef>
        </p:style>
        <p:txBody>
          <a:bodyPr lIns="36000" rIns="72000"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条例に基づく主な取組み</a:t>
            </a:r>
          </a:p>
        </p:txBody>
      </p:sp>
      <p:sp>
        <p:nvSpPr>
          <p:cNvPr id="126" name="角丸四角形 125"/>
          <p:cNvSpPr/>
          <p:nvPr/>
        </p:nvSpPr>
        <p:spPr>
          <a:xfrm>
            <a:off x="565378" y="5533278"/>
            <a:ext cx="5857693" cy="1512000"/>
          </a:xfrm>
          <a:prstGeom prst="roundRect">
            <a:avLst>
              <a:gd name="adj" fmla="val 0"/>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4000" rIns="108000" rtlCol="0" anchor="ctr" anchorCtr="0"/>
          <a:lstStyle/>
          <a:p>
            <a:pPr marL="177800" indent="-177800"/>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4" name="正方形/長方形 23">
            <a:extLst>
              <a:ext uri="{FF2B5EF4-FFF2-40B4-BE49-F238E27FC236}">
                <a16:creationId xmlns:a16="http://schemas.microsoft.com/office/drawing/2014/main" id="{4324420D-4742-4D09-8F4B-2655F0D5551C}"/>
              </a:ext>
            </a:extLst>
          </p:cNvPr>
          <p:cNvSpPr/>
          <p:nvPr/>
        </p:nvSpPr>
        <p:spPr>
          <a:xfrm>
            <a:off x="568365" y="2548574"/>
            <a:ext cx="5836401" cy="546106"/>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a:latin typeface="Meiryo UI" panose="020B0604030504040204" pitchFamily="50" charset="-128"/>
                <a:ea typeface="Meiryo UI" panose="020B0604030504040204" pitchFamily="50" charset="-128"/>
              </a:rPr>
              <a:t>“府市一体条例“　</a:t>
            </a:r>
            <a:r>
              <a:rPr kumimoji="1" lang="ja-JP" altLang="en-US" sz="1400" b="1" dirty="0"/>
              <a:t>の概要　</a:t>
            </a:r>
          </a:p>
        </p:txBody>
      </p:sp>
      <p:sp>
        <p:nvSpPr>
          <p:cNvPr id="26" name="正方形/長方形 25"/>
          <p:cNvSpPr/>
          <p:nvPr/>
        </p:nvSpPr>
        <p:spPr>
          <a:xfrm>
            <a:off x="367287" y="3278339"/>
            <a:ext cx="6140749" cy="5863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「大阪府及び大阪市における一体的な行政運営の推進に関する条例」（大阪府条例）</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ja-JP" altLang="en-US" sz="1200" dirty="0">
                <a:solidFill>
                  <a:schemeClr val="tx1"/>
                </a:solidFill>
                <a:latin typeface="Meiryo UI" panose="020B0604030504040204" pitchFamily="50" charset="-128"/>
                <a:ea typeface="Meiryo UI" panose="020B0604030504040204" pitchFamily="50" charset="-128"/>
              </a:rPr>
              <a:t>「大阪市及び大阪府における一体的な行政運営の推進に関する条例」（大阪市条例）</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9" name="正方形/長方形 18"/>
          <p:cNvSpPr/>
          <p:nvPr/>
        </p:nvSpPr>
        <p:spPr>
          <a:xfrm>
            <a:off x="5854574" y="3193406"/>
            <a:ext cx="741486" cy="77478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eiryo UI" panose="020B0604030504040204" pitchFamily="50" charset="-128"/>
                <a:ea typeface="Meiryo UI" panose="020B0604030504040204" pitchFamily="50" charset="-128"/>
              </a:rPr>
              <a:t>2021</a:t>
            </a:r>
            <a:r>
              <a:rPr kumimoji="1" lang="ja-JP" altLang="en-US" sz="1200" dirty="0">
                <a:solidFill>
                  <a:schemeClr val="tx1"/>
                </a:solidFill>
                <a:latin typeface="Meiryo UI" panose="020B0604030504040204" pitchFamily="50" charset="-128"/>
                <a:ea typeface="Meiryo UI" panose="020B0604030504040204" pitchFamily="50" charset="-128"/>
              </a:rPr>
              <a:t>年</a:t>
            </a:r>
            <a:endParaRPr kumimoji="1" lang="en-US" altLang="ja-JP" sz="1200" dirty="0">
              <a:solidFill>
                <a:schemeClr val="tx1"/>
              </a:solidFill>
              <a:latin typeface="Meiryo UI" panose="020B0604030504040204" pitchFamily="50" charset="-128"/>
              <a:ea typeface="Meiryo UI" panose="020B0604030504040204" pitchFamily="50" charset="-128"/>
            </a:endParaRPr>
          </a:p>
          <a:p>
            <a:r>
              <a:rPr kumimoji="1" lang="en-US" altLang="ja-JP" sz="1200" dirty="0">
                <a:solidFill>
                  <a:schemeClr val="tx1"/>
                </a:solidFill>
                <a:latin typeface="Meiryo UI" panose="020B0604030504040204" pitchFamily="50" charset="-128"/>
                <a:ea typeface="Meiryo UI" panose="020B0604030504040204" pitchFamily="50" charset="-128"/>
              </a:rPr>
              <a:t>4</a:t>
            </a:r>
            <a:r>
              <a:rPr kumimoji="1" lang="ja-JP" altLang="en-US" sz="1200" dirty="0">
                <a:solidFill>
                  <a:schemeClr val="tx1"/>
                </a:solidFill>
                <a:latin typeface="Meiryo UI" panose="020B0604030504040204" pitchFamily="50" charset="-128"/>
                <a:ea typeface="Meiryo UI" panose="020B0604030504040204" pitchFamily="50" charset="-128"/>
              </a:rPr>
              <a:t>月施行</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4" name="右中かっこ 3"/>
          <p:cNvSpPr/>
          <p:nvPr/>
        </p:nvSpPr>
        <p:spPr>
          <a:xfrm>
            <a:off x="5760107" y="3392601"/>
            <a:ext cx="72000" cy="367764"/>
          </a:xfrm>
          <a:prstGeom prst="rightBrace">
            <a:avLst>
              <a:gd name="adj1" fmla="val 35503"/>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200"/>
          </a:p>
        </p:txBody>
      </p:sp>
      <p:sp>
        <p:nvSpPr>
          <p:cNvPr id="21" name="正方形/長方形 20"/>
          <p:cNvSpPr/>
          <p:nvPr/>
        </p:nvSpPr>
        <p:spPr>
          <a:xfrm>
            <a:off x="607553" y="5665334"/>
            <a:ext cx="5537939" cy="12716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知事・大阪市長のトップ会議として「副首都推進本部（大阪府市）会議」を設置し、</a:t>
            </a:r>
            <a:endParaRPr lang="en-US" altLang="ja-JP" sz="1200" b="1" dirty="0">
              <a:solidFill>
                <a:schemeClr val="tx1"/>
              </a:solidFill>
              <a:latin typeface="Meiryo UI" panose="020B0604030504040204" pitchFamily="50" charset="-128"/>
              <a:ea typeface="Meiryo UI" panose="020B0604030504040204" pitchFamily="50" charset="-128"/>
            </a:endParaRPr>
          </a:p>
          <a:p>
            <a:pPr marL="177800" indent="-177800"/>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大阪の成長・発展に向けた基本的な方針等を協議</a:t>
            </a:r>
            <a:endParaRPr lang="en-US" altLang="ja-JP" sz="1200" b="1" dirty="0">
              <a:solidFill>
                <a:schemeClr val="tx1"/>
              </a:solidFill>
              <a:latin typeface="Meiryo UI" panose="020B0604030504040204" pitchFamily="50" charset="-128"/>
              <a:ea typeface="Meiryo UI" panose="020B0604030504040204" pitchFamily="50" charset="-128"/>
            </a:endParaRPr>
          </a:p>
          <a:p>
            <a:pPr marL="357188" indent="-357188">
              <a:spcBef>
                <a:spcPts val="300"/>
              </a:spcBef>
            </a:pP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（会議では、議論を尽くして合意に努める）</a:t>
            </a:r>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pPr marL="357188" indent="-357188">
              <a:spcBef>
                <a:spcPts val="1000"/>
              </a:spcBef>
            </a:pP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成長戦略やまちづくり・交通基盤整備、スマートシティの推進、また、安全・安心に</a:t>
            </a:r>
            <a:endParaRPr lang="en-US" altLang="ja-JP" sz="1200" dirty="0">
              <a:solidFill>
                <a:schemeClr val="tx1"/>
              </a:solidFill>
              <a:latin typeface="Meiryo UI" panose="020B0604030504040204" pitchFamily="50" charset="-128"/>
              <a:ea typeface="Meiryo UI" panose="020B0604030504040204" pitchFamily="50" charset="-128"/>
            </a:endParaRPr>
          </a:p>
          <a:p>
            <a:pPr marL="357188" indent="-357188"/>
            <a:r>
              <a:rPr lang="ja-JP" altLang="en-US" sz="1200" dirty="0">
                <a:solidFill>
                  <a:schemeClr val="tx1"/>
                </a:solidFill>
                <a:latin typeface="Meiryo UI" panose="020B0604030504040204" pitchFamily="50" charset="-128"/>
                <a:ea typeface="Meiryo UI" panose="020B0604030504040204" pitchFamily="50" charset="-128"/>
              </a:rPr>
              <a:t>　　　　　関することも含め、大阪府と大阪市の重要施策に関する方針を幅広く協議　</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2" name="角丸四角形 21"/>
          <p:cNvSpPr/>
          <p:nvPr/>
        </p:nvSpPr>
        <p:spPr>
          <a:xfrm>
            <a:off x="587864" y="7178584"/>
            <a:ext cx="5832000" cy="1764000"/>
          </a:xfrm>
          <a:prstGeom prst="roundRect">
            <a:avLst>
              <a:gd name="adj" fmla="val 0"/>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lIns="144000" rIns="108000" rtlCol="0" anchor="ctr" anchorCtr="0"/>
          <a:lstStyle/>
          <a:p>
            <a:pPr marL="177800" indent="-177800">
              <a:lnSpc>
                <a:spcPts val="1300"/>
              </a:lnSpc>
              <a:spcBef>
                <a:spcPts val="600"/>
              </a:spcBef>
            </a:pPr>
            <a:endParaRPr lang="en-US" altLang="ja-JP" sz="1050" dirty="0">
              <a:solidFill>
                <a:schemeClr val="tx1"/>
              </a:solidFill>
              <a:latin typeface="Meiryo UI" panose="020B0604030504040204" pitchFamily="50" charset="-128"/>
              <a:ea typeface="Meiryo UI" panose="020B0604030504040204" pitchFamily="50" charset="-128"/>
            </a:endParaRPr>
          </a:p>
        </p:txBody>
      </p:sp>
      <p:sp>
        <p:nvSpPr>
          <p:cNvPr id="27" name="正方形/長方形 26"/>
          <p:cNvSpPr/>
          <p:nvPr/>
        </p:nvSpPr>
        <p:spPr>
          <a:xfrm>
            <a:off x="607553" y="7214802"/>
            <a:ext cx="6168945" cy="78573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7800" indent="-177800"/>
            <a:r>
              <a:rPr lang="ja-JP" altLang="en-US" sz="1200" b="1" dirty="0">
                <a:solidFill>
                  <a:schemeClr val="tx1"/>
                </a:solidFill>
                <a:latin typeface="Meiryo UI" panose="020B0604030504040204" pitchFamily="50" charset="-128"/>
                <a:ea typeface="Meiryo UI" panose="020B0604030504040204" pitchFamily="50" charset="-128"/>
              </a:rPr>
              <a:t>○</a:t>
            </a:r>
            <a:r>
              <a:rPr lang="ja-JP" altLang="en-US" sz="1200" b="1" dirty="0" smtClean="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大阪府と大阪市が将来にわたって一体的に行政運営を推進するための手法を検討し、</a:t>
            </a:r>
            <a:endParaRPr lang="en-US" altLang="ja-JP" sz="1200" b="1" dirty="0">
              <a:solidFill>
                <a:schemeClr val="tx1"/>
              </a:solidFill>
              <a:latin typeface="Meiryo UI" panose="020B0604030504040204" pitchFamily="50" charset="-128"/>
              <a:ea typeface="Meiryo UI" panose="020B0604030504040204" pitchFamily="50" charset="-128"/>
            </a:endParaRPr>
          </a:p>
          <a:p>
            <a:pPr marL="177800" indent="-177800"/>
            <a:r>
              <a:rPr lang="ja-JP" altLang="en-US" sz="1200" b="1" dirty="0">
                <a:solidFill>
                  <a:schemeClr val="tx1"/>
                </a:solidFill>
                <a:latin typeface="Meiryo UI" panose="020B0604030504040204" pitchFamily="50" charset="-128"/>
                <a:ea typeface="Meiryo UI" panose="020B0604030504040204" pitchFamily="50" charset="-128"/>
              </a:rPr>
              <a:t>　　最適なものを選択していく</a:t>
            </a:r>
            <a:endParaRPr lang="en-US" altLang="ja-JP" sz="1200" b="1" dirty="0">
              <a:solidFill>
                <a:schemeClr val="tx1"/>
              </a:solidFill>
              <a:latin typeface="Meiryo UI" panose="020B0604030504040204" pitchFamily="50" charset="-128"/>
              <a:ea typeface="Meiryo UI" panose="020B0604030504040204" pitchFamily="50" charset="-128"/>
            </a:endParaRPr>
          </a:p>
          <a:p>
            <a:pPr marL="177800" indent="-177800">
              <a:spcBef>
                <a:spcPts val="600"/>
              </a:spcBef>
            </a:pPr>
            <a:r>
              <a:rPr lang="ja-JP" altLang="en-US" sz="1200" b="1"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協議会の設置、機関等の共同設置、事務の委託、地方</a:t>
            </a:r>
            <a:r>
              <a:rPr lang="ja-JP" altLang="en-US" sz="1200" dirty="0" smtClean="0">
                <a:solidFill>
                  <a:schemeClr val="tx1"/>
                </a:solidFill>
                <a:latin typeface="Meiryo UI" panose="020B0604030504040204" pitchFamily="50" charset="-128"/>
                <a:ea typeface="Meiryo UI" panose="020B0604030504040204" pitchFamily="50" charset="-128"/>
              </a:rPr>
              <a:t>独立行政法人</a:t>
            </a:r>
            <a:r>
              <a:rPr lang="ja-JP" altLang="en-US" sz="1200" dirty="0">
                <a:solidFill>
                  <a:schemeClr val="tx1"/>
                </a:solidFill>
                <a:latin typeface="Meiryo UI" panose="020B0604030504040204" pitchFamily="50" charset="-128"/>
                <a:ea typeface="Meiryo UI" panose="020B0604030504040204" pitchFamily="50" charset="-128"/>
              </a:rPr>
              <a:t>の新設・合併</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599869" y="7941708"/>
            <a:ext cx="2344959" cy="235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a:solidFill>
                  <a:schemeClr val="tx1"/>
                </a:solidFill>
                <a:latin typeface="Meiryo UI" panose="020B0604030504040204" pitchFamily="50" charset="-128"/>
                <a:ea typeface="Meiryo UI" panose="020B0604030504040204" pitchFamily="50" charset="-128"/>
              </a:rPr>
              <a:t>　（条例に位置付け）</a:t>
            </a:r>
          </a:p>
        </p:txBody>
      </p:sp>
      <p:graphicFrame>
        <p:nvGraphicFramePr>
          <p:cNvPr id="30" name="表 29"/>
          <p:cNvGraphicFramePr>
            <a:graphicFrameLocks noGrp="1"/>
          </p:cNvGraphicFramePr>
          <p:nvPr>
            <p:extLst>
              <p:ext uri="{D42A27DB-BD31-4B8C-83A1-F6EECF244321}">
                <p14:modId xmlns:p14="http://schemas.microsoft.com/office/powerpoint/2010/main" val="1845298599"/>
              </p:ext>
            </p:extLst>
          </p:nvPr>
        </p:nvGraphicFramePr>
        <p:xfrm>
          <a:off x="915088" y="8169286"/>
          <a:ext cx="5328000" cy="662940"/>
        </p:xfrm>
        <a:graphic>
          <a:graphicData uri="http://schemas.openxmlformats.org/drawingml/2006/table">
            <a:tbl>
              <a:tblPr firstRow="1" bandRow="1">
                <a:tableStyleId>{5940675A-B579-460E-94D1-54222C63F5DA}</a:tableStyleId>
              </a:tblPr>
              <a:tblGrid>
                <a:gridCol w="2664000">
                  <a:extLst>
                    <a:ext uri="{9D8B030D-6E8A-4147-A177-3AD203B41FA5}">
                      <a16:colId xmlns:a16="http://schemas.microsoft.com/office/drawing/2014/main" val="3817335768"/>
                    </a:ext>
                  </a:extLst>
                </a:gridCol>
                <a:gridCol w="2664000">
                  <a:extLst>
                    <a:ext uri="{9D8B030D-6E8A-4147-A177-3AD203B41FA5}">
                      <a16:colId xmlns:a16="http://schemas.microsoft.com/office/drawing/2014/main" val="1231773898"/>
                    </a:ext>
                  </a:extLst>
                </a:gridCol>
              </a:tblGrid>
              <a:tr h="648000">
                <a:tc>
                  <a:txBody>
                    <a:bodyPr/>
                    <a:lstStyle/>
                    <a:p>
                      <a:pPr>
                        <a:lnSpc>
                          <a:spcPts val="1400"/>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既存の機関等の共同設置等</a:t>
                      </a:r>
                      <a:r>
                        <a:rPr kumimoji="1" lang="en-US" altLang="ja-JP" sz="1200" dirty="0">
                          <a:latin typeface="Meiryo UI" panose="020B0604030504040204" pitchFamily="50" charset="-128"/>
                          <a:ea typeface="Meiryo UI" panose="020B0604030504040204" pitchFamily="50" charset="-128"/>
                        </a:rPr>
                        <a:t>】</a:t>
                      </a:r>
                    </a:p>
                    <a:p>
                      <a:pPr>
                        <a:lnSpc>
                          <a:spcPts val="1400"/>
                        </a:lnSpc>
                        <a:spcBef>
                          <a:spcPts val="300"/>
                        </a:spcBef>
                      </a:pPr>
                      <a:r>
                        <a:rPr kumimoji="1" lang="ja-JP" altLang="en-US" sz="1200" dirty="0">
                          <a:latin typeface="Meiryo UI" panose="020B0604030504040204" pitchFamily="50" charset="-128"/>
                          <a:ea typeface="Meiryo UI" panose="020B0604030504040204" pitchFamily="50" charset="-128"/>
                        </a:rPr>
                        <a:t>　▶ 大阪港湾局、大阪信用保証協会、</a:t>
                      </a:r>
                      <a:endParaRPr kumimoji="1" lang="en-US" altLang="ja-JP" sz="1200" dirty="0">
                        <a:latin typeface="Meiryo UI" panose="020B0604030504040204" pitchFamily="50" charset="-128"/>
                        <a:ea typeface="Meiryo UI" panose="020B0604030504040204" pitchFamily="50" charset="-128"/>
                      </a:endParaRPr>
                    </a:p>
                    <a:p>
                      <a:pPr marL="0" marR="0" lvl="0" indent="0" algn="l" defTabSz="685800" rtl="0" eaLnBrk="1" fontAlgn="auto" latinLnBrk="0" hangingPunct="1">
                        <a:lnSpc>
                          <a:spcPts val="14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　　　大阪産業技術研究所　　など</a:t>
                      </a:r>
                    </a:p>
                  </a:txBody>
                  <a:tcPr anchor="ctr"/>
                </a:tc>
                <a:tc>
                  <a:txBody>
                    <a:bodyPr/>
                    <a:lstStyle/>
                    <a:p>
                      <a:pPr>
                        <a:lnSpc>
                          <a:spcPts val="1400"/>
                        </a:lnSpc>
                      </a:pPr>
                      <a:r>
                        <a:rPr kumimoji="1" lang="en-US" altLang="ja-JP" sz="1200"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大阪市から大阪府への事務の委託</a:t>
                      </a:r>
                      <a:r>
                        <a:rPr kumimoji="1" lang="en-US" altLang="ja-JP" sz="1200" dirty="0">
                          <a:latin typeface="Meiryo UI" panose="020B0604030504040204" pitchFamily="50" charset="-128"/>
                          <a:ea typeface="Meiryo UI" panose="020B0604030504040204" pitchFamily="50" charset="-128"/>
                        </a:rPr>
                        <a:t>】</a:t>
                      </a:r>
                    </a:p>
                    <a:p>
                      <a:pPr>
                        <a:lnSpc>
                          <a:spcPts val="1400"/>
                        </a:lnSpc>
                        <a:spcBef>
                          <a:spcPts val="300"/>
                        </a:spcBef>
                      </a:pPr>
                      <a:r>
                        <a:rPr kumimoji="1" lang="ja-JP" altLang="en-US" sz="1200" dirty="0">
                          <a:latin typeface="Meiryo UI" panose="020B0604030504040204" pitchFamily="50" charset="-128"/>
                          <a:ea typeface="Meiryo UI" panose="020B0604030504040204" pitchFamily="50" charset="-128"/>
                        </a:rPr>
                        <a:t>　▶ 成長戦略等の策定</a:t>
                      </a:r>
                      <a:endParaRPr kumimoji="1" lang="en-US" altLang="ja-JP" sz="1200" dirty="0">
                        <a:latin typeface="Meiryo UI" panose="020B0604030504040204" pitchFamily="50" charset="-128"/>
                        <a:ea typeface="Meiryo UI" panose="020B0604030504040204" pitchFamily="50" charset="-128"/>
                      </a:endParaRPr>
                    </a:p>
                    <a:p>
                      <a:pPr>
                        <a:lnSpc>
                          <a:spcPts val="1400"/>
                        </a:lnSpc>
                        <a:spcBef>
                          <a:spcPts val="0"/>
                        </a:spcBef>
                      </a:pPr>
                      <a:r>
                        <a:rPr kumimoji="1" lang="ja-JP" altLang="en-US" sz="1200" dirty="0">
                          <a:latin typeface="Meiryo UI" panose="020B0604030504040204" pitchFamily="50" charset="-128"/>
                          <a:ea typeface="Meiryo UI" panose="020B0604030504040204" pitchFamily="50" charset="-128"/>
                        </a:rPr>
                        <a:t>　▶</a:t>
                      </a:r>
                      <a:r>
                        <a:rPr kumimoji="1" lang="ja-JP" altLang="en-US" sz="1200" baseline="0" dirty="0">
                          <a:latin typeface="Meiryo UI" panose="020B0604030504040204" pitchFamily="50" charset="-128"/>
                          <a:ea typeface="Meiryo UI" panose="020B0604030504040204" pitchFamily="50" charset="-128"/>
                        </a:rPr>
                        <a:t> 広域的な都市計画権限</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62206709"/>
                  </a:ext>
                </a:extLst>
              </a:tr>
            </a:tbl>
          </a:graphicData>
        </a:graphic>
      </p:graphicFrame>
      <p:sp>
        <p:nvSpPr>
          <p:cNvPr id="106" name="角丸四角形 105"/>
          <p:cNvSpPr/>
          <p:nvPr/>
        </p:nvSpPr>
        <p:spPr>
          <a:xfrm>
            <a:off x="375066" y="4032079"/>
            <a:ext cx="1800000" cy="288000"/>
          </a:xfrm>
          <a:prstGeom prst="roundRect">
            <a:avLst/>
          </a:prstGeom>
          <a:ln/>
        </p:spPr>
        <p:style>
          <a:lnRef idx="1">
            <a:schemeClr val="accent1"/>
          </a:lnRef>
          <a:fillRef idx="2">
            <a:schemeClr val="accent1"/>
          </a:fillRef>
          <a:effectRef idx="1">
            <a:schemeClr val="accent1"/>
          </a:effectRef>
          <a:fontRef idx="minor">
            <a:schemeClr val="dk1"/>
          </a:fontRef>
        </p:style>
        <p:txBody>
          <a:bodyPr lIns="72000" tIns="72000" rIns="72000" bIns="72000"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基本理念</a:t>
            </a:r>
          </a:p>
        </p:txBody>
      </p:sp>
      <p:sp>
        <p:nvSpPr>
          <p:cNvPr id="25" name="角丸四角形 24"/>
          <p:cNvSpPr/>
          <p:nvPr/>
        </p:nvSpPr>
        <p:spPr>
          <a:xfrm>
            <a:off x="368305" y="3071082"/>
            <a:ext cx="1800000" cy="288000"/>
          </a:xfrm>
          <a:prstGeom prst="roundRect">
            <a:avLst/>
          </a:prstGeom>
          <a:ln/>
        </p:spPr>
        <p:style>
          <a:lnRef idx="1">
            <a:schemeClr val="accent1"/>
          </a:lnRef>
          <a:fillRef idx="2">
            <a:schemeClr val="accent1"/>
          </a:fillRef>
          <a:effectRef idx="1">
            <a:schemeClr val="accent1"/>
          </a:effectRef>
          <a:fontRef idx="minor">
            <a:schemeClr val="dk1"/>
          </a:fontRef>
        </p:style>
        <p:txBody>
          <a:bodyPr lIns="72000" tIns="72000" rIns="72000" bIns="72000" rtlCol="0" anchor="ctr"/>
          <a:lstStyle/>
          <a:p>
            <a:pPr algn="ctr"/>
            <a:r>
              <a:rPr kumimoji="1" lang="ja-JP" altLang="en-US" sz="1200" b="1" dirty="0">
                <a:solidFill>
                  <a:schemeClr val="bg1"/>
                </a:solidFill>
                <a:latin typeface="Meiryo UI" panose="020B0604030504040204" pitchFamily="50" charset="-128"/>
                <a:ea typeface="Meiryo UI" panose="020B0604030504040204" pitchFamily="50" charset="-128"/>
              </a:rPr>
              <a:t>条例の名称</a:t>
            </a:r>
          </a:p>
        </p:txBody>
      </p:sp>
      <p:pic>
        <p:nvPicPr>
          <p:cNvPr id="33" name="図 32">
            <a:extLst>
              <a:ext uri="{FF2B5EF4-FFF2-40B4-BE49-F238E27FC236}">
                <a16:creationId xmlns:a16="http://schemas.microsoft.com/office/drawing/2014/main" id="{5CA542DA-4FD7-4236-8714-C7CDDDBC6E21}"/>
              </a:ext>
            </a:extLst>
          </p:cNvPr>
          <p:cNvPicPr>
            <a:picLocks noChangeAspect="1"/>
          </p:cNvPicPr>
          <p:nvPr/>
        </p:nvPicPr>
        <p:blipFill>
          <a:blip r:embed="rId3"/>
          <a:stretch>
            <a:fillRect/>
          </a:stretch>
        </p:blipFill>
        <p:spPr>
          <a:xfrm flipV="1">
            <a:off x="206526" y="2564586"/>
            <a:ext cx="468000" cy="474924"/>
          </a:xfrm>
          <a:prstGeom prst="rect">
            <a:avLst/>
          </a:prstGeom>
        </p:spPr>
      </p:pic>
    </p:spTree>
    <p:extLst>
      <p:ext uri="{BB962C8B-B14F-4D97-AF65-F5344CB8AC3E}">
        <p14:creationId xmlns:p14="http://schemas.microsoft.com/office/powerpoint/2010/main" val="333619374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515</Words>
  <Application>Microsoft Office PowerPoint</Application>
  <PresentationFormat>A4 210 x 297 mm</PresentationFormat>
  <Paragraphs>32</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HGSｺﾞｼｯｸE</vt:lpstr>
      <vt:lpstr>Meiryo UI</vt: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米澤　育民</cp:lastModifiedBy>
  <cp:revision>2</cp:revision>
  <cp:lastPrinted>2021-07-14T01:45:31Z</cp:lastPrinted>
  <dcterms:modified xsi:type="dcterms:W3CDTF">2021-07-14T01:51:31Z</dcterms:modified>
</cp:coreProperties>
</file>