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3" r:id="rId2"/>
  </p:sldMasterIdLst>
  <p:notesMasterIdLst>
    <p:notesMasterId r:id="rId59"/>
  </p:notesMasterIdLst>
  <p:sldIdLst>
    <p:sldId id="1082" r:id="rId3"/>
    <p:sldId id="1083" r:id="rId4"/>
    <p:sldId id="1084" r:id="rId5"/>
    <p:sldId id="1085" r:id="rId6"/>
    <p:sldId id="1086" r:id="rId7"/>
    <p:sldId id="1087" r:id="rId8"/>
    <p:sldId id="1088" r:id="rId9"/>
    <p:sldId id="1089" r:id="rId10"/>
    <p:sldId id="1090" r:id="rId11"/>
    <p:sldId id="1091" r:id="rId12"/>
    <p:sldId id="1092" r:id="rId13"/>
    <p:sldId id="1093" r:id="rId14"/>
    <p:sldId id="1094" r:id="rId15"/>
    <p:sldId id="1095" r:id="rId16"/>
    <p:sldId id="1096" r:id="rId17"/>
    <p:sldId id="1097" r:id="rId18"/>
    <p:sldId id="1098" r:id="rId19"/>
    <p:sldId id="1157" r:id="rId20"/>
    <p:sldId id="1133" r:id="rId21"/>
    <p:sldId id="1103" r:id="rId22"/>
    <p:sldId id="1148" r:id="rId23"/>
    <p:sldId id="1105" r:id="rId24"/>
    <p:sldId id="1106" r:id="rId25"/>
    <p:sldId id="1107" r:id="rId26"/>
    <p:sldId id="1108" r:id="rId27"/>
    <p:sldId id="1028" r:id="rId28"/>
    <p:sldId id="1145" r:id="rId29"/>
    <p:sldId id="1060" r:id="rId30"/>
    <p:sldId id="1109" r:id="rId31"/>
    <p:sldId id="1147" r:id="rId32"/>
    <p:sldId id="1033" r:id="rId33"/>
    <p:sldId id="1146" r:id="rId34"/>
    <p:sldId id="1132" r:id="rId35"/>
    <p:sldId id="1036" r:id="rId36"/>
    <p:sldId id="1037" r:id="rId37"/>
    <p:sldId id="1134" r:id="rId38"/>
    <p:sldId id="1135" r:id="rId39"/>
    <p:sldId id="1156" r:id="rId40"/>
    <p:sldId id="1137" r:id="rId41"/>
    <p:sldId id="1138" r:id="rId42"/>
    <p:sldId id="1139" r:id="rId43"/>
    <p:sldId id="1140" r:id="rId44"/>
    <p:sldId id="1141" r:id="rId45"/>
    <p:sldId id="1142" r:id="rId46"/>
    <p:sldId id="1143" r:id="rId47"/>
    <p:sldId id="1128" r:id="rId48"/>
    <p:sldId id="1129" r:id="rId49"/>
    <p:sldId id="1073" r:id="rId50"/>
    <p:sldId id="1074" r:id="rId51"/>
    <p:sldId id="1075" r:id="rId52"/>
    <p:sldId id="1076" r:id="rId53"/>
    <p:sldId id="1158" r:id="rId54"/>
    <p:sldId id="1149" r:id="rId55"/>
    <p:sldId id="1154" r:id="rId56"/>
    <p:sldId id="1155" r:id="rId57"/>
    <p:sldId id="1152" r:id="rId58"/>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CC33"/>
    <a:srgbClr val="66FF33"/>
    <a:srgbClr val="3399FF"/>
    <a:srgbClr val="FFCC66"/>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424" autoAdjust="0"/>
  </p:normalViewPr>
  <p:slideViewPr>
    <p:cSldViewPr>
      <p:cViewPr>
        <p:scale>
          <a:sx n="75" d="100"/>
          <a:sy n="75"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ser>
        <c:dLbls>
          <c:showLegendKey val="0"/>
          <c:showVal val="0"/>
          <c:showCatName val="0"/>
          <c:showSerName val="0"/>
          <c:showPercent val="0"/>
          <c:showBubbleSize val="0"/>
        </c:dLbls>
        <c:axId val="143336960"/>
        <c:axId val="148003584"/>
      </c:radarChart>
      <c:catAx>
        <c:axId val="14333696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48003584"/>
        <c:crosses val="autoZero"/>
        <c:auto val="1"/>
        <c:lblAlgn val="ctr"/>
        <c:lblOffset val="100"/>
        <c:noMultiLvlLbl val="0"/>
      </c:catAx>
      <c:valAx>
        <c:axId val="148003584"/>
        <c:scaling>
          <c:orientation val="maxMin"/>
          <c:max val="42"/>
          <c:min val="1"/>
        </c:scaling>
        <c:delete val="0"/>
        <c:axPos val="l"/>
        <c:majorGridlines/>
        <c:minorGridlines/>
        <c:numFmt formatCode="General" sourceLinked="1"/>
        <c:majorTickMark val="cross"/>
        <c:minorTickMark val="none"/>
        <c:tickLblPos val="none"/>
        <c:crossAx val="143336960"/>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ser>
        <c:dLbls>
          <c:showLegendKey val="0"/>
          <c:showVal val="0"/>
          <c:showCatName val="0"/>
          <c:showSerName val="0"/>
          <c:showPercent val="0"/>
          <c:showBubbleSize val="0"/>
        </c:dLbls>
        <c:axId val="143337472"/>
        <c:axId val="296804352"/>
      </c:radarChart>
      <c:catAx>
        <c:axId val="14333747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296804352"/>
        <c:crosses val="autoZero"/>
        <c:auto val="1"/>
        <c:lblAlgn val="ctr"/>
        <c:lblOffset val="100"/>
        <c:noMultiLvlLbl val="0"/>
      </c:catAx>
      <c:valAx>
        <c:axId val="296804352"/>
        <c:scaling>
          <c:orientation val="maxMin"/>
          <c:max val="42"/>
          <c:min val="1"/>
        </c:scaling>
        <c:delete val="0"/>
        <c:axPos val="l"/>
        <c:majorGridlines/>
        <c:minorGridlines/>
        <c:numFmt formatCode="General" sourceLinked="1"/>
        <c:majorTickMark val="cross"/>
        <c:minorTickMark val="none"/>
        <c:tickLblPos val="none"/>
        <c:crossAx val="14333747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ser>
        <c:dLbls>
          <c:showLegendKey val="0"/>
          <c:showVal val="0"/>
          <c:showCatName val="0"/>
          <c:showSerName val="0"/>
          <c:showPercent val="0"/>
          <c:showBubbleSize val="0"/>
        </c:dLbls>
        <c:axId val="143337984"/>
        <c:axId val="296806080"/>
      </c:radarChart>
      <c:catAx>
        <c:axId val="14333798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296806080"/>
        <c:crosses val="autoZero"/>
        <c:auto val="1"/>
        <c:lblAlgn val="ctr"/>
        <c:lblOffset val="100"/>
        <c:noMultiLvlLbl val="0"/>
      </c:catAx>
      <c:valAx>
        <c:axId val="296806080"/>
        <c:scaling>
          <c:orientation val="maxMin"/>
          <c:max val="42"/>
          <c:min val="1"/>
        </c:scaling>
        <c:delete val="0"/>
        <c:axPos val="l"/>
        <c:majorGridlines/>
        <c:minorGridlines/>
        <c:numFmt formatCode="General" sourceLinked="1"/>
        <c:majorTickMark val="cross"/>
        <c:minorTickMark val="none"/>
        <c:tickLblPos val="none"/>
        <c:crossAx val="14333798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ser>
        <c:dLbls>
          <c:showLegendKey val="0"/>
          <c:showVal val="0"/>
          <c:showCatName val="0"/>
          <c:showSerName val="0"/>
          <c:showPercent val="0"/>
          <c:showBubbleSize val="0"/>
        </c:dLbls>
        <c:axId val="169480192"/>
        <c:axId val="296807808"/>
      </c:radarChart>
      <c:catAx>
        <c:axId val="16948019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296807808"/>
        <c:crosses val="autoZero"/>
        <c:auto val="1"/>
        <c:lblAlgn val="ctr"/>
        <c:lblOffset val="100"/>
        <c:noMultiLvlLbl val="0"/>
      </c:catAx>
      <c:valAx>
        <c:axId val="296807808"/>
        <c:scaling>
          <c:orientation val="maxMin"/>
          <c:max val="42"/>
          <c:min val="1"/>
        </c:scaling>
        <c:delete val="0"/>
        <c:axPos val="l"/>
        <c:majorGridlines/>
        <c:minorGridlines/>
        <c:numFmt formatCode="General" sourceLinked="1"/>
        <c:majorTickMark val="cross"/>
        <c:minorTickMark val="none"/>
        <c:tickLblPos val="none"/>
        <c:crossAx val="16948019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ser>
        <c:dLbls>
          <c:showLegendKey val="0"/>
          <c:showVal val="0"/>
          <c:showCatName val="0"/>
          <c:showSerName val="0"/>
          <c:showPercent val="0"/>
          <c:showBubbleSize val="0"/>
        </c:dLbls>
        <c:axId val="169481728"/>
        <c:axId val="296809536"/>
      </c:radarChart>
      <c:catAx>
        <c:axId val="16948172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296809536"/>
        <c:crosses val="autoZero"/>
        <c:auto val="1"/>
        <c:lblAlgn val="ctr"/>
        <c:lblOffset val="100"/>
        <c:noMultiLvlLbl val="0"/>
      </c:catAx>
      <c:valAx>
        <c:axId val="296809536"/>
        <c:scaling>
          <c:orientation val="maxMin"/>
          <c:max val="42"/>
          <c:min val="1"/>
        </c:scaling>
        <c:delete val="0"/>
        <c:axPos val="l"/>
        <c:majorGridlines/>
        <c:minorGridlines/>
        <c:numFmt formatCode="General" sourceLinked="1"/>
        <c:majorTickMark val="cross"/>
        <c:minorTickMark val="none"/>
        <c:tickLblPos val="none"/>
        <c:crossAx val="16948172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ser>
        <c:dLbls>
          <c:showLegendKey val="0"/>
          <c:showVal val="0"/>
          <c:showCatName val="0"/>
          <c:showSerName val="0"/>
          <c:showPercent val="0"/>
          <c:showBubbleSize val="0"/>
        </c:dLbls>
        <c:axId val="169482240"/>
        <c:axId val="305144384"/>
      </c:radarChart>
      <c:catAx>
        <c:axId val="16948224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05144384"/>
        <c:crosses val="autoZero"/>
        <c:auto val="1"/>
        <c:lblAlgn val="ctr"/>
        <c:lblOffset val="100"/>
        <c:noMultiLvlLbl val="0"/>
      </c:catAx>
      <c:valAx>
        <c:axId val="305144384"/>
        <c:scaling>
          <c:orientation val="maxMin"/>
          <c:max val="42"/>
          <c:min val="1"/>
        </c:scaling>
        <c:delete val="0"/>
        <c:axPos val="l"/>
        <c:majorGridlines/>
        <c:minorGridlines/>
        <c:numFmt formatCode="General" sourceLinked="1"/>
        <c:majorTickMark val="cross"/>
        <c:minorTickMark val="none"/>
        <c:tickLblPos val="none"/>
        <c:crossAx val="169482240"/>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ser>
        <c:dLbls>
          <c:showLegendKey val="0"/>
          <c:showVal val="0"/>
          <c:showCatName val="0"/>
          <c:showSerName val="0"/>
          <c:showPercent val="0"/>
          <c:showBubbleSize val="0"/>
        </c:dLbls>
        <c:axId val="169482752"/>
        <c:axId val="305146688"/>
      </c:radarChart>
      <c:catAx>
        <c:axId val="16948275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05146688"/>
        <c:crosses val="autoZero"/>
        <c:auto val="1"/>
        <c:lblAlgn val="ctr"/>
        <c:lblOffset val="100"/>
        <c:noMultiLvlLbl val="0"/>
      </c:catAx>
      <c:valAx>
        <c:axId val="305146688"/>
        <c:scaling>
          <c:orientation val="maxMin"/>
          <c:max val="42"/>
          <c:min val="1"/>
        </c:scaling>
        <c:delete val="0"/>
        <c:axPos val="l"/>
        <c:majorGridlines/>
        <c:minorGridlines/>
        <c:numFmt formatCode="General" sourceLinked="1"/>
        <c:majorTickMark val="cross"/>
        <c:minorTickMark val="none"/>
        <c:tickLblPos val="none"/>
        <c:crossAx val="169482752"/>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ser>
        <c:dLbls>
          <c:showLegendKey val="0"/>
          <c:showVal val="0"/>
          <c:showCatName val="0"/>
          <c:showSerName val="0"/>
          <c:showPercent val="0"/>
          <c:showBubbleSize val="0"/>
        </c:dLbls>
        <c:axId val="169483776"/>
        <c:axId val="305148416"/>
      </c:radarChart>
      <c:catAx>
        <c:axId val="169483776"/>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05148416"/>
        <c:crosses val="autoZero"/>
        <c:auto val="1"/>
        <c:lblAlgn val="ctr"/>
        <c:lblOffset val="100"/>
        <c:noMultiLvlLbl val="0"/>
      </c:catAx>
      <c:valAx>
        <c:axId val="305148416"/>
        <c:scaling>
          <c:orientation val="maxMin"/>
          <c:max val="42"/>
          <c:min val="1"/>
        </c:scaling>
        <c:delete val="0"/>
        <c:axPos val="l"/>
        <c:majorGridlines/>
        <c:minorGridlines/>
        <c:numFmt formatCode="General" sourceLinked="1"/>
        <c:majorTickMark val="cross"/>
        <c:minorTickMark val="none"/>
        <c:tickLblPos val="none"/>
        <c:crossAx val="169483776"/>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【約30%】</c:v>
                </c:pt>
                <c:pt idx="1">
                  <c:v>それ以外【約70%】</c:v>
                </c:pt>
              </c:strCache>
            </c:strRef>
          </c:cat>
          <c:val>
            <c:numRef>
              <c:f>Sheet1!$B$2:$B$3</c:f>
              <c:numCache>
                <c:formatCode>General</c:formatCode>
                <c:ptCount val="2"/>
                <c:pt idx="0">
                  <c:v>270</c:v>
                </c:pt>
                <c:pt idx="1">
                  <c:v>613</c:v>
                </c:pt>
              </c:numCache>
            </c:numRef>
          </c:val>
          <c:extLst xmlns:c16r2="http://schemas.microsoft.com/office/drawing/2015/06/char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72" tIns="45686" rIns="91372" bIns="4568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1372" tIns="45686" rIns="91372" bIns="45686"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2019/8/21</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2" tIns="45686" rIns="91372" bIns="45686" rtlCol="0" anchor="ctr"/>
          <a:lstStyle/>
          <a:p>
            <a:pPr lvl="0"/>
            <a:endParaRPr lang="ja-JP" altLang="en-US" noProof="0"/>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372" tIns="45686" rIns="91372" bIns="4568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440871"/>
            <a:ext cx="2949575" cy="496887"/>
          </a:xfrm>
          <a:prstGeom prst="rect">
            <a:avLst/>
          </a:prstGeom>
        </p:spPr>
        <p:txBody>
          <a:bodyPr vert="horz" lIns="91372" tIns="45686" rIns="91372" bIns="4568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6" y="9440871"/>
            <a:ext cx="2949575" cy="496887"/>
          </a:xfrm>
          <a:prstGeom prst="rect">
            <a:avLst/>
          </a:prstGeom>
        </p:spPr>
        <p:txBody>
          <a:bodyPr vert="horz" lIns="91372" tIns="45686" rIns="91372" bIns="45686"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a:t>
            </a:fld>
            <a:endParaRPr lang="ja-JP" altLang="en-US"/>
          </a:p>
        </p:txBody>
      </p:sp>
    </p:spTree>
    <p:extLst>
      <p:ext uri="{BB962C8B-B14F-4D97-AF65-F5344CB8AC3E}">
        <p14:creationId xmlns:p14="http://schemas.microsoft.com/office/powerpoint/2010/main" val="77232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10</a:t>
            </a:fld>
            <a:endParaRPr lang="ja-JP" altLang="en-US"/>
          </a:p>
        </p:txBody>
      </p:sp>
    </p:spTree>
    <p:extLst>
      <p:ext uri="{BB962C8B-B14F-4D97-AF65-F5344CB8AC3E}">
        <p14:creationId xmlns:p14="http://schemas.microsoft.com/office/powerpoint/2010/main" val="359406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11</a:t>
            </a:fld>
            <a:endParaRPr lang="ja-JP" altLang="en-US"/>
          </a:p>
        </p:txBody>
      </p:sp>
    </p:spTree>
    <p:extLst>
      <p:ext uri="{BB962C8B-B14F-4D97-AF65-F5344CB8AC3E}">
        <p14:creationId xmlns:p14="http://schemas.microsoft.com/office/powerpoint/2010/main" val="348870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12</a:t>
            </a:fld>
            <a:endParaRPr lang="ja-JP" altLang="en-US"/>
          </a:p>
        </p:txBody>
      </p:sp>
    </p:spTree>
    <p:extLst>
      <p:ext uri="{BB962C8B-B14F-4D97-AF65-F5344CB8AC3E}">
        <p14:creationId xmlns:p14="http://schemas.microsoft.com/office/powerpoint/2010/main" val="234228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13</a:t>
            </a:fld>
            <a:endParaRPr lang="ja-JP" altLang="en-US"/>
          </a:p>
        </p:txBody>
      </p:sp>
    </p:spTree>
    <p:extLst>
      <p:ext uri="{BB962C8B-B14F-4D97-AF65-F5344CB8AC3E}">
        <p14:creationId xmlns:p14="http://schemas.microsoft.com/office/powerpoint/2010/main" val="24922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15</a:t>
            </a:fld>
            <a:endParaRPr lang="ja-JP" altLang="en-US"/>
          </a:p>
        </p:txBody>
      </p:sp>
    </p:spTree>
    <p:extLst>
      <p:ext uri="{BB962C8B-B14F-4D97-AF65-F5344CB8AC3E}">
        <p14:creationId xmlns:p14="http://schemas.microsoft.com/office/powerpoint/2010/main" val="395463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119666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19</a:t>
            </a:fld>
            <a:endParaRPr lang="ja-JP" altLang="en-US"/>
          </a:p>
        </p:txBody>
      </p:sp>
    </p:spTree>
    <p:extLst>
      <p:ext uri="{BB962C8B-B14F-4D97-AF65-F5344CB8AC3E}">
        <p14:creationId xmlns:p14="http://schemas.microsoft.com/office/powerpoint/2010/main" val="54815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a:t>
            </a:fld>
            <a:endParaRPr lang="ja-JP" altLang="en-US"/>
          </a:p>
        </p:txBody>
      </p:sp>
    </p:spTree>
    <p:extLst>
      <p:ext uri="{BB962C8B-B14F-4D97-AF65-F5344CB8AC3E}">
        <p14:creationId xmlns:p14="http://schemas.microsoft.com/office/powerpoint/2010/main" val="244229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20</a:t>
            </a:fld>
            <a:endParaRPr lang="ja-JP" altLang="en-US"/>
          </a:p>
        </p:txBody>
      </p:sp>
    </p:spTree>
    <p:extLst>
      <p:ext uri="{BB962C8B-B14F-4D97-AF65-F5344CB8AC3E}">
        <p14:creationId xmlns:p14="http://schemas.microsoft.com/office/powerpoint/2010/main" val="1259792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21</a:t>
            </a:fld>
            <a:endParaRPr lang="ja-JP" altLang="en-US"/>
          </a:p>
        </p:txBody>
      </p:sp>
    </p:spTree>
    <p:extLst>
      <p:ext uri="{BB962C8B-B14F-4D97-AF65-F5344CB8AC3E}">
        <p14:creationId xmlns:p14="http://schemas.microsoft.com/office/powerpoint/2010/main" val="6811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22</a:t>
            </a:fld>
            <a:endParaRPr lang="ja-JP" altLang="en-US"/>
          </a:p>
        </p:txBody>
      </p:sp>
    </p:spTree>
    <p:extLst>
      <p:ext uri="{BB962C8B-B14F-4D97-AF65-F5344CB8AC3E}">
        <p14:creationId xmlns:p14="http://schemas.microsoft.com/office/powerpoint/2010/main" val="2495449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23</a:t>
            </a:fld>
            <a:endParaRPr lang="ja-JP" altLang="en-US"/>
          </a:p>
        </p:txBody>
      </p:sp>
    </p:spTree>
    <p:extLst>
      <p:ext uri="{BB962C8B-B14F-4D97-AF65-F5344CB8AC3E}">
        <p14:creationId xmlns:p14="http://schemas.microsoft.com/office/powerpoint/2010/main" val="1170228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24</a:t>
            </a:fld>
            <a:endParaRPr lang="ja-JP" altLang="en-US"/>
          </a:p>
        </p:txBody>
      </p:sp>
    </p:spTree>
    <p:extLst>
      <p:ext uri="{BB962C8B-B14F-4D97-AF65-F5344CB8AC3E}">
        <p14:creationId xmlns:p14="http://schemas.microsoft.com/office/powerpoint/2010/main" val="2933986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697144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26</a:t>
            </a:fld>
            <a:endParaRPr lang="ja-JP" altLang="en-US"/>
          </a:p>
        </p:txBody>
      </p:sp>
    </p:spTree>
    <p:extLst>
      <p:ext uri="{BB962C8B-B14F-4D97-AF65-F5344CB8AC3E}">
        <p14:creationId xmlns:p14="http://schemas.microsoft.com/office/powerpoint/2010/main" val="2219562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27</a:t>
            </a:fld>
            <a:endParaRPr lang="ja-JP" altLang="en-US"/>
          </a:p>
        </p:txBody>
      </p:sp>
    </p:spTree>
    <p:extLst>
      <p:ext uri="{BB962C8B-B14F-4D97-AF65-F5344CB8AC3E}">
        <p14:creationId xmlns:p14="http://schemas.microsoft.com/office/powerpoint/2010/main" val="2396675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28</a:t>
            </a:fld>
            <a:endParaRPr lang="ja-JP" altLang="en-US"/>
          </a:p>
        </p:txBody>
      </p:sp>
    </p:spTree>
    <p:extLst>
      <p:ext uri="{BB962C8B-B14F-4D97-AF65-F5344CB8AC3E}">
        <p14:creationId xmlns:p14="http://schemas.microsoft.com/office/powerpoint/2010/main" val="3929824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29</a:t>
            </a:fld>
            <a:endParaRPr lang="ja-JP" altLang="en-US"/>
          </a:p>
        </p:txBody>
      </p:sp>
    </p:spTree>
    <p:extLst>
      <p:ext uri="{BB962C8B-B14F-4D97-AF65-F5344CB8AC3E}">
        <p14:creationId xmlns:p14="http://schemas.microsoft.com/office/powerpoint/2010/main" val="191608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a:t>
            </a:fld>
            <a:endParaRPr lang="ja-JP" altLang="en-US"/>
          </a:p>
        </p:txBody>
      </p:sp>
    </p:spTree>
    <p:extLst>
      <p:ext uri="{BB962C8B-B14F-4D97-AF65-F5344CB8AC3E}">
        <p14:creationId xmlns:p14="http://schemas.microsoft.com/office/powerpoint/2010/main" val="290525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30</a:t>
            </a:fld>
            <a:endParaRPr lang="ja-JP" altLang="en-US"/>
          </a:p>
        </p:txBody>
      </p:sp>
    </p:spTree>
    <p:extLst>
      <p:ext uri="{BB962C8B-B14F-4D97-AF65-F5344CB8AC3E}">
        <p14:creationId xmlns:p14="http://schemas.microsoft.com/office/powerpoint/2010/main" val="4187778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32</a:t>
            </a:fld>
            <a:endParaRPr lang="ja-JP" altLang="en-US"/>
          </a:p>
        </p:txBody>
      </p:sp>
    </p:spTree>
    <p:extLst>
      <p:ext uri="{BB962C8B-B14F-4D97-AF65-F5344CB8AC3E}">
        <p14:creationId xmlns:p14="http://schemas.microsoft.com/office/powerpoint/2010/main" val="105962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33</a:t>
            </a:fld>
            <a:endParaRPr lang="ja-JP" altLang="en-US">
              <a:solidFill>
                <a:prstClr val="black"/>
              </a:solidFill>
            </a:endParaRPr>
          </a:p>
        </p:txBody>
      </p:sp>
    </p:spTree>
    <p:extLst>
      <p:ext uri="{BB962C8B-B14F-4D97-AF65-F5344CB8AC3E}">
        <p14:creationId xmlns:p14="http://schemas.microsoft.com/office/powerpoint/2010/main" val="236712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35</a:t>
            </a:fld>
            <a:endParaRPr lang="ja-JP" altLang="en-US"/>
          </a:p>
        </p:txBody>
      </p:sp>
    </p:spTree>
    <p:extLst>
      <p:ext uri="{BB962C8B-B14F-4D97-AF65-F5344CB8AC3E}">
        <p14:creationId xmlns:p14="http://schemas.microsoft.com/office/powerpoint/2010/main" val="477809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37</a:t>
            </a:fld>
            <a:endParaRPr lang="ja-JP" altLang="en-US"/>
          </a:p>
        </p:txBody>
      </p:sp>
    </p:spTree>
    <p:extLst>
      <p:ext uri="{BB962C8B-B14F-4D97-AF65-F5344CB8AC3E}">
        <p14:creationId xmlns:p14="http://schemas.microsoft.com/office/powerpoint/2010/main" val="3141251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38</a:t>
            </a:fld>
            <a:endParaRPr lang="ja-JP" altLang="en-US">
              <a:solidFill>
                <a:prstClr val="black"/>
              </a:solidFill>
            </a:endParaRPr>
          </a:p>
        </p:txBody>
      </p:sp>
    </p:spTree>
    <p:extLst>
      <p:ext uri="{BB962C8B-B14F-4D97-AF65-F5344CB8AC3E}">
        <p14:creationId xmlns:p14="http://schemas.microsoft.com/office/powerpoint/2010/main" val="2647215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39</a:t>
            </a:fld>
            <a:endParaRPr lang="ja-JP" altLang="en-US"/>
          </a:p>
        </p:txBody>
      </p:sp>
    </p:spTree>
    <p:extLst>
      <p:ext uri="{BB962C8B-B14F-4D97-AF65-F5344CB8AC3E}">
        <p14:creationId xmlns:p14="http://schemas.microsoft.com/office/powerpoint/2010/main" val="366621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41</a:t>
            </a:fld>
            <a:endParaRPr lang="ja-JP" altLang="en-US"/>
          </a:p>
        </p:txBody>
      </p:sp>
    </p:spTree>
    <p:extLst>
      <p:ext uri="{BB962C8B-B14F-4D97-AF65-F5344CB8AC3E}">
        <p14:creationId xmlns:p14="http://schemas.microsoft.com/office/powerpoint/2010/main" val="2412988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43</a:t>
            </a:fld>
            <a:endParaRPr lang="ja-JP" altLang="en-US"/>
          </a:p>
        </p:txBody>
      </p:sp>
    </p:spTree>
    <p:extLst>
      <p:ext uri="{BB962C8B-B14F-4D97-AF65-F5344CB8AC3E}">
        <p14:creationId xmlns:p14="http://schemas.microsoft.com/office/powerpoint/2010/main" val="3160984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45</a:t>
            </a:fld>
            <a:endParaRPr lang="ja-JP" altLang="en-US"/>
          </a:p>
        </p:txBody>
      </p:sp>
    </p:spTree>
    <p:extLst>
      <p:ext uri="{BB962C8B-B14F-4D97-AF65-F5344CB8AC3E}">
        <p14:creationId xmlns:p14="http://schemas.microsoft.com/office/powerpoint/2010/main" val="1346048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46</a:t>
            </a:fld>
            <a:endParaRPr lang="ja-JP" altLang="en-US"/>
          </a:p>
        </p:txBody>
      </p:sp>
    </p:spTree>
    <p:extLst>
      <p:ext uri="{BB962C8B-B14F-4D97-AF65-F5344CB8AC3E}">
        <p14:creationId xmlns:p14="http://schemas.microsoft.com/office/powerpoint/2010/main" val="2131479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47</a:t>
            </a:fld>
            <a:endParaRPr lang="ja-JP" altLang="en-US"/>
          </a:p>
        </p:txBody>
      </p:sp>
    </p:spTree>
    <p:extLst>
      <p:ext uri="{BB962C8B-B14F-4D97-AF65-F5344CB8AC3E}">
        <p14:creationId xmlns:p14="http://schemas.microsoft.com/office/powerpoint/2010/main" val="3674627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48</a:t>
            </a:fld>
            <a:endParaRPr lang="ja-JP" altLang="en-US"/>
          </a:p>
        </p:txBody>
      </p:sp>
    </p:spTree>
    <p:extLst>
      <p:ext uri="{BB962C8B-B14F-4D97-AF65-F5344CB8AC3E}">
        <p14:creationId xmlns:p14="http://schemas.microsoft.com/office/powerpoint/2010/main" val="1751186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49</a:t>
            </a:fld>
            <a:endParaRPr lang="ja-JP" altLang="en-US"/>
          </a:p>
        </p:txBody>
      </p:sp>
    </p:spTree>
    <p:extLst>
      <p:ext uri="{BB962C8B-B14F-4D97-AF65-F5344CB8AC3E}">
        <p14:creationId xmlns:p14="http://schemas.microsoft.com/office/powerpoint/2010/main" val="303003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5</a:t>
            </a:fld>
            <a:endParaRPr lang="ja-JP" altLang="en-US"/>
          </a:p>
        </p:txBody>
      </p:sp>
    </p:spTree>
    <p:extLst>
      <p:ext uri="{BB962C8B-B14F-4D97-AF65-F5344CB8AC3E}">
        <p14:creationId xmlns:p14="http://schemas.microsoft.com/office/powerpoint/2010/main" val="30342169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590785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344384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6</a:t>
            </a:fld>
            <a:endParaRPr lang="ja-JP" altLang="en-US"/>
          </a:p>
        </p:txBody>
      </p:sp>
    </p:spTree>
    <p:extLst>
      <p:ext uri="{BB962C8B-B14F-4D97-AF65-F5344CB8AC3E}">
        <p14:creationId xmlns:p14="http://schemas.microsoft.com/office/powerpoint/2010/main" val="68317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7</a:t>
            </a:fld>
            <a:endParaRPr lang="ja-JP" altLang="en-US"/>
          </a:p>
        </p:txBody>
      </p:sp>
    </p:spTree>
    <p:extLst>
      <p:ext uri="{BB962C8B-B14F-4D97-AF65-F5344CB8AC3E}">
        <p14:creationId xmlns:p14="http://schemas.microsoft.com/office/powerpoint/2010/main" val="145413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777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797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83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425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525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504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46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372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061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2019/8/21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896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2019/8/21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2019/8/21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2019/8/21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2019/8/21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A94AE4A-267C-4466-A28E-AC7E1E0F70E0}" type="datetimeFigureOut">
              <a:rPr lang="ja-JP" altLang="en-US" smtClean="0">
                <a:solidFill>
                  <a:prstClr val="black">
                    <a:tint val="75000"/>
                  </a:prstClr>
                </a:solidFill>
                <a:latin typeface="Calibri"/>
                <a:ea typeface="ＭＳ Ｐゴシック"/>
              </a:rPr>
              <a:pPr fontAlgn="auto">
                <a:spcBef>
                  <a:spcPts val="0"/>
                </a:spcBef>
                <a:spcAft>
                  <a:spcPts val="0"/>
                </a:spcAft>
              </a:pPr>
              <a:t>2019/8/21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D3AEED7-4C65-4155-AD14-EEA4DD231FC3}"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798636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notesSlide" Target="../notesSlides/notesSlide2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wmf"/><Relationship Id="rId3" Type="http://schemas.openxmlformats.org/officeDocument/2006/relationships/image" Target="../media/image48.jpeg"/><Relationship Id="rId7" Type="http://schemas.openxmlformats.org/officeDocument/2006/relationships/image" Target="../media/image52.wmf"/><Relationship Id="rId12" Type="http://schemas.openxmlformats.org/officeDocument/2006/relationships/image" Target="../media/image57.wmf"/><Relationship Id="rId2" Type="http://schemas.openxmlformats.org/officeDocument/2006/relationships/notesSlide" Target="../notesSlides/notesSlide37.xml"/><Relationship Id="rId16"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6.emf"/><Relationship Id="rId5" Type="http://schemas.openxmlformats.org/officeDocument/2006/relationships/image" Target="../media/image50.wmf"/><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JPG"/></Relationships>
</file>

<file path=ppt/slides/_rels/slide43.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emf"/><Relationship Id="rId4" Type="http://schemas.openxmlformats.org/officeDocument/2006/relationships/image" Target="../media/image79.png"/><Relationship Id="rId9" Type="http://schemas.openxmlformats.org/officeDocument/2006/relationships/image" Target="../media/image84.png"/></Relationships>
</file>

<file path=ppt/slides/_rels/slide44.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6.jpeg"/><Relationship Id="rId7" Type="http://schemas.openxmlformats.org/officeDocument/2006/relationships/image" Target="../media/image89.png"/><Relationship Id="rId12" Type="http://schemas.microsoft.com/office/2007/relationships/hdphoto" Target="../media/hdphoto3.wdp"/><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jpeg"/><Relationship Id="rId10" Type="http://schemas.openxmlformats.org/officeDocument/2006/relationships/image" Target="../media/image91.jpeg"/><Relationship Id="rId4" Type="http://schemas.microsoft.com/office/2007/relationships/hdphoto" Target="../media/hdphoto1.wdp"/><Relationship Id="rId9" Type="http://schemas.microsoft.com/office/2007/relationships/hdphoto" Target="../media/hdphoto2.wdp"/></Relationships>
</file>

<file path=ppt/slides/_rels/slide45.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png"/><Relationship Id="rId7" Type="http://schemas.openxmlformats.org/officeDocument/2006/relationships/image" Target="../media/image97.jpeg"/><Relationship Id="rId12" Type="http://schemas.openxmlformats.org/officeDocument/2006/relationships/image" Target="../media/image102.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6.jpeg"/><Relationship Id="rId11" Type="http://schemas.openxmlformats.org/officeDocument/2006/relationships/image" Target="../media/image101.jpe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jpeg"/><Relationship Id="rId9" Type="http://schemas.openxmlformats.org/officeDocument/2006/relationships/image" Target="../media/image99.png"/></Relationships>
</file>

<file path=ppt/slides/_rels/slide4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hyperlink" Target="http://www.city.osaka.lg.jp/kensetsu/cmsfiles/contents/0000377/377441/DSC_0968(2).jpg" TargetMode="External"/><Relationship Id="rId7" Type="http://schemas.openxmlformats.org/officeDocument/2006/relationships/image" Target="../media/image106.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09.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image" Target="../media/image119.jpeg"/><Relationship Id="rId18" Type="http://schemas.openxmlformats.org/officeDocument/2006/relationships/image" Target="../media/image124.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23.png"/><Relationship Id="rId2" Type="http://schemas.openxmlformats.org/officeDocument/2006/relationships/notesSlide" Target="../notesSlides/notesSlide51.xml"/><Relationship Id="rId16" Type="http://schemas.openxmlformats.org/officeDocument/2006/relationships/image" Target="../media/image122.png"/><Relationship Id="rId20" Type="http://schemas.openxmlformats.org/officeDocument/2006/relationships/image" Target="../media/image126.png"/><Relationship Id="rId1" Type="http://schemas.openxmlformats.org/officeDocument/2006/relationships/slideLayout" Target="../slideLayouts/slideLayout1.xml"/><Relationship Id="rId6" Type="http://schemas.openxmlformats.org/officeDocument/2006/relationships/image" Target="../media/image114.jpeg"/><Relationship Id="rId11" Type="http://schemas.openxmlformats.org/officeDocument/2006/relationships/image" Target="../media/image118.wmf"/><Relationship Id="rId5" Type="http://schemas.openxmlformats.org/officeDocument/2006/relationships/image" Target="../media/image113.jpeg"/><Relationship Id="rId15" Type="http://schemas.openxmlformats.org/officeDocument/2006/relationships/image" Target="../media/image121.jpeg"/><Relationship Id="rId10" Type="http://schemas.openxmlformats.org/officeDocument/2006/relationships/image" Target="../media/image117.jpeg"/><Relationship Id="rId19" Type="http://schemas.openxmlformats.org/officeDocument/2006/relationships/image" Target="../media/image125.png"/><Relationship Id="rId4" Type="http://schemas.openxmlformats.org/officeDocument/2006/relationships/image" Target="../media/image112.png"/><Relationship Id="rId9" Type="http://schemas.openxmlformats.org/officeDocument/2006/relationships/image" Target="../media/image57.wmf"/><Relationship Id="rId14" Type="http://schemas.openxmlformats.org/officeDocument/2006/relationships/image" Target="../media/image12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36512" y="1964160"/>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3183359"/>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2018</a:t>
            </a:r>
            <a:r>
              <a:rPr lang="ja-JP" altLang="en-US" sz="2400" dirty="0" smtClean="0">
                <a:latin typeface="Meiryo UI" pitchFamily="50" charset="-128"/>
                <a:ea typeface="Meiryo UI" pitchFamily="50" charset="-128"/>
                <a:cs typeface="Meiryo UI" pitchFamily="50" charset="-128"/>
              </a:rPr>
              <a:t>年３月修正版）</a:t>
            </a:r>
          </a:p>
        </p:txBody>
      </p:sp>
      <p:sp>
        <p:nvSpPr>
          <p:cNvPr id="5" name="テキスト ボックス 4"/>
          <p:cNvSpPr txBox="1">
            <a:spLocks noChangeArrowheads="1"/>
          </p:cNvSpPr>
          <p:nvPr/>
        </p:nvSpPr>
        <p:spPr bwMode="auto">
          <a:xfrm>
            <a:off x="754793" y="52419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Tree>
    <p:extLst>
      <p:ext uri="{BB962C8B-B14F-4D97-AF65-F5344CB8AC3E}">
        <p14:creationId xmlns:p14="http://schemas.microsoft.com/office/powerpoint/2010/main" val="28909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520" y="692696"/>
            <a:ext cx="8496944"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179512"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1878818811"/>
              </p:ext>
            </p:extLst>
          </p:nvPr>
        </p:nvGraphicFramePr>
        <p:xfrm>
          <a:off x="4788024" y="2617218"/>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1643758327"/>
              </p:ext>
            </p:extLst>
          </p:nvPr>
        </p:nvGraphicFramePr>
        <p:xfrm>
          <a:off x="4788024" y="4656779"/>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572000" y="3121274"/>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499992" y="5209208"/>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499992" y="2348880"/>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637817" y="2329186"/>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702763679"/>
              </p:ext>
            </p:extLst>
          </p:nvPr>
        </p:nvGraphicFramePr>
        <p:xfrm>
          <a:off x="271309" y="5443238"/>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296926"/>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581178"/>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471989"/>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09" y="2924944"/>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8568" y="251356"/>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85741822"/>
              </p:ext>
            </p:extLst>
          </p:nvPr>
        </p:nvGraphicFramePr>
        <p:xfrm>
          <a:off x="323528" y="2420888"/>
          <a:ext cx="8568952" cy="4251384"/>
        </p:xfrm>
        <a:graphic>
          <a:graphicData uri="http://schemas.openxmlformats.org/drawingml/2006/table">
            <a:tbl>
              <a:tblPr firstRow="1" bandRow="1">
                <a:tableStyleId>{5C22544A-7EE6-4342-B048-85BDC9FD1C3A}</a:tableStyleId>
              </a:tblPr>
              <a:tblGrid>
                <a:gridCol w="1872208"/>
                <a:gridCol w="3528392"/>
                <a:gridCol w="3168352"/>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7020272" y="2060848"/>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2132856"/>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2132856"/>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323528" y="692696"/>
            <a:ext cx="8568952" cy="1296144"/>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7293" y="35332"/>
            <a:ext cx="8377155"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484548" y="2636912"/>
            <a:ext cx="2337213"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医薬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基盤研究所</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など世界トップレ</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ベル</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の大学・研究機関が立地し</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、一体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・医療関連分野のクラスター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337213"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）がサービス</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515154"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502968"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63786" y="476672"/>
            <a:ext cx="8457976"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pic>
        <p:nvPicPr>
          <p:cNvPr id="26" name="Picture 67" descr="E:\My Documents\My Pictures\医薬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8" descr="E:\My Documents\My Pictures\リチウ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45287"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i5627699\Desktop\グラ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6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78568" y="116632"/>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157392" y="2423906"/>
            <a:ext cx="3880834"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56061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293888" y="2420888"/>
            <a:ext cx="4699859"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　　</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行う寄附や社会的投資等を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23847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33893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sp>
        <p:nvSpPr>
          <p:cNvPr id="24" name="テキスト ボックス 8"/>
          <p:cNvSpPr txBox="1">
            <a:spLocks noChangeArrowheads="1"/>
          </p:cNvSpPr>
          <p:nvPr/>
        </p:nvSpPr>
        <p:spPr bwMode="auto">
          <a:xfrm>
            <a:off x="23562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076886487"/>
              </p:ext>
            </p:extLst>
          </p:nvPr>
        </p:nvGraphicFramePr>
        <p:xfrm>
          <a:off x="32463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24884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61459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103477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27377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59425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44212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0737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14675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32944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5626" y="548680"/>
            <a:ext cx="8802600"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進む一方、</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pic>
        <p:nvPicPr>
          <p:cNvPr id="40" name="Picture 20" descr="C:\Users\i4350461\Desktop\大阪の歴史\「天下の台所」のにぎわい（大阪城天守閣蔵）.bmp"/>
          <p:cNvPicPr>
            <a:picLocks noChangeAspect="1" noChangeArrowheads="1"/>
          </p:cNvPicPr>
          <p:nvPr/>
        </p:nvPicPr>
        <p:blipFill>
          <a:blip r:embed="rId4"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C:\Users\i4350461\Desktop\大阪の歴史\大阪万国博覧会（大阪府ホームページ）.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4030723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476673"/>
            <a:ext cx="1584000" cy="6381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4154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40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4151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4990161" y="1820980"/>
            <a:ext cx="2501923" cy="313912"/>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6328"/>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04724"/>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82938" y="4906663"/>
            <a:ext cx="282264" cy="92284"/>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570150" y="538068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648808" y="5385663"/>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802090" y="5373216"/>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532000"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35200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254616"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grpSp>
        <p:nvGrpSpPr>
          <p:cNvPr id="76" name="グループ化 75"/>
          <p:cNvGrpSpPr/>
          <p:nvPr/>
        </p:nvGrpSpPr>
        <p:grpSpPr>
          <a:xfrm>
            <a:off x="240030" y="397027"/>
            <a:ext cx="5844138" cy="4904181"/>
            <a:chOff x="251199" y="399700"/>
            <a:chExt cx="5839475" cy="5095286"/>
          </a:xfrm>
        </p:grpSpPr>
        <p:cxnSp>
          <p:nvCxnSpPr>
            <p:cNvPr id="14" name="直線コネクタ 13"/>
            <p:cNvCxnSpPr/>
            <p:nvPr/>
          </p:nvCxnSpPr>
          <p:spPr>
            <a:xfrm>
              <a:off x="4827138" y="3525679"/>
              <a:ext cx="1263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1199" y="399700"/>
              <a:ext cx="4523495" cy="21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1199" y="5490004"/>
              <a:ext cx="5832967" cy="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90674" y="3525679"/>
              <a:ext cx="0" cy="196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797157" y="421966"/>
              <a:ext cx="0" cy="3103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1199" y="421644"/>
              <a:ext cx="0" cy="506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二等辺三角形 80"/>
          <p:cNvSpPr/>
          <p:nvPr/>
        </p:nvSpPr>
        <p:spPr>
          <a:xfrm rot="10800000">
            <a:off x="1607146" y="351562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643644"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824572"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768752"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Tree>
    <p:extLst>
      <p:ext uri="{BB962C8B-B14F-4D97-AF65-F5344CB8AC3E}">
        <p14:creationId xmlns:p14="http://schemas.microsoft.com/office/powerpoint/2010/main" val="27595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7345154" cy="4766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45690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2315087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a:t>
            </a:r>
            <a:r>
              <a:rPr lang="ja-JP" altLang="en-US" b="1" dirty="0">
                <a:solidFill>
                  <a:schemeClr val="tx1"/>
                </a:solidFill>
                <a:latin typeface="Meiryo UI" panose="020B0604030504040204" pitchFamily="50" charset="-128"/>
                <a:ea typeface="Meiryo UI" panose="020B0604030504040204" pitchFamily="50" charset="-128"/>
              </a:rPr>
              <a:t>や特区</a:t>
            </a:r>
            <a:r>
              <a:rPr lang="ja-JP" altLang="en-US" b="1" dirty="0">
                <a:solidFill>
                  <a:prstClr val="black"/>
                </a:solidFill>
                <a:latin typeface="Meiryo UI" panose="020B0604030504040204" pitchFamily="50" charset="-128"/>
                <a:ea typeface="Meiryo UI" panose="020B0604030504040204" pitchFamily="50" charset="-128"/>
              </a:rPr>
              <a:t>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4391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797" y="3366517"/>
            <a:ext cx="3497509" cy="320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60" y="4359046"/>
            <a:ext cx="2440545" cy="2382322"/>
          </a:xfrm>
          <a:prstGeom prst="rect">
            <a:avLst/>
          </a:prstGeom>
        </p:spPr>
      </p:pic>
      <p:pic>
        <p:nvPicPr>
          <p:cNvPr id="49" name="図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646" y="4359047"/>
            <a:ext cx="2438062" cy="2382321"/>
          </a:xfrm>
          <a:prstGeom prst="rect">
            <a:avLst/>
          </a:prstGeom>
        </p:spPr>
      </p:pic>
      <p:grpSp>
        <p:nvGrpSpPr>
          <p:cNvPr id="50" name="グループ化 49"/>
          <p:cNvGrpSpPr>
            <a:grpSpLocks noChangeAspect="1"/>
          </p:cNvGrpSpPr>
          <p:nvPr/>
        </p:nvGrpSpPr>
        <p:grpSpPr>
          <a:xfrm>
            <a:off x="5390138" y="3556483"/>
            <a:ext cx="3448882" cy="3202231"/>
            <a:chOff x="10143084" y="1890384"/>
            <a:chExt cx="5225182" cy="4851867"/>
          </a:xfrm>
        </p:grpSpPr>
        <p:grpSp>
          <p:nvGrpSpPr>
            <p:cNvPr id="51" name="グループ化 50"/>
            <p:cNvGrpSpPr/>
            <p:nvPr/>
          </p:nvGrpSpPr>
          <p:grpSpPr>
            <a:xfrm>
              <a:off x="10143084" y="1890384"/>
              <a:ext cx="5225182" cy="4851867"/>
              <a:chOff x="297786" y="2547494"/>
              <a:chExt cx="4392488" cy="4344021"/>
            </a:xfrm>
          </p:grpSpPr>
          <p:grpSp>
            <p:nvGrpSpPr>
              <p:cNvPr id="53" name="グループ化 52"/>
              <p:cNvGrpSpPr/>
              <p:nvPr/>
            </p:nvGrpSpPr>
            <p:grpSpPr>
              <a:xfrm>
                <a:off x="2427303" y="3467604"/>
                <a:ext cx="1433299" cy="1910501"/>
                <a:chOff x="7140908" y="4018733"/>
                <a:chExt cx="1137289" cy="1479161"/>
              </a:xfrm>
            </p:grpSpPr>
            <p:sp>
              <p:nvSpPr>
                <p:cNvPr id="62" name="四角形吹き出し 61"/>
                <p:cNvSpPr/>
                <p:nvPr/>
              </p:nvSpPr>
              <p:spPr>
                <a:xfrm>
                  <a:off x="7140908" y="4018733"/>
                  <a:ext cx="1137289" cy="262300"/>
                </a:xfrm>
                <a:prstGeom prst="wedgeRectCallout">
                  <a:avLst>
                    <a:gd name="adj1" fmla="val -12049"/>
                    <a:gd name="adj2" fmla="val 109320"/>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7298957" y="5008343"/>
                  <a:ext cx="262800" cy="113668"/>
                </a:xfrm>
                <a:prstGeom prst="rect">
                  <a:avLst/>
                </a:prstGeom>
                <a:solidFill>
                  <a:srgbClr val="FFF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7" name="四角形吹き出し 66"/>
                <p:cNvSpPr/>
                <p:nvPr/>
              </p:nvSpPr>
              <p:spPr>
                <a:xfrm>
                  <a:off x="7356729" y="5210963"/>
                  <a:ext cx="921468" cy="286931"/>
                </a:xfrm>
                <a:prstGeom prst="wedgeRectCallout">
                  <a:avLst>
                    <a:gd name="adj1" fmla="val -32712"/>
                    <a:gd name="adj2" fmla="val -142109"/>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大和</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川線</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年度開通予定</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テキスト ボックス 53"/>
              <p:cNvSpPr txBox="1"/>
              <p:nvPr/>
            </p:nvSpPr>
            <p:spPr>
              <a:xfrm>
                <a:off x="297786" y="6579212"/>
                <a:ext cx="4392488" cy="312303"/>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高速道路ネットワーク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推進協議会資料より作成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四角形吹き出し 54"/>
              <p:cNvSpPr/>
              <p:nvPr/>
            </p:nvSpPr>
            <p:spPr>
              <a:xfrm>
                <a:off x="2283825" y="2547494"/>
                <a:ext cx="830941" cy="334212"/>
              </a:xfrm>
              <a:prstGeom prst="wedgeRectCallout">
                <a:avLst>
                  <a:gd name="adj1" fmla="val 22077"/>
                  <a:gd name="adj2" fmla="val 1164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rPr>
                  <a:t>開通</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56" name="四角形吹き出し 55"/>
              <p:cNvSpPr/>
              <p:nvPr/>
            </p:nvSpPr>
            <p:spPr>
              <a:xfrm>
                <a:off x="896004" y="2646639"/>
                <a:ext cx="848422" cy="334212"/>
              </a:xfrm>
              <a:prstGeom prst="wedgeRectCallout">
                <a:avLst>
                  <a:gd name="adj1" fmla="val 39364"/>
                  <a:gd name="adj2" fmla="val 12142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a:t>
                </a:r>
                <a:endPar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四角形吹き出し 56"/>
              <p:cNvSpPr/>
              <p:nvPr/>
            </p:nvSpPr>
            <p:spPr>
              <a:xfrm>
                <a:off x="3492454" y="2572079"/>
                <a:ext cx="864096" cy="344733"/>
              </a:xfrm>
              <a:prstGeom prst="wedgeRectCallout">
                <a:avLst>
                  <a:gd name="adj1" fmla="val -45903"/>
                  <a:gd name="adj2" fmla="val 14629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開通予定</a:t>
                </a:r>
                <a:endPar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四角形吹き出し 57"/>
              <p:cNvSpPr/>
              <p:nvPr/>
            </p:nvSpPr>
            <p:spPr>
              <a:xfrm>
                <a:off x="1979711" y="6390066"/>
                <a:ext cx="1135054" cy="177969"/>
              </a:xfrm>
              <a:prstGeom prst="wedgeRectCallout">
                <a:avLst>
                  <a:gd name="adj1" fmla="val -57113"/>
                  <a:gd name="adj2" fmla="val -10181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800" b="1" dirty="0" smtClean="0">
                    <a:solidFill>
                      <a:prstClr val="black"/>
                    </a:solidFill>
                    <a:latin typeface="Meiryo UI" panose="020B0604030504040204" pitchFamily="50" charset="-128"/>
                    <a:ea typeface="Meiryo UI" panose="020B0604030504040204" pitchFamily="50" charset="-128"/>
                  </a:rPr>
                  <a:t>接続</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59" name="二等辺三角形 58"/>
              <p:cNvSpPr/>
              <p:nvPr/>
            </p:nvSpPr>
            <p:spPr>
              <a:xfrm rot="507852">
                <a:off x="1148501" y="4372827"/>
                <a:ext cx="288032" cy="468160"/>
              </a:xfrm>
              <a:prstGeom prst="triangle">
                <a:avLst/>
              </a:prstGeom>
              <a:solidFill>
                <a:srgbClr val="EB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0" name="四角形吹き出し 59"/>
              <p:cNvSpPr/>
              <p:nvPr/>
            </p:nvSpPr>
            <p:spPr>
              <a:xfrm>
                <a:off x="395536" y="4601747"/>
                <a:ext cx="1496644" cy="324143"/>
              </a:xfrm>
              <a:prstGeom prst="wedgeRectCallout">
                <a:avLst>
                  <a:gd name="adj1" fmla="val 17428"/>
                  <a:gd name="adj2" fmla="val -11516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大阪湾岸道路西伸部</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2" name="四角形吹き出し 51"/>
            <p:cNvSpPr/>
            <p:nvPr/>
          </p:nvSpPr>
          <p:spPr>
            <a:xfrm>
              <a:off x="14635658" y="4881945"/>
              <a:ext cx="732608" cy="390080"/>
            </a:xfrm>
            <a:prstGeom prst="wedgeRectCallout">
              <a:avLst>
                <a:gd name="adj1" fmla="val -90608"/>
                <a:gd name="adj2" fmla="val 792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700" b="1" dirty="0" smtClean="0">
                  <a:solidFill>
                    <a:prstClr val="black"/>
                  </a:solidFill>
                  <a:latin typeface="Meiryo UI" panose="020B0604030504040204" pitchFamily="50" charset="-128"/>
                  <a:ea typeface="Meiryo UI" panose="020B0604030504040204" pitchFamily="50" charset="-128"/>
                </a:rPr>
                <a:t>開通</a:t>
              </a:r>
              <a:endParaRPr lang="ja-JP" altLang="en-US" sz="700" b="1" dirty="0">
                <a:solidFill>
                  <a:prstClr val="black"/>
                </a:solidFill>
                <a:latin typeface="Meiryo UI" panose="020B0604030504040204" pitchFamily="50" charset="-128"/>
                <a:ea typeface="Meiryo UI" panose="020B0604030504040204" pitchFamily="50" charset="-128"/>
              </a:endParaRPr>
            </a:p>
          </p:txBody>
        </p:sp>
      </p:grpSp>
      <p:sp>
        <p:nvSpPr>
          <p:cNvPr id="3" name="正方形/長方形 2"/>
          <p:cNvSpPr/>
          <p:nvPr/>
        </p:nvSpPr>
        <p:spPr>
          <a:xfrm>
            <a:off x="323528" y="116632"/>
            <a:ext cx="2558714" cy="369332"/>
          </a:xfrm>
          <a:prstGeom prst="rect">
            <a:avLst/>
          </a:prstGeom>
        </p:spPr>
        <p:txBody>
          <a:bodyPr wrap="non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521" y="908720"/>
            <a:ext cx="8664250" cy="864000"/>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625" y="436533"/>
            <a:ext cx="3665311"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1520" y="1988840"/>
            <a:ext cx="8712968" cy="1107996"/>
          </a:xfrm>
          <a:prstGeom prst="rect">
            <a:avLst/>
          </a:prstGeom>
        </p:spPr>
        <p:txBody>
          <a:bodyPr wrap="square">
            <a:spAutoFit/>
          </a:bodyP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道路である大和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とする高速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道路</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近畿圏の高速道路料金の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シームレス化に向け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、対距離料金を基本と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した料金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体系を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strike="dblStrik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3302694"/>
            <a:ext cx="4938188" cy="846386"/>
          </a:xfrm>
          <a:prstGeom prst="rect">
            <a:avLst/>
          </a:prstGeom>
          <a:ln>
            <a:solidFill>
              <a:schemeClr val="tx1"/>
            </a:solidFill>
          </a:ln>
        </p:spPr>
        <p:txBody>
          <a:bodyPr wrap="square">
            <a:spAutoFit/>
          </a:bodyPr>
          <a:lstStyle/>
          <a:p>
            <a:pPr fontAlgn="auto">
              <a:spcBef>
                <a:spcPts val="0"/>
              </a:spcBef>
              <a:spcAft>
                <a:spcPts val="0"/>
              </a:spcAft>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左岸線延伸部など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再生環状道路の整備を進め、都心部で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427984" y="18448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18</a:t>
            </a:fld>
            <a:endParaRPr lang="ja-JP" altLang="en-US" sz="1200" dirty="0">
              <a:solidFill>
                <a:prstClr val="black"/>
              </a:solidFill>
            </a:endParaRPr>
          </a:p>
        </p:txBody>
      </p:sp>
      <p:sp>
        <p:nvSpPr>
          <p:cNvPr id="32" name="タイトル 1"/>
          <p:cNvSpPr txBox="1">
            <a:spLocks/>
          </p:cNvSpPr>
          <p:nvPr/>
        </p:nvSpPr>
        <p:spPr>
          <a:xfrm>
            <a:off x="251520" y="4365104"/>
            <a:ext cx="545700"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首都圏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2757456" y="4365104"/>
            <a:ext cx="560044"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中部圏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5439595" y="3368041"/>
            <a:ext cx="731582" cy="250480"/>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95198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6455383" y="231020"/>
            <a:ext cx="827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なにわ筋線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323526" y="1518464"/>
            <a:ext cx="5400601" cy="123110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早期事業化など鉄道ネットワークの充</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実強化を目指すと共に、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リニア中央新幹線や北陸新幹線、万博・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誘致等、人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の流れに大きな変化をもたらす要素を踏まえ、ネットワークの充実・利便性向上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の観点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から公共交通戦略の見直しを検討する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市営地下鉄事業株式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会社化（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5496" y="2819489"/>
            <a:ext cx="5256584" cy="92333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55176" y="3759880"/>
            <a:ext cx="8177264"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空港の一体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が始まるなかで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35496" y="4520981"/>
            <a:ext cx="9118103" cy="1831271"/>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○「阪神国際港湾株式会社」が国の出資を受けて、特定港湾運営会社となる（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府市で連携可能な施策」の協議・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調整や「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広域で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の港湾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管理のあり方」を検討する場として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港湾局長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トップ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大阪港湾連携会議」を設置（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41214" y="6136268"/>
            <a:ext cx="8191226"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19</a:t>
            </a:fld>
            <a:endParaRPr lang="ja-JP" altLang="en-US" sz="1200" dirty="0">
              <a:solidFill>
                <a:prstClr val="black"/>
              </a:solidFill>
            </a:endParaRPr>
          </a:p>
        </p:txBody>
      </p:sp>
      <p:sp>
        <p:nvSpPr>
          <p:cNvPr id="14" name="正方形/長方形 13"/>
          <p:cNvSpPr/>
          <p:nvPr/>
        </p:nvSpPr>
        <p:spPr>
          <a:xfrm>
            <a:off x="35496" y="138534"/>
            <a:ext cx="6444264" cy="1292662"/>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②鉄道ネットワークの充実・機能強化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年策定）の策定（戦略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大阪急行延伸</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モノレール延伸</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なにわ筋線の整備主体・事業スキーム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等について府市意思</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年春開業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○地下鉄事業株式会社化に向けた準備会社設立（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479760" y="540863"/>
            <a:ext cx="2052680" cy="2986086"/>
            <a:chOff x="5076058" y="2367153"/>
            <a:chExt cx="2927750" cy="4302207"/>
          </a:xfrm>
        </p:grpSpPr>
        <p:pic>
          <p:nvPicPr>
            <p:cNvPr id="2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6"/>
            <a:stretch/>
          </p:blipFill>
          <p:spPr bwMode="auto">
            <a:xfrm>
              <a:off x="5076058" y="2367153"/>
              <a:ext cx="2927750" cy="430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7344344" y="4077200"/>
              <a:ext cx="324000" cy="116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ＪＲ・南海</a:t>
              </a:r>
              <a:endParaRPr kumimoji="1" lang="en-US" altLang="ja-JP" sz="700" b="1" dirty="0" smtClean="0">
                <a:latin typeface="Meiryo UI" panose="020B0604030504040204" pitchFamily="50" charset="-128"/>
                <a:ea typeface="Meiryo UI" panose="020B0604030504040204" pitchFamily="50" charset="-128"/>
              </a:endParaRPr>
            </a:p>
            <a:p>
              <a:pPr algn="ctr"/>
              <a:r>
                <a:rPr kumimoji="1" lang="ja-JP" altLang="en-US" sz="700" b="1" dirty="0" smtClean="0">
                  <a:latin typeface="Meiryo UI" panose="020B0604030504040204" pitchFamily="50" charset="-128"/>
                  <a:ea typeface="Meiryo UI" panose="020B0604030504040204" pitchFamily="50" charset="-128"/>
                </a:rPr>
                <a:t>共同営業区間</a:t>
              </a:r>
              <a:endParaRPr kumimoji="1" lang="ja-JP" altLang="en-US" sz="7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7344344" y="5265312"/>
              <a:ext cx="324000" cy="104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南海営業区間</a:t>
              </a:r>
              <a:endParaRPr kumimoji="1" lang="ja-JP" altLang="en-US" sz="700"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5868144" y="4905273"/>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ＪＲ営業区間</a:t>
              </a:r>
              <a:endParaRPr kumimoji="1" lang="ja-JP" altLang="en-US" sz="70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5089936" y="3639101"/>
              <a:ext cx="1149004" cy="366287"/>
            </a:xfrm>
            <a:prstGeom prst="rect">
              <a:avLst/>
            </a:prstGeom>
            <a:solidFill>
              <a:schemeClr val="bg1"/>
            </a:solidFill>
            <a:ln w="25400">
              <a:solidFill>
                <a:srgbClr val="FF0000">
                  <a:alpha val="96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700" b="1" dirty="0" smtClean="0">
                  <a:solidFill>
                    <a:srgbClr val="FF0000"/>
                  </a:solidFill>
                  <a:latin typeface="Meiryo UI" panose="020B0604030504040204" pitchFamily="50" charset="-128"/>
                  <a:ea typeface="Meiryo UI" panose="020B0604030504040204" pitchFamily="50" charset="-128"/>
                </a:rPr>
                <a:t>なにわ筋連絡線の検討調査</a:t>
              </a:r>
              <a:endParaRPr kumimoji="1" lang="ja-JP" altLang="en-US" sz="700" b="1" dirty="0">
                <a:solidFill>
                  <a:srgbClr val="FF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010816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160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79712"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64860" y="556898"/>
            <a:ext cx="8433263" cy="864000"/>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251520"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8" name="正方形/長方形 7"/>
          <p:cNvSpPr/>
          <p:nvPr/>
        </p:nvSpPr>
        <p:spPr>
          <a:xfrm>
            <a:off x="179512" y="1415571"/>
            <a:ext cx="752875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①安全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57312" y="1677567"/>
            <a:ext cx="8671987" cy="129266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○大規模災害への対応力強化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○大阪府・大阪市消防学校の一体的運用＜平成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○府内消防本部の広域化・連携強化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64860" y="2949200"/>
            <a:ext cx="8433263" cy="136960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○副首都としてあるべき消防・防災のあり方検討・・・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大阪府・大阪市副首都推進局</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②首都機能バックアップ機能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（論点）①少子高齢化、人口減少、大規模災害などに対応できる大阪の消防力の強化（広域化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と消防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本部間の水平</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連携</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取組み検討）②全国規模での応援活動が必要になる大規模災害時に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備える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べき大阪の消防力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64860" y="4680719"/>
            <a:ext cx="8259925" cy="692497"/>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公衆</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月に大阪府・大阪市の共同により</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を創設</a:t>
            </a:r>
          </a:p>
        </p:txBody>
      </p:sp>
      <p:sp>
        <p:nvSpPr>
          <p:cNvPr id="17" name="正方形/長方形 16"/>
          <p:cNvSpPr/>
          <p:nvPr/>
        </p:nvSpPr>
        <p:spPr>
          <a:xfrm>
            <a:off x="364860" y="5373216"/>
            <a:ext cx="8433263" cy="1069524"/>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の効果や独法化のメリットを活かしつつ、健康危機事象への対応力強化、学術分野・産業界への支援・</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体制</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の確立等、西日本</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の中核的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な地方衛生研究所に相応しい機能を備えた研究所づくりを推進</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機能が最大限発揮できるよう一元化施設を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年度予定</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20</a:t>
            </a:r>
            <a:endParaRPr lang="ja-JP" altLang="en-US" sz="1200" dirty="0">
              <a:solidFill>
                <a:prstClr val="black"/>
              </a:solidFill>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829" y="4617031"/>
            <a:ext cx="942643" cy="6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1595208"/>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8123" y="1698722"/>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550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83748"/>
            <a:ext cx="5368514" cy="338554"/>
          </a:xfrm>
          <a:prstGeom prst="rect">
            <a:avLst/>
          </a:prstGeom>
        </p:spPr>
        <p:txBody>
          <a:bodyPr wrap="square">
            <a:spAutoFit/>
          </a:bodyPr>
          <a:lstStyle/>
          <a:p>
            <a:pPr marL="355600" indent="-3556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インフラの最適化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91622650"/>
              </p:ext>
            </p:extLst>
          </p:nvPr>
        </p:nvGraphicFramePr>
        <p:xfrm>
          <a:off x="395536" y="1563847"/>
          <a:ext cx="8608234" cy="2331162"/>
        </p:xfrm>
        <a:graphic>
          <a:graphicData uri="http://schemas.openxmlformats.org/drawingml/2006/table">
            <a:tbl>
              <a:tblPr firstRow="1" bandRow="1">
                <a:tableStyleId>{5940675A-B579-460E-94D1-54222C63F5DA}</a:tableStyleId>
              </a:tblPr>
              <a:tblGrid>
                <a:gridCol w="849640"/>
                <a:gridCol w="7758594"/>
              </a:tblGrid>
              <a:tr h="325688">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r>
              <a:tr h="624491">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を策定</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（公共施設等運営権制度導入関連議案は審議未了により廃案（</a:t>
                      </a:r>
                      <a:r>
                        <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1424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b="1" u="sng" strike="sngStrike" baseline="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月に設立した新会社（クリアウォーター</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㈱）を受託者とする大阪市の下水道施設</a:t>
                      </a:r>
                      <a:endPar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の運転維持管理の包括委託を開始</a:t>
                      </a:r>
                    </a:p>
                  </a:txBody>
                  <a:tcPr anchor="ctr"/>
                </a:tc>
              </a:tr>
              <a:tr h="54243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大阪府ごみ処理広域化計画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に基づき、広域化に取り組む関係市町村を大阪府が技術的支援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正方形/長方形 20"/>
          <p:cNvSpPr/>
          <p:nvPr/>
        </p:nvSpPr>
        <p:spPr>
          <a:xfrm>
            <a:off x="179512" y="520795"/>
            <a:ext cx="8824258" cy="1000274"/>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◆水道・下水道・ごみ処理</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の最適化をリード。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95537" y="4257089"/>
            <a:ext cx="8608234" cy="1908215"/>
          </a:xfrm>
          <a:prstGeom prst="rect">
            <a:avLst/>
          </a:prstGeom>
          <a:ln>
            <a:solidFill>
              <a:schemeClr val="tx1"/>
            </a:solidFill>
          </a:ln>
        </p:spPr>
        <p:txBody>
          <a:bodyPr wrap="square" rIns="36000">
            <a:spAutoFit/>
          </a:bodyPr>
          <a:lstStyle/>
          <a:p>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下記の視点により、それぞれの生活インフラに応じた規模の最適化や、経営形態の見直しを行う。</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○人口減少に伴う需要減に対応する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ダウンサイジング</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平準化</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現在、大阪府・大阪市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の検討チームにおいて、副首都にふさわしい持続可能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な上下水道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のあり方に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ついて検討中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21</a:t>
            </a:r>
            <a:endParaRPr lang="ja-JP" altLang="en-US" sz="1200" dirty="0">
              <a:solidFill>
                <a:prstClr val="black"/>
              </a:solidFill>
            </a:endParaRPr>
          </a:p>
        </p:txBody>
      </p:sp>
    </p:spTree>
    <p:extLst>
      <p:ext uri="{BB962C8B-B14F-4D97-AF65-F5344CB8AC3E}">
        <p14:creationId xmlns:p14="http://schemas.microsoft.com/office/powerpoint/2010/main" val="1060171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296036" y="5820491"/>
            <a:ext cx="8568000" cy="997168"/>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96036" y="692792"/>
            <a:ext cx="8657457"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6" name="正方形/長方形 75"/>
          <p:cNvSpPr/>
          <p:nvPr/>
        </p:nvSpPr>
        <p:spPr>
          <a:xfrm>
            <a:off x="4591362" y="1866413"/>
            <a:ext cx="3831465"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100520" y="1885691"/>
            <a:ext cx="2913720"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関西圏国家戦略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366270" y="2040730"/>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508906" y="2242360"/>
            <a:ext cx="4262119" cy="707886"/>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・関西圏は大阪府、京都府、兵庫県の全域を特区の区域として国が指定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する「区域会議」で規制改革メニュー等</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736791" y="2017602"/>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892873" y="2238607"/>
            <a:ext cx="4251127" cy="797654"/>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・関西圏は、北大阪地区、大阪駅周辺地区など、大阪府、大阪市、京</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都府、京都市、兵庫県、神戸市の９地区を特区の区域として国が指定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5096498" y="3042851"/>
            <a:ext cx="3761320" cy="1967070"/>
            <a:chOff x="38100" y="1344388"/>
            <a:chExt cx="9230186" cy="5534025"/>
          </a:xfrm>
        </p:grpSpPr>
        <p:pic>
          <p:nvPicPr>
            <p:cNvPr id="1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 name="正方形/長方形 180"/>
          <p:cNvSpPr/>
          <p:nvPr/>
        </p:nvSpPr>
        <p:spPr>
          <a:xfrm>
            <a:off x="361010" y="5022090"/>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506152" y="5190062"/>
            <a:ext cx="4264873" cy="515526"/>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支援外国人受入事業、エリアマネジメントに係る道路法の特例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182"/>
          <p:cNvSpPr/>
          <p:nvPr/>
        </p:nvSpPr>
        <p:spPr>
          <a:xfrm>
            <a:off x="4831292" y="5013125"/>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976434" y="5230403"/>
            <a:ext cx="4060621" cy="515526"/>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全国の国際戦略総合特区のうち、最多５１プロジェクトが計画認定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247778" y="1628800"/>
            <a:ext cx="2163982" cy="2658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328396" y="5823643"/>
            <a:ext cx="1579308" cy="292388"/>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077523" y="2947152"/>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議長：内閣総理大臣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326669" y="6053070"/>
            <a:ext cx="8637819" cy="760306"/>
          </a:xfrm>
          <a:prstGeom prst="rect">
            <a:avLst/>
          </a:prstGeom>
        </p:spPr>
        <p:txBody>
          <a:bodyPr wrap="square">
            <a:spAutoFit/>
          </a:bodyPr>
          <a:lstStyle/>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○国家戦略特区制度を活用し、健康</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にかかわる分野や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チャレンジングな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人材が集積する環境整備など重点的に、現場のニーズを踏まえた具体的な規制改革に取り組んでいく。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○税制面を含めた特区</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でのインセンティブの充実を図り、ライフ分野やグリーン分野などでのイノベーション創出をさらに強化していく。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a:t>
            </a:r>
            <a:r>
              <a:rPr lang="en-US" altLang="ja-JP" sz="1200" dirty="0">
                <a:solidFill>
                  <a:prstClr val="black"/>
                </a:solidFill>
              </a:rPr>
              <a:t>2</a:t>
            </a:r>
            <a:endParaRPr lang="ja-JP" altLang="en-US" sz="1200" dirty="0">
              <a:solidFill>
                <a:prstClr val="black"/>
              </a:solidFill>
            </a:endParaRPr>
          </a:p>
        </p:txBody>
      </p:sp>
      <p:sp>
        <p:nvSpPr>
          <p:cNvPr id="91" name="正方形/長方形 90"/>
          <p:cNvSpPr/>
          <p:nvPr/>
        </p:nvSpPr>
        <p:spPr>
          <a:xfrm>
            <a:off x="7334465" y="4774554"/>
            <a:ext cx="1152880" cy="246221"/>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500" b="1" dirty="0">
                <a:latin typeface="Meiryo UI" panose="020B0604030504040204" pitchFamily="50" charset="-128"/>
                <a:ea typeface="Meiryo UI" panose="020B0604030504040204" pitchFamily="50" charset="-128"/>
                <a:cs typeface="Meiryo UI" panose="020B0604030504040204" pitchFamily="50" charset="-128"/>
              </a:rPr>
              <a:t>AMED</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創薬戦略本部西日本統括部</a:t>
            </a:r>
          </a:p>
        </p:txBody>
      </p:sp>
    </p:spTree>
    <p:extLst>
      <p:ext uri="{BB962C8B-B14F-4D97-AF65-F5344CB8AC3E}">
        <p14:creationId xmlns:p14="http://schemas.microsoft.com/office/powerpoint/2010/main" val="4184084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54737" y="649705"/>
            <a:ext cx="8240576"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された大</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産業技術研究所に加え、府市の産業支援機関の統合も含めた大阪全体の産業支援</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188640"/>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7744" y="3738518"/>
            <a:ext cx="3969539"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②産業支援機能・体制の強化</a:t>
            </a:r>
          </a:p>
        </p:txBody>
      </p:sp>
      <p:sp>
        <p:nvSpPr>
          <p:cNvPr id="22" name="正方形/長方形 21"/>
          <p:cNvSpPr/>
          <p:nvPr/>
        </p:nvSpPr>
        <p:spPr>
          <a:xfrm>
            <a:off x="333048" y="4005064"/>
            <a:ext cx="8703448" cy="1292662"/>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大阪府・大阪市の成長戦略の共同策定</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大阪の成長戦略」として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大阪府・大阪市の施策面での連携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・上海事務所の連携・統合、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54737" y="5301208"/>
            <a:ext cx="8251713"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全体の産業支援のあり方について、新たな事業活動を生み出す力を高めるため、ユーザーである企業のニーズに応える観点から検討を進めるとともに、大阪産業振興機構と大阪市都市型産業振興センターの統合も視野に入れ、機能・体制の強化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3047" y="1628800"/>
            <a:ext cx="8415417"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研究所の創設（府立産業技術総合研究所と市立工業研究所の統合）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4737" y="1893003"/>
            <a:ext cx="8508775" cy="692497"/>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月に大阪府・大阪市の研究所を統合し、</a:t>
            </a:r>
            <a:r>
              <a:rPr lang="en-US" altLang="ja-JP"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地方独立行政法人大阪産業技術研究所</a:t>
            </a:r>
            <a:r>
              <a:rPr lang="en-US" altLang="ja-JP"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創設。</a:t>
            </a:r>
            <a:endParaRPr lang="en-US" altLang="ja-JP" sz="13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研究</a:t>
            </a:r>
            <a:r>
              <a:rPr lang="ja-JP" altLang="en-US"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3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製造まで、企業の開発ステージに</a:t>
            </a:r>
            <a:r>
              <a:rPr lang="ja-JP" altLang="en-US" sz="13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応じた</a:t>
            </a:r>
            <a:r>
              <a:rPr lang="ja-JP" altLang="en-US" sz="13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一気通貫の支援等を推進</a:t>
            </a:r>
          </a:p>
        </p:txBody>
      </p:sp>
      <p:sp>
        <p:nvSpPr>
          <p:cNvPr id="14" name="正方形/長方形 13"/>
          <p:cNvSpPr/>
          <p:nvPr/>
        </p:nvSpPr>
        <p:spPr>
          <a:xfrm>
            <a:off x="443599" y="2656906"/>
            <a:ext cx="8251713"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」をめざし、国立研究開発法人産業技術総合研究所、民間の研究所や大学等との連携を深めながら、技術力の結集による成長分野の研究</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23</a:t>
            </a:r>
            <a:endParaRPr lang="ja-JP" altLang="en-US" sz="1200" dirty="0">
              <a:solidFill>
                <a:prstClr val="black"/>
              </a:solidFill>
            </a:endParaRPr>
          </a:p>
        </p:txBody>
      </p:sp>
    </p:spTree>
    <p:extLst>
      <p:ext uri="{BB962C8B-B14F-4D97-AF65-F5344CB8AC3E}">
        <p14:creationId xmlns:p14="http://schemas.microsoft.com/office/powerpoint/2010/main" val="3036726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476672"/>
            <a:ext cx="864096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251521" y="15607"/>
            <a:ext cx="3690826"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6" name="正方形/長方形 25"/>
          <p:cNvSpPr/>
          <p:nvPr/>
        </p:nvSpPr>
        <p:spPr>
          <a:xfrm>
            <a:off x="107504" y="4386590"/>
            <a:ext cx="4572480"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②小</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51520" y="5632792"/>
            <a:ext cx="5832647" cy="1092607"/>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社会でリーダーシップを発揮し、大阪産業の国際競争力強化に寄与</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する人材</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を育てるため、国際バカロレアコースを設ける新たな中高一貫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教育校として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「大阪市立水都国際中学校・高等学校」を、公設民営学校</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開設する。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年４月開設予定）</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23528" y="4696688"/>
            <a:ext cx="8290920" cy="892552"/>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・中・高等学校における英語教育の充実やグローバルリーダーズハイスクール（</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GLHS</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関係学科等における国際的人材の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よる児童生徒の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応じた情報活用能力の育成等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取組みを進めてきた。</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1412776"/>
            <a:ext cx="5368514"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大学と市立大学の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統合による教育力向上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3528" y="1700808"/>
            <a:ext cx="8263088" cy="10926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府大・市大の連携強化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大学と市立大学との単位互換、学位プログラム（博士課程教育リーディングプログラム）の共同実施、地域志向</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の推進を目的とした地（知）の拠点整備事業（大学</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COC</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事業）の共同実施など、様々な連携をすでに行っており、新たな取組みについても検討を進めている。</a:t>
            </a:r>
          </a:p>
        </p:txBody>
      </p:sp>
      <p:sp>
        <p:nvSpPr>
          <p:cNvPr id="19" name="正方形/長方形 18"/>
          <p:cNvSpPr/>
          <p:nvPr/>
        </p:nvSpPr>
        <p:spPr>
          <a:xfrm>
            <a:off x="251520" y="2780928"/>
            <a:ext cx="8640960" cy="1492716"/>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多彩な分野を網羅し、高い学術性と広い学際性を併せ持つ、公立大学法人では類を見ない総合大学が誕生することにより、多様な人材の育成を図る。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検討中の新大学での新たな機能）都市シンクタンク機能、技術インキュベーション機能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24</a:t>
            </a:r>
            <a:endParaRPr lang="ja-JP" altLang="en-US" sz="1200" dirty="0">
              <a:solidFill>
                <a:prstClr val="black"/>
              </a:solidFill>
            </a:endParaRPr>
          </a:p>
        </p:txBody>
      </p:sp>
      <p:graphicFrame>
        <p:nvGraphicFramePr>
          <p:cNvPr id="20" name="表 19"/>
          <p:cNvGraphicFramePr>
            <a:graphicFrameLocks noGrp="1"/>
          </p:cNvGraphicFramePr>
          <p:nvPr>
            <p:extLst>
              <p:ext uri="{D42A27DB-BD31-4B8C-83A1-F6EECF244321}">
                <p14:modId xmlns:p14="http://schemas.microsoft.com/office/powerpoint/2010/main" val="2601542939"/>
              </p:ext>
            </p:extLst>
          </p:nvPr>
        </p:nvGraphicFramePr>
        <p:xfrm>
          <a:off x="6228184" y="5580209"/>
          <a:ext cx="2664296" cy="1162812"/>
        </p:xfrm>
        <a:graphic>
          <a:graphicData uri="http://schemas.openxmlformats.org/drawingml/2006/table">
            <a:tbl>
              <a:tblPr firstRow="1" bandRow="1">
                <a:tableStyleId>{5940675A-B579-460E-94D1-54222C63F5DA}</a:tableStyleId>
              </a:tblPr>
              <a:tblGrid>
                <a:gridCol w="817558"/>
                <a:gridCol w="1846738"/>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978" y="4419956"/>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020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946" y="404664"/>
            <a:ext cx="871756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する。あわせて、</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年万博開催や</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25919" y="-27384"/>
            <a:ext cx="403005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25</a:t>
            </a:r>
            <a:endParaRPr lang="ja-JP" altLang="en-US" sz="12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205846804"/>
              </p:ext>
            </p:extLst>
          </p:nvPr>
        </p:nvGraphicFramePr>
        <p:xfrm>
          <a:off x="6444210" y="5785921"/>
          <a:ext cx="2376262" cy="803047"/>
        </p:xfrm>
        <a:graphic>
          <a:graphicData uri="http://schemas.openxmlformats.org/drawingml/2006/table">
            <a:tbl>
              <a:tblPr firstRow="1" bandRow="1">
                <a:tableStyleId>{5940675A-B579-460E-94D1-54222C63F5DA}</a:tableStyleId>
              </a:tblPr>
              <a:tblGrid>
                <a:gridCol w="432046"/>
                <a:gridCol w="1944216"/>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r h="182039">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bl>
          </a:graphicData>
        </a:graphic>
      </p:graphicFrame>
      <p:sp>
        <p:nvSpPr>
          <p:cNvPr id="13" name="テキスト ボックス 12"/>
          <p:cNvSpPr txBox="1"/>
          <p:nvPr/>
        </p:nvSpPr>
        <p:spPr>
          <a:xfrm>
            <a:off x="7020272" y="5543654"/>
            <a:ext cx="1321196" cy="261610"/>
          </a:xfrm>
          <a:prstGeom prst="rect">
            <a:avLst/>
          </a:prstGeom>
          <a:noFill/>
        </p:spPr>
        <p:txBody>
          <a:bodyPr wrap="non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179512" y="4648069"/>
            <a:ext cx="8856000"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国内最大級の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市民マラソン「大阪マラソン」や「世界スーパージュニアテニス」などの国際大会を開催・魅力発信する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ど、大阪全体が盛り上がる取組みを進めてきた。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95536" y="5589240"/>
            <a:ext cx="8496000" cy="1188000"/>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ンド化と発信力の強化を図る。また、舞洲を拠点に活躍するプロスポーツチームと連携し、スポーツを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今後の万博開催や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として、国内外に対する情報発信拠点としての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大阪のポジションを高める方策を検討する。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70591" y="3898056"/>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大阪観光局が観光</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司令塔と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マーケティングリサーチを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強化するとともに、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情報を発信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戦略的プロモーション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を展開し、大阪への集客拡大を図る。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公民が連携し、水の回廊での観光メニューの充実や多彩な魅力空間の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「水と光の首都大阪」ブランド確立に取り組む。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180512" y="1412776"/>
            <a:ext cx="8856000"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①文化創造基盤の拡充</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芸術文化の専門家等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審査や企画、調査機能を有する大阪アーツカウンシルを設置し、大阪の優れた文化の国内外への発信や芸術文化の担い手の発掘・育成などを行ってきた。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70591" y="2360727"/>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大阪新美術館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を中之島に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年度に開館。大阪市の博物館群を地方独立行政法人化し、誰もが芸術文化を享受でき、その魅力を創造・育成・発信する都市のコアとしてのミュージアムを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0496" y="3158548"/>
            <a:ext cx="9144032" cy="754053"/>
          </a:xfrm>
          <a:prstGeom prst="rect">
            <a:avLst/>
          </a:prstGeom>
        </p:spPr>
        <p:txBody>
          <a:bodyPr wrap="square" lIns="72000" rIns="3600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府市、経済界により大阪観光局を設置。大阪版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を推進している。また、公民連携に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より水</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都大阪の推進などに取り組んでいる。</a:t>
            </a:r>
          </a:p>
        </p:txBody>
      </p:sp>
    </p:spTree>
    <p:extLst>
      <p:ext uri="{BB962C8B-B14F-4D97-AF65-F5344CB8AC3E}">
        <p14:creationId xmlns:p14="http://schemas.microsoft.com/office/powerpoint/2010/main" val="322986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0" y="0"/>
            <a:ext cx="5829836"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404665"/>
            <a:ext cx="8625220" cy="629815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353" y="4221088"/>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573834"/>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5121961"/>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573834"/>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445162"/>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406348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03013" y="3140968"/>
            <a:ext cx="3600000" cy="3674133"/>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0" y="123907"/>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108504" y="476928"/>
            <a:ext cx="8964000" cy="2304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が設けられて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いる。総合区制度と特別区制度の素案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が取りまとめられ（総合区素案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特別区素案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現在、これらの素案をもとに大阪府市両議会や同協議会で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議論が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◆広域機能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844382" y="3897144"/>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などミッシングリンク</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3606" y="4975157"/>
            <a:ext cx="2880000" cy="686091"/>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7379" y="2864549"/>
            <a:ext cx="4001189" cy="492443"/>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184680" y="2924968"/>
            <a:ext cx="4001189"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27904" y="5896472"/>
            <a:ext cx="2880000" cy="772888"/>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514910"/>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30830" y="2852936"/>
            <a:ext cx="3600400" cy="307777"/>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15099" y="2924968"/>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935253" y="3177614"/>
            <a:ext cx="3924000" cy="363576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指定都市都道府県調整会議で協議・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27</a:t>
            </a:r>
            <a:endParaRPr lang="ja-JP" altLang="en-US" sz="1200" dirty="0">
              <a:solidFill>
                <a:prstClr val="black"/>
              </a:solidFill>
            </a:endParaRPr>
          </a:p>
        </p:txBody>
      </p:sp>
      <p:sp>
        <p:nvSpPr>
          <p:cNvPr id="4" name="正方形/長方形 3"/>
          <p:cNvSpPr/>
          <p:nvPr/>
        </p:nvSpPr>
        <p:spPr>
          <a:xfrm>
            <a:off x="5083325" y="3393136"/>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endParaRPr>
          </a:p>
        </p:txBody>
      </p:sp>
      <p:sp>
        <p:nvSpPr>
          <p:cNvPr id="22" name="二等辺三角形 21"/>
          <p:cNvSpPr/>
          <p:nvPr/>
        </p:nvSpPr>
        <p:spPr>
          <a:xfrm rot="10800000">
            <a:off x="6139005" y="4640266"/>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134826" y="3269356"/>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400" dirty="0">
              <a:solidFill>
                <a:prstClr val="white"/>
              </a:solidFill>
            </a:endParaRPr>
          </a:p>
        </p:txBody>
      </p:sp>
      <p:sp>
        <p:nvSpPr>
          <p:cNvPr id="6" name="テキスト ボックス 5"/>
          <p:cNvSpPr txBox="1"/>
          <p:nvPr/>
        </p:nvSpPr>
        <p:spPr>
          <a:xfrm>
            <a:off x="833075" y="3717056"/>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37161" y="4797176"/>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7545" y="5733280"/>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7609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083"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179512" y="379704"/>
            <a:ext cx="8856984"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ext uri="{D42A27DB-BD31-4B8C-83A1-F6EECF244321}">
                <p14:modId xmlns:p14="http://schemas.microsoft.com/office/powerpoint/2010/main" val="3873849669"/>
              </p:ext>
            </p:extLst>
          </p:nvPr>
        </p:nvGraphicFramePr>
        <p:xfrm>
          <a:off x="6422269" y="1819622"/>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181" name="角丸四角形 180"/>
          <p:cNvSpPr/>
          <p:nvPr/>
        </p:nvSpPr>
        <p:spPr bwMode="auto">
          <a:xfrm>
            <a:off x="6300192" y="1604137"/>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ext uri="{D42A27DB-BD31-4B8C-83A1-F6EECF244321}">
                <p14:modId xmlns:p14="http://schemas.microsoft.com/office/powerpoint/2010/main" val="1152866845"/>
              </p:ext>
            </p:extLst>
          </p:nvPr>
        </p:nvGraphicFramePr>
        <p:xfrm>
          <a:off x="7700076" y="1817032"/>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247" name="Freeform 957"/>
          <p:cNvSpPr>
            <a:spLocks noChangeAspect="1"/>
          </p:cNvSpPr>
          <p:nvPr/>
        </p:nvSpPr>
        <p:spPr bwMode="auto">
          <a:xfrm>
            <a:off x="7660719" y="4169245"/>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414515"/>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680952"/>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548437"/>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3975663"/>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789111"/>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656129"/>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549461"/>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176355"/>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602559"/>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3949348"/>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442791"/>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576245"/>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762797"/>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055549"/>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082333"/>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055549"/>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162217"/>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242101"/>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215786"/>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295670"/>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375554"/>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588421"/>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801758"/>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748659"/>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801758"/>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4961525"/>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068194"/>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201648"/>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201648"/>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4988310"/>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015094"/>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774973"/>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334631"/>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227963"/>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121295"/>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094978"/>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068194"/>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015094"/>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015094"/>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4935211"/>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748659"/>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468084"/>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494399"/>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455252"/>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184081"/>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697784"/>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3941170"/>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407556"/>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186372"/>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3954442"/>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709787"/>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2" name="グラフ 301"/>
          <p:cNvGraphicFramePr/>
          <p:nvPr>
            <p:extLst>
              <p:ext uri="{D42A27DB-BD31-4B8C-83A1-F6EECF244321}">
                <p14:modId xmlns:p14="http://schemas.microsoft.com/office/powerpoint/2010/main" val="1502218247"/>
              </p:ext>
            </p:extLst>
          </p:nvPr>
        </p:nvGraphicFramePr>
        <p:xfrm>
          <a:off x="6453028" y="5682257"/>
          <a:ext cx="3184738" cy="749844"/>
        </p:xfrm>
        <a:graphic>
          <a:graphicData uri="http://schemas.openxmlformats.org/drawingml/2006/chart">
            <c:chart xmlns:c="http://schemas.openxmlformats.org/drawingml/2006/chart" xmlns:r="http://schemas.openxmlformats.org/officeDocument/2006/relationships" r:id="rId3"/>
          </a:graphicData>
        </a:graphic>
      </p:graphicFrame>
      <p:sp>
        <p:nvSpPr>
          <p:cNvPr id="303" name="角丸四角形 302"/>
          <p:cNvSpPr/>
          <p:nvPr/>
        </p:nvSpPr>
        <p:spPr bwMode="auto">
          <a:xfrm>
            <a:off x="6660232" y="6357796"/>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5954223"/>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6117650"/>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615</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79512" y="1600168"/>
            <a:ext cx="6060734" cy="5069192"/>
            <a:chOff x="84262" y="1576604"/>
            <a:chExt cx="6300000" cy="522000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3565342"/>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92443"/>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923148" y="1717145"/>
              <a:ext cx="275342"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05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05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05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05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1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86811"/>
              <a:ext cx="4536000" cy="245118"/>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1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3205775"/>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485780"/>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0865"/>
              <a:ext cx="1345449" cy="525974"/>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a:t>
              </a:r>
              <a:endPar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0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a:t>
              </a:r>
              <a:endPar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42604" y="1674568"/>
              <a:ext cx="359918"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0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0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5294"/>
              <a:ext cx="3896534" cy="279957"/>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10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1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8" name="スライド番号プレースホルダー 1"/>
          <p:cNvSpPr txBox="1">
            <a:spLocks/>
          </p:cNvSpPr>
          <p:nvPr/>
        </p:nvSpPr>
        <p:spPr bwMode="auto">
          <a:xfrm>
            <a:off x="8335669" y="652784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
        <p:nvSpPr>
          <p:cNvPr id="89" name="角丸四角形 88"/>
          <p:cNvSpPr/>
          <p:nvPr/>
        </p:nvSpPr>
        <p:spPr bwMode="auto">
          <a:xfrm>
            <a:off x="6611620" y="6590669"/>
            <a:ext cx="2098198"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出典：人口については「平成</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年国勢調査」</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もとに</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29216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52822"/>
            <a:ext cx="673962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109659" y="524991"/>
            <a:ext cx="8900495" cy="815777"/>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0" y="1628800"/>
            <a:ext cx="4722365"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107839" y="2010226"/>
            <a:ext cx="8908359" cy="4464000"/>
          </a:xfrm>
          <a:prstGeom prst="roundRect">
            <a:avLst>
              <a:gd name="adj" fmla="val 0"/>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（具体的な対象や働きかけについては、今後さらに検討）。</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prstClr val="black"/>
              </a:solidFill>
            </a:endParaRPr>
          </a:p>
        </p:txBody>
      </p:sp>
      <p:sp>
        <p:nvSpPr>
          <p:cNvPr id="28" name="角丸四角形 27"/>
          <p:cNvSpPr/>
          <p:nvPr/>
        </p:nvSpPr>
        <p:spPr>
          <a:xfrm>
            <a:off x="613042" y="3719506"/>
            <a:ext cx="3297571"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・国立健康・栄養研究所</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⇒移転</a:t>
            </a:r>
            <a:r>
              <a:rPr lang="ja-JP" altLang="en-US" sz="1100" dirty="0" smtClean="0">
                <a:solidFill>
                  <a:schemeClr val="tx1"/>
                </a:solidFill>
                <a:latin typeface="Meiryo UI" panose="020B0604030504040204" pitchFamily="50" charset="-128"/>
                <a:ea typeface="Meiryo UI" panose="020B0604030504040204" pitchFamily="50" charset="-128"/>
              </a:rPr>
              <a:t>に向けた取組み</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⇒近畿統括</a:t>
            </a:r>
            <a:r>
              <a:rPr lang="ja-JP" altLang="en-US" sz="1100" dirty="0">
                <a:solidFill>
                  <a:schemeClr val="tx1"/>
                </a:solidFill>
                <a:latin typeface="Meiryo UI" panose="020B0604030504040204" pitchFamily="50" charset="-128"/>
                <a:ea typeface="Meiryo UI" panose="020B0604030504040204" pitchFamily="50" charset="-128"/>
              </a:rPr>
              <a:t>本部の</a:t>
            </a:r>
            <a:r>
              <a:rPr lang="ja-JP" altLang="en-US" sz="1100" dirty="0" smtClean="0">
                <a:solidFill>
                  <a:schemeClr val="tx1"/>
                </a:solidFill>
                <a:latin typeface="Meiryo UI" panose="020B0604030504040204" pitchFamily="50" charset="-128"/>
                <a:ea typeface="Meiryo UI" panose="020B0604030504040204" pitchFamily="50" charset="-128"/>
              </a:rPr>
              <a:t>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⇒近畿経済産業局の機能強化</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47763" y="3368162"/>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山形 22"/>
          <p:cNvSpPr/>
          <p:nvPr/>
        </p:nvSpPr>
        <p:spPr>
          <a:xfrm>
            <a:off x="4308365" y="4092308"/>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24" name="角丸四角形 23"/>
          <p:cNvSpPr/>
          <p:nvPr/>
        </p:nvSpPr>
        <p:spPr>
          <a:xfrm>
            <a:off x="5539062" y="3708449"/>
            <a:ext cx="2980322"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prstClr val="black"/>
                </a:solidFill>
                <a:latin typeface="Meiryo UI" panose="020B0604030504040204" pitchFamily="50" charset="-128"/>
                <a:ea typeface="Meiryo UI" panose="020B0604030504040204" pitchFamily="50" charset="-128"/>
              </a:rPr>
              <a:t>大阪</a:t>
            </a:r>
            <a:r>
              <a:rPr lang="ja-JP" altLang="ja-JP" sz="1200" dirty="0">
                <a:solidFill>
                  <a:prstClr val="black"/>
                </a:solidFill>
                <a:latin typeface="Meiryo UI" panose="020B0604030504040204" pitchFamily="50" charset="-128"/>
                <a:ea typeface="Meiryo UI" panose="020B0604030504040204" pitchFamily="50" charset="-128"/>
              </a:rPr>
              <a:t>・関西</a:t>
            </a:r>
            <a:r>
              <a:rPr lang="ja-JP" altLang="ja-JP" sz="1200" dirty="0" smtClean="0">
                <a:solidFill>
                  <a:prstClr val="black"/>
                </a:solidFill>
                <a:latin typeface="Meiryo UI" panose="020B0604030504040204" pitchFamily="50" charset="-128"/>
                <a:ea typeface="Meiryo UI" panose="020B0604030504040204" pitchFamily="50" charset="-128"/>
              </a:rPr>
              <a:t>で</a:t>
            </a:r>
            <a:r>
              <a:rPr lang="ja-JP" altLang="en-US" sz="1200" dirty="0" smtClean="0">
                <a:solidFill>
                  <a:prstClr val="black"/>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425" y="5158415"/>
            <a:ext cx="8683186" cy="348813"/>
          </a:xfrm>
          <a:prstGeom prst="rect">
            <a:avLst/>
          </a:prstGeom>
          <a:noFill/>
        </p:spPr>
        <p:txBody>
          <a:bodyPr wrap="square" rtlCol="0">
            <a:sp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加え、京都府への文化庁</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移転に向けた取組み、</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徳島県への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消費者庁「消費者行政新未来創造</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オフィス」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、統計局・統計センターとの連携による和歌山県の「和歌山県データ</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利</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活用推進センター」設置に向けた取組みなど</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171667"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1" y="5531830"/>
            <a:ext cx="3297571"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例）</a:t>
            </a:r>
            <a:r>
              <a:rPr lang="zh-TW" altLang="en-US" sz="1100" dirty="0" smtClean="0">
                <a:solidFill>
                  <a:prstClr val="black"/>
                </a:solidFill>
                <a:latin typeface="Meiryo UI" panose="020B0604030504040204" pitchFamily="50" charset="-128"/>
                <a:ea typeface="Meiryo UI" panose="020B0604030504040204" pitchFamily="50" charset="-128"/>
              </a:rPr>
              <a:t>医</a:t>
            </a:r>
            <a:r>
              <a:rPr lang="zh-TW" altLang="en-US" sz="1100" dirty="0">
                <a:solidFill>
                  <a:prstClr val="black"/>
                </a:solidFill>
                <a:latin typeface="Meiryo UI" panose="020B0604030504040204" pitchFamily="50" charset="-128"/>
                <a:ea typeface="Meiryo UI" panose="020B0604030504040204" pitchFamily="50" charset="-128"/>
              </a:rPr>
              <a:t>薬品医療機器総合</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zh-TW" sz="1100" dirty="0" smtClean="0">
                <a:solidFill>
                  <a:prstClr val="black"/>
                </a:solidFill>
                <a:latin typeface="Meiryo UI" panose="020B0604030504040204" pitchFamily="50" charset="-128"/>
                <a:ea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a:t>
            </a:r>
            <a:r>
              <a:rPr lang="zh-TW" altLang="en-US" sz="1100" dirty="0" smtClean="0">
                <a:solidFill>
                  <a:prstClr val="black"/>
                </a:solidFill>
                <a:latin typeface="Meiryo UI" panose="020B0604030504040204" pitchFamily="50" charset="-128"/>
                <a:ea typeface="Meiryo UI" panose="020B0604030504040204" pitchFamily="50" charset="-128"/>
              </a:rPr>
              <a:t>日本</a:t>
            </a:r>
            <a:r>
              <a:rPr lang="zh-TW" altLang="en-US" sz="1100" dirty="0">
                <a:solidFill>
                  <a:prstClr val="black"/>
                </a:solidFill>
                <a:latin typeface="Meiryo UI" panose="020B0604030504040204" pitchFamily="50" charset="-128"/>
                <a:ea typeface="Meiryo UI" panose="020B0604030504040204" pitchFamily="50" charset="-128"/>
              </a:rPr>
              <a:t>医療研究開発</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AMED</a:t>
            </a:r>
            <a:r>
              <a:rPr lang="ja-JP" altLang="en-US" sz="1100" dirty="0" smtClean="0">
                <a:solidFill>
                  <a:prstClr val="black"/>
                </a:solidFill>
                <a:latin typeface="Meiryo UI" panose="020B0604030504040204" pitchFamily="50" charset="-128"/>
                <a:ea typeface="Meiryo UI" panose="020B0604030504040204" pitchFamily="50" charset="-128"/>
              </a:rPr>
              <a:t>）　　など</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9" name="角丸四角形 38"/>
          <p:cNvSpPr/>
          <p:nvPr/>
        </p:nvSpPr>
        <p:spPr>
          <a:xfrm>
            <a:off x="5539063" y="5592862"/>
            <a:ext cx="2980321"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機能強化</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prstClr val="black"/>
              </a:solidFill>
              <a:latin typeface="Meiryo UI" panose="020B0604030504040204" pitchFamily="50" charset="-128"/>
              <a:ea typeface="Meiryo UI" panose="020B0604030504040204" pitchFamily="50" charset="-128"/>
            </a:endParaRPr>
          </a:p>
        </p:txBody>
      </p:sp>
      <p:sp>
        <p:nvSpPr>
          <p:cNvPr id="41" name="山形 40"/>
          <p:cNvSpPr/>
          <p:nvPr/>
        </p:nvSpPr>
        <p:spPr>
          <a:xfrm>
            <a:off x="4345343" y="5576603"/>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29</a:t>
            </a:fld>
            <a:endParaRPr lang="ja-JP" altLang="en-US" sz="1200" dirty="0">
              <a:solidFill>
                <a:prstClr val="black"/>
              </a:solidFill>
            </a:endParaRPr>
          </a:p>
        </p:txBody>
      </p:sp>
    </p:spTree>
    <p:extLst>
      <p:ext uri="{BB962C8B-B14F-4D97-AF65-F5344CB8AC3E}">
        <p14:creationId xmlns:p14="http://schemas.microsoft.com/office/powerpoint/2010/main" val="415745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
        <p:nvSpPr>
          <p:cNvPr id="5" name="テキスト ボックス 4"/>
          <p:cNvSpPr txBox="1">
            <a:spLocks noChangeArrowheads="1"/>
          </p:cNvSpPr>
          <p:nvPr/>
        </p:nvSpPr>
        <p:spPr bwMode="auto">
          <a:xfrm>
            <a:off x="1148000" y="3957493"/>
            <a:ext cx="6613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本資料は、平成</a:t>
            </a:r>
            <a:r>
              <a:rPr lang="en-US" altLang="ja-JP" sz="1400" dirty="0" smtClean="0">
                <a:latin typeface="Meiryo UI" pitchFamily="50" charset="-128"/>
                <a:ea typeface="Meiryo UI" pitchFamily="50" charset="-128"/>
                <a:cs typeface="Meiryo UI" pitchFamily="50" charset="-128"/>
              </a:rPr>
              <a:t>29</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(2017</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３月に副首都推進本部において</a:t>
            </a:r>
            <a:r>
              <a:rPr lang="ja-JP" altLang="en-US" sz="1400" dirty="0">
                <a:latin typeface="Meiryo UI" pitchFamily="50" charset="-128"/>
                <a:ea typeface="Meiryo UI" pitchFamily="50" charset="-128"/>
                <a:cs typeface="Meiryo UI" pitchFamily="50" charset="-128"/>
              </a:rPr>
              <a:t>取</a:t>
            </a:r>
            <a:r>
              <a:rPr lang="ja-JP" altLang="en-US" sz="1400" dirty="0" smtClean="0">
                <a:latin typeface="Meiryo UI" pitchFamily="50" charset="-128"/>
                <a:ea typeface="Meiryo UI" pitchFamily="50" charset="-128"/>
                <a:cs typeface="Meiryo UI" pitchFamily="50" charset="-128"/>
              </a:rPr>
              <a:t>りまとめた</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「副首都ビジョン」を</a:t>
            </a:r>
            <a:r>
              <a:rPr lang="en-US" altLang="ja-JP" sz="1400" dirty="0" smtClean="0">
                <a:latin typeface="Meiryo UI" pitchFamily="50" charset="-128"/>
                <a:ea typeface="Meiryo UI" pitchFamily="50" charset="-128"/>
                <a:cs typeface="Meiryo UI" pitchFamily="50" charset="-128"/>
              </a:rPr>
              <a:t>2018</a:t>
            </a:r>
            <a:r>
              <a:rPr lang="ja-JP" altLang="en-US" sz="1400" dirty="0" smtClean="0">
                <a:latin typeface="Meiryo UI" pitchFamily="50" charset="-128"/>
                <a:ea typeface="Meiryo UI" pitchFamily="50" charset="-128"/>
                <a:cs typeface="Meiryo UI" pitchFamily="50" charset="-128"/>
              </a:rPr>
              <a:t>年３月時点で修正したもの</a:t>
            </a:r>
          </a:p>
        </p:txBody>
      </p:sp>
    </p:spTree>
    <p:extLst>
      <p:ext uri="{BB962C8B-B14F-4D97-AF65-F5344CB8AC3E}">
        <p14:creationId xmlns:p14="http://schemas.microsoft.com/office/powerpoint/2010/main" val="288637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4267" y="581413"/>
            <a:ext cx="8964488"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08520" y="176881"/>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336434" y="2553379"/>
            <a:ext cx="8628054" cy="669414"/>
          </a:xfrm>
          <a:prstGeom prst="rect">
            <a:avLst/>
          </a:prstGeom>
          <a:noFill/>
          <a:ln w="9525">
            <a:noFill/>
            <a:miter lim="800000"/>
            <a:headEnd/>
            <a:tailEnd/>
          </a:ln>
        </p:spPr>
        <p:txBody>
          <a:bodyPr wrap="square">
            <a:spAutoFit/>
          </a:bodyPr>
          <a:lstStyle/>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a:t>
            </a:r>
            <a:r>
              <a:rPr lang="ja-JP" altLang="en-US" sz="1200" dirty="0" smtClean="0">
                <a:latin typeface="Meiryo UI"/>
                <a:ea typeface="Meiryo UI"/>
                <a:cs typeface="Meiryo UI"/>
              </a:rPr>
              <a:t>いる</a:t>
            </a:r>
            <a:r>
              <a:rPr lang="ja-JP" altLang="en-US" sz="1200" b="1" dirty="0" smtClean="0">
                <a:latin typeface="Meiryo UI"/>
                <a:ea typeface="Meiryo UI"/>
                <a:cs typeface="Meiryo UI"/>
              </a:rPr>
              <a:t>。</a:t>
            </a:r>
            <a:endParaRPr lang="en-US" altLang="ja-JP" sz="1200" b="1" dirty="0" smtClean="0">
              <a:latin typeface="Meiryo UI"/>
              <a:ea typeface="Meiryo UI"/>
              <a:cs typeface="Meiryo UI"/>
            </a:endParaRPr>
          </a:p>
          <a:p>
            <a:pPr>
              <a:lnSpc>
                <a:spcPts val="1500"/>
              </a:lnSpc>
            </a:pPr>
            <a:r>
              <a:rPr lang="ja-JP" altLang="en-US" sz="1200" b="1" dirty="0">
                <a:latin typeface="Meiryo UI"/>
                <a:ea typeface="Meiryo UI"/>
                <a:cs typeface="Meiryo UI"/>
              </a:rPr>
              <a:t>　</a:t>
            </a:r>
            <a:r>
              <a:rPr lang="ja-JP" altLang="en-US" sz="1200" dirty="0" smtClean="0">
                <a:latin typeface="Meiryo UI"/>
                <a:ea typeface="Meiryo UI"/>
                <a:cs typeface="Meiryo UI"/>
              </a:rPr>
              <a:t>今後</a:t>
            </a:r>
            <a:r>
              <a:rPr lang="ja-JP" altLang="en-US" sz="1200" dirty="0">
                <a:latin typeface="Meiryo UI"/>
                <a:ea typeface="Meiryo UI"/>
                <a:cs typeface="Meiryo UI"/>
              </a:rPr>
              <a:t>さらに平時を含めた代替拠点としての役割を高めていくため、国の政府業務継続計画における代替拠点への移転の検討にあわせ</a:t>
            </a:r>
            <a:r>
              <a:rPr lang="ja-JP" altLang="en-US" sz="1200" dirty="0" smtClean="0">
                <a:latin typeface="Meiryo UI"/>
                <a:ea typeface="Meiryo UI"/>
                <a:cs typeface="Meiryo UI"/>
              </a:rPr>
              <a:t>、関西広域連合とも連携し、大阪・関西が</a:t>
            </a:r>
            <a:r>
              <a:rPr lang="ja-JP" altLang="en-US" sz="1200" dirty="0">
                <a:latin typeface="Meiryo UI"/>
                <a:ea typeface="Meiryo UI"/>
                <a:cs typeface="Meiryo UI"/>
              </a:rPr>
              <a:t>果たす役割の検討を</a:t>
            </a:r>
            <a:r>
              <a:rPr lang="ja-JP" altLang="en-US" sz="1200" dirty="0" smtClean="0">
                <a:latin typeface="Meiryo UI"/>
                <a:ea typeface="Meiryo UI"/>
                <a:cs typeface="Meiryo UI"/>
              </a:rPr>
              <a:t>進めるとともに、バックアップ</a:t>
            </a:r>
            <a:r>
              <a:rPr lang="ja-JP" altLang="en-US" sz="1200" dirty="0">
                <a:latin typeface="Meiryo UI"/>
                <a:ea typeface="Meiryo UI"/>
                <a:cs typeface="Meiryo UI"/>
              </a:rPr>
              <a:t>拠点としての位置づけを国に求めていく。　</a:t>
            </a:r>
          </a:p>
        </p:txBody>
      </p:sp>
      <p:sp>
        <p:nvSpPr>
          <p:cNvPr id="24" name="テキスト ボックス 14"/>
          <p:cNvSpPr txBox="1">
            <a:spLocks noChangeArrowheads="1"/>
          </p:cNvSpPr>
          <p:nvPr/>
        </p:nvSpPr>
        <p:spPr bwMode="auto">
          <a:xfrm>
            <a:off x="273168" y="2297639"/>
            <a:ext cx="5699125" cy="307777"/>
          </a:xfrm>
          <a:prstGeom prst="rect">
            <a:avLst/>
          </a:prstGeom>
          <a:noFill/>
          <a:ln w="9525">
            <a:noFill/>
            <a:miter lim="800000"/>
            <a:headEnd/>
            <a:tailEnd/>
          </a:ln>
        </p:spPr>
        <p:txBody>
          <a:bodyPr>
            <a:spAutoFit/>
          </a:bodyPr>
          <a:lstStyle/>
          <a:p>
            <a:r>
              <a:rPr lang="ja-JP" altLang="en-US" sz="1400" b="1" dirty="0">
                <a:solidFill>
                  <a:srgbClr val="000000"/>
                </a:solidFill>
                <a:latin typeface="Meiryo UI"/>
                <a:ea typeface="Meiryo UI"/>
                <a:cs typeface="Meiryo UI"/>
              </a:rPr>
              <a:t>①</a:t>
            </a:r>
            <a:r>
              <a:rPr lang="ja-JP" altLang="en-US" sz="1400" b="1" dirty="0" smtClean="0">
                <a:solidFill>
                  <a:srgbClr val="000000"/>
                </a:solidFill>
                <a:latin typeface="Meiryo UI"/>
                <a:ea typeface="Meiryo UI"/>
                <a:cs typeface="Meiryo UI"/>
              </a:rPr>
              <a:t>首都機能バックアップに向けた取組み</a:t>
            </a:r>
            <a:endParaRPr lang="ja-JP" altLang="en-US" sz="1400" b="1" dirty="0">
              <a:solidFill>
                <a:srgbClr val="000000"/>
              </a:solidFill>
              <a:latin typeface="Meiryo UI"/>
              <a:ea typeface="Meiryo UI"/>
              <a:cs typeface="Meiryo UI"/>
            </a:endParaRPr>
          </a:p>
        </p:txBody>
      </p:sp>
      <p:sp>
        <p:nvSpPr>
          <p:cNvPr id="25" name="テキスト ボックス 21"/>
          <p:cNvSpPr txBox="1"/>
          <p:nvPr/>
        </p:nvSpPr>
        <p:spPr>
          <a:xfrm>
            <a:off x="266442" y="4797152"/>
            <a:ext cx="5817726" cy="307777"/>
          </a:xfrm>
          <a:prstGeom prst="rect">
            <a:avLst/>
          </a:prstGeom>
          <a:noFill/>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400" b="1" dirty="0">
                <a:solidFill>
                  <a:prstClr val="black"/>
                </a:solidFill>
                <a:latin typeface="Meiryo UI"/>
                <a:ea typeface="Meiryo UI"/>
                <a:cs typeface="Meiryo UI"/>
              </a:rPr>
              <a:t>②</a:t>
            </a:r>
            <a:r>
              <a:rPr lang="ja-JP" altLang="en-US" sz="1400" b="1" dirty="0" smtClean="0">
                <a:solidFill>
                  <a:prstClr val="black"/>
                </a:solidFill>
                <a:latin typeface="Meiryo UI"/>
                <a:ea typeface="Meiryo UI"/>
                <a:cs typeface="Meiryo UI"/>
              </a:rPr>
              <a:t>副首都</a:t>
            </a:r>
            <a:r>
              <a:rPr lang="ja-JP" altLang="en-US" sz="1400" b="1" dirty="0">
                <a:solidFill>
                  <a:prstClr val="black"/>
                </a:solidFill>
                <a:latin typeface="Meiryo UI"/>
                <a:ea typeface="Meiryo UI"/>
                <a:cs typeface="Meiryo UI"/>
              </a:rPr>
              <a:t>（圏）の</a:t>
            </a:r>
            <a:r>
              <a:rPr lang="ja-JP" altLang="en-US" sz="1400" b="1" dirty="0" smtClean="0">
                <a:solidFill>
                  <a:prstClr val="black"/>
                </a:solidFill>
                <a:latin typeface="Meiryo UI"/>
                <a:ea typeface="Meiryo UI"/>
                <a:cs typeface="Meiryo UI"/>
              </a:rPr>
              <a:t>取組みを</a:t>
            </a:r>
            <a:r>
              <a:rPr lang="ja-JP" altLang="en-US" sz="1400" b="1" dirty="0">
                <a:solidFill>
                  <a:prstClr val="black"/>
                </a:solidFill>
                <a:latin typeface="Meiryo UI"/>
                <a:ea typeface="Meiryo UI"/>
                <a:cs typeface="Meiryo UI"/>
              </a:rPr>
              <a:t>支援する</a:t>
            </a:r>
            <a:r>
              <a:rPr lang="ja-JP" altLang="en-US" sz="1400" b="1" dirty="0" smtClean="0">
                <a:solidFill>
                  <a:prstClr val="black"/>
                </a:solidFill>
                <a:latin typeface="Meiryo UI"/>
                <a:ea typeface="Meiryo UI"/>
                <a:cs typeface="Meiryo UI"/>
              </a:rPr>
              <a:t>制度の働きかけ</a:t>
            </a:r>
            <a:endParaRPr lang="en-US" altLang="ja-JP" sz="1400" b="1" dirty="0">
              <a:solidFill>
                <a:prstClr val="black"/>
              </a:solidFill>
              <a:latin typeface="Meiryo UI"/>
              <a:ea typeface="Meiryo UI"/>
              <a:cs typeface="Meiryo UI"/>
            </a:endParaRPr>
          </a:p>
        </p:txBody>
      </p:sp>
      <p:sp>
        <p:nvSpPr>
          <p:cNvPr id="26" name="正方形/長方形 2"/>
          <p:cNvSpPr>
            <a:spLocks noChangeArrowheads="1"/>
          </p:cNvSpPr>
          <p:nvPr/>
        </p:nvSpPr>
        <p:spPr bwMode="auto">
          <a:xfrm>
            <a:off x="218071" y="5853275"/>
            <a:ext cx="8843962" cy="320675"/>
          </a:xfrm>
          <a:prstGeom prst="rect">
            <a:avLst/>
          </a:prstGeom>
          <a:noFill/>
          <a:ln w="9525">
            <a:noFill/>
            <a:miter lim="800000"/>
            <a:headEnd/>
            <a:tailEnd/>
          </a:ln>
        </p:spPr>
        <p:txBody>
          <a:bodyPr>
            <a:spAutoFit/>
          </a:bodyPr>
          <a:lstStyle/>
          <a:p>
            <a:r>
              <a:rPr lang="ja-JP" altLang="en-US" sz="1500">
                <a:solidFill>
                  <a:srgbClr val="000000"/>
                </a:solidFill>
                <a:latin typeface="Meiryo UI"/>
                <a:ea typeface="Meiryo UI"/>
                <a:cs typeface="Meiryo UI"/>
              </a:rPr>
              <a:t>　</a:t>
            </a:r>
            <a:endParaRPr lang="en-US" altLang="ja-JP" sz="1400">
              <a:solidFill>
                <a:srgbClr val="000000"/>
              </a:solidFill>
              <a:latin typeface="Meiryo UI"/>
              <a:ea typeface="Meiryo UI"/>
              <a:cs typeface="Meiryo UI"/>
            </a:endParaRPr>
          </a:p>
        </p:txBody>
      </p:sp>
      <p:sp>
        <p:nvSpPr>
          <p:cNvPr id="27" name="正方形/長方形 2"/>
          <p:cNvSpPr>
            <a:spLocks noChangeArrowheads="1"/>
          </p:cNvSpPr>
          <p:nvPr/>
        </p:nvSpPr>
        <p:spPr bwMode="auto">
          <a:xfrm>
            <a:off x="336434" y="5059293"/>
            <a:ext cx="8628054" cy="477054"/>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1043608" y="5536346"/>
            <a:ext cx="7128791" cy="1152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制度等</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を参考）</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30</a:t>
            </a:fld>
            <a:endParaRPr lang="ja-JP" altLang="en-US" sz="1200" dirty="0">
              <a:solidFill>
                <a:prstClr val="black"/>
              </a:solidFill>
            </a:endParaRPr>
          </a:p>
        </p:txBody>
      </p:sp>
      <p:grpSp>
        <p:nvGrpSpPr>
          <p:cNvPr id="3" name="グループ化 2"/>
          <p:cNvGrpSpPr/>
          <p:nvPr/>
        </p:nvGrpSpPr>
        <p:grpSpPr>
          <a:xfrm>
            <a:off x="1043607" y="3288466"/>
            <a:ext cx="7128791" cy="1292662"/>
            <a:chOff x="1043607" y="3460088"/>
            <a:chExt cx="7128791" cy="1292662"/>
          </a:xfrm>
        </p:grpSpPr>
        <p:sp>
          <p:nvSpPr>
            <p:cNvPr id="23" name="正方形/長方形 22"/>
            <p:cNvSpPr/>
            <p:nvPr/>
          </p:nvSpPr>
          <p:spPr>
            <a:xfrm>
              <a:off x="1043607" y="3460088"/>
              <a:ext cx="7128791" cy="1292662"/>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dirty="0" smtClean="0">
                  <a:solidFill>
                    <a:schemeClr val="tx1"/>
                  </a:solidFill>
                  <a:latin typeface="Meiryo UI"/>
                  <a:ea typeface="Meiryo UI"/>
                  <a:cs typeface="Meiryo UI"/>
                </a:rPr>
                <a:t>【</a:t>
              </a:r>
              <a:r>
                <a:rPr lang="ja-JP" altLang="en-US" sz="1200" dirty="0" smtClean="0">
                  <a:solidFill>
                    <a:schemeClr val="tx1"/>
                  </a:solidFill>
                  <a:latin typeface="Meiryo UI"/>
                  <a:ea typeface="Meiryo UI"/>
                  <a:cs typeface="Meiryo UI"/>
                </a:rPr>
                <a:t>首都</a:t>
              </a:r>
              <a:r>
                <a:rPr lang="ja-JP" altLang="en-US" sz="1200" dirty="0">
                  <a:solidFill>
                    <a:schemeClr val="tx1"/>
                  </a:solidFill>
                  <a:latin typeface="Meiryo UI"/>
                  <a:ea typeface="Meiryo UI"/>
                  <a:cs typeface="Meiryo UI"/>
                </a:rPr>
                <a:t>機能のバックアップに係る</a:t>
              </a:r>
              <a:r>
                <a:rPr lang="ja-JP" altLang="en-US" sz="1200" dirty="0" smtClean="0">
                  <a:solidFill>
                    <a:schemeClr val="tx1"/>
                  </a:solidFill>
                  <a:latin typeface="Meiryo UI"/>
                  <a:ea typeface="Meiryo UI"/>
                  <a:cs typeface="Meiryo UI"/>
                </a:rPr>
                <a:t>研究会の設置（</a:t>
              </a:r>
              <a:r>
                <a:rPr lang="en-US" altLang="ja-JP" sz="1200" dirty="0" smtClean="0">
                  <a:solidFill>
                    <a:schemeClr val="tx1"/>
                  </a:solidFill>
                  <a:latin typeface="Meiryo UI"/>
                  <a:ea typeface="Meiryo UI"/>
                  <a:cs typeface="Meiryo UI"/>
                </a:rPr>
                <a:t>2017</a:t>
              </a:r>
              <a:r>
                <a:rPr lang="ja-JP" altLang="en-US" sz="1200" dirty="0" smtClean="0">
                  <a:solidFill>
                    <a:schemeClr val="tx1"/>
                  </a:solidFill>
                  <a:latin typeface="Meiryo UI"/>
                  <a:ea typeface="Meiryo UI"/>
                  <a:cs typeface="Meiryo UI"/>
                </a:rPr>
                <a:t>年</a:t>
              </a:r>
              <a:r>
                <a:rPr lang="en-US" altLang="ja-JP" sz="1200" dirty="0" smtClean="0">
                  <a:solidFill>
                    <a:schemeClr val="tx1"/>
                  </a:solidFill>
                  <a:latin typeface="Meiryo UI"/>
                  <a:ea typeface="Meiryo UI"/>
                  <a:cs typeface="Meiryo UI"/>
                </a:rPr>
                <a:t>6</a:t>
              </a:r>
              <a:r>
                <a:rPr lang="ja-JP" altLang="en-US" sz="1200" dirty="0" smtClean="0">
                  <a:solidFill>
                    <a:schemeClr val="tx1"/>
                  </a:solidFill>
                  <a:latin typeface="Meiryo UI"/>
                  <a:ea typeface="Meiryo UI"/>
                  <a:cs typeface="Meiryo UI"/>
                </a:rPr>
                <a:t>月）</a:t>
              </a:r>
              <a:r>
                <a:rPr lang="en-US" altLang="ja-JP" sz="1200" dirty="0" smtClean="0">
                  <a:solidFill>
                    <a:schemeClr val="tx1"/>
                  </a:solidFill>
                  <a:latin typeface="Meiryo UI"/>
                  <a:ea typeface="Meiryo UI"/>
                  <a:cs typeface="Meiryo UI"/>
                </a:rPr>
                <a:t>】</a:t>
              </a:r>
            </a:p>
            <a:p>
              <a:pPr fontAlgn="auto">
                <a:spcBef>
                  <a:spcPts val="0"/>
                </a:spcBef>
                <a:spcAft>
                  <a:spcPts val="0"/>
                </a:spcAft>
                <a:defRPr/>
              </a:pPr>
              <a:r>
                <a:rPr lang="ja-JP" altLang="en-US" sz="1100" dirty="0">
                  <a:solidFill>
                    <a:schemeClr val="tx1"/>
                  </a:solidFill>
                  <a:latin typeface="Meiryo UI"/>
                  <a:ea typeface="Meiryo UI"/>
                  <a:cs typeface="Meiryo UI"/>
                </a:rPr>
                <a:t>大阪・関西が首都・東京の負荷を軽減し、想定外の大災害にも対応しうる国土</a:t>
              </a:r>
              <a:r>
                <a:rPr lang="ja-JP" altLang="en-US" sz="1100" dirty="0" smtClean="0">
                  <a:solidFill>
                    <a:schemeClr val="tx1"/>
                  </a:solidFill>
                  <a:latin typeface="Meiryo UI"/>
                  <a:ea typeface="Meiryo UI"/>
                  <a:cs typeface="Meiryo UI"/>
                </a:rPr>
                <a:t>の</a:t>
              </a:r>
              <a:r>
                <a:rPr lang="ja-JP" altLang="en-US" sz="1100" dirty="0">
                  <a:solidFill>
                    <a:schemeClr val="tx1"/>
                  </a:solidFill>
                  <a:latin typeface="Meiryo UI"/>
                  <a:ea typeface="Meiryo UI"/>
                  <a:cs typeface="Meiryo UI"/>
                </a:rPr>
                <a:t>強靱</a:t>
              </a:r>
              <a:r>
                <a:rPr lang="ja-JP" altLang="en-US" sz="1100" dirty="0" smtClean="0">
                  <a:solidFill>
                    <a:schemeClr val="tx1"/>
                  </a:solidFill>
                  <a:latin typeface="Meiryo UI"/>
                  <a:ea typeface="Meiryo UI"/>
                  <a:cs typeface="Meiryo UI"/>
                </a:rPr>
                <a:t>化に</a:t>
              </a:r>
              <a:r>
                <a:rPr lang="ja-JP" altLang="en-US" sz="1100" dirty="0">
                  <a:solidFill>
                    <a:schemeClr val="tx1"/>
                  </a:solidFill>
                  <a:latin typeface="Meiryo UI"/>
                  <a:ea typeface="Meiryo UI"/>
                  <a:cs typeface="Meiryo UI"/>
                </a:rPr>
                <a:t>寄与するために大阪が果たすべき役割等</a:t>
              </a:r>
              <a:r>
                <a:rPr lang="ja-JP" altLang="en-US" sz="1100" dirty="0" smtClean="0">
                  <a:solidFill>
                    <a:schemeClr val="tx1"/>
                  </a:solidFill>
                  <a:latin typeface="Meiryo UI"/>
                  <a:ea typeface="Meiryo UI"/>
                  <a:cs typeface="Meiryo UI"/>
                </a:rPr>
                <a:t>を</a:t>
              </a:r>
              <a:r>
                <a:rPr lang="ja-JP" altLang="en-US" sz="1100" dirty="0">
                  <a:solidFill>
                    <a:schemeClr val="tx1"/>
                  </a:solidFill>
                  <a:latin typeface="Meiryo UI"/>
                  <a:ea typeface="Meiryo UI"/>
                  <a:cs typeface="Meiryo UI"/>
                </a:rPr>
                <a:t>検討</a:t>
              </a: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＜検討の視点＞</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・「平時のバックアップ」と「非常時のバックアップ」</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・「政治・行政分野」と「経済分野」</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・「大阪・関西の取組み」と「国への働きかけ」</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23928" y="3978000"/>
              <a:ext cx="3981822" cy="472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＜取組みの方向性（案）＞</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・大阪・関西における体制検討</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・中央省庁業務の大阪・関西での代替の仕組みづくり</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・首都圏企業への更なるバックアップ拠点化の働きかけ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718314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578890"/>
            <a:ext cx="8424936" cy="422453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博覧会誘致」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取組みを積極的に進めており、これらを副首都としての発展を加速させるインパクトとして活用する。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38554"/>
            </a:xfrm>
            <a:prstGeom prst="rect">
              <a:avLst/>
            </a:prstGeom>
          </p:spPr>
          <p:txBody>
            <a:bodyPr wrap="square">
              <a:spAutoFit/>
            </a:bodyPr>
            <a:lstStyle/>
            <a:p>
              <a:pPr marL="177800" indent="-177800"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日本万国博覧会</a:t>
              </a:r>
              <a:endPar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31</a:t>
            </a:fld>
            <a:endParaRPr lang="ja-JP" altLang="en-US" sz="1200" dirty="0">
              <a:solidFill>
                <a:prstClr val="black"/>
              </a:solidFill>
            </a:endParaRPr>
          </a:p>
        </p:txBody>
      </p:sp>
    </p:spTree>
    <p:extLst>
      <p:ext uri="{BB962C8B-B14F-4D97-AF65-F5344CB8AC3E}">
        <p14:creationId xmlns:p14="http://schemas.microsoft.com/office/powerpoint/2010/main" val="3774351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125546" y="747523"/>
            <a:ext cx="8856000" cy="2061819"/>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新たなイノベーションを引き起こし、社会のあり方も変える圧倒的な万国博覧会の求心力や発信力、さらに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の人々の出会いや交流を生み出す力がこれからの日本の成長の鍵となる。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からの知を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国連が推進する</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（持続可能な開発目標）の達成など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400" dirty="0">
              <a:solidFill>
                <a:schemeClr val="tx1"/>
              </a:solidFill>
            </a:endParaRPr>
          </a:p>
        </p:txBody>
      </p:sp>
      <p:sp>
        <p:nvSpPr>
          <p:cNvPr id="5" name="Rectangle 1"/>
          <p:cNvSpPr>
            <a:spLocks noChangeArrowheads="1"/>
          </p:cNvSpPr>
          <p:nvPr/>
        </p:nvSpPr>
        <p:spPr bwMode="auto">
          <a:xfrm>
            <a:off x="4932040" y="2945436"/>
            <a:ext cx="40317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日本万国博覧会の経済波及効果</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（国の試算値</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smtClean="0"/>
          </a:p>
        </p:txBody>
      </p:sp>
      <p:sp>
        <p:nvSpPr>
          <p:cNvPr id="14" name="正方形/長方形 13"/>
          <p:cNvSpPr/>
          <p:nvPr/>
        </p:nvSpPr>
        <p:spPr>
          <a:xfrm>
            <a:off x="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（１）副首都・大阪の発展を加速させるインパクト</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6512" y="408970"/>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540917655"/>
              </p:ext>
            </p:extLst>
          </p:nvPr>
        </p:nvGraphicFramePr>
        <p:xfrm>
          <a:off x="5607374" y="3212976"/>
          <a:ext cx="3357114" cy="332773"/>
        </p:xfrm>
        <a:graphic>
          <a:graphicData uri="http://schemas.openxmlformats.org/drawingml/2006/table">
            <a:tbl>
              <a:tblPr firstCol="1" bandRow="1">
                <a:tableStyleId>{5C22544A-7EE6-4342-B048-85BDC9FD1C3A}</a:tableStyleId>
              </a:tblPr>
              <a:tblGrid>
                <a:gridCol w="1700930"/>
                <a:gridCol w="1656184"/>
              </a:tblGrid>
              <a:tr h="332773">
                <a:tc>
                  <a:txBody>
                    <a:bodyPr/>
                    <a:lstStyle/>
                    <a:p>
                      <a:pPr algn="ctr">
                        <a:lnSpc>
                          <a:spcPts val="1200"/>
                        </a:lnSpc>
                        <a:spcAft>
                          <a:spcPts val="0"/>
                        </a:spcAft>
                      </a:pPr>
                      <a:r>
                        <a:rPr lang="ja-JP" altLang="en-US" sz="1300" strike="noStrik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ja-JP" altLang="ja-JP" sz="1300" strike="noStrik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　２兆円</a:t>
                      </a:r>
                      <a:endParaRPr lang="en-US" altLang="ja-JP" sz="1400" b="1"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3" name="正方形/長方形 22"/>
          <p:cNvSpPr/>
          <p:nvPr/>
        </p:nvSpPr>
        <p:spPr>
          <a:xfrm>
            <a:off x="35496" y="2945436"/>
            <a:ext cx="1368152" cy="261610"/>
          </a:xfrm>
          <a:prstGeom prst="rect">
            <a:avLst/>
          </a:prstGeom>
        </p:spPr>
        <p:txBody>
          <a:bodyPr wrap="square">
            <a:spAutoFit/>
          </a:bodyPr>
          <a:lstStyle/>
          <a:p>
            <a:pPr marL="177800" indent="-177800" fontAlgn="auto">
              <a:spcBef>
                <a:spcPts val="0"/>
              </a:spcBef>
              <a:spcAft>
                <a:spcPts val="0"/>
              </a:spcAft>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■開催概要</a:t>
            </a: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8"/>
          <p:cNvSpPr txBox="1"/>
          <p:nvPr/>
        </p:nvSpPr>
        <p:spPr>
          <a:xfrm>
            <a:off x="143718" y="3197214"/>
            <a:ext cx="4749590" cy="90341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　　　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a:t>
            </a:r>
            <a:r>
              <a:rPr lang="en-US" sz="11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日間）</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　　　場</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　夢洲</a:t>
            </a:r>
            <a:r>
              <a:rPr 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ゆめしま</a:t>
            </a:r>
            <a:r>
              <a:rPr 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テ　ー　マ</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いのち輝く未来社会のデザイン</a:t>
            </a:r>
            <a:r>
              <a:rPr 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入場者想定　 　　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2,800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5496" y="4105714"/>
            <a:ext cx="3096344" cy="261610"/>
          </a:xfrm>
          <a:prstGeom prst="rect">
            <a:avLst/>
          </a:prstGeom>
        </p:spPr>
        <p:txBody>
          <a:bodyPr wrap="square">
            <a:spAutoFit/>
          </a:bodyPr>
          <a:lstStyle/>
          <a:p>
            <a:pPr marL="177800" indent="-177800" fontAlgn="auto">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■万博誘致への取組み</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18"/>
          <p:cNvSpPr txBox="1"/>
          <p:nvPr/>
        </p:nvSpPr>
        <p:spPr>
          <a:xfrm>
            <a:off x="135316" y="4310068"/>
            <a:ext cx="4757992" cy="156269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基本構想大阪府案策定　➡　国に提出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日本万国博覧会誘致委員会」設立</a:t>
            </a:r>
            <a:endPar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年国際博覧会開催国に立候補を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表明</a:t>
            </a: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（博覧会国際事務局）総会で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プレゼンテーション</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へビッド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・ドシエ（立候補申請文書）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を提出</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総会で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プレゼンテーション</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調査団来日</a:t>
            </a:r>
          </a:p>
          <a:p>
            <a:pPr marL="152400" indent="-152400" fontAlgn="auto">
              <a:lnSpc>
                <a:spcPts val="1700"/>
              </a:lnSpc>
              <a:spcBef>
                <a:spcPts val="0"/>
              </a:spcBef>
              <a:spcAft>
                <a:spcPts val="0"/>
              </a:spcAft>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9129" y="5839726"/>
            <a:ext cx="3096344" cy="261610"/>
          </a:xfrm>
          <a:prstGeom prst="rect">
            <a:avLst/>
          </a:prstGeom>
        </p:spPr>
        <p:txBody>
          <a:bodyPr wrap="square">
            <a:spAutoFit/>
          </a:bodyPr>
          <a:lstStyle/>
          <a:p>
            <a:pPr marL="177800" indent="-177800" fontAlgn="auto">
              <a:spcBef>
                <a:spcPts val="0"/>
              </a:spcBef>
              <a:spcAft>
                <a:spcPts val="0"/>
              </a:spcAft>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■今後のスケジュール</a:t>
            </a: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18"/>
          <p:cNvSpPr txBox="1"/>
          <p:nvPr/>
        </p:nvSpPr>
        <p:spPr>
          <a:xfrm>
            <a:off x="135316" y="6052712"/>
            <a:ext cx="4757992" cy="67436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総会で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プレゼンテーション</a:t>
            </a: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総会（最終プレゼンテーション後、加盟国の投票に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より</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開催地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決定</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4"/>
          <p:cNvSpPr txBox="1">
            <a:spLocks noChangeArrowheads="1"/>
          </p:cNvSpPr>
          <p:nvPr/>
        </p:nvSpPr>
        <p:spPr bwMode="auto">
          <a:xfrm>
            <a:off x="4931935" y="3743454"/>
            <a:ext cx="3816529" cy="261610"/>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■会場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4"/>
          <p:cNvSpPr txBox="1">
            <a:spLocks noChangeArrowheads="1"/>
          </p:cNvSpPr>
          <p:nvPr/>
        </p:nvSpPr>
        <p:spPr bwMode="auto">
          <a:xfrm>
            <a:off x="4933673" y="5301208"/>
            <a:ext cx="2950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FontTx/>
              <a:buNone/>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■アスタナ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国際博覧会</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での万博</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誘致</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のＰＲ活動（</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4"/>
          <p:cNvSpPr txBox="1">
            <a:spLocks noChangeArrowheads="1"/>
          </p:cNvSpPr>
          <p:nvPr/>
        </p:nvSpPr>
        <p:spPr bwMode="auto">
          <a:xfrm>
            <a:off x="5020496" y="6614668"/>
            <a:ext cx="2322901" cy="215444"/>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日本万国博覧会誘致委員会ＨＰ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4"/>
          <p:cNvSpPr txBox="1">
            <a:spLocks noChangeArrowheads="1"/>
          </p:cNvSpPr>
          <p:nvPr/>
        </p:nvSpPr>
        <p:spPr bwMode="auto">
          <a:xfrm>
            <a:off x="7471159" y="5301208"/>
            <a:ext cx="1637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FontTx/>
              <a:buNone/>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万国</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ct val="0"/>
              </a:spcBef>
              <a:spcAft>
                <a:spcPts val="0"/>
              </a:spcAft>
              <a:buFontTx/>
              <a:buNone/>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誘致ロゴマーク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txBox="1">
            <a:spLocks/>
          </p:cNvSpPr>
          <p:nvPr/>
        </p:nvSpPr>
        <p:spPr bwMode="auto">
          <a:xfrm>
            <a:off x="8416077" y="659735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32</a:t>
            </a:fld>
            <a:endParaRPr lang="ja-JP" altLang="en-US" sz="1200" dirty="0">
              <a:solidFill>
                <a:prstClr val="black"/>
              </a:solidFill>
            </a:endParaRPr>
          </a:p>
        </p:txBody>
      </p:sp>
      <p:sp>
        <p:nvSpPr>
          <p:cNvPr id="31" name="正方形/長方形 30"/>
          <p:cNvSpPr/>
          <p:nvPr/>
        </p:nvSpPr>
        <p:spPr>
          <a:xfrm>
            <a:off x="3436511" y="3509369"/>
            <a:ext cx="5256583" cy="230832"/>
          </a:xfrm>
          <a:prstGeom prst="rect">
            <a:avLst/>
          </a:prstGeom>
        </p:spPr>
        <p:txBody>
          <a:bodyPr wrap="square">
            <a:spAutoFit/>
          </a:bodyPr>
          <a:lstStyle/>
          <a:p>
            <a:pPr algn="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経済産業省「</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ビッド・ドシエ各章要旨</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a:grpSpLocks noChangeAspect="1"/>
          </p:cNvGrpSpPr>
          <p:nvPr/>
        </p:nvGrpSpPr>
        <p:grpSpPr>
          <a:xfrm>
            <a:off x="5287014" y="3962935"/>
            <a:ext cx="3659218" cy="1209328"/>
            <a:chOff x="5068394" y="4056919"/>
            <a:chExt cx="3907469" cy="1291372"/>
          </a:xfrm>
        </p:grpSpPr>
        <p:pic>
          <p:nvPicPr>
            <p:cNvPr id="38" name="図形 1"/>
            <p:cNvPicPr>
              <a:picLocks noChangeAspect="1"/>
            </p:cNvPicPr>
            <p:nvPr/>
          </p:nvPicPr>
          <p:blipFill>
            <a:blip r:embed="rId3"/>
            <a:stretch>
              <a:fillRect/>
            </a:stretch>
          </p:blipFill>
          <p:spPr>
            <a:xfrm>
              <a:off x="5068394" y="4056919"/>
              <a:ext cx="2095894" cy="1291372"/>
            </a:xfrm>
            <a:prstGeom prst="rect">
              <a:avLst/>
            </a:prstGeom>
          </p:spPr>
        </p:pic>
        <p:pic>
          <p:nvPicPr>
            <p:cNvPr id="39" name="図形 5"/>
            <p:cNvPicPr>
              <a:picLocks noChangeAspect="1"/>
            </p:cNvPicPr>
            <p:nvPr/>
          </p:nvPicPr>
          <p:blipFill>
            <a:blip r:embed="rId4"/>
            <a:stretch>
              <a:fillRect/>
            </a:stretch>
          </p:blipFill>
          <p:spPr>
            <a:xfrm>
              <a:off x="7164288" y="4056919"/>
              <a:ext cx="1811575" cy="1291371"/>
            </a:xfrm>
            <a:prstGeom prst="rect">
              <a:avLst/>
            </a:prstGeom>
          </p:spPr>
        </p:pic>
      </p:grpSp>
      <p:grpSp>
        <p:nvGrpSpPr>
          <p:cNvPr id="40" name="グループ化 39"/>
          <p:cNvGrpSpPr/>
          <p:nvPr/>
        </p:nvGrpSpPr>
        <p:grpSpPr>
          <a:xfrm>
            <a:off x="5068394" y="5661248"/>
            <a:ext cx="4023600" cy="953420"/>
            <a:chOff x="5068394" y="5478405"/>
            <a:chExt cx="4023600" cy="953420"/>
          </a:xfrm>
        </p:grpSpPr>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7119" y="5478405"/>
              <a:ext cx="1504875" cy="953420"/>
            </a:xfrm>
            <a:prstGeom prst="rect">
              <a:avLst/>
            </a:prstGeom>
          </p:spPr>
        </p:pic>
        <p:pic>
          <p:nvPicPr>
            <p:cNvPr id="42" name="図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8394" y="5492602"/>
              <a:ext cx="2471638" cy="939223"/>
            </a:xfrm>
            <a:prstGeom prst="rect">
              <a:avLst/>
            </a:prstGeom>
          </p:spPr>
        </p:pic>
      </p:grpSp>
      <p:sp>
        <p:nvSpPr>
          <p:cNvPr id="43" name="正方形/長方形 42"/>
          <p:cNvSpPr/>
          <p:nvPr/>
        </p:nvSpPr>
        <p:spPr>
          <a:xfrm>
            <a:off x="5197991" y="5142384"/>
            <a:ext cx="4054529" cy="230832"/>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出典：経済産業省「ビッド・ドシエについて（概要）」（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910574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5314" y="-35495"/>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201059" y="474931"/>
            <a:ext cx="8709026" cy="2844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をめざす上で、統合型リゾート（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できる規模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・機能を持つ</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大阪・夢洲は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あるほか、非常</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に広大な用地があるなど、立地の優位性がある。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「夢洲まちづくり構想</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」を踏まえ、経済界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と連携した</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機能の強化などベイエリアの活性化を図ることにより、地域も成長・発展を実現し</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格の向上を図ることができる。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また、ギャンブル等</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をはじめとしたセーフティネット</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について国に検討を</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とともに、府市のめざす</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について、府民・市民の理解を得るため、多様な機会を捉え積極的な情報発信を行う。</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の早期開業に向けて着実に準備を進め、国際競争力の高い魅力的な</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を実現することにより、副首都・大阪の世界水準の都市ブランドの確立をより一層加速させることが可能となる。</a:t>
            </a:r>
            <a:endParaRPr lang="ja-JP" altLang="en-US" sz="1400" dirty="0">
              <a:solidFill>
                <a:schemeClr val="tx1"/>
              </a:solidFill>
            </a:endParaRPr>
          </a:p>
        </p:txBody>
      </p:sp>
      <p:sp>
        <p:nvSpPr>
          <p:cNvPr id="20" name="正方形/長方形 19"/>
          <p:cNvSpPr/>
          <p:nvPr/>
        </p:nvSpPr>
        <p:spPr>
          <a:xfrm>
            <a:off x="4884682" y="3393197"/>
            <a:ext cx="3096344"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立地推進の動き</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73" y="123764"/>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33</a:t>
            </a:fld>
            <a:endParaRPr lang="ja-JP" altLang="en-US" sz="1200" dirty="0">
              <a:solidFill>
                <a:prstClr val="black"/>
              </a:solidFill>
            </a:endParaRPr>
          </a:p>
        </p:txBody>
      </p:sp>
      <p:sp>
        <p:nvSpPr>
          <p:cNvPr id="18" name="正方形/長方形 17"/>
          <p:cNvSpPr/>
          <p:nvPr/>
        </p:nvSpPr>
        <p:spPr>
          <a:xfrm>
            <a:off x="63714" y="3393197"/>
            <a:ext cx="4853905"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の基本コンセプト（大阪</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基本構想（案）・中間骨子）</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201061" y="3646613"/>
            <a:ext cx="3237601" cy="489850"/>
          </a:xfrm>
          <a:prstGeom prst="roundRect">
            <a:avLst>
              <a:gd name="adj" fmla="val 470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大阪・関西の持続的な経済成長のエンジンとなる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世界最高水準の成長型ＩＲ</a:t>
            </a:r>
            <a:endParaRPr lang="en-US" altLang="ja-JP" sz="12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01059" y="4592825"/>
            <a:ext cx="2426725" cy="1716495"/>
          </a:xfrm>
          <a:prstGeom prst="roundRect">
            <a:avLst>
              <a:gd name="adj" fmla="val 470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国際的エンターテイメント拠点や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オールインワン</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拠点など</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形成による経済波及効果・</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雇用創出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大阪の観光振興</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地域経済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の活性化等に寄与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大阪から関西、西日本への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更なる波及効果</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78135" y="4300438"/>
            <a:ext cx="4853905"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立地による効果</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18"/>
          <p:cNvSpPr txBox="1"/>
          <p:nvPr/>
        </p:nvSpPr>
        <p:spPr>
          <a:xfrm>
            <a:off x="4984978" y="3646613"/>
            <a:ext cx="3945185" cy="1676572"/>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推進会議の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年４月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推進局の発足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年８月　 大阪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基本構想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・中間骨子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りまとめ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年以降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実施法制定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1050" dirty="0">
              <a:latin typeface="Century"/>
              <a:ea typeface="ＭＳ 明朝"/>
              <a:cs typeface="Times New Roman"/>
            </a:endParaRPr>
          </a:p>
          <a:p>
            <a:pPr marL="152400" indent="-152400" fontAlgn="auto">
              <a:lnSpc>
                <a:spcPts val="1800"/>
              </a:lnSpc>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自治体からの申請・認定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579686" y="6520259"/>
            <a:ext cx="5423147" cy="230832"/>
          </a:xfrm>
          <a:prstGeom prst="rect">
            <a:avLst/>
          </a:prstGeom>
        </p:spPr>
        <p:txBody>
          <a:bodyPr wrap="square">
            <a:spAutoFit/>
          </a:bodyPr>
          <a:lstStyle/>
          <a:p>
            <a:pPr fontAlgn="auto">
              <a:spcBef>
                <a:spcPts val="0"/>
              </a:spcBef>
              <a:spcAft>
                <a:spcPts val="0"/>
              </a:spcAft>
            </a:pP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出典：「夢洲まちづくり構想」より／夢洲における国際観光拠点の建設・運営における経済的効果（第</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期</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70ha</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3173292778"/>
              </p:ext>
            </p:extLst>
          </p:nvPr>
        </p:nvGraphicFramePr>
        <p:xfrm>
          <a:off x="4984978" y="5616384"/>
          <a:ext cx="3925106" cy="864000"/>
        </p:xfrm>
        <a:graphic>
          <a:graphicData uri="http://schemas.openxmlformats.org/drawingml/2006/table">
            <a:tbl>
              <a:tblPr firstRow="1" bandRow="1">
                <a:tableStyleId>{5C22544A-7EE6-4342-B048-85BDC9FD1C3A}</a:tableStyleId>
              </a:tblPr>
              <a:tblGrid>
                <a:gridCol w="1215026"/>
                <a:gridCol w="1401711"/>
                <a:gridCol w="1308369"/>
              </a:tblGrid>
              <a:tr h="288000">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建設投資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r>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経済波及効果</a:t>
                      </a: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7,600</a:t>
                      </a:r>
                      <a:r>
                        <a:rPr kumimoji="1" lang="ja-JP" altLang="en-US"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6,900</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億円／年</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tcPr>
                </a:tc>
              </a:tr>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万人／年</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2" name="正方形/長方形 31"/>
          <p:cNvSpPr/>
          <p:nvPr/>
        </p:nvSpPr>
        <p:spPr>
          <a:xfrm>
            <a:off x="4930594" y="5370799"/>
            <a:ext cx="4176091"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■経済的効果</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703" y="4592825"/>
            <a:ext cx="2159336" cy="18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197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重点的な取組みとして、北大阪を中心に神戸・京都等も含め、企業集積・研究集積が進む</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a:t>
            </a:r>
            <a:r>
              <a:rPr lang="ja-JP" altLang="en-US" sz="1600" b="1"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の強みを活かして裾野の広い健康・</a:t>
            </a:r>
            <a:r>
              <a:rPr lang="ja-JP" altLang="en-US" sz="16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医療関連産業の育成を進め、次世代のリーディング産業として着実に発展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取り組む。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50678"/>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57180"/>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7" name="正方形/長方形 16"/>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165417" y="159623"/>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848278" y="5085184"/>
            <a:ext cx="7558802" cy="1247996"/>
            <a:chOff x="264568" y="2135255"/>
            <a:chExt cx="7187529" cy="1247996"/>
          </a:xfrm>
        </p:grpSpPr>
        <p:sp>
          <p:nvSpPr>
            <p:cNvPr id="95" name="正方形/長方形 94"/>
            <p:cNvSpPr/>
            <p:nvPr/>
          </p:nvSpPr>
          <p:spPr>
            <a:xfrm>
              <a:off x="264568" y="2231123"/>
              <a:ext cx="7187529" cy="10653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97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健康・医療関連分野の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a:p>
              <a:r>
                <a:rPr lang="en-US" altLang="ja-JP"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56792"/>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1" name="正方形/長方形 100"/>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56792"/>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4" name="正方形/長方形 103"/>
            <p:cNvSpPr/>
            <p:nvPr/>
          </p:nvSpPr>
          <p:spPr>
            <a:xfrm>
              <a:off x="3539359" y="1588730"/>
              <a:ext cx="2191417"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34</a:t>
            </a:fld>
            <a:endParaRPr lang="ja-JP" altLang="en-US" sz="1200" dirty="0">
              <a:solidFill>
                <a:prstClr val="black"/>
              </a:solidFill>
            </a:endParaRPr>
          </a:p>
        </p:txBody>
      </p:sp>
    </p:spTree>
    <p:extLst>
      <p:ext uri="{BB962C8B-B14F-4D97-AF65-F5344CB8AC3E}">
        <p14:creationId xmlns:p14="http://schemas.microsoft.com/office/powerpoint/2010/main" val="4108281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29522"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51944"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71501"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57645"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35</a:t>
            </a:fld>
            <a:endParaRPr lang="ja-JP" altLang="en-US" sz="1200" dirty="0">
              <a:solidFill>
                <a:prstClr val="black"/>
              </a:solidFill>
            </a:endParaRPr>
          </a:p>
        </p:txBody>
      </p:sp>
    </p:spTree>
    <p:extLst>
      <p:ext uri="{BB962C8B-B14F-4D97-AF65-F5344CB8AC3E}">
        <p14:creationId xmlns:p14="http://schemas.microsoft.com/office/powerpoint/2010/main" val="130786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636911"/>
            <a:ext cx="8977502" cy="396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角丸四角形 1"/>
          <p:cNvSpPr/>
          <p:nvPr/>
        </p:nvSpPr>
        <p:spPr>
          <a:xfrm>
            <a:off x="145492" y="2852935"/>
            <a:ext cx="4354500" cy="3672000"/>
          </a:xfrm>
          <a:prstGeom prst="roundRect">
            <a:avLst>
              <a:gd name="adj" fmla="val 530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都イノベーションパークで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・医療分野の研究開発を行う企業等の集積を進めるとともに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循環器病研究センターや国立健康・栄養研究所の移転などにより研究開発力の向上を図る。</a:t>
            </a:r>
          </a:p>
        </p:txBody>
      </p:sp>
      <p:sp>
        <p:nvSpPr>
          <p:cNvPr id="18" name="正方形/長方形 17"/>
          <p:cNvSpPr/>
          <p:nvPr/>
        </p:nvSpPr>
        <p:spPr>
          <a:xfrm>
            <a:off x="91704"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1703" y="253032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11560" y="764704"/>
            <a:ext cx="8028892"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schemeClr val="tx1"/>
                </a:solidFill>
                <a:latin typeface="Meiryo UI" panose="020B0604030504040204" pitchFamily="50" charset="-128"/>
                <a:ea typeface="Meiryo UI" panose="020B0604030504040204" pitchFamily="50" charset="-128"/>
              </a:rPr>
              <a:t>健康・医療関連分野の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p:txBody>
      </p:sp>
      <p:sp>
        <p:nvSpPr>
          <p:cNvPr id="43" name="正方形/長方形 42"/>
          <p:cNvSpPr/>
          <p:nvPr/>
        </p:nvSpPr>
        <p:spPr>
          <a:xfrm>
            <a:off x="197008" y="3630358"/>
            <a:ext cx="3024336" cy="230832"/>
          </a:xfrm>
          <a:prstGeom prst="rect">
            <a:avLst/>
          </a:prstGeom>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p>
        </p:txBody>
      </p:sp>
      <p:sp>
        <p:nvSpPr>
          <p:cNvPr id="3" name="正方形/長方形 2"/>
          <p:cNvSpPr/>
          <p:nvPr/>
        </p:nvSpPr>
        <p:spPr>
          <a:xfrm>
            <a:off x="683568" y="1214754"/>
            <a:ext cx="7956884" cy="118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革新的創</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薬等の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産学連携による実用化・産業化の促進、大阪の強みである「ものづくり力」を活かした医療機器の開発促進、健康分野における新産業の創出を図るとともに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健康・医療関連分野の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形成などに向けた取組みを進める。</a:t>
            </a:r>
          </a:p>
        </p:txBody>
      </p:sp>
      <p:sp>
        <p:nvSpPr>
          <p:cNvPr id="39" name="正方形/長方形 3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3" y="656397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36</a:t>
            </a:fld>
            <a:endParaRPr lang="ja-JP" altLang="en-US" sz="1200" dirty="0">
              <a:solidFill>
                <a:prstClr val="black"/>
              </a:solidFill>
            </a:endParaRPr>
          </a:p>
        </p:txBody>
      </p:sp>
      <p:sp>
        <p:nvSpPr>
          <p:cNvPr id="44" name="角丸四角形 43"/>
          <p:cNvSpPr/>
          <p:nvPr/>
        </p:nvSpPr>
        <p:spPr>
          <a:xfrm>
            <a:off x="4612869" y="2873968"/>
            <a:ext cx="4356483" cy="3671452"/>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中之島４丁目において、再生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医療をベースに、次の時代に実現すべき新たな「未来医療」の実用化・産業化等を推進する国際</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拠点の形成を目指し、産学官が連携しながら、検討を進める。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587649" y="6284264"/>
            <a:ext cx="3343603"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医療国際拠点基本計画</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（案）より</a:t>
            </a:r>
            <a:endParaRPr kumimoji="1"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8" y="3861190"/>
            <a:ext cx="4206737" cy="142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774" y="3730749"/>
            <a:ext cx="4179181" cy="259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679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角丸四角形 138"/>
          <p:cNvSpPr/>
          <p:nvPr/>
        </p:nvSpPr>
        <p:spPr>
          <a:xfrm>
            <a:off x="203226" y="332656"/>
            <a:ext cx="4237099" cy="3744416"/>
          </a:xfrm>
          <a:prstGeom prst="roundRect">
            <a:avLst>
              <a:gd name="adj" fmla="val 595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（スポーツハブ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箕面船場地域において、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月オープンをめざし、健康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させる拠点である「関西スポーツ科学・ヘルスケア総合センター（仮称）」の検討が進められている。</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550835" y="332656"/>
            <a:ext cx="4416743" cy="3744416"/>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ホームベース 130"/>
          <p:cNvSpPr/>
          <p:nvPr/>
        </p:nvSpPr>
        <p:spPr>
          <a:xfrm>
            <a:off x="104775" y="56800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2653226" y="6119677"/>
            <a:ext cx="2269293"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健康・医療の新たな拠点形成（健都）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右矢印 128"/>
          <p:cNvSpPr/>
          <p:nvPr/>
        </p:nvSpPr>
        <p:spPr>
          <a:xfrm>
            <a:off x="264842" y="6165346"/>
            <a:ext cx="238838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8" name="右矢印 117"/>
          <p:cNvSpPr/>
          <p:nvPr/>
        </p:nvSpPr>
        <p:spPr>
          <a:xfrm>
            <a:off x="264843" y="6309354"/>
            <a:ext cx="299444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正方形/長方形 121"/>
          <p:cNvSpPr/>
          <p:nvPr/>
        </p:nvSpPr>
        <p:spPr>
          <a:xfrm>
            <a:off x="3418008" y="6262315"/>
            <a:ext cx="2026517"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4419803" y="6404953"/>
            <a:ext cx="298510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未来</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医療国際拠点オープン（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右矢印 126"/>
          <p:cNvSpPr/>
          <p:nvPr/>
        </p:nvSpPr>
        <p:spPr>
          <a:xfrm>
            <a:off x="264844" y="6453362"/>
            <a:ext cx="412910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642729" y="5834401"/>
            <a:ext cx="206659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右矢印 1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右矢印 119"/>
          <p:cNvSpPr/>
          <p:nvPr/>
        </p:nvSpPr>
        <p:spPr>
          <a:xfrm>
            <a:off x="264844" y="6597368"/>
            <a:ext cx="41327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1" name="正方形/長方形 120"/>
          <p:cNvSpPr/>
          <p:nvPr/>
        </p:nvSpPr>
        <p:spPr>
          <a:xfrm>
            <a:off x="4393949" y="6547593"/>
            <a:ext cx="3911267"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関西スポーツ科学・ヘルスケア総合センター（仮称）オープン（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12459" y="5614997"/>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45" name="右矢印 144"/>
          <p:cNvSpPr/>
          <p:nvPr/>
        </p:nvSpPr>
        <p:spPr>
          <a:xfrm>
            <a:off x="266957" y="602133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1391498" y="5977039"/>
            <a:ext cx="2108269"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大阪重粒子線</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a:grpSpLocks noChangeAspect="1"/>
          </p:cNvGrpSpPr>
          <p:nvPr/>
        </p:nvGrpSpPr>
        <p:grpSpPr>
          <a:xfrm>
            <a:off x="4860032" y="4149080"/>
            <a:ext cx="3920179" cy="1339127"/>
            <a:chOff x="9454026" y="4062263"/>
            <a:chExt cx="5600254" cy="1807019"/>
          </a:xfrm>
        </p:grpSpPr>
        <p:sp>
          <p:nvSpPr>
            <p:cNvPr id="149" name="右矢印 148"/>
            <p:cNvSpPr/>
            <p:nvPr/>
          </p:nvSpPr>
          <p:spPr>
            <a:xfrm>
              <a:off x="11171275" y="5703710"/>
              <a:ext cx="2503407" cy="131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35" name="右矢印 134"/>
            <p:cNvSpPr/>
            <p:nvPr/>
          </p:nvSpPr>
          <p:spPr>
            <a:xfrm>
              <a:off x="13428984" y="5510018"/>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34" name="右矢印 133"/>
            <p:cNvSpPr/>
            <p:nvPr/>
          </p:nvSpPr>
          <p:spPr>
            <a:xfrm>
              <a:off x="13428984" y="476852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59" name="右矢印 158"/>
            <p:cNvSpPr/>
            <p:nvPr/>
          </p:nvSpPr>
          <p:spPr>
            <a:xfrm>
              <a:off x="12073270" y="4768523"/>
              <a:ext cx="491721"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50" name="右矢印 149"/>
            <p:cNvSpPr/>
            <p:nvPr/>
          </p:nvSpPr>
          <p:spPr>
            <a:xfrm>
              <a:off x="10264699" y="4768523"/>
              <a:ext cx="1215300"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40" name="テキスト ボックス 107"/>
            <p:cNvSpPr txBox="1">
              <a:spLocks noChangeArrowheads="1"/>
            </p:cNvSpPr>
            <p:nvPr/>
          </p:nvSpPr>
          <p:spPr bwMode="auto">
            <a:xfrm>
              <a:off x="9454026" y="4062265"/>
              <a:ext cx="923938"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2013.10</a:t>
              </a:r>
              <a:endParaRPr lang="ja-JP" altLang="en-US" sz="600" dirty="0">
                <a:solidFill>
                  <a:srgbClr val="1F497D"/>
                </a:solidFill>
                <a:latin typeface="Meiryo UI"/>
                <a:ea typeface="Meiryo UI"/>
                <a:cs typeface="Meiryo UI"/>
              </a:endParaRPr>
            </a:p>
          </p:txBody>
        </p:sp>
        <p:sp>
          <p:nvSpPr>
            <p:cNvPr id="141" name="正方形/長方形 140"/>
            <p:cNvSpPr/>
            <p:nvPr/>
          </p:nvSpPr>
          <p:spPr>
            <a:xfrm>
              <a:off x="9454026" y="4296101"/>
              <a:ext cx="92393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正方形/長方形 141"/>
            <p:cNvSpPr/>
            <p:nvPr/>
          </p:nvSpPr>
          <p:spPr>
            <a:xfrm>
              <a:off x="9454027" y="4598197"/>
              <a:ext cx="936000" cy="4372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テキスト ボックス 107"/>
            <p:cNvSpPr txBox="1">
              <a:spLocks noChangeArrowheads="1"/>
            </p:cNvSpPr>
            <p:nvPr/>
          </p:nvSpPr>
          <p:spPr bwMode="auto">
            <a:xfrm>
              <a:off x="10467013"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2014.4</a:t>
              </a:r>
            </a:p>
          </p:txBody>
        </p:sp>
        <p:sp>
          <p:nvSpPr>
            <p:cNvPr id="144" name="正方形/長方形 143"/>
            <p:cNvSpPr/>
            <p:nvPr/>
          </p:nvSpPr>
          <p:spPr>
            <a:xfrm>
              <a:off x="11480000" y="4598194"/>
              <a:ext cx="936000" cy="6315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正方形/長方形 145"/>
            <p:cNvSpPr/>
            <p:nvPr/>
          </p:nvSpPr>
          <p:spPr>
            <a:xfrm>
              <a:off x="10467013" y="5661248"/>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テキスト ボックス 107"/>
            <p:cNvSpPr txBox="1">
              <a:spLocks noChangeArrowheads="1"/>
            </p:cNvSpPr>
            <p:nvPr/>
          </p:nvSpPr>
          <p:spPr bwMode="auto">
            <a:xfrm>
              <a:off x="11480000"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2016.6</a:t>
              </a:r>
            </a:p>
          </p:txBody>
        </p:sp>
        <p:sp>
          <p:nvSpPr>
            <p:cNvPr id="161" name="正方形/長方形 160"/>
            <p:cNvSpPr/>
            <p:nvPr/>
          </p:nvSpPr>
          <p:spPr>
            <a:xfrm>
              <a:off x="11480000" y="4296101"/>
              <a:ext cx="936000"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星 32 161"/>
            <p:cNvSpPr/>
            <p:nvPr/>
          </p:nvSpPr>
          <p:spPr>
            <a:xfrm>
              <a:off x="13674678" y="4581122"/>
              <a:ext cx="1379602" cy="12881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p>
          </p:txBody>
        </p:sp>
        <p:sp>
          <p:nvSpPr>
            <p:cNvPr id="164" name="テキスト ボックス 107"/>
            <p:cNvSpPr txBox="1">
              <a:spLocks noChangeArrowheads="1"/>
            </p:cNvSpPr>
            <p:nvPr/>
          </p:nvSpPr>
          <p:spPr bwMode="auto">
            <a:xfrm>
              <a:off x="13788316" y="4942047"/>
              <a:ext cx="1152327" cy="566312"/>
            </a:xfrm>
            <a:prstGeom prst="rect">
              <a:avLst/>
            </a:prstGeom>
            <a:noFill/>
            <a:ln w="9525">
              <a:noFill/>
              <a:miter lim="800000"/>
              <a:headEnd/>
              <a:tailEnd/>
            </a:ln>
          </p:spPr>
          <p:txBody>
            <a:bodyPr wrap="square">
              <a:spAutoFit/>
            </a:bodyPr>
            <a:lstStyle/>
            <a:p>
              <a:pPr algn="ctr"/>
              <a:r>
                <a:rPr lang="ja-JP" altLang="en-US" sz="900" b="1" dirty="0" smtClean="0">
                  <a:solidFill>
                    <a:schemeClr val="tx2"/>
                  </a:solidFill>
                  <a:latin typeface="Meiryo UI"/>
                  <a:ea typeface="Meiryo UI"/>
                  <a:cs typeface="Meiryo UI"/>
                </a:rPr>
                <a:t>さらなる</a:t>
              </a:r>
              <a:endParaRPr lang="en-US" altLang="ja-JP" sz="900" b="1" dirty="0" smtClean="0">
                <a:solidFill>
                  <a:schemeClr val="tx2"/>
                </a:solidFill>
                <a:latin typeface="Meiryo UI"/>
                <a:ea typeface="Meiryo UI"/>
                <a:cs typeface="Meiryo UI"/>
              </a:endParaRPr>
            </a:p>
            <a:p>
              <a:pPr algn="ctr"/>
              <a:r>
                <a:rPr lang="ja-JP" altLang="en-US" sz="900" b="1" dirty="0" smtClean="0">
                  <a:solidFill>
                    <a:schemeClr val="tx2"/>
                  </a:solidFill>
                  <a:latin typeface="Meiryo UI"/>
                  <a:ea typeface="Meiryo UI"/>
                  <a:cs typeface="Meiryo UI"/>
                </a:rPr>
                <a:t>機能強化へ</a:t>
              </a:r>
              <a:endParaRPr lang="en-US" altLang="ja-JP" sz="900" b="1" dirty="0" smtClean="0">
                <a:solidFill>
                  <a:schemeClr val="tx2"/>
                </a:solidFill>
                <a:latin typeface="Meiryo UI"/>
                <a:ea typeface="Meiryo UI"/>
                <a:cs typeface="Meiryo UI"/>
              </a:endParaRPr>
            </a:p>
          </p:txBody>
        </p:sp>
        <p:sp>
          <p:nvSpPr>
            <p:cNvPr id="165" name="四角形吹き出し 164"/>
            <p:cNvSpPr/>
            <p:nvPr/>
          </p:nvSpPr>
          <p:spPr>
            <a:xfrm>
              <a:off x="10748332" y="4941168"/>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正方形/長方形 131"/>
            <p:cNvSpPr/>
            <p:nvPr/>
          </p:nvSpPr>
          <p:spPr>
            <a:xfrm>
              <a:off x="12564992" y="4598197"/>
              <a:ext cx="936000" cy="7286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・対面助言</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疫学相談</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正方形/長方形 132"/>
            <p:cNvSpPr/>
            <p:nvPr/>
          </p:nvSpPr>
          <p:spPr>
            <a:xfrm>
              <a:off x="12564888" y="5471726"/>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安全対策相談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四角形吹き出し 135"/>
            <p:cNvSpPr/>
            <p:nvPr/>
          </p:nvSpPr>
          <p:spPr>
            <a:xfrm>
              <a:off x="11828452" y="5373216"/>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テキスト ボックス 107"/>
            <p:cNvSpPr txBox="1">
              <a:spLocks noChangeArrowheads="1"/>
            </p:cNvSpPr>
            <p:nvPr/>
          </p:nvSpPr>
          <p:spPr bwMode="auto">
            <a:xfrm>
              <a:off x="12564888" y="4077072"/>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2017.11</a:t>
              </a:r>
            </a:p>
          </p:txBody>
        </p:sp>
        <p:sp>
          <p:nvSpPr>
            <p:cNvPr id="138" name="正方形/長方形 137"/>
            <p:cNvSpPr/>
            <p:nvPr/>
          </p:nvSpPr>
          <p:spPr>
            <a:xfrm>
              <a:off x="12564888" y="4296101"/>
              <a:ext cx="93599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角丸四角形 15"/>
          <p:cNvSpPr/>
          <p:nvPr/>
        </p:nvSpPr>
        <p:spPr>
          <a:xfrm>
            <a:off x="179512" y="4149080"/>
            <a:ext cx="8788065" cy="1368152"/>
          </a:xfrm>
          <a:prstGeom prst="roundRect">
            <a:avLst>
              <a:gd name="adj" fmla="val 122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関西支部において、新た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に市販後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の医薬</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品等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が開始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開発の初期段階から市販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となった。</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引き続き、</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関西支部のさらなる機能強化に向けた取組みにより、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医</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薬品・医療機器等開発に必要な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環境整備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37</a:t>
            </a:fld>
            <a:endParaRPr lang="ja-JP" altLang="en-US" sz="1200" dirty="0">
              <a:solidFill>
                <a:prstClr val="black"/>
              </a:solidFill>
            </a:endParaRPr>
          </a:p>
        </p:txBody>
      </p:sp>
      <p:sp>
        <p:nvSpPr>
          <p:cNvPr id="171" name="正方形/長方形 170"/>
          <p:cNvSpPr/>
          <p:nvPr/>
        </p:nvSpPr>
        <p:spPr>
          <a:xfrm>
            <a:off x="2339751" y="1469976"/>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正方形/長方形 171"/>
          <p:cNvSpPr/>
          <p:nvPr/>
        </p:nvSpPr>
        <p:spPr>
          <a:xfrm>
            <a:off x="3347864" y="2969534"/>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3" name="表 152"/>
          <p:cNvGraphicFramePr>
            <a:graphicFrameLocks noGrp="1"/>
          </p:cNvGraphicFramePr>
          <p:nvPr>
            <p:extLst>
              <p:ext uri="{D42A27DB-BD31-4B8C-83A1-F6EECF244321}">
                <p14:modId xmlns:p14="http://schemas.microsoft.com/office/powerpoint/2010/main" val="1550938784"/>
              </p:ext>
            </p:extLst>
          </p:nvPr>
        </p:nvGraphicFramePr>
        <p:xfrm>
          <a:off x="4644008" y="1124744"/>
          <a:ext cx="4248472" cy="1325880"/>
        </p:xfrm>
        <a:graphic>
          <a:graphicData uri="http://schemas.openxmlformats.org/drawingml/2006/table">
            <a:tbl>
              <a:tblPr firstRow="1" bandRow="1">
                <a:tableStyleId>{5C22544A-7EE6-4342-B048-85BDC9FD1C3A}</a:tableStyleId>
              </a:tblPr>
              <a:tblGrid>
                <a:gridCol w="1080120"/>
                <a:gridCol w="3168352"/>
              </a:tblGrid>
              <a:tr h="157786">
                <a:tc>
                  <a:txBody>
                    <a:bodyPr/>
                    <a:lstStyle/>
                    <a:p>
                      <a:pPr algn="ctr"/>
                      <a:r>
                        <a:rPr kumimoji="1" lang="ja-JP" altLang="en-US" sz="7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a:t>
                      </a:r>
                      <a:r>
                        <a:rPr kumimoji="1" lang="ja-JP" altLang="en-US" sz="700" b="0" u="none" strike="noStrike"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a:t>
                      </a:r>
                      <a:endParaRPr kumimoji="1" lang="ja-JP" altLang="en-US" sz="700" b="0" u="none" strike="noStrike"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364121">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zh-TW" altLang="en-US" sz="80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学部附属病院、国立循環器病研究センターにおいて、スピーディーに先進医</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r>
              <a:tr h="267022">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zh-TW" altLang="en-US" sz="800" strike="noStrike" baseline="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67022">
                <a:tc>
                  <a:txBody>
                    <a:bodyPr/>
                    <a:lstStyle/>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a:t>
                      </a:r>
                      <a:endParaRPr kumimoji="1" lang="en-US" altLang="ja-JP"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開発迅速化</a:t>
                      </a:r>
                      <a:endParaRPr kumimoji="1" lang="zh-TW"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大阪大学医学部附属病院における革新的医薬品の開発について、円滑に治験へ橋渡しし、開発から承認・市販までのプロセスを迅速化</a:t>
                      </a:r>
                      <a:endParaRPr kumimoji="1" lang="ja-JP" altLang="en-US" sz="7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pSp>
        <p:nvGrpSpPr>
          <p:cNvPr id="123" name="グループ化 122"/>
          <p:cNvGrpSpPr/>
          <p:nvPr/>
        </p:nvGrpSpPr>
        <p:grpSpPr>
          <a:xfrm>
            <a:off x="228973" y="1483788"/>
            <a:ext cx="4127003" cy="1671053"/>
            <a:chOff x="4644008" y="3978331"/>
            <a:chExt cx="4127003" cy="1671053"/>
          </a:xfrm>
        </p:grpSpPr>
        <p:grpSp>
          <p:nvGrpSpPr>
            <p:cNvPr id="151" name="グループ化 150"/>
            <p:cNvGrpSpPr/>
            <p:nvPr/>
          </p:nvGrpSpPr>
          <p:grpSpPr>
            <a:xfrm>
              <a:off x="4644008" y="3978331"/>
              <a:ext cx="3024336" cy="1457867"/>
              <a:chOff x="3790340" y="4626402"/>
              <a:chExt cx="3024336" cy="1457867"/>
            </a:xfrm>
            <a:noFill/>
          </p:grpSpPr>
          <p:sp>
            <p:nvSpPr>
              <p:cNvPr id="155" name="正方形/長方形 154"/>
              <p:cNvSpPr/>
              <p:nvPr/>
            </p:nvSpPr>
            <p:spPr>
              <a:xfrm>
                <a:off x="3790340" y="4626402"/>
                <a:ext cx="3024336" cy="230832"/>
              </a:xfrm>
              <a:prstGeom prst="rect">
                <a:avLst/>
              </a:prstGeom>
              <a:grp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6" name="図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783" y="4872623"/>
                <a:ext cx="2059789" cy="1211646"/>
              </a:xfrm>
              <a:prstGeom prst="rect">
                <a:avLst/>
              </a:prstGeom>
              <a:grpFill/>
            </p:spPr>
          </p:pic>
        </p:grpSp>
        <p:pic>
          <p:nvPicPr>
            <p:cNvPr id="152" name="図 1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4224552"/>
              <a:ext cx="1894755" cy="1224136"/>
            </a:xfrm>
            <a:prstGeom prst="rect">
              <a:avLst/>
            </a:prstGeom>
          </p:spPr>
        </p:pic>
        <p:sp>
          <p:nvSpPr>
            <p:cNvPr id="154" name="正方形/長方形 153"/>
            <p:cNvSpPr/>
            <p:nvPr/>
          </p:nvSpPr>
          <p:spPr>
            <a:xfrm>
              <a:off x="4716016" y="5433940"/>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60" name="図 159"/>
          <p:cNvPicPr>
            <a:picLocks/>
          </p:cNvPicPr>
          <p:nvPr/>
        </p:nvPicPr>
        <p:blipFill>
          <a:blip r:embed="rId5"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grpSp>
        <p:nvGrpSpPr>
          <p:cNvPr id="163" name="グループ化 162"/>
          <p:cNvGrpSpPr/>
          <p:nvPr/>
        </p:nvGrpSpPr>
        <p:grpSpPr>
          <a:xfrm>
            <a:off x="4906566" y="2441854"/>
            <a:ext cx="3950015" cy="1545871"/>
            <a:chOff x="-483836" y="1123455"/>
            <a:chExt cx="9879305" cy="5712320"/>
          </a:xfrm>
        </p:grpSpPr>
        <p:pic>
          <p:nvPicPr>
            <p:cNvPr id="166" name="図 165"/>
            <p:cNvPicPr>
              <a:picLocks noChangeAspect="1"/>
            </p:cNvPicPr>
            <p:nvPr/>
          </p:nvPicPr>
          <p:blipFill rotWithShape="1">
            <a:blip r:embed="rId6" cstate="print">
              <a:duotone>
                <a:schemeClr val="bg2">
                  <a:shade val="45000"/>
                  <a:satMod val="135000"/>
                </a:schemeClr>
                <a:prstClr val="white"/>
              </a:duotone>
              <a:extLst/>
            </a:blip>
            <a:srcRect l="3736" t="34808" b="27331"/>
            <a:stretch/>
          </p:blipFill>
          <p:spPr bwMode="auto">
            <a:xfrm>
              <a:off x="-483836" y="1286969"/>
              <a:ext cx="3979650" cy="3026621"/>
            </a:xfrm>
            <a:prstGeom prst="rect">
              <a:avLst/>
            </a:prstGeom>
          </p:spPr>
        </p:pic>
        <p:pic>
          <p:nvPicPr>
            <p:cNvPr id="169" name="図 168"/>
            <p:cNvPicPr>
              <a:picLocks noChangeAspect="1"/>
            </p:cNvPicPr>
            <p:nvPr/>
          </p:nvPicPr>
          <p:blipFill rotWithShape="1">
            <a:blip r:embed="rId7" cstate="print">
              <a:duotone>
                <a:schemeClr val="bg2">
                  <a:shade val="45000"/>
                  <a:satMod val="135000"/>
                </a:schemeClr>
                <a:prstClr val="white"/>
              </a:duotone>
              <a:lum contrast="-20000"/>
              <a:extLst/>
            </a:blip>
            <a:srcRect t="50000"/>
            <a:stretch/>
          </p:blipFill>
          <p:spPr bwMode="auto">
            <a:xfrm>
              <a:off x="1614845" y="1123455"/>
              <a:ext cx="4333331" cy="3075438"/>
            </a:xfrm>
            <a:prstGeom prst="rect">
              <a:avLst/>
            </a:prstGeom>
          </p:spPr>
        </p:pic>
        <p:sp>
          <p:nvSpPr>
            <p:cNvPr id="170" name="四角形吹き出し 169"/>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8" name="Picture 3" descr="要覧表紙・病院外観"/>
            <p:cNvPicPr>
              <a:picLocks noChangeAspect="1" noChangeArrowheads="1"/>
            </p:cNvPicPr>
            <p:nvPr/>
          </p:nvPicPr>
          <p:blipFill>
            <a:blip r:embed="rId8"/>
            <a:srcRect/>
            <a:stretch>
              <a:fillRect/>
            </a:stretch>
          </p:blipFill>
          <p:spPr bwMode="auto">
            <a:xfrm>
              <a:off x="8020745" y="3232066"/>
              <a:ext cx="1288974" cy="1148867"/>
            </a:xfrm>
            <a:prstGeom prst="rect">
              <a:avLst/>
            </a:prstGeom>
            <a:noFill/>
            <a:ln w="9525">
              <a:noFill/>
              <a:miter lim="800000"/>
              <a:headEnd/>
              <a:tailEnd/>
            </a:ln>
          </p:spPr>
        </p:pic>
        <p:pic>
          <p:nvPicPr>
            <p:cNvPr id="239" name="図 53"/>
            <p:cNvPicPr>
              <a:picLocks noChangeAspect="1" noChangeArrowheads="1"/>
            </p:cNvPicPr>
            <p:nvPr/>
          </p:nvPicPr>
          <p:blipFill>
            <a:blip r:embed="rId9"/>
            <a:srcRect/>
            <a:stretch>
              <a:fillRect/>
            </a:stretch>
          </p:blipFill>
          <p:spPr bwMode="auto">
            <a:xfrm>
              <a:off x="8016461" y="5646549"/>
              <a:ext cx="1293258" cy="1148251"/>
            </a:xfrm>
            <a:prstGeom prst="rect">
              <a:avLst/>
            </a:prstGeom>
            <a:noFill/>
            <a:ln w="9525">
              <a:noFill/>
              <a:miter lim="800000"/>
              <a:headEnd/>
              <a:tailEnd/>
            </a:ln>
          </p:spPr>
        </p:pic>
        <p:pic>
          <p:nvPicPr>
            <p:cNvPr id="240" name="Picture 2"/>
            <p:cNvPicPr>
              <a:picLocks noChangeAspect="1" noChangeArrowheads="1"/>
            </p:cNvPicPr>
            <p:nvPr/>
          </p:nvPicPr>
          <p:blipFill>
            <a:blip r:embed="rId10"/>
            <a:srcRect/>
            <a:stretch>
              <a:fillRect/>
            </a:stretch>
          </p:blipFill>
          <p:spPr bwMode="auto">
            <a:xfrm>
              <a:off x="8026988" y="2064488"/>
              <a:ext cx="1282731" cy="1097313"/>
            </a:xfrm>
            <a:prstGeom prst="rect">
              <a:avLst/>
            </a:prstGeom>
            <a:noFill/>
            <a:ln w="9525">
              <a:noFill/>
              <a:miter lim="800000"/>
              <a:headEnd/>
              <a:tailEnd/>
            </a:ln>
          </p:spPr>
        </p:pic>
        <p:pic>
          <p:nvPicPr>
            <p:cNvPr id="241" name="Picture 4"/>
            <p:cNvPicPr>
              <a:picLocks noChangeAspect="1" noChangeArrowheads="1"/>
            </p:cNvPicPr>
            <p:nvPr/>
          </p:nvPicPr>
          <p:blipFill>
            <a:blip r:embed="rId11"/>
            <a:srcRect/>
            <a:stretch>
              <a:fillRect/>
            </a:stretch>
          </p:blipFill>
          <p:spPr bwMode="auto">
            <a:xfrm>
              <a:off x="8016461" y="4450600"/>
              <a:ext cx="1293258" cy="1149021"/>
            </a:xfrm>
            <a:prstGeom prst="rect">
              <a:avLst/>
            </a:prstGeom>
            <a:noFill/>
            <a:ln w="9525">
              <a:noFill/>
              <a:miter lim="800000"/>
              <a:headEnd/>
              <a:tailEnd/>
            </a:ln>
          </p:spPr>
        </p:pic>
        <p:sp>
          <p:nvSpPr>
            <p:cNvPr id="242" name="角丸四角形 241"/>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243" name="角丸四角形 242"/>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大学医学部附属</a:t>
              </a:r>
              <a:r>
                <a:rPr lang="ja-JP" altLang="en-US" sz="500" b="1" dirty="0">
                  <a:solidFill>
                    <a:prstClr val="white"/>
                  </a:solidFill>
                  <a:latin typeface="Meiryo UI" pitchFamily="50" charset="-128"/>
                  <a:ea typeface="Meiryo UI" pitchFamily="50" charset="-128"/>
                  <a:cs typeface="Meiryo UI" pitchFamily="50" charset="-128"/>
                </a:rPr>
                <a:t>病院</a:t>
              </a:r>
            </a:p>
          </p:txBody>
        </p:sp>
        <p:sp>
          <p:nvSpPr>
            <p:cNvPr id="244" name="角丸四角形 243"/>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245" name="角丸四角形 244"/>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生命システム</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246" name="グループ化 7"/>
            <p:cNvGrpSpPr>
              <a:grpSpLocks/>
            </p:cNvGrpSpPr>
            <p:nvPr/>
          </p:nvGrpSpPr>
          <p:grpSpPr bwMode="auto">
            <a:xfrm>
              <a:off x="1258888" y="3284538"/>
              <a:ext cx="4628140" cy="3326996"/>
              <a:chOff x="579504" y="1617785"/>
              <a:chExt cx="4795604" cy="3073010"/>
            </a:xfrm>
          </p:grpSpPr>
          <p:grpSp>
            <p:nvGrpSpPr>
              <p:cNvPr id="284" name="グループ化 11"/>
              <p:cNvGrpSpPr>
                <a:grpSpLocks/>
              </p:cNvGrpSpPr>
              <p:nvPr/>
            </p:nvGrpSpPr>
            <p:grpSpPr bwMode="auto">
              <a:xfrm>
                <a:off x="579504" y="1736555"/>
                <a:ext cx="4795604" cy="2954240"/>
                <a:chOff x="675464" y="1647156"/>
                <a:chExt cx="5059984" cy="2955102"/>
              </a:xfrm>
            </p:grpSpPr>
            <p:grpSp>
              <p:nvGrpSpPr>
                <p:cNvPr id="288" name="グループ化 22"/>
                <p:cNvGrpSpPr>
                  <a:grpSpLocks/>
                </p:cNvGrpSpPr>
                <p:nvPr/>
              </p:nvGrpSpPr>
              <p:grpSpPr bwMode="auto">
                <a:xfrm>
                  <a:off x="675464" y="1647156"/>
                  <a:ext cx="5059984" cy="2955102"/>
                  <a:chOff x="2863611" y="1747761"/>
                  <a:chExt cx="5059984" cy="2955102"/>
                </a:xfrm>
              </p:grpSpPr>
              <p:sp>
                <p:nvSpPr>
                  <p:cNvPr id="290" name="テキスト ボックス 32"/>
                  <p:cNvSpPr txBox="1">
                    <a:spLocks noChangeArrowheads="1"/>
                  </p:cNvSpPr>
                  <p:nvPr/>
                </p:nvSpPr>
                <p:spPr bwMode="auto">
                  <a:xfrm>
                    <a:off x="2863611" y="4238224"/>
                    <a:ext cx="1462385"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291" name="Picture 2" descr="C:\Program Files\Microsoft Office\MEDIA\CAGCAT10\j0293234.wmf"/>
                  <p:cNvPicPr>
                    <a:picLocks noChangeAspect="1" noChangeArrowheads="1"/>
                  </p:cNvPicPr>
                  <p:nvPr/>
                </p:nvPicPr>
                <p:blipFill>
                  <a:blip r:embed="rId12"/>
                  <a:srcRect/>
                  <a:stretch>
                    <a:fillRect/>
                  </a:stretch>
                </p:blipFill>
                <p:spPr bwMode="auto">
                  <a:xfrm>
                    <a:off x="3797405" y="4313043"/>
                    <a:ext cx="342019" cy="252319"/>
                  </a:xfrm>
                  <a:prstGeom prst="rect">
                    <a:avLst/>
                  </a:prstGeom>
                  <a:noFill/>
                  <a:ln w="9525">
                    <a:noFill/>
                    <a:miter lim="800000"/>
                    <a:headEnd/>
                    <a:tailEnd/>
                  </a:ln>
                </p:spPr>
              </p:pic>
              <p:pic>
                <p:nvPicPr>
                  <p:cNvPr id="292" name="Picture 2" descr="C:\Program Files\Microsoft Office\MEDIA\CAGCAT10\j0293234.wmf"/>
                  <p:cNvPicPr>
                    <a:picLocks noChangeAspect="1" noChangeArrowheads="1"/>
                  </p:cNvPicPr>
                  <p:nvPr/>
                </p:nvPicPr>
                <p:blipFill>
                  <a:blip r:embed="rId12"/>
                  <a:srcRect/>
                  <a:stretch>
                    <a:fillRect/>
                  </a:stretch>
                </p:blipFill>
                <p:spPr bwMode="auto">
                  <a:xfrm>
                    <a:off x="4864102" y="2188381"/>
                    <a:ext cx="352792" cy="260266"/>
                  </a:xfrm>
                  <a:prstGeom prst="rect">
                    <a:avLst/>
                  </a:prstGeom>
                  <a:noFill/>
                  <a:ln w="9525">
                    <a:noFill/>
                    <a:miter lim="800000"/>
                    <a:headEnd/>
                    <a:tailEnd/>
                  </a:ln>
                </p:spPr>
              </p:pic>
              <p:sp>
                <p:nvSpPr>
                  <p:cNvPr id="293" name="円/楕円 292"/>
                  <p:cNvSpPr/>
                  <p:nvPr/>
                </p:nvSpPr>
                <p:spPr>
                  <a:xfrm>
                    <a:off x="5198029" y="1747761"/>
                    <a:ext cx="1803317" cy="1631011"/>
                  </a:xfrm>
                  <a:prstGeom prst="ellipse">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4"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5" name="テキスト ボックス 51"/>
                  <p:cNvSpPr txBox="1">
                    <a:spLocks noChangeArrowheads="1"/>
                  </p:cNvSpPr>
                  <p:nvPr/>
                </p:nvSpPr>
                <p:spPr bwMode="auto">
                  <a:xfrm>
                    <a:off x="6018982" y="2834758"/>
                    <a:ext cx="1133017"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sp>
                <p:nvSpPr>
                  <p:cNvPr id="296" name="円/楕円 295"/>
                  <p:cNvSpPr>
                    <a:spLocks noChangeAspect="1"/>
                  </p:cNvSpPr>
                  <p:nvPr/>
                </p:nvSpPr>
                <p:spPr>
                  <a:xfrm>
                    <a:off x="5931946" y="315892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 name="円/楕円 296"/>
                  <p:cNvSpPr>
                    <a:spLocks noChangeAspect="1"/>
                  </p:cNvSpPr>
                  <p:nvPr/>
                </p:nvSpPr>
                <p:spPr>
                  <a:xfrm>
                    <a:off x="6106552" y="2431125"/>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8" name="円/楕円 297"/>
                  <p:cNvSpPr>
                    <a:spLocks noChangeAspect="1"/>
                  </p:cNvSpPr>
                  <p:nvPr/>
                </p:nvSpPr>
                <p:spPr>
                  <a:xfrm>
                    <a:off x="5518905" y="293077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円/楕円 298"/>
                  <p:cNvSpPr>
                    <a:spLocks noChangeAspect="1"/>
                  </p:cNvSpPr>
                  <p:nvPr/>
                </p:nvSpPr>
                <p:spPr>
                  <a:xfrm>
                    <a:off x="6155695" y="1771752"/>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89" name="テキスト ボックス 23"/>
                <p:cNvSpPr txBox="1">
                  <a:spLocks noChangeArrowheads="1"/>
                </p:cNvSpPr>
                <p:nvPr/>
              </p:nvSpPr>
              <p:spPr bwMode="auto">
                <a:xfrm>
                  <a:off x="1980655" y="1850604"/>
                  <a:ext cx="1100080" cy="380158"/>
                </a:xfrm>
                <a:prstGeom prst="rect">
                  <a:avLst/>
                </a:prstGeom>
                <a:noFill/>
                <a:ln w="9525">
                  <a:noFill/>
                  <a:miter lim="800000"/>
                  <a:headEnd/>
                  <a:tailEnd/>
                </a:ln>
              </p:spPr>
              <p:txBody>
                <a:bodyPr wrap="none">
                  <a:spAutoFit/>
                </a:bodyPr>
                <a:lstStyle/>
                <a:p>
                  <a:r>
                    <a:rPr lang="ja-JP" altLang="en-US" sz="3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285" name="テキスト ボックス 2"/>
              <p:cNvSpPr txBox="1">
                <a:spLocks noChangeArrowheads="1"/>
              </p:cNvSpPr>
              <p:nvPr/>
            </p:nvSpPr>
            <p:spPr bwMode="auto">
              <a:xfrm>
                <a:off x="3671995" y="1617785"/>
                <a:ext cx="827407" cy="621852"/>
              </a:xfrm>
              <a:prstGeom prst="rect">
                <a:avLst/>
              </a:prstGeom>
              <a:noFill/>
              <a:ln w="9525">
                <a:noFill/>
                <a:miter lim="800000"/>
                <a:headEnd/>
                <a:tailEnd/>
              </a:ln>
            </p:spPr>
            <p:txBody>
              <a:bodyPr>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286" name="テキスト ボックス 32"/>
              <p:cNvSpPr txBox="1">
                <a:spLocks noChangeArrowheads="1"/>
              </p:cNvSpPr>
              <p:nvPr/>
            </p:nvSpPr>
            <p:spPr bwMode="auto">
              <a:xfrm>
                <a:off x="3713122" y="3081161"/>
                <a:ext cx="1212322" cy="621852"/>
              </a:xfrm>
              <a:prstGeom prst="rect">
                <a:avLst/>
              </a:prstGeom>
              <a:noFill/>
              <a:ln w="9525">
                <a:noFill/>
                <a:miter lim="800000"/>
                <a:headEnd/>
                <a:tailEnd/>
              </a:ln>
            </p:spPr>
            <p:txBody>
              <a:bodyPr wrap="square">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287" name="テキスト ボックス 58"/>
              <p:cNvSpPr txBox="1">
                <a:spLocks noChangeArrowheads="1"/>
              </p:cNvSpPr>
              <p:nvPr/>
            </p:nvSpPr>
            <p:spPr bwMode="auto">
              <a:xfrm>
                <a:off x="2765135" y="2288990"/>
                <a:ext cx="2435635" cy="673674"/>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sp>
          <p:nvSpPr>
            <p:cNvPr id="247" name="正方形/長方形 246"/>
            <p:cNvSpPr/>
            <p:nvPr/>
          </p:nvSpPr>
          <p:spPr>
            <a:xfrm rot="19615969">
              <a:off x="4130675" y="4340225"/>
              <a:ext cx="1231900" cy="41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8" name="直線コネクタ 247"/>
            <p:cNvCxnSpPr/>
            <p:nvPr/>
          </p:nvCxnSpPr>
          <p:spPr>
            <a:xfrm flipV="1">
              <a:off x="4371975" y="3976688"/>
              <a:ext cx="939800" cy="63341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9" name="正方形/長方形 248"/>
            <p:cNvSpPr/>
            <p:nvPr/>
          </p:nvSpPr>
          <p:spPr>
            <a:xfrm>
              <a:off x="3570288" y="4619625"/>
              <a:ext cx="590550" cy="396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0" name="直線コネクタ 249"/>
            <p:cNvCxnSpPr/>
            <p:nvPr/>
          </p:nvCxnSpPr>
          <p:spPr>
            <a:xfrm>
              <a:off x="3576638" y="4638675"/>
              <a:ext cx="593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51" name="Picture 2" descr="C:\Documents and Settings\admin\Local Settings\Temporary Internet Files\Content.IE5\0C2OPJ5W\MC900343639[1].wmf"/>
            <p:cNvPicPr>
              <a:picLocks noChangeAspect="1" noChangeArrowheads="1"/>
            </p:cNvPicPr>
            <p:nvPr/>
          </p:nvPicPr>
          <p:blipFill>
            <a:blip r:embed="rId13"/>
            <a:srcRect/>
            <a:stretch>
              <a:fillRect/>
            </a:stretch>
          </p:blipFill>
          <p:spPr bwMode="auto">
            <a:xfrm>
              <a:off x="4087813" y="4471988"/>
              <a:ext cx="279400" cy="328612"/>
            </a:xfrm>
            <a:prstGeom prst="rect">
              <a:avLst/>
            </a:prstGeom>
            <a:noFill/>
            <a:ln w="9525">
              <a:noFill/>
              <a:miter lim="800000"/>
              <a:headEnd/>
              <a:tailEnd/>
            </a:ln>
          </p:spPr>
        </p:pic>
        <p:cxnSp>
          <p:nvCxnSpPr>
            <p:cNvPr id="252" name="直線コネクタ 251"/>
            <p:cNvCxnSpPr/>
            <p:nvPr/>
          </p:nvCxnSpPr>
          <p:spPr>
            <a:xfrm>
              <a:off x="3427413" y="3868738"/>
              <a:ext cx="987425" cy="0"/>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cxnSp>
          <p:nvCxnSpPr>
            <p:cNvPr id="253" name="直線コネクタ 252"/>
            <p:cNvCxnSpPr/>
            <p:nvPr/>
          </p:nvCxnSpPr>
          <p:spPr>
            <a:xfrm flipV="1">
              <a:off x="3508375" y="3390900"/>
              <a:ext cx="1751013" cy="974725"/>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pic>
          <p:nvPicPr>
            <p:cNvPr id="254" name="Picture 4" descr="記号"/>
            <p:cNvPicPr>
              <a:picLocks noChangeAspect="1" noChangeArrowheads="1"/>
            </p:cNvPicPr>
            <p:nvPr/>
          </p:nvPicPr>
          <p:blipFill>
            <a:blip r:embed="rId14"/>
            <a:srcRect/>
            <a:stretch>
              <a:fillRect/>
            </a:stretch>
          </p:blipFill>
          <p:spPr bwMode="auto">
            <a:xfrm>
              <a:off x="4487863" y="3716338"/>
              <a:ext cx="176212" cy="149225"/>
            </a:xfrm>
            <a:prstGeom prst="rect">
              <a:avLst/>
            </a:prstGeom>
            <a:noFill/>
            <a:ln w="9525">
              <a:noFill/>
              <a:miter lim="800000"/>
              <a:headEnd/>
              <a:tailEnd/>
            </a:ln>
          </p:spPr>
        </p:pic>
        <p:pic>
          <p:nvPicPr>
            <p:cNvPr id="255" name="Picture 6" descr="記号"/>
            <p:cNvPicPr>
              <a:picLocks noChangeAspect="1" noChangeArrowheads="1"/>
            </p:cNvPicPr>
            <p:nvPr/>
          </p:nvPicPr>
          <p:blipFill>
            <a:blip r:embed="rId15"/>
            <a:srcRect/>
            <a:stretch>
              <a:fillRect/>
            </a:stretch>
          </p:blipFill>
          <p:spPr bwMode="auto">
            <a:xfrm>
              <a:off x="4284663" y="3814763"/>
              <a:ext cx="174625" cy="149225"/>
            </a:xfrm>
            <a:prstGeom prst="rect">
              <a:avLst/>
            </a:prstGeom>
            <a:noFill/>
            <a:ln w="9525">
              <a:noFill/>
              <a:miter lim="800000"/>
              <a:headEnd/>
              <a:tailEnd/>
            </a:ln>
          </p:spPr>
        </p:pic>
        <p:sp>
          <p:nvSpPr>
            <p:cNvPr id="256" name="円/楕円 255"/>
            <p:cNvSpPr>
              <a:spLocks noChangeAspect="1"/>
            </p:cNvSpPr>
            <p:nvPr/>
          </p:nvSpPr>
          <p:spPr bwMode="auto">
            <a:xfrm>
              <a:off x="3757076" y="50608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7" name="円/楕円 256"/>
            <p:cNvSpPr>
              <a:spLocks noChangeAspect="1"/>
            </p:cNvSpPr>
            <p:nvPr/>
          </p:nvSpPr>
          <p:spPr bwMode="auto">
            <a:xfrm>
              <a:off x="4835374" y="276031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テキスト ボックス 2"/>
            <p:cNvSpPr txBox="1">
              <a:spLocks noChangeArrowheads="1"/>
            </p:cNvSpPr>
            <p:nvPr/>
          </p:nvSpPr>
          <p:spPr bwMode="auto">
            <a:xfrm>
              <a:off x="3051802" y="2047599"/>
              <a:ext cx="2101848" cy="502895"/>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cxnSp>
          <p:nvCxnSpPr>
            <p:cNvPr id="259" name="直線コネクタ 258"/>
            <p:cNvCxnSpPr/>
            <p:nvPr/>
          </p:nvCxnSpPr>
          <p:spPr>
            <a:xfrm flipV="1">
              <a:off x="2268538" y="4666473"/>
              <a:ext cx="1652587" cy="49131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60" name="グループ化 4"/>
            <p:cNvGrpSpPr>
              <a:grpSpLocks/>
            </p:cNvGrpSpPr>
            <p:nvPr/>
          </p:nvGrpSpPr>
          <p:grpSpPr bwMode="auto">
            <a:xfrm>
              <a:off x="-266124" y="4273745"/>
              <a:ext cx="2474314" cy="1915872"/>
              <a:chOff x="67340" y="3649730"/>
              <a:chExt cx="2609241" cy="2354300"/>
            </a:xfrm>
          </p:grpSpPr>
          <p:sp>
            <p:nvSpPr>
              <p:cNvPr id="280" name="角丸四角形 279"/>
              <p:cNvSpPr/>
              <p:nvPr/>
            </p:nvSpPr>
            <p:spPr>
              <a:xfrm>
                <a:off x="67340" y="5744003"/>
                <a:ext cx="2609241" cy="260027"/>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281" name="Picture 2" descr="C:\Users\y-inoue\Desktop\top_image.jpg"/>
              <p:cNvPicPr>
                <a:picLocks noChangeAspect="1" noChangeArrowheads="1"/>
              </p:cNvPicPr>
              <p:nvPr/>
            </p:nvPicPr>
            <p:blipFill>
              <a:blip r:embed="rId16" cstate="print"/>
              <a:srcRect l="15458" r="14673"/>
              <a:stretch>
                <a:fillRect/>
              </a:stretch>
            </p:blipFill>
            <p:spPr bwMode="auto">
              <a:xfrm>
                <a:off x="67340" y="3867058"/>
                <a:ext cx="2609238" cy="1637597"/>
              </a:xfrm>
              <a:prstGeom prst="rect">
                <a:avLst/>
              </a:prstGeom>
              <a:noFill/>
              <a:ln w="19050">
                <a:solidFill>
                  <a:srgbClr val="FFFFFF"/>
                </a:solidFill>
              </a:ln>
              <a:effectLst>
                <a:glow rad="101600">
                  <a:schemeClr val="accent1">
                    <a:satMod val="175000"/>
                    <a:alpha val="40000"/>
                  </a:schemeClr>
                </a:glow>
              </a:effectLst>
            </p:spPr>
          </p:pic>
          <p:sp>
            <p:nvSpPr>
              <p:cNvPr id="282" name="角丸四角形 281"/>
              <p:cNvSpPr/>
              <p:nvPr/>
            </p:nvSpPr>
            <p:spPr>
              <a:xfrm>
                <a:off x="67340" y="5480141"/>
                <a:ext cx="2609241" cy="21979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創薬支援戦略部</a:t>
                </a:r>
              </a:p>
            </p:txBody>
          </p:sp>
          <p:sp>
            <p:nvSpPr>
              <p:cNvPr id="283" name="正方形/長方形 282"/>
              <p:cNvSpPr/>
              <p:nvPr/>
            </p:nvSpPr>
            <p:spPr>
              <a:xfrm>
                <a:off x="67340" y="3649730"/>
                <a:ext cx="2609238" cy="334361"/>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261"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262" name="円/楕円 26"/>
            <p:cNvSpPr>
              <a:spLocks noChangeAspect="1"/>
            </p:cNvSpPr>
            <p:nvPr/>
          </p:nvSpPr>
          <p:spPr bwMode="auto">
            <a:xfrm>
              <a:off x="2242987" y="398586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3" name="テキスト ボックス 2"/>
            <p:cNvSpPr txBox="1">
              <a:spLocks noChangeArrowheads="1"/>
            </p:cNvSpPr>
            <p:nvPr/>
          </p:nvSpPr>
          <p:spPr bwMode="auto">
            <a:xfrm>
              <a:off x="755649" y="2173551"/>
              <a:ext cx="1958975" cy="502897"/>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264" name="円/楕円 24"/>
            <p:cNvSpPr>
              <a:spLocks noChangeAspect="1"/>
            </p:cNvSpPr>
            <p:nvPr/>
          </p:nvSpPr>
          <p:spPr bwMode="auto">
            <a:xfrm>
              <a:off x="3325276" y="6068933"/>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5" name="テキスト ボックス 2"/>
            <p:cNvSpPr txBox="1">
              <a:spLocks noChangeArrowheads="1"/>
            </p:cNvSpPr>
            <p:nvPr/>
          </p:nvSpPr>
          <p:spPr bwMode="auto">
            <a:xfrm>
              <a:off x="2843213" y="6237287"/>
              <a:ext cx="1958975" cy="457177"/>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266" name="円/楕円 24"/>
            <p:cNvSpPr>
              <a:spLocks noChangeAspect="1"/>
            </p:cNvSpPr>
            <p:nvPr/>
          </p:nvSpPr>
          <p:spPr bwMode="auto">
            <a:xfrm>
              <a:off x="2460089" y="6213395"/>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7" name="テキスト ボックス 2"/>
            <p:cNvSpPr txBox="1">
              <a:spLocks noChangeArrowheads="1"/>
            </p:cNvSpPr>
            <p:nvPr/>
          </p:nvSpPr>
          <p:spPr bwMode="auto">
            <a:xfrm>
              <a:off x="2811826" y="4798792"/>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268" name="円/楕円 24"/>
            <p:cNvSpPr>
              <a:spLocks noChangeAspect="1"/>
            </p:cNvSpPr>
            <p:nvPr/>
          </p:nvSpPr>
          <p:spPr bwMode="auto">
            <a:xfrm>
              <a:off x="3972976" y="52767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9" name="テキスト ボックス 2"/>
            <p:cNvSpPr txBox="1">
              <a:spLocks noChangeArrowheads="1"/>
            </p:cNvSpPr>
            <p:nvPr/>
          </p:nvSpPr>
          <p:spPr bwMode="auto">
            <a:xfrm>
              <a:off x="2982823" y="5061317"/>
              <a:ext cx="1958975" cy="561039"/>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270" name="テキスト ボックス 2"/>
            <p:cNvSpPr txBox="1">
              <a:spLocks noChangeArrowheads="1"/>
            </p:cNvSpPr>
            <p:nvPr/>
          </p:nvSpPr>
          <p:spPr bwMode="auto">
            <a:xfrm>
              <a:off x="759859" y="2436076"/>
              <a:ext cx="2665291" cy="1401442"/>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271" name="円/楕円 24"/>
            <p:cNvSpPr>
              <a:spLocks noChangeAspect="1"/>
            </p:cNvSpPr>
            <p:nvPr/>
          </p:nvSpPr>
          <p:spPr bwMode="auto">
            <a:xfrm>
              <a:off x="4620676" y="3621008"/>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テキスト ボックス 2"/>
            <p:cNvSpPr txBox="1">
              <a:spLocks noChangeArrowheads="1"/>
            </p:cNvSpPr>
            <p:nvPr/>
          </p:nvSpPr>
          <p:spPr bwMode="auto">
            <a:xfrm>
              <a:off x="3348039" y="3141664"/>
              <a:ext cx="1958975" cy="411458"/>
            </a:xfrm>
            <a:prstGeom prst="rect">
              <a:avLst/>
            </a:prstGeom>
            <a:noFill/>
            <a:ln w="9525">
              <a:noFill/>
              <a:miter lim="800000"/>
              <a:headEnd/>
              <a:tailEnd/>
            </a:ln>
          </p:spPr>
          <p:txBody>
            <a:bodyPr>
              <a:spAutoFit/>
            </a:bodyPr>
            <a:lstStyle/>
            <a:p>
              <a:r>
                <a:rPr lang="ja-JP" altLang="en-US" sz="3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273" name="テキスト ボックス 2"/>
            <p:cNvSpPr txBox="1">
              <a:spLocks noChangeArrowheads="1"/>
            </p:cNvSpPr>
            <p:nvPr/>
          </p:nvSpPr>
          <p:spPr bwMode="auto">
            <a:xfrm>
              <a:off x="2784395" y="2351231"/>
              <a:ext cx="2592388" cy="822922"/>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274"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テキスト ボックス 2"/>
            <p:cNvSpPr txBox="1">
              <a:spLocks noChangeArrowheads="1"/>
            </p:cNvSpPr>
            <p:nvPr/>
          </p:nvSpPr>
          <p:spPr bwMode="auto">
            <a:xfrm>
              <a:off x="-359970" y="1540729"/>
              <a:ext cx="1246373" cy="625514"/>
            </a:xfrm>
            <a:prstGeom prst="rect">
              <a:avLst/>
            </a:prstGeom>
            <a:noFill/>
            <a:ln w="9525">
              <a:noFill/>
              <a:miter lim="800000"/>
              <a:headEnd/>
              <a:tailEnd/>
            </a:ln>
          </p:spPr>
          <p:txBody>
            <a:bodyPr wrap="square">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6"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277" name="円/楕円 24"/>
            <p:cNvSpPr>
              <a:spLocks noChangeAspect="1"/>
            </p:cNvSpPr>
            <p:nvPr/>
          </p:nvSpPr>
          <p:spPr bwMode="auto">
            <a:xfrm>
              <a:off x="3907286" y="4888366"/>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8" name="テキスト ボックス 2"/>
            <p:cNvSpPr txBox="1">
              <a:spLocks noChangeArrowheads="1"/>
            </p:cNvSpPr>
            <p:nvPr/>
          </p:nvSpPr>
          <p:spPr bwMode="auto">
            <a:xfrm>
              <a:off x="2640828" y="4536268"/>
              <a:ext cx="1958975" cy="561039"/>
            </a:xfrm>
            <a:prstGeom prst="rect">
              <a:avLst/>
            </a:prstGeom>
            <a:noFill/>
            <a:ln w="9525">
              <a:noFill/>
              <a:miter lim="800000"/>
              <a:headEnd/>
              <a:tailEnd/>
            </a:ln>
          </p:spPr>
          <p:txBody>
            <a:bodyPr>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9" name="テキスト ボックス 9"/>
            <p:cNvSpPr txBox="1">
              <a:spLocks noChangeArrowheads="1"/>
            </p:cNvSpPr>
            <p:nvPr/>
          </p:nvSpPr>
          <p:spPr bwMode="auto">
            <a:xfrm>
              <a:off x="4743380" y="2779082"/>
              <a:ext cx="2284413" cy="1097226"/>
            </a:xfrm>
            <a:prstGeom prst="rect">
              <a:avLst/>
            </a:prstGeom>
            <a:noFill/>
            <a:ln w="9525">
              <a:noFill/>
              <a:miter lim="800000"/>
              <a:headEnd/>
              <a:tailEnd/>
            </a:ln>
          </p:spPr>
          <p:txBody>
            <a:bodyPr>
              <a:spAutoFit/>
            </a:bodyPr>
            <a:lstStyle/>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クラスター</a:t>
              </a:r>
            </a:p>
          </p:txBody>
        </p:sp>
      </p:grpSp>
    </p:spTree>
    <p:extLst>
      <p:ext uri="{BB962C8B-B14F-4D97-AF65-F5344CB8AC3E}">
        <p14:creationId xmlns:p14="http://schemas.microsoft.com/office/powerpoint/2010/main" val="3656487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322962" cy="4428000"/>
          </a:xfrm>
          <a:prstGeom prst="roundRect">
            <a:avLst>
              <a:gd name="adj" fmla="val 51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9" y="3600938"/>
            <a:ext cx="3096344" cy="62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94" y="1986459"/>
            <a:ext cx="8977502" cy="464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646489" y="2132856"/>
            <a:ext cx="5317423" cy="4428000"/>
          </a:xfrm>
          <a:prstGeom prst="roundRect">
            <a:avLst>
              <a:gd name="adj" fmla="val 404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・関西の各拠点のポテンシャルを最大限活用し、「イノベーション・エコシステム」を構築し、イノベーションの連鎖を生み出す。また、</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83568" y="11663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sp>
        <p:nvSpPr>
          <p:cNvPr id="31" name="正方形/長方形 30"/>
          <p:cNvSpPr/>
          <p:nvPr/>
        </p:nvSpPr>
        <p:spPr>
          <a:xfrm>
            <a:off x="683568" y="566682"/>
            <a:ext cx="7956884" cy="118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7" y="6093296"/>
            <a:ext cx="3096345" cy="338554"/>
          </a:xfrm>
          <a:prstGeom prst="rect">
            <a:avLst/>
          </a:prstGeom>
          <a:noFill/>
        </p:spPr>
        <p:txBody>
          <a:bodyPr wrap="square" rtlCol="0">
            <a:spAutoFit/>
          </a:bodyPr>
          <a:lstStyle/>
          <a:p>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協議会第</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19376" y="2882178"/>
            <a:ext cx="322747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nvPr>
        </p:nvGraphicFramePr>
        <p:xfrm>
          <a:off x="3826520" y="3113483"/>
          <a:ext cx="5040561" cy="1670304"/>
        </p:xfrm>
        <a:graphic>
          <a:graphicData uri="http://schemas.openxmlformats.org/drawingml/2006/table">
            <a:tbl>
              <a:tblPr firstRow="1" bandRow="1">
                <a:tableStyleId>{5C22544A-7EE6-4342-B048-85BDC9FD1C3A}</a:tableStyleId>
              </a:tblPr>
              <a:tblGrid>
                <a:gridCol w="1872208"/>
                <a:gridCol w="1440160"/>
                <a:gridCol w="1728193"/>
              </a:tblGrid>
              <a:tr h="158982">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1" name="正方形/長方形 20"/>
          <p:cNvSpPr/>
          <p:nvPr/>
        </p:nvSpPr>
        <p:spPr>
          <a:xfrm>
            <a:off x="3737202" y="4749594"/>
            <a:ext cx="5226710" cy="600164"/>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大阪市と大阪商工会議所の連携</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包括提携</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により、</a:t>
            </a:r>
            <a:r>
              <a:rPr lang="en-US" altLang="ja-JP"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・ロボット実証実験</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プログラムを実施。新た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な製品・サービスの開発・改良に必要な実証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その事業化</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を支援する。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bwMode="auto">
          <a:xfrm>
            <a:off x="8378825" y="6560856"/>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smtClean="0">
                <a:solidFill>
                  <a:prstClr val="black"/>
                </a:solidFill>
              </a:rPr>
              <a:pPr algn="r" eaLnBrk="1" hangingPunct="1">
                <a:spcBef>
                  <a:spcPct val="0"/>
                </a:spcBef>
                <a:buFontTx/>
                <a:buNone/>
              </a:pPr>
              <a:t>38</a:t>
            </a:fld>
            <a:endParaRPr lang="ja-JP" altLang="en-US" sz="1200" dirty="0">
              <a:solidFill>
                <a:prstClr val="black"/>
              </a:solidFill>
            </a:endParaRPr>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7" y="4392774"/>
            <a:ext cx="3096345" cy="163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3718006" y="5300406"/>
            <a:ext cx="3671832" cy="261610"/>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特区法等による規制の「サンドボックス」制度の活用を進める。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234247" y="6348602"/>
            <a:ext cx="2716965" cy="230832"/>
          </a:xfrm>
          <a:prstGeom prst="rect">
            <a:avLst/>
          </a:prstGeom>
        </p:spPr>
        <p:txBody>
          <a:bodyPr wrap="square">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「未来投資会議（</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2018.2.1</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826520" y="5576736"/>
            <a:ext cx="5065961" cy="791388"/>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100"/>
              </a:lnSpc>
            </a:pPr>
            <a:r>
              <a:rPr lang="en-US" altLang="ja-JP" sz="1000" dirty="0">
                <a:solidFill>
                  <a:schemeClr val="tx2"/>
                </a:solidFill>
                <a:latin typeface="Meiryo UI" panose="020B0604030504040204" pitchFamily="50" charset="-128"/>
                <a:ea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rPr>
              <a:t>規制のサンドボックス制度とは：</a:t>
            </a:r>
          </a:p>
          <a:p>
            <a:pPr>
              <a:lnSpc>
                <a:spcPts val="1100"/>
              </a:lnSpc>
            </a:pPr>
            <a:r>
              <a:rPr lang="ja-JP" altLang="en-US" sz="1000" dirty="0" smtClean="0">
                <a:solidFill>
                  <a:schemeClr val="tx2"/>
                </a:solidFill>
                <a:latin typeface="Meiryo UI" panose="020B0604030504040204" pitchFamily="50" charset="-128"/>
                <a:ea typeface="Meiryo UI" panose="020B0604030504040204" pitchFamily="50" charset="-128"/>
              </a:rPr>
              <a:t>　イノベーション</a:t>
            </a:r>
            <a:r>
              <a:rPr lang="ja-JP" altLang="en-US" sz="1000" dirty="0">
                <a:solidFill>
                  <a:schemeClr val="tx2"/>
                </a:solidFill>
                <a:latin typeface="Meiryo UI" panose="020B0604030504040204" pitchFamily="50" charset="-128"/>
                <a:ea typeface="Meiryo UI" panose="020B0604030504040204" pitchFamily="50" charset="-128"/>
              </a:rPr>
              <a:t>促進のために、一時的に規制の適用を停止するなど、新たなビジネスの実験場</a:t>
            </a:r>
            <a:r>
              <a:rPr lang="ja-JP" altLang="en-US" sz="1000" dirty="0" smtClean="0">
                <a:solidFill>
                  <a:schemeClr val="tx2"/>
                </a:solidFill>
                <a:latin typeface="Meiryo UI" panose="020B0604030504040204" pitchFamily="50" charset="-128"/>
                <a:ea typeface="Meiryo UI" panose="020B0604030504040204" pitchFamily="50" charset="-128"/>
              </a:rPr>
              <a:t>の仕組み</a:t>
            </a:r>
            <a:r>
              <a:rPr lang="ja-JP" altLang="en-US" sz="1000" dirty="0">
                <a:solidFill>
                  <a:schemeClr val="tx2"/>
                </a:solidFill>
                <a:latin typeface="Meiryo UI" panose="020B0604030504040204" pitchFamily="50" charset="-128"/>
                <a:ea typeface="Meiryo UI" panose="020B0604030504040204" pitchFamily="50" charset="-128"/>
              </a:rPr>
              <a:t>としてイギリスなどで始められた「規制の砂場（</a:t>
            </a:r>
            <a:r>
              <a:rPr lang="en-US" altLang="ja-JP" sz="1000" dirty="0">
                <a:solidFill>
                  <a:schemeClr val="tx2"/>
                </a:solidFill>
                <a:latin typeface="Meiryo UI" panose="020B0604030504040204" pitchFamily="50" charset="-128"/>
                <a:ea typeface="Meiryo UI" panose="020B0604030504040204" pitchFamily="50" charset="-128"/>
              </a:rPr>
              <a:t>Regulatory Sandbox</a:t>
            </a:r>
            <a:r>
              <a:rPr lang="ja-JP" altLang="en-US" sz="1000" dirty="0">
                <a:solidFill>
                  <a:schemeClr val="tx2"/>
                </a:solidFill>
                <a:latin typeface="Meiryo UI" panose="020B0604030504040204" pitchFamily="50" charset="-128"/>
                <a:ea typeface="Meiryo UI" panose="020B0604030504040204" pitchFamily="50" charset="-128"/>
              </a:rPr>
              <a:t>）」をいう。これを参考に</a:t>
            </a:r>
            <a:r>
              <a:rPr lang="ja-JP" altLang="en-US" sz="1000" dirty="0" smtClean="0">
                <a:solidFill>
                  <a:schemeClr val="tx2"/>
                </a:solidFill>
                <a:latin typeface="Meiryo UI" panose="020B0604030504040204" pitchFamily="50" charset="-128"/>
                <a:ea typeface="Meiryo UI" panose="020B0604030504040204" pitchFamily="50" charset="-128"/>
              </a:rPr>
              <a:t>、特</a:t>
            </a:r>
            <a:r>
              <a:rPr lang="ja-JP" altLang="en-US" sz="1000" dirty="0">
                <a:solidFill>
                  <a:schemeClr val="tx2"/>
                </a:solidFill>
                <a:latin typeface="Meiryo UI" panose="020B0604030504040204" pitchFamily="50" charset="-128"/>
                <a:ea typeface="Meiryo UI" panose="020B0604030504040204" pitchFamily="50" charset="-128"/>
              </a:rPr>
              <a:t>区においても、監視・評価などの事後チェックルールを整備し、近未来技術実証に関する事前</a:t>
            </a:r>
            <a:r>
              <a:rPr lang="ja-JP" altLang="en-US" sz="1000" dirty="0" smtClean="0">
                <a:solidFill>
                  <a:schemeClr val="tx2"/>
                </a:solidFill>
                <a:latin typeface="Meiryo UI" panose="020B0604030504040204" pitchFamily="50" charset="-128"/>
                <a:ea typeface="Meiryo UI" panose="020B0604030504040204" pitchFamily="50" charset="-128"/>
              </a:rPr>
              <a:t>規制</a:t>
            </a:r>
            <a:r>
              <a:rPr lang="ja-JP" altLang="en-US" sz="1000" dirty="0">
                <a:solidFill>
                  <a:schemeClr val="tx2"/>
                </a:solidFill>
                <a:latin typeface="Meiryo UI" panose="020B0604030504040204" pitchFamily="50" charset="-128"/>
                <a:ea typeface="Meiryo UI" panose="020B0604030504040204" pitchFamily="50" charset="-128"/>
              </a:rPr>
              <a:t>・手続きを</a:t>
            </a:r>
            <a:r>
              <a:rPr lang="ja-JP" altLang="en-US" sz="1000" dirty="0" smtClean="0">
                <a:solidFill>
                  <a:schemeClr val="tx2"/>
                </a:solidFill>
                <a:latin typeface="Meiryo UI" panose="020B0604030504040204" pitchFamily="50" charset="-128"/>
                <a:ea typeface="Meiryo UI" panose="020B0604030504040204" pitchFamily="50" charset="-128"/>
              </a:rPr>
              <a:t>見直すこと</a:t>
            </a:r>
            <a:r>
              <a:rPr lang="ja-JP" altLang="en-US" sz="1000" dirty="0">
                <a:solidFill>
                  <a:schemeClr val="tx2"/>
                </a:solidFill>
                <a:latin typeface="Meiryo UI" panose="020B0604030504040204" pitchFamily="50" charset="-128"/>
                <a:ea typeface="Meiryo UI" panose="020B0604030504040204" pitchFamily="50" charset="-128"/>
              </a:rPr>
              <a:t>で、迅速・円滑に実証実験を実現する仕組みを設けようとするもの。</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6699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7504"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34654" y="332656"/>
            <a:ext cx="3960000" cy="5183996"/>
          </a:xfrm>
          <a:prstGeom prst="roundRect">
            <a:avLst>
              <a:gd name="adj" fmla="val 420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電池関連（蓄電池分野、水素・燃料電池分野など）産業の創出・国際競争力強化に向けて、事業参入や実証プロジェクトの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かかる相談対応や、技術面での課題解決を進めるなど、新エネルギー産業のさらなる競争力強化を図る。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30143" y="332656"/>
            <a:ext cx="4647359" cy="5183996"/>
          </a:xfrm>
          <a:prstGeom prst="roundRect">
            <a:avLst>
              <a:gd name="adj" fmla="val 417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大阪産業技術研究所の創設（スーパー公設試の実現）、ものづくりビジネスセンター大阪（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内外からの企業誘致による産業集積促進等を通じ、大阪自らの支援機能の強化を図る。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月に開設された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801038" y="4221088"/>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457224" y="4221088"/>
            <a:ext cx="2555773"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INPIT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6" name="テキスト ボックス 65"/>
          <p:cNvSpPr txBox="1"/>
          <p:nvPr/>
        </p:nvSpPr>
        <p:spPr>
          <a:xfrm>
            <a:off x="264534" y="4149080"/>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552566" y="5301788"/>
            <a:ext cx="3236428" cy="21544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製品評価技術基盤機構ホームページ</a:t>
            </a:r>
          </a:p>
        </p:txBody>
      </p:sp>
      <p:sp>
        <p:nvSpPr>
          <p:cNvPr id="72" name="サブタイトル 2"/>
          <p:cNvSpPr txBox="1">
            <a:spLocks/>
          </p:cNvSpPr>
          <p:nvPr/>
        </p:nvSpPr>
        <p:spPr>
          <a:xfrm>
            <a:off x="2064734" y="2492522"/>
            <a:ext cx="3074842" cy="194491"/>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■蓄電池、水素・燃料</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国際カンファレンス</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162645"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10615056" cy="734888"/>
            <a:chOff x="1820233" y="1700808"/>
            <a:chExt cx="8762783" cy="734888"/>
          </a:xfrm>
        </p:grpSpPr>
        <p:grpSp>
          <p:nvGrpSpPr>
            <p:cNvPr id="139" name="グループ化 138"/>
            <p:cNvGrpSpPr/>
            <p:nvPr/>
          </p:nvGrpSpPr>
          <p:grpSpPr>
            <a:xfrm>
              <a:off x="1820233" y="1700808"/>
              <a:ext cx="3358872" cy="230832"/>
              <a:chOff x="1820233" y="1811713"/>
              <a:chExt cx="3358872" cy="230832"/>
            </a:xfrm>
          </p:grpSpPr>
          <p:sp>
            <p:nvSpPr>
              <p:cNvPr id="149" name="正方形/長方形 148"/>
              <p:cNvSpPr/>
              <p:nvPr/>
            </p:nvSpPr>
            <p:spPr>
              <a:xfrm>
                <a:off x="2331127" y="1811713"/>
                <a:ext cx="284797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近畿統括本部設置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0233" y="1877936"/>
              <a:ext cx="3230599" cy="230832"/>
              <a:chOff x="1913360" y="829608"/>
              <a:chExt cx="3817841" cy="323165"/>
            </a:xfrm>
          </p:grpSpPr>
          <p:sp>
            <p:nvSpPr>
              <p:cNvPr id="147" name="右矢印 146"/>
              <p:cNvSpPr/>
              <p:nvPr/>
            </p:nvSpPr>
            <p:spPr>
              <a:xfrm>
                <a:off x="1913360" y="864569"/>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0233" y="1988840"/>
              <a:ext cx="5433125" cy="230832"/>
              <a:chOff x="1799685" y="596984"/>
              <a:chExt cx="5433125" cy="230832"/>
            </a:xfrm>
          </p:grpSpPr>
          <p:sp>
            <p:nvSpPr>
              <p:cNvPr id="145" name="正方形/長方形 144"/>
              <p:cNvSpPr/>
              <p:nvPr/>
            </p:nvSpPr>
            <p:spPr>
              <a:xfrm>
                <a:off x="5668419" y="5969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799685" y="680041"/>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0233" y="2204864"/>
              <a:ext cx="8762783" cy="230832"/>
              <a:chOff x="1916098" y="1197839"/>
              <a:chExt cx="8451266" cy="386543"/>
            </a:xfrm>
          </p:grpSpPr>
          <p:sp>
            <p:nvSpPr>
              <p:cNvPr id="143" name="右矢印 142"/>
              <p:cNvSpPr/>
              <p:nvPr/>
            </p:nvSpPr>
            <p:spPr>
              <a:xfrm>
                <a:off x="1916098"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6064377" y="1197839"/>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1802479413"/>
              </p:ext>
            </p:extLst>
          </p:nvPr>
        </p:nvGraphicFramePr>
        <p:xfrm>
          <a:off x="4440998" y="2204864"/>
          <a:ext cx="4497032" cy="1963939"/>
        </p:xfrm>
        <a:graphic>
          <a:graphicData uri="http://schemas.openxmlformats.org/drawingml/2006/table">
            <a:tbl>
              <a:tblPr firstRow="1" bandRow="1">
                <a:tableStyleId>{5C22544A-7EE6-4342-B048-85BDC9FD1C3A}</a:tableStyleId>
              </a:tblPr>
              <a:tblGrid>
                <a:gridCol w="2096125"/>
                <a:gridCol w="2400907"/>
              </a:tblGrid>
              <a:tr h="257059">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大阪に新たに拡充される機能等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905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en-US" sz="1000" b="0" u="none"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u="non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）がオープン、知的財産に関する高度・専門的な支援、高度検索用端末による産業財産権情報の提供、出張面接審査・テレビ面接審査の場の提供等を開始</a:t>
                      </a:r>
                    </a:p>
                  </a:txBody>
                  <a:tcPr/>
                </a:tc>
              </a:tr>
              <a:tr h="631161">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中小企業の実態把握機能を抜本的に強化する「中小企業政策調査課」を設置</a:t>
                      </a:r>
                      <a:endParaRPr kumimoji="1" lang="ja-JP" altLang="en-US" sz="1000" b="0" u="none" baseline="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サブタイトル 2"/>
          <p:cNvSpPr txBox="1">
            <a:spLocks/>
          </p:cNvSpPr>
          <p:nvPr/>
        </p:nvSpPr>
        <p:spPr>
          <a:xfrm>
            <a:off x="2285048" y="4041080"/>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サブタイトル 2"/>
          <p:cNvSpPr txBox="1">
            <a:spLocks/>
          </p:cNvSpPr>
          <p:nvPr/>
        </p:nvSpPr>
        <p:spPr>
          <a:xfrm>
            <a:off x="2374268" y="1268760"/>
            <a:ext cx="1634682" cy="36004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■関西国際空港で</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900" strike="sngStrik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水素燃料電池</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バス運行</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実証</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サブタイトル 2"/>
          <p:cNvSpPr txBox="1">
            <a:spLocks/>
          </p:cNvSpPr>
          <p:nvPr/>
        </p:nvSpPr>
        <p:spPr>
          <a:xfrm>
            <a:off x="192526" y="1650333"/>
            <a:ext cx="3074842" cy="194491"/>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■バッテリーを活用したロボット普及に向け</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大阪府と大阪工業大学の連携協定締結</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39</a:t>
            </a:fld>
            <a:endParaRPr lang="ja-JP" altLang="en-US" sz="1200" dirty="0">
              <a:solidFill>
                <a:prstClr val="black"/>
              </a:solidFill>
            </a:endParaRPr>
          </a:p>
        </p:txBody>
      </p:sp>
      <p:pic>
        <p:nvPicPr>
          <p:cNvPr id="4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047" y="4455324"/>
            <a:ext cx="1512168" cy="954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42" y="4374168"/>
            <a:ext cx="1753985" cy="906087"/>
          </a:xfrm>
          <a:prstGeom prst="rect">
            <a:avLst/>
          </a:prstGeom>
          <a:noFill/>
          <a:extLst/>
        </p:spPr>
      </p:pic>
      <p:pic>
        <p:nvPicPr>
          <p:cNvPr id="44" name="図 49"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1575" y="2871595"/>
            <a:ext cx="1733550" cy="70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9065" y="4274536"/>
            <a:ext cx="1366262" cy="102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542" y="2060848"/>
            <a:ext cx="1371600" cy="914400"/>
          </a:xfrm>
          <a:prstGeom prst="rect">
            <a:avLst/>
          </a:prstGeom>
        </p:spPr>
      </p:pic>
      <p:pic>
        <p:nvPicPr>
          <p:cNvPr id="48" name="図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8790" y="1697558"/>
            <a:ext cx="1190625" cy="795338"/>
          </a:xfrm>
          <a:prstGeom prst="rect">
            <a:avLst/>
          </a:prstGeom>
        </p:spPr>
      </p:pic>
      <p:pic>
        <p:nvPicPr>
          <p:cNvPr id="53" name="Picture 2" descr="Z:\平成29年度\08_各種調査照会関係\01_照会\180110〆切　★【副首都】副首都推進本部会議資料について\DSC_168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01312" y="4448510"/>
            <a:ext cx="1300126" cy="9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958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6125" y="594480"/>
            <a:ext cx="3635795"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212975"/>
            <a:ext cx="8977502" cy="338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333119"/>
            <a:ext cx="8784000" cy="3168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まちづくりの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SMART RESORT CITY</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（夢と創造に出会える未来都市）」をコンセプトと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する新たな国際観光拠点形成を図る夢洲を含むベイエリア等の大阪都心部エリアに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9913" y="4067402"/>
            <a:ext cx="2518315" cy="938719"/>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先行</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基盤整備の全体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完成</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83568" y="692696"/>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都市空間の創造</a:t>
            </a:r>
          </a:p>
        </p:txBody>
      </p:sp>
      <p:sp>
        <p:nvSpPr>
          <p:cNvPr id="17" name="正方形/長方形 16"/>
          <p:cNvSpPr/>
          <p:nvPr/>
        </p:nvSpPr>
        <p:spPr>
          <a:xfrm>
            <a:off x="683568" y="1124744"/>
            <a:ext cx="795688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953545" y="4021549"/>
            <a:ext cx="2957978" cy="1277273"/>
          </a:xfrm>
          <a:prstGeom prst="rect">
            <a:avLst/>
          </a:prstGeom>
          <a:solidFill>
            <a:schemeClr val="bg1"/>
          </a:solid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・文化・学術・交流拠点として</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の機能向上形成</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i="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（仮称）大阪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新美術館の整備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社学共創・産学共創・アート</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拠点の形成</a:t>
            </a:r>
            <a:endParaRPr lang="en-US" altLang="ja-JP" sz="11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1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・中規模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の都市型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100" strike="dblStrik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21163" y="4025484"/>
            <a:ext cx="2880000" cy="1277273"/>
          </a:xfrm>
          <a:prstGeom prst="rect">
            <a:avLst/>
          </a:prstGeom>
          <a:noFill/>
          <a:ln w="9525">
            <a:solidFill>
              <a:schemeClr val="tx1"/>
            </a:solidFill>
            <a:prstDash val="dash"/>
          </a:ln>
        </p:spPr>
        <p:txBody>
          <a:bodyPr wrap="square" rtlCol="0">
            <a:spAutoFit/>
          </a:bodyPr>
          <a:lstStyle/>
          <a:p>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洲（夢と創造に出会える未来都市）</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40</a:t>
            </a:fld>
            <a:endParaRPr lang="ja-JP" altLang="en-US" sz="1200" dirty="0">
              <a:solidFill>
                <a:prstClr val="black"/>
              </a:solidFill>
            </a:endParaRPr>
          </a:p>
        </p:txBody>
      </p:sp>
      <p:sp>
        <p:nvSpPr>
          <p:cNvPr id="16" name="正方形/長方形 15"/>
          <p:cNvSpPr/>
          <p:nvPr/>
        </p:nvSpPr>
        <p:spPr>
          <a:xfrm>
            <a:off x="64443" y="3140968"/>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3" cstate="print"/>
          <a:srcRect/>
          <a:stretch>
            <a:fillRect/>
          </a:stretch>
        </p:blipFill>
        <p:spPr bwMode="auto">
          <a:xfrm>
            <a:off x="428840" y="5133480"/>
            <a:ext cx="2280461" cy="1298854"/>
          </a:xfrm>
          <a:prstGeom prst="rect">
            <a:avLst/>
          </a:prstGeom>
          <a:noFill/>
          <a:ln w="9525">
            <a:noFill/>
            <a:miter lim="800000"/>
            <a:headEnd/>
            <a:tailEnd/>
          </a:ln>
        </p:spPr>
      </p:pic>
      <p:pic>
        <p:nvPicPr>
          <p:cNvPr id="2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120157" y="5369236"/>
            <a:ext cx="2624754" cy="10630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5" cstate="print"/>
          <a:srcRect/>
          <a:stretch>
            <a:fillRect/>
          </a:stretch>
        </p:blipFill>
        <p:spPr bwMode="auto">
          <a:xfrm>
            <a:off x="6361075" y="5386095"/>
            <a:ext cx="2200176" cy="1049625"/>
          </a:xfrm>
          <a:prstGeom prst="rect">
            <a:avLst/>
          </a:prstGeom>
          <a:noFill/>
          <a:ln w="9525">
            <a:noFill/>
            <a:miter lim="800000"/>
            <a:headEnd/>
            <a:tailEnd/>
          </a:ln>
          <a:effectLst/>
        </p:spPr>
      </p:pic>
    </p:spTree>
    <p:extLst>
      <p:ext uri="{BB962C8B-B14F-4D97-AF65-F5344CB8AC3E}">
        <p14:creationId xmlns:p14="http://schemas.microsoft.com/office/powerpoint/2010/main" val="607366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201194"/>
            <a:ext cx="8769427" cy="2700000"/>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323528" y="772914"/>
            <a:ext cx="1787577" cy="2047603"/>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にとらえなおす。</a:t>
            </a:r>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55940"/>
            <a:ext cx="4384713" cy="74911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東西の大都市圏を結ぶ広域交通インフラの複数ルートを確保し、その効果を西へ波及させるため、関係団体と連携して、リニア中央新幹線や北陸新幹線の大阪までの早期全線開業を促進する。</a:t>
            </a:r>
          </a:p>
        </p:txBody>
      </p:sp>
      <p:sp>
        <p:nvSpPr>
          <p:cNvPr id="50" name="角丸四角形 49"/>
          <p:cNvSpPr/>
          <p:nvPr/>
        </p:nvSpPr>
        <p:spPr>
          <a:xfrm>
            <a:off x="189037" y="3759805"/>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３空港一体経営を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踏まえ、空港</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運営事業者が適切な投資と効率的な運営により、国内外からの空港利用者へのサービスを強化し、その可能性を最大限に引き出せるよう連携を図る。</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59486"/>
            <a:ext cx="4318038" cy="2806987"/>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86916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22145"/>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01411" y="6383656"/>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49440" y="645816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01411" y="6521721"/>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01411" y="6662024"/>
            <a:ext cx="6679833"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980307" y="6594177"/>
            <a:ext cx="2038727"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期先行</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6129"/>
            <a:ext cx="2107761" cy="230832"/>
          </a:xfrm>
          <a:prstGeom prst="rect">
            <a:avLst/>
          </a:prstGeom>
        </p:spPr>
        <p:txBody>
          <a:bodyPr wrap="square" anchor="ctr">
            <a:spAutoFit/>
          </a:bodyPr>
          <a:lstStyle/>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01411" y="6240814"/>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4"/>
            <a:ext cx="3514003" cy="1034474"/>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【主な取組み】　</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や空港・港湾等の広域拠点へのアクセス強化</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高速道路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含む）、</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北大阪急行延伸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おおさか東線、</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なにわ筋線、</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うめきた新駅、夢洲</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●放射・</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環状交通、府県間連携の更なる強化</a:t>
            </a: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淀川左岸線、府県間道路</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号など）</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モノレール延伸</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301411" y="6089368"/>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41</a:t>
            </a:fld>
            <a:endParaRPr lang="ja-JP" altLang="en-US" sz="1200" dirty="0">
              <a:solidFill>
                <a:prstClr val="black"/>
              </a:solidFill>
            </a:endParaRPr>
          </a:p>
        </p:txBody>
      </p:sp>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Tree>
    <p:extLst>
      <p:ext uri="{BB962C8B-B14F-4D97-AF65-F5344CB8AC3E}">
        <p14:creationId xmlns:p14="http://schemas.microsoft.com/office/powerpoint/2010/main" val="3915359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4" y="3497486"/>
            <a:ext cx="3669945"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経済界とともに策定した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年８月）を指針として、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夢洲において世界に誇る魅力ある国際観光拠点の形成を公・民が協働して実現する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年度開館予定の</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大阪新美術館の整備を核とし、隣接する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国立国際美術館、市立科学館との連携により、</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のミュージアムゾーンの形成を図るとともに、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官民の協力の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芸術拠点としてのエリア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ブランド化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71955" y="6444373"/>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a:solidFill>
                    <a:srgbClr val="1F497D"/>
                  </a:solidFill>
                </a:rPr>
                <a:t>「中之島アゴラ構想」基本方針（案）より</a:t>
              </a:r>
            </a:p>
          </p:txBody>
        </p:sp>
      </p:grpSp>
      <p:sp>
        <p:nvSpPr>
          <p:cNvPr id="42" name="テキスト ボックス 41"/>
          <p:cNvSpPr txBox="1"/>
          <p:nvPr/>
        </p:nvSpPr>
        <p:spPr>
          <a:xfrm>
            <a:off x="6084168" y="5013176"/>
            <a:ext cx="2664296" cy="1107996"/>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中之島アゴラ構想推進協議会</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」において取りまとめた「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中之島アゴラ構想」基本方針（案</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）をもとに、産学官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の連携により、文化・芸術・学術・技術のあらたな交流・発信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heavy"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sp>
        <p:nvSpPr>
          <p:cNvPr id="25" name="テキスト ボックス 24"/>
          <p:cNvSpPr txBox="1"/>
          <p:nvPr/>
        </p:nvSpPr>
        <p:spPr>
          <a:xfrm>
            <a:off x="7308304" y="4653136"/>
            <a:ext cx="1632843" cy="338554"/>
          </a:xfrm>
          <a:prstGeom prst="rect">
            <a:avLst/>
          </a:prstGeom>
          <a:noFill/>
        </p:spPr>
        <p:txBody>
          <a:bodyPr wrap="square" rtlCol="0">
            <a:spAutoFit/>
          </a:bodyPr>
          <a:lstStyle/>
          <a:p>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（仮称）大阪新美術館　</a:t>
            </a:r>
            <a:endParaRPr lang="en-US" altLang="zh-TW"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公募型</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設計競技　最優秀案</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27" name="テキスト ボックス 26"/>
          <p:cNvSpPr txBox="1"/>
          <p:nvPr/>
        </p:nvSpPr>
        <p:spPr>
          <a:xfrm>
            <a:off x="971600" y="6327211"/>
            <a:ext cx="2073051" cy="198133"/>
          </a:xfrm>
          <a:prstGeom prst="rect">
            <a:avLst/>
          </a:prstGeom>
          <a:no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夢洲まちづくり構想より</a:t>
            </a:r>
            <a:endParaRPr lang="ja-JP" altLang="en-US" sz="800" dirty="0">
              <a:solidFill>
                <a:srgbClr val="1F497D"/>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42</a:t>
            </a:fld>
            <a:endParaRPr lang="ja-JP" altLang="en-US" sz="1200" dirty="0">
              <a:solidFill>
                <a:prstClr val="black"/>
              </a:solidFill>
            </a:endParaRPr>
          </a:p>
        </p:txBody>
      </p:sp>
      <p:pic>
        <p:nvPicPr>
          <p:cNvPr id="17" name="Picture 2" descr="（仮称）大阪新美術館公募型設計競技最優秀設計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568" y="3645024"/>
            <a:ext cx="1796912" cy="968377"/>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704186"/>
            <a:ext cx="2232248" cy="1592088"/>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2242" y="4797385"/>
            <a:ext cx="1991645" cy="1517444"/>
          </a:xfrm>
          <a:prstGeom prst="rect">
            <a:avLst/>
          </a:prstGeom>
        </p:spPr>
      </p:pic>
    </p:spTree>
    <p:extLst>
      <p:ext uri="{BB962C8B-B14F-4D97-AF65-F5344CB8AC3E}">
        <p14:creationId xmlns:p14="http://schemas.microsoft.com/office/powerpoint/2010/main" val="257761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9216" y="1700809"/>
            <a:ext cx="4392000" cy="4032000"/>
          </a:xfrm>
          <a:prstGeom prst="roundRect">
            <a:avLst>
              <a:gd name="adj" fmla="val 362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人中心のストリートへの道路空間再編の実現を図るとともに、クオリティ</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の高いにぎわい空間や官民協働によるブランドの創出に向けた取り組み</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を展開することでさらなる魅力向上を図り、世界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に誇るシンボルストリートを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大阪城公園の世界的観光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拠点化</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が誇る歴史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公園である大阪城公園に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月に開業した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TERRACE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月に開業した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による大阪城</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公園の魅力創出、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にぎわいづくりなど、</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世界的観光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拠点化を進める。</a:t>
            </a:r>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994" y="167090"/>
            <a:ext cx="8964000" cy="563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360230" y="3361407"/>
            <a:ext cx="1661510"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JO-TERRACE</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4" name="テキスト ボックス 33"/>
          <p:cNvSpPr txBox="1"/>
          <p:nvPr/>
        </p:nvSpPr>
        <p:spPr>
          <a:xfrm>
            <a:off x="2989137" y="3320702"/>
            <a:ext cx="1484980" cy="369332"/>
          </a:xfrm>
          <a:prstGeom prst="rect">
            <a:avLst/>
          </a:prstGeom>
          <a:noFill/>
        </p:spPr>
        <p:txBody>
          <a:bodyPr wrap="squar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（ミライザ大阪城）</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9216" y="314777"/>
            <a:ext cx="8818613" cy="1320893"/>
            <a:chOff x="119216" y="4581129"/>
            <a:chExt cx="8818613" cy="1320893"/>
          </a:xfrm>
          <a:noFill/>
        </p:grpSpPr>
        <p:sp>
          <p:nvSpPr>
            <p:cNvPr id="35" name="角丸四角形 34"/>
            <p:cNvSpPr/>
            <p:nvPr/>
          </p:nvSpPr>
          <p:spPr>
            <a:xfrm>
              <a:off x="119216" y="4581129"/>
              <a:ext cx="4392000"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prstClr val="white"/>
                  </a:solidFill>
                </a:rPr>
                <a:t>服部緑地・箕面公園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月に設立される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など、好調</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なインバウンドを活かす動きが続く。関西広域連合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改定した「関西観光・文化振興計画」に沿って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、一体的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な取組を進める。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角丸四角形 49"/>
          <p:cNvSpPr/>
          <p:nvPr/>
        </p:nvSpPr>
        <p:spPr>
          <a:xfrm>
            <a:off x="4602562" y="1717481"/>
            <a:ext cx="4333620"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百舌鳥・古市古墳</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群の世界遺産登録の推進</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「百舌鳥・古市古墳群」は</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世界文化遺産としてユネスコへ推薦された。</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大阪府・堺市・羽曳野市</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・藤井寺市</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者が</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一体となって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の世界文化遺産登録の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実現をめざす。</a:t>
            </a:r>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718725" y="2780928"/>
            <a:ext cx="1005403"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仁徳天皇陵古墳</a:t>
            </a:r>
          </a:p>
        </p:txBody>
      </p:sp>
      <p:sp>
        <p:nvSpPr>
          <p:cNvPr id="43" name="角丸四角形 42"/>
          <p:cNvSpPr/>
          <p:nvPr/>
        </p:nvSpPr>
        <p:spPr>
          <a:xfrm>
            <a:off x="4622428" y="3131292"/>
            <a:ext cx="4313754"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、安全で</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整備や観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光案内機能の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充実、ナイトカルチャーの発掘・創出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3" y="4365104"/>
            <a:ext cx="4335376" cy="13677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27"/>
          <p:cNvSpPr txBox="1"/>
          <p:nvPr/>
        </p:nvSpPr>
        <p:spPr>
          <a:xfrm>
            <a:off x="7734144" y="3999274"/>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12460" y="5825753"/>
            <a:ext cx="8923722" cy="1004099"/>
            <a:chOff x="12459" y="5759678"/>
            <a:chExt cx="8817679" cy="1208168"/>
          </a:xfrm>
        </p:grpSpPr>
        <p:sp>
          <p:nvSpPr>
            <p:cNvPr id="48" name="ホームベース 47"/>
            <p:cNvSpPr/>
            <p:nvPr/>
          </p:nvSpPr>
          <p:spPr>
            <a:xfrm>
              <a:off x="104775" y="5805462"/>
              <a:ext cx="8725363" cy="1162384"/>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460524"/>
            <a:ext cx="1999265"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476331"/>
            <a:ext cx="177007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3" y="6197616"/>
            <a:ext cx="3651301" cy="15125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80" name="正方形/長方形 79"/>
          <p:cNvSpPr/>
          <p:nvPr/>
        </p:nvSpPr>
        <p:spPr>
          <a:xfrm>
            <a:off x="3782858" y="6194066"/>
            <a:ext cx="4303620" cy="184666"/>
          </a:xfrm>
          <a:prstGeom prst="rect">
            <a:avLst/>
          </a:prstGeom>
        </p:spPr>
        <p:txBody>
          <a:bodyPr wrap="square" tIns="0" anchor="t" anchorCtr="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09320"/>
            <a:ext cx="2089033"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（仮称）</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大阪新美術館開館（</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3" y="6355075"/>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9" name="正方形/長方形 48"/>
          <p:cNvSpPr/>
          <p:nvPr/>
        </p:nvSpPr>
        <p:spPr>
          <a:xfrm>
            <a:off x="3707904" y="6464536"/>
            <a:ext cx="1274708" cy="3693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45135"/>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55" name="正方形/長方形 54"/>
          <p:cNvSpPr/>
          <p:nvPr/>
        </p:nvSpPr>
        <p:spPr>
          <a:xfrm>
            <a:off x="2614691" y="6006480"/>
            <a:ext cx="4317984"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6948264" y="6464536"/>
            <a:ext cx="1915909"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2" descr="C:\Users\i4050156\AppData\Local\Microsoft\Windows\Temporary Internet Files\Content.Outlook\D6T1R066\kansai_free_wifi_480_7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1307569"/>
            <a:ext cx="1570760" cy="24922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6588224" y="1341348"/>
            <a:ext cx="2237727" cy="215444"/>
          </a:xfrm>
          <a:prstGeom prst="rect">
            <a:avLst/>
          </a:prstGeom>
          <a:noFill/>
        </p:spPr>
        <p:txBody>
          <a:bodyPr wrap="square" rtlCol="0">
            <a:spAutoFit/>
          </a:bodyPr>
          <a:lstStyle/>
          <a:p>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無料</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KANSAI Free Wi-Fi(Official)</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8652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スライド番号プレースホルダー 1"/>
          <p:cNvSpPr txBox="1">
            <a:spLocks/>
          </p:cNvSpPr>
          <p:nvPr/>
        </p:nvSpPr>
        <p:spPr bwMode="auto">
          <a:xfrm>
            <a:off x="8388424" y="646874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43</a:t>
            </a:fld>
            <a:endParaRPr lang="ja-JP" altLang="en-US" sz="1200" dirty="0">
              <a:solidFill>
                <a:prstClr val="black"/>
              </a:solidFill>
            </a:endParaRPr>
          </a:p>
        </p:txBody>
      </p:sp>
      <p:pic>
        <p:nvPicPr>
          <p:cNvPr id="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680742"/>
            <a:ext cx="1494542"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518" y="3705140"/>
            <a:ext cx="1445365" cy="8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4" descr="C:\Users\i4350461\Desktop\作業\キャプチャ.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E:\LIB\写真（仮置き）\文化\nosejoruri meigetsu 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i5627699\Desktop\000128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3238634"/>
            <a:ext cx="1203029" cy="7585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8802" y="597445"/>
            <a:ext cx="109153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テキスト ボックス 44"/>
          <p:cNvSpPr txBox="1"/>
          <p:nvPr/>
        </p:nvSpPr>
        <p:spPr>
          <a:xfrm>
            <a:off x="146732" y="3323177"/>
            <a:ext cx="1338828" cy="369332"/>
          </a:xfrm>
          <a:prstGeom prst="rect">
            <a:avLst/>
          </a:prstGeom>
          <a:noFill/>
        </p:spPr>
        <p:txBody>
          <a:bodyPr wrap="non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a:solidFill>
                  <a:schemeClr val="tx2"/>
                </a:solidFill>
                <a:latin typeface="Meiryo UI" panose="020B0604030504040204" pitchFamily="50" charset="-128"/>
                <a:ea typeface="Meiryo UI" panose="020B0604030504040204" pitchFamily="50" charset="-128"/>
              </a:rPr>
              <a:t>御堂筋の側道歩</a:t>
            </a:r>
            <a:r>
              <a:rPr lang="ja-JP" altLang="ja-JP" sz="900" dirty="0" smtClean="0">
                <a:solidFill>
                  <a:schemeClr val="tx2"/>
                </a:solidFill>
                <a:latin typeface="Meiryo UI" panose="020B0604030504040204" pitchFamily="50" charset="-128"/>
                <a:ea typeface="Meiryo UI" panose="020B0604030504040204" pitchFamily="50" charset="-128"/>
              </a:rPr>
              <a:t>行者</a:t>
            </a:r>
            <a:endParaRPr lang="en-US" altLang="ja-JP" sz="900" dirty="0" smtClean="0">
              <a:solidFill>
                <a:schemeClr val="tx2"/>
              </a:solidFill>
              <a:latin typeface="Meiryo UI" panose="020B0604030504040204" pitchFamily="50" charset="-128"/>
              <a:ea typeface="Meiryo UI"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rPr>
              <a:t>　</a:t>
            </a:r>
            <a:r>
              <a:rPr lang="ja-JP" altLang="ja-JP" sz="900" dirty="0" smtClean="0">
                <a:solidFill>
                  <a:schemeClr val="tx2"/>
                </a:solidFill>
                <a:latin typeface="Meiryo UI" panose="020B0604030504040204" pitchFamily="50" charset="-128"/>
                <a:ea typeface="Meiryo UI" panose="020B0604030504040204" pitchFamily="50" charset="-128"/>
              </a:rPr>
              <a:t>空間化</a:t>
            </a:r>
            <a:r>
              <a:rPr lang="ja-JP" altLang="ja-JP" sz="900" dirty="0">
                <a:solidFill>
                  <a:schemeClr val="tx2"/>
                </a:solidFill>
                <a:latin typeface="Meiryo UI" panose="020B0604030504040204" pitchFamily="50" charset="-128"/>
                <a:ea typeface="Meiryo UI" panose="020B0604030504040204" pitchFamily="50" charset="-128"/>
              </a:rPr>
              <a:t>のイメージ</a:t>
            </a:r>
          </a:p>
        </p:txBody>
      </p:sp>
      <p:pic>
        <p:nvPicPr>
          <p:cNvPr id="59" name="図 58"/>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126" y="3705140"/>
            <a:ext cx="1113310" cy="833813"/>
          </a:xfrm>
          <a:prstGeom prst="rect">
            <a:avLst/>
          </a:prstGeom>
          <a:noFill/>
          <a:ln>
            <a:noFill/>
          </a:ln>
        </p:spPr>
      </p:pic>
    </p:spTree>
    <p:extLst>
      <p:ext uri="{BB962C8B-B14F-4D97-AF65-F5344CB8AC3E}">
        <p14:creationId xmlns:p14="http://schemas.microsoft.com/office/powerpoint/2010/main" val="3161339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852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32656"/>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22" name="角丸四角形 21"/>
          <p:cNvSpPr/>
          <p:nvPr/>
        </p:nvSpPr>
        <p:spPr>
          <a:xfrm>
            <a:off x="125506" y="2920560"/>
            <a:ext cx="6030670" cy="3600000"/>
          </a:xfrm>
          <a:prstGeom prst="roundRect">
            <a:avLst>
              <a:gd name="adj" fmla="val 414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起業家</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研究者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などをつなぐ「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イノベーションハブ（</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市民間による各種支援プログラム</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をさらに進めることにより、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活発</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など民間</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の動き</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も活かし</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、またベンチャー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やイノベーションの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創</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から支える官民連携ファンド</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の活用を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など資金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供給の多様化を図ることにより、新たな成長</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ジン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3822377" y="2996952"/>
            <a:ext cx="230425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290897" y="2906339"/>
            <a:ext cx="2664000" cy="3600000"/>
          </a:xfrm>
          <a:prstGeom prst="roundRect">
            <a:avLst>
              <a:gd name="adj" fmla="val 4836"/>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68152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sp>
        <p:nvSpPr>
          <p:cNvPr id="30" name="テキスト ボックス 70"/>
          <p:cNvSpPr txBox="1">
            <a:spLocks noChangeArrowheads="1"/>
          </p:cNvSpPr>
          <p:nvPr/>
        </p:nvSpPr>
        <p:spPr bwMode="auto">
          <a:xfrm>
            <a:off x="42665" y="5229200"/>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■国際イノベーション会議</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　</a:t>
            </a:r>
            <a:r>
              <a:rPr lang="en-US" altLang="ja-JP" sz="900" dirty="0" smtClean="0">
                <a:solidFill>
                  <a:schemeClr val="tx2"/>
                </a:solidFill>
                <a:latin typeface="Meiryo UI" pitchFamily="50" charset="-128"/>
                <a:ea typeface="Meiryo UI" pitchFamily="50" charset="-128"/>
                <a:cs typeface="Meiryo UI" pitchFamily="50" charset="-128"/>
              </a:rPr>
              <a:t>Hack Osaka</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9" name="テキスト ボックス 70"/>
          <p:cNvSpPr txBox="1">
            <a:spLocks noChangeArrowheads="1"/>
          </p:cNvSpPr>
          <p:nvPr/>
        </p:nvSpPr>
        <p:spPr bwMode="auto">
          <a:xfrm>
            <a:off x="1340323" y="5219908"/>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a:solidFill>
                  <a:schemeClr val="tx2"/>
                </a:solidFill>
                <a:latin typeface="Meiryo UI" pitchFamily="50" charset="-128"/>
                <a:ea typeface="Meiryo UI" pitchFamily="50" charset="-128"/>
                <a:cs typeface="Meiryo UI" pitchFamily="50" charset="-128"/>
              </a:rPr>
              <a:t>OIH</a:t>
            </a:r>
            <a:r>
              <a:rPr lang="ja-JP" altLang="en-US" sz="900" dirty="0" smtClean="0">
                <a:solidFill>
                  <a:schemeClr val="tx2"/>
                </a:solidFill>
                <a:latin typeface="Meiryo UI" pitchFamily="50" charset="-128"/>
                <a:ea typeface="Meiryo UI" pitchFamily="50" charset="-128"/>
                <a:cs typeface="Meiryo UI" pitchFamily="50" charset="-128"/>
              </a:rPr>
              <a:t>シードアクセラレーションプログラム</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（創業期ベンチャー成長支援）</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5" name="テキスト ボックス 70"/>
          <p:cNvSpPr txBox="1">
            <a:spLocks noChangeArrowheads="1"/>
          </p:cNvSpPr>
          <p:nvPr/>
        </p:nvSpPr>
        <p:spPr bwMode="auto">
          <a:xfrm>
            <a:off x="4271349" y="436510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■関西経済同友会</a:t>
            </a:r>
            <a:r>
              <a:rPr lang="en-US" altLang="ja-JP" sz="900" dirty="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solidFill>
                  <a:schemeClr val="tx2"/>
                </a:solidFill>
                <a:latin typeface="Meiryo UI" pitchFamily="50" charset="-128"/>
                <a:ea typeface="Meiryo UI" pitchFamily="50" charset="-128"/>
                <a:cs typeface="Meiryo UI" pitchFamily="50" charset="-128"/>
              </a:rPr>
              <a:t>■産学協働人材育成機構　</a:t>
            </a:r>
            <a:r>
              <a:rPr lang="en-US" altLang="ja-JP" sz="800" dirty="0" smtClean="0">
                <a:solidFill>
                  <a:schemeClr val="tx2"/>
                </a:solidFill>
                <a:latin typeface="Meiryo UI" pitchFamily="50" charset="-128"/>
                <a:ea typeface="Meiryo UI" pitchFamily="50" charset="-128"/>
                <a:cs typeface="Meiryo UI" pitchFamily="50" charset="-128"/>
              </a:rPr>
              <a:t>AICE</a:t>
            </a:r>
            <a:r>
              <a:rPr lang="ja-JP" altLang="en-US" sz="800" dirty="0">
                <a:solidFill>
                  <a:schemeClr val="tx2"/>
                </a:solidFill>
                <a:latin typeface="Meiryo UI" pitchFamily="50" charset="-128"/>
                <a:ea typeface="Meiryo UI" pitchFamily="50" charset="-128"/>
                <a:cs typeface="Meiryo UI" pitchFamily="50" charset="-128"/>
              </a:rPr>
              <a:t>主催　</a:t>
            </a:r>
            <a:r>
              <a:rPr lang="en-US" altLang="ja-JP" sz="800" dirty="0">
                <a:solidFill>
                  <a:schemeClr val="tx2"/>
                </a:solidFill>
                <a:latin typeface="Meiryo UI" pitchFamily="50" charset="-128"/>
                <a:ea typeface="Meiryo UI" pitchFamily="50" charset="-128"/>
                <a:cs typeface="Meiryo UI" pitchFamily="50" charset="-128"/>
              </a:rPr>
              <a:t>PBL</a:t>
            </a:r>
            <a:r>
              <a:rPr lang="ja-JP" altLang="en-US" sz="800" dirty="0" smtClean="0">
                <a:solidFill>
                  <a:schemeClr val="tx2"/>
                </a:solidFill>
                <a:latin typeface="Meiryo UI" pitchFamily="50" charset="-128"/>
                <a:ea typeface="Meiryo UI" pitchFamily="50" charset="-128"/>
                <a:cs typeface="Meiryo UI" pitchFamily="50" charset="-128"/>
              </a:rPr>
              <a:t>マッチング会</a:t>
            </a:r>
            <a:r>
              <a:rPr lang="ja-JP" altLang="en-US" sz="800" dirty="0">
                <a:solidFill>
                  <a:schemeClr val="tx2"/>
                </a:solidFill>
                <a:latin typeface="Meiryo UI" pitchFamily="50" charset="-128"/>
                <a:ea typeface="Meiryo UI" pitchFamily="50" charset="-128"/>
                <a:cs typeface="Meiryo UI" pitchFamily="50" charset="-128"/>
              </a:rPr>
              <a:t>　</a:t>
            </a:r>
          </a:p>
        </p:txBody>
      </p:sp>
      <p:sp>
        <p:nvSpPr>
          <p:cNvPr id="28" name="テキスト ボックス 70"/>
          <p:cNvSpPr txBox="1">
            <a:spLocks noChangeArrowheads="1"/>
          </p:cNvSpPr>
          <p:nvPr/>
        </p:nvSpPr>
        <p:spPr bwMode="auto">
          <a:xfrm>
            <a:off x="3203848" y="5219908"/>
            <a:ext cx="1914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■ベンチャー企業成長</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プロジェクト「</a:t>
            </a:r>
            <a:r>
              <a:rPr lang="en-US" altLang="ja-JP" sz="900" dirty="0" smtClean="0">
                <a:solidFill>
                  <a:schemeClr val="tx2"/>
                </a:solidFill>
                <a:latin typeface="Meiryo UI" pitchFamily="50" charset="-128"/>
                <a:ea typeface="Meiryo UI" pitchFamily="50" charset="-128"/>
                <a:cs typeface="Meiryo UI" pitchFamily="50" charset="-128"/>
              </a:rPr>
              <a:t>Booming</a:t>
            </a:r>
            <a:r>
              <a:rPr lang="ja-JP" altLang="en-US" sz="900" dirty="0" smtClean="0">
                <a:solidFill>
                  <a:schemeClr val="tx2"/>
                </a:solidFill>
                <a:latin typeface="Meiryo UI" pitchFamily="50" charset="-128"/>
                <a:ea typeface="Meiryo UI" pitchFamily="50" charset="-128"/>
                <a:cs typeface="Meiryo UI" pitchFamily="50" charset="-128"/>
              </a:rPr>
              <a:t>！」</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44</a:t>
            </a:fld>
            <a:endParaRPr lang="ja-JP" altLang="en-US" sz="1200" dirty="0">
              <a:solidFill>
                <a:prstClr val="black"/>
              </a:solidFill>
            </a:endParaRPr>
          </a:p>
        </p:txBody>
      </p:sp>
      <p:pic>
        <p:nvPicPr>
          <p:cNvPr id="29"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67631" y="5598532"/>
            <a:ext cx="1198138" cy="797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5598532"/>
            <a:ext cx="1513666" cy="7374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5950629"/>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575865"/>
            <a:ext cx="1185934" cy="1395218"/>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247205"/>
            <a:ext cx="2202713" cy="10489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LIB\商業支援課\新事業創造G\★G内周知\●企画関係\1　副首都推進関係\11　副首都ビジョン\290123　ビジョン案（反映されていない）\無題.gif"/>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216990" y="5598532"/>
            <a:ext cx="1138986" cy="77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93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21514" y="4286260"/>
            <a:ext cx="1541037" cy="789723"/>
          </a:xfrm>
          <a:prstGeom prst="rect">
            <a:avLst/>
          </a:prstGeom>
          <a:noFill/>
          <a:ln>
            <a:noFill/>
          </a:ln>
        </p:spPr>
      </p:pic>
      <p:sp>
        <p:nvSpPr>
          <p:cNvPr id="6" name="角丸四角形 5"/>
          <p:cNvSpPr/>
          <p:nvPr/>
        </p:nvSpPr>
        <p:spPr>
          <a:xfrm>
            <a:off x="179513" y="332654"/>
            <a:ext cx="4680520" cy="3852000"/>
          </a:xfrm>
          <a:prstGeom prst="roundRect">
            <a:avLst>
              <a:gd name="adj" fmla="val 35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外国人高度専門人材やその家族に対する在留規制の緩和等の動きとあわせて、留学生の就職のサポート、大学や住宅事業者との連携による留学生の住まい確保等を進めるなど、留学生をはじめと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国際バカロレアコースを設ける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公設民営</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学校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の開設、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小・中・高等学校における英語</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教育の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やグローバルリーダーズハイスクール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やおおさかグローバル塾</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Plus</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関係学科等における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感覚</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醸成</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の取組み、最先端の</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学習環境</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よる児童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生徒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応じた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プログラミング教育等の取組みによりグローバル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人材を多数輩出していく。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のサポートや大阪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外国企業誘致</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）等の取組みに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より、国内外の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やグローバル企業の設立・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誘致、外国企業の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の進出等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949737" y="332656"/>
            <a:ext cx="3996000" cy="5544000"/>
          </a:xfrm>
          <a:prstGeom prst="roundRect">
            <a:avLst>
              <a:gd name="adj" fmla="val 467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また、企業の魅力向上・発信等により人材確保に課題を抱えている分野での女性や若者の活躍を推進する。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さらに、東京圏に集中している優秀な人材などの還流を促進し、府内企業の人材確保に取り組む。</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シニア就業促進センターと連携した経験や知識が豊富な高齢者の就業促進や、アクティブシニア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0"/>
          <p:cNvSpPr txBox="1">
            <a:spLocks noChangeArrowheads="1"/>
          </p:cNvSpPr>
          <p:nvPr/>
        </p:nvSpPr>
        <p:spPr bwMode="auto">
          <a:xfrm>
            <a:off x="179512" y="126876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■公益財団法人大阪府国際交流財団ＨＰ</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16" name="テキスト ボックス 70"/>
          <p:cNvSpPr txBox="1">
            <a:spLocks noChangeArrowheads="1"/>
          </p:cNvSpPr>
          <p:nvPr/>
        </p:nvSpPr>
        <p:spPr bwMode="auto">
          <a:xfrm>
            <a:off x="5084929" y="1246185"/>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smtClean="0">
                <a:solidFill>
                  <a:schemeClr val="tx2"/>
                </a:solidFill>
                <a:latin typeface="Meiryo UI" pitchFamily="50" charset="-128"/>
                <a:ea typeface="Meiryo UI" pitchFamily="50" charset="-128"/>
                <a:cs typeface="Meiryo UI" pitchFamily="50" charset="-128"/>
              </a:rPr>
              <a:t>OSAKA</a:t>
            </a:r>
            <a:r>
              <a:rPr lang="ja-JP" altLang="en-US" sz="900" dirty="0" smtClean="0">
                <a:solidFill>
                  <a:schemeClr val="tx2"/>
                </a:solidFill>
                <a:latin typeface="Meiryo UI" pitchFamily="50" charset="-128"/>
                <a:ea typeface="Meiryo UI" pitchFamily="50" charset="-128"/>
                <a:cs typeface="Meiryo UI" pitchFamily="50" charset="-128"/>
              </a:rPr>
              <a:t>しごとフィールド</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■関西圏国家戦略特区雇用労働相談センター</a:t>
            </a:r>
          </a:p>
        </p:txBody>
      </p:sp>
      <p:sp>
        <p:nvSpPr>
          <p:cNvPr id="22" name="テキスト ボックス 70"/>
          <p:cNvSpPr txBox="1">
            <a:spLocks noChangeArrowheads="1"/>
          </p:cNvSpPr>
          <p:nvPr/>
        </p:nvSpPr>
        <p:spPr bwMode="auto">
          <a:xfrm>
            <a:off x="3056096" y="3789040"/>
            <a:ext cx="15879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■おおさかグローバル塾</a:t>
            </a:r>
            <a:r>
              <a:rPr lang="en-US" altLang="ja-JP" sz="900" dirty="0" smtClean="0">
                <a:solidFill>
                  <a:schemeClr val="tx2"/>
                </a:solidFill>
                <a:latin typeface="Meiryo UI" pitchFamily="50" charset="-128"/>
                <a:ea typeface="Meiryo UI" pitchFamily="50" charset="-128"/>
                <a:cs typeface="Meiryo UI" pitchFamily="50" charset="-128"/>
              </a:rPr>
              <a:t>Plus</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26" name="テキスト ボックス 70"/>
          <p:cNvSpPr txBox="1">
            <a:spLocks noChangeArrowheads="1"/>
          </p:cNvSpPr>
          <p:nvPr/>
        </p:nvSpPr>
        <p:spPr bwMode="auto">
          <a:xfrm>
            <a:off x="6942253" y="3501008"/>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東京圏の</a:t>
            </a:r>
            <a:r>
              <a:rPr lang="ja-JP" altLang="en-US" sz="900" dirty="0">
                <a:solidFill>
                  <a:srgbClr val="1F497D"/>
                </a:solidFill>
                <a:latin typeface="Meiryo UI" pitchFamily="50" charset="-128"/>
                <a:ea typeface="Meiryo UI" pitchFamily="50" charset="-128"/>
                <a:cs typeface="Meiryo UI" pitchFamily="50" charset="-128"/>
              </a:rPr>
              <a:t>移住</a:t>
            </a:r>
            <a:r>
              <a:rPr lang="ja-JP" altLang="en-US" sz="900" dirty="0" smtClean="0">
                <a:solidFill>
                  <a:srgbClr val="1F497D"/>
                </a:solidFill>
                <a:latin typeface="Meiryo UI" pitchFamily="50" charset="-128"/>
                <a:ea typeface="Meiryo UI" pitchFamily="50" charset="-128"/>
                <a:cs typeface="Meiryo UI" pitchFamily="50" charset="-128"/>
              </a:rPr>
              <a:t>希望者に</a:t>
            </a:r>
            <a:r>
              <a:rPr lang="ja-JP" altLang="en-US" sz="900" dirty="0">
                <a:solidFill>
                  <a:srgbClr val="1F497D"/>
                </a:solidFill>
                <a:latin typeface="Meiryo UI" pitchFamily="50" charset="-128"/>
                <a:ea typeface="Meiryo UI" pitchFamily="50" charset="-128"/>
                <a:cs typeface="Meiryo UI" pitchFamily="50" charset="-128"/>
              </a:rPr>
              <a:t>対し、大阪府内の</a:t>
            </a:r>
            <a:r>
              <a:rPr lang="en-US" altLang="ja-JP" sz="900" dirty="0">
                <a:solidFill>
                  <a:srgbClr val="1F497D"/>
                </a:solidFill>
                <a:latin typeface="Meiryo UI" pitchFamily="50" charset="-128"/>
                <a:ea typeface="Meiryo UI" pitchFamily="50" charset="-128"/>
                <a:cs typeface="Meiryo UI" pitchFamily="50" charset="-128"/>
              </a:rPr>
              <a:t>IT</a:t>
            </a:r>
            <a:r>
              <a:rPr lang="ja-JP" altLang="en-US" sz="900" dirty="0">
                <a:solidFill>
                  <a:srgbClr val="1F497D"/>
                </a:solidFill>
                <a:latin typeface="Meiryo UI" pitchFamily="50" charset="-128"/>
                <a:ea typeface="Meiryo UI" pitchFamily="50" charset="-128"/>
                <a:cs typeface="Meiryo UI" pitchFamily="50" charset="-128"/>
              </a:rPr>
              <a:t>企業への就職を促進</a:t>
            </a:r>
            <a:r>
              <a:rPr lang="ja-JP" altLang="en-US" sz="900" dirty="0" smtClean="0">
                <a:solidFill>
                  <a:srgbClr val="1F497D"/>
                </a:solidFill>
                <a:latin typeface="Meiryo UI" pitchFamily="50" charset="-128"/>
                <a:ea typeface="Meiryo UI" pitchFamily="50" charset="-128"/>
                <a:cs typeface="Meiryo UI" pitchFamily="50" charset="-128"/>
              </a:rPr>
              <a:t>する</a:t>
            </a:r>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大阪ブレインストーミング」</a:t>
            </a:r>
            <a:endParaRPr lang="ja-JP" altLang="en-US" sz="900" dirty="0">
              <a:solidFill>
                <a:srgbClr val="1F497D"/>
              </a:solidFill>
              <a:latin typeface="Meiryo UI" pitchFamily="50" charset="-128"/>
              <a:ea typeface="Meiryo UI" pitchFamily="50" charset="-128"/>
              <a:cs typeface="Meiryo UI" pitchFamily="50" charset="-128"/>
            </a:endParaRP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6292021" cy="230832"/>
              <a:chOff x="1820520" y="4206647"/>
              <a:chExt cx="6292021"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4143251"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バカロレア等）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「大阪市立水都国際中学校・高等学校」</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の開設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1" name="テキスト ボックス 70"/>
          <p:cNvSpPr txBox="1">
            <a:spLocks noChangeArrowheads="1"/>
          </p:cNvSpPr>
          <p:nvPr/>
        </p:nvSpPr>
        <p:spPr bwMode="auto">
          <a:xfrm>
            <a:off x="2807097" y="1196752"/>
            <a:ext cx="20384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■大阪大学のグローバル人材育成</a:t>
            </a:r>
            <a:r>
              <a:rPr lang="ja-JP" altLang="en-US" sz="900" dirty="0" smtClean="0">
                <a:solidFill>
                  <a:schemeClr val="tx2"/>
                </a:solidFill>
                <a:latin typeface="Meiryo UI" pitchFamily="50" charset="-128"/>
                <a:ea typeface="Meiryo UI" pitchFamily="50" charset="-128"/>
                <a:cs typeface="Meiryo UI" pitchFamily="50" charset="-128"/>
              </a:rPr>
              <a:t>拠点「</a:t>
            </a:r>
            <a:r>
              <a:rPr lang="ja-JP" altLang="en-US" sz="900" dirty="0">
                <a:solidFill>
                  <a:schemeClr val="tx2"/>
                </a:solidFill>
                <a:latin typeface="Meiryo UI" pitchFamily="50" charset="-128"/>
                <a:ea typeface="Meiryo UI" pitchFamily="50" charset="-128"/>
                <a:cs typeface="Meiryo UI" pitchFamily="50" charset="-128"/>
              </a:rPr>
              <a:t>グローバルビレッジ</a:t>
            </a:r>
            <a:r>
              <a:rPr lang="ja-JP" altLang="en-US" sz="900" dirty="0" smtClean="0">
                <a:solidFill>
                  <a:schemeClr val="tx2"/>
                </a:solidFill>
                <a:latin typeface="Meiryo UI" pitchFamily="50" charset="-128"/>
                <a:ea typeface="Meiryo UI" pitchFamily="50" charset="-128"/>
                <a:cs typeface="Meiryo UI" pitchFamily="50" charset="-128"/>
              </a:rPr>
              <a:t>」</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（出典：</a:t>
            </a:r>
            <a:r>
              <a:rPr lang="en-US" altLang="ja-JP" sz="900" dirty="0" err="1" smtClean="0">
                <a:solidFill>
                  <a:schemeClr val="tx2"/>
                </a:solidFill>
                <a:latin typeface="Meiryo UI" pitchFamily="50" charset="-128"/>
                <a:ea typeface="Meiryo UI" pitchFamily="50" charset="-128"/>
                <a:cs typeface="Meiryo UI" pitchFamily="50" charset="-128"/>
              </a:rPr>
              <a:t>PanaHome</a:t>
            </a:r>
            <a:r>
              <a:rPr lang="ja-JP" altLang="en-US" sz="900" dirty="0" smtClean="0">
                <a:solidFill>
                  <a:schemeClr val="tx2"/>
                </a:solidFill>
                <a:latin typeface="Meiryo UI" pitchFamily="50" charset="-128"/>
                <a:ea typeface="Meiryo UI" pitchFamily="50" charset="-128"/>
                <a:cs typeface="Meiryo UI" pitchFamily="50" charset="-128"/>
              </a:rPr>
              <a:t>ホームページ）</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■特区等を活用したビジネス環境の整備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70"/>
          <p:cNvSpPr txBox="1">
            <a:spLocks noChangeArrowheads="1"/>
          </p:cNvSpPr>
          <p:nvPr/>
        </p:nvSpPr>
        <p:spPr bwMode="auto">
          <a:xfrm>
            <a:off x="6860435" y="1124744"/>
            <a:ext cx="21760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オール大阪で女性活躍推進の機運</a:t>
            </a:r>
            <a:endParaRPr lang="en-US" altLang="ja-JP" sz="900" dirty="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醸成のための様々なイベントを実施</a:t>
            </a:r>
          </a:p>
          <a:p>
            <a:pPr eaLnBrk="1" hangingPunct="1"/>
            <a:r>
              <a:rPr lang="ja-JP" altLang="en-US" sz="900" dirty="0">
                <a:solidFill>
                  <a:schemeClr val="tx2"/>
                </a:solidFill>
                <a:latin typeface="Meiryo UI" pitchFamily="50" charset="-128"/>
                <a:ea typeface="Meiryo UI" pitchFamily="50" charset="-128"/>
                <a:cs typeface="Meiryo UI" pitchFamily="50" charset="-128"/>
              </a:rPr>
              <a:t>（ドーン </a:t>
            </a:r>
            <a:r>
              <a:rPr lang="en-US" altLang="ja-JP" sz="900" dirty="0">
                <a:solidFill>
                  <a:schemeClr val="tx2"/>
                </a:solidFill>
                <a:latin typeface="Meiryo UI" pitchFamily="50" charset="-128"/>
                <a:ea typeface="Meiryo UI" pitchFamily="50" charset="-128"/>
                <a:cs typeface="Meiryo UI" pitchFamily="50" charset="-128"/>
              </a:rPr>
              <a:t>de </a:t>
            </a:r>
            <a:r>
              <a:rPr lang="ja-JP" altLang="en-US" sz="900" dirty="0" smtClean="0">
                <a:solidFill>
                  <a:schemeClr val="tx2"/>
                </a:solidFill>
                <a:latin typeface="Meiryo UI" pitchFamily="50" charset="-128"/>
                <a:ea typeface="Meiryo UI" pitchFamily="50" charset="-128"/>
                <a:cs typeface="Meiryo UI" pitchFamily="50" charset="-128"/>
              </a:rPr>
              <a:t>キラリフェスティバル</a:t>
            </a:r>
            <a:r>
              <a:rPr lang="en-US" altLang="ja-JP" sz="900" dirty="0">
                <a:solidFill>
                  <a:schemeClr val="tx2"/>
                </a:solidFill>
                <a:latin typeface="Meiryo UI" pitchFamily="50" charset="-128"/>
                <a:ea typeface="Meiryo UI" pitchFamily="50" charset="-128"/>
                <a:cs typeface="Meiryo UI" pitchFamily="50" charset="-128"/>
              </a:rPr>
              <a:t>2017</a:t>
            </a:r>
            <a:r>
              <a:rPr lang="ja-JP" altLang="en-US" sz="900" dirty="0" smtClean="0">
                <a:solidFill>
                  <a:schemeClr val="tx2"/>
                </a:solidFill>
                <a:latin typeface="Meiryo UI" pitchFamily="50" charset="-128"/>
                <a:ea typeface="Meiryo UI" pitchFamily="50" charset="-128"/>
                <a:cs typeface="Meiryo UI" pitchFamily="50" charset="-128"/>
              </a:rPr>
              <a:t>）</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6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45</a:t>
            </a:fld>
            <a:endParaRPr lang="ja-JP" altLang="en-US" sz="1200" dirty="0">
              <a:solidFill>
                <a:prstClr val="black"/>
              </a:solidFill>
            </a:endParaRPr>
          </a:p>
        </p:txBody>
      </p:sp>
      <p:sp>
        <p:nvSpPr>
          <p:cNvPr id="64" name="テキスト ボックス 70"/>
          <p:cNvSpPr txBox="1">
            <a:spLocks noChangeArrowheads="1"/>
          </p:cNvSpPr>
          <p:nvPr/>
        </p:nvSpPr>
        <p:spPr bwMode="auto">
          <a:xfrm>
            <a:off x="4957167" y="3521500"/>
            <a:ext cx="1991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■製造・運輸・建設業界を中心に、職場環境の改善を推進し、女性や若者への魅力発信力を向上させ、人材確保につなげる「業界ワークアップ計画」</a:t>
            </a:r>
          </a:p>
        </p:txBody>
      </p:sp>
      <p:pic>
        <p:nvPicPr>
          <p:cNvPr id="46" name="図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9615" y="4128561"/>
            <a:ext cx="1047417" cy="226670"/>
          </a:xfrm>
          <a:prstGeom prst="rect">
            <a:avLst/>
          </a:prstGeom>
        </p:spPr>
      </p:pic>
      <p:pic>
        <p:nvPicPr>
          <p:cNvPr id="66" name="図 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3301" y="4681121"/>
            <a:ext cx="706307" cy="487736"/>
          </a:xfrm>
          <a:prstGeom prst="rect">
            <a:avLst/>
          </a:prstGeom>
        </p:spPr>
      </p:pic>
      <p:pic>
        <p:nvPicPr>
          <p:cNvPr id="43" name="Picture 3" descr="C:\Users\i4350461\Desktop\ma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178" y="1484784"/>
            <a:ext cx="2637144" cy="88524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i4350461\Desktop\photo_knowledge-capit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pic>
        <p:nvPicPr>
          <p:cNvPr id="62" name="図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5627" y="4005064"/>
            <a:ext cx="1671957" cy="1077755"/>
          </a:xfrm>
          <a:prstGeom prst="rect">
            <a:avLst/>
          </a:prstGeom>
        </p:spPr>
      </p:pic>
      <p:pic>
        <p:nvPicPr>
          <p:cNvPr id="68" name="Picture 2" descr="C:\Users\i4350916\Desktop\無題.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4866" y="2838516"/>
            <a:ext cx="1651150" cy="93202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i4350916\Desktop\無題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9832" y="1700808"/>
            <a:ext cx="1628842" cy="1008618"/>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8850" y="1484787"/>
            <a:ext cx="1851535" cy="1020470"/>
          </a:xfrm>
          <a:prstGeom prst="rect">
            <a:avLst/>
          </a:prstGeom>
        </p:spPr>
      </p:pic>
      <p:pic>
        <p:nvPicPr>
          <p:cNvPr id="71" name="Picture 2" descr="D:\nakatanima\Desktop\0066_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8895" y="1628800"/>
            <a:ext cx="1517561" cy="101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85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91704" y="3437429"/>
            <a:ext cx="8977502" cy="3276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1449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93096"/>
            <a:ext cx="8807180" cy="2340000"/>
          </a:xfrm>
          <a:prstGeom prst="roundRect">
            <a:avLst>
              <a:gd name="adj" fmla="val 450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公民連携の枠組みを</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前進させる。民間企業や大学等と行政</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それぞれのニーズをマッチングし「</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の関係による新た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のモデル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と経済活性化を実現する。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194942" y="4365104"/>
            <a:ext cx="1859649" cy="507831"/>
          </a:xfrm>
          <a:prstGeom prst="rect">
            <a:avLst/>
          </a:prstGeom>
          <a:noFill/>
        </p:spPr>
        <p:txBody>
          <a:bodyPr wrap="squar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767264" y="4365104"/>
            <a:ext cx="2478558" cy="507831"/>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2706778" y="4390504"/>
            <a:ext cx="2153254" cy="507831"/>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と大学</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との包括連携協定としては</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初となる、大阪大学と</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の包括連携</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協定締結（</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r>
              <a:rPr lang="zh-TW"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214506" y="6152800"/>
            <a:ext cx="178225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（出典：大阪府ホームページ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402778" y="659350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46</a:t>
            </a:fld>
            <a:endParaRPr lang="ja-JP" altLang="en-US" sz="1200" dirty="0">
              <a:solidFill>
                <a:prstClr val="black"/>
              </a:solidFill>
            </a:endParaRPr>
          </a:p>
        </p:txBody>
      </p:sp>
      <p:pic>
        <p:nvPicPr>
          <p:cNvPr id="43" name="Picture 2" descr="てんしば">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269" y="4905304"/>
            <a:ext cx="1485773"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ＵＲ団地 森ノ...」の画像検索結果"/>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905304"/>
            <a:ext cx="108012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みんなの拠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4905304"/>
            <a:ext cx="113419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G0000sv0ns501\d11485$\doc\05公民戦略連携デスク\090 HP掲載ファイル\大阪府庁HP更新用\最新ニュースの更新用\291206_大阪大学\DSC_02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7344" y="4917165"/>
            <a:ext cx="1872208" cy="124813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8431" y="2015331"/>
            <a:ext cx="4708636" cy="1470065"/>
          </a:xfrm>
          <a:prstGeom prst="rect">
            <a:avLst/>
          </a:prstGeom>
        </p:spPr>
      </p:pic>
    </p:spTree>
    <p:extLst>
      <p:ext uri="{BB962C8B-B14F-4D97-AF65-F5344CB8AC3E}">
        <p14:creationId xmlns:p14="http://schemas.microsoft.com/office/powerpoint/2010/main" val="1393328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179512" y="405248"/>
            <a:ext cx="8784000" cy="5148000"/>
          </a:xfrm>
          <a:prstGeom prst="roundRect">
            <a:avLst>
              <a:gd name="adj" fmla="val 4953"/>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4918937" y="3571522"/>
            <a:ext cx="3852074" cy="251517"/>
          </a:xfrm>
          <a:prstGeom prst="rect">
            <a:avLst/>
          </a:prstGeom>
          <a:ln w="9525">
            <a:noFill/>
            <a:prstDash val="sysDot"/>
          </a:ln>
        </p:spPr>
        <p:txBody>
          <a:bodyPr wrap="square" lIns="72000" tIns="36000" rIns="36000" bIns="18000" anchor="t" anchorCtr="0">
            <a:noAutofit/>
          </a:bodyPr>
          <a:lstStyle/>
          <a:p>
            <a:pPr>
              <a:defRPr/>
            </a:pP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「民都･大阪」フィランソロピー会議を通じた好循環のイメージ</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395536" y="767593"/>
            <a:ext cx="3096344" cy="2207873"/>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まずは、公益社団・財団法人や学校法人、社会福祉法人、</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法人など多様な担い手が参画する「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「民都･大阪」の実現に向けた議論・検討を行う。</a:t>
            </a: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456347" y="5841376"/>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580593" y="6455195"/>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772693" y="6381328"/>
            <a:ext cx="309545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「民都･大阪」フィランソロピー会議の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580593" y="6100362"/>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56347" y="6021288"/>
            <a:ext cx="7788061"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a:off x="580593" y="6663886"/>
            <a:ext cx="7798306" cy="14949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134519" y="6567155"/>
            <a:ext cx="6317801" cy="246221"/>
          </a:xfrm>
          <a:prstGeom prst="rect">
            <a:avLst/>
          </a:prstGeom>
        </p:spPr>
        <p:txBody>
          <a:bodyPr wrap="square">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21" name="右矢印 120"/>
          <p:cNvSpPr/>
          <p:nvPr/>
        </p:nvSpPr>
        <p:spPr>
          <a:xfrm>
            <a:off x="580593" y="6279445"/>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65320"/>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47</a:t>
            </a:fld>
            <a:endParaRPr lang="ja-JP" altLang="en-US" sz="1200" dirty="0">
              <a:solidFill>
                <a:prstClr val="black"/>
              </a:solidFill>
            </a:endParaRPr>
          </a:p>
        </p:txBody>
      </p:sp>
      <p:sp>
        <p:nvSpPr>
          <p:cNvPr id="54" name="正方形/長方形 53"/>
          <p:cNvSpPr/>
          <p:nvPr/>
        </p:nvSpPr>
        <p:spPr>
          <a:xfrm>
            <a:off x="397614" y="3279990"/>
            <a:ext cx="3238282" cy="221018"/>
          </a:xfrm>
          <a:prstGeom prst="rect">
            <a:avLst/>
          </a:prstGeom>
          <a:ln w="3175">
            <a:noFill/>
            <a:prstDash val="sysDot"/>
          </a:ln>
        </p:spPr>
        <p:txBody>
          <a:bodyPr wrap="square" lIns="72000" tIns="18000" rIns="36000" bIns="18000" anchor="t" anchorCtr="0">
            <a:spAutoFit/>
          </a:bodyPr>
          <a:lstStyle/>
          <a:p>
            <a:pPr>
              <a:defRPr/>
            </a:pP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「民都･大阪」フィランソロピー会議の取組み</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95536" y="3573016"/>
            <a:ext cx="4268191" cy="18355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担い手</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が法</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人格の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縦割りや</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営</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非営利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の区分を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越えて一堂</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存在感を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示す</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なる場</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をつくる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連携や協働を生み出し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フィランソロピー都市宣言等により国内</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外に発信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の動脈として資金や人材を集め、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民間公益活</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動の活性化につながる</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新たな産業や市場、雇用を生み出すことで大阪の成長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にもつなげていく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235702" y="5815276"/>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Picture 5" descr="E:\My Documents\My Pictures\第２の動脈のイメー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3704" y="476673"/>
            <a:ext cx="5168776" cy="2965702"/>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699" y="3856997"/>
            <a:ext cx="3999548" cy="1348264"/>
          </a:xfrm>
          <a:prstGeom prst="rect">
            <a:avLst/>
          </a:prstGeom>
        </p:spPr>
      </p:pic>
    </p:spTree>
    <p:extLst>
      <p:ext uri="{BB962C8B-B14F-4D97-AF65-F5344CB8AC3E}">
        <p14:creationId xmlns:p14="http://schemas.microsoft.com/office/powerpoint/2010/main" val="768050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123620" y="548856"/>
            <a:ext cx="8853628" cy="1944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5474195"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MICE</a:t>
            </a:r>
            <a:r>
              <a:rPr lang="ja-JP" altLang="en-US" sz="1200" dirty="0">
                <a:solidFill>
                  <a:prstClr val="black"/>
                </a:solidFill>
                <a:latin typeface="Meiryo UI" panose="020B0604030504040204" pitchFamily="50" charset="-128"/>
                <a:ea typeface="Meiryo UI" panose="020B0604030504040204" pitchFamily="50" charset="-128"/>
              </a:rPr>
              <a:t>機能の</a:t>
            </a:r>
            <a:r>
              <a:rPr lang="ja-JP" altLang="en-US" sz="1200" dirty="0" smtClean="0">
                <a:solidFill>
                  <a:prstClr val="black"/>
                </a:solidFill>
                <a:latin typeface="Meiryo UI" panose="020B0604030504040204" pitchFamily="50" charset="-128"/>
                <a:ea typeface="Meiryo UI" panose="020B0604030504040204" pitchFamily="50" charset="-128"/>
              </a:rPr>
              <a:t>発揮等に</a:t>
            </a:r>
            <a:r>
              <a:rPr lang="ja-JP" altLang="en-US" sz="12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毎年</a:t>
            </a:r>
            <a:r>
              <a:rPr lang="en-US" altLang="ja-JP" sz="1200" dirty="0" smtClean="0">
                <a:latin typeface="Meiryo UI" panose="020B0604030504040204" pitchFamily="50" charset="-128"/>
                <a:ea typeface="Meiryo UI" panose="020B0604030504040204" pitchFamily="50" charset="-128"/>
              </a:rPr>
              <a:t>6,900</a:t>
            </a:r>
            <a:r>
              <a:rPr lang="ja-JP" altLang="en-US" sz="1200" dirty="0">
                <a:latin typeface="Meiryo UI" panose="020B0604030504040204" pitchFamily="50" charset="-128"/>
                <a:ea typeface="Meiryo UI" panose="020B0604030504040204" pitchFamily="50" charset="-128"/>
              </a:rPr>
              <a:t>億円もの経済</a:t>
            </a:r>
            <a:r>
              <a:rPr lang="ja-JP" altLang="en-US" sz="1200" dirty="0">
                <a:solidFill>
                  <a:prstClr val="black"/>
                </a:solidFill>
                <a:latin typeface="Meiryo UI" panose="020B0604030504040204" pitchFamily="50" charset="-128"/>
                <a:ea typeface="Meiryo UI" panose="020B0604030504040204" pitchFamily="50" charset="-128"/>
              </a:rPr>
              <a:t>波及効果</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◎世界的な認知度向上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観光客</a:t>
            </a:r>
            <a:r>
              <a:rPr lang="ja-JP" altLang="en-US" sz="1200" dirty="0">
                <a:solidFill>
                  <a:prstClr val="black"/>
                </a:solidFill>
                <a:latin typeface="Meiryo UI" panose="020B0604030504040204" pitchFamily="50" charset="-128"/>
                <a:ea typeface="Meiryo UI" panose="020B0604030504040204" pitchFamily="50" charset="-128"/>
              </a:rPr>
              <a:t>の大幅増や国際会議等</a:t>
            </a:r>
            <a:r>
              <a:rPr lang="ja-JP" altLang="en-US" sz="1200" dirty="0" smtClean="0">
                <a:solidFill>
                  <a:prstClr val="black"/>
                </a:solidFill>
                <a:latin typeface="Meiryo UI" panose="020B0604030504040204" pitchFamily="50" charset="-128"/>
                <a:ea typeface="Meiryo UI" panose="020B0604030504040204" pitchFamily="50" charset="-128"/>
              </a:rPr>
              <a:t>を通じた</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情報</a:t>
            </a:r>
            <a:r>
              <a:rPr lang="ja-JP" altLang="en-US" sz="1200" dirty="0">
                <a:solidFill>
                  <a:prstClr val="black"/>
                </a:solidFill>
                <a:latin typeface="Meiryo UI" panose="020B0604030504040204" pitchFamily="50" charset="-128"/>
                <a:ea typeface="Meiryo UI" panose="020B0604030504040204" pitchFamily="50" charset="-128"/>
              </a:rPr>
              <a:t>発信に</a:t>
            </a:r>
            <a:r>
              <a:rPr lang="ja-JP" altLang="en-US" sz="1200" dirty="0" smtClean="0">
                <a:solidFill>
                  <a:prstClr val="black"/>
                </a:solidFill>
                <a:latin typeface="Meiryo UI" panose="020B0604030504040204" pitchFamily="50" charset="-128"/>
                <a:ea typeface="Meiryo UI" panose="020B0604030504040204" pitchFamily="50" charset="-128"/>
              </a:rPr>
              <a:t>より副首都</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99685" y="2633962"/>
            <a:ext cx="7920000" cy="1631935"/>
            <a:chOff x="599685" y="2074703"/>
            <a:chExt cx="7920000" cy="2124000"/>
          </a:xfrm>
        </p:grpSpPr>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2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000" b="1" dirty="0" smtClean="0">
                    <a:solidFill>
                      <a:prstClr val="black"/>
                    </a:solidFill>
                    <a:latin typeface="Meiryo UI" panose="020B0604030504040204" pitchFamily="50" charset="-128"/>
                    <a:ea typeface="Meiryo UI" panose="020B0604030504040204" pitchFamily="50" charset="-128"/>
                  </a:rPr>
                  <a:t>副首都・大阪</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民　　都</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a:solidFill>
                      <a:prstClr val="black"/>
                    </a:solidFill>
                    <a:latin typeface="Meiryo UI" panose="020B0604030504040204" pitchFamily="50" charset="-128"/>
                    <a:ea typeface="Meiryo UI" panose="020B0604030504040204" pitchFamily="50" charset="-128"/>
                  </a:rPr>
                  <a:t>アジア</a:t>
                </a:r>
                <a:r>
                  <a:rPr lang="ja-JP" altLang="en-US" sz="1400" b="1" dirty="0" smtClean="0">
                    <a:solidFill>
                      <a:prstClr val="black"/>
                    </a:solidFill>
                    <a:latin typeface="Meiryo UI" panose="020B0604030504040204" pitchFamily="50" charset="-128"/>
                    <a:ea typeface="Meiryo UI" panose="020B0604030504040204" pitchFamily="50" charset="-128"/>
                  </a:rPr>
                  <a:t>の</a:t>
                </a:r>
                <a:r>
                  <a:rPr lang="ja-JP" altLang="en-US" sz="1400" b="1" dirty="0">
                    <a:solidFill>
                      <a:prstClr val="black"/>
                    </a:solidFill>
                    <a:latin typeface="Meiryo UI" panose="020B0604030504040204" pitchFamily="50" charset="-128"/>
                    <a:ea typeface="Meiryo UI" panose="020B0604030504040204" pitchFamily="50" charset="-128"/>
                  </a:rPr>
                  <a:t>主要</a:t>
                </a:r>
                <a:r>
                  <a:rPr lang="ja-JP" altLang="en-US" sz="1400" b="1" dirty="0" smtClean="0">
                    <a:solidFill>
                      <a:prstClr val="black"/>
                    </a:solidFill>
                    <a:latin typeface="Meiryo UI" panose="020B0604030504040204" pitchFamily="50" charset="-128"/>
                    <a:ea typeface="Meiryo UI" panose="020B0604030504040204" pitchFamily="50" charset="-128"/>
                  </a:rPr>
                  <a:t>都市</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400" b="1" dirty="0">
                  <a:solidFill>
                    <a:prstClr val="black"/>
                  </a:solidFill>
                  <a:latin typeface="Meiryo UI" panose="020B0604030504040204" pitchFamily="50" charset="-128"/>
                  <a:ea typeface="Meiryo UI" panose="020B0604030504040204" pitchFamily="50" charset="-128"/>
                </a:endParaRPr>
              </a:p>
            </p:txBody>
          </p:sp>
        </p:grpSp>
      </p:grpSp>
      <p:sp>
        <p:nvSpPr>
          <p:cNvPr id="72" name="円/楕円 71"/>
          <p:cNvSpPr/>
          <p:nvPr/>
        </p:nvSpPr>
        <p:spPr>
          <a:xfrm>
            <a:off x="60120" y="4500137"/>
            <a:ext cx="4428000" cy="2249974"/>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561492"/>
            <a:ext cx="2304000" cy="2215884"/>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5033245"/>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200" dirty="0" smtClean="0">
                <a:solidFill>
                  <a:prstClr val="black"/>
                </a:solidFill>
                <a:latin typeface="Meiryo UI" panose="020B0604030504040204" pitchFamily="50" charset="-128"/>
                <a:ea typeface="Meiryo UI" panose="020B0604030504040204" pitchFamily="50" charset="-128"/>
              </a:rPr>
              <a:t>な先進地域と</a:t>
            </a:r>
            <a:r>
              <a:rPr lang="ja-JP" altLang="en-US" sz="1200" dirty="0">
                <a:solidFill>
                  <a:prstClr val="black"/>
                </a:solidFill>
                <a:latin typeface="Meiryo UI" panose="020B0604030504040204" pitchFamily="50" charset="-128"/>
                <a:ea typeface="Meiryo UI" panose="020B0604030504040204" pitchFamily="50" charset="-128"/>
              </a:rPr>
              <a:t>して</a:t>
            </a:r>
            <a:r>
              <a:rPr lang="ja-JP" altLang="en-US" sz="1200" dirty="0" smtClean="0">
                <a:solidFill>
                  <a:prstClr val="black"/>
                </a:solidFill>
                <a:latin typeface="Meiryo UI" panose="020B0604030504040204" pitchFamily="50" charset="-128"/>
                <a:ea typeface="Meiryo UI" panose="020B0604030504040204" pitchFamily="50" charset="-128"/>
              </a:rPr>
              <a:t>の地位確立</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次</a:t>
            </a:r>
            <a:r>
              <a:rPr lang="ja-JP" altLang="en-US" sz="1200" dirty="0">
                <a:solidFill>
                  <a:prstClr val="black"/>
                </a:solidFill>
                <a:latin typeface="Meiryo UI" panose="020B0604030504040204" pitchFamily="50" charset="-128"/>
                <a:ea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新た</a:t>
            </a:r>
            <a:r>
              <a:rPr lang="ja-JP" altLang="en-US" sz="12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夢</a:t>
            </a:r>
            <a:r>
              <a:rPr lang="ja-JP" altLang="en-US" sz="12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知の実践」拠点として整備が進展　　</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ja-JP" altLang="en-US" sz="1200" dirty="0">
              <a:solidFill>
                <a:prstClr val="black"/>
              </a:solidFill>
            </a:endParaRPr>
          </a:p>
        </p:txBody>
      </p:sp>
      <p:sp>
        <p:nvSpPr>
          <p:cNvPr id="2" name="正方形/長方形 1"/>
          <p:cNvSpPr/>
          <p:nvPr/>
        </p:nvSpPr>
        <p:spPr>
          <a:xfrm>
            <a:off x="1191027"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IR</a:t>
            </a:r>
            <a:r>
              <a:rPr lang="ja-JP" altLang="en-US" sz="14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48</a:t>
            </a:fld>
            <a:endParaRPr lang="ja-JP" altLang="en-US" sz="1200" dirty="0">
              <a:solidFill>
                <a:prstClr val="black"/>
              </a:solidFill>
            </a:endParaRPr>
          </a:p>
        </p:txBody>
      </p:sp>
    </p:spTree>
    <p:extLst>
      <p:ext uri="{BB962C8B-B14F-4D97-AF65-F5344CB8AC3E}">
        <p14:creationId xmlns:p14="http://schemas.microsoft.com/office/powerpoint/2010/main" val="211931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ext uri="{D42A27DB-BD31-4B8C-83A1-F6EECF244321}">
                <p14:modId xmlns:p14="http://schemas.microsoft.com/office/powerpoint/2010/main" val="479598435"/>
              </p:ext>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1725918" y="1916832"/>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25918" y="3142644"/>
            <a:ext cx="2912977"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a:t>
            </a:r>
            <a:r>
              <a:rPr lang="ja-JP" altLang="en-US" sz="1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25918" y="4388903"/>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332712"/>
            <a:ext cx="5400600" cy="504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49</a:t>
            </a:fld>
            <a:endParaRPr lang="ja-JP" altLang="en-US" sz="1200" dirty="0">
              <a:solidFill>
                <a:prstClr val="black"/>
              </a:solidFill>
            </a:endParaRPr>
          </a:p>
        </p:txBody>
      </p:sp>
    </p:spTree>
    <p:extLst>
      <p:ext uri="{BB962C8B-B14F-4D97-AF65-F5344CB8AC3E}">
        <p14:creationId xmlns:p14="http://schemas.microsoft.com/office/powerpoint/2010/main" val="77246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33358" y="764704"/>
            <a:ext cx="8791518"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260648"/>
            <a:ext cx="8353872" cy="369332"/>
          </a:xfrm>
          <a:prstGeom prst="rect">
            <a:avLst/>
          </a:prstGeom>
          <a:noFill/>
        </p:spPr>
        <p:txBody>
          <a:bodyPr wrap="square" rtlCol="0">
            <a:spAutoFit/>
          </a:bodyPr>
          <a:lstStyle/>
          <a:p>
            <a:pPr fontAlgn="base">
              <a:spcBef>
                <a:spcPct val="0"/>
              </a:spcBef>
              <a:spcAft>
                <a:spcPct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628800"/>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4149080"/>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66583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93316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sp>
        <p:nvSpPr>
          <p:cNvPr id="99" name="テキスト ボックス 8"/>
          <p:cNvSpPr txBox="1">
            <a:spLocks noChangeArrowheads="1"/>
          </p:cNvSpPr>
          <p:nvPr/>
        </p:nvSpPr>
        <p:spPr bwMode="auto">
          <a:xfrm>
            <a:off x="294482" y="426005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93344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214836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7" name="テキスト ボックス 22"/>
          <p:cNvSpPr txBox="1">
            <a:spLocks noChangeArrowheads="1"/>
          </p:cNvSpPr>
          <p:nvPr/>
        </p:nvSpPr>
        <p:spPr bwMode="auto">
          <a:xfrm>
            <a:off x="3275105" y="164611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93344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44293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46198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49373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37824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14130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47217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51246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95518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00966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91204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74483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22954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07714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55815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39464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77405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01919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52437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96709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78083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91469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12424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19</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25810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577062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89317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42511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53244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05774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21332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279308" y="4516294"/>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46070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
        <p:nvSpPr>
          <p:cNvPr id="68" name="テキスト ボックス 23"/>
          <p:cNvSpPr txBox="1">
            <a:spLocks noChangeArrowheads="1"/>
          </p:cNvSpPr>
          <p:nvPr/>
        </p:nvSpPr>
        <p:spPr bwMode="auto">
          <a:xfrm>
            <a:off x="6215484" y="2285380"/>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pic>
        <p:nvPicPr>
          <p:cNvPr id="70" name="Picture 22" descr="C:\Users\i5627699\Desktop\首都圏人口集中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76" y="219387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 name="グラフ 7"/>
          <p:cNvGraphicFramePr>
            <a:graphicFrameLocks/>
          </p:cNvGraphicFramePr>
          <p:nvPr>
            <p:extLst>
              <p:ext uri="{D42A27DB-BD31-4B8C-83A1-F6EECF244321}">
                <p14:modId xmlns:p14="http://schemas.microsoft.com/office/powerpoint/2010/main" val="255466818"/>
              </p:ext>
            </p:extLst>
          </p:nvPr>
        </p:nvGraphicFramePr>
        <p:xfrm>
          <a:off x="3009869" y="2384864"/>
          <a:ext cx="3346450" cy="1512887"/>
        </p:xfrm>
        <a:graphic>
          <a:graphicData uri="http://schemas.openxmlformats.org/presentationml/2006/ole">
            <mc:AlternateContent xmlns:mc="http://schemas.openxmlformats.org/markup-compatibility/2006">
              <mc:Choice xmlns:v="urn:schemas-microsoft-com:vml" Requires="v">
                <p:oleObj spid="_x0000_s1236" r:id="rId5" imgW="4346825" imgH="3170195" progId="Excel.Sheet.8">
                  <p:embed/>
                </p:oleObj>
              </mc:Choice>
              <mc:Fallback>
                <p:oleObj r:id="rId5" imgW="4346825" imgH="317019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869" y="238486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2"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052" y="2220619"/>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760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39248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50</a:t>
            </a:fld>
            <a:endParaRPr lang="ja-JP" altLang="en-US" sz="1200" dirty="0">
              <a:solidFill>
                <a:prstClr val="black"/>
              </a:solidFill>
            </a:endParaRPr>
          </a:p>
        </p:txBody>
      </p:sp>
    </p:spTree>
    <p:extLst>
      <p:ext uri="{BB962C8B-B14F-4D97-AF65-F5344CB8AC3E}">
        <p14:creationId xmlns:p14="http://schemas.microsoft.com/office/powerpoint/2010/main" val="1775885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大阪国際空港</a:t>
                </a:r>
                <a:endParaRPr lang="ja-JP" altLang="en-US" sz="1200" b="1" dirty="0">
                  <a:solidFill>
                    <a:srgbClr val="3333CC"/>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51</a:t>
            </a:fld>
            <a:endParaRPr lang="ja-JP" altLang="en-US" sz="1200" dirty="0">
              <a:solidFill>
                <a:prstClr val="black"/>
              </a:solidFill>
            </a:endParaRPr>
          </a:p>
        </p:txBody>
      </p:sp>
    </p:spTree>
    <p:extLst>
      <p:ext uri="{BB962C8B-B14F-4D97-AF65-F5344CB8AC3E}">
        <p14:creationId xmlns:p14="http://schemas.microsoft.com/office/powerpoint/2010/main" val="2659538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02622" y="83791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0" name="円/楕円 69"/>
          <p:cNvSpPr/>
          <p:nvPr/>
        </p:nvSpPr>
        <p:spPr>
          <a:xfrm>
            <a:off x="6730142" y="863093"/>
            <a:ext cx="180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200" b="1" dirty="0" smtClean="0">
                <a:solidFill>
                  <a:prstClr val="white"/>
                </a:solidFill>
                <a:latin typeface="Meiryo UI" panose="020B0604030504040204" pitchFamily="50" charset="-128"/>
                <a:ea typeface="Meiryo UI" panose="020B0604030504040204" pitchFamily="50" charset="-128"/>
              </a:rPr>
              <a:t>2025</a:t>
            </a:r>
            <a:r>
              <a:rPr lang="ja-JP" altLang="en-US" sz="1200" b="1" dirty="0">
                <a:solidFill>
                  <a:prstClr val="white"/>
                </a:solidFill>
                <a:latin typeface="Meiryo UI" panose="020B0604030504040204" pitchFamily="50" charset="-128"/>
                <a:ea typeface="Meiryo UI" panose="020B0604030504040204" pitchFamily="50" charset="-128"/>
              </a:rPr>
              <a:t>日本</a:t>
            </a:r>
            <a:r>
              <a:rPr lang="ja-JP" altLang="en-US" sz="1200" b="1" dirty="0" smtClean="0">
                <a:solidFill>
                  <a:prstClr val="white"/>
                </a:solidFill>
                <a:latin typeface="Meiryo UI" panose="020B0604030504040204" pitchFamily="50" charset="-128"/>
                <a:ea typeface="Meiryo UI" panose="020B0604030504040204" pitchFamily="50" charset="-128"/>
              </a:rPr>
              <a:t>万国博覧会</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5480298"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1" name="円/楕円 20"/>
          <p:cNvSpPr/>
          <p:nvPr/>
        </p:nvSpPr>
        <p:spPr>
          <a:xfrm>
            <a:off x="7330647"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rPr>
              <a:t>北陸</a:t>
            </a:r>
            <a:r>
              <a:rPr lang="ja-JP" altLang="en-US" sz="1200" b="1" dirty="0" smtClean="0">
                <a:solidFill>
                  <a:prstClr val="white"/>
                </a:solidFill>
                <a:latin typeface="Meiryo UI" panose="020B0604030504040204" pitchFamily="50" charset="-128"/>
                <a:ea typeface="Meiryo UI" panose="020B0604030504040204" pitchFamily="50" charset="-128"/>
              </a:rPr>
              <a:t>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880032" y="863093"/>
            <a:ext cx="180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smtClean="0">
                <a:solidFill>
                  <a:schemeClr val="bg1"/>
                </a:solidFill>
                <a:latin typeface="Meiryo UI" panose="020B0604030504040204" pitchFamily="50" charset="-128"/>
                <a:ea typeface="Meiryo UI" panose="020B0604030504040204" pitchFamily="50" charset="-128"/>
              </a:rPr>
              <a:t>IR</a:t>
            </a:r>
            <a:r>
              <a:rPr lang="ja-JP" altLang="en-US" sz="1200" b="1" dirty="0" smtClean="0">
                <a:solidFill>
                  <a:schemeClr val="bg1"/>
                </a:solidFill>
                <a:latin typeface="Meiryo UI" panose="020B0604030504040204" pitchFamily="50" charset="-128"/>
                <a:ea typeface="Meiryo UI" panose="020B0604030504040204" pitchFamily="50" charset="-128"/>
              </a:rPr>
              <a:t>）</a:t>
            </a: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円/楕円 35"/>
          <p:cNvSpPr/>
          <p:nvPr/>
        </p:nvSpPr>
        <p:spPr>
          <a:xfrm>
            <a:off x="585985" y="31414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5" name="円/楕円 34"/>
          <p:cNvSpPr/>
          <p:nvPr/>
        </p:nvSpPr>
        <p:spPr>
          <a:xfrm>
            <a:off x="111349" y="36338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71760" y="455125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阪神圏</a:t>
            </a: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淀川左岸線延伸部事業着手、　　　</a:t>
            </a:r>
            <a:r>
              <a:rPr lang="ja-JP" altLang="en-US" sz="1200" b="1"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375816" y="4104218"/>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おおさか東線全線開業</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79194" y="633942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大阪観光局設立、グランフロント大阪開業、あべのハルカス開業</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39552" y="589238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関西圏国家戦略特区指定（医療イノベーション拠点）</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99992" y="2291865"/>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新名神高速道路全線供用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935656" y="544534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大阪府都市開発㈱株式売却、</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4"/>
          <p:cNvSpPr txBox="1">
            <a:spLocks noChangeArrowheads="1"/>
          </p:cNvSpPr>
          <p:nvPr/>
        </p:nvSpPr>
        <p:spPr bwMode="auto">
          <a:xfrm>
            <a:off x="6084168" y="6218796"/>
            <a:ext cx="2808312" cy="51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年３月末時点</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24" name="正方形/長方形 23"/>
          <p:cNvSpPr/>
          <p:nvPr/>
        </p:nvSpPr>
        <p:spPr>
          <a:xfrm>
            <a:off x="5027047" y="184482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うめ</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期先行</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bwMode="auto">
          <a:xfrm>
            <a:off x="8388424" y="6547383"/>
            <a:ext cx="765175" cy="3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52</a:t>
            </a:fld>
            <a:endParaRPr lang="ja-JP" altLang="en-US" sz="1200" dirty="0">
              <a:solidFill>
                <a:prstClr val="black"/>
              </a:solidFill>
            </a:endParaRPr>
          </a:p>
        </p:txBody>
      </p:sp>
      <p:sp>
        <p:nvSpPr>
          <p:cNvPr id="28" name="正方形/長方形 27"/>
          <p:cNvSpPr/>
          <p:nvPr/>
        </p:nvSpPr>
        <p:spPr>
          <a:xfrm>
            <a:off x="1439712" y="4998301"/>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関空等運営権売却</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、政府関係機関移転基本方針決定（国立健康・栄養研究所　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開院</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2617714" y="3666451"/>
            <a:ext cx="1800000" cy="499886"/>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r>
              <a:rPr lang="en-US" altLang="ja-JP" sz="1200" b="1" dirty="0" smtClean="0">
                <a:solidFill>
                  <a:prstClr val="white"/>
                </a:solidFill>
                <a:latin typeface="Meiryo UI" panose="020B0604030504040204" pitchFamily="50" charset="-128"/>
                <a:ea typeface="Meiryo UI" panose="020B0604030504040204" pitchFamily="50" charset="-128"/>
              </a:rPr>
              <a:t>2019</a:t>
            </a:r>
          </a:p>
          <a:p>
            <a:r>
              <a:rPr lang="ja-JP" altLang="en-US" sz="1200" b="1" dirty="0" smtClean="0">
                <a:solidFill>
                  <a:prstClr val="white"/>
                </a:solidFill>
                <a:latin typeface="Meiryo UI" panose="020B0604030504040204" pitchFamily="50" charset="-128"/>
                <a:ea typeface="Meiryo UI" panose="020B0604030504040204" pitchFamily="50" charset="-128"/>
              </a:rPr>
              <a:t>　</a:t>
            </a:r>
            <a:r>
              <a:rPr lang="en-US" altLang="ja-JP" sz="1200" b="1" dirty="0" smtClean="0">
                <a:solidFill>
                  <a:prstClr val="white"/>
                </a:solidFill>
                <a:latin typeface="Meiryo UI" panose="020B0604030504040204" pitchFamily="50" charset="-128"/>
                <a:ea typeface="Meiryo UI" panose="020B0604030504040204" pitchFamily="50" charset="-128"/>
              </a:rPr>
              <a:t>G20</a:t>
            </a:r>
            <a:r>
              <a:rPr lang="ja-JP" altLang="en-US" sz="1200" b="1" dirty="0" smtClean="0">
                <a:solidFill>
                  <a:prstClr val="white"/>
                </a:solidFill>
                <a:latin typeface="Meiryo UI" panose="020B0604030504040204" pitchFamily="50" charset="-128"/>
                <a:ea typeface="Meiryo UI" panose="020B0604030504040204" pitchFamily="50" charset="-128"/>
              </a:rPr>
              <a:t>大阪サミット</a:t>
            </a:r>
            <a:endParaRPr lang="ja-JP" altLang="en-US" sz="1200" b="1" dirty="0">
              <a:solidFill>
                <a:prstClr val="white"/>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419872" y="3283127"/>
            <a:ext cx="720000"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2020</a:t>
            </a:r>
          </a:p>
          <a:p>
            <a:pPr>
              <a:lnSpc>
                <a:spcPts val="1500"/>
              </a:lnSpc>
            </a:pP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2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2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052788" y="4943131"/>
            <a:ext cx="3268377" cy="263544"/>
          </a:xfrm>
          <a:prstGeom prst="rect">
            <a:avLst/>
          </a:prstGeom>
        </p:spPr>
        <p:txBody>
          <a:bodyPr wrap="square">
            <a:spAutoFit/>
          </a:bodyPr>
          <a:lstStyle/>
          <a:p>
            <a:pPr>
              <a:lnSpc>
                <a:spcPts val="1500"/>
              </a:lnSpc>
            </a:pP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なにわ筋線整備主体・事業スキーム府市意思決定</a:t>
            </a:r>
            <a:endPar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10731" y="363381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公設民営学校開校、阪神高速大和川線全線供用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p:nvPr/>
        </p:nvSpPr>
        <p:spPr>
          <a:xfrm>
            <a:off x="1176218" y="2657479"/>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495283" y="354146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978333" y="318561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東京</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オリンピック・パラリンピック</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313100" y="273857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228600" indent="-228600">
              <a:lnSpc>
                <a:spcPts val="1500"/>
              </a:lnSpc>
              <a:buAutoNum type="arabicPlain" startAt="2021"/>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ワールドマスターズゲーム</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2021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4035137" y="2847223"/>
            <a:ext cx="752887"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大阪新美術館開館</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4981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3044612"/>
              </p:ext>
            </p:extLst>
          </p:nvPr>
        </p:nvGraphicFramePr>
        <p:xfrm>
          <a:off x="107504" y="337989"/>
          <a:ext cx="8928990" cy="6299408"/>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51475">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命現象の解明及びその成果の応用に関する総合的科学技術のこと。大阪府では、医薬品、医療機器、再生医療等の「ライフサイエンス産業」を成長産業に位置づけ、成長を促進することで、大阪産業の国際競争力のさらなる向上をめざしている。</a:t>
                      </a:r>
                    </a:p>
                  </a:txBody>
                  <a:tcPr marL="72000" anchor="ct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地球温暖化の原因となる二酸化炭素（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）の排出量が少な</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い太陽光発電や風力発電などに加えて、蓄電池、水素・燃料電池も含んだ</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エネルギーの多様化に貢献するエネルギーのこと。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41749">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社会貢献活動の総称。ここでは、社会的課題解決に向けて行う、寄附や社会的投資等を通じた公益的活動をいう。</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54062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2460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ストックの組換え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388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53</a:t>
            </a:r>
            <a:endParaRPr lang="ja-JP" altLang="en-US" sz="1200" dirty="0"/>
          </a:p>
        </p:txBody>
      </p:sp>
    </p:spTree>
    <p:extLst>
      <p:ext uri="{BB962C8B-B14F-4D97-AF65-F5344CB8AC3E}">
        <p14:creationId xmlns:p14="http://schemas.microsoft.com/office/powerpoint/2010/main" val="15600518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02791543"/>
              </p:ext>
            </p:extLst>
          </p:nvPr>
        </p:nvGraphicFramePr>
        <p:xfrm>
          <a:off x="127700" y="368663"/>
          <a:ext cx="8928990" cy="6320954"/>
        </p:xfrm>
        <a:graphic>
          <a:graphicData uri="http://schemas.openxmlformats.org/drawingml/2006/table">
            <a:tbl>
              <a:tblPr firstRow="1" bandRow="1">
                <a:tableStyleId>{5C22544A-7EE6-4342-B048-85BDC9FD1C3A}</a:tableStyleId>
              </a:tblPr>
              <a:tblGrid>
                <a:gridCol w="504055"/>
                <a:gridCol w="1368153"/>
                <a:gridCol w="7056782"/>
              </a:tblGrid>
              <a:tr h="246759">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12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国際コンテナ戦略港湾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baseline="0" dirty="0" smtClean="0">
                          <a:solidFill>
                            <a:schemeClr val="tx1"/>
                          </a:solidFill>
                          <a:latin typeface="Meiryo UI" panose="020B0604030504040204" pitchFamily="50" charset="-128"/>
                          <a:ea typeface="Meiryo UI" panose="020B0604030504040204" pitchFamily="50" charset="-128"/>
                        </a:rPr>
                        <a:t>地域（エリア）における公共的な空間などのまちの質を高め、それを持続的に維持・発展させていくための地域の市民、民間事業者等の主体的な取組み。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64807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月に開設され、医薬品等に関する研究開発の</a:t>
                      </a:r>
                      <a:r>
                        <a:rPr kumimoji="1" lang="ja-JP" altLang="en-US" sz="1050" b="0" u="none"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初期段階から</a:t>
                      </a:r>
                      <a:r>
                        <a:rPr kumimoji="1" lang="ja-JP" altLang="en-US" sz="1050" b="0" u="none" strike="noStrike"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市販後</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までの各種相談等を実施している</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8285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50923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2984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1761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7165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64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tr>
              <a:tr h="78242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47687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２千人のランナーが大阪の名所を駆け巡る、国内最大級の都市型市民マラソン。ランナーはもちろん、ランナー以外の方も楽しめる関連イベントも開催して、大阪の新しいお祭りとしての定着をめざしている。第</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txBody>
                  <a:tcPr marL="72000" marR="72000" anchor="ctr"/>
                </a:tc>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54</a:t>
            </a:r>
            <a:endParaRPr lang="ja-JP" altLang="en-US" sz="1200" dirty="0">
              <a:solidFill>
                <a:prstClr val="black"/>
              </a:solidFill>
            </a:endParaRPr>
          </a:p>
        </p:txBody>
      </p:sp>
      <p:sp>
        <p:nvSpPr>
          <p:cNvPr id="9" name="正方形/長方形 8"/>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2878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358886547"/>
              </p:ext>
            </p:extLst>
          </p:nvPr>
        </p:nvGraphicFramePr>
        <p:xfrm>
          <a:off x="107504" y="384412"/>
          <a:ext cx="8928990" cy="6212940"/>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35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サミット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リーマン・ショックを契機とした経済・金融危機に対処するため、</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年に第１回サミットを開催。近年は、経済分野のみならずエネルギー、雇用、テロ対策等世界共通の課題について幅広く議論。首脳会議のほか、閣僚会議も開催。</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７（日本、米国等）に、ロシア、中国などを加えた</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か国・地域で構成され、招待国・機関を合わせると約</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の国と機関が参加。</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年の首脳会議は大阪で開催予定。</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施行時特例市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地方自治法の一部を改正する法律（</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日施行）による特例市制度の廃止の際、現に特例市である市のこと。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225738">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特許情報提供、知財情報活用促進、産業財産権相談、知財人材育成などを行う独立行政法人。（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68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医療分野における基礎から実用化までの一貫した研究開発の推進、その成果の円滑な実用化及び研究開発環境の整備を総合的かつ効果的に行うための様々な取組みを行う国立研究開発法人。</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61718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 </a:t>
                      </a: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国連に加盟する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年までに達成するための「持続可能な開発目標」 （</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月の国連サミットにおいて採択）</a:t>
                      </a:r>
                    </a:p>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p>
                  </a:txBody>
                  <a:tcPr marL="72000" anchor="ctr"/>
                </a:tc>
              </a:tr>
              <a:tr h="401573">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14697">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585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55</a:t>
            </a:r>
            <a:endParaRPr lang="ja-JP" altLang="en-US" sz="1200" dirty="0">
              <a:solidFill>
                <a:prstClr val="black"/>
              </a:solidFill>
            </a:endParaRPr>
          </a:p>
        </p:txBody>
      </p:sp>
      <p:sp>
        <p:nvSpPr>
          <p:cNvPr id="10" name="正方形/長方形 9"/>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073208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47611468"/>
              </p:ext>
            </p:extLst>
          </p:nvPr>
        </p:nvGraphicFramePr>
        <p:xfrm>
          <a:off x="107504" y="363747"/>
          <a:ext cx="8928990" cy="3672652"/>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0745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有望なベンチャービジネスに対して、株式の取得などによって資金を提供する企業のこと。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8338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米国・英国等における制度で、主に商業地域において地域内の資産所有者・事業者が、地域の発展をめざして必要な事業を行うための組織と資金調達等について定めたもの。</a:t>
                      </a:r>
                    </a:p>
                  </a:txBody>
                  <a:tcPr marL="72000" anchor="ctr"/>
                </a:tc>
              </a:tr>
              <a:tr h="29048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28119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tr>
              <a:tr h="29581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1698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56</a:t>
            </a:r>
            <a:endParaRPr lang="ja-JP" altLang="en-US" sz="1200" dirty="0"/>
          </a:p>
        </p:txBody>
      </p:sp>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6473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79512" y="395372"/>
            <a:ext cx="834762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132892"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143644"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287660"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3354964752"/>
              </p:ext>
            </p:extLst>
          </p:nvPr>
        </p:nvGraphicFramePr>
        <p:xfrm>
          <a:off x="287660" y="4437112"/>
          <a:ext cx="3664511" cy="213354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5" name="テキスト ボックス 114"/>
          <p:cNvSpPr txBox="1">
            <a:spLocks noChangeArrowheads="1"/>
          </p:cNvSpPr>
          <p:nvPr/>
        </p:nvSpPr>
        <p:spPr bwMode="auto">
          <a:xfrm>
            <a:off x="4139952"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80528" y="35332"/>
            <a:ext cx="83538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83968"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194672" y="843342"/>
            <a:ext cx="8684610"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266110"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139952"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846597916"/>
              </p:ext>
            </p:extLst>
          </p:nvPr>
        </p:nvGraphicFramePr>
        <p:xfrm>
          <a:off x="4067945" y="2273475"/>
          <a:ext cx="3384376"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グラフ 92"/>
          <p:cNvGraphicFramePr>
            <a:graphicFrameLocks/>
          </p:cNvGraphicFramePr>
          <p:nvPr>
            <p:extLst>
              <p:ext uri="{D42A27DB-BD31-4B8C-83A1-F6EECF244321}">
                <p14:modId xmlns:p14="http://schemas.microsoft.com/office/powerpoint/2010/main" val="3681367601"/>
              </p:ext>
            </p:extLst>
          </p:nvPr>
        </p:nvGraphicFramePr>
        <p:xfrm>
          <a:off x="4067945" y="4365104"/>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79645907"/>
              </p:ext>
            </p:extLst>
          </p:nvPr>
        </p:nvGraphicFramePr>
        <p:xfrm>
          <a:off x="4067944" y="3293301"/>
          <a:ext cx="3384376"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グラフ 94"/>
          <p:cNvGraphicFramePr>
            <a:graphicFrameLocks/>
          </p:cNvGraphicFramePr>
          <p:nvPr>
            <p:extLst>
              <p:ext uri="{D42A27DB-BD31-4B8C-83A1-F6EECF244321}">
                <p14:modId xmlns:p14="http://schemas.microsoft.com/office/powerpoint/2010/main" val="2536006945"/>
              </p:ext>
            </p:extLst>
          </p:nvPr>
        </p:nvGraphicFramePr>
        <p:xfrm>
          <a:off x="4067943" y="5517232"/>
          <a:ext cx="3456385"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6" name="グラフ 95"/>
          <p:cNvGraphicFramePr>
            <a:graphicFrameLocks/>
          </p:cNvGraphicFramePr>
          <p:nvPr>
            <p:extLst>
              <p:ext uri="{D42A27DB-BD31-4B8C-83A1-F6EECF244321}">
                <p14:modId xmlns:p14="http://schemas.microsoft.com/office/powerpoint/2010/main" val="1749589690"/>
              </p:ext>
            </p:extLst>
          </p:nvPr>
        </p:nvGraphicFramePr>
        <p:xfrm>
          <a:off x="6228184" y="2276872"/>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7" name="グラフ 96"/>
          <p:cNvGraphicFramePr>
            <a:graphicFrameLocks/>
          </p:cNvGraphicFramePr>
          <p:nvPr>
            <p:extLst>
              <p:ext uri="{D42A27DB-BD31-4B8C-83A1-F6EECF244321}">
                <p14:modId xmlns:p14="http://schemas.microsoft.com/office/powerpoint/2010/main" val="3549323725"/>
              </p:ext>
            </p:extLst>
          </p:nvPr>
        </p:nvGraphicFramePr>
        <p:xfrm>
          <a:off x="6228184" y="4365104"/>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8" name="グラフ 97"/>
          <p:cNvGraphicFramePr>
            <a:graphicFrameLocks/>
          </p:cNvGraphicFramePr>
          <p:nvPr>
            <p:extLst>
              <p:ext uri="{D42A27DB-BD31-4B8C-83A1-F6EECF244321}">
                <p14:modId xmlns:p14="http://schemas.microsoft.com/office/powerpoint/2010/main" val="2407571448"/>
              </p:ext>
            </p:extLst>
          </p:nvPr>
        </p:nvGraphicFramePr>
        <p:xfrm>
          <a:off x="6228184" y="3319698"/>
          <a:ext cx="36004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9" name="グラフ 98"/>
          <p:cNvGraphicFramePr>
            <a:graphicFrameLocks/>
          </p:cNvGraphicFramePr>
          <p:nvPr>
            <p:extLst>
              <p:ext uri="{D42A27DB-BD31-4B8C-83A1-F6EECF244321}">
                <p14:modId xmlns:p14="http://schemas.microsoft.com/office/powerpoint/2010/main" val="1322421013"/>
              </p:ext>
            </p:extLst>
          </p:nvPr>
        </p:nvGraphicFramePr>
        <p:xfrm>
          <a:off x="6300192" y="5517232"/>
          <a:ext cx="3528392" cy="1260000"/>
        </p:xfrm>
        <a:graphic>
          <a:graphicData uri="http://schemas.openxmlformats.org/drawingml/2006/chart">
            <c:chart xmlns:c="http://schemas.openxmlformats.org/drawingml/2006/chart" xmlns:r="http://schemas.openxmlformats.org/officeDocument/2006/relationships" r:id="rId10"/>
          </a:graphicData>
        </a:graphic>
      </p:graphicFrame>
      <p:sp>
        <p:nvSpPr>
          <p:cNvPr id="100" name="正方形/長方形 99"/>
          <p:cNvSpPr/>
          <p:nvPr/>
        </p:nvSpPr>
        <p:spPr>
          <a:xfrm>
            <a:off x="442798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660232"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427984"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660232"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427984"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660232"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427984"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9629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355976"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88224"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427984"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88224"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35597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88224"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35597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88224"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279879" y="2095626"/>
            <a:ext cx="4508146"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279878" y="3751040"/>
            <a:ext cx="450814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620688"/>
            <a:ext cx="8612602"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83593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16125" y="594480"/>
            <a:ext cx="3779811"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1124744"/>
            <a:ext cx="8424936" cy="41764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876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80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876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43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9841</Words>
  <Application>Microsoft Office PowerPoint</Application>
  <PresentationFormat>画面に合わせる (4:3)</PresentationFormat>
  <Paragraphs>2409</Paragraphs>
  <Slides>56</Slides>
  <Notes>52</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56</vt:i4>
      </vt:variant>
    </vt:vector>
  </HeadingPairs>
  <TitlesOfParts>
    <vt:vector size="59" baseType="lpstr">
      <vt:lpstr>Office テーマ</vt:lpstr>
      <vt:lpstr>2_Office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2019-08-21T04:50:25Z</dcterms:created>
  <dcterms:modified xsi:type="dcterms:W3CDTF">2019-08-21T04:51:04Z</dcterms:modified>
</cp:coreProperties>
</file>