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3" r:id="rId2"/>
  </p:sldMasterIdLst>
  <p:notesMasterIdLst>
    <p:notesMasterId r:id="rId59"/>
  </p:notesMasterIdLst>
  <p:sldIdLst>
    <p:sldId id="1082" r:id="rId3"/>
    <p:sldId id="1083" r:id="rId4"/>
    <p:sldId id="1084" r:id="rId5"/>
    <p:sldId id="1085" r:id="rId6"/>
    <p:sldId id="1086" r:id="rId7"/>
    <p:sldId id="1087" r:id="rId8"/>
    <p:sldId id="1088" r:id="rId9"/>
    <p:sldId id="1089" r:id="rId10"/>
    <p:sldId id="1090" r:id="rId11"/>
    <p:sldId id="1091" r:id="rId12"/>
    <p:sldId id="1092" r:id="rId13"/>
    <p:sldId id="1093" r:id="rId14"/>
    <p:sldId id="1094" r:id="rId15"/>
    <p:sldId id="1095" r:id="rId16"/>
    <p:sldId id="1096" r:id="rId17"/>
    <p:sldId id="1097" r:id="rId18"/>
    <p:sldId id="1098" r:id="rId19"/>
    <p:sldId id="1099" r:id="rId20"/>
    <p:sldId id="1100" r:id="rId21"/>
    <p:sldId id="1022" r:id="rId22"/>
    <p:sldId id="1023" r:id="rId23"/>
    <p:sldId id="1024" r:id="rId24"/>
    <p:sldId id="1025" r:id="rId25"/>
    <p:sldId id="1026" r:id="rId26"/>
    <p:sldId id="1062" r:id="rId27"/>
    <p:sldId id="1028" r:id="rId28"/>
    <p:sldId id="1029" r:id="rId29"/>
    <p:sldId id="1060" r:id="rId30"/>
    <p:sldId id="1031" r:id="rId31"/>
    <p:sldId id="1032" r:id="rId32"/>
    <p:sldId id="1033" r:id="rId33"/>
    <p:sldId id="1063" r:id="rId34"/>
    <p:sldId id="1064" r:id="rId35"/>
    <p:sldId id="1036" r:id="rId36"/>
    <p:sldId id="1037" r:id="rId37"/>
    <p:sldId id="1038" r:id="rId38"/>
    <p:sldId id="1039" r:id="rId39"/>
    <p:sldId id="1040" r:id="rId40"/>
    <p:sldId id="1041" r:id="rId41"/>
    <p:sldId id="1065" r:id="rId42"/>
    <p:sldId id="1066" r:id="rId43"/>
    <p:sldId id="1067" r:id="rId44"/>
    <p:sldId id="1068" r:id="rId45"/>
    <p:sldId id="1069" r:id="rId46"/>
    <p:sldId id="1070" r:id="rId47"/>
    <p:sldId id="1071" r:id="rId48"/>
    <p:sldId id="1072" r:id="rId49"/>
    <p:sldId id="1073" r:id="rId50"/>
    <p:sldId id="1074" r:id="rId51"/>
    <p:sldId id="1075" r:id="rId52"/>
    <p:sldId id="1076" r:id="rId53"/>
    <p:sldId id="1077" r:id="rId54"/>
    <p:sldId id="1078" r:id="rId55"/>
    <p:sldId id="1079" r:id="rId56"/>
    <p:sldId id="1080" r:id="rId57"/>
    <p:sldId id="1081" r:id="rId58"/>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99FF"/>
    <a:srgbClr val="FFCC66"/>
    <a:srgbClr val="33CC33"/>
    <a:srgbClr val="66FF33"/>
    <a:srgbClr val="99FF33"/>
    <a:srgbClr val="66FFFF"/>
    <a:srgbClr val="99FFCC"/>
    <a:srgbClr val="99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8921" autoAdjust="0"/>
  </p:normalViewPr>
  <p:slideViewPr>
    <p:cSldViewPr>
      <p:cViewPr>
        <p:scale>
          <a:sx n="75" d="100"/>
          <a:sy n="75" d="100"/>
        </p:scale>
        <p:origin x="-1206" y="-72"/>
      </p:cViewPr>
      <p:guideLst>
        <p:guide orient="horz" pos="2160"/>
        <p:guide pos="2880"/>
      </p:guideLst>
    </p:cSldViewPr>
  </p:slideViewPr>
  <p:outlineViewPr>
    <p:cViewPr>
      <p:scale>
        <a:sx n="33" d="100"/>
        <a:sy n="33" d="100"/>
      </p:scale>
      <p:origin x="0" y="60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ser>
        <c:dLbls>
          <c:showLegendKey val="0"/>
          <c:showVal val="0"/>
          <c:showCatName val="0"/>
          <c:showSerName val="0"/>
          <c:showPercent val="0"/>
          <c:showBubbleSize val="0"/>
        </c:dLbls>
        <c:axId val="99473920"/>
        <c:axId val="44915456"/>
      </c:radarChart>
      <c:catAx>
        <c:axId val="99473920"/>
        <c:scaling>
          <c:orientation val="minMax"/>
        </c:scaling>
        <c:delete val="0"/>
        <c:axPos val="b"/>
        <c:majorGridlines/>
        <c:majorTickMark val="out"/>
        <c:minorTickMark val="none"/>
        <c:tickLblPos val="nextTo"/>
        <c:txPr>
          <a:bodyPr/>
          <a:lstStyle/>
          <a:p>
            <a:pPr>
              <a:defRPr sz="700"/>
            </a:pPr>
            <a:endParaRPr lang="ja-JP"/>
          </a:p>
        </c:txPr>
        <c:crossAx val="44915456"/>
        <c:crosses val="autoZero"/>
        <c:auto val="1"/>
        <c:lblAlgn val="ctr"/>
        <c:lblOffset val="100"/>
        <c:noMultiLvlLbl val="0"/>
      </c:catAx>
      <c:valAx>
        <c:axId val="44915456"/>
        <c:scaling>
          <c:orientation val="maxMin"/>
          <c:max val="42"/>
          <c:min val="1"/>
        </c:scaling>
        <c:delete val="0"/>
        <c:axPos val="l"/>
        <c:majorGridlines/>
        <c:minorGridlines/>
        <c:numFmt formatCode="General" sourceLinked="1"/>
        <c:majorTickMark val="cross"/>
        <c:minorTickMark val="none"/>
        <c:tickLblPos val="none"/>
        <c:crossAx val="99473920"/>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ser>
        <c:dLbls>
          <c:showLegendKey val="0"/>
          <c:showVal val="0"/>
          <c:showCatName val="0"/>
          <c:showSerName val="0"/>
          <c:showPercent val="0"/>
          <c:showBubbleSize val="0"/>
        </c:dLbls>
        <c:axId val="99471872"/>
        <c:axId val="46228032"/>
      </c:radarChart>
      <c:catAx>
        <c:axId val="99471872"/>
        <c:scaling>
          <c:orientation val="minMax"/>
        </c:scaling>
        <c:delete val="0"/>
        <c:axPos val="b"/>
        <c:majorGridlines/>
        <c:majorTickMark val="out"/>
        <c:minorTickMark val="none"/>
        <c:tickLblPos val="nextTo"/>
        <c:txPr>
          <a:bodyPr/>
          <a:lstStyle/>
          <a:p>
            <a:pPr>
              <a:defRPr sz="700"/>
            </a:pPr>
            <a:endParaRPr lang="ja-JP"/>
          </a:p>
        </c:txPr>
        <c:crossAx val="46228032"/>
        <c:crosses val="autoZero"/>
        <c:auto val="1"/>
        <c:lblAlgn val="ctr"/>
        <c:lblOffset val="100"/>
        <c:noMultiLvlLbl val="0"/>
      </c:catAx>
      <c:valAx>
        <c:axId val="46228032"/>
        <c:scaling>
          <c:orientation val="maxMin"/>
          <c:max val="42"/>
          <c:min val="1"/>
        </c:scaling>
        <c:delete val="0"/>
        <c:axPos val="l"/>
        <c:majorGridlines/>
        <c:minorGridlines/>
        <c:numFmt formatCode="General" sourceLinked="1"/>
        <c:majorTickMark val="cross"/>
        <c:minorTickMark val="none"/>
        <c:tickLblPos val="none"/>
        <c:crossAx val="9947187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ser>
        <c:dLbls>
          <c:showLegendKey val="0"/>
          <c:showVal val="0"/>
          <c:showCatName val="0"/>
          <c:showSerName val="0"/>
          <c:showPercent val="0"/>
          <c:showBubbleSize val="0"/>
        </c:dLbls>
        <c:axId val="99474432"/>
        <c:axId val="46229760"/>
      </c:radarChart>
      <c:catAx>
        <c:axId val="99474432"/>
        <c:scaling>
          <c:orientation val="minMax"/>
        </c:scaling>
        <c:delete val="0"/>
        <c:axPos val="b"/>
        <c:majorGridlines/>
        <c:majorTickMark val="out"/>
        <c:minorTickMark val="none"/>
        <c:tickLblPos val="nextTo"/>
        <c:txPr>
          <a:bodyPr/>
          <a:lstStyle/>
          <a:p>
            <a:pPr>
              <a:defRPr sz="700"/>
            </a:pPr>
            <a:endParaRPr lang="ja-JP"/>
          </a:p>
        </c:txPr>
        <c:crossAx val="46229760"/>
        <c:crosses val="autoZero"/>
        <c:auto val="1"/>
        <c:lblAlgn val="ctr"/>
        <c:lblOffset val="100"/>
        <c:noMultiLvlLbl val="0"/>
      </c:catAx>
      <c:valAx>
        <c:axId val="46229760"/>
        <c:scaling>
          <c:orientation val="maxMin"/>
          <c:max val="42"/>
          <c:min val="1"/>
        </c:scaling>
        <c:delete val="0"/>
        <c:axPos val="l"/>
        <c:majorGridlines/>
        <c:minorGridlines/>
        <c:numFmt formatCode="General" sourceLinked="1"/>
        <c:majorTickMark val="cross"/>
        <c:minorTickMark val="none"/>
        <c:tickLblPos val="none"/>
        <c:crossAx val="9947443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ser>
        <c:dLbls>
          <c:showLegendKey val="0"/>
          <c:showVal val="0"/>
          <c:showCatName val="0"/>
          <c:showSerName val="0"/>
          <c:showPercent val="0"/>
          <c:showBubbleSize val="0"/>
        </c:dLbls>
        <c:axId val="213988864"/>
        <c:axId val="46239680"/>
      </c:radarChart>
      <c:catAx>
        <c:axId val="213988864"/>
        <c:scaling>
          <c:orientation val="minMax"/>
        </c:scaling>
        <c:delete val="0"/>
        <c:axPos val="b"/>
        <c:majorGridlines/>
        <c:majorTickMark val="out"/>
        <c:minorTickMark val="none"/>
        <c:tickLblPos val="nextTo"/>
        <c:txPr>
          <a:bodyPr/>
          <a:lstStyle/>
          <a:p>
            <a:pPr>
              <a:defRPr sz="700"/>
            </a:pPr>
            <a:endParaRPr lang="ja-JP"/>
          </a:p>
        </c:txPr>
        <c:crossAx val="46239680"/>
        <c:crosses val="autoZero"/>
        <c:auto val="1"/>
        <c:lblAlgn val="ctr"/>
        <c:lblOffset val="100"/>
        <c:noMultiLvlLbl val="0"/>
      </c:catAx>
      <c:valAx>
        <c:axId val="46239680"/>
        <c:scaling>
          <c:orientation val="maxMin"/>
          <c:max val="42"/>
          <c:min val="1"/>
        </c:scaling>
        <c:delete val="0"/>
        <c:axPos val="l"/>
        <c:majorGridlines/>
        <c:minorGridlines/>
        <c:numFmt formatCode="General" sourceLinked="1"/>
        <c:majorTickMark val="cross"/>
        <c:minorTickMark val="none"/>
        <c:tickLblPos val="none"/>
        <c:crossAx val="213988864"/>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ser>
        <c:dLbls>
          <c:showLegendKey val="0"/>
          <c:showVal val="0"/>
          <c:showCatName val="0"/>
          <c:showSerName val="0"/>
          <c:showPercent val="0"/>
          <c:showBubbleSize val="0"/>
        </c:dLbls>
        <c:axId val="213990400"/>
        <c:axId val="46243136"/>
      </c:radarChart>
      <c:catAx>
        <c:axId val="213990400"/>
        <c:scaling>
          <c:orientation val="minMax"/>
        </c:scaling>
        <c:delete val="0"/>
        <c:axPos val="b"/>
        <c:majorGridlines/>
        <c:majorTickMark val="out"/>
        <c:minorTickMark val="none"/>
        <c:tickLblPos val="nextTo"/>
        <c:txPr>
          <a:bodyPr/>
          <a:lstStyle/>
          <a:p>
            <a:pPr>
              <a:defRPr sz="700"/>
            </a:pPr>
            <a:endParaRPr lang="ja-JP"/>
          </a:p>
        </c:txPr>
        <c:crossAx val="46243136"/>
        <c:crosses val="autoZero"/>
        <c:auto val="1"/>
        <c:lblAlgn val="ctr"/>
        <c:lblOffset val="100"/>
        <c:noMultiLvlLbl val="0"/>
      </c:catAx>
      <c:valAx>
        <c:axId val="46243136"/>
        <c:scaling>
          <c:orientation val="maxMin"/>
          <c:max val="42"/>
          <c:min val="1"/>
        </c:scaling>
        <c:delete val="0"/>
        <c:axPos val="l"/>
        <c:majorGridlines/>
        <c:minorGridlines/>
        <c:numFmt formatCode="General" sourceLinked="1"/>
        <c:majorTickMark val="cross"/>
        <c:minorTickMark val="none"/>
        <c:tickLblPos val="none"/>
        <c:crossAx val="21399040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ser>
        <c:dLbls>
          <c:showLegendKey val="0"/>
          <c:showVal val="0"/>
          <c:showCatName val="0"/>
          <c:showSerName val="0"/>
          <c:showPercent val="0"/>
          <c:showBubbleSize val="0"/>
        </c:dLbls>
        <c:axId val="46432256"/>
        <c:axId val="74019904"/>
      </c:radarChart>
      <c:catAx>
        <c:axId val="46432256"/>
        <c:scaling>
          <c:orientation val="minMax"/>
        </c:scaling>
        <c:delete val="0"/>
        <c:axPos val="b"/>
        <c:majorGridlines/>
        <c:majorTickMark val="out"/>
        <c:minorTickMark val="none"/>
        <c:tickLblPos val="nextTo"/>
        <c:txPr>
          <a:bodyPr/>
          <a:lstStyle/>
          <a:p>
            <a:pPr>
              <a:defRPr sz="700"/>
            </a:pPr>
            <a:endParaRPr lang="ja-JP"/>
          </a:p>
        </c:txPr>
        <c:crossAx val="74019904"/>
        <c:crosses val="autoZero"/>
        <c:auto val="1"/>
        <c:lblAlgn val="ctr"/>
        <c:lblOffset val="100"/>
        <c:noMultiLvlLbl val="0"/>
      </c:catAx>
      <c:valAx>
        <c:axId val="74019904"/>
        <c:scaling>
          <c:orientation val="maxMin"/>
          <c:max val="42"/>
          <c:min val="1"/>
        </c:scaling>
        <c:delete val="0"/>
        <c:axPos val="l"/>
        <c:majorGridlines/>
        <c:minorGridlines/>
        <c:numFmt formatCode="General" sourceLinked="1"/>
        <c:majorTickMark val="cross"/>
        <c:minorTickMark val="none"/>
        <c:tickLblPos val="none"/>
        <c:crossAx val="46432256"/>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ser>
        <c:dLbls>
          <c:showLegendKey val="0"/>
          <c:showVal val="0"/>
          <c:showCatName val="0"/>
          <c:showSerName val="0"/>
          <c:showPercent val="0"/>
          <c:showBubbleSize val="0"/>
        </c:dLbls>
        <c:axId val="46432768"/>
        <c:axId val="74021632"/>
      </c:radarChart>
      <c:catAx>
        <c:axId val="46432768"/>
        <c:scaling>
          <c:orientation val="minMax"/>
        </c:scaling>
        <c:delete val="0"/>
        <c:axPos val="b"/>
        <c:majorGridlines/>
        <c:majorTickMark val="out"/>
        <c:minorTickMark val="none"/>
        <c:tickLblPos val="nextTo"/>
        <c:txPr>
          <a:bodyPr/>
          <a:lstStyle/>
          <a:p>
            <a:pPr>
              <a:defRPr sz="700"/>
            </a:pPr>
            <a:endParaRPr lang="ja-JP"/>
          </a:p>
        </c:txPr>
        <c:crossAx val="74021632"/>
        <c:crosses val="autoZero"/>
        <c:auto val="1"/>
        <c:lblAlgn val="ctr"/>
        <c:lblOffset val="100"/>
        <c:noMultiLvlLbl val="0"/>
      </c:catAx>
      <c:valAx>
        <c:axId val="74021632"/>
        <c:scaling>
          <c:orientation val="maxMin"/>
          <c:max val="42"/>
          <c:min val="1"/>
        </c:scaling>
        <c:delete val="0"/>
        <c:axPos val="l"/>
        <c:majorGridlines/>
        <c:minorGridlines/>
        <c:numFmt formatCode="General" sourceLinked="1"/>
        <c:majorTickMark val="cross"/>
        <c:minorTickMark val="none"/>
        <c:tickLblPos val="none"/>
        <c:crossAx val="46432768"/>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ser>
        <c:dLbls>
          <c:showLegendKey val="0"/>
          <c:showVal val="0"/>
          <c:showCatName val="0"/>
          <c:showSerName val="0"/>
          <c:showPercent val="0"/>
          <c:showBubbleSize val="0"/>
        </c:dLbls>
        <c:axId val="46433792"/>
        <c:axId val="44474944"/>
      </c:radarChart>
      <c:catAx>
        <c:axId val="46433792"/>
        <c:scaling>
          <c:orientation val="minMax"/>
        </c:scaling>
        <c:delete val="0"/>
        <c:axPos val="b"/>
        <c:majorGridlines/>
        <c:majorTickMark val="out"/>
        <c:minorTickMark val="none"/>
        <c:tickLblPos val="nextTo"/>
        <c:txPr>
          <a:bodyPr/>
          <a:lstStyle/>
          <a:p>
            <a:pPr>
              <a:defRPr sz="700"/>
            </a:pPr>
            <a:endParaRPr lang="ja-JP"/>
          </a:p>
        </c:txPr>
        <c:crossAx val="44474944"/>
        <c:crosses val="autoZero"/>
        <c:auto val="1"/>
        <c:lblAlgn val="ctr"/>
        <c:lblOffset val="100"/>
        <c:noMultiLvlLbl val="0"/>
      </c:catAx>
      <c:valAx>
        <c:axId val="44474944"/>
        <c:scaling>
          <c:orientation val="maxMin"/>
          <c:max val="42"/>
          <c:min val="1"/>
        </c:scaling>
        <c:delete val="0"/>
        <c:axPos val="l"/>
        <c:majorGridlines/>
        <c:minorGridlines/>
        <c:numFmt formatCode="General" sourceLinked="1"/>
        <c:majorTickMark val="cross"/>
        <c:minorTickMark val="none"/>
        <c:tickLblPos val="none"/>
        <c:crossAx val="4643379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【約30%】</c:v>
                </c:pt>
                <c:pt idx="1">
                  <c:v>それ以外【約70%】</c:v>
                </c:pt>
              </c:strCache>
            </c:strRef>
          </c:cat>
          <c:val>
            <c:numRef>
              <c:f>Sheet1!$B$2:$B$3</c:f>
              <c:numCache>
                <c:formatCode>General</c:formatCode>
                <c:ptCount val="2"/>
                <c:pt idx="0">
                  <c:v>270</c:v>
                </c:pt>
                <c:pt idx="1">
                  <c:v>613</c:v>
                </c:pt>
              </c:numCache>
            </c:numRef>
          </c:val>
          <c:extLst xmlns:c16r2="http://schemas.microsoft.com/office/drawing/2015/06/chart">
            <c:ext xmlns:c16="http://schemas.microsoft.com/office/drawing/2014/chart" uri="{C3380CC4-5D6E-409C-BE32-E72D297353CC}">
              <c16:uniqueId val="{00000000-8B39-431F-9621-DDA2F4A9817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CDC7C423-C216-4CFF-ACE3-AC0FCC6DE66B}" type="presOf" srcId="{B3C3E063-9894-44E9-B052-C96D84EA93B7}" destId="{B6098A84-39E6-4259-82A2-B492BBB0368F}" srcOrd="0" destOrd="1" presId="urn:microsoft.com/office/officeart/2005/8/layout/chevron2"/>
    <dgm:cxn modelId="{575C495A-57A1-4EE8-B29E-28E8639735C6}" srcId="{C214934C-DA12-4A94-B242-FD22DB0325AC}" destId="{4839135E-7AFD-4BE6-B065-73BA2EA5027F}" srcOrd="0" destOrd="0" parTransId="{99442563-5255-424D-B7B2-A23F2BAEDEA9}" sibTransId="{BC0D51EE-ED92-4456-802D-6276122021D2}"/>
    <dgm:cxn modelId="{E186A7E2-E235-409C-A42D-3218F6019567}" type="presOf" srcId="{0655DC4D-101C-48E3-8CF7-5BC59D6E518F}" destId="{8B86865A-C7FC-4871-91B7-17601E608C00}" srcOrd="0" destOrd="0" presId="urn:microsoft.com/office/officeart/2005/8/layout/chevron2"/>
    <dgm:cxn modelId="{1711B2DC-E1BF-445D-BA93-804A21FAAF9B}" type="presOf" srcId="{CBE9B4EE-1DAF-437F-B1F7-A78169498388}" destId="{263BD2CF-28C4-4092-9983-D3C77E96E283}" srcOrd="0" destOrd="0"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6C6C5911-5ED9-4B0C-B9BE-DBD25C92618E}" type="presOf" srcId="{C214934C-DA12-4A94-B242-FD22DB0325AC}" destId="{5BEEA8FB-E323-4F70-A874-92E633AEA525}" srcOrd="0" destOrd="0" presId="urn:microsoft.com/office/officeart/2005/8/layout/chevron2"/>
    <dgm:cxn modelId="{212EAC03-4B5E-44CB-94E6-33C6AE5AB133}" type="presOf" srcId="{86F754EC-A8E1-4159-8F76-FD6E0EDF4CFE}" destId="{B6098A84-39E6-4259-82A2-B492BBB0368F}"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7DFF3569-8657-427A-B287-2A9E291FC697}" type="presOf" srcId="{FF8B84D3-5758-4DD3-8157-34B1817C00B3}" destId="{E224F703-97E3-44B3-A6CE-B1CDDB0646DA}" srcOrd="0" destOrd="0"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2D3DDC6A-83F2-49A9-A2AD-AF50D47BB466}" type="presOf" srcId="{A9849E37-A3B7-4656-A047-A723D6B5CAB7}" destId="{1DF1873B-154B-4915-8178-8D74084BE029}" srcOrd="0" destOrd="1" presId="urn:microsoft.com/office/officeart/2005/8/layout/chevron2"/>
    <dgm:cxn modelId="{7B11D44A-C6F3-4AA1-9590-A0F3D8664A68}" type="presOf" srcId="{7E27BC4B-9BED-41F5-A06A-2F49958F34DF}" destId="{91F47603-AE00-436B-B4EE-2999C28EEAD2}" srcOrd="0" destOrd="0" presId="urn:microsoft.com/office/officeart/2005/8/layout/chevron2"/>
    <dgm:cxn modelId="{7BBF0786-E5CB-4B83-ACE3-2360E82855F3}" type="presOf" srcId="{4839135E-7AFD-4BE6-B065-73BA2EA5027F}" destId="{1DF1873B-154B-4915-8178-8D74084BE029}" srcOrd="0" destOrd="0" presId="urn:microsoft.com/office/officeart/2005/8/layout/chevron2"/>
    <dgm:cxn modelId="{85F23161-664B-437D-B4AB-2E644A862125}" type="presOf" srcId="{B0C8D4B9-7D74-4AEC-A2F5-84254DFDE1A4}" destId="{E224F703-97E3-44B3-A6CE-B1CDDB0646DA}"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A9EFF7E9-FEB2-47BA-B2A0-5DEA4E309905}" type="presParOf" srcId="{91F47603-AE00-436B-B4EE-2999C28EEAD2}" destId="{DF7A5F8E-B0A9-4DC8-9892-988BAF460BC4}" srcOrd="0" destOrd="0" presId="urn:microsoft.com/office/officeart/2005/8/layout/chevron2"/>
    <dgm:cxn modelId="{E6C4D7F9-066F-439E-B008-1D53309C19B2}" type="presParOf" srcId="{DF7A5F8E-B0A9-4DC8-9892-988BAF460BC4}" destId="{263BD2CF-28C4-4092-9983-D3C77E96E283}" srcOrd="0" destOrd="0" presId="urn:microsoft.com/office/officeart/2005/8/layout/chevron2"/>
    <dgm:cxn modelId="{35B75926-92F9-484F-9CCE-A86F5C4D4652}" type="presParOf" srcId="{DF7A5F8E-B0A9-4DC8-9892-988BAF460BC4}" destId="{B6098A84-39E6-4259-82A2-B492BBB0368F}" srcOrd="1" destOrd="0" presId="urn:microsoft.com/office/officeart/2005/8/layout/chevron2"/>
    <dgm:cxn modelId="{4C8E6988-3F86-4F34-BA03-9F87B9523FFF}" type="presParOf" srcId="{91F47603-AE00-436B-B4EE-2999C28EEAD2}" destId="{5FAE5572-3B4F-45BE-82DE-5B247BEB7B44}" srcOrd="1" destOrd="0" presId="urn:microsoft.com/office/officeart/2005/8/layout/chevron2"/>
    <dgm:cxn modelId="{5F9EBA01-382B-4389-9D8E-0187767BB739}" type="presParOf" srcId="{91F47603-AE00-436B-B4EE-2999C28EEAD2}" destId="{B4C53216-A7C8-4052-8166-1E9D1DCCFEE8}" srcOrd="2" destOrd="0" presId="urn:microsoft.com/office/officeart/2005/8/layout/chevron2"/>
    <dgm:cxn modelId="{B49AF4B1-C450-499D-8FBC-5C5F269D23C4}" type="presParOf" srcId="{B4C53216-A7C8-4052-8166-1E9D1DCCFEE8}" destId="{8B86865A-C7FC-4871-91B7-17601E608C00}" srcOrd="0" destOrd="0" presId="urn:microsoft.com/office/officeart/2005/8/layout/chevron2"/>
    <dgm:cxn modelId="{CB187E16-CB30-41EC-A857-2D7F4B60D69F}" type="presParOf" srcId="{B4C53216-A7C8-4052-8166-1E9D1DCCFEE8}" destId="{E224F703-97E3-44B3-A6CE-B1CDDB0646DA}" srcOrd="1" destOrd="0" presId="urn:microsoft.com/office/officeart/2005/8/layout/chevron2"/>
    <dgm:cxn modelId="{1E224935-48C6-4EE9-AB43-4D45967D5980}" type="presParOf" srcId="{91F47603-AE00-436B-B4EE-2999C28EEAD2}" destId="{D5F1CB35-D694-44B0-B3E6-9D1819A7E907}" srcOrd="3" destOrd="0" presId="urn:microsoft.com/office/officeart/2005/8/layout/chevron2"/>
    <dgm:cxn modelId="{064AD24D-FAC3-480C-8430-72B78D58A218}" type="presParOf" srcId="{91F47603-AE00-436B-B4EE-2999C28EEAD2}" destId="{9F8293BB-698E-4742-89B7-564E0DBA3B3C}" srcOrd="4" destOrd="0" presId="urn:microsoft.com/office/officeart/2005/8/layout/chevron2"/>
    <dgm:cxn modelId="{74DE6D7E-DDCD-47AE-B735-B9E02CC91CC2}" type="presParOf" srcId="{9F8293BB-698E-4742-89B7-564E0DBA3B3C}" destId="{5BEEA8FB-E323-4F70-A874-92E633AEA525}" srcOrd="0" destOrd="0" presId="urn:microsoft.com/office/officeart/2005/8/layout/chevron2"/>
    <dgm:cxn modelId="{3FD8FBA2-F165-4043-A2FD-6B743493AD3C}"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D2CF-28C4-4092-9983-D3C77E96E283}">
      <dsp:nvSpPr>
        <dsp:cNvPr id="0" name=""/>
        <dsp:cNvSpPr/>
      </dsp:nvSpPr>
      <dsp:spPr>
        <a:xfrm rot="5400000">
          <a:off x="-233439" y="235600"/>
          <a:ext cx="1556266" cy="1089386"/>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世界の中で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546853"/>
        <a:ext cx="1089386" cy="466880"/>
      </dsp:txXfrm>
    </dsp:sp>
    <dsp:sp modelId="{B6098A84-39E6-4259-82A2-B492BBB0368F}">
      <dsp:nvSpPr>
        <dsp:cNvPr id="0" name=""/>
        <dsp:cNvSpPr/>
      </dsp:nvSpPr>
      <dsp:spPr>
        <a:xfrm rot="5400000">
          <a:off x="3999346" y="-290779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kern="1200" dirty="0">
            <a:solidFill>
              <a:schemeClr val="tx1"/>
            </a:solidFill>
          </a:endParaRPr>
        </a:p>
      </dsp:txBody>
      <dsp:txXfrm rot="-5400000">
        <a:off x="1089387" y="51541"/>
        <a:ext cx="6782112" cy="912811"/>
      </dsp:txXfrm>
    </dsp:sp>
    <dsp:sp modelId="{8B86865A-C7FC-4871-91B7-17601E608C00}">
      <dsp:nvSpPr>
        <dsp:cNvPr id="0" name=""/>
        <dsp:cNvSpPr/>
      </dsp:nvSpPr>
      <dsp:spPr>
        <a:xfrm rot="5400000">
          <a:off x="-233439" y="1456578"/>
          <a:ext cx="1556266" cy="1089386"/>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日本の中で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1767831"/>
        <a:ext cx="1089386" cy="466880"/>
      </dsp:txXfrm>
    </dsp:sp>
    <dsp:sp modelId="{E224F703-97E3-44B3-A6CE-B1CDDB0646DA}">
      <dsp:nvSpPr>
        <dsp:cNvPr id="0" name=""/>
        <dsp:cNvSpPr/>
      </dsp:nvSpPr>
      <dsp:spPr>
        <a:xfrm rot="5400000">
          <a:off x="3999346" y="-1686835"/>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ts val="14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kern="1200" dirty="0">
            <a:solidFill>
              <a:schemeClr val="tx1"/>
            </a:solidFill>
          </a:endParaRPr>
        </a:p>
      </dsp:txBody>
      <dsp:txXfrm rot="-5400000">
        <a:off x="1089387" y="1272505"/>
        <a:ext cx="6782112" cy="912811"/>
      </dsp:txXfrm>
    </dsp:sp>
    <dsp:sp modelId="{5BEEA8FB-E323-4F70-A874-92E633AEA525}">
      <dsp:nvSpPr>
        <dsp:cNvPr id="0" name=""/>
        <dsp:cNvSpPr/>
      </dsp:nvSpPr>
      <dsp:spPr>
        <a:xfrm rot="5400000">
          <a:off x="-233439" y="2681773"/>
          <a:ext cx="1556266" cy="1089386"/>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180000" rIns="8890" bIns="8890" numCol="1" spcCol="1270" anchor="ctr" anchorCtr="0">
          <a:noAutofit/>
        </a:bodyPr>
        <a:lstStyle/>
        <a:p>
          <a:pPr lvl="0" algn="ctr" defTabSz="622300">
            <a:lnSpc>
              <a:spcPts val="1600"/>
            </a:lnSpc>
            <a:spcBef>
              <a:spcPct val="0"/>
            </a:spcBef>
            <a:spcAft>
              <a:spcPts val="0"/>
            </a:spcAft>
          </a:pPr>
          <a:r>
            <a:rPr kumimoji="1" lang="ja-JP" altLang="en-US" sz="1400" b="1" kern="1200" dirty="0" smtClean="0">
              <a:latin typeface="Meiryo UI" panose="020B0604030504040204" pitchFamily="50" charset="-128"/>
              <a:ea typeface="Meiryo UI" panose="020B0604030504040204" pitchFamily="50" charset="-128"/>
            </a:rPr>
            <a:t>住民にとって</a:t>
          </a:r>
          <a:endParaRPr kumimoji="1" lang="ja-JP" altLang="en-US" sz="1400" b="1" kern="1200" dirty="0">
            <a:latin typeface="Meiryo UI" panose="020B0604030504040204" pitchFamily="50" charset="-128"/>
            <a:ea typeface="Meiryo UI" panose="020B0604030504040204" pitchFamily="50" charset="-128"/>
          </a:endParaRPr>
        </a:p>
      </dsp:txBody>
      <dsp:txXfrm rot="-5400000">
        <a:off x="1" y="2993026"/>
        <a:ext cx="1089386" cy="466880"/>
      </dsp:txXfrm>
    </dsp:sp>
    <dsp:sp modelId="{1DF1873B-154B-4915-8178-8D74084BE029}">
      <dsp:nvSpPr>
        <dsp:cNvPr id="0" name=""/>
        <dsp:cNvSpPr/>
      </dsp:nvSpPr>
      <dsp:spPr>
        <a:xfrm rot="5400000">
          <a:off x="3999346" y="-44476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ct val="900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kern="1200" dirty="0">
            <a:solidFill>
              <a:schemeClr val="tx1"/>
            </a:solidFill>
          </a:endParaRPr>
        </a:p>
      </dsp:txBody>
      <dsp:txXfrm rot="-5400000">
        <a:off x="1089387" y="2514571"/>
        <a:ext cx="6782112" cy="912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372" tIns="45686" rIns="91372" bIns="4568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6" y="0"/>
            <a:ext cx="2949575" cy="496888"/>
          </a:xfrm>
          <a:prstGeom prst="rect">
            <a:avLst/>
          </a:prstGeom>
        </p:spPr>
        <p:txBody>
          <a:bodyPr vert="horz" lIns="91372" tIns="45686" rIns="91372" bIns="45686"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2019/8/21</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72" tIns="45686" rIns="91372" bIns="45686" rtlCol="0" anchor="ctr"/>
          <a:lstStyle/>
          <a:p>
            <a:pPr lvl="0"/>
            <a:endParaRPr lang="ja-JP" altLang="en-US" noProof="0"/>
          </a:p>
        </p:txBody>
      </p:sp>
      <p:sp>
        <p:nvSpPr>
          <p:cNvPr id="5" name="ノート プレースホルダー 4"/>
          <p:cNvSpPr>
            <a:spLocks noGrp="1"/>
          </p:cNvSpPr>
          <p:nvPr>
            <p:ph type="body" sz="quarter" idx="3"/>
          </p:nvPr>
        </p:nvSpPr>
        <p:spPr>
          <a:xfrm>
            <a:off x="681045" y="4721225"/>
            <a:ext cx="5445125" cy="4471988"/>
          </a:xfrm>
          <a:prstGeom prst="rect">
            <a:avLst/>
          </a:prstGeom>
        </p:spPr>
        <p:txBody>
          <a:bodyPr vert="horz" lIns="91372" tIns="45686" rIns="91372" bIns="4568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8" y="9440871"/>
            <a:ext cx="2949575" cy="496887"/>
          </a:xfrm>
          <a:prstGeom prst="rect">
            <a:avLst/>
          </a:prstGeom>
        </p:spPr>
        <p:txBody>
          <a:bodyPr vert="horz" lIns="91372" tIns="45686" rIns="91372" bIns="4568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6" y="9440871"/>
            <a:ext cx="2949575" cy="496887"/>
          </a:xfrm>
          <a:prstGeom prst="rect">
            <a:avLst/>
          </a:prstGeom>
        </p:spPr>
        <p:txBody>
          <a:bodyPr vert="horz" lIns="91372" tIns="45686" rIns="91372" bIns="45686"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33</a:t>
            </a:fld>
            <a:endParaRPr lang="ja-JP" altLang="en-US"/>
          </a:p>
        </p:txBody>
      </p:sp>
    </p:spTree>
    <p:extLst>
      <p:ext uri="{BB962C8B-B14F-4D97-AF65-F5344CB8AC3E}">
        <p14:creationId xmlns:p14="http://schemas.microsoft.com/office/powerpoint/2010/main" val="236712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5907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318112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7482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369714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777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7974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83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425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525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504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46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3721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0618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896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2019/8/21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2019/8/21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2019/8/21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2019/8/21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A94AE4A-267C-4466-A28E-AC7E1E0F70E0}" type="datetimeFigureOut">
              <a:rPr lang="ja-JP" altLang="en-US" smtClean="0">
                <a:solidFill>
                  <a:prstClr val="black">
                    <a:tint val="75000"/>
                  </a:prstClr>
                </a:solidFill>
                <a:latin typeface="Calibri"/>
                <a:ea typeface="ＭＳ Ｐゴシック"/>
              </a:rPr>
              <a:pPr fontAlgn="auto">
                <a:spcBef>
                  <a:spcPts val="0"/>
                </a:spcBef>
                <a:spcAft>
                  <a:spcPts val="0"/>
                </a:spcAft>
              </a:pPr>
              <a:t>2019/8/21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D3AEED7-4C65-4155-AD14-EEA4DD231FC3}"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798636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wmf"/><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emf"/><Relationship Id="rId1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image" Target="../media/image62.gif"/><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4.emf"/><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png"/><Relationship Id="rId9" Type="http://schemas.openxmlformats.org/officeDocument/2006/relationships/image" Target="../media/image82.png"/></Relationships>
</file>

<file path=ppt/slides/_rels/slide44.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3.jpeg"/><Relationship Id="rId7" Type="http://schemas.openxmlformats.org/officeDocument/2006/relationships/image" Target="../media/image86.png"/><Relationship Id="rId12"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89.png"/><Relationship Id="rId5" Type="http://schemas.openxmlformats.org/officeDocument/2006/relationships/image" Target="../media/image84.jpeg"/><Relationship Id="rId10" Type="http://schemas.openxmlformats.org/officeDocument/2006/relationships/image" Target="../media/image88.jpeg"/><Relationship Id="rId4" Type="http://schemas.microsoft.com/office/2007/relationships/hdphoto" Target="../media/hdphoto1.wdp"/><Relationship Id="rId9" Type="http://schemas.microsoft.com/office/2007/relationships/hdphoto" Target="../media/hdphoto2.wdp"/></Relationships>
</file>

<file path=ppt/slides/_rels/slide45.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png"/><Relationship Id="rId12" Type="http://schemas.openxmlformats.org/officeDocument/2006/relationships/image" Target="../media/image100.jpeg"/><Relationship Id="rId2"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94.jpeg"/><Relationship Id="rId11" Type="http://schemas.openxmlformats.org/officeDocument/2006/relationships/image" Target="../media/image99.jpeg"/><Relationship Id="rId5" Type="http://schemas.openxmlformats.org/officeDocument/2006/relationships/image" Target="../media/image93.jpeg"/><Relationship Id="rId10" Type="http://schemas.openxmlformats.org/officeDocument/2006/relationships/image" Target="../media/image98.jpeg"/><Relationship Id="rId4" Type="http://schemas.openxmlformats.org/officeDocument/2006/relationships/image" Target="../media/image92.png"/><Relationship Id="rId9" Type="http://schemas.openxmlformats.org/officeDocument/2006/relationships/image" Target="../media/image97.jpeg"/></Relationships>
</file>

<file path=ppt/slides/_rels/slide4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hyperlink" Target="http://www.city.osaka.lg.jp/kensetsu/cmsfiles/contents/0000377/377441/DSC_0968(2).jpg" TargetMode="Externa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image" Target="../media/image102.jpe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7.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image" Target="../media/image116.jpeg"/><Relationship Id="rId18" Type="http://schemas.openxmlformats.org/officeDocument/2006/relationships/image" Target="../media/image121.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20.png"/><Relationship Id="rId2" Type="http://schemas.openxmlformats.org/officeDocument/2006/relationships/notesSlide" Target="../notesSlides/notesSlide17.xml"/><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1.xml"/><Relationship Id="rId6" Type="http://schemas.openxmlformats.org/officeDocument/2006/relationships/image" Target="../media/image111.jpeg"/><Relationship Id="rId11" Type="http://schemas.openxmlformats.org/officeDocument/2006/relationships/image" Target="../media/image115.wmf"/><Relationship Id="rId5" Type="http://schemas.openxmlformats.org/officeDocument/2006/relationships/image" Target="../media/image110.jpeg"/><Relationship Id="rId15" Type="http://schemas.openxmlformats.org/officeDocument/2006/relationships/image" Target="../media/image118.jpeg"/><Relationship Id="rId10" Type="http://schemas.openxmlformats.org/officeDocument/2006/relationships/image" Target="../media/image114.jpeg"/><Relationship Id="rId19" Type="http://schemas.openxmlformats.org/officeDocument/2006/relationships/image" Target="../media/image122.png"/><Relationship Id="rId4" Type="http://schemas.openxmlformats.org/officeDocument/2006/relationships/image" Target="../media/image109.png"/><Relationship Id="rId9" Type="http://schemas.openxmlformats.org/officeDocument/2006/relationships/image" Target="../media/image54.wmf"/><Relationship Id="rId14" Type="http://schemas.openxmlformats.org/officeDocument/2006/relationships/image" Target="../media/image11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0" y="2064911"/>
            <a:ext cx="91535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smtClean="0">
                <a:latin typeface="Meiryo UI" pitchFamily="50" charset="-128"/>
                <a:ea typeface="Meiryo UI" pitchFamily="50" charset="-128"/>
                <a:cs typeface="Meiryo UI" pitchFamily="50" charset="-128"/>
              </a:rPr>
              <a:t>～副首都・大阪に</a:t>
            </a:r>
            <a:r>
              <a:rPr lang="ja-JP" altLang="en-US" sz="2400" dirty="0">
                <a:latin typeface="Meiryo UI" pitchFamily="50" charset="-128"/>
                <a:ea typeface="Meiryo UI" pitchFamily="50" charset="-128"/>
                <a:cs typeface="Meiryo UI" pitchFamily="50" charset="-128"/>
              </a:rPr>
              <a:t>向けた中長期的な取組み方向～</a:t>
            </a:r>
            <a:endParaRPr lang="en-US" altLang="ja-JP"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522920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平成</a:t>
            </a:r>
            <a:r>
              <a:rPr lang="en-US" altLang="ja-JP" sz="2400" dirty="0" smtClean="0">
                <a:latin typeface="Meiryo UI" pitchFamily="50" charset="-128"/>
                <a:ea typeface="Meiryo UI" pitchFamily="50" charset="-128"/>
                <a:cs typeface="Meiryo UI" pitchFamily="50" charset="-128"/>
              </a:rPr>
              <a:t>29</a:t>
            </a:r>
            <a:r>
              <a:rPr lang="ja-JP" altLang="en-US" sz="2400" dirty="0" smtClean="0">
                <a:latin typeface="Meiryo UI" pitchFamily="50" charset="-128"/>
                <a:ea typeface="Meiryo UI" pitchFamily="50" charset="-128"/>
                <a:cs typeface="Meiryo UI" pitchFamily="50" charset="-128"/>
              </a:rPr>
              <a:t>年３月</a:t>
            </a:r>
          </a:p>
        </p:txBody>
      </p:sp>
      <p:sp>
        <p:nvSpPr>
          <p:cNvPr id="5" name="テキスト ボックス 4"/>
          <p:cNvSpPr txBox="1">
            <a:spLocks noChangeArrowheads="1"/>
          </p:cNvSpPr>
          <p:nvPr/>
        </p:nvSpPr>
        <p:spPr bwMode="auto">
          <a:xfrm>
            <a:off x="749859" y="57817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Tree>
    <p:extLst>
      <p:ext uri="{BB962C8B-B14F-4D97-AF65-F5344CB8AC3E}">
        <p14:creationId xmlns:p14="http://schemas.microsoft.com/office/powerpoint/2010/main" val="28909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5536" y="692696"/>
            <a:ext cx="8496944"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179512"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12131543"/>
              </p:ext>
            </p:extLst>
          </p:nvPr>
        </p:nvGraphicFramePr>
        <p:xfrm>
          <a:off x="4860031" y="2617218"/>
          <a:ext cx="3903663" cy="1920879"/>
        </p:xfrm>
        <a:graphic>
          <a:graphicData uri="http://schemas.openxmlformats.org/drawingml/2006/table">
            <a:tbl>
              <a:tblPr firstRow="1" bandRow="1">
                <a:tableStyleId>{5940675A-B579-460E-94D1-54222C63F5DA}</a:tableStyleId>
              </a:tblPr>
              <a:tblGrid>
                <a:gridCol w="1122665"/>
                <a:gridCol w="533519"/>
                <a:gridCol w="519269"/>
                <a:gridCol w="631276"/>
                <a:gridCol w="465658"/>
                <a:gridCol w="631276"/>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2773695801"/>
              </p:ext>
            </p:extLst>
          </p:nvPr>
        </p:nvGraphicFramePr>
        <p:xfrm>
          <a:off x="4860031" y="4656779"/>
          <a:ext cx="3903663" cy="1920879"/>
        </p:xfrm>
        <a:graphic>
          <a:graphicData uri="http://schemas.openxmlformats.org/drawingml/2006/table">
            <a:tbl>
              <a:tblPr firstRow="1" bandRow="1">
                <a:tableStyleId>{5940675A-B579-460E-94D1-54222C63F5DA}</a:tableStyleId>
              </a:tblPr>
              <a:tblGrid>
                <a:gridCol w="1148027"/>
                <a:gridCol w="543358"/>
                <a:gridCol w="533209"/>
                <a:gridCol w="583718"/>
                <a:gridCol w="537993"/>
                <a:gridCol w="557358"/>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bl>
          </a:graphicData>
        </a:graphic>
      </p:graphicFrame>
      <p:sp>
        <p:nvSpPr>
          <p:cNvPr id="75" name="正方形/長方形 74"/>
          <p:cNvSpPr/>
          <p:nvPr/>
        </p:nvSpPr>
        <p:spPr>
          <a:xfrm>
            <a:off x="4644007" y="3121274"/>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571999" y="5209208"/>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71999" y="2348880"/>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709824" y="2329186"/>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09" y="2924944"/>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表 16"/>
          <p:cNvGraphicFramePr>
            <a:graphicFrameLocks noGrp="1"/>
          </p:cNvGraphicFramePr>
          <p:nvPr>
            <p:extLst>
              <p:ext uri="{D42A27DB-BD31-4B8C-83A1-F6EECF244321}">
                <p14:modId xmlns:p14="http://schemas.microsoft.com/office/powerpoint/2010/main" val="3702763679"/>
              </p:ext>
            </p:extLst>
          </p:nvPr>
        </p:nvGraphicFramePr>
        <p:xfrm>
          <a:off x="271309" y="5443238"/>
          <a:ext cx="4176712" cy="971551"/>
        </p:xfrm>
        <a:graphic>
          <a:graphicData uri="http://schemas.openxmlformats.org/drawingml/2006/table">
            <a:tbl>
              <a:tblPr firstRow="1" bandRow="1">
                <a:tableStyleId>{5940675A-B579-460E-94D1-54222C63F5DA}</a:tableStyleId>
              </a:tblPr>
              <a:tblGrid>
                <a:gridCol w="410470"/>
                <a:gridCol w="684119"/>
                <a:gridCol w="615707"/>
                <a:gridCol w="522407"/>
                <a:gridCol w="648003"/>
                <a:gridCol w="720003"/>
                <a:gridCol w="576003"/>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bl>
          </a:graphicData>
        </a:graphic>
      </p:graphicFrame>
      <p:sp>
        <p:nvSpPr>
          <p:cNvPr id="18" name="正方形/長方形 17"/>
          <p:cNvSpPr/>
          <p:nvPr/>
        </p:nvSpPr>
        <p:spPr>
          <a:xfrm>
            <a:off x="239962" y="2296926"/>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581178"/>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471989"/>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spTree>
    <p:extLst>
      <p:ext uri="{BB962C8B-B14F-4D97-AF65-F5344CB8AC3E}">
        <p14:creationId xmlns:p14="http://schemas.microsoft.com/office/powerpoint/2010/main" val="315780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20424884"/>
              </p:ext>
            </p:extLst>
          </p:nvPr>
        </p:nvGraphicFramePr>
        <p:xfrm>
          <a:off x="323528" y="2561992"/>
          <a:ext cx="8568952" cy="4251384"/>
        </p:xfrm>
        <a:graphic>
          <a:graphicData uri="http://schemas.openxmlformats.org/drawingml/2006/table">
            <a:tbl>
              <a:tblPr firstRow="1" bandRow="1">
                <a:tableStyleId>{5C22544A-7EE6-4342-B048-85BDC9FD1C3A}</a:tableStyleId>
              </a:tblPr>
              <a:tblGrid>
                <a:gridCol w="1872208"/>
                <a:gridCol w="3528392"/>
                <a:gridCol w="3168352"/>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bl>
          </a:graphicData>
        </a:graphic>
      </p:graphicFrame>
      <p:sp>
        <p:nvSpPr>
          <p:cNvPr id="10" name="正方形/長方形 9"/>
          <p:cNvSpPr/>
          <p:nvPr/>
        </p:nvSpPr>
        <p:spPr>
          <a:xfrm>
            <a:off x="7020272" y="2204864"/>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2276872"/>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2276872"/>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395536" y="692696"/>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同時被災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254145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35332"/>
            <a:ext cx="8353872"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372200" y="2636912"/>
            <a:ext cx="2449562"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センター、理化学研究所生命システム研究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センター、医薬基盤・健康・栄養研究所など</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世界トップレベルの大学・研究機関が立地し、</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一体となって北大阪バイオクラスターを形成。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520280"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）が稼動。</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363786" y="4620761"/>
            <a:ext cx="3829050"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377106" y="5462408"/>
            <a:ext cx="382905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87" name="Picture 67" descr="E:\My Documents\My Pictures\医薬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5188" name="Picture 68" descr="E:\My Documents\My Pictures\リチウム.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872481" y="6427947"/>
            <a:ext cx="1872208" cy="276999"/>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945287" y="4143108"/>
            <a:ext cx="1872208" cy="184666"/>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106"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395536" y="476672"/>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spTree>
    <p:extLst>
      <p:ext uri="{BB962C8B-B14F-4D97-AF65-F5344CB8AC3E}">
        <p14:creationId xmlns:p14="http://schemas.microsoft.com/office/powerpoint/2010/main" val="140463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16632"/>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0" descr="C:\Users\i4350461\Desktop\大阪の歴史\「天下の台所」のにぎわい（大阪城天守閣蔵）.bmp"/>
          <p:cNvPicPr>
            <a:picLocks noChangeAspect="1" noChangeArrowheads="1"/>
          </p:cNvPicPr>
          <p:nvPr/>
        </p:nvPicPr>
        <p:blipFill>
          <a:blip r:embed="rId2"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pic>
        <p:nvPicPr>
          <p:cNvPr id="7" name="Picture 21" descr="C:\Users\i4350461\Desktop\大阪の歴史\大阪万国博覧会（大阪府ホームペー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182792" y="2423906"/>
            <a:ext cx="381993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46635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199628" y="2420888"/>
            <a:ext cx="4876428"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。ここでは、社会的課題解決に向けて行う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14421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24467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a:t>
            </a:r>
            <a:r>
              <a:rPr lang="ja-JP" altLang="en-US" sz="900" dirty="0">
                <a:solidFill>
                  <a:srgbClr val="000000"/>
                </a:solidFill>
                <a:latin typeface="Meiryo UI" pitchFamily="50" charset="-128"/>
                <a:ea typeface="Meiryo UI" pitchFamily="50" charset="-128"/>
              </a:rPr>
              <a:t>寄附</a:t>
            </a:r>
            <a:r>
              <a:rPr lang="ja-JP" altLang="en-US" sz="900" dirty="0" smtClean="0">
                <a:solidFill>
                  <a:srgbClr val="000000"/>
                </a:solidFill>
                <a:latin typeface="Meiryo UI" pitchFamily="50" charset="-128"/>
                <a:ea typeface="Meiryo UI" pitchFamily="50" charset="-128"/>
              </a:rPr>
              <a:t>表明</a:t>
            </a:r>
            <a:endParaRPr lang="en-US" altLang="ja-JP" sz="900" dirty="0" smtClean="0">
              <a:solidFill>
                <a:srgbClr val="000000"/>
              </a:solidFill>
              <a:latin typeface="Meiryo UI" pitchFamily="50" charset="-128"/>
              <a:ea typeface="Meiryo UI" pitchFamily="50" charset="-128"/>
            </a:endParaRPr>
          </a:p>
        </p:txBody>
      </p:sp>
      <p:pic>
        <p:nvPicPr>
          <p:cNvPr id="4098" name="Picture 2" descr="C:\Users\i5627699\Desktop\グラフ.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0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8"/>
          <p:cNvSpPr txBox="1">
            <a:spLocks noChangeArrowheads="1"/>
          </p:cNvSpPr>
          <p:nvPr/>
        </p:nvSpPr>
        <p:spPr bwMode="auto">
          <a:xfrm>
            <a:off x="14136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645094527"/>
              </p:ext>
            </p:extLst>
          </p:nvPr>
        </p:nvGraphicFramePr>
        <p:xfrm>
          <a:off x="23037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15458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52033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94051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17951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49999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34786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1311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05249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23518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95536" y="548680"/>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spTree>
    <p:extLst>
      <p:ext uri="{BB962C8B-B14F-4D97-AF65-F5344CB8AC3E}">
        <p14:creationId xmlns:p14="http://schemas.microsoft.com/office/powerpoint/2010/main" val="125924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16125" y="594480"/>
            <a:ext cx="20516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な「機能面」、そして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年頃までに、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4030723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599023"/>
            <a:ext cx="1660414" cy="625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4154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40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4151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4990161" y="1820980"/>
            <a:ext cx="2501923" cy="313912"/>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6328"/>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04724"/>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82938" y="4906663"/>
            <a:ext cx="282264" cy="92284"/>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にふさわしい大都市制度への改革、府内市町村の基礎自治</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の充実、府域</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を超えた広域機能の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充実など</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570150" y="538068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648808" y="5385663"/>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802090" y="5373216"/>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604414"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44551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334425" y="5846688"/>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grpSp>
        <p:nvGrpSpPr>
          <p:cNvPr id="76" name="グループ化 75"/>
          <p:cNvGrpSpPr/>
          <p:nvPr/>
        </p:nvGrpSpPr>
        <p:grpSpPr>
          <a:xfrm>
            <a:off x="240030" y="397027"/>
            <a:ext cx="5844138" cy="4904181"/>
            <a:chOff x="251199" y="399700"/>
            <a:chExt cx="5839475" cy="5095286"/>
          </a:xfrm>
        </p:grpSpPr>
        <p:cxnSp>
          <p:nvCxnSpPr>
            <p:cNvPr id="14" name="直線コネクタ 13"/>
            <p:cNvCxnSpPr/>
            <p:nvPr/>
          </p:nvCxnSpPr>
          <p:spPr>
            <a:xfrm>
              <a:off x="4827138" y="3525679"/>
              <a:ext cx="1263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1199" y="399700"/>
              <a:ext cx="4523495" cy="21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1199" y="5490004"/>
              <a:ext cx="5832967" cy="4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090674" y="3525679"/>
              <a:ext cx="0" cy="1969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797157" y="421966"/>
              <a:ext cx="0" cy="3103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1199" y="421644"/>
              <a:ext cx="0" cy="506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二等辺三角形 80"/>
          <p:cNvSpPr/>
          <p:nvPr/>
        </p:nvSpPr>
        <p:spPr>
          <a:xfrm rot="10800000">
            <a:off x="1607146" y="351562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643644"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824572"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912768"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87345"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Tree>
    <p:extLst>
      <p:ext uri="{BB962C8B-B14F-4D97-AF65-F5344CB8AC3E}">
        <p14:creationId xmlns:p14="http://schemas.microsoft.com/office/powerpoint/2010/main" val="27595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7345154" cy="47667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456909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2315087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改革や特区による環境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34391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4"/>
          <p:cNvSpPr txBox="1">
            <a:spLocks noChangeArrowheads="1"/>
          </p:cNvSpPr>
          <p:nvPr/>
        </p:nvSpPr>
        <p:spPr bwMode="auto">
          <a:xfrm>
            <a:off x="5372705" y="6455475"/>
            <a:ext cx="3664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ja-JP" altLang="en-US" sz="800" dirty="0" smtClean="0">
                <a:solidFill>
                  <a:prstClr val="black"/>
                </a:solidFill>
                <a:latin typeface="Meiryo UI" pitchFamily="50" charset="-128"/>
                <a:ea typeface="Meiryo UI" pitchFamily="50" charset="-128"/>
                <a:cs typeface="Meiryo UI" pitchFamily="50" charset="-128"/>
              </a:rPr>
              <a:t>出典</a:t>
            </a:r>
            <a:r>
              <a:rPr lang="ja-JP" altLang="en-US" sz="800" dirty="0">
                <a:solidFill>
                  <a:prstClr val="black"/>
                </a:solidFill>
                <a:latin typeface="Meiryo UI" pitchFamily="50" charset="-128"/>
                <a:ea typeface="Meiryo UI" pitchFamily="50" charset="-128"/>
                <a:cs typeface="Meiryo UI" pitchFamily="50" charset="-128"/>
              </a:rPr>
              <a:t>：関西高速道路ネットワーク推進協</a:t>
            </a:r>
            <a:r>
              <a:rPr lang="ja-JP" altLang="en-US" sz="800" dirty="0" smtClean="0">
                <a:solidFill>
                  <a:prstClr val="black"/>
                </a:solidFill>
                <a:latin typeface="Meiryo UI" pitchFamily="50" charset="-128"/>
                <a:ea typeface="Meiryo UI" pitchFamily="50" charset="-128"/>
                <a:cs typeface="Meiryo UI" pitchFamily="50" charset="-128"/>
              </a:rPr>
              <a:t>議会資料より作成　</a:t>
            </a:r>
            <a:endParaRPr lang="en-US" altLang="ja-JP" sz="800" dirty="0" smtClean="0">
              <a:solidFill>
                <a:prstClr val="black"/>
              </a:solidFill>
              <a:latin typeface="Meiryo UI" pitchFamily="50" charset="-128"/>
              <a:ea typeface="Meiryo UI" pitchFamily="50" charset="-128"/>
              <a:cs typeface="Meiryo UI" pitchFamily="50" charset="-128"/>
            </a:endParaRPr>
          </a:p>
          <a:p>
            <a:pPr eaLnBrk="1" fontAlgn="auto" hangingPunct="1">
              <a:spcBef>
                <a:spcPct val="0"/>
              </a:spcBef>
              <a:spcAft>
                <a:spcPts val="0"/>
              </a:spcAft>
              <a:buFontTx/>
              <a:buNone/>
            </a:pPr>
            <a:r>
              <a:rPr lang="ja-JP" altLang="en-US" sz="800" dirty="0" smtClean="0">
                <a:solidFill>
                  <a:prstClr val="black"/>
                </a:solidFill>
                <a:latin typeface="Meiryo UI" pitchFamily="50" charset="-128"/>
                <a:ea typeface="Meiryo UI" pitchFamily="50" charset="-128"/>
                <a:cs typeface="Meiryo UI" pitchFamily="50" charset="-128"/>
              </a:rPr>
              <a:t>　　　　　　　　　　　　　　　　　　　　　　　　　　　　　　　　　　</a:t>
            </a:r>
            <a:r>
              <a:rPr lang="en-US" altLang="ja-JP" sz="800" dirty="0" smtClean="0">
                <a:solidFill>
                  <a:prstClr val="black"/>
                </a:solidFill>
                <a:latin typeface="Meiryo UI" pitchFamily="50" charset="-128"/>
                <a:ea typeface="Meiryo UI" pitchFamily="50" charset="-128"/>
                <a:cs typeface="Meiryo UI" pitchFamily="50" charset="-128"/>
              </a:rPr>
              <a:t>※</a:t>
            </a:r>
            <a:r>
              <a:rPr lang="ja-JP" altLang="en-US" sz="800" dirty="0" smtClean="0">
                <a:solidFill>
                  <a:prstClr val="black"/>
                </a:solidFill>
                <a:latin typeface="Meiryo UI" pitchFamily="50" charset="-128"/>
                <a:ea typeface="Meiryo UI" pitchFamily="50" charset="-128"/>
                <a:cs typeface="Meiryo UI" pitchFamily="50" charset="-128"/>
              </a:rPr>
              <a:t>年次は年度表記　　　</a:t>
            </a:r>
            <a:endParaRPr lang="ja-JP" altLang="en-US" sz="800" dirty="0">
              <a:solidFill>
                <a:prstClr val="black"/>
              </a:solidFill>
              <a:latin typeface="Meiryo UI" pitchFamily="50" charset="-128"/>
              <a:ea typeface="Meiryo UI" pitchFamily="50" charset="-128"/>
              <a:cs typeface="Meiryo UI" pitchFamily="50" charset="-128"/>
            </a:endParaRPr>
          </a:p>
        </p:txBody>
      </p:sp>
      <p:pic>
        <p:nvPicPr>
          <p:cNvPr id="18" name="Picture 2" descr="\\Kefoasv1\2016\d地域連携部\国土・広域基盤\２．高速道路\関西高速道路ネットワーク推進協議会\パンフレット\160823使用版について\160801②ＭＣ＆Ｐ桑田氏より\160801道路整備パンフ画像\関西圏.jpg"/>
          <p:cNvPicPr>
            <a:picLocks noChangeAspect="1" noChangeArrowheads="1"/>
          </p:cNvPicPr>
          <p:nvPr/>
        </p:nvPicPr>
        <p:blipFill>
          <a:blip r:embed="rId3" cstate="print"/>
          <a:srcRect/>
          <a:stretch>
            <a:fillRect/>
          </a:stretch>
        </p:blipFill>
        <p:spPr bwMode="auto">
          <a:xfrm>
            <a:off x="5479580" y="3126954"/>
            <a:ext cx="3484908" cy="3398390"/>
          </a:xfrm>
          <a:prstGeom prst="rect">
            <a:avLst/>
          </a:prstGeom>
          <a:noFill/>
        </p:spPr>
      </p:pic>
      <p:sp>
        <p:nvSpPr>
          <p:cNvPr id="3" name="正方形/長方形 2"/>
          <p:cNvSpPr/>
          <p:nvPr/>
        </p:nvSpPr>
        <p:spPr>
          <a:xfrm>
            <a:off x="323528" y="116632"/>
            <a:ext cx="2558714" cy="369332"/>
          </a:xfrm>
          <a:prstGeom prst="rect">
            <a:avLst/>
          </a:prstGeom>
        </p:spPr>
        <p:txBody>
          <a:bodyPr wrap="non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67631" y="817418"/>
            <a:ext cx="8568865" cy="1085625"/>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0625" y="436533"/>
            <a:ext cx="3665311"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4" descr="\\Kefoasv1\2016\d地域連携部\国土・広域基盤\２．高速道路\関西高速道路ネットワーク推進協議会\パンフレット\160823使用版について\160801②ＭＣ＆Ｐ桑田氏より\160801道路整備パンフ画像\中部圏.jpg"/>
          <p:cNvPicPr>
            <a:picLocks noChangeAspect="1" noChangeArrowheads="1"/>
          </p:cNvPicPr>
          <p:nvPr/>
        </p:nvPicPr>
        <p:blipFill>
          <a:blip r:embed="rId4" cstate="print"/>
          <a:srcRect/>
          <a:stretch>
            <a:fillRect/>
          </a:stretch>
        </p:blipFill>
        <p:spPr bwMode="auto">
          <a:xfrm>
            <a:off x="827583" y="4633115"/>
            <a:ext cx="1989419" cy="1941957"/>
          </a:xfrm>
          <a:prstGeom prst="rect">
            <a:avLst/>
          </a:prstGeom>
          <a:noFill/>
        </p:spPr>
      </p:pic>
      <p:pic>
        <p:nvPicPr>
          <p:cNvPr id="24" name="Picture 3" descr="\\Kefoasv1\2016\d地域連携部\国土・広域基盤\２．高速道路\関西高速道路ネットワーク推進協議会\パンフレット\160823使用版について\160801②ＭＣ＆Ｐ桑田氏より\160801道路整備パンフ画像\首都圏.jpg"/>
          <p:cNvPicPr>
            <a:picLocks noChangeAspect="1" noChangeArrowheads="1"/>
          </p:cNvPicPr>
          <p:nvPr/>
        </p:nvPicPr>
        <p:blipFill>
          <a:blip r:embed="rId5" cstate="print"/>
          <a:srcRect/>
          <a:stretch>
            <a:fillRect/>
          </a:stretch>
        </p:blipFill>
        <p:spPr bwMode="auto">
          <a:xfrm>
            <a:off x="3203848" y="4593459"/>
            <a:ext cx="2026600" cy="1978251"/>
          </a:xfrm>
          <a:prstGeom prst="rect">
            <a:avLst/>
          </a:prstGeom>
          <a:noFill/>
        </p:spPr>
      </p:pic>
      <p:grpSp>
        <p:nvGrpSpPr>
          <p:cNvPr id="9" name="グループ化 8"/>
          <p:cNvGrpSpPr/>
          <p:nvPr/>
        </p:nvGrpSpPr>
        <p:grpSpPr>
          <a:xfrm>
            <a:off x="5796136" y="3509931"/>
            <a:ext cx="2741795" cy="2824194"/>
            <a:chOff x="5806881" y="3116396"/>
            <a:chExt cx="2809559" cy="2877016"/>
          </a:xfrm>
        </p:grpSpPr>
        <p:sp>
          <p:nvSpPr>
            <p:cNvPr id="4" name="四角形吹き出し 3"/>
            <p:cNvSpPr/>
            <p:nvPr/>
          </p:nvSpPr>
          <p:spPr>
            <a:xfrm>
              <a:off x="7113616" y="3116396"/>
              <a:ext cx="606773" cy="90872"/>
            </a:xfrm>
            <a:prstGeom prst="wedgeRectCallout">
              <a:avLst>
                <a:gd name="adj1" fmla="val 22488"/>
                <a:gd name="adj2" fmla="val 10548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四角形吹き出し 18"/>
            <p:cNvSpPr/>
            <p:nvPr/>
          </p:nvSpPr>
          <p:spPr>
            <a:xfrm>
              <a:off x="7946724" y="3281196"/>
              <a:ext cx="669716" cy="90872"/>
            </a:xfrm>
            <a:prstGeom prst="wedgeRectCallout">
              <a:avLst>
                <a:gd name="adj1" fmla="val -24416"/>
                <a:gd name="adj2" fmla="val 10898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2023</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四角形吹き出し 19"/>
            <p:cNvSpPr/>
            <p:nvPr/>
          </p:nvSpPr>
          <p:spPr>
            <a:xfrm>
              <a:off x="6597508" y="5869131"/>
              <a:ext cx="463763" cy="124281"/>
            </a:xfrm>
            <a:prstGeom prst="wedgeRectCallout">
              <a:avLst>
                <a:gd name="adj1" fmla="val -27385"/>
                <a:gd name="adj2" fmla="val -83184"/>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a:t>
              </a:r>
              <a:endParaRPr lang="ja-JP" altLang="en-US" sz="600" strike="sngStrike" dirty="0">
                <a:solidFill>
                  <a:srgbClr val="FF0000"/>
                </a:solidFill>
                <a:latin typeface="HG丸ｺﾞｼｯｸM-PRO" panose="020F0600000000000000" pitchFamily="50" charset="-128"/>
                <a:ea typeface="HG丸ｺﾞｼｯｸM-PRO" panose="020F0600000000000000" pitchFamily="50" charset="-128"/>
              </a:endParaRPr>
            </a:p>
          </p:txBody>
        </p:sp>
        <p:sp>
          <p:nvSpPr>
            <p:cNvPr id="26" name="四角形吹き出し 25"/>
            <p:cNvSpPr/>
            <p:nvPr/>
          </p:nvSpPr>
          <p:spPr>
            <a:xfrm rot="18316972">
              <a:off x="7676107" y="5222647"/>
              <a:ext cx="645258" cy="127567"/>
            </a:xfrm>
            <a:prstGeom prst="wedgeRectCallout">
              <a:avLst>
                <a:gd name="adj1" fmla="val 24640"/>
                <a:gd name="adj2" fmla="val 11963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a:t>
              </a:r>
              <a:r>
                <a:rPr lang="en-US" altLang="ja-JP" sz="600" dirty="0">
                  <a:solidFill>
                    <a:prstClr val="black"/>
                  </a:solidFill>
                  <a:latin typeface="HG丸ｺﾞｼｯｸM-PRO" panose="020F0600000000000000" pitchFamily="50" charset="-128"/>
                  <a:ea typeface="HG丸ｺﾞｼｯｸM-PRO" panose="020F0600000000000000" pitchFamily="50" charset="-128"/>
                </a:rPr>
                <a:t>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四角形吹き出し 26"/>
            <p:cNvSpPr/>
            <p:nvPr/>
          </p:nvSpPr>
          <p:spPr>
            <a:xfrm>
              <a:off x="7308303" y="3778941"/>
              <a:ext cx="638421" cy="104036"/>
            </a:xfrm>
            <a:prstGeom prst="wedgeRectCallout">
              <a:avLst>
                <a:gd name="adj1" fmla="val -18435"/>
                <a:gd name="adj2" fmla="val 17087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四角形吹き出し 27"/>
            <p:cNvSpPr/>
            <p:nvPr/>
          </p:nvSpPr>
          <p:spPr>
            <a:xfrm>
              <a:off x="5806881" y="4398153"/>
              <a:ext cx="447075" cy="107522"/>
            </a:xfrm>
            <a:prstGeom prst="wedgeRectCallout">
              <a:avLst>
                <a:gd name="adj1" fmla="val 46691"/>
                <a:gd name="adj2" fmla="val -16267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四角形吹き出し 28"/>
            <p:cNvSpPr/>
            <p:nvPr/>
          </p:nvSpPr>
          <p:spPr>
            <a:xfrm>
              <a:off x="7232717" y="4220190"/>
              <a:ext cx="368572" cy="172181"/>
            </a:xfrm>
            <a:prstGeom prst="wedgeRectCallout">
              <a:avLst>
                <a:gd name="adj1" fmla="val 11622"/>
                <a:gd name="adj2" fmla="val 9369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lnSpc>
                  <a:spcPts val="600"/>
                </a:lnSpc>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2019</a:t>
              </a:r>
            </a:p>
            <a:p>
              <a:pPr algn="ctr" fontAlgn="auto">
                <a:lnSpc>
                  <a:spcPts val="600"/>
                </a:lnSpc>
                <a:spcBef>
                  <a:spcPts val="0"/>
                </a:spcBef>
                <a:spcAft>
                  <a:spcPts val="0"/>
                </a:spcAft>
              </a:pP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30" name="正方形/長方形 29"/>
          <p:cNvSpPr/>
          <p:nvPr/>
        </p:nvSpPr>
        <p:spPr>
          <a:xfrm>
            <a:off x="323528" y="1988840"/>
            <a:ext cx="8712968" cy="1107996"/>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道路である阪神</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高速大和川線や淀川左岸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高速道路ネットワークの整備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○より利用しやすい高速道路料金の導入</a:t>
            </a:r>
            <a:endParaRPr lang="en-US" altLang="ja-JP" sz="12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3302694"/>
            <a:ext cx="4849139" cy="846386"/>
          </a:xfrm>
          <a:prstGeom prst="rect">
            <a:avLst/>
          </a:prstGeom>
          <a:ln>
            <a:solidFill>
              <a:schemeClr val="tx1"/>
            </a:solidFill>
          </a:ln>
        </p:spPr>
        <p:txBody>
          <a:bodyPr wrap="square">
            <a:spAutoFit/>
          </a:bodyPr>
          <a:lstStyle/>
          <a:p>
            <a:pPr fontAlgn="auto">
              <a:spcBef>
                <a:spcPts val="0"/>
              </a:spcBef>
              <a:spcAft>
                <a:spcPts val="0"/>
              </a:spcAft>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左岸線延伸部など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道路の整備を進め、都心部で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572000" y="19020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18</a:t>
            </a:fld>
            <a:endParaRPr lang="ja-JP" altLang="en-US" sz="1200" dirty="0"/>
          </a:p>
        </p:txBody>
      </p:sp>
    </p:spTree>
    <p:extLst>
      <p:ext uri="{BB962C8B-B14F-4D97-AF65-F5344CB8AC3E}">
        <p14:creationId xmlns:p14="http://schemas.microsoft.com/office/powerpoint/2010/main" val="3483834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5879715" y="692696"/>
            <a:ext cx="1030717" cy="20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smtClean="0">
                <a:solidFill>
                  <a:prstClr val="black"/>
                </a:solidFill>
                <a:latin typeface="Meiryo UI" pitchFamily="50" charset="-128"/>
                <a:ea typeface="Meiryo UI" pitchFamily="50" charset="-128"/>
                <a:cs typeface="Meiryo UI" pitchFamily="50" charset="-128"/>
              </a:rPr>
              <a:t>公共交通戦略</a:t>
            </a:r>
            <a:r>
              <a:rPr lang="en-US" altLang="ja-JP" sz="900" b="1" dirty="0" smtClean="0">
                <a:solidFill>
                  <a:prstClr val="black"/>
                </a:solidFill>
                <a:latin typeface="Meiryo UI" pitchFamily="50" charset="-128"/>
                <a:ea typeface="Meiryo UI" pitchFamily="50" charset="-128"/>
                <a:cs typeface="Meiryo UI" pitchFamily="50" charset="-128"/>
              </a:rPr>
              <a:t>4</a:t>
            </a:r>
            <a:r>
              <a:rPr lang="ja-JP" altLang="en-US" sz="900" b="1" dirty="0" smtClean="0">
                <a:solidFill>
                  <a:prstClr val="black"/>
                </a:solidFill>
                <a:latin typeface="Meiryo UI" pitchFamily="50" charset="-128"/>
                <a:ea typeface="Meiryo UI" pitchFamily="50" charset="-128"/>
                <a:cs typeface="Meiryo UI" pitchFamily="50" charset="-128"/>
              </a:rPr>
              <a:t>路線</a:t>
            </a:r>
            <a:r>
              <a:rPr lang="en-US" altLang="ja-JP" sz="900" b="1" dirty="0" smtClean="0">
                <a:solidFill>
                  <a:prstClr val="black"/>
                </a:solidFill>
                <a:latin typeface="Meiryo UI" pitchFamily="50" charset="-128"/>
                <a:ea typeface="Meiryo UI" pitchFamily="50" charset="-128"/>
                <a:cs typeface="Meiryo UI" pitchFamily="50" charset="-128"/>
              </a:rPr>
              <a:t>】</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19" name="テキスト ボックス 4"/>
          <p:cNvSpPr txBox="1">
            <a:spLocks noChangeArrowheads="1"/>
          </p:cNvSpPr>
          <p:nvPr/>
        </p:nvSpPr>
        <p:spPr bwMode="auto">
          <a:xfrm>
            <a:off x="6002162" y="3393364"/>
            <a:ext cx="21999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smtClean="0">
                <a:solidFill>
                  <a:prstClr val="black"/>
                </a:solidFill>
                <a:latin typeface="Meiryo UI" pitchFamily="50" charset="-128"/>
                <a:ea typeface="Meiryo UI" pitchFamily="50" charset="-128"/>
                <a:cs typeface="Meiryo UI" pitchFamily="50" charset="-128"/>
              </a:rPr>
              <a:t>　　　　　　出典：大阪府</a:t>
            </a:r>
            <a:r>
              <a:rPr lang="ja-JP" altLang="en-US" sz="800" b="1" dirty="0" smtClean="0">
                <a:solidFill>
                  <a:srgbClr val="FF0000"/>
                </a:solidFill>
                <a:latin typeface="Meiryo UI" pitchFamily="50" charset="-128"/>
                <a:ea typeface="Meiryo UI" pitchFamily="50" charset="-128"/>
                <a:cs typeface="Meiryo UI" pitchFamily="50" charset="-128"/>
              </a:rPr>
              <a:t>　</a:t>
            </a:r>
            <a:r>
              <a:rPr lang="ja-JP" altLang="en-US" sz="800" dirty="0" smtClean="0">
                <a:solidFill>
                  <a:prstClr val="black"/>
                </a:solidFill>
                <a:latin typeface="Meiryo UI" pitchFamily="50" charset="-128"/>
                <a:ea typeface="Meiryo UI" pitchFamily="50" charset="-128"/>
                <a:cs typeface="Meiryo UI" pitchFamily="50" charset="-128"/>
              </a:rPr>
              <a:t>「公共交通戦略」</a:t>
            </a:r>
            <a:endParaRPr lang="en-US" altLang="ja-JP" sz="800" dirty="0" smtClean="0">
              <a:solidFill>
                <a:prstClr val="black"/>
              </a:solidFill>
              <a:latin typeface="Meiryo UI" pitchFamily="50" charset="-128"/>
              <a:ea typeface="Meiryo UI" pitchFamily="50" charset="-128"/>
              <a:cs typeface="Meiryo UI" pitchFamily="50" charset="-128"/>
            </a:endParaRPr>
          </a:p>
        </p:txBody>
      </p:sp>
      <p:pic>
        <p:nvPicPr>
          <p:cNvPr id="2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87" t="1598" b="34026"/>
          <a:stretch/>
        </p:blipFill>
        <p:spPr bwMode="auto">
          <a:xfrm>
            <a:off x="5796136" y="981364"/>
            <a:ext cx="2927590" cy="23400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a:xfrm>
            <a:off x="395536" y="648043"/>
            <a:ext cx="5400599" cy="1292662"/>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②鉄道ネットワークの充実・機能強化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年策定）の策定（戦略</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北大阪急行延伸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年度開業目標）、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大阪モノレール延伸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年開業目標）など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83567" y="1798216"/>
            <a:ext cx="5112567" cy="1231106"/>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○関空アクセス改善にも資するなにわ筋線の事業化など鉄道ネットワークの充実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強化をめざす。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○大阪市営地下鉄の株式会社化（民営化）を進め、関西圏の鉄道網の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して乗継ぎ時の移動負担軽減などの観点でさらなる利用者の利便性向上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図り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、大阪経済の活性化・成長をめざす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95536" y="3251537"/>
            <a:ext cx="5256584" cy="923330"/>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15216" y="4191928"/>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395536" y="4953029"/>
            <a:ext cx="7128791" cy="1477328"/>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○阪神港が国際コンテナ戦略港湾に選定（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○阪神港の港湾運営会社「阪神国際港湾株式会社」設立（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○「阪神国際港湾株式会社」が国の出資を受けて、特定港湾運営会社となる（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701254" y="6064260"/>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19</a:t>
            </a:fld>
            <a:endParaRPr lang="ja-JP" altLang="en-US" sz="1200" dirty="0"/>
          </a:p>
        </p:txBody>
      </p:sp>
    </p:spTree>
    <p:extLst>
      <p:ext uri="{BB962C8B-B14F-4D97-AF65-F5344CB8AC3E}">
        <p14:creationId xmlns:p14="http://schemas.microsoft.com/office/powerpoint/2010/main" val="1684143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232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43707"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410462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1814" y="556898"/>
            <a:ext cx="8552674" cy="858674"/>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417714"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8" name="正方形/長方形 7"/>
          <p:cNvSpPr/>
          <p:nvPr/>
        </p:nvSpPr>
        <p:spPr>
          <a:xfrm>
            <a:off x="244630" y="1415571"/>
            <a:ext cx="7528754"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①安全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2430" y="1677567"/>
            <a:ext cx="8671987" cy="1292662"/>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○大規模災害への対応力強化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○大阪府・大阪市消防学校の一体的運用＜平成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○府内消防本部の広域化・連携強化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消防本部の広域化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指令共同運用等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30785" y="2949200"/>
            <a:ext cx="7861930" cy="1569660"/>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○副首都としてあるべき消防・防災のあり方検討・・・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副首都推進本部事務局等による検討</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（論点）①西日本の危機管理と、副首都・大阪の安心・安全を支える消防力　②首都機能バックアップ機能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○大阪の消防力の強化・・・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消防力強化のための勉強会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）等による検討</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（論点）①少子高齢化、人口減少、大規模災害などに対応できる大阪の消防力の強化（広域化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と消防</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本部間</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水平連携強化の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取組み検討）②全国規模での応援活動が必要になる大規模災害時に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備える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べき大阪の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消防力　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29978" y="4558420"/>
            <a:ext cx="8259925" cy="892552"/>
          </a:xfrm>
          <a:prstGeom prst="rect">
            <a:avLst/>
          </a:prstGeom>
        </p:spPr>
        <p:txBody>
          <a:bodyPr wrap="square">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公衆</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○府立公衆衛生研究所と市立環境科学研究所による人事交流や合同セミナーの実施</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○インフルエンザやエイズ等の感染症、食中毒等の予防</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など公衆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衛生分野における啓発活動の共同実施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30125" y="5417580"/>
            <a:ext cx="7861930" cy="1369606"/>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に大阪府・大阪市共同設置の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を創設</a:t>
            </a:r>
            <a:endParaRPr lang="en-US" altLang="ja-JP" sz="130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統合の効果や独法化のメリットを活かしつつ、健康危機事象への対応力強化、学術分野・産業界への支援・</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体制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の確立等、西日本</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の中核的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な地方衛生研究所に相応しい機能を備えた研究所づくりを推進</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○統合後の研究所機能が最大限発揮できるよう一元化施設を整備</a:t>
            </a: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690" y="4689039"/>
            <a:ext cx="942643" cy="68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595208"/>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8123" y="1698722"/>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20</a:t>
            </a:r>
            <a:endParaRPr lang="ja-JP" altLang="en-US" sz="1200" dirty="0"/>
          </a:p>
        </p:txBody>
      </p:sp>
    </p:spTree>
    <p:extLst>
      <p:ext uri="{BB962C8B-B14F-4D97-AF65-F5344CB8AC3E}">
        <p14:creationId xmlns:p14="http://schemas.microsoft.com/office/powerpoint/2010/main" val="3378460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83748"/>
            <a:ext cx="5368514" cy="338554"/>
          </a:xfrm>
          <a:prstGeom prst="rect">
            <a:avLst/>
          </a:prstGeom>
        </p:spPr>
        <p:txBody>
          <a:bodyPr wrap="square">
            <a:spAutoFit/>
          </a:bodyPr>
          <a:lstStyle/>
          <a:p>
            <a:pPr marL="355600" indent="-3556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②生活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インフラの最適化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80881465"/>
              </p:ext>
            </p:extLst>
          </p:nvPr>
        </p:nvGraphicFramePr>
        <p:xfrm>
          <a:off x="579474" y="1563847"/>
          <a:ext cx="8424296" cy="2205326"/>
        </p:xfrm>
        <a:graphic>
          <a:graphicData uri="http://schemas.openxmlformats.org/drawingml/2006/table">
            <a:tbl>
              <a:tblPr firstRow="1" bandRow="1">
                <a:tableStyleId>{5940675A-B579-460E-94D1-54222C63F5DA}</a:tableStyleId>
              </a:tblPr>
              <a:tblGrid>
                <a:gridCol w="831485"/>
                <a:gridCol w="7592811"/>
              </a:tblGrid>
              <a:tr h="325688">
                <a:tc>
                  <a:txBody>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r>
              <a:tr h="624491">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を策定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1424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：大阪市の下水道施設の運転維持管理の包括委託を受ける新会社を設立（クリアウォーター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243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大阪府ごみ処理広域化計画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に基づき、広域化に取り組む関係市町村を大阪府が技術的支援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1" name="正方形/長方形 20"/>
          <p:cNvSpPr/>
          <p:nvPr/>
        </p:nvSpPr>
        <p:spPr>
          <a:xfrm>
            <a:off x="331783" y="520795"/>
            <a:ext cx="8671987" cy="1000274"/>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◆水道・下水道・ごみ処理</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の最適化をリード。</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39048" y="3990261"/>
            <a:ext cx="8464721" cy="149271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下記の視点により、それぞれの生活インフラに応じた規模の最適化や、経営形態の見直しを行う。</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○人口減少に伴う需要減に対応するダウンサイジング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○施設・設備の老朽化に伴う更新コストの平準化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○自律的な運営と運営コストの抑制に資する経営形態の見直し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○ゲリラ豪雨や巨大地震などの災害に強い生活インフラの実現</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21</a:t>
            </a:r>
            <a:endParaRPr lang="ja-JP" altLang="en-US" sz="1200" dirty="0"/>
          </a:p>
        </p:txBody>
      </p:sp>
    </p:spTree>
    <p:extLst>
      <p:ext uri="{BB962C8B-B14F-4D97-AF65-F5344CB8AC3E}">
        <p14:creationId xmlns:p14="http://schemas.microsoft.com/office/powerpoint/2010/main" val="21484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111258" y="5820491"/>
            <a:ext cx="8853230" cy="997168"/>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04192" y="658905"/>
            <a:ext cx="8549301" cy="1054841"/>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6" name="正方形/長方形 75"/>
          <p:cNvSpPr/>
          <p:nvPr/>
        </p:nvSpPr>
        <p:spPr>
          <a:xfrm>
            <a:off x="4591362" y="1927528"/>
            <a:ext cx="3831465"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100520" y="1946806"/>
            <a:ext cx="2913720"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関西圏国家戦略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366270" y="2101845"/>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508906" y="2303475"/>
            <a:ext cx="4262119" cy="707886"/>
          </a:xfrm>
          <a:prstGeom prst="rect">
            <a:avLst/>
          </a:prstGeom>
        </p:spPr>
        <p:txBody>
          <a:bodyPr wrap="square">
            <a:spAutoFit/>
          </a:bodyPr>
          <a:lstStyle/>
          <a:p>
            <a:pPr>
              <a:lnSpc>
                <a:spcPts val="11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・内閣総理大臣主導で岩盤規制全般の突破口を開くための制度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・関西圏は大阪府、京都府、兵庫県の全域を特区の区域として国が指定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する「区域会議」で規制改革メニュー等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736791" y="2078717"/>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892873" y="2299722"/>
            <a:ext cx="4251127" cy="797654"/>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・関西圏は、北大阪地区、大阪駅周辺地区など、大阪府、大阪市、京</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都府、京都市、兵庫県、神戸市の９地区を特区の区域として国が指定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5096498" y="3103966"/>
            <a:ext cx="3761320" cy="1967070"/>
            <a:chOff x="38100" y="1344388"/>
            <a:chExt cx="9230186" cy="5534025"/>
          </a:xfrm>
        </p:grpSpPr>
        <p:pic>
          <p:nvPicPr>
            <p:cNvPr id="1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3" cstate="prin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4" cstate="print"/>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5" cstate="print"/>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6" cstate="print"/>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正方形/長方形 160"/>
            <p:cNvSpPr/>
            <p:nvPr/>
          </p:nvSpPr>
          <p:spPr>
            <a:xfrm>
              <a:off x="5527706" y="6258422"/>
              <a:ext cx="3327892" cy="514432"/>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医薬基盤研究所創薬支援室西日本統括本部</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 name="正方形/長方形 180"/>
          <p:cNvSpPr/>
          <p:nvPr/>
        </p:nvSpPr>
        <p:spPr>
          <a:xfrm>
            <a:off x="361010" y="5083205"/>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a:xfrm>
            <a:off x="506152" y="5251177"/>
            <a:ext cx="4264873"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保険外併用療養に関する特例、特区医療機器薬事戦略相談の実施、</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限定保育士</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支援外国人受入事業、エリアマネジメントに係る道路法の特例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正方形/長方形 182"/>
          <p:cNvSpPr/>
          <p:nvPr/>
        </p:nvSpPr>
        <p:spPr>
          <a:xfrm>
            <a:off x="4831292" y="5074240"/>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976434" y="5291518"/>
            <a:ext cx="4060621"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全国の国際戦略総合特区のうち、最多５１プロジェクトが計画認定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100013" y="1689915"/>
            <a:ext cx="2163982" cy="265807"/>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172854" y="5823643"/>
            <a:ext cx="1579308" cy="292388"/>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077523" y="3008267"/>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内閣総</a:t>
              </a: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77122" y="6054194"/>
            <a:ext cx="8887366" cy="759182"/>
          </a:xfrm>
          <a:prstGeom prst="rect">
            <a:avLst/>
          </a:prstGeom>
        </p:spPr>
        <p:txBody>
          <a:bodyPr wrap="square">
            <a:spAutoFit/>
          </a:bodyPr>
          <a:lstStyle/>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○国家戦略特区制度を活用し、健康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にかかわる分野やチャレンジングな人材が集積する環境整備など重点的に、現場のニーズを踏まえた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具体的な規制改革に取り組んでいく。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○税制面を含めた特区でのインセンティブの充実を図り、ライフ分野やグリーン分野などでのイノベーション創出をさらに強化していく。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487345"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a:t>
            </a:r>
            <a:r>
              <a:rPr lang="en-US" altLang="ja-JP" sz="1200" dirty="0"/>
              <a:t>2</a:t>
            </a:r>
            <a:endParaRPr lang="ja-JP" altLang="en-US" sz="1200" dirty="0"/>
          </a:p>
        </p:txBody>
      </p:sp>
    </p:spTree>
    <p:extLst>
      <p:ext uri="{BB962C8B-B14F-4D97-AF65-F5344CB8AC3E}">
        <p14:creationId xmlns:p14="http://schemas.microsoft.com/office/powerpoint/2010/main" val="2924534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649705"/>
            <a:ext cx="8784000" cy="963194"/>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連携を深めながら産業支援の充実を図ってきた。今後は、その取組みの成果として創設される大阪産業技術研究所に加え、府市の産業支援機関の統合も含めた大阪全体の産業支援</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188640"/>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77744" y="4137388"/>
            <a:ext cx="3969539"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②産業支援機能・体制の強化</a:t>
            </a:r>
          </a:p>
        </p:txBody>
      </p:sp>
      <p:sp>
        <p:nvSpPr>
          <p:cNvPr id="22" name="正方形/長方形 21"/>
          <p:cNvSpPr/>
          <p:nvPr/>
        </p:nvSpPr>
        <p:spPr>
          <a:xfrm>
            <a:off x="333048" y="4496509"/>
            <a:ext cx="8703448" cy="129266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大阪府・大阪市の成長戦略の共同策定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大阪の成長戦略」として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大阪府・大阪市の施策面での連携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・上海事務所の連携・統合、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特</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83568" y="5824072"/>
            <a:ext cx="8022882"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大阪全体の産業支援のあり方について、新たな事業活動を生み出す力を高めるため、ユーザーである企業のニーズに応える観点から検討を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進めるとともに、大阪産業振興機構と大阪市都市型産業振興センターの統合も視野に入れ、機能・体制の強化を図る。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33047" y="1724637"/>
            <a:ext cx="8415417"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①大阪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研究所の創設（府立産業技術総合研究所と市立工業研究所の統合）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4737" y="2017025"/>
            <a:ext cx="8371179"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合同経営戦略会議や合同発表会等の開催</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新法人のビジョンを検討するため、大阪府・大阪市、両法人、経営者などによる合同経営戦略会議や、両研究所による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合同</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発表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会、合同セミナーを開催し、連携を深めてきた。</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72430" y="2912333"/>
            <a:ext cx="8022882" cy="892552"/>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試」をめざし、大阪府・大阪市の研究所を統合。国立研究開発法人産業技術総合研究所、民間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研究所や大学等との連携を深めながら、技術力の結集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による成長分野の研究</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23</a:t>
            </a:r>
            <a:endParaRPr lang="ja-JP" altLang="en-US" sz="1200" dirty="0"/>
          </a:p>
        </p:txBody>
      </p:sp>
    </p:spTree>
    <p:extLst>
      <p:ext uri="{BB962C8B-B14F-4D97-AF65-F5344CB8AC3E}">
        <p14:creationId xmlns:p14="http://schemas.microsoft.com/office/powerpoint/2010/main" val="3652224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1600" y="476672"/>
            <a:ext cx="8934896" cy="975013"/>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440649" y="15607"/>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6" name="正方形/長方形 25"/>
          <p:cNvSpPr/>
          <p:nvPr/>
        </p:nvSpPr>
        <p:spPr>
          <a:xfrm>
            <a:off x="323528" y="4386590"/>
            <a:ext cx="4572480"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43326" y="5632792"/>
            <a:ext cx="5440841" cy="892552"/>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社会でリーダーシップを発揮し、大阪産業の国際競争力強化に寄与</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する人材</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を育てるため、国際バカロレアコースを設ける新たな中高一貫教育校を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民営校として開設をめざす。（平成</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年４月を想定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978" y="4419956"/>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350433" y="4696688"/>
            <a:ext cx="8293726"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・中・高等学校における英語教育の充実やグローバルリーダーズハイスクール（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GLHS</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関係学科等における国際的人材の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育成、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学習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よる児童生徒の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応じた情報活用能力の育成等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取組みを進めてきた。</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23528" y="1484784"/>
            <a:ext cx="5368514"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①府立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大学と市立大学の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統合による教育力向上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23528" y="1772816"/>
            <a:ext cx="8293726" cy="1092607"/>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府大・市大の連携強化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府立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大学と市立大学との単位互換、学位プログラム（博士課程教育リーディングプログラム）の共同実施、地域志向</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教育</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の推進を目的とした地（知）の拠点整備事業（大学</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事業）の共同実施など、様々な連携をすでに行っており、新たな取組みについても検討を進めている。</a:t>
            </a:r>
          </a:p>
        </p:txBody>
      </p:sp>
      <p:sp>
        <p:nvSpPr>
          <p:cNvPr id="19" name="正方形/長方形 18"/>
          <p:cNvSpPr/>
          <p:nvPr/>
        </p:nvSpPr>
        <p:spPr>
          <a:xfrm>
            <a:off x="629392" y="2852936"/>
            <a:ext cx="8101722" cy="1492716"/>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多彩な分野を網羅し、高い学術性と広い学際性を併せ持つ、公立大学法人では類を見ない総合大学が誕生することにより、多様な人材の育成を図る。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かけながら、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新たな機能も加え、統合によって付加価値が高まる領域や社会ニーズの高まりに応じて強化する領域への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検討中の新大学での新たな機能）都市シンクタンク機能、技術インキュベーション機能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24</a:t>
            </a:r>
            <a:endParaRPr lang="ja-JP" altLang="en-US" sz="1200" dirty="0"/>
          </a:p>
        </p:txBody>
      </p:sp>
      <p:graphicFrame>
        <p:nvGraphicFramePr>
          <p:cNvPr id="20" name="表 19"/>
          <p:cNvGraphicFramePr>
            <a:graphicFrameLocks noGrp="1"/>
          </p:cNvGraphicFramePr>
          <p:nvPr>
            <p:extLst>
              <p:ext uri="{D42A27DB-BD31-4B8C-83A1-F6EECF244321}">
                <p14:modId xmlns:p14="http://schemas.microsoft.com/office/powerpoint/2010/main" val="834796794"/>
              </p:ext>
            </p:extLst>
          </p:nvPr>
        </p:nvGraphicFramePr>
        <p:xfrm>
          <a:off x="6228184" y="5580209"/>
          <a:ext cx="2542827" cy="1162812"/>
        </p:xfrm>
        <a:graphic>
          <a:graphicData uri="http://schemas.openxmlformats.org/drawingml/2006/table">
            <a:tbl>
              <a:tblPr firstRow="1" bandRow="1">
                <a:tableStyleId>{5940675A-B579-460E-94D1-54222C63F5DA}</a:tableStyleId>
              </a:tblPr>
              <a:tblGrid>
                <a:gridCol w="780284"/>
                <a:gridCol w="1762543"/>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622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7946" y="494143"/>
            <a:ext cx="8717566" cy="995707"/>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開催などを進め、大阪のブランド化、発信力</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強化の基盤を確立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あわせて、</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年万博開催や</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立地を契機に、大阪発で内外に情報を発信するための機能の拡充をめざす。</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25919" y="33079"/>
            <a:ext cx="403005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25</a:t>
            </a:r>
            <a:endParaRPr lang="ja-JP" altLang="en-US" sz="12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363208305"/>
              </p:ext>
            </p:extLst>
          </p:nvPr>
        </p:nvGraphicFramePr>
        <p:xfrm>
          <a:off x="6444210" y="5897169"/>
          <a:ext cx="2376262" cy="906112"/>
        </p:xfrm>
        <a:graphic>
          <a:graphicData uri="http://schemas.openxmlformats.org/drawingml/2006/table">
            <a:tbl>
              <a:tblPr firstRow="1" bandRow="1">
                <a:tableStyleId>{5940675A-B579-460E-94D1-54222C63F5DA}</a:tableStyleId>
              </a:tblPr>
              <a:tblGrid>
                <a:gridCol w="432046"/>
                <a:gridCol w="1944216"/>
              </a:tblGrid>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r h="393126">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国連犯罪防止・刑事司法会議</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（国公募に応募中）</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solidFill>
                      <a:schemeClr val="accent5">
                        <a:lumMod val="20000"/>
                        <a:lumOff val="80000"/>
                      </a:schemeClr>
                    </a:solidFill>
                  </a:tcPr>
                </a:tc>
              </a:tr>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p>
                  </a:txBody>
                  <a:tcPr marL="36000" marR="0" marT="0" marB="0">
                    <a:solidFill>
                      <a:schemeClr val="accent5">
                        <a:lumMod val="20000"/>
                        <a:lumOff val="80000"/>
                      </a:schemeClr>
                    </a:solidFill>
                  </a:tcPr>
                </a:tc>
              </a:tr>
              <a:tr h="158104">
                <a:tc>
                  <a:txBody>
                    <a:bodyPr/>
                    <a:lstStyle/>
                    <a:p>
                      <a:pPr>
                        <a:lnSpc>
                          <a:spcPts val="12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bl>
          </a:graphicData>
        </a:graphic>
      </p:graphicFrame>
      <p:sp>
        <p:nvSpPr>
          <p:cNvPr id="13" name="テキスト ボックス 12"/>
          <p:cNvSpPr txBox="1"/>
          <p:nvPr/>
        </p:nvSpPr>
        <p:spPr>
          <a:xfrm>
            <a:off x="7020272" y="5669374"/>
            <a:ext cx="1321196" cy="261610"/>
          </a:xfrm>
          <a:prstGeom prst="rect">
            <a:avLst/>
          </a:prstGeom>
          <a:noFill/>
        </p:spPr>
        <p:txBody>
          <a:bodyPr wrap="non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179512" y="4725144"/>
            <a:ext cx="8856000"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国内最大級の市民マラソン「大阪マラソン」や「世界スーパージュニアテニス」などの国際大会を開催・魅力発信する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ど、大阪全体が盛り上がる取組みを進めてきた。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95536" y="5708415"/>
            <a:ext cx="8496000" cy="1125949"/>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スポーツイベントなどの誘致・開催を通じて、大阪のブラ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ンド化と発信力の強化を図る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。また、舞洲を拠点に活躍するプロスポーツチームと連携し、スポーツを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通じた舞洲の活性化に取り組むことにより、スポーツ産業を活性化し、都市魅力の向上につなげる。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今後の万博開催や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立地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に向けた取組みを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契機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として、国内外に対する情報発信拠点としての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大阪のポジションを高める方策を検討する。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70591" y="3975131"/>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大阪観光局が観光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事業推進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の司令塔</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して、観光マーケティングリサーチを強化するとともに、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を活用した観光情報を発信するなど、戦略的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プロモーションを展開し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の集客</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拡大を図る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民が連携し、水の回廊での観光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メニューの充実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や多彩な魅力空間の形成により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「水と光の首都大阪」ブランド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確立に取り組む。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180512" y="1489851"/>
            <a:ext cx="8856000"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①文化創造基盤の拡充</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芸術文化の専門家等</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審査や企画、調査機能を有する大阪アーツカウンシルを設置し、大阪の優れた文化の国内外への発信や芸術文化の担い手の発掘・育成などを行ってきた。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70591" y="2476439"/>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大阪の芸術文化の発展、創造に資する大阪にふさわしい文化施策を推進する。また、大阪市が所蔵する第一級のコレクションを活用して、新たな魅力あふれる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新美術館を中之島に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年度に開館。大阪市の博物館群を地方独立行政法人化し、誰もが芸術文化を享受でき、その魅力を創造・育成・発信する都市のコアとしてのミュージアムを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80496" y="3235623"/>
            <a:ext cx="9144032" cy="769441"/>
          </a:xfrm>
          <a:prstGeom prst="rect">
            <a:avLst/>
          </a:prstGeom>
        </p:spPr>
        <p:txBody>
          <a:bodyPr wrap="square" lIns="72000" rIns="3600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府市、経済界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より大阪観光局を設置。大阪版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を推進している。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また、公民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より水都推進などを進めている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366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35496" y="19020"/>
            <a:ext cx="5829836"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404665"/>
            <a:ext cx="8625220" cy="629815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53" y="4084015"/>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436761"/>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4984888"/>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436761"/>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308089"/>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26</a:t>
            </a:r>
            <a:endParaRPr lang="ja-JP" altLang="en-US" sz="1200" dirty="0"/>
          </a:p>
        </p:txBody>
      </p:sp>
    </p:spTree>
    <p:extLst>
      <p:ext uri="{BB962C8B-B14F-4D97-AF65-F5344CB8AC3E}">
        <p14:creationId xmlns:p14="http://schemas.microsoft.com/office/powerpoint/2010/main" val="4063485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14943" y="2636912"/>
            <a:ext cx="3600000" cy="4115280"/>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0" y="123907"/>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9525" y="450357"/>
            <a:ext cx="9115425" cy="1881191"/>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地方自治法の改正による政令指定都市における指定都市都道府県調整会議と総合区制度、特別区設置法に基づく特別区制度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が設けられている。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広域機能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政令指定都市・総合区制度では大阪府と大阪市が指定都市都道府県調整会議で協議・調整　特別区制度では大阪府に一元化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844382" y="3432327"/>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・淀川左岸線延伸部などミッシングリンク解消の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3606" y="4654189"/>
            <a:ext cx="2880000"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97379" y="2323007"/>
            <a:ext cx="4001189" cy="492443"/>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197380" y="2367173"/>
            <a:ext cx="4001189"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27904" y="5841360"/>
            <a:ext cx="2880000"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514910"/>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30830" y="2331549"/>
            <a:ext cx="3600400" cy="307777"/>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27799" y="2370045"/>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84295" y="2669203"/>
            <a:ext cx="3924000" cy="403587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府域の都市機能（広域機能）について</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都市都道府県調整</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会議で協議・</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・特別区制度では大阪府に一元化</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⇒副首都・大阪にふさわしい制度の検討を深めて</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27</a:t>
            </a:r>
            <a:endParaRPr lang="ja-JP" altLang="en-US" sz="1200" dirty="0"/>
          </a:p>
        </p:txBody>
      </p:sp>
      <p:sp>
        <p:nvSpPr>
          <p:cNvPr id="4" name="正方形/長方形 3"/>
          <p:cNvSpPr/>
          <p:nvPr/>
        </p:nvSpPr>
        <p:spPr>
          <a:xfrm>
            <a:off x="5074797" y="2975589"/>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sp>
        <p:nvSpPr>
          <p:cNvPr id="22" name="二等辺三角形 21"/>
          <p:cNvSpPr/>
          <p:nvPr/>
        </p:nvSpPr>
        <p:spPr>
          <a:xfrm rot="10800000">
            <a:off x="6139005" y="4351633"/>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134674" y="2823759"/>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kumimoji="1" lang="ja-JP" altLang="en-US" sz="1400" dirty="0">
              <a:solidFill>
                <a:schemeClr val="bg1"/>
              </a:solidFill>
            </a:endParaRPr>
          </a:p>
        </p:txBody>
      </p:sp>
      <p:sp>
        <p:nvSpPr>
          <p:cNvPr id="6" name="テキスト ボックス 5"/>
          <p:cNvSpPr txBox="1"/>
          <p:nvPr/>
        </p:nvSpPr>
        <p:spPr>
          <a:xfrm>
            <a:off x="833075" y="3267369"/>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37161" y="447201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37545" y="565717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76380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4788000"/>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356992"/>
            <a:ext cx="1513268" cy="2916000"/>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149248"/>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083" y="3810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179512" y="379704"/>
            <a:ext cx="8856984"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898819" y="1717145"/>
            <a:ext cx="324000"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2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434216" y="2612146"/>
            <a:ext cx="1485946"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a:t>
            </a:r>
            <a:endParaRPr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インセンティブ強化</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1943611" y="2612146"/>
            <a:ext cx="1432422"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57893"/>
            <a:ext cx="4536000" cy="302955"/>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4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437767" y="3356198"/>
            <a:ext cx="1482395" cy="2916000"/>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946880" y="3356197"/>
            <a:ext cx="1425065" cy="2916000"/>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149248"/>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5078462"/>
            <a:ext cx="1345449" cy="510778"/>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gn="ct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など特別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28060" y="4293096"/>
            <a:ext cx="657776"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180891" y="4293096"/>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710933"/>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60563" y="1674568"/>
            <a:ext cx="324000"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Rectangle 2"/>
          <p:cNvSpPr txBox="1">
            <a:spLocks noChangeArrowheads="1"/>
          </p:cNvSpPr>
          <p:nvPr/>
        </p:nvSpPr>
        <p:spPr bwMode="auto">
          <a:xfrm>
            <a:off x="366657" y="2612146"/>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9338"/>
            <a:ext cx="3896534" cy="271869"/>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a:t>
            </a:r>
            <a:r>
              <a:rPr lang="ja-JP" altLang="en-US" sz="1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ext uri="{D42A27DB-BD31-4B8C-83A1-F6EECF244321}">
                <p14:modId xmlns:p14="http://schemas.microsoft.com/office/powerpoint/2010/main" val="2677877747"/>
              </p:ext>
            </p:extLst>
          </p:nvPr>
        </p:nvGraphicFramePr>
        <p:xfrm>
          <a:off x="6564523" y="1974170"/>
          <a:ext cx="1203610" cy="1258242"/>
        </p:xfrm>
        <a:graphic>
          <a:graphicData uri="http://schemas.openxmlformats.org/drawingml/2006/table">
            <a:tbl>
              <a:tblPr firstRow="1" bandRow="1">
                <a:tableStyleId>{5940675A-B579-460E-94D1-54222C63F5DA}</a:tableStyleId>
              </a:tblPr>
              <a:tblGrid>
                <a:gridCol w="69955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181" name="角丸四角形 180"/>
          <p:cNvSpPr/>
          <p:nvPr/>
        </p:nvSpPr>
        <p:spPr bwMode="auto">
          <a:xfrm>
            <a:off x="6442446" y="1758685"/>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ext uri="{D42A27DB-BD31-4B8C-83A1-F6EECF244321}">
                <p14:modId xmlns:p14="http://schemas.microsoft.com/office/powerpoint/2010/main" val="694085126"/>
              </p:ext>
            </p:extLst>
          </p:nvPr>
        </p:nvGraphicFramePr>
        <p:xfrm>
          <a:off x="7842330" y="1971580"/>
          <a:ext cx="1265380" cy="1273704"/>
        </p:xfrm>
        <a:graphic>
          <a:graphicData uri="http://schemas.openxmlformats.org/drawingml/2006/table">
            <a:tbl>
              <a:tblPr firstRow="1" bandRow="1">
                <a:tableStyleId>{5940675A-B579-460E-94D1-54222C63F5DA}</a:tableStyleId>
              </a:tblPr>
              <a:tblGrid>
                <a:gridCol w="76132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247" name="Freeform 957"/>
          <p:cNvSpPr>
            <a:spLocks noChangeAspect="1"/>
          </p:cNvSpPr>
          <p:nvPr/>
        </p:nvSpPr>
        <p:spPr bwMode="auto">
          <a:xfrm>
            <a:off x="7660719" y="4323793"/>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solidFill>
                <a:prstClr val="black"/>
              </a:solidFill>
            </a:endParaRPr>
          </a:p>
        </p:txBody>
      </p:sp>
      <p:sp>
        <p:nvSpPr>
          <p:cNvPr id="248" name="Freeform 916"/>
          <p:cNvSpPr>
            <a:spLocks/>
          </p:cNvSpPr>
          <p:nvPr/>
        </p:nvSpPr>
        <p:spPr bwMode="auto">
          <a:xfrm>
            <a:off x="7528163" y="5569063"/>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49" name="Freeform 920"/>
          <p:cNvSpPr>
            <a:spLocks/>
          </p:cNvSpPr>
          <p:nvPr/>
        </p:nvSpPr>
        <p:spPr bwMode="auto">
          <a:xfrm>
            <a:off x="6763129" y="5835500"/>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0" name="Freeform 921"/>
          <p:cNvSpPr>
            <a:spLocks/>
          </p:cNvSpPr>
          <p:nvPr/>
        </p:nvSpPr>
        <p:spPr bwMode="auto">
          <a:xfrm>
            <a:off x="7074440" y="5702985"/>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1" name="Freeform 924"/>
          <p:cNvSpPr>
            <a:spLocks/>
          </p:cNvSpPr>
          <p:nvPr/>
        </p:nvSpPr>
        <p:spPr bwMode="auto">
          <a:xfrm>
            <a:off x="7839974" y="4130211"/>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2" name="Freeform 925"/>
          <p:cNvSpPr>
            <a:spLocks/>
          </p:cNvSpPr>
          <p:nvPr/>
        </p:nvSpPr>
        <p:spPr bwMode="auto">
          <a:xfrm>
            <a:off x="7783007" y="3943659"/>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3" name="Freeform 926"/>
          <p:cNvSpPr>
            <a:spLocks/>
          </p:cNvSpPr>
          <p:nvPr/>
        </p:nvSpPr>
        <p:spPr bwMode="auto">
          <a:xfrm>
            <a:off x="7839974" y="3810677"/>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4" name="Freeform 927"/>
          <p:cNvSpPr>
            <a:spLocks/>
          </p:cNvSpPr>
          <p:nvPr/>
        </p:nvSpPr>
        <p:spPr bwMode="auto">
          <a:xfrm>
            <a:off x="7783007" y="3704009"/>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5" name="Freeform 928"/>
          <p:cNvSpPr>
            <a:spLocks/>
          </p:cNvSpPr>
          <p:nvPr/>
        </p:nvSpPr>
        <p:spPr bwMode="auto">
          <a:xfrm>
            <a:off x="7499679" y="3330903"/>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6" name="Freeform 929"/>
          <p:cNvSpPr>
            <a:spLocks/>
          </p:cNvSpPr>
          <p:nvPr/>
        </p:nvSpPr>
        <p:spPr bwMode="auto">
          <a:xfrm>
            <a:off x="8009869" y="3757107"/>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7" name="Freeform 930"/>
          <p:cNvSpPr>
            <a:spLocks/>
          </p:cNvSpPr>
          <p:nvPr/>
        </p:nvSpPr>
        <p:spPr bwMode="auto">
          <a:xfrm>
            <a:off x="8009869" y="4103896"/>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8" name="Freeform 932"/>
          <p:cNvSpPr>
            <a:spLocks/>
          </p:cNvSpPr>
          <p:nvPr/>
        </p:nvSpPr>
        <p:spPr bwMode="auto">
          <a:xfrm>
            <a:off x="8208248" y="3597339"/>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9" name="Freeform 933"/>
          <p:cNvSpPr>
            <a:spLocks/>
          </p:cNvSpPr>
          <p:nvPr/>
        </p:nvSpPr>
        <p:spPr bwMode="auto">
          <a:xfrm>
            <a:off x="8388000" y="3730793"/>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0" name="Freeform 934"/>
          <p:cNvSpPr>
            <a:spLocks/>
          </p:cNvSpPr>
          <p:nvPr/>
        </p:nvSpPr>
        <p:spPr bwMode="auto">
          <a:xfrm>
            <a:off x="8378145" y="3917345"/>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1" name="Freeform 935"/>
          <p:cNvSpPr>
            <a:spLocks/>
          </p:cNvSpPr>
          <p:nvPr/>
        </p:nvSpPr>
        <p:spPr bwMode="auto">
          <a:xfrm>
            <a:off x="8520059" y="4210097"/>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2" name="Freeform 936"/>
          <p:cNvSpPr>
            <a:spLocks/>
          </p:cNvSpPr>
          <p:nvPr/>
        </p:nvSpPr>
        <p:spPr bwMode="auto">
          <a:xfrm>
            <a:off x="8321680" y="4236881"/>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3" name="Freeform 938"/>
          <p:cNvSpPr>
            <a:spLocks/>
          </p:cNvSpPr>
          <p:nvPr/>
        </p:nvSpPr>
        <p:spPr bwMode="auto">
          <a:xfrm>
            <a:off x="8151283" y="4210097"/>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4" name="Freeform 939"/>
          <p:cNvSpPr>
            <a:spLocks/>
          </p:cNvSpPr>
          <p:nvPr/>
        </p:nvSpPr>
        <p:spPr bwMode="auto">
          <a:xfrm>
            <a:off x="8208248" y="4316765"/>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5" name="Freeform 940"/>
          <p:cNvSpPr>
            <a:spLocks/>
          </p:cNvSpPr>
          <p:nvPr/>
        </p:nvSpPr>
        <p:spPr bwMode="auto">
          <a:xfrm>
            <a:off x="8264713" y="4396649"/>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6" name="Freeform 941"/>
          <p:cNvSpPr>
            <a:spLocks/>
          </p:cNvSpPr>
          <p:nvPr/>
        </p:nvSpPr>
        <p:spPr bwMode="auto">
          <a:xfrm>
            <a:off x="8406627" y="4370334"/>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7" name="Freeform 943"/>
          <p:cNvSpPr>
            <a:spLocks/>
          </p:cNvSpPr>
          <p:nvPr/>
        </p:nvSpPr>
        <p:spPr bwMode="auto">
          <a:xfrm>
            <a:off x="8293196" y="4450218"/>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8" name="Freeform 944"/>
          <p:cNvSpPr>
            <a:spLocks/>
          </p:cNvSpPr>
          <p:nvPr/>
        </p:nvSpPr>
        <p:spPr bwMode="auto">
          <a:xfrm>
            <a:off x="8208248" y="4530102"/>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9" name="Freeform 946"/>
          <p:cNvSpPr>
            <a:spLocks/>
          </p:cNvSpPr>
          <p:nvPr/>
        </p:nvSpPr>
        <p:spPr bwMode="auto">
          <a:xfrm>
            <a:off x="8208248" y="4742969"/>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0" name="Freeform 947"/>
          <p:cNvSpPr>
            <a:spLocks/>
          </p:cNvSpPr>
          <p:nvPr/>
        </p:nvSpPr>
        <p:spPr bwMode="auto">
          <a:xfrm>
            <a:off x="8293196" y="4956306"/>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1" name="Freeform 948"/>
          <p:cNvSpPr>
            <a:spLocks/>
          </p:cNvSpPr>
          <p:nvPr/>
        </p:nvSpPr>
        <p:spPr bwMode="auto">
          <a:xfrm>
            <a:off x="8378145" y="4903207"/>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2" name="Freeform 949"/>
          <p:cNvSpPr>
            <a:spLocks/>
          </p:cNvSpPr>
          <p:nvPr/>
        </p:nvSpPr>
        <p:spPr bwMode="auto">
          <a:xfrm>
            <a:off x="8236731" y="4956306"/>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3" name="Freeform 950"/>
          <p:cNvSpPr>
            <a:spLocks/>
          </p:cNvSpPr>
          <p:nvPr/>
        </p:nvSpPr>
        <p:spPr bwMode="auto">
          <a:xfrm>
            <a:off x="8406627" y="5116073"/>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4" name="Freeform 951"/>
          <p:cNvSpPr>
            <a:spLocks/>
          </p:cNvSpPr>
          <p:nvPr/>
        </p:nvSpPr>
        <p:spPr bwMode="auto">
          <a:xfrm>
            <a:off x="8378145" y="5222742"/>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5" name="Freeform 952"/>
          <p:cNvSpPr>
            <a:spLocks/>
          </p:cNvSpPr>
          <p:nvPr/>
        </p:nvSpPr>
        <p:spPr bwMode="auto">
          <a:xfrm>
            <a:off x="8349662" y="5356196"/>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6" name="Freeform 953"/>
          <p:cNvSpPr>
            <a:spLocks/>
          </p:cNvSpPr>
          <p:nvPr/>
        </p:nvSpPr>
        <p:spPr bwMode="auto">
          <a:xfrm>
            <a:off x="7981386" y="5356196"/>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7" name="Freeform 954"/>
          <p:cNvSpPr>
            <a:spLocks/>
          </p:cNvSpPr>
          <p:nvPr/>
        </p:nvSpPr>
        <p:spPr bwMode="auto">
          <a:xfrm>
            <a:off x="8208248" y="5142858"/>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8" name="Freeform 955"/>
          <p:cNvSpPr>
            <a:spLocks/>
          </p:cNvSpPr>
          <p:nvPr/>
        </p:nvSpPr>
        <p:spPr bwMode="auto">
          <a:xfrm>
            <a:off x="8123301" y="5169642"/>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9" name="Freeform 956"/>
          <p:cNvSpPr>
            <a:spLocks/>
          </p:cNvSpPr>
          <p:nvPr/>
        </p:nvSpPr>
        <p:spPr bwMode="auto">
          <a:xfrm>
            <a:off x="8123301" y="4929521"/>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0" name="Freeform 961"/>
          <p:cNvSpPr>
            <a:spLocks/>
          </p:cNvSpPr>
          <p:nvPr/>
        </p:nvSpPr>
        <p:spPr bwMode="auto">
          <a:xfrm>
            <a:off x="7358265" y="5489179"/>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1" name="Freeform 962"/>
          <p:cNvSpPr>
            <a:spLocks/>
          </p:cNvSpPr>
          <p:nvPr/>
        </p:nvSpPr>
        <p:spPr bwMode="auto">
          <a:xfrm>
            <a:off x="7499679" y="5382511"/>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2" name="Freeform 963"/>
          <p:cNvSpPr>
            <a:spLocks/>
          </p:cNvSpPr>
          <p:nvPr/>
        </p:nvSpPr>
        <p:spPr bwMode="auto">
          <a:xfrm>
            <a:off x="7556646" y="5275843"/>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3" name="Freeform 964"/>
          <p:cNvSpPr>
            <a:spLocks/>
          </p:cNvSpPr>
          <p:nvPr/>
        </p:nvSpPr>
        <p:spPr bwMode="auto">
          <a:xfrm>
            <a:off x="7641593" y="5249526"/>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4" name="Freeform 965"/>
          <p:cNvSpPr>
            <a:spLocks/>
          </p:cNvSpPr>
          <p:nvPr/>
        </p:nvSpPr>
        <p:spPr bwMode="auto">
          <a:xfrm>
            <a:off x="7755025" y="5222742"/>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5" name="Freeform 966"/>
          <p:cNvSpPr>
            <a:spLocks/>
          </p:cNvSpPr>
          <p:nvPr/>
        </p:nvSpPr>
        <p:spPr bwMode="auto">
          <a:xfrm>
            <a:off x="7613111" y="5169642"/>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6" name="Freeform 967"/>
          <p:cNvSpPr>
            <a:spLocks/>
          </p:cNvSpPr>
          <p:nvPr/>
        </p:nvSpPr>
        <p:spPr bwMode="auto">
          <a:xfrm>
            <a:off x="7698058" y="5169642"/>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7" name="Freeform 968"/>
          <p:cNvSpPr>
            <a:spLocks/>
          </p:cNvSpPr>
          <p:nvPr/>
        </p:nvSpPr>
        <p:spPr bwMode="auto">
          <a:xfrm>
            <a:off x="7726541" y="5089759"/>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8" name="Freeform 969"/>
          <p:cNvSpPr>
            <a:spLocks/>
          </p:cNvSpPr>
          <p:nvPr/>
        </p:nvSpPr>
        <p:spPr bwMode="auto">
          <a:xfrm>
            <a:off x="7726541" y="4903207"/>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9" name="Freeform 1049"/>
          <p:cNvSpPr>
            <a:spLocks/>
          </p:cNvSpPr>
          <p:nvPr/>
        </p:nvSpPr>
        <p:spPr bwMode="auto">
          <a:xfrm>
            <a:off x="7329784" y="5622632"/>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0" name="Freeform 1050"/>
          <p:cNvSpPr>
            <a:spLocks/>
          </p:cNvSpPr>
          <p:nvPr/>
        </p:nvSpPr>
        <p:spPr bwMode="auto">
          <a:xfrm>
            <a:off x="7244836" y="5648947"/>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3" name="正方形/長方形 292"/>
          <p:cNvSpPr/>
          <p:nvPr/>
        </p:nvSpPr>
        <p:spPr>
          <a:xfrm>
            <a:off x="6594949" y="4609800"/>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4" name="正方形/長方形 293"/>
          <p:cNvSpPr/>
          <p:nvPr/>
        </p:nvSpPr>
        <p:spPr>
          <a:xfrm>
            <a:off x="6589011" y="4338629"/>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5" name="正方形/長方形 294"/>
          <p:cNvSpPr/>
          <p:nvPr/>
        </p:nvSpPr>
        <p:spPr>
          <a:xfrm>
            <a:off x="6584388" y="3852332"/>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6" name="正方形/長方形 295"/>
          <p:cNvSpPr/>
          <p:nvPr/>
        </p:nvSpPr>
        <p:spPr>
          <a:xfrm>
            <a:off x="6591703" y="4095718"/>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8" name="角丸四角形 297"/>
          <p:cNvSpPr/>
          <p:nvPr/>
        </p:nvSpPr>
        <p:spPr bwMode="auto">
          <a:xfrm>
            <a:off x="6957988" y="4562104"/>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340920"/>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4108990"/>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864335"/>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2" name="グラフ 301"/>
          <p:cNvGraphicFramePr/>
          <p:nvPr>
            <p:extLst>
              <p:ext uri="{D42A27DB-BD31-4B8C-83A1-F6EECF244321}">
                <p14:modId xmlns:p14="http://schemas.microsoft.com/office/powerpoint/2010/main" val="1955046763"/>
              </p:ext>
            </p:extLst>
          </p:nvPr>
        </p:nvGraphicFramePr>
        <p:xfrm>
          <a:off x="6502447" y="5875252"/>
          <a:ext cx="3184738" cy="749844"/>
        </p:xfrm>
        <a:graphic>
          <a:graphicData uri="http://schemas.openxmlformats.org/drawingml/2006/chart">
            <c:chart xmlns:c="http://schemas.openxmlformats.org/drawingml/2006/chart" xmlns:r="http://schemas.openxmlformats.org/officeDocument/2006/relationships" r:id="rId2"/>
          </a:graphicData>
        </a:graphic>
      </p:graphicFrame>
      <p:sp>
        <p:nvSpPr>
          <p:cNvPr id="303" name="角丸四角形 302"/>
          <p:cNvSpPr/>
          <p:nvPr/>
        </p:nvSpPr>
        <p:spPr bwMode="auto">
          <a:xfrm>
            <a:off x="6660232" y="6512344"/>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6108771"/>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6272198"/>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613</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28</a:t>
            </a:r>
            <a:endParaRPr lang="ja-JP" altLang="en-US" sz="1200" dirty="0">
              <a:solidFill>
                <a:prstClr val="black"/>
              </a:solidFill>
            </a:endParaRPr>
          </a:p>
        </p:txBody>
      </p:sp>
      <p:sp>
        <p:nvSpPr>
          <p:cNvPr id="86" name="Rectangle 2"/>
          <p:cNvSpPr txBox="1">
            <a:spLocks noChangeArrowheads="1"/>
          </p:cNvSpPr>
          <p:nvPr/>
        </p:nvSpPr>
        <p:spPr bwMode="auto">
          <a:xfrm>
            <a:off x="1006533" y="2118746"/>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2"/>
          <p:cNvSpPr txBox="1">
            <a:spLocks noChangeArrowheads="1"/>
          </p:cNvSpPr>
          <p:nvPr/>
        </p:nvSpPr>
        <p:spPr bwMode="auto">
          <a:xfrm>
            <a:off x="2794992" y="2116592"/>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機運</a:t>
            </a:r>
            <a:r>
              <a:rPr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醸成</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29216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52822"/>
            <a:ext cx="673962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109659" y="524991"/>
            <a:ext cx="8900495" cy="1016918"/>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0" y="1854828"/>
            <a:ext cx="4722365"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107839" y="2236254"/>
            <a:ext cx="8908359" cy="4392000"/>
          </a:xfrm>
          <a:prstGeom prst="roundRect">
            <a:avLst>
              <a:gd name="adj" fmla="val 0"/>
            </a:avLst>
          </a:prstGeom>
          <a:noFill/>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（具体的な対象や働きかけについては、今後さらに検討）。</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schemeClr val="tx1"/>
              </a:solidFill>
            </a:endParaRPr>
          </a:p>
        </p:txBody>
      </p:sp>
      <p:sp>
        <p:nvSpPr>
          <p:cNvPr id="28" name="角丸四角形 27"/>
          <p:cNvSpPr/>
          <p:nvPr/>
        </p:nvSpPr>
        <p:spPr>
          <a:xfrm>
            <a:off x="613042" y="3945534"/>
            <a:ext cx="3297571"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rPr>
              <a:t>　　　・国立健康・栄養研究所</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⇒全部移転</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・工業</a:t>
            </a:r>
            <a:r>
              <a:rPr lang="ja-JP" altLang="en-US" sz="1100" dirty="0">
                <a:solidFill>
                  <a:schemeClr val="tx1"/>
                </a:solidFill>
                <a:latin typeface="Meiryo UI" panose="020B0604030504040204" pitchFamily="50" charset="-128"/>
                <a:ea typeface="Meiryo UI" panose="020B0604030504040204" pitchFamily="50" charset="-128"/>
              </a:rPr>
              <a:t>所有権情報・</a:t>
            </a:r>
            <a:r>
              <a:rPr lang="ja-JP" altLang="en-US" sz="1100" dirty="0" smtClean="0">
                <a:solidFill>
                  <a:schemeClr val="tx1"/>
                </a:solidFill>
                <a:latin typeface="Meiryo UI" panose="020B0604030504040204" pitchFamily="50" charset="-128"/>
                <a:ea typeface="Meiryo UI" panose="020B0604030504040204" pitchFamily="50" charset="-128"/>
              </a:rPr>
              <a:t>研修館（</a:t>
            </a:r>
            <a:r>
              <a:rPr lang="en-US" altLang="ja-JP" sz="1100" dirty="0" smtClean="0">
                <a:solidFill>
                  <a:schemeClr val="tx1"/>
                </a:solidFill>
                <a:latin typeface="Meiryo UI" panose="020B0604030504040204" pitchFamily="50" charset="-128"/>
                <a:ea typeface="Meiryo UI" panose="020B0604030504040204" pitchFamily="50" charset="-128"/>
              </a:rPr>
              <a:t>INPIT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a:t>
            </a:r>
            <a:r>
              <a:rPr lang="ja-JP" altLang="en-US" sz="1100" dirty="0">
                <a:solidFill>
                  <a:schemeClr val="tx1"/>
                </a:solidFill>
                <a:latin typeface="Meiryo UI" panose="020B0604030504040204" pitchFamily="50" charset="-128"/>
                <a:ea typeface="Meiryo UI" panose="020B0604030504040204" pitchFamily="50" charset="-128"/>
              </a:rPr>
              <a:t>統括</a:t>
            </a:r>
            <a:r>
              <a:rPr lang="ja-JP" altLang="en-US" sz="1100" dirty="0" smtClean="0">
                <a:solidFill>
                  <a:schemeClr val="tx1"/>
                </a:solidFill>
                <a:latin typeface="Meiryo UI" panose="020B0604030504040204" pitchFamily="50" charset="-128"/>
                <a:ea typeface="Meiryo UI" panose="020B0604030504040204" pitchFamily="50" charset="-128"/>
              </a:rPr>
              <a:t>拠点（仮称）の設置</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・中小企業庁</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⇒近畿経済産業局の機能強化</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47763" y="3594190"/>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29</a:t>
            </a:r>
            <a:endParaRPr lang="ja-JP" altLang="en-US" sz="1200" dirty="0"/>
          </a:p>
        </p:txBody>
      </p:sp>
      <p:sp>
        <p:nvSpPr>
          <p:cNvPr id="23" name="山形 22"/>
          <p:cNvSpPr/>
          <p:nvPr/>
        </p:nvSpPr>
        <p:spPr>
          <a:xfrm>
            <a:off x="4308365" y="4318336"/>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
        <p:nvSpPr>
          <p:cNvPr id="24" name="角丸四角形 23"/>
          <p:cNvSpPr/>
          <p:nvPr/>
        </p:nvSpPr>
        <p:spPr>
          <a:xfrm>
            <a:off x="5539062" y="3934477"/>
            <a:ext cx="2980322"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schemeClr val="tx1"/>
                </a:solidFill>
                <a:latin typeface="Meiryo UI" panose="020B0604030504040204" pitchFamily="50" charset="-128"/>
                <a:ea typeface="Meiryo UI" panose="020B0604030504040204" pitchFamily="50" charset="-128"/>
              </a:rPr>
              <a:t>大阪</a:t>
            </a:r>
            <a:r>
              <a:rPr lang="ja-JP" altLang="ja-JP" sz="1200" dirty="0">
                <a:solidFill>
                  <a:schemeClr val="tx1"/>
                </a:solidFill>
                <a:latin typeface="Meiryo UI" panose="020B0604030504040204" pitchFamily="50" charset="-128"/>
                <a:ea typeface="Meiryo UI" panose="020B0604030504040204" pitchFamily="50" charset="-128"/>
              </a:rPr>
              <a:t>・関西</a:t>
            </a:r>
            <a:r>
              <a:rPr lang="ja-JP" altLang="ja-JP" sz="1200" dirty="0" smtClean="0">
                <a:solidFill>
                  <a:schemeClr val="tx1"/>
                </a:solidFill>
                <a:latin typeface="Meiryo UI" panose="020B0604030504040204" pitchFamily="50" charset="-128"/>
                <a:ea typeface="Meiryo UI" panose="020B0604030504040204" pitchFamily="50" charset="-128"/>
              </a:rPr>
              <a:t>で</a:t>
            </a:r>
            <a:r>
              <a:rPr lang="ja-JP" altLang="en-US" sz="1200" dirty="0" smtClean="0">
                <a:solidFill>
                  <a:schemeClr val="tx1"/>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25318" y="5336595"/>
            <a:ext cx="8762855" cy="220573"/>
          </a:xfrm>
          <a:prstGeom prst="rect">
            <a:avLst/>
          </a:prstGeom>
          <a:noFill/>
        </p:spPr>
        <p:txBody>
          <a:bodyPr wrap="square" rtlCol="0">
            <a:spAutoFit/>
          </a:bodyPr>
          <a:lstStyle/>
          <a:p>
            <a:pPr>
              <a:lnSpc>
                <a:spcPts val="1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加え、京都府への文化庁移転、徳島県への消費者庁「消費者行政新未来創造オフィス（仮称）」設置、和歌山県の総務省「統計データ利活用センター（仮称）」設置などが決定</a:t>
            </a:r>
          </a:p>
        </p:txBody>
      </p:sp>
      <p:sp>
        <p:nvSpPr>
          <p:cNvPr id="37" name="テキスト ボックス 36"/>
          <p:cNvSpPr txBox="1"/>
          <p:nvPr/>
        </p:nvSpPr>
        <p:spPr>
          <a:xfrm>
            <a:off x="6171667" y="3583133"/>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1" y="5757858"/>
            <a:ext cx="3297571"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例）</a:t>
            </a:r>
            <a:r>
              <a:rPr lang="zh-TW" altLang="en-US" sz="1100" dirty="0" smtClean="0">
                <a:solidFill>
                  <a:schemeClr val="tx1"/>
                </a:solidFill>
                <a:latin typeface="Meiryo UI" panose="020B0604030504040204" pitchFamily="50" charset="-128"/>
                <a:ea typeface="Meiryo UI" panose="020B0604030504040204" pitchFamily="50" charset="-128"/>
              </a:rPr>
              <a:t>医</a:t>
            </a:r>
            <a:r>
              <a:rPr lang="zh-TW" altLang="en-US" sz="1100" dirty="0">
                <a:solidFill>
                  <a:schemeClr val="tx1"/>
                </a:solidFill>
                <a:latin typeface="Meiryo UI" panose="020B0604030504040204" pitchFamily="50" charset="-128"/>
                <a:ea typeface="Meiryo UI" panose="020B0604030504040204" pitchFamily="50" charset="-128"/>
              </a:rPr>
              <a:t>薬品医療機器総合</a:t>
            </a:r>
            <a:r>
              <a:rPr lang="zh-TW" altLang="en-US" sz="1100" dirty="0" smtClean="0">
                <a:solidFill>
                  <a:schemeClr val="tx1"/>
                </a:solidFill>
                <a:latin typeface="Meiryo UI" panose="020B0604030504040204" pitchFamily="50" charset="-128"/>
                <a:ea typeface="Meiryo UI" panose="020B0604030504040204" pitchFamily="50" charset="-128"/>
              </a:rPr>
              <a:t>機構</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zh-TW" sz="1100" dirty="0" smtClean="0">
                <a:solidFill>
                  <a:schemeClr val="tx1"/>
                </a:solidFill>
                <a:latin typeface="Meiryo UI" panose="020B0604030504040204" pitchFamily="50" charset="-128"/>
                <a:ea typeface="Meiryo UI" panose="020B0604030504040204" pitchFamily="50" charset="-128"/>
              </a:rPr>
              <a:t>PMDA</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rPr>
              <a:t>　　　　 </a:t>
            </a:r>
            <a:r>
              <a:rPr lang="zh-TW" altLang="en-US" sz="1100" dirty="0" smtClean="0">
                <a:solidFill>
                  <a:schemeClr val="tx1"/>
                </a:solidFill>
                <a:latin typeface="Meiryo UI" panose="020B0604030504040204" pitchFamily="50" charset="-128"/>
                <a:ea typeface="Meiryo UI" panose="020B0604030504040204" pitchFamily="50" charset="-128"/>
              </a:rPr>
              <a:t>日本</a:t>
            </a:r>
            <a:r>
              <a:rPr lang="zh-TW" altLang="en-US" sz="1100" dirty="0">
                <a:solidFill>
                  <a:schemeClr val="tx1"/>
                </a:solidFill>
                <a:latin typeface="Meiryo UI" panose="020B0604030504040204" pitchFamily="50" charset="-128"/>
                <a:ea typeface="Meiryo UI" panose="020B0604030504040204" pitchFamily="50" charset="-128"/>
              </a:rPr>
              <a:t>医療研究開発</a:t>
            </a:r>
            <a:r>
              <a:rPr lang="zh-TW" altLang="en-US" sz="1100" dirty="0" smtClean="0">
                <a:solidFill>
                  <a:schemeClr val="tx1"/>
                </a:solidFill>
                <a:latin typeface="Meiryo UI" panose="020B0604030504040204" pitchFamily="50" charset="-128"/>
                <a:ea typeface="Meiryo UI" panose="020B0604030504040204" pitchFamily="50" charset="-128"/>
              </a:rPr>
              <a:t>機構</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AMED</a:t>
            </a:r>
            <a:r>
              <a:rPr lang="ja-JP" altLang="en-US" sz="1100" dirty="0" smtClean="0">
                <a:solidFill>
                  <a:schemeClr val="tx1"/>
                </a:solidFill>
                <a:latin typeface="Meiryo UI" panose="020B0604030504040204" pitchFamily="50" charset="-128"/>
                <a:ea typeface="Meiryo UI" panose="020B0604030504040204" pitchFamily="50" charset="-128"/>
              </a:rPr>
              <a:t>）　　など</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9" name="角丸四角形 38"/>
          <p:cNvSpPr/>
          <p:nvPr/>
        </p:nvSpPr>
        <p:spPr>
          <a:xfrm>
            <a:off x="5539063" y="5818890"/>
            <a:ext cx="2980321"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機能強化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schemeClr val="tx1"/>
              </a:solidFill>
              <a:latin typeface="Meiryo UI" panose="020B0604030504040204" pitchFamily="50" charset="-128"/>
              <a:ea typeface="Meiryo UI" panose="020B0604030504040204" pitchFamily="50" charset="-128"/>
            </a:endParaRPr>
          </a:p>
        </p:txBody>
      </p:sp>
      <p:sp>
        <p:nvSpPr>
          <p:cNvPr id="41" name="山形 40"/>
          <p:cNvSpPr/>
          <p:nvPr/>
        </p:nvSpPr>
        <p:spPr>
          <a:xfrm>
            <a:off x="4345343" y="5802631"/>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Tree>
    <p:extLst>
      <p:ext uri="{BB962C8B-B14F-4D97-AF65-F5344CB8AC3E}">
        <p14:creationId xmlns:p14="http://schemas.microsoft.com/office/powerpoint/2010/main" val="200028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Tree>
    <p:extLst>
      <p:ext uri="{BB962C8B-B14F-4D97-AF65-F5344CB8AC3E}">
        <p14:creationId xmlns:p14="http://schemas.microsoft.com/office/powerpoint/2010/main" val="288637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84267" y="581413"/>
            <a:ext cx="8964488"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7133" y="176881"/>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277821" y="2553379"/>
            <a:ext cx="8830683" cy="861774"/>
          </a:xfrm>
          <a:prstGeom prst="rect">
            <a:avLst/>
          </a:prstGeom>
          <a:noFill/>
          <a:ln w="9525">
            <a:noFill/>
            <a:miter lim="800000"/>
            <a:headEnd/>
            <a:tailEnd/>
          </a:ln>
        </p:spPr>
        <p:txBody>
          <a:bodyPr wrap="square">
            <a:spAutoFit/>
          </a:bodyPr>
          <a:lstStyle/>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いるが、今後さらに平時を含めた代替拠点としての役割を高めていくため、国の政府業務継続計画における代替拠点への移転の検討にあわせ、大阪が果たす役割の検討を進め、バックアップ拠点としての位置づけを国に求めていく。　</a:t>
            </a:r>
          </a:p>
          <a:p>
            <a:pPr>
              <a:lnSpc>
                <a:spcPts val="1500"/>
              </a:lnSpc>
            </a:pPr>
            <a:r>
              <a:rPr lang="ja-JP" altLang="en-US" sz="1200" dirty="0">
                <a:latin typeface="Meiryo UI"/>
                <a:ea typeface="Meiryo UI"/>
                <a:cs typeface="Meiryo UI"/>
              </a:rPr>
              <a:t>　また、関西広域連合で進めている「</a:t>
            </a:r>
            <a:r>
              <a:rPr lang="ja-JP" altLang="en-US" sz="1200" dirty="0" smtClean="0">
                <a:latin typeface="Meiryo UI"/>
                <a:ea typeface="Meiryo UI"/>
                <a:cs typeface="Meiryo UI"/>
              </a:rPr>
              <a:t>防災庁</a:t>
            </a:r>
            <a:r>
              <a:rPr lang="ja-JP" altLang="en-US" sz="1200" dirty="0">
                <a:latin typeface="Meiryo UI"/>
                <a:ea typeface="Meiryo UI"/>
                <a:cs typeface="Meiryo UI"/>
              </a:rPr>
              <a:t>（仮称）</a:t>
            </a:r>
            <a:r>
              <a:rPr lang="ja-JP" altLang="en-US" sz="1200" dirty="0" smtClean="0">
                <a:latin typeface="Meiryo UI"/>
                <a:ea typeface="Meiryo UI"/>
                <a:cs typeface="Meiryo UI"/>
              </a:rPr>
              <a:t>創設</a:t>
            </a:r>
            <a:r>
              <a:rPr lang="ja-JP" altLang="en-US" sz="1200" dirty="0">
                <a:latin typeface="Meiryo UI"/>
                <a:ea typeface="Meiryo UI"/>
                <a:cs typeface="Meiryo UI"/>
              </a:rPr>
              <a:t>に係る検討」とも連携し、大阪・関西の代替・支援拠点としての役割強化をめざす。</a:t>
            </a:r>
            <a:endParaRPr lang="en-US" altLang="ja-JP" sz="1200" dirty="0">
              <a:latin typeface="Meiryo UI"/>
              <a:ea typeface="Meiryo UI"/>
              <a:cs typeface="Meiryo UI"/>
            </a:endParaRPr>
          </a:p>
        </p:txBody>
      </p:sp>
      <p:sp>
        <p:nvSpPr>
          <p:cNvPr id="23" name="正方形/長方形 22"/>
          <p:cNvSpPr/>
          <p:nvPr/>
        </p:nvSpPr>
        <p:spPr>
          <a:xfrm>
            <a:off x="1043609" y="3511604"/>
            <a:ext cx="6624662" cy="1069524"/>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dirty="0">
                <a:solidFill>
                  <a:prstClr val="black"/>
                </a:solidFill>
                <a:latin typeface="Meiryo UI"/>
                <a:ea typeface="Meiryo UI"/>
                <a:cs typeface="Meiryo UI"/>
              </a:rPr>
              <a:t>【</a:t>
            </a:r>
            <a:r>
              <a:rPr lang="ja-JP" altLang="en-US" sz="1200" dirty="0">
                <a:solidFill>
                  <a:prstClr val="black"/>
                </a:solidFill>
                <a:latin typeface="Meiryo UI"/>
                <a:ea typeface="Meiryo UI"/>
                <a:cs typeface="Meiryo UI"/>
              </a:rPr>
              <a:t>首都機能バックアップの研究会の設置</a:t>
            </a:r>
            <a:r>
              <a:rPr lang="en-US" altLang="ja-JP" sz="1200" dirty="0">
                <a:solidFill>
                  <a:prstClr val="black"/>
                </a:solidFill>
                <a:latin typeface="Meiryo UI"/>
                <a:ea typeface="Meiryo UI"/>
                <a:cs typeface="Meiryo UI"/>
              </a:rPr>
              <a:t>】</a:t>
            </a:r>
            <a:endParaRPr lang="ja-JP" altLang="en-US" sz="1200" dirty="0">
              <a:solidFill>
                <a:prstClr val="black"/>
              </a:solidFill>
              <a:latin typeface="Meiryo UI"/>
              <a:ea typeface="Meiryo UI"/>
              <a:cs typeface="Meiryo UI"/>
            </a:endParaRP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首都機能代替時のオペレーション等について受入側からの検討を行う</a:t>
            </a: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＜検討</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事項</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機能代替時のオペレーション検討に向けた論点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整理</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代替拠点への移転が必要となる被災シナリオ</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地方行政機関の支援事項</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代替拠点の執務環境</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等の構築　</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14"/>
          <p:cNvSpPr txBox="1">
            <a:spLocks noChangeArrowheads="1"/>
          </p:cNvSpPr>
          <p:nvPr/>
        </p:nvSpPr>
        <p:spPr bwMode="auto">
          <a:xfrm>
            <a:off x="120764" y="2297639"/>
            <a:ext cx="5699125" cy="307777"/>
          </a:xfrm>
          <a:prstGeom prst="rect">
            <a:avLst/>
          </a:prstGeom>
          <a:noFill/>
          <a:ln w="9525">
            <a:noFill/>
            <a:miter lim="800000"/>
            <a:headEnd/>
            <a:tailEnd/>
          </a:ln>
        </p:spPr>
        <p:txBody>
          <a:bodyPr>
            <a:spAutoFit/>
          </a:bodyPr>
          <a:lstStyle/>
          <a:p>
            <a:r>
              <a:rPr lang="ja-JP" altLang="en-US" sz="1400" b="1" dirty="0">
                <a:solidFill>
                  <a:srgbClr val="000000"/>
                </a:solidFill>
                <a:latin typeface="Meiryo UI"/>
                <a:ea typeface="Meiryo UI"/>
                <a:cs typeface="Meiryo UI"/>
              </a:rPr>
              <a:t>①</a:t>
            </a:r>
            <a:r>
              <a:rPr lang="ja-JP" altLang="en-US" sz="1400" b="1" dirty="0" smtClean="0">
                <a:solidFill>
                  <a:srgbClr val="000000"/>
                </a:solidFill>
                <a:latin typeface="Meiryo UI"/>
                <a:ea typeface="Meiryo UI"/>
                <a:cs typeface="Meiryo UI"/>
              </a:rPr>
              <a:t>首都機能バックアップに向けた取組み</a:t>
            </a:r>
            <a:endParaRPr lang="ja-JP" altLang="en-US" sz="1400" b="1" dirty="0">
              <a:solidFill>
                <a:srgbClr val="000000"/>
              </a:solidFill>
              <a:latin typeface="Meiryo UI"/>
              <a:ea typeface="Meiryo UI"/>
              <a:cs typeface="Meiryo UI"/>
            </a:endParaRPr>
          </a:p>
        </p:txBody>
      </p:sp>
      <p:sp>
        <p:nvSpPr>
          <p:cNvPr id="25" name="テキスト ボックス 21"/>
          <p:cNvSpPr txBox="1"/>
          <p:nvPr/>
        </p:nvSpPr>
        <p:spPr>
          <a:xfrm>
            <a:off x="114038" y="4797152"/>
            <a:ext cx="5817726" cy="307777"/>
          </a:xfrm>
          <a:prstGeom prst="rect">
            <a:avLst/>
          </a:prstGeom>
          <a:noFill/>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400" b="1" dirty="0">
                <a:solidFill>
                  <a:prstClr val="black"/>
                </a:solidFill>
                <a:latin typeface="Meiryo UI"/>
                <a:ea typeface="Meiryo UI"/>
                <a:cs typeface="Meiryo UI"/>
              </a:rPr>
              <a:t>②</a:t>
            </a:r>
            <a:r>
              <a:rPr lang="ja-JP" altLang="en-US" sz="1400" b="1" dirty="0" smtClean="0">
                <a:solidFill>
                  <a:prstClr val="black"/>
                </a:solidFill>
                <a:latin typeface="Meiryo UI"/>
                <a:ea typeface="Meiryo UI"/>
                <a:cs typeface="Meiryo UI"/>
              </a:rPr>
              <a:t>副首都</a:t>
            </a:r>
            <a:r>
              <a:rPr lang="ja-JP" altLang="en-US" sz="1400" b="1" dirty="0">
                <a:solidFill>
                  <a:prstClr val="black"/>
                </a:solidFill>
                <a:latin typeface="Meiryo UI"/>
                <a:ea typeface="Meiryo UI"/>
                <a:cs typeface="Meiryo UI"/>
              </a:rPr>
              <a:t>（圏）の</a:t>
            </a:r>
            <a:r>
              <a:rPr lang="ja-JP" altLang="en-US" sz="1400" b="1" dirty="0" smtClean="0">
                <a:solidFill>
                  <a:prstClr val="black"/>
                </a:solidFill>
                <a:latin typeface="Meiryo UI"/>
                <a:ea typeface="Meiryo UI"/>
                <a:cs typeface="Meiryo UI"/>
              </a:rPr>
              <a:t>取組みを</a:t>
            </a:r>
            <a:r>
              <a:rPr lang="ja-JP" altLang="en-US" sz="1400" b="1" dirty="0">
                <a:solidFill>
                  <a:prstClr val="black"/>
                </a:solidFill>
                <a:latin typeface="Meiryo UI"/>
                <a:ea typeface="Meiryo UI"/>
                <a:cs typeface="Meiryo UI"/>
              </a:rPr>
              <a:t>支援する</a:t>
            </a:r>
            <a:r>
              <a:rPr lang="ja-JP" altLang="en-US" sz="1400" b="1" dirty="0" smtClean="0">
                <a:solidFill>
                  <a:prstClr val="black"/>
                </a:solidFill>
                <a:latin typeface="Meiryo UI"/>
                <a:ea typeface="Meiryo UI"/>
                <a:cs typeface="Meiryo UI"/>
              </a:rPr>
              <a:t>制度の働きかけ</a:t>
            </a:r>
            <a:endParaRPr lang="en-US" altLang="ja-JP" sz="1400" b="1" dirty="0">
              <a:solidFill>
                <a:prstClr val="black"/>
              </a:solidFill>
              <a:latin typeface="Meiryo UI"/>
              <a:ea typeface="Meiryo UI"/>
              <a:cs typeface="Meiryo UI"/>
            </a:endParaRPr>
          </a:p>
        </p:txBody>
      </p:sp>
      <p:sp>
        <p:nvSpPr>
          <p:cNvPr id="26" name="正方形/長方形 2"/>
          <p:cNvSpPr>
            <a:spLocks noChangeArrowheads="1"/>
          </p:cNvSpPr>
          <p:nvPr/>
        </p:nvSpPr>
        <p:spPr bwMode="auto">
          <a:xfrm>
            <a:off x="218071" y="5853275"/>
            <a:ext cx="8843962" cy="320675"/>
          </a:xfrm>
          <a:prstGeom prst="rect">
            <a:avLst/>
          </a:prstGeom>
          <a:noFill/>
          <a:ln w="9525">
            <a:noFill/>
            <a:miter lim="800000"/>
            <a:headEnd/>
            <a:tailEnd/>
          </a:ln>
        </p:spPr>
        <p:txBody>
          <a:bodyPr>
            <a:spAutoFit/>
          </a:bodyPr>
          <a:lstStyle/>
          <a:p>
            <a:r>
              <a:rPr lang="ja-JP" altLang="en-US" sz="1500">
                <a:solidFill>
                  <a:srgbClr val="000000"/>
                </a:solidFill>
                <a:latin typeface="Meiryo UI"/>
                <a:ea typeface="Meiryo UI"/>
                <a:cs typeface="Meiryo UI"/>
              </a:rPr>
              <a:t>　</a:t>
            </a:r>
            <a:endParaRPr lang="en-US" altLang="ja-JP" sz="1400">
              <a:solidFill>
                <a:srgbClr val="000000"/>
              </a:solidFill>
              <a:latin typeface="Meiryo UI"/>
              <a:ea typeface="Meiryo UI"/>
              <a:cs typeface="Meiryo UI"/>
            </a:endParaRPr>
          </a:p>
        </p:txBody>
      </p:sp>
      <p:sp>
        <p:nvSpPr>
          <p:cNvPr id="27" name="正方形/長方形 2"/>
          <p:cNvSpPr>
            <a:spLocks noChangeArrowheads="1"/>
          </p:cNvSpPr>
          <p:nvPr/>
        </p:nvSpPr>
        <p:spPr bwMode="auto">
          <a:xfrm>
            <a:off x="477749" y="5059293"/>
            <a:ext cx="8342723" cy="459485"/>
          </a:xfrm>
          <a:prstGeom prst="rect">
            <a:avLst/>
          </a:prstGeom>
          <a:noFill/>
          <a:ln w="9525">
            <a:noFill/>
            <a:miter lim="800000"/>
            <a:headEnd/>
            <a:tailEnd/>
          </a:ln>
        </p:spPr>
        <p:txBody>
          <a:bodyPr wrap="square">
            <a:spAutoFit/>
          </a:bodyPr>
          <a:lstStyle/>
          <a:p>
            <a:pPr>
              <a:lnSpc>
                <a:spcPts val="1500"/>
              </a:lnSpc>
            </a:pPr>
            <a:r>
              <a:rPr lang="ja-JP" altLang="en-US" sz="1500" dirty="0">
                <a:solidFill>
                  <a:srgbClr val="000000"/>
                </a:solidFill>
                <a:latin typeface="Meiryo UI"/>
                <a:ea typeface="Meiryo UI"/>
                <a:cs typeface="Meiryo UI"/>
              </a:rPr>
              <a:t>　</a:t>
            </a:r>
            <a:r>
              <a:rPr lang="ja-JP" altLang="en-US" sz="1200" dirty="0" smtClean="0">
                <a:solidFill>
                  <a:srgbClr val="000000"/>
                </a:solidFill>
                <a:latin typeface="Meiryo UI"/>
                <a:ea typeface="Meiryo UI"/>
                <a:cs typeface="Meiryo UI"/>
              </a:rPr>
              <a:t>国全体の成長をけん引するための副首都</a:t>
            </a:r>
            <a:r>
              <a:rPr lang="ja-JP" altLang="en-US" sz="1200" dirty="0">
                <a:solidFill>
                  <a:srgbClr val="000000"/>
                </a:solidFill>
                <a:latin typeface="Meiryo UI"/>
                <a:ea typeface="Meiryo UI"/>
                <a:cs typeface="Meiryo UI"/>
              </a:rPr>
              <a:t>（圏）の自立的な</a:t>
            </a:r>
            <a:r>
              <a:rPr lang="ja-JP" altLang="en-US" sz="1200" dirty="0" smtClean="0">
                <a:solidFill>
                  <a:srgbClr val="000000"/>
                </a:solidFill>
                <a:latin typeface="Meiryo UI"/>
                <a:ea typeface="Meiryo UI"/>
                <a:cs typeface="Meiryo UI"/>
              </a:rPr>
              <a:t>取組みを</a:t>
            </a:r>
            <a:r>
              <a:rPr lang="ja-JP" altLang="en-US" sz="1200" dirty="0">
                <a:solidFill>
                  <a:srgbClr val="000000"/>
                </a:solidFill>
                <a:latin typeface="Meiryo UI"/>
                <a:ea typeface="Meiryo UI"/>
                <a:cs typeface="Meiryo UI"/>
              </a:rPr>
              <a:t>国が支援する</a:t>
            </a:r>
            <a:r>
              <a:rPr lang="ja-JP" altLang="en-US" sz="1200" dirty="0" smtClean="0">
                <a:solidFill>
                  <a:srgbClr val="000000"/>
                </a:solidFill>
                <a:latin typeface="Meiryo UI"/>
                <a:ea typeface="Meiryo UI"/>
                <a:cs typeface="Meiryo UI"/>
              </a:rPr>
              <a:t>ための</a:t>
            </a:r>
            <a:r>
              <a:rPr lang="ja-JP" altLang="en-US" sz="1200" dirty="0">
                <a:solidFill>
                  <a:srgbClr val="000000"/>
                </a:solidFill>
                <a:latin typeface="Meiryo UI"/>
                <a:ea typeface="Meiryo UI"/>
                <a:cs typeface="Meiryo UI"/>
              </a:rPr>
              <a:t>制度</a:t>
            </a:r>
            <a:r>
              <a:rPr lang="ja-JP" altLang="en-US" sz="1200" dirty="0" smtClean="0">
                <a:solidFill>
                  <a:srgbClr val="000000"/>
                </a:solidFill>
                <a:latin typeface="Meiryo UI"/>
                <a:ea typeface="Meiryo UI"/>
                <a:cs typeface="Meiryo UI"/>
              </a:rPr>
              <a:t>（権限・財源移譲</a:t>
            </a:r>
            <a:r>
              <a:rPr lang="ja-JP" altLang="en-US" sz="1200" dirty="0">
                <a:solidFill>
                  <a:srgbClr val="000000"/>
                </a:solidFill>
                <a:latin typeface="Meiryo UI"/>
                <a:ea typeface="Meiryo UI"/>
                <a:cs typeface="Meiryo UI"/>
              </a:rPr>
              <a:t>、規制</a:t>
            </a:r>
            <a:r>
              <a:rPr lang="ja-JP" altLang="en-US" sz="1200" dirty="0" smtClean="0">
                <a:solidFill>
                  <a:srgbClr val="000000"/>
                </a:solidFill>
                <a:latin typeface="Meiryo UI"/>
                <a:ea typeface="Meiryo UI"/>
                <a:cs typeface="Meiryo UI"/>
              </a:rPr>
              <a:t>改革</a:t>
            </a:r>
            <a:r>
              <a:rPr lang="ja-JP" altLang="en-US" sz="1200" dirty="0">
                <a:solidFill>
                  <a:srgbClr val="000000"/>
                </a:solidFill>
                <a:latin typeface="Meiryo UI"/>
                <a:ea typeface="Meiryo UI"/>
                <a:cs typeface="Meiryo UI"/>
              </a:rPr>
              <a:t>等</a:t>
            </a:r>
            <a:r>
              <a:rPr lang="ja-JP" altLang="en-US" sz="1200" dirty="0" smtClean="0">
                <a:solidFill>
                  <a:srgbClr val="000000"/>
                </a:solidFill>
                <a:latin typeface="Meiryo UI"/>
                <a:ea typeface="Meiryo UI"/>
                <a:cs typeface="Meiryo UI"/>
              </a:rPr>
              <a:t>）</a:t>
            </a:r>
            <a:r>
              <a:rPr lang="ja-JP" altLang="en-US" sz="1200" dirty="0">
                <a:solidFill>
                  <a:srgbClr val="000000"/>
                </a:solidFill>
                <a:latin typeface="Meiryo UI"/>
                <a:ea typeface="Meiryo UI"/>
                <a:cs typeface="Meiryo UI"/>
              </a:rPr>
              <a:t>を国</a:t>
            </a:r>
            <a:r>
              <a:rPr lang="ja-JP" altLang="en-US" sz="1200" dirty="0" smtClean="0">
                <a:solidFill>
                  <a:srgbClr val="000000"/>
                </a:solidFill>
                <a:latin typeface="Meiryo UI"/>
                <a:ea typeface="Meiryo UI"/>
                <a:cs typeface="Meiryo UI"/>
              </a:rPr>
              <a:t>に働きかける</a:t>
            </a:r>
            <a:r>
              <a:rPr lang="ja-JP" altLang="en-US" sz="1200" dirty="0">
                <a:solidFill>
                  <a:srgbClr val="000000"/>
                </a:solidFill>
                <a:latin typeface="Meiryo UI"/>
                <a:ea typeface="Meiryo UI"/>
                <a:cs typeface="Meiryo UI"/>
              </a:rPr>
              <a:t>。</a:t>
            </a:r>
          </a:p>
        </p:txBody>
      </p:sp>
      <p:sp>
        <p:nvSpPr>
          <p:cNvPr id="28" name="正方形/長方形 27"/>
          <p:cNvSpPr>
            <a:spLocks noChangeArrowheads="1"/>
          </p:cNvSpPr>
          <p:nvPr/>
        </p:nvSpPr>
        <p:spPr bwMode="auto">
          <a:xfrm>
            <a:off x="1043608" y="5536347"/>
            <a:ext cx="7128791" cy="9762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京阪神の特区の枠組みを発展させ国からの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制度等</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を参考）</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30</a:t>
            </a:r>
            <a:endParaRPr lang="ja-JP" altLang="en-US" sz="1200" dirty="0"/>
          </a:p>
        </p:txBody>
      </p:sp>
    </p:spTree>
    <p:extLst>
      <p:ext uri="{BB962C8B-B14F-4D97-AF65-F5344CB8AC3E}">
        <p14:creationId xmlns:p14="http://schemas.microsoft.com/office/powerpoint/2010/main" val="2399782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332656"/>
            <a:ext cx="8424936" cy="453650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、副首都・大阪として継続的に経済成長</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博覧会誘致」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向けた取組みが</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進んでおり、これらを副首都としての発展を加速させるインパクトとして活用する。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6512" y="-27384"/>
            <a:ext cx="8136904"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日本万国博覧会</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31</a:t>
            </a:r>
            <a:endParaRPr lang="ja-JP" altLang="en-US" sz="1200" dirty="0"/>
          </a:p>
        </p:txBody>
      </p:sp>
    </p:spTree>
    <p:extLst>
      <p:ext uri="{BB962C8B-B14F-4D97-AF65-F5344CB8AC3E}">
        <p14:creationId xmlns:p14="http://schemas.microsoft.com/office/powerpoint/2010/main" val="3774351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53538" y="836712"/>
            <a:ext cx="9046625" cy="2304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万国博覧会は、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新たなイノベーションを引き起こし、社会のあり方も変える圧倒的な万国博覧会の求心力や発信力、さらには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世界中の人々の出会いや交流を生み出す力がこれからの日本の成長の鍵となる。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万博のテーマは「いのち輝く未来社会のデザイン」。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その重要な要素である「健康・長寿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」分野において大阪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存在。また、先端医療だけでなく、ヘルスケア、スポーツ、食、エンターテイメント、さらには人工知能（</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からの知を集め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600" dirty="0">
              <a:solidFill>
                <a:schemeClr val="tx1"/>
              </a:solidFill>
            </a:endParaRPr>
          </a:p>
        </p:txBody>
      </p:sp>
      <p:pic>
        <p:nvPicPr>
          <p:cNvPr id="25" name="Picture 2" descr="C:\Users\i5627699\Desktop\図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438059"/>
            <a:ext cx="4104456" cy="308728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4788024" y="3140968"/>
            <a:ext cx="3096344" cy="461665"/>
          </a:xfrm>
          <a:prstGeom prst="rect">
            <a:avLst/>
          </a:prstGeom>
        </p:spPr>
        <p:txBody>
          <a:bodyPr wrap="square">
            <a:spAutoFit/>
          </a:bodyPr>
          <a:lstStyle/>
          <a:p>
            <a:pPr marL="177800" indent="-177800" fontAlgn="auto">
              <a:spcBef>
                <a:spcPts val="0"/>
              </a:spcBef>
              <a:spcAft>
                <a:spcPts val="0"/>
              </a:spcAft>
            </a:pPr>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「健康・長寿」関連産業のすそ野の広がり</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
          <p:cNvSpPr>
            <a:spLocks noChangeArrowheads="1"/>
          </p:cNvSpPr>
          <p:nvPr/>
        </p:nvSpPr>
        <p:spPr bwMode="auto">
          <a:xfrm>
            <a:off x="69404" y="5690840"/>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279400"/>
            <a:endParaRPr lang="ja-JP" altLang="ja-JP" sz="800" dirty="0" smtClean="0">
              <a:solidFill>
                <a:prstClr val="black"/>
              </a:solidFill>
            </a:endParaRPr>
          </a:p>
          <a:p>
            <a:pPr eaLnBrk="0" hangingPunct="0"/>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日本万国博覧会の経済</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波及効果（府試算値</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smtClean="0"/>
          </a:p>
        </p:txBody>
      </p:sp>
      <p:sp>
        <p:nvSpPr>
          <p:cNvPr id="10" name="テキスト ボックス 18"/>
          <p:cNvSpPr txBox="1"/>
          <p:nvPr/>
        </p:nvSpPr>
        <p:spPr>
          <a:xfrm>
            <a:off x="242129" y="3411196"/>
            <a:ext cx="4545895" cy="138595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7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基本構想大阪府案策定　➡　国に提出</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　　第</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回国の検討会議開催（</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回程度開催予定）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日本万国博覧会誘致委員会」設立</a:t>
            </a:r>
            <a:endParaRPr lang="en-US" altLang="ja-JP" sz="11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閣議</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了解</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（博覧会国際事務局）への開催申請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期限</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18"/>
          <p:cNvSpPr txBox="1"/>
          <p:nvPr/>
        </p:nvSpPr>
        <p:spPr>
          <a:xfrm>
            <a:off x="228077" y="5029879"/>
            <a:ext cx="4562287" cy="73716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　　　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月を核とした期間（</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か月）</a:t>
            </a: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　　　場</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夢</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洲地区</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大阪市此花区</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入場者想定規模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万人以上　</a:t>
            </a:r>
          </a:p>
          <a:p>
            <a:pPr fontAlgn="auto">
              <a:lnSpc>
                <a:spcPct val="120000"/>
              </a:lnSpc>
              <a:spcBef>
                <a:spcPts val="0"/>
              </a:spcBef>
              <a:spcAft>
                <a:spcPts val="0"/>
              </a:spcAft>
            </a:pPr>
            <a:r>
              <a:rPr lang="en-US" sz="1050" dirty="0">
                <a:solidFill>
                  <a:prstClr val="black"/>
                </a:solidFill>
                <a:latin typeface="Meiryo UI"/>
                <a:ea typeface="ＭＳ 明朝"/>
                <a:cs typeface="Times New Roman"/>
              </a:rPr>
              <a:t> </a:t>
            </a:r>
            <a:endParaRPr lang="ja-JP" altLang="en-US" sz="1050" dirty="0">
              <a:solidFill>
                <a:prstClr val="black"/>
              </a:solidFill>
              <a:latin typeface="Century"/>
              <a:ea typeface="ＭＳ 明朝"/>
              <a:cs typeface="Times New Roman"/>
            </a:endParaRPr>
          </a:p>
        </p:txBody>
      </p:sp>
      <p:sp>
        <p:nvSpPr>
          <p:cNvPr id="11" name="正方形/長方形 10"/>
          <p:cNvSpPr/>
          <p:nvPr/>
        </p:nvSpPr>
        <p:spPr>
          <a:xfrm>
            <a:off x="90612" y="3152001"/>
            <a:ext cx="3096344" cy="276999"/>
          </a:xfrm>
          <a:prstGeom prst="rect">
            <a:avLst/>
          </a:prstGeom>
        </p:spPr>
        <p:txBody>
          <a:bodyPr wrap="square">
            <a:spAutoFit/>
          </a:bodyPr>
          <a:lstStyle/>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■万博誘致への取組み</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6560" y="4782661"/>
            <a:ext cx="1368152" cy="276999"/>
          </a:xfrm>
          <a:prstGeom prst="rect">
            <a:avLst/>
          </a:prstGeom>
        </p:spPr>
        <p:txBody>
          <a:bodyPr wrap="square">
            <a:spAutoFit/>
          </a:bodyPr>
          <a:lstStyle/>
          <a:p>
            <a:pPr marL="177800" indent="-177800" fontAlgn="auto">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■開催概要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副首都・大阪の発展を加速させるインパクト</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7504" y="460486"/>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679315605"/>
              </p:ext>
            </p:extLst>
          </p:nvPr>
        </p:nvGraphicFramePr>
        <p:xfrm>
          <a:off x="179512" y="6072088"/>
          <a:ext cx="4608512" cy="453256"/>
        </p:xfrm>
        <a:graphic>
          <a:graphicData uri="http://schemas.openxmlformats.org/drawingml/2006/table">
            <a:tbl>
              <a:tblPr firstCol="1" bandRow="1">
                <a:tableStyleId>{5C22544A-7EE6-4342-B048-85BDC9FD1C3A}</a:tableStyleId>
              </a:tblPr>
              <a:tblGrid>
                <a:gridCol w="1800200"/>
                <a:gridCol w="2808312"/>
              </a:tblGrid>
              <a:tr h="453256">
                <a:tc>
                  <a:txBody>
                    <a:bodyPr/>
                    <a:lstStyle/>
                    <a:p>
                      <a:pPr algn="ctr">
                        <a:lnSpc>
                          <a:spcPts val="1200"/>
                        </a:lnSpc>
                        <a:spcAft>
                          <a:spcPts val="0"/>
                        </a:spcAft>
                      </a:pPr>
                      <a:r>
                        <a:rPr lang="ja-JP" altLang="en-US" sz="1300" kern="100" dirty="0" smtClean="0">
                          <a:effectLst/>
                          <a:latin typeface="Meiryo UI" panose="020B0604030504040204" pitchFamily="50" charset="-128"/>
                          <a:ea typeface="Meiryo UI" panose="020B0604030504040204" pitchFamily="50" charset="-128"/>
                          <a:cs typeface="Meiryo UI" panose="020B0604030504040204" pitchFamily="50" charset="-128"/>
                        </a:rPr>
                        <a:t>全国への経済波及効果</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0" name="正方形/長方形 19"/>
          <p:cNvSpPr/>
          <p:nvPr/>
        </p:nvSpPr>
        <p:spPr>
          <a:xfrm>
            <a:off x="1839173" y="6587405"/>
            <a:ext cx="2955259" cy="230832"/>
          </a:xfrm>
          <a:prstGeom prst="rect">
            <a:avLst/>
          </a:prstGeom>
        </p:spPr>
        <p:txBody>
          <a:bodyPr wrap="square">
            <a:spAutoFit/>
          </a:bodyPr>
          <a:lstStyle/>
          <a:p>
            <a:pPr marL="177800" indent="-177800" fontAlgn="auto">
              <a:spcBef>
                <a:spcPts val="0"/>
              </a:spcBef>
              <a:spcAft>
                <a:spcPts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万国</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博覧会」基本構想案　など</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32</a:t>
            </a:r>
            <a:endParaRPr lang="ja-JP" altLang="en-US" sz="1200" dirty="0"/>
          </a:p>
        </p:txBody>
      </p:sp>
      <p:sp>
        <p:nvSpPr>
          <p:cNvPr id="22" name="正方形/長方形 21"/>
          <p:cNvSpPr/>
          <p:nvPr/>
        </p:nvSpPr>
        <p:spPr>
          <a:xfrm>
            <a:off x="6552220" y="4757905"/>
            <a:ext cx="864096" cy="518547"/>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6102424" y="4609635"/>
            <a:ext cx="1800200" cy="84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楽しくいきいきと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生きられる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a:t>
            </a:r>
          </a:p>
        </p:txBody>
      </p:sp>
    </p:spTree>
    <p:extLst>
      <p:ext uri="{BB962C8B-B14F-4D97-AF65-F5344CB8AC3E}">
        <p14:creationId xmlns:p14="http://schemas.microsoft.com/office/powerpoint/2010/main" val="365492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27384"/>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18" name="図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761" y="4226418"/>
            <a:ext cx="4060199" cy="2442362"/>
          </a:xfrm>
          <a:prstGeom prst="rect">
            <a:avLst/>
          </a:prstGeom>
        </p:spPr>
      </p:pic>
      <p:sp>
        <p:nvSpPr>
          <p:cNvPr id="15" name="角丸四角形 14"/>
          <p:cNvSpPr/>
          <p:nvPr/>
        </p:nvSpPr>
        <p:spPr>
          <a:xfrm>
            <a:off x="35496" y="495436"/>
            <a:ext cx="9073008" cy="3149588"/>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観光立国日本をめざす上で、統合型リゾート（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）の導入は必要であり、また世界と互角に競争できる規模・機能を持つ</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大阪・夢洲は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時間運用の関西国際空港や都市インフラの充実など交通アクセスがよく高い利便性があるほか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200ha</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を越える非常に広大な用地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があるなど、立地の優位性がある。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経済界と連携した</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などベイエリアの活性化を図ることにより、地域も成長・発展を実現し、</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都市格の向上を図ることができる。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また、ギャンブル</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を始めとするセーフティネット</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に検討を</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働きかけると</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なエンターテイメント機能や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機能等を有する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の誘致により、副首都・大阪の世界水準の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都市ブランド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の確立をより一層加速させることが可能となる。</a:t>
            </a:r>
            <a:endParaRPr lang="ja-JP" altLang="en-US" sz="1600" dirty="0">
              <a:solidFill>
                <a:schemeClr val="tx1"/>
              </a:solidFill>
            </a:endParaRPr>
          </a:p>
        </p:txBody>
      </p:sp>
      <p:sp>
        <p:nvSpPr>
          <p:cNvPr id="17" name="テキスト ボックス 18"/>
          <p:cNvSpPr txBox="1"/>
          <p:nvPr/>
        </p:nvSpPr>
        <p:spPr>
          <a:xfrm>
            <a:off x="323528" y="4074892"/>
            <a:ext cx="3193719" cy="74348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2400" indent="-152400" fontAlgn="auto">
              <a:lnSpc>
                <a:spcPts val="1800"/>
              </a:lnSpc>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推進法成立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以降</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実施法制定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自治体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認定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endParaRPr lang="ja-JP" altLang="en-US" sz="900" dirty="0">
              <a:solidFill>
                <a:prstClr val="black"/>
              </a:solidFill>
              <a:latin typeface="Century"/>
              <a:ea typeface="ＭＳ 明朝"/>
              <a:cs typeface="Times New Roman"/>
            </a:endParaRPr>
          </a:p>
        </p:txBody>
      </p:sp>
      <p:sp>
        <p:nvSpPr>
          <p:cNvPr id="20" name="正方形/長方形 19"/>
          <p:cNvSpPr/>
          <p:nvPr/>
        </p:nvSpPr>
        <p:spPr>
          <a:xfrm>
            <a:off x="151761" y="3712094"/>
            <a:ext cx="3096344"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立地推進の動き</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auto" hangingPunct="1">
              <a:spcBef>
                <a:spcPct val="0"/>
              </a:spcBef>
              <a:spcAft>
                <a:spcPts val="0"/>
              </a:spcAft>
              <a:buFontTx/>
              <a:buNone/>
            </a:pPr>
            <a:r>
              <a:rPr lang="en-US" altLang="ja-JP" sz="1200" dirty="0" smtClean="0">
                <a:solidFill>
                  <a:srgbClr val="898989"/>
                </a:solidFill>
              </a:rPr>
              <a:t>33</a:t>
            </a:r>
            <a:endParaRPr lang="ja-JP" altLang="en-US" sz="1200" dirty="0">
              <a:solidFill>
                <a:srgbClr val="898989"/>
              </a:solidFill>
            </a:endParaRPr>
          </a:p>
        </p:txBody>
      </p:sp>
      <p:sp>
        <p:nvSpPr>
          <p:cNvPr id="22" name="正方形/長方形 21"/>
          <p:cNvSpPr/>
          <p:nvPr/>
        </p:nvSpPr>
        <p:spPr>
          <a:xfrm>
            <a:off x="107504" y="141821"/>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977771705"/>
              </p:ext>
            </p:extLst>
          </p:nvPr>
        </p:nvGraphicFramePr>
        <p:xfrm>
          <a:off x="4535488" y="4226418"/>
          <a:ext cx="4459432" cy="2153002"/>
        </p:xfrm>
        <a:graphic>
          <a:graphicData uri="http://schemas.openxmlformats.org/drawingml/2006/table">
            <a:tbl>
              <a:tblPr firstCol="1" bandRow="1">
                <a:tableStyleId>{5C22544A-7EE6-4342-B048-85BDC9FD1C3A}</a:tableStyleId>
              </a:tblPr>
              <a:tblGrid>
                <a:gridCol w="1800201"/>
                <a:gridCol w="2659231"/>
              </a:tblGrid>
              <a:tr h="695918">
                <a:tc>
                  <a:txBody>
                    <a:bodyPr/>
                    <a:lstStyle/>
                    <a:p>
                      <a:pPr algn="ctr">
                        <a:lnSpc>
                          <a:spcPct val="15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（開発による経済効果）</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13,300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開業までの累計</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ctr">
                        <a:spcAft>
                          <a:spcPts val="0"/>
                        </a:spcAft>
                      </a:pP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鉄道等のインフラ整備は除く</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739417">
                <a:tc>
                  <a:txBody>
                    <a:bodyPr/>
                    <a:lstStyle/>
                    <a:p>
                      <a:pPr algn="ctr">
                        <a:lnSpc>
                          <a:spcPct val="15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spcAft>
                          <a:spcPts val="0"/>
                        </a:spcAft>
                      </a:pP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事業運営による経済効果</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6,300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開業後、毎年</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tc>
              </a:tr>
              <a:tr h="717667">
                <a:tc>
                  <a:txBody>
                    <a:bodyPr/>
                    <a:lstStyle/>
                    <a:p>
                      <a:pPr algn="ctr">
                        <a:lnSpc>
                          <a:spcPct val="15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雇用創出効果</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9.7</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3" name="正方形/長方形 22"/>
          <p:cNvSpPr/>
          <p:nvPr/>
        </p:nvSpPr>
        <p:spPr>
          <a:xfrm>
            <a:off x="5420237" y="6453336"/>
            <a:ext cx="4048307" cy="215444"/>
          </a:xfrm>
          <a:prstGeom prst="rect">
            <a:avLst/>
          </a:prstGeom>
        </p:spPr>
        <p:txBody>
          <a:bodyPr wrap="square">
            <a:spAutoFit/>
          </a:bodyPr>
          <a:lstStyle/>
          <a:p>
            <a:pPr algn="ctr" fontAlgn="auto">
              <a:spcBef>
                <a:spcPts val="0"/>
              </a:spcBef>
              <a:spcAft>
                <a:spcPts val="0"/>
              </a:spcAft>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　統合型リゾート（</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）立地による影響調査　調査報告書</a:t>
            </a:r>
            <a:endParaRPr lang="ja-JP"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363721" y="3711947"/>
            <a:ext cx="4896544" cy="692497"/>
          </a:xfrm>
          <a:prstGeom prst="rect">
            <a:avLst/>
          </a:prstGeom>
        </p:spPr>
        <p:txBody>
          <a:bodyPr wrap="square">
            <a:spAutoFit/>
          </a:body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立地による効果</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年、海外の先進事例が夢洲</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（全体開発エリア）</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に立地したと仮定</a:t>
            </a:r>
            <a:endPar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0757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重点的な取組みとして、北大阪を中心に神戸・京都等も含め、企業集積・研究集積が進む</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「ライフサイエンス」を中心とした裾野の広い健康・長寿関連産業の育成を進め、次世代のリーディング産業として着実に発展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50678"/>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57180"/>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7" name="正方形/長方形 16"/>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1" y="159623"/>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848278" y="5085184"/>
            <a:ext cx="7558802" cy="1092108"/>
            <a:chOff x="264568" y="2135255"/>
            <a:chExt cx="7187529" cy="1092108"/>
          </a:xfrm>
        </p:grpSpPr>
        <p:sp>
          <p:nvSpPr>
            <p:cNvPr id="95" name="正方形/長方形 94"/>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56792"/>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1" name="正方形/長方形 100"/>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56792"/>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4" name="正方形/長方形 103"/>
            <p:cNvSpPr/>
            <p:nvPr/>
          </p:nvSpPr>
          <p:spPr>
            <a:xfrm>
              <a:off x="3539359" y="1588730"/>
              <a:ext cx="2191417"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34</a:t>
            </a:r>
            <a:endParaRPr lang="ja-JP" altLang="en-US" sz="1200" dirty="0"/>
          </a:p>
        </p:txBody>
      </p:sp>
    </p:spTree>
    <p:extLst>
      <p:ext uri="{BB962C8B-B14F-4D97-AF65-F5344CB8AC3E}">
        <p14:creationId xmlns:p14="http://schemas.microsoft.com/office/powerpoint/2010/main" val="4108281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29522"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51944"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71501"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57645"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活躍す</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35</a:t>
            </a:r>
            <a:endParaRPr lang="ja-JP" altLang="en-US" sz="1200" dirty="0"/>
          </a:p>
        </p:txBody>
      </p:sp>
    </p:spTree>
    <p:extLst>
      <p:ext uri="{BB962C8B-B14F-4D97-AF65-F5344CB8AC3E}">
        <p14:creationId xmlns:p14="http://schemas.microsoft.com/office/powerpoint/2010/main" val="1307866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636911"/>
            <a:ext cx="8977502" cy="396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角丸四角形 1"/>
          <p:cNvSpPr/>
          <p:nvPr/>
        </p:nvSpPr>
        <p:spPr>
          <a:xfrm>
            <a:off x="179512" y="2852935"/>
            <a:ext cx="4354500" cy="367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らきを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見据え、北大阪健康医療都市（健都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健都イノベーションパーク</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の健康・医療分野の研究開発を行う企業の集積を進めるとともに、国立循環器病研究センターや国立健康・栄養研究所の移転により研究開発力の向上を図る。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4206737" cy="142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91704"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91703" y="253032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4602790" y="2852936"/>
            <a:ext cx="4361697" cy="3667323"/>
            <a:chOff x="3749122" y="3501007"/>
            <a:chExt cx="4361697" cy="3667323"/>
          </a:xfrm>
          <a:noFill/>
        </p:grpSpPr>
        <p:sp>
          <p:nvSpPr>
            <p:cNvPr id="24" name="角丸四角形 23"/>
            <p:cNvSpPr/>
            <p:nvPr/>
          </p:nvSpPr>
          <p:spPr>
            <a:xfrm>
              <a:off x="3749122" y="3501007"/>
              <a:ext cx="4361697" cy="366732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府内外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の民間事業者による「大阪健康寿命延伸産業創出プラットフォーム（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年開業予定の「関西スポーツ科学・ヘルスケア総合センター（仮称）」において、健康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などをさらに発展・実用化させ、それらの成果</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を広く提供していく。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790340" y="4626402"/>
              <a:ext cx="3024336" cy="230832"/>
            </a:xfrm>
            <a:prstGeom prst="rect">
              <a:avLst/>
            </a:prstGeom>
            <a:grp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783" y="4872623"/>
              <a:ext cx="2059789" cy="1211646"/>
            </a:xfrm>
            <a:prstGeom prst="rect">
              <a:avLst/>
            </a:prstGeom>
            <a:grpFill/>
          </p:spPr>
        </p:pic>
      </p:gr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4224552"/>
            <a:ext cx="1894755" cy="1224136"/>
          </a:xfrm>
          <a:prstGeom prst="rect">
            <a:avLst/>
          </a:prstGeom>
        </p:spPr>
      </p:pic>
      <p:sp>
        <p:nvSpPr>
          <p:cNvPr id="36" name="正方形/長方形 35"/>
          <p:cNvSpPr/>
          <p:nvPr/>
        </p:nvSpPr>
        <p:spPr>
          <a:xfrm>
            <a:off x="6804248" y="3978331"/>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611560"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p:txBody>
      </p:sp>
      <p:sp>
        <p:nvSpPr>
          <p:cNvPr id="41" name="正方形/長方形 40"/>
          <p:cNvSpPr/>
          <p:nvPr/>
        </p:nvSpPr>
        <p:spPr>
          <a:xfrm>
            <a:off x="4716016" y="5433940"/>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7884368" y="5433940"/>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51520" y="3573016"/>
            <a:ext cx="3024336" cy="230832"/>
          </a:xfrm>
          <a:prstGeom prst="rect">
            <a:avLst/>
          </a:prstGeom>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p>
        </p:txBody>
      </p:sp>
      <p:sp>
        <p:nvSpPr>
          <p:cNvPr id="3" name="正方形/長方形 2"/>
          <p:cNvSpPr/>
          <p:nvPr/>
        </p:nvSpPr>
        <p:spPr>
          <a:xfrm>
            <a:off x="683568" y="1286762"/>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医療や革新的創薬の産学連携による実用化・産業化の促進、大阪の強みである「ものづくり力」を活かした医療機器の開発促進、健康分野における新産業の創出を図るとともに、大阪の健康長寿の先進都市に向けた方向性をまとめ、世界トップクラスのライフサイエンスクラスター形成などに向けた取組みを進める。</a:t>
            </a:r>
          </a:p>
        </p:txBody>
      </p:sp>
      <p:sp>
        <p:nvSpPr>
          <p:cNvPr id="39" name="正方形/長方形 3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36</a:t>
            </a:r>
            <a:endParaRPr lang="ja-JP" altLang="en-US" sz="1200" dirty="0"/>
          </a:p>
        </p:txBody>
      </p:sp>
    </p:spTree>
    <p:extLst>
      <p:ext uri="{BB962C8B-B14F-4D97-AF65-F5344CB8AC3E}">
        <p14:creationId xmlns:p14="http://schemas.microsoft.com/office/powerpoint/2010/main" val="2894638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50835" y="332656"/>
            <a:ext cx="4416743" cy="3744416"/>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 5"/>
          <p:cNvSpPr/>
          <p:nvPr/>
        </p:nvSpPr>
        <p:spPr>
          <a:xfrm>
            <a:off x="179513" y="332656"/>
            <a:ext cx="4248472" cy="3744416"/>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■再生医療等の国際拠点形成</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丁目において再生医療におけるヒトへの応用から実用化、グローバル展開まで一貫して産業化を推進する「再生医療国際拠点」の形成を目指す。</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産学官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が連携し、「中之島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検討協議会」において、実現に向けた検討を進める。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27825" y="3805428"/>
            <a:ext cx="2877711" cy="215444"/>
          </a:xfrm>
          <a:prstGeom prst="rect">
            <a:avLst/>
          </a:prstGeom>
          <a:noFill/>
        </p:spPr>
        <p:txBody>
          <a:bodyPr wrap="non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zh-TW"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zh-TW"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議会</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資料</a:t>
            </a:r>
          </a:p>
        </p:txBody>
      </p:sp>
      <p:sp>
        <p:nvSpPr>
          <p:cNvPr id="16" name="角丸四角形 15"/>
          <p:cNvSpPr/>
          <p:nvPr/>
        </p:nvSpPr>
        <p:spPr>
          <a:xfrm>
            <a:off x="156966" y="4149080"/>
            <a:ext cx="8810612" cy="136815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年の機能拡充により研究開発の初期段階だけでなく</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ステージに応じた各種相談が関西支部（うめきた）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可能となったところ。</a:t>
            </a: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引き続き</a:t>
            </a:r>
            <a:r>
              <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取組</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により、創薬環境の整備を進める。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1" name="図 90"/>
          <p:cNvPicPr>
            <a:picLocks/>
          </p:cNvPicPr>
          <p:nvPr/>
        </p:nvPicPr>
        <p:blipFill>
          <a:blip r:embed="rId2"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pic>
        <p:nvPicPr>
          <p:cNvPr id="1028" name="Picture 4" descr="C:\Users\i4350461\Desktop\中之島２.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36" y="1821660"/>
            <a:ext cx="2900000" cy="1989839"/>
          </a:xfrm>
          <a:prstGeom prst="rect">
            <a:avLst/>
          </a:prstGeom>
          <a:noFill/>
          <a:extLst>
            <a:ext uri="{909E8E84-426E-40DD-AFC4-6F175D3DCCD1}">
              <a14:hiddenFill xmlns:a14="http://schemas.microsoft.com/office/drawing/2010/main">
                <a:solidFill>
                  <a:srgbClr val="FFFFFF"/>
                </a:solidFill>
              </a14:hiddenFill>
            </a:ext>
          </a:extLst>
        </p:spPr>
      </p:pic>
      <p:sp>
        <p:nvSpPr>
          <p:cNvPr id="110" name="テキスト ボックス 109"/>
          <p:cNvSpPr txBox="1"/>
          <p:nvPr/>
        </p:nvSpPr>
        <p:spPr>
          <a:xfrm>
            <a:off x="4860032" y="1556792"/>
            <a:ext cx="1879041" cy="230832"/>
          </a:xfrm>
          <a:prstGeom prst="rect">
            <a:avLst/>
          </a:prstGeom>
          <a:noFill/>
        </p:spPr>
        <p:txBody>
          <a:bodyPr wrap="non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国家戦略特区の主な事業</a:t>
            </a:r>
          </a:p>
        </p:txBody>
      </p:sp>
      <p:sp>
        <p:nvSpPr>
          <p:cNvPr id="112" name="テキスト ボックス 111"/>
          <p:cNvSpPr txBox="1"/>
          <p:nvPr/>
        </p:nvSpPr>
        <p:spPr>
          <a:xfrm>
            <a:off x="179512" y="1526595"/>
            <a:ext cx="1223412" cy="230832"/>
          </a:xfrm>
          <a:prstGeom prst="rect">
            <a:avLst/>
          </a:prstGeom>
          <a:noFill/>
        </p:spPr>
        <p:txBody>
          <a:bodyPr wrap="none" rtlCol="0">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再生医療国際拠点</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05490939"/>
              </p:ext>
            </p:extLst>
          </p:nvPr>
        </p:nvGraphicFramePr>
        <p:xfrm>
          <a:off x="4644008" y="1268760"/>
          <a:ext cx="4248472" cy="1082040"/>
        </p:xfrm>
        <a:graphic>
          <a:graphicData uri="http://schemas.openxmlformats.org/drawingml/2006/table">
            <a:tbl>
              <a:tblPr firstRow="1" bandRow="1">
                <a:tableStyleId>{5C22544A-7EE6-4342-B048-85BDC9FD1C3A}</a:tableStyleId>
              </a:tblPr>
              <a:tblGrid>
                <a:gridCol w="1080120"/>
                <a:gridCol w="3168352"/>
              </a:tblGrid>
              <a:tr h="124342">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主な事業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10424">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日本では未承認又は適応外の医薬品等を対象に、大阪大学医学部付属病院、国立循環器病センターにおいて、スピーディーに先進医療を提供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r>
              <a:tr h="344330">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大阪大学医学部付属病院における革新的医療機器の開発について、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希少性疾患に係る革新的医薬品の開発迅速化についても、企業への橋渡しまでを</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が手厚くサポートし、実用化を促進する制度の創設を提案中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pSp>
        <p:nvGrpSpPr>
          <p:cNvPr id="24" name="グループ化 23"/>
          <p:cNvGrpSpPr/>
          <p:nvPr/>
        </p:nvGrpSpPr>
        <p:grpSpPr>
          <a:xfrm>
            <a:off x="4696344" y="2420888"/>
            <a:ext cx="4160238" cy="1566838"/>
            <a:chOff x="-483836" y="1123455"/>
            <a:chExt cx="9879305" cy="5712320"/>
          </a:xfrm>
        </p:grpSpPr>
        <p:pic>
          <p:nvPicPr>
            <p:cNvPr id="25" name="図 24"/>
            <p:cNvPicPr>
              <a:picLocks noChangeAspect="1"/>
            </p:cNvPicPr>
            <p:nvPr/>
          </p:nvPicPr>
          <p:blipFill rotWithShape="1">
            <a:blip r:embed="rId4" cstate="print">
              <a:duotone>
                <a:schemeClr val="bg2">
                  <a:shade val="45000"/>
                  <a:satMod val="135000"/>
                </a:schemeClr>
                <a:prstClr val="white"/>
              </a:duotone>
              <a:extLst/>
            </a:blip>
            <a:srcRect l="3736" t="34808" b="27331"/>
            <a:stretch/>
          </p:blipFill>
          <p:spPr bwMode="auto">
            <a:xfrm>
              <a:off x="-483836" y="1286969"/>
              <a:ext cx="3979650" cy="3026621"/>
            </a:xfrm>
            <a:prstGeom prst="rect">
              <a:avLst/>
            </a:prstGeom>
          </p:spPr>
        </p:pic>
        <p:pic>
          <p:nvPicPr>
            <p:cNvPr id="26" name="図 25"/>
            <p:cNvPicPr>
              <a:picLocks noChangeAspect="1"/>
            </p:cNvPicPr>
            <p:nvPr/>
          </p:nvPicPr>
          <p:blipFill rotWithShape="1">
            <a:blip r:embed="rId5" cstate="print">
              <a:duotone>
                <a:schemeClr val="bg2">
                  <a:shade val="45000"/>
                  <a:satMod val="135000"/>
                </a:schemeClr>
                <a:prstClr val="white"/>
              </a:duotone>
              <a:lum contrast="-20000"/>
              <a:extLst/>
            </a:blip>
            <a:srcRect t="50000"/>
            <a:stretch/>
          </p:blipFill>
          <p:spPr bwMode="auto">
            <a:xfrm>
              <a:off x="1614845" y="1123455"/>
              <a:ext cx="4333331" cy="3075438"/>
            </a:xfrm>
            <a:prstGeom prst="rect">
              <a:avLst/>
            </a:prstGeom>
          </p:spPr>
        </p:pic>
        <p:sp>
          <p:nvSpPr>
            <p:cNvPr id="27" name="四角形吹き出し 26"/>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3" descr="要覧表紙・病院外観"/>
            <p:cNvPicPr>
              <a:picLocks noChangeAspect="1" noChangeArrowheads="1"/>
            </p:cNvPicPr>
            <p:nvPr/>
          </p:nvPicPr>
          <p:blipFill>
            <a:blip r:embed="rId6"/>
            <a:srcRect/>
            <a:stretch>
              <a:fillRect/>
            </a:stretch>
          </p:blipFill>
          <p:spPr bwMode="auto">
            <a:xfrm>
              <a:off x="8020745" y="3232066"/>
              <a:ext cx="1288974" cy="1148867"/>
            </a:xfrm>
            <a:prstGeom prst="rect">
              <a:avLst/>
            </a:prstGeom>
            <a:noFill/>
            <a:ln w="9525">
              <a:noFill/>
              <a:miter lim="800000"/>
              <a:headEnd/>
              <a:tailEnd/>
            </a:ln>
          </p:spPr>
        </p:pic>
        <p:pic>
          <p:nvPicPr>
            <p:cNvPr id="29" name="図 53"/>
            <p:cNvPicPr>
              <a:picLocks noChangeAspect="1" noChangeArrowheads="1"/>
            </p:cNvPicPr>
            <p:nvPr/>
          </p:nvPicPr>
          <p:blipFill>
            <a:blip r:embed="rId7"/>
            <a:srcRect/>
            <a:stretch>
              <a:fillRect/>
            </a:stretch>
          </p:blipFill>
          <p:spPr bwMode="auto">
            <a:xfrm>
              <a:off x="8016461" y="5646549"/>
              <a:ext cx="1293258" cy="1148251"/>
            </a:xfrm>
            <a:prstGeom prst="rect">
              <a:avLst/>
            </a:prstGeom>
            <a:noFill/>
            <a:ln w="9525">
              <a:noFill/>
              <a:miter lim="800000"/>
              <a:headEnd/>
              <a:tailEnd/>
            </a:ln>
          </p:spPr>
        </p:pic>
        <p:pic>
          <p:nvPicPr>
            <p:cNvPr id="30" name="Picture 2"/>
            <p:cNvPicPr>
              <a:picLocks noChangeAspect="1" noChangeArrowheads="1"/>
            </p:cNvPicPr>
            <p:nvPr/>
          </p:nvPicPr>
          <p:blipFill>
            <a:blip r:embed="rId8"/>
            <a:srcRect/>
            <a:stretch>
              <a:fillRect/>
            </a:stretch>
          </p:blipFill>
          <p:spPr bwMode="auto">
            <a:xfrm>
              <a:off x="8026988" y="2064488"/>
              <a:ext cx="1282731" cy="1097313"/>
            </a:xfrm>
            <a:prstGeom prst="rect">
              <a:avLst/>
            </a:prstGeom>
            <a:noFill/>
            <a:ln w="9525">
              <a:noFill/>
              <a:miter lim="800000"/>
              <a:headEnd/>
              <a:tailEnd/>
            </a:ln>
          </p:spPr>
        </p:pic>
        <p:pic>
          <p:nvPicPr>
            <p:cNvPr id="31" name="Picture 4"/>
            <p:cNvPicPr>
              <a:picLocks noChangeAspect="1" noChangeArrowheads="1"/>
            </p:cNvPicPr>
            <p:nvPr/>
          </p:nvPicPr>
          <p:blipFill>
            <a:blip r:embed="rId9"/>
            <a:srcRect/>
            <a:stretch>
              <a:fillRect/>
            </a:stretch>
          </p:blipFill>
          <p:spPr bwMode="auto">
            <a:xfrm>
              <a:off x="8016461" y="4450600"/>
              <a:ext cx="1293258" cy="1149021"/>
            </a:xfrm>
            <a:prstGeom prst="rect">
              <a:avLst/>
            </a:prstGeom>
            <a:noFill/>
            <a:ln w="9525">
              <a:noFill/>
              <a:miter lim="800000"/>
              <a:headEnd/>
              <a:tailEnd/>
            </a:ln>
          </p:spPr>
        </p:pic>
        <p:sp>
          <p:nvSpPr>
            <p:cNvPr id="32" name="角丸四角形 31"/>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33" name="角丸四角形 32"/>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a:t>
              </a:r>
              <a:r>
                <a:rPr lang="ja-JP" altLang="en-US" sz="500" b="1" dirty="0">
                  <a:solidFill>
                    <a:prstClr val="white"/>
                  </a:solidFill>
                  <a:latin typeface="Meiryo UI" pitchFamily="50" charset="-128"/>
                  <a:ea typeface="Meiryo UI" pitchFamily="50" charset="-128"/>
                  <a:cs typeface="Meiryo UI" pitchFamily="50" charset="-128"/>
                </a:rPr>
                <a:t>学部</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附属病院</a:t>
              </a:r>
            </a:p>
          </p:txBody>
        </p:sp>
        <p:sp>
          <p:nvSpPr>
            <p:cNvPr id="34" name="角丸四角形 33"/>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35" name="角丸四角形 34"/>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生命システム</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36" name="グループ化 7"/>
            <p:cNvGrpSpPr>
              <a:grpSpLocks/>
            </p:cNvGrpSpPr>
            <p:nvPr/>
          </p:nvGrpSpPr>
          <p:grpSpPr bwMode="auto">
            <a:xfrm>
              <a:off x="1258888" y="3284538"/>
              <a:ext cx="4628140" cy="3326996"/>
              <a:chOff x="579504" y="1617785"/>
              <a:chExt cx="4795604" cy="3073010"/>
            </a:xfrm>
          </p:grpSpPr>
          <p:grpSp>
            <p:nvGrpSpPr>
              <p:cNvPr id="74" name="グループ化 11"/>
              <p:cNvGrpSpPr>
                <a:grpSpLocks/>
              </p:cNvGrpSpPr>
              <p:nvPr/>
            </p:nvGrpSpPr>
            <p:grpSpPr bwMode="auto">
              <a:xfrm>
                <a:off x="579504" y="1736555"/>
                <a:ext cx="4795604" cy="2954240"/>
                <a:chOff x="675464" y="1647156"/>
                <a:chExt cx="5059984" cy="2955102"/>
              </a:xfrm>
            </p:grpSpPr>
            <p:grpSp>
              <p:nvGrpSpPr>
                <p:cNvPr id="79" name="グループ化 22"/>
                <p:cNvGrpSpPr>
                  <a:grpSpLocks/>
                </p:cNvGrpSpPr>
                <p:nvPr/>
              </p:nvGrpSpPr>
              <p:grpSpPr bwMode="auto">
                <a:xfrm>
                  <a:off x="675464" y="1647156"/>
                  <a:ext cx="5059984" cy="2955102"/>
                  <a:chOff x="2863611" y="1747761"/>
                  <a:chExt cx="5059984" cy="2955102"/>
                </a:xfrm>
              </p:grpSpPr>
              <p:sp>
                <p:nvSpPr>
                  <p:cNvPr id="81" name="テキスト ボックス 32"/>
                  <p:cNvSpPr txBox="1">
                    <a:spLocks noChangeArrowheads="1"/>
                  </p:cNvSpPr>
                  <p:nvPr/>
                </p:nvSpPr>
                <p:spPr bwMode="auto">
                  <a:xfrm>
                    <a:off x="2863611" y="4238224"/>
                    <a:ext cx="1462385"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82" name="Picture 2" descr="C:\Program Files\Microsoft Office\MEDIA\CAGCAT10\j0293234.wmf"/>
                  <p:cNvPicPr>
                    <a:picLocks noChangeAspect="1" noChangeArrowheads="1"/>
                  </p:cNvPicPr>
                  <p:nvPr/>
                </p:nvPicPr>
                <p:blipFill>
                  <a:blip r:embed="rId10"/>
                  <a:srcRect/>
                  <a:stretch>
                    <a:fillRect/>
                  </a:stretch>
                </p:blipFill>
                <p:spPr bwMode="auto">
                  <a:xfrm>
                    <a:off x="3797405" y="4313043"/>
                    <a:ext cx="342019" cy="252319"/>
                  </a:xfrm>
                  <a:prstGeom prst="rect">
                    <a:avLst/>
                  </a:prstGeom>
                  <a:noFill/>
                  <a:ln w="9525">
                    <a:noFill/>
                    <a:miter lim="800000"/>
                    <a:headEnd/>
                    <a:tailEnd/>
                  </a:ln>
                </p:spPr>
              </p:pic>
              <p:pic>
                <p:nvPicPr>
                  <p:cNvPr id="83" name="Picture 2" descr="C:\Program Files\Microsoft Office\MEDIA\CAGCAT10\j0293234.wmf"/>
                  <p:cNvPicPr>
                    <a:picLocks noChangeAspect="1" noChangeArrowheads="1"/>
                  </p:cNvPicPr>
                  <p:nvPr/>
                </p:nvPicPr>
                <p:blipFill>
                  <a:blip r:embed="rId10"/>
                  <a:srcRect/>
                  <a:stretch>
                    <a:fillRect/>
                  </a:stretch>
                </p:blipFill>
                <p:spPr bwMode="auto">
                  <a:xfrm>
                    <a:off x="4864102" y="2188381"/>
                    <a:ext cx="352792" cy="260266"/>
                  </a:xfrm>
                  <a:prstGeom prst="rect">
                    <a:avLst/>
                  </a:prstGeom>
                  <a:noFill/>
                  <a:ln w="9525">
                    <a:noFill/>
                    <a:miter lim="800000"/>
                    <a:headEnd/>
                    <a:tailEnd/>
                  </a:ln>
                </p:spPr>
              </p:pic>
              <p:sp>
                <p:nvSpPr>
                  <p:cNvPr id="84" name="円/楕円 83"/>
                  <p:cNvSpPr/>
                  <p:nvPr/>
                </p:nvSpPr>
                <p:spPr>
                  <a:xfrm>
                    <a:off x="5198029" y="1747761"/>
                    <a:ext cx="1803317" cy="1631011"/>
                  </a:xfrm>
                  <a:prstGeom prst="ellipse">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51"/>
                  <p:cNvSpPr txBox="1">
                    <a:spLocks noChangeArrowheads="1"/>
                  </p:cNvSpPr>
                  <p:nvPr/>
                </p:nvSpPr>
                <p:spPr bwMode="auto">
                  <a:xfrm>
                    <a:off x="6018982" y="2834758"/>
                    <a:ext cx="1133017"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sp>
                <p:nvSpPr>
                  <p:cNvPr id="87" name="円/楕円 86"/>
                  <p:cNvSpPr>
                    <a:spLocks noChangeAspect="1"/>
                  </p:cNvSpPr>
                  <p:nvPr/>
                </p:nvSpPr>
                <p:spPr>
                  <a:xfrm>
                    <a:off x="5931946" y="315892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円/楕円 87"/>
                  <p:cNvSpPr>
                    <a:spLocks noChangeAspect="1"/>
                  </p:cNvSpPr>
                  <p:nvPr/>
                </p:nvSpPr>
                <p:spPr>
                  <a:xfrm>
                    <a:off x="6106552" y="2431125"/>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円/楕円 88"/>
                  <p:cNvSpPr>
                    <a:spLocks noChangeAspect="1"/>
                  </p:cNvSpPr>
                  <p:nvPr/>
                </p:nvSpPr>
                <p:spPr>
                  <a:xfrm>
                    <a:off x="5518905" y="293077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楕円 89"/>
                  <p:cNvSpPr>
                    <a:spLocks noChangeAspect="1"/>
                  </p:cNvSpPr>
                  <p:nvPr/>
                </p:nvSpPr>
                <p:spPr>
                  <a:xfrm>
                    <a:off x="6155695" y="1771752"/>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0" name="テキスト ボックス 23"/>
                <p:cNvSpPr txBox="1">
                  <a:spLocks noChangeArrowheads="1"/>
                </p:cNvSpPr>
                <p:nvPr/>
              </p:nvSpPr>
              <p:spPr bwMode="auto">
                <a:xfrm>
                  <a:off x="1980655" y="1850604"/>
                  <a:ext cx="1100080" cy="380158"/>
                </a:xfrm>
                <a:prstGeom prst="rect">
                  <a:avLst/>
                </a:prstGeom>
                <a:noFill/>
                <a:ln w="9525">
                  <a:noFill/>
                  <a:miter lim="800000"/>
                  <a:headEnd/>
                  <a:tailEnd/>
                </a:ln>
              </p:spPr>
              <p:txBody>
                <a:bodyPr wrap="none">
                  <a:spAutoFit/>
                </a:bodyPr>
                <a:lstStyle/>
                <a:p>
                  <a:r>
                    <a:rPr lang="ja-JP" altLang="en-US" sz="300" b="1">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75" name="テキスト ボックス 2"/>
              <p:cNvSpPr txBox="1">
                <a:spLocks noChangeArrowheads="1"/>
              </p:cNvSpPr>
              <p:nvPr/>
            </p:nvSpPr>
            <p:spPr bwMode="auto">
              <a:xfrm>
                <a:off x="3671995" y="1617785"/>
                <a:ext cx="827407" cy="621852"/>
              </a:xfrm>
              <a:prstGeom prst="rect">
                <a:avLst/>
              </a:prstGeom>
              <a:noFill/>
              <a:ln w="9525">
                <a:noFill/>
                <a:miter lim="800000"/>
                <a:headEnd/>
                <a:tailEnd/>
              </a:ln>
            </p:spPr>
            <p:txBody>
              <a:bodyPr>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p>
            </p:txBody>
          </p:sp>
          <p:sp>
            <p:nvSpPr>
              <p:cNvPr id="76" name="テキスト ボックス 32"/>
              <p:cNvSpPr txBox="1">
                <a:spLocks noChangeArrowheads="1"/>
              </p:cNvSpPr>
              <p:nvPr/>
            </p:nvSpPr>
            <p:spPr bwMode="auto">
              <a:xfrm>
                <a:off x="3713122" y="3081161"/>
                <a:ext cx="1212322" cy="621852"/>
              </a:xfrm>
              <a:prstGeom prst="rect">
                <a:avLst/>
              </a:prstGeom>
              <a:noFill/>
              <a:ln w="9525">
                <a:noFill/>
                <a:miter lim="800000"/>
                <a:headEnd/>
                <a:tailEnd/>
              </a:ln>
            </p:spPr>
            <p:txBody>
              <a:bodyPr wrap="square">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78" name="テキスト ボックス 58"/>
              <p:cNvSpPr txBox="1">
                <a:spLocks noChangeArrowheads="1"/>
              </p:cNvSpPr>
              <p:nvPr/>
            </p:nvSpPr>
            <p:spPr bwMode="auto">
              <a:xfrm>
                <a:off x="2765135" y="2288990"/>
                <a:ext cx="2435635" cy="673674"/>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sp>
          <p:nvSpPr>
            <p:cNvPr id="37" name="正方形/長方形 36"/>
            <p:cNvSpPr/>
            <p:nvPr/>
          </p:nvSpPr>
          <p:spPr>
            <a:xfrm rot="19615969">
              <a:off x="4130675" y="4340225"/>
              <a:ext cx="1231900" cy="412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p:cNvCxnSpPr/>
            <p:nvPr/>
          </p:nvCxnSpPr>
          <p:spPr>
            <a:xfrm flipV="1">
              <a:off x="4371975" y="3976688"/>
              <a:ext cx="939800" cy="63341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570288" y="4619625"/>
              <a:ext cx="590550" cy="3968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a:off x="3576638" y="4638675"/>
              <a:ext cx="5937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1" name="Picture 2" descr="C:\Documents and Settings\admin\Local Settings\Temporary Internet Files\Content.IE5\0C2OPJ5W\MC900343639[1].wmf"/>
            <p:cNvPicPr>
              <a:picLocks noChangeAspect="1" noChangeArrowheads="1"/>
            </p:cNvPicPr>
            <p:nvPr/>
          </p:nvPicPr>
          <p:blipFill>
            <a:blip r:embed="rId11"/>
            <a:srcRect/>
            <a:stretch>
              <a:fillRect/>
            </a:stretch>
          </p:blipFill>
          <p:spPr bwMode="auto">
            <a:xfrm>
              <a:off x="4087813" y="4471988"/>
              <a:ext cx="279400" cy="328612"/>
            </a:xfrm>
            <a:prstGeom prst="rect">
              <a:avLst/>
            </a:prstGeom>
            <a:noFill/>
            <a:ln w="9525">
              <a:noFill/>
              <a:miter lim="800000"/>
              <a:headEnd/>
              <a:tailEnd/>
            </a:ln>
          </p:spPr>
        </p:pic>
        <p:cxnSp>
          <p:nvCxnSpPr>
            <p:cNvPr id="42" name="直線コネクタ 41"/>
            <p:cNvCxnSpPr/>
            <p:nvPr/>
          </p:nvCxnSpPr>
          <p:spPr>
            <a:xfrm>
              <a:off x="3427413" y="3868738"/>
              <a:ext cx="987425" cy="0"/>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V="1">
              <a:off x="3508375" y="3390900"/>
              <a:ext cx="1751013" cy="974725"/>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pic>
          <p:nvPicPr>
            <p:cNvPr id="44" name="Picture 4" descr="記号"/>
            <p:cNvPicPr>
              <a:picLocks noChangeAspect="1" noChangeArrowheads="1"/>
            </p:cNvPicPr>
            <p:nvPr/>
          </p:nvPicPr>
          <p:blipFill>
            <a:blip r:embed="rId12"/>
            <a:srcRect/>
            <a:stretch>
              <a:fillRect/>
            </a:stretch>
          </p:blipFill>
          <p:spPr bwMode="auto">
            <a:xfrm>
              <a:off x="4487863" y="3716338"/>
              <a:ext cx="176212" cy="149225"/>
            </a:xfrm>
            <a:prstGeom prst="rect">
              <a:avLst/>
            </a:prstGeom>
            <a:noFill/>
            <a:ln w="9525">
              <a:noFill/>
              <a:miter lim="800000"/>
              <a:headEnd/>
              <a:tailEnd/>
            </a:ln>
          </p:spPr>
        </p:pic>
        <p:pic>
          <p:nvPicPr>
            <p:cNvPr id="45" name="Picture 6" descr="記号"/>
            <p:cNvPicPr>
              <a:picLocks noChangeAspect="1" noChangeArrowheads="1"/>
            </p:cNvPicPr>
            <p:nvPr/>
          </p:nvPicPr>
          <p:blipFill>
            <a:blip r:embed="rId13"/>
            <a:srcRect/>
            <a:stretch>
              <a:fillRect/>
            </a:stretch>
          </p:blipFill>
          <p:spPr bwMode="auto">
            <a:xfrm>
              <a:off x="4284663" y="3814763"/>
              <a:ext cx="174625" cy="149225"/>
            </a:xfrm>
            <a:prstGeom prst="rect">
              <a:avLst/>
            </a:prstGeom>
            <a:noFill/>
            <a:ln w="9525">
              <a:noFill/>
              <a:miter lim="800000"/>
              <a:headEnd/>
              <a:tailEnd/>
            </a:ln>
          </p:spPr>
        </p:pic>
        <p:sp>
          <p:nvSpPr>
            <p:cNvPr id="46" name="円/楕円 45"/>
            <p:cNvSpPr>
              <a:spLocks noChangeAspect="1"/>
            </p:cNvSpPr>
            <p:nvPr/>
          </p:nvSpPr>
          <p:spPr bwMode="auto">
            <a:xfrm>
              <a:off x="3757076" y="50608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a:spLocks noChangeAspect="1"/>
            </p:cNvSpPr>
            <p:nvPr/>
          </p:nvSpPr>
          <p:spPr bwMode="auto">
            <a:xfrm>
              <a:off x="4835374" y="276031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2"/>
            <p:cNvSpPr txBox="1">
              <a:spLocks noChangeArrowheads="1"/>
            </p:cNvSpPr>
            <p:nvPr/>
          </p:nvSpPr>
          <p:spPr bwMode="auto">
            <a:xfrm>
              <a:off x="3051802" y="2047599"/>
              <a:ext cx="2101848" cy="502895"/>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cxnSp>
          <p:nvCxnSpPr>
            <p:cNvPr id="49" name="直線コネクタ 48"/>
            <p:cNvCxnSpPr/>
            <p:nvPr/>
          </p:nvCxnSpPr>
          <p:spPr>
            <a:xfrm flipV="1">
              <a:off x="2268538" y="4666473"/>
              <a:ext cx="1652587" cy="49131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0" name="グループ化 4"/>
            <p:cNvGrpSpPr>
              <a:grpSpLocks/>
            </p:cNvGrpSpPr>
            <p:nvPr/>
          </p:nvGrpSpPr>
          <p:grpSpPr bwMode="auto">
            <a:xfrm>
              <a:off x="-266124" y="4273745"/>
              <a:ext cx="2474314" cy="1915872"/>
              <a:chOff x="67340" y="3649730"/>
              <a:chExt cx="2609241" cy="2354300"/>
            </a:xfrm>
          </p:grpSpPr>
          <p:sp>
            <p:nvSpPr>
              <p:cNvPr id="70" name="角丸四角形 69"/>
              <p:cNvSpPr/>
              <p:nvPr/>
            </p:nvSpPr>
            <p:spPr>
              <a:xfrm>
                <a:off x="67340" y="5744003"/>
                <a:ext cx="2609241" cy="260027"/>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71" name="Picture 2" descr="C:\Users\y-inoue\Desktop\top_image.jpg"/>
              <p:cNvPicPr>
                <a:picLocks noChangeAspect="1" noChangeArrowheads="1"/>
              </p:cNvPicPr>
              <p:nvPr/>
            </p:nvPicPr>
            <p:blipFill>
              <a:blip r:embed="rId14" cstate="print"/>
              <a:srcRect l="15458" r="14673"/>
              <a:stretch>
                <a:fillRect/>
              </a:stretch>
            </p:blipFill>
            <p:spPr bwMode="auto">
              <a:xfrm>
                <a:off x="67340" y="3867058"/>
                <a:ext cx="2609238" cy="1637597"/>
              </a:xfrm>
              <a:prstGeom prst="rect">
                <a:avLst/>
              </a:prstGeom>
              <a:noFill/>
              <a:ln w="19050">
                <a:solidFill>
                  <a:srgbClr val="FFFFFF"/>
                </a:solidFill>
              </a:ln>
              <a:effectLst>
                <a:glow rad="101600">
                  <a:schemeClr val="accent1">
                    <a:satMod val="175000"/>
                    <a:alpha val="40000"/>
                  </a:schemeClr>
                </a:glow>
              </a:effectLst>
            </p:spPr>
          </p:pic>
          <p:sp>
            <p:nvSpPr>
              <p:cNvPr id="72" name="角丸四角形 71"/>
              <p:cNvSpPr/>
              <p:nvPr/>
            </p:nvSpPr>
            <p:spPr>
              <a:xfrm>
                <a:off x="67340" y="5480141"/>
                <a:ext cx="2609241" cy="21979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創薬支援戦略部</a:t>
                </a:r>
              </a:p>
            </p:txBody>
          </p:sp>
          <p:sp>
            <p:nvSpPr>
              <p:cNvPr id="73" name="正方形/長方形 72"/>
              <p:cNvSpPr/>
              <p:nvPr/>
            </p:nvSpPr>
            <p:spPr>
              <a:xfrm>
                <a:off x="67340" y="3649730"/>
                <a:ext cx="2609238" cy="334361"/>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51"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52" name="円/楕円 26"/>
            <p:cNvSpPr>
              <a:spLocks noChangeAspect="1"/>
            </p:cNvSpPr>
            <p:nvPr/>
          </p:nvSpPr>
          <p:spPr bwMode="auto">
            <a:xfrm>
              <a:off x="2242987" y="398586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2"/>
            <p:cNvSpPr txBox="1">
              <a:spLocks noChangeArrowheads="1"/>
            </p:cNvSpPr>
            <p:nvPr/>
          </p:nvSpPr>
          <p:spPr bwMode="auto">
            <a:xfrm>
              <a:off x="755649" y="2173551"/>
              <a:ext cx="1958975" cy="502897"/>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54" name="円/楕円 24"/>
            <p:cNvSpPr>
              <a:spLocks noChangeAspect="1"/>
            </p:cNvSpPr>
            <p:nvPr/>
          </p:nvSpPr>
          <p:spPr bwMode="auto">
            <a:xfrm>
              <a:off x="3325276" y="6068933"/>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2"/>
            <p:cNvSpPr txBox="1">
              <a:spLocks noChangeArrowheads="1"/>
            </p:cNvSpPr>
            <p:nvPr/>
          </p:nvSpPr>
          <p:spPr bwMode="auto">
            <a:xfrm>
              <a:off x="2843213" y="6237287"/>
              <a:ext cx="1958975" cy="457177"/>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56" name="円/楕円 24"/>
            <p:cNvSpPr>
              <a:spLocks noChangeAspect="1"/>
            </p:cNvSpPr>
            <p:nvPr/>
          </p:nvSpPr>
          <p:spPr bwMode="auto">
            <a:xfrm>
              <a:off x="2460089" y="6213395"/>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2"/>
            <p:cNvSpPr txBox="1">
              <a:spLocks noChangeArrowheads="1"/>
            </p:cNvSpPr>
            <p:nvPr/>
          </p:nvSpPr>
          <p:spPr bwMode="auto">
            <a:xfrm>
              <a:off x="2811826" y="4798792"/>
              <a:ext cx="1958975" cy="561039"/>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58" name="円/楕円 24"/>
            <p:cNvSpPr>
              <a:spLocks noChangeAspect="1"/>
            </p:cNvSpPr>
            <p:nvPr/>
          </p:nvSpPr>
          <p:spPr bwMode="auto">
            <a:xfrm>
              <a:off x="3972976" y="52767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2"/>
            <p:cNvSpPr txBox="1">
              <a:spLocks noChangeArrowheads="1"/>
            </p:cNvSpPr>
            <p:nvPr/>
          </p:nvSpPr>
          <p:spPr bwMode="auto">
            <a:xfrm>
              <a:off x="2982823" y="5061317"/>
              <a:ext cx="1958975" cy="561039"/>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60" name="テキスト ボックス 2"/>
            <p:cNvSpPr txBox="1">
              <a:spLocks noChangeArrowheads="1"/>
            </p:cNvSpPr>
            <p:nvPr/>
          </p:nvSpPr>
          <p:spPr bwMode="auto">
            <a:xfrm>
              <a:off x="759859" y="2436076"/>
              <a:ext cx="2665291" cy="1401442"/>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61" name="円/楕円 24"/>
            <p:cNvSpPr>
              <a:spLocks noChangeAspect="1"/>
            </p:cNvSpPr>
            <p:nvPr/>
          </p:nvSpPr>
          <p:spPr bwMode="auto">
            <a:xfrm>
              <a:off x="4620676" y="3621008"/>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2"/>
            <p:cNvSpPr txBox="1">
              <a:spLocks noChangeArrowheads="1"/>
            </p:cNvSpPr>
            <p:nvPr/>
          </p:nvSpPr>
          <p:spPr bwMode="auto">
            <a:xfrm>
              <a:off x="3348039" y="3141664"/>
              <a:ext cx="1958975" cy="411458"/>
            </a:xfrm>
            <a:prstGeom prst="rect">
              <a:avLst/>
            </a:prstGeom>
            <a:noFill/>
            <a:ln w="9525">
              <a:noFill/>
              <a:miter lim="800000"/>
              <a:headEnd/>
              <a:tailEnd/>
            </a:ln>
          </p:spPr>
          <p:txBody>
            <a:bodyPr>
              <a:spAutoFit/>
            </a:bodyPr>
            <a:lstStyle/>
            <a:p>
              <a:r>
                <a:rPr lang="ja-JP" altLang="en-US" sz="3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大阪医科大学</a:t>
              </a:r>
            </a:p>
          </p:txBody>
        </p:sp>
        <p:sp>
          <p:nvSpPr>
            <p:cNvPr id="63" name="テキスト ボックス 2"/>
            <p:cNvSpPr txBox="1">
              <a:spLocks noChangeArrowheads="1"/>
            </p:cNvSpPr>
            <p:nvPr/>
          </p:nvSpPr>
          <p:spPr bwMode="auto">
            <a:xfrm>
              <a:off x="2784395" y="2351231"/>
              <a:ext cx="2592388" cy="822922"/>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64"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2"/>
            <p:cNvSpPr txBox="1">
              <a:spLocks noChangeArrowheads="1"/>
            </p:cNvSpPr>
            <p:nvPr/>
          </p:nvSpPr>
          <p:spPr bwMode="auto">
            <a:xfrm>
              <a:off x="-266124" y="1540729"/>
              <a:ext cx="1152526" cy="502896"/>
            </a:xfrm>
            <a:prstGeom prst="rect">
              <a:avLst/>
            </a:prstGeom>
            <a:noFill/>
            <a:ln w="9525">
              <a:noFill/>
              <a:miter lim="800000"/>
              <a:headEnd/>
              <a:tailEnd/>
            </a:ln>
          </p:spPr>
          <p:txBody>
            <a:bodyPr>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67" name="円/楕円 24"/>
            <p:cNvSpPr>
              <a:spLocks noChangeAspect="1"/>
            </p:cNvSpPr>
            <p:nvPr/>
          </p:nvSpPr>
          <p:spPr bwMode="auto">
            <a:xfrm>
              <a:off x="3907286" y="4888366"/>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2"/>
            <p:cNvSpPr txBox="1">
              <a:spLocks noChangeArrowheads="1"/>
            </p:cNvSpPr>
            <p:nvPr/>
          </p:nvSpPr>
          <p:spPr bwMode="auto">
            <a:xfrm>
              <a:off x="2640828" y="4536268"/>
              <a:ext cx="1958975" cy="561039"/>
            </a:xfrm>
            <a:prstGeom prst="rect">
              <a:avLst/>
            </a:prstGeom>
            <a:noFill/>
            <a:ln w="9525">
              <a:noFill/>
              <a:miter lim="800000"/>
              <a:headEnd/>
              <a:tailEnd/>
            </a:ln>
          </p:spPr>
          <p:txBody>
            <a:bodyPr>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9"/>
            <p:cNvSpPr txBox="1">
              <a:spLocks noChangeArrowheads="1"/>
            </p:cNvSpPr>
            <p:nvPr/>
          </p:nvSpPr>
          <p:spPr bwMode="auto">
            <a:xfrm>
              <a:off x="4743380" y="2779082"/>
              <a:ext cx="2284413" cy="1097226"/>
            </a:xfrm>
            <a:prstGeom prst="rect">
              <a:avLst/>
            </a:prstGeom>
            <a:noFill/>
            <a:ln w="9525">
              <a:noFill/>
              <a:miter lim="800000"/>
              <a:headEnd/>
              <a:tailEnd/>
            </a:ln>
          </p:spPr>
          <p:txBody>
            <a:bodyPr>
              <a:spAutoFit/>
            </a:bodyPr>
            <a:lstStyle/>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クラスター</a:t>
              </a:r>
            </a:p>
          </p:txBody>
        </p:sp>
      </p:grpSp>
      <p:sp>
        <p:nvSpPr>
          <p:cNvPr id="131" name="ホームベース 130"/>
          <p:cNvSpPr/>
          <p:nvPr/>
        </p:nvSpPr>
        <p:spPr>
          <a:xfrm>
            <a:off x="104775" y="56419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907704" y="6115545"/>
            <a:ext cx="1537692" cy="265781"/>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ちびらき</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右矢印 128"/>
          <p:cNvSpPr/>
          <p:nvPr/>
        </p:nvSpPr>
        <p:spPr>
          <a:xfrm>
            <a:off x="264843" y="6158755"/>
            <a:ext cx="1655111" cy="14401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8" name="右矢印 117"/>
          <p:cNvSpPr/>
          <p:nvPr/>
        </p:nvSpPr>
        <p:spPr>
          <a:xfrm>
            <a:off x="264843" y="6287533"/>
            <a:ext cx="2822364"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正方形/長方形 121"/>
          <p:cNvSpPr/>
          <p:nvPr/>
        </p:nvSpPr>
        <p:spPr>
          <a:xfrm>
            <a:off x="3079868" y="6259562"/>
            <a:ext cx="2257349" cy="265781"/>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国立健康・栄養研究所の大阪への全部移転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4860032" y="6381328"/>
            <a:ext cx="1736373" cy="265781"/>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中之島再生医療国際拠点形成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右矢印 126"/>
          <p:cNvSpPr/>
          <p:nvPr/>
        </p:nvSpPr>
        <p:spPr>
          <a:xfrm>
            <a:off x="264843" y="6431550"/>
            <a:ext cx="459518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642729" y="5834401"/>
            <a:ext cx="20665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右矢印 1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右矢印 119"/>
          <p:cNvSpPr/>
          <p:nvPr/>
        </p:nvSpPr>
        <p:spPr>
          <a:xfrm>
            <a:off x="264844" y="6553759"/>
            <a:ext cx="41327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1" name="正方形/長方形 120"/>
          <p:cNvSpPr/>
          <p:nvPr/>
        </p:nvSpPr>
        <p:spPr>
          <a:xfrm>
            <a:off x="4393949" y="6547593"/>
            <a:ext cx="3490419" cy="265781"/>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）開業（</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12459" y="5589239"/>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nvGrpSpPr>
          <p:cNvPr id="132" name="グループ化 131"/>
          <p:cNvGrpSpPr/>
          <p:nvPr/>
        </p:nvGrpSpPr>
        <p:grpSpPr>
          <a:xfrm>
            <a:off x="4562272" y="4130085"/>
            <a:ext cx="4114184" cy="1315139"/>
            <a:chOff x="4355400" y="4831679"/>
            <a:chExt cx="4442524" cy="1765673"/>
          </a:xfrm>
        </p:grpSpPr>
        <p:sp>
          <p:nvSpPr>
            <p:cNvPr id="133" name="テキスト ボックス 107"/>
            <p:cNvSpPr txBox="1">
              <a:spLocks noChangeArrowheads="1"/>
            </p:cNvSpPr>
            <p:nvPr/>
          </p:nvSpPr>
          <p:spPr bwMode="auto">
            <a:xfrm>
              <a:off x="4355400" y="4831680"/>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2013.10</a:t>
              </a:r>
              <a:endParaRPr lang="ja-JP" altLang="en-US" sz="900" dirty="0">
                <a:solidFill>
                  <a:srgbClr val="1F497D"/>
                </a:solidFill>
                <a:latin typeface="Meiryo UI"/>
                <a:ea typeface="Meiryo UI"/>
                <a:cs typeface="Meiryo UI"/>
              </a:endParaRPr>
            </a:p>
          </p:txBody>
        </p:sp>
        <p:sp>
          <p:nvSpPr>
            <p:cNvPr id="134" name="正方形/長方形 133"/>
            <p:cNvSpPr/>
            <p:nvPr/>
          </p:nvSpPr>
          <p:spPr>
            <a:xfrm>
              <a:off x="4427984" y="5085185"/>
              <a:ext cx="864096" cy="33832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a:xfrm>
              <a:off x="4427984" y="5480440"/>
              <a:ext cx="864096" cy="60802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07"/>
            <p:cNvSpPr txBox="1">
              <a:spLocks noChangeArrowheads="1"/>
            </p:cNvSpPr>
            <p:nvPr/>
          </p:nvSpPr>
          <p:spPr bwMode="auto">
            <a:xfrm>
              <a:off x="536351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2014.4</a:t>
              </a:r>
            </a:p>
          </p:txBody>
        </p:sp>
        <p:sp>
          <p:nvSpPr>
            <p:cNvPr id="137" name="正方形/長方形 136"/>
            <p:cNvSpPr/>
            <p:nvPr/>
          </p:nvSpPr>
          <p:spPr>
            <a:xfrm>
              <a:off x="6444207" y="5460155"/>
              <a:ext cx="864096" cy="72499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a:xfrm>
              <a:off x="5425659" y="6405301"/>
              <a:ext cx="874533" cy="1520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107"/>
            <p:cNvSpPr txBox="1">
              <a:spLocks noChangeArrowheads="1"/>
            </p:cNvSpPr>
            <p:nvPr/>
          </p:nvSpPr>
          <p:spPr bwMode="auto">
            <a:xfrm>
              <a:off x="644363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2016.6</a:t>
              </a:r>
            </a:p>
          </p:txBody>
        </p:sp>
        <p:sp>
          <p:nvSpPr>
            <p:cNvPr id="140" name="右矢印 139"/>
            <p:cNvSpPr/>
            <p:nvPr/>
          </p:nvSpPr>
          <p:spPr>
            <a:xfrm>
              <a:off x="6282280" y="6381328"/>
              <a:ext cx="1225856" cy="175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右矢印 140"/>
            <p:cNvSpPr/>
            <p:nvPr/>
          </p:nvSpPr>
          <p:spPr>
            <a:xfrm>
              <a:off x="5303353" y="5688830"/>
              <a:ext cx="1180983"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6433771" y="6226490"/>
              <a:ext cx="874533" cy="1520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a:t>
              </a:r>
              <a:r>
                <a:rPr lang="ja-JP" altLang="en-US"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験相談</a:t>
              </a:r>
              <a:endParaRPr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右矢印 142"/>
            <p:cNvSpPr/>
            <p:nvPr/>
          </p:nvSpPr>
          <p:spPr>
            <a:xfrm>
              <a:off x="7279449" y="5688830"/>
              <a:ext cx="228687"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右矢印 143"/>
            <p:cNvSpPr/>
            <p:nvPr/>
          </p:nvSpPr>
          <p:spPr>
            <a:xfrm>
              <a:off x="7295641" y="6148616"/>
              <a:ext cx="228687" cy="188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6444207" y="5085184"/>
              <a:ext cx="864096" cy="33832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星 32 148"/>
            <p:cNvSpPr/>
            <p:nvPr/>
          </p:nvSpPr>
          <p:spPr>
            <a:xfrm>
              <a:off x="7508136" y="5099992"/>
              <a:ext cx="1289788" cy="14973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47" name="四角形吹き出し 146"/>
            <p:cNvSpPr/>
            <p:nvPr/>
          </p:nvSpPr>
          <p:spPr>
            <a:xfrm>
              <a:off x="5652120" y="5913276"/>
              <a:ext cx="727472" cy="324036"/>
            </a:xfrm>
            <a:prstGeom prst="wedgeRectCallout">
              <a:avLst>
                <a:gd name="adj1" fmla="val 78466"/>
                <a:gd name="adj2" fmla="val -4493"/>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機能の拡充</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0" name="テキスト ボックス 107"/>
          <p:cNvSpPr txBox="1">
            <a:spLocks noChangeArrowheads="1"/>
          </p:cNvSpPr>
          <p:nvPr/>
        </p:nvSpPr>
        <p:spPr bwMode="auto">
          <a:xfrm>
            <a:off x="7596336" y="4623519"/>
            <a:ext cx="997683" cy="461665"/>
          </a:xfrm>
          <a:prstGeom prst="rect">
            <a:avLst/>
          </a:prstGeom>
          <a:noFill/>
          <a:ln w="9525">
            <a:noFill/>
            <a:miter lim="800000"/>
            <a:headEnd/>
            <a:tailEnd/>
          </a:ln>
        </p:spPr>
        <p:txBody>
          <a:bodyPr wrap="square">
            <a:spAutoFit/>
          </a:bodyPr>
          <a:lstStyle/>
          <a:p>
            <a:pPr algn="ctr"/>
            <a:r>
              <a:rPr lang="ja-JP" altLang="en-US" sz="1200" b="1" dirty="0" smtClean="0">
                <a:solidFill>
                  <a:schemeClr val="tx2"/>
                </a:solidFill>
                <a:latin typeface="Meiryo UI"/>
                <a:ea typeface="Meiryo UI"/>
                <a:cs typeface="Meiryo UI"/>
              </a:rPr>
              <a:t>さらなる</a:t>
            </a:r>
            <a:endParaRPr lang="en-US" altLang="ja-JP" sz="1200" b="1" dirty="0" smtClean="0">
              <a:solidFill>
                <a:schemeClr val="tx2"/>
              </a:solidFill>
              <a:latin typeface="Meiryo UI"/>
              <a:ea typeface="Meiryo UI"/>
              <a:cs typeface="Meiryo UI"/>
            </a:endParaRPr>
          </a:p>
          <a:p>
            <a:pPr algn="ctr"/>
            <a:r>
              <a:rPr lang="ja-JP" altLang="en-US" sz="1200" b="1" dirty="0" smtClean="0">
                <a:solidFill>
                  <a:schemeClr val="tx2"/>
                </a:solidFill>
                <a:latin typeface="Meiryo UI"/>
                <a:ea typeface="Meiryo UI"/>
                <a:cs typeface="Meiryo UI"/>
              </a:rPr>
              <a:t>機能強化へ</a:t>
            </a:r>
            <a:endParaRPr lang="en-US" altLang="ja-JP" sz="1200" b="1" dirty="0" smtClean="0">
              <a:solidFill>
                <a:schemeClr val="tx2"/>
              </a:solidFill>
              <a:latin typeface="Meiryo UI"/>
              <a:ea typeface="Meiryo UI"/>
              <a:cs typeface="Meiryo UI"/>
            </a:endParaRPr>
          </a:p>
        </p:txBody>
      </p:sp>
      <p:sp>
        <p:nvSpPr>
          <p:cNvPr id="123" name="四角形吹き出し 122"/>
          <p:cNvSpPr/>
          <p:nvPr/>
        </p:nvSpPr>
        <p:spPr>
          <a:xfrm>
            <a:off x="5760200" y="4941168"/>
            <a:ext cx="664428" cy="216000"/>
          </a:xfrm>
          <a:prstGeom prst="wedgeRectCallout">
            <a:avLst>
              <a:gd name="adj1" fmla="val 81578"/>
              <a:gd name="adj2" fmla="val 81135"/>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右矢印 144"/>
          <p:cNvSpPr/>
          <p:nvPr/>
        </p:nvSpPr>
        <p:spPr>
          <a:xfrm>
            <a:off x="266957" y="6021288"/>
            <a:ext cx="11359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1391498" y="5973379"/>
            <a:ext cx="2172390"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重粒子</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線がん治療施設オープン（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37</a:t>
            </a:r>
            <a:endParaRPr lang="ja-JP" altLang="en-US" sz="1200" dirty="0"/>
          </a:p>
        </p:txBody>
      </p:sp>
    </p:spTree>
    <p:extLst>
      <p:ext uri="{BB962C8B-B14F-4D97-AF65-F5344CB8AC3E}">
        <p14:creationId xmlns:p14="http://schemas.microsoft.com/office/powerpoint/2010/main" val="1801608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456384" cy="446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年春頃から順次</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ちびらきをむかえる「うめきた</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期」のまちづくりと連動し、世界から人材、技術を集積・交流させ、新しい産業・技術・知財を創造する「イノベーション」の拠点を形成することで、新た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76404"/>
            <a:ext cx="3218843" cy="64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327910"/>
            <a:ext cx="3218843" cy="170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58994" y="1986459"/>
            <a:ext cx="8977502" cy="4682901"/>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779912" y="2132856"/>
            <a:ext cx="5213523" cy="446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大阪・関西の各拠点のポテンシャルを最大限活用し、「イノベーション・エコシステム」を構築し、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イノベーションの連鎖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を生み出す。</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936721" y="5076552"/>
            <a:ext cx="1728193" cy="1107996"/>
          </a:xfrm>
          <a:prstGeom prst="rect">
            <a:avLst/>
          </a:prstGeom>
        </p:spPr>
        <p:txBody>
          <a:bodyPr wrap="square">
            <a:spAutoFit/>
          </a:bodyP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経済界との連携により、</a:t>
            </a:r>
            <a:r>
              <a:rPr lang="en-US" altLang="ja-JP"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ドローン、ヘルスケア、オープンデータ・ビッグデータ関連において、先進的なまちづくりに関する実証事業や社会実装を行う。</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302670" y="2996952"/>
            <a:ext cx="322747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83568" y="17063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9674" y="5170046"/>
            <a:ext cx="3138790" cy="135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5609674" y="4890646"/>
            <a:ext cx="3227476" cy="338554"/>
          </a:xfrm>
          <a:prstGeom prst="rect">
            <a:avLst/>
          </a:prstGeom>
          <a:noFill/>
        </p:spPr>
        <p:txBody>
          <a:bodyPr wrap="square" rtlCol="0">
            <a:spAutoFit/>
          </a:bodyPr>
          <a:lstStyle/>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■大阪市と大阪商工会議所との先進的なまちづくりに資する「実証</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都市・大阪」実現に向けた包括提携協定の事業例イメージ</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83568" y="620688"/>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8" y="6093296"/>
            <a:ext cx="3312368" cy="33855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出典：大阪駅周辺、中之島、御堂筋周辺地域都市再生緊急整備協議会　</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46083086"/>
              </p:ext>
            </p:extLst>
          </p:nvPr>
        </p:nvGraphicFramePr>
        <p:xfrm>
          <a:off x="3851920" y="3227783"/>
          <a:ext cx="5040561" cy="1670304"/>
        </p:xfrm>
        <a:graphic>
          <a:graphicData uri="http://schemas.openxmlformats.org/drawingml/2006/table">
            <a:tbl>
              <a:tblPr firstRow="1" bandRow="1">
                <a:tableStyleId>{5C22544A-7EE6-4342-B048-85BDC9FD1C3A}</a:tableStyleId>
              </a:tblPr>
              <a:tblGrid>
                <a:gridCol w="1872208"/>
                <a:gridCol w="1440160"/>
                <a:gridCol w="1728193"/>
              </a:tblGrid>
              <a:tr h="158982">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9"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38</a:t>
            </a:r>
            <a:endParaRPr lang="ja-JP" altLang="en-US" sz="1200" dirty="0"/>
          </a:p>
        </p:txBody>
      </p:sp>
    </p:spTree>
    <p:extLst>
      <p:ext uri="{BB962C8B-B14F-4D97-AF65-F5344CB8AC3E}">
        <p14:creationId xmlns:p14="http://schemas.microsoft.com/office/powerpoint/2010/main" val="1078260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6498"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93648" y="332656"/>
            <a:ext cx="3913482"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参入や実証フィールドの希望にかかる相談対応や、技術面での課題解決を進めるなど、新エネルギー産業のさらなる競争力強化を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89137" y="332656"/>
            <a:ext cx="4647359"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大阪産業技術研究所の創設（スーパー公設試の実現）、ものづくりビジネスセンター大阪（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等を通じ、大阪自らの支援機能の強化を図る。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さらに、近畿経済産業局の機能強化、平成</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開設が予定されている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図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411" y="4527332"/>
            <a:ext cx="1108736" cy="851509"/>
          </a:xfrm>
          <a:prstGeom prst="rect">
            <a:avLst/>
          </a:prstGeom>
        </p:spPr>
      </p:pic>
      <p:pic>
        <p:nvPicPr>
          <p:cNvPr id="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4455324"/>
            <a:ext cx="1512168" cy="954525"/>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4860032" y="4221088"/>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824420" y="4221088"/>
            <a:ext cx="2247571"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統括拠点（仮称）</a:t>
            </a:r>
          </a:p>
        </p:txBody>
      </p:sp>
      <p:pic>
        <p:nvPicPr>
          <p:cNvPr id="6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705" y="2305370"/>
            <a:ext cx="1872207" cy="1114566"/>
          </a:xfrm>
          <a:prstGeom prst="rect">
            <a:avLst/>
          </a:prstGeom>
          <a:noFill/>
          <a:extLst/>
        </p:spPr>
      </p:pic>
      <p:sp>
        <p:nvSpPr>
          <p:cNvPr id="66" name="テキスト ボックス 65"/>
          <p:cNvSpPr txBox="1"/>
          <p:nvPr/>
        </p:nvSpPr>
        <p:spPr>
          <a:xfrm>
            <a:off x="418995" y="2051784"/>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152709" y="3419936"/>
            <a:ext cx="3236428" cy="369332"/>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　ホームページ</a:t>
            </a:r>
          </a:p>
          <a:p>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8" name="図 49"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20" y="4064921"/>
            <a:ext cx="1800420" cy="109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2340891"/>
            <a:ext cx="1435870" cy="107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サブタイトル 2"/>
          <p:cNvSpPr txBox="1">
            <a:spLocks/>
          </p:cNvSpPr>
          <p:nvPr/>
        </p:nvSpPr>
        <p:spPr>
          <a:xfrm>
            <a:off x="2339752" y="2051784"/>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サブタイトル 2"/>
          <p:cNvSpPr txBox="1">
            <a:spLocks/>
          </p:cNvSpPr>
          <p:nvPr/>
        </p:nvSpPr>
        <p:spPr>
          <a:xfrm>
            <a:off x="356585" y="3681256"/>
            <a:ext cx="2287585" cy="216024"/>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■蓄電池、水素・燃料電池</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カンファレンス</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5335" y="4091880"/>
            <a:ext cx="1495259" cy="9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テキスト ボックス 68"/>
          <p:cNvSpPr txBox="1"/>
          <p:nvPr/>
        </p:nvSpPr>
        <p:spPr>
          <a:xfrm>
            <a:off x="2267744" y="3861048"/>
            <a:ext cx="1985540"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■イワタニ水素ステーション大阪森之宮</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612441" y="5099992"/>
            <a:ext cx="1512169" cy="21544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（出典：岩谷産業株式会社）</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221639"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9798159" cy="756096"/>
            <a:chOff x="1820233" y="1700808"/>
            <a:chExt cx="8088430" cy="756096"/>
          </a:xfrm>
        </p:grpSpPr>
        <p:grpSp>
          <p:nvGrpSpPr>
            <p:cNvPr id="139" name="グループ化 138"/>
            <p:cNvGrpSpPr/>
            <p:nvPr/>
          </p:nvGrpSpPr>
          <p:grpSpPr>
            <a:xfrm>
              <a:off x="1820233" y="1700808"/>
              <a:ext cx="3294018" cy="230832"/>
              <a:chOff x="1820233" y="1811713"/>
              <a:chExt cx="3294018" cy="230832"/>
            </a:xfrm>
          </p:grpSpPr>
          <p:sp>
            <p:nvSpPr>
              <p:cNvPr id="149" name="正方形/長方形 148"/>
              <p:cNvSpPr/>
              <p:nvPr/>
            </p:nvSpPr>
            <p:spPr>
              <a:xfrm>
                <a:off x="2331127" y="1811713"/>
                <a:ext cx="2783124"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統括拠点設置（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7375" y="1877936"/>
              <a:ext cx="3223456" cy="230832"/>
              <a:chOff x="1921801" y="829608"/>
              <a:chExt cx="3809400" cy="323165"/>
            </a:xfrm>
          </p:grpSpPr>
          <p:sp>
            <p:nvSpPr>
              <p:cNvPr id="147" name="右矢印 146"/>
              <p:cNvSpPr/>
              <p:nvPr/>
            </p:nvSpPr>
            <p:spPr>
              <a:xfrm>
                <a:off x="1921801" y="857982"/>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7374" y="2046040"/>
              <a:ext cx="5425984" cy="230832"/>
              <a:chOff x="1806826" y="654184"/>
              <a:chExt cx="5425984" cy="230832"/>
            </a:xfrm>
          </p:grpSpPr>
          <p:sp>
            <p:nvSpPr>
              <p:cNvPr id="145" name="正方形/長方形 144"/>
              <p:cNvSpPr/>
              <p:nvPr/>
            </p:nvSpPr>
            <p:spPr>
              <a:xfrm>
                <a:off x="5668419" y="6541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806826" y="668992"/>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6146" y="2226072"/>
              <a:ext cx="8082517" cy="230832"/>
              <a:chOff x="1921801" y="1233353"/>
              <a:chExt cx="7795181" cy="386543"/>
            </a:xfrm>
          </p:grpSpPr>
          <p:sp>
            <p:nvSpPr>
              <p:cNvPr id="143" name="右矢印 142"/>
              <p:cNvSpPr/>
              <p:nvPr/>
            </p:nvSpPr>
            <p:spPr>
              <a:xfrm>
                <a:off x="1921801"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5413995" y="1233353"/>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3638886243"/>
              </p:ext>
            </p:extLst>
          </p:nvPr>
        </p:nvGraphicFramePr>
        <p:xfrm>
          <a:off x="4499992" y="2319737"/>
          <a:ext cx="4497032" cy="1901351"/>
        </p:xfrm>
        <a:graphic>
          <a:graphicData uri="http://schemas.openxmlformats.org/drawingml/2006/table">
            <a:tbl>
              <a:tblPr firstRow="1" bandRow="1">
                <a:tableStyleId>{5C22544A-7EE6-4342-B048-85BDC9FD1C3A}</a:tableStyleId>
              </a:tblPr>
              <a:tblGrid>
                <a:gridCol w="2096125"/>
                <a:gridCol w="2400907"/>
              </a:tblGrid>
              <a:tr h="285519">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大阪に新たに拡充される機能等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914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（（独）工業所有権情報・研修館）近畿統括拠点（仮称）」における</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月までに開設予定の「</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近畿統括拠点（仮称）」において、海外展開等における高度・専門的な知財相談や、</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特許庁審査官による</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出張面接</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テレビ面接を実施</a:t>
                      </a:r>
                    </a:p>
                  </a:txBody>
                  <a:tcPr/>
                </a:tc>
              </a:tr>
              <a:tr h="285519">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年度に中小企業庁における政策の企画・立案の高度化を推進するための新しい組織を設置</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39</a:t>
            </a:r>
            <a:endParaRPr lang="ja-JP" altLang="en-US" sz="1200" dirty="0"/>
          </a:p>
        </p:txBody>
      </p:sp>
    </p:spTree>
    <p:extLst>
      <p:ext uri="{BB962C8B-B14F-4D97-AF65-F5344CB8AC3E}">
        <p14:creationId xmlns:p14="http://schemas.microsoft.com/office/powerpoint/2010/main" val="274483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16125" y="594480"/>
            <a:ext cx="3635795"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2663528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345841"/>
            <a:ext cx="8977502" cy="3323519"/>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64443" y="317795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457046"/>
            <a:ext cx="8784000" cy="31422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みどり」と「イノベーション」の融合拠点を目標と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中之島やベイエリア等の大阪都心部エリアに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09913" y="4163282"/>
            <a:ext cx="2518315" cy="938719"/>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　一部</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　全体</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a:picLocks noChangeAspect="1"/>
          </p:cNvPicPr>
          <p:nvPr/>
        </p:nvPicPr>
        <p:blipFill>
          <a:blip r:embed="rId3" cstate="print"/>
          <a:srcRect/>
          <a:stretch>
            <a:fillRect/>
          </a:stretch>
        </p:blipFill>
        <p:spPr bwMode="auto">
          <a:xfrm>
            <a:off x="465283" y="5229360"/>
            <a:ext cx="2280461" cy="1298854"/>
          </a:xfrm>
          <a:prstGeom prst="rect">
            <a:avLst/>
          </a:prstGeom>
          <a:noFill/>
          <a:ln w="9525">
            <a:noFill/>
            <a:miter lim="800000"/>
            <a:headEnd/>
            <a:tailEnd/>
          </a:ln>
        </p:spPr>
      </p:pic>
      <p:sp>
        <p:nvSpPr>
          <p:cNvPr id="35" name="テキスト ボックス 34"/>
          <p:cNvSpPr txBox="1"/>
          <p:nvPr/>
        </p:nvSpPr>
        <p:spPr>
          <a:xfrm>
            <a:off x="2953545" y="4106001"/>
            <a:ext cx="2957978" cy="1277273"/>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・学術・交流拠点としての機能向上形成</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・新美術館の整備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・産学・社学連携拠点の形成（中之島アゴラ）</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・再生医療国際拠点の導入</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・都市型</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131840" y="5465116"/>
            <a:ext cx="2624754" cy="1063098"/>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683568"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に誇れる都市空間の創造</a:t>
            </a:r>
          </a:p>
        </p:txBody>
      </p:sp>
      <p:sp>
        <p:nvSpPr>
          <p:cNvPr id="17" name="正方形/長方形 16"/>
          <p:cNvSpPr/>
          <p:nvPr/>
        </p:nvSpPr>
        <p:spPr>
          <a:xfrm>
            <a:off x="683568" y="1268760"/>
            <a:ext cx="7956884" cy="1800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2"/>
          <p:cNvPicPr>
            <a:picLocks noChangeAspect="1" noChangeArrowheads="1"/>
          </p:cNvPicPr>
          <p:nvPr/>
        </p:nvPicPr>
        <p:blipFill>
          <a:blip r:embed="rId5" cstate="print"/>
          <a:srcRect/>
          <a:stretch>
            <a:fillRect/>
          </a:stretch>
        </p:blipFill>
        <p:spPr bwMode="auto">
          <a:xfrm>
            <a:off x="6233592" y="5312793"/>
            <a:ext cx="2554808" cy="1218807"/>
          </a:xfrm>
          <a:prstGeom prst="rect">
            <a:avLst/>
          </a:prstGeom>
          <a:noFill/>
          <a:ln w="9525">
            <a:noFill/>
            <a:miter lim="800000"/>
            <a:headEnd/>
            <a:tailEnd/>
          </a:ln>
          <a:effectLst/>
        </p:spPr>
      </p:pic>
      <p:sp>
        <p:nvSpPr>
          <p:cNvPr id="27" name="テキスト ボックス 26"/>
          <p:cNvSpPr txBox="1"/>
          <p:nvPr/>
        </p:nvSpPr>
        <p:spPr>
          <a:xfrm>
            <a:off x="6021163" y="4121364"/>
            <a:ext cx="2880000" cy="1107996"/>
          </a:xfrm>
          <a:prstGeom prst="rect">
            <a:avLst/>
          </a:prstGeom>
          <a:noFill/>
          <a:ln w="9525">
            <a:solidFill>
              <a:schemeClr val="tx1"/>
            </a:solidFill>
            <a:prstDash val="dash"/>
          </a:ln>
        </p:spPr>
        <p:txBody>
          <a:bodyPr wrap="square" rtlCol="0">
            <a:spAutoFit/>
          </a:bodyPr>
          <a:lstStyle/>
          <a:p>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・夢洲における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40</a:t>
            </a:r>
            <a:endParaRPr lang="ja-JP" altLang="en-US" sz="1200" dirty="0"/>
          </a:p>
        </p:txBody>
      </p:sp>
    </p:spTree>
    <p:extLst>
      <p:ext uri="{BB962C8B-B14F-4D97-AF65-F5344CB8AC3E}">
        <p14:creationId xmlns:p14="http://schemas.microsoft.com/office/powerpoint/2010/main" val="1315319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138823"/>
            <a:ext cx="8769427" cy="2795758"/>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
        <p:nvSpPr>
          <p:cNvPr id="35" name="正方形/長方形 34"/>
          <p:cNvSpPr/>
          <p:nvPr/>
        </p:nvSpPr>
        <p:spPr>
          <a:xfrm>
            <a:off x="323528" y="772914"/>
            <a:ext cx="1787577" cy="2201491"/>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にとらえなおす。</a:t>
            </a:r>
          </a:p>
          <a:p>
            <a:pPr defTabSz="620852">
              <a:lnSpc>
                <a:spcPts val="1200"/>
              </a:lnSpc>
              <a:defRPr/>
            </a:pPr>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75156"/>
            <a:ext cx="4384713" cy="74911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東西の大都市圏を結ぶ広域交通インフラの複数ルートを確保し、その効果を西へ波及させるため、関係団体と連携して、リニア中央新幹線や北陸新幹線の大阪までの早期全線開業を促進する。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189037" y="3764657"/>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空港運営事業者としては、適切な投資と効率的な運営により、国内外からの空港利用者へのサービスを強化し、その可能性を最大限に引き出すことをめざす。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86042"/>
            <a:ext cx="4318038" cy="2780431"/>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・成長を支えるため、物流の効率化や広域連携の強化に資する大阪都市再生環状道路や府県間道路などの道路ネットワークの構築を進めるとともに、戦略</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路線など人流を支える鉄道ネットワークの充実を図る。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96783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46322"/>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32323" y="6389738"/>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58235" y="6622781"/>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32323" y="6666197"/>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32323" y="6525339"/>
            <a:ext cx="6009316"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372200" y="6481923"/>
            <a:ext cx="2718881" cy="230832"/>
          </a:xfrm>
          <a:prstGeom prst="rect">
            <a:avLst/>
          </a:prstGeom>
        </p:spPr>
        <p:txBody>
          <a:bodyPr wrap="square">
            <a:spAutoFit/>
          </a:bodyPr>
          <a:lstStyle/>
          <a:p>
            <a:pPr fontAlgn="auto">
              <a:spcBef>
                <a:spcPts val="0"/>
              </a:spcBef>
              <a:spcAft>
                <a:spcPts val="0"/>
              </a:spcAft>
              <a:defRPr/>
            </a:pP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期一部</a:t>
            </a:r>
            <a:r>
              <a:rPr kumimoji="0" lang="ja-JP" altLang="en-US" sz="900" kern="0" dirty="0" err="1" smtClean="0">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89032"/>
            <a:ext cx="2107761" cy="230832"/>
          </a:xfrm>
          <a:prstGeom prst="rect">
            <a:avLst/>
          </a:prstGeom>
        </p:spPr>
        <p:txBody>
          <a:bodyPr wrap="square" anchor="ctr">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32323" y="6241973"/>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2" name="正方形/長方形 71"/>
          <p:cNvSpPr/>
          <p:nvPr/>
        </p:nvSpPr>
        <p:spPr>
          <a:xfrm>
            <a:off x="1403648"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右矢印 72"/>
          <p:cNvSpPr/>
          <p:nvPr/>
        </p:nvSpPr>
        <p:spPr>
          <a:xfrm>
            <a:off x="332323" y="6089649"/>
            <a:ext cx="1124704" cy="152323"/>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3"/>
            <a:ext cx="3514003" cy="1134051"/>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主な路線</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●国土軸アクセス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新名神・第二京阪アクセス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の更なる強化</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千里丘寝屋川線・寝屋川大東線</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年度事業着手</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●府県間の更なる連携強化</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国道</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年代半ば供用</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大阪河内長野線　など</a:t>
            </a: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東線の開業による新大阪駅へのアクセス強化 </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●うめきた新駅開業</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(H34</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年度末</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41</a:t>
            </a:r>
            <a:endParaRPr lang="ja-JP" altLang="en-US" sz="1200" dirty="0"/>
          </a:p>
        </p:txBody>
      </p:sp>
    </p:spTree>
    <p:extLst>
      <p:ext uri="{BB962C8B-B14F-4D97-AF65-F5344CB8AC3E}">
        <p14:creationId xmlns:p14="http://schemas.microsoft.com/office/powerpoint/2010/main" val="3835073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5" y="3497486"/>
            <a:ext cx="3583024"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誘致など、民間</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の創意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・工夫や意見を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取り入れながら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、経済界とともに「夢洲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まちづくり構想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」を策定し、夢洲における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観光拠点形成に取り組む。</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年度開館予定の</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大阪新美術館の整備を核とし、隣接する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国立国際美術館、市立科学館との連携により、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のミュージアムゾーンの形成を図るとともに、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官民の協力の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芸術拠点としてのエリア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ブランド化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760589" y="6418916"/>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大阪大学中之島アゴラ構想</a:t>
              </a:r>
              <a:r>
                <a:rPr lang="ja-JP" altLang="en-US" sz="800" dirty="0">
                  <a:solidFill>
                    <a:srgbClr val="1F497D"/>
                  </a:solidFill>
                </a:rPr>
                <a:t>より</a:t>
              </a:r>
            </a:p>
          </p:txBody>
        </p:sp>
      </p:grpSp>
      <p:sp>
        <p:nvSpPr>
          <p:cNvPr id="42" name="テキスト ボックス 41"/>
          <p:cNvSpPr txBox="1"/>
          <p:nvPr/>
        </p:nvSpPr>
        <p:spPr>
          <a:xfrm>
            <a:off x="6732240" y="5081662"/>
            <a:ext cx="2160240" cy="1277273"/>
          </a:xfrm>
          <a:prstGeom prst="rect">
            <a:avLst/>
          </a:prstGeom>
          <a:noFill/>
        </p:spPr>
        <p:txBody>
          <a:bodyPr wrap="square" rtlCol="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大学が提案する「中之島アゴラ構想」も踏まえ、府・市、大阪大学及び経済団体等とともに「中之島アゴラ構想推進協議会」において、人材育成や、芸術・情報発信などのアート拠点としての機能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検討を進める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870789"/>
            <a:ext cx="2304256" cy="140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pic>
        <p:nvPicPr>
          <p:cNvPr id="22" name="Picture 1" descr="E:\My Documents\My Pictures\collection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3560103"/>
            <a:ext cx="1080121" cy="1305535"/>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7380312" y="4866218"/>
            <a:ext cx="1632843" cy="215444"/>
          </a:xfrm>
          <a:prstGeom prst="rect">
            <a:avLst/>
          </a:prstGeom>
          <a:noFill/>
        </p:spPr>
        <p:txBody>
          <a:bodyPr wrap="square" rtlCol="0">
            <a:spAutoFit/>
          </a:bodyPr>
          <a:lstStyle/>
          <a:p>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佐伯祐三</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郵便配達夫</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》1928</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1131999" y="4505598"/>
            <a:ext cx="1639801" cy="1944216"/>
            <a:chOff x="2395377" y="4166762"/>
            <a:chExt cx="2028790" cy="2285436"/>
          </a:xfrm>
        </p:grpSpPr>
        <p:pic>
          <p:nvPicPr>
            <p:cNvPr id="29" name="図 28"/>
            <p:cNvPicPr>
              <a:picLocks noChangeAspect="1"/>
            </p:cNvPicPr>
            <p:nvPr/>
          </p:nvPicPr>
          <p:blipFill>
            <a:blip r:embed="rId5"/>
            <a:stretch>
              <a:fillRect/>
            </a:stretch>
          </p:blipFill>
          <p:spPr>
            <a:xfrm>
              <a:off x="2395377" y="4166762"/>
              <a:ext cx="2028790" cy="2285436"/>
            </a:xfrm>
            <a:prstGeom prst="rect">
              <a:avLst/>
            </a:prstGeom>
          </p:spPr>
        </p:pic>
        <p:sp>
          <p:nvSpPr>
            <p:cNvPr id="30" name="フリーフォーム 29"/>
            <p:cNvSpPr/>
            <p:nvPr/>
          </p:nvSpPr>
          <p:spPr>
            <a:xfrm>
              <a:off x="2461640" y="4900803"/>
              <a:ext cx="1442434" cy="927279"/>
            </a:xfrm>
            <a:custGeom>
              <a:avLst/>
              <a:gdLst>
                <a:gd name="connsiteX0" fmla="*/ 270457 w 1442434"/>
                <a:gd name="connsiteY0" fmla="*/ 0 h 927279"/>
                <a:gd name="connsiteX1" fmla="*/ 1223493 w 1442434"/>
                <a:gd name="connsiteY1" fmla="*/ 167425 h 927279"/>
                <a:gd name="connsiteX2" fmla="*/ 1442434 w 1442434"/>
                <a:gd name="connsiteY2" fmla="*/ 334851 h 927279"/>
                <a:gd name="connsiteX3" fmla="*/ 927279 w 1442434"/>
                <a:gd name="connsiteY3" fmla="*/ 927279 h 927279"/>
                <a:gd name="connsiteX4" fmla="*/ 218941 w 1442434"/>
                <a:gd name="connsiteY4" fmla="*/ 824248 h 927279"/>
                <a:gd name="connsiteX5" fmla="*/ 0 w 1442434"/>
                <a:gd name="connsiteY5" fmla="*/ 386366 h 927279"/>
                <a:gd name="connsiteX6" fmla="*/ 270457 w 1442434"/>
                <a:gd name="connsiteY6" fmla="*/ 0 h 9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434" h="927279">
                  <a:moveTo>
                    <a:pt x="270457" y="0"/>
                  </a:moveTo>
                  <a:lnTo>
                    <a:pt x="1223493" y="167425"/>
                  </a:lnTo>
                  <a:lnTo>
                    <a:pt x="1442434" y="334851"/>
                  </a:lnTo>
                  <a:lnTo>
                    <a:pt x="927279" y="927279"/>
                  </a:lnTo>
                  <a:lnTo>
                    <a:pt x="218941" y="824248"/>
                  </a:lnTo>
                  <a:lnTo>
                    <a:pt x="0" y="386366"/>
                  </a:lnTo>
                  <a:lnTo>
                    <a:pt x="270457" y="0"/>
                  </a:lnTo>
                  <a:close/>
                </a:path>
              </a:pathLst>
            </a:custGeom>
            <a:solidFill>
              <a:srgbClr val="FFCCFF">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2" name="正方形/長方形 31"/>
            <p:cNvSpPr/>
            <p:nvPr/>
          </p:nvSpPr>
          <p:spPr>
            <a:xfrm>
              <a:off x="2687601" y="5208459"/>
              <a:ext cx="922723" cy="2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a:t>
              </a:r>
            </a:p>
          </p:txBody>
        </p:sp>
      </p:gr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1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42</a:t>
            </a:r>
            <a:endParaRPr lang="ja-JP" altLang="en-US" sz="1200" dirty="0"/>
          </a:p>
        </p:txBody>
      </p:sp>
    </p:spTree>
    <p:extLst>
      <p:ext uri="{BB962C8B-B14F-4D97-AF65-F5344CB8AC3E}">
        <p14:creationId xmlns:p14="http://schemas.microsoft.com/office/powerpoint/2010/main" val="3848020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994" y="257126"/>
            <a:ext cx="8977502" cy="556968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19216" y="1700809"/>
            <a:ext cx="4437457" cy="407769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今後、人中心のみちへの道路空間再編の実現を図るとともに、規制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緩和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や補助制度などを活用し、官民で連携してブランド向上や上質なにぎわい創出に向けたイベントを展開することでさらなる魅力向上を図り、世界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に誇るシンボルストリートを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大阪城公園の世界的観光拠点化</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が誇る歴史公園である大阪城公園に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民間活力により大阪城公園駅前エリア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や旧</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第四師団司令部庁舎（もと大阪市立博物館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のリニューアルを図るなど、パークマネジメント事業を推進するとともに、大阪城東外濠でスイムを行う大阪城トライアスロン大会を開催するなど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の新たな魅⼒を創出する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84" y="3695824"/>
            <a:ext cx="1128630"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175427" y="3335784"/>
            <a:ext cx="1228221" cy="369332"/>
          </a:xfrm>
          <a:prstGeom prst="rect">
            <a:avLst/>
          </a:prstGeom>
          <a:noFill/>
        </p:spPr>
        <p:txBody>
          <a:bodyPr wrap="non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■御堂筋フェスティバル</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モール化</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529" y="3695824"/>
            <a:ext cx="1494542"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399" y="3695824"/>
            <a:ext cx="1445365" cy="8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1436464" y="3335784"/>
            <a:ext cx="1348446" cy="369332"/>
          </a:xfrm>
          <a:prstGeom prst="rect">
            <a:avLst/>
          </a:prstGeom>
          <a:noFill/>
        </p:spPr>
        <p:txBody>
          <a:bodyPr wrap="non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公園駅前</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イメージ</a:t>
            </a:r>
          </a:p>
        </p:txBody>
      </p:sp>
      <p:sp>
        <p:nvSpPr>
          <p:cNvPr id="34" name="テキスト ボックス 33"/>
          <p:cNvSpPr txBox="1"/>
          <p:nvPr/>
        </p:nvSpPr>
        <p:spPr>
          <a:xfrm>
            <a:off x="2987824" y="3335784"/>
            <a:ext cx="1484980" cy="369332"/>
          </a:xfrm>
          <a:prstGeom prst="rect">
            <a:avLst/>
          </a:prstGeom>
          <a:noFill/>
        </p:spPr>
        <p:txBody>
          <a:bodyPr wrap="squar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旧第四</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師団司令部庁舎</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整備イメージ</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9216" y="314777"/>
            <a:ext cx="8818613" cy="1320893"/>
            <a:chOff x="119216" y="4581129"/>
            <a:chExt cx="8818613" cy="1320893"/>
          </a:xfrm>
          <a:noFill/>
        </p:grpSpPr>
        <p:sp>
          <p:nvSpPr>
            <p:cNvPr id="35" name="角丸四角形 34"/>
            <p:cNvSpPr/>
            <p:nvPr/>
          </p:nvSpPr>
          <p:spPr>
            <a:xfrm>
              <a:off x="119216" y="4581129"/>
              <a:ext cx="4452304"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601" y="4887040"/>
              <a:ext cx="944983" cy="101498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8" name="角丸四角形 37"/>
            <p:cNvSpPr/>
            <p:nvPr/>
          </p:nvSpPr>
          <p:spPr>
            <a:xfrm>
              <a:off x="4602562" y="4581129"/>
              <a:ext cx="4335267"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広域</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月に設立される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など、好調</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なインバウンドを活かす動きが続く。関西広域連合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月に改定した「関西観光・文化振興計画」に沿って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、一体的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な取組を進める。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角丸四角形 49"/>
          <p:cNvSpPr/>
          <p:nvPr/>
        </p:nvSpPr>
        <p:spPr>
          <a:xfrm>
            <a:off x="4602561" y="1700809"/>
            <a:ext cx="4368023"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百舌鳥・古市古墳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群の世界遺産登録の推進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堺市</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、羽曳野市、藤井寺市の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またがる巨大</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古墳群</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「百舌鳥・古市古墳群</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」について、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の世界文化遺産登録実現をめざすとともに、登録後</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増加が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見込まれる来訪者への対応の充実や、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古墳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群の魅力</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を発信する。</a:t>
            </a: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Picture 4" descr="C:\Users\i4350461\Desktop\作業\キャプチャ.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4644008" y="2853516"/>
            <a:ext cx="1159292" cy="215444"/>
          </a:xfrm>
          <a:prstGeom prst="rect">
            <a:avLst/>
          </a:prstGeom>
          <a:noFill/>
        </p:spPr>
        <p:txBody>
          <a:bodyPr wrap="none" rtlCol="0">
            <a:spAutoFit/>
          </a:bodyPr>
          <a:lstStyle/>
          <a:p>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・古市古墳群</a:t>
            </a:r>
          </a:p>
        </p:txBody>
      </p:sp>
      <p:sp>
        <p:nvSpPr>
          <p:cNvPr id="43" name="角丸四角形 42"/>
          <p:cNvSpPr/>
          <p:nvPr/>
        </p:nvSpPr>
        <p:spPr>
          <a:xfrm>
            <a:off x="4622427" y="3141096"/>
            <a:ext cx="4368023"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や観光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案内機能の充実に取り組む</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2" y="4365103"/>
            <a:ext cx="4368023" cy="1413397"/>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LIB\写真（仮置き）\文化\nosejoruri meigetsu 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27"/>
          <p:cNvSpPr txBox="1"/>
          <p:nvPr/>
        </p:nvSpPr>
        <p:spPr>
          <a:xfrm>
            <a:off x="7681892" y="4077652"/>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p>
        </p:txBody>
      </p:sp>
      <p:pic>
        <p:nvPicPr>
          <p:cNvPr id="47" name="Picture 5" descr="E:\LIB\写真（仮置き）\使用写真等\使用写真等\４ページ\visiters infomation center namb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186" y="3284984"/>
            <a:ext cx="1145294" cy="783572"/>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39"/>
          <p:cNvGrpSpPr/>
          <p:nvPr/>
        </p:nvGrpSpPr>
        <p:grpSpPr>
          <a:xfrm>
            <a:off x="12459" y="5877271"/>
            <a:ext cx="9024037" cy="945396"/>
            <a:chOff x="12459" y="5759678"/>
            <a:chExt cx="8817679" cy="1137534"/>
          </a:xfrm>
        </p:grpSpPr>
        <p:sp>
          <p:nvSpPr>
            <p:cNvPr id="48" name="ホームベース 47"/>
            <p:cNvSpPr/>
            <p:nvPr/>
          </p:nvSpPr>
          <p:spPr>
            <a:xfrm>
              <a:off x="104775" y="5805464"/>
              <a:ext cx="8725363" cy="1091748"/>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512040"/>
            <a:ext cx="1999265" cy="3693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527847"/>
            <a:ext cx="177007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4" y="6240140"/>
            <a:ext cx="366348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80" name="正方形/長方形 79"/>
          <p:cNvSpPr/>
          <p:nvPr/>
        </p:nvSpPr>
        <p:spPr>
          <a:xfrm>
            <a:off x="3782857" y="6230902"/>
            <a:ext cx="4317981" cy="144000"/>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81328"/>
            <a:ext cx="2164507" cy="144000"/>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大阪新美術館開館（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4" y="6406591"/>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9" name="正方形/長方形 48"/>
          <p:cNvSpPr/>
          <p:nvPr/>
        </p:nvSpPr>
        <p:spPr>
          <a:xfrm>
            <a:off x="3707904" y="6516052"/>
            <a:ext cx="1274708" cy="3693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77380"/>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55" name="正方形/長方形 54"/>
          <p:cNvSpPr/>
          <p:nvPr/>
        </p:nvSpPr>
        <p:spPr>
          <a:xfrm>
            <a:off x="2614691" y="6058120"/>
            <a:ext cx="4317984"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020272" y="6516052"/>
            <a:ext cx="1915909" cy="3693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2" descr="C:\Users\i4050156\AppData\Local\Microsoft\Windows\Temporary Internet Files\Content.Outlook\D6T1R066\kansai_free_wifi_480_7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4048" y="1307569"/>
            <a:ext cx="1570760" cy="249223"/>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6588224" y="1341348"/>
            <a:ext cx="2237727" cy="215444"/>
          </a:xfrm>
          <a:prstGeom prst="rect">
            <a:avLst/>
          </a:prstGeom>
          <a:noFill/>
        </p:spPr>
        <p:txBody>
          <a:bodyPr wrap="square" rtlCol="0">
            <a:spAutoFit/>
          </a:bodyPr>
          <a:lstStyle/>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無料</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 Free Wi-Fi(Official)</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スライド番号プレースホルダー 1"/>
          <p:cNvSpPr txBox="1">
            <a:spLocks/>
          </p:cNvSpPr>
          <p:nvPr/>
        </p:nvSpPr>
        <p:spPr bwMode="auto">
          <a:xfrm>
            <a:off x="8426524" y="65456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43</a:t>
            </a:r>
            <a:endParaRPr lang="ja-JP" altLang="en-US" sz="1200" dirty="0"/>
          </a:p>
        </p:txBody>
      </p:sp>
    </p:spTree>
    <p:extLst>
      <p:ext uri="{BB962C8B-B14F-4D97-AF65-F5344CB8AC3E}">
        <p14:creationId xmlns:p14="http://schemas.microsoft.com/office/powerpoint/2010/main" val="873665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9179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86662"/>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33" name="正方形/長方形 32"/>
          <p:cNvSpPr/>
          <p:nvPr/>
        </p:nvSpPr>
        <p:spPr>
          <a:xfrm>
            <a:off x="11444370" y="3140968"/>
            <a:ext cx="1825804" cy="1437809"/>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6" name="グループ化 5"/>
          <p:cNvGrpSpPr/>
          <p:nvPr/>
        </p:nvGrpSpPr>
        <p:grpSpPr>
          <a:xfrm>
            <a:off x="125506" y="2906339"/>
            <a:ext cx="6030670" cy="3676792"/>
            <a:chOff x="4590002" y="2906339"/>
            <a:chExt cx="6030670" cy="3676791"/>
          </a:xfrm>
          <a:noFill/>
        </p:grpSpPr>
        <p:sp>
          <p:nvSpPr>
            <p:cNvPr id="22" name="角丸四角形 21"/>
            <p:cNvSpPr/>
            <p:nvPr/>
          </p:nvSpPr>
          <p:spPr>
            <a:xfrm>
              <a:off x="4590002" y="2906339"/>
              <a:ext cx="6030670" cy="3676791"/>
            </a:xfrm>
            <a:prstGeom prst="roundRect">
              <a:avLst>
                <a:gd name="adj" fmla="val 4144"/>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起業家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研究者</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、大企業、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などをつなぐ「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イノベーションハブ（</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市民間による各種支援プログラム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をさらに進めることにより、</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活発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など民間</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の動き</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も活かし</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、またベンチャー</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やイノベーションの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資金面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から支える官民連携ファンド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の活用を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など資金</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供給の多様化を図ることにより、新たな成長</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ジン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8286873" y="3126552"/>
              <a:ext cx="2304256" cy="230832"/>
            </a:xfrm>
            <a:prstGeom prst="rect">
              <a:avLst/>
            </a:prstGeom>
            <a:grp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角丸四角形 30"/>
          <p:cNvSpPr/>
          <p:nvPr/>
        </p:nvSpPr>
        <p:spPr>
          <a:xfrm>
            <a:off x="6290897" y="2906339"/>
            <a:ext cx="2664000" cy="367679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73552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pic>
        <p:nvPicPr>
          <p:cNvPr id="3"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267631" y="5598532"/>
            <a:ext cx="1198138" cy="797258"/>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42665" y="5229200"/>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■国際イノベーション会議</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a:latin typeface="Meiryo UI" pitchFamily="50" charset="-128"/>
                <a:ea typeface="Meiryo UI" pitchFamily="50" charset="-128"/>
                <a:cs typeface="Meiryo UI" pitchFamily="50" charset="-128"/>
              </a:rPr>
              <a:t>　</a:t>
            </a:r>
            <a:r>
              <a:rPr lang="ja-JP" altLang="en-US" sz="900" dirty="0" smtClean="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Hack Osaka</a:t>
            </a:r>
            <a:endParaRPr lang="ja-JP" altLang="en-US" sz="900" dirty="0">
              <a:latin typeface="Meiryo UI" pitchFamily="50" charset="-128"/>
              <a:ea typeface="Meiryo UI" pitchFamily="50" charset="-128"/>
              <a:cs typeface="Meiryo UI" pitchFamily="50" charset="-128"/>
            </a:endParaRPr>
          </a:p>
        </p:txBody>
      </p:sp>
      <p:pic>
        <p:nvPicPr>
          <p:cNvPr id="1028"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5598532"/>
            <a:ext cx="1513666" cy="737427"/>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70"/>
          <p:cNvSpPr txBox="1">
            <a:spLocks noChangeArrowheads="1"/>
          </p:cNvSpPr>
          <p:nvPr/>
        </p:nvSpPr>
        <p:spPr bwMode="auto">
          <a:xfrm>
            <a:off x="1340323" y="5219908"/>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a:t>
            </a:r>
            <a:r>
              <a:rPr lang="en-US" altLang="ja-JP" sz="900" dirty="0">
                <a:latin typeface="Meiryo UI" pitchFamily="50" charset="-128"/>
                <a:ea typeface="Meiryo UI" pitchFamily="50" charset="-128"/>
                <a:cs typeface="Meiryo UI" pitchFamily="50" charset="-128"/>
              </a:rPr>
              <a:t>OIH</a:t>
            </a:r>
            <a:r>
              <a:rPr lang="ja-JP" altLang="en-US" sz="900" dirty="0" smtClean="0">
                <a:latin typeface="Meiryo UI" pitchFamily="50" charset="-128"/>
                <a:ea typeface="Meiryo UI" pitchFamily="50" charset="-128"/>
                <a:cs typeface="Meiryo UI" pitchFamily="50" charset="-128"/>
              </a:rPr>
              <a:t>シードアクセラレーションプログラム</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smtClean="0">
                <a:latin typeface="Meiryo UI" pitchFamily="50" charset="-128"/>
                <a:ea typeface="Meiryo UI" pitchFamily="50" charset="-128"/>
                <a:cs typeface="Meiryo UI" pitchFamily="50" charset="-128"/>
              </a:rPr>
              <a:t>（創業期ベンチャー成長支援）</a:t>
            </a:r>
            <a:endParaRPr lang="ja-JP" altLang="en-US" sz="900" dirty="0">
              <a:latin typeface="Meiryo UI" pitchFamily="50" charset="-128"/>
              <a:ea typeface="Meiryo UI" pitchFamily="50" charset="-128"/>
              <a:cs typeface="Meiryo UI" pitchFamily="50" charset="-128"/>
            </a:endParaRPr>
          </a:p>
        </p:txBody>
      </p:sp>
      <p:pic>
        <p:nvPicPr>
          <p:cNvPr id="9"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6068699"/>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693935"/>
            <a:ext cx="1185934" cy="1395218"/>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70"/>
          <p:cNvSpPr txBox="1">
            <a:spLocks noChangeArrowheads="1"/>
          </p:cNvSpPr>
          <p:nvPr/>
        </p:nvSpPr>
        <p:spPr bwMode="auto">
          <a:xfrm>
            <a:off x="4271349" y="448317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■関西経済同友会</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latin typeface="Meiryo UI" pitchFamily="50" charset="-128"/>
                <a:ea typeface="Meiryo UI" pitchFamily="50" charset="-128"/>
                <a:cs typeface="Meiryo UI" pitchFamily="50" charset="-128"/>
              </a:rPr>
              <a:t>■産学協働人材育成機構　</a:t>
            </a:r>
            <a:r>
              <a:rPr lang="en-US" altLang="ja-JP" sz="800" dirty="0" smtClean="0">
                <a:latin typeface="Meiryo UI" pitchFamily="50" charset="-128"/>
                <a:ea typeface="Meiryo UI" pitchFamily="50" charset="-128"/>
                <a:cs typeface="Meiryo UI" pitchFamily="50" charset="-128"/>
              </a:rPr>
              <a:t>AICE</a:t>
            </a:r>
            <a:r>
              <a:rPr lang="ja-JP" altLang="en-US" sz="800" dirty="0">
                <a:latin typeface="Meiryo UI" pitchFamily="50" charset="-128"/>
                <a:ea typeface="Meiryo UI" pitchFamily="50" charset="-128"/>
                <a:cs typeface="Meiryo UI" pitchFamily="50" charset="-128"/>
              </a:rPr>
              <a:t>主催　</a:t>
            </a:r>
            <a:r>
              <a:rPr lang="en-US" altLang="ja-JP" sz="800" dirty="0">
                <a:latin typeface="Meiryo UI" pitchFamily="50" charset="-128"/>
                <a:ea typeface="Meiryo UI" pitchFamily="50" charset="-128"/>
                <a:cs typeface="Meiryo UI" pitchFamily="50" charset="-128"/>
              </a:rPr>
              <a:t>PBL</a:t>
            </a:r>
            <a:r>
              <a:rPr lang="ja-JP" altLang="en-US" sz="800" dirty="0" smtClean="0">
                <a:latin typeface="Meiryo UI" pitchFamily="50" charset="-128"/>
                <a:ea typeface="Meiryo UI" pitchFamily="50" charset="-128"/>
                <a:cs typeface="Meiryo UI" pitchFamily="50" charset="-128"/>
              </a:rPr>
              <a:t>マッチング会</a:t>
            </a:r>
            <a:r>
              <a:rPr lang="ja-JP" altLang="en-US" sz="800" dirty="0">
                <a:latin typeface="Meiryo UI" pitchFamily="50" charset="-128"/>
                <a:ea typeface="Meiryo UI" pitchFamily="50" charset="-128"/>
                <a:cs typeface="Meiryo UI" pitchFamily="50" charset="-128"/>
              </a:rPr>
              <a:t>　</a:t>
            </a:r>
          </a:p>
        </p:txBody>
      </p:sp>
      <p:pic>
        <p:nvPicPr>
          <p:cNvPr id="26" name="図 25"/>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376805"/>
            <a:ext cx="2202713" cy="10489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LIB\商業支援課\新事業創造G\★G内周知\●企画関係\1　副首都推進関係\11　副首都ビジョン\290123　ビジョン案（反映されていない）\無題.gif"/>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216990" y="5598532"/>
            <a:ext cx="1138986" cy="774311"/>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70"/>
          <p:cNvSpPr txBox="1">
            <a:spLocks noChangeArrowheads="1"/>
          </p:cNvSpPr>
          <p:nvPr/>
        </p:nvSpPr>
        <p:spPr bwMode="auto">
          <a:xfrm>
            <a:off x="3203848" y="5219908"/>
            <a:ext cx="1914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■ベンチャー企業成長</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smtClean="0">
                <a:latin typeface="Meiryo UI" pitchFamily="50" charset="-128"/>
                <a:ea typeface="Meiryo UI" pitchFamily="50" charset="-128"/>
                <a:cs typeface="Meiryo UI" pitchFamily="50" charset="-128"/>
              </a:rPr>
              <a:t>プロジェクト「</a:t>
            </a:r>
            <a:r>
              <a:rPr lang="en-US" altLang="ja-JP" sz="900" dirty="0" smtClean="0">
                <a:latin typeface="Meiryo UI" pitchFamily="50" charset="-128"/>
                <a:ea typeface="Meiryo UI" pitchFamily="50" charset="-128"/>
                <a:cs typeface="Meiryo UI" pitchFamily="50" charset="-128"/>
              </a:rPr>
              <a:t>Booming</a:t>
            </a:r>
            <a:r>
              <a:rPr lang="ja-JP" altLang="en-US"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29"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44</a:t>
            </a:r>
            <a:endParaRPr lang="ja-JP" altLang="en-US" sz="1200" dirty="0"/>
          </a:p>
        </p:txBody>
      </p:sp>
    </p:spTree>
    <p:extLst>
      <p:ext uri="{BB962C8B-B14F-4D97-AF65-F5344CB8AC3E}">
        <p14:creationId xmlns:p14="http://schemas.microsoft.com/office/powerpoint/2010/main" val="656760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3" y="332655"/>
            <a:ext cx="4680520" cy="3816425"/>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人材の活用</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留学生の就職のサポート、大学や住宅事業者との連携による留学生の住まい確保等を進めるなど、留学生をはじめと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小・中・高等学校における英語教育の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関係学科等における国際感覚醸成</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取組み、最先端の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児童生徒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応じたプログラミング教育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等の取組みによりグローバル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多数輩出して</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のサポートや大阪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外国企業誘致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）等の取組みに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より、国内外の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やグローバル企業の設立・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誘致、外国企業の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の進出等</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949737" y="332656"/>
            <a:ext cx="3996000" cy="554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魅力向上・発信等により人材確保に課題を抱えている分野での女性や若者の活躍を推進する。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さらに、東京圏に集中している優秀な人材などの還流を促進し、府内企業の人材確保に取り組む。</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シニア就業促進センターと連携した経験や知識が豊富な高齢者の就業促進や、アクティブシニア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i4350461\Desktop\m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178" y="1628800"/>
            <a:ext cx="2637144" cy="88524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70"/>
          <p:cNvSpPr txBox="1">
            <a:spLocks noChangeArrowheads="1"/>
          </p:cNvSpPr>
          <p:nvPr/>
        </p:nvSpPr>
        <p:spPr bwMode="auto">
          <a:xfrm>
            <a:off x="4974864" y="3501008"/>
            <a:ext cx="199109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■大阪の魅力的</a:t>
            </a:r>
            <a:r>
              <a:rPr lang="ja-JP" altLang="en-US" sz="900" dirty="0">
                <a:solidFill>
                  <a:schemeClr val="tx2"/>
                </a:solidFill>
                <a:latin typeface="Meiryo UI" pitchFamily="50" charset="-128"/>
                <a:ea typeface="Meiryo UI" pitchFamily="50" charset="-128"/>
                <a:cs typeface="Meiryo UI" pitchFamily="50" charset="-128"/>
              </a:rPr>
              <a:t>な</a:t>
            </a:r>
            <a:r>
              <a:rPr lang="ja-JP" altLang="en-US" sz="900" dirty="0" smtClean="0">
                <a:solidFill>
                  <a:schemeClr val="tx2"/>
                </a:solidFill>
                <a:latin typeface="Meiryo UI" pitchFamily="50" charset="-128"/>
                <a:ea typeface="Meiryo UI" pitchFamily="50" charset="-128"/>
                <a:cs typeface="Meiryo UI" pitchFamily="50" charset="-128"/>
              </a:rPr>
              <a:t>情報と</a:t>
            </a:r>
            <a:r>
              <a:rPr lang="ja-JP" altLang="en-US" sz="900" dirty="0">
                <a:solidFill>
                  <a:schemeClr val="tx2"/>
                </a:solidFill>
                <a:latin typeface="Meiryo UI" pitchFamily="50" charset="-128"/>
                <a:ea typeface="Meiryo UI" pitchFamily="50" charset="-128"/>
                <a:cs typeface="Meiryo UI" pitchFamily="50" charset="-128"/>
              </a:rPr>
              <a:t>、おためし移住プログラムを</a:t>
            </a:r>
            <a:r>
              <a:rPr lang="ja-JP" altLang="en-US" sz="900" dirty="0" smtClean="0">
                <a:solidFill>
                  <a:schemeClr val="tx2"/>
                </a:solidFill>
                <a:latin typeface="Meiryo UI" pitchFamily="50" charset="-128"/>
                <a:ea typeface="Meiryo UI" pitchFamily="50" charset="-128"/>
                <a:cs typeface="Meiryo UI" pitchFamily="50" charset="-128"/>
              </a:rPr>
              <a:t>提供し、</a:t>
            </a:r>
            <a:r>
              <a:rPr lang="en-US" altLang="ja-JP" sz="900" dirty="0" smtClean="0">
                <a:solidFill>
                  <a:schemeClr val="tx2"/>
                </a:solidFill>
                <a:latin typeface="Meiryo UI" pitchFamily="50" charset="-128"/>
                <a:ea typeface="Meiryo UI" pitchFamily="50" charset="-128"/>
                <a:cs typeface="Meiryo UI" pitchFamily="50" charset="-128"/>
              </a:rPr>
              <a:t>UIJ</a:t>
            </a:r>
            <a:r>
              <a:rPr lang="ja-JP" altLang="en-US" sz="900" dirty="0">
                <a:solidFill>
                  <a:schemeClr val="tx2"/>
                </a:solidFill>
                <a:latin typeface="Meiryo UI" pitchFamily="50" charset="-128"/>
                <a:ea typeface="Meiryo UI" pitchFamily="50" charset="-128"/>
                <a:cs typeface="Meiryo UI" pitchFamily="50" charset="-128"/>
              </a:rPr>
              <a:t>ターンを促進</a:t>
            </a:r>
            <a:r>
              <a:rPr lang="ja-JP" altLang="en-US" sz="900" dirty="0" smtClean="0">
                <a:solidFill>
                  <a:schemeClr val="tx2"/>
                </a:solidFill>
                <a:latin typeface="Meiryo UI" pitchFamily="50" charset="-128"/>
                <a:ea typeface="Meiryo UI" pitchFamily="50" charset="-128"/>
                <a:cs typeface="Meiryo UI" pitchFamily="50" charset="-128"/>
              </a:rPr>
              <a:t>する「ボケない大阪移住プロジェクト」</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70"/>
          <p:cNvSpPr txBox="1">
            <a:spLocks noChangeArrowheads="1"/>
          </p:cNvSpPr>
          <p:nvPr/>
        </p:nvSpPr>
        <p:spPr bwMode="auto">
          <a:xfrm>
            <a:off x="179512" y="1340768"/>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■公益財団法人大阪府国際交流財団ＨＰ</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16" name="テキスト ボックス 70"/>
          <p:cNvSpPr txBox="1">
            <a:spLocks noChangeArrowheads="1"/>
          </p:cNvSpPr>
          <p:nvPr/>
        </p:nvSpPr>
        <p:spPr bwMode="auto">
          <a:xfrm>
            <a:off x="5084929" y="1147320"/>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smtClean="0">
                <a:solidFill>
                  <a:prstClr val="black"/>
                </a:solidFill>
                <a:latin typeface="Meiryo UI" pitchFamily="50" charset="-128"/>
                <a:ea typeface="Meiryo UI" pitchFamily="50" charset="-128"/>
                <a:cs typeface="Meiryo UI" pitchFamily="50" charset="-128"/>
              </a:rPr>
              <a:t>OSAKA</a:t>
            </a:r>
            <a:r>
              <a:rPr lang="ja-JP" altLang="en-US" sz="900" dirty="0" smtClean="0">
                <a:solidFill>
                  <a:prstClr val="black"/>
                </a:solidFill>
                <a:latin typeface="Meiryo UI" pitchFamily="50" charset="-128"/>
                <a:ea typeface="Meiryo UI" pitchFamily="50" charset="-128"/>
                <a:cs typeface="Meiryo UI" pitchFamily="50" charset="-128"/>
              </a:rPr>
              <a:t>しごとフィールド</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descr="C:\Users\i4350461\Desktop\photo_knowledge-ca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prstClr val="black"/>
                </a:solidFill>
                <a:latin typeface="Meiryo UI" pitchFamily="50" charset="-128"/>
                <a:ea typeface="Meiryo UI" pitchFamily="50" charset="-128"/>
                <a:cs typeface="Meiryo UI" pitchFamily="50" charset="-128"/>
              </a:rPr>
              <a:t>■関西圏国家戦略特区雇用労働相談センター</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148" y="2780928"/>
            <a:ext cx="1524868" cy="97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70"/>
          <p:cNvSpPr txBox="1">
            <a:spLocks noChangeArrowheads="1"/>
          </p:cNvSpPr>
          <p:nvPr/>
        </p:nvSpPr>
        <p:spPr bwMode="auto">
          <a:xfrm>
            <a:off x="2411760" y="3789040"/>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a:solidFill>
                  <a:prstClr val="black"/>
                </a:solidFill>
                <a:latin typeface="Meiryo UI" pitchFamily="50" charset="-128"/>
                <a:ea typeface="Meiryo UI" pitchFamily="50" charset="-128"/>
                <a:cs typeface="Meiryo UI" pitchFamily="50" charset="-128"/>
              </a:rPr>
              <a:t>Osaka City Programming Camp </a:t>
            </a:r>
            <a:r>
              <a:rPr lang="en-US" altLang="ja-JP" sz="900" dirty="0" smtClean="0">
                <a:solidFill>
                  <a:prstClr val="black"/>
                </a:solidFill>
                <a:latin typeface="Meiryo UI" pitchFamily="50" charset="-128"/>
                <a:ea typeface="Meiryo UI" pitchFamily="50" charset="-128"/>
                <a:cs typeface="Meiryo UI" pitchFamily="50" charset="-128"/>
              </a:rPr>
              <a:t>2016</a:t>
            </a:r>
          </a:p>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ja-JP" altLang="en-US" sz="900" dirty="0">
                <a:solidFill>
                  <a:prstClr val="black"/>
                </a:solidFill>
                <a:latin typeface="Meiryo UI" pitchFamily="50" charset="-128"/>
                <a:ea typeface="Meiryo UI" pitchFamily="50" charset="-128"/>
                <a:cs typeface="Meiryo UI" pitchFamily="50" charset="-128"/>
              </a:rPr>
              <a:t>中学生向けプログラミング講座</a:t>
            </a:r>
            <a:r>
              <a:rPr lang="ja-JP" altLang="en-US" sz="900" dirty="0" smtClean="0">
                <a:solidFill>
                  <a:prstClr val="black"/>
                </a:solidFill>
                <a:latin typeface="Meiryo UI" pitchFamily="50" charset="-128"/>
                <a:ea typeface="Meiryo UI" pitchFamily="50" charset="-128"/>
                <a:cs typeface="Meiryo UI" pitchFamily="50" charset="-128"/>
              </a:rPr>
              <a:t>）</a:t>
            </a:r>
            <a:endParaRPr lang="ja-JP" altLang="en-US" sz="900" dirty="0">
              <a:solidFill>
                <a:prstClr val="black"/>
              </a:solidFill>
              <a:latin typeface="Meiryo UI" pitchFamily="50" charset="-128"/>
              <a:ea typeface="Meiryo UI" pitchFamily="50" charset="-128"/>
              <a:cs typeface="Meiryo UI" pitchFamily="50" charset="-128"/>
            </a:endParaRPr>
          </a:p>
        </p:txBody>
      </p:sp>
      <p:pic>
        <p:nvPicPr>
          <p:cNvPr id="1028" name="Picture 4" descr="X:\ユーザ作業用フォルダ\01 企画担当\10_TF\01_都市魅力、学術・文化、人材育成\99_資料\ボケない大阪ＨＰ.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734" y="4005064"/>
            <a:ext cx="1577356" cy="107775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5627" y="4005064"/>
            <a:ext cx="1671957" cy="1077755"/>
          </a:xfrm>
          <a:prstGeom prst="rect">
            <a:avLst/>
          </a:prstGeom>
        </p:spPr>
      </p:pic>
      <p:sp>
        <p:nvSpPr>
          <p:cNvPr id="26" name="テキスト ボックス 70"/>
          <p:cNvSpPr txBox="1">
            <a:spLocks noChangeArrowheads="1"/>
          </p:cNvSpPr>
          <p:nvPr/>
        </p:nvSpPr>
        <p:spPr bwMode="auto">
          <a:xfrm>
            <a:off x="6942253" y="3501008"/>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東京圏の</a:t>
            </a:r>
            <a:r>
              <a:rPr lang="ja-JP" altLang="en-US" sz="900" dirty="0">
                <a:solidFill>
                  <a:schemeClr val="tx2"/>
                </a:solidFill>
                <a:latin typeface="Meiryo UI" pitchFamily="50" charset="-128"/>
                <a:ea typeface="Meiryo UI" pitchFamily="50" charset="-128"/>
                <a:cs typeface="Meiryo UI" pitchFamily="50" charset="-128"/>
              </a:rPr>
              <a:t>移住</a:t>
            </a:r>
            <a:r>
              <a:rPr lang="ja-JP" altLang="en-US" sz="900" dirty="0" smtClean="0">
                <a:solidFill>
                  <a:schemeClr val="tx2"/>
                </a:solidFill>
                <a:latin typeface="Meiryo UI" pitchFamily="50" charset="-128"/>
                <a:ea typeface="Meiryo UI" pitchFamily="50" charset="-128"/>
                <a:cs typeface="Meiryo UI" pitchFamily="50" charset="-128"/>
              </a:rPr>
              <a:t>希望者に</a:t>
            </a:r>
            <a:r>
              <a:rPr lang="ja-JP" altLang="en-US" sz="900" dirty="0">
                <a:solidFill>
                  <a:schemeClr val="tx2"/>
                </a:solidFill>
                <a:latin typeface="Meiryo UI" pitchFamily="50" charset="-128"/>
                <a:ea typeface="Meiryo UI" pitchFamily="50" charset="-128"/>
                <a:cs typeface="Meiryo UI" pitchFamily="50" charset="-128"/>
              </a:rPr>
              <a:t>対し、大阪府内の</a:t>
            </a:r>
            <a:r>
              <a:rPr lang="en-US" altLang="ja-JP" sz="900" dirty="0">
                <a:solidFill>
                  <a:schemeClr val="tx2"/>
                </a:solidFill>
                <a:latin typeface="Meiryo UI" pitchFamily="50" charset="-128"/>
                <a:ea typeface="Meiryo UI" pitchFamily="50" charset="-128"/>
                <a:cs typeface="Meiryo UI" pitchFamily="50" charset="-128"/>
              </a:rPr>
              <a:t>IT</a:t>
            </a:r>
            <a:r>
              <a:rPr lang="ja-JP" altLang="en-US" sz="900" dirty="0">
                <a:solidFill>
                  <a:schemeClr val="tx2"/>
                </a:solidFill>
                <a:latin typeface="Meiryo UI" pitchFamily="50" charset="-128"/>
                <a:ea typeface="Meiryo UI" pitchFamily="50" charset="-128"/>
                <a:cs typeface="Meiryo UI" pitchFamily="50" charset="-128"/>
              </a:rPr>
              <a:t>企業への就職を促進</a:t>
            </a:r>
            <a:r>
              <a:rPr lang="ja-JP" altLang="en-US" sz="900" dirty="0" smtClean="0">
                <a:solidFill>
                  <a:schemeClr val="tx2"/>
                </a:solidFill>
                <a:latin typeface="Meiryo UI" pitchFamily="50" charset="-128"/>
                <a:ea typeface="Meiryo UI" pitchFamily="50" charset="-128"/>
                <a:cs typeface="Meiryo UI" pitchFamily="50" charset="-128"/>
              </a:rPr>
              <a:t>する</a:t>
            </a:r>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大阪ブレインストーミング」</a:t>
            </a:r>
            <a:endParaRPr lang="ja-JP" altLang="en-US" sz="900" dirty="0">
              <a:solidFill>
                <a:schemeClr val="tx2"/>
              </a:solidFill>
              <a:latin typeface="Meiryo UI" pitchFamily="50" charset="-128"/>
              <a:ea typeface="Meiryo UI" pitchFamily="50" charset="-128"/>
              <a:cs typeface="Meiryo UI" pitchFamily="50" charset="-128"/>
            </a:endParaRP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　取組みの工程（主な</a:t>
              </a:r>
              <a:r>
                <a:rPr lang="ja-JP" altLang="en-US" sz="1100" b="1" dirty="0">
                  <a:latin typeface="Meiryo UI" panose="020B0604030504040204" pitchFamily="50" charset="-128"/>
                  <a:ea typeface="Meiryo UI" panose="020B0604030504040204" pitchFamily="50" charset="-128"/>
                </a:rPr>
                <a:t>もの</a:t>
              </a:r>
              <a:r>
                <a:rPr lang="ja-JP" altLang="en-US"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4741058" cy="230832"/>
              <a:chOff x="1820520" y="4206647"/>
              <a:chExt cx="4741058"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公設民営学校（国際バカロレア）の設置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5684" y="1628800"/>
            <a:ext cx="1195337" cy="88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70"/>
          <p:cNvSpPr txBox="1">
            <a:spLocks noChangeArrowheads="1"/>
          </p:cNvSpPr>
          <p:nvPr/>
        </p:nvSpPr>
        <p:spPr bwMode="auto">
          <a:xfrm>
            <a:off x="2807097" y="1268760"/>
            <a:ext cx="2038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■大阪大学のグローバル人材育成</a:t>
            </a:r>
            <a:r>
              <a:rPr lang="ja-JP" altLang="en-US" sz="900" dirty="0" smtClean="0">
                <a:latin typeface="Meiryo UI" pitchFamily="50" charset="-128"/>
                <a:ea typeface="Meiryo UI" pitchFamily="50" charset="-128"/>
                <a:cs typeface="Meiryo UI" pitchFamily="50" charset="-128"/>
              </a:rPr>
              <a:t>拠点「</a:t>
            </a:r>
            <a:r>
              <a:rPr lang="ja-JP" altLang="en-US" sz="900" dirty="0">
                <a:latin typeface="Meiryo UI" pitchFamily="50" charset="-128"/>
                <a:ea typeface="Meiryo UI" pitchFamily="50" charset="-128"/>
                <a:cs typeface="Meiryo UI" pitchFamily="50" charset="-128"/>
              </a:rPr>
              <a:t>グローバルビレッジ</a:t>
            </a:r>
            <a:r>
              <a:rPr lang="ja-JP" altLang="en-US"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5" descr="C:\Users\sasadan\AppData\Local\Microsoft\Windows\Temporary Internet Files\Content.Outlook\FV16OCLV\IMG_194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652120" y="2176581"/>
            <a:ext cx="1225162" cy="604347"/>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2120" y="1617311"/>
            <a:ext cx="1296144" cy="575009"/>
          </a:xfrm>
          <a:prstGeom prst="rect">
            <a:avLst/>
          </a:prstGeom>
        </p:spPr>
      </p:pic>
      <p:pic>
        <p:nvPicPr>
          <p:cNvPr id="43" name="図 42"/>
          <p:cNvPicPr>
            <a:picLocks noChangeAspect="1"/>
          </p:cNvPicPr>
          <p:nvPr/>
        </p:nvPicPr>
        <p:blipFill rotWithShape="1">
          <a:blip r:embed="rId10" cstate="print">
            <a:extLst>
              <a:ext uri="{28A0092B-C50C-407E-A947-70E740481C1C}">
                <a14:useLocalDpi xmlns:a14="http://schemas.microsoft.com/office/drawing/2010/main" val="0"/>
              </a:ext>
            </a:extLst>
          </a:blip>
          <a:srcRect t="-1"/>
          <a:stretch/>
        </p:blipFill>
        <p:spPr>
          <a:xfrm>
            <a:off x="6881542" y="2216873"/>
            <a:ext cx="1362866" cy="550641"/>
          </a:xfrm>
          <a:prstGeom prst="rect">
            <a:avLst/>
          </a:prstGeom>
        </p:spPr>
      </p:pic>
      <p:pic>
        <p:nvPicPr>
          <p:cNvPr id="44" name="Picture 4" descr="C:\Users\sasadan\AppData\Local\Microsoft\Windows\Temporary Internet Files\Content.Outlook\FV16OCLV\IMG_1799.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6948264" y="1473295"/>
            <a:ext cx="1224136" cy="72960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Sd20b\lib\就業支援G\★★OSAKAしごとフィールド★★\しごとフィールド赤ロゴ1112\フィールド赤ロゴ.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72669" y="1429932"/>
            <a:ext cx="1717389" cy="194250"/>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45</a:t>
            </a:r>
            <a:endParaRPr lang="ja-JP" altLang="en-US" sz="1200" dirty="0"/>
          </a:p>
        </p:txBody>
      </p:sp>
    </p:spTree>
    <p:extLst>
      <p:ext uri="{BB962C8B-B14F-4D97-AF65-F5344CB8AC3E}">
        <p14:creationId xmlns:p14="http://schemas.microsoft.com/office/powerpoint/2010/main" val="2590548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836634" y="2050991"/>
            <a:ext cx="5392145" cy="1303539"/>
            <a:chOff x="1836634" y="2130212"/>
            <a:chExt cx="5392145" cy="1303539"/>
          </a:xfrm>
        </p:grpSpPr>
        <p:sp>
          <p:nvSpPr>
            <p:cNvPr id="39" name="円/楕円 38"/>
            <p:cNvSpPr/>
            <p:nvPr/>
          </p:nvSpPr>
          <p:spPr>
            <a:xfrm>
              <a:off x="2123728" y="2304625"/>
              <a:ext cx="2531689" cy="580815"/>
            </a:xfrm>
            <a:prstGeom prst="ellipse">
              <a:avLst/>
            </a:prstGeom>
            <a:solidFill>
              <a:schemeClr val="accent1">
                <a:alpha val="6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（営利セクター）</a:t>
              </a:r>
            </a:p>
          </p:txBody>
        </p:sp>
        <p:sp>
          <p:nvSpPr>
            <p:cNvPr id="28" name="円/楕円 27"/>
            <p:cNvSpPr/>
            <p:nvPr/>
          </p:nvSpPr>
          <p:spPr>
            <a:xfrm>
              <a:off x="3203848" y="2852936"/>
              <a:ext cx="2531689" cy="580815"/>
            </a:xfrm>
            <a:prstGeom prst="ellipse">
              <a:avLst/>
            </a:prstGeom>
            <a:solidFill>
              <a:schemeClr val="accent3">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smtClean="0">
                  <a:solidFill>
                    <a:prstClr val="white"/>
                  </a:solidFill>
                  <a:latin typeface="HGSｺﾞｼｯｸE" panose="020B0900000000000000" pitchFamily="50" charset="-128"/>
                  <a:ea typeface="HGSｺﾞｼｯｸE" panose="020B0900000000000000" pitchFamily="50" charset="-128"/>
                </a:rPr>
                <a:t>行政</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smtClean="0">
                  <a:solidFill>
                    <a:prstClr val="white"/>
                  </a:solidFill>
                  <a:latin typeface="HGSｺﾞｼｯｸE" panose="020B0900000000000000" pitchFamily="50" charset="-128"/>
                  <a:ea typeface="HGSｺﾞｼｯｸE" panose="020B0900000000000000" pitchFamily="50" charset="-128"/>
                </a:rPr>
                <a:t>（</a:t>
              </a:r>
              <a:r>
                <a:rPr lang="ja-JP" altLang="en-US" sz="1100" dirty="0">
                  <a:solidFill>
                    <a:prstClr val="white"/>
                  </a:solidFill>
                  <a:latin typeface="HGSｺﾞｼｯｸE" panose="020B0900000000000000" pitchFamily="50" charset="-128"/>
                  <a:ea typeface="HGSｺﾞｼｯｸE" panose="020B0900000000000000" pitchFamily="50" charset="-128"/>
                </a:rPr>
                <a:t>国・自治体）</a:t>
              </a:r>
            </a:p>
          </p:txBody>
        </p:sp>
        <p:sp>
          <p:nvSpPr>
            <p:cNvPr id="30" name="円/楕円 29"/>
            <p:cNvSpPr/>
            <p:nvPr/>
          </p:nvSpPr>
          <p:spPr>
            <a:xfrm>
              <a:off x="1836634" y="2130212"/>
              <a:ext cx="5392145" cy="109897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2" name="下矢印 31"/>
            <p:cNvSpPr/>
            <p:nvPr/>
          </p:nvSpPr>
          <p:spPr>
            <a:xfrm rot="9680896">
              <a:off x="2832748" y="220847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3" name="下矢印 32"/>
            <p:cNvSpPr/>
            <p:nvPr/>
          </p:nvSpPr>
          <p:spPr>
            <a:xfrm rot="12227516">
              <a:off x="5824824" y="2220073"/>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4" name="下矢印 33"/>
            <p:cNvSpPr/>
            <p:nvPr/>
          </p:nvSpPr>
          <p:spPr>
            <a:xfrm rot="14772503">
              <a:off x="6627814" y="2380547"/>
              <a:ext cx="299032" cy="36344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5" name="下矢印 34"/>
            <p:cNvSpPr/>
            <p:nvPr/>
          </p:nvSpPr>
          <p:spPr>
            <a:xfrm rot="10800000">
              <a:off x="4797033" y="2150702"/>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6" name="下矢印 35"/>
            <p:cNvSpPr/>
            <p:nvPr/>
          </p:nvSpPr>
          <p:spPr>
            <a:xfrm rot="10800000">
              <a:off x="3760867" y="215070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7" name="下矢印 36"/>
            <p:cNvSpPr/>
            <p:nvPr/>
          </p:nvSpPr>
          <p:spPr>
            <a:xfrm rot="19425525">
              <a:off x="6327538" y="2746820"/>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8" name="下矢印 37"/>
            <p:cNvSpPr/>
            <p:nvPr/>
          </p:nvSpPr>
          <p:spPr>
            <a:xfrm rot="2242226">
              <a:off x="2381823" y="2736041"/>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円/楕円 39"/>
            <p:cNvSpPr/>
            <p:nvPr/>
          </p:nvSpPr>
          <p:spPr>
            <a:xfrm>
              <a:off x="4344567" y="2282937"/>
              <a:ext cx="2531689" cy="580815"/>
            </a:xfrm>
            <a:prstGeom prst="ellipse">
              <a:avLst/>
            </a:prstGeom>
            <a:solidFill>
              <a:schemeClr val="accent6">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（非営利セクター・市民）</a:t>
              </a:r>
            </a:p>
          </p:txBody>
        </p:sp>
        <p:sp>
          <p:nvSpPr>
            <p:cNvPr id="29" name="テキスト ボックス 28"/>
            <p:cNvSpPr txBox="1"/>
            <p:nvPr/>
          </p:nvSpPr>
          <p:spPr>
            <a:xfrm>
              <a:off x="3644999" y="2725252"/>
              <a:ext cx="1620006" cy="276999"/>
            </a:xfrm>
            <a:prstGeom prst="rect">
              <a:avLst/>
            </a:prstGeom>
            <a:noFill/>
            <a:ln>
              <a:noFill/>
            </a:ln>
          </p:spPr>
          <p:txBody>
            <a:bodyPr wrap="square">
              <a:spAutoFit/>
            </a:bodyPr>
            <a:lstStyle/>
            <a:p>
              <a:pPr fontAlgn="auto">
                <a:spcBef>
                  <a:spcPts val="0"/>
                </a:spcBef>
                <a:spcAft>
                  <a:spcPts val="0"/>
                </a:spcAft>
                <a:defRPr/>
              </a:pPr>
              <a:r>
                <a:rPr lang="ja-JP" altLang="en-US" sz="1200" b="1" u="sng"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民の活動の場の拡大</a:t>
              </a:r>
            </a:p>
          </p:txBody>
        </p:sp>
      </p:grpSp>
      <p:sp>
        <p:nvSpPr>
          <p:cNvPr id="45" name="正方形/長方形 44"/>
          <p:cNvSpPr/>
          <p:nvPr/>
        </p:nvSpPr>
        <p:spPr>
          <a:xfrm>
            <a:off x="91704" y="3437429"/>
            <a:ext cx="8977502" cy="324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60980" y="3510796"/>
            <a:ext cx="8800776" cy="71133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4576" y="4269089"/>
            <a:ext cx="8807180" cy="2340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従来の公民連携の枠組みを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前進させる。民間企業等と行政それぞれの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ニーズをマッチングし、「</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関係による新た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のモデルを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提供と経済活性化を実現する。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194942" y="4365104"/>
            <a:ext cx="1859649" cy="507831"/>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2" descr="てんしば">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269" y="4905304"/>
            <a:ext cx="1485773" cy="1260000"/>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a:xfrm>
            <a:off x="2627988" y="4437112"/>
            <a:ext cx="2034022" cy="3693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都道府県では全国初となる民間企業等</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「公民戦略連携デスク」</a:t>
            </a:r>
          </a:p>
        </p:txBody>
      </p:sp>
      <p:sp>
        <p:nvSpPr>
          <p:cNvPr id="46" name="テキスト ボックス 45"/>
          <p:cNvSpPr txBox="1"/>
          <p:nvPr/>
        </p:nvSpPr>
        <p:spPr>
          <a:xfrm>
            <a:off x="4767264" y="4365104"/>
            <a:ext cx="2478558" cy="507831"/>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49" name="Picture 11" descr="「ＵＲ団地 森ノ...」の画像検索結果"/>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905304"/>
            <a:ext cx="108012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みんなの拠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905304"/>
            <a:ext cx="113419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の解決を図りながら、住民サービスの提供と経済活性化の実現をめざす公民連携の強化を図る。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728077" y="6150496"/>
            <a:ext cx="2203963"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財政改革推進プラン</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下矢印 56"/>
          <p:cNvSpPr/>
          <p:nvPr/>
        </p:nvSpPr>
        <p:spPr>
          <a:xfrm rot="742210">
            <a:off x="3032878" y="2780574"/>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8" name="下矢印 57"/>
          <p:cNvSpPr/>
          <p:nvPr/>
        </p:nvSpPr>
        <p:spPr>
          <a:xfrm rot="20485965">
            <a:off x="5708697" y="2767772"/>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9" name="下矢印 58"/>
          <p:cNvSpPr/>
          <p:nvPr/>
        </p:nvSpPr>
        <p:spPr>
          <a:xfrm rot="7235325">
            <a:off x="1909356" y="2368576"/>
            <a:ext cx="339301"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pic>
        <p:nvPicPr>
          <p:cNvPr id="4098" name="Picture 2" descr="E:\My Documents\My Pictures\図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4905304"/>
            <a:ext cx="1860470" cy="1245192"/>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46</a:t>
            </a:r>
            <a:endParaRPr lang="ja-JP" altLang="en-US" sz="1200" dirty="0"/>
          </a:p>
        </p:txBody>
      </p:sp>
    </p:spTree>
    <p:extLst>
      <p:ext uri="{BB962C8B-B14F-4D97-AF65-F5344CB8AC3E}">
        <p14:creationId xmlns:p14="http://schemas.microsoft.com/office/powerpoint/2010/main" val="2406836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5" name="Rectangle 7"/>
          <p:cNvSpPr>
            <a:spLocks noChangeArrowheads="1"/>
          </p:cNvSpPr>
          <p:nvPr/>
        </p:nvSpPr>
        <p:spPr bwMode="auto">
          <a:xfrm>
            <a:off x="14460414" y="40466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6" name="Rectangle 8"/>
          <p:cNvSpPr>
            <a:spLocks noChangeArrowheads="1"/>
          </p:cNvSpPr>
          <p:nvPr/>
        </p:nvSpPr>
        <p:spPr bwMode="auto">
          <a:xfrm>
            <a:off x="16051041" y="56764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7" name="Rectangle 9"/>
          <p:cNvSpPr>
            <a:spLocks noChangeArrowheads="1"/>
          </p:cNvSpPr>
          <p:nvPr/>
        </p:nvSpPr>
        <p:spPr bwMode="auto">
          <a:xfrm>
            <a:off x="16051041" y="73062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8" name="Rectangle 10"/>
          <p:cNvSpPr>
            <a:spLocks noChangeArrowheads="1"/>
          </p:cNvSpPr>
          <p:nvPr/>
        </p:nvSpPr>
        <p:spPr bwMode="auto">
          <a:xfrm>
            <a:off x="16051041" y="89360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9" name="Rectangle 11"/>
          <p:cNvSpPr>
            <a:spLocks noChangeArrowheads="1"/>
          </p:cNvSpPr>
          <p:nvPr/>
        </p:nvSpPr>
        <p:spPr bwMode="auto">
          <a:xfrm>
            <a:off x="16051041" y="105658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0" name="Rectangle 12"/>
          <p:cNvSpPr>
            <a:spLocks noChangeArrowheads="1"/>
          </p:cNvSpPr>
          <p:nvPr/>
        </p:nvSpPr>
        <p:spPr bwMode="auto">
          <a:xfrm>
            <a:off x="16051041" y="1219560"/>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1" name="Rectangle 13"/>
          <p:cNvSpPr>
            <a:spLocks noChangeArrowheads="1"/>
          </p:cNvSpPr>
          <p:nvPr/>
        </p:nvSpPr>
        <p:spPr bwMode="auto">
          <a:xfrm>
            <a:off x="16051041" y="1382539"/>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2" name="Rectangle 14"/>
          <p:cNvSpPr>
            <a:spLocks noChangeArrowheads="1"/>
          </p:cNvSpPr>
          <p:nvPr/>
        </p:nvSpPr>
        <p:spPr bwMode="auto">
          <a:xfrm>
            <a:off x="16051041" y="154701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3" name="Rectangle 15"/>
          <p:cNvSpPr>
            <a:spLocks noChangeArrowheads="1"/>
          </p:cNvSpPr>
          <p:nvPr/>
        </p:nvSpPr>
        <p:spPr bwMode="auto">
          <a:xfrm>
            <a:off x="16051041" y="170999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4" name="Rectangle 16"/>
          <p:cNvSpPr>
            <a:spLocks noChangeArrowheads="1"/>
          </p:cNvSpPr>
          <p:nvPr/>
        </p:nvSpPr>
        <p:spPr bwMode="auto">
          <a:xfrm>
            <a:off x="16051041" y="187297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251520" y="347813"/>
            <a:ext cx="8724350" cy="5289346"/>
          </a:xfrm>
          <a:prstGeom prst="roundRect">
            <a:avLst>
              <a:gd name="adj" fmla="val 4953"/>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5" name="Group 30"/>
          <p:cNvGraphicFramePr>
            <a:graphicFrameLocks noGrp="1"/>
          </p:cNvGraphicFramePr>
          <p:nvPr>
            <p:extLst>
              <p:ext uri="{D42A27DB-BD31-4B8C-83A1-F6EECF244321}">
                <p14:modId xmlns:p14="http://schemas.microsoft.com/office/powerpoint/2010/main" val="3765774877"/>
              </p:ext>
            </p:extLst>
          </p:nvPr>
        </p:nvGraphicFramePr>
        <p:xfrm>
          <a:off x="491590" y="3429000"/>
          <a:ext cx="5160530" cy="2120829"/>
        </p:xfrm>
        <a:graphic>
          <a:graphicData uri="http://schemas.openxmlformats.org/drawingml/2006/table">
            <a:tbl>
              <a:tblPr/>
              <a:tblGrid>
                <a:gridCol w="1292141"/>
                <a:gridCol w="3868389"/>
              </a:tblGrid>
              <a:tr h="14005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bg1"/>
                          </a:solidFill>
                          <a:effectLst/>
                          <a:latin typeface="Meiryo UI"/>
                          <a:ea typeface="Meiryo UI"/>
                          <a:cs typeface="Meiryo UI"/>
                        </a:rPr>
                        <a:t>検討すべき課題</a:t>
                      </a:r>
                      <a:r>
                        <a:rPr kumimoji="0" lang="en-US" altLang="ja-JP" sz="1000" b="1" i="0" u="none" strike="noStrike" cap="none" normalizeH="0" baseline="0" dirty="0" smtClean="0">
                          <a:ln>
                            <a:noFill/>
                          </a:ln>
                          <a:solidFill>
                            <a:schemeClr val="bg1"/>
                          </a:solidFill>
                          <a:effectLst/>
                          <a:latin typeface="Meiryo UI"/>
                          <a:ea typeface="Meiryo UI"/>
                          <a:cs typeface="Meiryo UI"/>
                        </a:rPr>
                        <a:t>(</a:t>
                      </a:r>
                      <a:r>
                        <a:rPr kumimoji="0" lang="ja-JP" altLang="en-US" sz="1000" b="1" i="0" u="none" strike="noStrike" cap="none" normalizeH="0" baseline="0" dirty="0" smtClean="0">
                          <a:ln>
                            <a:noFill/>
                          </a:ln>
                          <a:solidFill>
                            <a:schemeClr val="bg1"/>
                          </a:solidFill>
                          <a:effectLst/>
                          <a:latin typeface="Meiryo UI"/>
                          <a:ea typeface="Meiryo UI"/>
                          <a:cs typeface="Meiryo UI"/>
                        </a:rPr>
                        <a:t>案</a:t>
                      </a:r>
                      <a:r>
                        <a:rPr kumimoji="0" lang="en-US" altLang="ja-JP" sz="1000" b="1" i="0" u="none" strike="noStrike" cap="none" normalizeH="0" baseline="0" dirty="0" smtClean="0">
                          <a:ln>
                            <a:noFill/>
                          </a:ln>
                          <a:solidFill>
                            <a:schemeClr val="bg1"/>
                          </a:solidFill>
                          <a:effectLst/>
                          <a:latin typeface="Meiryo UI"/>
                          <a:ea typeface="Meiryo UI"/>
                          <a:cs typeface="Meiryo UI"/>
                        </a:rPr>
                        <a:t>)</a:t>
                      </a:r>
                      <a:endParaRPr kumimoji="0" lang="ja-JP" altLang="en-US" sz="1000" b="1" i="0" u="none" strike="noStrike" cap="none" normalizeH="0" baseline="0" dirty="0" smtClean="0">
                        <a:ln>
                          <a:noFill/>
                        </a:ln>
                        <a:solidFill>
                          <a:schemeClr val="bg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solidFill>
                  </a:tcPr>
                </a:tc>
                <a:tc hMerge="1">
                  <a:txBody>
                    <a:bodyPr/>
                    <a:lstStyle/>
                    <a:p>
                      <a:endParaRPr kumimoji="1" lang="ja-JP" altLang="en-US"/>
                    </a:p>
                  </a:txBody>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連携強化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多様な分野で活動する非営利セクターとそれらを支える中間支援組織や</a:t>
                      </a:r>
                      <a:r>
                        <a:rPr kumimoji="0" lang="ja-JP" altLang="en-US" sz="1000" b="0" i="0" u="none" strike="noStrike" kern="1200" cap="none" normalizeH="0" baseline="0" dirty="0" smtClean="0">
                          <a:ln>
                            <a:noFill/>
                          </a:ln>
                          <a:solidFill>
                            <a:schemeClr val="tx1"/>
                          </a:solidFill>
                          <a:effectLst/>
                          <a:latin typeface="Meiryo UI"/>
                          <a:ea typeface="Meiryo UI"/>
                          <a:cs typeface="Meiryo UI"/>
                        </a:rPr>
                        <a:t>営利セクター・行政・市民・大学等を結ぶ公益活動のプラットフォームを構築</a:t>
                      </a:r>
                      <a:endParaRPr kumimoji="0" lang="ja-JP"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3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新たな資金の流れ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を増やす・</a:t>
                      </a: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をつなげる仕組み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a:t>
                      </a:r>
                      <a:r>
                        <a:rPr kumimoji="0" lang="en-US" altLang="ja-JP" sz="1000" b="0" i="0" u="none" strike="noStrike" kern="1200" cap="none" normalizeH="0" baseline="0" dirty="0" smtClean="0">
                          <a:ln>
                            <a:noFill/>
                          </a:ln>
                          <a:solidFill>
                            <a:schemeClr val="tx1"/>
                          </a:solidFill>
                          <a:effectLst/>
                          <a:latin typeface="Meiryo UI"/>
                          <a:ea typeface="Meiryo UI"/>
                          <a:cs typeface="Meiryo UI"/>
                        </a:rPr>
                        <a:t>SIB</a:t>
                      </a:r>
                      <a:r>
                        <a:rPr kumimoji="0" lang="ja-JP" altLang="en-US" sz="1000" b="0" i="0" u="none" strike="noStrike" kern="1200" cap="none" normalizeH="0" baseline="0" dirty="0" smtClean="0">
                          <a:ln>
                            <a:noFill/>
                          </a:ln>
                          <a:solidFill>
                            <a:schemeClr val="tx1"/>
                          </a:solidFill>
                          <a:effectLst/>
                          <a:latin typeface="Meiryo UI"/>
                          <a:ea typeface="Meiryo UI"/>
                          <a:cs typeface="Meiryo UI"/>
                        </a:rPr>
                        <a:t>など</a:t>
                      </a:r>
                      <a:r>
                        <a:rPr kumimoji="0" lang="ja-JP" altLang="ja-JP" sz="1000" b="0" i="0" u="none" strike="noStrike" kern="1200" cap="none" normalizeH="0" baseline="0" dirty="0" smtClean="0">
                          <a:ln>
                            <a:noFill/>
                          </a:ln>
                          <a:solidFill>
                            <a:schemeClr val="tx1"/>
                          </a:solidFill>
                          <a:effectLst/>
                          <a:latin typeface="Meiryo UI"/>
                          <a:ea typeface="Meiryo UI"/>
                          <a:cs typeface="Meiryo UI"/>
                        </a:rPr>
                        <a:t>新たな民への資金供給手法</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や</a:t>
                      </a:r>
                      <a:r>
                        <a:rPr kumimoji="0" lang="ja-JP" altLang="ja-JP" sz="1000" b="0" i="0" u="none" strike="noStrike" kern="1200" cap="none" normalizeH="0" baseline="0" dirty="0" smtClean="0">
                          <a:ln>
                            <a:noFill/>
                          </a:ln>
                          <a:solidFill>
                            <a:schemeClr val="tx1"/>
                          </a:solidFill>
                          <a:effectLst/>
                          <a:latin typeface="Meiryo UI"/>
                          <a:ea typeface="Meiryo UI"/>
                          <a:cs typeface="Meiryo UI"/>
                        </a:rPr>
                        <a:t>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を</a:t>
                      </a:r>
                      <a:r>
                        <a:rPr kumimoji="0" lang="ja-JP" altLang="ja-JP" sz="1000" b="0" i="0" u="none" strike="noStrike" kern="1200" cap="none" normalizeH="0" baseline="0" dirty="0" smtClean="0">
                          <a:ln>
                            <a:noFill/>
                          </a:ln>
                          <a:solidFill>
                            <a:schemeClr val="tx1"/>
                          </a:solidFill>
                          <a:effectLst/>
                          <a:latin typeface="Meiryo UI"/>
                          <a:ea typeface="Meiryo UI"/>
                          <a:cs typeface="Meiryo UI"/>
                        </a:rPr>
                        <a:t>構築</a:t>
                      </a:r>
                      <a:endParaRPr kumimoji="0" lang="en-US"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活動の見える化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・活動を評価する仕組みを構築し、非営利セクターの活動等を見える化</a:t>
                      </a:r>
                      <a:endParaRPr kumimoji="0" lang="ja-JP" altLang="ja-JP" sz="1000" b="0" i="0" u="none" strike="sng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5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活動の枠の拡大</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a:t>
                      </a:r>
                      <a:r>
                        <a:rPr lang="ja-JP" altLang="en-US" sz="10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民間公益活動の促進に向けた官民連携の促進や規</a:t>
                      </a:r>
                      <a:r>
                        <a:rPr kumimoji="1" lang="ja-JP" altLang="ja-JP" sz="1000" b="0" i="0" u="none" strike="noStrike" cap="none" normalizeH="0" baseline="0" dirty="0" smtClean="0">
                          <a:ln>
                            <a:noFill/>
                          </a:ln>
                          <a:solidFill>
                            <a:schemeClr val="tx1"/>
                          </a:solidFill>
                          <a:effectLst/>
                          <a:latin typeface="Meiryo UI"/>
                          <a:ea typeface="Meiryo UI"/>
                          <a:cs typeface="Meiryo UI"/>
                        </a:rPr>
                        <a:t>制改革の提案</a:t>
                      </a:r>
                      <a:endParaRPr kumimoji="1" lang="en-US" altLang="ja-JP" sz="1000" b="0" i="0" u="none" strike="noStrike" cap="none" normalizeH="0" baseline="0" dirty="0" smtClean="0">
                        <a:ln>
                          <a:noFill/>
                        </a:ln>
                        <a:solidFill>
                          <a:schemeClr val="tx1"/>
                        </a:solidFill>
                        <a:effectLst/>
                        <a:latin typeface="Meiryo UI"/>
                        <a:ea typeface="Meiryo UI"/>
                        <a:cs typeface="Meiryo UI"/>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・全国組織の大阪支部誘致や公益庁の創設など</a:t>
                      </a:r>
                      <a:endParaRPr kumimoji="1" lang="ja-JP" altLang="ja-JP" sz="1000" b="0" i="0" u="none" strike="noStrike"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フィランソロピー都市の発信</a:t>
                      </a:r>
                      <a:endParaRPr kumimoji="0" lang="en-US" altLang="ja-JP" sz="1000" b="0" i="0" u="none" strike="noStrike" cap="none" normalizeH="0" baseline="0" dirty="0" smtClean="0">
                        <a:ln>
                          <a:noFill/>
                        </a:ln>
                        <a:solidFill>
                          <a:srgbClr val="0D0D0D"/>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kern="1200" cap="none" normalizeH="0" baseline="0" dirty="0" smtClean="0">
                          <a:ln>
                            <a:noFill/>
                          </a:ln>
                          <a:solidFill>
                            <a:schemeClr val="tx1"/>
                          </a:solidFill>
                          <a:effectLst/>
                          <a:latin typeface="Meiryo UI"/>
                          <a:ea typeface="Meiryo UI"/>
                          <a:cs typeface="Meiryo UI"/>
                        </a:rPr>
                        <a:t>・フィランソロピーの先進都市として世界にむけた発信</a:t>
                      </a:r>
                      <a:endParaRPr kumimoji="1" lang="en-US" altLang="ja-JP" sz="1000" b="1" i="0" u="none" strike="sngStrike" kern="1200" cap="none" normalizeH="0" baseline="0" dirty="0" smtClean="0">
                        <a:ln>
                          <a:noFill/>
                        </a:ln>
                        <a:solidFill>
                          <a:srgbClr val="FF0000"/>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9" name="正方形/長方形 138"/>
          <p:cNvSpPr/>
          <p:nvPr/>
        </p:nvSpPr>
        <p:spPr>
          <a:xfrm>
            <a:off x="5688542" y="3501008"/>
            <a:ext cx="3780002" cy="190240"/>
          </a:xfrm>
          <a:prstGeom prst="rect">
            <a:avLst/>
          </a:prstGeom>
          <a:ln w="3175">
            <a:noFill/>
            <a:prstDash val="sysDot"/>
          </a:ln>
        </p:spPr>
        <p:txBody>
          <a:bodyPr wrap="square" lIns="72000" tIns="18000" rIns="36000" bIns="18000" anchor="t" anchorCtr="0">
            <a:spAutoFit/>
          </a:bodyPr>
          <a:lstStyle/>
          <a:p>
            <a:pPr>
              <a:defRPr/>
            </a:pP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民主導による公益活動のプラットフォームの検討イメージ</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611560" y="692696"/>
            <a:ext cx="2232248" cy="2715704"/>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まずは行政</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や、多様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な分野で活動する非営利セクターとそれらを支える中間支援組織、</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等が対等の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立場で様々な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テーマについて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議論する「</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大阪フィランソロピー会議」を設置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251520" y="5805264"/>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405061" y="6309320"/>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556669" y="6277303"/>
            <a:ext cx="1871315" cy="246221"/>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会議の設置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395536" y="5995927"/>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33643" y="5962492"/>
            <a:ext cx="7671195"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右矢印 147"/>
          <p:cNvSpPr/>
          <p:nvPr/>
        </p:nvSpPr>
        <p:spPr>
          <a:xfrm>
            <a:off x="395538" y="6585246"/>
            <a:ext cx="779830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正方形/長方形 148"/>
          <p:cNvSpPr/>
          <p:nvPr/>
        </p:nvSpPr>
        <p:spPr>
          <a:xfrm>
            <a:off x="1067556" y="6531043"/>
            <a:ext cx="631780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活動の見える化や新たな資金供給の検討など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19" name="右矢印 118"/>
          <p:cNvSpPr/>
          <p:nvPr/>
        </p:nvSpPr>
        <p:spPr>
          <a:xfrm>
            <a:off x="395537" y="6453336"/>
            <a:ext cx="4536504"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正方形/長方形 119"/>
          <p:cNvSpPr/>
          <p:nvPr/>
        </p:nvSpPr>
        <p:spPr>
          <a:xfrm>
            <a:off x="4808613" y="6397696"/>
            <a:ext cx="2261442"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公益活動のプラットフォームの構築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右矢印 120"/>
          <p:cNvSpPr/>
          <p:nvPr/>
        </p:nvSpPr>
        <p:spPr>
          <a:xfrm>
            <a:off x="405061" y="6165320"/>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44011"/>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My Documents\My Pictures\ブ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262" y="3724799"/>
            <a:ext cx="2994399" cy="1792434"/>
          </a:xfrm>
          <a:prstGeom prst="rect">
            <a:avLst/>
          </a:prstGeom>
          <a:solidFill>
            <a:srgbClr val="CCECFF"/>
          </a:solidFill>
          <a:ln>
            <a:solidFill>
              <a:schemeClr val="tx1"/>
            </a:solidFill>
          </a:ln>
        </p:spPr>
      </p:pic>
      <p:sp>
        <p:nvSpPr>
          <p:cNvPr id="4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47</a:t>
            </a:r>
            <a:endParaRPr lang="ja-JP" altLang="en-US" sz="1200" dirty="0"/>
          </a:p>
        </p:txBody>
      </p:sp>
      <p:pic>
        <p:nvPicPr>
          <p:cNvPr id="5125" name="Picture 5" descr="E:\My Documents\My Pictures\第２の動脈のイメー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695261"/>
            <a:ext cx="5844029" cy="261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26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227076" y="491614"/>
            <a:ext cx="8686672" cy="1512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は、リニア開通後のスーパーメガリージョンの西の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6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6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400" b="1" dirty="0" smtClean="0">
                  <a:solidFill>
                    <a:prstClr val="black"/>
                  </a:solidFill>
                  <a:latin typeface="Meiryo UI" panose="020B0604030504040204" pitchFamily="50" charset="-128"/>
                  <a:ea typeface="Meiryo UI" panose="020B0604030504040204" pitchFamily="50" charset="-128"/>
                </a:rPr>
                <a:t>副首都・大阪</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民　　都</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a:solidFill>
                    <a:prstClr val="black"/>
                  </a:solidFill>
                  <a:latin typeface="Meiryo UI" panose="020B0604030504040204" pitchFamily="50" charset="-128"/>
                  <a:ea typeface="Meiryo UI" panose="020B0604030504040204" pitchFamily="50" charset="-128"/>
                </a:rPr>
                <a:t>アジア</a:t>
              </a:r>
              <a:r>
                <a:rPr lang="ja-JP" altLang="en-US" sz="1500" b="1" dirty="0" smtClean="0">
                  <a:solidFill>
                    <a:prstClr val="black"/>
                  </a:solidFill>
                  <a:latin typeface="Meiryo UI" panose="020B0604030504040204" pitchFamily="50" charset="-128"/>
                  <a:ea typeface="Meiryo UI" panose="020B0604030504040204" pitchFamily="50" charset="-128"/>
                </a:rPr>
                <a:t>の</a:t>
              </a:r>
              <a:r>
                <a:rPr lang="ja-JP" altLang="en-US" sz="1500" b="1" dirty="0">
                  <a:solidFill>
                    <a:prstClr val="black"/>
                  </a:solidFill>
                  <a:latin typeface="Meiryo UI" panose="020B0604030504040204" pitchFamily="50" charset="-128"/>
                  <a:ea typeface="Meiryo UI" panose="020B0604030504040204" pitchFamily="50" charset="-128"/>
                </a:rPr>
                <a:t>主要</a:t>
              </a:r>
              <a:r>
                <a:rPr lang="ja-JP" altLang="en-US" sz="1500" b="1" dirty="0" smtClean="0">
                  <a:solidFill>
                    <a:prstClr val="black"/>
                  </a:solidFill>
                  <a:latin typeface="Meiryo UI" panose="020B0604030504040204" pitchFamily="50" charset="-128"/>
                  <a:ea typeface="Meiryo UI" panose="020B0604030504040204" pitchFamily="50" charset="-128"/>
                </a:rPr>
                <a:t>都市</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500" b="1" dirty="0">
                <a:solidFill>
                  <a:prstClr val="black"/>
                </a:solidFill>
                <a:latin typeface="Meiryo UI" panose="020B0604030504040204" pitchFamily="50" charset="-128"/>
                <a:ea typeface="Meiryo UI" panose="020B0604030504040204" pitchFamily="50" charset="-128"/>
              </a:endParaRPr>
            </a:p>
          </p:txBody>
        </p:sp>
      </p:grpSp>
      <p:sp>
        <p:nvSpPr>
          <p:cNvPr id="72" name="円/楕円 71"/>
          <p:cNvSpPr/>
          <p:nvPr/>
        </p:nvSpPr>
        <p:spPr>
          <a:xfrm>
            <a:off x="60120" y="4372584"/>
            <a:ext cx="4428000"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437376"/>
            <a:ext cx="2304000" cy="2340000"/>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4935552"/>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400" dirty="0" smtClean="0">
                <a:solidFill>
                  <a:prstClr val="black"/>
                </a:solidFill>
                <a:latin typeface="Meiryo UI" panose="020B0604030504040204" pitchFamily="50" charset="-128"/>
                <a:ea typeface="Meiryo UI" panose="020B0604030504040204" pitchFamily="50" charset="-128"/>
              </a:rPr>
              <a:t>な先進地域と</a:t>
            </a:r>
            <a:r>
              <a:rPr lang="ja-JP" altLang="en-US" sz="1400" dirty="0">
                <a:solidFill>
                  <a:prstClr val="black"/>
                </a:solidFill>
                <a:latin typeface="Meiryo UI" panose="020B0604030504040204" pitchFamily="50" charset="-128"/>
                <a:ea typeface="Meiryo UI" panose="020B0604030504040204" pitchFamily="50" charset="-128"/>
              </a:rPr>
              <a:t>して</a:t>
            </a:r>
            <a:r>
              <a:rPr lang="ja-JP" altLang="en-US" sz="1400" dirty="0" smtClean="0">
                <a:solidFill>
                  <a:prstClr val="black"/>
                </a:solidFill>
                <a:latin typeface="Meiryo UI" panose="020B0604030504040204" pitchFamily="50" charset="-128"/>
                <a:ea typeface="Meiryo UI" panose="020B0604030504040204" pitchFamily="50" charset="-128"/>
              </a:rPr>
              <a:t>の地位確立</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次</a:t>
            </a:r>
            <a:r>
              <a:rPr lang="ja-JP" altLang="en-US" sz="1300" dirty="0">
                <a:solidFill>
                  <a:prstClr val="black"/>
                </a:solidFill>
                <a:latin typeface="Meiryo UI" panose="020B0604030504040204" pitchFamily="50" charset="-128"/>
                <a:ea typeface="Meiryo UI" panose="020B0604030504040204" pitchFamily="50" charset="-128"/>
              </a:rPr>
              <a:t>の</a:t>
            </a:r>
            <a:r>
              <a:rPr lang="en-US" altLang="ja-JP" sz="1300" dirty="0">
                <a:solidFill>
                  <a:prstClr val="black"/>
                </a:solidFill>
                <a:latin typeface="Meiryo UI" panose="020B0604030504040204" pitchFamily="50" charset="-128"/>
                <a:ea typeface="Meiryo UI" panose="020B0604030504040204" pitchFamily="50" charset="-128"/>
              </a:rPr>
              <a:t>50</a:t>
            </a:r>
            <a:r>
              <a:rPr lang="ja-JP" altLang="en-US" sz="13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新た</a:t>
            </a:r>
            <a:r>
              <a:rPr lang="ja-JP" altLang="en-US" sz="13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夢</a:t>
            </a:r>
            <a:r>
              <a:rPr lang="ja-JP" altLang="en-US" sz="13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知の実践」拠点として整備が進展</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ja-JP" altLang="en-US" sz="1400" dirty="0">
              <a:solidFill>
                <a:prstClr val="black"/>
              </a:solidFill>
            </a:endParaRPr>
          </a:p>
        </p:txBody>
      </p:sp>
      <p:sp>
        <p:nvSpPr>
          <p:cNvPr id="78" name="テキスト ボックス 77"/>
          <p:cNvSpPr txBox="1"/>
          <p:nvPr/>
        </p:nvSpPr>
        <p:spPr>
          <a:xfrm>
            <a:off x="5258171" y="4976008"/>
            <a:ext cx="4066357" cy="1477328"/>
          </a:xfrm>
          <a:prstGeom prst="rect">
            <a:avLst/>
          </a:prstGeom>
          <a:noFill/>
        </p:spPr>
        <p:txBody>
          <a:bodyPr wrap="square" rtlCol="0">
            <a:spAutoFit/>
          </a:bodyPr>
          <a:lstStyle/>
          <a:p>
            <a:pPr fontAlgn="auto">
              <a:lnSpc>
                <a:spcPts val="1800"/>
              </a:lnSpc>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rPr>
              <a:t>機能の</a:t>
            </a:r>
            <a:r>
              <a:rPr lang="ja-JP" altLang="en-US" sz="1400" dirty="0" smtClean="0">
                <a:solidFill>
                  <a:prstClr val="black"/>
                </a:solidFill>
                <a:latin typeface="Meiryo UI" panose="020B0604030504040204" pitchFamily="50" charset="-128"/>
                <a:ea typeface="Meiryo UI" panose="020B0604030504040204" pitchFamily="50" charset="-128"/>
              </a:rPr>
              <a:t>発揮等に</a:t>
            </a:r>
            <a:r>
              <a:rPr lang="ja-JP" altLang="en-US" sz="14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rPr>
              <a:t>2030</a:t>
            </a:r>
            <a:r>
              <a:rPr lang="ja-JP" altLang="en-US" sz="1300" dirty="0">
                <a:solidFill>
                  <a:prstClr val="black"/>
                </a:solidFill>
                <a:latin typeface="Meiryo UI" panose="020B0604030504040204" pitchFamily="50" charset="-128"/>
                <a:ea typeface="Meiryo UI" panose="020B0604030504040204" pitchFamily="50" charset="-128"/>
              </a:rPr>
              <a:t>年時点</a:t>
            </a:r>
            <a:r>
              <a:rPr lang="ja-JP" altLang="en-US" sz="1300" dirty="0" smtClean="0">
                <a:solidFill>
                  <a:prstClr val="black"/>
                </a:solidFill>
                <a:latin typeface="Meiryo UI" panose="020B0604030504040204" pitchFamily="50" charset="-128"/>
                <a:ea typeface="Meiryo UI" panose="020B0604030504040204" pitchFamily="50" charset="-128"/>
              </a:rPr>
              <a:t>で毎年</a:t>
            </a:r>
            <a:r>
              <a:rPr lang="en-US" altLang="ja-JP" sz="1300" dirty="0">
                <a:solidFill>
                  <a:prstClr val="black"/>
                </a:solidFill>
                <a:latin typeface="Meiryo UI" panose="020B0604030504040204" pitchFamily="50" charset="-128"/>
                <a:ea typeface="Meiryo UI" panose="020B0604030504040204" pitchFamily="50" charset="-128"/>
              </a:rPr>
              <a:t>6,300</a:t>
            </a:r>
            <a:r>
              <a:rPr lang="ja-JP" altLang="en-US" sz="1300" dirty="0">
                <a:solidFill>
                  <a:prstClr val="black"/>
                </a:solidFill>
                <a:latin typeface="Meiryo UI" panose="020B0604030504040204" pitchFamily="50" charset="-128"/>
                <a:ea typeface="Meiryo UI" panose="020B0604030504040204" pitchFamily="50" charset="-128"/>
              </a:rPr>
              <a:t>億円もの経済波及効果</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◎世界的な認知度向上</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観光客</a:t>
            </a:r>
            <a:r>
              <a:rPr lang="ja-JP" altLang="en-US" sz="1300" dirty="0">
                <a:solidFill>
                  <a:prstClr val="black"/>
                </a:solidFill>
                <a:latin typeface="Meiryo UI" panose="020B0604030504040204" pitchFamily="50" charset="-128"/>
                <a:ea typeface="Meiryo UI" panose="020B0604030504040204" pitchFamily="50" charset="-128"/>
              </a:rPr>
              <a:t>の大幅増や国際会議等</a:t>
            </a:r>
            <a:r>
              <a:rPr lang="ja-JP" altLang="en-US" sz="1300" dirty="0" smtClean="0">
                <a:solidFill>
                  <a:prstClr val="black"/>
                </a:solidFill>
                <a:latin typeface="Meiryo UI" panose="020B0604030504040204" pitchFamily="50" charset="-128"/>
                <a:ea typeface="Meiryo UI" panose="020B0604030504040204" pitchFamily="50" charset="-128"/>
              </a:rPr>
              <a:t>を通じた</a:t>
            </a:r>
            <a:endParaRPr lang="en-US" altLang="ja-JP" sz="13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情報</a:t>
            </a:r>
            <a:r>
              <a:rPr lang="ja-JP" altLang="en-US" sz="1300" dirty="0">
                <a:solidFill>
                  <a:prstClr val="black"/>
                </a:solidFill>
                <a:latin typeface="Meiryo UI" panose="020B0604030504040204" pitchFamily="50" charset="-128"/>
                <a:ea typeface="Meiryo UI" panose="020B0604030504040204" pitchFamily="50" charset="-128"/>
              </a:rPr>
              <a:t>発信に</a:t>
            </a:r>
            <a:r>
              <a:rPr lang="ja-JP" altLang="en-US" sz="1300" dirty="0" smtClean="0">
                <a:solidFill>
                  <a:prstClr val="black"/>
                </a:solidFill>
                <a:latin typeface="Meiryo UI" panose="020B0604030504040204" pitchFamily="50" charset="-128"/>
                <a:ea typeface="Meiryo UI" panose="020B0604030504040204" pitchFamily="50" charset="-128"/>
              </a:rPr>
              <a:t>より副首都</a:t>
            </a:r>
            <a:r>
              <a:rPr lang="ja-JP" altLang="en-US" sz="1300" dirty="0">
                <a:solidFill>
                  <a:prstClr val="black"/>
                </a:solidFill>
                <a:latin typeface="Meiryo UI" panose="020B0604030504040204" pitchFamily="50" charset="-128"/>
                <a:ea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191027"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prstClr val="white"/>
                </a:solidFill>
                <a:latin typeface="Meiryo UI" panose="020B0604030504040204" pitchFamily="50" charset="-128"/>
                <a:ea typeface="Meiryo UI" panose="020B0604030504040204" pitchFamily="50" charset="-128"/>
              </a:rPr>
              <a:t>IR</a:t>
            </a:r>
            <a:r>
              <a:rPr lang="ja-JP" altLang="en-US" sz="16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48</a:t>
            </a:r>
            <a:endParaRPr lang="ja-JP" altLang="en-US" sz="1200" dirty="0"/>
          </a:p>
        </p:txBody>
      </p:sp>
    </p:spTree>
    <p:extLst>
      <p:ext uri="{BB962C8B-B14F-4D97-AF65-F5344CB8AC3E}">
        <p14:creationId xmlns:p14="http://schemas.microsoft.com/office/powerpoint/2010/main" val="211931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ext uri="{D42A27DB-BD31-4B8C-83A1-F6EECF244321}">
                <p14:modId xmlns:p14="http://schemas.microsoft.com/office/powerpoint/2010/main" val="3433150717"/>
              </p:ext>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正方形/長方形 1"/>
          <p:cNvSpPr/>
          <p:nvPr/>
        </p:nvSpPr>
        <p:spPr>
          <a:xfrm>
            <a:off x="1739728" y="1948870"/>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739728" y="3174682"/>
            <a:ext cx="2805576"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61412" y="4420941"/>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241077"/>
            <a:ext cx="5400600" cy="6707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49</a:t>
            </a:r>
            <a:endParaRPr lang="ja-JP" altLang="en-US" sz="1200" dirty="0"/>
          </a:p>
        </p:txBody>
      </p:sp>
    </p:spTree>
    <p:extLst>
      <p:ext uri="{BB962C8B-B14F-4D97-AF65-F5344CB8AC3E}">
        <p14:creationId xmlns:p14="http://schemas.microsoft.com/office/powerpoint/2010/main" val="772462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0266" y="764704"/>
            <a:ext cx="8684610"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3174" y="260648"/>
            <a:ext cx="8353872" cy="369332"/>
          </a:xfrm>
          <a:prstGeom prst="rect">
            <a:avLst/>
          </a:prstGeom>
          <a:noFill/>
        </p:spPr>
        <p:txBody>
          <a:bodyPr wrap="square" rtlCol="0">
            <a:spAutoFit/>
          </a:bodyPr>
          <a:lstStyle/>
          <a:p>
            <a:pP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628800"/>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4149080"/>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665834"/>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933160"/>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pic>
        <p:nvPicPr>
          <p:cNvPr id="98" name="Picture 22" descr="C:\Users\i5627699\Desktop\首都圏人口集中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76" y="2193878"/>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テキスト ボックス 8"/>
          <p:cNvSpPr txBox="1">
            <a:spLocks noChangeArrowheads="1"/>
          </p:cNvSpPr>
          <p:nvPr/>
        </p:nvSpPr>
        <p:spPr bwMode="auto">
          <a:xfrm>
            <a:off x="294482" y="4260053"/>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933449"/>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2148367"/>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graphicFrame>
        <p:nvGraphicFramePr>
          <p:cNvPr id="22" name="グラフ 7"/>
          <p:cNvGraphicFramePr>
            <a:graphicFrameLocks/>
          </p:cNvGraphicFramePr>
          <p:nvPr>
            <p:extLst>
              <p:ext uri="{D42A27DB-BD31-4B8C-83A1-F6EECF244321}">
                <p14:modId xmlns:p14="http://schemas.microsoft.com/office/powerpoint/2010/main" val="1322451591"/>
              </p:ext>
            </p:extLst>
          </p:nvPr>
        </p:nvGraphicFramePr>
        <p:xfrm>
          <a:off x="3009869" y="2384864"/>
          <a:ext cx="3346450" cy="1512887"/>
        </p:xfrm>
        <a:graphic>
          <a:graphicData uri="http://schemas.openxmlformats.org/presentationml/2006/ole">
            <mc:AlternateContent xmlns:mc="http://schemas.openxmlformats.org/markup-compatibility/2006">
              <mc:Choice xmlns:v="urn:schemas-microsoft-com:vml" Requires="v">
                <p:oleObj spid="_x0000_s1029" r:id="rId4" imgW="4346825" imgH="3170195" progId="Excel.Sheet.8">
                  <p:embed/>
                </p:oleObj>
              </mc:Choice>
              <mc:Fallback>
                <p:oleObj r:id="rId4" imgW="4346825" imgH="317019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869" y="2384864"/>
                        <a:ext cx="3346450" cy="151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テキスト ボックス 22"/>
          <p:cNvSpPr txBox="1">
            <a:spLocks noChangeArrowheads="1"/>
          </p:cNvSpPr>
          <p:nvPr/>
        </p:nvSpPr>
        <p:spPr bwMode="auto">
          <a:xfrm>
            <a:off x="3275105" y="1646112"/>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933449"/>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442933"/>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461983"/>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493733"/>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378246"/>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3141308"/>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93630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472178"/>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512463"/>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955181"/>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500966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912042"/>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744839"/>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229544"/>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5077144"/>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558155"/>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394643"/>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774055"/>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501919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524372"/>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967090"/>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780831"/>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914697"/>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512424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19</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9" name="テキスト ボックス 96"/>
          <p:cNvSpPr txBox="1">
            <a:spLocks noChangeArrowheads="1"/>
          </p:cNvSpPr>
          <p:nvPr/>
        </p:nvSpPr>
        <p:spPr bwMode="auto">
          <a:xfrm>
            <a:off x="5386065" y="525810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政府「道州制ビジョン懇話会」設置</a:t>
            </a:r>
          </a:p>
        </p:txBody>
      </p:sp>
      <p:sp>
        <p:nvSpPr>
          <p:cNvPr id="60" name="テキスト ボックス 59"/>
          <p:cNvSpPr txBox="1"/>
          <p:nvPr/>
        </p:nvSpPr>
        <p:spPr>
          <a:xfrm>
            <a:off x="5084257" y="5770620"/>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893174"/>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425113"/>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532443"/>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道州制ビジョン懇話会「中間報告」公表</a:t>
            </a:r>
          </a:p>
        </p:txBody>
      </p:sp>
      <p:sp>
        <p:nvSpPr>
          <p:cNvPr id="64" name="テキスト ボックス 63"/>
          <p:cNvSpPr txBox="1"/>
          <p:nvPr/>
        </p:nvSpPr>
        <p:spPr>
          <a:xfrm>
            <a:off x="5073743" y="605774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6213321"/>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6</a:t>
            </a:r>
            <a:r>
              <a:rPr lang="ja-JP" altLang="en-US" sz="800" b="1" dirty="0" smtClean="0">
                <a:solidFill>
                  <a:srgbClr val="000000"/>
                </a:solidFill>
                <a:latin typeface="Meiryo UI" pitchFamily="50" charset="-128"/>
                <a:ea typeface="Meiryo UI" pitchFamily="50" charset="-128"/>
              </a:rPr>
              <a:t>次）の公布</a:t>
            </a:r>
          </a:p>
        </p:txBody>
      </p:sp>
      <p:sp>
        <p:nvSpPr>
          <p:cNvPr id="66" name="テキスト ボックス 3"/>
          <p:cNvSpPr txBox="1">
            <a:spLocks noChangeArrowheads="1"/>
          </p:cNvSpPr>
          <p:nvPr/>
        </p:nvSpPr>
        <p:spPr bwMode="auto">
          <a:xfrm>
            <a:off x="3279308" y="4516294"/>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460700"/>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pic>
        <p:nvPicPr>
          <p:cNvPr id="1049"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052" y="2220619"/>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テキスト ボックス 23"/>
          <p:cNvSpPr txBox="1">
            <a:spLocks noChangeArrowheads="1"/>
          </p:cNvSpPr>
          <p:nvPr/>
        </p:nvSpPr>
        <p:spPr bwMode="auto">
          <a:xfrm>
            <a:off x="6215484" y="2285380"/>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spTree>
    <p:extLst>
      <p:ext uri="{BB962C8B-B14F-4D97-AF65-F5344CB8AC3E}">
        <p14:creationId xmlns:p14="http://schemas.microsoft.com/office/powerpoint/2010/main" val="810760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96855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は京阪神や関西圏をはじめ国内外に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50</a:t>
            </a:r>
            <a:endParaRPr lang="ja-JP" altLang="en-US" sz="1200" dirty="0"/>
          </a:p>
        </p:txBody>
      </p:sp>
    </p:spTree>
    <p:extLst>
      <p:ext uri="{BB962C8B-B14F-4D97-AF65-F5344CB8AC3E}">
        <p14:creationId xmlns:p14="http://schemas.microsoft.com/office/powerpoint/2010/main" val="1775885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90456" cy="6694585"/>
            <a:chOff x="-26289" y="144016"/>
            <a:chExt cx="9290456" cy="6694585"/>
          </a:xfrm>
        </p:grpSpPr>
        <p:grpSp>
          <p:nvGrpSpPr>
            <p:cNvPr id="7" name="グループ化 6"/>
            <p:cNvGrpSpPr/>
            <p:nvPr/>
          </p:nvGrpSpPr>
          <p:grpSpPr>
            <a:xfrm>
              <a:off x="-26289" y="144016"/>
              <a:ext cx="9290456" cy="6694585"/>
              <a:chOff x="0" y="0"/>
              <a:chExt cx="9290456"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（和泉センター）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大阪空港</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夢洲・咲洲</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・舞洲</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92048" y="909534"/>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03323" y="1224343"/>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大阪健康安全</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基盤研究所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51</a:t>
            </a:r>
            <a:endParaRPr lang="ja-JP" altLang="en-US" sz="1200" dirty="0"/>
          </a:p>
        </p:txBody>
      </p:sp>
    </p:spTree>
    <p:extLst>
      <p:ext uri="{BB962C8B-B14F-4D97-AF65-F5344CB8AC3E}">
        <p14:creationId xmlns:p14="http://schemas.microsoft.com/office/powerpoint/2010/main" val="2659538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26620" y="82450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2" name="正方形/長方形 31"/>
          <p:cNvSpPr/>
          <p:nvPr/>
        </p:nvSpPr>
        <p:spPr>
          <a:xfrm>
            <a:off x="1623476" y="4841566"/>
            <a:ext cx="7701052" cy="46134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阪神圏</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淀川左岸線延伸部事業着手</a:t>
            </a:r>
            <a:endPar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014125" y="4484777"/>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14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ちびらき、おおさか東線全線開業</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5544" y="6283533"/>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大阪観光局設立、グランフロント大阪開業、あべのハルカス開業</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6540" y="593027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関西圏国家戦略特区指定（医療イノベーション拠点）</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212040" y="285297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期一部</a:t>
            </a:r>
            <a:r>
              <a:rPr lang="ja-JP" altLang="en-US" sz="14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らき、新名神</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高速道路全線供用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3650446" y="328498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大阪新</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美術館開館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1213082" y="5148314"/>
            <a:ext cx="5015101" cy="5379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関空等運営権売却、国立健康・栄養研究所移転決定、大阪国際がんセンター開院</a:t>
            </a:r>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52150" y="556971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大阪府都市開発㈱株式売却、</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587151" y="3677727"/>
            <a:ext cx="2160000" cy="5400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2020</a:t>
            </a:r>
            <a:r>
              <a:rPr lang="ja-JP" altLang="en-US" sz="1400" b="1" dirty="0" smtClean="0">
                <a:solidFill>
                  <a:prstClr val="white"/>
                </a:solidFill>
                <a:latin typeface="Meiryo UI" panose="020B0604030504040204" pitchFamily="50" charset="-128"/>
                <a:ea typeface="Meiryo UI" panose="020B0604030504040204" pitchFamily="50" charset="-128"/>
              </a:rPr>
              <a:t>東京</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オリンピック・パラリンピック</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70" name="円/楕円 69"/>
          <p:cNvSpPr/>
          <p:nvPr/>
        </p:nvSpPr>
        <p:spPr>
          <a:xfrm>
            <a:off x="6948504"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2025</a:t>
            </a:r>
            <a:r>
              <a:rPr lang="ja-JP" altLang="en-US" sz="1400" b="1" dirty="0">
                <a:solidFill>
                  <a:prstClr val="white"/>
                </a:solidFill>
                <a:latin typeface="Meiryo UI" panose="020B0604030504040204" pitchFamily="50" charset="-128"/>
                <a:ea typeface="Meiryo UI" panose="020B0604030504040204" pitchFamily="50" charset="-128"/>
              </a:rPr>
              <a:t>日本</a:t>
            </a:r>
            <a:r>
              <a:rPr lang="ja-JP" altLang="en-US" sz="1400" b="1" dirty="0" smtClean="0">
                <a:solidFill>
                  <a:prstClr val="white"/>
                </a:solidFill>
                <a:latin typeface="Meiryo UI" panose="020B0604030504040204" pitchFamily="50" charset="-128"/>
                <a:ea typeface="Meiryo UI" panose="020B0604030504040204" pitchFamily="50" charset="-128"/>
              </a:rPr>
              <a:t>万国博覧会</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4716256"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80" name="テキスト ボックス 4"/>
          <p:cNvSpPr txBox="1">
            <a:spLocks noChangeArrowheads="1"/>
          </p:cNvSpPr>
          <p:nvPr/>
        </p:nvSpPr>
        <p:spPr bwMode="auto">
          <a:xfrm>
            <a:off x="5796136" y="5915579"/>
            <a:ext cx="280831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年３月末時点</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49" name="正方形/長方形 48"/>
          <p:cNvSpPr/>
          <p:nvPr/>
        </p:nvSpPr>
        <p:spPr>
          <a:xfrm>
            <a:off x="2405121" y="4221128"/>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ラグビーワールドカップ、公設民営学校開校、阪神高速大和川線全線供用、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登録</a:t>
            </a:r>
            <a:endPar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58922" y="380106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来阪外国人旅行者数の目標値：</a:t>
            </a:r>
            <a:r>
              <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948504"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rPr>
              <a:t>北陸</a:t>
            </a:r>
            <a:r>
              <a:rPr lang="ja-JP" altLang="en-US" sz="1400" b="1" dirty="0" smtClean="0">
                <a:solidFill>
                  <a:prstClr val="white"/>
                </a:solidFill>
                <a:latin typeface="Meiryo UI" panose="020B0604030504040204" pitchFamily="50" charset="-128"/>
                <a:ea typeface="Meiryo UI" panose="020B0604030504040204" pitchFamily="50" charset="-128"/>
              </a:rPr>
              <a:t>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716256"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smtClean="0">
                <a:solidFill>
                  <a:schemeClr val="bg1"/>
                </a:solidFill>
                <a:latin typeface="Meiryo UI" panose="020B0604030504040204" pitchFamily="50" charset="-128"/>
                <a:ea typeface="Meiryo UI" panose="020B0604030504040204" pitchFamily="50" charset="-128"/>
              </a:rPr>
              <a:t>IR</a:t>
            </a:r>
            <a:r>
              <a:rPr lang="ja-JP" altLang="en-US" sz="1400" b="1" dirty="0" smtClean="0">
                <a:solidFill>
                  <a:schemeClr val="bg1"/>
                </a:solidFill>
                <a:latin typeface="Meiryo UI" panose="020B0604030504040204" pitchFamily="50" charset="-128"/>
                <a:ea typeface="Meiryo UI" panose="020B0604030504040204" pitchFamily="50" charset="-128"/>
              </a:rPr>
              <a:t>）</a:t>
            </a:r>
            <a:endParaRPr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52</a:t>
            </a:r>
            <a:endParaRPr lang="ja-JP" altLang="en-US" sz="1200" dirty="0"/>
          </a:p>
        </p:txBody>
      </p:sp>
    </p:spTree>
    <p:extLst>
      <p:ext uri="{BB962C8B-B14F-4D97-AF65-F5344CB8AC3E}">
        <p14:creationId xmlns:p14="http://schemas.microsoft.com/office/powerpoint/2010/main" val="12175122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61270461"/>
              </p:ext>
            </p:extLst>
          </p:nvPr>
        </p:nvGraphicFramePr>
        <p:xfrm>
          <a:off x="107504" y="337989"/>
          <a:ext cx="8928990" cy="6263203"/>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4366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216024">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396612">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生物体と生命現象を取り扱い、生物学・ 生化学・医学・心理学・生態学のほか社会科学なども含めて総合的に研究する学問。 生命科学。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p>
                  </a:txBody>
                  <a:tcPr anchor="ctr"/>
                </a:tc>
                <a:tc>
                  <a:txBody>
                    <a:bodyPr/>
                    <a:lstStyle/>
                    <a:p>
                      <a:pPr algn="l"/>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太陽光発電や風力発電などのように、地球温暖化の原因となる二酸化炭素（</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）の排出量が少なく、エネルギー源の多様化に貢献するエネルギーのこと。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tc>
              </a:tr>
              <a:tr h="1451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社会貢献活動の総称。ここでは、</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社会的課題解決</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に向けて行う、寄附や社会的投資等を通じた公益的活動をいう。</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584036">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柔軟かつ優れたアイデアや活力を導入し、高水準なサービスの提供や新たな魅力の創出を図るため、民間事業者が総合的かつ戦略的に公園全体と公園施設を一体管理する事業。指定管理者制度を活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ここでは、「物事に加わり、飛躍的に動かすことにつながる大きな力」のこと。</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21716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ストックの組替え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既存の資産をより有益な別の資産に転換すること。例えば保有株式の売却益を財源に新たなインフラ整備を進めるといった取組み。</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2388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ダウンサイジング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サイズ（規模）を小さくすること。</a:t>
                      </a:r>
                    </a:p>
                  </a:txBody>
                  <a:tcPr marL="72000" marR="9525" marT="9525" marB="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53</a:t>
            </a:r>
            <a:endParaRPr lang="ja-JP" altLang="en-US" sz="1200" dirty="0"/>
          </a:p>
        </p:txBody>
      </p:sp>
    </p:spTree>
    <p:extLst>
      <p:ext uri="{BB962C8B-B14F-4D97-AF65-F5344CB8AC3E}">
        <p14:creationId xmlns:p14="http://schemas.microsoft.com/office/powerpoint/2010/main" val="532030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48540736"/>
              </p:ext>
            </p:extLst>
          </p:nvPr>
        </p:nvGraphicFramePr>
        <p:xfrm>
          <a:off x="107504" y="88508"/>
          <a:ext cx="8928990" cy="6602178"/>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8493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一定のエリアを対象として、開発だけでなくその後の維持管理・運営まで考えながら、行政主導ではなく住民・事業主・地権者等が幅広くかつ主体的に取り組むことにより、地域</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における良好な環境や地域の価値を維持・向上させるため</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628948">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dirty="0" err="1" smtClean="0">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月に開設され、開発初期段階の無料相談から徐々に相談機能を拡充し、医薬品の承認申請に必要な助言･指導を行っている。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29113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ここでは、関西イノベーション国際戦略総合特区における、バッテリー（蓄電池等）やエネルギーに関連する産業分野のこと。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7624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3071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シンクタンク</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分野にわたる課題や事象を対象とした調査・研究を行い、結果を発表したり解決策を提示する機能を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持つ組織・機関。</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8545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技術インキュベーション</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キュベーションとは一般的に「事業の創出や創業を支援するサービス・活動」をさすビジネス用語。ここでは特に、学術研究機関等と連携して、ＩＣＴやバイオなど成長産業分野の技術革新を生み出す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156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p>
                  </a:txBody>
                  <a:tcPr marL="72000" marR="72000"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(information)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や通信</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(communication)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に関する技術の総称。コンピューター・インターネット・携帯電話などを使う情報処理や通信に関する技術。</a:t>
                      </a:r>
                    </a:p>
                  </a:txBody>
                  <a:tcPr marL="72000" marR="72000" marT="9525" marB="0" anchor="ctr"/>
                </a:tc>
              </a:tr>
              <a:tr h="80531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49082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18859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大阪マラソン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万人のランナーが大阪の名所を駆け巡る、国内最大級の都市型市民マラソン。ランナーはもちろん、ランナー以外の方も楽しめる関連イベントも同時開催して、大阪の新しいお祭りとしての定着をめざしている。第</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回はＨ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22516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世界スーパージュニアテニス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国際テニス連盟のジュニアツアーで、ウィンブルドンジュニア等と同じランクのグレード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大会で、世界最高峰のジュニア</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大会の一つ。</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8144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bl>
          </a:graphicData>
        </a:graphic>
      </p:graphicFrame>
      <p:sp>
        <p:nvSpPr>
          <p:cNvPr id="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54</a:t>
            </a:r>
            <a:endParaRPr lang="ja-JP" altLang="en-US" sz="1200" dirty="0"/>
          </a:p>
        </p:txBody>
      </p:sp>
    </p:spTree>
    <p:extLst>
      <p:ext uri="{BB962C8B-B14F-4D97-AF65-F5344CB8AC3E}">
        <p14:creationId xmlns:p14="http://schemas.microsoft.com/office/powerpoint/2010/main" val="26306219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530651852"/>
              </p:ext>
            </p:extLst>
          </p:nvPr>
        </p:nvGraphicFramePr>
        <p:xfrm>
          <a:off x="107504" y="337989"/>
          <a:ext cx="8928990" cy="6366132"/>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593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国連犯罪防止・刑事司法会議</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犯罪</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防止や刑事司法分野における国連最大規模の国際</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会議であり、５年に１度開催される。</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か国、約</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千人が参加。</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月の第</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回会議の日本開催が決定済み。法務省の開催都市・施設の公募に大阪府・大阪市が共同で応募。現在審査中。（</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月までに開催都市が決定される予定）</a:t>
                      </a:r>
                    </a:p>
                  </a:txBody>
                  <a:tcPr marL="72000" marR="72000" marT="9525" marB="0" anchor="ctr"/>
                </a:tc>
              </a:tr>
              <a:tr h="235451">
                <a:tc>
                  <a:txBody>
                    <a:bodyPr/>
                    <a:lstStyle/>
                    <a:p>
                      <a:pPr algn="ctr"/>
                      <a:r>
                        <a:rPr kumimoji="1" lang="en-US" altLang="ja-JP" sz="100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施行時特例市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地方自治法の一部を改正する法律（</a:t>
                      </a:r>
                      <a:r>
                        <a:rPr lang="en-US" altLang="ja-JP"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日施行）による特例市制度の廃止の際、現に特例市である市のこと。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特許</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情報提供、知財情報活用促進、産業財産権相談、知財人材育成などを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行う独立行政法人。（</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National Center for Industrial Property Information and Training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52348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kumimoji="1" lang="en-US" altLang="zh-TW"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分野の研究開発における基礎から実用化までの一貫した研究開発の推進・成果の円滑な実用化及び医療分野の研究開発のための環境の整備を総合的かつ効果的に行うため、医療分野の研究開発及びその環境の整備の実施や助成等を行う国立研究開発法人。（</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Agency for Medical Research and Development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652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シティディール制度</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英国における「分権」で都市の成長を促す仕組み。マンチェスター等の大都市圏と中央政府で協定を締結し、都市の成長に必要な権限・財源を移譲することにより、地域経済の進行と雇用を生み出し、国経済の底上げにつなげることを狙いとしている。それぞれの協定内容は、起業やビジネス振興、雇用創出、交通整備等、地域ニーズに応じてオーダーメイド型になっている。</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超スマート社会</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サービスを、必要な人に、必要な時に、必要なだけ提供し、社会の様々なニーズにきめ細かに対応でき、あらゆる人が質の高いサービスを受けられ、年齢、性別、地域、言語といった様々な違いを乗り越え、活き活きと快適に暮らすことのできる社会。</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36892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ドローン</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無人で遠隔操作や自動制御によって飛行できる航空機</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(Drone)</a:t>
                      </a:r>
                      <a:r>
                        <a:rPr lang="ja-JP" altLang="en-US"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農業や監視、建設、配送、空撮など、様々な分野での活用が模索されている。</a:t>
                      </a:r>
                    </a:p>
                  </a:txBody>
                  <a:tcPr marL="72000" marR="9525" marT="9525" marB="0" anchor="ctr"/>
                </a:tc>
              </a:tr>
              <a:tr h="46668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オープンデータ</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行政が保有する地理空間情報、防災・減災情報、調達情報、統計情報などの公共データを二次利用可能な利用ルール・機械判読に適したデータ形式で民間へ開放すること。</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化の進展により生成・収集・蓄積が可能・容易になる多種多量のデータ。オープンデータ等とともに、様々に組み合わせることで、新たなビジネス創出につながることが期待されている。</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国際戦略コンテナ港湾</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55</a:t>
            </a:r>
            <a:endParaRPr lang="ja-JP" altLang="en-US" sz="1200" dirty="0"/>
          </a:p>
        </p:txBody>
      </p:sp>
    </p:spTree>
    <p:extLst>
      <p:ext uri="{BB962C8B-B14F-4D97-AF65-F5344CB8AC3E}">
        <p14:creationId xmlns:p14="http://schemas.microsoft.com/office/powerpoint/2010/main" val="31161792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604104741"/>
              </p:ext>
            </p:extLst>
          </p:nvPr>
        </p:nvGraphicFramePr>
        <p:xfrm>
          <a:off x="107504" y="337989"/>
          <a:ext cx="8928990" cy="5160387"/>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0745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有望なベンチャービジネスに対して、株式の取得などによって資金を提供する企業のこと。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28927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UIJ</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進学・就職などで首都圏に転出した人材が、出身地等に戻るなど移住すること。</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ターンは出身地に戻る移住、</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ターンは出身地近くへの移住、</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ターンは出身地以外への移住を指す。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62494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」の略。都市の再生、地域の活性化に向けた事業を進めるため、地域の合意を基礎に設立される都市経営組織。負担金や公共空間等の活用により独自の財源を持つ。</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組織運営、</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経済活性化を包括的に実施するルール・資金等を含んだ総合的制度。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290488">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PPP</a:t>
                      </a:r>
                    </a:p>
                  </a:txBody>
                  <a:tcPr marL="72000" marR="9525" marT="9525" marB="0"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形態。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38936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Private Finance Initiative</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28119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ネーミングライツ</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企業名・ブランド名などを、スタジアムなどの施設の名称にする権利、命名権。また、そのような広告手法。</a:t>
                      </a:r>
                    </a:p>
                  </a:txBody>
                  <a:tcPr marL="72000" marR="9525" marT="9525" marB="0" anchor="ctr"/>
                </a:tc>
              </a:tr>
              <a:tr h="40423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中間支援組織</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資金、人材、情報などの資源提供者とＮＰＯ法人等の仲介、個々のＮＰＯ法人等が抱える問題の解決促進、社会的課題に対する新たな問題解決方法の創出など、主に非営利セクターに対する支援を行う組織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412016">
                <a:tc>
                  <a:txBody>
                    <a:bodyPr/>
                    <a:lstStyle/>
                    <a:p>
                      <a:pPr algn="ctr"/>
                      <a:r>
                        <a:rPr kumimoji="1" lang="en-US" altLang="ja-JP" sz="100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SIB</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ソーシャル・インパクト・ボンド</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(Social </a:t>
                      </a:r>
                      <a:r>
                        <a:rPr lang="en-US" altLang="ja-JP"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Inpact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Bond)</a:t>
                      </a:r>
                      <a:r>
                        <a:rPr lang="ja-JP" altLang="en-US"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社会福祉等の行政施策を、民間方式による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ファイナンス（債券発行等）</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により財源を賄いながら、成果を連動させ</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等に事業を委託する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仕組み。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29581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部門、分野。行政セクターや営利セクター（企業組織）に対して、非営利セクターは総称して「サード・セクター」とも呼ばれる。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29210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基盤、土台。ここでは、さまざまな関係者が情報などを持ち寄り、共有・交流・連携するための場の意。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31698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697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56</a:t>
            </a:r>
            <a:endParaRPr lang="ja-JP" altLang="en-US" sz="1200" dirty="0"/>
          </a:p>
        </p:txBody>
      </p:sp>
    </p:spTree>
    <p:extLst>
      <p:ext uri="{BB962C8B-B14F-4D97-AF65-F5344CB8AC3E}">
        <p14:creationId xmlns:p14="http://schemas.microsoft.com/office/powerpoint/2010/main" val="1483499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467544" y="395372"/>
            <a:ext cx="813160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024744"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35496"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179512"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863618425"/>
              </p:ext>
            </p:extLst>
          </p:nvPr>
        </p:nvGraphicFramePr>
        <p:xfrm>
          <a:off x="179512" y="4437112"/>
          <a:ext cx="3664511" cy="2133540"/>
        </p:xfrm>
        <a:graphic>
          <a:graphicData uri="http://schemas.openxmlformats.org/drawingml/2006/table">
            <a:tbl>
              <a:tblPr firstRow="1" bandRow="1">
                <a:tableStyleId>{5940675A-B579-460E-94D1-54222C63F5DA}</a:tableStyleId>
              </a:tblPr>
              <a:tblGrid>
                <a:gridCol w="509535"/>
                <a:gridCol w="1152128"/>
                <a:gridCol w="504056"/>
                <a:gridCol w="490680"/>
                <a:gridCol w="504056"/>
                <a:gridCol w="504056"/>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5" name="テキスト ボックス 114"/>
          <p:cNvSpPr txBox="1">
            <a:spLocks noChangeArrowheads="1"/>
          </p:cNvSpPr>
          <p:nvPr/>
        </p:nvSpPr>
        <p:spPr bwMode="auto">
          <a:xfrm>
            <a:off x="4067944"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26159" y="35332"/>
            <a:ext cx="83538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11960"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194672" y="843342"/>
            <a:ext cx="8684610"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194102"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067944"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a:t>
            </a:r>
            <a:endParaRPr lang="ja-JP" altLang="en-US" sz="800" strike="sngStrike" dirty="0">
              <a:solidFill>
                <a:srgbClr val="FF0000"/>
              </a:solidFill>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3332488502"/>
              </p:ext>
            </p:extLst>
          </p:nvPr>
        </p:nvGraphicFramePr>
        <p:xfrm>
          <a:off x="3995937" y="2273475"/>
          <a:ext cx="3384376" cy="12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3" name="グラフ 92"/>
          <p:cNvGraphicFramePr>
            <a:graphicFrameLocks/>
          </p:cNvGraphicFramePr>
          <p:nvPr>
            <p:extLst>
              <p:ext uri="{D42A27DB-BD31-4B8C-83A1-F6EECF244321}">
                <p14:modId xmlns:p14="http://schemas.microsoft.com/office/powerpoint/2010/main" val="86429075"/>
              </p:ext>
            </p:extLst>
          </p:nvPr>
        </p:nvGraphicFramePr>
        <p:xfrm>
          <a:off x="3995937" y="4365104"/>
          <a:ext cx="3384376" cy="12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4" name="グラフ 93"/>
          <p:cNvGraphicFramePr>
            <a:graphicFrameLocks/>
          </p:cNvGraphicFramePr>
          <p:nvPr>
            <p:extLst>
              <p:ext uri="{D42A27DB-BD31-4B8C-83A1-F6EECF244321}">
                <p14:modId xmlns:p14="http://schemas.microsoft.com/office/powerpoint/2010/main" val="2304885903"/>
              </p:ext>
            </p:extLst>
          </p:nvPr>
        </p:nvGraphicFramePr>
        <p:xfrm>
          <a:off x="3995936" y="3293301"/>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5" name="グラフ 94"/>
          <p:cNvGraphicFramePr>
            <a:graphicFrameLocks/>
          </p:cNvGraphicFramePr>
          <p:nvPr>
            <p:extLst>
              <p:ext uri="{D42A27DB-BD31-4B8C-83A1-F6EECF244321}">
                <p14:modId xmlns:p14="http://schemas.microsoft.com/office/powerpoint/2010/main" val="325740956"/>
              </p:ext>
            </p:extLst>
          </p:nvPr>
        </p:nvGraphicFramePr>
        <p:xfrm>
          <a:off x="3995935" y="5517232"/>
          <a:ext cx="3456385"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6" name="グラフ 95"/>
          <p:cNvGraphicFramePr>
            <a:graphicFrameLocks/>
          </p:cNvGraphicFramePr>
          <p:nvPr>
            <p:extLst>
              <p:ext uri="{D42A27DB-BD31-4B8C-83A1-F6EECF244321}">
                <p14:modId xmlns:p14="http://schemas.microsoft.com/office/powerpoint/2010/main" val="510273688"/>
              </p:ext>
            </p:extLst>
          </p:nvPr>
        </p:nvGraphicFramePr>
        <p:xfrm>
          <a:off x="6156176" y="2276872"/>
          <a:ext cx="3600400"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7" name="グラフ 96"/>
          <p:cNvGraphicFramePr>
            <a:graphicFrameLocks/>
          </p:cNvGraphicFramePr>
          <p:nvPr>
            <p:extLst>
              <p:ext uri="{D42A27DB-BD31-4B8C-83A1-F6EECF244321}">
                <p14:modId xmlns:p14="http://schemas.microsoft.com/office/powerpoint/2010/main" val="2917288329"/>
              </p:ext>
            </p:extLst>
          </p:nvPr>
        </p:nvGraphicFramePr>
        <p:xfrm>
          <a:off x="6156176" y="4365104"/>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8" name="グラフ 97"/>
          <p:cNvGraphicFramePr>
            <a:graphicFrameLocks/>
          </p:cNvGraphicFramePr>
          <p:nvPr>
            <p:extLst>
              <p:ext uri="{D42A27DB-BD31-4B8C-83A1-F6EECF244321}">
                <p14:modId xmlns:p14="http://schemas.microsoft.com/office/powerpoint/2010/main" val="3638415786"/>
              </p:ext>
            </p:extLst>
          </p:nvPr>
        </p:nvGraphicFramePr>
        <p:xfrm>
          <a:off x="6156176" y="3319698"/>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9" name="グラフ 98"/>
          <p:cNvGraphicFramePr>
            <a:graphicFrameLocks/>
          </p:cNvGraphicFramePr>
          <p:nvPr>
            <p:extLst>
              <p:ext uri="{D42A27DB-BD31-4B8C-83A1-F6EECF244321}">
                <p14:modId xmlns:p14="http://schemas.microsoft.com/office/powerpoint/2010/main" val="826298733"/>
              </p:ext>
            </p:extLst>
          </p:nvPr>
        </p:nvGraphicFramePr>
        <p:xfrm>
          <a:off x="6228184" y="5517232"/>
          <a:ext cx="3528392" cy="1260000"/>
        </p:xfrm>
        <a:graphic>
          <a:graphicData uri="http://schemas.openxmlformats.org/drawingml/2006/chart">
            <c:chart xmlns:c="http://schemas.openxmlformats.org/drawingml/2006/chart" xmlns:r="http://schemas.openxmlformats.org/officeDocument/2006/relationships" r:id="rId9"/>
          </a:graphicData>
        </a:graphic>
      </p:graphicFrame>
      <p:sp>
        <p:nvSpPr>
          <p:cNvPr id="100" name="正方形/長方形 99"/>
          <p:cNvSpPr/>
          <p:nvPr/>
        </p:nvSpPr>
        <p:spPr>
          <a:xfrm>
            <a:off x="4355976"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58822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355976"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588224"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355976"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588224"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35597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24288"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283968"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16216"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355976"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16216"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283968"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1621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283968"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1621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61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188641"/>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590800"/>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395535" y="2095626"/>
            <a:ext cx="4392489"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約９５兆円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2094856"/>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671987" y="1583582"/>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395536" y="3751040"/>
            <a:ext cx="4392488"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751040"/>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2" cstate="print"/>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191396"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620688"/>
            <a:ext cx="8684610"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83593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217432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216125" y="594480"/>
            <a:ext cx="3779811"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1124744"/>
            <a:ext cx="8424936" cy="417646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876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880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876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7629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536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586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9763</Words>
  <Application>Microsoft Office PowerPoint</Application>
  <PresentationFormat>画面に合わせる (4:3)</PresentationFormat>
  <Paragraphs>2344</Paragraphs>
  <Slides>56</Slides>
  <Notes>18</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56</vt:i4>
      </vt:variant>
    </vt:vector>
  </HeadingPairs>
  <TitlesOfParts>
    <vt:vector size="59" baseType="lpstr">
      <vt:lpstr>Office テーマ</vt:lpstr>
      <vt:lpstr>2_Office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2019-08-21T04:59:40Z</dcterms:created>
  <dcterms:modified xsi:type="dcterms:W3CDTF">2019-08-21T05:00:08Z</dcterms:modified>
</cp:coreProperties>
</file>