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1082" r:id="rId2"/>
    <p:sldId id="1083" r:id="rId3"/>
    <p:sldId id="1084" r:id="rId4"/>
    <p:sldId id="1085" r:id="rId5"/>
    <p:sldId id="1145" r:id="rId6"/>
    <p:sldId id="1087" r:id="rId7"/>
    <p:sldId id="1088" r:id="rId8"/>
    <p:sldId id="1089" r:id="rId9"/>
    <p:sldId id="1090" r:id="rId10"/>
    <p:sldId id="1091" r:id="rId11"/>
    <p:sldId id="1092" r:id="rId12"/>
    <p:sldId id="1093" r:id="rId13"/>
    <p:sldId id="1094" r:id="rId14"/>
    <p:sldId id="1095" r:id="rId15"/>
    <p:sldId id="1096" r:id="rId16"/>
    <p:sldId id="1143" r:id="rId17"/>
    <p:sldId id="1144" r:id="rId18"/>
    <p:sldId id="1099" r:id="rId19"/>
    <p:sldId id="1141" r:id="rId20"/>
    <p:sldId id="1101" r:id="rId21"/>
    <p:sldId id="1102" r:id="rId22"/>
    <p:sldId id="1103" r:id="rId23"/>
    <p:sldId id="1104" r:id="rId24"/>
    <p:sldId id="1105" r:id="rId25"/>
    <p:sldId id="1106" r:id="rId26"/>
    <p:sldId id="1107" r:id="rId27"/>
    <p:sldId id="1108" r:id="rId28"/>
    <p:sldId id="1109" r:id="rId29"/>
    <p:sldId id="1110" r:id="rId30"/>
    <p:sldId id="1111" r:id="rId31"/>
    <p:sldId id="1112" r:id="rId32"/>
    <p:sldId id="1140" r:id="rId33"/>
    <p:sldId id="1142" r:id="rId34"/>
    <p:sldId id="1115" r:id="rId35"/>
    <p:sldId id="1116" r:id="rId36"/>
    <p:sldId id="1117" r:id="rId37"/>
    <p:sldId id="1139" r:id="rId38"/>
    <p:sldId id="1119" r:id="rId39"/>
    <p:sldId id="1120" r:id="rId40"/>
    <p:sldId id="1121" r:id="rId41"/>
    <p:sldId id="1122" r:id="rId42"/>
    <p:sldId id="1123" r:id="rId43"/>
    <p:sldId id="1124" r:id="rId44"/>
    <p:sldId id="1125" r:id="rId45"/>
    <p:sldId id="1126" r:id="rId46"/>
    <p:sldId id="1127" r:id="rId47"/>
    <p:sldId id="1128" r:id="rId48"/>
    <p:sldId id="1129" r:id="rId49"/>
    <p:sldId id="1130" r:id="rId50"/>
    <p:sldId id="1131" r:id="rId51"/>
    <p:sldId id="1132" r:id="rId52"/>
    <p:sldId id="1133" r:id="rId53"/>
    <p:sldId id="1134" r:id="rId54"/>
    <p:sldId id="1135" r:id="rId55"/>
    <p:sldId id="1136" r:id="rId56"/>
    <p:sldId id="1137" r:id="rId5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33"/>
    <a:srgbClr val="66FF33"/>
    <a:srgbClr val="3399FF"/>
    <a:srgbClr val="FFCC66"/>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4" autoAdjust="0"/>
    <p:restoredTop sz="94424" autoAdjust="0"/>
  </p:normalViewPr>
  <p:slideViewPr>
    <p:cSldViewPr>
      <p:cViewPr>
        <p:scale>
          <a:sx n="80" d="100"/>
          <a:sy n="80" d="100"/>
        </p:scale>
        <p:origin x="-99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extLst xmlns:c16r2="http://schemas.microsoft.com/office/drawing/2015/06/chart">
            <c:ext xmlns:c16="http://schemas.microsoft.com/office/drawing/2014/chart" uri="{C3380CC4-5D6E-409C-BE32-E72D297353CC}">
              <c16:uniqueId val="{00000000-90F9-4625-944C-09D56BE26E52}"/>
            </c:ext>
          </c:extLst>
        </c:ser>
        <c:dLbls>
          <c:showLegendKey val="0"/>
          <c:showVal val="0"/>
          <c:showCatName val="0"/>
          <c:showSerName val="0"/>
          <c:showPercent val="0"/>
          <c:showBubbleSize val="0"/>
        </c:dLbls>
        <c:axId val="133598208"/>
        <c:axId val="92536128"/>
      </c:radarChart>
      <c:catAx>
        <c:axId val="13359820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92536128"/>
        <c:crosses val="autoZero"/>
        <c:auto val="1"/>
        <c:lblAlgn val="ctr"/>
        <c:lblOffset val="100"/>
        <c:noMultiLvlLbl val="0"/>
      </c:catAx>
      <c:valAx>
        <c:axId val="92536128"/>
        <c:scaling>
          <c:orientation val="maxMin"/>
          <c:max val="42"/>
          <c:min val="1"/>
        </c:scaling>
        <c:delete val="0"/>
        <c:axPos val="l"/>
        <c:majorGridlines/>
        <c:minorGridlines/>
        <c:numFmt formatCode="General" sourceLinked="1"/>
        <c:majorTickMark val="cross"/>
        <c:minorTickMark val="none"/>
        <c:tickLblPos val="none"/>
        <c:crossAx val="133598208"/>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extLst xmlns:c16r2="http://schemas.microsoft.com/office/drawing/2015/06/chart">
            <c:ext xmlns:c16="http://schemas.microsoft.com/office/drawing/2014/chart" uri="{C3380CC4-5D6E-409C-BE32-E72D297353CC}">
              <c16:uniqueId val="{00000000-6B4F-4E79-B59D-E74F9418D242}"/>
            </c:ext>
          </c:extLst>
        </c:ser>
        <c:dLbls>
          <c:showLegendKey val="0"/>
          <c:showVal val="0"/>
          <c:showCatName val="0"/>
          <c:showSerName val="0"/>
          <c:showPercent val="0"/>
          <c:showBubbleSize val="0"/>
        </c:dLbls>
        <c:axId val="134186496"/>
        <c:axId val="132228224"/>
      </c:radarChart>
      <c:catAx>
        <c:axId val="13418649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2228224"/>
        <c:crosses val="autoZero"/>
        <c:auto val="1"/>
        <c:lblAlgn val="ctr"/>
        <c:lblOffset val="100"/>
        <c:noMultiLvlLbl val="0"/>
      </c:catAx>
      <c:valAx>
        <c:axId val="132228224"/>
        <c:scaling>
          <c:orientation val="maxMin"/>
          <c:max val="42"/>
          <c:min val="1"/>
        </c:scaling>
        <c:delete val="0"/>
        <c:axPos val="l"/>
        <c:majorGridlines/>
        <c:minorGridlines/>
        <c:numFmt formatCode="General" sourceLinked="1"/>
        <c:majorTickMark val="cross"/>
        <c:minorTickMark val="none"/>
        <c:tickLblPos val="none"/>
        <c:crossAx val="134186496"/>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extLst xmlns:c16r2="http://schemas.microsoft.com/office/drawing/2015/06/chart">
            <c:ext xmlns:c16="http://schemas.microsoft.com/office/drawing/2014/chart" uri="{C3380CC4-5D6E-409C-BE32-E72D297353CC}">
              <c16:uniqueId val="{00000000-CFF9-4951-8DDE-7BF1DA0BBB91}"/>
            </c:ext>
          </c:extLst>
        </c:ser>
        <c:dLbls>
          <c:showLegendKey val="0"/>
          <c:showVal val="0"/>
          <c:showCatName val="0"/>
          <c:showSerName val="0"/>
          <c:showPercent val="0"/>
          <c:showBubbleSize val="0"/>
        </c:dLbls>
        <c:axId val="134187008"/>
        <c:axId val="132229952"/>
      </c:radarChart>
      <c:catAx>
        <c:axId val="13418700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2229952"/>
        <c:crosses val="autoZero"/>
        <c:auto val="1"/>
        <c:lblAlgn val="ctr"/>
        <c:lblOffset val="100"/>
        <c:noMultiLvlLbl val="0"/>
      </c:catAx>
      <c:valAx>
        <c:axId val="132229952"/>
        <c:scaling>
          <c:orientation val="maxMin"/>
          <c:max val="42"/>
          <c:min val="1"/>
        </c:scaling>
        <c:delete val="0"/>
        <c:axPos val="l"/>
        <c:majorGridlines/>
        <c:minorGridlines/>
        <c:numFmt formatCode="General" sourceLinked="1"/>
        <c:majorTickMark val="cross"/>
        <c:minorTickMark val="none"/>
        <c:tickLblPos val="none"/>
        <c:crossAx val="13418700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extLst xmlns:c16r2="http://schemas.microsoft.com/office/drawing/2015/06/chart">
            <c:ext xmlns:c16="http://schemas.microsoft.com/office/drawing/2014/chart" uri="{C3380CC4-5D6E-409C-BE32-E72D297353CC}">
              <c16:uniqueId val="{00000000-9ED7-45F0-AD45-FFE0B8F9B1F9}"/>
            </c:ext>
          </c:extLst>
        </c:ser>
        <c:dLbls>
          <c:showLegendKey val="0"/>
          <c:showVal val="0"/>
          <c:showCatName val="0"/>
          <c:showSerName val="0"/>
          <c:showPercent val="0"/>
          <c:showBubbleSize val="0"/>
        </c:dLbls>
        <c:axId val="134187520"/>
        <c:axId val="132231680"/>
      </c:radarChart>
      <c:catAx>
        <c:axId val="13418752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2231680"/>
        <c:crosses val="autoZero"/>
        <c:auto val="1"/>
        <c:lblAlgn val="ctr"/>
        <c:lblOffset val="100"/>
        <c:noMultiLvlLbl val="0"/>
      </c:catAx>
      <c:valAx>
        <c:axId val="132231680"/>
        <c:scaling>
          <c:orientation val="maxMin"/>
          <c:max val="42"/>
          <c:min val="1"/>
        </c:scaling>
        <c:delete val="0"/>
        <c:axPos val="l"/>
        <c:majorGridlines/>
        <c:minorGridlines/>
        <c:numFmt formatCode="General" sourceLinked="1"/>
        <c:majorTickMark val="cross"/>
        <c:minorTickMark val="none"/>
        <c:tickLblPos val="none"/>
        <c:crossAx val="13418752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extLst xmlns:c16r2="http://schemas.microsoft.com/office/drawing/2015/06/chart">
            <c:ext xmlns:c16="http://schemas.microsoft.com/office/drawing/2014/chart" uri="{C3380CC4-5D6E-409C-BE32-E72D297353CC}">
              <c16:uniqueId val="{00000000-6AAB-43A2-9E0E-2AFC2945E1F5}"/>
            </c:ext>
          </c:extLst>
        </c:ser>
        <c:dLbls>
          <c:showLegendKey val="0"/>
          <c:showVal val="0"/>
          <c:showCatName val="0"/>
          <c:showSerName val="0"/>
          <c:showPercent val="0"/>
          <c:showBubbleSize val="0"/>
        </c:dLbls>
        <c:axId val="134188032"/>
        <c:axId val="132233408"/>
      </c:radarChart>
      <c:catAx>
        <c:axId val="13418803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2233408"/>
        <c:crosses val="autoZero"/>
        <c:auto val="1"/>
        <c:lblAlgn val="ctr"/>
        <c:lblOffset val="100"/>
        <c:noMultiLvlLbl val="0"/>
      </c:catAx>
      <c:valAx>
        <c:axId val="132233408"/>
        <c:scaling>
          <c:orientation val="maxMin"/>
          <c:max val="42"/>
          <c:min val="1"/>
        </c:scaling>
        <c:delete val="0"/>
        <c:axPos val="l"/>
        <c:majorGridlines/>
        <c:minorGridlines/>
        <c:numFmt formatCode="General" sourceLinked="1"/>
        <c:majorTickMark val="cross"/>
        <c:minorTickMark val="none"/>
        <c:tickLblPos val="none"/>
        <c:crossAx val="13418803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extLst xmlns:c16r2="http://schemas.microsoft.com/office/drawing/2015/06/chart">
            <c:ext xmlns:c16="http://schemas.microsoft.com/office/drawing/2014/chart" uri="{C3380CC4-5D6E-409C-BE32-E72D297353CC}">
              <c16:uniqueId val="{00000000-1392-4BC6-BD82-458AC9976B01}"/>
            </c:ext>
          </c:extLst>
        </c:ser>
        <c:dLbls>
          <c:showLegendKey val="0"/>
          <c:showVal val="0"/>
          <c:showCatName val="0"/>
          <c:showSerName val="0"/>
          <c:showPercent val="0"/>
          <c:showBubbleSize val="0"/>
        </c:dLbls>
        <c:axId val="134188544"/>
        <c:axId val="134701056"/>
      </c:radarChart>
      <c:catAx>
        <c:axId val="13418854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4701056"/>
        <c:crosses val="autoZero"/>
        <c:auto val="1"/>
        <c:lblAlgn val="ctr"/>
        <c:lblOffset val="100"/>
        <c:noMultiLvlLbl val="0"/>
      </c:catAx>
      <c:valAx>
        <c:axId val="134701056"/>
        <c:scaling>
          <c:orientation val="maxMin"/>
          <c:max val="42"/>
          <c:min val="1"/>
        </c:scaling>
        <c:delete val="0"/>
        <c:axPos val="l"/>
        <c:majorGridlines/>
        <c:minorGridlines/>
        <c:numFmt formatCode="General" sourceLinked="1"/>
        <c:majorTickMark val="cross"/>
        <c:minorTickMark val="none"/>
        <c:tickLblPos val="none"/>
        <c:crossAx val="13418854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extLst xmlns:c16r2="http://schemas.microsoft.com/office/drawing/2015/06/chart">
            <c:ext xmlns:c16="http://schemas.microsoft.com/office/drawing/2014/chart" uri="{C3380CC4-5D6E-409C-BE32-E72D297353CC}">
              <c16:uniqueId val="{00000000-1D96-410F-A509-711D3CACA03F}"/>
            </c:ext>
          </c:extLst>
        </c:ser>
        <c:dLbls>
          <c:showLegendKey val="0"/>
          <c:showVal val="0"/>
          <c:showCatName val="0"/>
          <c:showSerName val="0"/>
          <c:showPercent val="0"/>
          <c:showBubbleSize val="0"/>
        </c:dLbls>
        <c:axId val="134778880"/>
        <c:axId val="134702784"/>
      </c:radarChart>
      <c:catAx>
        <c:axId val="13477888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4702784"/>
        <c:crosses val="autoZero"/>
        <c:auto val="1"/>
        <c:lblAlgn val="ctr"/>
        <c:lblOffset val="100"/>
        <c:noMultiLvlLbl val="0"/>
      </c:catAx>
      <c:valAx>
        <c:axId val="134702784"/>
        <c:scaling>
          <c:orientation val="maxMin"/>
          <c:max val="42"/>
          <c:min val="1"/>
        </c:scaling>
        <c:delete val="0"/>
        <c:axPos val="l"/>
        <c:majorGridlines/>
        <c:minorGridlines/>
        <c:numFmt formatCode="General" sourceLinked="1"/>
        <c:majorTickMark val="cross"/>
        <c:minorTickMark val="none"/>
        <c:tickLblPos val="none"/>
        <c:crossAx val="134778880"/>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extLst xmlns:c16r2="http://schemas.microsoft.com/office/drawing/2015/06/chart">
            <c:ext xmlns:c16="http://schemas.microsoft.com/office/drawing/2014/chart" uri="{C3380CC4-5D6E-409C-BE32-E72D297353CC}">
              <c16:uniqueId val="{00000000-FBBD-441C-8B9B-A919066226BC}"/>
            </c:ext>
          </c:extLst>
        </c:ser>
        <c:dLbls>
          <c:showLegendKey val="0"/>
          <c:showVal val="0"/>
          <c:showCatName val="0"/>
          <c:showSerName val="0"/>
          <c:showPercent val="0"/>
          <c:showBubbleSize val="0"/>
        </c:dLbls>
        <c:axId val="134779392"/>
        <c:axId val="134704512"/>
      </c:radarChart>
      <c:catAx>
        <c:axId val="13477939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4704512"/>
        <c:crosses val="autoZero"/>
        <c:auto val="1"/>
        <c:lblAlgn val="ctr"/>
        <c:lblOffset val="100"/>
        <c:noMultiLvlLbl val="0"/>
      </c:catAx>
      <c:valAx>
        <c:axId val="134704512"/>
        <c:scaling>
          <c:orientation val="maxMin"/>
          <c:max val="42"/>
          <c:min val="1"/>
        </c:scaling>
        <c:delete val="0"/>
        <c:axPos val="l"/>
        <c:majorGridlines/>
        <c:minorGridlines/>
        <c:numFmt formatCode="General" sourceLinked="1"/>
        <c:majorTickMark val="cross"/>
        <c:minorTickMark val="none"/>
        <c:tickLblPos val="none"/>
        <c:crossAx val="13477939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【約31%】</c:v>
                </c:pt>
                <c:pt idx="1">
                  <c:v>それ以外【約69%】</c:v>
                </c:pt>
              </c:strCache>
            </c:strRef>
          </c:cat>
          <c:val>
            <c:numRef>
              <c:f>Sheet1!$B$2:$B$3</c:f>
              <c:numCache>
                <c:formatCode>General</c:formatCode>
                <c:ptCount val="2"/>
                <c:pt idx="0">
                  <c:v>273</c:v>
                </c:pt>
                <c:pt idx="1">
                  <c:v>609</c:v>
                </c:pt>
              </c:numCache>
            </c:numRef>
          </c:val>
          <c:extLst xmlns:c16r2="http://schemas.microsoft.com/office/drawing/2015/06/char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2019/8/21</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a:t>
            </a:fld>
            <a:endParaRPr lang="ja-JP" altLang="en-US" dirty="0"/>
          </a:p>
        </p:txBody>
      </p:sp>
    </p:spTree>
    <p:extLst>
      <p:ext uri="{BB962C8B-B14F-4D97-AF65-F5344CB8AC3E}">
        <p14:creationId xmlns:p14="http://schemas.microsoft.com/office/powerpoint/2010/main" val="77232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10</a:t>
            </a:fld>
            <a:endParaRPr lang="ja-JP" altLang="en-US"/>
          </a:p>
        </p:txBody>
      </p:sp>
    </p:spTree>
    <p:extLst>
      <p:ext uri="{BB962C8B-B14F-4D97-AF65-F5344CB8AC3E}">
        <p14:creationId xmlns:p14="http://schemas.microsoft.com/office/powerpoint/2010/main" val="359406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11</a:t>
            </a:fld>
            <a:endParaRPr lang="ja-JP" altLang="en-US"/>
          </a:p>
        </p:txBody>
      </p:sp>
    </p:spTree>
    <p:extLst>
      <p:ext uri="{BB962C8B-B14F-4D97-AF65-F5344CB8AC3E}">
        <p14:creationId xmlns:p14="http://schemas.microsoft.com/office/powerpoint/2010/main" val="34887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234228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13</a:t>
            </a:fld>
            <a:endParaRPr lang="ja-JP" altLang="en-US"/>
          </a:p>
        </p:txBody>
      </p:sp>
    </p:spTree>
    <p:extLst>
      <p:ext uri="{BB962C8B-B14F-4D97-AF65-F5344CB8AC3E}">
        <p14:creationId xmlns:p14="http://schemas.microsoft.com/office/powerpoint/2010/main" val="24922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241060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15</a:t>
            </a:fld>
            <a:endParaRPr lang="ja-JP" altLang="en-US"/>
          </a:p>
        </p:txBody>
      </p:sp>
    </p:spTree>
    <p:extLst>
      <p:ext uri="{BB962C8B-B14F-4D97-AF65-F5344CB8AC3E}">
        <p14:creationId xmlns:p14="http://schemas.microsoft.com/office/powerpoint/2010/main" val="403478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369571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163731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97417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19</a:t>
            </a:fld>
            <a:endParaRPr lang="ja-JP" altLang="en-US"/>
          </a:p>
        </p:txBody>
      </p:sp>
    </p:spTree>
    <p:extLst>
      <p:ext uri="{BB962C8B-B14F-4D97-AF65-F5344CB8AC3E}">
        <p14:creationId xmlns:p14="http://schemas.microsoft.com/office/powerpoint/2010/main" val="139982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a:t>
            </a:fld>
            <a:endParaRPr lang="ja-JP" altLang="en-US"/>
          </a:p>
        </p:txBody>
      </p:sp>
    </p:spTree>
    <p:extLst>
      <p:ext uri="{BB962C8B-B14F-4D97-AF65-F5344CB8AC3E}">
        <p14:creationId xmlns:p14="http://schemas.microsoft.com/office/powerpoint/2010/main" val="244229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20</a:t>
            </a:fld>
            <a:endParaRPr lang="ja-JP" altLang="en-US"/>
          </a:p>
        </p:txBody>
      </p:sp>
    </p:spTree>
    <p:extLst>
      <p:ext uri="{BB962C8B-B14F-4D97-AF65-F5344CB8AC3E}">
        <p14:creationId xmlns:p14="http://schemas.microsoft.com/office/powerpoint/2010/main" val="183799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164774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034541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248584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4089872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1594512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810245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27</a:t>
            </a:fld>
            <a:endParaRPr lang="ja-JP" altLang="en-US"/>
          </a:p>
        </p:txBody>
      </p:sp>
    </p:spTree>
    <p:extLst>
      <p:ext uri="{BB962C8B-B14F-4D97-AF65-F5344CB8AC3E}">
        <p14:creationId xmlns:p14="http://schemas.microsoft.com/office/powerpoint/2010/main" val="3189834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28</a:t>
            </a:fld>
            <a:endParaRPr lang="ja-JP" altLang="en-US"/>
          </a:p>
        </p:txBody>
      </p:sp>
    </p:spTree>
    <p:extLst>
      <p:ext uri="{BB962C8B-B14F-4D97-AF65-F5344CB8AC3E}">
        <p14:creationId xmlns:p14="http://schemas.microsoft.com/office/powerpoint/2010/main" val="2778352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29</a:t>
            </a:fld>
            <a:endParaRPr lang="ja-JP" altLang="en-US"/>
          </a:p>
        </p:txBody>
      </p:sp>
    </p:spTree>
    <p:extLst>
      <p:ext uri="{BB962C8B-B14F-4D97-AF65-F5344CB8AC3E}">
        <p14:creationId xmlns:p14="http://schemas.microsoft.com/office/powerpoint/2010/main" val="385866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a:t>
            </a:fld>
            <a:endParaRPr lang="ja-JP" altLang="en-US"/>
          </a:p>
        </p:txBody>
      </p:sp>
    </p:spTree>
    <p:extLst>
      <p:ext uri="{BB962C8B-B14F-4D97-AF65-F5344CB8AC3E}">
        <p14:creationId xmlns:p14="http://schemas.microsoft.com/office/powerpoint/2010/main" val="290525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30</a:t>
            </a:fld>
            <a:endParaRPr lang="ja-JP" altLang="en-US"/>
          </a:p>
        </p:txBody>
      </p:sp>
    </p:spTree>
    <p:extLst>
      <p:ext uri="{BB962C8B-B14F-4D97-AF65-F5344CB8AC3E}">
        <p14:creationId xmlns:p14="http://schemas.microsoft.com/office/powerpoint/2010/main" val="178189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20896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32</a:t>
            </a:fld>
            <a:endParaRPr lang="ja-JP" altLang="en-US"/>
          </a:p>
        </p:txBody>
      </p:sp>
    </p:spTree>
    <p:extLst>
      <p:ext uri="{BB962C8B-B14F-4D97-AF65-F5344CB8AC3E}">
        <p14:creationId xmlns:p14="http://schemas.microsoft.com/office/powerpoint/2010/main" val="2291091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33</a:t>
            </a:fld>
            <a:endParaRPr lang="ja-JP" altLang="en-US">
              <a:solidFill>
                <a:prstClr val="black"/>
              </a:solidFill>
            </a:endParaRPr>
          </a:p>
        </p:txBody>
      </p:sp>
    </p:spTree>
    <p:extLst>
      <p:ext uri="{BB962C8B-B14F-4D97-AF65-F5344CB8AC3E}">
        <p14:creationId xmlns:p14="http://schemas.microsoft.com/office/powerpoint/2010/main" val="1587402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4292773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35</a:t>
            </a:fld>
            <a:endParaRPr lang="ja-JP" altLang="en-US"/>
          </a:p>
        </p:txBody>
      </p:sp>
    </p:spTree>
    <p:extLst>
      <p:ext uri="{BB962C8B-B14F-4D97-AF65-F5344CB8AC3E}">
        <p14:creationId xmlns:p14="http://schemas.microsoft.com/office/powerpoint/2010/main" val="3913977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1312806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37</a:t>
            </a:fld>
            <a:endParaRPr lang="ja-JP" altLang="en-US"/>
          </a:p>
        </p:txBody>
      </p:sp>
    </p:spTree>
    <p:extLst>
      <p:ext uri="{BB962C8B-B14F-4D97-AF65-F5344CB8AC3E}">
        <p14:creationId xmlns:p14="http://schemas.microsoft.com/office/powerpoint/2010/main" val="131359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38</a:t>
            </a:fld>
            <a:endParaRPr lang="ja-JP" altLang="en-US">
              <a:solidFill>
                <a:prstClr val="black"/>
              </a:solidFill>
            </a:endParaRPr>
          </a:p>
        </p:txBody>
      </p:sp>
    </p:spTree>
    <p:extLst>
      <p:ext uri="{BB962C8B-B14F-4D97-AF65-F5344CB8AC3E}">
        <p14:creationId xmlns:p14="http://schemas.microsoft.com/office/powerpoint/2010/main" val="919080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39</a:t>
            </a:fld>
            <a:endParaRPr lang="ja-JP" altLang="en-US"/>
          </a:p>
        </p:txBody>
      </p:sp>
    </p:spTree>
    <p:extLst>
      <p:ext uri="{BB962C8B-B14F-4D97-AF65-F5344CB8AC3E}">
        <p14:creationId xmlns:p14="http://schemas.microsoft.com/office/powerpoint/2010/main" val="330772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3196817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41</a:t>
            </a:fld>
            <a:endParaRPr lang="ja-JP" altLang="en-US"/>
          </a:p>
        </p:txBody>
      </p:sp>
    </p:spTree>
    <p:extLst>
      <p:ext uri="{BB962C8B-B14F-4D97-AF65-F5344CB8AC3E}">
        <p14:creationId xmlns:p14="http://schemas.microsoft.com/office/powerpoint/2010/main" val="3107083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3936685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43</a:t>
            </a:fld>
            <a:endParaRPr lang="ja-JP" altLang="en-US"/>
          </a:p>
        </p:txBody>
      </p:sp>
    </p:spTree>
    <p:extLst>
      <p:ext uri="{BB962C8B-B14F-4D97-AF65-F5344CB8AC3E}">
        <p14:creationId xmlns:p14="http://schemas.microsoft.com/office/powerpoint/2010/main" val="2291247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4043044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45</a:t>
            </a:fld>
            <a:endParaRPr lang="ja-JP" altLang="en-US"/>
          </a:p>
        </p:txBody>
      </p:sp>
    </p:spTree>
    <p:extLst>
      <p:ext uri="{BB962C8B-B14F-4D97-AF65-F5344CB8AC3E}">
        <p14:creationId xmlns:p14="http://schemas.microsoft.com/office/powerpoint/2010/main" val="2170004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46</a:t>
            </a:fld>
            <a:endParaRPr lang="ja-JP" altLang="en-US"/>
          </a:p>
        </p:txBody>
      </p:sp>
    </p:spTree>
    <p:extLst>
      <p:ext uri="{BB962C8B-B14F-4D97-AF65-F5344CB8AC3E}">
        <p14:creationId xmlns:p14="http://schemas.microsoft.com/office/powerpoint/2010/main" val="245266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47</a:t>
            </a:fld>
            <a:endParaRPr lang="ja-JP" altLang="en-US"/>
          </a:p>
        </p:txBody>
      </p:sp>
    </p:spTree>
    <p:extLst>
      <p:ext uri="{BB962C8B-B14F-4D97-AF65-F5344CB8AC3E}">
        <p14:creationId xmlns:p14="http://schemas.microsoft.com/office/powerpoint/2010/main" val="3228749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48</a:t>
            </a:fld>
            <a:endParaRPr lang="ja-JP" altLang="en-US"/>
          </a:p>
        </p:txBody>
      </p:sp>
    </p:spTree>
    <p:extLst>
      <p:ext uri="{BB962C8B-B14F-4D97-AF65-F5344CB8AC3E}">
        <p14:creationId xmlns:p14="http://schemas.microsoft.com/office/powerpoint/2010/main" val="2102696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49</a:t>
            </a:fld>
            <a:endParaRPr lang="ja-JP" altLang="en-US"/>
          </a:p>
        </p:txBody>
      </p:sp>
    </p:spTree>
    <p:extLst>
      <p:ext uri="{BB962C8B-B14F-4D97-AF65-F5344CB8AC3E}">
        <p14:creationId xmlns:p14="http://schemas.microsoft.com/office/powerpoint/2010/main" val="327586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5</a:t>
            </a:fld>
            <a:endParaRPr lang="ja-JP" altLang="en-US"/>
          </a:p>
        </p:txBody>
      </p:sp>
    </p:spTree>
    <p:extLst>
      <p:ext uri="{BB962C8B-B14F-4D97-AF65-F5344CB8AC3E}">
        <p14:creationId xmlns:p14="http://schemas.microsoft.com/office/powerpoint/2010/main" val="4096885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2260842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893745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62627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6</a:t>
            </a:fld>
            <a:endParaRPr lang="ja-JP" altLang="en-US"/>
          </a:p>
        </p:txBody>
      </p:sp>
    </p:spTree>
    <p:extLst>
      <p:ext uri="{BB962C8B-B14F-4D97-AF65-F5344CB8AC3E}">
        <p14:creationId xmlns:p14="http://schemas.microsoft.com/office/powerpoint/2010/main" val="68317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7</a:t>
            </a:fld>
            <a:endParaRPr lang="ja-JP" altLang="en-US"/>
          </a:p>
        </p:txBody>
      </p:sp>
    </p:spTree>
    <p:extLst>
      <p:ext uri="{BB962C8B-B14F-4D97-AF65-F5344CB8AC3E}">
        <p14:creationId xmlns:p14="http://schemas.microsoft.com/office/powerpoint/2010/main" val="14541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2019/8/21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2019/8/21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2019/8/21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2019/8/21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png"/><Relationship Id="rId2" Type="http://schemas.openxmlformats.org/officeDocument/2006/relationships/notesSlide" Target="../notesSlides/notesSlide2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7.w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image" Target="../media/image60.jpeg"/><Relationship Id="rId10" Type="http://schemas.openxmlformats.org/officeDocument/2006/relationships/image" Target="../media/image55.emf"/><Relationship Id="rId4" Type="http://schemas.openxmlformats.org/officeDocument/2006/relationships/image" Target="../media/image49.wmf"/><Relationship Id="rId9" Type="http://schemas.openxmlformats.org/officeDocument/2006/relationships/image" Target="../media/image54.png"/><Relationship Id="rId1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JPG"/></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jpeg"/><Relationship Id="rId10" Type="http://schemas.microsoft.com/office/2007/relationships/hdphoto" Target="../media/hdphoto1.wdp"/><Relationship Id="rId4" Type="http://schemas.openxmlformats.org/officeDocument/2006/relationships/image" Target="../media/image75.jpeg"/><Relationship Id="rId9" Type="http://schemas.openxmlformats.org/officeDocument/2006/relationships/image" Target="../media/image80.png"/></Relationships>
</file>

<file path=ppt/slides/_rels/slide4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jpeg"/><Relationship Id="rId10" Type="http://schemas.openxmlformats.org/officeDocument/2006/relationships/image" Target="../media/image86.jpeg"/><Relationship Id="rId4" Type="http://schemas.microsoft.com/office/2007/relationships/hdphoto" Target="../media/hdphoto2.wdp"/><Relationship Id="rId9" Type="http://schemas.microsoft.com/office/2007/relationships/hdphoto" Target="../media/hdphoto3.wdp"/></Relationships>
</file>

<file path=ppt/slides/_rels/slide45.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7.jpeg"/><Relationship Id="rId7" Type="http://schemas.microsoft.com/office/2007/relationships/hdphoto" Target="../media/hdphoto5.wdp"/><Relationship Id="rId12" Type="http://schemas.openxmlformats.org/officeDocument/2006/relationships/image" Target="../media/image9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3.jpeg"/><Relationship Id="rId5" Type="http://schemas.microsoft.com/office/2007/relationships/hdphoto" Target="../media/hdphoto4.wdp"/><Relationship Id="rId10" Type="http://schemas.openxmlformats.org/officeDocument/2006/relationships/image" Target="../media/image92.jpeg"/><Relationship Id="rId4" Type="http://schemas.openxmlformats.org/officeDocument/2006/relationships/image" Target="../media/image88.png"/><Relationship Id="rId9" Type="http://schemas.openxmlformats.org/officeDocument/2006/relationships/image" Target="../media/image91.jpeg"/></Relationships>
</file>

<file path=ppt/slides/_rels/slide4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hyperlink" Target="http://www.city.osaka.lg.jp/kensetsu/cmsfiles/contents/0000377/377441/DSC_0968(2).jpg" TargetMode="External"/><Relationship Id="rId7" Type="http://schemas.openxmlformats.org/officeDocument/2006/relationships/image" Target="../media/image98.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0.jpeg"/><Relationship Id="rId18" Type="http://schemas.openxmlformats.org/officeDocument/2006/relationships/image" Target="../media/image115.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14.png"/><Relationship Id="rId2" Type="http://schemas.openxmlformats.org/officeDocument/2006/relationships/notesSlide" Target="../notesSlides/notesSlide51.xml"/><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image" Target="../media/image104.jpeg"/><Relationship Id="rId11" Type="http://schemas.openxmlformats.org/officeDocument/2006/relationships/image" Target="../media/image109.wmf"/><Relationship Id="rId5" Type="http://schemas.openxmlformats.org/officeDocument/2006/relationships/image" Target="../media/image103.jpeg"/><Relationship Id="rId15" Type="http://schemas.openxmlformats.org/officeDocument/2006/relationships/image" Target="../media/image112.jpeg"/><Relationship Id="rId10" Type="http://schemas.openxmlformats.org/officeDocument/2006/relationships/image" Target="../media/image108.jpeg"/><Relationship Id="rId19" Type="http://schemas.openxmlformats.org/officeDocument/2006/relationships/image" Target="../media/image116.png"/><Relationship Id="rId4" Type="http://schemas.openxmlformats.org/officeDocument/2006/relationships/image" Target="../media/image102.png"/><Relationship Id="rId9" Type="http://schemas.openxmlformats.org/officeDocument/2006/relationships/image" Target="../media/image107.wmf"/><Relationship Id="rId14" Type="http://schemas.openxmlformats.org/officeDocument/2006/relationships/image" Target="../media/image11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36512" y="1964160"/>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3183359"/>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a:t>
            </a:r>
            <a:r>
              <a:rPr lang="en-US" altLang="ja-JP" sz="2400" dirty="0" smtClean="0">
                <a:latin typeface="Meiryo UI" pitchFamily="50" charset="-128"/>
                <a:ea typeface="Meiryo UI" pitchFamily="50" charset="-128"/>
                <a:cs typeface="Meiryo UI" pitchFamily="50" charset="-128"/>
              </a:rPr>
              <a:t>2019</a:t>
            </a:r>
            <a:r>
              <a:rPr lang="ja-JP" altLang="en-US" sz="2400" dirty="0" smtClean="0">
                <a:latin typeface="Meiryo UI" pitchFamily="50" charset="-128"/>
                <a:ea typeface="Meiryo UI" pitchFamily="50" charset="-128"/>
                <a:cs typeface="Meiryo UI" pitchFamily="50" charset="-128"/>
              </a:rPr>
              <a:t>年</a:t>
            </a:r>
            <a:r>
              <a:rPr lang="ja-JP" altLang="en-US" sz="2400" dirty="0">
                <a:latin typeface="Meiryo UI" pitchFamily="50" charset="-128"/>
                <a:ea typeface="Meiryo UI" pitchFamily="50" charset="-128"/>
                <a:cs typeface="Meiryo UI" pitchFamily="50" charset="-128"/>
              </a:rPr>
              <a:t>５</a:t>
            </a:r>
            <a:r>
              <a:rPr lang="ja-JP" altLang="en-US" sz="2400" dirty="0" smtClean="0">
                <a:latin typeface="Meiryo UI" pitchFamily="50" charset="-128"/>
                <a:ea typeface="Meiryo UI" pitchFamily="50" charset="-128"/>
                <a:cs typeface="Meiryo UI" pitchFamily="50" charset="-128"/>
              </a:rPr>
              <a:t>月修正</a:t>
            </a:r>
            <a:r>
              <a:rPr lang="ja-JP" altLang="en-US" sz="2400" dirty="0">
                <a:latin typeface="Meiryo UI" pitchFamily="50" charset="-128"/>
                <a:ea typeface="Meiryo UI" pitchFamily="50" charset="-128"/>
                <a:cs typeface="Meiryo UI" pitchFamily="50" charset="-128"/>
              </a:rPr>
              <a:t>版</a:t>
            </a:r>
            <a:r>
              <a:rPr lang="ja-JP" altLang="en-US" sz="2400" dirty="0" smtClean="0">
                <a:latin typeface="Meiryo UI" pitchFamily="50" charset="-128"/>
                <a:ea typeface="Meiryo UI" pitchFamily="50" charset="-128"/>
                <a:cs typeface="Meiryo UI" pitchFamily="50" charset="-128"/>
              </a:rPr>
              <a:t>）</a:t>
            </a:r>
          </a:p>
        </p:txBody>
      </p:sp>
      <p:sp>
        <p:nvSpPr>
          <p:cNvPr id="5" name="テキスト ボックス 4"/>
          <p:cNvSpPr txBox="1">
            <a:spLocks noChangeArrowheads="1"/>
          </p:cNvSpPr>
          <p:nvPr/>
        </p:nvSpPr>
        <p:spPr bwMode="auto">
          <a:xfrm>
            <a:off x="754793" y="52419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520" y="548680"/>
            <a:ext cx="864096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239962" y="44624"/>
            <a:ext cx="829342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3259083816"/>
              </p:ext>
            </p:extLst>
          </p:nvPr>
        </p:nvGraphicFramePr>
        <p:xfrm>
          <a:off x="4788024" y="2473202"/>
          <a:ext cx="3903663" cy="1920879"/>
        </p:xfrm>
        <a:graphic>
          <a:graphicData uri="http://schemas.openxmlformats.org/drawingml/2006/table">
            <a:tbl>
              <a:tblPr firstRow="1" bandRow="1">
                <a:tableStyleId>{5940675A-B579-460E-94D1-54222C63F5DA}</a:tableStyleId>
              </a:tblPr>
              <a:tblGrid>
                <a:gridCol w="1122665">
                  <a:extLst>
                    <a:ext uri="{9D8B030D-6E8A-4147-A177-3AD203B41FA5}">
                      <a16:colId xmlns="" xmlns:a16="http://schemas.microsoft.com/office/drawing/2014/main" val="20000"/>
                    </a:ext>
                  </a:extLst>
                </a:gridCol>
                <a:gridCol w="533519">
                  <a:extLst>
                    <a:ext uri="{9D8B030D-6E8A-4147-A177-3AD203B41FA5}">
                      <a16:colId xmlns="" xmlns:a16="http://schemas.microsoft.com/office/drawing/2014/main" val="20001"/>
                    </a:ext>
                  </a:extLst>
                </a:gridCol>
                <a:gridCol w="519269">
                  <a:extLst>
                    <a:ext uri="{9D8B030D-6E8A-4147-A177-3AD203B41FA5}">
                      <a16:colId xmlns="" xmlns:a16="http://schemas.microsoft.com/office/drawing/2014/main" val="20002"/>
                    </a:ext>
                  </a:extLst>
                </a:gridCol>
                <a:gridCol w="631276">
                  <a:extLst>
                    <a:ext uri="{9D8B030D-6E8A-4147-A177-3AD203B41FA5}">
                      <a16:colId xmlns="" xmlns:a16="http://schemas.microsoft.com/office/drawing/2014/main" val="20003"/>
                    </a:ext>
                  </a:extLst>
                </a:gridCol>
                <a:gridCol w="465658">
                  <a:extLst>
                    <a:ext uri="{9D8B030D-6E8A-4147-A177-3AD203B41FA5}">
                      <a16:colId xmlns="" xmlns:a16="http://schemas.microsoft.com/office/drawing/2014/main" val="20004"/>
                    </a:ext>
                  </a:extLst>
                </a:gridCol>
                <a:gridCol w="631276">
                  <a:extLst>
                    <a:ext uri="{9D8B030D-6E8A-4147-A177-3AD203B41FA5}">
                      <a16:colId xmlns="" xmlns:a16="http://schemas.microsoft.com/office/drawing/2014/main" val="20005"/>
                    </a:ext>
                  </a:extLst>
                </a:gridCol>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 xmlns:a16="http://schemas.microsoft.com/office/drawing/2014/main" val="10000"/>
                  </a:ext>
                </a:extLst>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2"/>
                  </a:ext>
                </a:extLst>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3"/>
                  </a:ext>
                </a:extLst>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4"/>
                  </a:ext>
                </a:extLst>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5"/>
                  </a:ext>
                </a:extLst>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6"/>
                  </a:ext>
                </a:extLst>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7"/>
                  </a:ext>
                </a:extLst>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8"/>
                  </a:ext>
                </a:extLst>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397804688"/>
              </p:ext>
            </p:extLst>
          </p:nvPr>
        </p:nvGraphicFramePr>
        <p:xfrm>
          <a:off x="4788024" y="4512763"/>
          <a:ext cx="3903663" cy="1920879"/>
        </p:xfrm>
        <a:graphic>
          <a:graphicData uri="http://schemas.openxmlformats.org/drawingml/2006/table">
            <a:tbl>
              <a:tblPr firstRow="1" bandRow="1">
                <a:tableStyleId>{5940675A-B579-460E-94D1-54222C63F5DA}</a:tableStyleId>
              </a:tblPr>
              <a:tblGrid>
                <a:gridCol w="1148027">
                  <a:extLst>
                    <a:ext uri="{9D8B030D-6E8A-4147-A177-3AD203B41FA5}">
                      <a16:colId xmlns="" xmlns:a16="http://schemas.microsoft.com/office/drawing/2014/main" val="20000"/>
                    </a:ext>
                  </a:extLst>
                </a:gridCol>
                <a:gridCol w="543358">
                  <a:extLst>
                    <a:ext uri="{9D8B030D-6E8A-4147-A177-3AD203B41FA5}">
                      <a16:colId xmlns="" xmlns:a16="http://schemas.microsoft.com/office/drawing/2014/main" val="20001"/>
                    </a:ext>
                  </a:extLst>
                </a:gridCol>
                <a:gridCol w="533209">
                  <a:extLst>
                    <a:ext uri="{9D8B030D-6E8A-4147-A177-3AD203B41FA5}">
                      <a16:colId xmlns="" xmlns:a16="http://schemas.microsoft.com/office/drawing/2014/main" val="20002"/>
                    </a:ext>
                  </a:extLst>
                </a:gridCol>
                <a:gridCol w="583718">
                  <a:extLst>
                    <a:ext uri="{9D8B030D-6E8A-4147-A177-3AD203B41FA5}">
                      <a16:colId xmlns="" xmlns:a16="http://schemas.microsoft.com/office/drawing/2014/main" val="20003"/>
                    </a:ext>
                  </a:extLst>
                </a:gridCol>
                <a:gridCol w="537993">
                  <a:extLst>
                    <a:ext uri="{9D8B030D-6E8A-4147-A177-3AD203B41FA5}">
                      <a16:colId xmlns="" xmlns:a16="http://schemas.microsoft.com/office/drawing/2014/main" val="20004"/>
                    </a:ext>
                  </a:extLst>
                </a:gridCol>
                <a:gridCol w="557358">
                  <a:extLst>
                    <a:ext uri="{9D8B030D-6E8A-4147-A177-3AD203B41FA5}">
                      <a16:colId xmlns="" xmlns:a16="http://schemas.microsoft.com/office/drawing/2014/main" val="20005"/>
                    </a:ext>
                  </a:extLst>
                </a:gridCol>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 xmlns:a16="http://schemas.microsoft.com/office/drawing/2014/main" val="10000"/>
                  </a:ext>
                </a:extLst>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2"/>
                  </a:ext>
                </a:extLst>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3"/>
                  </a:ext>
                </a:extLst>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4"/>
                  </a:ext>
                </a:extLst>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5"/>
                  </a:ext>
                </a:extLst>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6"/>
                  </a:ext>
                </a:extLst>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7"/>
                  </a:ext>
                </a:extLst>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8"/>
                  </a:ext>
                </a:extLst>
              </a:tr>
            </a:tbl>
          </a:graphicData>
        </a:graphic>
      </p:graphicFrame>
      <p:sp>
        <p:nvSpPr>
          <p:cNvPr id="75" name="正方形/長方形 74"/>
          <p:cNvSpPr/>
          <p:nvPr/>
        </p:nvSpPr>
        <p:spPr>
          <a:xfrm>
            <a:off x="4572000" y="2977258"/>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499992" y="5065192"/>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499992" y="2204864"/>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637817" y="2185170"/>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508289539"/>
              </p:ext>
            </p:extLst>
          </p:nvPr>
        </p:nvGraphicFramePr>
        <p:xfrm>
          <a:off x="271309" y="5299222"/>
          <a:ext cx="4176712" cy="971551"/>
        </p:xfrm>
        <a:graphic>
          <a:graphicData uri="http://schemas.openxmlformats.org/drawingml/2006/table">
            <a:tbl>
              <a:tblPr firstRow="1" bandRow="1">
                <a:tableStyleId>{5940675A-B579-460E-94D1-54222C63F5DA}</a:tableStyleId>
              </a:tblPr>
              <a:tblGrid>
                <a:gridCol w="410470">
                  <a:extLst>
                    <a:ext uri="{9D8B030D-6E8A-4147-A177-3AD203B41FA5}">
                      <a16:colId xmlns="" xmlns:a16="http://schemas.microsoft.com/office/drawing/2014/main" val="20000"/>
                    </a:ext>
                  </a:extLst>
                </a:gridCol>
                <a:gridCol w="684119">
                  <a:extLst>
                    <a:ext uri="{9D8B030D-6E8A-4147-A177-3AD203B41FA5}">
                      <a16:colId xmlns="" xmlns:a16="http://schemas.microsoft.com/office/drawing/2014/main" val="20001"/>
                    </a:ext>
                  </a:extLst>
                </a:gridCol>
                <a:gridCol w="615707">
                  <a:extLst>
                    <a:ext uri="{9D8B030D-6E8A-4147-A177-3AD203B41FA5}">
                      <a16:colId xmlns="" xmlns:a16="http://schemas.microsoft.com/office/drawing/2014/main" val="20002"/>
                    </a:ext>
                  </a:extLst>
                </a:gridCol>
                <a:gridCol w="522407">
                  <a:extLst>
                    <a:ext uri="{9D8B030D-6E8A-4147-A177-3AD203B41FA5}">
                      <a16:colId xmlns="" xmlns:a16="http://schemas.microsoft.com/office/drawing/2014/main" val="20003"/>
                    </a:ext>
                  </a:extLst>
                </a:gridCol>
                <a:gridCol w="648003">
                  <a:extLst>
                    <a:ext uri="{9D8B030D-6E8A-4147-A177-3AD203B41FA5}">
                      <a16:colId xmlns="" xmlns:a16="http://schemas.microsoft.com/office/drawing/2014/main" val="20004"/>
                    </a:ext>
                  </a:extLst>
                </a:gridCol>
                <a:gridCol w="720003">
                  <a:extLst>
                    <a:ext uri="{9D8B030D-6E8A-4147-A177-3AD203B41FA5}">
                      <a16:colId xmlns="" xmlns:a16="http://schemas.microsoft.com/office/drawing/2014/main" val="20005"/>
                    </a:ext>
                  </a:extLst>
                </a:gridCol>
                <a:gridCol w="576003">
                  <a:extLst>
                    <a:ext uri="{9D8B030D-6E8A-4147-A177-3AD203B41FA5}">
                      <a16:colId xmlns="" xmlns:a16="http://schemas.microsoft.com/office/drawing/2014/main" val="20006"/>
                    </a:ext>
                  </a:extLst>
                </a:gridCol>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 xmlns:a16="http://schemas.microsoft.com/office/drawing/2014/main" val="10000"/>
                  </a:ext>
                </a:extLst>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 xmlns:a16="http://schemas.microsoft.com/office/drawing/2014/main" val="10001"/>
                  </a:ext>
                </a:extLst>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 xmlns:a16="http://schemas.microsoft.com/office/drawing/2014/main" val="10002"/>
                  </a:ext>
                </a:extLst>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 xmlns:a16="http://schemas.microsoft.com/office/drawing/2014/main" val="10003"/>
                  </a:ext>
                </a:extLst>
              </a:tr>
            </a:tbl>
          </a:graphicData>
        </a:graphic>
      </p:graphicFrame>
      <p:sp>
        <p:nvSpPr>
          <p:cNvPr id="18" name="正方形/長方形 17"/>
          <p:cNvSpPr/>
          <p:nvPr/>
        </p:nvSpPr>
        <p:spPr>
          <a:xfrm>
            <a:off x="239962" y="2152910"/>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437162"/>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327973"/>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9" y="2780928"/>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44624"/>
            <a:ext cx="820891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47012566"/>
              </p:ext>
            </p:extLst>
          </p:nvPr>
        </p:nvGraphicFramePr>
        <p:xfrm>
          <a:off x="323528" y="2214156"/>
          <a:ext cx="8568952" cy="4251384"/>
        </p:xfrm>
        <a:graphic>
          <a:graphicData uri="http://schemas.openxmlformats.org/drawingml/2006/table">
            <a:tbl>
              <a:tblPr firstRow="1" bandRow="1">
                <a:tableStyleId>{5C22544A-7EE6-4342-B048-85BDC9FD1C3A}</a:tableStyleId>
              </a:tblPr>
              <a:tblGrid>
                <a:gridCol w="1872208">
                  <a:extLst>
                    <a:ext uri="{9D8B030D-6E8A-4147-A177-3AD203B41FA5}">
                      <a16:colId xmlns="" xmlns:a16="http://schemas.microsoft.com/office/drawing/2014/main" val="20000"/>
                    </a:ext>
                  </a:extLst>
                </a:gridCol>
                <a:gridCol w="3528392">
                  <a:extLst>
                    <a:ext uri="{9D8B030D-6E8A-4147-A177-3AD203B41FA5}">
                      <a16:colId xmlns="" xmlns:a16="http://schemas.microsoft.com/office/drawing/2014/main" val="20001"/>
                    </a:ext>
                  </a:extLst>
                </a:gridCol>
                <a:gridCol w="3168352">
                  <a:extLst>
                    <a:ext uri="{9D8B030D-6E8A-4147-A177-3AD203B41FA5}">
                      <a16:colId xmlns="" xmlns:a16="http://schemas.microsoft.com/office/drawing/2014/main" val="20002"/>
                    </a:ext>
                  </a:extLst>
                </a:gridCol>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0"/>
                  </a:ext>
                </a:extLst>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1"/>
                  </a:ext>
                </a:extLst>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2"/>
                  </a:ext>
                </a:extLst>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3"/>
                  </a:ext>
                </a:extLst>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4"/>
                  </a:ext>
                </a:extLst>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5"/>
                  </a:ext>
                </a:extLst>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6"/>
                  </a:ext>
                </a:extLst>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7"/>
                  </a:ext>
                </a:extLst>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8"/>
                  </a:ext>
                </a:extLst>
              </a:tr>
            </a:tbl>
          </a:graphicData>
        </a:graphic>
      </p:graphicFrame>
      <p:sp>
        <p:nvSpPr>
          <p:cNvPr id="10" name="正方形/長方形 9"/>
          <p:cNvSpPr/>
          <p:nvPr/>
        </p:nvSpPr>
        <p:spPr>
          <a:xfrm>
            <a:off x="7020272" y="1854116"/>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1926124"/>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1926124"/>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251520" y="485964"/>
            <a:ext cx="8640960" cy="1296144"/>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6144" y="35332"/>
            <a:ext cx="8308304"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484548" y="2636912"/>
            <a:ext cx="2337213"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研究所生命機能科学研究　</a:t>
            </a:r>
          </a:p>
          <a:p>
            <a:pPr eaLnBrk="1" hangingPunct="1">
              <a:spcBef>
                <a:spcPct val="0"/>
              </a:spcBef>
              <a:buFontTx/>
              <a:buNone/>
              <a:defRPr/>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センター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医薬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基盤研究所</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など世界トップレ</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ベル</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の大学・研究機関が立地し</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、一体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・医療関連分野のクラスター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337213"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）がサービス</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271364" y="4620761"/>
            <a:ext cx="3607576"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271364" y="5469031"/>
            <a:ext cx="360871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19" y="476672"/>
            <a:ext cx="8570242"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確立し、わが国に</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pic>
        <p:nvPicPr>
          <p:cNvPr id="26" name="Picture 67" descr="E:\My Documents\My Pictures\医薬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8" descr="E:\My Documents\My Pictures\リチウ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45287"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i5627699\Desktop\グラ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68" y="4801017"/>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0576" y="44624"/>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8"/>
          <p:cNvSpPr txBox="1">
            <a:spLocks noChangeArrowheads="1"/>
          </p:cNvSpPr>
          <p:nvPr/>
        </p:nvSpPr>
        <p:spPr bwMode="auto">
          <a:xfrm>
            <a:off x="5004048" y="2065091"/>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186928" y="3865155"/>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sp>
        <p:nvSpPr>
          <p:cNvPr id="9" name="テキスト ボックス 2"/>
          <p:cNvSpPr txBox="1">
            <a:spLocks noChangeArrowheads="1"/>
          </p:cNvSpPr>
          <p:nvPr/>
        </p:nvSpPr>
        <p:spPr bwMode="auto">
          <a:xfrm>
            <a:off x="7660697" y="3839619"/>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10753" y="3864188"/>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085384" y="2351898"/>
            <a:ext cx="382838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560614" y="3229737"/>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04048" y="4221088"/>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en-US" altLang="ja-JP" sz="1050" dirty="0" smtClean="0">
                  <a:solidFill>
                    <a:srgbClr val="000000"/>
                  </a:solidFill>
                  <a:latin typeface="Meiryo UI" pitchFamily="50" charset="-128"/>
                  <a:ea typeface="Meiryo UI" pitchFamily="50" charset="-128"/>
                  <a:cs typeface="Meiryo UI" pitchFamily="50" charset="-128"/>
                </a:rPr>
                <a:t>201</a:t>
              </a:r>
              <a:r>
                <a:rPr lang="en-US" altLang="ja-JP" sz="1050" dirty="0">
                  <a:solidFill>
                    <a:srgbClr val="000000"/>
                  </a:solidFill>
                  <a:latin typeface="Meiryo UI" pitchFamily="50" charset="-128"/>
                  <a:ea typeface="Meiryo UI" pitchFamily="50" charset="-128"/>
                  <a:cs typeface="Meiryo UI" pitchFamily="50" charset="-128"/>
                </a:rPr>
                <a:t>5</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ja-JP" altLang="en-US" sz="1050" dirty="0" smtClean="0">
                  <a:solidFill>
                    <a:srgbClr val="000000"/>
                  </a:solidFill>
                  <a:latin typeface="Meiryo UI" pitchFamily="50" charset="-128"/>
                  <a:ea typeface="Meiryo UI" pitchFamily="50" charset="-128"/>
                  <a:cs typeface="Meiryo UI" pitchFamily="50" charset="-128"/>
                </a:rPr>
                <a:t>・</a:t>
              </a:r>
              <a:r>
                <a:rPr lang="en-US" altLang="ja-JP" sz="1050" dirty="0" smtClean="0">
                  <a:solidFill>
                    <a:srgbClr val="000000"/>
                  </a:solidFill>
                  <a:latin typeface="Meiryo UI" pitchFamily="50" charset="-128"/>
                  <a:ea typeface="Meiryo UI" pitchFamily="50" charset="-128"/>
                  <a:cs typeface="Meiryo UI" pitchFamily="50" charset="-128"/>
                </a:rPr>
                <a:t>201</a:t>
              </a:r>
              <a:r>
                <a:rPr lang="en-US" altLang="ja-JP" sz="1050" dirty="0">
                  <a:solidFill>
                    <a:srgbClr val="000000"/>
                  </a:solidFill>
                  <a:latin typeface="Meiryo UI" pitchFamily="50" charset="-128"/>
                  <a:ea typeface="Meiryo UI" pitchFamily="50" charset="-128"/>
                  <a:cs typeface="Meiryo UI" pitchFamily="50" charset="-128"/>
                </a:rPr>
                <a:t>5</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19960"/>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251520" y="2348880"/>
            <a:ext cx="4699859"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　　</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行う寄附や社会的投資等を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238474" y="2044899"/>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338934" y="2081486"/>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sp>
        <p:nvSpPr>
          <p:cNvPr id="24" name="テキスト ボックス 8"/>
          <p:cNvSpPr txBox="1">
            <a:spLocks noChangeArrowheads="1"/>
          </p:cNvSpPr>
          <p:nvPr/>
        </p:nvSpPr>
        <p:spPr bwMode="auto">
          <a:xfrm>
            <a:off x="235626" y="4616634"/>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29150620"/>
              </p:ext>
            </p:extLst>
          </p:nvPr>
        </p:nvGraphicFramePr>
        <p:xfrm>
          <a:off x="282271" y="3600472"/>
          <a:ext cx="4669108" cy="836640"/>
        </p:xfrm>
        <a:graphic>
          <a:graphicData uri="http://schemas.openxmlformats.org/drawingml/2006/table">
            <a:tbl>
              <a:tblPr firstRow="1" bandRow="1">
                <a:tableStyleId>{5940675A-B579-460E-94D1-54222C63F5DA}</a:tableStyleId>
              </a:tblPr>
              <a:tblGrid>
                <a:gridCol w="564652">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1152128">
                  <a:extLst>
                    <a:ext uri="{9D8B030D-6E8A-4147-A177-3AD203B41FA5}">
                      <a16:colId xmlns="" xmlns:a16="http://schemas.microsoft.com/office/drawing/2014/main" val="20004"/>
                    </a:ext>
                  </a:extLst>
                </a:gridCol>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 xmlns:a16="http://schemas.microsoft.com/office/drawing/2014/main" val="10000"/>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extLst>
                  <a:ext uri="{0D108BD9-81ED-4DB2-BD59-A6C34878D82A}">
                    <a16:rowId xmlns="" xmlns:a16="http://schemas.microsoft.com/office/drawing/2014/main" val="10001"/>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 xmlns:a16="http://schemas.microsoft.com/office/drawing/2014/main" val="10002"/>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 xmlns:a16="http://schemas.microsoft.com/office/drawing/2014/main" val="10003"/>
                  </a:ext>
                </a:extLst>
              </a:tr>
            </a:tbl>
          </a:graphicData>
        </a:graphic>
      </p:graphicFrame>
      <p:sp>
        <p:nvSpPr>
          <p:cNvPr id="27" name="テキスト ボックス 8"/>
          <p:cNvSpPr txBox="1">
            <a:spLocks noChangeArrowheads="1"/>
          </p:cNvSpPr>
          <p:nvPr/>
        </p:nvSpPr>
        <p:spPr bwMode="auto">
          <a:xfrm>
            <a:off x="248842" y="3327603"/>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a:t>
            </a:r>
            <a:r>
              <a:rPr lang="ja-JP" altLang="en-US" sz="1050" b="1"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en-US" altLang="ja-JP" sz="1050" b="1" dirty="0" smtClean="0">
                <a:solidFill>
                  <a:srgbClr val="000000"/>
                </a:solidFill>
                <a:latin typeface="Meiryo UI" panose="020B0604030504040204" pitchFamily="50" charset="-128"/>
                <a:ea typeface="Meiryo UI" panose="020B0604030504040204" pitchFamily="50" charset="-128"/>
                <a:cs typeface="Meiryo UI" pitchFamily="50" charset="-128"/>
              </a:rPr>
              <a:t>201</a:t>
            </a:r>
            <a:r>
              <a:rPr lang="en-US" altLang="ja-JP" sz="1050" b="1" dirty="0">
                <a:solidFill>
                  <a:srgbClr val="000000"/>
                </a:solidFill>
                <a:latin typeface="Meiryo UI" panose="020B0604030504040204" pitchFamily="50" charset="-128"/>
                <a:ea typeface="Meiryo UI" panose="020B0604030504040204" pitchFamily="50" charset="-128"/>
                <a:cs typeface="Meiryo UI" pitchFamily="50" charset="-128"/>
              </a:rPr>
              <a:t>4</a:t>
            </a:r>
            <a:r>
              <a:rPr lang="ja-JP" altLang="en-US" sz="1050" b="1" dirty="0" smtClean="0">
                <a:solidFill>
                  <a:srgbClr val="000000"/>
                </a:solidFill>
                <a:latin typeface="ＭＳ Ｐゴシック" pitchFamily="50" charset="-128"/>
                <a:ea typeface="Meiryo UI" pitchFamily="50" charset="-128"/>
                <a:cs typeface="Meiryo UI" pitchFamily="50" charset="-128"/>
              </a:rPr>
              <a:t>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614599" y="4424412"/>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1034770" y="6597352"/>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273772" y="5127108"/>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594252" y="5158294"/>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442124" y="5178097"/>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07373" y="5044534"/>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146756" y="5280883"/>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329446" y="5188550"/>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73772" y="476672"/>
            <a:ext cx="864000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pic>
        <p:nvPicPr>
          <p:cNvPr id="40" name="Picture 20" descr="C:\Users\i4350461\Desktop\大阪の歴史\「天下の台所」のにぎわい（大阪城天守閣蔵）.bmp"/>
          <p:cNvPicPr>
            <a:picLocks noChangeAspect="1" noChangeArrowheads="1"/>
          </p:cNvPicPr>
          <p:nvPr/>
        </p:nvPicPr>
        <p:blipFill>
          <a:blip r:embed="rId4" cstate="print">
            <a:extLst>
              <a:ext uri="{28A0092B-C50C-407E-A947-70E740481C1C}">
                <a14:useLocalDpi xmlns:a14="http://schemas.microsoft.com/office/drawing/2010/main" val="0"/>
              </a:ext>
            </a:extLst>
          </a:blip>
          <a:srcRect t="10167"/>
          <a:stretch>
            <a:fillRect/>
          </a:stretch>
        </p:blipFill>
        <p:spPr bwMode="auto">
          <a:xfrm>
            <a:off x="5085384" y="2910529"/>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C:\Users\i4350461\Desktop\大阪の歴史\大阪万国博覧会（大阪府ホームページ）.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0873" y="2899582"/>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1634" y="2918437"/>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1" y="594480"/>
            <a:ext cx="2267744"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597612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476673"/>
            <a:ext cx="1584000" cy="6381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360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5310168" y="1826736"/>
            <a:ext cx="1800000" cy="252000"/>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5526"/>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12160"/>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36212" y="4855634"/>
            <a:ext cx="324000" cy="144000"/>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fontAlgn="base">
              <a:lnSpc>
                <a:spcPts val="1300"/>
              </a:lnSpc>
              <a:spcBef>
                <a:spcPct val="0"/>
              </a:spcBef>
              <a:spcAft>
                <a:spcPct val="0"/>
              </a:spcAft>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043608" y="5328000"/>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122266" y="5328000"/>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286789" y="5301208"/>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532000"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35200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254616"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sp>
        <p:nvSpPr>
          <p:cNvPr id="81" name="二等辺三角形 80"/>
          <p:cNvSpPr/>
          <p:nvPr/>
        </p:nvSpPr>
        <p:spPr>
          <a:xfrm rot="10800000">
            <a:off x="1043608"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122265"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286789"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768752"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
        <p:nvSpPr>
          <p:cNvPr id="10" name="L 字 9"/>
          <p:cNvSpPr/>
          <p:nvPr/>
        </p:nvSpPr>
        <p:spPr>
          <a:xfrm>
            <a:off x="257312" y="432000"/>
            <a:ext cx="5796000" cy="4845503"/>
          </a:xfrm>
          <a:prstGeom prst="corner">
            <a:avLst>
              <a:gd name="adj1" fmla="val 37812"/>
              <a:gd name="adj2" fmla="val 9265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8895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5356226"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514516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25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zh-CN"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zh-CN"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の開催を見据え、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大阪における「スマートシティ戦略（仮称）」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について検討を進める。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780065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a:t>
            </a:r>
            <a:r>
              <a:rPr lang="ja-JP" altLang="en-US" b="1" dirty="0">
                <a:solidFill>
                  <a:schemeClr val="tx1"/>
                </a:solidFill>
                <a:latin typeface="Meiryo UI" panose="020B0604030504040204" pitchFamily="50" charset="-128"/>
                <a:ea typeface="Meiryo UI" panose="020B0604030504040204" pitchFamily="50" charset="-128"/>
              </a:rPr>
              <a:t>や特区</a:t>
            </a:r>
            <a:r>
              <a:rPr lang="ja-JP" altLang="en-US" b="1" dirty="0">
                <a:solidFill>
                  <a:prstClr val="black"/>
                </a:solidFill>
                <a:latin typeface="Meiryo UI" panose="020B0604030504040204" pitchFamily="50" charset="-128"/>
                <a:ea typeface="Meiryo UI" panose="020B0604030504040204" pitchFamily="50" charset="-128"/>
              </a:rPr>
              <a:t>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038152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60" y="4359046"/>
            <a:ext cx="2440545" cy="2382322"/>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646" y="4359047"/>
            <a:ext cx="2438062" cy="2382321"/>
          </a:xfrm>
          <a:prstGeom prst="rect">
            <a:avLst/>
          </a:prstGeom>
        </p:spPr>
      </p:pic>
      <p:sp>
        <p:nvSpPr>
          <p:cNvPr id="3" name="正方形/長方形 2"/>
          <p:cNvSpPr/>
          <p:nvPr/>
        </p:nvSpPr>
        <p:spPr>
          <a:xfrm>
            <a:off x="251520" y="116632"/>
            <a:ext cx="2630722" cy="369332"/>
          </a:xfrm>
          <a:prstGeom prst="rect">
            <a:avLst/>
          </a:prstGeom>
        </p:spPr>
        <p:txBody>
          <a:bodyPr wrap="squar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1" y="908720"/>
            <a:ext cx="8664250" cy="864000"/>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51521" y="436533"/>
            <a:ext cx="374441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1520" y="2060848"/>
            <a:ext cx="8712968" cy="1077218"/>
          </a:xfrm>
          <a:prstGeom prst="rect">
            <a:avLst/>
          </a:prstGeom>
        </p:spPr>
        <p:txBody>
          <a:bodyPr wrap="square">
            <a:spAutoFit/>
          </a:bodyP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道路である大和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とする高速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道路ネットワーク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近畿圏の高速道路料金の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シームレス化に向け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、対距離料金を基本と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した料金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体系を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3302694"/>
            <a:ext cx="4938188" cy="830997"/>
          </a:xfrm>
          <a:prstGeom prst="rect">
            <a:avLst/>
          </a:prstGeom>
          <a:ln>
            <a:solidFill>
              <a:schemeClr val="tx1"/>
            </a:solidFill>
          </a:ln>
        </p:spPr>
        <p:txBody>
          <a:bodyPr wrap="square">
            <a:spAutoFit/>
          </a:bodyPr>
          <a:lstStyle/>
          <a:p>
            <a:pPr fontAlgn="auto">
              <a:spcBef>
                <a:spcPts val="0"/>
              </a:spcBef>
              <a:spcAft>
                <a:spcPts val="0"/>
              </a:spcAf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線延伸部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再生環状道路の整備を進め、都心部で慢性的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427984" y="18448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18</a:t>
            </a:fld>
            <a:endParaRPr lang="ja-JP" altLang="en-US" sz="1200" dirty="0">
              <a:solidFill>
                <a:prstClr val="black"/>
              </a:solidFill>
            </a:endParaRPr>
          </a:p>
        </p:txBody>
      </p:sp>
      <p:sp>
        <p:nvSpPr>
          <p:cNvPr id="32" name="タイトル 1"/>
          <p:cNvSpPr txBox="1">
            <a:spLocks/>
          </p:cNvSpPr>
          <p:nvPr/>
        </p:nvSpPr>
        <p:spPr>
          <a:xfrm>
            <a:off x="251520" y="4365104"/>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首都圏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2757456" y="4365104"/>
            <a:ext cx="560044"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中部圏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0374" y="3318523"/>
            <a:ext cx="3359140" cy="3299036"/>
          </a:xfrm>
          <a:prstGeom prst="rect">
            <a:avLst/>
          </a:prstGeom>
        </p:spPr>
      </p:pic>
      <p:sp>
        <p:nvSpPr>
          <p:cNvPr id="36" name="四角形吹き出し 102"/>
          <p:cNvSpPr/>
          <p:nvPr/>
        </p:nvSpPr>
        <p:spPr>
          <a:xfrm>
            <a:off x="6133801" y="3609396"/>
            <a:ext cx="644233" cy="173984"/>
          </a:xfrm>
          <a:prstGeom prst="wedgeRectCallout">
            <a:avLst>
              <a:gd name="adj1" fmla="val -582"/>
              <a:gd name="adj2" fmla="val 17065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2018年3月開通</a:t>
            </a:r>
          </a:p>
        </p:txBody>
      </p:sp>
      <p:sp>
        <p:nvSpPr>
          <p:cNvPr id="37" name="四角形吹き出し 102"/>
          <p:cNvSpPr/>
          <p:nvPr/>
        </p:nvSpPr>
        <p:spPr>
          <a:xfrm>
            <a:off x="7007653" y="3494943"/>
            <a:ext cx="757805" cy="173984"/>
          </a:xfrm>
          <a:prstGeom prst="wedgeRectCallout">
            <a:avLst>
              <a:gd name="adj1" fmla="val -22564"/>
              <a:gd name="adj2" fmla="val 189285"/>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2017年12月開通</a:t>
            </a:r>
          </a:p>
        </p:txBody>
      </p:sp>
      <p:sp>
        <p:nvSpPr>
          <p:cNvPr id="38" name="二等辺三角形 37"/>
          <p:cNvSpPr/>
          <p:nvPr/>
        </p:nvSpPr>
        <p:spPr>
          <a:xfrm rot="11835011">
            <a:off x="7983312" y="3767457"/>
            <a:ext cx="74650" cy="260361"/>
          </a:xfrm>
          <a:prstGeom prst="triangle">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sp>
        <p:nvSpPr>
          <p:cNvPr id="39" name="四角形吹き出し 102"/>
          <p:cNvSpPr/>
          <p:nvPr/>
        </p:nvSpPr>
        <p:spPr>
          <a:xfrm>
            <a:off x="7830636" y="3603748"/>
            <a:ext cx="780127" cy="173984"/>
          </a:xfrm>
          <a:prstGeom prst="wedgeRectCallout">
            <a:avLst>
              <a:gd name="adj1" fmla="val 40214"/>
              <a:gd name="adj2" fmla="val 125684"/>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2023年</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開通</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予定</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0" name="四角形吹き出し 39"/>
          <p:cNvSpPr/>
          <p:nvPr/>
        </p:nvSpPr>
        <p:spPr>
          <a:xfrm>
            <a:off x="7081496" y="4117054"/>
            <a:ext cx="999382" cy="231980"/>
          </a:xfrm>
          <a:prstGeom prst="wedgeRectCallout">
            <a:avLst>
              <a:gd name="adj1" fmla="val -10278"/>
              <a:gd name="adj2" fmla="val 161825"/>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年度事業化</a:t>
            </a:r>
            <a:endParaRPr lang="ja-JP" altLang="en-US" sz="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四角形吹き出し 40"/>
          <p:cNvSpPr/>
          <p:nvPr/>
        </p:nvSpPr>
        <p:spPr>
          <a:xfrm>
            <a:off x="7306266" y="5268847"/>
            <a:ext cx="765086" cy="231980"/>
          </a:xfrm>
          <a:prstGeom prst="wedgeRectCallout">
            <a:avLst>
              <a:gd name="adj1" fmla="val -32712"/>
              <a:gd name="adj2" fmla="val -142109"/>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大和川線</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年度開通予定</a:t>
            </a:r>
          </a:p>
        </p:txBody>
      </p:sp>
      <p:sp>
        <p:nvSpPr>
          <p:cNvPr id="42" name="四角形吹き出し 102"/>
          <p:cNvSpPr/>
          <p:nvPr/>
        </p:nvSpPr>
        <p:spPr>
          <a:xfrm>
            <a:off x="8128168" y="5703288"/>
            <a:ext cx="662483" cy="173984"/>
          </a:xfrm>
          <a:prstGeom prst="wedgeRectCallout">
            <a:avLst>
              <a:gd name="adj1" fmla="val -52340"/>
              <a:gd name="adj2" fmla="val -9514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2017年8月開通</a:t>
            </a:r>
          </a:p>
        </p:txBody>
      </p:sp>
      <p:sp>
        <p:nvSpPr>
          <p:cNvPr id="43" name="四角形吹き出し 102"/>
          <p:cNvSpPr/>
          <p:nvPr/>
        </p:nvSpPr>
        <p:spPr>
          <a:xfrm>
            <a:off x="5520756" y="5036867"/>
            <a:ext cx="1080917" cy="231980"/>
          </a:xfrm>
          <a:prstGeom prst="wedgeRectCallout">
            <a:avLst>
              <a:gd name="adj1" fmla="val 10031"/>
              <a:gd name="adj2" fmla="val -134653"/>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大阪湾岸道路西伸部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a:p>
            <a:pPr algn="ctr" defTabSz="-636">
              <a:lnSpc>
                <a:spcPct val="114000"/>
              </a:lnSpc>
              <a:tabLst>
                <a:tab pos="2700074" algn="ctr"/>
                <a:tab pos="5400149" algn="r"/>
              </a:tabLst>
            </a:pPr>
            <a:r>
              <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2016年</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事業化</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4" name="四角形吹き出し 102"/>
          <p:cNvSpPr/>
          <p:nvPr/>
        </p:nvSpPr>
        <p:spPr>
          <a:xfrm>
            <a:off x="5795725" y="5918066"/>
            <a:ext cx="652335" cy="173984"/>
          </a:xfrm>
          <a:prstGeom prst="wedgeRectCallout">
            <a:avLst>
              <a:gd name="adj1" fmla="val 53209"/>
              <a:gd name="adj2" fmla="val 123198"/>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2017年3月</a:t>
            </a:r>
            <a:r>
              <a:rPr lang="ja-JP" altLang="en-US"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接続</a:t>
            </a:r>
            <a:endPar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5" name="四角形吹き出し 44"/>
          <p:cNvSpPr/>
          <p:nvPr/>
        </p:nvSpPr>
        <p:spPr>
          <a:xfrm>
            <a:off x="8168377" y="4100446"/>
            <a:ext cx="706198" cy="231980"/>
          </a:xfrm>
          <a:prstGeom prst="wedgeRectCallout">
            <a:avLst>
              <a:gd name="adj1" fmla="val -27380"/>
              <a:gd name="adj2" fmla="val 163478"/>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大和北道路</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grpSp>
        <p:nvGrpSpPr>
          <p:cNvPr id="46" name="グループ化 45"/>
          <p:cNvGrpSpPr/>
          <p:nvPr/>
        </p:nvGrpSpPr>
        <p:grpSpPr>
          <a:xfrm>
            <a:off x="8291575" y="4622654"/>
            <a:ext cx="510098" cy="271994"/>
            <a:chOff x="8297925" y="4622654"/>
            <a:chExt cx="510098" cy="271994"/>
          </a:xfrm>
        </p:grpSpPr>
        <p:sp>
          <p:nvSpPr>
            <p:cNvPr id="47" name="四角形吹き出し 46"/>
            <p:cNvSpPr/>
            <p:nvPr/>
          </p:nvSpPr>
          <p:spPr>
            <a:xfrm>
              <a:off x="8297925" y="4748988"/>
              <a:ext cx="510098" cy="145660"/>
            </a:xfrm>
            <a:prstGeom prst="wedgeRectCallout">
              <a:avLst>
                <a:gd name="adj1" fmla="val -30005"/>
                <a:gd name="adj2" fmla="val -22344"/>
              </a:avLst>
            </a:prstGeom>
            <a:ln w="6350">
              <a:no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endParaRPr lang="en-US" altLang="ja-JP" sz="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15010500" flipV="1">
              <a:off x="8251810" y="4688932"/>
              <a:ext cx="212885" cy="80330"/>
            </a:xfrm>
            <a:prstGeom prst="triangle">
              <a:avLst/>
            </a:prstGeom>
            <a:ln w="6350">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grpSp>
      <p:sp>
        <p:nvSpPr>
          <p:cNvPr id="61" name="タイトル 1"/>
          <p:cNvSpPr txBox="1">
            <a:spLocks/>
          </p:cNvSpPr>
          <p:nvPr/>
        </p:nvSpPr>
        <p:spPr>
          <a:xfrm>
            <a:off x="5470374" y="3318523"/>
            <a:ext cx="731582" cy="250480"/>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四角形吹き出し 64"/>
          <p:cNvSpPr/>
          <p:nvPr/>
        </p:nvSpPr>
        <p:spPr>
          <a:xfrm>
            <a:off x="5500354" y="4216104"/>
            <a:ext cx="706198" cy="231980"/>
          </a:xfrm>
          <a:prstGeom prst="wedgeRectCallout">
            <a:avLst>
              <a:gd name="adj1" fmla="val -5800"/>
              <a:gd name="adj2" fmla="val 110922"/>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神戸西</a:t>
            </a: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BP</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spTree>
    <p:extLst>
      <p:ext uri="{BB962C8B-B14F-4D97-AF65-F5344CB8AC3E}">
        <p14:creationId xmlns:p14="http://schemas.microsoft.com/office/powerpoint/2010/main" val="189272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6455383" y="116632"/>
            <a:ext cx="827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latin typeface="Meiryo UI" pitchFamily="50" charset="-128"/>
                <a:ea typeface="Meiryo UI" pitchFamily="50" charset="-128"/>
                <a:cs typeface="Meiryo UI" pitchFamily="50" charset="-128"/>
              </a:rPr>
              <a:t>【</a:t>
            </a:r>
            <a:r>
              <a:rPr lang="ja-JP" altLang="en-US" sz="900" b="1" dirty="0" smtClean="0">
                <a:latin typeface="Meiryo UI" pitchFamily="50" charset="-128"/>
                <a:ea typeface="Meiryo UI" pitchFamily="50" charset="-128"/>
                <a:cs typeface="Meiryo UI" pitchFamily="50" charset="-128"/>
              </a:rPr>
              <a:t>なにわ筋線</a:t>
            </a:r>
            <a:r>
              <a:rPr lang="en-US" altLang="ja-JP" sz="900" b="1" dirty="0" smtClean="0">
                <a:latin typeface="Meiryo UI" pitchFamily="50" charset="-128"/>
                <a:ea typeface="Meiryo UI" pitchFamily="50" charset="-128"/>
                <a:cs typeface="Meiryo UI" pitchFamily="50" charset="-128"/>
              </a:rPr>
              <a:t>】</a:t>
            </a:r>
            <a:endParaRPr lang="ja-JP" altLang="en-US" sz="900" b="1" dirty="0">
              <a:latin typeface="Meiryo UI" pitchFamily="50" charset="-128"/>
              <a:ea typeface="Meiryo UI" pitchFamily="50" charset="-128"/>
              <a:cs typeface="Meiryo UI" pitchFamily="50" charset="-128"/>
            </a:endParaRPr>
          </a:p>
        </p:txBody>
      </p:sp>
      <p:sp>
        <p:nvSpPr>
          <p:cNvPr id="30" name="正方形/長方形 29"/>
          <p:cNvSpPr/>
          <p:nvPr/>
        </p:nvSpPr>
        <p:spPr>
          <a:xfrm>
            <a:off x="251520" y="1590472"/>
            <a:ext cx="5760640" cy="1046440"/>
          </a:xfrm>
          <a:prstGeom prst="rect">
            <a:avLst/>
          </a:prstGeom>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関空アクセス改善にも資するなにわ筋線の整備など鉄道ネットワークの充実強化を目指すと共に、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リニア中央新幹線や北陸新幹線、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万博開催・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誘致等、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流れに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大きな変化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をもたらす要素を踏まえ、ネットワークの充実・利便性向上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等の観点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から公共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交通戦略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の見直しを検討する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2681044"/>
            <a:ext cx="5993042" cy="1107996"/>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〇関西エアポート株式会社による関西３空港一体運営開始（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51520" y="3769419"/>
            <a:ext cx="8640960" cy="646331"/>
          </a:xfrm>
          <a:prstGeom prst="rect">
            <a:avLst/>
          </a:prstGeom>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運営のなかで関西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251521" y="4622065"/>
            <a:ext cx="8640960" cy="1831271"/>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○阪神港が国際コンテナ戦略港湾に選定（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○阪神港の港湾運営会社「阪神国際港湾株式会社」設立（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府市で連携可能な施策」の協議・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調整や「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広域で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の港湾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管理のあり方」を検討する場として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港湾局長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をトップ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大阪港湾連携会議」を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）、府市間で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の施策について連携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51520" y="6093296"/>
            <a:ext cx="8640960" cy="646331"/>
          </a:xfrm>
          <a:prstGeom prst="rect">
            <a:avLst/>
          </a:prstGeom>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19</a:t>
            </a:fld>
            <a:endParaRPr lang="ja-JP" altLang="en-US" sz="1200" dirty="0"/>
          </a:p>
        </p:txBody>
      </p:sp>
      <p:sp>
        <p:nvSpPr>
          <p:cNvPr id="14" name="正方形/長方形 13"/>
          <p:cNvSpPr/>
          <p:nvPr/>
        </p:nvSpPr>
        <p:spPr>
          <a:xfrm>
            <a:off x="251520" y="138534"/>
            <a:ext cx="6480720" cy="1446550"/>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鉄道ネットワークの充実・機能強化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年策定）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の推進（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戦略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大阪急行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延伸（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モノレール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延伸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なにわ筋線（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年春開業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東線の全線開業（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〇大阪市営地下鉄の株式会社化（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479760" y="426475"/>
            <a:ext cx="2052680" cy="2986086"/>
            <a:chOff x="5076058" y="2367153"/>
            <a:chExt cx="2927750" cy="4302207"/>
          </a:xfrm>
        </p:grpSpPr>
        <p:pic>
          <p:nvPicPr>
            <p:cNvPr id="2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96"/>
            <a:stretch/>
          </p:blipFill>
          <p:spPr bwMode="auto">
            <a:xfrm>
              <a:off x="5076058" y="2367153"/>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7344344" y="4077200"/>
              <a:ext cx="324000" cy="116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ＪＲ・南海</a:t>
              </a:r>
              <a:endParaRPr kumimoji="1" lang="en-US" altLang="ja-JP" sz="7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共同営業区間</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7344344" y="5265312"/>
              <a:ext cx="324000" cy="104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南海営業区間</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5868144" y="4905273"/>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ＪＲ営業区間</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5089936" y="3639101"/>
              <a:ext cx="1149004" cy="366287"/>
            </a:xfrm>
            <a:prstGeom prst="rect">
              <a:avLst/>
            </a:prstGeom>
            <a:solidFill>
              <a:schemeClr val="bg1"/>
            </a:solidFill>
            <a:ln w="25400">
              <a:solidFill>
                <a:srgbClr val="FF0000">
                  <a:alpha val="96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700" b="1" dirty="0" smtClean="0">
                  <a:solidFill>
                    <a:schemeClr val="tx1"/>
                  </a:solidFill>
                  <a:latin typeface="Meiryo UI" panose="020B0604030504040204" pitchFamily="50" charset="-128"/>
                  <a:ea typeface="Meiryo UI" panose="020B0604030504040204" pitchFamily="50" charset="-128"/>
                </a:rPr>
                <a:t>なにわ筋連絡線の検討調査</a:t>
              </a:r>
              <a:endParaRPr kumimoji="1" lang="ja-JP" altLang="en-US" sz="700" b="1"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576432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160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79712"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556898"/>
            <a:ext cx="8640960" cy="864000"/>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251520"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11" name="正方形/長方形 10"/>
          <p:cNvSpPr/>
          <p:nvPr/>
        </p:nvSpPr>
        <p:spPr>
          <a:xfrm>
            <a:off x="251521" y="1484784"/>
            <a:ext cx="9252000" cy="200054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安全・危機管理機能の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○大規模災害への対応力強化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○大阪府・大阪市消防学校の一体的運用＜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○府内消防本部の広域化・連携強化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消防本部の広域化（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指令共同運用（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の消防力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強化のための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勉強会・・・府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と市町村で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構成する勉強会における検討結果取りまとめ（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大阪府消防広域化推進計画の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再策定（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1520" y="3356992"/>
            <a:ext cx="8640960" cy="707886"/>
          </a:xfrm>
          <a:prstGeom prst="rect">
            <a:avLst/>
          </a:prstGeom>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○大阪府・大阪市副首都推進局を中心に、副首都としてあるべき消防・防災機能の検討を進める。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〇広域化推進計画に沿って、府内１ブロック化を将来像とし、段階的な広域化の組み合わせを提示。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365104"/>
            <a:ext cx="8640960" cy="120032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◆公衆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月に大阪府・大阪市の共同により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○新研究所における精度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管理・健康危機管理対応の専門部署の設置や専門家の養成、大阪大学との連携大学院</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の開設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や共同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機関との連携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強化などの機能強化の取組み</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4319" y="5522033"/>
            <a:ext cx="8640960" cy="892552"/>
          </a:xfrm>
          <a:prstGeom prst="rect">
            <a:avLst/>
          </a:prstGeom>
          <a:ln>
            <a:solidFill>
              <a:schemeClr val="tx1"/>
            </a:solidFill>
          </a:ln>
        </p:spPr>
        <p:txBody>
          <a:bodyPr wrap="square">
            <a:spAutoFit/>
          </a:bodyPr>
          <a:lstStyle/>
          <a:p>
            <a:pPr>
              <a:spcBef>
                <a:spcPts val="0"/>
              </a:spcBef>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○統合の効果や独法化のメリットを活かしつつ、健康危機事象への対応力強化、学術分野・産業界への支援・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連携体制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の確立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等、西日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本の中核的な地方衛生研究所に相応しい機能を備えた研究所づくりを推進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機能が最大限発揮できるよう一元化施設を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年度予定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20</a:t>
            </a:r>
            <a:endParaRPr lang="ja-JP" altLang="en-US" sz="1200" dirty="0"/>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628800"/>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0131" y="1628800"/>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952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126717330"/>
              </p:ext>
            </p:extLst>
          </p:nvPr>
        </p:nvGraphicFramePr>
        <p:xfrm>
          <a:off x="251520" y="1252344"/>
          <a:ext cx="8608234" cy="2575560"/>
        </p:xfrm>
        <a:graphic>
          <a:graphicData uri="http://schemas.openxmlformats.org/drawingml/2006/table">
            <a:tbl>
              <a:tblPr firstRow="1" bandRow="1">
                <a:tableStyleId>{5940675A-B579-460E-94D1-54222C63F5DA}</a:tableStyleId>
              </a:tblPr>
              <a:tblGrid>
                <a:gridCol w="849640">
                  <a:extLst>
                    <a:ext uri="{9D8B030D-6E8A-4147-A177-3AD203B41FA5}">
                      <a16:colId xmlns="" xmlns:a16="http://schemas.microsoft.com/office/drawing/2014/main" val="20000"/>
                    </a:ext>
                  </a:extLst>
                </a:gridCol>
                <a:gridCol w="7758594">
                  <a:extLst>
                    <a:ext uri="{9D8B030D-6E8A-4147-A177-3AD203B41FA5}">
                      <a16:colId xmlns="" xmlns:a16="http://schemas.microsoft.com/office/drawing/2014/main" val="20001"/>
                    </a:ext>
                  </a:extLst>
                </a:gridCol>
              </a:tblGrid>
              <a:tr h="215856">
                <a:tc>
                  <a:txBody>
                    <a:bodyPr/>
                    <a:lstStyle/>
                    <a:p>
                      <a:pPr algn="ctr"/>
                      <a:r>
                        <a:rPr kumimoji="1" lang="ja-JP" altLang="en-US" sz="13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 xmlns:a16="http://schemas.microsoft.com/office/drawing/2014/main" val="10000"/>
                  </a:ext>
                </a:extLst>
              </a:tr>
              <a:tr h="613485">
                <a:tc>
                  <a:txBody>
                    <a:bodyPr/>
                    <a:lstStyle/>
                    <a:p>
                      <a:pPr algn="ctr"/>
                      <a:r>
                        <a:rPr kumimoji="1" lang="ja-JP" altLang="en-US" sz="13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（公共施設等運営権制度導入関連議案は審議未了により廃案（</a:t>
                      </a:r>
                      <a:r>
                        <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大阪市が「改正水道法の適用による</a:t>
                      </a:r>
                      <a:r>
                        <a:rPr kumimoji="1" lang="en-US" altLang="ja-JP" sz="12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12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管路更新事業と水道基盤強化方策について（素案）」を公表</a:t>
                      </a:r>
                      <a:endPar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1"/>
                  </a:ext>
                </a:extLst>
              </a:tr>
              <a:tr h="613485">
                <a:tc>
                  <a:txBody>
                    <a:bodyPr/>
                    <a:lstStyle/>
                    <a:p>
                      <a:pPr algn="ctr"/>
                      <a:r>
                        <a:rPr kumimoji="1" lang="ja-JP" altLang="en-US" sz="13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b="1" u="none" strike="sng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月に設立した新会社（クリアウォーター</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㈱）を受託者とする大阪市の下水道施設</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の運転維持管理の包括委託を開始</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：流域下水道事業に公営企業会計を導入</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r h="340825">
                <a:tc>
                  <a:txBody>
                    <a:bodyPr/>
                    <a:lstStyle/>
                    <a:p>
                      <a:pPr algn="ctr"/>
                      <a:r>
                        <a:rPr kumimoji="1" lang="ja-JP" altLang="en-US" sz="13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広域化に取り組む関係市町村を大阪府が技術的支援</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21" name="正方形/長方形 20"/>
          <p:cNvSpPr/>
          <p:nvPr/>
        </p:nvSpPr>
        <p:spPr>
          <a:xfrm>
            <a:off x="251520" y="162506"/>
            <a:ext cx="8608234" cy="1077218"/>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②生活インフラの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最適化</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◆水道・下水道・ごみ処理</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経営形態の見直しや、大阪府域における広域化などに積極的に着手し、都市機能の要である生活インフラの最適化を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リード。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20" y="3933376"/>
            <a:ext cx="8608234" cy="2562240"/>
          </a:xfrm>
          <a:prstGeom prst="rect">
            <a:avLst/>
          </a:prstGeom>
          <a:ln>
            <a:solidFill>
              <a:schemeClr val="tx1"/>
            </a:solidFill>
          </a:ln>
        </p:spPr>
        <p:txBody>
          <a:bodyPr wrap="square" rIns="3600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、下記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の視点により、それぞれの生活インフラに応じた規模の最適化や、経営形態の見直しを行う。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○人口減少に伴う需要減に対応する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ダウンサイジング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平準化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現在、大阪府・大阪市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チーム等に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おいて、副首都にふさわしい持続可能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な上下水道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のあり方に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ついて検討中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水道事業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府市の検討チームにおいて、副首都にふさわしい持続可能な水道のあり方について、検討（</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府内全水道事業体の参画する協議会において、府域水道事業の最適化に向けて検討（</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年８月～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下水道事業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市の検討チームにおいて、下水道</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PPP/PFI</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方式（コンセッション</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含む</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）導入の可能性について、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年１月～）</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21</a:t>
            </a:r>
            <a:endParaRPr lang="ja-JP" altLang="en-US" sz="1200" dirty="0"/>
          </a:p>
        </p:txBody>
      </p:sp>
    </p:spTree>
    <p:extLst>
      <p:ext uri="{BB962C8B-B14F-4D97-AF65-F5344CB8AC3E}">
        <p14:creationId xmlns:p14="http://schemas.microsoft.com/office/powerpoint/2010/main" val="936408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47779" y="692792"/>
            <a:ext cx="8610039"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9" name="正方形/長方形 78"/>
          <p:cNvSpPr/>
          <p:nvPr/>
        </p:nvSpPr>
        <p:spPr>
          <a:xfrm>
            <a:off x="247778" y="1916832"/>
            <a:ext cx="4523247" cy="990015"/>
          </a:xfrm>
          <a:prstGeom prst="rect">
            <a:avLst/>
          </a:prstGeom>
        </p:spPr>
        <p:txBody>
          <a:bodyPr wrap="square">
            <a:spAutoFit/>
          </a:bodyPr>
          <a:lstStyle/>
          <a:p>
            <a:pPr>
              <a:lnSpc>
                <a:spcPts val="1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①関西圏国家戦略特区の活用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◆制度概要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・内閣総理大臣主導で岩盤規制全般の突破口を開くための制度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・関西圏は大阪府、京都府、兵庫県の全域を特区の区域として国が指定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する「区域会議」で規制改革メニュー等</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591363" y="1916832"/>
            <a:ext cx="4266455" cy="1079783"/>
          </a:xfrm>
          <a:prstGeom prst="rect">
            <a:avLst/>
          </a:prstGeom>
        </p:spPr>
        <p:txBody>
          <a:bodyPr wrap="square">
            <a:spAutoFit/>
          </a:bodyPr>
          <a:lstStyle/>
          <a:p>
            <a:pPr>
              <a:lnSpc>
                <a:spcPts val="1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②関西イノベーション国際戦略総合特区の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・経済成長のエンジンとなる産業・機能の集積拠点形成を図る制度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・関西圏は、北大阪地区、大阪駅周辺地区など、大阪府、大阪市、京都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府、京都市、兵庫県、神戸市の９地区を特区の区域として国が指定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政策資源を集中することにより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4860032" y="3042851"/>
            <a:ext cx="3761320" cy="1967070"/>
            <a:chOff x="38100" y="1344388"/>
            <a:chExt cx="9230186" cy="5534025"/>
          </a:xfrm>
        </p:grpSpPr>
        <p:pic>
          <p:nvPicPr>
            <p:cNvPr id="1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2" name="正方形/長方形 181"/>
          <p:cNvSpPr/>
          <p:nvPr/>
        </p:nvSpPr>
        <p:spPr>
          <a:xfrm>
            <a:off x="251520" y="5085184"/>
            <a:ext cx="4264873" cy="656590"/>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05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保険外併用療養に関する特例、特区医療機器薬事戦略相談の実施、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地域限定保育士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家事支援外国人受入事業、エリアマネジメントに係る道路法の特例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591362" y="5085184"/>
            <a:ext cx="4266456" cy="656590"/>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全国の国際戦略総合特区のうち、最多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プロジェクトが計画認定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関西支部の設置及び機能拡充により薬事に関する各種相談体制</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を構築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247778" y="1628800"/>
            <a:ext cx="2163982" cy="276999"/>
          </a:xfrm>
          <a:prstGeom prst="rect">
            <a:avLst/>
          </a:prstGeom>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899592" y="2947152"/>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議長：内閣総理大臣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247779" y="5815474"/>
            <a:ext cx="8610039" cy="925894"/>
          </a:xfrm>
          <a:prstGeom prst="rect">
            <a:avLst/>
          </a:prstGeom>
          <a:ln>
            <a:solidFill>
              <a:schemeClr val="tx1"/>
            </a:solidFill>
          </a:ln>
        </p:spPr>
        <p:txBody>
          <a:bodyPr wrap="square">
            <a:spAutoFit/>
          </a:bodyPr>
          <a:lstStyle/>
          <a:p>
            <a:pPr>
              <a:lnSpc>
                <a:spcPts val="1300"/>
              </a:lnSpc>
            </a:pP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○国家戦略特区制度を活用し、健康</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にかかわる分野や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人材が集積する環境整備など重点的に、現場のニーズを踏まえ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具体的な規制改革に取り組んでいく。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○税制面を含めた特区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でのインセンティブの充実を図り、ライフ分野やグリーン分野などでのイノベーション創出をさらに強化していく。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a:t>
            </a:r>
            <a:r>
              <a:rPr lang="en-US" altLang="ja-JP" sz="1200" dirty="0">
                <a:solidFill>
                  <a:prstClr val="black"/>
                </a:solidFill>
              </a:rPr>
              <a:t>2</a:t>
            </a:r>
            <a:endParaRPr lang="ja-JP" altLang="en-US" sz="1200" dirty="0">
              <a:solidFill>
                <a:prstClr val="black"/>
              </a:solidFill>
            </a:endParaRPr>
          </a:p>
        </p:txBody>
      </p:sp>
      <p:sp>
        <p:nvSpPr>
          <p:cNvPr id="91" name="正方形/長方形 90"/>
          <p:cNvSpPr/>
          <p:nvPr/>
        </p:nvSpPr>
        <p:spPr>
          <a:xfrm>
            <a:off x="7334465" y="4774554"/>
            <a:ext cx="1152880" cy="246221"/>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創薬戦略本部西日本統括部</a:t>
            </a:r>
          </a:p>
        </p:txBody>
      </p:sp>
    </p:spTree>
    <p:extLst>
      <p:ext uri="{BB962C8B-B14F-4D97-AF65-F5344CB8AC3E}">
        <p14:creationId xmlns:p14="http://schemas.microsoft.com/office/powerpoint/2010/main" val="783658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2639" y="505689"/>
            <a:ext cx="860400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された大阪</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産業技術研究所に加え、府市の産業支援機関の統合も含めた大阪全体の産業支援</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44624"/>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62640" y="3789040"/>
            <a:ext cx="8604000" cy="126188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②産業支援機能・体制の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〇大阪府・大阪市の成長戦略の共同策定・・・　大阪府・大阪市の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一本化（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〇大阪府・大阪市の施策面での連携・・・　上海事務所の連携・統合、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中小企業支援</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・体制の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大阪産業局を設立（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62639" y="1556792"/>
            <a:ext cx="8700873" cy="107721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大阪産業技術研究所の創設（府立産業技術総合研究所と市立工業研究所の統合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月に大阪府・大阪市の研究所を統合し、</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地方独立行政法人大阪産業技術研究所</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創設。研究</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の開発ステージに</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応じた</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一気通貫の支援等を</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○大阪工業大学と包括連携協定締結、電波暗室の</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整備など機能強化の取組み</a:t>
            </a:r>
            <a:endPar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95536" y="2708920"/>
            <a:ext cx="8471102" cy="830997"/>
          </a:xfrm>
          <a:prstGeom prst="rect">
            <a:avLst/>
          </a:prstGeom>
          <a:solidFill>
            <a:schemeClr val="bg1"/>
          </a:solidFill>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」をめざし、国立研究開発法人産業技術総合研究所、民間の研究所や大学等との連携を深めながら、技術力の結集による成長分野の研究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23</a:t>
            </a:r>
            <a:endParaRPr lang="ja-JP" altLang="en-US" sz="1200" dirty="0"/>
          </a:p>
        </p:txBody>
      </p:sp>
      <p:sp>
        <p:nvSpPr>
          <p:cNvPr id="9" name="正方形/長方形 8"/>
          <p:cNvSpPr/>
          <p:nvPr/>
        </p:nvSpPr>
        <p:spPr>
          <a:xfrm>
            <a:off x="472004" y="5157192"/>
            <a:ext cx="8471102" cy="646331"/>
          </a:xfrm>
          <a:prstGeom prst="rect">
            <a:avLst/>
          </a:prstGeom>
          <a:solidFill>
            <a:schemeClr val="bg1"/>
          </a:solidFill>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大阪産業局を府市の中小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企業支援施策・事業の中核とし、国際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ビジネス支援、創業・ベンチャー支援、事業承継支援の機能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を充実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強化させるとともに、府市や関係機関との連携を進める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4310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476672"/>
            <a:ext cx="864096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251521" y="15607"/>
            <a:ext cx="369082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7" name="正方形/長方形 26"/>
          <p:cNvSpPr/>
          <p:nvPr/>
        </p:nvSpPr>
        <p:spPr>
          <a:xfrm>
            <a:off x="323528" y="5509681"/>
            <a:ext cx="5688631" cy="646331"/>
          </a:xfrm>
          <a:prstGeom prst="rect">
            <a:avLst/>
          </a:prstGeom>
          <a:solidFill>
            <a:schemeClr val="bg1"/>
          </a:solidFill>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英語教育の充実等、小・中・高等学校における教育の取組みを通じて将来、世界で活躍できるグローバル人材の育成を進める。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1520" y="4005064"/>
            <a:ext cx="8640960" cy="1446550"/>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②小・中・高等学校における教育の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GLHS</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関係学科等に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おける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国際的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人材の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育成、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学習環境の活用による児童生徒の発達段階に応じた情報活用能力の育成等の取組みを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進めてきた。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〇国際バカロレアコースを設ける新たな中高一貫教育校と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大阪市立水都国際中学校・高等学校」を、公設民営学校として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0" y="1484784"/>
            <a:ext cx="8892480" cy="892552"/>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府立大学と市立大学の統合による教育力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〇府大・市大の連携強化・・・　単位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互換、学位プログラム（博士課程教育リーディングプログラム）の共同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実施など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○法人統合・・・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年４月の法人統合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により、両⼤学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の経営⾯の⼀元化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と教学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⾯の連携をさらに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新⼤学への移⾏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を円滑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23528" y="2420888"/>
            <a:ext cx="8568952" cy="1200329"/>
          </a:xfrm>
          <a:prstGeom prst="rect">
            <a:avLst/>
          </a:prstGeom>
          <a:solidFill>
            <a:schemeClr val="bg1"/>
          </a:solidFill>
          <a:ln>
            <a:solidFill>
              <a:schemeClr val="tx1"/>
            </a:solidFill>
          </a:ln>
        </p:spPr>
        <p:txBody>
          <a:bodyPr wrap="square" rIns="7200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は類を見ない総合大学が誕生することにより、多様な人材の育成を図る。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・強化する新大学での新たな機能）都市シンクタンク機能、技術インキュベーション機能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24</a:t>
            </a:r>
            <a:endParaRPr lang="ja-JP" altLang="en-US" sz="1200" dirty="0"/>
          </a:p>
        </p:txBody>
      </p:sp>
      <p:graphicFrame>
        <p:nvGraphicFramePr>
          <p:cNvPr id="20" name="表 19"/>
          <p:cNvGraphicFramePr>
            <a:graphicFrameLocks noGrp="1"/>
          </p:cNvGraphicFramePr>
          <p:nvPr>
            <p:extLst>
              <p:ext uri="{D42A27DB-BD31-4B8C-83A1-F6EECF244321}">
                <p14:modId xmlns:p14="http://schemas.microsoft.com/office/powerpoint/2010/main" val="2922693011"/>
              </p:ext>
            </p:extLst>
          </p:nvPr>
        </p:nvGraphicFramePr>
        <p:xfrm>
          <a:off x="6228184" y="5157192"/>
          <a:ext cx="2664296" cy="1199388"/>
        </p:xfrm>
        <a:graphic>
          <a:graphicData uri="http://schemas.openxmlformats.org/drawingml/2006/table">
            <a:tbl>
              <a:tblPr firstRow="1" bandRow="1">
                <a:tableStyleId>{5940675A-B579-460E-94D1-54222C63F5DA}</a:tableStyleId>
              </a:tblPr>
              <a:tblGrid>
                <a:gridCol w="817558">
                  <a:extLst>
                    <a:ext uri="{9D8B030D-6E8A-4147-A177-3AD203B41FA5}">
                      <a16:colId xmlns="" xmlns:a16="http://schemas.microsoft.com/office/drawing/2014/main" val="20000"/>
                    </a:ext>
                  </a:extLst>
                </a:gridCol>
                <a:gridCol w="1846738">
                  <a:extLst>
                    <a:ext uri="{9D8B030D-6E8A-4147-A177-3AD203B41FA5}">
                      <a16:colId xmlns="" xmlns:a16="http://schemas.microsoft.com/office/drawing/2014/main" val="20001"/>
                    </a:ext>
                  </a:extLst>
                </a:gridCol>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1"/>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2"/>
                  </a:ext>
                </a:extLst>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9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3"/>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4"/>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5"/>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002" y="4203932"/>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24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521" y="404664"/>
            <a:ext cx="864001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あわせて、万博</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3995" y="-27384"/>
            <a:ext cx="4091982"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25</a:t>
            </a:r>
            <a:endParaRPr lang="ja-JP" altLang="en-US" sz="1200" dirty="0"/>
          </a:p>
        </p:txBody>
      </p:sp>
      <p:graphicFrame>
        <p:nvGraphicFramePr>
          <p:cNvPr id="12" name="表 11"/>
          <p:cNvGraphicFramePr>
            <a:graphicFrameLocks noGrp="1"/>
          </p:cNvGraphicFramePr>
          <p:nvPr>
            <p:extLst>
              <p:ext uri="{D42A27DB-BD31-4B8C-83A1-F6EECF244321}">
                <p14:modId xmlns:p14="http://schemas.microsoft.com/office/powerpoint/2010/main" val="1340892574"/>
              </p:ext>
            </p:extLst>
          </p:nvPr>
        </p:nvGraphicFramePr>
        <p:xfrm>
          <a:off x="6444210" y="5938321"/>
          <a:ext cx="2376262" cy="803047"/>
        </p:xfrm>
        <a:graphic>
          <a:graphicData uri="http://schemas.openxmlformats.org/drawingml/2006/table">
            <a:tbl>
              <a:tblPr firstRow="1" bandRow="1">
                <a:tableStyleId>{5940675A-B579-460E-94D1-54222C63F5DA}</a:tableStyleId>
              </a:tblPr>
              <a:tblGrid>
                <a:gridCol w="432046">
                  <a:extLst>
                    <a:ext uri="{9D8B030D-6E8A-4147-A177-3AD203B41FA5}">
                      <a16:colId xmlns="" xmlns:a16="http://schemas.microsoft.com/office/drawing/2014/main" val="20000"/>
                    </a:ext>
                  </a:extLst>
                </a:gridCol>
                <a:gridCol w="1944216">
                  <a:extLst>
                    <a:ext uri="{9D8B030D-6E8A-4147-A177-3AD203B41FA5}">
                      <a16:colId xmlns="" xmlns:a16="http://schemas.microsoft.com/office/drawing/2014/main" val="20001"/>
                    </a:ext>
                  </a:extLst>
                </a:gridCol>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extLst>
                  <a:ext uri="{0D108BD9-81ED-4DB2-BD59-A6C34878D82A}">
                    <a16:rowId xmlns="" xmlns:a16="http://schemas.microsoft.com/office/drawing/2014/main" val="10000"/>
                  </a:ext>
                </a:extLst>
              </a:tr>
              <a:tr h="182039">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extLst>
                  <a:ext uri="{0D108BD9-81ED-4DB2-BD59-A6C34878D82A}">
                    <a16:rowId xmlns="" xmlns:a16="http://schemas.microsoft.com/office/drawing/2014/main" val="10001"/>
                  </a:ext>
                </a:extLst>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extLst>
                  <a:ext uri="{0D108BD9-81ED-4DB2-BD59-A6C34878D82A}">
                    <a16:rowId xmlns="" xmlns:a16="http://schemas.microsoft.com/office/drawing/2014/main" val="10002"/>
                  </a:ext>
                </a:extLst>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en-US" altLang="ja-JP"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年日本国際博覧会</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extLst>
                  <a:ext uri="{0D108BD9-81ED-4DB2-BD59-A6C34878D82A}">
                    <a16:rowId xmlns="" xmlns:a16="http://schemas.microsoft.com/office/drawing/2014/main" val="10003"/>
                  </a:ext>
                </a:extLst>
              </a:tr>
            </a:tbl>
          </a:graphicData>
        </a:graphic>
      </p:graphicFrame>
      <p:sp>
        <p:nvSpPr>
          <p:cNvPr id="13" name="テキスト ボックス 12"/>
          <p:cNvSpPr txBox="1"/>
          <p:nvPr/>
        </p:nvSpPr>
        <p:spPr>
          <a:xfrm>
            <a:off x="7020272" y="5696054"/>
            <a:ext cx="1321196"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51521" y="4793912"/>
            <a:ext cx="8640016"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○国内最大級の都市型市民マラソン「大阪マラソン」や「世界スーパージュニアテニス」などの国際大会を開催・魅力発信する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ど、大阪全体</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が盛り上がる取組みを進めてきた。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1" y="5687427"/>
            <a:ext cx="8640015" cy="1110560"/>
          </a:xfrm>
          <a:prstGeom prst="rect">
            <a:avLst/>
          </a:prstGeom>
          <a:ln>
            <a:solidFill>
              <a:schemeClr val="tx1"/>
            </a:solidFill>
          </a:ln>
        </p:spPr>
        <p:txBody>
          <a:bodyPr wrap="square" lIns="72000" rIns="3600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ンド化と発信力の強化を図る。また、舞洲を拠点に活躍するプロスポーツチームと連携し、スポーツを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今後の大阪・関西万博開催や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として、国内外に対する情報発信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拠点としての大阪のポジションを高める方策を検討する。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64938" y="3987484"/>
            <a:ext cx="8627542" cy="792525"/>
          </a:xfrm>
          <a:prstGeom prst="rect">
            <a:avLst/>
          </a:prstGeom>
          <a:ln>
            <a:solidFill>
              <a:schemeClr val="tx1"/>
            </a:solidFill>
          </a:ln>
        </p:spPr>
        <p:txBody>
          <a:bodyPr wrap="square" lIns="72000" rIns="3600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大阪観光局が観光事業推進の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司令塔と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して、観光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マーケティングリサーチを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強化するとともに、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を活用した観光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情報を発信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戦略的プロモーション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を展開し、大阪への集客拡大を図る。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公民が連携し、水の回廊での観光メニューの充実や多彩な魅力空間の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形成な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により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「水と光の首都大阪」ブランド確立に取り組む。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263994" y="1412776"/>
            <a:ext cx="8627542"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文化創造基盤の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○芸術文化の専門家等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発信や芸術文化の担い手の発掘・育成などを行ってきた。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〇</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の博物館群を地方独立行政</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63994" y="2507848"/>
            <a:ext cx="8615070" cy="777136"/>
          </a:xfrm>
          <a:prstGeom prst="rect">
            <a:avLst/>
          </a:prstGeom>
          <a:ln>
            <a:solidFill>
              <a:schemeClr val="tx1"/>
            </a:solidFill>
          </a:ln>
        </p:spPr>
        <p:txBody>
          <a:bodyPr wrap="square" lIns="72000" rIns="3600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大阪の芸術文化の発展、創造に資する大阪にふさわしい文化施策を推進する。また、大阪市が所蔵する第一級のコレクションを活用して、新たな魅力あふれる大阪中之島美術館を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年度に開館。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博物館の独法化により、誰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もが芸術文化を享受でき、その魅力を創造・育成・発信する都市のコアとしてのミュージアムをめざす。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64938" y="3284984"/>
            <a:ext cx="8627542" cy="707886"/>
          </a:xfrm>
          <a:prstGeom prst="rect">
            <a:avLst/>
          </a:prstGeom>
        </p:spPr>
        <p:txBody>
          <a:bodyPr wrap="square" lIns="72000" rIns="3600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市、経済界により大阪観光局を設置。大阪版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を推進している。また、公民連携に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都大阪の推進などに取り組んでいる。</a:t>
            </a:r>
          </a:p>
        </p:txBody>
      </p:sp>
    </p:spTree>
    <p:extLst>
      <p:ext uri="{BB962C8B-B14F-4D97-AF65-F5344CB8AC3E}">
        <p14:creationId xmlns:p14="http://schemas.microsoft.com/office/powerpoint/2010/main" val="1117973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0" y="0"/>
            <a:ext cx="5829836"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620688"/>
            <a:ext cx="8625220" cy="601012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353" y="4221088"/>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573834"/>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5121961"/>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573834"/>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445162"/>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310925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03013" y="3068960"/>
            <a:ext cx="3600000" cy="363600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41292" y="44624"/>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251520" y="397645"/>
            <a:ext cx="8625874" cy="223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t" anchorCtr="0"/>
          <a:lstStyle/>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が設けられて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いる。総合区制度と特別区制度の素案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が取りまとめられ（総合区素案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特別区素案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現在、これらの素案をもとに大阪府市両議会や同協議会で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議論が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◆広域機能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773401" y="3825136"/>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ミッシングリンク解消の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763013" y="4903149"/>
            <a:ext cx="2880000" cy="686091"/>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10771" y="2760894"/>
            <a:ext cx="4001189" cy="276999"/>
          </a:xfrm>
          <a:prstGeom prst="rect">
            <a:avLst/>
          </a:prstGeom>
          <a:noFill/>
        </p:spPr>
        <p:txBody>
          <a:bodyPr wrap="square" rtlCol="0">
            <a:spAutoFit/>
          </a:bodyPr>
          <a:lstStyle/>
          <a:p>
            <a:pPr algn="ctr"/>
            <a:r>
              <a:rPr lang="ja-JP" altLang="en-US" sz="12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395536" y="2791393"/>
            <a:ext cx="363600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763013" y="5824464"/>
            <a:ext cx="2880000" cy="772888"/>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442902"/>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04048" y="2760894"/>
            <a:ext cx="3600400" cy="276999"/>
          </a:xfrm>
          <a:prstGeom prst="rect">
            <a:avLst/>
          </a:prstGeom>
          <a:noFill/>
        </p:spPr>
        <p:txBody>
          <a:bodyPr wrap="square" rtlCol="0">
            <a:spAutoFit/>
          </a:bodyPr>
          <a:lstStyle/>
          <a:p>
            <a:pPr algn="ctr"/>
            <a:r>
              <a:rPr lang="ja-JP" altLang="en-US" sz="12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04048" y="2791393"/>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60032" y="3068960"/>
            <a:ext cx="3924000" cy="363576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27</a:t>
            </a:r>
            <a:endParaRPr lang="ja-JP" altLang="en-US" sz="1200" dirty="0">
              <a:solidFill>
                <a:prstClr val="black"/>
              </a:solidFill>
            </a:endParaRPr>
          </a:p>
        </p:txBody>
      </p:sp>
      <p:sp>
        <p:nvSpPr>
          <p:cNvPr id="4" name="正方形/長方形 3"/>
          <p:cNvSpPr/>
          <p:nvPr/>
        </p:nvSpPr>
        <p:spPr>
          <a:xfrm>
            <a:off x="5008104" y="3321128"/>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endParaRPr>
          </a:p>
        </p:txBody>
      </p:sp>
      <p:sp>
        <p:nvSpPr>
          <p:cNvPr id="22" name="二等辺三角形 21"/>
          <p:cNvSpPr/>
          <p:nvPr/>
        </p:nvSpPr>
        <p:spPr>
          <a:xfrm rot="10800000">
            <a:off x="6137957" y="4568258"/>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067980" y="3197348"/>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400" dirty="0">
              <a:solidFill>
                <a:prstClr val="white"/>
              </a:solidFill>
            </a:endParaRPr>
          </a:p>
        </p:txBody>
      </p:sp>
      <p:sp>
        <p:nvSpPr>
          <p:cNvPr id="6" name="テキスト ボックス 5"/>
          <p:cNvSpPr txBox="1"/>
          <p:nvPr/>
        </p:nvSpPr>
        <p:spPr>
          <a:xfrm>
            <a:off x="763013" y="364504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63013" y="472516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63013" y="5661272"/>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99218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6011"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253991" y="379704"/>
            <a:ext cx="8638489"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nvPr>
        </p:nvGraphicFramePr>
        <p:xfrm>
          <a:off x="6350261" y="1844285"/>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181" name="角丸四角形 180"/>
          <p:cNvSpPr/>
          <p:nvPr/>
        </p:nvSpPr>
        <p:spPr bwMode="auto">
          <a:xfrm>
            <a:off x="6228184" y="1628800"/>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nvPr>
        </p:nvGraphicFramePr>
        <p:xfrm>
          <a:off x="7628068" y="1841695"/>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grpSp>
        <p:nvGrpSpPr>
          <p:cNvPr id="12" name="グループ化 11"/>
          <p:cNvGrpSpPr/>
          <p:nvPr/>
        </p:nvGrpSpPr>
        <p:grpSpPr>
          <a:xfrm>
            <a:off x="6584390" y="3198228"/>
            <a:ext cx="2080989" cy="2607036"/>
            <a:chOff x="6584388" y="3176355"/>
            <a:chExt cx="2190515" cy="2744248"/>
          </a:xfrm>
        </p:grpSpPr>
        <p:sp>
          <p:nvSpPr>
            <p:cNvPr id="247" name="Freeform 957"/>
            <p:cNvSpPr>
              <a:spLocks noChangeAspect="1"/>
            </p:cNvSpPr>
            <p:nvPr/>
          </p:nvSpPr>
          <p:spPr bwMode="auto">
            <a:xfrm>
              <a:off x="7660719" y="4169245"/>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414515"/>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680952"/>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548437"/>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3975663"/>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789111"/>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656129"/>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549461"/>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176355"/>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602559"/>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3949348"/>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442791"/>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576245"/>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762797"/>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055549"/>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082333"/>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055549"/>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162217"/>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242101"/>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215786"/>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295670"/>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375554"/>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588421"/>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801758"/>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748659"/>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801758"/>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4961525"/>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068194"/>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201648"/>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201648"/>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4988310"/>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015094"/>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774973"/>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334631"/>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227963"/>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121295"/>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094978"/>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068194"/>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015094"/>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015094"/>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4935211"/>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748659"/>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468084"/>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494399"/>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455252"/>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184081"/>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697784"/>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3941170"/>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407556"/>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186372"/>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3954442"/>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709787"/>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02" name="グラフ 301"/>
          <p:cNvGraphicFramePr/>
          <p:nvPr>
            <p:extLst/>
          </p:nvPr>
        </p:nvGraphicFramePr>
        <p:xfrm>
          <a:off x="6453028" y="5682257"/>
          <a:ext cx="3184738" cy="749844"/>
        </p:xfrm>
        <a:graphic>
          <a:graphicData uri="http://schemas.openxmlformats.org/drawingml/2006/chart">
            <c:chart xmlns:c="http://schemas.openxmlformats.org/drawingml/2006/chart" xmlns:r="http://schemas.openxmlformats.org/officeDocument/2006/relationships" r:id="rId3"/>
          </a:graphicData>
        </a:graphic>
      </p:graphicFrame>
      <p:sp>
        <p:nvSpPr>
          <p:cNvPr id="303" name="角丸四角形 302"/>
          <p:cNvSpPr/>
          <p:nvPr/>
        </p:nvSpPr>
        <p:spPr bwMode="auto">
          <a:xfrm>
            <a:off x="6660232" y="6357796"/>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5810207"/>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5973634"/>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609</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254463" y="1700808"/>
            <a:ext cx="5757697" cy="4815732"/>
            <a:chOff x="84262" y="1576604"/>
            <a:chExt cx="6300000" cy="522000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3075107"/>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92443"/>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934689" y="1717145"/>
              <a:ext cx="252262"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0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92382"/>
              <a:ext cx="4536000" cy="233976"/>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3205775"/>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614481"/>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0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0865"/>
              <a:ext cx="1345449" cy="525974"/>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46603" y="1674568"/>
              <a:ext cx="351919"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0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0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5294"/>
              <a:ext cx="3896534" cy="279957"/>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9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8" name="スライド番号プレースホルダー 1"/>
          <p:cNvSpPr txBox="1">
            <a:spLocks/>
          </p:cNvSpPr>
          <p:nvPr/>
        </p:nvSpPr>
        <p:spPr bwMode="auto">
          <a:xfrm>
            <a:off x="8388424" y="652784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
        <p:nvSpPr>
          <p:cNvPr id="89" name="角丸四角形 88"/>
          <p:cNvSpPr/>
          <p:nvPr/>
        </p:nvSpPr>
        <p:spPr bwMode="auto">
          <a:xfrm>
            <a:off x="5868144" y="6590669"/>
            <a:ext cx="2869351"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出典：人口については「</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大阪府毎月推計</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月）」をもと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9954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9557" y="44624"/>
            <a:ext cx="6842723" cy="2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249556" y="404663"/>
            <a:ext cx="8654055" cy="97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49557" y="1556792"/>
            <a:ext cx="4754492"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249556" y="2010226"/>
            <a:ext cx="8654056" cy="4500000"/>
          </a:xfrm>
          <a:prstGeom prst="roundRect">
            <a:avLst>
              <a:gd name="adj" fmla="val 0"/>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また、バックアップ機能を果たす上で必要な国機関についても今後検討を進める（具体的な対象や働きかけについては、今後さらに検討）</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prstClr val="black"/>
              </a:solidFill>
            </a:endParaRPr>
          </a:p>
        </p:txBody>
      </p:sp>
      <p:sp>
        <p:nvSpPr>
          <p:cNvPr id="28" name="角丸四角形 27"/>
          <p:cNvSpPr/>
          <p:nvPr/>
        </p:nvSpPr>
        <p:spPr>
          <a:xfrm>
            <a:off x="613042" y="3713977"/>
            <a:ext cx="3168000"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・国立健康・栄養研究所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⇒移転</a:t>
            </a:r>
            <a:r>
              <a:rPr lang="ja-JP" altLang="en-US" sz="1100" dirty="0" smtClean="0">
                <a:solidFill>
                  <a:schemeClr val="tx1"/>
                </a:solidFill>
                <a:latin typeface="Meiryo UI" panose="020B0604030504040204" pitchFamily="50" charset="-128"/>
                <a:ea typeface="Meiryo UI" panose="020B0604030504040204" pitchFamily="50" charset="-128"/>
              </a:rPr>
              <a:t>に向けた取組み</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⇒近畿統括</a:t>
            </a:r>
            <a:r>
              <a:rPr lang="ja-JP" altLang="en-US" sz="1100" dirty="0">
                <a:solidFill>
                  <a:schemeClr val="tx1"/>
                </a:solidFill>
                <a:latin typeface="Meiryo UI" panose="020B0604030504040204" pitchFamily="50" charset="-128"/>
                <a:ea typeface="Meiryo UI" panose="020B0604030504040204" pitchFamily="50" charset="-128"/>
              </a:rPr>
              <a:t>本部の</a:t>
            </a:r>
            <a:r>
              <a:rPr lang="ja-JP" altLang="en-US" sz="1100" dirty="0" smtClean="0">
                <a:solidFill>
                  <a:schemeClr val="tx1"/>
                </a:solidFill>
                <a:latin typeface="Meiryo UI" panose="020B0604030504040204" pitchFamily="50" charset="-128"/>
                <a:ea typeface="Meiryo UI" panose="020B0604030504040204" pitchFamily="50" charset="-128"/>
              </a:rPr>
              <a:t>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⇒近畿経済産業局の機能強化</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31366"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山形 22"/>
          <p:cNvSpPr/>
          <p:nvPr/>
        </p:nvSpPr>
        <p:spPr>
          <a:xfrm>
            <a:off x="4158565" y="4086779"/>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4" name="角丸四角形 23"/>
          <p:cNvSpPr/>
          <p:nvPr/>
        </p:nvSpPr>
        <p:spPr>
          <a:xfrm>
            <a:off x="5364088" y="3714919"/>
            <a:ext cx="3168000"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prstClr val="black"/>
                </a:solidFill>
                <a:latin typeface="Meiryo UI" panose="020B0604030504040204" pitchFamily="50" charset="-128"/>
                <a:ea typeface="Meiryo UI" panose="020B0604030504040204" pitchFamily="50" charset="-128"/>
              </a:rPr>
              <a:t>大阪</a:t>
            </a:r>
            <a:r>
              <a:rPr lang="ja-JP" altLang="ja-JP" sz="1200" dirty="0">
                <a:solidFill>
                  <a:prstClr val="black"/>
                </a:solidFill>
                <a:latin typeface="Meiryo UI" panose="020B0604030504040204" pitchFamily="50" charset="-128"/>
                <a:ea typeface="Meiryo UI" panose="020B0604030504040204" pitchFamily="50" charset="-128"/>
              </a:rPr>
              <a:t>・関西</a:t>
            </a:r>
            <a:r>
              <a:rPr lang="ja-JP" altLang="ja-JP" sz="1200" dirty="0" smtClean="0">
                <a:solidFill>
                  <a:prstClr val="black"/>
                </a:solidFill>
                <a:latin typeface="Meiryo UI" panose="020B0604030504040204" pitchFamily="50" charset="-128"/>
                <a:ea typeface="Meiryo UI" panose="020B0604030504040204" pitchFamily="50" charset="-128"/>
              </a:rPr>
              <a:t>で</a:t>
            </a:r>
            <a:r>
              <a:rPr lang="ja-JP" altLang="en-US" sz="1200" dirty="0" smtClean="0">
                <a:solidFill>
                  <a:prstClr val="black"/>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425" y="5158415"/>
            <a:ext cx="8683186" cy="348813"/>
          </a:xfrm>
          <a:prstGeom prst="rect">
            <a:avLst/>
          </a:prstGeom>
          <a:noFill/>
        </p:spPr>
        <p:txBody>
          <a:bodyPr wrap="square" rtlCol="0">
            <a:sp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加え、京都府への文化庁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移転に向けた取組み、</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徳島県への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消費者庁「消費者行政新未来創造</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オフィス」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、統計局・統計センターとの連携による和歌山県の「和歌山県データ</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利</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活用推進センター」設置に向けた取組みなど</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082412"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2" y="5531830"/>
            <a:ext cx="3168000"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例）</a:t>
            </a:r>
            <a:r>
              <a:rPr lang="zh-TW" altLang="en-US" sz="1100" dirty="0" smtClean="0">
                <a:solidFill>
                  <a:prstClr val="black"/>
                </a:solidFill>
                <a:latin typeface="Meiryo UI" panose="020B0604030504040204" pitchFamily="50" charset="-128"/>
                <a:ea typeface="Meiryo UI" panose="020B0604030504040204" pitchFamily="50" charset="-128"/>
              </a:rPr>
              <a:t>医</a:t>
            </a:r>
            <a:r>
              <a:rPr lang="zh-TW" altLang="en-US" sz="1100" dirty="0">
                <a:solidFill>
                  <a:prstClr val="black"/>
                </a:solidFill>
                <a:latin typeface="Meiryo UI" panose="020B0604030504040204" pitchFamily="50" charset="-128"/>
                <a:ea typeface="Meiryo UI" panose="020B0604030504040204" pitchFamily="50" charset="-128"/>
              </a:rPr>
              <a:t>薬品医療機器総合</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zh-TW" sz="1100" dirty="0" smtClean="0">
                <a:solidFill>
                  <a:prstClr val="black"/>
                </a:solidFill>
                <a:latin typeface="Meiryo UI" panose="020B0604030504040204" pitchFamily="50" charset="-128"/>
                <a:ea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a:t>
            </a:r>
            <a:r>
              <a:rPr lang="zh-TW" altLang="en-US" sz="1100" dirty="0" smtClean="0">
                <a:solidFill>
                  <a:prstClr val="black"/>
                </a:solidFill>
                <a:latin typeface="Meiryo UI" panose="020B0604030504040204" pitchFamily="50" charset="-128"/>
                <a:ea typeface="Meiryo UI" panose="020B0604030504040204" pitchFamily="50" charset="-128"/>
              </a:rPr>
              <a:t>日本</a:t>
            </a:r>
            <a:r>
              <a:rPr lang="zh-TW" altLang="en-US" sz="1100" dirty="0">
                <a:solidFill>
                  <a:prstClr val="black"/>
                </a:solidFill>
                <a:latin typeface="Meiryo UI" panose="020B0604030504040204" pitchFamily="50" charset="-128"/>
                <a:ea typeface="Meiryo UI" panose="020B0604030504040204" pitchFamily="50" charset="-128"/>
              </a:rPr>
              <a:t>医療研究開発</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AMED</a:t>
            </a:r>
            <a:r>
              <a:rPr lang="ja-JP" altLang="en-US" sz="1100" dirty="0" smtClean="0">
                <a:solidFill>
                  <a:prstClr val="black"/>
                </a:solidFill>
                <a:latin typeface="Meiryo UI" panose="020B0604030504040204" pitchFamily="50" charset="-128"/>
                <a:ea typeface="Meiryo UI" panose="020B0604030504040204" pitchFamily="50" charset="-128"/>
              </a:rPr>
              <a:t>）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9" name="角丸四角形 38"/>
          <p:cNvSpPr/>
          <p:nvPr/>
        </p:nvSpPr>
        <p:spPr>
          <a:xfrm>
            <a:off x="5364088" y="5588762"/>
            <a:ext cx="3168000"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機能強化</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prstClr val="black"/>
              </a:solidFill>
              <a:latin typeface="Meiryo UI" panose="020B0604030504040204" pitchFamily="50" charset="-128"/>
              <a:ea typeface="Meiryo UI" panose="020B0604030504040204" pitchFamily="50" charset="-128"/>
            </a:endParaRPr>
          </a:p>
        </p:txBody>
      </p:sp>
      <p:sp>
        <p:nvSpPr>
          <p:cNvPr id="41" name="山形 40"/>
          <p:cNvSpPr/>
          <p:nvPr/>
        </p:nvSpPr>
        <p:spPr>
          <a:xfrm>
            <a:off x="4158565" y="5580632"/>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29</a:t>
            </a:fld>
            <a:endParaRPr lang="ja-JP" altLang="en-US" sz="1200" dirty="0">
              <a:solidFill>
                <a:prstClr val="black"/>
              </a:solidFill>
            </a:endParaRPr>
          </a:p>
        </p:txBody>
      </p:sp>
    </p:spTree>
    <p:extLst>
      <p:ext uri="{BB962C8B-B14F-4D97-AF65-F5344CB8AC3E}">
        <p14:creationId xmlns:p14="http://schemas.microsoft.com/office/powerpoint/2010/main" val="100752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
        <p:nvSpPr>
          <p:cNvPr id="5" name="テキスト ボックス 4"/>
          <p:cNvSpPr txBox="1">
            <a:spLocks noChangeArrowheads="1"/>
          </p:cNvSpPr>
          <p:nvPr/>
        </p:nvSpPr>
        <p:spPr bwMode="auto">
          <a:xfrm>
            <a:off x="1148000" y="3957493"/>
            <a:ext cx="661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本資料は、平成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(2017</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３月に副首都推進本部において</a:t>
            </a:r>
            <a:r>
              <a:rPr lang="ja-JP" altLang="en-US" sz="1400" dirty="0">
                <a:latin typeface="Meiryo UI" pitchFamily="50" charset="-128"/>
                <a:ea typeface="Meiryo UI" pitchFamily="50" charset="-128"/>
                <a:cs typeface="Meiryo UI" pitchFamily="50" charset="-128"/>
              </a:rPr>
              <a:t>取</a:t>
            </a:r>
            <a:r>
              <a:rPr lang="ja-JP" altLang="en-US" sz="1400" dirty="0" smtClean="0">
                <a:latin typeface="Meiryo UI" pitchFamily="50" charset="-128"/>
                <a:ea typeface="Meiryo UI" pitchFamily="50" charset="-128"/>
                <a:cs typeface="Meiryo UI" pitchFamily="50" charset="-128"/>
              </a:rPr>
              <a:t>りまとめた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「副首都ビジョン」を</a:t>
            </a:r>
            <a:r>
              <a:rPr lang="en-US" altLang="ja-JP" sz="1400" dirty="0" smtClean="0">
                <a:latin typeface="Meiryo UI" pitchFamily="50" charset="-128"/>
                <a:ea typeface="Meiryo UI" pitchFamily="50" charset="-128"/>
                <a:cs typeface="Meiryo UI" pitchFamily="50" charset="-128"/>
              </a:rPr>
              <a:t>2019</a:t>
            </a:r>
            <a:r>
              <a:rPr lang="ja-JP" altLang="en-US" sz="1400" dirty="0" smtClean="0">
                <a:latin typeface="Meiryo UI" pitchFamily="50" charset="-128"/>
                <a:ea typeface="Meiryo UI" pitchFamily="50" charset="-128"/>
                <a:cs typeface="Meiryo UI" pitchFamily="50" charset="-128"/>
              </a:rPr>
              <a:t>年</a:t>
            </a:r>
            <a:r>
              <a:rPr lang="ja-JP" altLang="en-US" sz="1400" dirty="0">
                <a:latin typeface="Meiryo UI" pitchFamily="50" charset="-128"/>
                <a:ea typeface="Meiryo UI" pitchFamily="50" charset="-128"/>
                <a:cs typeface="Meiryo UI" pitchFamily="50" charset="-128"/>
              </a:rPr>
              <a:t>５</a:t>
            </a:r>
            <a:r>
              <a:rPr lang="ja-JP" altLang="en-US" sz="1400" dirty="0" smtClean="0">
                <a:latin typeface="Meiryo UI" pitchFamily="50" charset="-128"/>
                <a:ea typeface="Meiryo UI" pitchFamily="50" charset="-128"/>
                <a:cs typeface="Meiryo UI" pitchFamily="50" charset="-128"/>
              </a:rPr>
              <a:t>月時点で修正したもの</a:t>
            </a:r>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218071" y="476672"/>
            <a:ext cx="8674409"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69405" y="44624"/>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51520" y="2207186"/>
            <a:ext cx="8640960" cy="861774"/>
          </a:xfrm>
          <a:prstGeom prst="rect">
            <a:avLst/>
          </a:prstGeom>
          <a:noFill/>
          <a:ln w="9525">
            <a:noFill/>
            <a:miter lim="800000"/>
            <a:headEnd/>
            <a:tailEnd/>
          </a:ln>
        </p:spPr>
        <p:txBody>
          <a:bodyPr wrap="square">
            <a:spAutoFit/>
          </a:bodyPr>
          <a:lstStyle/>
          <a:p>
            <a:pPr>
              <a:lnSpc>
                <a:spcPts val="1500"/>
              </a:lnSpc>
            </a:pPr>
            <a:r>
              <a:rPr lang="ja-JP" altLang="en-US" sz="1600" dirty="0">
                <a:latin typeface="Meiryo UI"/>
                <a:ea typeface="Meiryo UI"/>
                <a:cs typeface="Meiryo UI"/>
              </a:rPr>
              <a:t>①首都機能バックアップに向けた</a:t>
            </a:r>
            <a:r>
              <a:rPr lang="ja-JP" altLang="en-US" sz="1600" dirty="0" smtClean="0">
                <a:latin typeface="Meiryo UI"/>
                <a:ea typeface="Meiryo UI"/>
                <a:cs typeface="Meiryo UI"/>
              </a:rPr>
              <a:t>取組み</a:t>
            </a:r>
            <a:endParaRPr lang="en-US" altLang="ja-JP" sz="1500" dirty="0" smtClean="0">
              <a:latin typeface="Meiryo UI"/>
              <a:ea typeface="Meiryo UI"/>
              <a:cs typeface="Meiryo UI"/>
            </a:endParaRPr>
          </a:p>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a:t>
            </a:r>
            <a:r>
              <a:rPr lang="ja-JP" altLang="en-US" sz="1200" dirty="0" smtClean="0">
                <a:latin typeface="Meiryo UI"/>
                <a:ea typeface="Meiryo UI"/>
                <a:cs typeface="Meiryo UI"/>
              </a:rPr>
              <a:t>いる</a:t>
            </a:r>
            <a:r>
              <a:rPr lang="ja-JP" altLang="en-US" sz="1200" b="1" dirty="0" smtClean="0">
                <a:latin typeface="Meiryo UI"/>
                <a:ea typeface="Meiryo UI"/>
                <a:cs typeface="Meiryo UI"/>
              </a:rPr>
              <a:t>。</a:t>
            </a:r>
            <a:endParaRPr lang="en-US" altLang="ja-JP" sz="1200" b="1" dirty="0" smtClean="0">
              <a:latin typeface="Meiryo UI"/>
              <a:ea typeface="Meiryo UI"/>
              <a:cs typeface="Meiryo UI"/>
            </a:endParaRPr>
          </a:p>
          <a:p>
            <a:pPr>
              <a:lnSpc>
                <a:spcPts val="1500"/>
              </a:lnSpc>
            </a:pPr>
            <a:r>
              <a:rPr lang="ja-JP" altLang="en-US" sz="1200" b="1" dirty="0">
                <a:latin typeface="Meiryo UI"/>
                <a:ea typeface="Meiryo UI"/>
                <a:cs typeface="Meiryo UI"/>
              </a:rPr>
              <a:t>　</a:t>
            </a:r>
            <a:r>
              <a:rPr lang="ja-JP" altLang="en-US" sz="1200" dirty="0" smtClean="0">
                <a:latin typeface="Meiryo UI"/>
                <a:ea typeface="Meiryo UI"/>
                <a:cs typeface="Meiryo UI"/>
              </a:rPr>
              <a:t>今後</a:t>
            </a:r>
            <a:r>
              <a:rPr lang="ja-JP" altLang="en-US" sz="1200" dirty="0">
                <a:latin typeface="Meiryo UI"/>
                <a:ea typeface="Meiryo UI"/>
                <a:cs typeface="Meiryo UI"/>
              </a:rPr>
              <a:t>さらに平時を含めた代替拠点としての役割を高めていくため、国の政府業務継続計画における代替拠点への移転の検討にあわせ</a:t>
            </a:r>
            <a:r>
              <a:rPr lang="ja-JP" altLang="en-US" sz="1200" dirty="0" smtClean="0">
                <a:latin typeface="Meiryo UI"/>
                <a:ea typeface="Meiryo UI"/>
                <a:cs typeface="Meiryo UI"/>
              </a:rPr>
              <a:t>、関西</a:t>
            </a:r>
            <a:endParaRPr lang="en-US" altLang="ja-JP" sz="1200" dirty="0" smtClean="0">
              <a:latin typeface="Meiryo UI"/>
              <a:ea typeface="Meiryo UI"/>
              <a:cs typeface="Meiryo UI"/>
            </a:endParaRPr>
          </a:p>
          <a:p>
            <a:pPr>
              <a:lnSpc>
                <a:spcPts val="1500"/>
              </a:lnSpc>
            </a:pPr>
            <a:r>
              <a:rPr lang="ja-JP" altLang="en-US" sz="1200" dirty="0">
                <a:latin typeface="Meiryo UI"/>
                <a:ea typeface="Meiryo UI"/>
                <a:cs typeface="Meiryo UI"/>
              </a:rPr>
              <a:t>　</a:t>
            </a:r>
            <a:r>
              <a:rPr lang="ja-JP" altLang="en-US" sz="1200" dirty="0" smtClean="0">
                <a:latin typeface="Meiryo UI"/>
                <a:ea typeface="Meiryo UI"/>
                <a:cs typeface="Meiryo UI"/>
              </a:rPr>
              <a:t>広域連合とも連携し、大阪・関西が</a:t>
            </a:r>
            <a:r>
              <a:rPr lang="ja-JP" altLang="en-US" sz="1200" dirty="0">
                <a:latin typeface="Meiryo UI"/>
                <a:ea typeface="Meiryo UI"/>
                <a:cs typeface="Meiryo UI"/>
              </a:rPr>
              <a:t>果たす役割の検討を</a:t>
            </a:r>
            <a:r>
              <a:rPr lang="ja-JP" altLang="en-US" sz="1200" dirty="0" smtClean="0">
                <a:latin typeface="Meiryo UI"/>
                <a:ea typeface="Meiryo UI"/>
                <a:cs typeface="Meiryo UI"/>
              </a:rPr>
              <a:t>進めるとともに、バックアップ</a:t>
            </a:r>
            <a:r>
              <a:rPr lang="ja-JP" altLang="en-US" sz="1200" dirty="0">
                <a:latin typeface="Meiryo UI"/>
                <a:ea typeface="Meiryo UI"/>
                <a:cs typeface="Meiryo UI"/>
              </a:rPr>
              <a:t>拠点としての位置づけを国に求めていく。　</a:t>
            </a:r>
          </a:p>
        </p:txBody>
      </p:sp>
      <p:sp>
        <p:nvSpPr>
          <p:cNvPr id="27" name="正方形/長方形 2"/>
          <p:cNvSpPr>
            <a:spLocks noChangeArrowheads="1"/>
          </p:cNvSpPr>
          <p:nvPr/>
        </p:nvSpPr>
        <p:spPr bwMode="auto">
          <a:xfrm>
            <a:off x="336434" y="4869288"/>
            <a:ext cx="8556046" cy="669414"/>
          </a:xfrm>
          <a:prstGeom prst="rect">
            <a:avLst/>
          </a:prstGeom>
          <a:noFill/>
          <a:ln w="9525">
            <a:noFill/>
            <a:miter lim="800000"/>
            <a:headEnd/>
            <a:tailEnd/>
          </a:ln>
        </p:spPr>
        <p:txBody>
          <a:bodyPr wrap="square">
            <a:spAutoFit/>
          </a:bodyPr>
          <a:lstStyle/>
          <a:p>
            <a:pPr>
              <a:lnSpc>
                <a:spcPts val="1500"/>
              </a:lnSpc>
            </a:pPr>
            <a:r>
              <a:rPr lang="ja-JP" altLang="en-US" sz="1600" dirty="0">
                <a:latin typeface="Meiryo UI"/>
                <a:ea typeface="Meiryo UI"/>
                <a:cs typeface="Meiryo UI"/>
              </a:rPr>
              <a:t>②副首都（圏）の取組みを支援する制度の</a:t>
            </a:r>
            <a:r>
              <a:rPr lang="ja-JP" altLang="en-US" sz="1600" dirty="0" smtClean="0">
                <a:latin typeface="Meiryo UI"/>
                <a:ea typeface="Meiryo UI"/>
                <a:cs typeface="Meiryo UI"/>
              </a:rPr>
              <a:t>働きかけ</a:t>
            </a:r>
            <a:endParaRPr lang="en-US" altLang="ja-JP" sz="1500" dirty="0">
              <a:latin typeface="Meiryo UI"/>
              <a:ea typeface="Meiryo UI"/>
              <a:cs typeface="Meiryo UI"/>
            </a:endParaRPr>
          </a:p>
          <a:p>
            <a:pPr>
              <a:lnSpc>
                <a:spcPts val="1500"/>
              </a:lnSpc>
            </a:pPr>
            <a:r>
              <a:rPr lang="ja-JP" altLang="en-US" sz="1200" dirty="0" smtClean="0">
                <a:latin typeface="Meiryo UI"/>
                <a:ea typeface="Meiryo UI"/>
                <a:cs typeface="Meiryo UI"/>
              </a:rPr>
              <a:t>　国全体の成長をけん引するための副首都</a:t>
            </a:r>
            <a:r>
              <a:rPr lang="ja-JP" altLang="en-US" sz="1200" dirty="0">
                <a:latin typeface="Meiryo UI"/>
                <a:ea typeface="Meiryo UI"/>
                <a:cs typeface="Meiryo UI"/>
              </a:rPr>
              <a:t>（圏）の自立的な</a:t>
            </a:r>
            <a:r>
              <a:rPr lang="ja-JP" altLang="en-US" sz="1200" dirty="0" smtClean="0">
                <a:latin typeface="Meiryo UI"/>
                <a:ea typeface="Meiryo UI"/>
                <a:cs typeface="Meiryo UI"/>
              </a:rPr>
              <a:t>取組みを</a:t>
            </a:r>
            <a:r>
              <a:rPr lang="ja-JP" altLang="en-US" sz="1200" dirty="0">
                <a:latin typeface="Meiryo UI"/>
                <a:ea typeface="Meiryo UI"/>
                <a:cs typeface="Meiryo UI"/>
              </a:rPr>
              <a:t>国が支援する</a:t>
            </a:r>
            <a:r>
              <a:rPr lang="ja-JP" altLang="en-US" sz="1200" dirty="0" smtClean="0">
                <a:latin typeface="Meiryo UI"/>
                <a:ea typeface="Meiryo UI"/>
                <a:cs typeface="Meiryo UI"/>
              </a:rPr>
              <a:t>ための</a:t>
            </a:r>
            <a:r>
              <a:rPr lang="ja-JP" altLang="en-US" sz="1200" dirty="0">
                <a:latin typeface="Meiryo UI"/>
                <a:ea typeface="Meiryo UI"/>
                <a:cs typeface="Meiryo UI"/>
              </a:rPr>
              <a:t>制度</a:t>
            </a:r>
            <a:r>
              <a:rPr lang="ja-JP" altLang="en-US" sz="1200" dirty="0" smtClean="0">
                <a:latin typeface="Meiryo UI"/>
                <a:ea typeface="Meiryo UI"/>
                <a:cs typeface="Meiryo UI"/>
              </a:rPr>
              <a:t>（権限・財源移譲</a:t>
            </a:r>
            <a:r>
              <a:rPr lang="ja-JP" altLang="en-US" sz="1200" dirty="0">
                <a:latin typeface="Meiryo UI"/>
                <a:ea typeface="Meiryo UI"/>
                <a:cs typeface="Meiryo UI"/>
              </a:rPr>
              <a:t>、規制</a:t>
            </a:r>
            <a:r>
              <a:rPr lang="ja-JP" altLang="en-US" sz="1200" dirty="0" smtClean="0">
                <a:latin typeface="Meiryo UI"/>
                <a:ea typeface="Meiryo UI"/>
                <a:cs typeface="Meiryo UI"/>
              </a:rPr>
              <a:t>改革</a:t>
            </a:r>
            <a:r>
              <a:rPr lang="ja-JP" altLang="en-US" sz="1200" dirty="0">
                <a:latin typeface="Meiryo UI"/>
                <a:ea typeface="Meiryo UI"/>
                <a:cs typeface="Meiryo UI"/>
              </a:rPr>
              <a:t>等</a:t>
            </a:r>
            <a:r>
              <a:rPr lang="ja-JP" altLang="en-US" sz="1200" dirty="0" smtClean="0">
                <a:latin typeface="Meiryo UI"/>
                <a:ea typeface="Meiryo UI"/>
                <a:cs typeface="Meiryo UI"/>
              </a:rPr>
              <a:t>）</a:t>
            </a:r>
            <a:r>
              <a:rPr lang="ja-JP" altLang="en-US" sz="1200" dirty="0">
                <a:latin typeface="Meiryo UI"/>
                <a:ea typeface="Meiryo UI"/>
                <a:cs typeface="Meiryo UI"/>
              </a:rPr>
              <a:t>を国</a:t>
            </a:r>
            <a:r>
              <a:rPr lang="ja-JP" altLang="en-US" sz="1200" dirty="0" smtClean="0">
                <a:latin typeface="Meiryo UI"/>
                <a:ea typeface="Meiryo UI"/>
                <a:cs typeface="Meiryo UI"/>
              </a:rPr>
              <a:t>に</a:t>
            </a:r>
            <a:endParaRPr lang="en-US" altLang="ja-JP" sz="1200" dirty="0" smtClean="0">
              <a:latin typeface="Meiryo UI"/>
              <a:ea typeface="Meiryo UI"/>
              <a:cs typeface="Meiryo UI"/>
            </a:endParaRPr>
          </a:p>
          <a:p>
            <a:pPr>
              <a:lnSpc>
                <a:spcPts val="1500"/>
              </a:lnSpc>
            </a:pPr>
            <a:r>
              <a:rPr lang="ja-JP" altLang="en-US" sz="1200" dirty="0">
                <a:latin typeface="Meiryo UI"/>
                <a:ea typeface="Meiryo UI"/>
                <a:cs typeface="Meiryo UI"/>
              </a:rPr>
              <a:t>　</a:t>
            </a:r>
            <a:r>
              <a:rPr lang="ja-JP" altLang="en-US" sz="1200" dirty="0" smtClean="0">
                <a:latin typeface="Meiryo UI"/>
                <a:ea typeface="Meiryo UI"/>
                <a:cs typeface="Meiryo UI"/>
              </a:rPr>
              <a:t>働きかける</a:t>
            </a:r>
            <a:r>
              <a:rPr lang="ja-JP" altLang="en-US" sz="1200" dirty="0">
                <a:latin typeface="Meiryo UI"/>
                <a:ea typeface="Meiryo UI"/>
                <a:cs typeface="Meiryo UI"/>
              </a:rPr>
              <a:t>。</a:t>
            </a:r>
          </a:p>
        </p:txBody>
      </p:sp>
      <p:sp>
        <p:nvSpPr>
          <p:cNvPr id="28" name="正方形/長方形 27"/>
          <p:cNvSpPr>
            <a:spLocks noChangeArrowheads="1"/>
          </p:cNvSpPr>
          <p:nvPr/>
        </p:nvSpPr>
        <p:spPr bwMode="auto">
          <a:xfrm>
            <a:off x="971601" y="5589368"/>
            <a:ext cx="7416821" cy="115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京阪神の特区の枠組みを発展させ国からの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制度等を参考</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30</a:t>
            </a:fld>
            <a:endParaRPr lang="ja-JP" altLang="en-US" sz="1200" dirty="0"/>
          </a:p>
        </p:txBody>
      </p:sp>
      <p:sp>
        <p:nvSpPr>
          <p:cNvPr id="23" name="正方形/長方形 22"/>
          <p:cNvSpPr/>
          <p:nvPr/>
        </p:nvSpPr>
        <p:spPr>
          <a:xfrm>
            <a:off x="971600" y="3140967"/>
            <a:ext cx="7416823" cy="159274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smtClean="0">
                <a:solidFill>
                  <a:schemeClr val="tx1"/>
                </a:solidFill>
                <a:latin typeface="Meiryo UI"/>
                <a:ea typeface="Meiryo UI"/>
                <a:cs typeface="Meiryo UI"/>
              </a:rPr>
              <a:t>【</a:t>
            </a:r>
            <a:r>
              <a:rPr lang="ja-JP" altLang="en-US" sz="1200" dirty="0" smtClean="0">
                <a:solidFill>
                  <a:schemeClr val="tx1"/>
                </a:solidFill>
                <a:latin typeface="Meiryo UI"/>
                <a:ea typeface="Meiryo UI"/>
                <a:cs typeface="Meiryo UI"/>
              </a:rPr>
              <a:t>大阪・関西に</a:t>
            </a:r>
            <a:r>
              <a:rPr lang="ja-JP" altLang="en-US" sz="1200" dirty="0">
                <a:solidFill>
                  <a:schemeClr val="tx1"/>
                </a:solidFill>
                <a:latin typeface="Meiryo UI"/>
                <a:ea typeface="Meiryo UI"/>
                <a:cs typeface="Meiryo UI"/>
              </a:rPr>
              <a:t>よ</a:t>
            </a:r>
            <a:r>
              <a:rPr lang="ja-JP" altLang="en-US" sz="1200" dirty="0" smtClean="0">
                <a:solidFill>
                  <a:schemeClr val="tx1"/>
                </a:solidFill>
                <a:latin typeface="Meiryo UI"/>
                <a:ea typeface="Meiryo UI"/>
                <a:cs typeface="Meiryo UI"/>
              </a:rPr>
              <a:t>る首都機能バックアップの実現に向けた取組みの方向性を公表（</a:t>
            </a:r>
            <a:r>
              <a:rPr lang="en-US" altLang="ja-JP" sz="1200" dirty="0" smtClean="0">
                <a:solidFill>
                  <a:schemeClr val="tx1"/>
                </a:solidFill>
                <a:latin typeface="Meiryo UI"/>
                <a:ea typeface="Meiryo UI"/>
                <a:cs typeface="Meiryo UI"/>
              </a:rPr>
              <a:t>2018</a:t>
            </a:r>
            <a:r>
              <a:rPr lang="ja-JP" altLang="en-US" sz="1200" dirty="0" smtClean="0">
                <a:solidFill>
                  <a:schemeClr val="tx1"/>
                </a:solidFill>
                <a:latin typeface="Meiryo UI"/>
                <a:ea typeface="Meiryo UI"/>
                <a:cs typeface="Meiryo UI"/>
              </a:rPr>
              <a:t>年</a:t>
            </a:r>
            <a:r>
              <a:rPr lang="en-US" altLang="ja-JP" sz="1200" dirty="0" smtClean="0">
                <a:solidFill>
                  <a:schemeClr val="tx1"/>
                </a:solidFill>
                <a:latin typeface="Meiryo UI"/>
                <a:ea typeface="Meiryo UI"/>
                <a:cs typeface="Meiryo UI"/>
              </a:rPr>
              <a:t>8</a:t>
            </a:r>
            <a:r>
              <a:rPr lang="ja-JP" altLang="en-US" sz="1200" dirty="0" smtClean="0">
                <a:solidFill>
                  <a:schemeClr val="tx1"/>
                </a:solidFill>
                <a:latin typeface="Meiryo UI"/>
                <a:ea typeface="Meiryo UI"/>
                <a:cs typeface="Meiryo UI"/>
              </a:rPr>
              <a:t>月）</a:t>
            </a:r>
            <a:r>
              <a:rPr lang="en-US" altLang="ja-JP" sz="1200" dirty="0" smtClean="0">
                <a:solidFill>
                  <a:schemeClr val="tx1"/>
                </a:solidFill>
                <a:latin typeface="Meiryo UI"/>
                <a:ea typeface="Meiryo UI"/>
                <a:cs typeface="Meiryo UI"/>
              </a:rPr>
              <a:t>】</a:t>
            </a:r>
          </a:p>
          <a:p>
            <a:pPr fontAlgn="auto">
              <a:spcBef>
                <a:spcPts val="0"/>
              </a:spcBef>
              <a:spcAft>
                <a:spcPts val="0"/>
              </a:spcAft>
              <a:defRPr/>
            </a:pPr>
            <a:r>
              <a:rPr lang="ja-JP" altLang="en-US" sz="1100" dirty="0" smtClean="0">
                <a:solidFill>
                  <a:schemeClr val="tx1"/>
                </a:solidFill>
                <a:latin typeface="Meiryo UI"/>
                <a:ea typeface="Meiryo UI"/>
                <a:cs typeface="Meiryo UI"/>
              </a:rPr>
              <a:t>　学識</a:t>
            </a:r>
            <a:r>
              <a:rPr lang="ja-JP" altLang="en-US" sz="1100" dirty="0">
                <a:solidFill>
                  <a:schemeClr val="tx1"/>
                </a:solidFill>
                <a:latin typeface="Meiryo UI"/>
                <a:ea typeface="Meiryo UI"/>
                <a:cs typeface="Meiryo UI"/>
              </a:rPr>
              <a:t>経験を有する者等から意見を聴取</a:t>
            </a:r>
            <a:r>
              <a:rPr lang="ja-JP" altLang="en-US" sz="1100" dirty="0" smtClean="0">
                <a:solidFill>
                  <a:schemeClr val="tx1"/>
                </a:solidFill>
                <a:latin typeface="Meiryo UI"/>
                <a:ea typeface="Meiryo UI"/>
                <a:cs typeface="Meiryo UI"/>
              </a:rPr>
              <a:t>する研究会での成果</a:t>
            </a:r>
            <a:r>
              <a:rPr lang="ja-JP" altLang="en-US" sz="1100" dirty="0">
                <a:solidFill>
                  <a:schemeClr val="tx1"/>
                </a:solidFill>
                <a:latin typeface="Meiryo UI"/>
                <a:ea typeface="Meiryo UI"/>
                <a:cs typeface="Meiryo UI"/>
              </a:rPr>
              <a:t>をもと</a:t>
            </a:r>
            <a:r>
              <a:rPr lang="ja-JP" altLang="en-US" sz="1100" dirty="0" smtClean="0">
                <a:solidFill>
                  <a:schemeClr val="tx1"/>
                </a:solidFill>
                <a:latin typeface="Meiryo UI"/>
                <a:ea typeface="Meiryo UI"/>
                <a:cs typeface="Meiryo UI"/>
              </a:rPr>
              <a:t>に方向性を取りまとめ。今後、この方向性</a:t>
            </a:r>
            <a:r>
              <a:rPr lang="ja-JP" altLang="en-US" sz="1100" dirty="0">
                <a:solidFill>
                  <a:schemeClr val="tx1"/>
                </a:solidFill>
                <a:latin typeface="Meiryo UI"/>
                <a:ea typeface="Meiryo UI"/>
                <a:cs typeface="Meiryo UI"/>
              </a:rPr>
              <a:t>に沿って、⼤阪・関西自らの取組みとともに、行政分野、経済分野の両面から首都機能バックアップの実現に向けた取組みを進めて</a:t>
            </a:r>
            <a:r>
              <a:rPr lang="ja-JP" altLang="en-US" sz="1100" dirty="0" smtClean="0">
                <a:solidFill>
                  <a:schemeClr val="tx1"/>
                </a:solidFill>
                <a:latin typeface="Meiryo UI"/>
                <a:ea typeface="Meiryo UI"/>
                <a:cs typeface="Meiryo UI"/>
              </a:rPr>
              <a:t>いく。</a:t>
            </a:r>
            <a:endParaRPr lang="ja-JP" altLang="en-US" sz="1100" dirty="0">
              <a:solidFill>
                <a:schemeClr val="tx1"/>
              </a:solidFill>
              <a:latin typeface="Meiryo UI"/>
              <a:ea typeface="Meiryo UI"/>
              <a:cs typeface="Meiryo UI"/>
            </a:endParaRPr>
          </a:p>
          <a:p>
            <a:pPr fontAlgn="auto">
              <a:spcBef>
                <a:spcPts val="0"/>
              </a:spcBef>
              <a:spcAft>
                <a:spcPts val="0"/>
              </a:spcAft>
              <a:defRPr/>
            </a:pPr>
            <a:endParaRPr lang="ja-JP" altLang="en-US" sz="1100" dirty="0">
              <a:solidFill>
                <a:schemeClr val="tx1"/>
              </a:solidFill>
              <a:latin typeface="Meiryo UI"/>
              <a:ea typeface="Meiryo UI"/>
              <a:cs typeface="Meiryo UI"/>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＜行政分野の方向性＞</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・首都機能バックアップエリアの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位置づけ、平時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からの権限委譲</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分散も含めた具体化の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仕組みづくりについて国に働きかけ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・中央省庁の業務基盤</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確保に向けた大阪・</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　　など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575179" y="3820253"/>
            <a:ext cx="4101277" cy="472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の方向性＞</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大阪・関西の拠点強化や、</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代替拠点の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位置づけについ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首都圏企業への働きかけ</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・企業への資金面等での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支援について国に働きかけ　　など</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4035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578890"/>
            <a:ext cx="8424936" cy="422453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高め、副首都・大阪として継続的に経済成長</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博覧会の開催」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取組みを積極的に進めており、これらを副首都としての発展を加速させるインパクトとして活用する。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8136904"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38554"/>
            </a:xfrm>
            <a:prstGeom prst="rect">
              <a:avLst/>
            </a:prstGeom>
          </p:spPr>
          <p:txBody>
            <a:bodyPr wrap="square">
              <a:spAutoFit/>
            </a:bodyPr>
            <a:lstStyle/>
            <a:p>
              <a:pPr marL="177800" indent="-177800"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日本国際博覧会</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31</a:t>
            </a:fld>
            <a:endParaRPr lang="ja-JP" altLang="en-US" sz="1200" dirty="0">
              <a:solidFill>
                <a:prstClr val="black"/>
              </a:solidFill>
            </a:endParaRPr>
          </a:p>
        </p:txBody>
      </p:sp>
    </p:spTree>
    <p:extLst>
      <p:ext uri="{BB962C8B-B14F-4D97-AF65-F5344CB8AC3E}">
        <p14:creationId xmlns:p14="http://schemas.microsoft.com/office/powerpoint/2010/main" val="399807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693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179512" y="747523"/>
            <a:ext cx="8784000" cy="2061819"/>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求心力や発信力、さらに</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は世界中</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の人々の出会いや交流を生み出す力がこれからの日本の成長の鍵となる。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からの知を集め</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国連が推進する</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（持続可能な開発目標）の達成など</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300" dirty="0">
              <a:solidFill>
                <a:schemeClr val="tx1"/>
              </a:solidFill>
            </a:endParaRPr>
          </a:p>
        </p:txBody>
      </p:sp>
      <p:sp>
        <p:nvSpPr>
          <p:cNvPr id="14" name="正方形/長方形 13"/>
          <p:cNvSpPr/>
          <p:nvPr/>
        </p:nvSpPr>
        <p:spPr>
          <a:xfrm>
            <a:off x="25152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（１）副首都・大阪の発展を加速させるインパクト</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08970"/>
            <a:ext cx="7528754" cy="338554"/>
          </a:xfrm>
          <a:prstGeom prst="rect">
            <a:avLst/>
          </a:prstGeom>
        </p:spPr>
        <p:txBody>
          <a:bodyPr wrap="square">
            <a:spAutoFit/>
          </a:bodyPr>
          <a:lstStyle/>
          <a:p>
            <a:pPr fontAlgn="auto">
              <a:spcBef>
                <a:spcPts val="0"/>
              </a:spcBef>
              <a:spcAft>
                <a:spcPts val="0"/>
              </a:spcAft>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①</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日本国際博覧会の開催</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txBox="1">
            <a:spLocks/>
          </p:cNvSpPr>
          <p:nvPr/>
        </p:nvSpPr>
        <p:spPr bwMode="auto">
          <a:xfrm>
            <a:off x="8416077" y="659735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32</a:t>
            </a:fld>
            <a:endParaRPr lang="ja-JP" altLang="en-US" sz="1200" dirty="0">
              <a:solidFill>
                <a:prstClr val="black"/>
              </a:solidFill>
            </a:endParaRPr>
          </a:p>
        </p:txBody>
      </p:sp>
      <p:sp>
        <p:nvSpPr>
          <p:cNvPr id="43" name="正方形/長方形 42"/>
          <p:cNvSpPr/>
          <p:nvPr/>
        </p:nvSpPr>
        <p:spPr>
          <a:xfrm>
            <a:off x="5508104" y="6525344"/>
            <a:ext cx="4054529" cy="215444"/>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5" name="正方形/長方形 74"/>
          <p:cNvSpPr/>
          <p:nvPr/>
        </p:nvSpPr>
        <p:spPr>
          <a:xfrm>
            <a:off x="251520" y="2996704"/>
            <a:ext cx="3868040" cy="1483906"/>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テーマ　　　　</a:t>
            </a:r>
            <a:r>
              <a:rPr lang="ja-JP" altLang="en-US" sz="1100" b="1" dirty="0">
                <a:solidFill>
                  <a:schemeClr val="tx1"/>
                </a:solidFill>
                <a:latin typeface="Meiryo UI" panose="020B0604030504040204" pitchFamily="50" charset="-128"/>
                <a:ea typeface="Meiryo UI" panose="020B0604030504040204" pitchFamily="50" charset="-128"/>
              </a:rPr>
              <a:t>いのち輝く未来社会の</a:t>
            </a:r>
            <a:r>
              <a:rPr lang="ja-JP" altLang="en-US" sz="1100" b="1" dirty="0" smtClean="0">
                <a:solidFill>
                  <a:schemeClr val="tx1"/>
                </a:solidFill>
                <a:latin typeface="Meiryo UI" panose="020B0604030504040204" pitchFamily="50" charset="-128"/>
                <a:ea typeface="Meiryo UI" panose="020B0604030504040204" pitchFamily="50" charset="-128"/>
              </a:rPr>
              <a:t>デザイン</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Designing </a:t>
            </a:r>
            <a:r>
              <a:rPr lang="en-US" altLang="ja-JP" sz="1100" dirty="0">
                <a:solidFill>
                  <a:schemeClr val="tx1"/>
                </a:solidFill>
                <a:latin typeface="Meiryo UI" panose="020B0604030504040204" pitchFamily="50" charset="-128"/>
                <a:ea typeface="Meiryo UI" panose="020B0604030504040204" pitchFamily="50" charset="-128"/>
              </a:rPr>
              <a:t>Future Society for Our Lives</a:t>
            </a: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開催場所　 夢洲</a:t>
            </a:r>
            <a:r>
              <a:rPr lang="ja-JP" altLang="en-US" sz="1100" dirty="0" smtClean="0">
                <a:solidFill>
                  <a:schemeClr val="tx1"/>
                </a:solidFill>
                <a:latin typeface="Meiryo UI" panose="020B0604030504040204" pitchFamily="50" charset="-128"/>
                <a:ea typeface="Meiryo UI" panose="020B0604030504040204" pitchFamily="50" charset="-128"/>
              </a:rPr>
              <a:t>（大阪市</a:t>
            </a:r>
            <a:r>
              <a:rPr lang="ja-JP" altLang="en-US" sz="1100" dirty="0">
                <a:solidFill>
                  <a:schemeClr val="tx1"/>
                </a:solidFill>
                <a:latin typeface="Meiryo UI" panose="020B0604030504040204" pitchFamily="50" charset="-128"/>
                <a:ea typeface="Meiryo UI" panose="020B0604030504040204" pitchFamily="50" charset="-128"/>
              </a:rPr>
              <a:t>此花区</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約</a:t>
            </a:r>
            <a:r>
              <a:rPr lang="en-US" altLang="ja-JP" sz="1100" dirty="0">
                <a:solidFill>
                  <a:schemeClr val="tx1"/>
                </a:solidFill>
                <a:latin typeface="Meiryo UI" panose="020B0604030504040204" pitchFamily="50" charset="-128"/>
                <a:ea typeface="Meiryo UI" panose="020B0604030504040204" pitchFamily="50" charset="-128"/>
              </a:rPr>
              <a:t>155ha</a:t>
            </a:r>
            <a:r>
              <a:rPr lang="ja-JP" altLang="en-US" sz="1100" dirty="0" err="1"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5</a:t>
            </a:r>
            <a:r>
              <a:rPr lang="ja-JP" altLang="en-US" sz="1100" dirty="0" err="1">
                <a:solidFill>
                  <a:schemeClr val="tx1"/>
                </a:solidFill>
                <a:latin typeface="Meiryo UI" panose="020B0604030504040204" pitchFamily="50" charset="-128"/>
                <a:ea typeface="Meiryo UI" panose="020B0604030504040204" pitchFamily="50" charset="-128"/>
              </a:rPr>
              <a:t>つの</a:t>
            </a:r>
            <a:r>
              <a:rPr lang="ja-JP" altLang="en-US" sz="1100" dirty="0">
                <a:solidFill>
                  <a:schemeClr val="tx1"/>
                </a:solidFill>
                <a:latin typeface="Meiryo UI" panose="020B0604030504040204" pitchFamily="50" charset="-128"/>
                <a:ea typeface="Meiryo UI" panose="020B0604030504040204" pitchFamily="50" charset="-128"/>
              </a:rPr>
              <a:t>大広場や水上施設も設置</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開催期間　 </a:t>
            </a:r>
            <a:r>
              <a:rPr lang="en-US" altLang="ja-JP" sz="1100" dirty="0">
                <a:solidFill>
                  <a:schemeClr val="tx1"/>
                </a:solidFill>
                <a:latin typeface="Meiryo UI" panose="020B0604030504040204" pitchFamily="50" charset="-128"/>
                <a:ea typeface="Meiryo UI" panose="020B0604030504040204" pitchFamily="50" charset="-128"/>
              </a:rPr>
              <a:t>2025.5.3</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2025.11.3</a:t>
            </a: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入場者　　　</a:t>
            </a:r>
            <a:r>
              <a:rPr lang="en-US" altLang="ja-JP" sz="1100" dirty="0">
                <a:solidFill>
                  <a:schemeClr val="tx1"/>
                </a:solidFill>
                <a:latin typeface="Meiryo UI" panose="020B0604030504040204" pitchFamily="50" charset="-128"/>
                <a:ea typeface="Meiryo UI" panose="020B0604030504040204" pitchFamily="50" charset="-128"/>
              </a:rPr>
              <a:t>2,800</a:t>
            </a:r>
            <a:r>
              <a:rPr lang="ja-JP" altLang="en-US" sz="1100" dirty="0">
                <a:solidFill>
                  <a:schemeClr val="tx1"/>
                </a:solidFill>
                <a:latin typeface="Meiryo UI" panose="020B0604030504040204" pitchFamily="50" charset="-128"/>
                <a:ea typeface="Meiryo UI" panose="020B0604030504040204" pitchFamily="50" charset="-128"/>
              </a:rPr>
              <a:t>万人（想定</a:t>
            </a:r>
            <a:r>
              <a:rPr lang="ja-JP" altLang="en-US" sz="1100" dirty="0" smtClean="0">
                <a:solidFill>
                  <a:schemeClr val="tx1"/>
                </a:solidFill>
                <a:latin typeface="Meiryo UI" panose="020B0604030504040204" pitchFamily="50" charset="-128"/>
                <a:ea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395696" y="2924944"/>
            <a:ext cx="1152000"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開催</a:t>
            </a:r>
            <a:r>
              <a:rPr lang="ja-JP" altLang="en-US" sz="1200" b="1" dirty="0">
                <a:solidFill>
                  <a:schemeClr val="tx1"/>
                </a:solidFill>
                <a:latin typeface="Meiryo UI" panose="020B0604030504040204" pitchFamily="50" charset="-128"/>
                <a:ea typeface="Meiryo UI" panose="020B0604030504040204" pitchFamily="50" charset="-128"/>
              </a:rPr>
              <a:t>概要</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4355976" y="2996704"/>
            <a:ext cx="4556400" cy="1476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4499992" y="2924944"/>
            <a:ext cx="1368152" cy="238001"/>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主</a:t>
            </a:r>
            <a:r>
              <a:rPr lang="ja-JP" altLang="en-US" sz="1200" b="1" dirty="0" smtClean="0">
                <a:solidFill>
                  <a:schemeClr val="tx1"/>
                </a:solidFill>
                <a:latin typeface="Meiryo UI" panose="020B0604030504040204" pitchFamily="50" charset="-128"/>
                <a:ea typeface="Meiryo UI" panose="020B0604030504040204" pitchFamily="50" charset="-128"/>
              </a:rPr>
              <a:t>なスケジュール</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79" name="表 78"/>
          <p:cNvGraphicFramePr>
            <a:graphicFrameLocks noGrp="1"/>
          </p:cNvGraphicFramePr>
          <p:nvPr>
            <p:extLst>
              <p:ext uri="{D42A27DB-BD31-4B8C-83A1-F6EECF244321}">
                <p14:modId xmlns:p14="http://schemas.microsoft.com/office/powerpoint/2010/main" val="61995582"/>
              </p:ext>
            </p:extLst>
          </p:nvPr>
        </p:nvGraphicFramePr>
        <p:xfrm>
          <a:off x="4432144" y="3244665"/>
          <a:ext cx="4392488" cy="1164877"/>
        </p:xfrm>
        <a:graphic>
          <a:graphicData uri="http://schemas.openxmlformats.org/drawingml/2006/table">
            <a:tbl>
              <a:tblPr firstRow="1" bandRow="1">
                <a:tableStyleId>{F5AB1C69-6EDB-4FF4-983F-18BD219EF322}</a:tableStyleId>
              </a:tblPr>
              <a:tblGrid>
                <a:gridCol w="1432096">
                  <a:extLst>
                    <a:ext uri="{9D8B030D-6E8A-4147-A177-3AD203B41FA5}">
                      <a16:colId xmlns="" xmlns:a16="http://schemas.microsoft.com/office/drawing/2014/main" val="609291473"/>
                    </a:ext>
                  </a:extLst>
                </a:gridCol>
                <a:gridCol w="1016176">
                  <a:extLst>
                    <a:ext uri="{9D8B030D-6E8A-4147-A177-3AD203B41FA5}">
                      <a16:colId xmlns="" xmlns:a16="http://schemas.microsoft.com/office/drawing/2014/main" val="2812137311"/>
                    </a:ext>
                  </a:extLst>
                </a:gridCol>
                <a:gridCol w="1169655">
                  <a:extLst>
                    <a:ext uri="{9D8B030D-6E8A-4147-A177-3AD203B41FA5}">
                      <a16:colId xmlns="" xmlns:a16="http://schemas.microsoft.com/office/drawing/2014/main" val="268863297"/>
                    </a:ext>
                  </a:extLst>
                </a:gridCol>
                <a:gridCol w="774561">
                  <a:extLst>
                    <a:ext uri="{9D8B030D-6E8A-4147-A177-3AD203B41FA5}">
                      <a16:colId xmlns="" xmlns:a16="http://schemas.microsoft.com/office/drawing/2014/main" val="2049427283"/>
                    </a:ext>
                  </a:extLst>
                </a:gridCol>
              </a:tblGrid>
              <a:tr h="309670">
                <a:tc>
                  <a:txBody>
                    <a:bodyPr/>
                    <a:lstStyle/>
                    <a:p>
                      <a:pPr algn="ctr"/>
                      <a:r>
                        <a:rPr kumimoji="1" lang="en-US" altLang="ja-JP" sz="1000" dirty="0" smtClean="0">
                          <a:solidFill>
                            <a:schemeClr val="tx1"/>
                          </a:solidFill>
                        </a:rPr>
                        <a:t>2019</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2020</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2021</a:t>
                      </a:r>
                      <a:r>
                        <a:rPr kumimoji="1" lang="ja-JP" altLang="en-US" sz="1000" dirty="0" smtClean="0">
                          <a:solidFill>
                            <a:schemeClr val="tx1"/>
                          </a:solidFill>
                        </a:rPr>
                        <a:t>～</a:t>
                      </a:r>
                      <a:r>
                        <a:rPr kumimoji="1" lang="en-US" altLang="ja-JP" sz="1000" dirty="0" smtClean="0">
                          <a:solidFill>
                            <a:schemeClr val="tx1"/>
                          </a:solidFill>
                        </a:rPr>
                        <a:t>2024</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2025</a:t>
                      </a:r>
                      <a:endParaRPr kumimoji="1" lang="ja-JP" altLang="en-US" sz="1000" dirty="0">
                        <a:solidFill>
                          <a:schemeClr val="tx1"/>
                        </a:solidFill>
                      </a:endParaRPr>
                    </a:p>
                  </a:txBody>
                  <a:tcPr/>
                </a:tc>
                <a:extLst>
                  <a:ext uri="{0D108BD9-81ED-4DB2-BD59-A6C34878D82A}">
                    <a16:rowId xmlns="" xmlns:a16="http://schemas.microsoft.com/office/drawing/2014/main" val="1062104477"/>
                  </a:ext>
                </a:extLst>
              </a:tr>
              <a:tr h="855207">
                <a:tc>
                  <a:txBody>
                    <a:bodyPr/>
                    <a:lstStyle/>
                    <a:p>
                      <a:endParaRPr kumimoji="1" lang="ja-JP" altLang="en-US" sz="1000" dirty="0"/>
                    </a:p>
                  </a:txBody>
                  <a:tcPr/>
                </a:tc>
                <a:tc>
                  <a:txBody>
                    <a:bodyPr/>
                    <a:lstStyle/>
                    <a:p>
                      <a:endParaRPr kumimoji="1" lang="en-US" altLang="ja-JP" sz="1000" dirty="0" smtClean="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 xmlns:a16="http://schemas.microsoft.com/office/drawing/2014/main" val="3626861374"/>
                  </a:ext>
                </a:extLst>
              </a:tr>
            </a:tbl>
          </a:graphicData>
        </a:graphic>
      </p:graphicFrame>
      <p:sp>
        <p:nvSpPr>
          <p:cNvPr id="80" name="正方形/長方形 79"/>
          <p:cNvSpPr/>
          <p:nvPr/>
        </p:nvSpPr>
        <p:spPr>
          <a:xfrm>
            <a:off x="4355976" y="3500728"/>
            <a:ext cx="1872208"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2019.1</a:t>
            </a: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博覧会協会設立</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6012160" y="3500728"/>
            <a:ext cx="2170174"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2020.6</a:t>
            </a: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BIE</a:t>
            </a:r>
            <a:r>
              <a:rPr lang="ja-JP" altLang="en-US" sz="800" dirty="0" smtClean="0">
                <a:solidFill>
                  <a:schemeClr val="tx1"/>
                </a:solidFill>
                <a:latin typeface="Meiryo UI" panose="020B0604030504040204" pitchFamily="50" charset="-128"/>
                <a:ea typeface="Meiryo UI" panose="020B0604030504040204" pitchFamily="50" charset="-128"/>
              </a:rPr>
              <a:t>総会</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登録申請書の承認</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82" name="フローチャート: 処理 81"/>
          <p:cNvSpPr/>
          <p:nvPr/>
        </p:nvSpPr>
        <p:spPr>
          <a:xfrm>
            <a:off x="8244408" y="3644856"/>
            <a:ext cx="504056" cy="648000"/>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a:t>
            </a:r>
          </a:p>
          <a:p>
            <a:pPr algn="ctr">
              <a:lnSpc>
                <a:spcPct val="125000"/>
              </a:lnSpc>
            </a:pPr>
            <a:r>
              <a:rPr lang="ja-JP" altLang="en-US" sz="1000" b="1" dirty="0" smtClean="0">
                <a:latin typeface="Meiryo UI" panose="020B0604030504040204" pitchFamily="50" charset="-128"/>
                <a:ea typeface="Meiryo UI" panose="020B0604030504040204" pitchFamily="50" charset="-128"/>
              </a:rPr>
              <a:t>万博</a:t>
            </a:r>
            <a:endParaRPr lang="en-US" altLang="ja-JP" sz="1000" b="1" dirty="0" smtClean="0">
              <a:latin typeface="Meiryo UI" panose="020B0604030504040204" pitchFamily="50" charset="-128"/>
              <a:ea typeface="Meiryo UI" panose="020B0604030504040204" pitchFamily="50" charset="-128"/>
            </a:endParaRPr>
          </a:p>
          <a:p>
            <a:pPr algn="ctr">
              <a:lnSpc>
                <a:spcPct val="125000"/>
              </a:lnSpc>
            </a:pPr>
            <a:r>
              <a:rPr lang="ja-JP" altLang="en-US" sz="1000" b="1" dirty="0" smtClean="0">
                <a:latin typeface="Meiryo UI" panose="020B0604030504040204" pitchFamily="50" charset="-128"/>
                <a:ea typeface="Meiryo UI" panose="020B0604030504040204" pitchFamily="50" charset="-128"/>
              </a:rPr>
              <a:t>開催</a:t>
            </a:r>
            <a:endParaRPr kumimoji="1" lang="ja-JP" altLang="en-US" sz="1000" b="1" dirty="0">
              <a:latin typeface="Meiryo UI" panose="020B0604030504040204" pitchFamily="50" charset="-128"/>
              <a:ea typeface="Meiryo UI" panose="020B0604030504040204" pitchFamily="50" charset="-128"/>
            </a:endParaRPr>
          </a:p>
        </p:txBody>
      </p:sp>
      <p:sp>
        <p:nvSpPr>
          <p:cNvPr id="83" name="右矢印 82"/>
          <p:cNvSpPr/>
          <p:nvPr/>
        </p:nvSpPr>
        <p:spPr>
          <a:xfrm>
            <a:off x="4571504" y="3824736"/>
            <a:ext cx="3672904" cy="540008"/>
          </a:xfrm>
          <a:prstGeom prst="rightArrow">
            <a:avLst>
              <a:gd name="adj1" fmla="val 61759"/>
              <a:gd name="adj2" fmla="val 50000"/>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725950" y="3932776"/>
            <a:ext cx="3734482"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マーケティング</a:t>
            </a:r>
            <a:r>
              <a:rPr lang="ja-JP" altLang="en-US" sz="800" dirty="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催事等　　　　　　　　　　　　　　　　　　参加招請の開始</a:t>
            </a:r>
            <a:endParaRPr lang="en-US" altLang="ja-JP" sz="8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会場整備計画の検討　　　　　法的手続き　　　　　　実施設計　会場建設工事　</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4355976" y="4652584"/>
            <a:ext cx="4536472" cy="324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dirty="0" smtClean="0">
                <a:solidFill>
                  <a:schemeClr val="tx1"/>
                </a:solidFill>
                <a:latin typeface="Meiryo UI" panose="020B0604030504040204" pitchFamily="50" charset="-128"/>
                <a:ea typeface="Meiryo UI" panose="020B0604030504040204" pitchFamily="50" charset="-128"/>
              </a:rPr>
              <a:t>　　　　　　　　　　　約２兆円</a:t>
            </a:r>
            <a:r>
              <a:rPr lang="ja-JP" altLang="en-US" sz="1000" dirty="0" smtClean="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経済産業省による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試算値</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85" name="正方形/長方形 84"/>
          <p:cNvSpPr/>
          <p:nvPr/>
        </p:nvSpPr>
        <p:spPr>
          <a:xfrm>
            <a:off x="4499992" y="4581128"/>
            <a:ext cx="1152000"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経済</a:t>
            </a:r>
            <a:r>
              <a:rPr lang="ja-JP" altLang="en-US" sz="1200" b="1" dirty="0">
                <a:solidFill>
                  <a:schemeClr val="tx1"/>
                </a:solidFill>
                <a:latin typeface="Meiryo UI" panose="020B0604030504040204" pitchFamily="50" charset="-128"/>
                <a:ea typeface="Meiryo UI" panose="020B0604030504040204" pitchFamily="50" charset="-128"/>
              </a:rPr>
              <a:t>効果</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636243" y="3519626"/>
            <a:ext cx="1853392" cy="408125"/>
          </a:xfrm>
          <a:prstGeom prst="rect">
            <a:avLst/>
          </a:prstGeom>
        </p:spPr>
        <p:txBody>
          <a:bodyPr wrap="none">
            <a:spAutoFit/>
          </a:bodyPr>
          <a:lstStyle/>
          <a:p>
            <a:pPr>
              <a:lnSpc>
                <a:spcPct val="114000"/>
              </a:lnSpc>
            </a:pP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2019.12</a:t>
            </a:r>
            <a:r>
              <a:rPr lang="ja-JP" altLang="en-US" sz="800" dirty="0">
                <a:latin typeface="Meiryo UI" panose="020B0604030504040204" pitchFamily="50" charset="-128"/>
                <a:ea typeface="Meiryo UI" panose="020B0604030504040204" pitchFamily="50" charset="-128"/>
              </a:rPr>
              <a:t>　登録申請書提出</a:t>
            </a:r>
            <a:r>
              <a:rPr lang="ja-JP" altLang="en-US" sz="800" dirty="0" smtClean="0">
                <a:latin typeface="Meiryo UI" panose="020B0604030504040204" pitchFamily="50" charset="-128"/>
                <a:ea typeface="Meiryo UI" panose="020B0604030504040204" pitchFamily="50" charset="-128"/>
              </a:rPr>
              <a:t>目標</a:t>
            </a:r>
            <a:r>
              <a:rPr lang="ja-JP" altLang="en-US" dirty="0">
                <a:solidFill>
                  <a:srgbClr val="FF0000"/>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251520" y="4652887"/>
            <a:ext cx="3868040" cy="1908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smtClean="0">
                <a:solidFill>
                  <a:schemeClr val="tx1"/>
                </a:solidFill>
                <a:latin typeface="Meiryo UI" panose="020B0604030504040204" pitchFamily="50" charset="-128"/>
                <a:ea typeface="Meiryo UI" panose="020B0604030504040204" pitchFamily="50" charset="-128"/>
              </a:rPr>
              <a:t>博覧会</a:t>
            </a:r>
            <a:r>
              <a:rPr lang="ja-JP" altLang="en-US" sz="1100" dirty="0">
                <a:solidFill>
                  <a:schemeClr val="tx1"/>
                </a:solidFill>
                <a:latin typeface="Meiryo UI" panose="020B0604030504040204" pitchFamily="50" charset="-128"/>
                <a:ea typeface="Meiryo UI" panose="020B0604030504040204" pitchFamily="50" charset="-128"/>
              </a:rPr>
              <a:t>の成功により</a:t>
            </a:r>
            <a:r>
              <a:rPr lang="en-US" altLang="ja-JP" sz="1100" dirty="0">
                <a:solidFill>
                  <a:schemeClr val="tx1"/>
                </a:solidFill>
                <a:latin typeface="Meiryo UI" panose="020B0604030504040204" pitchFamily="50" charset="-128"/>
                <a:ea typeface="Meiryo UI" panose="020B0604030504040204" pitchFamily="50" charset="-128"/>
              </a:rPr>
              <a:t>SDGs</a:t>
            </a:r>
            <a:r>
              <a:rPr lang="ja-JP" altLang="en-US" sz="1100" dirty="0">
                <a:solidFill>
                  <a:schemeClr val="tx1"/>
                </a:solidFill>
                <a:latin typeface="Meiryo UI" panose="020B0604030504040204" pitchFamily="50" charset="-128"/>
                <a:ea typeface="Meiryo UI" panose="020B0604030504040204" pitchFamily="50" charset="-128"/>
              </a:rPr>
              <a:t>の達成に貢献し我が国の産業及び文化の発展をめざす。（会長：中西 日本経済団体連合会</a:t>
            </a:r>
            <a:r>
              <a:rPr lang="ja-JP" altLang="en-US" sz="1100" dirty="0" smtClean="0">
                <a:solidFill>
                  <a:schemeClr val="tx1"/>
                </a:solidFill>
                <a:latin typeface="Meiryo UI" panose="020B0604030504040204" pitchFamily="50" charset="-128"/>
                <a:ea typeface="Meiryo UI" panose="020B0604030504040204" pitchFamily="50" charset="-128"/>
              </a:rPr>
              <a:t>会長）</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2019</a:t>
            </a:r>
            <a:r>
              <a:rPr lang="ja-JP" altLang="en-US" sz="1000" dirty="0" smtClean="0">
                <a:solidFill>
                  <a:schemeClr val="tx1"/>
                </a:solidFill>
                <a:latin typeface="Meiryo UI" panose="020B0604030504040204" pitchFamily="50" charset="-128"/>
                <a:ea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rPr>
              <a:t>月　協会設立</a:t>
            </a: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800" dirty="0">
                <a:solidFill>
                  <a:schemeClr val="tx1"/>
                </a:solidFill>
                <a:latin typeface="Meiryo UI" panose="020B0604030504040204" pitchFamily="50" charset="-128"/>
                <a:ea typeface="Meiryo UI" panose="020B0604030504040204" pitchFamily="50" charset="-128"/>
              </a:rPr>
              <a:t>　</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576064" y="6309320"/>
            <a:ext cx="4572000" cy="253916"/>
          </a:xfrm>
          <a:prstGeom prst="rect">
            <a:avLst/>
          </a:prstGeom>
        </p:spPr>
        <p:txBody>
          <a:bodyPr>
            <a:spAutoFit/>
          </a:bodyPr>
          <a:lstStyle/>
          <a:p>
            <a:pPr algn="r"/>
            <a:r>
              <a:rPr lang="fi-FI" altLang="ja-JP" sz="1050" dirty="0">
                <a:latin typeface="Meiryo UI" panose="020B0604030504040204" pitchFamily="50" charset="-128"/>
                <a:ea typeface="Meiryo UI" panose="020B0604030504040204" pitchFamily="50" charset="-128"/>
              </a:rPr>
              <a:t>EXPO 2025 </a:t>
            </a:r>
            <a:r>
              <a:rPr lang="fi-FI" altLang="ja-JP" sz="1050" dirty="0" smtClean="0">
                <a:latin typeface="Meiryo UI" panose="020B0604030504040204" pitchFamily="50" charset="-128"/>
                <a:ea typeface="Meiryo UI" panose="020B0604030504040204" pitchFamily="50" charset="-128"/>
              </a:rPr>
              <a:t>OSAKA, KANSAI</a:t>
            </a:r>
            <a:r>
              <a:rPr lang="fi-FI" altLang="ja-JP" sz="1050" dirty="0">
                <a:latin typeface="Meiryo UI" panose="020B0604030504040204" pitchFamily="50" charset="-128"/>
                <a:ea typeface="Meiryo UI" panose="020B0604030504040204" pitchFamily="50" charset="-128"/>
              </a:rPr>
              <a:t>, JAPAN</a:t>
            </a:r>
            <a:r>
              <a:rPr lang="ja-JP" altLang="en-US" sz="1050" dirty="0" smtClean="0">
                <a:latin typeface="Meiryo UI" panose="020B0604030504040204" pitchFamily="50" charset="-128"/>
                <a:ea typeface="Meiryo UI" panose="020B0604030504040204" pitchFamily="50" charset="-128"/>
              </a:rPr>
              <a:t>ホームページより</a:t>
            </a:r>
            <a:endParaRPr lang="ja-JP" altLang="en-US" sz="1050" dirty="0">
              <a:latin typeface="Meiryo UI" panose="020B0604030504040204" pitchFamily="50" charset="-128"/>
              <a:ea typeface="Meiryo UI" panose="020B0604030504040204" pitchFamily="50" charset="-128"/>
            </a:endParaRPr>
          </a:p>
        </p:txBody>
      </p:sp>
      <p:sp>
        <p:nvSpPr>
          <p:cNvPr id="42" name="正方形/長方形 41"/>
          <p:cNvSpPr/>
          <p:nvPr/>
        </p:nvSpPr>
        <p:spPr>
          <a:xfrm>
            <a:off x="323528" y="5683314"/>
            <a:ext cx="4572000" cy="553998"/>
          </a:xfrm>
          <a:prstGeom prst="rect">
            <a:avLst/>
          </a:prstGeom>
        </p:spPr>
        <p:txBody>
          <a:bodyPr>
            <a:spAutoFit/>
          </a:bodyPr>
          <a:lstStyle/>
          <a:p>
            <a:r>
              <a:rPr lang="ja-JP" altLang="en-US" sz="1000" dirty="0" smtClean="0">
                <a:latin typeface="Meiryo UI" panose="020B0604030504040204" pitchFamily="50" charset="-128"/>
                <a:ea typeface="Meiryo UI" panose="020B0604030504040204" pitchFamily="50" charset="-128"/>
              </a:rPr>
              <a:t>所在地</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大阪市</a:t>
            </a:r>
            <a:r>
              <a:rPr lang="ja-JP" altLang="en-US" sz="1000" dirty="0">
                <a:latin typeface="Meiryo UI" panose="020B0604030504040204" pitchFamily="50" charset="-128"/>
                <a:ea typeface="Meiryo UI" panose="020B0604030504040204" pitchFamily="50" charset="-128"/>
              </a:rPr>
              <a:t>住之江区南港北</a:t>
            </a:r>
            <a:r>
              <a:rPr lang="en-US" altLang="ja-JP" sz="1000" dirty="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丁目</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14-16</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大阪府咲洲庁舎</a:t>
            </a:r>
            <a:r>
              <a:rPr lang="en-US" altLang="ja-JP" sz="1000" dirty="0">
                <a:latin typeface="Meiryo UI" panose="020B0604030504040204" pitchFamily="50" charset="-128"/>
                <a:ea typeface="Meiryo UI" panose="020B0604030504040204" pitchFamily="50" charset="-128"/>
              </a:rPr>
              <a:t>43</a:t>
            </a:r>
            <a:r>
              <a:rPr lang="ja-JP" altLang="en-US" sz="1000" dirty="0">
                <a:latin typeface="Meiryo UI" panose="020B0604030504040204" pitchFamily="50" charset="-128"/>
                <a:ea typeface="Meiryo UI" panose="020B0604030504040204" pitchFamily="50" charset="-128"/>
              </a:rPr>
              <a:t>階）</a:t>
            </a:r>
          </a:p>
        </p:txBody>
      </p:sp>
      <p:grpSp>
        <p:nvGrpSpPr>
          <p:cNvPr id="32" name="グループ化 31"/>
          <p:cNvGrpSpPr>
            <a:grpSpLocks noChangeAspect="1"/>
          </p:cNvGrpSpPr>
          <p:nvPr/>
        </p:nvGrpSpPr>
        <p:grpSpPr>
          <a:xfrm>
            <a:off x="4370863" y="5085184"/>
            <a:ext cx="4535840" cy="1446480"/>
            <a:chOff x="5068394" y="4056919"/>
            <a:chExt cx="3907469" cy="1291372"/>
          </a:xfrm>
        </p:grpSpPr>
        <p:pic>
          <p:nvPicPr>
            <p:cNvPr id="33" name="図形 1"/>
            <p:cNvPicPr>
              <a:picLocks noChangeAspect="1"/>
            </p:cNvPicPr>
            <p:nvPr/>
          </p:nvPicPr>
          <p:blipFill>
            <a:blip r:embed="rId3"/>
            <a:stretch>
              <a:fillRect/>
            </a:stretch>
          </p:blipFill>
          <p:spPr>
            <a:xfrm>
              <a:off x="5068394" y="4056919"/>
              <a:ext cx="2095894" cy="1291372"/>
            </a:xfrm>
            <a:prstGeom prst="rect">
              <a:avLst/>
            </a:prstGeom>
          </p:spPr>
        </p:pic>
        <p:pic>
          <p:nvPicPr>
            <p:cNvPr id="40" name="図形 5"/>
            <p:cNvPicPr>
              <a:picLocks noChangeAspect="1"/>
            </p:cNvPicPr>
            <p:nvPr/>
          </p:nvPicPr>
          <p:blipFill>
            <a:blip r:embed="rId4"/>
            <a:stretch>
              <a:fillRect/>
            </a:stretch>
          </p:blipFill>
          <p:spPr>
            <a:xfrm>
              <a:off x="7164288" y="4056919"/>
              <a:ext cx="1811575" cy="1291371"/>
            </a:xfrm>
            <a:prstGeom prst="rect">
              <a:avLst/>
            </a:prstGeom>
          </p:spPr>
        </p:pic>
      </p:grpSp>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9546" y="5373216"/>
            <a:ext cx="1456390" cy="950976"/>
          </a:xfrm>
          <a:prstGeom prst="rect">
            <a:avLst/>
          </a:prstGeom>
        </p:spPr>
      </p:pic>
      <p:sp>
        <p:nvSpPr>
          <p:cNvPr id="35" name="正方形/長方形 34"/>
          <p:cNvSpPr/>
          <p:nvPr/>
        </p:nvSpPr>
        <p:spPr>
          <a:xfrm>
            <a:off x="323528" y="4552370"/>
            <a:ext cx="3384216"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（一社）</a:t>
            </a:r>
            <a:r>
              <a:rPr lang="en-US" altLang="ja-JP" sz="1200" b="1" dirty="0" smtClean="0">
                <a:solidFill>
                  <a:schemeClr val="tx1"/>
                </a:solidFill>
                <a:latin typeface="Meiryo UI" panose="020B0604030504040204" pitchFamily="50" charset="-128"/>
                <a:ea typeface="Meiryo UI" panose="020B0604030504040204" pitchFamily="50" charset="-128"/>
              </a:rPr>
              <a:t>2025</a:t>
            </a:r>
            <a:r>
              <a:rPr lang="ja-JP" altLang="en-US" sz="1200" b="1" dirty="0">
                <a:solidFill>
                  <a:schemeClr val="tx1"/>
                </a:solidFill>
                <a:latin typeface="Meiryo UI" panose="020B0604030504040204" pitchFamily="50" charset="-128"/>
                <a:ea typeface="Meiryo UI" panose="020B0604030504040204" pitchFamily="50" charset="-128"/>
              </a:rPr>
              <a:t>年</a:t>
            </a:r>
            <a:r>
              <a:rPr lang="ja-JP" altLang="en-US" sz="1200" b="1" dirty="0" smtClean="0">
                <a:solidFill>
                  <a:schemeClr val="tx1"/>
                </a:solidFill>
                <a:latin typeface="Meiryo UI" panose="020B0604030504040204" pitchFamily="50" charset="-128"/>
                <a:ea typeface="Meiryo UI" panose="020B0604030504040204" pitchFamily="50" charset="-128"/>
              </a:rPr>
              <a:t>日本国際博覧会</a:t>
            </a:r>
            <a:r>
              <a:rPr lang="ja-JP" altLang="en-US" sz="1200" b="1" dirty="0">
                <a:solidFill>
                  <a:schemeClr val="tx1"/>
                </a:solidFill>
                <a:latin typeface="Meiryo UI" panose="020B0604030504040204" pitchFamily="50" charset="-128"/>
                <a:ea typeface="Meiryo UI" panose="020B0604030504040204" pitchFamily="50" charset="-128"/>
              </a:rPr>
              <a:t>協会の設立</a:t>
            </a:r>
          </a:p>
        </p:txBody>
      </p:sp>
    </p:spTree>
    <p:extLst>
      <p:ext uri="{BB962C8B-B14F-4D97-AF65-F5344CB8AC3E}">
        <p14:creationId xmlns:p14="http://schemas.microsoft.com/office/powerpoint/2010/main" val="2698831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179614" y="3133835"/>
            <a:ext cx="4198834" cy="3528393"/>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5" name="角丸四角形 14"/>
          <p:cNvSpPr/>
          <p:nvPr/>
        </p:nvSpPr>
        <p:spPr>
          <a:xfrm>
            <a:off x="179512" y="395791"/>
            <a:ext cx="8784000" cy="2520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をめざす上で、統合型リゾート（</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できる規模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・機能を持つ</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大阪・夢洲は</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あるほか、非常</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に広大な用地があるなど、立地の優位性がある。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基本構想（案）」を踏まえ、経済界</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と連携した</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機能の強化などベイエリアの活性化を図ることにより、地域も成長・発展を実現し</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格の向上を図ることができる。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また、ギャンブル等</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をはじめとしたセーフティネット</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について国に検討を</a:t>
            </a:r>
            <a:r>
              <a:rPr lang="ja-JP"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とともに、府市のめざす</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について府民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・市民の理解を得るため、多様な機会を捉え積極的な情報発信を行う。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の早期開業に向けて着実に準備を進め、国際競争力の高い魅力的な</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を実現することにより、副首都・大阪の世界水準の都市ブランドの確立をより一層加速させることが可能となる。</a:t>
            </a:r>
            <a:endParaRPr lang="ja-JP" altLang="en-US" sz="1300" dirty="0">
              <a:solidFill>
                <a:schemeClr val="tx1"/>
              </a:solidFill>
            </a:endParaRPr>
          </a:p>
        </p:txBody>
      </p:sp>
      <p:sp>
        <p:nvSpPr>
          <p:cNvPr id="22" name="正方形/長方形 21"/>
          <p:cNvSpPr/>
          <p:nvPr/>
        </p:nvSpPr>
        <p:spPr>
          <a:xfrm>
            <a:off x="211598" y="44624"/>
            <a:ext cx="7528754" cy="338554"/>
          </a:xfrm>
          <a:prstGeom prst="rect">
            <a:avLst/>
          </a:prstGeom>
        </p:spPr>
        <p:txBody>
          <a:bodyPr wrap="square">
            <a:spAutoFit/>
          </a:bodyP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スライド番号プレースホルダー 1"/>
          <p:cNvSpPr txBox="1">
            <a:spLocks/>
          </p:cNvSpPr>
          <p:nvPr/>
        </p:nvSpPr>
        <p:spPr bwMode="auto">
          <a:xfrm>
            <a:off x="8388424" y="651312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33</a:t>
            </a:fld>
            <a:endParaRPr lang="ja-JP" altLang="en-US" sz="1200" dirty="0">
              <a:solidFill>
                <a:prstClr val="black"/>
              </a:solidFill>
            </a:endParaRPr>
          </a:p>
        </p:txBody>
      </p:sp>
      <p:sp>
        <p:nvSpPr>
          <p:cNvPr id="23" name="正方形/長方形 22"/>
          <p:cNvSpPr/>
          <p:nvPr/>
        </p:nvSpPr>
        <p:spPr>
          <a:xfrm>
            <a:off x="4566399" y="3133836"/>
            <a:ext cx="4320000" cy="1728000"/>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24" name="角丸四角形 23"/>
          <p:cNvSpPr/>
          <p:nvPr/>
        </p:nvSpPr>
        <p:spPr>
          <a:xfrm>
            <a:off x="4580163" y="3376582"/>
            <a:ext cx="2899323" cy="523584"/>
          </a:xfrm>
          <a:prstGeom prst="roundRect">
            <a:avLst>
              <a:gd name="adj" fmla="val 2070"/>
            </a:avLst>
          </a:prstGeom>
          <a:noFill/>
          <a:ln w="3175">
            <a:noFill/>
            <a:prstDash val="solid"/>
          </a:ln>
        </p:spPr>
        <p:txBody>
          <a:bodyPr wrap="square" lIns="36000" tIns="36000" rIns="36000" bIns="36000" rtlCol="0" anchor="ctr" anchorCtr="0">
            <a:noAutofit/>
          </a:bodyPr>
          <a:lstStyle/>
          <a:p>
            <a:pPr algn="just">
              <a:spcAft>
                <a:spcPts val="300"/>
              </a:spcAft>
            </a:pPr>
            <a:r>
              <a:rPr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振興・地域経済振興・</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公益還元</a:t>
            </a:r>
          </a:p>
          <a:p>
            <a:pPr algn="ctr"/>
            <a:r>
              <a:rPr kumimoji="1"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8" name="表 27"/>
          <p:cNvGraphicFramePr>
            <a:graphicFrameLocks noGrp="1"/>
          </p:cNvGraphicFramePr>
          <p:nvPr>
            <p:extLst>
              <p:ext uri="{D42A27DB-BD31-4B8C-83A1-F6EECF244321}">
                <p14:modId xmlns:p14="http://schemas.microsoft.com/office/powerpoint/2010/main" val="1531838720"/>
              </p:ext>
            </p:extLst>
          </p:nvPr>
        </p:nvGraphicFramePr>
        <p:xfrm>
          <a:off x="4665578" y="4141948"/>
          <a:ext cx="4142816" cy="504000"/>
        </p:xfrm>
        <a:graphic>
          <a:graphicData uri="http://schemas.openxmlformats.org/drawingml/2006/table">
            <a:tbl>
              <a:tblPr bandRow="1">
                <a:tableStyleId>{5C22544A-7EE6-4342-B048-85BDC9FD1C3A}</a:tableStyleId>
              </a:tblPr>
              <a:tblGrid>
                <a:gridCol w="1129859">
                  <a:extLst>
                    <a:ext uri="{9D8B030D-6E8A-4147-A177-3AD203B41FA5}">
                      <a16:colId xmlns="" xmlns:a16="http://schemas.microsoft.com/office/drawing/2014/main" val="3032238048"/>
                    </a:ext>
                  </a:extLst>
                </a:gridCol>
                <a:gridCol w="941549">
                  <a:extLst>
                    <a:ext uri="{9D8B030D-6E8A-4147-A177-3AD203B41FA5}">
                      <a16:colId xmlns="" xmlns:a16="http://schemas.microsoft.com/office/drawing/2014/main" val="417892378"/>
                    </a:ext>
                  </a:extLst>
                </a:gridCol>
                <a:gridCol w="1129859">
                  <a:extLst>
                    <a:ext uri="{9D8B030D-6E8A-4147-A177-3AD203B41FA5}">
                      <a16:colId xmlns="" xmlns:a16="http://schemas.microsoft.com/office/drawing/2014/main" val="646776825"/>
                    </a:ext>
                  </a:extLst>
                </a:gridCol>
                <a:gridCol w="941549">
                  <a:extLst>
                    <a:ext uri="{9D8B030D-6E8A-4147-A177-3AD203B41FA5}">
                      <a16:colId xmlns="" xmlns:a16="http://schemas.microsoft.com/office/drawing/2014/main" val="2156566681"/>
                    </a:ext>
                  </a:extLst>
                </a:gridCol>
              </a:tblGrid>
              <a:tr h="252000">
                <a:tc>
                  <a:txBody>
                    <a:bodyPr/>
                    <a:lstStyle/>
                    <a:p>
                      <a:pPr indent="-61595" algn="ctr">
                        <a:lnSpc>
                          <a:spcPts val="1500"/>
                        </a:lnSpc>
                        <a:spcAft>
                          <a:spcPts val="0"/>
                        </a:spcAft>
                      </a:pPr>
                      <a:r>
                        <a:rPr lang="ja-JP" sz="800" kern="100" dirty="0" smtClean="0">
                          <a:solidFill>
                            <a:schemeClr val="tx1"/>
                          </a:solidFill>
                          <a:effectLst/>
                          <a:latin typeface="Meiryo UI" panose="020B0604030504040204" pitchFamily="50" charset="-128"/>
                          <a:ea typeface="Meiryo UI" panose="020B0604030504040204" pitchFamily="50" charset="-128"/>
                        </a:rPr>
                        <a:t>経済</a:t>
                      </a:r>
                      <a:r>
                        <a:rPr lang="ja-JP" sz="800" kern="100" dirty="0">
                          <a:solidFill>
                            <a:schemeClr val="tx1"/>
                          </a:solidFill>
                          <a:effectLst/>
                          <a:latin typeface="Meiryo UI" panose="020B0604030504040204" pitchFamily="50" charset="-128"/>
                          <a:ea typeface="Meiryo UI" panose="020B0604030504040204" pitchFamily="50" charset="-128"/>
                        </a:rPr>
                        <a:t>波及</a:t>
                      </a:r>
                      <a:r>
                        <a:rPr lang="ja-JP" sz="800" kern="100" dirty="0" smtClean="0">
                          <a:solidFill>
                            <a:schemeClr val="tx1"/>
                          </a:solidFill>
                          <a:effectLst/>
                          <a:latin typeface="Meiryo UI" panose="020B0604030504040204" pitchFamily="50" charset="-128"/>
                          <a:ea typeface="Meiryo UI" panose="020B0604030504040204" pitchFamily="50" charset="-128"/>
                        </a:rPr>
                        <a:t>効果</a:t>
                      </a:r>
                      <a:r>
                        <a:rPr lang="en-US" altLang="ja-JP" sz="800" kern="100" dirty="0" smtClean="0">
                          <a:solidFill>
                            <a:schemeClr val="tx1"/>
                          </a:solidFill>
                          <a:effectLst/>
                          <a:latin typeface="Meiryo UI" panose="020B0604030504040204" pitchFamily="50" charset="-128"/>
                          <a:ea typeface="Meiryo UI" panose="020B0604030504040204" pitchFamily="50" charset="-128"/>
                        </a:rPr>
                        <a:t> (</a:t>
                      </a:r>
                      <a:r>
                        <a:rPr lang="ja-JP" altLang="ja-JP" sz="800" kern="100" dirty="0" smtClean="0">
                          <a:solidFill>
                            <a:schemeClr val="tx1"/>
                          </a:solidFill>
                          <a:effectLst/>
                          <a:latin typeface="Meiryo UI" panose="020B0604030504040204" pitchFamily="50" charset="-128"/>
                          <a:ea typeface="Meiryo UI" panose="020B0604030504040204" pitchFamily="50" charset="-128"/>
                        </a:rPr>
                        <a:t>建設</a:t>
                      </a:r>
                      <a:r>
                        <a:rPr lang="ja-JP" altLang="en-US" sz="800" kern="100" dirty="0" smtClean="0">
                          <a:solidFill>
                            <a:schemeClr val="tx1"/>
                          </a:solidFill>
                          <a:effectLst/>
                          <a:latin typeface="Meiryo UI" panose="020B0604030504040204" pitchFamily="50" charset="-128"/>
                          <a:ea typeface="Meiryo UI" panose="020B0604030504040204" pitchFamily="50" charset="-128"/>
                        </a:rPr>
                        <a:t>時</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1</a:t>
                      </a:r>
                      <a:r>
                        <a:rPr lang="ja-JP" altLang="en-US" sz="800" kern="100" dirty="0" smtClean="0">
                          <a:solidFill>
                            <a:schemeClr val="tx1"/>
                          </a:solidFill>
                          <a:effectLst/>
                          <a:latin typeface="Meiryo UI" panose="020B0604030504040204" pitchFamily="50" charset="-128"/>
                          <a:ea typeface="Meiryo UI" panose="020B0604030504040204" pitchFamily="50" charset="-128"/>
                        </a:rPr>
                        <a:t>兆</a:t>
                      </a:r>
                      <a:r>
                        <a:rPr lang="en-US" altLang="ja-JP" sz="800" kern="100" dirty="0" smtClean="0">
                          <a:solidFill>
                            <a:schemeClr val="tx1"/>
                          </a:solidFill>
                          <a:effectLst/>
                          <a:latin typeface="Meiryo UI" panose="020B0604030504040204" pitchFamily="50" charset="-128"/>
                          <a:ea typeface="Meiryo UI" panose="020B0604030504040204" pitchFamily="50" charset="-128"/>
                        </a:rPr>
                        <a:t>2,400</a:t>
                      </a:r>
                      <a:r>
                        <a:rPr lang="ja-JP" sz="800" kern="100" dirty="0" smtClean="0">
                          <a:solidFill>
                            <a:schemeClr val="tx1"/>
                          </a:solidFill>
                          <a:effectLst/>
                          <a:latin typeface="Meiryo UI" panose="020B0604030504040204" pitchFamily="50" charset="-128"/>
                          <a:ea typeface="Meiryo UI" panose="020B0604030504040204" pitchFamily="50" charset="-128"/>
                        </a:rPr>
                        <a:t>億円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19010985"/>
                  </a:ext>
                </a:extLst>
              </a:tr>
              <a:tr h="252000">
                <a:tc>
                  <a:txBody>
                    <a:bodyPr/>
                    <a:lstStyle/>
                    <a:p>
                      <a:pPr indent="-61595" algn="ctr">
                        <a:lnSpc>
                          <a:spcPts val="15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雇用創出</a:t>
                      </a:r>
                      <a:r>
                        <a:rPr lang="ja-JP" sz="800" kern="100" dirty="0" smtClean="0">
                          <a:solidFill>
                            <a:schemeClr val="tx1"/>
                          </a:solidFill>
                          <a:effectLst/>
                          <a:latin typeface="Meiryo UI" panose="020B0604030504040204" pitchFamily="50" charset="-128"/>
                          <a:ea typeface="Meiryo UI" panose="020B0604030504040204" pitchFamily="50" charset="-128"/>
                        </a:rPr>
                        <a:t>効果</a:t>
                      </a:r>
                      <a:r>
                        <a:rPr lang="en-US" altLang="ja-JP" sz="800" kern="100" dirty="0" smtClean="0">
                          <a:solidFill>
                            <a:schemeClr val="tx1"/>
                          </a:solidFill>
                          <a:effectLst/>
                          <a:latin typeface="Meiryo UI" panose="020B0604030504040204" pitchFamily="50" charset="-128"/>
                          <a:ea typeface="Meiryo UI" panose="020B0604030504040204" pitchFamily="50" charset="-128"/>
                        </a:rPr>
                        <a:t> (</a:t>
                      </a:r>
                      <a:r>
                        <a:rPr lang="ja-JP" sz="800" kern="100" dirty="0" smtClean="0">
                          <a:solidFill>
                            <a:schemeClr val="tx1"/>
                          </a:solidFill>
                          <a:effectLst/>
                          <a:latin typeface="Meiryo UI" panose="020B0604030504040204" pitchFamily="50" charset="-128"/>
                          <a:ea typeface="Meiryo UI" panose="020B0604030504040204" pitchFamily="50" charset="-128"/>
                        </a:rPr>
                        <a:t>建設</a:t>
                      </a:r>
                      <a:r>
                        <a:rPr lang="ja-JP" altLang="en-US" sz="800" kern="100" dirty="0" smtClean="0">
                          <a:solidFill>
                            <a:schemeClr val="tx1"/>
                          </a:solidFill>
                          <a:effectLst/>
                          <a:latin typeface="Meiryo UI" panose="020B0604030504040204" pitchFamily="50" charset="-128"/>
                          <a:ea typeface="Meiryo UI" panose="020B0604030504040204" pitchFamily="50" charset="-128"/>
                        </a:rPr>
                        <a:t>時</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7.5</a:t>
                      </a:r>
                      <a:r>
                        <a:rPr lang="ja-JP" altLang="en-US" sz="800" kern="100" dirty="0" smtClean="0">
                          <a:solidFill>
                            <a:schemeClr val="tx1"/>
                          </a:solidFill>
                          <a:effectLst/>
                          <a:latin typeface="Meiryo UI" panose="020B0604030504040204" pitchFamily="50" charset="-128"/>
                          <a:ea typeface="Meiryo UI" panose="020B0604030504040204" pitchFamily="50" charset="-128"/>
                        </a:rPr>
                        <a:t>万人</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3737634"/>
                  </a:ext>
                </a:extLst>
              </a:tr>
            </a:tbl>
          </a:graphicData>
        </a:graphic>
      </p:graphicFrame>
      <p:sp>
        <p:nvSpPr>
          <p:cNvPr id="31" name="角丸四角形 30"/>
          <p:cNvSpPr/>
          <p:nvPr/>
        </p:nvSpPr>
        <p:spPr>
          <a:xfrm>
            <a:off x="4665050" y="3690372"/>
            <a:ext cx="4143344" cy="396000"/>
          </a:xfrm>
          <a:prstGeom prst="roundRect">
            <a:avLst>
              <a:gd name="adj" fmla="val 2070"/>
            </a:avLst>
          </a:prstGeom>
          <a:solidFill>
            <a:schemeClr val="accent5">
              <a:lumMod val="20000"/>
              <a:lumOff val="80000"/>
            </a:schemeClr>
          </a:solidFill>
          <a:ln w="3175">
            <a:noFill/>
            <a:prstDash val="solid"/>
          </a:ln>
        </p:spPr>
        <p:txBody>
          <a:bodyPr wrap="square" lIns="36000" tIns="36000" rIns="36000" bIns="36000" rtlCol="0" anchor="ctr" anchorCtr="0">
            <a:noAutofit/>
          </a:bodyPr>
          <a:lstStyle/>
          <a:p>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・新た</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な需要の増加による経済</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波及効果</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、雇用創出</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効果</a:t>
            </a:r>
            <a:endPar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様々</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な産業への波及</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効果　　・都市</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の魅力と国際競争力</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向上</a:t>
            </a:r>
            <a:r>
              <a:rPr kumimoji="1"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34" name="テキスト ボックス 33"/>
          <p:cNvSpPr txBox="1"/>
          <p:nvPr/>
        </p:nvSpPr>
        <p:spPr>
          <a:xfrm>
            <a:off x="4159213" y="4660689"/>
            <a:ext cx="1656184" cy="123111"/>
          </a:xfrm>
          <a:prstGeom prst="rect">
            <a:avLst/>
          </a:prstGeom>
          <a:noFill/>
        </p:spPr>
        <p:txBody>
          <a:bodyPr wrap="square" lIns="36000" tIns="0" rIns="36000" bIns="0" rtlCol="0">
            <a:spAutoFit/>
          </a:bodyPr>
          <a:lstStyle/>
          <a:p>
            <a:pPr algn="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4580163" y="3133836"/>
            <a:ext cx="4306236"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en-US" altLang="ja-JP" sz="1200" b="1" dirty="0" smtClean="0">
                <a:solidFill>
                  <a:schemeClr val="bg1"/>
                </a:solidFill>
                <a:latin typeface="Meiryo UI" pitchFamily="50" charset="-128"/>
                <a:ea typeface="Meiryo UI" pitchFamily="50" charset="-128"/>
                <a:cs typeface="Meiryo UI" pitchFamily="50" charset="-128"/>
              </a:rPr>
              <a:t>IR</a:t>
            </a:r>
            <a:r>
              <a:rPr lang="ja-JP" altLang="en-US" sz="1200" b="1" dirty="0" smtClean="0">
                <a:solidFill>
                  <a:schemeClr val="bg1"/>
                </a:solidFill>
                <a:latin typeface="Meiryo UI" pitchFamily="50" charset="-128"/>
                <a:ea typeface="Meiryo UI" pitchFamily="50" charset="-128"/>
                <a:cs typeface="Meiryo UI" pitchFamily="50" charset="-128"/>
              </a:rPr>
              <a:t>立地</a:t>
            </a:r>
            <a:r>
              <a:rPr lang="ja-JP" altLang="en-US" sz="1200" b="1" dirty="0">
                <a:solidFill>
                  <a:schemeClr val="bg1"/>
                </a:solidFill>
                <a:latin typeface="Meiryo UI" pitchFamily="50" charset="-128"/>
                <a:ea typeface="Meiryo UI" pitchFamily="50" charset="-128"/>
                <a:cs typeface="Meiryo UI" pitchFamily="50" charset="-128"/>
              </a:rPr>
              <a:t>による効果</a:t>
            </a:r>
          </a:p>
        </p:txBody>
      </p:sp>
      <p:sp>
        <p:nvSpPr>
          <p:cNvPr id="36" name="正方形/長方形 35"/>
          <p:cNvSpPr/>
          <p:nvPr/>
        </p:nvSpPr>
        <p:spPr>
          <a:xfrm>
            <a:off x="4547648" y="4997326"/>
            <a:ext cx="4320000" cy="1664901"/>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35" name="タイトル 1"/>
          <p:cNvSpPr txBox="1">
            <a:spLocks/>
          </p:cNvSpPr>
          <p:nvPr/>
        </p:nvSpPr>
        <p:spPr>
          <a:xfrm>
            <a:off x="4547648" y="5000434"/>
            <a:ext cx="4320000"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200" b="1" smtClean="0">
                <a:solidFill>
                  <a:schemeClr val="bg1"/>
                </a:solidFill>
                <a:latin typeface="Meiryo UI" pitchFamily="50" charset="-128"/>
                <a:ea typeface="Meiryo UI" pitchFamily="50" charset="-128"/>
                <a:cs typeface="Meiryo UI" pitchFamily="50" charset="-128"/>
              </a:rPr>
              <a:t>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251520" y="4654928"/>
            <a:ext cx="2016000" cy="24198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no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の想定事業モデル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251520" y="3539928"/>
            <a:ext cx="1440000" cy="24198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no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44686" y="4997327"/>
            <a:ext cx="4072653" cy="1608133"/>
          </a:xfrm>
          <a:prstGeom prst="rect">
            <a:avLst/>
          </a:prstGeom>
          <a:solidFill>
            <a:schemeClr val="accent5">
              <a:lumMod val="20000"/>
              <a:lumOff val="80000"/>
            </a:schemeClr>
          </a:solidFill>
          <a:ln w="12700">
            <a:noFill/>
          </a:ln>
        </p:spPr>
        <p:txBody>
          <a:bodyPr wrap="square" lIns="36000" rIns="36000" rtlCol="0">
            <a:spAutoFit/>
          </a:bodyPr>
          <a:lstStyle/>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◆投資規模：</a:t>
            </a:r>
            <a:r>
              <a:rPr lang="en-US" altLang="ja-JP" sz="1000" dirty="0" smtClean="0">
                <a:latin typeface="Meiryo UI" panose="020B0604030504040204" pitchFamily="50" charset="-128"/>
                <a:ea typeface="Meiryo UI" panose="020B0604030504040204" pitchFamily="50" charset="-128"/>
              </a:rPr>
              <a:t>9,300</a:t>
            </a:r>
            <a:r>
              <a:rPr lang="ja-JP" altLang="en-US" sz="1000" dirty="0" smtClean="0">
                <a:latin typeface="Meiryo UI" panose="020B0604030504040204" pitchFamily="50" charset="-128"/>
                <a:ea typeface="Meiryo UI" panose="020B0604030504040204" pitchFamily="50" charset="-128"/>
              </a:rPr>
              <a:t>億円</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9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施設規模：総延床面積　</a:t>
            </a:r>
            <a:r>
              <a:rPr lang="en-US" altLang="ja-JP" sz="1000" dirty="0" smtClean="0">
                <a:latin typeface="Meiryo UI" panose="020B0604030504040204" pitchFamily="50" charset="-128"/>
                <a:ea typeface="Meiryo UI" panose="020B0604030504040204" pitchFamily="50" charset="-128"/>
              </a:rPr>
              <a:t>100</a:t>
            </a:r>
            <a:r>
              <a:rPr lang="ja-JP" altLang="en-US" sz="1000" dirty="0" smtClean="0">
                <a:latin typeface="Meiryo UI" panose="020B0604030504040204" pitchFamily="50" charset="-128"/>
                <a:ea typeface="Meiryo UI" panose="020B0604030504040204" pitchFamily="50" charset="-128"/>
              </a:rPr>
              <a:t>万㎡</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◆年間来場者数：</a:t>
            </a:r>
            <a:r>
              <a:rPr lang="en-US" altLang="ja-JP" sz="1000" dirty="0" smtClean="0">
                <a:latin typeface="Meiryo UI" panose="020B0604030504040204" pitchFamily="50" charset="-128"/>
                <a:ea typeface="Meiryo UI" panose="020B0604030504040204" pitchFamily="50" charset="-128"/>
              </a:rPr>
              <a:t>1,500</a:t>
            </a:r>
            <a:r>
              <a:rPr lang="ja-JP" altLang="en-US" sz="1000" dirty="0" smtClean="0">
                <a:latin typeface="Meiryo UI" panose="020B0604030504040204" pitchFamily="50" charset="-128"/>
                <a:ea typeface="Meiryo UI" panose="020B0604030504040204" pitchFamily="50" charset="-128"/>
              </a:rPr>
              <a:t>万人</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◆年間売上：</a:t>
            </a:r>
            <a:r>
              <a:rPr lang="en-US" altLang="ja-JP" sz="1000" dirty="0" smtClean="0">
                <a:latin typeface="Meiryo UI" panose="020B0604030504040204" pitchFamily="50" charset="-128"/>
                <a:ea typeface="Meiryo UI" panose="020B0604030504040204" pitchFamily="50" charset="-128"/>
              </a:rPr>
              <a:t>4,800</a:t>
            </a:r>
            <a:r>
              <a:rPr lang="ja-JP" altLang="en-US" sz="1000" dirty="0" smtClean="0">
                <a:latin typeface="Meiryo UI" panose="020B0604030504040204" pitchFamily="50" charset="-128"/>
                <a:ea typeface="Meiryo UI" panose="020B0604030504040204" pitchFamily="50" charset="-128"/>
              </a:rPr>
              <a:t>億円</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1000" dirty="0">
              <a:latin typeface="Meiryo UI" panose="020B0604030504040204" pitchFamily="50" charset="-128"/>
              <a:ea typeface="Meiryo UI" panose="020B0604030504040204" pitchFamily="50" charset="-128"/>
            </a:endParaRPr>
          </a:p>
          <a:p>
            <a:pPr>
              <a:spcAft>
                <a:spcPts val="300"/>
              </a:spcAft>
            </a:pPr>
            <a:endParaRPr lang="en-US" altLang="ja-JP" sz="1000" dirty="0">
              <a:latin typeface="Meiryo UI" panose="020B0604030504040204" pitchFamily="50" charset="-128"/>
              <a:ea typeface="Meiryo UI" panose="020B0604030504040204" pitchFamily="50" charset="-128"/>
            </a:endParaRPr>
          </a:p>
        </p:txBody>
      </p:sp>
      <p:sp>
        <p:nvSpPr>
          <p:cNvPr id="57" name="角丸四角形 56"/>
          <p:cNvSpPr/>
          <p:nvPr/>
        </p:nvSpPr>
        <p:spPr>
          <a:xfrm>
            <a:off x="251520" y="3879213"/>
            <a:ext cx="1872000" cy="657040"/>
          </a:xfrm>
          <a:prstGeom prst="roundRect">
            <a:avLst>
              <a:gd name="adj" fmla="val 2070"/>
            </a:avLst>
          </a:prstGeom>
          <a:solidFill>
            <a:schemeClr val="accent5">
              <a:lumMod val="20000"/>
              <a:lumOff val="80000"/>
            </a:schemeClr>
          </a:solidFill>
          <a:ln w="3175">
            <a:noFill/>
            <a:prstDash val="solid"/>
          </a:ln>
        </p:spPr>
        <p:txBody>
          <a:bodyPr wrap="square" lIns="36000" tIns="36000" rIns="36000" bIns="36000" rtlCol="0" anchor="ctr" anchorCtr="0">
            <a:noAutofit/>
          </a:bodyPr>
          <a:lstStyle/>
          <a:p>
            <a:pPr algn="ctr">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のエンジン</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300"/>
              </a:spcAft>
            </a:pP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成長型</a:t>
            </a:r>
            <a:r>
              <a:rPr lang="en-US" altLang="ja-JP"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a:t>
            </a:r>
            <a:r>
              <a:rPr lang="en-US" altLang="ja-JP"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58" name="グループ化 57"/>
          <p:cNvGrpSpPr>
            <a:grpSpLocks noChangeAspect="1"/>
          </p:cNvGrpSpPr>
          <p:nvPr/>
        </p:nvGrpSpPr>
        <p:grpSpPr>
          <a:xfrm>
            <a:off x="2483768" y="3565890"/>
            <a:ext cx="1815922" cy="1064268"/>
            <a:chOff x="179512" y="2823322"/>
            <a:chExt cx="2876415" cy="1685798"/>
          </a:xfrm>
        </p:grpSpPr>
        <p:sp>
          <p:nvSpPr>
            <p:cNvPr id="59" name="Oval 7"/>
            <p:cNvSpPr>
              <a:spLocks noChangeAspect="1"/>
            </p:cNvSpPr>
            <p:nvPr/>
          </p:nvSpPr>
          <p:spPr bwMode="gray">
            <a:xfrm flipV="1">
              <a:off x="1335567" y="3645120"/>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0" name="Oval 35"/>
            <p:cNvSpPr>
              <a:spLocks noChangeAspect="1"/>
            </p:cNvSpPr>
            <p:nvPr/>
          </p:nvSpPr>
          <p:spPr bwMode="gray">
            <a:xfrm flipV="1">
              <a:off x="1733020" y="3166431"/>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1" name="Oval 36"/>
            <p:cNvSpPr>
              <a:spLocks noChangeAspect="1"/>
            </p:cNvSpPr>
            <p:nvPr/>
          </p:nvSpPr>
          <p:spPr bwMode="gray">
            <a:xfrm flipV="1">
              <a:off x="971881" y="3179915"/>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2" name="正方形/長方形 61"/>
            <p:cNvSpPr/>
            <p:nvPr/>
          </p:nvSpPr>
          <p:spPr>
            <a:xfrm>
              <a:off x="921809" y="3401405"/>
              <a:ext cx="920852" cy="43876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6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3" name="正方形/長方形 62"/>
            <p:cNvSpPr/>
            <p:nvPr/>
          </p:nvSpPr>
          <p:spPr>
            <a:xfrm>
              <a:off x="1364049" y="3981959"/>
              <a:ext cx="830764" cy="43876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4" name="正方形/長方形 63"/>
            <p:cNvSpPr/>
            <p:nvPr/>
          </p:nvSpPr>
          <p:spPr>
            <a:xfrm>
              <a:off x="1775269" y="3298043"/>
              <a:ext cx="851560" cy="73127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6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5" name="ホームベース 64"/>
            <p:cNvSpPr/>
            <p:nvPr/>
          </p:nvSpPr>
          <p:spPr>
            <a:xfrm>
              <a:off x="243485" y="4235279"/>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ホームベース 65"/>
            <p:cNvSpPr/>
            <p:nvPr/>
          </p:nvSpPr>
          <p:spPr>
            <a:xfrm>
              <a:off x="2036133" y="2823322"/>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ホームベース 66"/>
            <p:cNvSpPr/>
            <p:nvPr/>
          </p:nvSpPr>
          <p:spPr>
            <a:xfrm>
              <a:off x="243904" y="3195184"/>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ホームベース 67"/>
            <p:cNvSpPr/>
            <p:nvPr/>
          </p:nvSpPr>
          <p:spPr>
            <a:xfrm>
              <a:off x="179512" y="2853705"/>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7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bwMode="gray">
            <a:xfrm rot="10800000">
              <a:off x="231167" y="3167289"/>
              <a:ext cx="983102" cy="200826"/>
              <a:chOff x="7808082" y="4989728"/>
              <a:chExt cx="1438224" cy="318499"/>
            </a:xfrm>
          </p:grpSpPr>
          <p:cxnSp>
            <p:nvCxnSpPr>
              <p:cNvPr id="76"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bwMode="gray">
            <a:xfrm flipH="1">
              <a:off x="2039701" y="2850501"/>
              <a:ext cx="800100" cy="431832"/>
              <a:chOff x="1130235" y="1762287"/>
              <a:chExt cx="1136535" cy="68792"/>
            </a:xfrm>
          </p:grpSpPr>
          <p:cxnSp>
            <p:nvCxnSpPr>
              <p:cNvPr id="74"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bwMode="gray">
            <a:xfrm>
              <a:off x="268051" y="4257165"/>
              <a:ext cx="1173748" cy="234840"/>
              <a:chOff x="401317" y="5212653"/>
              <a:chExt cx="1717130" cy="272352"/>
            </a:xfrm>
          </p:grpSpPr>
          <p:cxnSp>
            <p:nvCxnSpPr>
              <p:cNvPr id="72"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79" name="タイトル 1"/>
          <p:cNvSpPr txBox="1">
            <a:spLocks/>
          </p:cNvSpPr>
          <p:nvPr/>
        </p:nvSpPr>
        <p:spPr>
          <a:xfrm>
            <a:off x="179511" y="3133835"/>
            <a:ext cx="4192417" cy="291741"/>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200" b="1" dirty="0">
                <a:solidFill>
                  <a:schemeClr val="bg1"/>
                </a:solidFill>
                <a:latin typeface="Meiryo UI" pitchFamily="50" charset="-128"/>
                <a:ea typeface="Meiryo UI" pitchFamily="50" charset="-128"/>
                <a:cs typeface="Meiryo UI" pitchFamily="50" charset="-128"/>
              </a:rPr>
              <a:t>大阪</a:t>
            </a:r>
            <a:r>
              <a:rPr lang="en-US" altLang="ja-JP" sz="1200" b="1" dirty="0">
                <a:solidFill>
                  <a:schemeClr val="bg1"/>
                </a:solidFill>
                <a:latin typeface="Meiryo UI" pitchFamily="50" charset="-128"/>
                <a:ea typeface="Meiryo UI" pitchFamily="50" charset="-128"/>
                <a:cs typeface="Meiryo UI" pitchFamily="50" charset="-128"/>
              </a:rPr>
              <a:t>IR</a:t>
            </a:r>
            <a:r>
              <a:rPr lang="ja-JP" altLang="en-US" sz="1200" b="1" dirty="0">
                <a:solidFill>
                  <a:schemeClr val="bg1"/>
                </a:solidFill>
                <a:latin typeface="Meiryo UI" pitchFamily="50" charset="-128"/>
                <a:ea typeface="Meiryo UI" pitchFamily="50" charset="-128"/>
                <a:cs typeface="Meiryo UI" pitchFamily="50" charset="-128"/>
              </a:rPr>
              <a:t>のめざす姿</a:t>
            </a:r>
            <a:endParaRPr lang="ja-JP" altLang="en-US" sz="1050" b="1" dirty="0">
              <a:solidFill>
                <a:schemeClr val="bg1"/>
              </a:solidFill>
              <a:latin typeface="Meiryo UI" pitchFamily="50" charset="-128"/>
              <a:ea typeface="Meiryo UI" pitchFamily="50" charset="-128"/>
              <a:cs typeface="Meiryo UI" pitchFamily="50" charset="-128"/>
            </a:endParaRPr>
          </a:p>
        </p:txBody>
      </p:sp>
      <p:pic>
        <p:nvPicPr>
          <p:cNvPr id="81" name="図 80"/>
          <p:cNvPicPr>
            <a:picLocks noChangeAspect="1"/>
          </p:cNvPicPr>
          <p:nvPr/>
        </p:nvPicPr>
        <p:blipFill>
          <a:blip r:embed="rId3"/>
          <a:stretch>
            <a:fillRect/>
          </a:stretch>
        </p:blipFill>
        <p:spPr>
          <a:xfrm>
            <a:off x="2289078" y="5140099"/>
            <a:ext cx="1956754" cy="1311438"/>
          </a:xfrm>
          <a:prstGeom prst="rect">
            <a:avLst/>
          </a:prstGeom>
        </p:spPr>
      </p:pic>
      <p:sp>
        <p:nvSpPr>
          <p:cNvPr id="97" name="テキスト ボックス 96"/>
          <p:cNvSpPr txBox="1"/>
          <p:nvPr/>
        </p:nvSpPr>
        <p:spPr>
          <a:xfrm>
            <a:off x="5721781" y="5314981"/>
            <a:ext cx="2890918"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ＩＲ整備法成立後の国の動きが未確定のため変動の可能性あり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0" name="図 99"/>
          <p:cNvPicPr>
            <a:picLocks noChangeAspect="1"/>
          </p:cNvPicPr>
          <p:nvPr/>
        </p:nvPicPr>
        <p:blipFill>
          <a:blip r:embed="rId4"/>
          <a:stretch>
            <a:fillRect/>
          </a:stretch>
        </p:blipFill>
        <p:spPr>
          <a:xfrm>
            <a:off x="4572000" y="5546651"/>
            <a:ext cx="4247646" cy="971561"/>
          </a:xfrm>
          <a:prstGeom prst="rect">
            <a:avLst/>
          </a:prstGeom>
        </p:spPr>
      </p:pic>
      <p:sp>
        <p:nvSpPr>
          <p:cNvPr id="102" name="テキスト ボックス 101"/>
          <p:cNvSpPr txBox="1"/>
          <p:nvPr/>
        </p:nvSpPr>
        <p:spPr>
          <a:xfrm>
            <a:off x="8492374" y="5308699"/>
            <a:ext cx="507978"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0" y="-693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598446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重点的な取組みとして、北大阪を中心に神戸・京都等も含め、企業集積・研究集積が進む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の強みを活かして裾野の広い健康・</a:t>
            </a:r>
            <a:r>
              <a:rPr lang="ja-JP" altLang="en-US" sz="16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医療関連産業の育成を進め、次世代のリーディング産業として着実に発展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取り組む。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71514"/>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78016"/>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7" name="正方形/長方形 16"/>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251520" y="87615"/>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792599" y="5085184"/>
            <a:ext cx="7558802" cy="1247996"/>
            <a:chOff x="264568" y="2135255"/>
            <a:chExt cx="7187529" cy="1247996"/>
          </a:xfrm>
        </p:grpSpPr>
        <p:sp>
          <p:nvSpPr>
            <p:cNvPr id="95" name="正方形/長方形 94"/>
            <p:cNvSpPr/>
            <p:nvPr/>
          </p:nvSpPr>
          <p:spPr>
            <a:xfrm>
              <a:off x="264568" y="2231123"/>
              <a:ext cx="7187529" cy="10653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9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健康・医療関連分野の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a:p>
              <a:r>
                <a:rPr lang="en-US" altLang="ja-JP"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77628"/>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1" name="正方形/長方形 100"/>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77628"/>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4" name="正方形/長方形 103"/>
            <p:cNvSpPr/>
            <p:nvPr/>
          </p:nvSpPr>
          <p:spPr>
            <a:xfrm>
              <a:off x="3539359" y="1588730"/>
              <a:ext cx="2191417"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34</a:t>
            </a:fld>
            <a:endParaRPr lang="ja-JP" altLang="en-US" sz="1200" dirty="0">
              <a:solidFill>
                <a:prstClr val="black"/>
              </a:solidFill>
            </a:endParaRPr>
          </a:p>
        </p:txBody>
      </p:sp>
    </p:spTree>
    <p:extLst>
      <p:ext uri="{BB962C8B-B14F-4D97-AF65-F5344CB8AC3E}">
        <p14:creationId xmlns:p14="http://schemas.microsoft.com/office/powerpoint/2010/main" val="2430097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40733"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40733"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54335"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47407"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35</a:t>
            </a:fld>
            <a:endParaRPr lang="ja-JP" altLang="en-US" sz="1200" dirty="0">
              <a:solidFill>
                <a:prstClr val="black"/>
              </a:solidFill>
            </a:endParaRPr>
          </a:p>
        </p:txBody>
      </p:sp>
    </p:spTree>
    <p:extLst>
      <p:ext uri="{BB962C8B-B14F-4D97-AF65-F5344CB8AC3E}">
        <p14:creationId xmlns:p14="http://schemas.microsoft.com/office/powerpoint/2010/main" val="76020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527473"/>
            <a:ext cx="8977502" cy="4032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51520"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45492" y="2420888"/>
            <a:ext cx="134424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486000" y="764704"/>
            <a:ext cx="8028892"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schemeClr val="tx1"/>
                </a:solidFill>
                <a:latin typeface="Meiryo UI" panose="020B0604030504040204" pitchFamily="50" charset="-128"/>
                <a:ea typeface="Meiryo UI" panose="020B0604030504040204" pitchFamily="50" charset="-128"/>
              </a:rPr>
              <a:t>健康・医療関連分野の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p:txBody>
      </p:sp>
      <p:sp>
        <p:nvSpPr>
          <p:cNvPr id="3" name="正方形/長方形 2"/>
          <p:cNvSpPr/>
          <p:nvPr/>
        </p:nvSpPr>
        <p:spPr>
          <a:xfrm>
            <a:off x="486000" y="1214754"/>
            <a:ext cx="8172000" cy="1044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革新的創</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薬等の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産学連携による実用化・産業化の促進、大阪の強みである「ものづくり力」を活かした医療機器の開発促進、健康分野における新産業の創出を図るとともに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健康・医療関連分野の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形成などに向けた取組みを進める。</a:t>
            </a:r>
          </a:p>
        </p:txBody>
      </p:sp>
      <p:sp>
        <p:nvSpPr>
          <p:cNvPr id="39" name="正方形/長方形 38"/>
          <p:cNvSpPr/>
          <p:nvPr/>
        </p:nvSpPr>
        <p:spPr>
          <a:xfrm>
            <a:off x="25152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3" y="656397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36</a:t>
            </a:fld>
            <a:endParaRPr lang="ja-JP" altLang="en-US" sz="1200" dirty="0">
              <a:solidFill>
                <a:prstClr val="black"/>
              </a:solidFill>
            </a:endParaRPr>
          </a:p>
        </p:txBody>
      </p:sp>
      <p:sp>
        <p:nvSpPr>
          <p:cNvPr id="15" name="角丸四角形 14"/>
          <p:cNvSpPr/>
          <p:nvPr/>
        </p:nvSpPr>
        <p:spPr>
          <a:xfrm>
            <a:off x="179512" y="2743497"/>
            <a:ext cx="4320000" cy="3672000"/>
          </a:xfrm>
          <a:prstGeom prst="roundRect">
            <a:avLst>
              <a:gd name="adj" fmla="val 530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都イノベーションパークで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・医療分野の研究開発を行う企業等の集積を進めるとともに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循環器病研究センターや国立健康・栄養研究所の移転などにより研究開発力の向上を図る。</a:t>
            </a:r>
          </a:p>
        </p:txBody>
      </p:sp>
      <p:pic>
        <p:nvPicPr>
          <p:cNvPr id="20" name="図 19"/>
          <p:cNvPicPr>
            <a:picLocks noChangeAspect="1"/>
          </p:cNvPicPr>
          <p:nvPr/>
        </p:nvPicPr>
        <p:blipFill>
          <a:blip r:embed="rId3"/>
          <a:stretch>
            <a:fillRect/>
          </a:stretch>
        </p:blipFill>
        <p:spPr>
          <a:xfrm>
            <a:off x="295275" y="3708028"/>
            <a:ext cx="4121950" cy="2197472"/>
          </a:xfrm>
          <a:prstGeom prst="rect">
            <a:avLst/>
          </a:prstGeom>
        </p:spPr>
      </p:pic>
      <p:sp>
        <p:nvSpPr>
          <p:cNvPr id="21" name="角丸四角形 20"/>
          <p:cNvSpPr/>
          <p:nvPr/>
        </p:nvSpPr>
        <p:spPr>
          <a:xfrm>
            <a:off x="4608488" y="2743497"/>
            <a:ext cx="4320000" cy="3672000"/>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中之島４丁目において、再生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医療をベースに、次の時代に実現すべき新たな「未来医療」の実用化・産業化等を推進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する世界に開かれた国際拠点の形成を進め、</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年度のオープンをめざす。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749838" y="4320379"/>
            <a:ext cx="4021172" cy="54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Ø"/>
            </a:pP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オールジャパン体制での未来医療技術の産業化とその提供による国際</a:t>
            </a:r>
            <a:endParaRPr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貢献を推進</a:t>
            </a:r>
            <a:endParaRPr kumimoji="1"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5771" y="4895072"/>
            <a:ext cx="1862229" cy="146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4941168"/>
            <a:ext cx="1761702" cy="1189720"/>
          </a:xfrm>
          <a:prstGeom prst="rect">
            <a:avLst/>
          </a:prstGeom>
        </p:spPr>
      </p:pic>
      <p:sp>
        <p:nvSpPr>
          <p:cNvPr id="25" name="正方形/長方形 24"/>
          <p:cNvSpPr/>
          <p:nvPr/>
        </p:nvSpPr>
        <p:spPr>
          <a:xfrm>
            <a:off x="4788024" y="6132827"/>
            <a:ext cx="1733172" cy="266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公募により選定された開発事</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優先交渉権者）の提案による外観</a:t>
            </a:r>
            <a:endParaRPr kumimoji="1"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49838" y="3573016"/>
            <a:ext cx="4021172" cy="70233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コンセプト</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再生医療をベースに、ゲノム医療や人工知能、</a:t>
            </a:r>
            <a:r>
              <a:rPr kumimoji="1" lang="en-US" altLang="ja-JP" sz="1000"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の活用等、今後の</a:t>
            </a:r>
            <a:endParaRPr kumimoji="1"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医療技術の進歩に即応した最先端の</a:t>
            </a:r>
            <a:r>
              <a:rPr kumimoji="1"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「未来医療」の産業化を推進</a:t>
            </a:r>
            <a:endParaRPr kumimoji="1" lang="en-US" altLang="ja-JP"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国内外の患者への</a:t>
            </a:r>
            <a:r>
              <a:rPr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「未来医療」の提供により、国際貢献を推進</a:t>
            </a:r>
            <a:endParaRPr kumimoji="1" lang="ja-JP" altLang="en-US" sz="10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8248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179512" y="44624"/>
            <a:ext cx="1310224" cy="1972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スライド番号プレースホルダー 1"/>
          <p:cNvSpPr txBox="1">
            <a:spLocks/>
          </p:cNvSpPr>
          <p:nvPr/>
        </p:nvSpPr>
        <p:spPr bwMode="auto">
          <a:xfrm>
            <a:off x="8388424"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37</a:t>
            </a:fld>
            <a:endParaRPr lang="ja-JP" altLang="en-US" sz="1200" dirty="0">
              <a:solidFill>
                <a:prstClr val="black"/>
              </a:solidFill>
            </a:endParaRPr>
          </a:p>
        </p:txBody>
      </p:sp>
      <p:sp>
        <p:nvSpPr>
          <p:cNvPr id="152" name="角丸四角形 151"/>
          <p:cNvSpPr/>
          <p:nvPr/>
        </p:nvSpPr>
        <p:spPr>
          <a:xfrm>
            <a:off x="179512" y="332656"/>
            <a:ext cx="4320000" cy="3744416"/>
          </a:xfrm>
          <a:prstGeom prst="roundRect">
            <a:avLst>
              <a:gd name="adj" fmla="val 595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（スポーツハブ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箕面船場地域において、健康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させる拠点である「関西スポーツ科学・ヘルスケア総合センター（仮称）」の検討が進められている。</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正方形/長方形 155"/>
          <p:cNvSpPr/>
          <p:nvPr/>
        </p:nvSpPr>
        <p:spPr>
          <a:xfrm>
            <a:off x="2339751" y="1469976"/>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3298403" y="2997532"/>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正方形/長方形 173"/>
          <p:cNvSpPr/>
          <p:nvPr/>
        </p:nvSpPr>
        <p:spPr>
          <a:xfrm>
            <a:off x="228973" y="1483788"/>
            <a:ext cx="3024336" cy="230832"/>
          </a:xfrm>
          <a:prstGeom prst="rect">
            <a:avLst/>
          </a:prstGeom>
          <a:no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正方形/長方形 174"/>
          <p:cNvSpPr/>
          <p:nvPr/>
        </p:nvSpPr>
        <p:spPr>
          <a:xfrm>
            <a:off x="251520" y="2997532"/>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8" name="グループ化 177"/>
          <p:cNvGrpSpPr/>
          <p:nvPr/>
        </p:nvGrpSpPr>
        <p:grpSpPr>
          <a:xfrm>
            <a:off x="179512" y="1700808"/>
            <a:ext cx="2256444" cy="1287184"/>
            <a:chOff x="-2124744" y="1772816"/>
            <a:chExt cx="2256444" cy="1287184"/>
          </a:xfrm>
        </p:grpSpPr>
        <p:sp>
          <p:nvSpPr>
            <p:cNvPr id="179" name="楕円 178"/>
            <p:cNvSpPr/>
            <p:nvPr/>
          </p:nvSpPr>
          <p:spPr>
            <a:xfrm>
              <a:off x="-1786019" y="2160000"/>
              <a:ext cx="1440000" cy="864000"/>
            </a:xfrm>
            <a:prstGeom prst="ellipse">
              <a:avLst/>
            </a:prstGeom>
            <a:pattFill prst="dkDnDiag">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p:cNvSpPr/>
            <p:nvPr/>
          </p:nvSpPr>
          <p:spPr>
            <a:xfrm>
              <a:off x="-1930019" y="1980000"/>
              <a:ext cx="1728000" cy="1080000"/>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p:cNvSpPr/>
            <p:nvPr/>
          </p:nvSpPr>
          <p:spPr>
            <a:xfrm>
              <a:off x="-1426019" y="2556000"/>
              <a:ext cx="720000" cy="432000"/>
            </a:xfrm>
            <a:prstGeom prst="ellipse">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solidFill>
                  <a:schemeClr val="tx1"/>
                </a:solidFill>
              </a:endParaRPr>
            </a:p>
          </p:txBody>
        </p:sp>
        <p:sp>
          <p:nvSpPr>
            <p:cNvPr id="182" name="角丸四角形 181"/>
            <p:cNvSpPr/>
            <p:nvPr/>
          </p:nvSpPr>
          <p:spPr>
            <a:xfrm>
              <a:off x="-1642019" y="1988840"/>
              <a:ext cx="1152000" cy="20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rPr>
                <a:t>農業・観光等の地域産業</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183" name="正方形/長方形 182"/>
            <p:cNvSpPr/>
            <p:nvPr/>
          </p:nvSpPr>
          <p:spPr>
            <a:xfrm>
              <a:off x="-1786103" y="2636912"/>
              <a:ext cx="1440168" cy="276999"/>
            </a:xfrm>
            <a:prstGeom prst="rect">
              <a:avLst/>
            </a:prstGeom>
          </p:spPr>
          <p:txBody>
            <a:bodyPr wrap="square">
              <a:spAutoFit/>
            </a:bodyPr>
            <a:lstStyle/>
            <a:p>
              <a:pPr algn="ctr"/>
              <a:r>
                <a:rPr lang="ja-JP" altLang="en-US" sz="600" dirty="0">
                  <a:latin typeface="Meiryo UI" panose="020B0604030504040204" pitchFamily="50" charset="-128"/>
                  <a:ea typeface="Meiryo UI" panose="020B0604030504040204" pitchFamily="50" charset="-128"/>
                </a:rPr>
                <a:t>医療・介護</a:t>
              </a:r>
              <a:endParaRPr lang="en-US" altLang="ja-JP" sz="600" dirty="0">
                <a:latin typeface="Meiryo UI" panose="020B0604030504040204" pitchFamily="50" charset="-128"/>
                <a:ea typeface="Meiryo UI" panose="020B0604030504040204" pitchFamily="50" charset="-128"/>
              </a:endParaRPr>
            </a:p>
            <a:p>
              <a:pPr algn="ctr"/>
              <a:r>
                <a:rPr lang="ja-JP" altLang="en-US" sz="600" dirty="0">
                  <a:solidFill>
                    <a:schemeClr val="accent1"/>
                  </a:solidFill>
                  <a:latin typeface="Meiryo UI" panose="020B0604030504040204" pitchFamily="50" charset="-128"/>
                  <a:ea typeface="Meiryo UI" panose="020B0604030504040204" pitchFamily="50" charset="-128"/>
                </a:rPr>
                <a:t>（地域包括ケア）</a:t>
              </a:r>
            </a:p>
          </p:txBody>
        </p:sp>
        <p:sp>
          <p:nvSpPr>
            <p:cNvPr id="184" name="上カーブ矢印 183"/>
            <p:cNvSpPr/>
            <p:nvPr/>
          </p:nvSpPr>
          <p:spPr>
            <a:xfrm rot="16200000">
              <a:off x="-738560" y="2150888"/>
              <a:ext cx="360000" cy="180000"/>
            </a:xfrm>
            <a:prstGeom prst="curvedUpArrow">
              <a:avLst/>
            </a:prstGeom>
            <a:solidFill>
              <a:schemeClr val="accent3">
                <a:lumMod val="40000"/>
                <a:lumOff val="6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5" name="左カーブ矢印 184"/>
            <p:cNvSpPr/>
            <p:nvPr/>
          </p:nvSpPr>
          <p:spPr>
            <a:xfrm>
              <a:off x="-648560" y="2348880"/>
              <a:ext cx="180000" cy="360000"/>
            </a:xfrm>
            <a:prstGeom prst="curvedLeftArrow">
              <a:avLst/>
            </a:prstGeom>
            <a:solidFill>
              <a:schemeClr val="accent3">
                <a:lumMod val="40000"/>
                <a:lumOff val="6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6" name="角丸四角形 185"/>
            <p:cNvSpPr/>
            <p:nvPr/>
          </p:nvSpPr>
          <p:spPr>
            <a:xfrm>
              <a:off x="-1606019" y="2291938"/>
              <a:ext cx="1080000" cy="200958"/>
            </a:xfrm>
            <a:prstGeom prst="roundRect">
              <a:avLst/>
            </a:prstGeom>
            <a:solidFill>
              <a:schemeClr val="accent5">
                <a:lumMod val="20000"/>
                <a:lumOff val="8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公的保険外の</a:t>
              </a:r>
              <a:endParaRPr kumimoji="1" lang="en-US" altLang="ja-JP" sz="600" dirty="0" smtClean="0">
                <a:solidFill>
                  <a:schemeClr val="tx1"/>
                </a:solidFill>
                <a:latin typeface="Meiryo UI" panose="020B0604030504040204" pitchFamily="50" charset="-128"/>
                <a:ea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rPr>
                <a:t>運動、栄養、保健サービス等</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187" name="角丸四角形 186"/>
            <p:cNvSpPr/>
            <p:nvPr/>
          </p:nvSpPr>
          <p:spPr>
            <a:xfrm>
              <a:off x="-444300" y="2163312"/>
              <a:ext cx="576000" cy="155152"/>
            </a:xfrm>
            <a:prstGeom prst="roundRect">
              <a:avLst/>
            </a:prstGeom>
            <a:solidFill>
              <a:schemeClr val="bg1"/>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dirty="0" smtClean="0">
                  <a:solidFill>
                    <a:srgbClr val="FF0000"/>
                  </a:solidFill>
                  <a:latin typeface="Meiryo UI" panose="020B0604030504040204" pitchFamily="50" charset="-128"/>
                  <a:ea typeface="Meiryo UI" panose="020B0604030504040204" pitchFamily="50" charset="-128"/>
                </a:rPr>
                <a:t>新産業創出</a:t>
              </a:r>
              <a:endParaRPr lang="en-US" altLang="ja-JP" sz="600" dirty="0" smtClean="0">
                <a:solidFill>
                  <a:srgbClr val="FF0000"/>
                </a:solidFill>
                <a:latin typeface="Meiryo UI" panose="020B0604030504040204" pitchFamily="50" charset="-128"/>
                <a:ea typeface="Meiryo UI" panose="020B0604030504040204" pitchFamily="50" charset="-128"/>
              </a:endParaRPr>
            </a:p>
          </p:txBody>
        </p:sp>
        <p:sp>
          <p:nvSpPr>
            <p:cNvPr id="188" name="角丸四角形 187"/>
            <p:cNvSpPr/>
            <p:nvPr/>
          </p:nvSpPr>
          <p:spPr>
            <a:xfrm>
              <a:off x="-444300" y="2409209"/>
              <a:ext cx="576000" cy="239342"/>
            </a:xfrm>
            <a:prstGeom prst="roundRect">
              <a:avLst/>
            </a:prstGeom>
            <a:solidFill>
              <a:schemeClr val="bg1"/>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dirty="0" smtClean="0">
                  <a:solidFill>
                    <a:srgbClr val="FF0000"/>
                  </a:solidFill>
                  <a:latin typeface="Meiryo UI" panose="020B0604030504040204" pitchFamily="50" charset="-128"/>
                  <a:ea typeface="Meiryo UI" panose="020B0604030504040204" pitchFamily="50" charset="-128"/>
                </a:rPr>
                <a:t>地域医療・</a:t>
              </a:r>
              <a:endParaRPr lang="en-US" altLang="ja-JP" sz="600" dirty="0" smtClean="0">
                <a:solidFill>
                  <a:srgbClr val="FF0000"/>
                </a:solidFill>
                <a:latin typeface="Meiryo UI" panose="020B0604030504040204" pitchFamily="50" charset="-128"/>
                <a:ea typeface="Meiryo UI" panose="020B0604030504040204" pitchFamily="50" charset="-128"/>
              </a:endParaRPr>
            </a:p>
            <a:p>
              <a:pPr algn="ctr"/>
              <a:r>
                <a:rPr lang="ja-JP" altLang="en-US" sz="600" dirty="0" smtClean="0">
                  <a:solidFill>
                    <a:srgbClr val="FF0000"/>
                  </a:solidFill>
                  <a:latin typeface="Meiryo UI" panose="020B0604030504040204" pitchFamily="50" charset="-128"/>
                  <a:ea typeface="Meiryo UI" panose="020B0604030504040204" pitchFamily="50" charset="-128"/>
                </a:rPr>
                <a:t>介護体制の構築</a:t>
              </a:r>
              <a:endParaRPr lang="en-US" altLang="ja-JP" sz="600" dirty="0" smtClean="0">
                <a:solidFill>
                  <a:srgbClr val="FF0000"/>
                </a:solidFill>
                <a:latin typeface="Meiryo UI" panose="020B0604030504040204" pitchFamily="50" charset="-128"/>
                <a:ea typeface="Meiryo UI" panose="020B0604030504040204" pitchFamily="50" charset="-128"/>
              </a:endParaRPr>
            </a:p>
          </p:txBody>
        </p:sp>
        <p:sp>
          <p:nvSpPr>
            <p:cNvPr id="189" name="角丸四角形 188"/>
            <p:cNvSpPr/>
            <p:nvPr/>
          </p:nvSpPr>
          <p:spPr>
            <a:xfrm>
              <a:off x="-2124744" y="1772816"/>
              <a:ext cx="1368152" cy="20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rPr>
                <a:t>ターゲットとする分野（イメージ）</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grpSp>
      <p:pic>
        <p:nvPicPr>
          <p:cNvPr id="190" name="図 18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1772816"/>
            <a:ext cx="1974332" cy="1181265"/>
          </a:xfrm>
          <a:prstGeom prst="rect">
            <a:avLst/>
          </a:prstGeom>
        </p:spPr>
      </p:pic>
      <p:grpSp>
        <p:nvGrpSpPr>
          <p:cNvPr id="194" name="グループ化 193"/>
          <p:cNvGrpSpPr>
            <a:grpSpLocks noChangeAspect="1"/>
          </p:cNvGrpSpPr>
          <p:nvPr/>
        </p:nvGrpSpPr>
        <p:grpSpPr>
          <a:xfrm>
            <a:off x="4860032" y="4149080"/>
            <a:ext cx="3920179" cy="1339127"/>
            <a:chOff x="9454026" y="4062263"/>
            <a:chExt cx="5600254" cy="1807019"/>
          </a:xfrm>
        </p:grpSpPr>
        <p:sp>
          <p:nvSpPr>
            <p:cNvPr id="195" name="右矢印 194"/>
            <p:cNvSpPr/>
            <p:nvPr/>
          </p:nvSpPr>
          <p:spPr>
            <a:xfrm>
              <a:off x="11171275" y="5655936"/>
              <a:ext cx="2503406" cy="131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6" name="右矢印 195"/>
            <p:cNvSpPr/>
            <p:nvPr/>
          </p:nvSpPr>
          <p:spPr>
            <a:xfrm>
              <a:off x="13428983" y="546224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7" name="右矢印 196"/>
            <p:cNvSpPr/>
            <p:nvPr/>
          </p:nvSpPr>
          <p:spPr>
            <a:xfrm>
              <a:off x="13428984" y="476852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8" name="右矢印 197"/>
            <p:cNvSpPr/>
            <p:nvPr/>
          </p:nvSpPr>
          <p:spPr>
            <a:xfrm>
              <a:off x="12073270" y="4768523"/>
              <a:ext cx="491721"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9" name="右矢印 198"/>
            <p:cNvSpPr/>
            <p:nvPr/>
          </p:nvSpPr>
          <p:spPr>
            <a:xfrm>
              <a:off x="10264699" y="4768523"/>
              <a:ext cx="1215300"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200" name="テキスト ボックス 107"/>
            <p:cNvSpPr txBox="1">
              <a:spLocks noChangeArrowheads="1"/>
            </p:cNvSpPr>
            <p:nvPr/>
          </p:nvSpPr>
          <p:spPr bwMode="auto">
            <a:xfrm>
              <a:off x="9454026" y="4062265"/>
              <a:ext cx="923938"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2013.10</a:t>
              </a:r>
              <a:endParaRPr lang="ja-JP" altLang="en-US" sz="600" dirty="0">
                <a:solidFill>
                  <a:srgbClr val="1F497D"/>
                </a:solidFill>
                <a:latin typeface="Meiryo UI"/>
                <a:ea typeface="Meiryo UI"/>
                <a:cs typeface="Meiryo UI"/>
              </a:endParaRPr>
            </a:p>
          </p:txBody>
        </p:sp>
        <p:sp>
          <p:nvSpPr>
            <p:cNvPr id="201" name="正方形/長方形 200"/>
            <p:cNvSpPr/>
            <p:nvPr/>
          </p:nvSpPr>
          <p:spPr>
            <a:xfrm>
              <a:off x="9454026" y="4296101"/>
              <a:ext cx="92393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正方形/長方形 201"/>
            <p:cNvSpPr/>
            <p:nvPr/>
          </p:nvSpPr>
          <p:spPr>
            <a:xfrm>
              <a:off x="9454027" y="4598197"/>
              <a:ext cx="936000" cy="4372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3" name="テキスト ボックス 107"/>
            <p:cNvSpPr txBox="1">
              <a:spLocks noChangeArrowheads="1"/>
            </p:cNvSpPr>
            <p:nvPr/>
          </p:nvSpPr>
          <p:spPr bwMode="auto">
            <a:xfrm>
              <a:off x="10467013"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2014.4</a:t>
              </a:r>
            </a:p>
          </p:txBody>
        </p:sp>
        <p:sp>
          <p:nvSpPr>
            <p:cNvPr id="204" name="正方形/長方形 203"/>
            <p:cNvSpPr/>
            <p:nvPr/>
          </p:nvSpPr>
          <p:spPr>
            <a:xfrm>
              <a:off x="11480000" y="4598194"/>
              <a:ext cx="936000" cy="6315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正方形/長方形 204"/>
            <p:cNvSpPr/>
            <p:nvPr/>
          </p:nvSpPr>
          <p:spPr>
            <a:xfrm>
              <a:off x="10467013" y="5613473"/>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テキスト ボックス 107"/>
            <p:cNvSpPr txBox="1">
              <a:spLocks noChangeArrowheads="1"/>
            </p:cNvSpPr>
            <p:nvPr/>
          </p:nvSpPr>
          <p:spPr bwMode="auto">
            <a:xfrm>
              <a:off x="11480000"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2016.6</a:t>
              </a:r>
            </a:p>
          </p:txBody>
        </p:sp>
        <p:sp>
          <p:nvSpPr>
            <p:cNvPr id="207" name="正方形/長方形 206"/>
            <p:cNvSpPr/>
            <p:nvPr/>
          </p:nvSpPr>
          <p:spPr>
            <a:xfrm>
              <a:off x="11480000" y="4296101"/>
              <a:ext cx="936000"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星 32 207"/>
            <p:cNvSpPr/>
            <p:nvPr/>
          </p:nvSpPr>
          <p:spPr>
            <a:xfrm>
              <a:off x="13674678" y="4581122"/>
              <a:ext cx="1379602" cy="12881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p>
          </p:txBody>
        </p:sp>
        <p:sp>
          <p:nvSpPr>
            <p:cNvPr id="209" name="テキスト ボックス 107"/>
            <p:cNvSpPr txBox="1">
              <a:spLocks noChangeArrowheads="1"/>
            </p:cNvSpPr>
            <p:nvPr/>
          </p:nvSpPr>
          <p:spPr bwMode="auto">
            <a:xfrm>
              <a:off x="13703862" y="4941168"/>
              <a:ext cx="1152327" cy="566312"/>
            </a:xfrm>
            <a:prstGeom prst="rect">
              <a:avLst/>
            </a:prstGeom>
            <a:noFill/>
            <a:ln w="9525">
              <a:noFill/>
              <a:miter lim="800000"/>
              <a:headEnd/>
              <a:tailEnd/>
            </a:ln>
          </p:spPr>
          <p:txBody>
            <a:bodyPr wrap="square">
              <a:spAutoFit/>
            </a:bodyPr>
            <a:lstStyle/>
            <a:p>
              <a:pPr algn="ctr"/>
              <a:r>
                <a:rPr lang="ja-JP" altLang="en-US" sz="900" b="1" dirty="0" smtClean="0">
                  <a:solidFill>
                    <a:schemeClr val="tx2"/>
                  </a:solidFill>
                  <a:latin typeface="Meiryo UI"/>
                  <a:ea typeface="Meiryo UI"/>
                  <a:cs typeface="Meiryo UI"/>
                </a:rPr>
                <a:t>さらなる</a:t>
              </a:r>
              <a:endParaRPr lang="en-US" altLang="ja-JP" sz="900" b="1" dirty="0" smtClean="0">
                <a:solidFill>
                  <a:schemeClr val="tx2"/>
                </a:solidFill>
                <a:latin typeface="Meiryo UI"/>
                <a:ea typeface="Meiryo UI"/>
                <a:cs typeface="Meiryo UI"/>
              </a:endParaRPr>
            </a:p>
            <a:p>
              <a:pPr algn="ctr"/>
              <a:r>
                <a:rPr lang="ja-JP" altLang="en-US" sz="900" b="1" dirty="0" smtClean="0">
                  <a:solidFill>
                    <a:schemeClr val="tx2"/>
                  </a:solidFill>
                  <a:latin typeface="Meiryo UI"/>
                  <a:ea typeface="Meiryo UI"/>
                  <a:cs typeface="Meiryo UI"/>
                </a:rPr>
                <a:t>機能強化へ</a:t>
              </a:r>
              <a:endParaRPr lang="en-US" altLang="ja-JP" sz="900" b="1" dirty="0" smtClean="0">
                <a:solidFill>
                  <a:schemeClr val="tx2"/>
                </a:solidFill>
                <a:latin typeface="Meiryo UI"/>
                <a:ea typeface="Meiryo UI"/>
                <a:cs typeface="Meiryo UI"/>
              </a:endParaRPr>
            </a:p>
          </p:txBody>
        </p:sp>
        <p:sp>
          <p:nvSpPr>
            <p:cNvPr id="210" name="四角形吹き出し 209"/>
            <p:cNvSpPr/>
            <p:nvPr/>
          </p:nvSpPr>
          <p:spPr>
            <a:xfrm>
              <a:off x="10748332" y="4941168"/>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正方形/長方形 210"/>
            <p:cNvSpPr/>
            <p:nvPr/>
          </p:nvSpPr>
          <p:spPr>
            <a:xfrm>
              <a:off x="12564992" y="4598197"/>
              <a:ext cx="936000" cy="7286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・対面助言</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en-US" altLang="ja-JP"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正方形/長方形 211"/>
            <p:cNvSpPr/>
            <p:nvPr/>
          </p:nvSpPr>
          <p:spPr>
            <a:xfrm>
              <a:off x="12564888" y="5423951"/>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安全対策相談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四角形吹き出し 212"/>
            <p:cNvSpPr/>
            <p:nvPr/>
          </p:nvSpPr>
          <p:spPr>
            <a:xfrm>
              <a:off x="11828452" y="5325442"/>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テキスト ボックス 107"/>
            <p:cNvSpPr txBox="1">
              <a:spLocks noChangeArrowheads="1"/>
            </p:cNvSpPr>
            <p:nvPr/>
          </p:nvSpPr>
          <p:spPr bwMode="auto">
            <a:xfrm>
              <a:off x="12564888" y="4077072"/>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2017.11</a:t>
              </a:r>
            </a:p>
          </p:txBody>
        </p:sp>
        <p:sp>
          <p:nvSpPr>
            <p:cNvPr id="215" name="正方形/長方形 214"/>
            <p:cNvSpPr/>
            <p:nvPr/>
          </p:nvSpPr>
          <p:spPr>
            <a:xfrm>
              <a:off x="12564888" y="4296101"/>
              <a:ext cx="93599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6" name="角丸四角形 215"/>
          <p:cNvSpPr/>
          <p:nvPr/>
        </p:nvSpPr>
        <p:spPr>
          <a:xfrm>
            <a:off x="179512" y="4149080"/>
            <a:ext cx="8788065" cy="1368152"/>
          </a:xfrm>
          <a:prstGeom prst="roundRect">
            <a:avLst>
              <a:gd name="adj" fmla="val 122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関西支部において、新た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に市販後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の医薬</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品等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が開始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開発の初期段階から市販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となった。</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引き続き、</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関西支部のさらなる機能強化に向けた取組みにより、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医</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薬品・医療機器等開発に必要な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環境整備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ホームベース 216"/>
          <p:cNvSpPr/>
          <p:nvPr/>
        </p:nvSpPr>
        <p:spPr>
          <a:xfrm>
            <a:off x="104775" y="56800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正方形/長方形 217"/>
          <p:cNvSpPr/>
          <p:nvPr/>
        </p:nvSpPr>
        <p:spPr>
          <a:xfrm>
            <a:off x="2653226" y="6119677"/>
            <a:ext cx="2269293"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健康・医療の新たな拠点形成（健都）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右矢印 218"/>
          <p:cNvSpPr/>
          <p:nvPr/>
        </p:nvSpPr>
        <p:spPr>
          <a:xfrm>
            <a:off x="264842" y="6165346"/>
            <a:ext cx="238838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0" name="右矢印 219"/>
          <p:cNvSpPr/>
          <p:nvPr/>
        </p:nvSpPr>
        <p:spPr>
          <a:xfrm>
            <a:off x="264843" y="6309353"/>
            <a:ext cx="4129106" cy="147647"/>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prstClr val="white"/>
              </a:solidFill>
            </a:endParaRPr>
          </a:p>
        </p:txBody>
      </p:sp>
      <p:sp>
        <p:nvSpPr>
          <p:cNvPr id="221" name="正方形/長方形 220"/>
          <p:cNvSpPr/>
          <p:nvPr/>
        </p:nvSpPr>
        <p:spPr>
          <a:xfrm>
            <a:off x="4401021" y="6262315"/>
            <a:ext cx="2026517"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正方形/長方形 221"/>
          <p:cNvSpPr/>
          <p:nvPr/>
        </p:nvSpPr>
        <p:spPr>
          <a:xfrm>
            <a:off x="5691355" y="6404953"/>
            <a:ext cx="298510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（仮称）未来</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医療国際拠点オープン</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右矢印 222"/>
          <p:cNvSpPr/>
          <p:nvPr/>
        </p:nvSpPr>
        <p:spPr>
          <a:xfrm>
            <a:off x="264843" y="6453362"/>
            <a:ext cx="5352307" cy="150226"/>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accent1"/>
              </a:solidFill>
            </a:endParaRPr>
          </a:p>
        </p:txBody>
      </p:sp>
      <p:sp>
        <p:nvSpPr>
          <p:cNvPr id="224" name="正方形/長方形 223"/>
          <p:cNvSpPr/>
          <p:nvPr/>
        </p:nvSpPr>
        <p:spPr>
          <a:xfrm>
            <a:off x="642729" y="5834401"/>
            <a:ext cx="206659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右矢印 2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6" name="右矢印 225"/>
          <p:cNvSpPr/>
          <p:nvPr/>
        </p:nvSpPr>
        <p:spPr>
          <a:xfrm>
            <a:off x="264844" y="6597367"/>
            <a:ext cx="4641722" cy="181057"/>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rgbClr val="FF0000"/>
              </a:solidFill>
            </a:endParaRPr>
          </a:p>
        </p:txBody>
      </p:sp>
      <p:sp>
        <p:nvSpPr>
          <p:cNvPr id="227" name="正方形/長方形 226"/>
          <p:cNvSpPr/>
          <p:nvPr/>
        </p:nvSpPr>
        <p:spPr>
          <a:xfrm>
            <a:off x="4981213" y="6547593"/>
            <a:ext cx="391126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関西スポーツ科学・ヘルスケア総合センター（仮称）オープン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8" name="正方形/長方形 227"/>
          <p:cNvSpPr/>
          <p:nvPr/>
        </p:nvSpPr>
        <p:spPr>
          <a:xfrm>
            <a:off x="12459" y="5614997"/>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229" name="右矢印 228"/>
          <p:cNvSpPr/>
          <p:nvPr/>
        </p:nvSpPr>
        <p:spPr>
          <a:xfrm>
            <a:off x="266957" y="602133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0" name="正方形/長方形 229"/>
          <p:cNvSpPr/>
          <p:nvPr/>
        </p:nvSpPr>
        <p:spPr>
          <a:xfrm>
            <a:off x="1391498" y="5977039"/>
            <a:ext cx="2108269"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大阪重粒子線</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正方形/長方形 230"/>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角丸四角形 231"/>
          <p:cNvSpPr/>
          <p:nvPr/>
        </p:nvSpPr>
        <p:spPr>
          <a:xfrm>
            <a:off x="4608000" y="332656"/>
            <a:ext cx="4320000" cy="3744000"/>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3" name="表 232"/>
          <p:cNvGraphicFramePr>
            <a:graphicFrameLocks noGrp="1"/>
          </p:cNvGraphicFramePr>
          <p:nvPr>
            <p:extLst/>
          </p:nvPr>
        </p:nvGraphicFramePr>
        <p:xfrm>
          <a:off x="4716015" y="1124744"/>
          <a:ext cx="4140565" cy="1325880"/>
        </p:xfrm>
        <a:graphic>
          <a:graphicData uri="http://schemas.openxmlformats.org/drawingml/2006/table">
            <a:tbl>
              <a:tblPr firstRow="1" bandRow="1">
                <a:tableStyleId>{5C22544A-7EE6-4342-B048-85BDC9FD1C3A}</a:tableStyleId>
              </a:tblPr>
              <a:tblGrid>
                <a:gridCol w="1152129">
                  <a:extLst>
                    <a:ext uri="{9D8B030D-6E8A-4147-A177-3AD203B41FA5}">
                      <a16:colId xmlns="" xmlns:a16="http://schemas.microsoft.com/office/drawing/2014/main" val="20000"/>
                    </a:ext>
                  </a:extLst>
                </a:gridCol>
                <a:gridCol w="2988436">
                  <a:extLst>
                    <a:ext uri="{9D8B030D-6E8A-4147-A177-3AD203B41FA5}">
                      <a16:colId xmlns="" xmlns:a16="http://schemas.microsoft.com/office/drawing/2014/main" val="20001"/>
                    </a:ext>
                  </a:extLst>
                </a:gridCol>
              </a:tblGrid>
              <a:tr h="157786">
                <a:tc>
                  <a:txBody>
                    <a:bodyPr/>
                    <a:lstStyle/>
                    <a:p>
                      <a:pPr algn="ctr"/>
                      <a:r>
                        <a:rPr kumimoji="1" lang="ja-JP" altLang="en-US"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a:t>
                      </a:r>
                      <a:r>
                        <a:rPr kumimoji="1" lang="ja-JP" altLang="en-US" sz="700" b="0" u="none" strike="noStrike"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a:t>
                      </a:r>
                      <a:endParaRPr kumimoji="1" lang="ja-JP" altLang="en-US" sz="700" b="0" u="none" strike="noStrike"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364121">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zh-TW" altLang="en-US" sz="80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学部附属病院、国立循環器病研究センターにおいて、スピーディーに先進医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1"/>
                  </a:ext>
                </a:extLst>
              </a:tr>
              <a:tr h="267022">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zh-TW" altLang="en-US" sz="800" strike="noStrike" baseline="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267022">
                <a:tc>
                  <a:txBody>
                    <a:bodyPr/>
                    <a:lstStyle/>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a:t>
                      </a:r>
                      <a:endParaRPr kumimoji="1" lang="en-US" altLang="ja-JP"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開発迅速化</a:t>
                      </a:r>
                      <a:endParaRPr kumimoji="1" lang="zh-TW"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大阪大学医学部附属病院における革新的医薬品の開発について、円滑に治験へ橋渡しし、開発から承認・市販までのプロセスを迅速化</a:t>
                      </a:r>
                      <a:endParaRPr kumimoji="1" lang="ja-JP" altLang="en-US" sz="7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bl>
          </a:graphicData>
        </a:graphic>
      </p:graphicFrame>
      <p:pic>
        <p:nvPicPr>
          <p:cNvPr id="234" name="図 233"/>
          <p:cNvPicPr>
            <a:picLocks/>
          </p:cNvPicPr>
          <p:nvPr/>
        </p:nvPicPr>
        <p:blipFill>
          <a:blip r:embed="rId4"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grpSp>
        <p:nvGrpSpPr>
          <p:cNvPr id="235" name="グループ化 234"/>
          <p:cNvGrpSpPr/>
          <p:nvPr/>
        </p:nvGrpSpPr>
        <p:grpSpPr>
          <a:xfrm>
            <a:off x="4906566" y="2441854"/>
            <a:ext cx="3950015" cy="1545871"/>
            <a:chOff x="-483836" y="1123455"/>
            <a:chExt cx="9879305" cy="5712320"/>
          </a:xfrm>
        </p:grpSpPr>
        <p:cxnSp>
          <p:nvCxnSpPr>
            <p:cNvPr id="236" name="直線コネクタ 235"/>
            <p:cNvCxnSpPr/>
            <p:nvPr/>
          </p:nvCxnSpPr>
          <p:spPr>
            <a:xfrm flipV="1">
              <a:off x="2025943" y="4196589"/>
              <a:ext cx="1628731" cy="9603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flipV="1">
              <a:off x="3001735" y="2799207"/>
              <a:ext cx="1638035" cy="1439795"/>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300" name="図 299"/>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l="3736" t="34808" b="27331"/>
            <a:stretch/>
          </p:blipFill>
          <p:spPr bwMode="auto">
            <a:xfrm>
              <a:off x="-483836" y="1286969"/>
              <a:ext cx="3979650" cy="3026621"/>
            </a:xfrm>
            <a:prstGeom prst="rect">
              <a:avLst/>
            </a:prstGeom>
          </p:spPr>
        </p:pic>
        <p:pic>
          <p:nvPicPr>
            <p:cNvPr id="301" name="図 300"/>
            <p:cNvPicPr>
              <a:picLocks noChangeAspect="1"/>
            </p:cNvPicPr>
            <p:nvPr/>
          </p:nvPicPr>
          <p:blipFill rotWithShape="1">
            <a:blip r:embed="rId6" cstate="email">
              <a:duotone>
                <a:schemeClr val="bg2">
                  <a:shade val="45000"/>
                  <a:satMod val="135000"/>
                </a:schemeClr>
                <a:prstClr val="white"/>
              </a:duotone>
              <a:lum contrast="-20000"/>
              <a:extLst>
                <a:ext uri="{28A0092B-C50C-407E-A947-70E740481C1C}">
                  <a14:useLocalDpi xmlns:a14="http://schemas.microsoft.com/office/drawing/2010/main"/>
                </a:ext>
              </a:extLst>
            </a:blip>
            <a:srcRect t="50000"/>
            <a:stretch/>
          </p:blipFill>
          <p:spPr bwMode="auto">
            <a:xfrm>
              <a:off x="1614845" y="1123455"/>
              <a:ext cx="4333331" cy="3075438"/>
            </a:xfrm>
            <a:prstGeom prst="rect">
              <a:avLst/>
            </a:prstGeom>
          </p:spPr>
        </p:pic>
        <p:sp>
          <p:nvSpPr>
            <p:cNvPr id="302" name="四角形吹き出し 301"/>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3" name="Picture 3" descr="要覧表紙・病院外観"/>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0745" y="3232066"/>
              <a:ext cx="1288974" cy="1148867"/>
            </a:xfrm>
            <a:prstGeom prst="rect">
              <a:avLst/>
            </a:prstGeom>
            <a:noFill/>
            <a:ln w="9525">
              <a:noFill/>
              <a:miter lim="800000"/>
              <a:headEnd/>
              <a:tailEnd/>
            </a:ln>
          </p:spPr>
        </p:pic>
        <p:pic>
          <p:nvPicPr>
            <p:cNvPr id="304" name="図 5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16461" y="5646549"/>
              <a:ext cx="1293258" cy="1148251"/>
            </a:xfrm>
            <a:prstGeom prst="rect">
              <a:avLst/>
            </a:prstGeom>
            <a:noFill/>
            <a:ln w="9525">
              <a:noFill/>
              <a:miter lim="800000"/>
              <a:headEnd/>
              <a:tailEnd/>
            </a:ln>
          </p:spPr>
        </p:pic>
        <p:pic>
          <p:nvPicPr>
            <p:cNvPr id="305"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26988" y="2064488"/>
              <a:ext cx="1282731" cy="1097313"/>
            </a:xfrm>
            <a:prstGeom prst="rect">
              <a:avLst/>
            </a:prstGeom>
            <a:noFill/>
            <a:ln w="9525">
              <a:noFill/>
              <a:miter lim="800000"/>
              <a:headEnd/>
              <a:tailEnd/>
            </a:ln>
          </p:spPr>
        </p:pic>
        <p:pic>
          <p:nvPicPr>
            <p:cNvPr id="306"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16461" y="4450600"/>
              <a:ext cx="1293258" cy="1149021"/>
            </a:xfrm>
            <a:prstGeom prst="rect">
              <a:avLst/>
            </a:prstGeom>
            <a:noFill/>
            <a:ln w="9525">
              <a:noFill/>
              <a:miter lim="800000"/>
              <a:headEnd/>
              <a:tailEnd/>
            </a:ln>
          </p:spPr>
        </p:pic>
        <p:sp>
          <p:nvSpPr>
            <p:cNvPr id="307" name="角丸四角形 306"/>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08" name="角丸四角形 307"/>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大学医学部附属</a:t>
              </a:r>
              <a:r>
                <a:rPr lang="ja-JP" altLang="en-US" sz="500" b="1" dirty="0">
                  <a:solidFill>
                    <a:prstClr val="white"/>
                  </a:solidFill>
                  <a:latin typeface="Meiryo UI" pitchFamily="50" charset="-128"/>
                  <a:ea typeface="Meiryo UI" pitchFamily="50" charset="-128"/>
                  <a:cs typeface="Meiryo UI" pitchFamily="50" charset="-128"/>
                </a:rPr>
                <a:t>病院</a:t>
              </a:r>
            </a:p>
          </p:txBody>
        </p:sp>
        <p:sp>
          <p:nvSpPr>
            <p:cNvPr id="309" name="角丸四角形 308"/>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10" name="角丸四角形 309"/>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a:t>
              </a:r>
              <a:r>
                <a:rPr lang="ja-JP" altLang="en-US" sz="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機能科学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11" name="グループ化 7"/>
            <p:cNvGrpSpPr>
              <a:grpSpLocks/>
            </p:cNvGrpSpPr>
            <p:nvPr/>
          </p:nvGrpSpPr>
          <p:grpSpPr bwMode="auto">
            <a:xfrm>
              <a:off x="2006521" y="3174661"/>
              <a:ext cx="3912760" cy="3333017"/>
              <a:chOff x="1354190" y="1516298"/>
              <a:chExt cx="4054340" cy="3078572"/>
            </a:xfrm>
          </p:grpSpPr>
          <p:grpSp>
            <p:nvGrpSpPr>
              <p:cNvPr id="341" name="グループ化 11"/>
              <p:cNvGrpSpPr>
                <a:grpSpLocks/>
              </p:cNvGrpSpPr>
              <p:nvPr/>
            </p:nvGrpSpPr>
            <p:grpSpPr bwMode="auto">
              <a:xfrm>
                <a:off x="1354190" y="1537582"/>
                <a:ext cx="4020916" cy="3057288"/>
                <a:chOff x="1492860" y="1448124"/>
                <a:chExt cx="4242588" cy="3058180"/>
              </a:xfrm>
            </p:grpSpPr>
            <p:grpSp>
              <p:nvGrpSpPr>
                <p:cNvPr id="345" name="グループ化 22"/>
                <p:cNvGrpSpPr>
                  <a:grpSpLocks/>
                </p:cNvGrpSpPr>
                <p:nvPr/>
              </p:nvGrpSpPr>
              <p:grpSpPr bwMode="auto">
                <a:xfrm>
                  <a:off x="1492860" y="1567133"/>
                  <a:ext cx="4242588" cy="2939171"/>
                  <a:chOff x="3681007" y="1667738"/>
                  <a:chExt cx="4242588" cy="2939171"/>
                </a:xfrm>
              </p:grpSpPr>
              <p:sp>
                <p:nvSpPr>
                  <p:cNvPr id="347" name="テキスト ボックス 32"/>
                  <p:cNvSpPr txBox="1">
                    <a:spLocks noChangeArrowheads="1"/>
                  </p:cNvSpPr>
                  <p:nvPr/>
                </p:nvSpPr>
                <p:spPr bwMode="auto">
                  <a:xfrm>
                    <a:off x="3681007" y="3602382"/>
                    <a:ext cx="1462385" cy="464640"/>
                  </a:xfrm>
                  <a:prstGeom prst="rect">
                    <a:avLst/>
                  </a:prstGeom>
                  <a:noFill/>
                  <a:ln w="9525">
                    <a:noFill/>
                    <a:miter lim="800000"/>
                    <a:headEnd/>
                    <a:tailEnd/>
                  </a:ln>
                </p:spPr>
                <p:txBody>
                  <a:bodyPr wrap="non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348"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10800000" flipV="1">
                    <a:off x="3796461" y="4019842"/>
                    <a:ext cx="342020" cy="211870"/>
                  </a:xfrm>
                  <a:prstGeom prst="rect">
                    <a:avLst/>
                  </a:prstGeom>
                  <a:noFill/>
                  <a:ln w="9525">
                    <a:noFill/>
                    <a:miter lim="800000"/>
                    <a:headEnd/>
                    <a:tailEnd/>
                  </a:ln>
                </p:spPr>
              </p:pic>
              <p:pic>
                <p:nvPicPr>
                  <p:cNvPr id="349"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68995" y="1667738"/>
                    <a:ext cx="352791" cy="260265"/>
                  </a:xfrm>
                  <a:prstGeom prst="rect">
                    <a:avLst/>
                  </a:prstGeom>
                  <a:noFill/>
                  <a:ln w="9525">
                    <a:noFill/>
                    <a:miter lim="800000"/>
                    <a:headEnd/>
                    <a:tailEnd/>
                  </a:ln>
                </p:spPr>
              </p:pic>
              <p:sp>
                <p:nvSpPr>
                  <p:cNvPr id="350" name="円/楕円 292"/>
                  <p:cNvSpPr/>
                  <p:nvPr/>
                </p:nvSpPr>
                <p:spPr>
                  <a:xfrm>
                    <a:off x="5053060" y="1753989"/>
                    <a:ext cx="1711923" cy="1494346"/>
                  </a:xfrm>
                  <a:prstGeom prst="ellipse">
                    <a:avLst/>
                  </a:prstGeom>
                  <a:no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1"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2" name="円/楕円 295"/>
                  <p:cNvSpPr>
                    <a:spLocks noChangeAspect="1"/>
                  </p:cNvSpPr>
                  <p:nvPr/>
                </p:nvSpPr>
                <p:spPr>
                  <a:xfrm>
                    <a:off x="5628386" y="2711418"/>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3" name="円/楕円 297"/>
                  <p:cNvSpPr>
                    <a:spLocks noChangeAspect="1"/>
                  </p:cNvSpPr>
                  <p:nvPr/>
                </p:nvSpPr>
                <p:spPr>
                  <a:xfrm>
                    <a:off x="5443518" y="2338952"/>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4" name="円/楕円 298"/>
                  <p:cNvSpPr>
                    <a:spLocks noChangeAspect="1"/>
                  </p:cNvSpPr>
                  <p:nvPr/>
                </p:nvSpPr>
                <p:spPr>
                  <a:xfrm>
                    <a:off x="5753594" y="1806283"/>
                    <a:ext cx="234947" cy="234945"/>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5" name="テキスト ボックス 51"/>
                  <p:cNvSpPr txBox="1">
                    <a:spLocks noChangeArrowheads="1"/>
                  </p:cNvSpPr>
                  <p:nvPr/>
                </p:nvSpPr>
                <p:spPr bwMode="auto">
                  <a:xfrm>
                    <a:off x="5081372" y="1985421"/>
                    <a:ext cx="925760" cy="472851"/>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sp>
              <p:nvSpPr>
                <p:cNvPr id="346" name="テキスト ボックス 23"/>
                <p:cNvSpPr txBox="1">
                  <a:spLocks noChangeArrowheads="1"/>
                </p:cNvSpPr>
                <p:nvPr/>
              </p:nvSpPr>
              <p:spPr bwMode="auto">
                <a:xfrm>
                  <a:off x="2151787" y="1448124"/>
                  <a:ext cx="1100081" cy="380158"/>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342" name="テキスト ボックス 2"/>
              <p:cNvSpPr txBox="1">
                <a:spLocks noChangeArrowheads="1"/>
              </p:cNvSpPr>
              <p:nvPr/>
            </p:nvSpPr>
            <p:spPr bwMode="auto">
              <a:xfrm>
                <a:off x="3318486" y="1516298"/>
                <a:ext cx="851653" cy="577762"/>
              </a:xfrm>
              <a:prstGeom prst="rect">
                <a:avLst/>
              </a:prstGeom>
              <a:noFill/>
              <a:ln w="9525">
                <a:noFill/>
                <a:miter lim="800000"/>
                <a:headEnd/>
                <a:tailEnd/>
              </a:ln>
            </p:spPr>
            <p:txBody>
              <a:bodyPr wrap="square">
                <a:spAutoFit/>
              </a:bodyPr>
              <a:lstStyle/>
              <a:p>
                <a:r>
                  <a:rPr lang="ja-JP" altLang="en-US"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3" name="テキスト ボックス 32"/>
              <p:cNvSpPr txBox="1">
                <a:spLocks noChangeArrowheads="1"/>
              </p:cNvSpPr>
              <p:nvPr/>
            </p:nvSpPr>
            <p:spPr bwMode="auto">
              <a:xfrm>
                <a:off x="3195634" y="2545888"/>
                <a:ext cx="1212323" cy="525237"/>
              </a:xfrm>
              <a:prstGeom prst="rect">
                <a:avLst/>
              </a:prstGeom>
              <a:noFill/>
              <a:ln w="9525">
                <a:noFill/>
                <a:miter lim="800000"/>
                <a:headEnd/>
                <a:tailEnd/>
              </a:ln>
            </p:spPr>
            <p:txBody>
              <a:bodyPr wrap="square">
                <a:spAutoFit/>
              </a:bodyPr>
              <a:lstStyle/>
              <a:p>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344" name="テキスト ボックス 58"/>
              <p:cNvSpPr txBox="1">
                <a:spLocks noChangeArrowheads="1"/>
              </p:cNvSpPr>
              <p:nvPr/>
            </p:nvSpPr>
            <p:spPr bwMode="auto">
              <a:xfrm>
                <a:off x="2972896" y="2062345"/>
                <a:ext cx="2435634" cy="682811"/>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3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cxnSp>
          <p:nvCxnSpPr>
            <p:cNvPr id="312" name="直線コネクタ 311"/>
            <p:cNvCxnSpPr/>
            <p:nvPr/>
          </p:nvCxnSpPr>
          <p:spPr>
            <a:xfrm flipV="1">
              <a:off x="4002527" y="3170070"/>
              <a:ext cx="856810" cy="10689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3320237" y="4238999"/>
              <a:ext cx="59372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14" name="Picture 2" descr="C:\Documents and Settings\admin\Local Settings\Temporary Internet Files\Content.IE5\0C2OPJ5W\MC900343639[1].wm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18205" y="3972914"/>
              <a:ext cx="279401" cy="328611"/>
            </a:xfrm>
            <a:prstGeom prst="rect">
              <a:avLst/>
            </a:prstGeom>
            <a:noFill/>
            <a:ln w="9525">
              <a:noFill/>
              <a:miter lim="800000"/>
              <a:headEnd/>
              <a:tailEnd/>
            </a:ln>
          </p:spPr>
        </p:pic>
        <p:cxnSp>
          <p:nvCxnSpPr>
            <p:cNvPr id="315" name="直線コネクタ 314"/>
            <p:cNvCxnSpPr/>
            <p:nvPr/>
          </p:nvCxnSpPr>
          <p:spPr>
            <a:xfrm>
              <a:off x="3046376" y="3264272"/>
              <a:ext cx="987424"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316" name="Picture 4" descr="記号"/>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82321" y="3038550"/>
              <a:ext cx="176211" cy="149224"/>
            </a:xfrm>
            <a:prstGeom prst="rect">
              <a:avLst/>
            </a:prstGeom>
            <a:noFill/>
            <a:ln w="9525">
              <a:noFill/>
              <a:miter lim="800000"/>
              <a:headEnd/>
              <a:tailEnd/>
            </a:ln>
          </p:spPr>
        </p:pic>
        <p:pic>
          <p:nvPicPr>
            <p:cNvPr id="317" name="Picture 6" descr="記号"/>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886479" y="3196949"/>
              <a:ext cx="174625" cy="149224"/>
            </a:xfrm>
            <a:prstGeom prst="rect">
              <a:avLst/>
            </a:prstGeom>
            <a:noFill/>
            <a:ln w="9525">
              <a:noFill/>
              <a:miter lim="800000"/>
              <a:headEnd/>
              <a:tailEnd/>
            </a:ln>
          </p:spPr>
        </p:pic>
        <p:sp>
          <p:nvSpPr>
            <p:cNvPr id="318" name="円/楕円 255"/>
            <p:cNvSpPr>
              <a:spLocks noChangeAspect="1"/>
            </p:cNvSpPr>
            <p:nvPr/>
          </p:nvSpPr>
          <p:spPr bwMode="auto">
            <a:xfrm>
              <a:off x="3542028" y="5060869"/>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9" name="円/楕円 256"/>
            <p:cNvSpPr>
              <a:spLocks noChangeAspect="1"/>
            </p:cNvSpPr>
            <p:nvPr/>
          </p:nvSpPr>
          <p:spPr bwMode="auto">
            <a:xfrm>
              <a:off x="4860483" y="2719498"/>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0" name="テキスト ボックス 2"/>
            <p:cNvSpPr txBox="1">
              <a:spLocks noChangeArrowheads="1"/>
            </p:cNvSpPr>
            <p:nvPr/>
          </p:nvSpPr>
          <p:spPr bwMode="auto">
            <a:xfrm>
              <a:off x="2867136" y="1827408"/>
              <a:ext cx="2415021" cy="625514"/>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grpSp>
          <p:nvGrpSpPr>
            <p:cNvPr id="321" name="グループ化 4"/>
            <p:cNvGrpSpPr>
              <a:grpSpLocks/>
            </p:cNvGrpSpPr>
            <p:nvPr/>
          </p:nvGrpSpPr>
          <p:grpSpPr bwMode="auto">
            <a:xfrm>
              <a:off x="-373068" y="4273744"/>
              <a:ext cx="2474314" cy="2039451"/>
              <a:chOff x="-45436" y="3649730"/>
              <a:chExt cx="2609242" cy="2506159"/>
            </a:xfrm>
          </p:grpSpPr>
          <p:sp>
            <p:nvSpPr>
              <p:cNvPr id="337" name="角丸四角形 336"/>
              <p:cNvSpPr/>
              <p:nvPr/>
            </p:nvSpPr>
            <p:spPr>
              <a:xfrm>
                <a:off x="-45436" y="5895863"/>
                <a:ext cx="2609242" cy="26002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338" name="Picture 2" descr="C:\Users\y-inoue\Desktop\top_image.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433" y="3867058"/>
                <a:ext cx="2609239" cy="1637599"/>
              </a:xfrm>
              <a:prstGeom prst="rect">
                <a:avLst/>
              </a:prstGeom>
              <a:noFill/>
              <a:ln w="19050">
                <a:solidFill>
                  <a:srgbClr val="FFFFFF"/>
                </a:solidFill>
              </a:ln>
              <a:effectLst>
                <a:glow rad="101600">
                  <a:schemeClr val="accent1">
                    <a:satMod val="175000"/>
                    <a:alpha val="40000"/>
                  </a:schemeClr>
                </a:glow>
              </a:effectLst>
            </p:spPr>
          </p:pic>
          <p:sp>
            <p:nvSpPr>
              <p:cNvPr id="339" name="角丸四角形 338"/>
              <p:cNvSpPr/>
              <p:nvPr/>
            </p:nvSpPr>
            <p:spPr>
              <a:xfrm>
                <a:off x="-45436" y="5568887"/>
                <a:ext cx="2609241" cy="219794"/>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薬戦略部</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0" name="正方形/長方形 339"/>
              <p:cNvSpPr/>
              <p:nvPr/>
            </p:nvSpPr>
            <p:spPr>
              <a:xfrm>
                <a:off x="-45433" y="3649730"/>
                <a:ext cx="2609239" cy="334359"/>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322"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323" name="円/楕円 26"/>
            <p:cNvSpPr>
              <a:spLocks noChangeAspect="1"/>
            </p:cNvSpPr>
            <p:nvPr/>
          </p:nvSpPr>
          <p:spPr bwMode="auto">
            <a:xfrm>
              <a:off x="2350486" y="4113930"/>
              <a:ext cx="142809" cy="16894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4" name="テキスト ボックス 2"/>
            <p:cNvSpPr txBox="1">
              <a:spLocks noChangeArrowheads="1"/>
            </p:cNvSpPr>
            <p:nvPr/>
          </p:nvSpPr>
          <p:spPr bwMode="auto">
            <a:xfrm>
              <a:off x="893907" y="3740130"/>
              <a:ext cx="1958976" cy="502896"/>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325" name="円/楕円 24"/>
            <p:cNvSpPr>
              <a:spLocks noChangeAspect="1"/>
            </p:cNvSpPr>
            <p:nvPr/>
          </p:nvSpPr>
          <p:spPr bwMode="auto">
            <a:xfrm>
              <a:off x="2804259" y="6067725"/>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6" name="テキスト ボックス 2"/>
            <p:cNvSpPr txBox="1">
              <a:spLocks noChangeArrowheads="1"/>
            </p:cNvSpPr>
            <p:nvPr/>
          </p:nvSpPr>
          <p:spPr bwMode="auto">
            <a:xfrm>
              <a:off x="2756311" y="5828106"/>
              <a:ext cx="1958976" cy="457175"/>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327" name="テキスト ボックス 2"/>
            <p:cNvSpPr txBox="1">
              <a:spLocks noChangeArrowheads="1"/>
            </p:cNvSpPr>
            <p:nvPr/>
          </p:nvSpPr>
          <p:spPr bwMode="auto">
            <a:xfrm>
              <a:off x="2486627" y="4849713"/>
              <a:ext cx="1520009"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328" name="円/楕円 24"/>
            <p:cNvSpPr>
              <a:spLocks noChangeAspect="1"/>
            </p:cNvSpPr>
            <p:nvPr/>
          </p:nvSpPr>
          <p:spPr bwMode="auto">
            <a:xfrm>
              <a:off x="3475712" y="5391021"/>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9" name="テキスト ボックス 2"/>
            <p:cNvSpPr txBox="1">
              <a:spLocks noChangeArrowheads="1"/>
            </p:cNvSpPr>
            <p:nvPr/>
          </p:nvSpPr>
          <p:spPr bwMode="auto">
            <a:xfrm>
              <a:off x="2461441" y="5177715"/>
              <a:ext cx="1363764"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330" name="テキスト ボックス 2"/>
            <p:cNvSpPr txBox="1">
              <a:spLocks noChangeArrowheads="1"/>
            </p:cNvSpPr>
            <p:nvPr/>
          </p:nvSpPr>
          <p:spPr bwMode="auto">
            <a:xfrm>
              <a:off x="904369" y="2582077"/>
              <a:ext cx="3118802" cy="1478491"/>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スーパーコンピューター京</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331" name="円/楕円 24"/>
            <p:cNvSpPr>
              <a:spLocks noChangeAspect="1"/>
            </p:cNvSpPr>
            <p:nvPr/>
          </p:nvSpPr>
          <p:spPr bwMode="auto">
            <a:xfrm>
              <a:off x="3893570" y="4670004"/>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2" name="テキスト ボックス 2"/>
            <p:cNvSpPr txBox="1">
              <a:spLocks noChangeArrowheads="1"/>
            </p:cNvSpPr>
            <p:nvPr/>
          </p:nvSpPr>
          <p:spPr bwMode="auto">
            <a:xfrm>
              <a:off x="2879617" y="2068054"/>
              <a:ext cx="3102630" cy="1023570"/>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333"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4" name="テキスト ボックス 2"/>
            <p:cNvSpPr txBox="1">
              <a:spLocks noChangeArrowheads="1"/>
            </p:cNvSpPr>
            <p:nvPr/>
          </p:nvSpPr>
          <p:spPr bwMode="auto">
            <a:xfrm>
              <a:off x="-474022" y="1918598"/>
              <a:ext cx="1246373" cy="625514"/>
            </a:xfrm>
            <a:prstGeom prst="rect">
              <a:avLst/>
            </a:prstGeom>
            <a:noFill/>
            <a:ln w="9525">
              <a:noFill/>
              <a:miter lim="800000"/>
              <a:headEnd/>
              <a:tailEnd/>
            </a:ln>
          </p:spPr>
          <p:txBody>
            <a:bodyPr wrap="square">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5"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336" name="テキスト ボックス 2"/>
            <p:cNvSpPr txBox="1">
              <a:spLocks noChangeArrowheads="1"/>
            </p:cNvSpPr>
            <p:nvPr/>
          </p:nvSpPr>
          <p:spPr bwMode="auto">
            <a:xfrm>
              <a:off x="2332941" y="4159189"/>
              <a:ext cx="1958976" cy="568649"/>
            </a:xfrm>
            <a:prstGeom prst="rect">
              <a:avLst/>
            </a:prstGeom>
            <a:noFill/>
            <a:ln w="9525">
              <a:noFill/>
              <a:miter lim="800000"/>
              <a:headEnd/>
              <a:tailEnd/>
            </a:ln>
          </p:spPr>
          <p:txBody>
            <a:bodyPr>
              <a:spAutoFit/>
            </a:bodyPr>
            <a:lstStyle/>
            <a:p>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未来医療国際拠点</a:t>
              </a:r>
              <a:endPar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6" name="円/楕円 298"/>
          <p:cNvSpPr>
            <a:spLocks noChangeAspect="1"/>
          </p:cNvSpPr>
          <p:nvPr/>
        </p:nvSpPr>
        <p:spPr bwMode="auto">
          <a:xfrm>
            <a:off x="6736847" y="3168696"/>
            <a:ext cx="85921" cy="6881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7" name="円/楕円 298"/>
          <p:cNvSpPr>
            <a:spLocks noChangeAspect="1"/>
          </p:cNvSpPr>
          <p:nvPr/>
        </p:nvSpPr>
        <p:spPr bwMode="auto">
          <a:xfrm>
            <a:off x="6543995" y="3312493"/>
            <a:ext cx="85921" cy="6881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8" name="直線コネクタ 357"/>
          <p:cNvCxnSpPr/>
          <p:nvPr/>
        </p:nvCxnSpPr>
        <p:spPr>
          <a:xfrm>
            <a:off x="6238558" y="2947161"/>
            <a:ext cx="394799"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cxnSp>
        <p:nvCxnSpPr>
          <p:cNvPr id="359" name="直線コネクタ 358"/>
          <p:cNvCxnSpPr/>
          <p:nvPr/>
        </p:nvCxnSpPr>
        <p:spPr>
          <a:xfrm>
            <a:off x="6626263" y="2948827"/>
            <a:ext cx="103849" cy="28913"/>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sp>
        <p:nvSpPr>
          <p:cNvPr id="360" name="テキスト ボックス 2"/>
          <p:cNvSpPr txBox="1">
            <a:spLocks noChangeArrowheads="1"/>
          </p:cNvSpPr>
          <p:nvPr/>
        </p:nvSpPr>
        <p:spPr bwMode="auto">
          <a:xfrm>
            <a:off x="6101802" y="3348852"/>
            <a:ext cx="728950" cy="153888"/>
          </a:xfrm>
          <a:prstGeom prst="rect">
            <a:avLst/>
          </a:prstGeom>
          <a:noFill/>
          <a:ln w="9525">
            <a:noFill/>
            <a:miter lim="800000"/>
            <a:headEnd/>
            <a:tailEnd/>
          </a:ln>
        </p:spPr>
        <p:txBody>
          <a:bodyPr wrap="square">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31553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322962" cy="4428000"/>
          </a:xfrm>
          <a:prstGeom prst="roundRect">
            <a:avLst>
              <a:gd name="adj" fmla="val 51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8994" y="1986459"/>
            <a:ext cx="8977502" cy="464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646489" y="2132856"/>
            <a:ext cx="5317423" cy="4428000"/>
          </a:xfrm>
          <a:prstGeom prst="roundRect">
            <a:avLst>
              <a:gd name="adj" fmla="val 404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・関西の各拠点のポテンシャルを最大限活用し、「イノベーション・エコシステム」を構築し、イノベーションの連鎖を生み出す。また、</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68452" y="116632"/>
            <a:ext cx="6921386"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sp>
        <p:nvSpPr>
          <p:cNvPr id="31" name="正方形/長方形 30"/>
          <p:cNvSpPr/>
          <p:nvPr/>
        </p:nvSpPr>
        <p:spPr>
          <a:xfrm>
            <a:off x="486000" y="566682"/>
            <a:ext cx="8154452" cy="118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7" y="6093296"/>
            <a:ext cx="3096345" cy="338554"/>
          </a:xfrm>
          <a:prstGeom prst="rect">
            <a:avLst/>
          </a:prstGeom>
          <a:noFill/>
        </p:spPr>
        <p:txBody>
          <a:bodyPr wrap="square" rtlCol="0">
            <a:spAutoFit/>
          </a:body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協議会第</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19376" y="2982144"/>
            <a:ext cx="322747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619714956"/>
              </p:ext>
            </p:extLst>
          </p:nvPr>
        </p:nvGraphicFramePr>
        <p:xfrm>
          <a:off x="3826520" y="3252781"/>
          <a:ext cx="5040561" cy="2264451"/>
        </p:xfrm>
        <a:graphic>
          <a:graphicData uri="http://schemas.openxmlformats.org/drawingml/2006/table">
            <a:tbl>
              <a:tblPr firstRow="1" bandRow="1">
                <a:tableStyleId>{5C22544A-7EE6-4342-B048-85BDC9FD1C3A}</a:tableStyleId>
              </a:tblPr>
              <a:tblGrid>
                <a:gridCol w="1872208">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728193">
                  <a:extLst>
                    <a:ext uri="{9D8B030D-6E8A-4147-A177-3AD203B41FA5}">
                      <a16:colId xmlns="" xmlns:a16="http://schemas.microsoft.com/office/drawing/2014/main" val="20002"/>
                    </a:ext>
                  </a:extLst>
                </a:gridCol>
              </a:tblGrid>
              <a:tr h="210840">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1"/>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210840">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5"/>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6"/>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7"/>
                  </a:ext>
                </a:extLst>
              </a:tr>
            </a:tbl>
          </a:graphicData>
        </a:graphic>
      </p:graphicFrame>
      <p:sp>
        <p:nvSpPr>
          <p:cNvPr id="24" name="スライド番号プレースホルダー 1"/>
          <p:cNvSpPr txBox="1">
            <a:spLocks/>
          </p:cNvSpPr>
          <p:nvPr/>
        </p:nvSpPr>
        <p:spPr bwMode="auto">
          <a:xfrm>
            <a:off x="8378825" y="6560856"/>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smtClean="0">
                <a:solidFill>
                  <a:prstClr val="black"/>
                </a:solidFill>
              </a:rPr>
              <a:pPr algn="r" eaLnBrk="1" hangingPunct="1">
                <a:spcBef>
                  <a:spcPct val="0"/>
                </a:spcBef>
                <a:buFontTx/>
                <a:buNone/>
              </a:pPr>
              <a:t>38</a:t>
            </a:fld>
            <a:endParaRPr lang="ja-JP" altLang="en-US" sz="1200" dirty="0">
              <a:solidFill>
                <a:prstClr val="black"/>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92774"/>
            <a:ext cx="3096345" cy="163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292821" y="3645096"/>
            <a:ext cx="3096345" cy="648000"/>
          </a:xfrm>
          <a:prstGeom prst="round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smtClean="0">
                <a:solidFill>
                  <a:srgbClr val="3333CC"/>
                </a:solidFill>
                <a:latin typeface="Meiryo UI" panose="020B0604030504040204" pitchFamily="50" charset="-128"/>
                <a:ea typeface="Meiryo UI" panose="020B0604030504040204" pitchFamily="50" charset="-128"/>
              </a:rPr>
              <a:t>「ライフデザイン・イノベーション」</a:t>
            </a:r>
            <a:endParaRPr lang="en-US" altLang="ja-JP" sz="1100" b="1" dirty="0" smtClean="0">
              <a:solidFill>
                <a:srgbClr val="3333CC"/>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超スマート社会が到来する中、</a:t>
            </a:r>
            <a:r>
              <a:rPr lang="en-US" altLang="ja-JP" sz="800" dirty="0" err="1" smtClean="0">
                <a:solidFill>
                  <a:schemeClr val="tx1"/>
                </a:solidFill>
                <a:latin typeface="Meiryo UI" panose="020B0604030504040204" pitchFamily="50" charset="-128"/>
                <a:ea typeface="Meiryo UI" panose="020B0604030504040204" pitchFamily="50" charset="-128"/>
              </a:rPr>
              <a:t>IoT</a:t>
            </a:r>
            <a:r>
              <a:rPr lang="ja-JP" altLang="en-US" sz="800" dirty="0" smtClean="0">
                <a:solidFill>
                  <a:schemeClr val="tx1"/>
                </a:solidFill>
                <a:latin typeface="Meiryo UI" panose="020B0604030504040204" pitchFamily="50" charset="-128"/>
                <a:ea typeface="Meiryo UI" panose="020B0604030504040204" pitchFamily="50" charset="-128"/>
              </a:rPr>
              <a:t>やビッグデータ等の活用により、創薬や医療機器開発などの分野にとどまらず人々が健康で豊かに生きるための新しい製品・サービスを創出する</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855101" y="5589240"/>
            <a:ext cx="4605331" cy="769441"/>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大阪府、大阪市、大阪商工会議所により、大阪における実証事業を推進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・実証実験を希望する事業者への実証実験のフィールド調整</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・資金支援、</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支援などのビジネス化支援</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・必要な規制緩和の国へ</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605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7504"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34654" y="332656"/>
            <a:ext cx="3960000" cy="5183996"/>
          </a:xfrm>
          <a:prstGeom prst="roundRect">
            <a:avLst>
              <a:gd name="adj" fmla="val 420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電池関連（蓄電池分野、水素・燃料電池分野など）産業の創出・国際競争力強化に向けて、事業参入や実証プロジェクトの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かかる相談対応や、技術面での課題解決を進めるなど、新エネルギー産業のさらなる競争力強化を図る。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関西圏に拠点を有する大手・中堅企業で構成する「大阪スマートエネルギーパートナーズ」と、自社技術の活用や新規参入を目指す中小・ベンチャー企業等で組織する「おおさかスマエネインダストリーネットワーク」の２つのプラットフォームを設置。</a:t>
            </a:r>
          </a:p>
          <a:p>
            <a:pPr lvl="0"/>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蓄電池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、水素・燃料電池などの「スマートエネルギー分野」でのオープンイノベーションを推進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30143" y="332656"/>
            <a:ext cx="4647359" cy="5183996"/>
          </a:xfrm>
          <a:prstGeom prst="roundRect">
            <a:avLst>
              <a:gd name="adj" fmla="val 417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内外からの企業誘致による産業集積促進等を通じ、大阪自らの支援機能の強化を図る。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月に開設された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801038" y="4149080"/>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457224" y="4149080"/>
            <a:ext cx="2555773"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INPIT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6" name="テキスト ボックス 65"/>
          <p:cNvSpPr txBox="1"/>
          <p:nvPr/>
        </p:nvSpPr>
        <p:spPr>
          <a:xfrm>
            <a:off x="632841" y="1988840"/>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75532" y="2996952"/>
            <a:ext cx="3236428" cy="215444"/>
          </a:xfrm>
          <a:prstGeom prst="rect">
            <a:avLst/>
          </a:prstGeom>
          <a:noFill/>
        </p:spPr>
        <p:txBody>
          <a:bodyPr wrap="square" rtlCol="0">
            <a:spAutoFit/>
          </a:bodyPr>
          <a:lstStyle/>
          <a:p>
            <a:pPr algn="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製品評価技術基盤機構ホームページ</a:t>
            </a:r>
          </a:p>
        </p:txBody>
      </p:sp>
      <p:sp>
        <p:nvSpPr>
          <p:cNvPr id="78" name="正方形/長方形 77"/>
          <p:cNvSpPr/>
          <p:nvPr/>
        </p:nvSpPr>
        <p:spPr>
          <a:xfrm>
            <a:off x="162645"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10615056" cy="734888"/>
            <a:chOff x="1820233" y="1700808"/>
            <a:chExt cx="8762783" cy="734888"/>
          </a:xfrm>
        </p:grpSpPr>
        <p:grpSp>
          <p:nvGrpSpPr>
            <p:cNvPr id="139" name="グループ化 138"/>
            <p:cNvGrpSpPr/>
            <p:nvPr/>
          </p:nvGrpSpPr>
          <p:grpSpPr>
            <a:xfrm>
              <a:off x="1820233" y="1700808"/>
              <a:ext cx="3358872" cy="230832"/>
              <a:chOff x="1820233" y="1811713"/>
              <a:chExt cx="3358872" cy="230832"/>
            </a:xfrm>
          </p:grpSpPr>
          <p:sp>
            <p:nvSpPr>
              <p:cNvPr id="149" name="正方形/長方形 148"/>
              <p:cNvSpPr/>
              <p:nvPr/>
            </p:nvSpPr>
            <p:spPr>
              <a:xfrm>
                <a:off x="2331127" y="1811713"/>
                <a:ext cx="284797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近畿統括本部設置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0233" y="1877936"/>
              <a:ext cx="3230599" cy="230832"/>
              <a:chOff x="1913360" y="829608"/>
              <a:chExt cx="3817841" cy="323165"/>
            </a:xfrm>
          </p:grpSpPr>
          <p:sp>
            <p:nvSpPr>
              <p:cNvPr id="147" name="右矢印 146"/>
              <p:cNvSpPr/>
              <p:nvPr/>
            </p:nvSpPr>
            <p:spPr>
              <a:xfrm>
                <a:off x="1913360" y="864569"/>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0233" y="1988840"/>
              <a:ext cx="5433125" cy="230832"/>
              <a:chOff x="1799685" y="596984"/>
              <a:chExt cx="5433125" cy="230832"/>
            </a:xfrm>
          </p:grpSpPr>
          <p:sp>
            <p:nvSpPr>
              <p:cNvPr id="145" name="正方形/長方形 144"/>
              <p:cNvSpPr/>
              <p:nvPr/>
            </p:nvSpPr>
            <p:spPr>
              <a:xfrm>
                <a:off x="5668419" y="5969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799685" y="680041"/>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0233" y="2204864"/>
              <a:ext cx="8762783" cy="230832"/>
              <a:chOff x="1916098" y="1197839"/>
              <a:chExt cx="8451266" cy="386543"/>
            </a:xfrm>
          </p:grpSpPr>
          <p:sp>
            <p:nvSpPr>
              <p:cNvPr id="143" name="右矢印 142"/>
              <p:cNvSpPr/>
              <p:nvPr/>
            </p:nvSpPr>
            <p:spPr>
              <a:xfrm>
                <a:off x="1916098"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6064377" y="1197839"/>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1272891867"/>
              </p:ext>
            </p:extLst>
          </p:nvPr>
        </p:nvGraphicFramePr>
        <p:xfrm>
          <a:off x="4395448" y="1916832"/>
          <a:ext cx="4497032" cy="1987306"/>
        </p:xfrm>
        <a:graphic>
          <a:graphicData uri="http://schemas.openxmlformats.org/drawingml/2006/table">
            <a:tbl>
              <a:tblPr firstRow="1" bandRow="1">
                <a:tableStyleId>{5C22544A-7EE6-4342-B048-85BDC9FD1C3A}</a:tableStyleId>
              </a:tblPr>
              <a:tblGrid>
                <a:gridCol w="2096125">
                  <a:extLst>
                    <a:ext uri="{9D8B030D-6E8A-4147-A177-3AD203B41FA5}">
                      <a16:colId xmlns="" xmlns:a16="http://schemas.microsoft.com/office/drawing/2014/main" val="20000"/>
                    </a:ext>
                  </a:extLst>
                </a:gridCol>
                <a:gridCol w="2400907">
                  <a:extLst>
                    <a:ext uri="{9D8B030D-6E8A-4147-A177-3AD203B41FA5}">
                      <a16:colId xmlns="" xmlns:a16="http://schemas.microsoft.com/office/drawing/2014/main" val="20001"/>
                    </a:ext>
                  </a:extLst>
                </a:gridCol>
              </a:tblGrid>
              <a:tr h="260117">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大阪に新たに拡充された機能等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10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000" b="0" u="none"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u="non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）がオープン、知的財産に関する高度・専門的な支援、高度検索用端末による産業財産権情報の提供、出張面接審査・テレビ面接審査の場の提供等を開始</a:t>
                      </a:r>
                    </a:p>
                  </a:txBody>
                  <a:tcPr/>
                </a:tc>
                <a:extLst>
                  <a:ext uri="{0D108BD9-81ED-4DB2-BD59-A6C34878D82A}">
                    <a16:rowId xmlns="" xmlns:a16="http://schemas.microsoft.com/office/drawing/2014/main" val="10001"/>
                  </a:ext>
                </a:extLst>
              </a:tr>
              <a:tr h="709381">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中小企業の実態把握機能を抜本的に強化する「中小企業政策調査課」を設置</a:t>
                      </a:r>
                      <a:endParaRPr kumimoji="1" lang="ja-JP" altLang="en-US" sz="1000" b="0" u="none" baseline="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サブタイトル 2"/>
          <p:cNvSpPr txBox="1">
            <a:spLocks/>
          </p:cNvSpPr>
          <p:nvPr/>
        </p:nvSpPr>
        <p:spPr>
          <a:xfrm>
            <a:off x="2446276" y="1988840"/>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39</a:t>
            </a:fld>
            <a:endParaRPr lang="ja-JP" altLang="en-US" sz="1200" dirty="0">
              <a:solidFill>
                <a:prstClr val="black"/>
              </a:solidFill>
            </a:endParaRPr>
          </a:p>
        </p:txBody>
      </p:sp>
      <p:pic>
        <p:nvPicPr>
          <p:cNvPr id="4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047" y="4383316"/>
            <a:ext cx="1512168" cy="954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57" y="2226778"/>
            <a:ext cx="1490887" cy="770174"/>
          </a:xfrm>
          <a:prstGeom prst="rect">
            <a:avLst/>
          </a:prstGeom>
          <a:noFill/>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223" y="2226552"/>
            <a:ext cx="1023041" cy="7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descr="Z:\平成29年度\08_各種調査照会関係\01_照会\180110〆切　★【副首都】副首都推進本部会議資料について\DSC_168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1312" y="4376502"/>
            <a:ext cx="1300126" cy="97509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976" y="4365104"/>
            <a:ext cx="3816000" cy="1043544"/>
          </a:xfrm>
          <a:prstGeom prst="rect">
            <a:avLst/>
          </a:prstGeom>
        </p:spPr>
      </p:pic>
    </p:spTree>
    <p:extLst>
      <p:ext uri="{BB962C8B-B14F-4D97-AF65-F5344CB8AC3E}">
        <p14:creationId xmlns:p14="http://schemas.microsoft.com/office/powerpoint/2010/main" val="386052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599" y="594480"/>
            <a:ext cx="38615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212975"/>
            <a:ext cx="8977502" cy="338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333119"/>
            <a:ext cx="8784000" cy="3168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まちづくりの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SMART RESORT CITY</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（夢と創造に出会える未来都市）」をコンセプトと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する新たな国際観光拠点形成を図る夢洲を含むベイエリア等の大阪都心部エリアに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23528" y="4131657"/>
            <a:ext cx="2088000" cy="864000"/>
          </a:xfrm>
          <a:prstGeom prst="rect">
            <a:avLst/>
          </a:prstGeom>
          <a:noFill/>
          <a:ln w="9525">
            <a:solidFill>
              <a:schemeClr val="tx1"/>
            </a:solidFill>
            <a:prstDash val="dash"/>
          </a:ln>
        </p:spPr>
        <p:txBody>
          <a:bodyPr wrap="square" rtlCol="0">
            <a:spAutoFit/>
          </a:bodyPr>
          <a:lstStyle/>
          <a:p>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先行</a:t>
            </a:r>
            <a:r>
              <a:rPr lang="ja-JP" altLang="en-US" sz="10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基盤整備の全体</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完成</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83568" y="692696"/>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都市空間の創造</a:t>
            </a:r>
          </a:p>
        </p:txBody>
      </p:sp>
      <p:sp>
        <p:nvSpPr>
          <p:cNvPr id="17" name="正方形/長方形 16"/>
          <p:cNvSpPr/>
          <p:nvPr/>
        </p:nvSpPr>
        <p:spPr>
          <a:xfrm>
            <a:off x="683568" y="1124744"/>
            <a:ext cx="795688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541306" y="4131657"/>
            <a:ext cx="2347721" cy="1169551"/>
          </a:xfrm>
          <a:prstGeom prst="rect">
            <a:avLst/>
          </a:prstGeom>
          <a:solidFill>
            <a:schemeClr val="bg1"/>
          </a:solidFill>
          <a:ln w="9525">
            <a:solidFill>
              <a:schemeClr val="tx1"/>
            </a:solidFill>
            <a:prstDash val="dash"/>
          </a:ln>
        </p:spPr>
        <p:txBody>
          <a:bodyPr wrap="square" rtlCol="0">
            <a:spAutoFit/>
          </a:bodyPr>
          <a:lstStyle/>
          <a:p>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・文化・学術・交流拠点としての機能向上形成</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大阪中之島</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美術館の整備</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社学共創・産学共創・アート</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拠点の形成</a:t>
            </a:r>
            <a:endParaRPr lang="en-US" altLang="ja-JP" sz="10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0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・中規模</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の都市型</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000" strike="dblStrik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018805" y="4131656"/>
            <a:ext cx="2340000" cy="1170000"/>
          </a:xfrm>
          <a:prstGeom prst="rect">
            <a:avLst/>
          </a:prstGeom>
          <a:noFill/>
          <a:ln w="9525">
            <a:solidFill>
              <a:schemeClr val="tx1"/>
            </a:solidFill>
            <a:prstDash val="dash"/>
          </a:ln>
        </p:spPr>
        <p:txBody>
          <a:bodyPr wrap="square" rtlCol="0">
            <a:spAutoFit/>
          </a:bodyPr>
          <a:lstStyle/>
          <a:p>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洲（夢と創造に出会える未来都市）</a:t>
            </a: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40</a:t>
            </a:fld>
            <a:endParaRPr lang="ja-JP" altLang="en-US" sz="1200" dirty="0">
              <a:solidFill>
                <a:prstClr val="black"/>
              </a:solidFill>
            </a:endParaRPr>
          </a:p>
        </p:txBody>
      </p:sp>
      <p:sp>
        <p:nvSpPr>
          <p:cNvPr id="16" name="正方形/長方形 15"/>
          <p:cNvSpPr/>
          <p:nvPr/>
        </p:nvSpPr>
        <p:spPr>
          <a:xfrm>
            <a:off x="64443" y="3140968"/>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3" cstate="print"/>
          <a:srcRect/>
          <a:stretch>
            <a:fillRect/>
          </a:stretch>
        </p:blipFill>
        <p:spPr bwMode="auto">
          <a:xfrm>
            <a:off x="467035" y="5069358"/>
            <a:ext cx="1800987" cy="1226439"/>
          </a:xfrm>
          <a:prstGeom prst="rect">
            <a:avLst/>
          </a:prstGeom>
          <a:noFill/>
          <a:ln w="9525">
            <a:noFill/>
            <a:miter lim="800000"/>
            <a:headEnd/>
            <a:tailEnd/>
          </a:ln>
        </p:spPr>
      </p:pic>
      <p:pic>
        <p:nvPicPr>
          <p:cNvPr id="2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00612" y="5395797"/>
            <a:ext cx="2222071" cy="900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7488584" y="4131656"/>
            <a:ext cx="1403896" cy="1477328"/>
          </a:xfrm>
          <a:prstGeom prst="rect">
            <a:avLst/>
          </a:prstGeom>
          <a:noFill/>
          <a:ln w="9525">
            <a:solidFill>
              <a:schemeClr val="tx1"/>
            </a:solidFill>
            <a:prstDash val="dash"/>
          </a:ln>
        </p:spPr>
        <p:txBody>
          <a:bodyPr wrap="square" rtlCol="0">
            <a:spAutoFit/>
          </a:bodyPr>
          <a:lstStyle/>
          <a:p>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新大阪駅周辺</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方針の骨格などを検討　</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・スーパー・メガリージョンの形成などの新たなインパクトに備えて、</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b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b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年先を</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見据えた</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まちづくり方針の骨格などを</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5" cstate="print"/>
          <a:srcRect/>
          <a:stretch>
            <a:fillRect/>
          </a:stretch>
        </p:blipFill>
        <p:spPr bwMode="auto">
          <a:xfrm>
            <a:off x="5245536" y="5373216"/>
            <a:ext cx="1886539" cy="900000"/>
          </a:xfrm>
          <a:prstGeom prst="rect">
            <a:avLst/>
          </a:prstGeom>
          <a:noFill/>
          <a:ln w="9525">
            <a:noFill/>
            <a:miter lim="800000"/>
            <a:headEnd/>
            <a:tailEnd/>
          </a:ln>
          <a:effectLst/>
        </p:spPr>
      </p:pic>
    </p:spTree>
    <p:extLst>
      <p:ext uri="{BB962C8B-B14F-4D97-AF65-F5344CB8AC3E}">
        <p14:creationId xmlns:p14="http://schemas.microsoft.com/office/powerpoint/2010/main" val="1458764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201194"/>
            <a:ext cx="8769427" cy="2700000"/>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323528" y="772914"/>
            <a:ext cx="1787577" cy="2047603"/>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にとらえなおす。</a:t>
            </a:r>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55940"/>
            <a:ext cx="4384713" cy="749119"/>
          </a:xfrm>
          <a:prstGeom prst="roundRect">
            <a:avLst>
              <a:gd name="adj" fmla="val 1597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東西の大都市圏を結ぶ広域交通インフラの複数ルートを確保し、その効果を西へ波及させるため、関係団体と連携して、リニア中央新幹線や北陸新幹線の大阪までの早期全線開業を促進する。</a:t>
            </a:r>
          </a:p>
        </p:txBody>
      </p:sp>
      <p:sp>
        <p:nvSpPr>
          <p:cNvPr id="50" name="角丸四角形 49"/>
          <p:cNvSpPr/>
          <p:nvPr/>
        </p:nvSpPr>
        <p:spPr>
          <a:xfrm>
            <a:off x="189037" y="3759805"/>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３空港一体経営を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踏まえ、空港</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運営事業者が適切な投資と効率的な運営により、国内外からの空港利用者へのサービスを強化し、その可能性を最大限に引き出せるよう連携を図る。</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59486"/>
            <a:ext cx="4318038" cy="2806987"/>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86916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22145"/>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01411" y="6383656"/>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49440" y="645816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01411" y="6521721"/>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01411" y="6662024"/>
            <a:ext cx="6679833"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980307" y="6594177"/>
            <a:ext cx="2038727"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期先行</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6129"/>
            <a:ext cx="2107761" cy="230832"/>
          </a:xfrm>
          <a:prstGeom prst="rect">
            <a:avLst/>
          </a:prstGeom>
        </p:spPr>
        <p:txBody>
          <a:bodyPr wrap="square" anchor="ctr">
            <a:spAutoFit/>
          </a:bodyPr>
          <a:lstStyle/>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01411" y="6240814"/>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4"/>
            <a:ext cx="3514003" cy="1034474"/>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【主な取組み】　</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や空港・港湾等の広域拠点へのアクセス強化</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高速道路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北大阪急行延伸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うめきた新駅、夢洲</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●放射・</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環状交通、府県間連携の更なる強化</a:t>
            </a: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淀川左岸線、府県間道路</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号など）</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モノレール延伸</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301411" y="6089368"/>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41</a:t>
            </a:fld>
            <a:endParaRPr lang="ja-JP" altLang="en-US" sz="1200" dirty="0">
              <a:solidFill>
                <a:prstClr val="black"/>
              </a:solidFill>
            </a:endParaRPr>
          </a:p>
        </p:txBody>
      </p:sp>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Tree>
    <p:extLst>
      <p:ext uri="{BB962C8B-B14F-4D97-AF65-F5344CB8AC3E}">
        <p14:creationId xmlns:p14="http://schemas.microsoft.com/office/powerpoint/2010/main" val="2667316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4" y="3497486"/>
            <a:ext cx="3669945"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経済界とともに策定した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年８月）を指針として、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夢洲において世界に誇る魅力ある国際観光拠点の形成を公・民が協働して実現する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年度開館予定</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の大阪中之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島美術館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の整備を核とし、隣接</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国際美術館、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科学館との連携により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のミュージアムゾーン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を図るとともに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、官民</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の協力の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芸術拠点と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ての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のブランド化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754474" y="6316991"/>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a:solidFill>
                    <a:srgbClr val="1F497D"/>
                  </a:solidFill>
                </a:rPr>
                <a:t>「中之島アゴラ構想」</a:t>
              </a:r>
              <a:r>
                <a:rPr lang="ja-JP" altLang="en-US" sz="800" dirty="0" smtClean="0"/>
                <a:t>基本計画（</a:t>
              </a:r>
              <a:r>
                <a:rPr lang="ja-JP" altLang="en-US" sz="800" dirty="0"/>
                <a:t>案）</a:t>
              </a:r>
              <a:r>
                <a:rPr lang="ja-JP" altLang="en-US" sz="800" dirty="0">
                  <a:solidFill>
                    <a:srgbClr val="1F497D"/>
                  </a:solidFill>
                </a:rPr>
                <a:t>より</a:t>
              </a:r>
            </a:p>
          </p:txBody>
        </p:sp>
      </p:grpSp>
      <p:sp>
        <p:nvSpPr>
          <p:cNvPr id="42" name="テキスト ボックス 41"/>
          <p:cNvSpPr txBox="1"/>
          <p:nvPr/>
        </p:nvSpPr>
        <p:spPr>
          <a:xfrm>
            <a:off x="6436538" y="5013176"/>
            <a:ext cx="2383934" cy="1107996"/>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中之島アゴラ構想推進協議会</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」において取りまとめた「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）をもとに、産学官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の連携により、文化・芸術・学術・技術のあらたな交流・発信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sp>
        <p:nvSpPr>
          <p:cNvPr id="25" name="テキスト ボックス 24"/>
          <p:cNvSpPr txBox="1"/>
          <p:nvPr/>
        </p:nvSpPr>
        <p:spPr>
          <a:xfrm>
            <a:off x="7308304" y="4509120"/>
            <a:ext cx="1632843"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大阪中之島</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美術館</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公募型</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設計競技　最優秀案</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27" name="テキスト ボックス 26"/>
          <p:cNvSpPr txBox="1"/>
          <p:nvPr/>
        </p:nvSpPr>
        <p:spPr>
          <a:xfrm>
            <a:off x="971600" y="6327211"/>
            <a:ext cx="2073051" cy="198133"/>
          </a:xfrm>
          <a:prstGeom prst="rect">
            <a:avLst/>
          </a:prstGeom>
          <a:no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夢洲まちづくり構想より</a:t>
            </a:r>
            <a:endParaRPr lang="ja-JP" altLang="en-US" sz="800" dirty="0">
              <a:solidFill>
                <a:srgbClr val="1F497D"/>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42</a:t>
            </a:fld>
            <a:endParaRPr lang="ja-JP" altLang="en-US" sz="1200" dirty="0">
              <a:solidFill>
                <a:prstClr val="black"/>
              </a:solidFill>
            </a:endParaRPr>
          </a:p>
        </p:txBody>
      </p:sp>
      <p:pic>
        <p:nvPicPr>
          <p:cNvPr id="17" name="Picture 2" descr="（仮称）大阪新美術館公募型設計競技最優秀設計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810" y="3782795"/>
            <a:ext cx="1346662" cy="726325"/>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09" y="4653136"/>
            <a:ext cx="2404015" cy="1714595"/>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884" y="4797152"/>
            <a:ext cx="2306324" cy="1557555"/>
          </a:xfrm>
          <a:prstGeom prst="rect">
            <a:avLst/>
          </a:prstGeom>
        </p:spPr>
      </p:pic>
    </p:spTree>
    <p:extLst>
      <p:ext uri="{BB962C8B-B14F-4D97-AF65-F5344CB8AC3E}">
        <p14:creationId xmlns:p14="http://schemas.microsoft.com/office/powerpoint/2010/main" val="3290377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3992" y="1715947"/>
            <a:ext cx="4348836" cy="4016861"/>
          </a:xfrm>
          <a:prstGeom prst="roundRect">
            <a:avLst>
              <a:gd name="adj" fmla="val 362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人中心のストリート</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へ道路空間</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を再編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し、世界に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誇るシンボル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ストリート</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をめざす。</a:t>
            </a: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公園、万博記念公園の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世界的観光</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拠点化</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＜大阪城公園＞</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TERRACE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年開業の</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COOL</a:t>
            </a:r>
          </a:p>
          <a:p>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JAPAN</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PARK 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などによる魅力創出、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にぎわいづくりなどにより世界的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拠点化を進める。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＜万博記念公園＞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太陽の塔の内部公開を実現を実現するとともに、指定管理者制度を導入し、世界第一級の文化・観光拠点形成に向けた取組みを加速させる。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994" y="167090"/>
            <a:ext cx="8964000" cy="563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149631"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143992" y="314777"/>
            <a:ext cx="4356000" cy="132089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prstClr val="white"/>
                </a:solidFill>
              </a:rPr>
              <a:t>服部緑地・箕面公園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4602562" y="314777"/>
            <a:ext cx="4335267" cy="132089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関西広域連合や関経連等の経済団体が参画する関西観光本部（広域連携</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）が策定した「関西ツーリズムグランドデザイン</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」に沿って、国、日本政府観光局（</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）、関西各地の自治体・</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民間事業者及び関西観光本部が協働し、「アジアの観光・文化・スポーツ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No.1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18725" y="2780928"/>
            <a:ext cx="1005403"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仁徳天皇陵古墳</a:t>
            </a:r>
          </a:p>
        </p:txBody>
      </p:sp>
      <p:sp>
        <p:nvSpPr>
          <p:cNvPr id="43" name="角丸四角形 42"/>
          <p:cNvSpPr/>
          <p:nvPr/>
        </p:nvSpPr>
        <p:spPr>
          <a:xfrm>
            <a:off x="4602562" y="3131292"/>
            <a:ext cx="4333620"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、安全で</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整備や観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光案内機能の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充実、ナイトカルチャーの発掘・創出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3" y="4365104"/>
            <a:ext cx="4335376" cy="13677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7"/>
          <p:cNvSpPr txBox="1"/>
          <p:nvPr/>
        </p:nvSpPr>
        <p:spPr>
          <a:xfrm>
            <a:off x="7712476" y="3999274"/>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2460" y="5825753"/>
            <a:ext cx="8923722" cy="1004099"/>
            <a:chOff x="12459" y="5759678"/>
            <a:chExt cx="8817679" cy="1208168"/>
          </a:xfrm>
        </p:grpSpPr>
        <p:sp>
          <p:nvSpPr>
            <p:cNvPr id="48" name="ホームベース 47"/>
            <p:cNvSpPr/>
            <p:nvPr/>
          </p:nvSpPr>
          <p:spPr>
            <a:xfrm>
              <a:off x="104775" y="5805462"/>
              <a:ext cx="8725363" cy="1162384"/>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460524"/>
            <a:ext cx="1999265"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476331"/>
            <a:ext cx="177007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3" y="6197616"/>
            <a:ext cx="3651301" cy="15125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80" name="正方形/長方形 79"/>
          <p:cNvSpPr/>
          <p:nvPr/>
        </p:nvSpPr>
        <p:spPr>
          <a:xfrm>
            <a:off x="3782858" y="6194066"/>
            <a:ext cx="4303620" cy="184666"/>
          </a:xfrm>
          <a:prstGeom prst="rect">
            <a:avLst/>
          </a:prstGeom>
        </p:spPr>
        <p:txBody>
          <a:bodyPr wrap="square" tIns="0" anchor="t" anchorCtr="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09320"/>
            <a:ext cx="1935145"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大阪中之島美術館開館（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3" y="6355075"/>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9" name="正方形/長方形 48"/>
          <p:cNvSpPr/>
          <p:nvPr/>
        </p:nvSpPr>
        <p:spPr>
          <a:xfrm>
            <a:off x="3707904" y="6464536"/>
            <a:ext cx="1274708" cy="3693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45135"/>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55" name="正方形/長方形 54"/>
          <p:cNvSpPr/>
          <p:nvPr/>
        </p:nvSpPr>
        <p:spPr>
          <a:xfrm>
            <a:off x="2614691" y="6006480"/>
            <a:ext cx="4317984"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6851687" y="6464536"/>
            <a:ext cx="2031325"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年日本国際博覧会（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8652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43</a:t>
            </a:fld>
            <a:endParaRPr lang="ja-JP" altLang="en-US" sz="1200" dirty="0">
              <a:solidFill>
                <a:prstClr val="black"/>
              </a:solidFill>
            </a:endParaRPr>
          </a:p>
        </p:txBody>
      </p:sp>
      <p:pic>
        <p:nvPicPr>
          <p:cNvPr id="63" name="Picture 4" descr="C:\Users\i4350461\Desktop\作業\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LIB\写真（仮置き）\文化\nosejoruri meigetsu 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i5627699\Desktop\00012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3238634"/>
            <a:ext cx="1203029" cy="7585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97445"/>
            <a:ext cx="972000" cy="9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602" y="2636912"/>
            <a:ext cx="2160374" cy="1075511"/>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3527" y="1258273"/>
            <a:ext cx="988793" cy="334340"/>
          </a:xfrm>
          <a:prstGeom prst="rect">
            <a:avLst/>
          </a:prstGeom>
        </p:spPr>
      </p:pic>
      <p:sp>
        <p:nvSpPr>
          <p:cNvPr id="37" name="テキスト ボックス 27"/>
          <p:cNvSpPr txBox="1"/>
          <p:nvPr/>
        </p:nvSpPr>
        <p:spPr>
          <a:xfrm>
            <a:off x="7712476" y="1341348"/>
            <a:ext cx="1117614"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3303345" y="4094018"/>
            <a:ext cx="1075334" cy="605167"/>
          </a:xfrm>
          <a:prstGeom prst="rect">
            <a:avLst/>
          </a:prstGeom>
        </p:spPr>
      </p:pic>
      <p:sp>
        <p:nvSpPr>
          <p:cNvPr id="47" name="正方形/長方形 46"/>
          <p:cNvSpPr/>
          <p:nvPr/>
        </p:nvSpPr>
        <p:spPr>
          <a:xfrm>
            <a:off x="1835696" y="4695527"/>
            <a:ext cx="4010632" cy="461665"/>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COOL </a:t>
            </a:r>
            <a:r>
              <a:rPr lang="en-US" altLang="ja-JP" sz="800" dirty="0" smtClean="0">
                <a:latin typeface="Meiryo UI" panose="020B0604030504040204" pitchFamily="50" charset="-128"/>
                <a:ea typeface="Meiryo UI" panose="020B0604030504040204" pitchFamily="50" charset="-128"/>
              </a:rPr>
              <a:t>JAPAN</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PARK</a:t>
            </a:r>
          </a:p>
          <a:p>
            <a:pPr algn="ctr"/>
            <a:r>
              <a:rPr lang="en-US" altLang="ja-JP" sz="800" dirty="0" smtClean="0">
                <a:latin typeface="Meiryo UI" panose="020B0604030504040204" pitchFamily="50" charset="-128"/>
                <a:ea typeface="Meiryo UI" panose="020B0604030504040204" pitchFamily="50" charset="-128"/>
              </a:rPr>
              <a:t>OSAKA </a:t>
            </a:r>
          </a:p>
          <a:p>
            <a:pPr algn="ctr"/>
            <a:r>
              <a:rPr lang="ja-JP" altLang="en-US" sz="800" dirty="0" smtClean="0">
                <a:latin typeface="Meiryo UI" panose="020B0604030504040204" pitchFamily="50" charset="-128"/>
                <a:ea typeface="Meiryo UI" panose="020B0604030504040204" pitchFamily="50" charset="-128"/>
              </a:rPr>
              <a:t>大ホール　内観</a:t>
            </a:r>
            <a:endParaRPr lang="en-US" altLang="ja-JP" sz="800" dirty="0" smtClean="0">
              <a:latin typeface="Meiryo UI" panose="020B0604030504040204" pitchFamily="50" charset="-128"/>
              <a:ea typeface="Meiryo UI" panose="020B0604030504040204" pitchFamily="50" charset="-128"/>
            </a:endParaRPr>
          </a:p>
        </p:txBody>
      </p:sp>
      <p:sp>
        <p:nvSpPr>
          <p:cNvPr id="41" name="角丸四角形 40"/>
          <p:cNvSpPr/>
          <p:nvPr/>
        </p:nvSpPr>
        <p:spPr>
          <a:xfrm>
            <a:off x="4602562" y="1717481"/>
            <a:ext cx="4333620"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■百舌鳥・古市古墳群の世界文化遺産登録の推進</a:t>
            </a:r>
          </a:p>
          <a:p>
            <a:pPr marL="125095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「百舌鳥・古市古墳群」は、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25095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世界文化遺産候補としてユネスコへ推薦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され、</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月、ユネスコの諮問機関であるイコモスが世界遺産一覧表への記載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適当と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勧告。</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大阪府・堺市・羽曳野市・藤井寺市の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者が一体と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なって本年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月の世界文化遺産登録の実現をめざす。</a:t>
            </a:r>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5229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8991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32656"/>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56" name="テキスト ボックス 55"/>
          <p:cNvSpPr txBox="1"/>
          <p:nvPr/>
        </p:nvSpPr>
        <p:spPr>
          <a:xfrm>
            <a:off x="3822377" y="2996952"/>
            <a:ext cx="230425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290897" y="2951432"/>
            <a:ext cx="2664000" cy="3708000"/>
          </a:xfrm>
          <a:prstGeom prst="roundRect">
            <a:avLst>
              <a:gd name="adj" fmla="val 4836"/>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68152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sp>
        <p:nvSpPr>
          <p:cNvPr id="30" name="テキスト ボックス 70"/>
          <p:cNvSpPr txBox="1">
            <a:spLocks noChangeArrowheads="1"/>
          </p:cNvSpPr>
          <p:nvPr/>
        </p:nvSpPr>
        <p:spPr bwMode="auto">
          <a:xfrm>
            <a:off x="112281" y="5445473"/>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■国際イノベーション会議</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r>
              <a:rPr lang="en-US" altLang="ja-JP" sz="900" dirty="0" smtClean="0">
                <a:solidFill>
                  <a:schemeClr val="tx2"/>
                </a:solidFill>
                <a:latin typeface="Meiryo UI" pitchFamily="50" charset="-128"/>
                <a:ea typeface="Meiryo UI" pitchFamily="50" charset="-128"/>
                <a:cs typeface="Meiryo UI" pitchFamily="50" charset="-128"/>
              </a:rPr>
              <a:t>Hack Osaka</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9" name="テキスト ボックス 70"/>
          <p:cNvSpPr txBox="1">
            <a:spLocks noChangeArrowheads="1"/>
          </p:cNvSpPr>
          <p:nvPr/>
        </p:nvSpPr>
        <p:spPr bwMode="auto">
          <a:xfrm>
            <a:off x="1329620" y="5445473"/>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a:solidFill>
                  <a:schemeClr val="tx2"/>
                </a:solidFill>
                <a:latin typeface="Meiryo UI" pitchFamily="50" charset="-128"/>
                <a:ea typeface="Meiryo UI" pitchFamily="50" charset="-128"/>
                <a:cs typeface="Meiryo UI" pitchFamily="50" charset="-128"/>
              </a:rPr>
              <a:t>OIH</a:t>
            </a:r>
            <a:r>
              <a:rPr lang="ja-JP" altLang="en-US" sz="900" dirty="0" smtClean="0">
                <a:solidFill>
                  <a:schemeClr val="tx2"/>
                </a:solidFill>
                <a:latin typeface="Meiryo UI" pitchFamily="50" charset="-128"/>
                <a:ea typeface="Meiryo UI" pitchFamily="50" charset="-128"/>
                <a:cs typeface="Meiryo UI" pitchFamily="50" charset="-128"/>
              </a:rPr>
              <a:t>シードアクセラレーションプログラム</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（創業期ベンチャー成長支援）</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5" name="テキスト ボックス 70"/>
          <p:cNvSpPr txBox="1">
            <a:spLocks noChangeArrowheads="1"/>
          </p:cNvSpPr>
          <p:nvPr/>
        </p:nvSpPr>
        <p:spPr bwMode="auto">
          <a:xfrm>
            <a:off x="4271349" y="436510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■関西経済同友会</a:t>
            </a:r>
            <a:r>
              <a:rPr lang="en-US" altLang="ja-JP" sz="900" dirty="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solidFill>
                  <a:schemeClr val="tx2"/>
                </a:solidFill>
                <a:latin typeface="Meiryo UI" pitchFamily="50" charset="-128"/>
                <a:ea typeface="Meiryo UI" pitchFamily="50" charset="-128"/>
                <a:cs typeface="Meiryo UI" pitchFamily="50" charset="-128"/>
              </a:rPr>
              <a:t>■産学協働人材育成機構　</a:t>
            </a:r>
            <a:r>
              <a:rPr lang="en-US" altLang="ja-JP" sz="800" dirty="0" smtClean="0">
                <a:solidFill>
                  <a:schemeClr val="tx2"/>
                </a:solidFill>
                <a:latin typeface="Meiryo UI" pitchFamily="50" charset="-128"/>
                <a:ea typeface="Meiryo UI" pitchFamily="50" charset="-128"/>
                <a:cs typeface="Meiryo UI" pitchFamily="50" charset="-128"/>
              </a:rPr>
              <a:t>AICE</a:t>
            </a:r>
            <a:r>
              <a:rPr lang="ja-JP" altLang="en-US" sz="800" dirty="0">
                <a:solidFill>
                  <a:schemeClr val="tx2"/>
                </a:solidFill>
                <a:latin typeface="Meiryo UI" pitchFamily="50" charset="-128"/>
                <a:ea typeface="Meiryo UI" pitchFamily="50" charset="-128"/>
                <a:cs typeface="Meiryo UI" pitchFamily="50" charset="-128"/>
              </a:rPr>
              <a:t>主催　</a:t>
            </a:r>
            <a:r>
              <a:rPr lang="en-US" altLang="ja-JP" sz="800" dirty="0">
                <a:solidFill>
                  <a:schemeClr val="tx2"/>
                </a:solidFill>
                <a:latin typeface="Meiryo UI" pitchFamily="50" charset="-128"/>
                <a:ea typeface="Meiryo UI" pitchFamily="50" charset="-128"/>
                <a:cs typeface="Meiryo UI" pitchFamily="50" charset="-128"/>
              </a:rPr>
              <a:t>PBL</a:t>
            </a:r>
            <a:r>
              <a:rPr lang="ja-JP" altLang="en-US" sz="800" dirty="0" smtClean="0">
                <a:solidFill>
                  <a:schemeClr val="tx2"/>
                </a:solidFill>
                <a:latin typeface="Meiryo UI" pitchFamily="50" charset="-128"/>
                <a:ea typeface="Meiryo UI" pitchFamily="50" charset="-128"/>
                <a:cs typeface="Meiryo UI" pitchFamily="50" charset="-128"/>
              </a:rPr>
              <a:t>マッチング会</a:t>
            </a:r>
            <a:r>
              <a:rPr lang="ja-JP" altLang="en-US" sz="800" dirty="0">
                <a:solidFill>
                  <a:schemeClr val="tx2"/>
                </a:solidFill>
                <a:latin typeface="Meiryo UI" pitchFamily="50" charset="-128"/>
                <a:ea typeface="Meiryo UI" pitchFamily="50" charset="-128"/>
                <a:cs typeface="Meiryo UI" pitchFamily="50" charset="-128"/>
              </a:rPr>
              <a:t>　</a:t>
            </a: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44</a:t>
            </a:fld>
            <a:endParaRPr lang="ja-JP" altLang="en-US" sz="1200" dirty="0">
              <a:solidFill>
                <a:prstClr val="black"/>
              </a:solidFill>
            </a:endParaRPr>
          </a:p>
        </p:txBody>
      </p:sp>
      <p:pic>
        <p:nvPicPr>
          <p:cNvPr id="29"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98359" y="5818812"/>
            <a:ext cx="1198138" cy="797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5886" y="5870598"/>
            <a:ext cx="1513666" cy="737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0988" y="5982772"/>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575865"/>
            <a:ext cx="1185934" cy="1395218"/>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247205"/>
            <a:ext cx="2202713" cy="1048911"/>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46346" y="2951432"/>
            <a:ext cx="6127447" cy="3708000"/>
          </a:xfrm>
          <a:prstGeom prst="roundRect">
            <a:avLst>
              <a:gd name="adj" fmla="val 414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起業家、研究者、大企業、ベンチャーキャピタル（</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などをつなぐ「大阪イノベーションハブ（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府市民間による各種支援プログラムをさらに進めることにより、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次代の産業を担うベンチャー企業を次々と生み育てていく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環境整備のため、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オール大阪に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よる支援</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組織</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大阪ベンチャーエコシステム推進連絡会議」を設置。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との連携やオープンイノベーションの取組みの活発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化など民間の動きも活かし、またベンチャーやイノベーションの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創出を資金面から支える官民連携ファンドの活用を促進する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など資金供給の多様化を図ることにより、新たな成長エンジン</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3093299" y="5922765"/>
            <a:ext cx="1325595" cy="674587"/>
            <a:chOff x="1307518" y="2098946"/>
            <a:chExt cx="4053559" cy="2082867"/>
          </a:xfrm>
        </p:grpSpPr>
        <p:sp>
          <p:nvSpPr>
            <p:cNvPr id="54" name="フローチャート: 結合子 53"/>
            <p:cNvSpPr/>
            <p:nvPr/>
          </p:nvSpPr>
          <p:spPr>
            <a:xfrm rot="5400000">
              <a:off x="2516479" y="1616415"/>
              <a:ext cx="1801352" cy="3023502"/>
            </a:xfrm>
            <a:prstGeom prst="flowChartConnector">
              <a:avLst/>
            </a:prstGeom>
            <a:solidFill>
              <a:schemeClr val="bg1"/>
            </a:solidFill>
            <a:ln w="44450">
              <a:solidFill>
                <a:srgbClr val="0000CC"/>
              </a:solidFill>
            </a:ln>
            <a:effectLst>
              <a:innerShdw blurRad="63500" dist="1016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800"/>
            </a:p>
          </p:txBody>
        </p:sp>
        <p:sp>
          <p:nvSpPr>
            <p:cNvPr id="55" name="テキスト ボックス 44"/>
            <p:cNvSpPr txBox="1"/>
            <p:nvPr/>
          </p:nvSpPr>
          <p:spPr>
            <a:xfrm>
              <a:off x="1529850" y="2707339"/>
              <a:ext cx="1981758" cy="332604"/>
            </a:xfrm>
            <a:prstGeom prst="rect">
              <a:avLst/>
            </a:prstGeom>
            <a:solidFill>
              <a:schemeClr val="bg1"/>
            </a:solidFill>
          </p:spPr>
          <p:txBody>
            <a:bodyPr wrap="square" lIns="0" tIns="0" rIns="0" bIns="0"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近畿経済産業局</a:t>
              </a:r>
              <a:endParaRPr lang="en-US" altLang="ja-JP" sz="700" dirty="0">
                <a:latin typeface="メイリオ" panose="020B0604030504040204" pitchFamily="50" charset="-128"/>
                <a:ea typeface="メイリオ" panose="020B0604030504040204" pitchFamily="50" charset="-128"/>
              </a:endParaRPr>
            </a:p>
          </p:txBody>
        </p:sp>
        <p:sp>
          <p:nvSpPr>
            <p:cNvPr id="57" name="正方形/長方形 56"/>
            <p:cNvSpPr/>
            <p:nvPr/>
          </p:nvSpPr>
          <p:spPr>
            <a:xfrm>
              <a:off x="2372635" y="2098946"/>
              <a:ext cx="901542" cy="379942"/>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大阪府</a:t>
              </a:r>
              <a:endParaRPr lang="ja-JP" altLang="en-US" sz="700" dirty="0">
                <a:latin typeface="メイリオ" panose="020B0604030504040204" pitchFamily="50" charset="-128"/>
                <a:ea typeface="メイリオ" panose="020B0604030504040204" pitchFamily="50" charset="-128"/>
              </a:endParaRPr>
            </a:p>
          </p:txBody>
        </p:sp>
        <p:sp>
          <p:nvSpPr>
            <p:cNvPr id="58" name="正方形/長方形 57"/>
            <p:cNvSpPr/>
            <p:nvPr/>
          </p:nvSpPr>
          <p:spPr>
            <a:xfrm>
              <a:off x="3508471" y="2107707"/>
              <a:ext cx="882257" cy="379942"/>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大阪市</a:t>
              </a:r>
              <a:endParaRPr lang="ja-JP" altLang="en-US" sz="700" dirty="0">
                <a:latin typeface="メイリオ" panose="020B0604030504040204" pitchFamily="50" charset="-128"/>
                <a:ea typeface="メイリオ" panose="020B0604030504040204" pitchFamily="50" charset="-128"/>
              </a:endParaRPr>
            </a:p>
          </p:txBody>
        </p:sp>
        <p:sp>
          <p:nvSpPr>
            <p:cNvPr id="59" name="正方形/長方形 58"/>
            <p:cNvSpPr/>
            <p:nvPr/>
          </p:nvSpPr>
          <p:spPr>
            <a:xfrm>
              <a:off x="4363696" y="2673917"/>
              <a:ext cx="882810" cy="379942"/>
            </a:xfrm>
            <a:prstGeom prst="rect">
              <a:avLst/>
            </a:prstGeom>
            <a:solidFill>
              <a:schemeClr val="bg1"/>
            </a:solidFill>
          </p:spPr>
          <p:txBody>
            <a:bodyPr wrap="square" lIns="0" tIns="0" rIns="0" bIns="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堺　市</a:t>
              </a:r>
              <a:endParaRPr lang="ja-JP" altLang="en-US" sz="700" dirty="0">
                <a:latin typeface="メイリオ" panose="020B0604030504040204" pitchFamily="50" charset="-128"/>
                <a:ea typeface="メイリオ" panose="020B0604030504040204" pitchFamily="50" charset="-128"/>
              </a:endParaRPr>
            </a:p>
          </p:txBody>
        </p:sp>
        <p:sp>
          <p:nvSpPr>
            <p:cNvPr id="60" name="正方形/長方形 59"/>
            <p:cNvSpPr/>
            <p:nvPr/>
          </p:nvSpPr>
          <p:spPr>
            <a:xfrm>
              <a:off x="1307518" y="3217783"/>
              <a:ext cx="2200953"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a:latin typeface="メイリオ" panose="020B0604030504040204" pitchFamily="50" charset="-128"/>
                  <a:ea typeface="メイリオ" panose="020B0604030504040204" pitchFamily="50" charset="-128"/>
                </a:rPr>
                <a:t>関西経済連合会</a:t>
              </a:r>
            </a:p>
          </p:txBody>
        </p:sp>
        <p:sp>
          <p:nvSpPr>
            <p:cNvPr id="61" name="正方形/長方形 60"/>
            <p:cNvSpPr/>
            <p:nvPr/>
          </p:nvSpPr>
          <p:spPr>
            <a:xfrm>
              <a:off x="2487538" y="3849209"/>
              <a:ext cx="1903188"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a:latin typeface="メイリオ" panose="020B0604030504040204" pitchFamily="50" charset="-128"/>
                  <a:ea typeface="メイリオ" panose="020B0604030504040204" pitchFamily="50" charset="-128"/>
                </a:rPr>
                <a:t>大阪商工会議所　</a:t>
              </a:r>
            </a:p>
          </p:txBody>
        </p:sp>
        <p:sp>
          <p:nvSpPr>
            <p:cNvPr id="62" name="正方形/長方形 61"/>
            <p:cNvSpPr/>
            <p:nvPr/>
          </p:nvSpPr>
          <p:spPr>
            <a:xfrm>
              <a:off x="3384484" y="3245868"/>
              <a:ext cx="1976593"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CN" altLang="en-US" sz="700" dirty="0" smtClean="0">
                  <a:latin typeface="メイリオ" panose="020B0604030504040204" pitchFamily="50" charset="-128"/>
                  <a:ea typeface="メイリオ" panose="020B0604030504040204" pitchFamily="50" charset="-128"/>
                </a:rPr>
                <a:t>関西</a:t>
              </a:r>
              <a:r>
                <a:rPr lang="zh-CN" altLang="en-US" sz="700" dirty="0">
                  <a:latin typeface="メイリオ" panose="020B0604030504040204" pitchFamily="50" charset="-128"/>
                  <a:ea typeface="メイリオ" panose="020B0604030504040204" pitchFamily="50" charset="-128"/>
                </a:rPr>
                <a:t>経済同友会</a:t>
              </a:r>
            </a:p>
          </p:txBody>
        </p:sp>
      </p:grpSp>
      <p:sp>
        <p:nvSpPr>
          <p:cNvPr id="53" name="テキスト ボックス 70"/>
          <p:cNvSpPr txBox="1">
            <a:spLocks noChangeArrowheads="1"/>
          </p:cNvSpPr>
          <p:nvPr/>
        </p:nvSpPr>
        <p:spPr bwMode="auto">
          <a:xfrm>
            <a:off x="3131840" y="5450362"/>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■大阪</a:t>
            </a:r>
            <a:r>
              <a:rPr lang="ja-JP" altLang="en-US" sz="900" dirty="0" smtClean="0">
                <a:solidFill>
                  <a:schemeClr val="tx2"/>
                </a:solidFill>
                <a:latin typeface="Meiryo UI" pitchFamily="50" charset="-128"/>
                <a:ea typeface="Meiryo UI" pitchFamily="50" charset="-128"/>
                <a:cs typeface="Meiryo UI" pitchFamily="50" charset="-128"/>
              </a:rPr>
              <a:t>ベンチャーエコシステム</a:t>
            </a:r>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推進</a:t>
            </a:r>
            <a:r>
              <a:rPr lang="ja-JP" altLang="en-US" sz="900" dirty="0">
                <a:solidFill>
                  <a:schemeClr val="tx2"/>
                </a:solidFill>
                <a:latin typeface="Meiryo UI" pitchFamily="50" charset="-128"/>
                <a:ea typeface="Meiryo UI" pitchFamily="50" charset="-128"/>
                <a:cs typeface="Meiryo UI" pitchFamily="50" charset="-128"/>
              </a:rPr>
              <a:t>連絡会議</a:t>
            </a:r>
          </a:p>
        </p:txBody>
      </p:sp>
    </p:spTree>
    <p:extLst>
      <p:ext uri="{BB962C8B-B14F-4D97-AF65-F5344CB8AC3E}">
        <p14:creationId xmlns:p14="http://schemas.microsoft.com/office/powerpoint/2010/main" val="3585636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4"/>
            <a:ext cx="4680520" cy="3852000"/>
          </a:xfrm>
          <a:prstGeom prst="roundRect">
            <a:avLst>
              <a:gd name="adj" fmla="val 35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人材等の活用</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外国人高度専門人材やその家族に対する在留規制の緩和等の動きとあわせて、留学生の就職のサポート、大学や住宅事業者との連携による留学生の住まい確保等を進めるなど、留学生をはじめと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、法改正を踏まえて新たな外国</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積極的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受け入れる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こととし、深刻な人手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補うと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ともに、大阪経済の持続的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な成長</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発展の担い手として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活躍できる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よう、</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オール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大阪方式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」を確立。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■関西圏国家戦略特区雇用労働相談センター</a:t>
            </a: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6292021" cy="230832"/>
              <a:chOff x="1820520" y="4206647"/>
              <a:chExt cx="6292021"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4143251"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バカロレア等）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「大阪市立水都国際中学校・高等学校」</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の開設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45</a:t>
            </a:fld>
            <a:endParaRPr lang="ja-JP" altLang="en-US" sz="1200" dirty="0">
              <a:solidFill>
                <a:prstClr val="black"/>
              </a:solidFill>
            </a:endParaRPr>
          </a:p>
        </p:txBody>
      </p:sp>
      <p:pic>
        <p:nvPicPr>
          <p:cNvPr id="60"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79512" y="2549849"/>
            <a:ext cx="2885354" cy="1743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国際バカロレアコースを設ける公設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民営学校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の開設、小・中・高等学校における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英語教育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や高校生等海外進学支援事業（おおさかグローバル塾）、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国際関係学科等における国際感覚醸成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の取組み、最先端の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学習環境を活用し、児童生徒の発達段階に応じた「プログラミング的思考」を含めた情報活用能力の育成等をすることに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よりグローバル人材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を多数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輩出して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solidFill>
                <a:schemeClr val="tx2"/>
              </a:solidFill>
            </a:endParaRPr>
          </a:p>
        </p:txBody>
      </p:sp>
      <p:sp>
        <p:nvSpPr>
          <p:cNvPr id="44" name="正方形/長方形 43"/>
          <p:cNvSpPr/>
          <p:nvPr/>
        </p:nvSpPr>
        <p:spPr>
          <a:xfrm>
            <a:off x="179511" y="4328671"/>
            <a:ext cx="2885355" cy="1743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サポートや大阪外国企業誘致</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）等の取組みにより、国内外のベンチャー</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企業やグローバル企業の設立・誘致、外国企業</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への進出等を促進する。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p>
        </p:txBody>
      </p:sp>
      <p:sp>
        <p:nvSpPr>
          <p:cNvPr id="61" name="角丸四角形 60"/>
          <p:cNvSpPr/>
          <p:nvPr/>
        </p:nvSpPr>
        <p:spPr>
          <a:xfrm>
            <a:off x="4952825" y="343470"/>
            <a:ext cx="3996000" cy="5544000"/>
          </a:xfrm>
          <a:prstGeom prst="roundRect">
            <a:avLst>
              <a:gd name="adj" fmla="val 467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、企業の魅力向上・発信等により人材確保に課題を抱えている分野での女性や若者の活躍を推進する。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しごとフィールド　シニア就業促進センターにおいて経験や知識が豊富な高齢者の職域拡大と就業促進や、アクティブシニア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70"/>
          <p:cNvSpPr txBox="1">
            <a:spLocks noChangeArrowheads="1"/>
          </p:cNvSpPr>
          <p:nvPr/>
        </p:nvSpPr>
        <p:spPr bwMode="auto">
          <a:xfrm>
            <a:off x="5084929" y="1124744"/>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smtClean="0">
                <a:solidFill>
                  <a:schemeClr val="tx2"/>
                </a:solidFill>
                <a:latin typeface="Meiryo UI" pitchFamily="50" charset="-128"/>
                <a:ea typeface="Meiryo UI" pitchFamily="50" charset="-128"/>
                <a:cs typeface="Meiryo UI" pitchFamily="50" charset="-128"/>
              </a:rPr>
              <a:t>OSAKA</a:t>
            </a:r>
            <a:r>
              <a:rPr lang="ja-JP" altLang="en-US" sz="900" dirty="0" smtClean="0">
                <a:solidFill>
                  <a:schemeClr val="tx2"/>
                </a:solidFill>
                <a:latin typeface="Meiryo UI" pitchFamily="50" charset="-128"/>
                <a:ea typeface="Meiryo UI" pitchFamily="50" charset="-128"/>
                <a:cs typeface="Meiryo UI" pitchFamily="50" charset="-128"/>
              </a:rPr>
              <a:t>しごとフィールド</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69" name="テキスト ボックス 70"/>
          <p:cNvSpPr txBox="1">
            <a:spLocks noChangeArrowheads="1"/>
          </p:cNvSpPr>
          <p:nvPr/>
        </p:nvSpPr>
        <p:spPr bwMode="auto">
          <a:xfrm>
            <a:off x="6942253" y="3287349"/>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東京圏の</a:t>
            </a:r>
            <a:r>
              <a:rPr lang="ja-JP" altLang="en-US" sz="900" dirty="0">
                <a:solidFill>
                  <a:srgbClr val="1F497D"/>
                </a:solidFill>
                <a:latin typeface="Meiryo UI" pitchFamily="50" charset="-128"/>
                <a:ea typeface="Meiryo UI" pitchFamily="50" charset="-128"/>
                <a:cs typeface="Meiryo UI" pitchFamily="50" charset="-128"/>
              </a:rPr>
              <a:t>移住</a:t>
            </a:r>
            <a:r>
              <a:rPr lang="ja-JP" altLang="en-US" sz="900" dirty="0" smtClean="0">
                <a:solidFill>
                  <a:srgbClr val="1F497D"/>
                </a:solidFill>
                <a:latin typeface="Meiryo UI" pitchFamily="50" charset="-128"/>
                <a:ea typeface="Meiryo UI" pitchFamily="50" charset="-128"/>
                <a:cs typeface="Meiryo UI" pitchFamily="50" charset="-128"/>
              </a:rPr>
              <a:t>希望者に</a:t>
            </a:r>
            <a:r>
              <a:rPr lang="ja-JP" altLang="en-US" sz="900" dirty="0">
                <a:solidFill>
                  <a:srgbClr val="1F497D"/>
                </a:solidFill>
                <a:latin typeface="Meiryo UI" pitchFamily="50" charset="-128"/>
                <a:ea typeface="Meiryo UI" pitchFamily="50" charset="-128"/>
                <a:cs typeface="Meiryo UI" pitchFamily="50" charset="-128"/>
              </a:rPr>
              <a:t>対し、大阪府内の</a:t>
            </a:r>
            <a:r>
              <a:rPr lang="en-US" altLang="ja-JP" sz="900" dirty="0">
                <a:solidFill>
                  <a:srgbClr val="1F497D"/>
                </a:solidFill>
                <a:latin typeface="Meiryo UI" pitchFamily="50" charset="-128"/>
                <a:ea typeface="Meiryo UI" pitchFamily="50" charset="-128"/>
                <a:cs typeface="Meiryo UI" pitchFamily="50" charset="-128"/>
              </a:rPr>
              <a:t>IT</a:t>
            </a:r>
            <a:r>
              <a:rPr lang="ja-JP" altLang="en-US" sz="900" dirty="0">
                <a:solidFill>
                  <a:srgbClr val="1F497D"/>
                </a:solidFill>
                <a:latin typeface="Meiryo UI" pitchFamily="50" charset="-128"/>
                <a:ea typeface="Meiryo UI" pitchFamily="50" charset="-128"/>
                <a:cs typeface="Meiryo UI" pitchFamily="50" charset="-128"/>
              </a:rPr>
              <a:t>企業への就職を促進</a:t>
            </a:r>
            <a:r>
              <a:rPr lang="ja-JP" altLang="en-US" sz="900" dirty="0" smtClean="0">
                <a:solidFill>
                  <a:srgbClr val="1F497D"/>
                </a:solidFill>
                <a:latin typeface="Meiryo UI" pitchFamily="50" charset="-128"/>
                <a:ea typeface="Meiryo UI" pitchFamily="50" charset="-128"/>
                <a:cs typeface="Meiryo UI" pitchFamily="50" charset="-128"/>
              </a:rPr>
              <a:t>する</a:t>
            </a:r>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大阪ブレインストーミング」</a:t>
            </a:r>
            <a:endParaRPr lang="ja-JP" altLang="en-US" sz="900" dirty="0">
              <a:solidFill>
                <a:srgbClr val="1F497D"/>
              </a:solidFill>
              <a:latin typeface="Meiryo UI" pitchFamily="50" charset="-128"/>
              <a:ea typeface="Meiryo UI" pitchFamily="50" charset="-128"/>
              <a:cs typeface="Meiryo UI" pitchFamily="50" charset="-128"/>
            </a:endParaRPr>
          </a:p>
        </p:txBody>
      </p:sp>
      <p:sp>
        <p:nvSpPr>
          <p:cNvPr id="74" name="テキスト ボックス 70"/>
          <p:cNvSpPr txBox="1">
            <a:spLocks noChangeArrowheads="1"/>
          </p:cNvSpPr>
          <p:nvPr/>
        </p:nvSpPr>
        <p:spPr bwMode="auto">
          <a:xfrm>
            <a:off x="4957167" y="3287349"/>
            <a:ext cx="1991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製造関連・運輸</a:t>
            </a:r>
            <a:r>
              <a:rPr lang="ja-JP" altLang="en-US" sz="900" dirty="0">
                <a:solidFill>
                  <a:schemeClr val="tx2"/>
                </a:solidFill>
                <a:latin typeface="Meiryo UI" pitchFamily="50" charset="-128"/>
                <a:ea typeface="Meiryo UI" pitchFamily="50" charset="-128"/>
                <a:cs typeface="Meiryo UI" pitchFamily="50" charset="-128"/>
              </a:rPr>
              <a:t>関連</a:t>
            </a:r>
            <a:r>
              <a:rPr lang="ja-JP" altLang="en-US" sz="900" dirty="0" smtClean="0">
                <a:solidFill>
                  <a:schemeClr val="tx2"/>
                </a:solidFill>
                <a:latin typeface="Meiryo UI" pitchFamily="50" charset="-128"/>
                <a:ea typeface="Meiryo UI" pitchFamily="50" charset="-128"/>
                <a:cs typeface="Meiryo UI" pitchFamily="50" charset="-128"/>
              </a:rPr>
              <a:t>・建設関連・インバウンド関連分野を</a:t>
            </a:r>
            <a:r>
              <a:rPr lang="ja-JP" altLang="en-US" sz="900" dirty="0">
                <a:solidFill>
                  <a:schemeClr val="tx2"/>
                </a:solidFill>
                <a:latin typeface="Meiryo UI" pitchFamily="50" charset="-128"/>
                <a:ea typeface="Meiryo UI" pitchFamily="50" charset="-128"/>
                <a:cs typeface="Meiryo UI" pitchFamily="50" charset="-128"/>
              </a:rPr>
              <a:t>中心に</a:t>
            </a:r>
            <a:r>
              <a:rPr lang="ja-JP" altLang="en-US" sz="900" dirty="0" smtClean="0">
                <a:solidFill>
                  <a:schemeClr val="tx2"/>
                </a:solidFill>
                <a:latin typeface="Meiryo UI" pitchFamily="50" charset="-128"/>
                <a:ea typeface="Meiryo UI" pitchFamily="50" charset="-128"/>
                <a:cs typeface="Meiryo UI" pitchFamily="50" charset="-128"/>
              </a:rPr>
              <a:t>、女性</a:t>
            </a:r>
            <a:r>
              <a:rPr lang="ja-JP" altLang="en-US" sz="900" dirty="0">
                <a:solidFill>
                  <a:schemeClr val="tx2"/>
                </a:solidFill>
                <a:latin typeface="Meiryo UI" pitchFamily="50" charset="-128"/>
                <a:ea typeface="Meiryo UI" pitchFamily="50" charset="-128"/>
                <a:cs typeface="Meiryo UI" pitchFamily="50" charset="-128"/>
              </a:rPr>
              <a:t>や若者</a:t>
            </a:r>
            <a:r>
              <a:rPr lang="ja-JP" altLang="en-US" sz="900" dirty="0" smtClean="0">
                <a:solidFill>
                  <a:schemeClr val="tx2"/>
                </a:solidFill>
                <a:latin typeface="Meiryo UI" pitchFamily="50" charset="-128"/>
                <a:ea typeface="Meiryo UI" pitchFamily="50" charset="-128"/>
                <a:cs typeface="Meiryo UI" pitchFamily="50" charset="-128"/>
              </a:rPr>
              <a:t>へ魅力を発信し、人材確保力の強化を図るプログラムの提供</a:t>
            </a:r>
            <a:endParaRPr lang="ja-JP" altLang="en-US" sz="900" strike="sngStrike" dirty="0">
              <a:solidFill>
                <a:schemeClr val="tx2"/>
              </a:solidFill>
              <a:latin typeface="Meiryo UI" pitchFamily="50" charset="-128"/>
              <a:ea typeface="Meiryo UI" pitchFamily="50" charset="-128"/>
              <a:cs typeface="Meiryo UI" pitchFamily="50" charset="-128"/>
            </a:endParaRPr>
          </a:p>
        </p:txBody>
      </p:sp>
      <p:pic>
        <p:nvPicPr>
          <p:cNvPr id="78" name="図 7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0000"/>
                    </a14:imgEffect>
                    <a14:imgEffect>
                      <a14:saturation sat="150000"/>
                    </a14:imgEffect>
                    <a14:imgEffect>
                      <a14:brightnessContrast bright="30000" contrast="-25000"/>
                    </a14:imgEffect>
                  </a14:imgLayer>
                </a14:imgProps>
              </a:ext>
              <a:ext uri="{28A0092B-C50C-407E-A947-70E740481C1C}">
                <a14:useLocalDpi xmlns:a14="http://schemas.microsoft.com/office/drawing/2010/main" val="0"/>
              </a:ext>
            </a:extLst>
          </a:blip>
          <a:srcRect/>
          <a:stretch/>
        </p:blipFill>
        <p:spPr>
          <a:xfrm>
            <a:off x="6012884" y="4188213"/>
            <a:ext cx="965140" cy="668175"/>
          </a:xfrm>
          <a:prstGeom prst="rect">
            <a:avLst/>
          </a:prstGeom>
        </p:spPr>
      </p:pic>
      <p:pic>
        <p:nvPicPr>
          <p:cNvPr id="79" name="図 78"/>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10000"/>
                    </a14:imgEffect>
                    <a14:imgEffect>
                      <a14:saturation sat="140000"/>
                    </a14:imgEffect>
                    <a14:imgEffect>
                      <a14:brightnessContrast bright="36000" contrast="-15000"/>
                    </a14:imgEffect>
                  </a14:imgLayer>
                </a14:imgProps>
              </a:ext>
              <a:ext uri="{28A0092B-C50C-407E-A947-70E740481C1C}">
                <a14:useLocalDpi xmlns:a14="http://schemas.microsoft.com/office/drawing/2010/main" val="0"/>
              </a:ext>
            </a:extLst>
          </a:blip>
          <a:srcRect/>
          <a:stretch/>
        </p:blipFill>
        <p:spPr>
          <a:xfrm>
            <a:off x="4980550" y="4188749"/>
            <a:ext cx="1014731" cy="680411"/>
          </a:xfrm>
          <a:prstGeom prst="rect">
            <a:avLst/>
          </a:prstGeom>
        </p:spPr>
      </p:pic>
      <p:pic>
        <p:nvPicPr>
          <p:cNvPr id="81" name="図 80"/>
          <p:cNvPicPr/>
          <p:nvPr/>
        </p:nvPicPr>
        <p:blipFill>
          <a:blip r:embed="rId8" cstate="email">
            <a:extLst>
              <a:ext uri="{28A0092B-C50C-407E-A947-70E740481C1C}">
                <a14:useLocalDpi xmlns:a14="http://schemas.microsoft.com/office/drawing/2010/main"/>
              </a:ext>
            </a:extLst>
          </a:blip>
          <a:srcRect/>
          <a:stretch>
            <a:fillRect/>
          </a:stretch>
        </p:blipFill>
        <p:spPr bwMode="auto">
          <a:xfrm>
            <a:off x="2920705" y="1546714"/>
            <a:ext cx="1862430" cy="1024186"/>
          </a:xfrm>
          <a:prstGeom prst="rect">
            <a:avLst/>
          </a:prstGeom>
          <a:noFill/>
          <a:ln>
            <a:noFill/>
          </a:ln>
        </p:spPr>
      </p:pic>
      <p:sp>
        <p:nvSpPr>
          <p:cNvPr id="82" name="テキスト ボックス 70"/>
          <p:cNvSpPr txBox="1">
            <a:spLocks noChangeArrowheads="1"/>
          </p:cNvSpPr>
          <p:nvPr/>
        </p:nvSpPr>
        <p:spPr bwMode="auto">
          <a:xfrm>
            <a:off x="2978325" y="1193606"/>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■大阪府外国人情報コーナー</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（大阪府国際交流財団）</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83" name="テキスト ボックス 70"/>
          <p:cNvSpPr txBox="1">
            <a:spLocks noChangeArrowheads="1"/>
          </p:cNvSpPr>
          <p:nvPr/>
        </p:nvSpPr>
        <p:spPr bwMode="auto">
          <a:xfrm>
            <a:off x="3032158" y="3581099"/>
            <a:ext cx="17370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■高校生等海外進学支援事業　</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（おおさかグローバル塾）</a:t>
            </a:r>
            <a:endParaRPr lang="ja-JP" altLang="en-US" sz="900" strike="sngStrike" dirty="0">
              <a:solidFill>
                <a:schemeClr val="tx2"/>
              </a:solidFill>
              <a:latin typeface="Meiryo UI" pitchFamily="50" charset="-128"/>
              <a:ea typeface="Meiryo UI" pitchFamily="50" charset="-128"/>
              <a:cs typeface="Meiryo UI" pitchFamily="50" charset="-128"/>
            </a:endParaRPr>
          </a:p>
        </p:txBody>
      </p:sp>
      <p:pic>
        <p:nvPicPr>
          <p:cNvPr id="84" name="図 83"/>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00895" y="2642908"/>
            <a:ext cx="1800201" cy="930108"/>
          </a:xfrm>
          <a:prstGeom prst="rect">
            <a:avLst/>
          </a:prstGeom>
        </p:spPr>
      </p:pic>
      <p:sp>
        <p:nvSpPr>
          <p:cNvPr id="42" name="テキスト ボックス 70"/>
          <p:cNvSpPr txBox="1">
            <a:spLocks noChangeArrowheads="1"/>
          </p:cNvSpPr>
          <p:nvPr/>
        </p:nvSpPr>
        <p:spPr bwMode="auto">
          <a:xfrm>
            <a:off x="6860435" y="1124744"/>
            <a:ext cx="21760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オール大阪で女性活躍推進の機運</a:t>
            </a:r>
            <a:endParaRPr lang="en-US" altLang="ja-JP" sz="900" dirty="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醸成のための様々なイベントを実施</a:t>
            </a:r>
          </a:p>
          <a:p>
            <a:pPr eaLnBrk="1" hangingPunct="1"/>
            <a:r>
              <a:rPr lang="ja-JP" altLang="en-US" sz="900" dirty="0">
                <a:solidFill>
                  <a:schemeClr val="tx2"/>
                </a:solidFill>
                <a:latin typeface="Meiryo UI" pitchFamily="50" charset="-128"/>
                <a:ea typeface="Meiryo UI" pitchFamily="50" charset="-128"/>
                <a:cs typeface="Meiryo UI" pitchFamily="50" charset="-128"/>
              </a:rPr>
              <a:t>（ドーン </a:t>
            </a:r>
            <a:r>
              <a:rPr lang="en-US" altLang="ja-JP" sz="900" dirty="0">
                <a:solidFill>
                  <a:schemeClr val="tx2"/>
                </a:solidFill>
                <a:latin typeface="Meiryo UI" pitchFamily="50" charset="-128"/>
                <a:ea typeface="Meiryo UI" pitchFamily="50" charset="-128"/>
                <a:cs typeface="Meiryo UI" pitchFamily="50" charset="-128"/>
              </a:rPr>
              <a:t>de </a:t>
            </a:r>
            <a:r>
              <a:rPr lang="ja-JP" altLang="en-US" sz="900" dirty="0" smtClean="0">
                <a:solidFill>
                  <a:schemeClr val="tx2"/>
                </a:solidFill>
                <a:latin typeface="Meiryo UI" pitchFamily="50" charset="-128"/>
                <a:ea typeface="Meiryo UI" pitchFamily="50" charset="-128"/>
                <a:cs typeface="Meiryo UI" pitchFamily="50" charset="-128"/>
              </a:rPr>
              <a:t>キラリフェスティバル）</a:t>
            </a:r>
            <a:endParaRPr lang="ja-JP" altLang="en-US" sz="900" dirty="0">
              <a:solidFill>
                <a:schemeClr val="tx2"/>
              </a:solidFill>
              <a:latin typeface="Meiryo UI" pitchFamily="50" charset="-128"/>
              <a:ea typeface="Meiryo UI" pitchFamily="50" charset="-128"/>
              <a:cs typeface="Meiryo UI" pitchFamily="50" charset="-128"/>
            </a:endParaRPr>
          </a:p>
        </p:txBody>
      </p:sp>
      <p:pic>
        <p:nvPicPr>
          <p:cNvPr id="43"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304" y="1628800"/>
            <a:ext cx="1253327"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6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95627" y="3863413"/>
            <a:ext cx="1671957" cy="1077755"/>
          </a:xfrm>
          <a:prstGeom prst="rect">
            <a:avLst/>
          </a:prstGeom>
        </p:spPr>
      </p:pic>
      <p:pic>
        <p:nvPicPr>
          <p:cNvPr id="65" name="図 6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28850" y="1484787"/>
            <a:ext cx="1851535" cy="1020470"/>
          </a:xfrm>
          <a:prstGeom prst="rect">
            <a:avLst/>
          </a:prstGeom>
        </p:spPr>
      </p:pic>
    </p:spTree>
    <p:extLst>
      <p:ext uri="{BB962C8B-B14F-4D97-AF65-F5344CB8AC3E}">
        <p14:creationId xmlns:p14="http://schemas.microsoft.com/office/powerpoint/2010/main" val="1333096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91704" y="3437429"/>
            <a:ext cx="8977502" cy="3276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85916" y="3510796"/>
            <a:ext cx="8800776" cy="711339"/>
          </a:xfrm>
          <a:prstGeom prst="roundRect">
            <a:avLst>
              <a:gd name="adj" fmla="val 1449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79512" y="4293096"/>
            <a:ext cx="8807180" cy="2340000"/>
          </a:xfrm>
          <a:prstGeom prst="roundRect">
            <a:avLst>
              <a:gd name="adj" fmla="val 450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公民連携の枠組みを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前進させる。民間企業や大学等と行政</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それぞれのニーズをマッチングし「</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の関係による新た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のモデル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と経済活性化を実現する。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272480" y="4365104"/>
            <a:ext cx="1714212" cy="507831"/>
          </a:xfrm>
          <a:prstGeom prst="rect">
            <a:avLst/>
          </a:prstGeom>
          <a:noFill/>
        </p:spPr>
        <p:txBody>
          <a:bodyPr wrap="squar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860304" y="4365104"/>
            <a:ext cx="2448000" cy="507831"/>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214506" y="6152800"/>
            <a:ext cx="178225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（出典：大阪府ホームページ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402778"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46</a:t>
            </a:fld>
            <a:endParaRPr lang="ja-JP" altLang="en-US" sz="1200" dirty="0">
              <a:solidFill>
                <a:prstClr val="black"/>
              </a:solidFill>
            </a:endParaRPr>
          </a:p>
        </p:txBody>
      </p:sp>
      <p:pic>
        <p:nvPicPr>
          <p:cNvPr id="43" name="Picture 2" descr="てんしば">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213" y="4905312"/>
            <a:ext cx="1492135" cy="99752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ＵＲ団地 森ノ...」の画像検索結果"/>
          <p:cNvPicPr/>
          <p:nvPr/>
        </p:nvPicPr>
        <p:blipFill>
          <a:blip r:embed="rId5">
            <a:extLst>
              <a:ext uri="{28A0092B-C50C-407E-A947-70E740481C1C}">
                <a14:useLocalDpi xmlns:a14="http://schemas.microsoft.com/office/drawing/2010/main" val="0"/>
              </a:ext>
            </a:extLst>
          </a:blip>
          <a:srcRect/>
          <a:stretch>
            <a:fillRect/>
          </a:stretch>
        </p:blipFill>
        <p:spPr bwMode="auto">
          <a:xfrm>
            <a:off x="4928132" y="4905312"/>
            <a:ext cx="1314450" cy="8715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みんなの拠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6248" y="5010979"/>
            <a:ext cx="1241922" cy="108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7682" y="2015331"/>
            <a:ext cx="4708636" cy="1470065"/>
          </a:xfrm>
          <a:prstGeom prst="rect">
            <a:avLst/>
          </a:prstGeom>
        </p:spPr>
      </p:pic>
      <p:sp>
        <p:nvSpPr>
          <p:cNvPr id="21" name="テキスト ボックス 20"/>
          <p:cNvSpPr txBox="1"/>
          <p:nvPr/>
        </p:nvSpPr>
        <p:spPr>
          <a:xfrm>
            <a:off x="2627784" y="4390504"/>
            <a:ext cx="2016224" cy="3693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■都道府県では全国初となる企業・大学等の一元的窓口「公民戦略デスク」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1" y="4938507"/>
            <a:ext cx="2423485" cy="1080290"/>
          </a:xfrm>
          <a:prstGeom prst="rect">
            <a:avLst/>
          </a:prstGeom>
        </p:spPr>
      </p:pic>
    </p:spTree>
    <p:extLst>
      <p:ext uri="{BB962C8B-B14F-4D97-AF65-F5344CB8AC3E}">
        <p14:creationId xmlns:p14="http://schemas.microsoft.com/office/powerpoint/2010/main" val="3690340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179512" y="405248"/>
            <a:ext cx="8784000" cy="5148000"/>
          </a:xfrm>
          <a:prstGeom prst="roundRect">
            <a:avLst>
              <a:gd name="adj" fmla="val 4953"/>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918937" y="3571522"/>
            <a:ext cx="3852074" cy="251517"/>
          </a:xfrm>
          <a:prstGeom prst="rect">
            <a:avLst/>
          </a:prstGeom>
          <a:ln w="9525">
            <a:noFill/>
            <a:prstDash val="sysDot"/>
          </a:ln>
        </p:spPr>
        <p:txBody>
          <a:bodyPr wrap="square" lIns="72000" tIns="36000" rIns="36000" bIns="18000" anchor="t" anchorCtr="0">
            <a:noAutofit/>
          </a:bodyPr>
          <a:lstStyle/>
          <a:p>
            <a:pPr>
              <a:defRPr/>
            </a:pP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395536" y="767593"/>
            <a:ext cx="3096344" cy="2207873"/>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まずは、公益社団・財団法人や学校法人、社会福祉法人、</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法人など多様な担い手が参画する「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「民都･大阪」の実現に向けた議論・検討を行う。</a:t>
            </a: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456347" y="5841376"/>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580593" y="6455195"/>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772693" y="6381328"/>
            <a:ext cx="309545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「民都･大阪」フィランソロピー会議の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580593" y="6100362"/>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56347" y="6021288"/>
            <a:ext cx="7788061"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正方形/長方形 148"/>
          <p:cNvSpPr/>
          <p:nvPr/>
        </p:nvSpPr>
        <p:spPr>
          <a:xfrm>
            <a:off x="4008660" y="6597352"/>
            <a:ext cx="4235748" cy="253287"/>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フィランソロピー都市宣言（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21" name="右矢印 120"/>
          <p:cNvSpPr/>
          <p:nvPr/>
        </p:nvSpPr>
        <p:spPr>
          <a:xfrm>
            <a:off x="580593" y="6279445"/>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65320"/>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47</a:t>
            </a:fld>
            <a:endParaRPr lang="ja-JP" altLang="en-US" sz="1200" dirty="0">
              <a:solidFill>
                <a:prstClr val="black"/>
              </a:solidFill>
            </a:endParaRPr>
          </a:p>
        </p:txBody>
      </p:sp>
      <p:sp>
        <p:nvSpPr>
          <p:cNvPr id="54" name="正方形/長方形 53"/>
          <p:cNvSpPr/>
          <p:nvPr/>
        </p:nvSpPr>
        <p:spPr>
          <a:xfrm>
            <a:off x="397614" y="3279990"/>
            <a:ext cx="3238282" cy="221018"/>
          </a:xfrm>
          <a:prstGeom prst="rect">
            <a:avLst/>
          </a:prstGeom>
          <a:ln w="3175">
            <a:noFill/>
            <a:prstDash val="sysDot"/>
          </a:ln>
        </p:spPr>
        <p:txBody>
          <a:bodyPr wrap="square" lIns="72000" tIns="18000" rIns="36000" bIns="18000" anchor="t" anchorCtr="0">
            <a:spAutoFit/>
          </a:bodyPr>
          <a:lstStyle/>
          <a:p>
            <a:pPr>
              <a:defRPr/>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「民都･大阪」フィランソロピー会議の取組み</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95536" y="3573016"/>
            <a:ext cx="4268191" cy="18355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担い手</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が法</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人格の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縦割りや</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営</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の区分を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越えて一堂</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存在感を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示す</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なる場</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連携や協働を生み出し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フィランソロピー都市宣言等により国内</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外に発信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の動脈として資金や人材を集め、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民間公益活</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動の活性化につながる</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新たな産業や市場、雇用を生み出すことで大阪の成長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にもつなげていく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235702" y="5815276"/>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a:grpSpLocks noChangeAspect="1"/>
          </p:cNvGrpSpPr>
          <p:nvPr/>
        </p:nvGrpSpPr>
        <p:grpSpPr>
          <a:xfrm>
            <a:off x="4738516" y="3989924"/>
            <a:ext cx="4153963" cy="1243276"/>
            <a:chOff x="8894407" y="1030463"/>
            <a:chExt cx="6263912" cy="1828356"/>
          </a:xfrm>
        </p:grpSpPr>
        <p:sp>
          <p:nvSpPr>
            <p:cNvPr id="29" name="角丸四角形 28"/>
            <p:cNvSpPr/>
            <p:nvPr/>
          </p:nvSpPr>
          <p:spPr>
            <a:xfrm>
              <a:off x="11124728" y="106208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①社会的課題解決に</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向けた知恵･アイデア</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0" name="角丸四角形 29"/>
            <p:cNvSpPr/>
            <p:nvPr/>
          </p:nvSpPr>
          <p:spPr>
            <a:xfrm>
              <a:off x="9180512" y="169335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④民間活動の活性化</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1" name="角丸四角形 30"/>
            <p:cNvSpPr/>
            <p:nvPr/>
          </p:nvSpPr>
          <p:spPr>
            <a:xfrm>
              <a:off x="13068944" y="169335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②民都･大阪の</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国際的な存在感向上</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2" name="角丸四角形 31"/>
            <p:cNvSpPr/>
            <p:nvPr/>
          </p:nvSpPr>
          <p:spPr>
            <a:xfrm>
              <a:off x="11124728" y="2352103"/>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③資金</a:t>
              </a:r>
              <a:r>
                <a:rPr lang="ja-JP" altLang="en-US" sz="800" b="1" dirty="0">
                  <a:solidFill>
                    <a:srgbClr val="002060"/>
                  </a:solidFill>
                  <a:latin typeface="Meiryo UI" panose="020B0604030504040204" pitchFamily="50" charset="-128"/>
                  <a:ea typeface="Meiryo UI" panose="020B0604030504040204" pitchFamily="50" charset="-128"/>
                </a:rPr>
                <a:t>や人材</a:t>
              </a:r>
              <a:r>
                <a:rPr lang="ja-JP" altLang="en-US" sz="800" b="1" dirty="0" smtClean="0">
                  <a:solidFill>
                    <a:srgbClr val="002060"/>
                  </a:solidFill>
                  <a:latin typeface="Meiryo UI" panose="020B0604030504040204" pitchFamily="50" charset="-128"/>
                  <a:ea typeface="Meiryo UI" panose="020B0604030504040204" pitchFamily="50" charset="-128"/>
                </a:rPr>
                <a:t>が</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大阪に集まる</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5" name="曲折矢印 34"/>
            <p:cNvSpPr/>
            <p:nvPr/>
          </p:nvSpPr>
          <p:spPr>
            <a:xfrm rot="5400000">
              <a:off x="13270259" y="976589"/>
              <a:ext cx="442617" cy="882944"/>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6" name="曲折矢印 35"/>
            <p:cNvSpPr/>
            <p:nvPr/>
          </p:nvSpPr>
          <p:spPr>
            <a:xfrm rot="16200000">
              <a:off x="10267770" y="2006547"/>
              <a:ext cx="398924" cy="882944"/>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7" name="曲折矢印 36"/>
            <p:cNvSpPr/>
            <p:nvPr/>
          </p:nvSpPr>
          <p:spPr>
            <a:xfrm rot="10800000" flipH="1" flipV="1">
              <a:off x="10068494" y="1196752"/>
              <a:ext cx="840210" cy="442617"/>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8" name="曲折矢印 37"/>
            <p:cNvSpPr/>
            <p:nvPr/>
          </p:nvSpPr>
          <p:spPr>
            <a:xfrm flipH="1" flipV="1">
              <a:off x="13071462" y="2204864"/>
              <a:ext cx="840210" cy="442617"/>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9" name="円/楕円 26"/>
            <p:cNvSpPr/>
            <p:nvPr/>
          </p:nvSpPr>
          <p:spPr>
            <a:xfrm>
              <a:off x="10996619" y="1693354"/>
              <a:ext cx="1984410" cy="513817"/>
            </a:xfrm>
            <a:prstGeom prst="ellipse">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p>
          </p:txBody>
        </p:sp>
        <p:sp>
          <p:nvSpPr>
            <p:cNvPr id="40" name="正方形/長方形 39"/>
            <p:cNvSpPr/>
            <p:nvPr/>
          </p:nvSpPr>
          <p:spPr>
            <a:xfrm>
              <a:off x="13717015" y="1030463"/>
              <a:ext cx="1441304" cy="30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国内外への発信</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3627004" y="2538168"/>
              <a:ext cx="1433874" cy="29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第２の動脈</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894407" y="2538168"/>
              <a:ext cx="1456235" cy="320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活動につなぎ、</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活かす</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900227" y="1030463"/>
              <a:ext cx="1371838" cy="30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連携･協力</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a:grpSpLocks noChangeAspect="1"/>
          </p:cNvGrpSpPr>
          <p:nvPr/>
        </p:nvGrpSpPr>
        <p:grpSpPr>
          <a:xfrm>
            <a:off x="3879283" y="543933"/>
            <a:ext cx="4869181" cy="2827367"/>
            <a:chOff x="3707904" y="476672"/>
            <a:chExt cx="5084383" cy="2952328"/>
          </a:xfrm>
        </p:grpSpPr>
        <p:sp>
          <p:nvSpPr>
            <p:cNvPr id="2" name="角丸四角形 1"/>
            <p:cNvSpPr/>
            <p:nvPr/>
          </p:nvSpPr>
          <p:spPr>
            <a:xfrm>
              <a:off x="3950841" y="839600"/>
              <a:ext cx="2664296"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企業・市民</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3950841" y="2855824"/>
              <a:ext cx="2664296" cy="432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rPr>
                <a:t>政府でも企業でもない</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サード・セクターによる社会的課題の解決</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 name="下矢印 2"/>
            <p:cNvSpPr/>
            <p:nvPr/>
          </p:nvSpPr>
          <p:spPr>
            <a:xfrm>
              <a:off x="4400825" y="1268760"/>
              <a:ext cx="288032" cy="15121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950841" y="1772816"/>
              <a:ext cx="1188000"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政府</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8" name="下矢印 47"/>
            <p:cNvSpPr/>
            <p:nvPr/>
          </p:nvSpPr>
          <p:spPr>
            <a:xfrm>
              <a:off x="5877121" y="1268760"/>
              <a:ext cx="288032" cy="15121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5427137" y="1772816"/>
              <a:ext cx="1188000"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新</a:t>
              </a:r>
              <a:r>
                <a:rPr lang="ja-JP" altLang="en-US" sz="1100" b="1" dirty="0" smtClean="0">
                  <a:solidFill>
                    <a:schemeClr val="tx1"/>
                  </a:solidFill>
                  <a:latin typeface="Meiryo UI" panose="020B0604030504040204" pitchFamily="50" charset="-128"/>
                  <a:ea typeface="Meiryo UI" panose="020B0604030504040204" pitchFamily="50" charset="-128"/>
                </a:rPr>
                <a:t>たな仕組み</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3950841" y="1412776"/>
              <a:ext cx="1188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税</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5318993" y="1412776"/>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投資（寄付・人）</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5018323" y="2276872"/>
              <a:ext cx="202886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第２の動脈</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（フィランソロピー・キャピタル）</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6" name="二等辺三角形 5"/>
            <p:cNvSpPr/>
            <p:nvPr/>
          </p:nvSpPr>
          <p:spPr>
            <a:xfrm rot="16200000">
              <a:off x="6198528" y="1860263"/>
              <a:ext cx="1368152" cy="1851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7047361" y="1988840"/>
              <a:ext cx="1657767" cy="64807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Meiryo UI" panose="020B0604030504040204" pitchFamily="50" charset="-128"/>
                  <a:ea typeface="Meiryo UI" panose="020B0604030504040204" pitchFamily="50" charset="-128"/>
                </a:rPr>
                <a:t>新</a:t>
              </a:r>
              <a:r>
                <a:rPr lang="ja-JP" altLang="en-US" sz="1050" b="1" dirty="0" smtClean="0">
                  <a:solidFill>
                    <a:schemeClr val="tx1"/>
                  </a:solidFill>
                  <a:latin typeface="Meiryo UI" panose="020B0604030504040204" pitchFamily="50" charset="-128"/>
                  <a:ea typeface="Meiryo UI" panose="020B0604030504040204" pitchFamily="50" charset="-128"/>
                </a:rPr>
                <a:t>たなサービス</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・寄付のマッチング</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rPr>
                <a:t>・法人の評価</a:t>
              </a:r>
              <a:endParaRPr lang="en-US" altLang="ja-JP" sz="80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・運営・人材育成支援　など</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57" name="角丸四角形 56"/>
            <p:cNvSpPr/>
            <p:nvPr/>
          </p:nvSpPr>
          <p:spPr>
            <a:xfrm>
              <a:off x="7047361" y="1268760"/>
              <a:ext cx="1657767" cy="64807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tx1"/>
                  </a:solidFill>
                  <a:latin typeface="Meiryo UI" panose="020B0604030504040204" pitchFamily="50" charset="-128"/>
                  <a:ea typeface="Meiryo UI" panose="020B0604030504040204" pitchFamily="50" charset="-128"/>
                </a:rPr>
                <a:t>新たな機関</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・各主体をつなぐプラットフォーム</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rPr>
                <a:t>・公益庁　など</a:t>
              </a:r>
              <a:endParaRPr lang="en-US" altLang="ja-JP" sz="800" b="1" dirty="0" smtClean="0">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7062009" y="2924944"/>
              <a:ext cx="15693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新しい産業・市場を生み出すイノベーションにもつながる</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7" name="下矢印 6"/>
            <p:cNvSpPr/>
            <p:nvPr/>
          </p:nvSpPr>
          <p:spPr>
            <a:xfrm>
              <a:off x="7659341" y="2708920"/>
              <a:ext cx="360040"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779912" y="548681"/>
              <a:ext cx="5012375" cy="2880319"/>
            </a:xfrm>
            <a:prstGeom prst="roundRect">
              <a:avLst>
                <a:gd name="adj" fmla="val 443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3878833" y="476672"/>
              <a:ext cx="1656184" cy="216000"/>
            </a:xfrm>
            <a:prstGeom prst="round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第２の動脈のイメージ</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3707904" y="2276872"/>
              <a:ext cx="1693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第一の動脈</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（税による分配）</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grpSp>
      <p:sp>
        <p:nvSpPr>
          <p:cNvPr id="55" name="右矢印 54"/>
          <p:cNvSpPr/>
          <p:nvPr/>
        </p:nvSpPr>
        <p:spPr>
          <a:xfrm>
            <a:off x="7020424" y="6644754"/>
            <a:ext cx="136800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右矢印 58"/>
          <p:cNvSpPr/>
          <p:nvPr/>
        </p:nvSpPr>
        <p:spPr>
          <a:xfrm>
            <a:off x="5760424" y="6453352"/>
            <a:ext cx="262800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正方形/長方形 59"/>
          <p:cNvSpPr/>
          <p:nvPr/>
        </p:nvSpPr>
        <p:spPr>
          <a:xfrm>
            <a:off x="5436989" y="6381328"/>
            <a:ext cx="309545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「民都･大阪」の実現に向けた議論・検討</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952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123620" y="548856"/>
            <a:ext cx="8853628" cy="1944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5474195"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MICE</a:t>
            </a:r>
            <a:r>
              <a:rPr lang="ja-JP" altLang="en-US" sz="1200" dirty="0">
                <a:solidFill>
                  <a:prstClr val="black"/>
                </a:solidFill>
                <a:latin typeface="Meiryo UI" panose="020B0604030504040204" pitchFamily="50" charset="-128"/>
                <a:ea typeface="Meiryo UI" panose="020B0604030504040204" pitchFamily="50" charset="-128"/>
              </a:rPr>
              <a:t>機能の</a:t>
            </a:r>
            <a:r>
              <a:rPr lang="ja-JP" altLang="en-US" sz="1200" dirty="0" smtClean="0">
                <a:solidFill>
                  <a:prstClr val="black"/>
                </a:solidFill>
                <a:latin typeface="Meiryo UI" panose="020B0604030504040204" pitchFamily="50" charset="-128"/>
                <a:ea typeface="Meiryo UI" panose="020B0604030504040204" pitchFamily="50" charset="-128"/>
              </a:rPr>
              <a:t>発揮等に</a:t>
            </a:r>
            <a:r>
              <a:rPr lang="ja-JP" altLang="en-US" sz="12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毎年</a:t>
            </a:r>
            <a:r>
              <a:rPr lang="en-US" altLang="ja-JP" sz="1200" dirty="0" smtClean="0">
                <a:latin typeface="Meiryo UI" panose="020B0604030504040204" pitchFamily="50" charset="-128"/>
                <a:ea typeface="Meiryo UI" panose="020B0604030504040204" pitchFamily="50" charset="-128"/>
              </a:rPr>
              <a:t>7,600</a:t>
            </a:r>
            <a:r>
              <a:rPr lang="ja-JP" altLang="en-US" sz="1200" dirty="0">
                <a:latin typeface="Meiryo UI" panose="020B0604030504040204" pitchFamily="50" charset="-128"/>
                <a:ea typeface="Meiryo UI" panose="020B0604030504040204" pitchFamily="50" charset="-128"/>
              </a:rPr>
              <a:t>億円もの経済</a:t>
            </a:r>
            <a:r>
              <a:rPr lang="ja-JP" altLang="en-US" sz="1200" dirty="0">
                <a:solidFill>
                  <a:prstClr val="black"/>
                </a:solidFill>
                <a:latin typeface="Meiryo UI" panose="020B0604030504040204" pitchFamily="50" charset="-128"/>
                <a:ea typeface="Meiryo UI" panose="020B0604030504040204" pitchFamily="50" charset="-128"/>
              </a:rPr>
              <a:t>波及効果</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◎世界的な認知度向上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観光客</a:t>
            </a:r>
            <a:r>
              <a:rPr lang="ja-JP" altLang="en-US" sz="1200" dirty="0">
                <a:solidFill>
                  <a:prstClr val="black"/>
                </a:solidFill>
                <a:latin typeface="Meiryo UI" panose="020B0604030504040204" pitchFamily="50" charset="-128"/>
                <a:ea typeface="Meiryo UI" panose="020B0604030504040204" pitchFamily="50" charset="-128"/>
              </a:rPr>
              <a:t>の大幅増や国際会議等</a:t>
            </a:r>
            <a:r>
              <a:rPr lang="ja-JP" altLang="en-US" sz="1200" dirty="0" smtClean="0">
                <a:solidFill>
                  <a:prstClr val="black"/>
                </a:solidFill>
                <a:latin typeface="Meiryo UI" panose="020B0604030504040204" pitchFamily="50" charset="-128"/>
                <a:ea typeface="Meiryo UI" panose="020B0604030504040204" pitchFamily="50" charset="-128"/>
              </a:rPr>
              <a:t>を通じた</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情報</a:t>
            </a:r>
            <a:r>
              <a:rPr lang="ja-JP" altLang="en-US" sz="1200" dirty="0">
                <a:solidFill>
                  <a:prstClr val="black"/>
                </a:solidFill>
                <a:latin typeface="Meiryo UI" panose="020B0604030504040204" pitchFamily="50" charset="-128"/>
                <a:ea typeface="Meiryo UI" panose="020B0604030504040204" pitchFamily="50" charset="-128"/>
              </a:rPr>
              <a:t>発信に</a:t>
            </a:r>
            <a:r>
              <a:rPr lang="ja-JP" altLang="en-US" sz="1200" dirty="0" smtClean="0">
                <a:solidFill>
                  <a:prstClr val="black"/>
                </a:solidFill>
                <a:latin typeface="Meiryo UI" panose="020B0604030504040204" pitchFamily="50" charset="-128"/>
                <a:ea typeface="Meiryo UI" panose="020B0604030504040204" pitchFamily="50" charset="-128"/>
              </a:rPr>
              <a:t>より副首都</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99685" y="2633962"/>
            <a:ext cx="7920000" cy="1631935"/>
            <a:chOff x="599685" y="2074703"/>
            <a:chExt cx="7920000" cy="2124000"/>
          </a:xfrm>
        </p:grpSpPr>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2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000" b="1" dirty="0" smtClean="0">
                    <a:solidFill>
                      <a:prstClr val="black"/>
                    </a:solidFill>
                    <a:latin typeface="Meiryo UI" panose="020B0604030504040204" pitchFamily="50" charset="-128"/>
                    <a:ea typeface="Meiryo UI" panose="020B0604030504040204" pitchFamily="50" charset="-128"/>
                  </a:rPr>
                  <a:t>副首都・大阪</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民　　都</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a:solidFill>
                      <a:prstClr val="black"/>
                    </a:solidFill>
                    <a:latin typeface="Meiryo UI" panose="020B0604030504040204" pitchFamily="50" charset="-128"/>
                    <a:ea typeface="Meiryo UI" panose="020B0604030504040204" pitchFamily="50" charset="-128"/>
                  </a:rPr>
                  <a:t>アジア</a:t>
                </a:r>
                <a:r>
                  <a:rPr lang="ja-JP" altLang="en-US" sz="1400" b="1" dirty="0" smtClean="0">
                    <a:solidFill>
                      <a:prstClr val="black"/>
                    </a:solidFill>
                    <a:latin typeface="Meiryo UI" panose="020B0604030504040204" pitchFamily="50" charset="-128"/>
                    <a:ea typeface="Meiryo UI" panose="020B0604030504040204" pitchFamily="50" charset="-128"/>
                  </a:rPr>
                  <a:t>の</a:t>
                </a:r>
                <a:r>
                  <a:rPr lang="ja-JP" altLang="en-US" sz="1400" b="1" dirty="0">
                    <a:solidFill>
                      <a:prstClr val="black"/>
                    </a:solidFill>
                    <a:latin typeface="Meiryo UI" panose="020B0604030504040204" pitchFamily="50" charset="-128"/>
                    <a:ea typeface="Meiryo UI" panose="020B0604030504040204" pitchFamily="50" charset="-128"/>
                  </a:rPr>
                  <a:t>主要</a:t>
                </a:r>
                <a:r>
                  <a:rPr lang="ja-JP" altLang="en-US" sz="1400" b="1" dirty="0" smtClean="0">
                    <a:solidFill>
                      <a:prstClr val="black"/>
                    </a:solidFill>
                    <a:latin typeface="Meiryo UI" panose="020B0604030504040204" pitchFamily="50" charset="-128"/>
                    <a:ea typeface="Meiryo UI" panose="020B0604030504040204" pitchFamily="50" charset="-128"/>
                  </a:rPr>
                  <a:t>都市</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400" b="1" dirty="0">
                  <a:solidFill>
                    <a:prstClr val="black"/>
                  </a:solidFill>
                  <a:latin typeface="Meiryo UI" panose="020B0604030504040204" pitchFamily="50" charset="-128"/>
                  <a:ea typeface="Meiryo UI" panose="020B0604030504040204" pitchFamily="50" charset="-128"/>
                </a:endParaRPr>
              </a:p>
            </p:txBody>
          </p:sp>
        </p:grpSp>
      </p:grpSp>
      <p:sp>
        <p:nvSpPr>
          <p:cNvPr id="72" name="円/楕円 71"/>
          <p:cNvSpPr/>
          <p:nvPr/>
        </p:nvSpPr>
        <p:spPr>
          <a:xfrm>
            <a:off x="60120" y="4500137"/>
            <a:ext cx="4428000" cy="2249974"/>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561492"/>
            <a:ext cx="2304000" cy="2215884"/>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5033245"/>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200" dirty="0" smtClean="0">
                <a:solidFill>
                  <a:prstClr val="black"/>
                </a:solidFill>
                <a:latin typeface="Meiryo UI" panose="020B0604030504040204" pitchFamily="50" charset="-128"/>
                <a:ea typeface="Meiryo UI" panose="020B0604030504040204" pitchFamily="50" charset="-128"/>
              </a:rPr>
              <a:t>な先進地域と</a:t>
            </a:r>
            <a:r>
              <a:rPr lang="ja-JP" altLang="en-US" sz="1200" dirty="0">
                <a:solidFill>
                  <a:prstClr val="black"/>
                </a:solidFill>
                <a:latin typeface="Meiryo UI" panose="020B0604030504040204" pitchFamily="50" charset="-128"/>
                <a:ea typeface="Meiryo UI" panose="020B0604030504040204" pitchFamily="50" charset="-128"/>
              </a:rPr>
              <a:t>して</a:t>
            </a:r>
            <a:r>
              <a:rPr lang="ja-JP" altLang="en-US" sz="1200" dirty="0" smtClean="0">
                <a:solidFill>
                  <a:prstClr val="black"/>
                </a:solidFill>
                <a:latin typeface="Meiryo UI" panose="020B0604030504040204" pitchFamily="50" charset="-128"/>
                <a:ea typeface="Meiryo UI" panose="020B0604030504040204" pitchFamily="50" charset="-128"/>
              </a:rPr>
              <a:t>の地位確立</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次</a:t>
            </a:r>
            <a:r>
              <a:rPr lang="ja-JP" altLang="en-US" sz="1200" dirty="0">
                <a:solidFill>
                  <a:prstClr val="black"/>
                </a:solidFill>
                <a:latin typeface="Meiryo UI" panose="020B0604030504040204" pitchFamily="50" charset="-128"/>
                <a:ea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新た</a:t>
            </a:r>
            <a:r>
              <a:rPr lang="ja-JP" altLang="en-US" sz="12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夢</a:t>
            </a:r>
            <a:r>
              <a:rPr lang="ja-JP" altLang="en-US" sz="12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知の実践」拠点として整備が進展　　</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ja-JP" altLang="en-US" sz="1200" dirty="0">
              <a:solidFill>
                <a:prstClr val="black"/>
              </a:solidFill>
            </a:endParaRPr>
          </a:p>
        </p:txBody>
      </p:sp>
      <p:sp>
        <p:nvSpPr>
          <p:cNvPr id="2" name="正方形/長方形 1"/>
          <p:cNvSpPr/>
          <p:nvPr/>
        </p:nvSpPr>
        <p:spPr>
          <a:xfrm>
            <a:off x="1191027"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IR</a:t>
            </a:r>
            <a:r>
              <a:rPr lang="ja-JP" altLang="en-US" sz="14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48</a:t>
            </a:fld>
            <a:endParaRPr lang="ja-JP" altLang="en-US" sz="1200" dirty="0">
              <a:solidFill>
                <a:prstClr val="black"/>
              </a:solidFill>
            </a:endParaRPr>
          </a:p>
        </p:txBody>
      </p:sp>
    </p:spTree>
    <p:extLst>
      <p:ext uri="{BB962C8B-B14F-4D97-AF65-F5344CB8AC3E}">
        <p14:creationId xmlns:p14="http://schemas.microsoft.com/office/powerpoint/2010/main" val="2967555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725918" y="1916832"/>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25918" y="3142644"/>
            <a:ext cx="2912977"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a:t>
            </a:r>
            <a:r>
              <a:rPr lang="ja-JP" altLang="en-US" sz="1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25918" y="4388903"/>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332712"/>
            <a:ext cx="5400600" cy="504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49</a:t>
            </a:fld>
            <a:endParaRPr lang="ja-JP" altLang="en-US" sz="1200" dirty="0">
              <a:solidFill>
                <a:prstClr val="black"/>
              </a:solidFill>
            </a:endParaRPr>
          </a:p>
        </p:txBody>
      </p:sp>
    </p:spTree>
    <p:extLst>
      <p:ext uri="{BB962C8B-B14F-4D97-AF65-F5344CB8AC3E}">
        <p14:creationId xmlns:p14="http://schemas.microsoft.com/office/powerpoint/2010/main" val="363388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33358" y="548680"/>
            <a:ext cx="8659122"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33358" y="44624"/>
            <a:ext cx="8233688" cy="369332"/>
          </a:xfrm>
          <a:prstGeom prst="rect">
            <a:avLst/>
          </a:prstGeom>
          <a:noFill/>
        </p:spPr>
        <p:txBody>
          <a:bodyPr wrap="square" rtlCol="0">
            <a:spAutoFit/>
          </a:bodyPr>
          <a:lstStyle/>
          <a:p>
            <a:pPr fontAlgn="base">
              <a:spcBef>
                <a:spcPct val="0"/>
              </a:spcBef>
              <a:spcAft>
                <a:spcPct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412776"/>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3933056"/>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449810"/>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717136"/>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sp>
        <p:nvSpPr>
          <p:cNvPr id="99" name="テキスト ボックス 8"/>
          <p:cNvSpPr txBox="1">
            <a:spLocks noChangeArrowheads="1"/>
          </p:cNvSpPr>
          <p:nvPr/>
        </p:nvSpPr>
        <p:spPr bwMode="auto">
          <a:xfrm>
            <a:off x="294482" y="4044029"/>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717425"/>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1932343"/>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7" name="テキスト ボックス 22"/>
          <p:cNvSpPr txBox="1">
            <a:spLocks noChangeArrowheads="1"/>
          </p:cNvSpPr>
          <p:nvPr/>
        </p:nvSpPr>
        <p:spPr bwMode="auto">
          <a:xfrm>
            <a:off x="3275105" y="1430088"/>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717425"/>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226909"/>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245959"/>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277709"/>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162222"/>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2925284"/>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720283"/>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256154"/>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296439"/>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739157"/>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4793644"/>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696018"/>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528815"/>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013520"/>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4861120"/>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342131"/>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178619"/>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558031"/>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4803174"/>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308348"/>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751066"/>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564807"/>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698673"/>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4908218"/>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latin typeface="Meiryo UI" pitchFamily="50" charset="-128"/>
                <a:ea typeface="Meiryo UI" pitchFamily="50" charset="-128"/>
                <a:cs typeface="Meiryo UI" pitchFamily="50" charset="-128"/>
              </a:rPr>
              <a:t>平成</a:t>
            </a:r>
            <a:r>
              <a:rPr kumimoji="0" lang="en-US" altLang="ja-JP" sz="700" b="1" kern="0" dirty="0">
                <a:latin typeface="Meiryo UI" pitchFamily="50" charset="-128"/>
                <a:ea typeface="Meiryo UI" pitchFamily="50" charset="-128"/>
                <a:cs typeface="Meiryo UI" pitchFamily="50" charset="-128"/>
              </a:rPr>
              <a:t>19</a:t>
            </a:r>
            <a:r>
              <a:rPr kumimoji="0" lang="ja-JP" altLang="en-US" sz="700" b="1" kern="0" dirty="0" smtClean="0">
                <a:latin typeface="Meiryo UI" pitchFamily="50" charset="-128"/>
                <a:ea typeface="Meiryo UI" pitchFamily="50" charset="-128"/>
                <a:cs typeface="Meiryo UI" pitchFamily="50" charset="-128"/>
              </a:rPr>
              <a:t>年１月</a:t>
            </a:r>
            <a:endParaRPr kumimoji="0" lang="ja-JP" altLang="en-US" sz="700" b="1" kern="0" dirty="0">
              <a:latin typeface="Meiryo UI" pitchFamily="50" charset="-128"/>
              <a:ea typeface="Meiryo UI" pitchFamily="50" charset="-128"/>
              <a:cs typeface="Meiryo UI" pitchFamily="50" charset="-128"/>
            </a:endParaRPr>
          </a:p>
        </p:txBody>
      </p:sp>
      <p:sp>
        <p:nvSpPr>
          <p:cNvPr id="59" name="テキスト ボックス 96"/>
          <p:cNvSpPr txBox="1">
            <a:spLocks noChangeArrowheads="1"/>
          </p:cNvSpPr>
          <p:nvPr/>
        </p:nvSpPr>
        <p:spPr bwMode="auto">
          <a:xfrm>
            <a:off x="5386065" y="5042084"/>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政府「道州制ビジョン懇談会」設置</a:t>
            </a:r>
          </a:p>
        </p:txBody>
      </p:sp>
      <p:sp>
        <p:nvSpPr>
          <p:cNvPr id="60" name="テキスト ボックス 59"/>
          <p:cNvSpPr txBox="1"/>
          <p:nvPr/>
        </p:nvSpPr>
        <p:spPr>
          <a:xfrm>
            <a:off x="5084257" y="555459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677150"/>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209089"/>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316419"/>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道州制ビジョン懇談会「中間報告」公表</a:t>
            </a:r>
          </a:p>
        </p:txBody>
      </p:sp>
      <p:sp>
        <p:nvSpPr>
          <p:cNvPr id="64" name="テキスト ボックス 63"/>
          <p:cNvSpPr txBox="1"/>
          <p:nvPr/>
        </p:nvSpPr>
        <p:spPr>
          <a:xfrm>
            <a:off x="5073743" y="584172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5997297"/>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地方分権一括法（第</a:t>
            </a:r>
            <a:r>
              <a:rPr lang="en-US" altLang="ja-JP" sz="800" b="1" dirty="0" smtClean="0">
                <a:latin typeface="Meiryo UI" pitchFamily="50" charset="-128"/>
                <a:ea typeface="Meiryo UI" pitchFamily="50" charset="-128"/>
              </a:rPr>
              <a:t>1</a:t>
            </a:r>
            <a:r>
              <a:rPr lang="ja-JP" altLang="en-US" sz="800" b="1" dirty="0" smtClean="0">
                <a:latin typeface="Meiryo UI" pitchFamily="50" charset="-128"/>
                <a:ea typeface="Meiryo UI" pitchFamily="50" charset="-128"/>
              </a:rPr>
              <a:t>次～第８次）の公布</a:t>
            </a:r>
          </a:p>
        </p:txBody>
      </p:sp>
      <p:sp>
        <p:nvSpPr>
          <p:cNvPr id="66" name="テキスト ボックス 3"/>
          <p:cNvSpPr txBox="1">
            <a:spLocks noChangeArrowheads="1"/>
          </p:cNvSpPr>
          <p:nvPr/>
        </p:nvSpPr>
        <p:spPr bwMode="auto">
          <a:xfrm>
            <a:off x="3279308" y="4300270"/>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244676"/>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
        <p:nvSpPr>
          <p:cNvPr id="68" name="テキスト ボックス 23"/>
          <p:cNvSpPr txBox="1">
            <a:spLocks noChangeArrowheads="1"/>
          </p:cNvSpPr>
          <p:nvPr/>
        </p:nvSpPr>
        <p:spPr bwMode="auto">
          <a:xfrm>
            <a:off x="6215484" y="2069356"/>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pic>
        <p:nvPicPr>
          <p:cNvPr id="70" name="Picture 22" descr="C:\Users\i5627699\Desktop\首都圏人口集中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776" y="1977854"/>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グラフ 7"/>
          <p:cNvPicPr>
            <a:picLocks noChangeAspect="1"/>
          </p:cNvPicPr>
          <p:nvPr/>
        </p:nvPicPr>
        <p:blipFill>
          <a:blip r:embed="rId4" cstate="print"/>
          <a:stretch>
            <a:fillRect/>
          </a:stretch>
        </p:blipFill>
        <p:spPr>
          <a:xfrm>
            <a:off x="3009869" y="2168840"/>
            <a:ext cx="3346450" cy="1512887"/>
          </a:xfrm>
          <a:prstGeom prst="rect">
            <a:avLst/>
          </a:prstGeom>
        </p:spPr>
      </p:pic>
      <p:pic>
        <p:nvPicPr>
          <p:cNvPr id="72" name="Picture 2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2052" y="2004595"/>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804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39248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50</a:t>
            </a:fld>
            <a:endParaRPr lang="ja-JP" altLang="en-US" sz="1200" dirty="0">
              <a:solidFill>
                <a:prstClr val="black"/>
              </a:solidFill>
            </a:endParaRPr>
          </a:p>
        </p:txBody>
      </p:sp>
    </p:spTree>
    <p:extLst>
      <p:ext uri="{BB962C8B-B14F-4D97-AF65-F5344CB8AC3E}">
        <p14:creationId xmlns:p14="http://schemas.microsoft.com/office/powerpoint/2010/main" val="2497634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大阪国際空港</a:t>
                </a:r>
                <a:endParaRPr lang="ja-JP" altLang="en-US" sz="1200" b="1" dirty="0">
                  <a:solidFill>
                    <a:srgbClr val="3333CC"/>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51</a:t>
            </a:fld>
            <a:endParaRPr lang="ja-JP" altLang="en-US" sz="1200" dirty="0">
              <a:solidFill>
                <a:prstClr val="black"/>
              </a:solidFill>
            </a:endParaRPr>
          </a:p>
        </p:txBody>
      </p:sp>
    </p:spTree>
    <p:extLst>
      <p:ext uri="{BB962C8B-B14F-4D97-AF65-F5344CB8AC3E}">
        <p14:creationId xmlns:p14="http://schemas.microsoft.com/office/powerpoint/2010/main" val="442557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0" name="円/楕円 69"/>
          <p:cNvSpPr/>
          <p:nvPr/>
        </p:nvSpPr>
        <p:spPr>
          <a:xfrm>
            <a:off x="6730142" y="863093"/>
            <a:ext cx="1874306" cy="5760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200" b="1" dirty="0" smtClean="0">
                <a:solidFill>
                  <a:prstClr val="white"/>
                </a:solidFill>
                <a:latin typeface="Meiryo UI" panose="020B0604030504040204" pitchFamily="50" charset="-128"/>
                <a:ea typeface="Meiryo UI" panose="020B0604030504040204" pitchFamily="50" charset="-128"/>
              </a:rPr>
              <a:t>2025</a:t>
            </a:r>
            <a:r>
              <a:rPr lang="ja-JP" altLang="en-US" sz="1200" b="1" dirty="0" smtClean="0">
                <a:solidFill>
                  <a:prstClr val="white"/>
                </a:solidFill>
                <a:latin typeface="Meiryo UI" panose="020B0604030504040204" pitchFamily="50" charset="-128"/>
                <a:ea typeface="Meiryo UI" panose="020B0604030504040204" pitchFamily="50" charset="-128"/>
              </a:rPr>
              <a:t>年日本</a:t>
            </a:r>
            <a:r>
              <a:rPr lang="ja-JP" altLang="en-US" sz="1200" b="1" dirty="0" smtClean="0">
                <a:solidFill>
                  <a:schemeClr val="bg1"/>
                </a:solidFill>
                <a:latin typeface="Meiryo UI" panose="020B0604030504040204" pitchFamily="50" charset="-128"/>
                <a:ea typeface="Meiryo UI" panose="020B0604030504040204" pitchFamily="50" charset="-128"/>
              </a:rPr>
              <a:t>国際</a:t>
            </a:r>
            <a:r>
              <a:rPr lang="ja-JP" altLang="en-US" sz="1200" b="1" dirty="0" smtClean="0">
                <a:solidFill>
                  <a:prstClr val="white"/>
                </a:solidFill>
                <a:latin typeface="Meiryo UI" panose="020B0604030504040204" pitchFamily="50" charset="-128"/>
                <a:ea typeface="Meiryo UI" panose="020B0604030504040204" pitchFamily="50" charset="-128"/>
              </a:rPr>
              <a:t>博覧会</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5480298"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1" name="円/楕円 20"/>
          <p:cNvSpPr/>
          <p:nvPr/>
        </p:nvSpPr>
        <p:spPr>
          <a:xfrm>
            <a:off x="7330647"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rPr>
              <a:t>北陸</a:t>
            </a:r>
            <a:r>
              <a:rPr lang="ja-JP" altLang="en-US" sz="1200" b="1" dirty="0" smtClean="0">
                <a:solidFill>
                  <a:prstClr val="white"/>
                </a:solidFill>
                <a:latin typeface="Meiryo UI" panose="020B0604030504040204" pitchFamily="50" charset="-128"/>
                <a:ea typeface="Meiryo UI" panose="020B0604030504040204" pitchFamily="50" charset="-128"/>
              </a:rPr>
              <a:t>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880032" y="863093"/>
            <a:ext cx="180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smtClean="0">
                <a:solidFill>
                  <a:schemeClr val="bg1"/>
                </a:solidFill>
                <a:latin typeface="Meiryo UI" panose="020B0604030504040204" pitchFamily="50" charset="-128"/>
                <a:ea typeface="Meiryo UI" panose="020B0604030504040204" pitchFamily="50" charset="-128"/>
              </a:rPr>
              <a:t>IR</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円/楕円 35"/>
          <p:cNvSpPr/>
          <p:nvPr/>
        </p:nvSpPr>
        <p:spPr>
          <a:xfrm>
            <a:off x="585985" y="31414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5" name="円/楕円 34"/>
          <p:cNvSpPr/>
          <p:nvPr/>
        </p:nvSpPr>
        <p:spPr>
          <a:xfrm>
            <a:off x="111349" y="36338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71760" y="455125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阪神圏</a:t>
            </a: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事業化</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375816" y="4104218"/>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おおさか東線全線開業</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79194" y="633942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大阪観光局設立、グランフロント大阪開業、あべのハルカス開業</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39552" y="589238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関西圏国家戦略特区指定（医療イノベーション拠点）</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99992" y="2291865"/>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新名神高速道路全線供用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935656" y="544534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大阪府都市開発㈱株式売却、</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4"/>
          <p:cNvSpPr txBox="1">
            <a:spLocks noChangeArrowheads="1"/>
          </p:cNvSpPr>
          <p:nvPr/>
        </p:nvSpPr>
        <p:spPr bwMode="auto">
          <a:xfrm>
            <a:off x="6084168" y="6218796"/>
            <a:ext cx="28083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24" name="正方形/長方形 23"/>
          <p:cNvSpPr/>
          <p:nvPr/>
        </p:nvSpPr>
        <p:spPr>
          <a:xfrm>
            <a:off x="5027047" y="184482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うめ</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bwMode="auto">
          <a:xfrm>
            <a:off x="8388424" y="6547383"/>
            <a:ext cx="765175" cy="3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52</a:t>
            </a:fld>
            <a:endParaRPr lang="ja-JP" altLang="en-US" sz="1200" dirty="0">
              <a:solidFill>
                <a:prstClr val="black"/>
              </a:solidFill>
            </a:endParaRPr>
          </a:p>
        </p:txBody>
      </p:sp>
      <p:sp>
        <p:nvSpPr>
          <p:cNvPr id="28" name="正方形/長方形 27"/>
          <p:cNvSpPr/>
          <p:nvPr/>
        </p:nvSpPr>
        <p:spPr>
          <a:xfrm>
            <a:off x="1439712" y="4998301"/>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関空等運営権売却</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開院</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2617714" y="3666451"/>
            <a:ext cx="1800000" cy="499886"/>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r>
              <a:rPr lang="en-US" altLang="ja-JP" sz="1200" b="1" dirty="0" smtClean="0">
                <a:solidFill>
                  <a:prstClr val="white"/>
                </a:solidFill>
                <a:latin typeface="Meiryo UI" panose="020B0604030504040204" pitchFamily="50" charset="-128"/>
                <a:ea typeface="Meiryo UI" panose="020B0604030504040204" pitchFamily="50" charset="-128"/>
              </a:rPr>
              <a:t>2019</a:t>
            </a:r>
          </a:p>
          <a:p>
            <a:r>
              <a:rPr lang="ja-JP" altLang="en-US" sz="1200" b="1" dirty="0" smtClean="0">
                <a:solidFill>
                  <a:prstClr val="white"/>
                </a:solidFill>
                <a:latin typeface="Meiryo UI" panose="020B0604030504040204" pitchFamily="50" charset="-128"/>
                <a:ea typeface="Meiryo UI" panose="020B0604030504040204" pitchFamily="50" charset="-128"/>
              </a:rPr>
              <a:t>　</a:t>
            </a:r>
            <a:r>
              <a:rPr lang="en-US" altLang="ja-JP" sz="1200" b="1" dirty="0" smtClean="0">
                <a:solidFill>
                  <a:prstClr val="white"/>
                </a:solidFill>
                <a:latin typeface="Meiryo UI" panose="020B0604030504040204" pitchFamily="50" charset="-128"/>
                <a:ea typeface="Meiryo UI" panose="020B0604030504040204" pitchFamily="50" charset="-128"/>
              </a:rPr>
              <a:t>G20</a:t>
            </a:r>
            <a:r>
              <a:rPr lang="ja-JP" altLang="en-US" sz="1200" b="1" dirty="0" smtClean="0">
                <a:solidFill>
                  <a:prstClr val="white"/>
                </a:solidFill>
                <a:latin typeface="Meiryo UI" panose="020B0604030504040204" pitchFamily="50" charset="-128"/>
                <a:ea typeface="Meiryo UI" panose="020B0604030504040204" pitchFamily="50" charset="-128"/>
              </a:rPr>
              <a:t>大阪サミット</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419872" y="3283127"/>
            <a:ext cx="720000"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2020</a:t>
            </a:r>
          </a:p>
          <a:p>
            <a:pPr>
              <a:lnSpc>
                <a:spcPts val="1500"/>
              </a:lnSpc>
            </a:pP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来阪外国人旅行者数の目標値：</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052788" y="4943131"/>
            <a:ext cx="3268377" cy="263544"/>
          </a:xfrm>
          <a:prstGeom prst="rect">
            <a:avLst/>
          </a:prstGeom>
        </p:spPr>
        <p:txBody>
          <a:bodyPr wrap="square">
            <a:spAutoFit/>
          </a:bodyPr>
          <a:lstStyle/>
          <a:p>
            <a:pPr>
              <a:lnSpc>
                <a:spcPts val="1500"/>
              </a:lnSpc>
            </a:pP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なにわ筋線整備主体・事業スキーム府市意思決定</a:t>
            </a:r>
            <a:endPar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10731" y="363381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公設民営学校開校、阪神高速大和川線全線供用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p:nvPr/>
        </p:nvSpPr>
        <p:spPr>
          <a:xfrm>
            <a:off x="1176218" y="2657479"/>
            <a:ext cx="2524152"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495283" y="354146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978333" y="318561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東京</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オリンピック・パラリンピック</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313100" y="273857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228600" indent="-228600">
              <a:lnSpc>
                <a:spcPts val="1500"/>
              </a:lnSpc>
              <a:buAutoNum type="arabicPlain" startAt="2021"/>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ワールドマスターズゲームズ</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4035137" y="2847223"/>
            <a:ext cx="752887"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大阪中之島美術館開館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5632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37989"/>
          <a:ext cx="8928990" cy="6299408"/>
        </p:xfrm>
        <a:graphic>
          <a:graphicData uri="http://schemas.openxmlformats.org/drawingml/2006/table">
            <a:tbl>
              <a:tblPr firstRow="1" bandRow="1">
                <a:tableStyleId>{5C22544A-7EE6-4342-B048-85BDC9FD1C3A}</a:tableStyleId>
              </a:tblPr>
              <a:tblGrid>
                <a:gridCol w="504055">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gridCol w="7056782">
                  <a:extLst>
                    <a:ext uri="{9D8B030D-6E8A-4147-A177-3AD203B41FA5}">
                      <a16:colId xmlns=""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451475">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1"/>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2"/>
                  </a:ext>
                </a:extLst>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3"/>
                  </a:ext>
                </a:extLst>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4"/>
                  </a:ext>
                </a:extLst>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p>
                  </a:txBody>
                  <a:tcPr marL="72000" anchor="ctr"/>
                </a:tc>
                <a:extLst>
                  <a:ext uri="{0D108BD9-81ED-4DB2-BD59-A6C34878D82A}">
                    <a16:rowId xmlns="" xmlns:a16="http://schemas.microsoft.com/office/drawing/2014/main" val="10005"/>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6"/>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7"/>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地球温暖化の原因となる二酸化炭素（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）の排出量が少な</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い太陽光発電や風力発電などに加えて、蓄電池、水素・燃料電池も含んだ</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エネルギーの多様化に貢献するエネルギーのこと。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8"/>
                  </a:ext>
                </a:extLst>
              </a:tr>
              <a:tr h="341749">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9"/>
                  </a:ext>
                </a:extLst>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社会貢献活動の総称。ここでは、社会的課題解決に向けて行う、寄附や社会的投資等を通じた公益的活動をいう。</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0"/>
                  </a:ext>
                </a:extLst>
              </a:tr>
              <a:tr h="54062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1"/>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2"/>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13"/>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4"/>
                  </a:ext>
                </a:extLst>
              </a:tr>
              <a:tr h="32460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ストックの組換え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5"/>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6"/>
                  </a:ext>
                </a:extLst>
              </a:tr>
              <a:tr h="2388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7"/>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8"/>
                  </a:ext>
                </a:extLst>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53</a:t>
            </a:r>
            <a:endParaRPr lang="ja-JP" altLang="en-US" sz="1200" dirty="0"/>
          </a:p>
        </p:txBody>
      </p:sp>
    </p:spTree>
    <p:extLst>
      <p:ext uri="{BB962C8B-B14F-4D97-AF65-F5344CB8AC3E}">
        <p14:creationId xmlns:p14="http://schemas.microsoft.com/office/powerpoint/2010/main" val="2061402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27700" y="368663"/>
          <a:ext cx="8928990" cy="6320954"/>
        </p:xfrm>
        <a:graphic>
          <a:graphicData uri="http://schemas.openxmlformats.org/drawingml/2006/table">
            <a:tbl>
              <a:tblPr firstRow="1" bandRow="1">
                <a:tableStyleId>{5C22544A-7EE6-4342-B048-85BDC9FD1C3A}</a:tableStyleId>
              </a:tblPr>
              <a:tblGrid>
                <a:gridCol w="504055">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gridCol w="7056782">
                  <a:extLst>
                    <a:ext uri="{9D8B030D-6E8A-4147-A177-3AD203B41FA5}">
                      <a16:colId xmlns="" xmlns:a16="http://schemas.microsoft.com/office/drawing/2014/main" val="20002"/>
                    </a:ext>
                  </a:extLst>
                </a:gridCol>
              </a:tblGrid>
              <a:tr h="246759">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2612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1"/>
                  </a:ext>
                </a:extLst>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extLst>
                  <a:ext uri="{0D108BD9-81ED-4DB2-BD59-A6C34878D82A}">
                    <a16:rowId xmlns="" xmlns:a16="http://schemas.microsoft.com/office/drawing/2014/main" val="10002"/>
                  </a:ext>
                </a:extLst>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baseline="0" dirty="0" smtClean="0">
                          <a:solidFill>
                            <a:schemeClr val="tx1"/>
                          </a:solidFill>
                          <a:latin typeface="Meiryo UI" panose="020B0604030504040204" pitchFamily="50" charset="-128"/>
                          <a:ea typeface="Meiryo UI" panose="020B0604030504040204" pitchFamily="50" charset="-128"/>
                        </a:rPr>
                        <a:t>地域（エリア）における公共的な空間などのまちの質を高め、それを持続的に維持・発展させていくための地域の市民、民間事業者等の主体的な取組み。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03"/>
                  </a:ext>
                </a:extLst>
              </a:tr>
              <a:tr h="64807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月に開設され、医薬品等に関する研究開発の初期段階から</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市販後までの各種相談等を実施している</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04"/>
                  </a:ext>
                </a:extLst>
              </a:tr>
              <a:tr h="28285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5"/>
                  </a:ext>
                </a:extLst>
              </a:tr>
              <a:tr h="50923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6"/>
                  </a:ext>
                </a:extLst>
              </a:tr>
              <a:tr h="2984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07"/>
                  </a:ext>
                </a:extLst>
              </a:tr>
              <a:tr h="21761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8"/>
                  </a:ext>
                </a:extLst>
              </a:tr>
              <a:tr h="47165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9"/>
                  </a:ext>
                </a:extLst>
              </a:tr>
              <a:tr h="464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extLst>
                  <a:ext uri="{0D108BD9-81ED-4DB2-BD59-A6C34878D82A}">
                    <a16:rowId xmlns="" xmlns:a16="http://schemas.microsoft.com/office/drawing/2014/main" val="10010"/>
                  </a:ext>
                </a:extLst>
              </a:tr>
              <a:tr h="78242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11"/>
                  </a:ext>
                </a:extLst>
              </a:tr>
              <a:tr h="47687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12"/>
                  </a:ext>
                </a:extLst>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２千人のランナーが大阪の名所を駆け巡る、国内最大級の都市型市民マラソン。ランナーはもちろん、ランナー以外の方も楽しめる関連イベントも開催して、大阪の新しいお祭りとしての定着をめざしている。第</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txBody>
                  <a:tcPr marL="72000" marR="72000" anchor="ctr"/>
                </a:tc>
                <a:extLst>
                  <a:ext uri="{0D108BD9-81ED-4DB2-BD59-A6C34878D82A}">
                    <a16:rowId xmlns="" xmlns:a16="http://schemas.microsoft.com/office/drawing/2014/main" val="10013"/>
                  </a:ext>
                </a:extLst>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14"/>
                  </a:ext>
                </a:extLst>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54</a:t>
            </a:r>
            <a:endParaRPr lang="ja-JP" altLang="en-US" sz="1200" dirty="0">
              <a:solidFill>
                <a:prstClr val="black"/>
              </a:solidFill>
            </a:endParaRPr>
          </a:p>
        </p:txBody>
      </p:sp>
      <p:sp>
        <p:nvSpPr>
          <p:cNvPr id="9" name="正方形/長方形 8"/>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926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84412"/>
          <a:ext cx="8928990" cy="6212940"/>
        </p:xfrm>
        <a:graphic>
          <a:graphicData uri="http://schemas.openxmlformats.org/drawingml/2006/table">
            <a:tbl>
              <a:tblPr firstRow="1" bandRow="1">
                <a:tableStyleId>{5C22544A-7EE6-4342-B048-85BDC9FD1C3A}</a:tableStyleId>
              </a:tblPr>
              <a:tblGrid>
                <a:gridCol w="504055">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gridCol w="7056782">
                  <a:extLst>
                    <a:ext uri="{9D8B030D-6E8A-4147-A177-3AD203B41FA5}">
                      <a16:colId xmlns=""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235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01"/>
                  </a:ext>
                </a:extLst>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サミット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リーマン・ショックを契機とした経済・金融危機に対処するため、</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年に第１回サミットを開催。近年は、経済分野のみならずエネルギー、雇用、テロ対策等世界共通の課題について幅広く議論。首脳会議のほか、閣僚会議も開催。</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７（日本、米国等）に、ロシア、中国などを加えた</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か国・地域で構成され、招待国・機関を合わせると約</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の国と機関が参加。</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年の首脳会議は大阪で開催予定。</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2"/>
                  </a:ext>
                </a:extLst>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施行時特例市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地方自治法の一部を改正する法律（</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日施行）による特例市制度の廃止の際、現に特例市である市のこと。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3"/>
                  </a:ext>
                </a:extLst>
              </a:tr>
              <a:tr h="225738">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特許情報提供、知財情報活用促進、産業財産権相談、知財人材育成などを行う独立行政法人。（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4"/>
                  </a:ext>
                </a:extLst>
              </a:tr>
              <a:tr h="468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医療分野における基礎から実用化までの一貫した研究開発の推進、その成果の円滑な実用化及び研究開発環境の整備を総合的かつ効果的に行うための様々な取組みを行う国立研究開発法人。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05"/>
                  </a:ext>
                </a:extLst>
              </a:tr>
              <a:tr h="61718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extLst>
                  <a:ext uri="{0D108BD9-81ED-4DB2-BD59-A6C34878D82A}">
                    <a16:rowId xmlns="" xmlns:a16="http://schemas.microsoft.com/office/drawing/2014/main" val="10006"/>
                  </a:ext>
                </a:extLst>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7"/>
                  </a:ext>
                </a:extLst>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 </a:t>
                      </a: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国連に加盟する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年までに達成するための「持続可能な開発目標」 （</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月の国連サミットにおいて採択）</a:t>
                      </a:r>
                    </a:p>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p>
                  </a:txBody>
                  <a:tcPr marL="72000" anchor="ctr"/>
                </a:tc>
                <a:extLst>
                  <a:ext uri="{0D108BD9-81ED-4DB2-BD59-A6C34878D82A}">
                    <a16:rowId xmlns="" xmlns:a16="http://schemas.microsoft.com/office/drawing/2014/main" val="10008"/>
                  </a:ext>
                </a:extLst>
              </a:tr>
              <a:tr h="401573">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9"/>
                  </a:ext>
                </a:extLst>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0"/>
                  </a:ext>
                </a:extLst>
              </a:tr>
              <a:tr h="314697">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1"/>
                  </a:ext>
                </a:extLst>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2"/>
                  </a:ext>
                </a:extLst>
              </a:tr>
              <a:tr h="585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13"/>
                  </a:ext>
                </a:extLst>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55</a:t>
            </a:r>
            <a:endParaRPr lang="ja-JP" altLang="en-US" sz="1200" dirty="0">
              <a:solidFill>
                <a:prstClr val="black"/>
              </a:solidFill>
            </a:endParaRPr>
          </a:p>
        </p:txBody>
      </p:sp>
      <p:sp>
        <p:nvSpPr>
          <p:cNvPr id="10" name="正方形/長方形 9"/>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7910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63747"/>
          <a:ext cx="8928990" cy="3672652"/>
        </p:xfrm>
        <a:graphic>
          <a:graphicData uri="http://schemas.openxmlformats.org/drawingml/2006/table">
            <a:tbl>
              <a:tblPr firstRow="1" bandRow="1">
                <a:tableStyleId>{5C22544A-7EE6-4342-B048-85BDC9FD1C3A}</a:tableStyleId>
              </a:tblPr>
              <a:tblGrid>
                <a:gridCol w="504055">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gridCol w="7056782">
                  <a:extLst>
                    <a:ext uri="{9D8B030D-6E8A-4147-A177-3AD203B41FA5}">
                      <a16:colId xmlns=""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30745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1"/>
                  </a:ext>
                </a:extLst>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有望なベンチャービジネスに対して、株式の取得などによって資金を提供する企業のこと。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2"/>
                  </a:ext>
                </a:extLst>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3"/>
                  </a:ext>
                </a:extLst>
              </a:tr>
              <a:tr h="48338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米国・英国等における制度で、主に商業地域において地域内の資産所有者・事業者が、地域の発展をめざして必要な事業を行うための組織と資金調達等について定めたもの。</a:t>
                      </a:r>
                    </a:p>
                  </a:txBody>
                  <a:tcPr marL="72000" anchor="ctr"/>
                </a:tc>
                <a:extLst>
                  <a:ext uri="{0D108BD9-81ED-4DB2-BD59-A6C34878D82A}">
                    <a16:rowId xmlns="" xmlns:a16="http://schemas.microsoft.com/office/drawing/2014/main" val="10004"/>
                  </a:ext>
                </a:extLst>
              </a:tr>
              <a:tr h="29048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05"/>
                  </a:ext>
                </a:extLst>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06"/>
                  </a:ext>
                </a:extLst>
              </a:tr>
              <a:tr h="28119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extLst>
                  <a:ext uri="{0D108BD9-81ED-4DB2-BD59-A6C34878D82A}">
                    <a16:rowId xmlns="" xmlns:a16="http://schemas.microsoft.com/office/drawing/2014/main" val="10007"/>
                  </a:ext>
                </a:extLst>
              </a:tr>
              <a:tr h="29581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8"/>
                  </a:ext>
                </a:extLst>
              </a:tr>
              <a:tr h="31698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9"/>
                  </a:ext>
                </a:extLst>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0"/>
                  </a:ext>
                </a:extLst>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56</a:t>
            </a:r>
            <a:endParaRPr lang="ja-JP" altLang="en-US" sz="1200" dirty="0"/>
          </a:p>
        </p:txBody>
      </p:sp>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1004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94672" y="395372"/>
            <a:ext cx="833246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132892"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143644"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287660"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3354964752"/>
              </p:ext>
            </p:extLst>
          </p:nvPr>
        </p:nvGraphicFramePr>
        <p:xfrm>
          <a:off x="287660" y="4437112"/>
          <a:ext cx="3664511" cy="2133540"/>
        </p:xfrm>
        <a:graphic>
          <a:graphicData uri="http://schemas.openxmlformats.org/drawingml/2006/table">
            <a:tbl>
              <a:tblPr firstRow="1" bandRow="1">
                <a:tableStyleId>{5940675A-B579-460E-94D1-54222C63F5DA}</a:tableStyleId>
              </a:tblPr>
              <a:tblGrid>
                <a:gridCol w="509535">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504056">
                  <a:extLst>
                    <a:ext uri="{9D8B030D-6E8A-4147-A177-3AD203B41FA5}">
                      <a16:colId xmlns="" xmlns:a16="http://schemas.microsoft.com/office/drawing/2014/main" val="20002"/>
                    </a:ext>
                  </a:extLst>
                </a:gridCol>
                <a:gridCol w="490680">
                  <a:extLst>
                    <a:ext uri="{9D8B030D-6E8A-4147-A177-3AD203B41FA5}">
                      <a16:colId xmlns="" xmlns:a16="http://schemas.microsoft.com/office/drawing/2014/main" val="20003"/>
                    </a:ext>
                  </a:extLst>
                </a:gridCol>
                <a:gridCol w="504056">
                  <a:extLst>
                    <a:ext uri="{9D8B030D-6E8A-4147-A177-3AD203B41FA5}">
                      <a16:colId xmlns="" xmlns:a16="http://schemas.microsoft.com/office/drawing/2014/main" val="20004"/>
                    </a:ext>
                  </a:extLst>
                </a:gridCol>
                <a:gridCol w="504056">
                  <a:extLst>
                    <a:ext uri="{9D8B030D-6E8A-4147-A177-3AD203B41FA5}">
                      <a16:colId xmlns="" xmlns:a16="http://schemas.microsoft.com/office/drawing/2014/main" val="20005"/>
                    </a:ext>
                  </a:extLst>
                </a:gridCol>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extLst>
                  <a:ext uri="{0D108BD9-81ED-4DB2-BD59-A6C34878D82A}">
                    <a16:rowId xmlns="" xmlns:a16="http://schemas.microsoft.com/office/drawing/2014/main" val="10000"/>
                  </a:ext>
                </a:extLst>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55" name="テキスト ボックス 114"/>
          <p:cNvSpPr txBox="1">
            <a:spLocks noChangeArrowheads="1"/>
          </p:cNvSpPr>
          <p:nvPr/>
        </p:nvSpPr>
        <p:spPr bwMode="auto">
          <a:xfrm>
            <a:off x="4139952"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94672" y="35332"/>
            <a:ext cx="840977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83968"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287660" y="843342"/>
            <a:ext cx="8591622"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266110"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139952"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846597916"/>
              </p:ext>
            </p:extLst>
          </p:nvPr>
        </p:nvGraphicFramePr>
        <p:xfrm>
          <a:off x="4067945" y="2273475"/>
          <a:ext cx="3384376"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グラフ 92"/>
          <p:cNvGraphicFramePr>
            <a:graphicFrameLocks/>
          </p:cNvGraphicFramePr>
          <p:nvPr>
            <p:extLst>
              <p:ext uri="{D42A27DB-BD31-4B8C-83A1-F6EECF244321}">
                <p14:modId xmlns:p14="http://schemas.microsoft.com/office/powerpoint/2010/main" val="3681367601"/>
              </p:ext>
            </p:extLst>
          </p:nvPr>
        </p:nvGraphicFramePr>
        <p:xfrm>
          <a:off x="4067945" y="4365104"/>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79645907"/>
              </p:ext>
            </p:extLst>
          </p:nvPr>
        </p:nvGraphicFramePr>
        <p:xfrm>
          <a:off x="4067944" y="3293301"/>
          <a:ext cx="3384376"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グラフ 94"/>
          <p:cNvGraphicFramePr>
            <a:graphicFrameLocks/>
          </p:cNvGraphicFramePr>
          <p:nvPr>
            <p:extLst>
              <p:ext uri="{D42A27DB-BD31-4B8C-83A1-F6EECF244321}">
                <p14:modId xmlns:p14="http://schemas.microsoft.com/office/powerpoint/2010/main" val="2536006945"/>
              </p:ext>
            </p:extLst>
          </p:nvPr>
        </p:nvGraphicFramePr>
        <p:xfrm>
          <a:off x="4067943" y="5517232"/>
          <a:ext cx="3456385"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グラフ 95"/>
          <p:cNvGraphicFramePr>
            <a:graphicFrameLocks/>
          </p:cNvGraphicFramePr>
          <p:nvPr>
            <p:extLst>
              <p:ext uri="{D42A27DB-BD31-4B8C-83A1-F6EECF244321}">
                <p14:modId xmlns:p14="http://schemas.microsoft.com/office/powerpoint/2010/main" val="1749589690"/>
              </p:ext>
            </p:extLst>
          </p:nvPr>
        </p:nvGraphicFramePr>
        <p:xfrm>
          <a:off x="6228184" y="2276872"/>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グラフ 96"/>
          <p:cNvGraphicFramePr>
            <a:graphicFrameLocks/>
          </p:cNvGraphicFramePr>
          <p:nvPr>
            <p:extLst>
              <p:ext uri="{D42A27DB-BD31-4B8C-83A1-F6EECF244321}">
                <p14:modId xmlns:p14="http://schemas.microsoft.com/office/powerpoint/2010/main" val="3549323725"/>
              </p:ext>
            </p:extLst>
          </p:nvPr>
        </p:nvGraphicFramePr>
        <p:xfrm>
          <a:off x="6228184" y="4365104"/>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グラフ 97"/>
          <p:cNvGraphicFramePr>
            <a:graphicFrameLocks/>
          </p:cNvGraphicFramePr>
          <p:nvPr>
            <p:extLst>
              <p:ext uri="{D42A27DB-BD31-4B8C-83A1-F6EECF244321}">
                <p14:modId xmlns:p14="http://schemas.microsoft.com/office/powerpoint/2010/main" val="2407571448"/>
              </p:ext>
            </p:extLst>
          </p:nvPr>
        </p:nvGraphicFramePr>
        <p:xfrm>
          <a:off x="6228184" y="3319698"/>
          <a:ext cx="36004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9" name="グラフ 98"/>
          <p:cNvGraphicFramePr>
            <a:graphicFrameLocks/>
          </p:cNvGraphicFramePr>
          <p:nvPr>
            <p:extLst>
              <p:ext uri="{D42A27DB-BD31-4B8C-83A1-F6EECF244321}">
                <p14:modId xmlns:p14="http://schemas.microsoft.com/office/powerpoint/2010/main" val="1322421013"/>
              </p:ext>
            </p:extLst>
          </p:nvPr>
        </p:nvGraphicFramePr>
        <p:xfrm>
          <a:off x="6300192" y="5517232"/>
          <a:ext cx="3528392" cy="1260000"/>
        </p:xfrm>
        <a:graphic>
          <a:graphicData uri="http://schemas.openxmlformats.org/drawingml/2006/chart">
            <c:chart xmlns:c="http://schemas.openxmlformats.org/drawingml/2006/chart" xmlns:r="http://schemas.openxmlformats.org/officeDocument/2006/relationships" r:id="rId10"/>
          </a:graphicData>
        </a:graphic>
      </p:graphicFrame>
      <p:sp>
        <p:nvSpPr>
          <p:cNvPr id="100" name="正方形/長方形 99"/>
          <p:cNvSpPr/>
          <p:nvPr/>
        </p:nvSpPr>
        <p:spPr>
          <a:xfrm>
            <a:off x="442798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660232"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427984"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660232"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427984"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660232"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427984"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9629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355976"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88224"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427984"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88224"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35597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88224"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35597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88224"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44624"/>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446783"/>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279879" y="1951609"/>
            <a:ext cx="4508146"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1950839"/>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888011" y="1439565"/>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３月）から抜粋）</a:t>
            </a:r>
          </a:p>
        </p:txBody>
      </p:sp>
      <p:sp>
        <p:nvSpPr>
          <p:cNvPr id="96" name="テキスト ボックス 61"/>
          <p:cNvSpPr txBox="1">
            <a:spLocks noChangeArrowheads="1"/>
          </p:cNvSpPr>
          <p:nvPr/>
        </p:nvSpPr>
        <p:spPr bwMode="auto">
          <a:xfrm>
            <a:off x="279878" y="3607023"/>
            <a:ext cx="450814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607023"/>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211960"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476671"/>
            <a:ext cx="8612602"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72514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1" y="188640"/>
            <a:ext cx="3995936"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836712"/>
            <a:ext cx="8424936" cy="388843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15984" y="5085240"/>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16384" y="5085240"/>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16016" y="5805264"/>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15616" y="5805264"/>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43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10060</Words>
  <Application>Microsoft Office PowerPoint</Application>
  <PresentationFormat>画面に合わせる (4:3)</PresentationFormat>
  <Paragraphs>2471</Paragraphs>
  <Slides>56</Slides>
  <Notes>52</Notes>
  <HiddenSlides>0</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2019-08-21T04:45:36Z</dcterms:created>
  <dcterms:modified xsi:type="dcterms:W3CDTF">2019-08-21T04:46:13Z</dcterms:modified>
</cp:coreProperties>
</file>