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73" autoAdjust="0"/>
    <p:restoredTop sz="96552" autoAdjust="0"/>
  </p:normalViewPr>
  <p:slideViewPr>
    <p:cSldViewPr showGuides="1">
      <p:cViewPr>
        <p:scale>
          <a:sx n="90" d="100"/>
          <a:sy n="90" d="100"/>
        </p:scale>
        <p:origin x="-1188" y="-90"/>
      </p:cViewPr>
      <p:guideLst>
        <p:guide orient="horz" pos="338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783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53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78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82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121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2016/5/20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909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2016/5/20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5929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2016/5/20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301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2016/5/20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885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2016/5/20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601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2016/5/20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162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686D8-8E36-47D9-90A8-258E6A26DB92}" type="datetimeFigureOut">
              <a:rPr kumimoji="1" lang="ja-JP" altLang="en-US" smtClean="0"/>
              <a:t>2016/5/20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21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106933" y="1988841"/>
            <a:ext cx="8940844" cy="482453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これからの検討</a:t>
            </a:r>
            <a:r>
              <a:rPr lang="en-US" altLang="ja-JP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上記の「概念」をもとに、具体的に副首都に求められる機能や必要な仕組みを</a:t>
            </a:r>
            <a:r>
              <a:rPr lang="en-US" altLang="ja-JP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TF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（タスクフォース）で検討</a:t>
            </a:r>
            <a:endParaRPr lang="en-US" altLang="ja-JP" sz="13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047642"/>
              </p:ext>
            </p:extLst>
          </p:nvPr>
        </p:nvGraphicFramePr>
        <p:xfrm>
          <a:off x="274637" y="5301209"/>
          <a:ext cx="8644277" cy="145951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076923"/>
                <a:gridCol w="2016224"/>
                <a:gridCol w="2160240"/>
                <a:gridCol w="2390890"/>
              </a:tblGrid>
              <a:tr h="2160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月～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18519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6" name="正方形/長方形 15"/>
          <p:cNvSpPr/>
          <p:nvPr/>
        </p:nvSpPr>
        <p:spPr>
          <a:xfrm>
            <a:off x="107504" y="359952"/>
            <a:ext cx="8940273" cy="155687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これまでの検討</a:t>
            </a:r>
            <a:r>
              <a:rPr lang="en-US" altLang="ja-JP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H28.4.19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の第３回副首都推進本部会議で「副首都の概念」をとりまとめ</a:t>
            </a:r>
            <a:endParaRPr lang="en-US" altLang="ja-JP" sz="13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ja-JP" altLang="en-US" sz="12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■ 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副首都・大阪の意義　　</a:t>
            </a:r>
            <a:r>
              <a:rPr lang="ja-JP" altLang="en-US" sz="13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　　　　　　　　　　　　　　　　　　　■ </a:t>
            </a:r>
            <a:r>
              <a:rPr lang="ja-JP" altLang="en-US" sz="13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副首都・大阪が果たすべき役割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　　　　　　　　　　　　　　　　　</a:t>
            </a:r>
            <a:endParaRPr lang="en-US" altLang="ja-JP" sz="13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「</a:t>
            </a:r>
            <a:r>
              <a:rPr lang="ja-JP" altLang="en-US" sz="13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大阪から日本を変える、大阪から世界へ発信する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」</a:t>
            </a:r>
            <a:r>
              <a:rPr lang="en-US" altLang="ja-JP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			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（１）西日本の首都</a:t>
            </a:r>
            <a:endParaRPr lang="en-US" altLang="ja-JP" sz="12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東京</a:t>
            </a:r>
            <a:r>
              <a:rPr lang="ja-JP" altLang="en-US" sz="12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を頂点とするピラミッド型の国土構造・社会構造・価値観を大きく転換</a:t>
            </a: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し、わが国が抱える</a:t>
            </a:r>
            <a:r>
              <a:rPr lang="en-US" altLang="ja-JP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	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（２）首都機能のバックアップ拠点</a:t>
            </a:r>
            <a:endParaRPr lang="en-US" altLang="ja-JP" sz="12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社会課題を解決する先導役を果たすため、</a:t>
            </a:r>
            <a:r>
              <a:rPr lang="ja-JP" altLang="en-US" sz="1200" b="1" u="sng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東京</a:t>
            </a:r>
            <a:r>
              <a:rPr lang="ja-JP" altLang="en-US" sz="1200" b="1" u="sng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とは異なる個性・新たな価値を</a:t>
            </a:r>
            <a:r>
              <a:rPr lang="ja-JP" altLang="en-US" sz="1200" b="1" u="sng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もって、</a:t>
            </a: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世界</a:t>
            </a:r>
            <a:r>
              <a:rPr lang="en-US" altLang="ja-JP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	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（３）アジアの主要都市</a:t>
            </a:r>
            <a:endParaRPr lang="en-US" altLang="ja-JP" sz="12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で存在感</a:t>
            </a:r>
            <a:r>
              <a:rPr lang="ja-JP" altLang="en-US" sz="12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を発揮</a:t>
            </a: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する</a:t>
            </a:r>
            <a:r>
              <a:rPr lang="ja-JP" altLang="en-US" sz="1200" b="1" u="sng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「東西</a:t>
            </a:r>
            <a:r>
              <a:rPr lang="ja-JP" altLang="en-US" sz="1200" b="1" u="sng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二極の</a:t>
            </a:r>
            <a:r>
              <a:rPr lang="ja-JP" altLang="en-US" sz="1200" b="1" u="sng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一極」</a:t>
            </a: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</a:t>
            </a:r>
            <a:r>
              <a:rPr lang="ja-JP" altLang="en-US" sz="12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して</a:t>
            </a: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、平時</a:t>
            </a:r>
            <a:r>
              <a:rPr lang="ja-JP" altLang="en-US" sz="12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にも非常時にも</a:t>
            </a:r>
            <a:r>
              <a:rPr lang="ja-JP" altLang="en-US" sz="1200" b="1" u="sng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日本の未来を支え</a:t>
            </a:r>
            <a:r>
              <a:rPr lang="ja-JP" altLang="en-US" sz="1200" b="1" u="sng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	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（４）民都</a:t>
            </a:r>
            <a:endParaRPr lang="en-US" altLang="ja-JP" sz="12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b="1" u="sng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けん引</a:t>
            </a:r>
            <a:r>
              <a:rPr lang="ja-JP" altLang="en-US" sz="1200" b="1" u="sng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する成長エンジン</a:t>
            </a:r>
            <a:r>
              <a:rPr lang="ja-JP" altLang="en-US" sz="12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の役割を</a:t>
            </a: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果たす</a:t>
            </a:r>
            <a:endParaRPr lang="en-US" altLang="ja-JP" sz="12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3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5125" indent="-365125" fontAlgn="auto">
              <a:spcAft>
                <a:spcPts val="0"/>
              </a:spcAft>
              <a:defRPr/>
            </a:pPr>
            <a:endParaRPr lang="ja-JP" altLang="en-US" sz="13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8929" name="スライド番号プレースホルダー 2"/>
          <p:cNvSpPr txBox="1">
            <a:spLocks/>
          </p:cNvSpPr>
          <p:nvPr/>
        </p:nvSpPr>
        <p:spPr bwMode="auto">
          <a:xfrm>
            <a:off x="16767992" y="7672387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r" eaLnBrk="1" hangingPunct="1"/>
            <a:fld id="{B03581E1-5D36-4316-B34B-27B9D048353D}" type="slidenum">
              <a:rPr lang="ja-JP" altLang="en-US" sz="1600">
                <a:solidFill>
                  <a:srgbClr val="898989"/>
                </a:solidFill>
                <a:latin typeface="HGPｺﾞｼｯｸE" pitchFamily="50" charset="-128"/>
                <a:ea typeface="HGPｺﾞｼｯｸE" pitchFamily="50" charset="-128"/>
              </a:rPr>
              <a:pPr algn="r" eaLnBrk="1" hangingPunct="1"/>
              <a:t>1</a:t>
            </a:fld>
            <a:endParaRPr lang="ja-JP" altLang="en-US" sz="1600">
              <a:solidFill>
                <a:srgbClr val="898989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-6494" y="-1048"/>
            <a:ext cx="9144000" cy="333704"/>
          </a:xfrm>
          <a:prstGeom prst="rect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副首都化に向けた中長期的な取組み方向の当面の検討について</a:t>
            </a:r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151834" y="5085184"/>
            <a:ext cx="2388718" cy="24622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★：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TF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◎：副首都推進本部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34840" y="5805264"/>
            <a:ext cx="1932904" cy="43088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★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副首都推進局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を中心に検討</a:t>
            </a:r>
            <a:endParaRPr kumimoji="1"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項目等のたたき台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を検討</a:t>
            </a:r>
            <a:endParaRPr kumimoji="1"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376034" y="6457235"/>
            <a:ext cx="2592288" cy="261610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★外部の専門家に個別ヒアリング等を実施</a:t>
            </a:r>
            <a:endParaRPr kumimoji="1"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6526705" y="5589240"/>
            <a:ext cx="2340260" cy="261610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TF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の検討状況を本部会議へ報告</a:t>
            </a:r>
            <a:endParaRPr kumimoji="1"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7025596" y="6191726"/>
            <a:ext cx="1656184" cy="261610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◎経済界からの意見聴取</a:t>
            </a:r>
            <a:endParaRPr kumimoji="1"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728697" y="5805264"/>
            <a:ext cx="2138268" cy="43088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副首都化に向けた中長期的な</a:t>
            </a:r>
            <a:endParaRPr kumimoji="1"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取組み方向の中間整理案を提示</a:t>
            </a:r>
            <a:endParaRPr kumimoji="1"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7308304" y="6453336"/>
            <a:ext cx="1656184" cy="261610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議会とのディスカッション</a:t>
            </a:r>
            <a:endParaRPr kumimoji="1"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395536" y="3095671"/>
            <a:ext cx="4282148" cy="1932892"/>
          </a:xfrm>
          <a:prstGeom prst="roundRect">
            <a:avLst>
              <a:gd name="adj" fmla="val 8982"/>
            </a:avLst>
          </a:prstGeom>
          <a:solidFill>
            <a:schemeClr val="bg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</a:pPr>
            <a:endParaRPr lang="en-US" altLang="ja-JP" sz="13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●都市魅力・学術文化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都市格向上、インバウンド、人材集積</a:t>
            </a:r>
            <a:endParaRPr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●情報・メディア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メディア強化、海外発信、イベント開催</a:t>
            </a:r>
            <a:endParaRPr lang="en-US" altLang="ja-JP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●産業・経済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拠点性の向上、イノベーション創出、投資・貿易促進</a:t>
            </a:r>
            <a:endParaRPr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●都市インフラ・防災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際内インフラ強化、ネットワーク強化、首都機能バックアップ</a:t>
            </a:r>
            <a:endParaRPr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など</a:t>
            </a:r>
            <a:endParaRPr lang="en-US" altLang="ja-JP" sz="13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4776712" y="3095671"/>
            <a:ext cx="4047075" cy="1932891"/>
          </a:xfrm>
          <a:prstGeom prst="roundRect">
            <a:avLst>
              <a:gd name="adj" fmla="val 7702"/>
            </a:avLst>
          </a:prstGeom>
          <a:solidFill>
            <a:schemeClr val="bg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ts val="1800"/>
              </a:lnSpc>
            </a:pPr>
            <a:endParaRPr lang="en-US" altLang="ja-JP" sz="12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1800"/>
              </a:lnSpc>
            </a:pP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●地方分権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1800"/>
              </a:lnSpc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</a:t>
            </a: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権限移譲、省庁等移転</a:t>
            </a:r>
            <a:endParaRPr lang="en-US" altLang="ja-JP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1800"/>
              </a:lnSpc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行政連携のあり方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18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連携の内容としくみ</a:t>
            </a:r>
            <a:endParaRPr lang="en-US" altLang="ja-JP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1800"/>
              </a:lnSpc>
            </a:pP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民間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活動、公益活動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1800"/>
              </a:lnSpc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</a:t>
            </a: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公民連携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、第</a:t>
            </a: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セクター、フィランソロピー</a:t>
            </a:r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ctr">
              <a:lnSpc>
                <a:spcPts val="1800"/>
              </a:lnSpc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　　　　など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582797" y="5805264"/>
            <a:ext cx="2781291" cy="261610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★関係部局との意見交換など各項目の整理</a:t>
            </a:r>
            <a:endParaRPr kumimoji="1"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右矢印 62"/>
          <p:cNvSpPr/>
          <p:nvPr/>
        </p:nvSpPr>
        <p:spPr>
          <a:xfrm>
            <a:off x="334840" y="5661248"/>
            <a:ext cx="1932904" cy="1820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右矢印 21"/>
          <p:cNvSpPr/>
          <p:nvPr/>
        </p:nvSpPr>
        <p:spPr>
          <a:xfrm>
            <a:off x="334840" y="6296109"/>
            <a:ext cx="6109844" cy="209667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887483" y="2204864"/>
            <a:ext cx="6936304" cy="600164"/>
          </a:xfrm>
          <a:prstGeom prst="rect">
            <a:avLst/>
          </a:prstGeom>
          <a:noFill/>
        </p:spPr>
        <p:txBody>
          <a:bodyPr wrap="square" lIns="36000" rIns="36000" rtlCol="0" anchor="ctr" anchorCtr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・ＴＦは府市の職員で構成（副首都推進局、大阪府政策企画部、大阪市政策企画室など）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・関係部局は個別の検討課題に応じて参画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・特別顧問からは必要に応じて意見・助言をいただく。また検討分野の有識者にも必要に応じて協力を求める。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右矢印 33"/>
          <p:cNvSpPr/>
          <p:nvPr/>
        </p:nvSpPr>
        <p:spPr>
          <a:xfrm>
            <a:off x="2441169" y="5661248"/>
            <a:ext cx="4003515" cy="1809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106933" y="5028563"/>
            <a:ext cx="2849430" cy="29238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■ＴＦの検討スケジュールイメージ</a:t>
            </a:r>
            <a:endParaRPr kumimoji="1" lang="ja-JP" altLang="en-US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129708" y="2636912"/>
            <a:ext cx="2388718" cy="29238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■ＴＦの体制イメージ</a:t>
            </a:r>
            <a:endParaRPr kumimoji="1" lang="ja-JP" altLang="en-US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1362274" y="2951654"/>
            <a:ext cx="2348672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副首都機能面検討</a:t>
            </a:r>
            <a:r>
              <a:rPr lang="en-US" altLang="ja-JP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TF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5625913" y="3001308"/>
            <a:ext cx="2348672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13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副首都制度面</a:t>
            </a:r>
            <a:r>
              <a:rPr lang="ja-JP" altLang="en-US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</a:t>
            </a:r>
            <a:r>
              <a:rPr lang="en-US" altLang="ja-JP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TF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7974585" y="0"/>
            <a:ext cx="1073192" cy="3326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資料２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】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98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2571</TotalTime>
  <Words>213</Words>
  <Application>Microsoft Office PowerPoint</Application>
  <PresentationFormat>画面に合わせる (4:3)</PresentationFormat>
  <Paragraphs>56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彌園　友則</dc:creator>
  <cp:lastModifiedBy>Batchadmin</cp:lastModifiedBy>
  <cp:revision>222</cp:revision>
  <cp:lastPrinted>2016-05-06T06:04:14Z</cp:lastPrinted>
  <dcterms:created xsi:type="dcterms:W3CDTF">2015-12-25T05:23:10Z</dcterms:created>
  <dcterms:modified xsi:type="dcterms:W3CDTF">2016-05-20T09:30:49Z</dcterms:modified>
</cp:coreProperties>
</file>