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856" autoAdjust="0"/>
    <p:restoredTop sz="99820" autoAdjust="0"/>
  </p:normalViewPr>
  <p:slideViewPr>
    <p:cSldViewPr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46E2312E-36C8-483C-BCC5-3EACE0E3DA9E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3ACA3B4E-D68C-405E-A6FE-7E058DB22E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77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A3B4E-D68C-405E-A6FE-7E058DB22EF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31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4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78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7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44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7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24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50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27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27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4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1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0602-CB48-4C64-BE56-36B410099346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82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94902" y="5336020"/>
            <a:ext cx="8926579" cy="1450373"/>
          </a:xfrm>
          <a:prstGeom prst="roundRect">
            <a:avLst>
              <a:gd name="adj" fmla="val 4065"/>
            </a:avLst>
          </a:prstGeom>
          <a:solidFill>
            <a:schemeClr val="accent1">
              <a:lumMod val="40000"/>
              <a:lumOff val="6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67" name="グループ化 66"/>
          <p:cNvGrpSpPr>
            <a:grpSpLocks noChangeAspect="1"/>
          </p:cNvGrpSpPr>
          <p:nvPr/>
        </p:nvGrpSpPr>
        <p:grpSpPr>
          <a:xfrm>
            <a:off x="1619672" y="3933057"/>
            <a:ext cx="1368153" cy="1045560"/>
            <a:chOff x="7326313" y="1492250"/>
            <a:chExt cx="1290637" cy="121443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68" name="Freeform 151"/>
            <p:cNvSpPr>
              <a:spLocks/>
            </p:cNvSpPr>
            <p:nvPr/>
          </p:nvSpPr>
          <p:spPr bwMode="auto">
            <a:xfrm>
              <a:off x="7326313" y="2362200"/>
              <a:ext cx="26987" cy="41275"/>
            </a:xfrm>
            <a:custGeom>
              <a:avLst/>
              <a:gdLst>
                <a:gd name="T0" fmla="*/ 3 w 9"/>
                <a:gd name="T1" fmla="*/ 13 h 14"/>
                <a:gd name="T2" fmla="*/ 6 w 9"/>
                <a:gd name="T3" fmla="*/ 2 h 14"/>
                <a:gd name="T4" fmla="*/ 3 w 9"/>
                <a:gd name="T5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4">
                  <a:moveTo>
                    <a:pt x="3" y="13"/>
                  </a:moveTo>
                  <a:cubicBezTo>
                    <a:pt x="0" y="14"/>
                    <a:pt x="2" y="0"/>
                    <a:pt x="6" y="2"/>
                  </a:cubicBezTo>
                  <a:cubicBezTo>
                    <a:pt x="9" y="4"/>
                    <a:pt x="5" y="13"/>
                    <a:pt x="3" y="13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" name="Freeform 153"/>
            <p:cNvSpPr>
              <a:spLocks/>
            </p:cNvSpPr>
            <p:nvPr/>
          </p:nvSpPr>
          <p:spPr bwMode="auto">
            <a:xfrm>
              <a:off x="8459788" y="1581150"/>
              <a:ext cx="65087" cy="58738"/>
            </a:xfrm>
            <a:custGeom>
              <a:avLst/>
              <a:gdLst>
                <a:gd name="T0" fmla="*/ 2 w 22"/>
                <a:gd name="T1" fmla="*/ 19 h 20"/>
                <a:gd name="T2" fmla="*/ 15 w 22"/>
                <a:gd name="T3" fmla="*/ 1 h 20"/>
                <a:gd name="T4" fmla="*/ 22 w 22"/>
                <a:gd name="T5" fmla="*/ 2 h 20"/>
                <a:gd name="T6" fmla="*/ 2 w 22"/>
                <a:gd name="T7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20">
                  <a:moveTo>
                    <a:pt x="2" y="19"/>
                  </a:moveTo>
                  <a:cubicBezTo>
                    <a:pt x="0" y="17"/>
                    <a:pt x="13" y="2"/>
                    <a:pt x="15" y="1"/>
                  </a:cubicBezTo>
                  <a:cubicBezTo>
                    <a:pt x="16" y="0"/>
                    <a:pt x="22" y="0"/>
                    <a:pt x="22" y="2"/>
                  </a:cubicBezTo>
                  <a:cubicBezTo>
                    <a:pt x="22" y="3"/>
                    <a:pt x="4" y="20"/>
                    <a:pt x="2" y="19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" name="Freeform 154"/>
            <p:cNvSpPr>
              <a:spLocks/>
            </p:cNvSpPr>
            <p:nvPr/>
          </p:nvSpPr>
          <p:spPr bwMode="auto">
            <a:xfrm>
              <a:off x="8555038" y="1520825"/>
              <a:ext cx="61912" cy="60325"/>
            </a:xfrm>
            <a:custGeom>
              <a:avLst/>
              <a:gdLst>
                <a:gd name="T0" fmla="*/ 8 w 21"/>
                <a:gd name="T1" fmla="*/ 18 h 20"/>
                <a:gd name="T2" fmla="*/ 2 w 21"/>
                <a:gd name="T3" fmla="*/ 17 h 20"/>
                <a:gd name="T4" fmla="*/ 19 w 21"/>
                <a:gd name="T5" fmla="*/ 2 h 20"/>
                <a:gd name="T6" fmla="*/ 8 w 21"/>
                <a:gd name="T7" fmla="*/ 1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0">
                  <a:moveTo>
                    <a:pt x="8" y="18"/>
                  </a:moveTo>
                  <a:cubicBezTo>
                    <a:pt x="5" y="19"/>
                    <a:pt x="0" y="20"/>
                    <a:pt x="2" y="17"/>
                  </a:cubicBezTo>
                  <a:cubicBezTo>
                    <a:pt x="3" y="14"/>
                    <a:pt x="18" y="0"/>
                    <a:pt x="19" y="2"/>
                  </a:cubicBezTo>
                  <a:cubicBezTo>
                    <a:pt x="21" y="4"/>
                    <a:pt x="11" y="17"/>
                    <a:pt x="8" y="18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" name="Freeform 155"/>
            <p:cNvSpPr>
              <a:spLocks/>
            </p:cNvSpPr>
            <p:nvPr/>
          </p:nvSpPr>
          <p:spPr bwMode="auto">
            <a:xfrm>
              <a:off x="8070850" y="1492250"/>
              <a:ext cx="403225" cy="333375"/>
            </a:xfrm>
            <a:custGeom>
              <a:avLst/>
              <a:gdLst>
                <a:gd name="T0" fmla="*/ 130 w 137"/>
                <a:gd name="T1" fmla="*/ 65 h 113"/>
                <a:gd name="T2" fmla="*/ 121 w 137"/>
                <a:gd name="T3" fmla="*/ 70 h 113"/>
                <a:gd name="T4" fmla="*/ 114 w 137"/>
                <a:gd name="T5" fmla="*/ 70 h 113"/>
                <a:gd name="T6" fmla="*/ 109 w 137"/>
                <a:gd name="T7" fmla="*/ 71 h 113"/>
                <a:gd name="T8" fmla="*/ 102 w 137"/>
                <a:gd name="T9" fmla="*/ 71 h 113"/>
                <a:gd name="T10" fmla="*/ 84 w 137"/>
                <a:gd name="T11" fmla="*/ 89 h 113"/>
                <a:gd name="T12" fmla="*/ 79 w 137"/>
                <a:gd name="T13" fmla="*/ 100 h 113"/>
                <a:gd name="T14" fmla="*/ 58 w 137"/>
                <a:gd name="T15" fmla="*/ 89 h 113"/>
                <a:gd name="T16" fmla="*/ 46 w 137"/>
                <a:gd name="T17" fmla="*/ 82 h 113"/>
                <a:gd name="T18" fmla="*/ 35 w 137"/>
                <a:gd name="T19" fmla="*/ 86 h 113"/>
                <a:gd name="T20" fmla="*/ 27 w 137"/>
                <a:gd name="T21" fmla="*/ 89 h 113"/>
                <a:gd name="T22" fmla="*/ 19 w 137"/>
                <a:gd name="T23" fmla="*/ 83 h 113"/>
                <a:gd name="T24" fmla="*/ 12 w 137"/>
                <a:gd name="T25" fmla="*/ 90 h 113"/>
                <a:gd name="T26" fmla="*/ 19 w 137"/>
                <a:gd name="T27" fmla="*/ 95 h 113"/>
                <a:gd name="T28" fmla="*/ 30 w 137"/>
                <a:gd name="T29" fmla="*/ 104 h 113"/>
                <a:gd name="T30" fmla="*/ 20 w 137"/>
                <a:gd name="T31" fmla="*/ 105 h 113"/>
                <a:gd name="T32" fmla="*/ 7 w 137"/>
                <a:gd name="T33" fmla="*/ 113 h 113"/>
                <a:gd name="T34" fmla="*/ 5 w 137"/>
                <a:gd name="T35" fmla="*/ 106 h 113"/>
                <a:gd name="T36" fmla="*/ 7 w 137"/>
                <a:gd name="T37" fmla="*/ 98 h 113"/>
                <a:gd name="T38" fmla="*/ 0 w 137"/>
                <a:gd name="T39" fmla="*/ 90 h 113"/>
                <a:gd name="T40" fmla="*/ 2 w 137"/>
                <a:gd name="T41" fmla="*/ 80 h 113"/>
                <a:gd name="T42" fmla="*/ 16 w 137"/>
                <a:gd name="T43" fmla="*/ 72 h 113"/>
                <a:gd name="T44" fmla="*/ 14 w 137"/>
                <a:gd name="T45" fmla="*/ 62 h 113"/>
                <a:gd name="T46" fmla="*/ 20 w 137"/>
                <a:gd name="T47" fmla="*/ 61 h 113"/>
                <a:gd name="T48" fmla="*/ 30 w 137"/>
                <a:gd name="T49" fmla="*/ 67 h 113"/>
                <a:gd name="T50" fmla="*/ 36 w 137"/>
                <a:gd name="T51" fmla="*/ 62 h 113"/>
                <a:gd name="T52" fmla="*/ 38 w 137"/>
                <a:gd name="T53" fmla="*/ 48 h 113"/>
                <a:gd name="T54" fmla="*/ 44 w 137"/>
                <a:gd name="T55" fmla="*/ 40 h 113"/>
                <a:gd name="T56" fmla="*/ 47 w 137"/>
                <a:gd name="T57" fmla="*/ 23 h 113"/>
                <a:gd name="T58" fmla="*/ 43 w 137"/>
                <a:gd name="T59" fmla="*/ 11 h 113"/>
                <a:gd name="T60" fmla="*/ 44 w 137"/>
                <a:gd name="T61" fmla="*/ 1 h 113"/>
                <a:gd name="T62" fmla="*/ 53 w 137"/>
                <a:gd name="T63" fmla="*/ 2 h 113"/>
                <a:gd name="T64" fmla="*/ 74 w 137"/>
                <a:gd name="T65" fmla="*/ 27 h 113"/>
                <a:gd name="T66" fmla="*/ 100 w 137"/>
                <a:gd name="T67" fmla="*/ 41 h 113"/>
                <a:gd name="T68" fmla="*/ 114 w 137"/>
                <a:gd name="T69" fmla="*/ 45 h 113"/>
                <a:gd name="T70" fmla="*/ 127 w 137"/>
                <a:gd name="T71" fmla="*/ 38 h 113"/>
                <a:gd name="T72" fmla="*/ 125 w 137"/>
                <a:gd name="T73" fmla="*/ 50 h 113"/>
                <a:gd name="T74" fmla="*/ 130 w 137"/>
                <a:gd name="T75" fmla="*/ 59 h 113"/>
                <a:gd name="T76" fmla="*/ 136 w 137"/>
                <a:gd name="T77" fmla="*/ 62 h 113"/>
                <a:gd name="T78" fmla="*/ 130 w 137"/>
                <a:gd name="T79" fmla="*/ 6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7" h="113">
                  <a:moveTo>
                    <a:pt x="130" y="65"/>
                  </a:moveTo>
                  <a:cubicBezTo>
                    <a:pt x="128" y="66"/>
                    <a:pt x="124" y="72"/>
                    <a:pt x="121" y="70"/>
                  </a:cubicBezTo>
                  <a:cubicBezTo>
                    <a:pt x="118" y="69"/>
                    <a:pt x="116" y="69"/>
                    <a:pt x="114" y="70"/>
                  </a:cubicBezTo>
                  <a:cubicBezTo>
                    <a:pt x="113" y="71"/>
                    <a:pt x="112" y="72"/>
                    <a:pt x="109" y="71"/>
                  </a:cubicBezTo>
                  <a:cubicBezTo>
                    <a:pt x="106" y="71"/>
                    <a:pt x="105" y="71"/>
                    <a:pt x="102" y="71"/>
                  </a:cubicBezTo>
                  <a:cubicBezTo>
                    <a:pt x="99" y="72"/>
                    <a:pt x="85" y="86"/>
                    <a:pt x="84" y="89"/>
                  </a:cubicBezTo>
                  <a:cubicBezTo>
                    <a:pt x="82" y="92"/>
                    <a:pt x="82" y="101"/>
                    <a:pt x="79" y="100"/>
                  </a:cubicBezTo>
                  <a:cubicBezTo>
                    <a:pt x="76" y="99"/>
                    <a:pt x="60" y="90"/>
                    <a:pt x="58" y="89"/>
                  </a:cubicBezTo>
                  <a:cubicBezTo>
                    <a:pt x="56" y="87"/>
                    <a:pt x="48" y="82"/>
                    <a:pt x="46" y="82"/>
                  </a:cubicBezTo>
                  <a:cubicBezTo>
                    <a:pt x="44" y="82"/>
                    <a:pt x="39" y="83"/>
                    <a:pt x="35" y="86"/>
                  </a:cubicBezTo>
                  <a:cubicBezTo>
                    <a:pt x="32" y="88"/>
                    <a:pt x="29" y="91"/>
                    <a:pt x="27" y="89"/>
                  </a:cubicBezTo>
                  <a:cubicBezTo>
                    <a:pt x="24" y="87"/>
                    <a:pt x="24" y="82"/>
                    <a:pt x="19" y="83"/>
                  </a:cubicBezTo>
                  <a:cubicBezTo>
                    <a:pt x="14" y="85"/>
                    <a:pt x="10" y="84"/>
                    <a:pt x="12" y="90"/>
                  </a:cubicBezTo>
                  <a:cubicBezTo>
                    <a:pt x="13" y="95"/>
                    <a:pt x="12" y="94"/>
                    <a:pt x="19" y="95"/>
                  </a:cubicBezTo>
                  <a:cubicBezTo>
                    <a:pt x="25" y="97"/>
                    <a:pt x="32" y="101"/>
                    <a:pt x="30" y="104"/>
                  </a:cubicBezTo>
                  <a:cubicBezTo>
                    <a:pt x="27" y="108"/>
                    <a:pt x="22" y="104"/>
                    <a:pt x="20" y="105"/>
                  </a:cubicBezTo>
                  <a:cubicBezTo>
                    <a:pt x="18" y="105"/>
                    <a:pt x="10" y="113"/>
                    <a:pt x="7" y="113"/>
                  </a:cubicBezTo>
                  <a:cubicBezTo>
                    <a:pt x="4" y="113"/>
                    <a:pt x="4" y="108"/>
                    <a:pt x="5" y="106"/>
                  </a:cubicBezTo>
                  <a:cubicBezTo>
                    <a:pt x="6" y="104"/>
                    <a:pt x="11" y="104"/>
                    <a:pt x="7" y="98"/>
                  </a:cubicBezTo>
                  <a:cubicBezTo>
                    <a:pt x="2" y="92"/>
                    <a:pt x="0" y="92"/>
                    <a:pt x="0" y="90"/>
                  </a:cubicBezTo>
                  <a:cubicBezTo>
                    <a:pt x="0" y="88"/>
                    <a:pt x="0" y="81"/>
                    <a:pt x="2" y="80"/>
                  </a:cubicBezTo>
                  <a:cubicBezTo>
                    <a:pt x="5" y="79"/>
                    <a:pt x="17" y="79"/>
                    <a:pt x="16" y="72"/>
                  </a:cubicBezTo>
                  <a:cubicBezTo>
                    <a:pt x="15" y="65"/>
                    <a:pt x="10" y="64"/>
                    <a:pt x="14" y="62"/>
                  </a:cubicBezTo>
                  <a:cubicBezTo>
                    <a:pt x="17" y="60"/>
                    <a:pt x="18" y="60"/>
                    <a:pt x="20" y="61"/>
                  </a:cubicBezTo>
                  <a:cubicBezTo>
                    <a:pt x="23" y="63"/>
                    <a:pt x="25" y="67"/>
                    <a:pt x="30" y="67"/>
                  </a:cubicBezTo>
                  <a:cubicBezTo>
                    <a:pt x="34" y="67"/>
                    <a:pt x="35" y="67"/>
                    <a:pt x="36" y="62"/>
                  </a:cubicBezTo>
                  <a:cubicBezTo>
                    <a:pt x="36" y="57"/>
                    <a:pt x="35" y="51"/>
                    <a:pt x="38" y="48"/>
                  </a:cubicBezTo>
                  <a:cubicBezTo>
                    <a:pt x="41" y="46"/>
                    <a:pt x="44" y="43"/>
                    <a:pt x="44" y="40"/>
                  </a:cubicBezTo>
                  <a:cubicBezTo>
                    <a:pt x="44" y="37"/>
                    <a:pt x="47" y="28"/>
                    <a:pt x="47" y="23"/>
                  </a:cubicBezTo>
                  <a:cubicBezTo>
                    <a:pt x="47" y="18"/>
                    <a:pt x="43" y="16"/>
                    <a:pt x="43" y="11"/>
                  </a:cubicBezTo>
                  <a:cubicBezTo>
                    <a:pt x="43" y="6"/>
                    <a:pt x="40" y="2"/>
                    <a:pt x="44" y="1"/>
                  </a:cubicBezTo>
                  <a:cubicBezTo>
                    <a:pt x="49" y="0"/>
                    <a:pt x="51" y="0"/>
                    <a:pt x="53" y="2"/>
                  </a:cubicBezTo>
                  <a:cubicBezTo>
                    <a:pt x="54" y="4"/>
                    <a:pt x="69" y="24"/>
                    <a:pt x="74" y="27"/>
                  </a:cubicBezTo>
                  <a:cubicBezTo>
                    <a:pt x="79" y="30"/>
                    <a:pt x="97" y="43"/>
                    <a:pt x="100" y="41"/>
                  </a:cubicBezTo>
                  <a:cubicBezTo>
                    <a:pt x="103" y="40"/>
                    <a:pt x="108" y="46"/>
                    <a:pt x="114" y="45"/>
                  </a:cubicBezTo>
                  <a:cubicBezTo>
                    <a:pt x="120" y="44"/>
                    <a:pt x="128" y="36"/>
                    <a:pt x="127" y="38"/>
                  </a:cubicBezTo>
                  <a:cubicBezTo>
                    <a:pt x="126" y="40"/>
                    <a:pt x="124" y="48"/>
                    <a:pt x="125" y="50"/>
                  </a:cubicBezTo>
                  <a:cubicBezTo>
                    <a:pt x="126" y="52"/>
                    <a:pt x="128" y="58"/>
                    <a:pt x="130" y="59"/>
                  </a:cubicBezTo>
                  <a:cubicBezTo>
                    <a:pt x="132" y="59"/>
                    <a:pt x="137" y="61"/>
                    <a:pt x="136" y="62"/>
                  </a:cubicBezTo>
                  <a:cubicBezTo>
                    <a:pt x="135" y="62"/>
                    <a:pt x="132" y="65"/>
                    <a:pt x="130" y="65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" name="Freeform 156"/>
            <p:cNvSpPr>
              <a:spLocks/>
            </p:cNvSpPr>
            <p:nvPr/>
          </p:nvSpPr>
          <p:spPr bwMode="auto">
            <a:xfrm>
              <a:off x="7954963" y="2078038"/>
              <a:ext cx="33337" cy="44450"/>
            </a:xfrm>
            <a:custGeom>
              <a:avLst/>
              <a:gdLst>
                <a:gd name="T0" fmla="*/ 6 w 11"/>
                <a:gd name="T1" fmla="*/ 15 h 15"/>
                <a:gd name="T2" fmla="*/ 3 w 11"/>
                <a:gd name="T3" fmla="*/ 9 h 15"/>
                <a:gd name="T4" fmla="*/ 2 w 11"/>
                <a:gd name="T5" fmla="*/ 5 h 15"/>
                <a:gd name="T6" fmla="*/ 7 w 11"/>
                <a:gd name="T7" fmla="*/ 1 h 15"/>
                <a:gd name="T8" fmla="*/ 7 w 11"/>
                <a:gd name="T9" fmla="*/ 9 h 15"/>
                <a:gd name="T10" fmla="*/ 6 w 11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5">
                  <a:moveTo>
                    <a:pt x="6" y="15"/>
                  </a:moveTo>
                  <a:cubicBezTo>
                    <a:pt x="5" y="15"/>
                    <a:pt x="5" y="10"/>
                    <a:pt x="3" y="9"/>
                  </a:cubicBezTo>
                  <a:cubicBezTo>
                    <a:pt x="1" y="8"/>
                    <a:pt x="0" y="7"/>
                    <a:pt x="2" y="5"/>
                  </a:cubicBezTo>
                  <a:cubicBezTo>
                    <a:pt x="4" y="4"/>
                    <a:pt x="7" y="0"/>
                    <a:pt x="7" y="1"/>
                  </a:cubicBezTo>
                  <a:cubicBezTo>
                    <a:pt x="7" y="3"/>
                    <a:pt x="6" y="9"/>
                    <a:pt x="7" y="9"/>
                  </a:cubicBezTo>
                  <a:cubicBezTo>
                    <a:pt x="9" y="9"/>
                    <a:pt x="11" y="12"/>
                    <a:pt x="6" y="15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4" name="Freeform 157"/>
            <p:cNvSpPr>
              <a:spLocks/>
            </p:cNvSpPr>
            <p:nvPr/>
          </p:nvSpPr>
          <p:spPr bwMode="auto">
            <a:xfrm>
              <a:off x="7408863" y="2686050"/>
              <a:ext cx="20637" cy="20638"/>
            </a:xfrm>
            <a:custGeom>
              <a:avLst/>
              <a:gdLst>
                <a:gd name="T0" fmla="*/ 3 w 7"/>
                <a:gd name="T1" fmla="*/ 7 h 7"/>
                <a:gd name="T2" fmla="*/ 3 w 7"/>
                <a:gd name="T3" fmla="*/ 1 h 7"/>
                <a:gd name="T4" fmla="*/ 3 w 7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7">
                  <a:moveTo>
                    <a:pt x="3" y="7"/>
                  </a:moveTo>
                  <a:cubicBezTo>
                    <a:pt x="2" y="7"/>
                    <a:pt x="0" y="2"/>
                    <a:pt x="3" y="1"/>
                  </a:cubicBezTo>
                  <a:cubicBezTo>
                    <a:pt x="7" y="0"/>
                    <a:pt x="5" y="7"/>
                    <a:pt x="3" y="7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" name="Freeform 158"/>
            <p:cNvSpPr>
              <a:spLocks/>
            </p:cNvSpPr>
            <p:nvPr/>
          </p:nvSpPr>
          <p:spPr bwMode="auto">
            <a:xfrm>
              <a:off x="7443788" y="2663825"/>
              <a:ext cx="19050" cy="25400"/>
            </a:xfrm>
            <a:custGeom>
              <a:avLst/>
              <a:gdLst>
                <a:gd name="T0" fmla="*/ 2 w 6"/>
                <a:gd name="T1" fmla="*/ 9 h 9"/>
                <a:gd name="T2" fmla="*/ 4 w 6"/>
                <a:gd name="T3" fmla="*/ 1 h 9"/>
                <a:gd name="T4" fmla="*/ 2 w 6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9">
                  <a:moveTo>
                    <a:pt x="2" y="9"/>
                  </a:moveTo>
                  <a:cubicBezTo>
                    <a:pt x="0" y="9"/>
                    <a:pt x="2" y="1"/>
                    <a:pt x="4" y="1"/>
                  </a:cubicBezTo>
                  <a:cubicBezTo>
                    <a:pt x="6" y="0"/>
                    <a:pt x="5" y="9"/>
                    <a:pt x="2" y="9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" name="Freeform 161"/>
            <p:cNvSpPr>
              <a:spLocks/>
            </p:cNvSpPr>
            <p:nvPr/>
          </p:nvSpPr>
          <p:spPr bwMode="auto">
            <a:xfrm>
              <a:off x="7446963" y="1828800"/>
              <a:ext cx="776287" cy="633413"/>
            </a:xfrm>
            <a:custGeom>
              <a:avLst/>
              <a:gdLst>
                <a:gd name="T0" fmla="*/ 247 w 263"/>
                <a:gd name="T1" fmla="*/ 5 h 214"/>
                <a:gd name="T2" fmla="*/ 257 w 263"/>
                <a:gd name="T3" fmla="*/ 35 h 214"/>
                <a:gd name="T4" fmla="*/ 256 w 263"/>
                <a:gd name="T5" fmla="*/ 68 h 214"/>
                <a:gd name="T6" fmla="*/ 248 w 263"/>
                <a:gd name="T7" fmla="*/ 85 h 214"/>
                <a:gd name="T8" fmla="*/ 236 w 263"/>
                <a:gd name="T9" fmla="*/ 98 h 214"/>
                <a:gd name="T10" fmla="*/ 231 w 263"/>
                <a:gd name="T11" fmla="*/ 129 h 214"/>
                <a:gd name="T12" fmla="*/ 232 w 263"/>
                <a:gd name="T13" fmla="*/ 155 h 214"/>
                <a:gd name="T14" fmla="*/ 211 w 263"/>
                <a:gd name="T15" fmla="*/ 175 h 214"/>
                <a:gd name="T16" fmla="*/ 214 w 263"/>
                <a:gd name="T17" fmla="*/ 157 h 214"/>
                <a:gd name="T18" fmla="*/ 207 w 263"/>
                <a:gd name="T19" fmla="*/ 167 h 214"/>
                <a:gd name="T20" fmla="*/ 192 w 263"/>
                <a:gd name="T21" fmla="*/ 171 h 214"/>
                <a:gd name="T22" fmla="*/ 183 w 263"/>
                <a:gd name="T23" fmla="*/ 170 h 214"/>
                <a:gd name="T24" fmla="*/ 157 w 263"/>
                <a:gd name="T25" fmla="*/ 182 h 214"/>
                <a:gd name="T26" fmla="*/ 145 w 263"/>
                <a:gd name="T27" fmla="*/ 178 h 214"/>
                <a:gd name="T28" fmla="*/ 136 w 263"/>
                <a:gd name="T29" fmla="*/ 181 h 214"/>
                <a:gd name="T30" fmla="*/ 129 w 263"/>
                <a:gd name="T31" fmla="*/ 194 h 214"/>
                <a:gd name="T32" fmla="*/ 113 w 263"/>
                <a:gd name="T33" fmla="*/ 213 h 214"/>
                <a:gd name="T34" fmla="*/ 100 w 263"/>
                <a:gd name="T35" fmla="*/ 194 h 214"/>
                <a:gd name="T36" fmla="*/ 101 w 263"/>
                <a:gd name="T37" fmla="*/ 182 h 214"/>
                <a:gd name="T38" fmla="*/ 82 w 263"/>
                <a:gd name="T39" fmla="*/ 179 h 214"/>
                <a:gd name="T40" fmla="*/ 57 w 263"/>
                <a:gd name="T41" fmla="*/ 188 h 214"/>
                <a:gd name="T42" fmla="*/ 40 w 263"/>
                <a:gd name="T43" fmla="*/ 193 h 214"/>
                <a:gd name="T44" fmla="*/ 31 w 263"/>
                <a:gd name="T45" fmla="*/ 196 h 214"/>
                <a:gd name="T46" fmla="*/ 18 w 263"/>
                <a:gd name="T47" fmla="*/ 197 h 214"/>
                <a:gd name="T48" fmla="*/ 4 w 263"/>
                <a:gd name="T49" fmla="*/ 190 h 214"/>
                <a:gd name="T50" fmla="*/ 25 w 263"/>
                <a:gd name="T51" fmla="*/ 176 h 214"/>
                <a:gd name="T52" fmla="*/ 70 w 263"/>
                <a:gd name="T53" fmla="*/ 162 h 214"/>
                <a:gd name="T54" fmla="*/ 99 w 263"/>
                <a:gd name="T55" fmla="*/ 154 h 214"/>
                <a:gd name="T56" fmla="*/ 119 w 263"/>
                <a:gd name="T57" fmla="*/ 154 h 214"/>
                <a:gd name="T58" fmla="*/ 136 w 263"/>
                <a:gd name="T59" fmla="*/ 128 h 214"/>
                <a:gd name="T60" fmla="*/ 139 w 263"/>
                <a:gd name="T61" fmla="*/ 108 h 214"/>
                <a:gd name="T62" fmla="*/ 143 w 263"/>
                <a:gd name="T63" fmla="*/ 120 h 214"/>
                <a:gd name="T64" fmla="*/ 163 w 263"/>
                <a:gd name="T65" fmla="*/ 115 h 214"/>
                <a:gd name="T66" fmla="*/ 192 w 263"/>
                <a:gd name="T67" fmla="*/ 96 h 214"/>
                <a:gd name="T68" fmla="*/ 213 w 263"/>
                <a:gd name="T69" fmla="*/ 64 h 214"/>
                <a:gd name="T70" fmla="*/ 209 w 263"/>
                <a:gd name="T71" fmla="*/ 41 h 214"/>
                <a:gd name="T72" fmla="*/ 213 w 263"/>
                <a:gd name="T73" fmla="*/ 23 h 214"/>
                <a:gd name="T74" fmla="*/ 224 w 263"/>
                <a:gd name="T75" fmla="*/ 7 h 214"/>
                <a:gd name="T76" fmla="*/ 232 w 263"/>
                <a:gd name="T77" fmla="*/ 19 h 214"/>
                <a:gd name="T78" fmla="*/ 242 w 263"/>
                <a:gd name="T79" fmla="*/ 17 h 214"/>
                <a:gd name="T80" fmla="*/ 236 w 263"/>
                <a:gd name="T81" fmla="*/ 8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3" h="214">
                  <a:moveTo>
                    <a:pt x="237" y="0"/>
                  </a:moveTo>
                  <a:cubicBezTo>
                    <a:pt x="242" y="0"/>
                    <a:pt x="247" y="4"/>
                    <a:pt x="247" y="5"/>
                  </a:cubicBezTo>
                  <a:cubicBezTo>
                    <a:pt x="247" y="6"/>
                    <a:pt x="247" y="16"/>
                    <a:pt x="249" y="20"/>
                  </a:cubicBezTo>
                  <a:cubicBezTo>
                    <a:pt x="252" y="23"/>
                    <a:pt x="254" y="31"/>
                    <a:pt x="257" y="35"/>
                  </a:cubicBezTo>
                  <a:cubicBezTo>
                    <a:pt x="260" y="39"/>
                    <a:pt x="263" y="51"/>
                    <a:pt x="263" y="53"/>
                  </a:cubicBezTo>
                  <a:cubicBezTo>
                    <a:pt x="263" y="55"/>
                    <a:pt x="259" y="67"/>
                    <a:pt x="256" y="68"/>
                  </a:cubicBezTo>
                  <a:cubicBezTo>
                    <a:pt x="253" y="70"/>
                    <a:pt x="252" y="72"/>
                    <a:pt x="251" y="74"/>
                  </a:cubicBezTo>
                  <a:cubicBezTo>
                    <a:pt x="251" y="77"/>
                    <a:pt x="250" y="85"/>
                    <a:pt x="248" y="85"/>
                  </a:cubicBezTo>
                  <a:cubicBezTo>
                    <a:pt x="247" y="85"/>
                    <a:pt x="245" y="84"/>
                    <a:pt x="241" y="86"/>
                  </a:cubicBezTo>
                  <a:cubicBezTo>
                    <a:pt x="238" y="88"/>
                    <a:pt x="235" y="94"/>
                    <a:pt x="236" y="98"/>
                  </a:cubicBezTo>
                  <a:cubicBezTo>
                    <a:pt x="237" y="102"/>
                    <a:pt x="238" y="108"/>
                    <a:pt x="237" y="114"/>
                  </a:cubicBezTo>
                  <a:cubicBezTo>
                    <a:pt x="236" y="121"/>
                    <a:pt x="233" y="126"/>
                    <a:pt x="231" y="129"/>
                  </a:cubicBezTo>
                  <a:cubicBezTo>
                    <a:pt x="228" y="131"/>
                    <a:pt x="227" y="138"/>
                    <a:pt x="229" y="144"/>
                  </a:cubicBezTo>
                  <a:cubicBezTo>
                    <a:pt x="230" y="149"/>
                    <a:pt x="235" y="154"/>
                    <a:pt x="232" y="155"/>
                  </a:cubicBezTo>
                  <a:cubicBezTo>
                    <a:pt x="230" y="155"/>
                    <a:pt x="227" y="160"/>
                    <a:pt x="226" y="163"/>
                  </a:cubicBezTo>
                  <a:cubicBezTo>
                    <a:pt x="226" y="166"/>
                    <a:pt x="212" y="179"/>
                    <a:pt x="211" y="175"/>
                  </a:cubicBezTo>
                  <a:cubicBezTo>
                    <a:pt x="210" y="172"/>
                    <a:pt x="211" y="166"/>
                    <a:pt x="213" y="164"/>
                  </a:cubicBezTo>
                  <a:cubicBezTo>
                    <a:pt x="215" y="162"/>
                    <a:pt x="217" y="158"/>
                    <a:pt x="214" y="157"/>
                  </a:cubicBezTo>
                  <a:cubicBezTo>
                    <a:pt x="211" y="157"/>
                    <a:pt x="207" y="157"/>
                    <a:pt x="208" y="160"/>
                  </a:cubicBezTo>
                  <a:cubicBezTo>
                    <a:pt x="208" y="162"/>
                    <a:pt x="208" y="167"/>
                    <a:pt x="207" y="167"/>
                  </a:cubicBezTo>
                  <a:cubicBezTo>
                    <a:pt x="206" y="167"/>
                    <a:pt x="200" y="161"/>
                    <a:pt x="199" y="161"/>
                  </a:cubicBezTo>
                  <a:cubicBezTo>
                    <a:pt x="198" y="161"/>
                    <a:pt x="192" y="168"/>
                    <a:pt x="192" y="171"/>
                  </a:cubicBezTo>
                  <a:cubicBezTo>
                    <a:pt x="192" y="173"/>
                    <a:pt x="192" y="183"/>
                    <a:pt x="187" y="182"/>
                  </a:cubicBezTo>
                  <a:cubicBezTo>
                    <a:pt x="183" y="181"/>
                    <a:pt x="185" y="169"/>
                    <a:pt x="183" y="170"/>
                  </a:cubicBezTo>
                  <a:cubicBezTo>
                    <a:pt x="181" y="170"/>
                    <a:pt x="170" y="184"/>
                    <a:pt x="168" y="184"/>
                  </a:cubicBezTo>
                  <a:cubicBezTo>
                    <a:pt x="167" y="184"/>
                    <a:pt x="161" y="183"/>
                    <a:pt x="157" y="182"/>
                  </a:cubicBezTo>
                  <a:cubicBezTo>
                    <a:pt x="153" y="182"/>
                    <a:pt x="149" y="187"/>
                    <a:pt x="148" y="184"/>
                  </a:cubicBezTo>
                  <a:cubicBezTo>
                    <a:pt x="146" y="181"/>
                    <a:pt x="147" y="180"/>
                    <a:pt x="145" y="178"/>
                  </a:cubicBezTo>
                  <a:cubicBezTo>
                    <a:pt x="143" y="176"/>
                    <a:pt x="142" y="173"/>
                    <a:pt x="140" y="174"/>
                  </a:cubicBezTo>
                  <a:cubicBezTo>
                    <a:pt x="139" y="174"/>
                    <a:pt x="134" y="179"/>
                    <a:pt x="136" y="181"/>
                  </a:cubicBezTo>
                  <a:cubicBezTo>
                    <a:pt x="138" y="184"/>
                    <a:pt x="141" y="187"/>
                    <a:pt x="140" y="189"/>
                  </a:cubicBezTo>
                  <a:cubicBezTo>
                    <a:pt x="139" y="191"/>
                    <a:pt x="132" y="191"/>
                    <a:pt x="129" y="194"/>
                  </a:cubicBezTo>
                  <a:cubicBezTo>
                    <a:pt x="127" y="197"/>
                    <a:pt x="119" y="205"/>
                    <a:pt x="118" y="208"/>
                  </a:cubicBezTo>
                  <a:cubicBezTo>
                    <a:pt x="117" y="211"/>
                    <a:pt x="116" y="214"/>
                    <a:pt x="113" y="213"/>
                  </a:cubicBezTo>
                  <a:cubicBezTo>
                    <a:pt x="109" y="212"/>
                    <a:pt x="103" y="206"/>
                    <a:pt x="100" y="203"/>
                  </a:cubicBezTo>
                  <a:cubicBezTo>
                    <a:pt x="97" y="200"/>
                    <a:pt x="99" y="195"/>
                    <a:pt x="100" y="194"/>
                  </a:cubicBezTo>
                  <a:cubicBezTo>
                    <a:pt x="100" y="192"/>
                    <a:pt x="108" y="190"/>
                    <a:pt x="108" y="186"/>
                  </a:cubicBezTo>
                  <a:cubicBezTo>
                    <a:pt x="107" y="182"/>
                    <a:pt x="102" y="182"/>
                    <a:pt x="101" y="182"/>
                  </a:cubicBezTo>
                  <a:cubicBezTo>
                    <a:pt x="100" y="183"/>
                    <a:pt x="96" y="183"/>
                    <a:pt x="94" y="182"/>
                  </a:cubicBezTo>
                  <a:cubicBezTo>
                    <a:pt x="91" y="180"/>
                    <a:pt x="87" y="178"/>
                    <a:pt x="82" y="179"/>
                  </a:cubicBezTo>
                  <a:cubicBezTo>
                    <a:pt x="78" y="181"/>
                    <a:pt x="71" y="186"/>
                    <a:pt x="69" y="186"/>
                  </a:cubicBezTo>
                  <a:cubicBezTo>
                    <a:pt x="66" y="185"/>
                    <a:pt x="59" y="186"/>
                    <a:pt x="57" y="188"/>
                  </a:cubicBezTo>
                  <a:cubicBezTo>
                    <a:pt x="55" y="189"/>
                    <a:pt x="50" y="191"/>
                    <a:pt x="48" y="191"/>
                  </a:cubicBezTo>
                  <a:cubicBezTo>
                    <a:pt x="45" y="191"/>
                    <a:pt x="42" y="195"/>
                    <a:pt x="40" y="193"/>
                  </a:cubicBezTo>
                  <a:cubicBezTo>
                    <a:pt x="37" y="191"/>
                    <a:pt x="35" y="189"/>
                    <a:pt x="34" y="190"/>
                  </a:cubicBezTo>
                  <a:cubicBezTo>
                    <a:pt x="32" y="190"/>
                    <a:pt x="31" y="192"/>
                    <a:pt x="31" y="196"/>
                  </a:cubicBezTo>
                  <a:cubicBezTo>
                    <a:pt x="31" y="200"/>
                    <a:pt x="31" y="205"/>
                    <a:pt x="29" y="203"/>
                  </a:cubicBezTo>
                  <a:cubicBezTo>
                    <a:pt x="26" y="201"/>
                    <a:pt x="19" y="197"/>
                    <a:pt x="18" y="197"/>
                  </a:cubicBezTo>
                  <a:cubicBezTo>
                    <a:pt x="17" y="198"/>
                    <a:pt x="3" y="201"/>
                    <a:pt x="1" y="199"/>
                  </a:cubicBezTo>
                  <a:cubicBezTo>
                    <a:pt x="0" y="197"/>
                    <a:pt x="1" y="192"/>
                    <a:pt x="4" y="190"/>
                  </a:cubicBezTo>
                  <a:cubicBezTo>
                    <a:pt x="6" y="189"/>
                    <a:pt x="10" y="188"/>
                    <a:pt x="13" y="186"/>
                  </a:cubicBezTo>
                  <a:cubicBezTo>
                    <a:pt x="16" y="183"/>
                    <a:pt x="19" y="177"/>
                    <a:pt x="25" y="176"/>
                  </a:cubicBezTo>
                  <a:cubicBezTo>
                    <a:pt x="31" y="175"/>
                    <a:pt x="46" y="157"/>
                    <a:pt x="52" y="158"/>
                  </a:cubicBezTo>
                  <a:cubicBezTo>
                    <a:pt x="58" y="159"/>
                    <a:pt x="65" y="164"/>
                    <a:pt x="70" y="162"/>
                  </a:cubicBezTo>
                  <a:cubicBezTo>
                    <a:pt x="75" y="160"/>
                    <a:pt x="81" y="158"/>
                    <a:pt x="88" y="157"/>
                  </a:cubicBezTo>
                  <a:cubicBezTo>
                    <a:pt x="94" y="156"/>
                    <a:pt x="97" y="152"/>
                    <a:pt x="99" y="154"/>
                  </a:cubicBezTo>
                  <a:cubicBezTo>
                    <a:pt x="101" y="156"/>
                    <a:pt x="102" y="163"/>
                    <a:pt x="106" y="162"/>
                  </a:cubicBezTo>
                  <a:cubicBezTo>
                    <a:pt x="110" y="161"/>
                    <a:pt x="117" y="157"/>
                    <a:pt x="119" y="154"/>
                  </a:cubicBezTo>
                  <a:cubicBezTo>
                    <a:pt x="120" y="151"/>
                    <a:pt x="120" y="144"/>
                    <a:pt x="122" y="142"/>
                  </a:cubicBezTo>
                  <a:cubicBezTo>
                    <a:pt x="124" y="140"/>
                    <a:pt x="136" y="131"/>
                    <a:pt x="136" y="128"/>
                  </a:cubicBezTo>
                  <a:cubicBezTo>
                    <a:pt x="136" y="125"/>
                    <a:pt x="135" y="117"/>
                    <a:pt x="136" y="114"/>
                  </a:cubicBezTo>
                  <a:cubicBezTo>
                    <a:pt x="137" y="111"/>
                    <a:pt x="137" y="108"/>
                    <a:pt x="139" y="108"/>
                  </a:cubicBezTo>
                  <a:cubicBezTo>
                    <a:pt x="142" y="108"/>
                    <a:pt x="147" y="107"/>
                    <a:pt x="146" y="109"/>
                  </a:cubicBezTo>
                  <a:cubicBezTo>
                    <a:pt x="145" y="112"/>
                    <a:pt x="143" y="118"/>
                    <a:pt x="143" y="120"/>
                  </a:cubicBezTo>
                  <a:cubicBezTo>
                    <a:pt x="143" y="121"/>
                    <a:pt x="145" y="128"/>
                    <a:pt x="148" y="127"/>
                  </a:cubicBezTo>
                  <a:cubicBezTo>
                    <a:pt x="151" y="125"/>
                    <a:pt x="159" y="115"/>
                    <a:pt x="163" y="115"/>
                  </a:cubicBezTo>
                  <a:cubicBezTo>
                    <a:pt x="168" y="114"/>
                    <a:pt x="172" y="116"/>
                    <a:pt x="175" y="114"/>
                  </a:cubicBezTo>
                  <a:cubicBezTo>
                    <a:pt x="179" y="113"/>
                    <a:pt x="189" y="97"/>
                    <a:pt x="192" y="96"/>
                  </a:cubicBezTo>
                  <a:cubicBezTo>
                    <a:pt x="194" y="95"/>
                    <a:pt x="199" y="91"/>
                    <a:pt x="200" y="86"/>
                  </a:cubicBezTo>
                  <a:cubicBezTo>
                    <a:pt x="201" y="80"/>
                    <a:pt x="211" y="68"/>
                    <a:pt x="213" y="64"/>
                  </a:cubicBezTo>
                  <a:cubicBezTo>
                    <a:pt x="215" y="61"/>
                    <a:pt x="217" y="52"/>
                    <a:pt x="214" y="48"/>
                  </a:cubicBezTo>
                  <a:cubicBezTo>
                    <a:pt x="211" y="45"/>
                    <a:pt x="208" y="43"/>
                    <a:pt x="209" y="41"/>
                  </a:cubicBezTo>
                  <a:cubicBezTo>
                    <a:pt x="211" y="39"/>
                    <a:pt x="214" y="38"/>
                    <a:pt x="214" y="35"/>
                  </a:cubicBezTo>
                  <a:cubicBezTo>
                    <a:pt x="214" y="33"/>
                    <a:pt x="212" y="26"/>
                    <a:pt x="213" y="23"/>
                  </a:cubicBezTo>
                  <a:cubicBezTo>
                    <a:pt x="214" y="21"/>
                    <a:pt x="222" y="17"/>
                    <a:pt x="222" y="14"/>
                  </a:cubicBezTo>
                  <a:cubicBezTo>
                    <a:pt x="222" y="12"/>
                    <a:pt x="222" y="7"/>
                    <a:pt x="224" y="7"/>
                  </a:cubicBezTo>
                  <a:cubicBezTo>
                    <a:pt x="226" y="6"/>
                    <a:pt x="228" y="6"/>
                    <a:pt x="228" y="9"/>
                  </a:cubicBezTo>
                  <a:cubicBezTo>
                    <a:pt x="228" y="12"/>
                    <a:pt x="230" y="20"/>
                    <a:pt x="232" y="19"/>
                  </a:cubicBezTo>
                  <a:cubicBezTo>
                    <a:pt x="233" y="17"/>
                    <a:pt x="234" y="13"/>
                    <a:pt x="235" y="14"/>
                  </a:cubicBezTo>
                  <a:cubicBezTo>
                    <a:pt x="237" y="15"/>
                    <a:pt x="241" y="19"/>
                    <a:pt x="242" y="17"/>
                  </a:cubicBezTo>
                  <a:cubicBezTo>
                    <a:pt x="242" y="14"/>
                    <a:pt x="243" y="10"/>
                    <a:pt x="242" y="9"/>
                  </a:cubicBezTo>
                  <a:cubicBezTo>
                    <a:pt x="240" y="8"/>
                    <a:pt x="237" y="11"/>
                    <a:pt x="236" y="8"/>
                  </a:cubicBezTo>
                  <a:cubicBezTo>
                    <a:pt x="235" y="5"/>
                    <a:pt x="234" y="0"/>
                    <a:pt x="237" y="0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" name="Freeform 162"/>
            <p:cNvSpPr>
              <a:spLocks/>
            </p:cNvSpPr>
            <p:nvPr/>
          </p:nvSpPr>
          <p:spPr bwMode="auto">
            <a:xfrm>
              <a:off x="7535863" y="2387600"/>
              <a:ext cx="177800" cy="127000"/>
            </a:xfrm>
            <a:custGeom>
              <a:avLst/>
              <a:gdLst>
                <a:gd name="T0" fmla="*/ 57 w 60"/>
                <a:gd name="T1" fmla="*/ 14 h 43"/>
                <a:gd name="T2" fmla="*/ 44 w 60"/>
                <a:gd name="T3" fmla="*/ 28 h 43"/>
                <a:gd name="T4" fmla="*/ 35 w 60"/>
                <a:gd name="T5" fmla="*/ 24 h 43"/>
                <a:gd name="T6" fmla="*/ 24 w 60"/>
                <a:gd name="T7" fmla="*/ 29 h 43"/>
                <a:gd name="T8" fmla="*/ 16 w 60"/>
                <a:gd name="T9" fmla="*/ 43 h 43"/>
                <a:gd name="T10" fmla="*/ 7 w 60"/>
                <a:gd name="T11" fmla="*/ 37 h 43"/>
                <a:gd name="T12" fmla="*/ 6 w 60"/>
                <a:gd name="T13" fmla="*/ 30 h 43"/>
                <a:gd name="T14" fmla="*/ 2 w 60"/>
                <a:gd name="T15" fmla="*/ 24 h 43"/>
                <a:gd name="T16" fmla="*/ 12 w 60"/>
                <a:gd name="T17" fmla="*/ 17 h 43"/>
                <a:gd name="T18" fmla="*/ 17 w 60"/>
                <a:gd name="T19" fmla="*/ 8 h 43"/>
                <a:gd name="T20" fmla="*/ 23 w 60"/>
                <a:gd name="T21" fmla="*/ 11 h 43"/>
                <a:gd name="T22" fmla="*/ 34 w 60"/>
                <a:gd name="T23" fmla="*/ 7 h 43"/>
                <a:gd name="T24" fmla="*/ 42 w 60"/>
                <a:gd name="T25" fmla="*/ 1 h 43"/>
                <a:gd name="T26" fmla="*/ 54 w 60"/>
                <a:gd name="T27" fmla="*/ 5 h 43"/>
                <a:gd name="T28" fmla="*/ 57 w 60"/>
                <a:gd name="T29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0" h="43">
                  <a:moveTo>
                    <a:pt x="57" y="14"/>
                  </a:moveTo>
                  <a:cubicBezTo>
                    <a:pt x="56" y="16"/>
                    <a:pt x="47" y="29"/>
                    <a:pt x="44" y="28"/>
                  </a:cubicBezTo>
                  <a:cubicBezTo>
                    <a:pt x="42" y="27"/>
                    <a:pt x="37" y="23"/>
                    <a:pt x="35" y="24"/>
                  </a:cubicBezTo>
                  <a:cubicBezTo>
                    <a:pt x="34" y="24"/>
                    <a:pt x="25" y="27"/>
                    <a:pt x="24" y="29"/>
                  </a:cubicBezTo>
                  <a:cubicBezTo>
                    <a:pt x="23" y="31"/>
                    <a:pt x="20" y="43"/>
                    <a:pt x="16" y="43"/>
                  </a:cubicBezTo>
                  <a:cubicBezTo>
                    <a:pt x="13" y="43"/>
                    <a:pt x="7" y="39"/>
                    <a:pt x="7" y="37"/>
                  </a:cubicBezTo>
                  <a:cubicBezTo>
                    <a:pt x="7" y="35"/>
                    <a:pt x="9" y="33"/>
                    <a:pt x="6" y="30"/>
                  </a:cubicBezTo>
                  <a:cubicBezTo>
                    <a:pt x="4" y="27"/>
                    <a:pt x="0" y="26"/>
                    <a:pt x="2" y="24"/>
                  </a:cubicBezTo>
                  <a:cubicBezTo>
                    <a:pt x="4" y="22"/>
                    <a:pt x="12" y="20"/>
                    <a:pt x="12" y="17"/>
                  </a:cubicBezTo>
                  <a:cubicBezTo>
                    <a:pt x="12" y="13"/>
                    <a:pt x="13" y="8"/>
                    <a:pt x="17" y="8"/>
                  </a:cubicBezTo>
                  <a:cubicBezTo>
                    <a:pt x="21" y="9"/>
                    <a:pt x="19" y="12"/>
                    <a:pt x="23" y="11"/>
                  </a:cubicBezTo>
                  <a:cubicBezTo>
                    <a:pt x="27" y="10"/>
                    <a:pt x="33" y="11"/>
                    <a:pt x="34" y="7"/>
                  </a:cubicBezTo>
                  <a:cubicBezTo>
                    <a:pt x="34" y="3"/>
                    <a:pt x="38" y="0"/>
                    <a:pt x="42" y="1"/>
                  </a:cubicBezTo>
                  <a:cubicBezTo>
                    <a:pt x="47" y="1"/>
                    <a:pt x="52" y="5"/>
                    <a:pt x="54" y="5"/>
                  </a:cubicBezTo>
                  <a:cubicBezTo>
                    <a:pt x="57" y="5"/>
                    <a:pt x="60" y="9"/>
                    <a:pt x="57" y="14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" name="Freeform 163"/>
            <p:cNvSpPr>
              <a:spLocks/>
            </p:cNvSpPr>
            <p:nvPr/>
          </p:nvSpPr>
          <p:spPr bwMode="auto">
            <a:xfrm>
              <a:off x="7707313" y="2379663"/>
              <a:ext cx="20637" cy="23812"/>
            </a:xfrm>
            <a:custGeom>
              <a:avLst/>
              <a:gdLst>
                <a:gd name="T0" fmla="*/ 3 w 7"/>
                <a:gd name="T1" fmla="*/ 8 h 8"/>
                <a:gd name="T2" fmla="*/ 6 w 7"/>
                <a:gd name="T3" fmla="*/ 0 h 8"/>
                <a:gd name="T4" fmla="*/ 3 w 7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8">
                  <a:moveTo>
                    <a:pt x="3" y="8"/>
                  </a:moveTo>
                  <a:cubicBezTo>
                    <a:pt x="0" y="8"/>
                    <a:pt x="5" y="0"/>
                    <a:pt x="6" y="0"/>
                  </a:cubicBezTo>
                  <a:cubicBezTo>
                    <a:pt x="7" y="0"/>
                    <a:pt x="7" y="8"/>
                    <a:pt x="3" y="8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" name="Freeform 164"/>
            <p:cNvSpPr>
              <a:spLocks/>
            </p:cNvSpPr>
            <p:nvPr/>
          </p:nvSpPr>
          <p:spPr bwMode="auto">
            <a:xfrm>
              <a:off x="7353300" y="2417763"/>
              <a:ext cx="165100" cy="230187"/>
            </a:xfrm>
            <a:custGeom>
              <a:avLst/>
              <a:gdLst>
                <a:gd name="T0" fmla="*/ 54 w 56"/>
                <a:gd name="T1" fmla="*/ 33 h 78"/>
                <a:gd name="T2" fmla="*/ 47 w 56"/>
                <a:gd name="T3" fmla="*/ 43 h 78"/>
                <a:gd name="T4" fmla="*/ 42 w 56"/>
                <a:gd name="T5" fmla="*/ 66 h 78"/>
                <a:gd name="T6" fmla="*/ 35 w 56"/>
                <a:gd name="T7" fmla="*/ 70 h 78"/>
                <a:gd name="T8" fmla="*/ 27 w 56"/>
                <a:gd name="T9" fmla="*/ 77 h 78"/>
                <a:gd name="T10" fmla="*/ 28 w 56"/>
                <a:gd name="T11" fmla="*/ 70 h 78"/>
                <a:gd name="T12" fmla="*/ 26 w 56"/>
                <a:gd name="T13" fmla="*/ 66 h 78"/>
                <a:gd name="T14" fmla="*/ 30 w 56"/>
                <a:gd name="T15" fmla="*/ 63 h 78"/>
                <a:gd name="T16" fmla="*/ 26 w 56"/>
                <a:gd name="T17" fmla="*/ 59 h 78"/>
                <a:gd name="T18" fmla="*/ 22 w 56"/>
                <a:gd name="T19" fmla="*/ 64 h 78"/>
                <a:gd name="T20" fmla="*/ 21 w 56"/>
                <a:gd name="T21" fmla="*/ 71 h 78"/>
                <a:gd name="T22" fmla="*/ 16 w 56"/>
                <a:gd name="T23" fmla="*/ 67 h 78"/>
                <a:gd name="T24" fmla="*/ 16 w 56"/>
                <a:gd name="T25" fmla="*/ 58 h 78"/>
                <a:gd name="T26" fmla="*/ 16 w 56"/>
                <a:gd name="T27" fmla="*/ 49 h 78"/>
                <a:gd name="T28" fmla="*/ 24 w 56"/>
                <a:gd name="T29" fmla="*/ 38 h 78"/>
                <a:gd name="T30" fmla="*/ 24 w 56"/>
                <a:gd name="T31" fmla="*/ 30 h 78"/>
                <a:gd name="T32" fmla="*/ 17 w 56"/>
                <a:gd name="T33" fmla="*/ 23 h 78"/>
                <a:gd name="T34" fmla="*/ 17 w 56"/>
                <a:gd name="T35" fmla="*/ 29 h 78"/>
                <a:gd name="T36" fmla="*/ 18 w 56"/>
                <a:gd name="T37" fmla="*/ 36 h 78"/>
                <a:gd name="T38" fmla="*/ 13 w 56"/>
                <a:gd name="T39" fmla="*/ 32 h 78"/>
                <a:gd name="T40" fmla="*/ 7 w 56"/>
                <a:gd name="T41" fmla="*/ 34 h 78"/>
                <a:gd name="T42" fmla="*/ 5 w 56"/>
                <a:gd name="T43" fmla="*/ 27 h 78"/>
                <a:gd name="T44" fmla="*/ 10 w 56"/>
                <a:gd name="T45" fmla="*/ 29 h 78"/>
                <a:gd name="T46" fmla="*/ 1 w 56"/>
                <a:gd name="T47" fmla="*/ 20 h 78"/>
                <a:gd name="T48" fmla="*/ 7 w 56"/>
                <a:gd name="T49" fmla="*/ 16 h 78"/>
                <a:gd name="T50" fmla="*/ 16 w 56"/>
                <a:gd name="T51" fmla="*/ 10 h 78"/>
                <a:gd name="T52" fmla="*/ 22 w 56"/>
                <a:gd name="T53" fmla="*/ 8 h 78"/>
                <a:gd name="T54" fmla="*/ 28 w 56"/>
                <a:gd name="T55" fmla="*/ 2 h 78"/>
                <a:gd name="T56" fmla="*/ 34 w 56"/>
                <a:gd name="T57" fmla="*/ 7 h 78"/>
                <a:gd name="T58" fmla="*/ 40 w 56"/>
                <a:gd name="T59" fmla="*/ 11 h 78"/>
                <a:gd name="T60" fmla="*/ 51 w 56"/>
                <a:gd name="T61" fmla="*/ 10 h 78"/>
                <a:gd name="T62" fmla="*/ 52 w 56"/>
                <a:gd name="T63" fmla="*/ 17 h 78"/>
                <a:gd name="T64" fmla="*/ 55 w 56"/>
                <a:gd name="T65" fmla="*/ 25 h 78"/>
                <a:gd name="T66" fmla="*/ 54 w 56"/>
                <a:gd name="T67" fmla="*/ 3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6" h="78">
                  <a:moveTo>
                    <a:pt x="54" y="33"/>
                  </a:moveTo>
                  <a:cubicBezTo>
                    <a:pt x="52" y="35"/>
                    <a:pt x="48" y="41"/>
                    <a:pt x="47" y="43"/>
                  </a:cubicBezTo>
                  <a:cubicBezTo>
                    <a:pt x="47" y="46"/>
                    <a:pt x="45" y="66"/>
                    <a:pt x="42" y="66"/>
                  </a:cubicBezTo>
                  <a:cubicBezTo>
                    <a:pt x="38" y="67"/>
                    <a:pt x="37" y="68"/>
                    <a:pt x="35" y="70"/>
                  </a:cubicBezTo>
                  <a:cubicBezTo>
                    <a:pt x="33" y="73"/>
                    <a:pt x="28" y="78"/>
                    <a:pt x="27" y="77"/>
                  </a:cubicBezTo>
                  <a:cubicBezTo>
                    <a:pt x="26" y="76"/>
                    <a:pt x="30" y="71"/>
                    <a:pt x="28" y="70"/>
                  </a:cubicBezTo>
                  <a:cubicBezTo>
                    <a:pt x="26" y="69"/>
                    <a:pt x="24" y="67"/>
                    <a:pt x="26" y="66"/>
                  </a:cubicBezTo>
                  <a:cubicBezTo>
                    <a:pt x="27" y="65"/>
                    <a:pt x="30" y="66"/>
                    <a:pt x="30" y="63"/>
                  </a:cubicBezTo>
                  <a:cubicBezTo>
                    <a:pt x="30" y="61"/>
                    <a:pt x="28" y="59"/>
                    <a:pt x="26" y="59"/>
                  </a:cubicBezTo>
                  <a:cubicBezTo>
                    <a:pt x="24" y="59"/>
                    <a:pt x="22" y="62"/>
                    <a:pt x="22" y="64"/>
                  </a:cubicBezTo>
                  <a:cubicBezTo>
                    <a:pt x="22" y="67"/>
                    <a:pt x="23" y="70"/>
                    <a:pt x="21" y="71"/>
                  </a:cubicBezTo>
                  <a:cubicBezTo>
                    <a:pt x="20" y="71"/>
                    <a:pt x="16" y="70"/>
                    <a:pt x="16" y="67"/>
                  </a:cubicBezTo>
                  <a:cubicBezTo>
                    <a:pt x="17" y="63"/>
                    <a:pt x="17" y="60"/>
                    <a:pt x="16" y="58"/>
                  </a:cubicBezTo>
                  <a:cubicBezTo>
                    <a:pt x="15" y="56"/>
                    <a:pt x="14" y="50"/>
                    <a:pt x="16" y="49"/>
                  </a:cubicBezTo>
                  <a:cubicBezTo>
                    <a:pt x="18" y="48"/>
                    <a:pt x="24" y="41"/>
                    <a:pt x="24" y="38"/>
                  </a:cubicBezTo>
                  <a:cubicBezTo>
                    <a:pt x="24" y="35"/>
                    <a:pt x="25" y="33"/>
                    <a:pt x="24" y="30"/>
                  </a:cubicBezTo>
                  <a:cubicBezTo>
                    <a:pt x="23" y="27"/>
                    <a:pt x="18" y="21"/>
                    <a:pt x="17" y="23"/>
                  </a:cubicBezTo>
                  <a:cubicBezTo>
                    <a:pt x="15" y="24"/>
                    <a:pt x="16" y="26"/>
                    <a:pt x="17" y="29"/>
                  </a:cubicBezTo>
                  <a:cubicBezTo>
                    <a:pt x="19" y="32"/>
                    <a:pt x="20" y="36"/>
                    <a:pt x="18" y="36"/>
                  </a:cubicBezTo>
                  <a:cubicBezTo>
                    <a:pt x="16" y="36"/>
                    <a:pt x="14" y="32"/>
                    <a:pt x="13" y="32"/>
                  </a:cubicBezTo>
                  <a:cubicBezTo>
                    <a:pt x="12" y="32"/>
                    <a:pt x="8" y="35"/>
                    <a:pt x="7" y="34"/>
                  </a:cubicBezTo>
                  <a:cubicBezTo>
                    <a:pt x="6" y="33"/>
                    <a:pt x="2" y="26"/>
                    <a:pt x="5" y="27"/>
                  </a:cubicBezTo>
                  <a:cubicBezTo>
                    <a:pt x="7" y="28"/>
                    <a:pt x="11" y="32"/>
                    <a:pt x="10" y="29"/>
                  </a:cubicBezTo>
                  <a:cubicBezTo>
                    <a:pt x="9" y="25"/>
                    <a:pt x="0" y="22"/>
                    <a:pt x="1" y="20"/>
                  </a:cubicBezTo>
                  <a:cubicBezTo>
                    <a:pt x="2" y="18"/>
                    <a:pt x="3" y="17"/>
                    <a:pt x="7" y="16"/>
                  </a:cubicBezTo>
                  <a:cubicBezTo>
                    <a:pt x="11" y="15"/>
                    <a:pt x="14" y="11"/>
                    <a:pt x="16" y="10"/>
                  </a:cubicBezTo>
                  <a:cubicBezTo>
                    <a:pt x="18" y="8"/>
                    <a:pt x="20" y="10"/>
                    <a:pt x="22" y="8"/>
                  </a:cubicBezTo>
                  <a:cubicBezTo>
                    <a:pt x="24" y="6"/>
                    <a:pt x="23" y="0"/>
                    <a:pt x="28" y="2"/>
                  </a:cubicBezTo>
                  <a:cubicBezTo>
                    <a:pt x="33" y="4"/>
                    <a:pt x="32" y="4"/>
                    <a:pt x="34" y="7"/>
                  </a:cubicBezTo>
                  <a:cubicBezTo>
                    <a:pt x="37" y="10"/>
                    <a:pt x="38" y="12"/>
                    <a:pt x="40" y="11"/>
                  </a:cubicBezTo>
                  <a:cubicBezTo>
                    <a:pt x="43" y="10"/>
                    <a:pt x="50" y="8"/>
                    <a:pt x="51" y="10"/>
                  </a:cubicBezTo>
                  <a:cubicBezTo>
                    <a:pt x="52" y="12"/>
                    <a:pt x="49" y="16"/>
                    <a:pt x="52" y="17"/>
                  </a:cubicBezTo>
                  <a:cubicBezTo>
                    <a:pt x="55" y="18"/>
                    <a:pt x="55" y="24"/>
                    <a:pt x="55" y="25"/>
                  </a:cubicBezTo>
                  <a:cubicBezTo>
                    <a:pt x="55" y="26"/>
                    <a:pt x="56" y="30"/>
                    <a:pt x="54" y="33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sp>
        <p:nvSpPr>
          <p:cNvPr id="73" name="正方形/長方形 72"/>
          <p:cNvSpPr/>
          <p:nvPr/>
        </p:nvSpPr>
        <p:spPr>
          <a:xfrm>
            <a:off x="179512" y="780535"/>
            <a:ext cx="4216965" cy="5604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shade val="50000"/>
                <a:alpha val="9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◆わが国では、戦後の高度成長期から今日まで一貫して東京一極集中が進む。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◆世界では、アジアを中心に新興国が台頭、日本の存在感は低下。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◆政治・行政の面でも依然として、東京が中心・中央集権体制が強い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94902" y="3681029"/>
            <a:ext cx="4405090" cy="1247018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94902" y="413665"/>
            <a:ext cx="4405090" cy="3087343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625248" y="413665"/>
            <a:ext cx="4396234" cy="4520285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94902" y="0"/>
            <a:ext cx="8926580" cy="260648"/>
          </a:xfrm>
          <a:gradFill flip="none" rotWithShape="1">
            <a:gsLst>
              <a:gs pos="0">
                <a:schemeClr val="accent1">
                  <a:lumMod val="33000"/>
                  <a:lumOff val="67000"/>
                </a:schemeClr>
              </a:gs>
              <a:gs pos="50000">
                <a:schemeClr val="accent1">
                  <a:lumMod val="67000"/>
                  <a:lumOff val="33000"/>
                </a:schemeClr>
              </a:gs>
              <a:gs pos="100000">
                <a:schemeClr val="accent1">
                  <a:lumMod val="33000"/>
                  <a:lumOff val="67000"/>
                </a:schemeClr>
              </a:gs>
            </a:gsLst>
            <a:lin ang="0" scaled="1"/>
            <a:tileRect/>
          </a:gradFill>
        </p:spPr>
        <p:txBody>
          <a:bodyPr>
            <a:noAutofit/>
          </a:bodyPr>
          <a:lstStyle/>
          <a:p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の概念（現時点でのとりまとめ）</a:t>
            </a:r>
            <a:endParaRPr kumimoji="1" lang="ja-JP" alt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716017" y="780535"/>
            <a:ext cx="4176463" cy="808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◆大阪は都市インフラが東京に次いで集積する西日本随一の都市。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関西圏として大きな経済規模、豊かな都市基盤、深い歴史、独自性の高い文化。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◆西日本経済の中核都市、西日本のワンストップセンターとしての役割を広げることで、国全体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総合力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と機動性（スピード感）を向上。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◆国機関等拠点の移転や二重化、権限移譲などを進める地域主権、多極分散型社会の先導役。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東京と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並ぶわが国の成長エンジン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として経済中枢機能を高める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716017" y="4138047"/>
            <a:ext cx="4176463" cy="6909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◆大阪では、都市発展に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おいて民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の力が大きな役割を果たしてきた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今日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も特区制度や規制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改革など新たな手法で民間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最大限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発揮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できる環境づくりを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進める。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◆わが国では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・社会的企業・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CSR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など新たな公共の担い手が生まれつつある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では、寄付や社会的投資等を通じた公益活動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が重視される、新た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な時代の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潮流。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◆官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の発想を超える民間のダイナミズム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を社会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の中心に据え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、「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民」主役の社会づくりを大阪から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716017" y="2048603"/>
            <a:ext cx="4176464" cy="660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はわが国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第二の都市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。関西圏でみれば首都圏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に匹敵する厚みのあるストック。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◆災害リスクの低減は、世界から信頼を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得て、投資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や交流の加速を図る上で重要。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日本全体が機能不全に陥らないよう、常日頃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からバックアップ体制の整備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が不可欠。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◆東京との同時被害の恐れが少ない大阪をバックアップ拠点として、平時にも、非常時にも日本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支える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体制を整える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716017" y="3170585"/>
            <a:ext cx="4176463" cy="6904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◆大阪は「アジアの中継都市」をめざし、輸出入や人の流れなどでアジアとのつながりを深めている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また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ライフサイエンス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や新エネルギーなど自らが強みを持つ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集中的取組み。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◆イノベーションにおいてアジア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の成長をけん引する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拠点性は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、日本の存在感向上にも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寄与。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・関西圏が、東京とは異なる個性・新たな価値を創造・発信し、経済的な互恵関係を深め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アジア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の主要都市としての地位確立により、わが国におけるアジアのゲートウェイの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役割を果たす。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560850" y="526465"/>
            <a:ext cx="4556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（１）「西日本の首都」（分都）として、中枢性・拠点性を高める。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563618" y="1609988"/>
            <a:ext cx="447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（２）「首都機能のバックアップ」（重都）として、平時を含めた代替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機能を備える。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563618" y="2708920"/>
            <a:ext cx="4472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（３）「アジアの主要都市」として、東京とは異なる個性・新たな価値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を発信する。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558191" y="3861048"/>
            <a:ext cx="4630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（４）「民都」として、民の力を最大限に活かす都市を実現する。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79513" y="4222807"/>
            <a:ext cx="4216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東京を頂点とするピラミッド型の国土構造・社会構造・価値観を大きく転換し、わが国が抱える社会問題を解決する先導役を果たすため、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東京とは異なる個性・新たな価値観をもって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、世界で存在感を発揮する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「東西二極の一極」として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、平時にも非常時にも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日本の未来を支え、けん引する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成長エンジンの役割を果たす。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63166" y="3861048"/>
            <a:ext cx="4552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大阪から日本を変える。大阪から世界へ発信する。</a:t>
            </a: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</a:p>
        </p:txBody>
      </p:sp>
      <p:sp>
        <p:nvSpPr>
          <p:cNvPr id="58" name="二等辺三角形 57"/>
          <p:cNvSpPr/>
          <p:nvPr/>
        </p:nvSpPr>
        <p:spPr>
          <a:xfrm rot="5400000">
            <a:off x="440889" y="5975934"/>
            <a:ext cx="989413" cy="7200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9" name="二等辺三角形 58"/>
          <p:cNvSpPr/>
          <p:nvPr/>
        </p:nvSpPr>
        <p:spPr>
          <a:xfrm rot="5400000">
            <a:off x="3779910" y="5949282"/>
            <a:ext cx="936104" cy="72005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4901" y="528208"/>
            <a:ext cx="4370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◇わが国の現状　～東京一極集中と日本の存在感の低下～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90500" y="2225659"/>
            <a:ext cx="2021609" cy="11313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これまでの会議の意見（概要）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◆国家間競争ではなく都市間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時代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◆日本の国土を考えたとき、西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拠点として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の大阪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の中枢性の再構築が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◆東京以外の大都市を戦略拠点都市として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育成す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べき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◆地方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分権改革を前進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させる起点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なる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2369003" y="2225659"/>
            <a:ext cx="2011129" cy="1131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これまでの会議の意見（概要）</a:t>
            </a: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◆首都代替機能、東京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のバックアップが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◆東京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遠い大都市を「戦略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拠点都市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として育成すべき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◆バックアップ機能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は毎日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使っていない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と使い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物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にならない。</a:t>
            </a: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◆経営判断できる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を複数持つ必要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9889" y="1579327"/>
            <a:ext cx="2420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国全体の成長をけん引する、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国際競争力を持つ複数の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拠点創出が必要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297448" y="1579327"/>
            <a:ext cx="2179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想定外の大災害にも対応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しうる国土の強靭化が必要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10800000">
            <a:off x="323527" y="1413013"/>
            <a:ext cx="3960441" cy="166313"/>
          </a:xfrm>
          <a:prstGeom prst="triangle">
            <a:avLst>
              <a:gd name="adj" fmla="val 4977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68240" y="0"/>
            <a:ext cx="2375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/>
              <a:t>平成</a:t>
            </a:r>
            <a:r>
              <a:rPr lang="en-US" altLang="ja-JP" sz="700" dirty="0"/>
              <a:t>28</a:t>
            </a:r>
            <a:r>
              <a:rPr lang="ja-JP" altLang="en-US" sz="700" dirty="0"/>
              <a:t>年</a:t>
            </a:r>
            <a:r>
              <a:rPr lang="en-US" altLang="ja-JP" sz="700" dirty="0"/>
              <a:t>4</a:t>
            </a:r>
            <a:r>
              <a:rPr lang="ja-JP" altLang="en-US" sz="700" dirty="0"/>
              <a:t>月</a:t>
            </a:r>
            <a:r>
              <a:rPr lang="en-US" altLang="ja-JP" sz="700" dirty="0"/>
              <a:t>19</a:t>
            </a:r>
            <a:r>
              <a:rPr lang="ja-JP" altLang="en-US" sz="700" dirty="0"/>
              <a:t>日</a:t>
            </a:r>
            <a:r>
              <a:rPr lang="ja-JP" altLang="en-US" sz="700" dirty="0" smtClean="0"/>
              <a:t>実施</a:t>
            </a:r>
            <a:endParaRPr kumimoji="1" lang="en-US" altLang="ja-JP" sz="700" dirty="0" smtClean="0"/>
          </a:p>
          <a:p>
            <a:r>
              <a:rPr kumimoji="1" lang="ja-JP" altLang="en-US" sz="700" dirty="0" smtClean="0"/>
              <a:t>第</a:t>
            </a:r>
            <a:r>
              <a:rPr kumimoji="1" lang="en-US" altLang="ja-JP" sz="700" dirty="0" smtClean="0"/>
              <a:t>3</a:t>
            </a:r>
            <a:r>
              <a:rPr kumimoji="1" lang="ja-JP" altLang="en-US" sz="700" dirty="0" smtClean="0"/>
              <a:t>回副首都推進本部会議</a:t>
            </a:r>
            <a:r>
              <a:rPr lang="ja-JP" altLang="en-US" sz="700" dirty="0" smtClean="0"/>
              <a:t>資料（概要）</a:t>
            </a:r>
            <a:endParaRPr kumimoji="1" lang="ja-JP" altLang="en-US" sz="700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94902" y="5085098"/>
            <a:ext cx="8926580" cy="86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173457" y="323850"/>
            <a:ext cx="2241927" cy="198252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わが国における副首都の必要性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173457" y="3573017"/>
            <a:ext cx="2238303" cy="216024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副首都・大阪の意義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716016" y="323850"/>
            <a:ext cx="2016224" cy="198252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副首都・大阪の役割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" y="5085098"/>
            <a:ext cx="727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（参考）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84551" y="5229200"/>
            <a:ext cx="3083712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これからの検討の進め方～副首都に求められる機能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63167" y="5684970"/>
            <a:ext cx="736426" cy="821675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163167" y="5517231"/>
            <a:ext cx="736427" cy="167739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本部会議</a:t>
            </a:r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06858" y="5859340"/>
            <a:ext cx="954741" cy="479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概念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とりまとめ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969169" y="5517232"/>
            <a:ext cx="3242790" cy="16718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で整理</a:t>
            </a:r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971600" y="5686424"/>
            <a:ext cx="3240359" cy="820219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283968" y="5517232"/>
            <a:ext cx="4608512" cy="167179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本部会議で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935595" y="5844320"/>
            <a:ext cx="3420381" cy="58477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副首都機能面検討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TF】</a:t>
            </a: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・学術文化、 情報・メディア、 産業・経済、 都市インフラ・防災　など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副首都制度面検討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TF】</a:t>
            </a: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地方分権、 行政連携のあり方、 民間活動・公益活動　など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7380312" y="5684411"/>
            <a:ext cx="1512169" cy="822232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6948264" y="5686424"/>
            <a:ext cx="432048" cy="820219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4283968" y="5686424"/>
            <a:ext cx="2664296" cy="820220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768240" y="5877272"/>
            <a:ext cx="828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府議会</a:t>
            </a:r>
          </a:p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</a:p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市会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4355384" y="5877272"/>
            <a:ext cx="504647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211955" y="5958219"/>
            <a:ext cx="720086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の検討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状況報告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4932040" y="5877272"/>
            <a:ext cx="502759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5508104" y="5877272"/>
            <a:ext cx="648069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6228184" y="5877272"/>
            <a:ext cx="645359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7452320" y="5877272"/>
            <a:ext cx="720076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8244409" y="5877272"/>
            <a:ext cx="576063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903114" y="5949281"/>
            <a:ext cx="60498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中間整理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案の提示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5470798" y="5947270"/>
            <a:ext cx="829394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経済界からの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意見聴取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192173" y="5947270"/>
            <a:ext cx="828099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議会との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ディスカッション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416316" y="5875259"/>
            <a:ext cx="908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議会の議論を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踏まえ、中間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整理案具体化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8208402" y="5949280"/>
            <a:ext cx="838802" cy="336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中長期的な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取組み方向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二等辺三角形 6"/>
          <p:cNvSpPr/>
          <p:nvPr/>
        </p:nvSpPr>
        <p:spPr>
          <a:xfrm rot="5400000">
            <a:off x="8055079" y="6066600"/>
            <a:ext cx="306646" cy="72012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二等辺三角形 103"/>
          <p:cNvSpPr/>
          <p:nvPr/>
        </p:nvSpPr>
        <p:spPr>
          <a:xfrm rot="5400000">
            <a:off x="6033356" y="6072101"/>
            <a:ext cx="317646" cy="72009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二等辺三角形 104"/>
          <p:cNvSpPr/>
          <p:nvPr/>
        </p:nvSpPr>
        <p:spPr>
          <a:xfrm rot="5400000">
            <a:off x="5312630" y="6071459"/>
            <a:ext cx="317641" cy="73303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二等辺三角形 105"/>
          <p:cNvSpPr/>
          <p:nvPr/>
        </p:nvSpPr>
        <p:spPr>
          <a:xfrm rot="5400000">
            <a:off x="4737216" y="6072110"/>
            <a:ext cx="317640" cy="72006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958095" y="6506645"/>
            <a:ext cx="6912461" cy="21544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★タスクフォース（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）について：関係府市職員等で構成。特別顧問から必要に応じて意見・助言をいただくとともに、検討分野の有識者に必要に応じて参画いただく。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7164" y="5684411"/>
            <a:ext cx="772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28.4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33165" y="5684411"/>
            <a:ext cx="2342693" cy="222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28.5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H28.7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247962" y="5684411"/>
            <a:ext cx="24842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28.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H28.9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 flipH="1">
            <a:off x="7362318" y="5691044"/>
            <a:ext cx="16021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年度末まで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324797" y="0"/>
            <a:ext cx="819202" cy="2606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2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r>
              <a:rPr kumimoji="1" lang="en-US" altLang="ja-JP" sz="12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2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38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2"/>
          </a:solidFill>
        </a:ln>
      </a:spPr>
      <a:bodyPr rtlCol="0" anchor="ctr"/>
      <a:lstStyle>
        <a:defPPr>
          <a:defRPr sz="8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686</Words>
  <Application>Microsoft Office PowerPoint</Application>
  <PresentationFormat>画面に合わせる (4:3)</PresentationFormat>
  <Paragraphs>95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『副首都』の概念（現時点でのとりまとめ）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Batchadmin</dc:creator>
  <cp:lastModifiedBy>Batchadmin</cp:lastModifiedBy>
  <cp:revision>102</cp:revision>
  <cp:lastPrinted>2016-05-02T08:07:54Z</cp:lastPrinted>
  <dcterms:created xsi:type="dcterms:W3CDTF">2016-04-21T01:37:20Z</dcterms:created>
  <dcterms:modified xsi:type="dcterms:W3CDTF">2016-05-20T09:31:38Z</dcterms:modified>
</cp:coreProperties>
</file>