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CC"/>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441" autoAdjust="0"/>
    <p:restoredTop sz="94424" autoAdjust="0"/>
  </p:normalViewPr>
  <p:slideViewPr>
    <p:cSldViewPr>
      <p:cViewPr>
        <p:scale>
          <a:sx n="100" d="100"/>
          <a:sy n="100" d="100"/>
        </p:scale>
        <p:origin x="420" y="-102"/>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7461"/>
          </a:xfrm>
          <a:prstGeom prst="rect">
            <a:avLst/>
          </a:prstGeom>
        </p:spPr>
        <p:txBody>
          <a:bodyPr vert="horz" lIns="62989" tIns="31495" rIns="62989" bIns="31495"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9" y="1"/>
            <a:ext cx="2950765" cy="497461"/>
          </a:xfrm>
          <a:prstGeom prst="rect">
            <a:avLst/>
          </a:prstGeom>
        </p:spPr>
        <p:txBody>
          <a:bodyPr vert="horz" lIns="62989" tIns="31495" rIns="62989" bIns="31495" rtlCol="0"/>
          <a:lstStyle>
            <a:lvl1pPr algn="r">
              <a:defRPr sz="800"/>
            </a:lvl1pPr>
          </a:lstStyle>
          <a:p>
            <a:fld id="{FFA7E276-A536-4D84-849E-A0F2542B53C0}" type="datetimeFigureOut">
              <a:rPr kumimoji="1" lang="ja-JP" altLang="en-US" smtClean="0"/>
              <a:t>2016/8/5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89" tIns="31495" rIns="62989" bIns="31495" rtlCol="0" anchor="ctr"/>
          <a:lstStyle/>
          <a:p>
            <a:endParaRPr lang="ja-JP" altLang="en-US"/>
          </a:p>
        </p:txBody>
      </p:sp>
      <p:sp>
        <p:nvSpPr>
          <p:cNvPr id="5" name="ノート プレースホルダー 4"/>
          <p:cNvSpPr>
            <a:spLocks noGrp="1"/>
          </p:cNvSpPr>
          <p:nvPr>
            <p:ph type="body" sz="quarter" idx="3"/>
          </p:nvPr>
        </p:nvSpPr>
        <p:spPr>
          <a:xfrm>
            <a:off x="680612" y="4720939"/>
            <a:ext cx="5445978" cy="4472757"/>
          </a:xfrm>
          <a:prstGeom prst="rect">
            <a:avLst/>
          </a:prstGeom>
        </p:spPr>
        <p:txBody>
          <a:bodyPr vert="horz" lIns="62989" tIns="31495" rIns="62989" bIns="3149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6363"/>
          </a:xfrm>
          <a:prstGeom prst="rect">
            <a:avLst/>
          </a:prstGeom>
        </p:spPr>
        <p:txBody>
          <a:bodyPr vert="horz" lIns="62989" tIns="31495" rIns="62989" bIns="31495"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9" y="9440779"/>
            <a:ext cx="2950765" cy="496363"/>
          </a:xfrm>
          <a:prstGeom prst="rect">
            <a:avLst/>
          </a:prstGeom>
        </p:spPr>
        <p:txBody>
          <a:bodyPr vert="horz" lIns="62989" tIns="31495" rIns="62989" bIns="31495" rtlCol="0" anchor="b"/>
          <a:lstStyle>
            <a:lvl1pPr algn="r">
              <a:defRPr sz="800"/>
            </a:lvl1pPr>
          </a:lstStyle>
          <a:p>
            <a:fld id="{20DAE7E8-3980-4E79-8369-7F9DC6F78248}" type="slidenum">
              <a:rPr kumimoji="1" lang="ja-JP" altLang="en-US" smtClean="0"/>
              <a:t>‹#›</a:t>
            </a:fld>
            <a:endParaRPr kumimoji="1" lang="ja-JP" altLang="en-US"/>
          </a:p>
        </p:txBody>
      </p:sp>
    </p:spTree>
    <p:extLst>
      <p:ext uri="{BB962C8B-B14F-4D97-AF65-F5344CB8AC3E}">
        <p14:creationId xmlns:p14="http://schemas.microsoft.com/office/powerpoint/2010/main" val="42816370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CA3B4E-D68C-405E-A6FE-7E058DB22EF3}" type="slidenum">
              <a:rPr kumimoji="1" lang="ja-JP" altLang="en-US" smtClean="0"/>
              <a:t>1</a:t>
            </a:fld>
            <a:endParaRPr kumimoji="1" lang="ja-JP" altLang="en-US"/>
          </a:p>
        </p:txBody>
      </p:sp>
    </p:spTree>
    <p:extLst>
      <p:ext uri="{BB962C8B-B14F-4D97-AF65-F5344CB8AC3E}">
        <p14:creationId xmlns:p14="http://schemas.microsoft.com/office/powerpoint/2010/main" val="4258318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40080" y="384494"/>
            <a:ext cx="8427720" cy="819213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2016/8/5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2016/8/5</a:t>
            </a:fld>
            <a:endParaRPr kumimoji="1" lang="ja-JP" altLang="en-US"/>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グループ化 66"/>
          <p:cNvGrpSpPr>
            <a:grpSpLocks noChangeAspect="1"/>
          </p:cNvGrpSpPr>
          <p:nvPr/>
        </p:nvGrpSpPr>
        <p:grpSpPr>
          <a:xfrm>
            <a:off x="2631724" y="7017279"/>
            <a:ext cx="1915414" cy="1512167"/>
            <a:chOff x="7326313" y="1492250"/>
            <a:chExt cx="1290637" cy="1214438"/>
          </a:xfrm>
          <a:solidFill>
            <a:schemeClr val="accent1">
              <a:lumMod val="40000"/>
              <a:lumOff val="60000"/>
            </a:schemeClr>
          </a:solidFill>
        </p:grpSpPr>
        <p:sp>
          <p:nvSpPr>
            <p:cNvPr id="68" name="Freeform 151"/>
            <p:cNvSpPr>
              <a:spLocks/>
            </p:cNvSpPr>
            <p:nvPr/>
          </p:nvSpPr>
          <p:spPr bwMode="auto">
            <a:xfrm>
              <a:off x="7326313" y="2362200"/>
              <a:ext cx="26987" cy="41275"/>
            </a:xfrm>
            <a:custGeom>
              <a:avLst/>
              <a:gdLst>
                <a:gd name="T0" fmla="*/ 3 w 9"/>
                <a:gd name="T1" fmla="*/ 13 h 14"/>
                <a:gd name="T2" fmla="*/ 6 w 9"/>
                <a:gd name="T3" fmla="*/ 2 h 14"/>
                <a:gd name="T4" fmla="*/ 3 w 9"/>
                <a:gd name="T5" fmla="*/ 13 h 14"/>
              </a:gdLst>
              <a:ahLst/>
              <a:cxnLst>
                <a:cxn ang="0">
                  <a:pos x="T0" y="T1"/>
                </a:cxn>
                <a:cxn ang="0">
                  <a:pos x="T2" y="T3"/>
                </a:cxn>
                <a:cxn ang="0">
                  <a:pos x="T4" y="T5"/>
                </a:cxn>
              </a:cxnLst>
              <a:rect l="0" t="0" r="r" b="b"/>
              <a:pathLst>
                <a:path w="9" h="14">
                  <a:moveTo>
                    <a:pt x="3" y="13"/>
                  </a:moveTo>
                  <a:cubicBezTo>
                    <a:pt x="0" y="14"/>
                    <a:pt x="2" y="0"/>
                    <a:pt x="6" y="2"/>
                  </a:cubicBezTo>
                  <a:cubicBezTo>
                    <a:pt x="9" y="4"/>
                    <a:pt x="5" y="13"/>
                    <a:pt x="3" y="13"/>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69" name="Freeform 153"/>
            <p:cNvSpPr>
              <a:spLocks/>
            </p:cNvSpPr>
            <p:nvPr/>
          </p:nvSpPr>
          <p:spPr bwMode="auto">
            <a:xfrm>
              <a:off x="8459788" y="1581150"/>
              <a:ext cx="65087" cy="58738"/>
            </a:xfrm>
            <a:custGeom>
              <a:avLst/>
              <a:gdLst>
                <a:gd name="T0" fmla="*/ 2 w 22"/>
                <a:gd name="T1" fmla="*/ 19 h 20"/>
                <a:gd name="T2" fmla="*/ 15 w 22"/>
                <a:gd name="T3" fmla="*/ 1 h 20"/>
                <a:gd name="T4" fmla="*/ 22 w 22"/>
                <a:gd name="T5" fmla="*/ 2 h 20"/>
                <a:gd name="T6" fmla="*/ 2 w 22"/>
                <a:gd name="T7" fmla="*/ 19 h 20"/>
              </a:gdLst>
              <a:ahLst/>
              <a:cxnLst>
                <a:cxn ang="0">
                  <a:pos x="T0" y="T1"/>
                </a:cxn>
                <a:cxn ang="0">
                  <a:pos x="T2" y="T3"/>
                </a:cxn>
                <a:cxn ang="0">
                  <a:pos x="T4" y="T5"/>
                </a:cxn>
                <a:cxn ang="0">
                  <a:pos x="T6" y="T7"/>
                </a:cxn>
              </a:cxnLst>
              <a:rect l="0" t="0" r="r" b="b"/>
              <a:pathLst>
                <a:path w="22" h="20">
                  <a:moveTo>
                    <a:pt x="2" y="19"/>
                  </a:moveTo>
                  <a:cubicBezTo>
                    <a:pt x="0" y="17"/>
                    <a:pt x="13" y="2"/>
                    <a:pt x="15" y="1"/>
                  </a:cubicBezTo>
                  <a:cubicBezTo>
                    <a:pt x="16" y="0"/>
                    <a:pt x="22" y="0"/>
                    <a:pt x="22" y="2"/>
                  </a:cubicBezTo>
                  <a:cubicBezTo>
                    <a:pt x="22" y="3"/>
                    <a:pt x="4" y="20"/>
                    <a:pt x="2" y="19"/>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70" name="Freeform 154"/>
            <p:cNvSpPr>
              <a:spLocks/>
            </p:cNvSpPr>
            <p:nvPr/>
          </p:nvSpPr>
          <p:spPr bwMode="auto">
            <a:xfrm>
              <a:off x="8555038" y="1520825"/>
              <a:ext cx="61912" cy="60325"/>
            </a:xfrm>
            <a:custGeom>
              <a:avLst/>
              <a:gdLst>
                <a:gd name="T0" fmla="*/ 8 w 21"/>
                <a:gd name="T1" fmla="*/ 18 h 20"/>
                <a:gd name="T2" fmla="*/ 2 w 21"/>
                <a:gd name="T3" fmla="*/ 17 h 20"/>
                <a:gd name="T4" fmla="*/ 19 w 21"/>
                <a:gd name="T5" fmla="*/ 2 h 20"/>
                <a:gd name="T6" fmla="*/ 8 w 21"/>
                <a:gd name="T7" fmla="*/ 18 h 20"/>
              </a:gdLst>
              <a:ahLst/>
              <a:cxnLst>
                <a:cxn ang="0">
                  <a:pos x="T0" y="T1"/>
                </a:cxn>
                <a:cxn ang="0">
                  <a:pos x="T2" y="T3"/>
                </a:cxn>
                <a:cxn ang="0">
                  <a:pos x="T4" y="T5"/>
                </a:cxn>
                <a:cxn ang="0">
                  <a:pos x="T6" y="T7"/>
                </a:cxn>
              </a:cxnLst>
              <a:rect l="0" t="0" r="r" b="b"/>
              <a:pathLst>
                <a:path w="21" h="20">
                  <a:moveTo>
                    <a:pt x="8" y="18"/>
                  </a:moveTo>
                  <a:cubicBezTo>
                    <a:pt x="5" y="19"/>
                    <a:pt x="0" y="20"/>
                    <a:pt x="2" y="17"/>
                  </a:cubicBezTo>
                  <a:cubicBezTo>
                    <a:pt x="3" y="14"/>
                    <a:pt x="18" y="0"/>
                    <a:pt x="19" y="2"/>
                  </a:cubicBezTo>
                  <a:cubicBezTo>
                    <a:pt x="21" y="4"/>
                    <a:pt x="11" y="17"/>
                    <a:pt x="8" y="18"/>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71" name="Freeform 155"/>
            <p:cNvSpPr>
              <a:spLocks/>
            </p:cNvSpPr>
            <p:nvPr/>
          </p:nvSpPr>
          <p:spPr bwMode="auto">
            <a:xfrm>
              <a:off x="8070850" y="1492250"/>
              <a:ext cx="403225" cy="333375"/>
            </a:xfrm>
            <a:custGeom>
              <a:avLst/>
              <a:gdLst>
                <a:gd name="T0" fmla="*/ 130 w 137"/>
                <a:gd name="T1" fmla="*/ 65 h 113"/>
                <a:gd name="T2" fmla="*/ 121 w 137"/>
                <a:gd name="T3" fmla="*/ 70 h 113"/>
                <a:gd name="T4" fmla="*/ 114 w 137"/>
                <a:gd name="T5" fmla="*/ 70 h 113"/>
                <a:gd name="T6" fmla="*/ 109 w 137"/>
                <a:gd name="T7" fmla="*/ 71 h 113"/>
                <a:gd name="T8" fmla="*/ 102 w 137"/>
                <a:gd name="T9" fmla="*/ 71 h 113"/>
                <a:gd name="T10" fmla="*/ 84 w 137"/>
                <a:gd name="T11" fmla="*/ 89 h 113"/>
                <a:gd name="T12" fmla="*/ 79 w 137"/>
                <a:gd name="T13" fmla="*/ 100 h 113"/>
                <a:gd name="T14" fmla="*/ 58 w 137"/>
                <a:gd name="T15" fmla="*/ 89 h 113"/>
                <a:gd name="T16" fmla="*/ 46 w 137"/>
                <a:gd name="T17" fmla="*/ 82 h 113"/>
                <a:gd name="T18" fmla="*/ 35 w 137"/>
                <a:gd name="T19" fmla="*/ 86 h 113"/>
                <a:gd name="T20" fmla="*/ 27 w 137"/>
                <a:gd name="T21" fmla="*/ 89 h 113"/>
                <a:gd name="T22" fmla="*/ 19 w 137"/>
                <a:gd name="T23" fmla="*/ 83 h 113"/>
                <a:gd name="T24" fmla="*/ 12 w 137"/>
                <a:gd name="T25" fmla="*/ 90 h 113"/>
                <a:gd name="T26" fmla="*/ 19 w 137"/>
                <a:gd name="T27" fmla="*/ 95 h 113"/>
                <a:gd name="T28" fmla="*/ 30 w 137"/>
                <a:gd name="T29" fmla="*/ 104 h 113"/>
                <a:gd name="T30" fmla="*/ 20 w 137"/>
                <a:gd name="T31" fmla="*/ 105 h 113"/>
                <a:gd name="T32" fmla="*/ 7 w 137"/>
                <a:gd name="T33" fmla="*/ 113 h 113"/>
                <a:gd name="T34" fmla="*/ 5 w 137"/>
                <a:gd name="T35" fmla="*/ 106 h 113"/>
                <a:gd name="T36" fmla="*/ 7 w 137"/>
                <a:gd name="T37" fmla="*/ 98 h 113"/>
                <a:gd name="T38" fmla="*/ 0 w 137"/>
                <a:gd name="T39" fmla="*/ 90 h 113"/>
                <a:gd name="T40" fmla="*/ 2 w 137"/>
                <a:gd name="T41" fmla="*/ 80 h 113"/>
                <a:gd name="T42" fmla="*/ 16 w 137"/>
                <a:gd name="T43" fmla="*/ 72 h 113"/>
                <a:gd name="T44" fmla="*/ 14 w 137"/>
                <a:gd name="T45" fmla="*/ 62 h 113"/>
                <a:gd name="T46" fmla="*/ 20 w 137"/>
                <a:gd name="T47" fmla="*/ 61 h 113"/>
                <a:gd name="T48" fmla="*/ 30 w 137"/>
                <a:gd name="T49" fmla="*/ 67 h 113"/>
                <a:gd name="T50" fmla="*/ 36 w 137"/>
                <a:gd name="T51" fmla="*/ 62 h 113"/>
                <a:gd name="T52" fmla="*/ 38 w 137"/>
                <a:gd name="T53" fmla="*/ 48 h 113"/>
                <a:gd name="T54" fmla="*/ 44 w 137"/>
                <a:gd name="T55" fmla="*/ 40 h 113"/>
                <a:gd name="T56" fmla="*/ 47 w 137"/>
                <a:gd name="T57" fmla="*/ 23 h 113"/>
                <a:gd name="T58" fmla="*/ 43 w 137"/>
                <a:gd name="T59" fmla="*/ 11 h 113"/>
                <a:gd name="T60" fmla="*/ 44 w 137"/>
                <a:gd name="T61" fmla="*/ 1 h 113"/>
                <a:gd name="T62" fmla="*/ 53 w 137"/>
                <a:gd name="T63" fmla="*/ 2 h 113"/>
                <a:gd name="T64" fmla="*/ 74 w 137"/>
                <a:gd name="T65" fmla="*/ 27 h 113"/>
                <a:gd name="T66" fmla="*/ 100 w 137"/>
                <a:gd name="T67" fmla="*/ 41 h 113"/>
                <a:gd name="T68" fmla="*/ 114 w 137"/>
                <a:gd name="T69" fmla="*/ 45 h 113"/>
                <a:gd name="T70" fmla="*/ 127 w 137"/>
                <a:gd name="T71" fmla="*/ 38 h 113"/>
                <a:gd name="T72" fmla="*/ 125 w 137"/>
                <a:gd name="T73" fmla="*/ 50 h 113"/>
                <a:gd name="T74" fmla="*/ 130 w 137"/>
                <a:gd name="T75" fmla="*/ 59 h 113"/>
                <a:gd name="T76" fmla="*/ 136 w 137"/>
                <a:gd name="T77" fmla="*/ 62 h 113"/>
                <a:gd name="T78" fmla="*/ 130 w 137"/>
                <a:gd name="T79" fmla="*/ 65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7" h="113">
                  <a:moveTo>
                    <a:pt x="130" y="65"/>
                  </a:moveTo>
                  <a:cubicBezTo>
                    <a:pt x="128" y="66"/>
                    <a:pt x="124" y="72"/>
                    <a:pt x="121" y="70"/>
                  </a:cubicBezTo>
                  <a:cubicBezTo>
                    <a:pt x="118" y="69"/>
                    <a:pt x="116" y="69"/>
                    <a:pt x="114" y="70"/>
                  </a:cubicBezTo>
                  <a:cubicBezTo>
                    <a:pt x="113" y="71"/>
                    <a:pt x="112" y="72"/>
                    <a:pt x="109" y="71"/>
                  </a:cubicBezTo>
                  <a:cubicBezTo>
                    <a:pt x="106" y="71"/>
                    <a:pt x="105" y="71"/>
                    <a:pt x="102" y="71"/>
                  </a:cubicBezTo>
                  <a:cubicBezTo>
                    <a:pt x="99" y="72"/>
                    <a:pt x="85" y="86"/>
                    <a:pt x="84" y="89"/>
                  </a:cubicBezTo>
                  <a:cubicBezTo>
                    <a:pt x="82" y="92"/>
                    <a:pt x="82" y="101"/>
                    <a:pt x="79" y="100"/>
                  </a:cubicBezTo>
                  <a:cubicBezTo>
                    <a:pt x="76" y="99"/>
                    <a:pt x="60" y="90"/>
                    <a:pt x="58" y="89"/>
                  </a:cubicBezTo>
                  <a:cubicBezTo>
                    <a:pt x="56" y="87"/>
                    <a:pt x="48" y="82"/>
                    <a:pt x="46" y="82"/>
                  </a:cubicBezTo>
                  <a:cubicBezTo>
                    <a:pt x="44" y="82"/>
                    <a:pt x="39" y="83"/>
                    <a:pt x="35" y="86"/>
                  </a:cubicBezTo>
                  <a:cubicBezTo>
                    <a:pt x="32" y="88"/>
                    <a:pt x="29" y="91"/>
                    <a:pt x="27" y="89"/>
                  </a:cubicBezTo>
                  <a:cubicBezTo>
                    <a:pt x="24" y="87"/>
                    <a:pt x="24" y="82"/>
                    <a:pt x="19" y="83"/>
                  </a:cubicBezTo>
                  <a:cubicBezTo>
                    <a:pt x="14" y="85"/>
                    <a:pt x="10" y="84"/>
                    <a:pt x="12" y="90"/>
                  </a:cubicBezTo>
                  <a:cubicBezTo>
                    <a:pt x="13" y="95"/>
                    <a:pt x="12" y="94"/>
                    <a:pt x="19" y="95"/>
                  </a:cubicBezTo>
                  <a:cubicBezTo>
                    <a:pt x="25" y="97"/>
                    <a:pt x="32" y="101"/>
                    <a:pt x="30" y="104"/>
                  </a:cubicBezTo>
                  <a:cubicBezTo>
                    <a:pt x="27" y="108"/>
                    <a:pt x="22" y="104"/>
                    <a:pt x="20" y="105"/>
                  </a:cubicBezTo>
                  <a:cubicBezTo>
                    <a:pt x="18" y="105"/>
                    <a:pt x="10" y="113"/>
                    <a:pt x="7" y="113"/>
                  </a:cubicBezTo>
                  <a:cubicBezTo>
                    <a:pt x="4" y="113"/>
                    <a:pt x="4" y="108"/>
                    <a:pt x="5" y="106"/>
                  </a:cubicBezTo>
                  <a:cubicBezTo>
                    <a:pt x="6" y="104"/>
                    <a:pt x="11" y="104"/>
                    <a:pt x="7" y="98"/>
                  </a:cubicBezTo>
                  <a:cubicBezTo>
                    <a:pt x="2" y="92"/>
                    <a:pt x="0" y="92"/>
                    <a:pt x="0" y="90"/>
                  </a:cubicBezTo>
                  <a:cubicBezTo>
                    <a:pt x="0" y="88"/>
                    <a:pt x="0" y="81"/>
                    <a:pt x="2" y="80"/>
                  </a:cubicBezTo>
                  <a:cubicBezTo>
                    <a:pt x="5" y="79"/>
                    <a:pt x="17" y="79"/>
                    <a:pt x="16" y="72"/>
                  </a:cubicBezTo>
                  <a:cubicBezTo>
                    <a:pt x="15" y="65"/>
                    <a:pt x="10" y="64"/>
                    <a:pt x="14" y="62"/>
                  </a:cubicBezTo>
                  <a:cubicBezTo>
                    <a:pt x="17" y="60"/>
                    <a:pt x="18" y="60"/>
                    <a:pt x="20" y="61"/>
                  </a:cubicBezTo>
                  <a:cubicBezTo>
                    <a:pt x="23" y="63"/>
                    <a:pt x="25" y="67"/>
                    <a:pt x="30" y="67"/>
                  </a:cubicBezTo>
                  <a:cubicBezTo>
                    <a:pt x="34" y="67"/>
                    <a:pt x="35" y="67"/>
                    <a:pt x="36" y="62"/>
                  </a:cubicBezTo>
                  <a:cubicBezTo>
                    <a:pt x="36" y="57"/>
                    <a:pt x="35" y="51"/>
                    <a:pt x="38" y="48"/>
                  </a:cubicBezTo>
                  <a:cubicBezTo>
                    <a:pt x="41" y="46"/>
                    <a:pt x="44" y="43"/>
                    <a:pt x="44" y="40"/>
                  </a:cubicBezTo>
                  <a:cubicBezTo>
                    <a:pt x="44" y="37"/>
                    <a:pt x="47" y="28"/>
                    <a:pt x="47" y="23"/>
                  </a:cubicBezTo>
                  <a:cubicBezTo>
                    <a:pt x="47" y="18"/>
                    <a:pt x="43" y="16"/>
                    <a:pt x="43" y="11"/>
                  </a:cubicBezTo>
                  <a:cubicBezTo>
                    <a:pt x="43" y="6"/>
                    <a:pt x="40" y="2"/>
                    <a:pt x="44" y="1"/>
                  </a:cubicBezTo>
                  <a:cubicBezTo>
                    <a:pt x="49" y="0"/>
                    <a:pt x="51" y="0"/>
                    <a:pt x="53" y="2"/>
                  </a:cubicBezTo>
                  <a:cubicBezTo>
                    <a:pt x="54" y="4"/>
                    <a:pt x="69" y="24"/>
                    <a:pt x="74" y="27"/>
                  </a:cubicBezTo>
                  <a:cubicBezTo>
                    <a:pt x="79" y="30"/>
                    <a:pt x="97" y="43"/>
                    <a:pt x="100" y="41"/>
                  </a:cubicBezTo>
                  <a:cubicBezTo>
                    <a:pt x="103" y="40"/>
                    <a:pt x="108" y="46"/>
                    <a:pt x="114" y="45"/>
                  </a:cubicBezTo>
                  <a:cubicBezTo>
                    <a:pt x="120" y="44"/>
                    <a:pt x="128" y="36"/>
                    <a:pt x="127" y="38"/>
                  </a:cubicBezTo>
                  <a:cubicBezTo>
                    <a:pt x="126" y="40"/>
                    <a:pt x="124" y="48"/>
                    <a:pt x="125" y="50"/>
                  </a:cubicBezTo>
                  <a:cubicBezTo>
                    <a:pt x="126" y="52"/>
                    <a:pt x="128" y="58"/>
                    <a:pt x="130" y="59"/>
                  </a:cubicBezTo>
                  <a:cubicBezTo>
                    <a:pt x="132" y="59"/>
                    <a:pt x="137" y="61"/>
                    <a:pt x="136" y="62"/>
                  </a:cubicBezTo>
                  <a:cubicBezTo>
                    <a:pt x="135" y="62"/>
                    <a:pt x="132" y="65"/>
                    <a:pt x="130" y="65"/>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72" name="Freeform 156"/>
            <p:cNvSpPr>
              <a:spLocks/>
            </p:cNvSpPr>
            <p:nvPr/>
          </p:nvSpPr>
          <p:spPr bwMode="auto">
            <a:xfrm>
              <a:off x="7954963" y="2078038"/>
              <a:ext cx="33337" cy="44450"/>
            </a:xfrm>
            <a:custGeom>
              <a:avLst/>
              <a:gdLst>
                <a:gd name="T0" fmla="*/ 6 w 11"/>
                <a:gd name="T1" fmla="*/ 15 h 15"/>
                <a:gd name="T2" fmla="*/ 3 w 11"/>
                <a:gd name="T3" fmla="*/ 9 h 15"/>
                <a:gd name="T4" fmla="*/ 2 w 11"/>
                <a:gd name="T5" fmla="*/ 5 h 15"/>
                <a:gd name="T6" fmla="*/ 7 w 11"/>
                <a:gd name="T7" fmla="*/ 1 h 15"/>
                <a:gd name="T8" fmla="*/ 7 w 11"/>
                <a:gd name="T9" fmla="*/ 9 h 15"/>
                <a:gd name="T10" fmla="*/ 6 w 11"/>
                <a:gd name="T11" fmla="*/ 15 h 15"/>
              </a:gdLst>
              <a:ahLst/>
              <a:cxnLst>
                <a:cxn ang="0">
                  <a:pos x="T0" y="T1"/>
                </a:cxn>
                <a:cxn ang="0">
                  <a:pos x="T2" y="T3"/>
                </a:cxn>
                <a:cxn ang="0">
                  <a:pos x="T4" y="T5"/>
                </a:cxn>
                <a:cxn ang="0">
                  <a:pos x="T6" y="T7"/>
                </a:cxn>
                <a:cxn ang="0">
                  <a:pos x="T8" y="T9"/>
                </a:cxn>
                <a:cxn ang="0">
                  <a:pos x="T10" y="T11"/>
                </a:cxn>
              </a:cxnLst>
              <a:rect l="0" t="0" r="r" b="b"/>
              <a:pathLst>
                <a:path w="11" h="15">
                  <a:moveTo>
                    <a:pt x="6" y="15"/>
                  </a:moveTo>
                  <a:cubicBezTo>
                    <a:pt x="5" y="15"/>
                    <a:pt x="5" y="10"/>
                    <a:pt x="3" y="9"/>
                  </a:cubicBezTo>
                  <a:cubicBezTo>
                    <a:pt x="1" y="8"/>
                    <a:pt x="0" y="7"/>
                    <a:pt x="2" y="5"/>
                  </a:cubicBezTo>
                  <a:cubicBezTo>
                    <a:pt x="4" y="4"/>
                    <a:pt x="7" y="0"/>
                    <a:pt x="7" y="1"/>
                  </a:cubicBezTo>
                  <a:cubicBezTo>
                    <a:pt x="7" y="3"/>
                    <a:pt x="6" y="9"/>
                    <a:pt x="7" y="9"/>
                  </a:cubicBezTo>
                  <a:cubicBezTo>
                    <a:pt x="9" y="9"/>
                    <a:pt x="11" y="12"/>
                    <a:pt x="6" y="15"/>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74" name="Freeform 157"/>
            <p:cNvSpPr>
              <a:spLocks/>
            </p:cNvSpPr>
            <p:nvPr/>
          </p:nvSpPr>
          <p:spPr bwMode="auto">
            <a:xfrm>
              <a:off x="7408863" y="2686050"/>
              <a:ext cx="20637" cy="20638"/>
            </a:xfrm>
            <a:custGeom>
              <a:avLst/>
              <a:gdLst>
                <a:gd name="T0" fmla="*/ 3 w 7"/>
                <a:gd name="T1" fmla="*/ 7 h 7"/>
                <a:gd name="T2" fmla="*/ 3 w 7"/>
                <a:gd name="T3" fmla="*/ 1 h 7"/>
                <a:gd name="T4" fmla="*/ 3 w 7"/>
                <a:gd name="T5" fmla="*/ 7 h 7"/>
              </a:gdLst>
              <a:ahLst/>
              <a:cxnLst>
                <a:cxn ang="0">
                  <a:pos x="T0" y="T1"/>
                </a:cxn>
                <a:cxn ang="0">
                  <a:pos x="T2" y="T3"/>
                </a:cxn>
                <a:cxn ang="0">
                  <a:pos x="T4" y="T5"/>
                </a:cxn>
              </a:cxnLst>
              <a:rect l="0" t="0" r="r" b="b"/>
              <a:pathLst>
                <a:path w="7" h="7">
                  <a:moveTo>
                    <a:pt x="3" y="7"/>
                  </a:moveTo>
                  <a:cubicBezTo>
                    <a:pt x="2" y="7"/>
                    <a:pt x="0" y="2"/>
                    <a:pt x="3" y="1"/>
                  </a:cubicBezTo>
                  <a:cubicBezTo>
                    <a:pt x="7" y="0"/>
                    <a:pt x="5" y="7"/>
                    <a:pt x="3" y="7"/>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76" name="Freeform 158"/>
            <p:cNvSpPr>
              <a:spLocks/>
            </p:cNvSpPr>
            <p:nvPr/>
          </p:nvSpPr>
          <p:spPr bwMode="auto">
            <a:xfrm>
              <a:off x="7443788" y="2663825"/>
              <a:ext cx="19050" cy="25400"/>
            </a:xfrm>
            <a:custGeom>
              <a:avLst/>
              <a:gdLst>
                <a:gd name="T0" fmla="*/ 2 w 6"/>
                <a:gd name="T1" fmla="*/ 9 h 9"/>
                <a:gd name="T2" fmla="*/ 4 w 6"/>
                <a:gd name="T3" fmla="*/ 1 h 9"/>
                <a:gd name="T4" fmla="*/ 2 w 6"/>
                <a:gd name="T5" fmla="*/ 9 h 9"/>
              </a:gdLst>
              <a:ahLst/>
              <a:cxnLst>
                <a:cxn ang="0">
                  <a:pos x="T0" y="T1"/>
                </a:cxn>
                <a:cxn ang="0">
                  <a:pos x="T2" y="T3"/>
                </a:cxn>
                <a:cxn ang="0">
                  <a:pos x="T4" y="T5"/>
                </a:cxn>
              </a:cxnLst>
              <a:rect l="0" t="0" r="r" b="b"/>
              <a:pathLst>
                <a:path w="6" h="9">
                  <a:moveTo>
                    <a:pt x="2" y="9"/>
                  </a:moveTo>
                  <a:cubicBezTo>
                    <a:pt x="0" y="9"/>
                    <a:pt x="2" y="1"/>
                    <a:pt x="4" y="1"/>
                  </a:cubicBezTo>
                  <a:cubicBezTo>
                    <a:pt x="6" y="0"/>
                    <a:pt x="5" y="9"/>
                    <a:pt x="2" y="9"/>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78" name="Freeform 161"/>
            <p:cNvSpPr>
              <a:spLocks/>
            </p:cNvSpPr>
            <p:nvPr/>
          </p:nvSpPr>
          <p:spPr bwMode="auto">
            <a:xfrm>
              <a:off x="7446963" y="1828800"/>
              <a:ext cx="776287" cy="633413"/>
            </a:xfrm>
            <a:custGeom>
              <a:avLst/>
              <a:gdLst>
                <a:gd name="T0" fmla="*/ 247 w 263"/>
                <a:gd name="T1" fmla="*/ 5 h 214"/>
                <a:gd name="T2" fmla="*/ 257 w 263"/>
                <a:gd name="T3" fmla="*/ 35 h 214"/>
                <a:gd name="T4" fmla="*/ 256 w 263"/>
                <a:gd name="T5" fmla="*/ 68 h 214"/>
                <a:gd name="T6" fmla="*/ 248 w 263"/>
                <a:gd name="T7" fmla="*/ 85 h 214"/>
                <a:gd name="T8" fmla="*/ 236 w 263"/>
                <a:gd name="T9" fmla="*/ 98 h 214"/>
                <a:gd name="T10" fmla="*/ 231 w 263"/>
                <a:gd name="T11" fmla="*/ 129 h 214"/>
                <a:gd name="T12" fmla="*/ 232 w 263"/>
                <a:gd name="T13" fmla="*/ 155 h 214"/>
                <a:gd name="T14" fmla="*/ 211 w 263"/>
                <a:gd name="T15" fmla="*/ 175 h 214"/>
                <a:gd name="T16" fmla="*/ 214 w 263"/>
                <a:gd name="T17" fmla="*/ 157 h 214"/>
                <a:gd name="T18" fmla="*/ 207 w 263"/>
                <a:gd name="T19" fmla="*/ 167 h 214"/>
                <a:gd name="T20" fmla="*/ 192 w 263"/>
                <a:gd name="T21" fmla="*/ 171 h 214"/>
                <a:gd name="T22" fmla="*/ 183 w 263"/>
                <a:gd name="T23" fmla="*/ 170 h 214"/>
                <a:gd name="T24" fmla="*/ 157 w 263"/>
                <a:gd name="T25" fmla="*/ 182 h 214"/>
                <a:gd name="T26" fmla="*/ 145 w 263"/>
                <a:gd name="T27" fmla="*/ 178 h 214"/>
                <a:gd name="T28" fmla="*/ 136 w 263"/>
                <a:gd name="T29" fmla="*/ 181 h 214"/>
                <a:gd name="T30" fmla="*/ 129 w 263"/>
                <a:gd name="T31" fmla="*/ 194 h 214"/>
                <a:gd name="T32" fmla="*/ 113 w 263"/>
                <a:gd name="T33" fmla="*/ 213 h 214"/>
                <a:gd name="T34" fmla="*/ 100 w 263"/>
                <a:gd name="T35" fmla="*/ 194 h 214"/>
                <a:gd name="T36" fmla="*/ 101 w 263"/>
                <a:gd name="T37" fmla="*/ 182 h 214"/>
                <a:gd name="T38" fmla="*/ 82 w 263"/>
                <a:gd name="T39" fmla="*/ 179 h 214"/>
                <a:gd name="T40" fmla="*/ 57 w 263"/>
                <a:gd name="T41" fmla="*/ 188 h 214"/>
                <a:gd name="T42" fmla="*/ 40 w 263"/>
                <a:gd name="T43" fmla="*/ 193 h 214"/>
                <a:gd name="T44" fmla="*/ 31 w 263"/>
                <a:gd name="T45" fmla="*/ 196 h 214"/>
                <a:gd name="T46" fmla="*/ 18 w 263"/>
                <a:gd name="T47" fmla="*/ 197 h 214"/>
                <a:gd name="T48" fmla="*/ 4 w 263"/>
                <a:gd name="T49" fmla="*/ 190 h 214"/>
                <a:gd name="T50" fmla="*/ 25 w 263"/>
                <a:gd name="T51" fmla="*/ 176 h 214"/>
                <a:gd name="T52" fmla="*/ 70 w 263"/>
                <a:gd name="T53" fmla="*/ 162 h 214"/>
                <a:gd name="T54" fmla="*/ 99 w 263"/>
                <a:gd name="T55" fmla="*/ 154 h 214"/>
                <a:gd name="T56" fmla="*/ 119 w 263"/>
                <a:gd name="T57" fmla="*/ 154 h 214"/>
                <a:gd name="T58" fmla="*/ 136 w 263"/>
                <a:gd name="T59" fmla="*/ 128 h 214"/>
                <a:gd name="T60" fmla="*/ 139 w 263"/>
                <a:gd name="T61" fmla="*/ 108 h 214"/>
                <a:gd name="T62" fmla="*/ 143 w 263"/>
                <a:gd name="T63" fmla="*/ 120 h 214"/>
                <a:gd name="T64" fmla="*/ 163 w 263"/>
                <a:gd name="T65" fmla="*/ 115 h 214"/>
                <a:gd name="T66" fmla="*/ 192 w 263"/>
                <a:gd name="T67" fmla="*/ 96 h 214"/>
                <a:gd name="T68" fmla="*/ 213 w 263"/>
                <a:gd name="T69" fmla="*/ 64 h 214"/>
                <a:gd name="T70" fmla="*/ 209 w 263"/>
                <a:gd name="T71" fmla="*/ 41 h 214"/>
                <a:gd name="T72" fmla="*/ 213 w 263"/>
                <a:gd name="T73" fmla="*/ 23 h 214"/>
                <a:gd name="T74" fmla="*/ 224 w 263"/>
                <a:gd name="T75" fmla="*/ 7 h 214"/>
                <a:gd name="T76" fmla="*/ 232 w 263"/>
                <a:gd name="T77" fmla="*/ 19 h 214"/>
                <a:gd name="T78" fmla="*/ 242 w 263"/>
                <a:gd name="T79" fmla="*/ 17 h 214"/>
                <a:gd name="T80" fmla="*/ 236 w 263"/>
                <a:gd name="T81" fmla="*/ 8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63" h="214">
                  <a:moveTo>
                    <a:pt x="237" y="0"/>
                  </a:moveTo>
                  <a:cubicBezTo>
                    <a:pt x="242" y="0"/>
                    <a:pt x="247" y="4"/>
                    <a:pt x="247" y="5"/>
                  </a:cubicBezTo>
                  <a:cubicBezTo>
                    <a:pt x="247" y="6"/>
                    <a:pt x="247" y="16"/>
                    <a:pt x="249" y="20"/>
                  </a:cubicBezTo>
                  <a:cubicBezTo>
                    <a:pt x="252" y="23"/>
                    <a:pt x="254" y="31"/>
                    <a:pt x="257" y="35"/>
                  </a:cubicBezTo>
                  <a:cubicBezTo>
                    <a:pt x="260" y="39"/>
                    <a:pt x="263" y="51"/>
                    <a:pt x="263" y="53"/>
                  </a:cubicBezTo>
                  <a:cubicBezTo>
                    <a:pt x="263" y="55"/>
                    <a:pt x="259" y="67"/>
                    <a:pt x="256" y="68"/>
                  </a:cubicBezTo>
                  <a:cubicBezTo>
                    <a:pt x="253" y="70"/>
                    <a:pt x="252" y="72"/>
                    <a:pt x="251" y="74"/>
                  </a:cubicBezTo>
                  <a:cubicBezTo>
                    <a:pt x="251" y="77"/>
                    <a:pt x="250" y="85"/>
                    <a:pt x="248" y="85"/>
                  </a:cubicBezTo>
                  <a:cubicBezTo>
                    <a:pt x="247" y="85"/>
                    <a:pt x="245" y="84"/>
                    <a:pt x="241" y="86"/>
                  </a:cubicBezTo>
                  <a:cubicBezTo>
                    <a:pt x="238" y="88"/>
                    <a:pt x="235" y="94"/>
                    <a:pt x="236" y="98"/>
                  </a:cubicBezTo>
                  <a:cubicBezTo>
                    <a:pt x="237" y="102"/>
                    <a:pt x="238" y="108"/>
                    <a:pt x="237" y="114"/>
                  </a:cubicBezTo>
                  <a:cubicBezTo>
                    <a:pt x="236" y="121"/>
                    <a:pt x="233" y="126"/>
                    <a:pt x="231" y="129"/>
                  </a:cubicBezTo>
                  <a:cubicBezTo>
                    <a:pt x="228" y="131"/>
                    <a:pt x="227" y="138"/>
                    <a:pt x="229" y="144"/>
                  </a:cubicBezTo>
                  <a:cubicBezTo>
                    <a:pt x="230" y="149"/>
                    <a:pt x="235" y="154"/>
                    <a:pt x="232" y="155"/>
                  </a:cubicBezTo>
                  <a:cubicBezTo>
                    <a:pt x="230" y="155"/>
                    <a:pt x="227" y="160"/>
                    <a:pt x="226" y="163"/>
                  </a:cubicBezTo>
                  <a:cubicBezTo>
                    <a:pt x="226" y="166"/>
                    <a:pt x="212" y="179"/>
                    <a:pt x="211" y="175"/>
                  </a:cubicBezTo>
                  <a:cubicBezTo>
                    <a:pt x="210" y="172"/>
                    <a:pt x="211" y="166"/>
                    <a:pt x="213" y="164"/>
                  </a:cubicBezTo>
                  <a:cubicBezTo>
                    <a:pt x="215" y="162"/>
                    <a:pt x="217" y="158"/>
                    <a:pt x="214" y="157"/>
                  </a:cubicBezTo>
                  <a:cubicBezTo>
                    <a:pt x="211" y="157"/>
                    <a:pt x="207" y="157"/>
                    <a:pt x="208" y="160"/>
                  </a:cubicBezTo>
                  <a:cubicBezTo>
                    <a:pt x="208" y="162"/>
                    <a:pt x="208" y="167"/>
                    <a:pt x="207" y="167"/>
                  </a:cubicBezTo>
                  <a:cubicBezTo>
                    <a:pt x="206" y="167"/>
                    <a:pt x="200" y="161"/>
                    <a:pt x="199" y="161"/>
                  </a:cubicBezTo>
                  <a:cubicBezTo>
                    <a:pt x="198" y="161"/>
                    <a:pt x="192" y="168"/>
                    <a:pt x="192" y="171"/>
                  </a:cubicBezTo>
                  <a:cubicBezTo>
                    <a:pt x="192" y="173"/>
                    <a:pt x="192" y="183"/>
                    <a:pt x="187" y="182"/>
                  </a:cubicBezTo>
                  <a:cubicBezTo>
                    <a:pt x="183" y="181"/>
                    <a:pt x="185" y="169"/>
                    <a:pt x="183" y="170"/>
                  </a:cubicBezTo>
                  <a:cubicBezTo>
                    <a:pt x="181" y="170"/>
                    <a:pt x="170" y="184"/>
                    <a:pt x="168" y="184"/>
                  </a:cubicBezTo>
                  <a:cubicBezTo>
                    <a:pt x="167" y="184"/>
                    <a:pt x="161" y="183"/>
                    <a:pt x="157" y="182"/>
                  </a:cubicBezTo>
                  <a:cubicBezTo>
                    <a:pt x="153" y="182"/>
                    <a:pt x="149" y="187"/>
                    <a:pt x="148" y="184"/>
                  </a:cubicBezTo>
                  <a:cubicBezTo>
                    <a:pt x="146" y="181"/>
                    <a:pt x="147" y="180"/>
                    <a:pt x="145" y="178"/>
                  </a:cubicBezTo>
                  <a:cubicBezTo>
                    <a:pt x="143" y="176"/>
                    <a:pt x="142" y="173"/>
                    <a:pt x="140" y="174"/>
                  </a:cubicBezTo>
                  <a:cubicBezTo>
                    <a:pt x="139" y="174"/>
                    <a:pt x="134" y="179"/>
                    <a:pt x="136" y="181"/>
                  </a:cubicBezTo>
                  <a:cubicBezTo>
                    <a:pt x="138" y="184"/>
                    <a:pt x="141" y="187"/>
                    <a:pt x="140" y="189"/>
                  </a:cubicBezTo>
                  <a:cubicBezTo>
                    <a:pt x="139" y="191"/>
                    <a:pt x="132" y="191"/>
                    <a:pt x="129" y="194"/>
                  </a:cubicBezTo>
                  <a:cubicBezTo>
                    <a:pt x="127" y="197"/>
                    <a:pt x="119" y="205"/>
                    <a:pt x="118" y="208"/>
                  </a:cubicBezTo>
                  <a:cubicBezTo>
                    <a:pt x="117" y="211"/>
                    <a:pt x="116" y="214"/>
                    <a:pt x="113" y="213"/>
                  </a:cubicBezTo>
                  <a:cubicBezTo>
                    <a:pt x="109" y="212"/>
                    <a:pt x="103" y="206"/>
                    <a:pt x="100" y="203"/>
                  </a:cubicBezTo>
                  <a:cubicBezTo>
                    <a:pt x="97" y="200"/>
                    <a:pt x="99" y="195"/>
                    <a:pt x="100" y="194"/>
                  </a:cubicBezTo>
                  <a:cubicBezTo>
                    <a:pt x="100" y="192"/>
                    <a:pt x="108" y="190"/>
                    <a:pt x="108" y="186"/>
                  </a:cubicBezTo>
                  <a:cubicBezTo>
                    <a:pt x="107" y="182"/>
                    <a:pt x="102" y="182"/>
                    <a:pt x="101" y="182"/>
                  </a:cubicBezTo>
                  <a:cubicBezTo>
                    <a:pt x="100" y="183"/>
                    <a:pt x="96" y="183"/>
                    <a:pt x="94" y="182"/>
                  </a:cubicBezTo>
                  <a:cubicBezTo>
                    <a:pt x="91" y="180"/>
                    <a:pt x="87" y="178"/>
                    <a:pt x="82" y="179"/>
                  </a:cubicBezTo>
                  <a:cubicBezTo>
                    <a:pt x="78" y="181"/>
                    <a:pt x="71" y="186"/>
                    <a:pt x="69" y="186"/>
                  </a:cubicBezTo>
                  <a:cubicBezTo>
                    <a:pt x="66" y="185"/>
                    <a:pt x="59" y="186"/>
                    <a:pt x="57" y="188"/>
                  </a:cubicBezTo>
                  <a:cubicBezTo>
                    <a:pt x="55" y="189"/>
                    <a:pt x="50" y="191"/>
                    <a:pt x="48" y="191"/>
                  </a:cubicBezTo>
                  <a:cubicBezTo>
                    <a:pt x="45" y="191"/>
                    <a:pt x="42" y="195"/>
                    <a:pt x="40" y="193"/>
                  </a:cubicBezTo>
                  <a:cubicBezTo>
                    <a:pt x="37" y="191"/>
                    <a:pt x="35" y="189"/>
                    <a:pt x="34" y="190"/>
                  </a:cubicBezTo>
                  <a:cubicBezTo>
                    <a:pt x="32" y="190"/>
                    <a:pt x="31" y="192"/>
                    <a:pt x="31" y="196"/>
                  </a:cubicBezTo>
                  <a:cubicBezTo>
                    <a:pt x="31" y="200"/>
                    <a:pt x="31" y="205"/>
                    <a:pt x="29" y="203"/>
                  </a:cubicBezTo>
                  <a:cubicBezTo>
                    <a:pt x="26" y="201"/>
                    <a:pt x="19" y="197"/>
                    <a:pt x="18" y="197"/>
                  </a:cubicBezTo>
                  <a:cubicBezTo>
                    <a:pt x="17" y="198"/>
                    <a:pt x="3" y="201"/>
                    <a:pt x="1" y="199"/>
                  </a:cubicBezTo>
                  <a:cubicBezTo>
                    <a:pt x="0" y="197"/>
                    <a:pt x="1" y="192"/>
                    <a:pt x="4" y="190"/>
                  </a:cubicBezTo>
                  <a:cubicBezTo>
                    <a:pt x="6" y="189"/>
                    <a:pt x="10" y="188"/>
                    <a:pt x="13" y="186"/>
                  </a:cubicBezTo>
                  <a:cubicBezTo>
                    <a:pt x="16" y="183"/>
                    <a:pt x="19" y="177"/>
                    <a:pt x="25" y="176"/>
                  </a:cubicBezTo>
                  <a:cubicBezTo>
                    <a:pt x="31" y="175"/>
                    <a:pt x="46" y="157"/>
                    <a:pt x="52" y="158"/>
                  </a:cubicBezTo>
                  <a:cubicBezTo>
                    <a:pt x="58" y="159"/>
                    <a:pt x="65" y="164"/>
                    <a:pt x="70" y="162"/>
                  </a:cubicBezTo>
                  <a:cubicBezTo>
                    <a:pt x="75" y="160"/>
                    <a:pt x="81" y="158"/>
                    <a:pt x="88" y="157"/>
                  </a:cubicBezTo>
                  <a:cubicBezTo>
                    <a:pt x="94" y="156"/>
                    <a:pt x="97" y="152"/>
                    <a:pt x="99" y="154"/>
                  </a:cubicBezTo>
                  <a:cubicBezTo>
                    <a:pt x="101" y="156"/>
                    <a:pt x="102" y="163"/>
                    <a:pt x="106" y="162"/>
                  </a:cubicBezTo>
                  <a:cubicBezTo>
                    <a:pt x="110" y="161"/>
                    <a:pt x="117" y="157"/>
                    <a:pt x="119" y="154"/>
                  </a:cubicBezTo>
                  <a:cubicBezTo>
                    <a:pt x="120" y="151"/>
                    <a:pt x="120" y="144"/>
                    <a:pt x="122" y="142"/>
                  </a:cubicBezTo>
                  <a:cubicBezTo>
                    <a:pt x="124" y="140"/>
                    <a:pt x="136" y="131"/>
                    <a:pt x="136" y="128"/>
                  </a:cubicBezTo>
                  <a:cubicBezTo>
                    <a:pt x="136" y="125"/>
                    <a:pt x="135" y="117"/>
                    <a:pt x="136" y="114"/>
                  </a:cubicBezTo>
                  <a:cubicBezTo>
                    <a:pt x="137" y="111"/>
                    <a:pt x="137" y="108"/>
                    <a:pt x="139" y="108"/>
                  </a:cubicBezTo>
                  <a:cubicBezTo>
                    <a:pt x="142" y="108"/>
                    <a:pt x="147" y="107"/>
                    <a:pt x="146" y="109"/>
                  </a:cubicBezTo>
                  <a:cubicBezTo>
                    <a:pt x="145" y="112"/>
                    <a:pt x="143" y="118"/>
                    <a:pt x="143" y="120"/>
                  </a:cubicBezTo>
                  <a:cubicBezTo>
                    <a:pt x="143" y="121"/>
                    <a:pt x="145" y="128"/>
                    <a:pt x="148" y="127"/>
                  </a:cubicBezTo>
                  <a:cubicBezTo>
                    <a:pt x="151" y="125"/>
                    <a:pt x="159" y="115"/>
                    <a:pt x="163" y="115"/>
                  </a:cubicBezTo>
                  <a:cubicBezTo>
                    <a:pt x="168" y="114"/>
                    <a:pt x="172" y="116"/>
                    <a:pt x="175" y="114"/>
                  </a:cubicBezTo>
                  <a:cubicBezTo>
                    <a:pt x="179" y="113"/>
                    <a:pt x="189" y="97"/>
                    <a:pt x="192" y="96"/>
                  </a:cubicBezTo>
                  <a:cubicBezTo>
                    <a:pt x="194" y="95"/>
                    <a:pt x="199" y="91"/>
                    <a:pt x="200" y="86"/>
                  </a:cubicBezTo>
                  <a:cubicBezTo>
                    <a:pt x="201" y="80"/>
                    <a:pt x="211" y="68"/>
                    <a:pt x="213" y="64"/>
                  </a:cubicBezTo>
                  <a:cubicBezTo>
                    <a:pt x="215" y="61"/>
                    <a:pt x="217" y="52"/>
                    <a:pt x="214" y="48"/>
                  </a:cubicBezTo>
                  <a:cubicBezTo>
                    <a:pt x="211" y="45"/>
                    <a:pt x="208" y="43"/>
                    <a:pt x="209" y="41"/>
                  </a:cubicBezTo>
                  <a:cubicBezTo>
                    <a:pt x="211" y="39"/>
                    <a:pt x="214" y="38"/>
                    <a:pt x="214" y="35"/>
                  </a:cubicBezTo>
                  <a:cubicBezTo>
                    <a:pt x="214" y="33"/>
                    <a:pt x="212" y="26"/>
                    <a:pt x="213" y="23"/>
                  </a:cubicBezTo>
                  <a:cubicBezTo>
                    <a:pt x="214" y="21"/>
                    <a:pt x="222" y="17"/>
                    <a:pt x="222" y="14"/>
                  </a:cubicBezTo>
                  <a:cubicBezTo>
                    <a:pt x="222" y="12"/>
                    <a:pt x="222" y="7"/>
                    <a:pt x="224" y="7"/>
                  </a:cubicBezTo>
                  <a:cubicBezTo>
                    <a:pt x="226" y="6"/>
                    <a:pt x="228" y="6"/>
                    <a:pt x="228" y="9"/>
                  </a:cubicBezTo>
                  <a:cubicBezTo>
                    <a:pt x="228" y="12"/>
                    <a:pt x="230" y="20"/>
                    <a:pt x="232" y="19"/>
                  </a:cubicBezTo>
                  <a:cubicBezTo>
                    <a:pt x="233" y="17"/>
                    <a:pt x="234" y="13"/>
                    <a:pt x="235" y="14"/>
                  </a:cubicBezTo>
                  <a:cubicBezTo>
                    <a:pt x="237" y="15"/>
                    <a:pt x="241" y="19"/>
                    <a:pt x="242" y="17"/>
                  </a:cubicBezTo>
                  <a:cubicBezTo>
                    <a:pt x="242" y="14"/>
                    <a:pt x="243" y="10"/>
                    <a:pt x="242" y="9"/>
                  </a:cubicBezTo>
                  <a:cubicBezTo>
                    <a:pt x="240" y="8"/>
                    <a:pt x="237" y="11"/>
                    <a:pt x="236" y="8"/>
                  </a:cubicBezTo>
                  <a:cubicBezTo>
                    <a:pt x="235" y="5"/>
                    <a:pt x="234" y="0"/>
                    <a:pt x="237" y="0"/>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79" name="Freeform 162"/>
            <p:cNvSpPr>
              <a:spLocks/>
            </p:cNvSpPr>
            <p:nvPr/>
          </p:nvSpPr>
          <p:spPr bwMode="auto">
            <a:xfrm>
              <a:off x="7535863" y="2387600"/>
              <a:ext cx="177800" cy="127000"/>
            </a:xfrm>
            <a:custGeom>
              <a:avLst/>
              <a:gdLst>
                <a:gd name="T0" fmla="*/ 57 w 60"/>
                <a:gd name="T1" fmla="*/ 14 h 43"/>
                <a:gd name="T2" fmla="*/ 44 w 60"/>
                <a:gd name="T3" fmla="*/ 28 h 43"/>
                <a:gd name="T4" fmla="*/ 35 w 60"/>
                <a:gd name="T5" fmla="*/ 24 h 43"/>
                <a:gd name="T6" fmla="*/ 24 w 60"/>
                <a:gd name="T7" fmla="*/ 29 h 43"/>
                <a:gd name="T8" fmla="*/ 16 w 60"/>
                <a:gd name="T9" fmla="*/ 43 h 43"/>
                <a:gd name="T10" fmla="*/ 7 w 60"/>
                <a:gd name="T11" fmla="*/ 37 h 43"/>
                <a:gd name="T12" fmla="*/ 6 w 60"/>
                <a:gd name="T13" fmla="*/ 30 h 43"/>
                <a:gd name="T14" fmla="*/ 2 w 60"/>
                <a:gd name="T15" fmla="*/ 24 h 43"/>
                <a:gd name="T16" fmla="*/ 12 w 60"/>
                <a:gd name="T17" fmla="*/ 17 h 43"/>
                <a:gd name="T18" fmla="*/ 17 w 60"/>
                <a:gd name="T19" fmla="*/ 8 h 43"/>
                <a:gd name="T20" fmla="*/ 23 w 60"/>
                <a:gd name="T21" fmla="*/ 11 h 43"/>
                <a:gd name="T22" fmla="*/ 34 w 60"/>
                <a:gd name="T23" fmla="*/ 7 h 43"/>
                <a:gd name="T24" fmla="*/ 42 w 60"/>
                <a:gd name="T25" fmla="*/ 1 h 43"/>
                <a:gd name="T26" fmla="*/ 54 w 60"/>
                <a:gd name="T27" fmla="*/ 5 h 43"/>
                <a:gd name="T28" fmla="*/ 57 w 60"/>
                <a:gd name="T29" fmla="*/ 1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0" h="43">
                  <a:moveTo>
                    <a:pt x="57" y="14"/>
                  </a:moveTo>
                  <a:cubicBezTo>
                    <a:pt x="56" y="16"/>
                    <a:pt x="47" y="29"/>
                    <a:pt x="44" y="28"/>
                  </a:cubicBezTo>
                  <a:cubicBezTo>
                    <a:pt x="42" y="27"/>
                    <a:pt x="37" y="23"/>
                    <a:pt x="35" y="24"/>
                  </a:cubicBezTo>
                  <a:cubicBezTo>
                    <a:pt x="34" y="24"/>
                    <a:pt x="25" y="27"/>
                    <a:pt x="24" y="29"/>
                  </a:cubicBezTo>
                  <a:cubicBezTo>
                    <a:pt x="23" y="31"/>
                    <a:pt x="20" y="43"/>
                    <a:pt x="16" y="43"/>
                  </a:cubicBezTo>
                  <a:cubicBezTo>
                    <a:pt x="13" y="43"/>
                    <a:pt x="7" y="39"/>
                    <a:pt x="7" y="37"/>
                  </a:cubicBezTo>
                  <a:cubicBezTo>
                    <a:pt x="7" y="35"/>
                    <a:pt x="9" y="33"/>
                    <a:pt x="6" y="30"/>
                  </a:cubicBezTo>
                  <a:cubicBezTo>
                    <a:pt x="4" y="27"/>
                    <a:pt x="0" y="26"/>
                    <a:pt x="2" y="24"/>
                  </a:cubicBezTo>
                  <a:cubicBezTo>
                    <a:pt x="4" y="22"/>
                    <a:pt x="12" y="20"/>
                    <a:pt x="12" y="17"/>
                  </a:cubicBezTo>
                  <a:cubicBezTo>
                    <a:pt x="12" y="13"/>
                    <a:pt x="13" y="8"/>
                    <a:pt x="17" y="8"/>
                  </a:cubicBezTo>
                  <a:cubicBezTo>
                    <a:pt x="21" y="9"/>
                    <a:pt x="19" y="12"/>
                    <a:pt x="23" y="11"/>
                  </a:cubicBezTo>
                  <a:cubicBezTo>
                    <a:pt x="27" y="10"/>
                    <a:pt x="33" y="11"/>
                    <a:pt x="34" y="7"/>
                  </a:cubicBezTo>
                  <a:cubicBezTo>
                    <a:pt x="34" y="3"/>
                    <a:pt x="38" y="0"/>
                    <a:pt x="42" y="1"/>
                  </a:cubicBezTo>
                  <a:cubicBezTo>
                    <a:pt x="47" y="1"/>
                    <a:pt x="52" y="5"/>
                    <a:pt x="54" y="5"/>
                  </a:cubicBezTo>
                  <a:cubicBezTo>
                    <a:pt x="57" y="5"/>
                    <a:pt x="60" y="9"/>
                    <a:pt x="57" y="14"/>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86" name="Freeform 163"/>
            <p:cNvSpPr>
              <a:spLocks/>
            </p:cNvSpPr>
            <p:nvPr/>
          </p:nvSpPr>
          <p:spPr bwMode="auto">
            <a:xfrm>
              <a:off x="7707313" y="2379663"/>
              <a:ext cx="20637" cy="23812"/>
            </a:xfrm>
            <a:custGeom>
              <a:avLst/>
              <a:gdLst>
                <a:gd name="T0" fmla="*/ 3 w 7"/>
                <a:gd name="T1" fmla="*/ 8 h 8"/>
                <a:gd name="T2" fmla="*/ 6 w 7"/>
                <a:gd name="T3" fmla="*/ 0 h 8"/>
                <a:gd name="T4" fmla="*/ 3 w 7"/>
                <a:gd name="T5" fmla="*/ 8 h 8"/>
              </a:gdLst>
              <a:ahLst/>
              <a:cxnLst>
                <a:cxn ang="0">
                  <a:pos x="T0" y="T1"/>
                </a:cxn>
                <a:cxn ang="0">
                  <a:pos x="T2" y="T3"/>
                </a:cxn>
                <a:cxn ang="0">
                  <a:pos x="T4" y="T5"/>
                </a:cxn>
              </a:cxnLst>
              <a:rect l="0" t="0" r="r" b="b"/>
              <a:pathLst>
                <a:path w="7" h="8">
                  <a:moveTo>
                    <a:pt x="3" y="8"/>
                  </a:moveTo>
                  <a:cubicBezTo>
                    <a:pt x="0" y="8"/>
                    <a:pt x="5" y="0"/>
                    <a:pt x="6" y="0"/>
                  </a:cubicBezTo>
                  <a:cubicBezTo>
                    <a:pt x="7" y="0"/>
                    <a:pt x="7" y="8"/>
                    <a:pt x="3" y="8"/>
                  </a:cubicBezTo>
                  <a:close/>
                </a:path>
              </a:pathLst>
            </a:custGeom>
            <a:grpFill/>
            <a:ln w="6350" cmpd="sng">
              <a:noFill/>
              <a:round/>
              <a:headEnd/>
              <a:tailEnd/>
            </a:ln>
          </p:spPr>
          <p:txBody>
            <a:bodyPr/>
            <a:lstStyle/>
            <a:p>
              <a:pPr>
                <a:defRPr/>
              </a:pPr>
              <a:endParaRPr lang="ja-JP" altLang="en-US">
                <a:ea typeface="ＭＳ Ｐゴシック" charset="-128"/>
              </a:endParaRPr>
            </a:p>
          </p:txBody>
        </p:sp>
        <p:sp>
          <p:nvSpPr>
            <p:cNvPr id="87" name="Freeform 164"/>
            <p:cNvSpPr>
              <a:spLocks/>
            </p:cNvSpPr>
            <p:nvPr/>
          </p:nvSpPr>
          <p:spPr bwMode="auto">
            <a:xfrm>
              <a:off x="7353300" y="2417763"/>
              <a:ext cx="165100" cy="230187"/>
            </a:xfrm>
            <a:custGeom>
              <a:avLst/>
              <a:gdLst>
                <a:gd name="T0" fmla="*/ 54 w 56"/>
                <a:gd name="T1" fmla="*/ 33 h 78"/>
                <a:gd name="T2" fmla="*/ 47 w 56"/>
                <a:gd name="T3" fmla="*/ 43 h 78"/>
                <a:gd name="T4" fmla="*/ 42 w 56"/>
                <a:gd name="T5" fmla="*/ 66 h 78"/>
                <a:gd name="T6" fmla="*/ 35 w 56"/>
                <a:gd name="T7" fmla="*/ 70 h 78"/>
                <a:gd name="T8" fmla="*/ 27 w 56"/>
                <a:gd name="T9" fmla="*/ 77 h 78"/>
                <a:gd name="T10" fmla="*/ 28 w 56"/>
                <a:gd name="T11" fmla="*/ 70 h 78"/>
                <a:gd name="T12" fmla="*/ 26 w 56"/>
                <a:gd name="T13" fmla="*/ 66 h 78"/>
                <a:gd name="T14" fmla="*/ 30 w 56"/>
                <a:gd name="T15" fmla="*/ 63 h 78"/>
                <a:gd name="T16" fmla="*/ 26 w 56"/>
                <a:gd name="T17" fmla="*/ 59 h 78"/>
                <a:gd name="T18" fmla="*/ 22 w 56"/>
                <a:gd name="T19" fmla="*/ 64 h 78"/>
                <a:gd name="T20" fmla="*/ 21 w 56"/>
                <a:gd name="T21" fmla="*/ 71 h 78"/>
                <a:gd name="T22" fmla="*/ 16 w 56"/>
                <a:gd name="T23" fmla="*/ 67 h 78"/>
                <a:gd name="T24" fmla="*/ 16 w 56"/>
                <a:gd name="T25" fmla="*/ 58 h 78"/>
                <a:gd name="T26" fmla="*/ 16 w 56"/>
                <a:gd name="T27" fmla="*/ 49 h 78"/>
                <a:gd name="T28" fmla="*/ 24 w 56"/>
                <a:gd name="T29" fmla="*/ 38 h 78"/>
                <a:gd name="T30" fmla="*/ 24 w 56"/>
                <a:gd name="T31" fmla="*/ 30 h 78"/>
                <a:gd name="T32" fmla="*/ 17 w 56"/>
                <a:gd name="T33" fmla="*/ 23 h 78"/>
                <a:gd name="T34" fmla="*/ 17 w 56"/>
                <a:gd name="T35" fmla="*/ 29 h 78"/>
                <a:gd name="T36" fmla="*/ 18 w 56"/>
                <a:gd name="T37" fmla="*/ 36 h 78"/>
                <a:gd name="T38" fmla="*/ 13 w 56"/>
                <a:gd name="T39" fmla="*/ 32 h 78"/>
                <a:gd name="T40" fmla="*/ 7 w 56"/>
                <a:gd name="T41" fmla="*/ 34 h 78"/>
                <a:gd name="T42" fmla="*/ 5 w 56"/>
                <a:gd name="T43" fmla="*/ 27 h 78"/>
                <a:gd name="T44" fmla="*/ 10 w 56"/>
                <a:gd name="T45" fmla="*/ 29 h 78"/>
                <a:gd name="T46" fmla="*/ 1 w 56"/>
                <a:gd name="T47" fmla="*/ 20 h 78"/>
                <a:gd name="T48" fmla="*/ 7 w 56"/>
                <a:gd name="T49" fmla="*/ 16 h 78"/>
                <a:gd name="T50" fmla="*/ 16 w 56"/>
                <a:gd name="T51" fmla="*/ 10 h 78"/>
                <a:gd name="T52" fmla="*/ 22 w 56"/>
                <a:gd name="T53" fmla="*/ 8 h 78"/>
                <a:gd name="T54" fmla="*/ 28 w 56"/>
                <a:gd name="T55" fmla="*/ 2 h 78"/>
                <a:gd name="T56" fmla="*/ 34 w 56"/>
                <a:gd name="T57" fmla="*/ 7 h 78"/>
                <a:gd name="T58" fmla="*/ 40 w 56"/>
                <a:gd name="T59" fmla="*/ 11 h 78"/>
                <a:gd name="T60" fmla="*/ 51 w 56"/>
                <a:gd name="T61" fmla="*/ 10 h 78"/>
                <a:gd name="T62" fmla="*/ 52 w 56"/>
                <a:gd name="T63" fmla="*/ 17 h 78"/>
                <a:gd name="T64" fmla="*/ 55 w 56"/>
                <a:gd name="T65" fmla="*/ 25 h 78"/>
                <a:gd name="T66" fmla="*/ 54 w 56"/>
                <a:gd name="T67" fmla="*/ 33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6" h="78">
                  <a:moveTo>
                    <a:pt x="54" y="33"/>
                  </a:moveTo>
                  <a:cubicBezTo>
                    <a:pt x="52" y="35"/>
                    <a:pt x="48" y="41"/>
                    <a:pt x="47" y="43"/>
                  </a:cubicBezTo>
                  <a:cubicBezTo>
                    <a:pt x="47" y="46"/>
                    <a:pt x="45" y="66"/>
                    <a:pt x="42" y="66"/>
                  </a:cubicBezTo>
                  <a:cubicBezTo>
                    <a:pt x="38" y="67"/>
                    <a:pt x="37" y="68"/>
                    <a:pt x="35" y="70"/>
                  </a:cubicBezTo>
                  <a:cubicBezTo>
                    <a:pt x="33" y="73"/>
                    <a:pt x="28" y="78"/>
                    <a:pt x="27" y="77"/>
                  </a:cubicBezTo>
                  <a:cubicBezTo>
                    <a:pt x="26" y="76"/>
                    <a:pt x="30" y="71"/>
                    <a:pt x="28" y="70"/>
                  </a:cubicBezTo>
                  <a:cubicBezTo>
                    <a:pt x="26" y="69"/>
                    <a:pt x="24" y="67"/>
                    <a:pt x="26" y="66"/>
                  </a:cubicBezTo>
                  <a:cubicBezTo>
                    <a:pt x="27" y="65"/>
                    <a:pt x="30" y="66"/>
                    <a:pt x="30" y="63"/>
                  </a:cubicBezTo>
                  <a:cubicBezTo>
                    <a:pt x="30" y="61"/>
                    <a:pt x="28" y="59"/>
                    <a:pt x="26" y="59"/>
                  </a:cubicBezTo>
                  <a:cubicBezTo>
                    <a:pt x="24" y="59"/>
                    <a:pt x="22" y="62"/>
                    <a:pt x="22" y="64"/>
                  </a:cubicBezTo>
                  <a:cubicBezTo>
                    <a:pt x="22" y="67"/>
                    <a:pt x="23" y="70"/>
                    <a:pt x="21" y="71"/>
                  </a:cubicBezTo>
                  <a:cubicBezTo>
                    <a:pt x="20" y="71"/>
                    <a:pt x="16" y="70"/>
                    <a:pt x="16" y="67"/>
                  </a:cubicBezTo>
                  <a:cubicBezTo>
                    <a:pt x="17" y="63"/>
                    <a:pt x="17" y="60"/>
                    <a:pt x="16" y="58"/>
                  </a:cubicBezTo>
                  <a:cubicBezTo>
                    <a:pt x="15" y="56"/>
                    <a:pt x="14" y="50"/>
                    <a:pt x="16" y="49"/>
                  </a:cubicBezTo>
                  <a:cubicBezTo>
                    <a:pt x="18" y="48"/>
                    <a:pt x="24" y="41"/>
                    <a:pt x="24" y="38"/>
                  </a:cubicBezTo>
                  <a:cubicBezTo>
                    <a:pt x="24" y="35"/>
                    <a:pt x="25" y="33"/>
                    <a:pt x="24" y="30"/>
                  </a:cubicBezTo>
                  <a:cubicBezTo>
                    <a:pt x="23" y="27"/>
                    <a:pt x="18" y="21"/>
                    <a:pt x="17" y="23"/>
                  </a:cubicBezTo>
                  <a:cubicBezTo>
                    <a:pt x="15" y="24"/>
                    <a:pt x="16" y="26"/>
                    <a:pt x="17" y="29"/>
                  </a:cubicBezTo>
                  <a:cubicBezTo>
                    <a:pt x="19" y="32"/>
                    <a:pt x="20" y="36"/>
                    <a:pt x="18" y="36"/>
                  </a:cubicBezTo>
                  <a:cubicBezTo>
                    <a:pt x="16" y="36"/>
                    <a:pt x="14" y="32"/>
                    <a:pt x="13" y="32"/>
                  </a:cubicBezTo>
                  <a:cubicBezTo>
                    <a:pt x="12" y="32"/>
                    <a:pt x="8" y="35"/>
                    <a:pt x="7" y="34"/>
                  </a:cubicBezTo>
                  <a:cubicBezTo>
                    <a:pt x="6" y="33"/>
                    <a:pt x="2" y="26"/>
                    <a:pt x="5" y="27"/>
                  </a:cubicBezTo>
                  <a:cubicBezTo>
                    <a:pt x="7" y="28"/>
                    <a:pt x="11" y="32"/>
                    <a:pt x="10" y="29"/>
                  </a:cubicBezTo>
                  <a:cubicBezTo>
                    <a:pt x="9" y="25"/>
                    <a:pt x="0" y="22"/>
                    <a:pt x="1" y="20"/>
                  </a:cubicBezTo>
                  <a:cubicBezTo>
                    <a:pt x="2" y="18"/>
                    <a:pt x="3" y="17"/>
                    <a:pt x="7" y="16"/>
                  </a:cubicBezTo>
                  <a:cubicBezTo>
                    <a:pt x="11" y="15"/>
                    <a:pt x="14" y="11"/>
                    <a:pt x="16" y="10"/>
                  </a:cubicBezTo>
                  <a:cubicBezTo>
                    <a:pt x="18" y="8"/>
                    <a:pt x="20" y="10"/>
                    <a:pt x="22" y="8"/>
                  </a:cubicBezTo>
                  <a:cubicBezTo>
                    <a:pt x="24" y="6"/>
                    <a:pt x="23" y="0"/>
                    <a:pt x="28" y="2"/>
                  </a:cubicBezTo>
                  <a:cubicBezTo>
                    <a:pt x="33" y="4"/>
                    <a:pt x="32" y="4"/>
                    <a:pt x="34" y="7"/>
                  </a:cubicBezTo>
                  <a:cubicBezTo>
                    <a:pt x="37" y="10"/>
                    <a:pt x="38" y="12"/>
                    <a:pt x="40" y="11"/>
                  </a:cubicBezTo>
                  <a:cubicBezTo>
                    <a:pt x="43" y="10"/>
                    <a:pt x="50" y="8"/>
                    <a:pt x="51" y="10"/>
                  </a:cubicBezTo>
                  <a:cubicBezTo>
                    <a:pt x="52" y="12"/>
                    <a:pt x="49" y="16"/>
                    <a:pt x="52" y="17"/>
                  </a:cubicBezTo>
                  <a:cubicBezTo>
                    <a:pt x="55" y="18"/>
                    <a:pt x="55" y="24"/>
                    <a:pt x="55" y="25"/>
                  </a:cubicBezTo>
                  <a:cubicBezTo>
                    <a:pt x="55" y="26"/>
                    <a:pt x="56" y="30"/>
                    <a:pt x="54" y="33"/>
                  </a:cubicBezTo>
                  <a:close/>
                </a:path>
              </a:pathLst>
            </a:custGeom>
            <a:grpFill/>
            <a:ln w="6350" cmpd="sng">
              <a:noFill/>
              <a:round/>
              <a:headEnd/>
              <a:tailEnd/>
            </a:ln>
          </p:spPr>
          <p:txBody>
            <a:bodyPr/>
            <a:lstStyle/>
            <a:p>
              <a:pPr>
                <a:defRPr/>
              </a:pPr>
              <a:endParaRPr lang="ja-JP" altLang="en-US">
                <a:ea typeface="ＭＳ Ｐゴシック" charset="-128"/>
              </a:endParaRPr>
            </a:p>
          </p:txBody>
        </p:sp>
      </p:grpSp>
      <p:sp>
        <p:nvSpPr>
          <p:cNvPr id="73" name="正方形/長方形 72"/>
          <p:cNvSpPr/>
          <p:nvPr/>
        </p:nvSpPr>
        <p:spPr>
          <a:xfrm>
            <a:off x="291779" y="1092749"/>
            <a:ext cx="5846221" cy="683515"/>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◆わが国では、戦後の高度成長期から今日まで一貫して東京一極集中が進む。</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◆世界では、アジアを中心に新興国が台頭、日本の存在感は低下。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◆政治・行政の面でも</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依然として東京</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中心。中央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集権体制が強い。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132861" y="6843279"/>
            <a:ext cx="6118404" cy="2565831"/>
          </a:xfrm>
          <a:prstGeom prst="rect">
            <a:avLst/>
          </a:prstGeom>
          <a:noFill/>
          <a:ln w="25400">
            <a:solidFill>
              <a:schemeClr val="accent1">
                <a:lumMod val="60000"/>
                <a:lumOff val="40000"/>
                <a:alpha val="3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45" name="正方形/長方形 44"/>
          <p:cNvSpPr/>
          <p:nvPr/>
        </p:nvSpPr>
        <p:spPr>
          <a:xfrm>
            <a:off x="132861" y="579132"/>
            <a:ext cx="6118406" cy="5904452"/>
          </a:xfrm>
          <a:prstGeom prst="rect">
            <a:avLst/>
          </a:prstGeom>
          <a:noFill/>
          <a:ln w="25400">
            <a:solidFill>
              <a:schemeClr val="accent1">
                <a:lumMod val="60000"/>
                <a:lumOff val="40000"/>
                <a:alpha val="3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47" name="正方形/長方形 46"/>
          <p:cNvSpPr/>
          <p:nvPr/>
        </p:nvSpPr>
        <p:spPr>
          <a:xfrm>
            <a:off x="6381469" y="579131"/>
            <a:ext cx="6300000" cy="8829979"/>
          </a:xfrm>
          <a:prstGeom prst="rect">
            <a:avLst/>
          </a:prstGeom>
          <a:noFill/>
          <a:ln w="25400">
            <a:solidFill>
              <a:schemeClr val="accent1">
                <a:lumMod val="60000"/>
                <a:lumOff val="40000"/>
                <a:alpha val="3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40" name="正方形/長方形 39"/>
          <p:cNvSpPr/>
          <p:nvPr/>
        </p:nvSpPr>
        <p:spPr>
          <a:xfrm>
            <a:off x="6544816" y="1492699"/>
            <a:ext cx="6005450" cy="1332960"/>
          </a:xfrm>
          <a:prstGeom prst="rect">
            <a:avLst/>
          </a:prstGeom>
          <a:gradFill>
            <a:gsLst>
              <a:gs pos="0">
                <a:schemeClr val="accent1">
                  <a:lumMod val="40000"/>
                  <a:lumOff val="60000"/>
                </a:schemeClr>
              </a:gs>
              <a:gs pos="50000">
                <a:schemeClr val="accent1">
                  <a:lumMod val="20000"/>
                  <a:lumOff val="80000"/>
                </a:schemeClr>
              </a:gs>
              <a:gs pos="100000">
                <a:schemeClr val="accent1">
                  <a:lumMod val="40000"/>
                  <a:lumOff val="60000"/>
                </a:schemeClr>
              </a:gs>
            </a:gsLst>
            <a:lin ang="5400000" scaled="1"/>
          </a:gradFill>
          <a:ln w="6350"/>
        </p:spPr>
        <p:style>
          <a:lnRef idx="2">
            <a:schemeClr val="accent1">
              <a:shade val="50000"/>
            </a:schemeClr>
          </a:lnRef>
          <a:fillRef idx="1">
            <a:schemeClr val="accent1"/>
          </a:fillRef>
          <a:effectRef idx="0">
            <a:schemeClr val="accent1"/>
          </a:effectRef>
          <a:fontRef idx="minor">
            <a:schemeClr val="lt1"/>
          </a:fontRef>
        </p:style>
        <p:txBody>
          <a:bodyPr lIns="108000" tIns="64008" rIns="108000" bIns="64008" rtlCol="0" anchor="ctr"/>
          <a:lstStyle/>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は政治・行政・経済・金融・都市インフラ等が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東京に次いで集積する西日本随一の都市</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。隣接府県を含めた関西圏</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して、豊かな経済、都市</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、歴史・文化を有している。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◆大阪がさらに中枢性・拠点性を高め、西日本</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経済の中核都市、西日本のワンストップセンターとしての役割を広げる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ことは、</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国全体</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の総合力</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と機動性（スピード感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）の向上につながる。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◆地域主権、多極分散型社会の先導役を果たすとともに、東京</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と並ぶわが国の成長エンジンとして経済中枢機能を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高めることが必要。</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6544816" y="7810534"/>
            <a:ext cx="6005450" cy="1382554"/>
          </a:xfrm>
          <a:prstGeom prst="rect">
            <a:avLst/>
          </a:prstGeom>
          <a:gradFill>
            <a:gsLst>
              <a:gs pos="0">
                <a:schemeClr val="accent1">
                  <a:lumMod val="40000"/>
                  <a:lumOff val="60000"/>
                </a:schemeClr>
              </a:gs>
              <a:gs pos="50000">
                <a:schemeClr val="accent1">
                  <a:lumMod val="20000"/>
                  <a:lumOff val="80000"/>
                </a:schemeClr>
              </a:gs>
              <a:gs pos="100000">
                <a:schemeClr val="accent1">
                  <a:lumMod val="40000"/>
                  <a:lumOff val="60000"/>
                </a:schemeClr>
              </a:gs>
            </a:gsLst>
            <a:lin ang="5400000" scaled="1"/>
          </a:gradFill>
          <a:ln w="6350"/>
        </p:spPr>
        <p:style>
          <a:lnRef idx="2">
            <a:schemeClr val="accent1">
              <a:shade val="50000"/>
            </a:schemeClr>
          </a:lnRef>
          <a:fillRef idx="1">
            <a:schemeClr val="accent1"/>
          </a:fillRef>
          <a:effectRef idx="0">
            <a:schemeClr val="accent1"/>
          </a:effectRef>
          <a:fontRef idx="minor">
            <a:schemeClr val="lt1"/>
          </a:fontRef>
        </p:style>
        <p:txBody>
          <a:bodyPr lIns="108000" tIns="64008" rIns="108000" bIns="64008" rtlCol="0" anchor="ctr"/>
          <a:lstStyle/>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◆わが国において、</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や社会的企業など新たな公共の担い手の増加、</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CSR(</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企業の社会的責任</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関心が進む一方、世界では、寄付や投資等を通じた公益活動が、社会的課題解決の第三の道と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新たな時代の潮流に。</a:t>
            </a: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大阪では、都市</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発展の歴史に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おいて民の力が大きな役割を果たしてきた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。今日も、特</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区制度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やコンセッションなど新た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手法の導入により、民間</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を発揮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できる環境づくりを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進めている。</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官の発想を超える民間のダイナミズムを社会の中心に据え</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、営利・非営利活動を最大限に活かせる環境づくりを進め、「</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民」主役の社会づくりを大阪から</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発信することが必要。</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6544816" y="3683665"/>
            <a:ext cx="6005450" cy="1363685"/>
          </a:xfrm>
          <a:prstGeom prst="rect">
            <a:avLst/>
          </a:prstGeom>
          <a:gradFill>
            <a:gsLst>
              <a:gs pos="0">
                <a:schemeClr val="accent1">
                  <a:lumMod val="40000"/>
                  <a:lumOff val="60000"/>
                </a:schemeClr>
              </a:gs>
              <a:gs pos="50000">
                <a:schemeClr val="accent1">
                  <a:lumMod val="20000"/>
                  <a:lumOff val="80000"/>
                </a:schemeClr>
              </a:gs>
              <a:gs pos="100000">
                <a:schemeClr val="accent1">
                  <a:lumMod val="40000"/>
                  <a:lumOff val="60000"/>
                </a:schemeClr>
              </a:gs>
            </a:gsLst>
            <a:lin ang="5400000" scaled="1"/>
          </a:gradFill>
          <a:ln w="6350"/>
        </p:spPr>
        <p:style>
          <a:lnRef idx="2">
            <a:schemeClr val="accent1">
              <a:shade val="50000"/>
            </a:schemeClr>
          </a:lnRef>
          <a:fillRef idx="1">
            <a:schemeClr val="accent1"/>
          </a:fillRef>
          <a:effectRef idx="0">
            <a:schemeClr val="accent1"/>
          </a:effectRef>
          <a:fontRef idx="minor">
            <a:schemeClr val="lt1"/>
          </a:fontRef>
        </p:style>
        <p:txBody>
          <a:bodyPr lIns="108000" tIns="64008" rIns="108000" bIns="64008" rtlCol="0" anchor="ctr"/>
          <a:lstStyle/>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◆わが国として、災害リスクを低減させることは、万一の危機への備えであり、世界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から信頼を得て、投資や交流の加速を図る上で重要</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◆大阪はわが国第二の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都市であり、関西圏</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でみれば首都圏に匹敵する厚みのあるストック。</a:t>
            </a: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◆首都機能の麻痺により日本全体が機能不全に陥らないよう、バックアップ体制の整備が不可欠。東京</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との同時被害の恐れが少ない大阪をバックアップ拠点として、平時にも、非常時にも日本</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を支える</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整えることが必要。</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6544816" y="5899128"/>
            <a:ext cx="6005450" cy="1349744"/>
          </a:xfrm>
          <a:prstGeom prst="rect">
            <a:avLst/>
          </a:prstGeom>
          <a:gradFill>
            <a:gsLst>
              <a:gs pos="0">
                <a:schemeClr val="accent1">
                  <a:lumMod val="40000"/>
                  <a:lumOff val="60000"/>
                </a:schemeClr>
              </a:gs>
              <a:gs pos="50000">
                <a:schemeClr val="accent1">
                  <a:lumMod val="20000"/>
                  <a:lumOff val="80000"/>
                </a:schemeClr>
              </a:gs>
              <a:gs pos="100000">
                <a:schemeClr val="accent1">
                  <a:lumMod val="40000"/>
                  <a:lumOff val="60000"/>
                </a:schemeClr>
              </a:gs>
            </a:gsLst>
            <a:lin ang="5400000" scaled="1"/>
          </a:gradFill>
          <a:ln w="6350"/>
        </p:spPr>
        <p:style>
          <a:lnRef idx="2">
            <a:schemeClr val="accent1">
              <a:shade val="50000"/>
            </a:schemeClr>
          </a:lnRef>
          <a:fillRef idx="1">
            <a:schemeClr val="accent1"/>
          </a:fillRef>
          <a:effectRef idx="0">
            <a:schemeClr val="accent1"/>
          </a:effectRef>
          <a:fontRef idx="minor">
            <a:schemeClr val="lt1"/>
          </a:fontRef>
        </p:style>
        <p:txBody>
          <a:bodyPr lIns="108000" tIns="64008" rIns="108000" bIns="64008" rtlCol="0" anchor="ctr"/>
          <a:lstStyle/>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は輸出入</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や人の流れなどでアジアとの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つながりが深い。また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ライフサイエンスなど強み</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を持つ</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分野で世界的な地位を確立すべく集中的に取組みを進めている。</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◆アジアの重要性が高まる中で、イノベーションに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アジアを代表する国際的な拠点性を発揮できれば、</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存在感の向上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にも</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寄与する。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、東京とは異なる個性・新たな価値を創造・発信し</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の主要都市としての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地位を確立することに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より、わが国におけるアジアのゲートウェイの役割を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果たすことが必要。</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6381468" y="809434"/>
            <a:ext cx="6482987" cy="683264"/>
          </a:xfrm>
          <a:prstGeom prst="rect">
            <a:avLst/>
          </a:prstGeom>
          <a:noFill/>
        </p:spPr>
        <p:txBody>
          <a:bodyPr wrap="square" lIns="128016" tIns="64008" rIns="128016" bIns="64008" rtlCol="0">
            <a:spAutoFit/>
          </a:bodyPr>
          <a:lstStyle/>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（１）「西日本の首都」（分都）として、中枢性・拠点性</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高める</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49" name="テキスト ボックス 48"/>
          <p:cNvSpPr txBox="1"/>
          <p:nvPr/>
        </p:nvSpPr>
        <p:spPr>
          <a:xfrm>
            <a:off x="6381471" y="3000400"/>
            <a:ext cx="6382172" cy="683264"/>
          </a:xfrm>
          <a:prstGeom prst="rect">
            <a:avLst/>
          </a:prstGeom>
          <a:noFill/>
        </p:spPr>
        <p:txBody>
          <a:bodyPr wrap="square" lIns="128016" tIns="64008" rIns="128016" bIns="64008" rtlCol="0">
            <a:spAutoFit/>
          </a:bodyPr>
          <a:lstStyle/>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（２）「首都機能のバックアップ」（重都）として、平時を</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含めた</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代替機能</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を備える。</a:t>
            </a:r>
          </a:p>
        </p:txBody>
      </p:sp>
      <p:sp>
        <p:nvSpPr>
          <p:cNvPr id="50" name="テキスト ボックス 49"/>
          <p:cNvSpPr txBox="1"/>
          <p:nvPr/>
        </p:nvSpPr>
        <p:spPr>
          <a:xfrm>
            <a:off x="6381468" y="5213598"/>
            <a:ext cx="6248606" cy="683264"/>
          </a:xfrm>
          <a:prstGeom prst="rect">
            <a:avLst/>
          </a:prstGeom>
          <a:noFill/>
        </p:spPr>
        <p:txBody>
          <a:bodyPr wrap="square" lIns="128016" tIns="64008" rIns="128016" bIns="64008" rtlCol="0">
            <a:spAutoFit/>
          </a:bodyPr>
          <a:lstStyle/>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（３）「アジアの主要都市」として、東京とは異なる個性・新た</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価値を</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発信する。</a:t>
            </a:r>
          </a:p>
        </p:txBody>
      </p:sp>
      <p:sp>
        <p:nvSpPr>
          <p:cNvPr id="51" name="テキスト ボックス 50"/>
          <p:cNvSpPr txBox="1"/>
          <p:nvPr/>
        </p:nvSpPr>
        <p:spPr>
          <a:xfrm>
            <a:off x="6381470" y="7402413"/>
            <a:ext cx="6482988" cy="406265"/>
          </a:xfrm>
          <a:prstGeom prst="rect">
            <a:avLst/>
          </a:prstGeom>
          <a:noFill/>
        </p:spPr>
        <p:txBody>
          <a:bodyPr wrap="square" lIns="128016" tIns="64008" rIns="128016" bIns="64008" rtlCol="0">
            <a:spAutoFit/>
          </a:bodyPr>
          <a:lstStyle/>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（４）「民都」として、民の力を最大限に活かす都市を実現する。</a:t>
            </a:r>
          </a:p>
        </p:txBody>
      </p:sp>
      <p:sp>
        <p:nvSpPr>
          <p:cNvPr id="56" name="テキスト ボックス 55"/>
          <p:cNvSpPr txBox="1"/>
          <p:nvPr/>
        </p:nvSpPr>
        <p:spPr>
          <a:xfrm>
            <a:off x="192946" y="7420412"/>
            <a:ext cx="6118406" cy="1052596"/>
          </a:xfrm>
          <a:prstGeom prst="rect">
            <a:avLst/>
          </a:prstGeom>
          <a:noFill/>
        </p:spPr>
        <p:txBody>
          <a:bodyPr wrap="square" lIns="128016" tIns="64008" rIns="128016" bIns="64008" rtlCol="0">
            <a:spAutoFit/>
          </a:bodyPr>
          <a:lstStyle/>
          <a:p>
            <a:pPr>
              <a:lnSpc>
                <a:spcPts val="18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東京</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を頂点とするピラミッド型の国土構造・社会構造・価値観を大きく転換し、わが国が抱える社会問題を解決する先導役を果たすため、</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東京とは異なる個性・新たな価値観をもって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、世界で存在感を発揮する</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「東西二極の一極」として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、平時にも非常時にも</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日本の未来を支え、けん引する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成長エンジンの役割を果たす。</a:t>
            </a:r>
          </a:p>
        </p:txBody>
      </p:sp>
      <p:sp>
        <p:nvSpPr>
          <p:cNvPr id="57" name="テキスト ボックス 56"/>
          <p:cNvSpPr txBox="1"/>
          <p:nvPr/>
        </p:nvSpPr>
        <p:spPr>
          <a:xfrm>
            <a:off x="149602" y="6995511"/>
            <a:ext cx="6078376" cy="437043"/>
          </a:xfrm>
          <a:prstGeom prst="rect">
            <a:avLst/>
          </a:prstGeom>
          <a:noFill/>
        </p:spPr>
        <p:txBody>
          <a:bodyPr wrap="square" lIns="128016" tIns="64008" rIns="128016" bIns="64008" rtlCol="0">
            <a:spAutoFit/>
          </a:bodyPr>
          <a:lstStyle/>
          <a:p>
            <a:pPr algn="ctr"/>
            <a:r>
              <a:rPr lang="en-US" altLang="ja-JP"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大阪から日本を変える。大阪から世界へ発信する。</a:t>
            </a:r>
            <a:r>
              <a:rPr lang="en-US" altLang="ja-JP"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p>
        </p:txBody>
      </p:sp>
      <p:sp>
        <p:nvSpPr>
          <p:cNvPr id="77" name="テキスト ボックス 76"/>
          <p:cNvSpPr txBox="1"/>
          <p:nvPr/>
        </p:nvSpPr>
        <p:spPr>
          <a:xfrm>
            <a:off x="64096" y="798871"/>
            <a:ext cx="6118406" cy="329321"/>
          </a:xfrm>
          <a:prstGeom prst="rect">
            <a:avLst/>
          </a:prstGeom>
          <a:noFill/>
        </p:spPr>
        <p:txBody>
          <a:bodyPr wrap="square" lIns="128016" tIns="64008" rIns="128016" bIns="64008" rtlCol="0">
            <a:spAutoFit/>
          </a:bodyPr>
          <a:lstStyle/>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（１）わが国</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の現状　～東京一極集中と日本の存在感の低下～</a:t>
            </a:r>
          </a:p>
        </p:txBody>
      </p:sp>
      <p:sp>
        <p:nvSpPr>
          <p:cNvPr id="80" name="正方形/長方形 79"/>
          <p:cNvSpPr/>
          <p:nvPr/>
        </p:nvSpPr>
        <p:spPr>
          <a:xfrm>
            <a:off x="281933" y="2670136"/>
            <a:ext cx="5830835" cy="762312"/>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これまでの会議の</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のこの国の形を変えていく</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、そう</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いう積極的</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な役割</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を大阪が担っていくべき。</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◆国家間</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競争ではなく、都市間競争の時代</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に入って</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。日本において競争力</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のある</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都市が複数必要。</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◆日本の地形学的な要素を考えれば、西の拠点としての大阪の中枢性の再構築が非常に重要。</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正方形/長方形 80"/>
          <p:cNvSpPr/>
          <p:nvPr/>
        </p:nvSpPr>
        <p:spPr>
          <a:xfrm>
            <a:off x="280120" y="3918266"/>
            <a:ext cx="5830835" cy="1044928"/>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これまでの会議の意見等（概要）</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◆大地震</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等から首都を守るため二重の首都、代替補完機能を果たせる首都をつくる。</a:t>
            </a:r>
          </a:p>
          <a:p>
            <a:pPr marL="88900" indent="-88900"/>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リスク、経済安全保障の視点から東京一極集中は危険。将来大地震が発生する可能性が非常に高いといわれる東京のバックアップが必要。</a:t>
            </a:r>
          </a:p>
          <a:p>
            <a:pPr marL="88900" indent="-88900"/>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◆東京と同時被災の可能性の低い大都市</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を「戦略拠点都市」として育成すべき。普段</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から高度な機能を担うことで、非常時にもバックアップとして相互に補完できる。</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57964" y="2325426"/>
            <a:ext cx="6645017" cy="344710"/>
          </a:xfrm>
          <a:prstGeom prst="rect">
            <a:avLst/>
          </a:prstGeom>
          <a:noFill/>
        </p:spPr>
        <p:txBody>
          <a:bodyPr wrap="square" lIns="128016" tIns="64008" rIns="128016" bIns="64008"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全体の成長をけん引する</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、国際</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競争力を持つ複数</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の拠点</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創出</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が必要</a:t>
            </a:r>
            <a:endParaRPr lang="ja-JP" altLang="en-US"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p:cNvSpPr txBox="1"/>
          <p:nvPr/>
        </p:nvSpPr>
        <p:spPr>
          <a:xfrm>
            <a:off x="78099" y="3576464"/>
            <a:ext cx="6106677" cy="344710"/>
          </a:xfrm>
          <a:prstGeom prst="rect">
            <a:avLst/>
          </a:prstGeom>
          <a:noFill/>
        </p:spPr>
        <p:txBody>
          <a:bodyPr wrap="square" lIns="128016" tIns="64008" rIns="128016" bIns="64008"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首都・東京の負荷を軽減し、想定外の大災害にも対応しうる国土の強靭化が必要</a:t>
            </a:r>
            <a:endParaRPr lang="ja-JP" altLang="en-US"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二等辺三角形 1"/>
          <p:cNvSpPr/>
          <p:nvPr/>
        </p:nvSpPr>
        <p:spPr>
          <a:xfrm rot="10800000">
            <a:off x="315575" y="1866678"/>
            <a:ext cx="5817416" cy="197617"/>
          </a:xfrm>
          <a:prstGeom prst="triangle">
            <a:avLst>
              <a:gd name="adj" fmla="val 4977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24" name="正方形/長方形 23"/>
          <p:cNvSpPr/>
          <p:nvPr/>
        </p:nvSpPr>
        <p:spPr>
          <a:xfrm>
            <a:off x="242840" y="453390"/>
            <a:ext cx="3493840" cy="314762"/>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なぜ副首都が日本に必要</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a:t>
            </a:r>
            <a:endPar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192946" y="6692062"/>
            <a:ext cx="3461259" cy="302434"/>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２．副首都・大阪がめざすもの</a:t>
            </a:r>
          </a:p>
        </p:txBody>
      </p:sp>
      <p:sp>
        <p:nvSpPr>
          <p:cNvPr id="89" name="正方形/長方形 88"/>
          <p:cNvSpPr/>
          <p:nvPr/>
        </p:nvSpPr>
        <p:spPr>
          <a:xfrm>
            <a:off x="6544816" y="453390"/>
            <a:ext cx="3888432" cy="286102"/>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３．副首都・大阪が果たすべき</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役割</a:t>
            </a:r>
            <a:endPar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280120" y="5436393"/>
            <a:ext cx="5830834" cy="864096"/>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これまでの会議の</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意見等（</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◆権限、財源を含めて中央集権体制は解体し始めたはずだが、今の動きは再集権化の動き。</a:t>
            </a:r>
          </a:p>
          <a:p>
            <a:pPr marL="88900" indent="-88900"/>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◆明治</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以来の官主導、中央集権に変わる新しい行政のあり方、規制改革を「副首都」で実現し、都市経営と行政改革の全国の先駆けとすべき。</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の必要性は単なる災害対策ではない。行き詰った「戦後体制」の改革こそ主要目的</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テキスト ボックス 108"/>
          <p:cNvSpPr txBox="1"/>
          <p:nvPr/>
        </p:nvSpPr>
        <p:spPr>
          <a:xfrm>
            <a:off x="64096" y="5088632"/>
            <a:ext cx="6349219" cy="344710"/>
          </a:xfrm>
          <a:prstGeom prst="rect">
            <a:avLst/>
          </a:prstGeom>
          <a:noFill/>
        </p:spPr>
        <p:txBody>
          <a:bodyPr wrap="square" lIns="128016" tIns="64008" rIns="128016" bIns="64008" rtlCol="0">
            <a:spAutoFit/>
          </a:bodyPr>
          <a:lstStyle/>
          <a:p>
            <a:r>
              <a:rPr lang="ja-JP" altLang="en-US" sz="1400" dirty="0" smtClean="0">
                <a:latin typeface="Meiryo UI" panose="020B0604030504040204" pitchFamily="50" charset="-128"/>
                <a:ea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国主導でない、地域の自己決定・自己責任に基づく分権型の仕組みへの転換が必要</a:t>
            </a:r>
            <a:endParaRPr lang="ja-JP" altLang="en-US"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テキスト ボックス 109"/>
          <p:cNvSpPr txBox="1"/>
          <p:nvPr/>
        </p:nvSpPr>
        <p:spPr>
          <a:xfrm>
            <a:off x="371545" y="8557582"/>
            <a:ext cx="5766455" cy="669414"/>
          </a:xfrm>
          <a:prstGeom prst="rect">
            <a:avLst/>
          </a:prstGeom>
          <a:noFill/>
          <a:ln>
            <a:solidFill>
              <a:schemeClr val="tx1"/>
            </a:solidFill>
            <a:prstDash val="dash"/>
          </a:ln>
        </p:spPr>
        <p:txBody>
          <a:bodyPr wrap="square" rtlCol="0">
            <a:spAutoFit/>
          </a:bodyPr>
          <a:lstStyle/>
          <a:p>
            <a:pPr>
              <a:lnSpc>
                <a:spcPts val="15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京都や神戸など、独自の個性を有する都市と一体的に都市圏を構成していることは大阪の強みであり、大阪都市圏は世界有数の人口集積地域でもある。副首都・大阪の実現に向けて、大阪だけでなく、副首都圏として京阪神や関西圏までも視野に入れた取組みを進める。</a:t>
            </a:r>
          </a:p>
        </p:txBody>
      </p:sp>
      <p:sp>
        <p:nvSpPr>
          <p:cNvPr id="111" name="テキスト ボックス 110"/>
          <p:cNvSpPr txBox="1"/>
          <p:nvPr/>
        </p:nvSpPr>
        <p:spPr>
          <a:xfrm>
            <a:off x="64096" y="2095015"/>
            <a:ext cx="6645017" cy="329321"/>
          </a:xfrm>
          <a:prstGeom prst="rect">
            <a:avLst/>
          </a:prstGeom>
          <a:noFill/>
        </p:spPr>
        <p:txBody>
          <a:bodyPr wrap="square" lIns="128016" tIns="64008" rIns="128016" bIns="64008" rtlCol="0">
            <a:spAutoFit/>
          </a:bodyPr>
          <a:lstStyle/>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（２）副首都の必要性</a:t>
            </a:r>
            <a:endParaRPr lang="ja-JP" altLang="en-US"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51"/>
          <p:cNvSpPr txBox="1">
            <a:spLocks noChangeArrowheads="1"/>
          </p:cNvSpPr>
          <p:nvPr/>
        </p:nvSpPr>
        <p:spPr bwMode="auto">
          <a:xfrm>
            <a:off x="64095" y="1"/>
            <a:ext cx="12709328" cy="377370"/>
          </a:xfrm>
          <a:prstGeom prst="rect">
            <a:avLst/>
          </a:prstGeom>
          <a:gradFill>
            <a:gsLst>
              <a:gs pos="0">
                <a:schemeClr val="accent1"/>
              </a:gs>
              <a:gs pos="50000">
                <a:schemeClr val="accent1">
                  <a:lumMod val="20000"/>
                  <a:lumOff val="80000"/>
                </a:schemeClr>
              </a:gs>
              <a:gs pos="100000">
                <a:schemeClr val="accent1"/>
              </a:gs>
            </a:gsLst>
            <a:lin ang="5400000" scaled="0"/>
          </a:gradFill>
          <a:ln>
            <a:noFill/>
          </a:ln>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1" lang="ja-JP" altLang="ja-JP" sz="1600" b="1" i="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副首都</a:t>
            </a:r>
            <a:r>
              <a:rPr kumimoji="1" lang="ja-JP" altLang="en-US" sz="1600" b="1" i="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の基本的な考え方</a:t>
            </a:r>
            <a:endParaRPr kumimoji="1" lang="ja-JP" altLang="ja-JP" sz="1800" b="1" i="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3"/>
          <p:cNvSpPr txBox="1"/>
          <p:nvPr/>
        </p:nvSpPr>
        <p:spPr>
          <a:xfrm>
            <a:off x="11252718" y="-3629"/>
            <a:ext cx="1428751" cy="381000"/>
          </a:xfrm>
          <a:prstGeom prst="rect">
            <a:avLst/>
          </a:prstGeom>
          <a:noFill/>
          <a:ln w="25400" cmpd="sng">
            <a:noFill/>
          </a:ln>
        </p:spPr>
        <p:style>
          <a:lnRef idx="0">
            <a:scrgbClr r="0" g="0" b="0"/>
          </a:lnRef>
          <a:fillRef idx="0">
            <a:scrgbClr r="0" g="0" b="0"/>
          </a:fillRef>
          <a:effectRef idx="0">
            <a:scrgbClr r="0" g="0" b="0"/>
          </a:effectRef>
          <a:fontRef idx="minor">
            <a:schemeClr val="dk1"/>
          </a:fontRef>
        </p:style>
        <p:txBody>
          <a:bodyPr wrap="square" rtlCol="0" anchor="ctr" anchorCtr="0"/>
          <a:lstStyle>
            <a:defPPr>
              <a:defRPr lang="ja-JP"/>
            </a:defPPr>
            <a:lvl1pPr marL="0" algn="l" defTabSz="1280160" rtl="0" eaLnBrk="1" latinLnBrk="0" hangingPunct="1">
              <a:defRPr kumimoji="1" sz="2500" kern="1200">
                <a:solidFill>
                  <a:schemeClr val="dk1"/>
                </a:solidFill>
                <a:latin typeface="+mn-lt"/>
                <a:ea typeface="+mn-ea"/>
                <a:cs typeface="+mn-cs"/>
              </a:defRPr>
            </a:lvl1pPr>
            <a:lvl2pPr marL="640080" algn="l" defTabSz="1280160" rtl="0" eaLnBrk="1" latinLnBrk="0" hangingPunct="1">
              <a:defRPr kumimoji="1" sz="2500" kern="1200">
                <a:solidFill>
                  <a:schemeClr val="dk1"/>
                </a:solidFill>
                <a:latin typeface="+mn-lt"/>
                <a:ea typeface="+mn-ea"/>
                <a:cs typeface="+mn-cs"/>
              </a:defRPr>
            </a:lvl2pPr>
            <a:lvl3pPr marL="1280160" algn="l" defTabSz="1280160" rtl="0" eaLnBrk="1" latinLnBrk="0" hangingPunct="1">
              <a:defRPr kumimoji="1" sz="2500" kern="1200">
                <a:solidFill>
                  <a:schemeClr val="dk1"/>
                </a:solidFill>
                <a:latin typeface="+mn-lt"/>
                <a:ea typeface="+mn-ea"/>
                <a:cs typeface="+mn-cs"/>
              </a:defRPr>
            </a:lvl3pPr>
            <a:lvl4pPr marL="1920240" algn="l" defTabSz="1280160" rtl="0" eaLnBrk="1" latinLnBrk="0" hangingPunct="1">
              <a:defRPr kumimoji="1" sz="2500" kern="1200">
                <a:solidFill>
                  <a:schemeClr val="dk1"/>
                </a:solidFill>
                <a:latin typeface="+mn-lt"/>
                <a:ea typeface="+mn-ea"/>
                <a:cs typeface="+mn-cs"/>
              </a:defRPr>
            </a:lvl4pPr>
            <a:lvl5pPr marL="2560320" algn="l" defTabSz="1280160" rtl="0" eaLnBrk="1" latinLnBrk="0" hangingPunct="1">
              <a:defRPr kumimoji="1" sz="2500" kern="1200">
                <a:solidFill>
                  <a:schemeClr val="dk1"/>
                </a:solidFill>
                <a:latin typeface="+mn-lt"/>
                <a:ea typeface="+mn-ea"/>
                <a:cs typeface="+mn-cs"/>
              </a:defRPr>
            </a:lvl5pPr>
            <a:lvl6pPr marL="3200400" algn="l" defTabSz="1280160" rtl="0" eaLnBrk="1" latinLnBrk="0" hangingPunct="1">
              <a:defRPr kumimoji="1" sz="2500" kern="1200">
                <a:solidFill>
                  <a:schemeClr val="dk1"/>
                </a:solidFill>
                <a:latin typeface="+mn-lt"/>
                <a:ea typeface="+mn-ea"/>
                <a:cs typeface="+mn-cs"/>
              </a:defRPr>
            </a:lvl6pPr>
            <a:lvl7pPr marL="3840480" algn="l" defTabSz="1280160" rtl="0" eaLnBrk="1" latinLnBrk="0" hangingPunct="1">
              <a:defRPr kumimoji="1" sz="2500" kern="1200">
                <a:solidFill>
                  <a:schemeClr val="dk1"/>
                </a:solidFill>
                <a:latin typeface="+mn-lt"/>
                <a:ea typeface="+mn-ea"/>
                <a:cs typeface="+mn-cs"/>
              </a:defRPr>
            </a:lvl7pPr>
            <a:lvl8pPr marL="4480560" algn="l" defTabSz="1280160" rtl="0" eaLnBrk="1" latinLnBrk="0" hangingPunct="1">
              <a:defRPr kumimoji="1" sz="2500" kern="1200">
                <a:solidFill>
                  <a:schemeClr val="dk1"/>
                </a:solidFill>
                <a:latin typeface="+mn-lt"/>
                <a:ea typeface="+mn-ea"/>
                <a:cs typeface="+mn-cs"/>
              </a:defRPr>
            </a:lvl8pPr>
            <a:lvl9pPr marL="5120640" algn="l" defTabSz="1280160" rtl="0" eaLnBrk="1" latinLnBrk="0" hangingPunct="1">
              <a:defRPr kumimoji="1" sz="2500" kern="1200">
                <a:solidFill>
                  <a:schemeClr val="dk1"/>
                </a:solidFill>
                <a:latin typeface="+mn-lt"/>
                <a:ea typeface="+mn-ea"/>
                <a:cs typeface="+mn-cs"/>
              </a:defRPr>
            </a:lvl9pPr>
          </a:lstStyle>
          <a:p>
            <a:pPr algn="ct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参考</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8697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spPr>
      <a:bodyPr rtlCol="0" anchor="ctr"/>
      <a:lstStyle>
        <a:defPPr algn="ctr">
          <a:defRPr sz="14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1249</TotalTime>
  <Words>1164</Words>
  <Application>Microsoft Office PowerPoint</Application>
  <PresentationFormat>A3 297x420 mm</PresentationFormat>
  <Paragraphs>48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大吾</dc:creator>
  <cp:lastModifiedBy>Batchadmin</cp:lastModifiedBy>
  <cp:revision>164</cp:revision>
  <cp:lastPrinted>2016-08-05T00:24:09Z</cp:lastPrinted>
  <dcterms:created xsi:type="dcterms:W3CDTF">2016-07-21T00:41:58Z</dcterms:created>
  <dcterms:modified xsi:type="dcterms:W3CDTF">2016-08-05T00:50:23Z</dcterms:modified>
</cp:coreProperties>
</file>