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大輔 田中" initials="大輔" lastIdx="1" clrIdx="0">
    <p:extLst>
      <p:ext uri="{19B8F6BF-5375-455C-9EA6-DF929625EA0E}">
        <p15:presenceInfo xmlns:p15="http://schemas.microsoft.com/office/powerpoint/2012/main" userId="0a7d88037b4c0d4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D9E8347-3E11-447D-A21B-15028F1E242F}" v="4" dt="2020-12-28T02:26:07.48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1" autoAdjust="0"/>
    <p:restoredTop sz="94660"/>
  </p:normalViewPr>
  <p:slideViewPr>
    <p:cSldViewPr snapToGrid="0">
      <p:cViewPr varScale="1">
        <p:scale>
          <a:sx n="74" d="100"/>
          <a:sy n="74"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大輔 田中" userId="0a7d88037b4c0d41" providerId="LiveId" clId="{AD9E8347-3E11-447D-A21B-15028F1E242F}"/>
    <pc:docChg chg="modSld">
      <pc:chgData name="大輔 田中" userId="0a7d88037b4c0d41" providerId="LiveId" clId="{AD9E8347-3E11-447D-A21B-15028F1E242F}" dt="2020-12-28T02:31:01.461" v="16" actId="1076"/>
      <pc:docMkLst>
        <pc:docMk/>
      </pc:docMkLst>
      <pc:sldChg chg="modSp mod">
        <pc:chgData name="大輔 田中" userId="0a7d88037b4c0d41" providerId="LiveId" clId="{AD9E8347-3E11-447D-A21B-15028F1E242F}" dt="2020-12-28T02:31:01.461" v="16" actId="1076"/>
        <pc:sldMkLst>
          <pc:docMk/>
          <pc:sldMk cId="563493088" sldId="257"/>
        </pc:sldMkLst>
        <pc:spChg chg="mod">
          <ac:chgData name="大輔 田中" userId="0a7d88037b4c0d41" providerId="LiveId" clId="{AD9E8347-3E11-447D-A21B-15028F1E242F}" dt="2020-12-28T02:31:01.461" v="16" actId="1076"/>
          <ac:spMkLst>
            <pc:docMk/>
            <pc:sldMk cId="563493088" sldId="257"/>
            <ac:spMk id="3" creationId="{5C1ED98E-FDB3-4B14-BFFD-63A0E2D71389}"/>
          </ac:spMkLst>
        </pc:spChg>
      </pc:sldChg>
      <pc:sldChg chg="modSp mod">
        <pc:chgData name="大輔 田中" userId="0a7d88037b4c0d41" providerId="LiveId" clId="{AD9E8347-3E11-447D-A21B-15028F1E242F}" dt="2020-12-28T02:28:54.024" v="10" actId="6549"/>
        <pc:sldMkLst>
          <pc:docMk/>
          <pc:sldMk cId="1154924014" sldId="258"/>
        </pc:sldMkLst>
        <pc:spChg chg="mod">
          <ac:chgData name="大輔 田中" userId="0a7d88037b4c0d41" providerId="LiveId" clId="{AD9E8347-3E11-447D-A21B-15028F1E242F}" dt="2020-12-28T02:28:54.024" v="10" actId="6549"/>
          <ac:spMkLst>
            <pc:docMk/>
            <pc:sldMk cId="1154924014" sldId="258"/>
            <ac:spMk id="3" creationId="{611F4FBA-7C10-4705-B8B9-B2170DDE0CA2}"/>
          </ac:spMkLst>
        </pc:spChg>
      </pc:sldChg>
      <pc:sldChg chg="modSp mod">
        <pc:chgData name="大輔 田中" userId="0a7d88037b4c0d41" providerId="LiveId" clId="{AD9E8347-3E11-447D-A21B-15028F1E242F}" dt="2020-12-28T02:28:33.540" v="6" actId="6549"/>
        <pc:sldMkLst>
          <pc:docMk/>
          <pc:sldMk cId="1081548930" sldId="260"/>
        </pc:sldMkLst>
        <pc:spChg chg="mod">
          <ac:chgData name="大輔 田中" userId="0a7d88037b4c0d41" providerId="LiveId" clId="{AD9E8347-3E11-447D-A21B-15028F1E242F}" dt="2020-12-28T02:28:33.540" v="6" actId="6549"/>
          <ac:spMkLst>
            <pc:docMk/>
            <pc:sldMk cId="1081548930" sldId="260"/>
            <ac:spMk id="4" creationId="{14B06987-FCD7-4D0B-AD58-C8CCE7B82612}"/>
          </ac:spMkLst>
        </pc:spChg>
      </pc:sldChg>
      <pc:sldChg chg="modSp mod">
        <pc:chgData name="大輔 田中" userId="0a7d88037b4c0d41" providerId="LiveId" clId="{AD9E8347-3E11-447D-A21B-15028F1E242F}" dt="2020-12-28T02:29:12.305" v="13" actId="6549"/>
        <pc:sldMkLst>
          <pc:docMk/>
          <pc:sldMk cId="4277379730" sldId="261"/>
        </pc:sldMkLst>
        <pc:spChg chg="mod">
          <ac:chgData name="大輔 田中" userId="0a7d88037b4c0d41" providerId="LiveId" clId="{AD9E8347-3E11-447D-A21B-15028F1E242F}" dt="2020-12-28T02:29:12.305" v="13" actId="6549"/>
          <ac:spMkLst>
            <pc:docMk/>
            <pc:sldMk cId="4277379730" sldId="261"/>
            <ac:spMk id="3" creationId="{2097D81B-FF93-4A98-BDF9-24E7C6574BB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4E24191-4039-4CEB-9AAC-D0EAE1F95E96}"/>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1170BA2E-5689-417A-B3E9-2D21341651A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49FEA15B-B006-42A9-A9EB-EA1843B68250}"/>
              </a:ext>
            </a:extLst>
          </p:cNvPr>
          <p:cNvSpPr>
            <a:spLocks noGrp="1"/>
          </p:cNvSpPr>
          <p:nvPr>
            <p:ph type="dt" sz="half" idx="10"/>
          </p:nvPr>
        </p:nvSpPr>
        <p:spPr/>
        <p:txBody>
          <a:bodyPr/>
          <a:lstStyle/>
          <a:p>
            <a:fld id="{13F8A0F4-9205-4C60-9C2C-50C5DD936A4E}" type="datetimeFigureOut">
              <a:rPr kumimoji="1" lang="ja-JP" altLang="en-US" smtClean="0"/>
              <a:t>2020/12/28</a:t>
            </a:fld>
            <a:endParaRPr kumimoji="1" lang="ja-JP" altLang="en-US"/>
          </a:p>
        </p:txBody>
      </p:sp>
      <p:sp>
        <p:nvSpPr>
          <p:cNvPr id="5" name="フッター プレースホルダー 4">
            <a:extLst>
              <a:ext uri="{FF2B5EF4-FFF2-40B4-BE49-F238E27FC236}">
                <a16:creationId xmlns:a16="http://schemas.microsoft.com/office/drawing/2014/main" id="{5A67C32A-94AB-4142-AE40-FB76FE70FC7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4964927-2823-4267-A7F0-5EBFF8A9393D}"/>
              </a:ext>
            </a:extLst>
          </p:cNvPr>
          <p:cNvSpPr>
            <a:spLocks noGrp="1"/>
          </p:cNvSpPr>
          <p:nvPr>
            <p:ph type="sldNum" sz="quarter" idx="12"/>
          </p:nvPr>
        </p:nvSpPr>
        <p:spPr/>
        <p:txBody>
          <a:bodyPr/>
          <a:lstStyle/>
          <a:p>
            <a:fld id="{6F626E21-1F1E-4921-A521-F4B50E56C1A0}" type="slidenum">
              <a:rPr kumimoji="1" lang="ja-JP" altLang="en-US" smtClean="0"/>
              <a:t>‹#›</a:t>
            </a:fld>
            <a:endParaRPr kumimoji="1" lang="ja-JP" altLang="en-US"/>
          </a:p>
        </p:txBody>
      </p:sp>
    </p:spTree>
    <p:extLst>
      <p:ext uri="{BB962C8B-B14F-4D97-AF65-F5344CB8AC3E}">
        <p14:creationId xmlns:p14="http://schemas.microsoft.com/office/powerpoint/2010/main" val="41801626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64D3225-8988-4718-A5DC-85E2FF26B12F}"/>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F7707537-0CF6-4BFE-879D-FA862E1E6DE6}"/>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46C20E6-4255-4A85-8009-F42387621E63}"/>
              </a:ext>
            </a:extLst>
          </p:cNvPr>
          <p:cNvSpPr>
            <a:spLocks noGrp="1"/>
          </p:cNvSpPr>
          <p:nvPr>
            <p:ph type="dt" sz="half" idx="10"/>
          </p:nvPr>
        </p:nvSpPr>
        <p:spPr/>
        <p:txBody>
          <a:bodyPr/>
          <a:lstStyle/>
          <a:p>
            <a:fld id="{13F8A0F4-9205-4C60-9C2C-50C5DD936A4E}" type="datetimeFigureOut">
              <a:rPr kumimoji="1" lang="ja-JP" altLang="en-US" smtClean="0"/>
              <a:t>2020/12/28</a:t>
            </a:fld>
            <a:endParaRPr kumimoji="1" lang="ja-JP" altLang="en-US"/>
          </a:p>
        </p:txBody>
      </p:sp>
      <p:sp>
        <p:nvSpPr>
          <p:cNvPr id="5" name="フッター プレースホルダー 4">
            <a:extLst>
              <a:ext uri="{FF2B5EF4-FFF2-40B4-BE49-F238E27FC236}">
                <a16:creationId xmlns:a16="http://schemas.microsoft.com/office/drawing/2014/main" id="{8E88B65A-1C09-4421-A6E2-EEB91D4AC71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35752DF-8557-42B1-B2A8-F4F76F45E50A}"/>
              </a:ext>
            </a:extLst>
          </p:cNvPr>
          <p:cNvSpPr>
            <a:spLocks noGrp="1"/>
          </p:cNvSpPr>
          <p:nvPr>
            <p:ph type="sldNum" sz="quarter" idx="12"/>
          </p:nvPr>
        </p:nvSpPr>
        <p:spPr/>
        <p:txBody>
          <a:bodyPr/>
          <a:lstStyle/>
          <a:p>
            <a:fld id="{6F626E21-1F1E-4921-A521-F4B50E56C1A0}" type="slidenum">
              <a:rPr kumimoji="1" lang="ja-JP" altLang="en-US" smtClean="0"/>
              <a:t>‹#›</a:t>
            </a:fld>
            <a:endParaRPr kumimoji="1" lang="ja-JP" altLang="en-US"/>
          </a:p>
        </p:txBody>
      </p:sp>
    </p:spTree>
    <p:extLst>
      <p:ext uri="{BB962C8B-B14F-4D97-AF65-F5344CB8AC3E}">
        <p14:creationId xmlns:p14="http://schemas.microsoft.com/office/powerpoint/2010/main" val="19310483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E3DEF2B9-F566-4EAE-9130-8B006FD751FB}"/>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EA0ED554-319A-40AC-AF65-446D5B4035F7}"/>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FA60821-ED10-4F16-8745-28C1A3A455CF}"/>
              </a:ext>
            </a:extLst>
          </p:cNvPr>
          <p:cNvSpPr>
            <a:spLocks noGrp="1"/>
          </p:cNvSpPr>
          <p:nvPr>
            <p:ph type="dt" sz="half" idx="10"/>
          </p:nvPr>
        </p:nvSpPr>
        <p:spPr/>
        <p:txBody>
          <a:bodyPr/>
          <a:lstStyle/>
          <a:p>
            <a:fld id="{13F8A0F4-9205-4C60-9C2C-50C5DD936A4E}" type="datetimeFigureOut">
              <a:rPr kumimoji="1" lang="ja-JP" altLang="en-US" smtClean="0"/>
              <a:t>2020/12/28</a:t>
            </a:fld>
            <a:endParaRPr kumimoji="1" lang="ja-JP" altLang="en-US"/>
          </a:p>
        </p:txBody>
      </p:sp>
      <p:sp>
        <p:nvSpPr>
          <p:cNvPr id="5" name="フッター プレースホルダー 4">
            <a:extLst>
              <a:ext uri="{FF2B5EF4-FFF2-40B4-BE49-F238E27FC236}">
                <a16:creationId xmlns:a16="http://schemas.microsoft.com/office/drawing/2014/main" id="{2F7A4C7B-8C52-48A0-9356-2C209A1F72D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262DA79-5B41-4A35-A367-174087844D53}"/>
              </a:ext>
            </a:extLst>
          </p:cNvPr>
          <p:cNvSpPr>
            <a:spLocks noGrp="1"/>
          </p:cNvSpPr>
          <p:nvPr>
            <p:ph type="sldNum" sz="quarter" idx="12"/>
          </p:nvPr>
        </p:nvSpPr>
        <p:spPr/>
        <p:txBody>
          <a:bodyPr/>
          <a:lstStyle/>
          <a:p>
            <a:fld id="{6F626E21-1F1E-4921-A521-F4B50E56C1A0}" type="slidenum">
              <a:rPr kumimoji="1" lang="ja-JP" altLang="en-US" smtClean="0"/>
              <a:t>‹#›</a:t>
            </a:fld>
            <a:endParaRPr kumimoji="1" lang="ja-JP" altLang="en-US"/>
          </a:p>
        </p:txBody>
      </p:sp>
    </p:spTree>
    <p:extLst>
      <p:ext uri="{BB962C8B-B14F-4D97-AF65-F5344CB8AC3E}">
        <p14:creationId xmlns:p14="http://schemas.microsoft.com/office/powerpoint/2010/main" val="1958307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7A58C99-CA94-446B-A6DA-D4FAB5FED236}"/>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2FF5557-1B73-40AD-8B22-CD2BD77BBEC3}"/>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E07DE0D-88FE-4789-91CC-D09822BCF530}"/>
              </a:ext>
            </a:extLst>
          </p:cNvPr>
          <p:cNvSpPr>
            <a:spLocks noGrp="1"/>
          </p:cNvSpPr>
          <p:nvPr>
            <p:ph type="dt" sz="half" idx="10"/>
          </p:nvPr>
        </p:nvSpPr>
        <p:spPr/>
        <p:txBody>
          <a:bodyPr/>
          <a:lstStyle/>
          <a:p>
            <a:fld id="{13F8A0F4-9205-4C60-9C2C-50C5DD936A4E}" type="datetimeFigureOut">
              <a:rPr kumimoji="1" lang="ja-JP" altLang="en-US" smtClean="0"/>
              <a:t>2020/12/28</a:t>
            </a:fld>
            <a:endParaRPr kumimoji="1" lang="ja-JP" altLang="en-US"/>
          </a:p>
        </p:txBody>
      </p:sp>
      <p:sp>
        <p:nvSpPr>
          <p:cNvPr id="5" name="フッター プレースホルダー 4">
            <a:extLst>
              <a:ext uri="{FF2B5EF4-FFF2-40B4-BE49-F238E27FC236}">
                <a16:creationId xmlns:a16="http://schemas.microsoft.com/office/drawing/2014/main" id="{40CB32EB-18AC-4B06-92ED-6B1E0F7CF32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5ACC95B-5019-42BD-9B9D-AC013ED5C4DD}"/>
              </a:ext>
            </a:extLst>
          </p:cNvPr>
          <p:cNvSpPr>
            <a:spLocks noGrp="1"/>
          </p:cNvSpPr>
          <p:nvPr>
            <p:ph type="sldNum" sz="quarter" idx="12"/>
          </p:nvPr>
        </p:nvSpPr>
        <p:spPr/>
        <p:txBody>
          <a:bodyPr/>
          <a:lstStyle/>
          <a:p>
            <a:fld id="{6F626E21-1F1E-4921-A521-F4B50E56C1A0}" type="slidenum">
              <a:rPr kumimoji="1" lang="ja-JP" altLang="en-US" smtClean="0"/>
              <a:t>‹#›</a:t>
            </a:fld>
            <a:endParaRPr kumimoji="1" lang="ja-JP" altLang="en-US"/>
          </a:p>
        </p:txBody>
      </p:sp>
    </p:spTree>
    <p:extLst>
      <p:ext uri="{BB962C8B-B14F-4D97-AF65-F5344CB8AC3E}">
        <p14:creationId xmlns:p14="http://schemas.microsoft.com/office/powerpoint/2010/main" val="41959310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6242E27-E5BF-48F0-974C-A082151BBBB7}"/>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955073C-2EF8-4796-A558-2C01A8B2F78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592332BF-F394-49F0-A64D-0BB202D391A4}"/>
              </a:ext>
            </a:extLst>
          </p:cNvPr>
          <p:cNvSpPr>
            <a:spLocks noGrp="1"/>
          </p:cNvSpPr>
          <p:nvPr>
            <p:ph type="dt" sz="half" idx="10"/>
          </p:nvPr>
        </p:nvSpPr>
        <p:spPr/>
        <p:txBody>
          <a:bodyPr/>
          <a:lstStyle/>
          <a:p>
            <a:fld id="{13F8A0F4-9205-4C60-9C2C-50C5DD936A4E}" type="datetimeFigureOut">
              <a:rPr kumimoji="1" lang="ja-JP" altLang="en-US" smtClean="0"/>
              <a:t>2020/12/28</a:t>
            </a:fld>
            <a:endParaRPr kumimoji="1" lang="ja-JP" altLang="en-US"/>
          </a:p>
        </p:txBody>
      </p:sp>
      <p:sp>
        <p:nvSpPr>
          <p:cNvPr id="5" name="フッター プレースホルダー 4">
            <a:extLst>
              <a:ext uri="{FF2B5EF4-FFF2-40B4-BE49-F238E27FC236}">
                <a16:creationId xmlns:a16="http://schemas.microsoft.com/office/drawing/2014/main" id="{43AC362A-83D5-4A53-91D2-73F0E2CE6B3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28E86C0-5E87-41EC-9A1E-228F3C1A124B}"/>
              </a:ext>
            </a:extLst>
          </p:cNvPr>
          <p:cNvSpPr>
            <a:spLocks noGrp="1"/>
          </p:cNvSpPr>
          <p:nvPr>
            <p:ph type="sldNum" sz="quarter" idx="12"/>
          </p:nvPr>
        </p:nvSpPr>
        <p:spPr/>
        <p:txBody>
          <a:bodyPr/>
          <a:lstStyle/>
          <a:p>
            <a:fld id="{6F626E21-1F1E-4921-A521-F4B50E56C1A0}" type="slidenum">
              <a:rPr kumimoji="1" lang="ja-JP" altLang="en-US" smtClean="0"/>
              <a:t>‹#›</a:t>
            </a:fld>
            <a:endParaRPr kumimoji="1" lang="ja-JP" altLang="en-US"/>
          </a:p>
        </p:txBody>
      </p:sp>
    </p:spTree>
    <p:extLst>
      <p:ext uri="{BB962C8B-B14F-4D97-AF65-F5344CB8AC3E}">
        <p14:creationId xmlns:p14="http://schemas.microsoft.com/office/powerpoint/2010/main" val="6435641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FB3E1A2-D910-4760-9CA6-AC6254BAE5A9}"/>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17204F8-2556-465B-B981-0CE39B77B520}"/>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DDD7B096-73E8-4DBB-B4F2-001868B1BECB}"/>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3383E6BC-5D76-4BBE-B710-E2DA8A07D784}"/>
              </a:ext>
            </a:extLst>
          </p:cNvPr>
          <p:cNvSpPr>
            <a:spLocks noGrp="1"/>
          </p:cNvSpPr>
          <p:nvPr>
            <p:ph type="dt" sz="half" idx="10"/>
          </p:nvPr>
        </p:nvSpPr>
        <p:spPr/>
        <p:txBody>
          <a:bodyPr/>
          <a:lstStyle/>
          <a:p>
            <a:fld id="{13F8A0F4-9205-4C60-9C2C-50C5DD936A4E}" type="datetimeFigureOut">
              <a:rPr kumimoji="1" lang="ja-JP" altLang="en-US" smtClean="0"/>
              <a:t>2020/12/28</a:t>
            </a:fld>
            <a:endParaRPr kumimoji="1" lang="ja-JP" altLang="en-US"/>
          </a:p>
        </p:txBody>
      </p:sp>
      <p:sp>
        <p:nvSpPr>
          <p:cNvPr id="6" name="フッター プレースホルダー 5">
            <a:extLst>
              <a:ext uri="{FF2B5EF4-FFF2-40B4-BE49-F238E27FC236}">
                <a16:creationId xmlns:a16="http://schemas.microsoft.com/office/drawing/2014/main" id="{FFB329E5-01A1-4673-B28A-49A2A0AF135A}"/>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D1F1784-2391-4405-A32A-AC86CAD87562}"/>
              </a:ext>
            </a:extLst>
          </p:cNvPr>
          <p:cNvSpPr>
            <a:spLocks noGrp="1"/>
          </p:cNvSpPr>
          <p:nvPr>
            <p:ph type="sldNum" sz="quarter" idx="12"/>
          </p:nvPr>
        </p:nvSpPr>
        <p:spPr/>
        <p:txBody>
          <a:bodyPr/>
          <a:lstStyle/>
          <a:p>
            <a:fld id="{6F626E21-1F1E-4921-A521-F4B50E56C1A0}" type="slidenum">
              <a:rPr kumimoji="1" lang="ja-JP" altLang="en-US" smtClean="0"/>
              <a:t>‹#›</a:t>
            </a:fld>
            <a:endParaRPr kumimoji="1" lang="ja-JP" altLang="en-US"/>
          </a:p>
        </p:txBody>
      </p:sp>
    </p:spTree>
    <p:extLst>
      <p:ext uri="{BB962C8B-B14F-4D97-AF65-F5344CB8AC3E}">
        <p14:creationId xmlns:p14="http://schemas.microsoft.com/office/powerpoint/2010/main" val="28010928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5AD1406-E1B1-4063-B414-CE37572A0755}"/>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BD79615-4630-4007-BF97-6C30AF63276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1DD69232-A082-4399-9DFE-49EEA02785A3}"/>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DEE84822-364D-4AEE-8A0E-DBD051BEEF6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FC6C4089-C3BD-41F9-97BA-79BC0CF5D5BD}"/>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DBA5FBF1-6DE6-4730-A901-B4019D8BA969}"/>
              </a:ext>
            </a:extLst>
          </p:cNvPr>
          <p:cNvSpPr>
            <a:spLocks noGrp="1"/>
          </p:cNvSpPr>
          <p:nvPr>
            <p:ph type="dt" sz="half" idx="10"/>
          </p:nvPr>
        </p:nvSpPr>
        <p:spPr/>
        <p:txBody>
          <a:bodyPr/>
          <a:lstStyle/>
          <a:p>
            <a:fld id="{13F8A0F4-9205-4C60-9C2C-50C5DD936A4E}" type="datetimeFigureOut">
              <a:rPr kumimoji="1" lang="ja-JP" altLang="en-US" smtClean="0"/>
              <a:t>2020/12/28</a:t>
            </a:fld>
            <a:endParaRPr kumimoji="1" lang="ja-JP" altLang="en-US"/>
          </a:p>
        </p:txBody>
      </p:sp>
      <p:sp>
        <p:nvSpPr>
          <p:cNvPr id="8" name="フッター プレースホルダー 7">
            <a:extLst>
              <a:ext uri="{FF2B5EF4-FFF2-40B4-BE49-F238E27FC236}">
                <a16:creationId xmlns:a16="http://schemas.microsoft.com/office/drawing/2014/main" id="{534A3536-26C0-4DB7-9678-E3B093D9833F}"/>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5F9E7848-FD24-4F56-8D21-4B55AB1CB901}"/>
              </a:ext>
            </a:extLst>
          </p:cNvPr>
          <p:cNvSpPr>
            <a:spLocks noGrp="1"/>
          </p:cNvSpPr>
          <p:nvPr>
            <p:ph type="sldNum" sz="quarter" idx="12"/>
          </p:nvPr>
        </p:nvSpPr>
        <p:spPr/>
        <p:txBody>
          <a:bodyPr/>
          <a:lstStyle/>
          <a:p>
            <a:fld id="{6F626E21-1F1E-4921-A521-F4B50E56C1A0}" type="slidenum">
              <a:rPr kumimoji="1" lang="ja-JP" altLang="en-US" smtClean="0"/>
              <a:t>‹#›</a:t>
            </a:fld>
            <a:endParaRPr kumimoji="1" lang="ja-JP" altLang="en-US"/>
          </a:p>
        </p:txBody>
      </p:sp>
    </p:spTree>
    <p:extLst>
      <p:ext uri="{BB962C8B-B14F-4D97-AF65-F5344CB8AC3E}">
        <p14:creationId xmlns:p14="http://schemas.microsoft.com/office/powerpoint/2010/main" val="42057491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3ADF26E-92C7-48B7-8A82-C105E20265D3}"/>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40833BB1-D0E6-4884-A312-DFA441AEE60D}"/>
              </a:ext>
            </a:extLst>
          </p:cNvPr>
          <p:cNvSpPr>
            <a:spLocks noGrp="1"/>
          </p:cNvSpPr>
          <p:nvPr>
            <p:ph type="dt" sz="half" idx="10"/>
          </p:nvPr>
        </p:nvSpPr>
        <p:spPr/>
        <p:txBody>
          <a:bodyPr/>
          <a:lstStyle/>
          <a:p>
            <a:fld id="{13F8A0F4-9205-4C60-9C2C-50C5DD936A4E}" type="datetimeFigureOut">
              <a:rPr kumimoji="1" lang="ja-JP" altLang="en-US" smtClean="0"/>
              <a:t>2020/12/28</a:t>
            </a:fld>
            <a:endParaRPr kumimoji="1" lang="ja-JP" altLang="en-US"/>
          </a:p>
        </p:txBody>
      </p:sp>
      <p:sp>
        <p:nvSpPr>
          <p:cNvPr id="4" name="フッター プレースホルダー 3">
            <a:extLst>
              <a:ext uri="{FF2B5EF4-FFF2-40B4-BE49-F238E27FC236}">
                <a16:creationId xmlns:a16="http://schemas.microsoft.com/office/drawing/2014/main" id="{75444978-2680-4F7B-90B5-CDA834D57FCD}"/>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3D35252C-B4EA-4346-BEB7-B27D78EEA185}"/>
              </a:ext>
            </a:extLst>
          </p:cNvPr>
          <p:cNvSpPr>
            <a:spLocks noGrp="1"/>
          </p:cNvSpPr>
          <p:nvPr>
            <p:ph type="sldNum" sz="quarter" idx="12"/>
          </p:nvPr>
        </p:nvSpPr>
        <p:spPr/>
        <p:txBody>
          <a:bodyPr/>
          <a:lstStyle/>
          <a:p>
            <a:fld id="{6F626E21-1F1E-4921-A521-F4B50E56C1A0}" type="slidenum">
              <a:rPr kumimoji="1" lang="ja-JP" altLang="en-US" smtClean="0"/>
              <a:t>‹#›</a:t>
            </a:fld>
            <a:endParaRPr kumimoji="1" lang="ja-JP" altLang="en-US"/>
          </a:p>
        </p:txBody>
      </p:sp>
    </p:spTree>
    <p:extLst>
      <p:ext uri="{BB962C8B-B14F-4D97-AF65-F5344CB8AC3E}">
        <p14:creationId xmlns:p14="http://schemas.microsoft.com/office/powerpoint/2010/main" val="26075133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1F6114D5-B2FE-40C2-8D6F-6A2EF75C0314}"/>
              </a:ext>
            </a:extLst>
          </p:cNvPr>
          <p:cNvSpPr>
            <a:spLocks noGrp="1"/>
          </p:cNvSpPr>
          <p:nvPr>
            <p:ph type="dt" sz="half" idx="10"/>
          </p:nvPr>
        </p:nvSpPr>
        <p:spPr/>
        <p:txBody>
          <a:bodyPr/>
          <a:lstStyle/>
          <a:p>
            <a:fld id="{13F8A0F4-9205-4C60-9C2C-50C5DD936A4E}" type="datetimeFigureOut">
              <a:rPr kumimoji="1" lang="ja-JP" altLang="en-US" smtClean="0"/>
              <a:t>2020/12/28</a:t>
            </a:fld>
            <a:endParaRPr kumimoji="1" lang="ja-JP" altLang="en-US"/>
          </a:p>
        </p:txBody>
      </p:sp>
      <p:sp>
        <p:nvSpPr>
          <p:cNvPr id="3" name="フッター プレースホルダー 2">
            <a:extLst>
              <a:ext uri="{FF2B5EF4-FFF2-40B4-BE49-F238E27FC236}">
                <a16:creationId xmlns:a16="http://schemas.microsoft.com/office/drawing/2014/main" id="{5EEE91A8-88AC-406D-A8AE-D34B1B2812C0}"/>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E775C77D-4326-4BDF-BB45-BD249BE291DC}"/>
              </a:ext>
            </a:extLst>
          </p:cNvPr>
          <p:cNvSpPr>
            <a:spLocks noGrp="1"/>
          </p:cNvSpPr>
          <p:nvPr>
            <p:ph type="sldNum" sz="quarter" idx="12"/>
          </p:nvPr>
        </p:nvSpPr>
        <p:spPr/>
        <p:txBody>
          <a:bodyPr/>
          <a:lstStyle/>
          <a:p>
            <a:fld id="{6F626E21-1F1E-4921-A521-F4B50E56C1A0}" type="slidenum">
              <a:rPr kumimoji="1" lang="ja-JP" altLang="en-US" smtClean="0"/>
              <a:t>‹#›</a:t>
            </a:fld>
            <a:endParaRPr kumimoji="1" lang="ja-JP" altLang="en-US"/>
          </a:p>
        </p:txBody>
      </p:sp>
    </p:spTree>
    <p:extLst>
      <p:ext uri="{BB962C8B-B14F-4D97-AF65-F5344CB8AC3E}">
        <p14:creationId xmlns:p14="http://schemas.microsoft.com/office/powerpoint/2010/main" val="24982261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F07DB6B-D98E-46C3-B8FD-948411624D0E}"/>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0949ABD7-252E-411C-857D-A4ABEEB0EE9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D20C58CE-E9E0-4988-9E89-1C3062B92F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726F3193-CBB5-444C-A79A-FF3ADD15CCAF}"/>
              </a:ext>
            </a:extLst>
          </p:cNvPr>
          <p:cNvSpPr>
            <a:spLocks noGrp="1"/>
          </p:cNvSpPr>
          <p:nvPr>
            <p:ph type="dt" sz="half" idx="10"/>
          </p:nvPr>
        </p:nvSpPr>
        <p:spPr/>
        <p:txBody>
          <a:bodyPr/>
          <a:lstStyle/>
          <a:p>
            <a:fld id="{13F8A0F4-9205-4C60-9C2C-50C5DD936A4E}" type="datetimeFigureOut">
              <a:rPr kumimoji="1" lang="ja-JP" altLang="en-US" smtClean="0"/>
              <a:t>2020/12/28</a:t>
            </a:fld>
            <a:endParaRPr kumimoji="1" lang="ja-JP" altLang="en-US"/>
          </a:p>
        </p:txBody>
      </p:sp>
      <p:sp>
        <p:nvSpPr>
          <p:cNvPr id="6" name="フッター プレースホルダー 5">
            <a:extLst>
              <a:ext uri="{FF2B5EF4-FFF2-40B4-BE49-F238E27FC236}">
                <a16:creationId xmlns:a16="http://schemas.microsoft.com/office/drawing/2014/main" id="{21717D6C-B921-4770-A031-1675CD365CE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AED78B7-AA5C-408D-BC80-65B9AFF7A870}"/>
              </a:ext>
            </a:extLst>
          </p:cNvPr>
          <p:cNvSpPr>
            <a:spLocks noGrp="1"/>
          </p:cNvSpPr>
          <p:nvPr>
            <p:ph type="sldNum" sz="quarter" idx="12"/>
          </p:nvPr>
        </p:nvSpPr>
        <p:spPr/>
        <p:txBody>
          <a:bodyPr/>
          <a:lstStyle/>
          <a:p>
            <a:fld id="{6F626E21-1F1E-4921-A521-F4B50E56C1A0}" type="slidenum">
              <a:rPr kumimoji="1" lang="ja-JP" altLang="en-US" smtClean="0"/>
              <a:t>‹#›</a:t>
            </a:fld>
            <a:endParaRPr kumimoji="1" lang="ja-JP" altLang="en-US"/>
          </a:p>
        </p:txBody>
      </p:sp>
    </p:spTree>
    <p:extLst>
      <p:ext uri="{BB962C8B-B14F-4D97-AF65-F5344CB8AC3E}">
        <p14:creationId xmlns:p14="http://schemas.microsoft.com/office/powerpoint/2010/main" val="33073220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460D71B-CE38-4B11-916A-BFFA62C0D44A}"/>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F9EB71EC-032D-4F18-AC61-F6335987E0C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94CC6716-B7AF-40EE-B054-8AFCEF18AF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13880090-F227-469C-9A3C-1EEE4F72C559}"/>
              </a:ext>
            </a:extLst>
          </p:cNvPr>
          <p:cNvSpPr>
            <a:spLocks noGrp="1"/>
          </p:cNvSpPr>
          <p:nvPr>
            <p:ph type="dt" sz="half" idx="10"/>
          </p:nvPr>
        </p:nvSpPr>
        <p:spPr/>
        <p:txBody>
          <a:bodyPr/>
          <a:lstStyle/>
          <a:p>
            <a:fld id="{13F8A0F4-9205-4C60-9C2C-50C5DD936A4E}" type="datetimeFigureOut">
              <a:rPr kumimoji="1" lang="ja-JP" altLang="en-US" smtClean="0"/>
              <a:t>2020/12/28</a:t>
            </a:fld>
            <a:endParaRPr kumimoji="1" lang="ja-JP" altLang="en-US"/>
          </a:p>
        </p:txBody>
      </p:sp>
      <p:sp>
        <p:nvSpPr>
          <p:cNvPr id="6" name="フッター プレースホルダー 5">
            <a:extLst>
              <a:ext uri="{FF2B5EF4-FFF2-40B4-BE49-F238E27FC236}">
                <a16:creationId xmlns:a16="http://schemas.microsoft.com/office/drawing/2014/main" id="{B8322D91-F199-4B61-A135-2E6ABA41EDC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A0397AB-ECB1-4E23-BCAA-04E3816362BC}"/>
              </a:ext>
            </a:extLst>
          </p:cNvPr>
          <p:cNvSpPr>
            <a:spLocks noGrp="1"/>
          </p:cNvSpPr>
          <p:nvPr>
            <p:ph type="sldNum" sz="quarter" idx="12"/>
          </p:nvPr>
        </p:nvSpPr>
        <p:spPr/>
        <p:txBody>
          <a:bodyPr/>
          <a:lstStyle/>
          <a:p>
            <a:fld id="{6F626E21-1F1E-4921-A521-F4B50E56C1A0}" type="slidenum">
              <a:rPr kumimoji="1" lang="ja-JP" altLang="en-US" smtClean="0"/>
              <a:t>‹#›</a:t>
            </a:fld>
            <a:endParaRPr kumimoji="1" lang="ja-JP" altLang="en-US"/>
          </a:p>
        </p:txBody>
      </p:sp>
    </p:spTree>
    <p:extLst>
      <p:ext uri="{BB962C8B-B14F-4D97-AF65-F5344CB8AC3E}">
        <p14:creationId xmlns:p14="http://schemas.microsoft.com/office/powerpoint/2010/main" val="29588136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470FFACC-BA77-44F1-8037-BF53B9DF75D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20BD4DF-19AD-4EA3-A454-4BA6EF99B43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9F03610-DB89-4CB5-A7D8-297F6E0144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F8A0F4-9205-4C60-9C2C-50C5DD936A4E}" type="datetimeFigureOut">
              <a:rPr kumimoji="1" lang="ja-JP" altLang="en-US" smtClean="0"/>
              <a:t>2020/12/28</a:t>
            </a:fld>
            <a:endParaRPr kumimoji="1" lang="ja-JP" altLang="en-US"/>
          </a:p>
        </p:txBody>
      </p:sp>
      <p:sp>
        <p:nvSpPr>
          <p:cNvPr id="5" name="フッター プレースホルダー 4">
            <a:extLst>
              <a:ext uri="{FF2B5EF4-FFF2-40B4-BE49-F238E27FC236}">
                <a16:creationId xmlns:a16="http://schemas.microsoft.com/office/drawing/2014/main" id="{497626C0-F4B2-4AFA-90F8-30E17FEBBCA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156135D9-858B-4D4F-9206-DDC8B73C485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626E21-1F1E-4921-A521-F4B50E56C1A0}" type="slidenum">
              <a:rPr kumimoji="1" lang="ja-JP" altLang="en-US" smtClean="0"/>
              <a:t>‹#›</a:t>
            </a:fld>
            <a:endParaRPr kumimoji="1" lang="ja-JP" altLang="en-US"/>
          </a:p>
        </p:txBody>
      </p:sp>
    </p:spTree>
    <p:extLst>
      <p:ext uri="{BB962C8B-B14F-4D97-AF65-F5344CB8AC3E}">
        <p14:creationId xmlns:p14="http://schemas.microsoft.com/office/powerpoint/2010/main" val="32275454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CBD3F71C-AD7C-4A1E-B733-90D4E0538855}"/>
              </a:ext>
            </a:extLst>
          </p:cNvPr>
          <p:cNvSpPr txBox="1"/>
          <p:nvPr/>
        </p:nvSpPr>
        <p:spPr>
          <a:xfrm>
            <a:off x="2057286" y="2474893"/>
            <a:ext cx="7415090" cy="954107"/>
          </a:xfrm>
          <a:prstGeom prst="rect">
            <a:avLst/>
          </a:prstGeom>
          <a:noFill/>
        </p:spPr>
        <p:txBody>
          <a:bodyPr wrap="square">
            <a:spAutoFit/>
          </a:bodyPr>
          <a:lstStyle/>
          <a:p>
            <a:r>
              <a:rPr lang="ja-JP" altLang="en-US" sz="2800" b="1" dirty="0"/>
              <a:t>今後の「大阪都構想」の取り組みについて　</a:t>
            </a:r>
            <a:r>
              <a:rPr lang="ja-JP" altLang="en-US" sz="2800" dirty="0"/>
              <a:t>　　　</a:t>
            </a:r>
            <a:endParaRPr lang="en-US" altLang="ja-JP" sz="2800" dirty="0"/>
          </a:p>
          <a:p>
            <a:r>
              <a:rPr lang="ja-JP" altLang="en-US" sz="2800" dirty="0"/>
              <a:t>　　　　　　　　　　　　　　（田中意見）</a:t>
            </a:r>
          </a:p>
        </p:txBody>
      </p:sp>
      <p:sp>
        <p:nvSpPr>
          <p:cNvPr id="7" name="テキスト ボックス 6">
            <a:extLst>
              <a:ext uri="{FF2B5EF4-FFF2-40B4-BE49-F238E27FC236}">
                <a16:creationId xmlns:a16="http://schemas.microsoft.com/office/drawing/2014/main" id="{A5F33232-95F5-43C6-8B9D-322217CCAF80}"/>
              </a:ext>
            </a:extLst>
          </p:cNvPr>
          <p:cNvSpPr txBox="1"/>
          <p:nvPr/>
        </p:nvSpPr>
        <p:spPr>
          <a:xfrm>
            <a:off x="8340742" y="5476297"/>
            <a:ext cx="2492990" cy="369332"/>
          </a:xfrm>
          <a:prstGeom prst="rect">
            <a:avLst/>
          </a:prstGeom>
          <a:noFill/>
        </p:spPr>
        <p:txBody>
          <a:bodyPr wrap="none" rtlCol="0">
            <a:spAutoFit/>
          </a:bodyPr>
          <a:lstStyle/>
          <a:p>
            <a:r>
              <a:rPr kumimoji="1" lang="ja-JP" altLang="en-US" b="1" dirty="0"/>
              <a:t>２０２０．１２．２８</a:t>
            </a:r>
          </a:p>
        </p:txBody>
      </p:sp>
      <p:sp>
        <p:nvSpPr>
          <p:cNvPr id="8" name="正方形/長方形 7"/>
          <p:cNvSpPr/>
          <p:nvPr/>
        </p:nvSpPr>
        <p:spPr>
          <a:xfrm>
            <a:off x="9285668" y="288661"/>
            <a:ext cx="2514672" cy="664376"/>
          </a:xfrm>
          <a:prstGeom prst="rect">
            <a:avLst/>
          </a:prstGeom>
          <a:solidFill>
            <a:schemeClr val="bg1"/>
          </a:solidFill>
          <a:ln w="9525">
            <a:solidFill>
              <a:schemeClr val="tx1"/>
            </a:solidFill>
          </a:ln>
        </p:spPr>
        <p:style>
          <a:lnRef idx="2">
            <a:schemeClr val="dk1"/>
          </a:lnRef>
          <a:fillRef idx="1">
            <a:schemeClr val="lt1"/>
          </a:fillRef>
          <a:effectRef idx="0">
            <a:schemeClr val="dk1"/>
          </a:effectRef>
          <a:fontRef idx="minor">
            <a:schemeClr val="dk1"/>
          </a:fontRef>
        </p:style>
        <p:txBody>
          <a:bodyPr wrap="none" rtlCol="0" anchor="ctr"/>
          <a:lstStyle/>
          <a:p>
            <a:pPr algn="ctr"/>
            <a:r>
              <a:rPr kumimoji="1"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田中特別</a:t>
            </a:r>
            <a:r>
              <a:rPr kumimoji="1"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顧問提出資料</a:t>
            </a:r>
            <a:endParaRPr kumimoji="1"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9886470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5C1ED98E-FDB3-4B14-BFFD-63A0E2D71389}"/>
              </a:ext>
            </a:extLst>
          </p:cNvPr>
          <p:cNvSpPr txBox="1"/>
          <p:nvPr/>
        </p:nvSpPr>
        <p:spPr>
          <a:xfrm>
            <a:off x="636544" y="289679"/>
            <a:ext cx="10750515" cy="6278642"/>
          </a:xfrm>
          <a:prstGeom prst="rect">
            <a:avLst/>
          </a:prstGeom>
          <a:noFill/>
        </p:spPr>
        <p:txBody>
          <a:bodyPr wrap="square">
            <a:spAutoFit/>
          </a:bodyPr>
          <a:lstStyle/>
          <a:p>
            <a:r>
              <a:rPr lang="ja-JP" altLang="en-US" sz="2400" b="1" dirty="0"/>
              <a:t>１．フェイクニュースによる妨害については毅然と対処するべき</a:t>
            </a:r>
          </a:p>
          <a:p>
            <a:endParaRPr lang="en-US" altLang="ja-JP" dirty="0"/>
          </a:p>
          <a:p>
            <a:r>
              <a:rPr lang="ja-JP" altLang="en-US" dirty="0"/>
              <a:t>・市民投票最終盤でのフェイクニュースは投票結果に大きな影響を与えた</a:t>
            </a:r>
          </a:p>
          <a:p>
            <a:r>
              <a:rPr lang="ja-JP" altLang="en-US" dirty="0"/>
              <a:t>　</a:t>
            </a:r>
            <a:endParaRPr lang="en-US" altLang="ja-JP" dirty="0"/>
          </a:p>
          <a:p>
            <a:r>
              <a:rPr lang="ja-JP" altLang="en-US" dirty="0"/>
              <a:t>・虚報である旨市が発表した後でも、記事を示して反対運動がなされていた。影響は明らか</a:t>
            </a:r>
            <a:endParaRPr lang="en-US" altLang="ja-JP" dirty="0"/>
          </a:p>
          <a:p>
            <a:endParaRPr lang="en-US" altLang="ja-JP" dirty="0"/>
          </a:p>
          <a:p>
            <a:r>
              <a:rPr lang="ja-JP" altLang="en-US" dirty="0"/>
              <a:t>・このような手法が跋扈するようでは、今後、あらゆる市民投票、国民投票の公正性が揺らいでしまう</a:t>
            </a:r>
          </a:p>
          <a:p>
            <a:endParaRPr lang="en-US" altLang="ja-JP" dirty="0"/>
          </a:p>
          <a:p>
            <a:r>
              <a:rPr lang="ja-JP" altLang="en-US" dirty="0"/>
              <a:t>・フェイクニュースの出所が市の組織内部であったことも極めて重大</a:t>
            </a:r>
          </a:p>
          <a:p>
            <a:endParaRPr lang="en-US" altLang="ja-JP" dirty="0"/>
          </a:p>
          <a:p>
            <a:r>
              <a:rPr lang="ja-JP" altLang="en-US" dirty="0"/>
              <a:t>・市職員による「公職選挙法上の虚偽事項の公表」、「刑法上の偽計業務妨害」にあたる悪質な行為</a:t>
            </a:r>
          </a:p>
          <a:p>
            <a:r>
              <a:rPr lang="ja-JP" altLang="en-US" dirty="0"/>
              <a:t>　「都構想の前提を隠蔽」、「地方交付税交付金の虚偽の試算」、「地方交付税制度の歪曲」、「文書</a:t>
            </a:r>
            <a:endParaRPr lang="en-US" altLang="ja-JP" dirty="0"/>
          </a:p>
          <a:p>
            <a:r>
              <a:rPr lang="ja-JP" altLang="en-US" dirty="0"/>
              <a:t>　情報の隠蔽」、「新聞社との事前の謀議」等、公務員の違法行為として極めて犯情は悪い</a:t>
            </a:r>
          </a:p>
          <a:p>
            <a:endParaRPr lang="en-US" altLang="ja-JP" dirty="0"/>
          </a:p>
          <a:p>
            <a:r>
              <a:rPr lang="ja-JP" altLang="en-US" dirty="0"/>
              <a:t>・事実の糾明と厳正な処分、組織全体の綱紀粛正が必要</a:t>
            </a:r>
          </a:p>
          <a:p>
            <a:endParaRPr lang="en-US" altLang="ja-JP" dirty="0"/>
          </a:p>
          <a:p>
            <a:r>
              <a:rPr lang="ja-JP" altLang="en-US" dirty="0"/>
              <a:t>・「選挙無効」についても、公的にチャレンジすべし</a:t>
            </a:r>
          </a:p>
          <a:p>
            <a:endParaRPr lang="en-US" altLang="ja-JP" dirty="0"/>
          </a:p>
          <a:p>
            <a:r>
              <a:rPr lang="ja-JP" altLang="en-US" dirty="0"/>
              <a:t>・真剣に大阪の未来を考え、都構想を信じ、支持してくれた市民に申し開きが立たない</a:t>
            </a:r>
          </a:p>
          <a:p>
            <a:endParaRPr lang="en-US" altLang="ja-JP" dirty="0"/>
          </a:p>
          <a:p>
            <a:r>
              <a:rPr lang="ja-JP" altLang="en-US" dirty="0"/>
              <a:t>・</a:t>
            </a:r>
            <a:r>
              <a:rPr lang="en-US" altLang="ja-JP" dirty="0"/>
              <a:t>3</a:t>
            </a:r>
            <a:r>
              <a:rPr lang="ja-JP" altLang="en-US" dirty="0"/>
              <a:t>代にわたってつくり上げてきた市長の構想が、内部の反乱で転覆された事実は市の信頼性を大きく</a:t>
            </a:r>
            <a:endParaRPr lang="en-US" altLang="ja-JP" dirty="0"/>
          </a:p>
          <a:p>
            <a:r>
              <a:rPr lang="ja-JP" altLang="en-US" dirty="0"/>
              <a:t>　損なっている</a:t>
            </a:r>
          </a:p>
        </p:txBody>
      </p:sp>
    </p:spTree>
    <p:extLst>
      <p:ext uri="{BB962C8B-B14F-4D97-AF65-F5344CB8AC3E}">
        <p14:creationId xmlns:p14="http://schemas.microsoft.com/office/powerpoint/2010/main" val="5634930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611F4FBA-7C10-4705-B8B9-B2170DDE0CA2}"/>
              </a:ext>
            </a:extLst>
          </p:cNvPr>
          <p:cNvSpPr txBox="1"/>
          <p:nvPr/>
        </p:nvSpPr>
        <p:spPr>
          <a:xfrm>
            <a:off x="672747" y="466360"/>
            <a:ext cx="10623377" cy="6001643"/>
          </a:xfrm>
          <a:prstGeom prst="rect">
            <a:avLst/>
          </a:prstGeom>
          <a:noFill/>
        </p:spPr>
        <p:txBody>
          <a:bodyPr wrap="square">
            <a:spAutoFit/>
          </a:bodyPr>
          <a:lstStyle/>
          <a:p>
            <a:r>
              <a:rPr lang="ja-JP" altLang="en-US" sz="2400" b="1" dirty="0"/>
              <a:t>２．都市計画の一元化は「</a:t>
            </a:r>
            <a:r>
              <a:rPr lang="en-US" altLang="ja-JP" sz="2400" b="1" dirty="0"/>
              <a:t>1</a:t>
            </a:r>
            <a:r>
              <a:rPr lang="ja-JP" altLang="en-US" sz="2400" b="1" dirty="0"/>
              <a:t>丁目</a:t>
            </a:r>
            <a:r>
              <a:rPr lang="en-US" altLang="ja-JP" sz="2400" b="1" dirty="0"/>
              <a:t>1</a:t>
            </a:r>
            <a:r>
              <a:rPr lang="ja-JP" altLang="en-US" sz="2400" b="1" dirty="0"/>
              <a:t>番地」。</a:t>
            </a:r>
            <a:r>
              <a:rPr lang="en-US" altLang="ja-JP" sz="2400" b="1" dirty="0"/>
              <a:t>100</a:t>
            </a:r>
            <a:r>
              <a:rPr lang="ja-JP" altLang="en-US" sz="2400" b="1" dirty="0"/>
              <a:t>年の計見据え推進を</a:t>
            </a:r>
          </a:p>
          <a:p>
            <a:endParaRPr lang="en-US" altLang="ja-JP" b="1" dirty="0"/>
          </a:p>
          <a:p>
            <a:r>
              <a:rPr lang="ja-JP" altLang="en-US" b="1" dirty="0"/>
              <a:t>（１）目標</a:t>
            </a:r>
          </a:p>
          <a:p>
            <a:endParaRPr lang="en-US" altLang="ja-JP" dirty="0"/>
          </a:p>
          <a:p>
            <a:r>
              <a:rPr lang="ja-JP" altLang="en-US" dirty="0"/>
              <a:t>・大阪全体のポテンシャルを最大に発現し、東京に伍する活力と発信力を持つ第二極を形成して、　</a:t>
            </a:r>
            <a:endParaRPr lang="en-US" altLang="ja-JP" dirty="0"/>
          </a:p>
          <a:p>
            <a:r>
              <a:rPr lang="ja-JP" altLang="en-US" dirty="0"/>
              <a:t>　日本全体の成長を牽引する</a:t>
            </a:r>
          </a:p>
          <a:p>
            <a:endParaRPr lang="en-US" altLang="ja-JP" dirty="0"/>
          </a:p>
          <a:p>
            <a:r>
              <a:rPr lang="ja-JP" altLang="en-US" b="1" dirty="0"/>
              <a:t>（２）具体的な構造について</a:t>
            </a:r>
          </a:p>
          <a:p>
            <a:endParaRPr lang="en-US" altLang="ja-JP" dirty="0"/>
          </a:p>
          <a:p>
            <a:r>
              <a:rPr lang="ja-JP" altLang="en-US" dirty="0"/>
              <a:t>・府・市の権限・機能の重複を整理し、強力なパートナーシップのもと、互いの役割機能を生かし　</a:t>
            </a:r>
            <a:endParaRPr lang="en-US" altLang="ja-JP" dirty="0"/>
          </a:p>
          <a:p>
            <a:r>
              <a:rPr lang="ja-JP" altLang="en-US" dirty="0"/>
              <a:t>　合いながら、関西・日本の活力源となる活動を生み出せるガバナンスを構築する</a:t>
            </a:r>
          </a:p>
          <a:p>
            <a:endParaRPr lang="en-US" altLang="ja-JP" dirty="0"/>
          </a:p>
          <a:p>
            <a:r>
              <a:rPr lang="ja-JP" altLang="en-US" dirty="0"/>
              <a:t>・大都市戦略を効果的に構想・計画し、その実現に向けて政策を創造・実行する司令塔機能を構築</a:t>
            </a:r>
            <a:endParaRPr lang="en-US" altLang="ja-JP" dirty="0"/>
          </a:p>
          <a:p>
            <a:r>
              <a:rPr lang="ja-JP" altLang="en-US" dirty="0"/>
              <a:t>　する。都市計画、産業振興、都市価値創造の分野では、</a:t>
            </a:r>
            <a:r>
              <a:rPr lang="en-US" altLang="ja-JP" dirty="0"/>
              <a:t>PDCA</a:t>
            </a:r>
            <a:r>
              <a:rPr lang="ja-JP" altLang="en-US" dirty="0"/>
              <a:t>の全プロセスを共同実施する体制を</a:t>
            </a:r>
            <a:endParaRPr lang="en-US" altLang="ja-JP" dirty="0"/>
          </a:p>
          <a:p>
            <a:r>
              <a:rPr lang="ja-JP" altLang="en-US" dirty="0"/>
              <a:t>　構築することが肝要</a:t>
            </a:r>
            <a:endParaRPr lang="en-US" altLang="ja-JP" dirty="0"/>
          </a:p>
          <a:p>
            <a:endParaRPr lang="en-US" altLang="ja-JP" dirty="0"/>
          </a:p>
          <a:p>
            <a:r>
              <a:rPr lang="ja-JP" altLang="en-US" dirty="0"/>
              <a:t>・「計画は連携・調整、事業は府市別々」では現在と変わらない</a:t>
            </a:r>
          </a:p>
          <a:p>
            <a:endParaRPr lang="en-US" altLang="ja-JP" dirty="0"/>
          </a:p>
          <a:p>
            <a:r>
              <a:rPr lang="ja-JP" altLang="en-US" dirty="0"/>
              <a:t>・都市計画の最終的な責任は府民全体の負託を受けた知事が持つことを前提に、機関の共同設置、</a:t>
            </a:r>
            <a:endParaRPr lang="en-US" altLang="ja-JP" dirty="0"/>
          </a:p>
          <a:p>
            <a:r>
              <a:rPr lang="ja-JP" altLang="en-US" dirty="0"/>
              <a:t>　事務委託、事務の共同施行など、条例その他、府市両議会の議決によって体制の正当性と永続性　</a:t>
            </a:r>
            <a:endParaRPr lang="en-US" altLang="ja-JP" dirty="0"/>
          </a:p>
          <a:p>
            <a:r>
              <a:rPr lang="ja-JP" altLang="en-US" dirty="0"/>
              <a:t>　を担保する</a:t>
            </a:r>
          </a:p>
        </p:txBody>
      </p:sp>
    </p:spTree>
    <p:extLst>
      <p:ext uri="{BB962C8B-B14F-4D97-AF65-F5344CB8AC3E}">
        <p14:creationId xmlns:p14="http://schemas.microsoft.com/office/powerpoint/2010/main" val="11549240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7D36DD81-778B-4C6C-ADD5-08723423CAFC}"/>
              </a:ext>
            </a:extLst>
          </p:cNvPr>
          <p:cNvSpPr txBox="1"/>
          <p:nvPr/>
        </p:nvSpPr>
        <p:spPr>
          <a:xfrm>
            <a:off x="763684" y="976516"/>
            <a:ext cx="10542544" cy="2677656"/>
          </a:xfrm>
          <a:prstGeom prst="rect">
            <a:avLst/>
          </a:prstGeom>
          <a:noFill/>
        </p:spPr>
        <p:txBody>
          <a:bodyPr wrap="square">
            <a:spAutoFit/>
          </a:bodyPr>
          <a:lstStyle/>
          <a:p>
            <a:r>
              <a:rPr lang="ja-JP" altLang="en-US" sz="2400" b="1" dirty="0"/>
              <a:t>３．大都市の先端的活動を足元で支える暮らし、コミュニティの再生を</a:t>
            </a:r>
          </a:p>
          <a:p>
            <a:endParaRPr lang="en-US" altLang="ja-JP" dirty="0"/>
          </a:p>
          <a:p>
            <a:r>
              <a:rPr lang="ja-JP" altLang="en-US" dirty="0"/>
              <a:t>・西日本最大の業務・商業集積を生かした府市一体の構想による大都市機能の強化は、住民の暮らし　</a:t>
            </a:r>
            <a:endParaRPr lang="en-US" altLang="ja-JP" dirty="0"/>
          </a:p>
          <a:p>
            <a:r>
              <a:rPr lang="ja-JP" altLang="en-US" dirty="0"/>
              <a:t>　の充実がなければ、将来スプロール現象、インナーシティ問題に結びつく。身近な自治・共同社会</a:t>
            </a:r>
            <a:endParaRPr lang="en-US" altLang="ja-JP" dirty="0"/>
          </a:p>
          <a:p>
            <a:r>
              <a:rPr lang="ja-JP" altLang="en-US" dirty="0"/>
              <a:t>　の形成が極めて重要</a:t>
            </a:r>
          </a:p>
          <a:p>
            <a:endParaRPr lang="en-US" altLang="ja-JP" dirty="0"/>
          </a:p>
          <a:p>
            <a:r>
              <a:rPr lang="ja-JP" altLang="en-US" dirty="0"/>
              <a:t>・超高齢化、生産年齢人口減少が進む中、地域社会の有り様は大きく変化する。暮らしやすく安心し</a:t>
            </a:r>
            <a:endParaRPr lang="en-US" altLang="ja-JP" dirty="0"/>
          </a:p>
          <a:p>
            <a:r>
              <a:rPr lang="ja-JP" altLang="en-US" dirty="0"/>
              <a:t>　て住み続けられる地域社会、国が提唱している「我が事まるごと地域共生社会」をつくるためには</a:t>
            </a:r>
            <a:endParaRPr lang="en-US" altLang="ja-JP" dirty="0"/>
          </a:p>
          <a:p>
            <a:r>
              <a:rPr lang="ja-JP" altLang="en-US" dirty="0"/>
              <a:t>　地域における、住民相互、住民と行政の関係を再構築していかなければならない</a:t>
            </a:r>
          </a:p>
        </p:txBody>
      </p:sp>
    </p:spTree>
    <p:extLst>
      <p:ext uri="{BB962C8B-B14F-4D97-AF65-F5344CB8AC3E}">
        <p14:creationId xmlns:p14="http://schemas.microsoft.com/office/powerpoint/2010/main" val="14470816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14B06987-FCD7-4D0B-AD58-C8CCE7B82612}"/>
              </a:ext>
            </a:extLst>
          </p:cNvPr>
          <p:cNvSpPr txBox="1"/>
          <p:nvPr/>
        </p:nvSpPr>
        <p:spPr>
          <a:xfrm>
            <a:off x="821781" y="689004"/>
            <a:ext cx="10437295" cy="4708981"/>
          </a:xfrm>
          <a:prstGeom prst="rect">
            <a:avLst/>
          </a:prstGeom>
          <a:noFill/>
        </p:spPr>
        <p:txBody>
          <a:bodyPr wrap="square">
            <a:spAutoFit/>
          </a:bodyPr>
          <a:lstStyle/>
          <a:p>
            <a:r>
              <a:rPr lang="ja-JP" altLang="en-US" sz="2400" b="1" dirty="0"/>
              <a:t>４．これからの府の役割</a:t>
            </a:r>
          </a:p>
          <a:p>
            <a:endParaRPr lang="en-US" altLang="ja-JP" dirty="0"/>
          </a:p>
          <a:p>
            <a:r>
              <a:rPr lang="ja-JP" altLang="en-US" dirty="0"/>
              <a:t>・府は、大阪市を含む府全域の統一的構想づくりとその実行に向けた市町村への政策的指導・調整</a:t>
            </a:r>
            <a:endParaRPr lang="en-US" altLang="ja-JP" dirty="0"/>
          </a:p>
          <a:p>
            <a:r>
              <a:rPr lang="ja-JP" altLang="en-US" dirty="0"/>
              <a:t>　機能をより強化する。事業実施機能は市町村への広範な権限移譲によって最小化するとともに、</a:t>
            </a:r>
            <a:endParaRPr lang="en-US" altLang="ja-JP" dirty="0"/>
          </a:p>
          <a:p>
            <a:r>
              <a:rPr lang="ja-JP" altLang="en-US" dirty="0"/>
              <a:t>　枠付け義務付けによらない、動機付け・規制緩和中心の政策誘導を行う府域政府機能を強化する</a:t>
            </a:r>
          </a:p>
          <a:p>
            <a:endParaRPr lang="en-US" altLang="ja-JP" dirty="0"/>
          </a:p>
          <a:p>
            <a:r>
              <a:rPr lang="ja-JP" altLang="en-US" sz="2400" b="1" dirty="0"/>
              <a:t>５．これからの市の役割</a:t>
            </a:r>
          </a:p>
          <a:p>
            <a:endParaRPr lang="en-US" altLang="ja-JP" dirty="0"/>
          </a:p>
          <a:p>
            <a:r>
              <a:rPr lang="ja-JP" altLang="en-US" dirty="0"/>
              <a:t>・市全体としての政策形成・市域政府機能を強化するとともに、総合区を創設し、地域内分権を推</a:t>
            </a:r>
            <a:endParaRPr lang="en-US" altLang="ja-JP" dirty="0"/>
          </a:p>
          <a:p>
            <a:r>
              <a:rPr lang="ja-JP" altLang="en-US" dirty="0"/>
              <a:t>　進する。基礎自治体として住民に意思に基づき住民福祉の最大化に努める</a:t>
            </a:r>
          </a:p>
          <a:p>
            <a:endParaRPr lang="en-US" altLang="ja-JP" dirty="0"/>
          </a:p>
          <a:p>
            <a:r>
              <a:rPr lang="ja-JP" altLang="en-US" dirty="0"/>
              <a:t>・激変する社会経済構造を見据え、住民の意思を生かした手応えのある都市自治によって持続可能</a:t>
            </a:r>
            <a:endParaRPr lang="en-US" altLang="ja-JP" dirty="0"/>
          </a:p>
          <a:p>
            <a:r>
              <a:rPr lang="ja-JP" altLang="en-US" dirty="0"/>
              <a:t>　な社会像を創造する</a:t>
            </a:r>
            <a:endParaRPr lang="en-US" altLang="ja-JP" dirty="0"/>
          </a:p>
          <a:p>
            <a:endParaRPr lang="en-US" altLang="ja-JP" dirty="0"/>
          </a:p>
          <a:p>
            <a:r>
              <a:rPr lang="ja-JP" altLang="en-US" dirty="0"/>
              <a:t>・大きすぎる市長の統制範囲を組織内分権によって適正化する</a:t>
            </a:r>
          </a:p>
          <a:p>
            <a:endParaRPr lang="ja-JP" altLang="en-US" dirty="0"/>
          </a:p>
        </p:txBody>
      </p:sp>
    </p:spTree>
    <p:extLst>
      <p:ext uri="{BB962C8B-B14F-4D97-AF65-F5344CB8AC3E}">
        <p14:creationId xmlns:p14="http://schemas.microsoft.com/office/powerpoint/2010/main" val="10815489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2097D81B-FF93-4A98-BDF9-24E7C6574BB0}"/>
              </a:ext>
            </a:extLst>
          </p:cNvPr>
          <p:cNvSpPr txBox="1"/>
          <p:nvPr/>
        </p:nvSpPr>
        <p:spPr>
          <a:xfrm>
            <a:off x="631491" y="974510"/>
            <a:ext cx="10705048" cy="5170646"/>
          </a:xfrm>
          <a:prstGeom prst="rect">
            <a:avLst/>
          </a:prstGeom>
          <a:noFill/>
        </p:spPr>
        <p:txBody>
          <a:bodyPr wrap="square">
            <a:spAutoFit/>
          </a:bodyPr>
          <a:lstStyle/>
          <a:p>
            <a:r>
              <a:rPr lang="ja-JP" altLang="en-US" sz="2400" b="1" dirty="0"/>
              <a:t>６．総合区を有する市のイメージ</a:t>
            </a:r>
          </a:p>
          <a:p>
            <a:endParaRPr lang="en-US" altLang="ja-JP" dirty="0"/>
          </a:p>
          <a:p>
            <a:r>
              <a:rPr lang="ja-JP" altLang="en-US" dirty="0"/>
              <a:t>・市は、市域の政府として</a:t>
            </a:r>
            <a:r>
              <a:rPr lang="en-US" altLang="ja-JP" dirty="0"/>
              <a:t>270</a:t>
            </a:r>
            <a:r>
              <a:rPr lang="ja-JP" altLang="en-US" dirty="0"/>
              <a:t>万人の規模のメリットを最大限に生かし、市民サービスの向上と行政の</a:t>
            </a:r>
            <a:endParaRPr lang="en-US" altLang="ja-JP" dirty="0"/>
          </a:p>
          <a:p>
            <a:r>
              <a:rPr lang="ja-JP" altLang="en-US" dirty="0"/>
              <a:t>　３</a:t>
            </a:r>
            <a:r>
              <a:rPr lang="en-US" altLang="ja-JP" dirty="0"/>
              <a:t>E(</a:t>
            </a:r>
            <a:r>
              <a:rPr lang="ja-JP" altLang="en-US" dirty="0"/>
              <a:t>経済性＝</a:t>
            </a:r>
            <a:r>
              <a:rPr lang="en-US" altLang="ja-JP" dirty="0"/>
              <a:t>Economy</a:t>
            </a:r>
            <a:r>
              <a:rPr lang="ja-JP" altLang="en-US" dirty="0"/>
              <a:t>、効率性＝</a:t>
            </a:r>
            <a:r>
              <a:rPr lang="en-US" altLang="ja-JP" dirty="0"/>
              <a:t>Efficiency</a:t>
            </a:r>
            <a:r>
              <a:rPr lang="ja-JP" altLang="en-US" dirty="0"/>
              <a:t>、有効性＝</a:t>
            </a:r>
            <a:r>
              <a:rPr lang="en-US" altLang="ja-JP" dirty="0"/>
              <a:t>Effectiveness)</a:t>
            </a:r>
            <a:r>
              <a:rPr lang="ja-JP" altLang="en-US" dirty="0"/>
              <a:t>の向上に責任を持つ</a:t>
            </a:r>
          </a:p>
          <a:p>
            <a:endParaRPr lang="en-US" altLang="ja-JP" dirty="0"/>
          </a:p>
          <a:p>
            <a:r>
              <a:rPr lang="ja-JP" altLang="en-US" dirty="0"/>
              <a:t>・本庁機能としては、シビルミニマムの設定、市域全体の行政計画の策定と進行管理、大規模均一的事</a:t>
            </a:r>
            <a:endParaRPr lang="en-US" altLang="ja-JP" dirty="0"/>
          </a:p>
          <a:p>
            <a:r>
              <a:rPr lang="ja-JP" altLang="en-US" dirty="0"/>
              <a:t>　務事業の経営などに注力する</a:t>
            </a:r>
          </a:p>
          <a:p>
            <a:endParaRPr lang="en-US" altLang="ja-JP" dirty="0"/>
          </a:p>
          <a:p>
            <a:r>
              <a:rPr lang="ja-JP" altLang="en-US" dirty="0"/>
              <a:t>・市は新たに地方自治法の規定に基づいて、身近な単位での自治機能を有する総合区を</a:t>
            </a:r>
            <a:r>
              <a:rPr lang="en-US" altLang="ja-JP" dirty="0"/>
              <a:t>4</a:t>
            </a:r>
            <a:r>
              <a:rPr lang="ja-JP" altLang="en-US" dirty="0"/>
              <a:t>区設置し、住</a:t>
            </a:r>
            <a:endParaRPr lang="en-US" altLang="ja-JP" dirty="0"/>
          </a:p>
          <a:p>
            <a:r>
              <a:rPr lang="ja-JP" altLang="en-US" dirty="0"/>
              <a:t>　民の身近なところで住民の意思に基づく地域経営と住民サービスの向上を進める。必須な要素として、</a:t>
            </a:r>
            <a:endParaRPr lang="en-US" altLang="ja-JP" dirty="0"/>
          </a:p>
          <a:p>
            <a:r>
              <a:rPr lang="ja-JP" altLang="en-US" dirty="0"/>
              <a:t>　区長に身近なサービス提供機能を責任もって企画・実施できる政策立案・執行権限、区域内での予算</a:t>
            </a:r>
            <a:endParaRPr lang="en-US" altLang="ja-JP" dirty="0"/>
          </a:p>
          <a:p>
            <a:r>
              <a:rPr lang="ja-JP" altLang="en-US" dirty="0"/>
              <a:t>　編成権（地方自治法上は具申権）、組織・人事権を付与する</a:t>
            </a:r>
          </a:p>
          <a:p>
            <a:endParaRPr lang="en-US" altLang="ja-JP" dirty="0"/>
          </a:p>
          <a:p>
            <a:r>
              <a:rPr lang="ja-JP" altLang="en-US" dirty="0"/>
              <a:t>・議会においては、総合区内の諸問題を一義的に所管する常任の「総合区別委員会」を設置する。この</a:t>
            </a:r>
            <a:endParaRPr lang="en-US" altLang="ja-JP" dirty="0"/>
          </a:p>
          <a:p>
            <a:r>
              <a:rPr lang="ja-JP" altLang="en-US" dirty="0"/>
              <a:t>　委員会には、各総合区の予算審査権を付与すると共に、総合区の事情に基づく条例の提案権、審査権</a:t>
            </a:r>
            <a:endParaRPr lang="en-US" altLang="ja-JP" dirty="0"/>
          </a:p>
          <a:p>
            <a:r>
              <a:rPr lang="ja-JP" altLang="en-US" dirty="0"/>
              <a:t>　を設定する。条例は区別に制定することはできないが、各区の事情に応じたきめ細かな制定内容とな</a:t>
            </a:r>
            <a:endParaRPr lang="en-US" altLang="ja-JP" dirty="0"/>
          </a:p>
          <a:p>
            <a:r>
              <a:rPr lang="ja-JP" altLang="en-US" dirty="0"/>
              <a:t>　るよう政策所管委員会の審査と合わせて、区別委員会の審査を必ず経るものとする。区長の任命同意</a:t>
            </a:r>
            <a:endParaRPr lang="en-US" altLang="ja-JP" dirty="0"/>
          </a:p>
          <a:p>
            <a:r>
              <a:rPr lang="ja-JP" altLang="en-US" dirty="0"/>
              <a:t>　にあたっては、他の同意案件と異なり、区別委員会の審査を経るもの</a:t>
            </a:r>
            <a:r>
              <a:rPr lang="ja-JP" altLang="en-US"/>
              <a:t>とする</a:t>
            </a:r>
            <a:endParaRPr lang="ja-JP" altLang="en-US" dirty="0"/>
          </a:p>
        </p:txBody>
      </p:sp>
    </p:spTree>
    <p:extLst>
      <p:ext uri="{BB962C8B-B14F-4D97-AF65-F5344CB8AC3E}">
        <p14:creationId xmlns:p14="http://schemas.microsoft.com/office/powerpoint/2010/main" val="427737973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TotalTime>
  <Words>1173</Words>
  <PresentationFormat>ワイド画面</PresentationFormat>
  <Paragraphs>89</Paragraphs>
  <Slides>6</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6</vt:i4>
      </vt:variant>
    </vt:vector>
  </HeadingPairs>
  <TitlesOfParts>
    <vt:vector size="11" baseType="lpstr">
      <vt:lpstr>Meiryo UI</vt:lpstr>
      <vt:lpstr>游ゴシック</vt:lpstr>
      <vt:lpstr>游ゴシック Light</vt:lpstr>
      <vt:lpstr>Arial</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2020-12-28T06:45:28Z</cp:lastPrinted>
  <dcterms:created xsi:type="dcterms:W3CDTF">2020-12-28T01:46:26Z</dcterms:created>
  <dcterms:modified xsi:type="dcterms:W3CDTF">2020-12-28T06:45:32Z</dcterms:modified>
</cp:coreProperties>
</file>