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2447404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3850300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260557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2767950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221594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1337420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2718103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38340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374464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182068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9A4DB5-64E6-4F28-8FAB-0602ADF03ACC}" type="datetimeFigureOut">
              <a:rPr kumimoji="1" lang="ja-JP" altLang="en-US" smtClean="0"/>
              <a:t>2020/12/28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398173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A4DB5-64E6-4F28-8FAB-0602ADF03ACC}" type="datetimeFigureOut">
              <a:rPr kumimoji="1" lang="ja-JP" altLang="en-US" smtClean="0"/>
              <a:t>2020/12/28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E47C36-4DFD-420B-8286-1BB0FE4D9FE1}" type="slidenum">
              <a:rPr kumimoji="1" lang="ja-JP" altLang="en-US" smtClean="0"/>
              <a:t>‹#›</a:t>
            </a:fld>
            <a:endParaRPr kumimoji="1" lang="ja-JP" altLang="en-US"/>
          </a:p>
        </p:txBody>
      </p:sp>
    </p:spTree>
    <p:extLst>
      <p:ext uri="{BB962C8B-B14F-4D97-AF65-F5344CB8AC3E}">
        <p14:creationId xmlns:p14="http://schemas.microsoft.com/office/powerpoint/2010/main" val="4242132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73505" y="889844"/>
            <a:ext cx="11044990" cy="5078313"/>
          </a:xfrm>
          <a:prstGeom prst="rect">
            <a:avLst/>
          </a:prstGeom>
        </p:spPr>
        <p:txBody>
          <a:bodyPr wrap="square">
            <a:spAutoFit/>
          </a:bodyPr>
          <a:lstStyle/>
          <a:p>
            <a:pPr algn="r">
              <a:spcAft>
                <a:spcPts val="0"/>
              </a:spcAft>
            </a:pPr>
            <a:r>
              <a:rPr lang="en-US" altLang="ja-JP" sz="2400" kern="0" dirty="0" smtClean="0">
                <a:latin typeface="+mn-ea"/>
                <a:cs typeface="Times New Roman" panose="02020603050405020304" pitchFamily="18" charset="0"/>
              </a:rPr>
              <a:t>2020</a:t>
            </a:r>
            <a:r>
              <a:rPr lang="ja-JP" altLang="ja-JP" sz="2400" kern="0" dirty="0" smtClean="0">
                <a:latin typeface="+mn-ea"/>
                <a:cs typeface="Times New Roman" panose="02020603050405020304" pitchFamily="18" charset="0"/>
              </a:rPr>
              <a:t>年</a:t>
            </a:r>
            <a:r>
              <a:rPr lang="en-US" altLang="ja-JP" sz="2400" kern="0" dirty="0">
                <a:latin typeface="+mn-ea"/>
                <a:cs typeface="Times New Roman" panose="02020603050405020304" pitchFamily="18" charset="0"/>
              </a:rPr>
              <a:t>12</a:t>
            </a:r>
            <a:r>
              <a:rPr lang="ja-JP" altLang="ja-JP" sz="2400" kern="0" dirty="0" smtClean="0">
                <a:latin typeface="+mn-ea"/>
                <a:cs typeface="Times New Roman" panose="02020603050405020304" pitchFamily="18" charset="0"/>
              </a:rPr>
              <a:t>月</a:t>
            </a:r>
            <a:r>
              <a:rPr lang="en-US" altLang="ja-JP" sz="2400" kern="0" dirty="0" smtClean="0">
                <a:latin typeface="+mn-ea"/>
                <a:cs typeface="Times New Roman" panose="02020603050405020304" pitchFamily="18" charset="0"/>
              </a:rPr>
              <a:t>28</a:t>
            </a:r>
            <a:r>
              <a:rPr lang="ja-JP" altLang="ja-JP" sz="2400" kern="0" dirty="0" smtClean="0">
                <a:latin typeface="+mn-ea"/>
                <a:cs typeface="Times New Roman" panose="02020603050405020304" pitchFamily="18" charset="0"/>
              </a:rPr>
              <a:t>日</a:t>
            </a:r>
            <a:endParaRPr lang="en-US" altLang="ja-JP" sz="2400" kern="0" dirty="0">
              <a:latin typeface="+mn-ea"/>
              <a:cs typeface="Times New Roman" panose="02020603050405020304" pitchFamily="18" charset="0"/>
            </a:endParaRPr>
          </a:p>
          <a:p>
            <a:pPr algn="r">
              <a:spcAft>
                <a:spcPts val="0"/>
              </a:spcAft>
            </a:pPr>
            <a:endParaRPr lang="en-US" altLang="ja-JP" sz="4400" kern="0" dirty="0">
              <a:effectLst/>
              <a:latin typeface="+mn-ea"/>
              <a:cs typeface="Times New Roman" panose="02020603050405020304" pitchFamily="18" charset="0"/>
            </a:endParaRPr>
          </a:p>
          <a:p>
            <a:pPr algn="r">
              <a:spcAft>
                <a:spcPts val="0"/>
              </a:spcAft>
            </a:pPr>
            <a:endParaRPr lang="en-US" altLang="ja-JP" sz="4400" kern="100" dirty="0">
              <a:latin typeface="+mn-ea"/>
              <a:cs typeface="Times New Roman" panose="02020603050405020304" pitchFamily="18" charset="0"/>
            </a:endParaRPr>
          </a:p>
          <a:p>
            <a:pPr algn="r">
              <a:spcAft>
                <a:spcPts val="0"/>
              </a:spcAft>
            </a:pPr>
            <a:endParaRPr lang="ja-JP" altLang="ja-JP" sz="4400" kern="100" dirty="0" smtClean="0">
              <a:effectLst/>
              <a:latin typeface="+mn-ea"/>
              <a:cs typeface="Times New Roman" panose="02020603050405020304" pitchFamily="18" charset="0"/>
            </a:endParaRPr>
          </a:p>
          <a:p>
            <a:pPr algn="ctr">
              <a:spcAft>
                <a:spcPts val="0"/>
              </a:spcAft>
            </a:pPr>
            <a:r>
              <a:rPr lang="ja-JP" altLang="ja-JP" sz="4400" b="1" kern="0" dirty="0">
                <a:latin typeface="+mn-ea"/>
                <a:cs typeface="Times New Roman" panose="02020603050405020304" pitchFamily="18" charset="0"/>
              </a:rPr>
              <a:t>大阪府市「広域</a:t>
            </a:r>
            <a:r>
              <a:rPr lang="ja-JP" altLang="ja-JP" sz="4400" b="1" kern="0" dirty="0" smtClean="0">
                <a:latin typeface="+mn-ea"/>
                <a:cs typeface="Times New Roman" panose="02020603050405020304" pitchFamily="18" charset="0"/>
              </a:rPr>
              <a:t>政策</a:t>
            </a:r>
            <a:r>
              <a:rPr lang="ja-JP" altLang="en-US" sz="4400" b="1" kern="0" dirty="0">
                <a:latin typeface="+mn-ea"/>
                <a:cs typeface="Times New Roman" panose="02020603050405020304" pitchFamily="18" charset="0"/>
              </a:rPr>
              <a:t>一元</a:t>
            </a:r>
            <a:r>
              <a:rPr lang="ja-JP" altLang="ja-JP" sz="4400" b="1" kern="0" dirty="0" smtClean="0">
                <a:latin typeface="+mn-ea"/>
                <a:cs typeface="Times New Roman" panose="02020603050405020304" pitchFamily="18" charset="0"/>
              </a:rPr>
              <a:t>化」に</a:t>
            </a:r>
            <a:r>
              <a:rPr lang="ja-JP" altLang="ja-JP" sz="4400" b="1" kern="0" dirty="0">
                <a:latin typeface="+mn-ea"/>
                <a:cs typeface="Times New Roman" panose="02020603050405020304" pitchFamily="18" charset="0"/>
              </a:rPr>
              <a:t>関する</a:t>
            </a:r>
            <a:r>
              <a:rPr lang="ja-JP" altLang="ja-JP" sz="4400" b="1" kern="0" dirty="0" smtClean="0">
                <a:latin typeface="+mn-ea"/>
                <a:cs typeface="Times New Roman" panose="02020603050405020304" pitchFamily="18" charset="0"/>
              </a:rPr>
              <a:t>メモ</a:t>
            </a:r>
            <a:endParaRPr lang="en-US" altLang="ja-JP" sz="4400" kern="100" dirty="0" smtClean="0">
              <a:effectLst/>
              <a:latin typeface="+mn-ea"/>
              <a:cs typeface="Times New Roman" panose="02020603050405020304" pitchFamily="18" charset="0"/>
            </a:endParaRPr>
          </a:p>
          <a:p>
            <a:pPr algn="ctr">
              <a:spcAft>
                <a:spcPts val="0"/>
              </a:spcAft>
            </a:pPr>
            <a:endParaRPr lang="en-US" altLang="ja-JP" sz="4400" kern="100" dirty="0">
              <a:latin typeface="+mn-ea"/>
              <a:cs typeface="Times New Roman" panose="02020603050405020304" pitchFamily="18" charset="0"/>
            </a:endParaRPr>
          </a:p>
          <a:p>
            <a:pPr algn="ctr">
              <a:spcAft>
                <a:spcPts val="0"/>
              </a:spcAft>
            </a:pPr>
            <a:endParaRPr lang="ja-JP" altLang="ja-JP" sz="4400" kern="100" dirty="0" smtClean="0">
              <a:effectLst/>
              <a:latin typeface="+mn-ea"/>
              <a:cs typeface="Times New Roman" panose="02020603050405020304" pitchFamily="18" charset="0"/>
            </a:endParaRPr>
          </a:p>
          <a:p>
            <a:pPr algn="r">
              <a:spcAft>
                <a:spcPts val="0"/>
              </a:spcAft>
            </a:pPr>
            <a:r>
              <a:rPr lang="ja-JP" altLang="ja-JP" sz="3600" kern="0" dirty="0">
                <a:latin typeface="+mn-ea"/>
                <a:cs typeface="Times New Roman" panose="02020603050405020304" pitchFamily="18" charset="0"/>
              </a:rPr>
              <a:t>佐々木信夫</a:t>
            </a:r>
            <a:endParaRPr lang="ja-JP" altLang="ja-JP" sz="3600" kern="100" dirty="0">
              <a:effectLst/>
              <a:latin typeface="+mn-ea"/>
              <a:cs typeface="Times New Roman" panose="02020603050405020304" pitchFamily="18" charset="0"/>
            </a:endParaRPr>
          </a:p>
        </p:txBody>
      </p:sp>
      <p:sp>
        <p:nvSpPr>
          <p:cNvPr id="7" name="正方形/長方形 6"/>
          <p:cNvSpPr/>
          <p:nvPr/>
        </p:nvSpPr>
        <p:spPr>
          <a:xfrm>
            <a:off x="9285668" y="288661"/>
            <a:ext cx="2514672" cy="601183"/>
          </a:xfrm>
          <a:prstGeom prst="rect">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佐々木</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顧問提出資料</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672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16999"/>
            <a:ext cx="10515600" cy="1325563"/>
          </a:xfrm>
        </p:spPr>
        <p:txBody>
          <a:bodyPr>
            <a:normAutofit/>
          </a:bodyPr>
          <a:lstStyle/>
          <a:p>
            <a:pPr algn="ctr"/>
            <a:r>
              <a:rPr lang="ja-JP" altLang="ja-JP" sz="2800" dirty="0"/>
              <a:t>◇大都市制度設計の</a:t>
            </a:r>
            <a:r>
              <a:rPr lang="ja-JP" altLang="ja-JP" sz="2800" dirty="0" smtClean="0"/>
              <a:t>考え方</a:t>
            </a:r>
            <a:endParaRPr kumimoji="1" lang="ja-JP" altLang="en-US" sz="2800" dirty="0"/>
          </a:p>
        </p:txBody>
      </p:sp>
      <p:sp>
        <p:nvSpPr>
          <p:cNvPr id="3" name="コンテンツ プレースホルダー 2"/>
          <p:cNvSpPr>
            <a:spLocks noGrp="1"/>
          </p:cNvSpPr>
          <p:nvPr>
            <p:ph idx="1"/>
          </p:nvPr>
        </p:nvSpPr>
        <p:spPr>
          <a:xfrm>
            <a:off x="1925053" y="1491916"/>
            <a:ext cx="8951493" cy="5029200"/>
          </a:xfrm>
        </p:spPr>
        <p:txBody>
          <a:bodyPr>
            <a:normAutofit lnSpcReduction="10000"/>
          </a:bodyPr>
          <a:lstStyle/>
          <a:p>
            <a:pPr marL="0" indent="0">
              <a:buNone/>
            </a:pPr>
            <a:r>
              <a:rPr kumimoji="1" lang="ja-JP" altLang="en-US" b="1" dirty="0" smtClean="0">
                <a:latin typeface="HG丸ｺﾞｼｯｸM-PRO" panose="020F0600000000000000" pitchFamily="50" charset="-128"/>
                <a:ea typeface="HG丸ｺﾞｼｯｸM-PRO" panose="020F0600000000000000" pitchFamily="50" charset="-128"/>
              </a:rPr>
              <a:t>大都市制度設計の大原則</a:t>
            </a:r>
            <a:endParaRPr kumimoji="1" lang="en-US" altLang="ja-JP" b="1"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b="1" dirty="0" smtClean="0">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b="1" dirty="0" smtClean="0">
                <a:latin typeface="HG丸ｺﾞｼｯｸM-PRO" panose="020F0600000000000000" pitchFamily="50" charset="-128"/>
                <a:ea typeface="HG丸ｺﾞｼｯｸM-PRO" panose="020F0600000000000000" pitchFamily="50" charset="-128"/>
              </a:rPr>
              <a:t>第１．大都市制度全体をマネジメントする</a:t>
            </a:r>
            <a:r>
              <a:rPr kumimoji="1" lang="ja-JP" altLang="en-US" b="1" dirty="0" smtClean="0">
                <a:solidFill>
                  <a:srgbClr val="FF0000"/>
                </a:solidFill>
                <a:latin typeface="HG丸ｺﾞｼｯｸM-PRO" panose="020F0600000000000000" pitchFamily="50" charset="-128"/>
                <a:ea typeface="HG丸ｺﾞｼｯｸM-PRO" panose="020F0600000000000000" pitchFamily="50" charset="-128"/>
              </a:rPr>
              <a:t>広域政策</a:t>
            </a:r>
            <a:r>
              <a:rPr kumimoji="1" lang="ja-JP" altLang="en-US" b="1" dirty="0" smtClean="0">
                <a:solidFill>
                  <a:srgbClr val="0070C0"/>
                </a:solidFill>
                <a:latin typeface="HG丸ｺﾞｼｯｸM-PRO" panose="020F0600000000000000" pitchFamily="50" charset="-128"/>
                <a:ea typeface="HG丸ｺﾞｼｯｸM-PRO" panose="020F0600000000000000" pitchFamily="50" charset="-128"/>
              </a:rPr>
              <a:t>の</a:t>
            </a:r>
            <a:endParaRPr kumimoji="1" lang="en-US" altLang="ja-JP" b="1" dirty="0" smtClean="0">
              <a:solidFill>
                <a:srgbClr val="0070C0"/>
              </a:solidFill>
              <a:latin typeface="HG丸ｺﾞｼｯｸM-PRO" panose="020F0600000000000000" pitchFamily="50" charset="-128"/>
              <a:ea typeface="HG丸ｺﾞｼｯｸM-PRO" panose="020F0600000000000000" pitchFamily="50" charset="-128"/>
            </a:endParaRPr>
          </a:p>
          <a:p>
            <a:pPr marL="0" indent="0">
              <a:buNone/>
            </a:pPr>
            <a:r>
              <a:rPr lang="en-US" altLang="ja-JP" b="1" dirty="0">
                <a:solidFill>
                  <a:srgbClr val="0070C0"/>
                </a:solidFill>
                <a:latin typeface="HG丸ｺﾞｼｯｸM-PRO" panose="020F0600000000000000" pitchFamily="50" charset="-128"/>
                <a:ea typeface="HG丸ｺﾞｼｯｸM-PRO" panose="020F0600000000000000" pitchFamily="50" charset="-128"/>
              </a:rPr>
              <a:t> </a:t>
            </a:r>
            <a:r>
              <a:rPr lang="en-US" altLang="ja-JP" b="1" dirty="0" smtClean="0">
                <a:solidFill>
                  <a:srgbClr val="0070C0"/>
                </a:solidFill>
                <a:latin typeface="HG丸ｺﾞｼｯｸM-PRO" panose="020F0600000000000000" pitchFamily="50" charset="-128"/>
                <a:ea typeface="HG丸ｺﾞｼｯｸM-PRO" panose="020F0600000000000000" pitchFamily="50" charset="-128"/>
              </a:rPr>
              <a:t>        </a:t>
            </a:r>
            <a:r>
              <a:rPr kumimoji="1" lang="ja-JP" altLang="en-US" b="1" dirty="0" smtClean="0">
                <a:solidFill>
                  <a:srgbClr val="0070C0"/>
                </a:solidFill>
                <a:latin typeface="HG丸ｺﾞｼｯｸM-PRO" panose="020F0600000000000000" pitchFamily="50" charset="-128"/>
                <a:ea typeface="HG丸ｺﾞｼｯｸM-PRO" panose="020F0600000000000000" pitchFamily="50" charset="-128"/>
              </a:rPr>
              <a:t>一本化と実行する強力な政策主体</a:t>
            </a:r>
            <a:r>
              <a:rPr kumimoji="1" lang="ja-JP" altLang="en-US" b="1" dirty="0" smtClean="0">
                <a:latin typeface="HG丸ｺﾞｼｯｸM-PRO" panose="020F0600000000000000" pitchFamily="50" charset="-128"/>
                <a:ea typeface="HG丸ｺﾞｼｯｸM-PRO" panose="020F0600000000000000" pitchFamily="50" charset="-128"/>
              </a:rPr>
              <a:t>がいる。</a:t>
            </a:r>
            <a:endParaRPr kumimoji="1" lang="en-US" altLang="ja-JP" b="1"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b="1" dirty="0" smtClean="0">
                <a:latin typeface="HG丸ｺﾞｼｯｸM-PRO" panose="020F0600000000000000" pitchFamily="50" charset="-128"/>
                <a:ea typeface="HG丸ｺﾞｼｯｸM-PRO" panose="020F0600000000000000" pitchFamily="50" charset="-128"/>
              </a:rPr>
              <a:t>第２．</a:t>
            </a:r>
            <a:r>
              <a:rPr lang="ja-JP" altLang="en-US" b="1" spc="300" dirty="0" smtClean="0">
                <a:latin typeface="HG丸ｺﾞｼｯｸM-PRO" panose="020F0600000000000000" pitchFamily="50" charset="-128"/>
                <a:ea typeface="HG丸ｺﾞｼｯｸM-PRO" panose="020F0600000000000000" pitchFamily="50" charset="-128"/>
              </a:rPr>
              <a:t>大都市内の地域・生活レベルの</a:t>
            </a:r>
            <a:r>
              <a:rPr lang="ja-JP" altLang="en-US" b="1" spc="300" dirty="0" smtClean="0">
                <a:solidFill>
                  <a:srgbClr val="0070C0"/>
                </a:solidFill>
                <a:latin typeface="HG丸ｺﾞｼｯｸM-PRO" panose="020F0600000000000000" pitchFamily="50" charset="-128"/>
                <a:ea typeface="HG丸ｺﾞｼｯｸM-PRO" panose="020F0600000000000000" pitchFamily="50" charset="-128"/>
              </a:rPr>
              <a:t>住民自治</a:t>
            </a:r>
            <a:endParaRPr lang="en-US" altLang="ja-JP" b="1" spc="300" dirty="0" smtClean="0">
              <a:solidFill>
                <a:srgbClr val="0070C0"/>
              </a:solidFill>
              <a:latin typeface="HG丸ｺﾞｼｯｸM-PRO" panose="020F0600000000000000" pitchFamily="50" charset="-128"/>
              <a:ea typeface="HG丸ｺﾞｼｯｸM-PRO" panose="020F0600000000000000" pitchFamily="50" charset="-128"/>
            </a:endParaRPr>
          </a:p>
          <a:p>
            <a:pPr marL="0" indent="0">
              <a:buNone/>
            </a:pPr>
            <a:r>
              <a:rPr lang="en-US" altLang="ja-JP" b="1" spc="300" dirty="0">
                <a:solidFill>
                  <a:srgbClr val="0070C0"/>
                </a:solidFill>
                <a:latin typeface="HG丸ｺﾞｼｯｸM-PRO" panose="020F0600000000000000" pitchFamily="50" charset="-128"/>
                <a:ea typeface="HG丸ｺﾞｼｯｸM-PRO" panose="020F0600000000000000" pitchFamily="50" charset="-128"/>
              </a:rPr>
              <a:t> </a:t>
            </a:r>
            <a:r>
              <a:rPr lang="en-US" altLang="ja-JP" b="1" spc="300" dirty="0" smtClean="0">
                <a:solidFill>
                  <a:srgbClr val="0070C0"/>
                </a:solidFill>
                <a:latin typeface="HG丸ｺﾞｼｯｸM-PRO" panose="020F0600000000000000" pitchFamily="50" charset="-128"/>
                <a:ea typeface="HG丸ｺﾞｼｯｸM-PRO" panose="020F0600000000000000" pitchFamily="50" charset="-128"/>
              </a:rPr>
              <a:t>    </a:t>
            </a:r>
            <a:r>
              <a:rPr lang="ja-JP" altLang="en-US" b="1" spc="300" dirty="0">
                <a:solidFill>
                  <a:srgbClr val="0070C0"/>
                </a:solidFill>
                <a:latin typeface="HG丸ｺﾞｼｯｸM-PRO" panose="020F0600000000000000" pitchFamily="50" charset="-128"/>
                <a:ea typeface="HG丸ｺﾞｼｯｸM-PRO" panose="020F0600000000000000" pitchFamily="50" charset="-128"/>
              </a:rPr>
              <a:t> </a:t>
            </a:r>
            <a:r>
              <a:rPr lang="ja-JP" altLang="en-US" b="1" spc="300" dirty="0" smtClean="0">
                <a:solidFill>
                  <a:srgbClr val="0070C0"/>
                </a:solidFill>
                <a:latin typeface="HG丸ｺﾞｼｯｸM-PRO" panose="020F0600000000000000" pitchFamily="50" charset="-128"/>
                <a:ea typeface="HG丸ｺﾞｼｯｸM-PRO" panose="020F0600000000000000" pitchFamily="50" charset="-128"/>
              </a:rPr>
              <a:t> を担保する</a:t>
            </a:r>
            <a:r>
              <a:rPr lang="ja-JP" altLang="en-US" b="1" spc="300" dirty="0" smtClean="0">
                <a:solidFill>
                  <a:srgbClr val="FF0000"/>
                </a:solidFill>
                <a:latin typeface="HG丸ｺﾞｼｯｸM-PRO" panose="020F0600000000000000" pitchFamily="50" charset="-128"/>
                <a:ea typeface="HG丸ｺﾞｼｯｸM-PRO" panose="020F0600000000000000" pitchFamily="50" charset="-128"/>
              </a:rPr>
              <a:t>基礎自治</a:t>
            </a:r>
            <a:r>
              <a:rPr lang="ja-JP" altLang="en-US" b="1" spc="300" dirty="0" smtClean="0">
                <a:solidFill>
                  <a:srgbClr val="0070C0"/>
                </a:solidFill>
                <a:latin typeface="HG丸ｺﾞｼｯｸM-PRO" panose="020F0600000000000000" pitchFamily="50" charset="-128"/>
                <a:ea typeface="HG丸ｺﾞｼｯｸM-PRO" panose="020F0600000000000000" pitchFamily="50" charset="-128"/>
              </a:rPr>
              <a:t>の仕組み</a:t>
            </a:r>
            <a:r>
              <a:rPr lang="ja-JP" altLang="en-US" b="1" spc="300" dirty="0" smtClean="0">
                <a:latin typeface="HG丸ｺﾞｼｯｸM-PRO" panose="020F0600000000000000" pitchFamily="50" charset="-128"/>
                <a:ea typeface="HG丸ｺﾞｼｯｸM-PRO" panose="020F0600000000000000" pitchFamily="50" charset="-128"/>
              </a:rPr>
              <a:t>がいる。</a:t>
            </a:r>
            <a:endParaRPr lang="en-US" altLang="ja-JP" b="1" spc="3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b="1"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smtClean="0">
                <a:latin typeface="HG丸ｺﾞｼｯｸM-PRO" panose="020F0600000000000000" pitchFamily="50" charset="-128"/>
                <a:ea typeface="HG丸ｺﾞｼｯｸM-PRO" panose="020F0600000000000000" pitchFamily="50" charset="-128"/>
              </a:rPr>
              <a:t>第３．</a:t>
            </a:r>
            <a:r>
              <a:rPr kumimoji="1" lang="ja-JP" altLang="en-US" b="1" spc="300" dirty="0" smtClean="0">
                <a:latin typeface="HG丸ｺﾞｼｯｸM-PRO" panose="020F0600000000000000" pitchFamily="50" charset="-128"/>
                <a:ea typeface="HG丸ｺﾞｼｯｸM-PRO" panose="020F0600000000000000" pitchFamily="50" charset="-128"/>
              </a:rPr>
              <a:t>広域政策と基礎自治を大都市経営の一定</a:t>
            </a:r>
            <a:endParaRPr kumimoji="1" lang="en-US" altLang="ja-JP" b="1" spc="300" dirty="0" smtClean="0">
              <a:latin typeface="HG丸ｺﾞｼｯｸM-PRO" panose="020F0600000000000000" pitchFamily="50" charset="-128"/>
              <a:ea typeface="HG丸ｺﾞｼｯｸM-PRO" panose="020F0600000000000000" pitchFamily="50" charset="-128"/>
            </a:endParaRPr>
          </a:p>
          <a:p>
            <a:pPr marL="0" indent="0">
              <a:buNone/>
            </a:pPr>
            <a:r>
              <a:rPr lang="en-US" altLang="ja-JP" b="1" spc="300" dirty="0">
                <a:latin typeface="HG丸ｺﾞｼｯｸM-PRO" panose="020F0600000000000000" pitchFamily="50" charset="-128"/>
                <a:ea typeface="HG丸ｺﾞｼｯｸM-PRO" panose="020F0600000000000000" pitchFamily="50" charset="-128"/>
              </a:rPr>
              <a:t> </a:t>
            </a:r>
            <a:r>
              <a:rPr lang="en-US" altLang="ja-JP" b="1" spc="300" dirty="0" smtClean="0">
                <a:latin typeface="HG丸ｺﾞｼｯｸM-PRO" panose="020F0600000000000000" pitchFamily="50" charset="-128"/>
                <a:ea typeface="HG丸ｺﾞｼｯｸM-PRO" panose="020F0600000000000000" pitchFamily="50" charset="-128"/>
              </a:rPr>
              <a:t>      </a:t>
            </a:r>
            <a:r>
              <a:rPr kumimoji="1" lang="ja-JP" altLang="en-US" b="1" spc="300" dirty="0" smtClean="0">
                <a:latin typeface="HG丸ｺﾞｼｯｸM-PRO" panose="020F0600000000000000" pitchFamily="50" charset="-128"/>
                <a:ea typeface="HG丸ｺﾞｼｯｸM-PRO" panose="020F0600000000000000" pitchFamily="50" charset="-128"/>
              </a:rPr>
              <a:t>領域で</a:t>
            </a:r>
            <a:r>
              <a:rPr kumimoji="1" lang="ja-JP" altLang="en-US" b="1" spc="300" dirty="0" smtClean="0">
                <a:solidFill>
                  <a:srgbClr val="FF0000"/>
                </a:solidFill>
                <a:latin typeface="HG丸ｺﾞｼｯｸM-PRO" panose="020F0600000000000000" pitchFamily="50" charset="-128"/>
                <a:ea typeface="HG丸ｺﾞｼｯｸM-PRO" panose="020F0600000000000000" pitchFamily="50" charset="-128"/>
              </a:rPr>
              <a:t>縦にリンケージ</a:t>
            </a:r>
            <a:r>
              <a:rPr kumimoji="1" lang="ja-JP" altLang="en-US" b="1" spc="300" dirty="0" smtClean="0">
                <a:solidFill>
                  <a:srgbClr val="0070C0"/>
                </a:solidFill>
                <a:latin typeface="HG丸ｺﾞｼｯｸM-PRO" panose="020F0600000000000000" pitchFamily="50" charset="-128"/>
                <a:ea typeface="HG丸ｺﾞｼｯｸM-PRO" panose="020F0600000000000000" pitchFamily="50" charset="-128"/>
              </a:rPr>
              <a:t>する仕組み</a:t>
            </a:r>
            <a:r>
              <a:rPr kumimoji="1" lang="ja-JP" altLang="en-US" b="1" spc="300" dirty="0" smtClean="0">
                <a:latin typeface="HG丸ｺﾞｼｯｸM-PRO" panose="020F0600000000000000" pitchFamily="50" charset="-128"/>
                <a:ea typeface="HG丸ｺﾞｼｯｸM-PRO" panose="020F0600000000000000" pitchFamily="50" charset="-128"/>
              </a:rPr>
              <a:t>がいる。</a:t>
            </a:r>
            <a:endParaRPr kumimoji="1" lang="ja-JP" altLang="en-US" b="1" spc="3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1886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890337"/>
            <a:ext cx="10515600" cy="5286626"/>
          </a:xfrm>
        </p:spPr>
        <p:txBody>
          <a:bodyPr/>
          <a:lstStyle/>
          <a:p>
            <a:pPr marL="0" indent="0" algn="ctr">
              <a:buNone/>
            </a:pPr>
            <a:r>
              <a:rPr lang="ja-JP" altLang="ja-JP" dirty="0"/>
              <a:t>◇都区制度の趣旨を</a:t>
            </a:r>
            <a:r>
              <a:rPr lang="ja-JP" altLang="ja-JP" dirty="0" smtClean="0"/>
              <a:t>生かす</a:t>
            </a:r>
            <a:endParaRPr lang="en-US" altLang="ja-JP" dirty="0" smtClean="0"/>
          </a:p>
          <a:p>
            <a:pPr marL="0" indent="0">
              <a:buNone/>
            </a:pPr>
            <a:endParaRPr lang="ja-JP" altLang="ja-JP" dirty="0"/>
          </a:p>
          <a:p>
            <a:pPr marL="0" indent="0">
              <a:buNone/>
            </a:pPr>
            <a:r>
              <a:rPr lang="ja-JP" altLang="ja-JP" dirty="0"/>
              <a:t>　住民投票（１１．１）の結果をみると、①広域行政について大都市の一体性を確保し、②基礎行政は基礎自治の仕組みをつくって委ねるという、いわゆる都区制度を適用する趣旨については住民の理解は深まったとみる。他方、③「大阪市を廃止する」という点については抵抗感が強かった。その１点で</a:t>
            </a:r>
            <a:r>
              <a:rPr lang="ja-JP" altLang="ja-JP" dirty="0" smtClean="0"/>
              <a:t>反対票</a:t>
            </a:r>
            <a:r>
              <a:rPr lang="ja-JP" altLang="en-US" dirty="0" smtClean="0"/>
              <a:t>が</a:t>
            </a:r>
            <a:r>
              <a:rPr lang="ja-JP" altLang="ja-JP" dirty="0" smtClean="0"/>
              <a:t>少し</a:t>
            </a:r>
            <a:r>
              <a:rPr lang="ja-JP" altLang="ja-JP" dirty="0"/>
              <a:t>上回った結果になったと私は理解している</a:t>
            </a:r>
            <a:r>
              <a:rPr lang="ja-JP" altLang="ja-JP" dirty="0" smtClean="0"/>
              <a:t>。</a:t>
            </a:r>
            <a:endParaRPr lang="en-US" altLang="ja-JP" dirty="0" smtClean="0"/>
          </a:p>
          <a:p>
            <a:pPr marL="0" indent="0">
              <a:buNone/>
            </a:pPr>
            <a:endParaRPr lang="ja-JP" altLang="ja-JP" dirty="0"/>
          </a:p>
          <a:p>
            <a:pPr marL="0" indent="0">
              <a:buNone/>
            </a:pPr>
            <a:r>
              <a:rPr lang="ja-JP" altLang="ja-JP" dirty="0"/>
              <a:t>　そこで大阪市を残した形で、前者の①と②の趣旨を生かす「バーチャル都区制度」の新たな制度設計が求められる。</a:t>
            </a:r>
          </a:p>
          <a:p>
            <a:pPr marL="0" indent="0">
              <a:buNone/>
            </a:pPr>
            <a:endParaRPr kumimoji="1" lang="ja-JP" altLang="en-US" dirty="0"/>
          </a:p>
        </p:txBody>
      </p:sp>
    </p:spTree>
    <p:extLst>
      <p:ext uri="{BB962C8B-B14F-4D97-AF65-F5344CB8AC3E}">
        <p14:creationId xmlns:p14="http://schemas.microsoft.com/office/powerpoint/2010/main" val="275080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938464"/>
            <a:ext cx="10515600" cy="4981073"/>
          </a:xfrm>
        </p:spPr>
        <p:txBody>
          <a:bodyPr>
            <a:normAutofit/>
          </a:bodyPr>
          <a:lstStyle/>
          <a:p>
            <a:pPr marL="0" indent="0" algn="ctr">
              <a:buNone/>
            </a:pPr>
            <a:r>
              <a:rPr lang="ja-JP" altLang="ja-JP" dirty="0"/>
              <a:t>◇広域行政一本化の</a:t>
            </a:r>
            <a:r>
              <a:rPr lang="ja-JP" altLang="ja-JP" dirty="0" smtClean="0"/>
              <a:t>考え方</a:t>
            </a:r>
            <a:endParaRPr lang="en-US" altLang="ja-JP" dirty="0" smtClean="0"/>
          </a:p>
          <a:p>
            <a:pPr marL="0" indent="0" algn="ctr">
              <a:buNone/>
            </a:pPr>
            <a:endParaRPr lang="ja-JP" altLang="ja-JP" dirty="0"/>
          </a:p>
          <a:p>
            <a:pPr marL="0" indent="0">
              <a:buNone/>
            </a:pPr>
            <a:r>
              <a:rPr lang="ja-JP" altLang="en-US" dirty="0"/>
              <a:t>　</a:t>
            </a:r>
            <a:r>
              <a:rPr lang="ja-JP" altLang="ja-JP" dirty="0" smtClean="0"/>
              <a:t>広域</a:t>
            </a:r>
            <a:r>
              <a:rPr lang="ja-JP" altLang="ja-JP" dirty="0"/>
              <a:t>行政一本化の条例及び「府市統合（共同設置）の広域行政の推進組織」を設置し、知事、市長の意思決定のもとで府市の広域行政を推進する考え方は時宜に合っている</a:t>
            </a:r>
            <a:r>
              <a:rPr lang="ja-JP" altLang="ja-JP" dirty="0" smtClean="0"/>
              <a:t>。</a:t>
            </a:r>
            <a:endParaRPr lang="en-US" altLang="ja-JP" dirty="0" smtClean="0"/>
          </a:p>
          <a:p>
            <a:pPr marL="0" indent="0">
              <a:buNone/>
            </a:pPr>
            <a:endParaRPr lang="ja-JP" altLang="ja-JP" dirty="0"/>
          </a:p>
          <a:p>
            <a:pPr marL="0" indent="0">
              <a:buNone/>
            </a:pPr>
            <a:r>
              <a:rPr lang="ja-JP" altLang="en-US" dirty="0" smtClean="0"/>
              <a:t>　</a:t>
            </a:r>
            <a:r>
              <a:rPr lang="ja-JP" altLang="ja-JP" dirty="0" smtClean="0"/>
              <a:t>政府</a:t>
            </a:r>
            <a:r>
              <a:rPr lang="ja-JP" altLang="ja-JP" dirty="0"/>
              <a:t>「地制調」の議論なども、これからの人口減少時代に向けた地方行政体制のあり方として、府県と市町村の垣根を外した目的達成型の「融合組織」（共同設置）が増えることが望ましいとしている。小規模町村については府県に大幅な事務委託も検討されている</a:t>
            </a:r>
            <a:r>
              <a:rPr lang="ja-JP" altLang="ja-JP" dirty="0" smtClean="0"/>
              <a:t>。</a:t>
            </a:r>
            <a:endParaRPr lang="ja-JP" altLang="ja-JP" dirty="0"/>
          </a:p>
        </p:txBody>
      </p:sp>
    </p:spTree>
    <p:extLst>
      <p:ext uri="{BB962C8B-B14F-4D97-AF65-F5344CB8AC3E}">
        <p14:creationId xmlns:p14="http://schemas.microsoft.com/office/powerpoint/2010/main" val="378866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990225"/>
            <a:ext cx="10515600" cy="5434638"/>
          </a:xfrm>
        </p:spPr>
        <p:txBody>
          <a:bodyPr>
            <a:normAutofit/>
          </a:bodyPr>
          <a:lstStyle/>
          <a:p>
            <a:pPr marL="0" indent="0">
              <a:buNone/>
            </a:pPr>
            <a:r>
              <a:rPr lang="ja-JP" altLang="en-US" dirty="0"/>
              <a:t>　</a:t>
            </a:r>
            <a:r>
              <a:rPr lang="ja-JP" altLang="ja-JP" dirty="0" smtClean="0"/>
              <a:t>大阪</a:t>
            </a:r>
            <a:r>
              <a:rPr lang="ja-JP" altLang="ja-JP" dirty="0"/>
              <a:t>の場合、大阪市に府の権限、事務を委譲し、基礎自治体と広域自治体の性格を併せ持つ「政令市」をつくってきた経緯がある。基礎自治体の市を強くする考え方は「地方分権」の趣旨に合う。ただ、地域特性からして「２重行政」の弊害が強く出てしまった</a:t>
            </a:r>
            <a:r>
              <a:rPr lang="ja-JP" altLang="ja-JP" dirty="0" smtClean="0"/>
              <a:t>。</a:t>
            </a:r>
            <a:endParaRPr lang="en-US" altLang="ja-JP" dirty="0" smtClean="0"/>
          </a:p>
          <a:p>
            <a:pPr marL="0" indent="0">
              <a:buNone/>
            </a:pPr>
            <a:endParaRPr lang="ja-JP" altLang="ja-JP" dirty="0"/>
          </a:p>
          <a:p>
            <a:pPr marL="0" indent="0">
              <a:buNone/>
            </a:pPr>
            <a:r>
              <a:rPr lang="ja-JP" altLang="en-US" dirty="0"/>
              <a:t>　</a:t>
            </a:r>
            <a:r>
              <a:rPr lang="ja-JP" altLang="ja-JP" dirty="0" smtClean="0"/>
              <a:t>その</a:t>
            </a:r>
            <a:r>
              <a:rPr lang="ja-JP" altLang="ja-JP" dirty="0"/>
              <a:t>点がこれまで大きく問題にしてきた論点だった。そこで広域行政を府に一本化する都区制度移行を狙ったわけだが、大胆な制度改革を嫌う風潮もあり、今回は府市共同の組織機関を設置し、ローカルルールの条例でバーチャル都区制度の構築をめざすというもの</a:t>
            </a:r>
            <a:r>
              <a:rPr lang="ja-JP" altLang="ja-JP" dirty="0" smtClean="0"/>
              <a:t>。</a:t>
            </a:r>
            <a:endParaRPr lang="ja-JP" altLang="ja-JP" dirty="0"/>
          </a:p>
        </p:txBody>
      </p:sp>
    </p:spTree>
    <p:extLst>
      <p:ext uri="{BB962C8B-B14F-4D97-AF65-F5344CB8AC3E}">
        <p14:creationId xmlns:p14="http://schemas.microsoft.com/office/powerpoint/2010/main" val="311758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9075" y="569118"/>
            <a:ext cx="11213430" cy="5816016"/>
          </a:xfrm>
        </p:spPr>
        <p:txBody>
          <a:bodyPr>
            <a:normAutofit/>
          </a:bodyPr>
          <a:lstStyle/>
          <a:p>
            <a:pPr marL="0" indent="0">
              <a:buNone/>
            </a:pPr>
            <a:r>
              <a:rPr lang="ja-JP" altLang="ja-JP" dirty="0"/>
              <a:t>その際、</a:t>
            </a:r>
          </a:p>
          <a:p>
            <a:pPr marL="0" lvl="0" indent="0">
              <a:buNone/>
            </a:pPr>
            <a:r>
              <a:rPr lang="ja-JP" altLang="en-US" dirty="0" smtClean="0"/>
              <a:t>①</a:t>
            </a:r>
            <a:r>
              <a:rPr lang="ja-JP" altLang="ja-JP" dirty="0" smtClean="0"/>
              <a:t>政令</a:t>
            </a:r>
            <a:r>
              <a:rPr lang="ja-JP" altLang="ja-JP"/>
              <a:t>市</a:t>
            </a:r>
            <a:r>
              <a:rPr lang="ja-JP" altLang="ja-JP" smtClean="0"/>
              <a:t>創設</a:t>
            </a:r>
            <a:r>
              <a:rPr lang="ja-JP" altLang="en-US"/>
              <a:t>以降</a:t>
            </a:r>
            <a:r>
              <a:rPr lang="ja-JP" altLang="ja-JP" smtClean="0"/>
              <a:t>、</a:t>
            </a:r>
            <a:r>
              <a:rPr lang="ja-JP" altLang="ja-JP" dirty="0"/>
              <a:t>本来は府県の権限ながら、市に移譲されてきた事務事業、権限、財源の「総洗い出し」がまず必要である（原点回帰）。</a:t>
            </a:r>
          </a:p>
          <a:p>
            <a:pPr marL="0" indent="0">
              <a:buNone/>
            </a:pPr>
            <a:r>
              <a:rPr lang="en-US" altLang="ja-JP" dirty="0"/>
              <a:t> </a:t>
            </a:r>
            <a:endParaRPr lang="ja-JP" altLang="ja-JP" dirty="0"/>
          </a:p>
          <a:p>
            <a:pPr marL="0" lvl="0" indent="0">
              <a:buNone/>
            </a:pPr>
            <a:r>
              <a:rPr lang="ja-JP" altLang="en-US" dirty="0" smtClean="0"/>
              <a:t>②</a:t>
            </a:r>
            <a:r>
              <a:rPr lang="ja-JP" altLang="ja-JP" dirty="0" smtClean="0"/>
              <a:t>その</a:t>
            </a:r>
            <a:r>
              <a:rPr lang="ja-JP" altLang="ja-JP" dirty="0"/>
              <a:t>上で、ⅰ．大阪市域に留まって行われる広域行政権限と、ⅱ．市域を超えて行われた方がよい広域行政権限と、さらにⅲ．府県域を越えて行われた方がよい広域行政権限の３つを分けて捉える必要がある。今回の議論の対象になるになるのはⅱ、ⅲだ。</a:t>
            </a:r>
          </a:p>
          <a:p>
            <a:pPr marL="0" indent="0">
              <a:buNone/>
            </a:pPr>
            <a:r>
              <a:rPr lang="en-US" altLang="ja-JP" dirty="0"/>
              <a:t> </a:t>
            </a:r>
            <a:endParaRPr lang="ja-JP" altLang="ja-JP" dirty="0"/>
          </a:p>
          <a:p>
            <a:pPr marL="0" lvl="0" indent="0">
              <a:buNone/>
            </a:pPr>
            <a:r>
              <a:rPr lang="ja-JP" altLang="en-US" dirty="0" smtClean="0"/>
              <a:t>③</a:t>
            </a:r>
            <a:r>
              <a:rPr lang="ja-JP" altLang="ja-JP" dirty="0" smtClean="0"/>
              <a:t>本来</a:t>
            </a:r>
            <a:r>
              <a:rPr lang="ja-JP" altLang="ja-JP" dirty="0"/>
              <a:t>ならⅲについては広域州などの創設で賄うべきだが、当面、そうした制度措置は望めない状況なので、ⅱとⅲを政令市の権限を形式上残しながら府市一体管理に付すという制度設計を採ることになる。それが今回提案している内容で概ね妥当と考える。</a:t>
            </a:r>
          </a:p>
          <a:p>
            <a:endParaRPr kumimoji="1" lang="ja-JP" altLang="en-US" dirty="0"/>
          </a:p>
        </p:txBody>
      </p:sp>
    </p:spTree>
    <p:extLst>
      <p:ext uri="{BB962C8B-B14F-4D97-AF65-F5344CB8AC3E}">
        <p14:creationId xmlns:p14="http://schemas.microsoft.com/office/powerpoint/2010/main" val="325690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649705"/>
            <a:ext cx="10515600" cy="5527258"/>
          </a:xfrm>
        </p:spPr>
        <p:txBody>
          <a:bodyPr>
            <a:normAutofit/>
          </a:bodyPr>
          <a:lstStyle/>
          <a:p>
            <a:pPr marL="0" indent="0" algn="ctr">
              <a:buNone/>
            </a:pPr>
            <a:r>
              <a:rPr lang="ja-JP" altLang="ja-JP" dirty="0"/>
              <a:t>◇</a:t>
            </a:r>
            <a:r>
              <a:rPr lang="en-US" altLang="ja-JP" dirty="0"/>
              <a:t>PDCA</a:t>
            </a:r>
            <a:r>
              <a:rPr lang="ja-JP" altLang="ja-JP" dirty="0"/>
              <a:t>サイクルで</a:t>
            </a:r>
            <a:r>
              <a:rPr lang="ja-JP" altLang="ja-JP" dirty="0" smtClean="0"/>
              <a:t>捉える</a:t>
            </a:r>
            <a:endParaRPr lang="en-US" altLang="ja-JP" dirty="0" smtClean="0"/>
          </a:p>
          <a:p>
            <a:pPr marL="0" indent="0">
              <a:buNone/>
            </a:pPr>
            <a:endParaRPr lang="ja-JP" altLang="ja-JP" dirty="0"/>
          </a:p>
          <a:p>
            <a:pPr marL="0" indent="0">
              <a:buNone/>
            </a:pPr>
            <a:r>
              <a:rPr lang="ja-JP" altLang="en-US" dirty="0" smtClean="0"/>
              <a:t>　</a:t>
            </a:r>
            <a:r>
              <a:rPr lang="ja-JP" altLang="ja-JP" dirty="0" smtClean="0"/>
              <a:t>広域</a:t>
            </a:r>
            <a:r>
              <a:rPr lang="ja-JP" altLang="ja-JP" dirty="0"/>
              <a:t>行政を</a:t>
            </a:r>
            <a:r>
              <a:rPr lang="en-US" altLang="ja-JP" dirty="0"/>
              <a:t>PDCA</a:t>
            </a:r>
            <a:r>
              <a:rPr lang="ja-JP" altLang="ja-JP" dirty="0"/>
              <a:t>サイクルで捉えると、今回、共同で設計し共同組織で扱う部分は</a:t>
            </a:r>
            <a:r>
              <a:rPr lang="en-US" altLang="ja-JP" dirty="0"/>
              <a:t>P</a:t>
            </a:r>
            <a:r>
              <a:rPr lang="ja-JP" altLang="ja-JP" dirty="0" err="1"/>
              <a:t>、</a:t>
            </a:r>
            <a:r>
              <a:rPr lang="en-US" altLang="ja-JP" dirty="0"/>
              <a:t>C</a:t>
            </a:r>
            <a:r>
              <a:rPr lang="ja-JP" altLang="ja-JP" dirty="0" err="1"/>
              <a:t>、</a:t>
            </a:r>
            <a:r>
              <a:rPr lang="en-US" altLang="ja-JP" dirty="0"/>
              <a:t>A</a:t>
            </a:r>
            <a:r>
              <a:rPr lang="ja-JP" altLang="ja-JP" dirty="0"/>
              <a:t>の部分となろう。</a:t>
            </a:r>
            <a:r>
              <a:rPr lang="en-US" altLang="ja-JP" dirty="0"/>
              <a:t>D(do)</a:t>
            </a:r>
            <a:r>
              <a:rPr lang="ja-JP" altLang="ja-JP" dirty="0"/>
              <a:t>については法律の立て付けもあり、実施権限は府と市の原局で行うことを原則とする</a:t>
            </a:r>
            <a:r>
              <a:rPr lang="ja-JP" altLang="ja-JP" dirty="0" smtClean="0"/>
              <a:t>。</a:t>
            </a:r>
            <a:endParaRPr lang="en-US" altLang="ja-JP" dirty="0" smtClean="0"/>
          </a:p>
          <a:p>
            <a:pPr marL="0" indent="0">
              <a:buNone/>
            </a:pPr>
            <a:endParaRPr lang="ja-JP" altLang="ja-JP" dirty="0"/>
          </a:p>
          <a:p>
            <a:pPr marL="0" indent="0">
              <a:buNone/>
            </a:pPr>
            <a:r>
              <a:rPr lang="ja-JP" altLang="en-US" dirty="0" smtClean="0"/>
              <a:t>　</a:t>
            </a:r>
            <a:r>
              <a:rPr lang="ja-JP" altLang="ja-JP" dirty="0" smtClean="0"/>
              <a:t>ただ</a:t>
            </a:r>
            <a:r>
              <a:rPr lang="ja-JP" altLang="ja-JP" dirty="0"/>
              <a:t>、予算措置が</a:t>
            </a:r>
            <a:r>
              <a:rPr lang="en-US" altLang="ja-JP" dirty="0"/>
              <a:t>P</a:t>
            </a:r>
            <a:r>
              <a:rPr lang="ja-JP" altLang="ja-JP" dirty="0"/>
              <a:t>の趣旨を損なわないよう大枠の予算計画は共同組織で行うことが望ましい。</a:t>
            </a:r>
            <a:r>
              <a:rPr lang="en-US" altLang="ja-JP" dirty="0"/>
              <a:t>C</a:t>
            </a:r>
            <a:r>
              <a:rPr lang="ja-JP" altLang="ja-JP" dirty="0"/>
              <a:t>と</a:t>
            </a:r>
            <a:r>
              <a:rPr lang="en-US" altLang="ja-JP" dirty="0"/>
              <a:t>A</a:t>
            </a:r>
            <a:r>
              <a:rPr lang="ja-JP" altLang="ja-JP" dirty="0"/>
              <a:t>について今後十分な検討が必要ではないか。</a:t>
            </a:r>
          </a:p>
          <a:p>
            <a:pPr marL="0" indent="0">
              <a:buNone/>
            </a:pPr>
            <a:r>
              <a:rPr lang="en-US" altLang="ja-JP" dirty="0"/>
              <a:t> </a:t>
            </a:r>
            <a:endParaRPr lang="ja-JP" altLang="ja-JP" dirty="0"/>
          </a:p>
          <a:p>
            <a:pPr marL="0" indent="0" algn="r">
              <a:buNone/>
            </a:pPr>
            <a:r>
              <a:rPr lang="ja-JP" altLang="ja-JP" dirty="0"/>
              <a:t>以上</a:t>
            </a:r>
          </a:p>
          <a:p>
            <a:endParaRPr kumimoji="1" lang="ja-JP" altLang="en-US" dirty="0"/>
          </a:p>
        </p:txBody>
      </p:sp>
    </p:spTree>
    <p:extLst>
      <p:ext uri="{BB962C8B-B14F-4D97-AF65-F5344CB8AC3E}">
        <p14:creationId xmlns:p14="http://schemas.microsoft.com/office/powerpoint/2010/main" val="19889000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786</Words>
  <PresentationFormat>ワイド画面</PresentationFormat>
  <Paragraphs>46</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HGP創英角ﾎﾟｯﾌﾟ体</vt:lpstr>
      <vt:lpstr>HG丸ｺﾞｼｯｸM-PRO</vt:lpstr>
      <vt:lpstr>Meiryo UI</vt:lpstr>
      <vt:lpstr>游ゴシック</vt:lpstr>
      <vt:lpstr>游ゴシック Light</vt:lpstr>
      <vt:lpstr>Arial</vt:lpstr>
      <vt:lpstr>Times New Roman</vt:lpstr>
      <vt:lpstr>Office テーマ</vt:lpstr>
      <vt:lpstr>PowerPoint プレゼンテーション</vt:lpstr>
      <vt:lpstr>◇大都市制度設計の考え方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2020-12-28T00:51:12Z</cp:lastPrinted>
  <dcterms:created xsi:type="dcterms:W3CDTF">2020-12-28T00:34:40Z</dcterms:created>
  <dcterms:modified xsi:type="dcterms:W3CDTF">2020-12-28T06:45:49Z</dcterms:modified>
</cp:coreProperties>
</file>