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499" r:id="rId5"/>
    <p:sldId id="537" r:id="rId6"/>
    <p:sldId id="687" r:id="rId7"/>
    <p:sldId id="689" r:id="rId8"/>
    <p:sldId id="685" r:id="rId9"/>
    <p:sldId id="669" r:id="rId10"/>
    <p:sldId id="670" r:id="rId11"/>
    <p:sldId id="671" r:id="rId12"/>
    <p:sldId id="672" r:id="rId13"/>
    <p:sldId id="673" r:id="rId14"/>
    <p:sldId id="674" r:id="rId15"/>
    <p:sldId id="690" r:id="rId16"/>
    <p:sldId id="676" r:id="rId17"/>
    <p:sldId id="677" r:id="rId18"/>
    <p:sldId id="678" r:id="rId19"/>
    <p:sldId id="683" r:id="rId20"/>
    <p:sldId id="688" r:id="rId21"/>
    <p:sldId id="679" r:id="rId22"/>
    <p:sldId id="680" r:id="rId23"/>
    <p:sldId id="681" r:id="rId24"/>
    <p:sldId id="579" r:id="rId25"/>
    <p:sldId id="667" r:id="rId26"/>
    <p:sldId id="668" r:id="rId2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南　威史" initials="南　威史" lastIdx="0" clrIdx="0">
    <p:extLst/>
  </p:cmAuthor>
  <p:cmAuthor id="2" name="岩間　真樹" initials="岩間　真樹" lastIdx="1" clrIdx="1">
    <p:extLst>
      <p:ext uri="{19B8F6BF-5375-455C-9EA6-DF929625EA0E}">
        <p15:presenceInfo xmlns:p15="http://schemas.microsoft.com/office/powerpoint/2012/main" userId="岩間　真樹"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EE8"/>
    <a:srgbClr val="EBFA8E"/>
    <a:srgbClr val="C00000"/>
    <a:srgbClr val="1F497D"/>
    <a:srgbClr val="DBEEF4"/>
    <a:srgbClr val="00B050"/>
    <a:srgbClr val="0070C0"/>
    <a:srgbClr val="FCD5B5"/>
    <a:srgbClr val="376092"/>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93357" autoAdjust="0"/>
  </p:normalViewPr>
  <p:slideViewPr>
    <p:cSldViewPr>
      <p:cViewPr varScale="1">
        <p:scale>
          <a:sx n="65" d="100"/>
          <a:sy n="65" d="100"/>
        </p:scale>
        <p:origin x="163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787" cy="496967"/>
          </a:xfrm>
          <a:prstGeom prst="rect">
            <a:avLst/>
          </a:prstGeom>
        </p:spPr>
        <p:txBody>
          <a:bodyPr vert="horz" lIns="91409" tIns="45703" rIns="91409"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3"/>
            <a:ext cx="2949787" cy="496967"/>
          </a:xfrm>
          <a:prstGeom prst="rect">
            <a:avLst/>
          </a:prstGeom>
        </p:spPr>
        <p:txBody>
          <a:bodyPr vert="horz" lIns="91409" tIns="45703" rIns="91409" bIns="45703" rtlCol="0"/>
          <a:lstStyle>
            <a:lvl1pPr algn="r">
              <a:defRPr sz="1200"/>
            </a:lvl1pPr>
          </a:lstStyle>
          <a:p>
            <a:fld id="{3D16FDEC-560D-45FF-95E3-45F1DE396D79}" type="datetimeFigureOut">
              <a:rPr kumimoji="1" lang="ja-JP" altLang="en-US" smtClean="0"/>
              <a:t>2020/12/28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09" tIns="45703" rIns="91409" bIns="45703"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1409" tIns="45703" rIns="91409" bIns="457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48"/>
            <a:ext cx="2949787" cy="496967"/>
          </a:xfrm>
          <a:prstGeom prst="rect">
            <a:avLst/>
          </a:prstGeom>
        </p:spPr>
        <p:txBody>
          <a:bodyPr vert="horz" lIns="91409" tIns="45703" rIns="91409"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8"/>
            <a:ext cx="2949787" cy="496967"/>
          </a:xfrm>
          <a:prstGeom prst="rect">
            <a:avLst/>
          </a:prstGeom>
        </p:spPr>
        <p:txBody>
          <a:bodyPr vert="horz" lIns="91409" tIns="45703" rIns="91409" bIns="45703" rtlCol="0" anchor="b"/>
          <a:lstStyle>
            <a:lvl1pPr algn="r">
              <a:defRPr sz="1200"/>
            </a:lvl1pPr>
          </a:lstStyle>
          <a:p>
            <a:fld id="{7DFC286C-5495-4B3F-9CAF-8B4C2DB5627F}" type="slidenum">
              <a:rPr kumimoji="1" lang="ja-JP" altLang="en-US" smtClean="0"/>
              <a:t>‹#›</a:t>
            </a:fld>
            <a:endParaRPr kumimoji="1" lang="ja-JP" altLang="en-US"/>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37D851-A0A2-483A-A53D-25EF53CDBF58}" type="slidenum">
              <a:rPr kumimoji="1" lang="ja-JP" altLang="en-US" smtClean="0"/>
              <a:t>8</a:t>
            </a:fld>
            <a:endParaRPr kumimoji="1" lang="ja-JP" altLang="en-US"/>
          </a:p>
        </p:txBody>
      </p:sp>
    </p:spTree>
    <p:extLst>
      <p:ext uri="{BB962C8B-B14F-4D97-AF65-F5344CB8AC3E}">
        <p14:creationId xmlns:p14="http://schemas.microsoft.com/office/powerpoint/2010/main" val="174778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4EFA34-BE16-4184-B7EF-A7433A5F8FF0}" type="slidenum">
              <a:rPr kumimoji="1" lang="ja-JP" altLang="en-US" smtClean="0"/>
              <a:t>13</a:t>
            </a:fld>
            <a:endParaRPr kumimoji="1" lang="ja-JP" altLang="en-US"/>
          </a:p>
        </p:txBody>
      </p:sp>
    </p:spTree>
    <p:extLst>
      <p:ext uri="{BB962C8B-B14F-4D97-AF65-F5344CB8AC3E}">
        <p14:creationId xmlns:p14="http://schemas.microsoft.com/office/powerpoint/2010/main" val="172897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22</a:t>
            </a:fld>
            <a:endParaRPr kumimoji="1" lang="ja-JP" altLang="en-US"/>
          </a:p>
        </p:txBody>
      </p:sp>
    </p:spTree>
    <p:extLst>
      <p:ext uri="{BB962C8B-B14F-4D97-AF65-F5344CB8AC3E}">
        <p14:creationId xmlns:p14="http://schemas.microsoft.com/office/powerpoint/2010/main" val="2972194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23</a:t>
            </a:fld>
            <a:endParaRPr kumimoji="1" lang="ja-JP" altLang="en-US"/>
          </a:p>
        </p:txBody>
      </p:sp>
    </p:spTree>
    <p:extLst>
      <p:ext uri="{BB962C8B-B14F-4D97-AF65-F5344CB8AC3E}">
        <p14:creationId xmlns:p14="http://schemas.microsoft.com/office/powerpoint/2010/main" val="31864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A5CEB61-D550-49C6-B080-48169EB2B425}" type="datetime1">
              <a:rPr kumimoji="1" lang="ja-JP" altLang="en-US" smtClean="0"/>
              <a:t>2020/12/28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140C1E9-C3A9-49FF-89BE-D69ADEA35F5B}" type="datetime1">
              <a:rPr kumimoji="1" lang="ja-JP" altLang="en-US" smtClean="0"/>
              <a:t>2020/12/28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4FADCD-D22A-4C29-BE4D-8A6D79E6B0A0}" type="datetime1">
              <a:rPr kumimoji="1" lang="ja-JP" altLang="en-US" smtClean="0"/>
              <a:t>2020/12/28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8DAAF27-DC6A-41D9-B75F-12D67A6EDC02}" type="datetime1">
              <a:rPr kumimoji="1" lang="ja-JP" altLang="en-US" smtClean="0"/>
              <a:t>2020/12/28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A11114B-564A-49C4-B6C3-E3643FDCAEA0}" type="datetime1">
              <a:rPr kumimoji="1" lang="ja-JP" altLang="en-US" smtClean="0"/>
              <a:t>2020/12/28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77898C5-5400-4D50-9E93-3E65605B6A2D}" type="datetime1">
              <a:rPr kumimoji="1" lang="ja-JP" altLang="en-US" smtClean="0"/>
              <a:t>2020/12/28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59A288A-4375-4E53-9EB4-F10B32466F00}" type="datetime1">
              <a:rPr kumimoji="1" lang="ja-JP" altLang="en-US" smtClean="0"/>
              <a:t>2020/12/28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68DE6ED-CCC1-4377-BCFB-63FE6A18BC68}" type="datetime1">
              <a:rPr kumimoji="1" lang="ja-JP" altLang="en-US" smtClean="0"/>
              <a:t>2020/12/28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7A1FE72-98B6-42D6-8BCD-D4F7C0308C0F}" type="datetime1">
              <a:rPr kumimoji="1" lang="ja-JP" altLang="en-US" smtClean="0"/>
              <a:t>2020/12/28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31BA953-9211-4D14-9964-C9843E55E6E8}" type="datetime1">
              <a:rPr kumimoji="1" lang="ja-JP" altLang="en-US" smtClean="0"/>
              <a:t>2020/12/28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A0B567-58AB-4E59-813A-F1599F8C5AD7}" type="datetime1">
              <a:rPr kumimoji="1" lang="ja-JP" altLang="en-US" smtClean="0"/>
              <a:t>2020/12/28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6C0B-08FA-45FD-BCFA-B0A9D35959AD}" type="datetime1">
              <a:rPr kumimoji="1" lang="ja-JP" altLang="en-US" smtClean="0"/>
              <a:t>2020/12/28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439252"/>
            <a:ext cx="9073008" cy="794519"/>
          </a:xfrm>
        </p:spPr>
        <p:txBody>
          <a:bodyPr>
            <a:normAutofit/>
          </a:bodyPr>
          <a:lstStyle/>
          <a:p>
            <a:r>
              <a:rPr lang="ja-JP" altLang="en-US" sz="3000" dirty="0">
                <a:latin typeface="Meiryo UI" panose="020B0604030504040204" pitchFamily="50" charset="-128"/>
                <a:ea typeface="Meiryo UI" panose="020B0604030504040204" pitchFamily="50" charset="-128"/>
                <a:cs typeface="Meiryo UI" panose="020B0604030504040204" pitchFamily="50" charset="-128"/>
              </a:rPr>
              <a:t>府市連携で行っている基本方針や計画策定等の</a:t>
            </a:r>
            <a:r>
              <a:rPr lang="ja-JP" altLang="en-US" sz="3000" dirty="0" smtClean="0">
                <a:latin typeface="Meiryo UI" panose="020B0604030504040204" pitchFamily="50" charset="-128"/>
                <a:ea typeface="Meiryo UI" panose="020B0604030504040204" pitchFamily="50" charset="-128"/>
                <a:cs typeface="Meiryo UI" panose="020B0604030504040204" pitchFamily="50" charset="-128"/>
              </a:rPr>
              <a:t>現状等</a:t>
            </a:r>
            <a:endParaRPr lang="ja-JP" altLang="en-US" sz="3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79512" y="3143399"/>
            <a:ext cx="864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p:txBody>
          <a:bodyPr>
            <a:normAutofit/>
          </a:bodyPr>
          <a:lstStyle/>
          <a:p>
            <a:endParaRPr lang="en-US" altLang="ja-JP" sz="2400" dirty="0">
              <a:solidFill>
                <a:schemeClr val="tx1"/>
              </a:solidFill>
            </a:endParaRPr>
          </a:p>
          <a:p>
            <a:endParaRPr kumimoji="1" lang="en-US" altLang="ja-JP" sz="2400" dirty="0" smtClean="0">
              <a:solidFill>
                <a:schemeClr val="tx1"/>
              </a:solidFill>
            </a:endParaRPr>
          </a:p>
          <a:p>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推進局</a:t>
            </a:r>
            <a:endPar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400" dirty="0">
              <a:solidFill>
                <a:schemeClr val="tx1"/>
              </a:solidFill>
            </a:endParaRPr>
          </a:p>
        </p:txBody>
      </p:sp>
      <p:sp>
        <p:nvSpPr>
          <p:cNvPr id="7" name="テキスト ボックス 6"/>
          <p:cNvSpPr txBox="1"/>
          <p:nvPr/>
        </p:nvSpPr>
        <p:spPr>
          <a:xfrm>
            <a:off x="6584775" y="404083"/>
            <a:ext cx="2383986" cy="523220"/>
          </a:xfrm>
          <a:prstGeom prst="rect">
            <a:avLst/>
          </a:prstGeom>
          <a:noFill/>
        </p:spPr>
        <p:txBody>
          <a:bodyPr wrap="none" rtlCol="0">
            <a:spAutoFit/>
          </a:bodyPr>
          <a:lstStyle/>
          <a:p>
            <a:r>
              <a:rPr lang="en-US" altLang="ja-JP" sz="1400" smtClean="0">
                <a:latin typeface="Meiryo UI" panose="020B0604030504040204" pitchFamily="50" charset="-128"/>
                <a:ea typeface="Meiryo UI" panose="020B0604030504040204" pitchFamily="50" charset="-128"/>
                <a:cs typeface="Meiryo UI" panose="020B0604030504040204" pitchFamily="50" charset="-128"/>
              </a:rPr>
              <a:t>2020</a:t>
            </a:r>
            <a:r>
              <a:rPr kumimoji="1" lang="en-US" altLang="ja-JP" sz="140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smtClean="0">
                <a:latin typeface="Meiryo UI" panose="020B0604030504040204" pitchFamily="50" charset="-128"/>
                <a:ea typeface="Meiryo UI" panose="020B0604030504040204" pitchFamily="50" charset="-128"/>
                <a:cs typeface="Meiryo UI" panose="020B0604030504040204" pitchFamily="50" charset="-128"/>
              </a:rPr>
              <a:t>12</a:t>
            </a:r>
            <a:r>
              <a:rPr kumimoji="1" lang="en-US" altLang="ja-JP" sz="140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28</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副首都推進本部会議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資料４</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527884" y="3375861"/>
            <a:ext cx="2088232" cy="604973"/>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3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3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参考資料編</a:t>
            </a:r>
            <a:r>
              <a:rPr lang="en-US" altLang="ja-JP" sz="3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3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0634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288445217"/>
              </p:ext>
            </p:extLst>
          </p:nvPr>
        </p:nvGraphicFramePr>
        <p:xfrm>
          <a:off x="446574" y="959184"/>
          <a:ext cx="8509187" cy="5508453"/>
        </p:xfrm>
        <a:graphic>
          <a:graphicData uri="http://schemas.openxmlformats.org/drawingml/2006/table">
            <a:tbl>
              <a:tblPr firstRow="1" bandRow="1">
                <a:tableStyleId>{5C22544A-7EE6-4342-B048-85BDC9FD1C3A}</a:tableStyleId>
              </a:tblPr>
              <a:tblGrid>
                <a:gridCol w="529730">
                  <a:extLst>
                    <a:ext uri="{9D8B030D-6E8A-4147-A177-3AD203B41FA5}">
                      <a16:colId xmlns:a16="http://schemas.microsoft.com/office/drawing/2014/main" val="1134503772"/>
                    </a:ext>
                  </a:extLst>
                </a:gridCol>
                <a:gridCol w="1795807">
                  <a:extLst>
                    <a:ext uri="{9D8B030D-6E8A-4147-A177-3AD203B41FA5}">
                      <a16:colId xmlns:a16="http://schemas.microsoft.com/office/drawing/2014/main" val="2850519866"/>
                    </a:ext>
                  </a:extLst>
                </a:gridCol>
                <a:gridCol w="2800135">
                  <a:extLst>
                    <a:ext uri="{9D8B030D-6E8A-4147-A177-3AD203B41FA5}">
                      <a16:colId xmlns:a16="http://schemas.microsoft.com/office/drawing/2014/main" val="559669729"/>
                    </a:ext>
                  </a:extLst>
                </a:gridCol>
                <a:gridCol w="3383515">
                  <a:extLst>
                    <a:ext uri="{9D8B030D-6E8A-4147-A177-3AD203B41FA5}">
                      <a16:colId xmlns:a16="http://schemas.microsoft.com/office/drawing/2014/main" val="2784752084"/>
                    </a:ext>
                  </a:extLst>
                </a:gridCol>
              </a:tblGrid>
              <a:tr h="381715">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基本方針</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計画策定</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事業実施</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73563"/>
                  </a:ext>
                </a:extLst>
              </a:tr>
              <a:tr h="2458451">
                <a:tc>
                  <a:txBody>
                    <a:bodyPr/>
                    <a:lstStyle/>
                    <a:p>
                      <a:pPr algn="ctr"/>
                      <a:r>
                        <a:rPr kumimoji="1" lang="ja-JP" altLang="en-US" sz="1700" dirty="0" smtClean="0"/>
                        <a:t>府</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2668287">
                <a:tc>
                  <a:txBody>
                    <a:bodyPr/>
                    <a:lstStyle/>
                    <a:p>
                      <a:pPr algn="ctr"/>
                      <a:r>
                        <a:rPr kumimoji="1" lang="ja-JP" altLang="en-US" sz="1700" dirty="0" smtClean="0"/>
                        <a:t>市</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bl>
          </a:graphicData>
        </a:graphic>
      </p:graphicFrame>
      <p:sp>
        <p:nvSpPr>
          <p:cNvPr id="7" name="角丸四角形 6"/>
          <p:cNvSpPr/>
          <p:nvPr/>
        </p:nvSpPr>
        <p:spPr>
          <a:xfrm>
            <a:off x="5793072" y="1700808"/>
            <a:ext cx="3043778" cy="4456225"/>
          </a:xfrm>
          <a:prstGeom prst="roundRect">
            <a:avLst>
              <a:gd name="adj" fmla="val 4547"/>
            </a:avLst>
          </a:prstGeom>
          <a:solidFill>
            <a:schemeClr val="bg1">
              <a:lumMod val="85000"/>
            </a:schemeClr>
          </a:solidFill>
          <a:ln>
            <a:noFill/>
            <a:prstDash val="solid"/>
          </a:ln>
        </p:spPr>
        <p:style>
          <a:lnRef idx="2">
            <a:schemeClr val="accent6"/>
          </a:lnRef>
          <a:fillRef idx="1">
            <a:schemeClr val="lt1"/>
          </a:fillRef>
          <a:effectRef idx="0">
            <a:schemeClr val="accent6"/>
          </a:effectRef>
          <a:fontRef idx="minor">
            <a:schemeClr val="dk1"/>
          </a:fontRef>
        </p:style>
        <p:txBody>
          <a:bodyPr lIns="30788" tIns="30788" rIns="30788" bIns="30788" rtlCol="0" anchor="t" anchorCtr="0"/>
          <a:lstStyle/>
          <a:p>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府市連携</a:t>
            </a:r>
            <a:r>
              <a:rPr lang="en-US" altLang="ja-JP" sz="1026" b="1" dirty="0">
                <a:latin typeface="Meiryo UI" panose="020B0604030504040204" pitchFamily="50" charset="-128"/>
                <a:ea typeface="Meiryo UI" panose="020B0604030504040204" pitchFamily="50" charset="-128"/>
              </a:rPr>
              <a:t>】</a:t>
            </a: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p:txBody>
      </p:sp>
      <p:sp>
        <p:nvSpPr>
          <p:cNvPr id="16" name="角丸四角形 15"/>
          <p:cNvSpPr/>
          <p:nvPr/>
        </p:nvSpPr>
        <p:spPr>
          <a:xfrm>
            <a:off x="1120552" y="2530728"/>
            <a:ext cx="403509" cy="2457030"/>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lang="ja-JP" altLang="en-US" sz="1197" b="1" dirty="0">
                <a:solidFill>
                  <a:schemeClr val="bg1"/>
                </a:solidFill>
                <a:latin typeface="Meiryo UI" panose="020B0604030504040204" pitchFamily="50" charset="-128"/>
                <a:ea typeface="Meiryo UI" panose="020B0604030504040204" pitchFamily="50" charset="-128"/>
              </a:rPr>
              <a:t>大阪の成長戦略</a:t>
            </a:r>
          </a:p>
        </p:txBody>
      </p:sp>
      <p:sp>
        <p:nvSpPr>
          <p:cNvPr id="18" name="角丸四角形 17"/>
          <p:cNvSpPr/>
          <p:nvPr/>
        </p:nvSpPr>
        <p:spPr>
          <a:xfrm>
            <a:off x="1941999" y="2568257"/>
            <a:ext cx="3433135" cy="2723405"/>
          </a:xfrm>
          <a:prstGeom prst="roundRect">
            <a:avLst>
              <a:gd name="adj" fmla="val 4547"/>
            </a:avLst>
          </a:prstGeom>
          <a:solidFill>
            <a:schemeClr val="bg1">
              <a:lumMod val="85000"/>
            </a:schemeClr>
          </a:solidFill>
          <a:ln>
            <a:noFill/>
            <a:prstDash val="solid"/>
          </a:ln>
        </p:spPr>
        <p:style>
          <a:lnRef idx="2">
            <a:schemeClr val="accent6"/>
          </a:lnRef>
          <a:fillRef idx="1">
            <a:schemeClr val="lt1"/>
          </a:fillRef>
          <a:effectRef idx="0">
            <a:schemeClr val="accent6"/>
          </a:effectRef>
          <a:fontRef idx="minor">
            <a:schemeClr val="dk1"/>
          </a:fontRef>
        </p:style>
        <p:txBody>
          <a:bodyPr lIns="30788" tIns="30788" rIns="30788" bIns="30788" rtlCol="0" anchor="t" anchorCtr="0"/>
          <a:lstStyle/>
          <a:p>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府市連携</a:t>
            </a:r>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　</a:t>
            </a:r>
            <a:endParaRPr lang="en-US" altLang="ja-JP" sz="1026" b="1" dirty="0">
              <a:latin typeface="Meiryo UI" panose="020B0604030504040204" pitchFamily="50" charset="-128"/>
              <a:ea typeface="Meiryo UI" panose="020B0604030504040204" pitchFamily="50" charset="-128"/>
            </a:endParaRPr>
          </a:p>
        </p:txBody>
      </p:sp>
      <p:sp>
        <p:nvSpPr>
          <p:cNvPr id="11" name="角丸四角形 10"/>
          <p:cNvSpPr/>
          <p:nvPr/>
        </p:nvSpPr>
        <p:spPr>
          <a:xfrm>
            <a:off x="2113138" y="3663781"/>
            <a:ext cx="3153317" cy="1140853"/>
          </a:xfrm>
          <a:prstGeom prst="roundRect">
            <a:avLst>
              <a:gd name="adj" fmla="val 6462"/>
            </a:avLst>
          </a:prstGeom>
          <a:solidFill>
            <a:schemeClr val="accent1">
              <a:lumMod val="60000"/>
              <a:lumOff val="4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r>
              <a:rPr lang="ja-JP" altLang="en-US" sz="1368" b="1" dirty="0">
                <a:latin typeface="Meiryo UI" panose="020B0604030504040204" pitchFamily="50" charset="-128"/>
                <a:ea typeface="Meiryo UI" panose="020B0604030504040204" pitchFamily="50" charset="-128"/>
              </a:rPr>
              <a:t>大阪都市魅力創造戦略</a:t>
            </a:r>
            <a:endParaRPr lang="en-US" altLang="ja-JP" sz="1368" b="1" dirty="0">
              <a:latin typeface="Meiryo UI" panose="020B0604030504040204" pitchFamily="50" charset="-128"/>
              <a:ea typeface="Meiryo UI" panose="020B0604030504040204" pitchFamily="50" charset="-128"/>
            </a:endParaRPr>
          </a:p>
          <a:p>
            <a:r>
              <a:rPr lang="ja-JP" altLang="en-US" sz="898" dirty="0">
                <a:latin typeface="Meiryo UI" panose="020B0604030504040204" pitchFamily="50" charset="-128"/>
                <a:ea typeface="Meiryo UI" panose="020B0604030504040204" pitchFamily="50" charset="-128"/>
              </a:rPr>
              <a:t>（⼤阪府・⼤阪市）</a:t>
            </a:r>
            <a:endParaRPr lang="en-US" altLang="ja-JP" sz="898" dirty="0">
              <a:latin typeface="Meiryo UI" panose="020B0604030504040204" pitchFamily="50" charset="-128"/>
              <a:ea typeface="Meiryo UI" panose="020B0604030504040204" pitchFamily="50" charset="-128"/>
            </a:endParaRPr>
          </a:p>
          <a:p>
            <a:r>
              <a:rPr lang="ja-JP" altLang="en-US" sz="898" dirty="0">
                <a:latin typeface="Meiryo UI" panose="020B0604030504040204" pitchFamily="50" charset="-128"/>
                <a:ea typeface="Meiryo UI" panose="020B0604030504040204" pitchFamily="50" charset="-128"/>
              </a:rPr>
              <a:t>○</a:t>
            </a:r>
            <a:r>
              <a:rPr lang="en-US" altLang="ja-JP" sz="898" dirty="0">
                <a:latin typeface="Meiryo UI" panose="020B0604030504040204" pitchFamily="50" charset="-128"/>
                <a:ea typeface="Meiryo UI" panose="020B0604030504040204" pitchFamily="50" charset="-128"/>
              </a:rPr>
              <a:t>2012(H24).12</a:t>
            </a:r>
            <a:r>
              <a:rPr lang="ja-JP" altLang="en-US" sz="898" dirty="0">
                <a:solidFill>
                  <a:schemeClr val="tx1"/>
                </a:solidFill>
                <a:latin typeface="Meiryo UI" panose="020B0604030504040204" pitchFamily="50" charset="-128"/>
                <a:ea typeface="Meiryo UI" panose="020B0604030504040204" pitchFamily="50" charset="-128"/>
              </a:rPr>
              <a:t>「大阪都市魅力創造戦略」</a:t>
            </a:r>
            <a:endParaRPr lang="en-US" altLang="ja-JP" sz="898" dirty="0">
              <a:solidFill>
                <a:schemeClr val="tx1"/>
              </a:solidFill>
              <a:latin typeface="Meiryo UI" panose="020B0604030504040204" pitchFamily="50" charset="-128"/>
              <a:ea typeface="Meiryo UI" panose="020B0604030504040204" pitchFamily="50" charset="-128"/>
            </a:endParaRPr>
          </a:p>
          <a:p>
            <a:r>
              <a:rPr lang="ja-JP" altLang="en-US" sz="898" dirty="0">
                <a:latin typeface="Meiryo UI" panose="020B0604030504040204" pitchFamily="50" charset="-128"/>
                <a:ea typeface="Meiryo UI" panose="020B0604030504040204" pitchFamily="50" charset="-128"/>
              </a:rPr>
              <a:t>○</a:t>
            </a:r>
            <a:r>
              <a:rPr lang="en-US" altLang="ja-JP" sz="898" dirty="0">
                <a:latin typeface="Meiryo UI" panose="020B0604030504040204" pitchFamily="50" charset="-128"/>
                <a:ea typeface="Meiryo UI" panose="020B0604030504040204" pitchFamily="50" charset="-128"/>
              </a:rPr>
              <a:t>2016(H28).11</a:t>
            </a:r>
            <a:r>
              <a:rPr lang="ja-JP" altLang="en-US" sz="898" dirty="0">
                <a:latin typeface="Meiryo UI" panose="020B0604030504040204" pitchFamily="50" charset="-128"/>
                <a:ea typeface="Meiryo UI" panose="020B0604030504040204" pitchFamily="50" charset="-128"/>
              </a:rPr>
              <a:t>「大阪都市魅力創造戦略</a:t>
            </a:r>
            <a:r>
              <a:rPr lang="en-US" altLang="ja-JP" sz="898" dirty="0">
                <a:latin typeface="Meiryo UI" panose="020B0604030504040204" pitchFamily="50" charset="-128"/>
                <a:ea typeface="Meiryo UI" panose="020B0604030504040204" pitchFamily="50" charset="-128"/>
              </a:rPr>
              <a:t>2020</a:t>
            </a:r>
            <a:r>
              <a:rPr lang="ja-JP" altLang="en-US" sz="898" dirty="0">
                <a:latin typeface="Meiryo UI" panose="020B0604030504040204" pitchFamily="50" charset="-128"/>
                <a:ea typeface="Meiryo UI" panose="020B0604030504040204" pitchFamily="50" charset="-128"/>
              </a:rPr>
              <a:t>」</a:t>
            </a:r>
            <a:endParaRPr lang="en-US" altLang="ja-JP" sz="898" dirty="0">
              <a:latin typeface="Meiryo UI" panose="020B0604030504040204" pitchFamily="50" charset="-128"/>
              <a:ea typeface="Meiryo UI" panose="020B0604030504040204" pitchFamily="50" charset="-128"/>
            </a:endParaRPr>
          </a:p>
          <a:p>
            <a:r>
              <a:rPr lang="ja-JP" altLang="en-US" sz="898" dirty="0">
                <a:latin typeface="Meiryo UI" panose="020B0604030504040204" pitchFamily="50" charset="-128"/>
                <a:ea typeface="Meiryo UI" panose="020B0604030504040204" pitchFamily="50" charset="-128"/>
              </a:rPr>
              <a:t>○</a:t>
            </a:r>
            <a:r>
              <a:rPr lang="en-US" altLang="ja-JP" sz="898" dirty="0" smtClean="0">
                <a:latin typeface="Meiryo UI" panose="020B0604030504040204" pitchFamily="50" charset="-128"/>
                <a:ea typeface="Meiryo UI" panose="020B0604030504040204" pitchFamily="50" charset="-128"/>
              </a:rPr>
              <a:t>2021(R3</a:t>
            </a:r>
            <a:r>
              <a:rPr lang="en-US" altLang="ja-JP" sz="898" dirty="0">
                <a:latin typeface="Meiryo UI" panose="020B0604030504040204" pitchFamily="50" charset="-128"/>
                <a:ea typeface="Meiryo UI" panose="020B0604030504040204" pitchFamily="50" charset="-128"/>
              </a:rPr>
              <a:t>)</a:t>
            </a:r>
            <a:r>
              <a:rPr lang="ja-JP" altLang="en-US" sz="898" dirty="0">
                <a:latin typeface="Meiryo UI" panose="020B0604030504040204" pitchFamily="50" charset="-128"/>
                <a:ea typeface="Meiryo UI" panose="020B0604030504040204" pitchFamily="50" charset="-128"/>
              </a:rPr>
              <a:t>　次期戦略策定予定（検討中）</a:t>
            </a:r>
            <a:endParaRPr lang="en-US" altLang="ja-JP" sz="898" dirty="0">
              <a:latin typeface="Meiryo UI" panose="020B0604030504040204" pitchFamily="50" charset="-128"/>
              <a:ea typeface="Meiryo UI" panose="020B0604030504040204" pitchFamily="50" charset="-128"/>
            </a:endParaRPr>
          </a:p>
        </p:txBody>
      </p:sp>
      <p:sp>
        <p:nvSpPr>
          <p:cNvPr id="24" name="角丸四角形 23"/>
          <p:cNvSpPr/>
          <p:nvPr/>
        </p:nvSpPr>
        <p:spPr>
          <a:xfrm>
            <a:off x="2113138" y="2918046"/>
            <a:ext cx="2400097" cy="681092"/>
          </a:xfrm>
          <a:prstGeom prst="roundRect">
            <a:avLst>
              <a:gd name="adj" fmla="val 6462"/>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r>
              <a:rPr lang="ja-JP" altLang="en-US" sz="941" dirty="0">
                <a:latin typeface="Meiryo UI" panose="020B0604030504040204" pitchFamily="50" charset="-128"/>
                <a:ea typeface="Meiryo UI" panose="020B0604030504040204" pitchFamily="50" charset="-128"/>
              </a:rPr>
              <a:t>大阪府市都市魅力戦略推進会議 </a:t>
            </a:r>
            <a:endParaRPr lang="en-US" altLang="ja-JP" sz="941"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（共同設置の附属機関）</a:t>
            </a:r>
            <a:endParaRPr lang="en-US" altLang="ja-JP" sz="770" dirty="0">
              <a:latin typeface="Meiryo UI" panose="020B0604030504040204" pitchFamily="50" charset="-128"/>
              <a:ea typeface="Meiryo UI" panose="020B0604030504040204" pitchFamily="50" charset="-128"/>
            </a:endParaRPr>
          </a:p>
          <a:p>
            <a:r>
              <a:rPr lang="ja-JP" altLang="en-US" sz="770" dirty="0">
                <a:solidFill>
                  <a:schemeClr val="tx1"/>
                </a:solidFill>
                <a:latin typeface="Meiryo UI" panose="020B0604030504040204" pitchFamily="50" charset="-128"/>
                <a:ea typeface="Meiryo UI" panose="020B0604030504040204" pitchFamily="50" charset="-128"/>
              </a:rPr>
              <a:t>○ </a:t>
            </a:r>
            <a:r>
              <a:rPr lang="en-US" altLang="ja-JP" sz="770" dirty="0">
                <a:solidFill>
                  <a:schemeClr val="tx1"/>
                </a:solidFill>
                <a:latin typeface="Meiryo UI" panose="020B0604030504040204" pitchFamily="50" charset="-128"/>
                <a:ea typeface="Meiryo UI" panose="020B0604030504040204" pitchFamily="50" charset="-128"/>
              </a:rPr>
              <a:t>2012(H24).11</a:t>
            </a:r>
            <a:r>
              <a:rPr lang="ja-JP" altLang="en-US" sz="770" dirty="0">
                <a:solidFill>
                  <a:schemeClr val="tx1"/>
                </a:solidFill>
                <a:latin typeface="Meiryo UI" panose="020B0604030504040204" pitchFamily="50" charset="-128"/>
                <a:ea typeface="Meiryo UI" panose="020B0604030504040204" pitchFamily="50" charset="-128"/>
              </a:rPr>
              <a:t>　条例、共同設置規約設置</a:t>
            </a:r>
            <a:endParaRPr lang="en-US" altLang="ja-JP" sz="770" dirty="0">
              <a:solidFill>
                <a:schemeClr val="tx1"/>
              </a:solidFill>
              <a:latin typeface="Meiryo UI" panose="020B0604030504040204" pitchFamily="50" charset="-128"/>
              <a:ea typeface="Meiryo UI" panose="020B0604030504040204" pitchFamily="50" charset="-128"/>
            </a:endParaRPr>
          </a:p>
          <a:p>
            <a:r>
              <a:rPr lang="ja-JP" altLang="en-US" sz="770" dirty="0">
                <a:solidFill>
                  <a:schemeClr val="tx1"/>
                </a:solidFill>
                <a:latin typeface="Meiryo UI" panose="020B0604030504040204" pitchFamily="50" charset="-128"/>
                <a:ea typeface="Meiryo UI" panose="020B0604030504040204" pitchFamily="50" charset="-128"/>
              </a:rPr>
              <a:t>〇 </a:t>
            </a:r>
            <a:r>
              <a:rPr lang="en-US" altLang="ja-JP" sz="770" dirty="0">
                <a:solidFill>
                  <a:schemeClr val="tx1"/>
                </a:solidFill>
                <a:latin typeface="Meiryo UI" panose="020B0604030504040204" pitchFamily="50" charset="-128"/>
                <a:ea typeface="Meiryo UI" panose="020B0604030504040204" pitchFamily="50" charset="-128"/>
              </a:rPr>
              <a:t>2016(H28).</a:t>
            </a:r>
            <a:r>
              <a:rPr lang="ja-JP" altLang="en-US" sz="770" dirty="0">
                <a:solidFill>
                  <a:schemeClr val="tx1"/>
                </a:solidFill>
                <a:latin typeface="Meiryo UI" panose="020B0604030504040204" pitchFamily="50" charset="-128"/>
                <a:ea typeface="Meiryo UI" panose="020B0604030504040204" pitchFamily="50" charset="-128"/>
              </a:rPr>
              <a:t>４ 規約改正　</a:t>
            </a:r>
            <a:endParaRPr lang="en-US" altLang="ja-JP" sz="770" dirty="0">
              <a:solidFill>
                <a:schemeClr val="tx1"/>
              </a:solidFill>
              <a:latin typeface="Meiryo UI" panose="020B0604030504040204" pitchFamily="50" charset="-128"/>
              <a:ea typeface="Meiryo UI" panose="020B0604030504040204" pitchFamily="50" charset="-128"/>
            </a:endParaRPr>
          </a:p>
          <a:p>
            <a:r>
              <a:rPr lang="ja-JP" altLang="en-US" sz="770" dirty="0">
                <a:solidFill>
                  <a:schemeClr val="tx1"/>
                </a:solidFill>
                <a:latin typeface="Meiryo UI" panose="020B0604030504040204" pitchFamily="50" charset="-128"/>
                <a:ea typeface="Meiryo UI" panose="020B0604030504040204" pitchFamily="50" charset="-128"/>
              </a:rPr>
              <a:t>〇 組織：有識者等（</a:t>
            </a:r>
            <a:r>
              <a:rPr lang="en-US" altLang="ja-JP" sz="770" dirty="0">
                <a:solidFill>
                  <a:schemeClr val="tx1"/>
                </a:solidFill>
                <a:latin typeface="Meiryo UI" panose="020B0604030504040204" pitchFamily="50" charset="-128"/>
                <a:ea typeface="Meiryo UI" panose="020B0604030504040204" pitchFamily="50" charset="-128"/>
              </a:rPr>
              <a:t>15</a:t>
            </a:r>
            <a:r>
              <a:rPr lang="ja-JP" altLang="en-US" sz="770" dirty="0">
                <a:solidFill>
                  <a:schemeClr val="tx1"/>
                </a:solidFill>
                <a:latin typeface="Meiryo UI" panose="020B0604030504040204" pitchFamily="50" charset="-128"/>
                <a:ea typeface="Meiryo UI" panose="020B0604030504040204" pitchFamily="50" charset="-128"/>
              </a:rPr>
              <a:t>名以内）</a:t>
            </a:r>
            <a:endParaRPr lang="zh-TW" altLang="en-US" sz="770" dirty="0">
              <a:solidFill>
                <a:schemeClr val="tx1"/>
              </a:solidFill>
              <a:latin typeface="Meiryo UI" panose="020B0604030504040204" pitchFamily="50" charset="-128"/>
              <a:ea typeface="Meiryo UI" panose="020B0604030504040204" pitchFamily="50" charset="-128"/>
            </a:endParaRPr>
          </a:p>
        </p:txBody>
      </p:sp>
      <p:sp>
        <p:nvSpPr>
          <p:cNvPr id="39" name="角丸四角形 38"/>
          <p:cNvSpPr/>
          <p:nvPr/>
        </p:nvSpPr>
        <p:spPr>
          <a:xfrm>
            <a:off x="5930028" y="1994613"/>
            <a:ext cx="2813824" cy="1131186"/>
          </a:xfrm>
          <a:prstGeom prst="roundRect">
            <a:avLst>
              <a:gd name="adj" fmla="val 9136"/>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0" bIns="30788" rtlCol="0" anchor="t" anchorCtr="0"/>
          <a:lstStyle/>
          <a:p>
            <a:pPr marL="71955" indent="-71955">
              <a:lnSpc>
                <a:spcPts val="1967"/>
              </a:lnSpc>
            </a:pPr>
            <a:r>
              <a:rPr lang="ja-JP" altLang="en-US" sz="1197" dirty="0">
                <a:latin typeface="Meiryo UI" panose="020B0604030504040204" pitchFamily="50" charset="-128"/>
                <a:ea typeface="Meiryo UI" panose="020B0604030504040204" pitchFamily="50" charset="-128"/>
              </a:rPr>
              <a:t>水と光のまちづくり推進会議</a:t>
            </a:r>
            <a:endParaRPr lang="en-US" altLang="ja-JP" sz="1197" dirty="0">
              <a:latin typeface="Meiryo UI" panose="020B0604030504040204" pitchFamily="50" charset="-128"/>
              <a:ea typeface="Meiryo UI" panose="020B0604030504040204" pitchFamily="50" charset="-128"/>
            </a:endParaRPr>
          </a:p>
          <a:p>
            <a:pPr marL="71955" indent="-71955">
              <a:lnSpc>
                <a:spcPts val="1026"/>
              </a:lnSpc>
            </a:pPr>
            <a:r>
              <a:rPr lang="ja-JP" altLang="en-US" sz="1026" dirty="0">
                <a:latin typeface="Meiryo UI" panose="020B0604030504040204" pitchFamily="50" charset="-128"/>
                <a:ea typeface="Meiryo UI" panose="020B0604030504040204" pitchFamily="50" charset="-128"/>
              </a:rPr>
              <a:t>　</a:t>
            </a:r>
            <a:r>
              <a:rPr lang="ja-JP" altLang="en-US" sz="855" dirty="0">
                <a:latin typeface="Meiryo UI" panose="020B0604030504040204" pitchFamily="50" charset="-128"/>
                <a:ea typeface="Meiryo UI" panose="020B0604030504040204" pitchFamily="50" charset="-128"/>
              </a:rPr>
              <a:t>（府・市・大商・関経連・同友会・有識者）</a:t>
            </a:r>
            <a:endParaRPr lang="en-US" altLang="ja-JP" sz="1026" dirty="0">
              <a:latin typeface="Meiryo UI" panose="020B0604030504040204" pitchFamily="50" charset="-128"/>
              <a:ea typeface="Meiryo UI" panose="020B0604030504040204" pitchFamily="50" charset="-128"/>
            </a:endParaRPr>
          </a:p>
          <a:p>
            <a:pPr marL="71955" indent="-71955">
              <a:lnSpc>
                <a:spcPts val="1967"/>
              </a:lnSpc>
            </a:pPr>
            <a:r>
              <a:rPr lang="ja-JP" altLang="en-US" sz="1026" dirty="0">
                <a:latin typeface="Meiryo UI" panose="020B0604030504040204" pitchFamily="50" charset="-128"/>
                <a:ea typeface="Meiryo UI" panose="020B0604030504040204" pitchFamily="50" charset="-128"/>
              </a:rPr>
              <a:t>　　</a:t>
            </a:r>
            <a:endParaRPr lang="en-US" altLang="ja-JP" sz="855" dirty="0">
              <a:latin typeface="Meiryo UI" panose="020B0604030504040204" pitchFamily="50" charset="-128"/>
              <a:ea typeface="Meiryo UI" panose="020B0604030504040204" pitchFamily="50" charset="-128"/>
            </a:endParaRPr>
          </a:p>
          <a:p>
            <a:pPr marL="71955" indent="-71955">
              <a:lnSpc>
                <a:spcPts val="1967"/>
              </a:lnSpc>
            </a:pPr>
            <a:r>
              <a:rPr lang="ja-JP" altLang="en-US" sz="1026" dirty="0">
                <a:latin typeface="Meiryo UI" panose="020B0604030504040204" pitchFamily="50" charset="-128"/>
                <a:ea typeface="Meiryo UI" panose="020B0604030504040204" pitchFamily="50" charset="-128"/>
              </a:rPr>
              <a:t>　　</a:t>
            </a:r>
            <a:endParaRPr lang="en-US" altLang="ja-JP" sz="855" dirty="0">
              <a:latin typeface="Meiryo UI" panose="020B0604030504040204" pitchFamily="50" charset="-128"/>
              <a:ea typeface="Meiryo UI" panose="020B0604030504040204" pitchFamily="50" charset="-128"/>
            </a:endParaRPr>
          </a:p>
        </p:txBody>
      </p:sp>
      <p:sp>
        <p:nvSpPr>
          <p:cNvPr id="33" name="角丸四角形 32"/>
          <p:cNvSpPr/>
          <p:nvPr/>
        </p:nvSpPr>
        <p:spPr>
          <a:xfrm>
            <a:off x="5930027" y="3184054"/>
            <a:ext cx="2813824" cy="1306522"/>
          </a:xfrm>
          <a:prstGeom prst="roundRect">
            <a:avLst>
              <a:gd name="adj" fmla="val 6462"/>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r>
              <a:rPr lang="ja-JP" altLang="en-US" sz="1197" dirty="0">
                <a:latin typeface="Meiryo UI" panose="020B0604030504040204" pitchFamily="50" charset="-128"/>
                <a:ea typeface="Meiryo UI" panose="020B0604030504040204" pitchFamily="50" charset="-128"/>
              </a:rPr>
              <a:t>公益財団法人　大阪観光局</a:t>
            </a:r>
            <a:endParaRPr lang="en-US" altLang="ja-JP" sz="1197"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（大阪府・大阪市・経済界）</a:t>
            </a:r>
            <a:endParaRPr lang="en-US" altLang="ja-JP" sz="770"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 </a:t>
            </a:r>
            <a:r>
              <a:rPr lang="en-US" altLang="ja-JP" sz="770" dirty="0">
                <a:latin typeface="Meiryo UI" panose="020B0604030504040204" pitchFamily="50" charset="-128"/>
                <a:ea typeface="Meiryo UI" panose="020B0604030504040204" pitchFamily="50" charset="-128"/>
              </a:rPr>
              <a:t>2013(H25).</a:t>
            </a:r>
            <a:r>
              <a:rPr lang="ja-JP" altLang="en-US" sz="770" dirty="0">
                <a:latin typeface="Meiryo UI" panose="020B0604030504040204" pitchFamily="50" charset="-128"/>
                <a:ea typeface="Meiryo UI" panose="020B0604030504040204" pitchFamily="50" charset="-128"/>
              </a:rPr>
              <a:t>４ 発足（</a:t>
            </a:r>
            <a:r>
              <a:rPr lang="en-US" altLang="ja-JP" sz="770" dirty="0" smtClean="0">
                <a:latin typeface="Meiryo UI" panose="020B0604030504040204" pitchFamily="50" charset="-128"/>
                <a:ea typeface="Meiryo UI" panose="020B0604030504040204" pitchFamily="50" charset="-128"/>
              </a:rPr>
              <a:t>2015(H27).</a:t>
            </a:r>
            <a:r>
              <a:rPr lang="en-US" altLang="ja-JP" sz="770" dirty="0">
                <a:latin typeface="Meiryo UI" panose="020B0604030504040204" pitchFamily="50" charset="-128"/>
                <a:ea typeface="Meiryo UI" panose="020B0604030504040204" pitchFamily="50" charset="-128"/>
              </a:rPr>
              <a:t>4 </a:t>
            </a:r>
            <a:r>
              <a:rPr lang="ja-JP" altLang="en-US" sz="770" dirty="0">
                <a:latin typeface="Meiryo UI" panose="020B0604030504040204" pitchFamily="50" charset="-128"/>
                <a:ea typeface="Meiryo UI" panose="020B0604030504040204" pitchFamily="50" charset="-128"/>
              </a:rPr>
              <a:t>改称）　</a:t>
            </a:r>
            <a:endParaRPr lang="en-US" altLang="ja-JP" sz="770"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 地域連携</a:t>
            </a:r>
            <a:r>
              <a:rPr lang="en-US" altLang="ja-JP" sz="770" dirty="0">
                <a:latin typeface="Meiryo UI" panose="020B0604030504040204" pitchFamily="50" charset="-128"/>
                <a:ea typeface="Meiryo UI" panose="020B0604030504040204" pitchFamily="50" charset="-128"/>
              </a:rPr>
              <a:t>DMO</a:t>
            </a:r>
            <a:r>
              <a:rPr lang="ja-JP" altLang="en-US" sz="770" dirty="0">
                <a:latin typeface="Meiryo UI" panose="020B0604030504040204" pitchFamily="50" charset="-128"/>
                <a:ea typeface="Meiryo UI" panose="020B0604030504040204" pitchFamily="50" charset="-128"/>
              </a:rPr>
              <a:t>登録（</a:t>
            </a:r>
            <a:r>
              <a:rPr lang="en-US" altLang="ja-JP" sz="770" dirty="0" smtClean="0">
                <a:latin typeface="Meiryo UI" panose="020B0604030504040204" pitchFamily="50" charset="-128"/>
                <a:ea typeface="Meiryo UI" panose="020B0604030504040204" pitchFamily="50" charset="-128"/>
              </a:rPr>
              <a:t>2016(H28).</a:t>
            </a:r>
            <a:r>
              <a:rPr lang="en-US" altLang="ja-JP" sz="770" dirty="0">
                <a:latin typeface="Meiryo UI" panose="020B0604030504040204" pitchFamily="50" charset="-128"/>
                <a:ea typeface="Meiryo UI" panose="020B0604030504040204" pitchFamily="50" charset="-128"/>
              </a:rPr>
              <a:t>4</a:t>
            </a:r>
            <a:r>
              <a:rPr lang="ja-JP" altLang="en-US" sz="770" dirty="0">
                <a:latin typeface="Meiryo UI" panose="020B0604030504040204" pitchFamily="50" charset="-128"/>
                <a:ea typeface="Meiryo UI" panose="020B0604030504040204" pitchFamily="50" charset="-128"/>
              </a:rPr>
              <a:t>）</a:t>
            </a:r>
            <a:endParaRPr lang="en-US" altLang="ja-JP" sz="770" dirty="0">
              <a:latin typeface="Meiryo UI" panose="020B0604030504040204" pitchFamily="50" charset="-128"/>
              <a:ea typeface="Meiryo UI" panose="020B0604030504040204" pitchFamily="50" charset="-128"/>
            </a:endParaRPr>
          </a:p>
          <a:p>
            <a:endParaRPr lang="en-US" altLang="ja-JP" sz="770" dirty="0">
              <a:latin typeface="Meiryo UI" panose="020B0604030504040204" pitchFamily="50" charset="-128"/>
              <a:ea typeface="Meiryo UI" panose="020B0604030504040204" pitchFamily="50" charset="-128"/>
            </a:endParaRPr>
          </a:p>
          <a:p>
            <a:endParaRPr lang="en-US" altLang="ja-JP" sz="770" dirty="0">
              <a:latin typeface="Meiryo UI" panose="020B0604030504040204" pitchFamily="50" charset="-128"/>
              <a:ea typeface="Meiryo UI" panose="020B0604030504040204" pitchFamily="50" charset="-128"/>
            </a:endParaRPr>
          </a:p>
          <a:p>
            <a:endParaRPr lang="en-US" altLang="ja-JP" sz="770" dirty="0">
              <a:latin typeface="Meiryo UI" panose="020B0604030504040204" pitchFamily="50" charset="-128"/>
              <a:ea typeface="Meiryo UI" panose="020B0604030504040204" pitchFamily="50" charset="-128"/>
            </a:endParaRPr>
          </a:p>
          <a:p>
            <a:endParaRPr lang="en-US" altLang="ja-JP" sz="770" dirty="0">
              <a:latin typeface="Meiryo UI" panose="020B0604030504040204" pitchFamily="50" charset="-128"/>
              <a:ea typeface="Meiryo UI" panose="020B0604030504040204" pitchFamily="50" charset="-128"/>
            </a:endParaRPr>
          </a:p>
          <a:p>
            <a:endParaRPr lang="en-US" altLang="ja-JP" sz="770" dirty="0">
              <a:latin typeface="Meiryo UI" panose="020B0604030504040204" pitchFamily="50" charset="-128"/>
              <a:ea typeface="Meiryo UI" panose="020B0604030504040204" pitchFamily="50" charset="-128"/>
            </a:endParaRPr>
          </a:p>
        </p:txBody>
      </p:sp>
      <p:sp>
        <p:nvSpPr>
          <p:cNvPr id="38" name="角丸四角形 37"/>
          <p:cNvSpPr/>
          <p:nvPr/>
        </p:nvSpPr>
        <p:spPr>
          <a:xfrm>
            <a:off x="6124833" y="4574994"/>
            <a:ext cx="2494835" cy="316196"/>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026"/>
              </a:lnSpc>
            </a:pPr>
            <a:r>
              <a:rPr lang="ja-JP" altLang="en-US" sz="1026" dirty="0">
                <a:latin typeface="Meiryo UI" panose="020B0604030504040204" pitchFamily="50" charset="-128"/>
                <a:ea typeface="Meiryo UI" panose="020B0604030504040204" pitchFamily="50" charset="-128"/>
              </a:rPr>
              <a:t>ＭＩＣＥ誘致の推進</a:t>
            </a:r>
            <a:r>
              <a:rPr lang="en-US" altLang="ja-JP" sz="1026" dirty="0">
                <a:latin typeface="Meiryo UI" panose="020B0604030504040204" pitchFamily="50" charset="-128"/>
                <a:ea typeface="Meiryo UI" panose="020B0604030504040204" pitchFamily="50" charset="-128"/>
              </a:rPr>
              <a:t/>
            </a:r>
            <a:br>
              <a:rPr lang="en-US" altLang="ja-JP" sz="1026" dirty="0">
                <a:latin typeface="Meiryo UI" panose="020B0604030504040204" pitchFamily="50" charset="-128"/>
                <a:ea typeface="Meiryo UI" panose="020B0604030504040204" pitchFamily="50" charset="-128"/>
              </a:rPr>
            </a:br>
            <a:r>
              <a:rPr lang="ja-JP" altLang="en-US" sz="855" dirty="0">
                <a:latin typeface="Meiryo UI" panose="020B0604030504040204" pitchFamily="50" charset="-128"/>
                <a:ea typeface="Meiryo UI" panose="020B0604030504040204" pitchFamily="50" charset="-128"/>
              </a:rPr>
              <a:t>（大阪</a:t>
            </a:r>
            <a:r>
              <a:rPr lang="en-US" altLang="ja-JP" sz="855" dirty="0">
                <a:latin typeface="Meiryo UI" panose="020B0604030504040204" pitchFamily="50" charset="-128"/>
                <a:ea typeface="Meiryo UI" panose="020B0604030504040204" pitchFamily="50" charset="-128"/>
              </a:rPr>
              <a:t>MICE</a:t>
            </a:r>
            <a:r>
              <a:rPr lang="ja-JP" altLang="en-US" sz="855" dirty="0">
                <a:latin typeface="Meiryo UI" panose="020B0604030504040204" pitchFamily="50" charset="-128"/>
                <a:ea typeface="Meiryo UI" panose="020B0604030504040204" pitchFamily="50" charset="-128"/>
              </a:rPr>
              <a:t>推進委員会</a:t>
            </a:r>
            <a:r>
              <a:rPr lang="en-US" altLang="ja-JP" sz="855" dirty="0" smtClean="0">
                <a:latin typeface="Meiryo UI" panose="020B0604030504040204" pitchFamily="50" charset="-128"/>
                <a:ea typeface="Meiryo UI" panose="020B0604030504040204" pitchFamily="50" charset="-128"/>
              </a:rPr>
              <a:t>(2017(H29).3</a:t>
            </a:r>
            <a:r>
              <a:rPr lang="ja-JP" altLang="en-US" sz="855" dirty="0">
                <a:latin typeface="Meiryo UI" panose="020B0604030504040204" pitchFamily="50" charset="-128"/>
                <a:ea typeface="Meiryo UI" panose="020B0604030504040204" pitchFamily="50" charset="-128"/>
              </a:rPr>
              <a:t>～））</a:t>
            </a:r>
            <a:endParaRPr lang="en-US" altLang="ja-JP" sz="855" dirty="0">
              <a:latin typeface="Meiryo UI" panose="020B0604030504040204" pitchFamily="50" charset="-128"/>
              <a:ea typeface="Meiryo UI" panose="020B0604030504040204" pitchFamily="50" charset="-128"/>
            </a:endParaRPr>
          </a:p>
        </p:txBody>
      </p:sp>
      <p:sp>
        <p:nvSpPr>
          <p:cNvPr id="41" name="角丸四角形 40"/>
          <p:cNvSpPr/>
          <p:nvPr/>
        </p:nvSpPr>
        <p:spPr>
          <a:xfrm>
            <a:off x="6124832" y="4958510"/>
            <a:ext cx="2494835" cy="267588"/>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1026" dirty="0">
                <a:latin typeface="Meiryo UI" panose="020B0604030504040204" pitchFamily="50" charset="-128"/>
                <a:ea typeface="Meiryo UI" panose="020B0604030504040204" pitchFamily="50" charset="-128"/>
              </a:rPr>
              <a:t>観光案内所（大阪・難波・新大阪）</a:t>
            </a:r>
          </a:p>
        </p:txBody>
      </p:sp>
      <p:sp>
        <p:nvSpPr>
          <p:cNvPr id="46" name="角丸四角形 45"/>
          <p:cNvSpPr/>
          <p:nvPr/>
        </p:nvSpPr>
        <p:spPr>
          <a:xfrm>
            <a:off x="6124831" y="5283770"/>
            <a:ext cx="2494835" cy="267588"/>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1026" dirty="0">
                <a:latin typeface="Meiryo UI" panose="020B0604030504040204" pitchFamily="50" charset="-128"/>
                <a:ea typeface="Meiryo UI" panose="020B0604030504040204" pitchFamily="50" charset="-128"/>
              </a:rPr>
              <a:t>大阪マラソン</a:t>
            </a:r>
            <a:r>
              <a:rPr lang="ja-JP" altLang="en-US" sz="855" dirty="0">
                <a:latin typeface="Meiryo UI" panose="020B0604030504040204" pitchFamily="50" charset="-128"/>
                <a:ea typeface="Meiryo UI" panose="020B0604030504040204" pitchFamily="50" charset="-128"/>
              </a:rPr>
              <a:t>（</a:t>
            </a:r>
            <a:r>
              <a:rPr lang="en-US" altLang="ja-JP" sz="855" dirty="0" smtClean="0">
                <a:latin typeface="Meiryo UI" panose="020B0604030504040204" pitchFamily="50" charset="-128"/>
                <a:ea typeface="Meiryo UI" panose="020B0604030504040204" pitchFamily="50" charset="-128"/>
              </a:rPr>
              <a:t>2009(H21)</a:t>
            </a:r>
            <a:r>
              <a:rPr lang="ja-JP" altLang="en-US" sz="855" dirty="0" smtClean="0">
                <a:latin typeface="Meiryo UI" panose="020B0604030504040204" pitchFamily="50" charset="-128"/>
                <a:ea typeface="Meiryo UI" panose="020B0604030504040204" pitchFamily="50" charset="-128"/>
              </a:rPr>
              <a:t>～、実行</a:t>
            </a:r>
            <a:r>
              <a:rPr lang="ja-JP" altLang="en-US" sz="855" dirty="0">
                <a:latin typeface="Meiryo UI" panose="020B0604030504040204" pitchFamily="50" charset="-128"/>
                <a:ea typeface="Meiryo UI" panose="020B0604030504040204" pitchFamily="50" charset="-128"/>
              </a:rPr>
              <a:t>委員会）</a:t>
            </a:r>
            <a:endParaRPr lang="en-US" altLang="ja-JP" sz="855" dirty="0">
              <a:latin typeface="Meiryo UI" panose="020B0604030504040204" pitchFamily="50" charset="-128"/>
              <a:ea typeface="Meiryo UI" panose="020B0604030504040204" pitchFamily="50" charset="-128"/>
            </a:endParaRPr>
          </a:p>
        </p:txBody>
      </p:sp>
      <p:sp>
        <p:nvSpPr>
          <p:cNvPr id="47" name="二等辺三角形 46"/>
          <p:cNvSpPr/>
          <p:nvPr/>
        </p:nvSpPr>
        <p:spPr>
          <a:xfrm rot="5400000">
            <a:off x="4674417" y="3714140"/>
            <a:ext cx="1836346" cy="1948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52" name="角丸四角形 51"/>
          <p:cNvSpPr/>
          <p:nvPr/>
        </p:nvSpPr>
        <p:spPr>
          <a:xfrm>
            <a:off x="6124831" y="5609614"/>
            <a:ext cx="2701202" cy="267588"/>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1026" dirty="0">
                <a:latin typeface="Meiryo UI" panose="020B0604030504040204" pitchFamily="50" charset="-128"/>
                <a:ea typeface="Meiryo UI" panose="020B0604030504040204" pitchFamily="50" charset="-128"/>
              </a:rPr>
              <a:t>大阪文化芸術フェス</a:t>
            </a:r>
            <a:r>
              <a:rPr lang="ja-JP" altLang="en-US" sz="850" dirty="0">
                <a:latin typeface="Meiryo UI" panose="020B0604030504040204" pitchFamily="50" charset="-128"/>
                <a:ea typeface="Meiryo UI" panose="020B0604030504040204" pitchFamily="50" charset="-128"/>
              </a:rPr>
              <a:t>（</a:t>
            </a:r>
            <a:r>
              <a:rPr lang="en-US" altLang="ja-JP" sz="850" dirty="0" smtClean="0">
                <a:latin typeface="Meiryo UI" panose="020B0604030504040204" pitchFamily="50" charset="-128"/>
                <a:ea typeface="Meiryo UI" panose="020B0604030504040204" pitchFamily="50" charset="-128"/>
              </a:rPr>
              <a:t>2017(H29)</a:t>
            </a:r>
            <a:r>
              <a:rPr lang="ja-JP" altLang="en-US" sz="850" dirty="0" smtClean="0">
                <a:latin typeface="Meiryo UI" panose="020B0604030504040204" pitchFamily="50" charset="-128"/>
                <a:ea typeface="Meiryo UI" panose="020B0604030504040204" pitchFamily="50" charset="-128"/>
              </a:rPr>
              <a:t>～、実行</a:t>
            </a:r>
            <a:r>
              <a:rPr lang="ja-JP" altLang="en-US" sz="850" dirty="0">
                <a:latin typeface="Meiryo UI" panose="020B0604030504040204" pitchFamily="50" charset="-128"/>
                <a:ea typeface="Meiryo UI" panose="020B0604030504040204" pitchFamily="50" charset="-128"/>
              </a:rPr>
              <a:t>委員会）</a:t>
            </a:r>
            <a:endParaRPr lang="en-US" altLang="ja-JP" sz="850" dirty="0">
              <a:latin typeface="Meiryo UI" panose="020B0604030504040204" pitchFamily="50" charset="-128"/>
              <a:ea typeface="Meiryo UI" panose="020B0604030504040204" pitchFamily="50" charset="-128"/>
            </a:endParaRPr>
          </a:p>
        </p:txBody>
      </p:sp>
      <p:sp>
        <p:nvSpPr>
          <p:cNvPr id="53" name="角丸四角形 52"/>
          <p:cNvSpPr/>
          <p:nvPr/>
        </p:nvSpPr>
        <p:spPr>
          <a:xfrm>
            <a:off x="8409924" y="5894629"/>
            <a:ext cx="324149" cy="191882"/>
          </a:xfrm>
          <a:prstGeom prst="roundRect">
            <a:avLst>
              <a:gd name="adj" fmla="val 3021"/>
            </a:avLst>
          </a:prstGeom>
          <a:noFill/>
          <a:ln>
            <a:no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1026" dirty="0">
                <a:latin typeface="Meiryo UI" panose="020B0604030504040204" pitchFamily="50" charset="-128"/>
                <a:ea typeface="Meiryo UI" panose="020B0604030504040204" pitchFamily="50" charset="-128"/>
              </a:rPr>
              <a:t>ほか</a:t>
            </a:r>
            <a:endParaRPr lang="en-US" altLang="ja-JP" sz="855" dirty="0">
              <a:latin typeface="Meiryo UI" panose="020B0604030504040204" pitchFamily="50" charset="-128"/>
              <a:ea typeface="Meiryo UI" panose="020B0604030504040204" pitchFamily="50" charset="-128"/>
            </a:endParaRPr>
          </a:p>
        </p:txBody>
      </p:sp>
      <p:sp>
        <p:nvSpPr>
          <p:cNvPr id="54" name="角丸四角形 53"/>
          <p:cNvSpPr/>
          <p:nvPr/>
        </p:nvSpPr>
        <p:spPr>
          <a:xfrm>
            <a:off x="6124834" y="2787988"/>
            <a:ext cx="2494833" cy="267588"/>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1026" dirty="0">
                <a:latin typeface="Meiryo UI" panose="020B0604030504040204" pitchFamily="50" charset="-128"/>
                <a:ea typeface="Meiryo UI" panose="020B0604030504040204" pitchFamily="50" charset="-128"/>
              </a:rPr>
              <a:t>大阪・光の饗宴</a:t>
            </a:r>
            <a:r>
              <a:rPr lang="ja-JP" altLang="en-US" sz="855" dirty="0" smtClean="0">
                <a:latin typeface="Meiryo UI" panose="020B0604030504040204" pitchFamily="50" charset="-128"/>
                <a:ea typeface="Meiryo UI" panose="020B0604030504040204" pitchFamily="50" charset="-128"/>
              </a:rPr>
              <a:t>（大阪・光</a:t>
            </a:r>
            <a:r>
              <a:rPr lang="ja-JP" altLang="en-US" sz="855" dirty="0">
                <a:latin typeface="Meiryo UI" panose="020B0604030504040204" pitchFamily="50" charset="-128"/>
                <a:ea typeface="Meiryo UI" panose="020B0604030504040204" pitchFamily="50" charset="-128"/>
              </a:rPr>
              <a:t>の饗宴実行委員会）</a:t>
            </a:r>
            <a:endParaRPr lang="en-US" altLang="ja-JP" sz="855" dirty="0">
              <a:latin typeface="Meiryo UI" panose="020B0604030504040204" pitchFamily="50" charset="-128"/>
              <a:ea typeface="Meiryo UI" panose="020B0604030504040204" pitchFamily="50" charset="-128"/>
            </a:endParaRPr>
          </a:p>
        </p:txBody>
      </p:sp>
      <p:sp>
        <p:nvSpPr>
          <p:cNvPr id="55" name="角丸四角形 54"/>
          <p:cNvSpPr/>
          <p:nvPr/>
        </p:nvSpPr>
        <p:spPr>
          <a:xfrm>
            <a:off x="6124835" y="2474177"/>
            <a:ext cx="2494833" cy="267588"/>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1026" dirty="0">
                <a:latin typeface="Meiryo UI" panose="020B0604030504040204" pitchFamily="50" charset="-128"/>
                <a:ea typeface="Meiryo UI" panose="020B0604030504040204" pitchFamily="50" charset="-128"/>
              </a:rPr>
              <a:t>水都大阪</a:t>
            </a:r>
            <a:r>
              <a:rPr lang="ja-JP" altLang="en-US" sz="855" dirty="0">
                <a:latin typeface="Meiryo UI" panose="020B0604030504040204" pitchFamily="50" charset="-128"/>
                <a:ea typeface="Meiryo UI" panose="020B0604030504040204" pitchFamily="50" charset="-128"/>
              </a:rPr>
              <a:t>（水</a:t>
            </a:r>
            <a:r>
              <a:rPr lang="ja-JP" altLang="en-US" sz="855" dirty="0" smtClean="0">
                <a:latin typeface="Meiryo UI" panose="020B0604030504040204" pitchFamily="50" charset="-128"/>
                <a:ea typeface="Meiryo UI" panose="020B0604030504040204" pitchFamily="50" charset="-128"/>
              </a:rPr>
              <a:t>都大阪コンソーシアム</a:t>
            </a:r>
            <a:r>
              <a:rPr lang="ja-JP" altLang="en-US" sz="855" dirty="0">
                <a:latin typeface="Meiryo UI" panose="020B0604030504040204" pitchFamily="50" charset="-128"/>
                <a:ea typeface="Meiryo UI" panose="020B0604030504040204" pitchFamily="50" charset="-128"/>
              </a:rPr>
              <a:t>）</a:t>
            </a:r>
            <a:endParaRPr lang="en-US" altLang="ja-JP" sz="599" dirty="0">
              <a:latin typeface="Meiryo UI" panose="020B0604030504040204" pitchFamily="50" charset="-128"/>
              <a:ea typeface="Meiryo UI" panose="020B0604030504040204" pitchFamily="50" charset="-128"/>
            </a:endParaRPr>
          </a:p>
        </p:txBody>
      </p:sp>
      <p:sp>
        <p:nvSpPr>
          <p:cNvPr id="57" name="角丸四角形 56"/>
          <p:cNvSpPr/>
          <p:nvPr/>
        </p:nvSpPr>
        <p:spPr>
          <a:xfrm>
            <a:off x="6124833" y="4158034"/>
            <a:ext cx="2494833" cy="267588"/>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1026" dirty="0">
                <a:latin typeface="Meiryo UI" panose="020B0604030504040204" pitchFamily="50" charset="-128"/>
                <a:ea typeface="Meiryo UI" panose="020B0604030504040204" pitchFamily="50" charset="-128"/>
              </a:rPr>
              <a:t>戦略的プロモーション</a:t>
            </a:r>
            <a:endParaRPr lang="en-US" altLang="ja-JP" sz="855" dirty="0">
              <a:latin typeface="Meiryo UI" panose="020B0604030504040204" pitchFamily="50" charset="-128"/>
              <a:ea typeface="Meiryo UI" panose="020B0604030504040204" pitchFamily="50" charset="-128"/>
            </a:endParaRPr>
          </a:p>
        </p:txBody>
      </p:sp>
      <p:sp>
        <p:nvSpPr>
          <p:cNvPr id="58" name="角丸四角形 57"/>
          <p:cNvSpPr/>
          <p:nvPr/>
        </p:nvSpPr>
        <p:spPr>
          <a:xfrm>
            <a:off x="6124834" y="3844224"/>
            <a:ext cx="2494833" cy="267588"/>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1026" dirty="0">
                <a:latin typeface="Meiryo UI" panose="020B0604030504040204" pitchFamily="50" charset="-128"/>
                <a:ea typeface="Meiryo UI" panose="020B0604030504040204" pitchFamily="50" charset="-128"/>
              </a:rPr>
              <a:t>観光マーケティング・リサーチ</a:t>
            </a:r>
            <a:endParaRPr lang="en-US" altLang="ja-JP" sz="599"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740" y="63687"/>
            <a:ext cx="7074326" cy="400110"/>
          </a:xfrm>
          <a:prstGeom prst="rect">
            <a:avLst/>
          </a:prstGeom>
          <a:noFill/>
        </p:spPr>
        <p:txBody>
          <a:bodyPr wrap="square" rtlCol="0">
            <a:spAutoFit/>
          </a:bodyPr>
          <a:lstStyle/>
          <a:p>
            <a:r>
              <a:rPr lang="ja-JP" altLang="en-US" sz="2000" b="1" dirty="0" smtClean="0">
                <a:solidFill>
                  <a:srgbClr val="002060"/>
                </a:solidFill>
                <a:latin typeface="Meiryo UI" panose="020B0604030504040204" pitchFamily="50" charset="-128"/>
                <a:ea typeface="Meiryo UI" panose="020B0604030504040204" pitchFamily="50" charset="-128"/>
              </a:rPr>
              <a:t>１ー⑤　都市</a:t>
            </a:r>
            <a:r>
              <a:rPr lang="ja-JP" altLang="en-US" sz="2000" b="1" dirty="0">
                <a:solidFill>
                  <a:srgbClr val="002060"/>
                </a:solidFill>
                <a:latin typeface="Meiryo UI" panose="020B0604030504040204" pitchFamily="50" charset="-128"/>
                <a:ea typeface="Meiryo UI" panose="020B0604030504040204" pitchFamily="50" charset="-128"/>
              </a:rPr>
              <a:t>魅力創造戦略　　　　　　　　　　　　</a:t>
            </a:r>
          </a:p>
        </p:txBody>
      </p:sp>
      <p:cxnSp>
        <p:nvCxnSpPr>
          <p:cNvPr id="26" name="直線コネクタ 25"/>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8826033" y="-171400"/>
            <a:ext cx="498495" cy="60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8</a:t>
            </a:r>
            <a:endParaRPr kumimoji="1" lang="ja-JP" altLang="en-US" sz="2000" b="1" dirty="0">
              <a:solidFill>
                <a:srgbClr val="002060"/>
              </a:solidFill>
              <a:latin typeface="+mn-ea"/>
            </a:endParaRPr>
          </a:p>
        </p:txBody>
      </p:sp>
      <p:sp>
        <p:nvSpPr>
          <p:cNvPr id="29" name="右矢印 28"/>
          <p:cNvSpPr/>
          <p:nvPr/>
        </p:nvSpPr>
        <p:spPr>
          <a:xfrm>
            <a:off x="1547728" y="3573016"/>
            <a:ext cx="370604" cy="4280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8062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446263" y="1012706"/>
          <a:ext cx="8509186" cy="5005749"/>
        </p:xfrm>
        <a:graphic>
          <a:graphicData uri="http://schemas.openxmlformats.org/drawingml/2006/table">
            <a:tbl>
              <a:tblPr firstRow="1" bandRow="1">
                <a:tableStyleId>{5C22544A-7EE6-4342-B048-85BDC9FD1C3A}</a:tableStyleId>
              </a:tblPr>
              <a:tblGrid>
                <a:gridCol w="529730">
                  <a:extLst>
                    <a:ext uri="{9D8B030D-6E8A-4147-A177-3AD203B41FA5}">
                      <a16:colId xmlns:a16="http://schemas.microsoft.com/office/drawing/2014/main" val="1134503772"/>
                    </a:ext>
                  </a:extLst>
                </a:gridCol>
                <a:gridCol w="1478699">
                  <a:extLst>
                    <a:ext uri="{9D8B030D-6E8A-4147-A177-3AD203B41FA5}">
                      <a16:colId xmlns:a16="http://schemas.microsoft.com/office/drawing/2014/main" val="2850519866"/>
                    </a:ext>
                  </a:extLst>
                </a:gridCol>
                <a:gridCol w="3301887">
                  <a:extLst>
                    <a:ext uri="{9D8B030D-6E8A-4147-A177-3AD203B41FA5}">
                      <a16:colId xmlns:a16="http://schemas.microsoft.com/office/drawing/2014/main" val="559669729"/>
                    </a:ext>
                  </a:extLst>
                </a:gridCol>
                <a:gridCol w="3198870">
                  <a:extLst>
                    <a:ext uri="{9D8B030D-6E8A-4147-A177-3AD203B41FA5}">
                      <a16:colId xmlns:a16="http://schemas.microsoft.com/office/drawing/2014/main" val="2784752084"/>
                    </a:ext>
                  </a:extLst>
                </a:gridCol>
              </a:tblGrid>
              <a:tr h="346879">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基本方針</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計画策定</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事業実施</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73563"/>
                  </a:ext>
                </a:extLst>
              </a:tr>
              <a:tr h="2234092">
                <a:tc>
                  <a:txBody>
                    <a:bodyPr/>
                    <a:lstStyle/>
                    <a:p>
                      <a:pPr algn="ctr"/>
                      <a:r>
                        <a:rPr kumimoji="1" lang="ja-JP" altLang="en-US" sz="1700" dirty="0" smtClean="0"/>
                        <a:t>府</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2424778">
                <a:tc>
                  <a:txBody>
                    <a:bodyPr/>
                    <a:lstStyle/>
                    <a:p>
                      <a:pPr algn="ctr"/>
                      <a:r>
                        <a:rPr kumimoji="1" lang="ja-JP" altLang="en-US" sz="1700" dirty="0" smtClean="0"/>
                        <a:t>市</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bl>
          </a:graphicData>
        </a:graphic>
      </p:graphicFrame>
      <p:sp>
        <p:nvSpPr>
          <p:cNvPr id="7" name="角丸四角形 6"/>
          <p:cNvSpPr/>
          <p:nvPr/>
        </p:nvSpPr>
        <p:spPr>
          <a:xfrm>
            <a:off x="5959704" y="2334691"/>
            <a:ext cx="2914117" cy="3003492"/>
          </a:xfrm>
          <a:prstGeom prst="roundRect">
            <a:avLst>
              <a:gd name="adj" fmla="val 4547"/>
            </a:avLst>
          </a:prstGeom>
          <a:solidFill>
            <a:schemeClr val="bg1">
              <a:lumMod val="85000"/>
            </a:schemeClr>
          </a:solidFill>
          <a:ln>
            <a:noFill/>
            <a:prstDash val="solid"/>
          </a:ln>
        </p:spPr>
        <p:style>
          <a:lnRef idx="2">
            <a:schemeClr val="accent6"/>
          </a:lnRef>
          <a:fillRef idx="1">
            <a:schemeClr val="lt1"/>
          </a:fillRef>
          <a:effectRef idx="0">
            <a:schemeClr val="accent6"/>
          </a:effectRef>
          <a:fontRef idx="minor">
            <a:schemeClr val="dk1"/>
          </a:fontRef>
        </p:style>
        <p:txBody>
          <a:bodyPr lIns="30788" tIns="30788" rIns="30788" bIns="30788" rtlCol="0" anchor="t" anchorCtr="0"/>
          <a:lstStyle/>
          <a:p>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府市連携</a:t>
            </a:r>
            <a:r>
              <a:rPr lang="en-US" altLang="ja-JP" sz="1026" b="1" dirty="0">
                <a:latin typeface="Meiryo UI" panose="020B0604030504040204" pitchFamily="50" charset="-128"/>
                <a:ea typeface="Meiryo UI" panose="020B0604030504040204" pitchFamily="50" charset="-128"/>
              </a:rPr>
              <a:t>】</a:t>
            </a: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a:p>
            <a:endParaRPr lang="en-US" altLang="ja-JP" sz="1026" b="1" dirty="0">
              <a:latin typeface="Meiryo UI" panose="020B0604030504040204" pitchFamily="50" charset="-128"/>
              <a:ea typeface="Meiryo UI" panose="020B0604030504040204" pitchFamily="50" charset="-128"/>
            </a:endParaRPr>
          </a:p>
        </p:txBody>
      </p:sp>
      <p:sp>
        <p:nvSpPr>
          <p:cNvPr id="16" name="角丸四角形 15"/>
          <p:cNvSpPr/>
          <p:nvPr/>
        </p:nvSpPr>
        <p:spPr>
          <a:xfrm>
            <a:off x="1034747" y="2161785"/>
            <a:ext cx="1293114" cy="576084"/>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r>
              <a:rPr lang="ja-JP" altLang="en-US" sz="1197" b="1" dirty="0">
                <a:solidFill>
                  <a:schemeClr val="bg1"/>
                </a:solidFill>
                <a:latin typeface="Meiryo UI" panose="020B0604030504040204" pitchFamily="50" charset="-128"/>
                <a:ea typeface="Meiryo UI" panose="020B0604030504040204" pitchFamily="50" charset="-128"/>
              </a:rPr>
              <a:t>文化振興条例</a:t>
            </a:r>
            <a:endParaRPr lang="en-US" altLang="ja-JP" sz="1197" b="1" dirty="0">
              <a:solidFill>
                <a:schemeClr val="bg1"/>
              </a:solidFill>
              <a:latin typeface="Meiryo UI" panose="020B0604030504040204" pitchFamily="50" charset="-128"/>
              <a:ea typeface="Meiryo UI" panose="020B0604030504040204" pitchFamily="50" charset="-128"/>
            </a:endParaRPr>
          </a:p>
          <a:p>
            <a:pPr algn="ctr"/>
            <a:endParaRPr lang="en-US" altLang="ja-JP" sz="898" dirty="0">
              <a:solidFill>
                <a:schemeClr val="bg1"/>
              </a:solidFill>
              <a:latin typeface="Meiryo UI" panose="020B0604030504040204" pitchFamily="50" charset="-128"/>
              <a:ea typeface="Meiryo UI" panose="020B0604030504040204" pitchFamily="50" charset="-128"/>
            </a:endParaRPr>
          </a:p>
          <a:p>
            <a:pPr algn="ctr"/>
            <a:r>
              <a:rPr lang="ja-JP" altLang="en-US" sz="898" dirty="0">
                <a:solidFill>
                  <a:schemeClr val="bg1"/>
                </a:solidFill>
                <a:latin typeface="Meiryo UI" panose="020B0604030504040204" pitchFamily="50" charset="-128"/>
                <a:ea typeface="Meiryo UI" panose="020B0604030504040204" pitchFamily="50" charset="-128"/>
              </a:rPr>
              <a:t>○ </a:t>
            </a:r>
            <a:r>
              <a:rPr lang="en-US" altLang="ja-JP" sz="898" dirty="0">
                <a:solidFill>
                  <a:schemeClr val="bg1"/>
                </a:solidFill>
                <a:latin typeface="Meiryo UI" panose="020B0604030504040204" pitchFamily="50" charset="-128"/>
                <a:ea typeface="Meiryo UI" panose="020B0604030504040204" pitchFamily="50" charset="-128"/>
              </a:rPr>
              <a:t>2005(H17).4 </a:t>
            </a:r>
            <a:r>
              <a:rPr lang="ja-JP" altLang="en-US" sz="898" dirty="0" smtClean="0">
                <a:solidFill>
                  <a:schemeClr val="bg1"/>
                </a:solidFill>
                <a:latin typeface="Meiryo UI" panose="020B0604030504040204" pitchFamily="50" charset="-128"/>
                <a:ea typeface="Meiryo UI" panose="020B0604030504040204" pitchFamily="50" charset="-128"/>
              </a:rPr>
              <a:t>施行</a:t>
            </a:r>
            <a:endParaRPr lang="ja-JP" altLang="en-US" sz="1026" dirty="0">
              <a:solidFill>
                <a:schemeClr val="bg1"/>
              </a:solidFill>
              <a:latin typeface="Meiryo UI" panose="020B0604030504040204" pitchFamily="50" charset="-128"/>
              <a:ea typeface="Meiryo UI" panose="020B0604030504040204" pitchFamily="50" charset="-128"/>
            </a:endParaRPr>
          </a:p>
        </p:txBody>
      </p:sp>
      <p:sp>
        <p:nvSpPr>
          <p:cNvPr id="18" name="角丸四角形 17"/>
          <p:cNvSpPr/>
          <p:nvPr/>
        </p:nvSpPr>
        <p:spPr>
          <a:xfrm>
            <a:off x="3087287" y="1916832"/>
            <a:ext cx="2496944" cy="3240360"/>
          </a:xfrm>
          <a:prstGeom prst="roundRect">
            <a:avLst>
              <a:gd name="adj" fmla="val 4547"/>
            </a:avLst>
          </a:prstGeom>
          <a:solidFill>
            <a:schemeClr val="bg1">
              <a:lumMod val="85000"/>
            </a:schemeClr>
          </a:solidFill>
          <a:ln>
            <a:noFill/>
            <a:prstDash val="solid"/>
          </a:ln>
        </p:spPr>
        <p:style>
          <a:lnRef idx="2">
            <a:schemeClr val="accent6"/>
          </a:lnRef>
          <a:fillRef idx="1">
            <a:schemeClr val="lt1"/>
          </a:fillRef>
          <a:effectRef idx="0">
            <a:schemeClr val="accent6"/>
          </a:effectRef>
          <a:fontRef idx="minor">
            <a:schemeClr val="dk1"/>
          </a:fontRef>
        </p:style>
        <p:txBody>
          <a:bodyPr lIns="30788" tIns="30788" rIns="30788" bIns="30788" rtlCol="0" anchor="t" anchorCtr="0"/>
          <a:lstStyle/>
          <a:p>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府市連携</a:t>
            </a:r>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　</a:t>
            </a:r>
            <a:endParaRPr lang="en-US" altLang="ja-JP" sz="1026" b="1" dirty="0">
              <a:latin typeface="Meiryo UI" panose="020B0604030504040204" pitchFamily="50" charset="-128"/>
              <a:ea typeface="Meiryo UI" panose="020B0604030504040204" pitchFamily="50" charset="-128"/>
            </a:endParaRPr>
          </a:p>
        </p:txBody>
      </p:sp>
      <p:sp>
        <p:nvSpPr>
          <p:cNvPr id="24" name="角丸四角形 23"/>
          <p:cNvSpPr/>
          <p:nvPr/>
        </p:nvSpPr>
        <p:spPr>
          <a:xfrm>
            <a:off x="3648963" y="3113820"/>
            <a:ext cx="1726427" cy="986741"/>
          </a:xfrm>
          <a:prstGeom prst="roundRect">
            <a:avLst>
              <a:gd name="adj" fmla="val 6462"/>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r>
              <a:rPr lang="ja-JP" altLang="en-US" sz="1197" dirty="0">
                <a:latin typeface="Meiryo UI" panose="020B0604030504040204" pitchFamily="50" charset="-128"/>
                <a:ea typeface="Meiryo UI" panose="020B0604030504040204" pitchFamily="50" charset="-128"/>
              </a:rPr>
              <a:t>大阪府市文化振興会議</a:t>
            </a:r>
            <a:endParaRPr lang="en-US" altLang="ja-JP" sz="1197"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　（共同設置の附属機関）</a:t>
            </a:r>
            <a:endParaRPr lang="en-US" altLang="ja-JP" sz="770" dirty="0">
              <a:latin typeface="Meiryo UI" panose="020B0604030504040204" pitchFamily="50" charset="-128"/>
              <a:ea typeface="Meiryo UI" panose="020B0604030504040204" pitchFamily="50" charset="-128"/>
            </a:endParaRPr>
          </a:p>
          <a:p>
            <a:endParaRPr lang="en-US" altLang="ja-JP" sz="770"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 </a:t>
            </a:r>
            <a:r>
              <a:rPr lang="en-US" altLang="ja-JP" sz="770" dirty="0">
                <a:latin typeface="Meiryo UI" panose="020B0604030504040204" pitchFamily="50" charset="-128"/>
                <a:ea typeface="Meiryo UI" panose="020B0604030504040204" pitchFamily="50" charset="-128"/>
              </a:rPr>
              <a:t>2013(H25).4</a:t>
            </a:r>
            <a:r>
              <a:rPr lang="ja-JP" altLang="en-US" sz="770" dirty="0">
                <a:latin typeface="Meiryo UI" panose="020B0604030504040204" pitchFamily="50" charset="-128"/>
                <a:ea typeface="Meiryo UI" panose="020B0604030504040204" pitchFamily="50" charset="-128"/>
              </a:rPr>
              <a:t>　条例設置</a:t>
            </a:r>
            <a:endParaRPr lang="en-US" altLang="ja-JP" sz="770"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 組織：有識者等（</a:t>
            </a:r>
            <a:r>
              <a:rPr lang="en-US" altLang="ja-JP" sz="770" dirty="0">
                <a:latin typeface="Meiryo UI" panose="020B0604030504040204" pitchFamily="50" charset="-128"/>
                <a:ea typeface="Meiryo UI" panose="020B0604030504040204" pitchFamily="50" charset="-128"/>
              </a:rPr>
              <a:t>20</a:t>
            </a:r>
            <a:r>
              <a:rPr lang="ja-JP" altLang="en-US" sz="770" dirty="0">
                <a:latin typeface="Meiryo UI" panose="020B0604030504040204" pitchFamily="50" charset="-128"/>
                <a:ea typeface="Meiryo UI" panose="020B0604030504040204" pitchFamily="50" charset="-128"/>
              </a:rPr>
              <a:t>名以内）</a:t>
            </a:r>
            <a:endParaRPr lang="zh-TW" altLang="en-US" sz="770" dirty="0">
              <a:latin typeface="Meiryo UI" panose="020B0604030504040204" pitchFamily="50" charset="-128"/>
              <a:ea typeface="Meiryo UI" panose="020B0604030504040204" pitchFamily="50" charset="-128"/>
            </a:endParaRPr>
          </a:p>
        </p:txBody>
      </p:sp>
      <p:sp>
        <p:nvSpPr>
          <p:cNvPr id="38" name="角丸四角形 37"/>
          <p:cNvSpPr/>
          <p:nvPr/>
        </p:nvSpPr>
        <p:spPr>
          <a:xfrm>
            <a:off x="6211640" y="5471977"/>
            <a:ext cx="2377816" cy="267588"/>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1026" dirty="0">
                <a:latin typeface="Meiryo UI" panose="020B0604030504040204" pitchFamily="50" charset="-128"/>
                <a:ea typeface="Meiryo UI" panose="020B0604030504040204" pitchFamily="50" charset="-128"/>
              </a:rPr>
              <a:t>大阪市</a:t>
            </a:r>
            <a:r>
              <a:rPr lang="zh-TW" altLang="en-US" sz="1026" dirty="0">
                <a:latin typeface="Meiryo UI" panose="020B0604030504040204" pitchFamily="50" charset="-128"/>
                <a:ea typeface="Meiryo UI" panose="020B0604030504040204" pitchFamily="50" charset="-128"/>
              </a:rPr>
              <a:t>芸術活動振興事業助成金</a:t>
            </a:r>
            <a:r>
              <a:rPr lang="ja-JP" altLang="en-US" sz="1026" dirty="0">
                <a:latin typeface="Meiryo UI" panose="020B0604030504040204" pitchFamily="50" charset="-128"/>
                <a:ea typeface="Meiryo UI" panose="020B0604030504040204" pitchFamily="50" charset="-128"/>
              </a:rPr>
              <a:t>　等</a:t>
            </a:r>
            <a:endParaRPr lang="en-US" altLang="ja-JP" sz="855" dirty="0">
              <a:latin typeface="Meiryo UI" panose="020B0604030504040204" pitchFamily="50" charset="-128"/>
              <a:ea typeface="Meiryo UI" panose="020B0604030504040204" pitchFamily="50" charset="-128"/>
            </a:endParaRPr>
          </a:p>
        </p:txBody>
      </p:sp>
      <p:sp>
        <p:nvSpPr>
          <p:cNvPr id="41" name="角丸四角形 40"/>
          <p:cNvSpPr/>
          <p:nvPr/>
        </p:nvSpPr>
        <p:spPr>
          <a:xfrm>
            <a:off x="6211643" y="4790517"/>
            <a:ext cx="2377816" cy="267588"/>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1026" dirty="0">
                <a:latin typeface="Meiryo UI" panose="020B0604030504040204" pitchFamily="50" charset="-128"/>
                <a:ea typeface="Meiryo UI" panose="020B0604030504040204" pitchFamily="50" charset="-128"/>
              </a:rPr>
              <a:t>大阪文化賞・大阪文化祭賞</a:t>
            </a:r>
            <a:endParaRPr lang="en-US" altLang="ja-JP" sz="855" dirty="0">
              <a:latin typeface="Meiryo UI" panose="020B0604030504040204" pitchFamily="50" charset="-128"/>
              <a:ea typeface="Meiryo UI" panose="020B0604030504040204" pitchFamily="50" charset="-128"/>
            </a:endParaRPr>
          </a:p>
        </p:txBody>
      </p:sp>
      <p:sp>
        <p:nvSpPr>
          <p:cNvPr id="47" name="二等辺三角形 46"/>
          <p:cNvSpPr/>
          <p:nvPr/>
        </p:nvSpPr>
        <p:spPr>
          <a:xfrm rot="5400000">
            <a:off x="4871572" y="3493544"/>
            <a:ext cx="1836346" cy="1948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52" name="角丸四角形 51"/>
          <p:cNvSpPr/>
          <p:nvPr/>
        </p:nvSpPr>
        <p:spPr>
          <a:xfrm>
            <a:off x="6211640" y="4474802"/>
            <a:ext cx="2377817" cy="267588"/>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1026" dirty="0">
                <a:latin typeface="Meiryo UI" panose="020B0604030504040204" pitchFamily="50" charset="-128"/>
                <a:ea typeface="Meiryo UI" panose="020B0604030504040204" pitchFamily="50" charset="-128"/>
              </a:rPr>
              <a:t>大阪文化芸術フェス</a:t>
            </a:r>
            <a:r>
              <a:rPr lang="ja-JP" altLang="en-US" sz="700" dirty="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2017(H29)</a:t>
            </a:r>
            <a:r>
              <a:rPr lang="ja-JP" altLang="en-US" sz="700" dirty="0" smtClean="0">
                <a:latin typeface="Meiryo UI" panose="020B0604030504040204" pitchFamily="50" charset="-128"/>
                <a:ea typeface="Meiryo UI" panose="020B0604030504040204" pitchFamily="50" charset="-128"/>
              </a:rPr>
              <a:t>～、実行</a:t>
            </a:r>
            <a:r>
              <a:rPr lang="ja-JP" altLang="en-US" sz="700" dirty="0">
                <a:latin typeface="Meiryo UI" panose="020B0604030504040204" pitchFamily="50" charset="-128"/>
                <a:ea typeface="Meiryo UI" panose="020B0604030504040204" pitchFamily="50" charset="-128"/>
              </a:rPr>
              <a:t>委員会）</a:t>
            </a:r>
            <a:endParaRPr lang="en-US" altLang="ja-JP" sz="700" dirty="0">
              <a:latin typeface="Meiryo UI" panose="020B0604030504040204" pitchFamily="50" charset="-128"/>
              <a:ea typeface="Meiryo UI" panose="020B0604030504040204" pitchFamily="50" charset="-128"/>
            </a:endParaRPr>
          </a:p>
        </p:txBody>
      </p:sp>
      <p:sp>
        <p:nvSpPr>
          <p:cNvPr id="59" name="角丸四角形 58"/>
          <p:cNvSpPr/>
          <p:nvPr/>
        </p:nvSpPr>
        <p:spPr>
          <a:xfrm>
            <a:off x="1034747" y="4495488"/>
            <a:ext cx="1293114" cy="576084"/>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r>
              <a:rPr lang="ja-JP" altLang="en-US" sz="1197" b="1" dirty="0">
                <a:solidFill>
                  <a:schemeClr val="bg1"/>
                </a:solidFill>
                <a:latin typeface="Meiryo UI" panose="020B0604030504040204" pitchFamily="50" charset="-128"/>
                <a:ea typeface="Meiryo UI" panose="020B0604030504040204" pitchFamily="50" charset="-128"/>
              </a:rPr>
              <a:t>芸術文化振興条例</a:t>
            </a:r>
            <a:endParaRPr lang="en-US" altLang="ja-JP" sz="1197" b="1" dirty="0">
              <a:solidFill>
                <a:schemeClr val="bg1"/>
              </a:solidFill>
              <a:latin typeface="Meiryo UI" panose="020B0604030504040204" pitchFamily="50" charset="-128"/>
              <a:ea typeface="Meiryo UI" panose="020B0604030504040204" pitchFamily="50" charset="-128"/>
            </a:endParaRPr>
          </a:p>
          <a:p>
            <a:pPr algn="ctr"/>
            <a:endParaRPr lang="en-US" altLang="ja-JP" sz="941" dirty="0">
              <a:solidFill>
                <a:schemeClr val="bg1"/>
              </a:solidFill>
              <a:latin typeface="Meiryo UI" panose="020B0604030504040204" pitchFamily="50" charset="-128"/>
              <a:ea typeface="Meiryo UI" panose="020B0604030504040204" pitchFamily="50" charset="-128"/>
            </a:endParaRPr>
          </a:p>
          <a:p>
            <a:pPr algn="ctr"/>
            <a:r>
              <a:rPr lang="ja-JP" altLang="en-US" sz="941" dirty="0">
                <a:solidFill>
                  <a:schemeClr val="bg1"/>
                </a:solidFill>
                <a:latin typeface="Meiryo UI" panose="020B0604030504040204" pitchFamily="50" charset="-128"/>
                <a:ea typeface="Meiryo UI" panose="020B0604030504040204" pitchFamily="50" charset="-128"/>
              </a:rPr>
              <a:t>○ </a:t>
            </a:r>
            <a:r>
              <a:rPr lang="en-US" altLang="ja-JP" sz="941" dirty="0">
                <a:solidFill>
                  <a:schemeClr val="bg1"/>
                </a:solidFill>
                <a:latin typeface="Meiryo UI" panose="020B0604030504040204" pitchFamily="50" charset="-128"/>
                <a:ea typeface="Meiryo UI" panose="020B0604030504040204" pitchFamily="50" charset="-128"/>
              </a:rPr>
              <a:t>2004(H16).4 </a:t>
            </a:r>
            <a:r>
              <a:rPr lang="ja-JP" altLang="en-US" sz="941" dirty="0" smtClean="0">
                <a:solidFill>
                  <a:schemeClr val="bg1"/>
                </a:solidFill>
                <a:latin typeface="Meiryo UI" panose="020B0604030504040204" pitchFamily="50" charset="-128"/>
                <a:ea typeface="Meiryo UI" panose="020B0604030504040204" pitchFamily="50" charset="-128"/>
              </a:rPr>
              <a:t>施行</a:t>
            </a:r>
            <a:endParaRPr lang="ja-JP" altLang="en-US" sz="1539" dirty="0">
              <a:solidFill>
                <a:schemeClr val="bg1"/>
              </a:solidFill>
              <a:latin typeface="Meiryo UI" panose="020B0604030504040204" pitchFamily="50" charset="-128"/>
              <a:ea typeface="Meiryo UI" panose="020B0604030504040204" pitchFamily="50" charset="-128"/>
            </a:endParaRPr>
          </a:p>
        </p:txBody>
      </p:sp>
      <p:sp>
        <p:nvSpPr>
          <p:cNvPr id="60" name="角丸四角形 59"/>
          <p:cNvSpPr/>
          <p:nvPr/>
        </p:nvSpPr>
        <p:spPr>
          <a:xfrm>
            <a:off x="3204135" y="2234575"/>
            <a:ext cx="2178476" cy="434113"/>
          </a:xfrm>
          <a:prstGeom prst="roundRect">
            <a:avLst>
              <a:gd name="adj" fmla="val 6462"/>
            </a:avLst>
          </a:prstGeom>
          <a:solidFill>
            <a:schemeClr val="accent1">
              <a:lumMod val="60000"/>
              <a:lumOff val="4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r>
              <a:rPr lang="zh-TW" altLang="en-US" sz="1197" b="1" dirty="0">
                <a:latin typeface="Meiryo UI" panose="020B0604030504040204" pitchFamily="50" charset="-128"/>
                <a:ea typeface="Meiryo UI" panose="020B0604030504040204" pitchFamily="50" charset="-128"/>
              </a:rPr>
              <a:t>第</a:t>
            </a:r>
            <a:r>
              <a:rPr lang="ja-JP" altLang="en-US" sz="1197" b="1" dirty="0">
                <a:latin typeface="Meiryo UI" panose="020B0604030504040204" pitchFamily="50" charset="-128"/>
                <a:ea typeface="Meiryo UI" panose="020B0604030504040204" pitchFamily="50" charset="-128"/>
              </a:rPr>
              <a:t>４</a:t>
            </a:r>
            <a:r>
              <a:rPr lang="zh-TW" altLang="en-US" sz="1197" b="1" dirty="0">
                <a:latin typeface="Meiryo UI" panose="020B0604030504040204" pitchFamily="50" charset="-128"/>
                <a:ea typeface="Meiryo UI" panose="020B0604030504040204" pitchFamily="50" charset="-128"/>
              </a:rPr>
              <a:t>次大阪府文化振興計画</a:t>
            </a:r>
            <a:endParaRPr lang="en-US" altLang="zh-TW" sz="1197" b="1"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（条例</a:t>
            </a:r>
            <a:r>
              <a:rPr lang="ja-JP" altLang="en-US" sz="770" dirty="0" smtClean="0">
                <a:latin typeface="Meiryo UI" panose="020B0604030504040204" pitchFamily="50" charset="-128"/>
                <a:ea typeface="Meiryo UI" panose="020B0604030504040204" pitchFamily="50" charset="-128"/>
              </a:rPr>
              <a:t>根拠、</a:t>
            </a:r>
            <a:r>
              <a:rPr lang="en-US" altLang="ja-JP" sz="770" dirty="0" smtClean="0">
                <a:latin typeface="Meiryo UI" panose="020B0604030504040204" pitchFamily="50" charset="-128"/>
                <a:ea typeface="Meiryo UI" panose="020B0604030504040204" pitchFamily="50" charset="-128"/>
              </a:rPr>
              <a:t>2016(H28).11</a:t>
            </a:r>
            <a:r>
              <a:rPr lang="ja-JP" altLang="en-US" sz="770" dirty="0" err="1" smtClean="0">
                <a:latin typeface="Meiryo UI" panose="020B0604030504040204" pitchFamily="50" charset="-128"/>
                <a:ea typeface="Meiryo UI" panose="020B0604030504040204" pitchFamily="50" charset="-128"/>
              </a:rPr>
              <a:t>、</a:t>
            </a:r>
            <a:r>
              <a:rPr lang="ja-JP" altLang="en-US" sz="770" dirty="0">
                <a:latin typeface="Meiryo UI" panose="020B0604030504040204" pitchFamily="50" charset="-128"/>
                <a:ea typeface="Meiryo UI" panose="020B0604030504040204" pitchFamily="50" charset="-128"/>
              </a:rPr>
              <a:t>⼤阪府）</a:t>
            </a:r>
            <a:endParaRPr lang="zh-TW" altLang="en-US" sz="770" dirty="0">
              <a:latin typeface="Meiryo UI" panose="020B0604030504040204" pitchFamily="50" charset="-128"/>
              <a:ea typeface="Meiryo UI" panose="020B0604030504040204" pitchFamily="50" charset="-128"/>
            </a:endParaRPr>
          </a:p>
        </p:txBody>
      </p:sp>
      <p:sp>
        <p:nvSpPr>
          <p:cNvPr id="61" name="角丸四角形 60"/>
          <p:cNvSpPr/>
          <p:nvPr/>
        </p:nvSpPr>
        <p:spPr>
          <a:xfrm>
            <a:off x="3204134" y="4563899"/>
            <a:ext cx="2171257" cy="445131"/>
          </a:xfrm>
          <a:prstGeom prst="roundRect">
            <a:avLst>
              <a:gd name="adj" fmla="val 6462"/>
            </a:avLst>
          </a:prstGeom>
          <a:solidFill>
            <a:schemeClr val="accent1">
              <a:lumMod val="60000"/>
              <a:lumOff val="4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r>
              <a:rPr lang="zh-TW" altLang="en-US" sz="1197" b="1" dirty="0">
                <a:latin typeface="Meiryo UI" panose="020B0604030504040204" pitchFamily="50" charset="-128"/>
                <a:ea typeface="Meiryo UI" panose="020B0604030504040204" pitchFamily="50" charset="-128"/>
              </a:rPr>
              <a:t>第２次大阪市文化振興計画</a:t>
            </a:r>
            <a:endParaRPr lang="en-US" altLang="zh-TW" sz="1197" b="1"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（条例</a:t>
            </a:r>
            <a:r>
              <a:rPr lang="ja-JP" altLang="en-US" sz="770" dirty="0" smtClean="0">
                <a:latin typeface="Meiryo UI" panose="020B0604030504040204" pitchFamily="50" charset="-128"/>
                <a:ea typeface="Meiryo UI" panose="020B0604030504040204" pitchFamily="50" charset="-128"/>
              </a:rPr>
              <a:t>根拠、</a:t>
            </a:r>
            <a:r>
              <a:rPr lang="en-US" altLang="ja-JP" sz="770" dirty="0" smtClean="0">
                <a:latin typeface="Meiryo UI" panose="020B0604030504040204" pitchFamily="50" charset="-128"/>
                <a:ea typeface="Meiryo UI" panose="020B0604030504040204" pitchFamily="50" charset="-128"/>
              </a:rPr>
              <a:t>2016(H28).10</a:t>
            </a:r>
            <a:r>
              <a:rPr lang="ja-JP" altLang="en-US" sz="770" dirty="0" err="1" smtClean="0">
                <a:latin typeface="Meiryo UI" panose="020B0604030504040204" pitchFamily="50" charset="-128"/>
                <a:ea typeface="Meiryo UI" panose="020B0604030504040204" pitchFamily="50" charset="-128"/>
              </a:rPr>
              <a:t>、</a:t>
            </a:r>
            <a:r>
              <a:rPr lang="ja-JP" altLang="en-US" sz="770" dirty="0">
                <a:latin typeface="Meiryo UI" panose="020B0604030504040204" pitchFamily="50" charset="-128"/>
                <a:ea typeface="Meiryo UI" panose="020B0604030504040204" pitchFamily="50" charset="-128"/>
              </a:rPr>
              <a:t>⼤阪市）</a:t>
            </a:r>
            <a:endParaRPr lang="zh-TW" altLang="en-US" sz="770" dirty="0">
              <a:latin typeface="Meiryo UI" panose="020B0604030504040204" pitchFamily="50" charset="-128"/>
              <a:ea typeface="Meiryo UI" panose="020B0604030504040204" pitchFamily="50" charset="-128"/>
            </a:endParaRPr>
          </a:p>
        </p:txBody>
      </p:sp>
      <p:sp>
        <p:nvSpPr>
          <p:cNvPr id="62" name="角丸四角形 61"/>
          <p:cNvSpPr/>
          <p:nvPr/>
        </p:nvSpPr>
        <p:spPr>
          <a:xfrm>
            <a:off x="1900585" y="2980998"/>
            <a:ext cx="1128439" cy="372241"/>
          </a:xfrm>
          <a:prstGeom prst="roundRect">
            <a:avLst>
              <a:gd name="adj" fmla="val 6462"/>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r>
              <a:rPr lang="ja-JP" altLang="en-US" sz="941" dirty="0">
                <a:solidFill>
                  <a:schemeClr val="tx1"/>
                </a:solidFill>
                <a:latin typeface="Meiryo UI" panose="020B0604030504040204" pitchFamily="50" charset="-128"/>
                <a:ea typeface="Meiryo UI" panose="020B0604030504040204" pitchFamily="50" charset="-128"/>
              </a:rPr>
              <a:t>府文化振興会議</a:t>
            </a:r>
            <a:endParaRPr lang="en-US" altLang="ja-JP" sz="941" dirty="0">
              <a:solidFill>
                <a:schemeClr val="tx1"/>
              </a:solidFill>
              <a:latin typeface="Meiryo UI" panose="020B0604030504040204" pitchFamily="50" charset="-128"/>
              <a:ea typeface="Meiryo UI" panose="020B0604030504040204" pitchFamily="50" charset="-128"/>
            </a:endParaRPr>
          </a:p>
          <a:p>
            <a:r>
              <a:rPr lang="ja-JP" altLang="en-US" sz="770" dirty="0">
                <a:solidFill>
                  <a:schemeClr val="tx1"/>
                </a:solidFill>
                <a:latin typeface="Meiryo UI" panose="020B0604030504040204" pitchFamily="50" charset="-128"/>
                <a:ea typeface="Meiryo UI" panose="020B0604030504040204" pitchFamily="50" charset="-128"/>
              </a:rPr>
              <a:t>○ </a:t>
            </a:r>
            <a:r>
              <a:rPr lang="en-US" altLang="ja-JP" sz="770" dirty="0">
                <a:solidFill>
                  <a:schemeClr val="tx1"/>
                </a:solidFill>
                <a:latin typeface="Meiryo UI" panose="020B0604030504040204" pitchFamily="50" charset="-128"/>
                <a:ea typeface="Meiryo UI" panose="020B0604030504040204" pitchFamily="50" charset="-128"/>
              </a:rPr>
              <a:t>2005(H17).7 </a:t>
            </a:r>
            <a:r>
              <a:rPr lang="ja-JP" altLang="en-US" sz="770" dirty="0">
                <a:solidFill>
                  <a:schemeClr val="tx1"/>
                </a:solidFill>
                <a:latin typeface="Meiryo UI" panose="020B0604030504040204" pitchFamily="50" charset="-128"/>
                <a:ea typeface="Meiryo UI" panose="020B0604030504040204" pitchFamily="50" charset="-128"/>
              </a:rPr>
              <a:t>設置</a:t>
            </a:r>
            <a:endParaRPr lang="en-US" altLang="ja-JP" sz="770" dirty="0">
              <a:solidFill>
                <a:schemeClr val="tx1"/>
              </a:solidFill>
              <a:latin typeface="Meiryo UI" panose="020B0604030504040204" pitchFamily="50" charset="-128"/>
              <a:ea typeface="Meiryo UI" panose="020B0604030504040204" pitchFamily="50" charset="-128"/>
            </a:endParaRPr>
          </a:p>
        </p:txBody>
      </p:sp>
      <p:sp>
        <p:nvSpPr>
          <p:cNvPr id="63" name="角丸四角形 62"/>
          <p:cNvSpPr/>
          <p:nvPr/>
        </p:nvSpPr>
        <p:spPr>
          <a:xfrm>
            <a:off x="1900585" y="3808677"/>
            <a:ext cx="1128439" cy="372241"/>
          </a:xfrm>
          <a:prstGeom prst="roundRect">
            <a:avLst>
              <a:gd name="adj" fmla="val 6462"/>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r>
              <a:rPr lang="ja-JP" altLang="en-US" sz="941" dirty="0">
                <a:latin typeface="Meiryo UI" panose="020B0604030504040204" pitchFamily="50" charset="-128"/>
                <a:ea typeface="Meiryo UI" panose="020B0604030504040204" pitchFamily="50" charset="-128"/>
              </a:rPr>
              <a:t>市文化振興会議</a:t>
            </a:r>
            <a:endParaRPr lang="en-US" altLang="ja-JP" sz="941"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 </a:t>
            </a:r>
            <a:r>
              <a:rPr lang="en-US" altLang="ja-JP" sz="770" dirty="0">
                <a:solidFill>
                  <a:schemeClr val="tx1"/>
                </a:solidFill>
                <a:latin typeface="Meiryo UI" panose="020B0604030504040204" pitchFamily="50" charset="-128"/>
                <a:ea typeface="Meiryo UI" panose="020B0604030504040204" pitchFamily="50" charset="-128"/>
              </a:rPr>
              <a:t>2012(H24).9 </a:t>
            </a:r>
            <a:r>
              <a:rPr lang="ja-JP" altLang="en-US" sz="770" dirty="0">
                <a:solidFill>
                  <a:schemeClr val="tx1"/>
                </a:solidFill>
                <a:latin typeface="Meiryo UI" panose="020B0604030504040204" pitchFamily="50" charset="-128"/>
                <a:ea typeface="Meiryo UI" panose="020B0604030504040204" pitchFamily="50" charset="-128"/>
              </a:rPr>
              <a:t>設置</a:t>
            </a:r>
            <a:endParaRPr lang="en-US" altLang="ja-JP" sz="770" dirty="0">
              <a:solidFill>
                <a:schemeClr val="tx1"/>
              </a:solidFill>
              <a:latin typeface="Meiryo UI" panose="020B0604030504040204" pitchFamily="50" charset="-128"/>
              <a:ea typeface="Meiryo UI" panose="020B0604030504040204" pitchFamily="50" charset="-128"/>
            </a:endParaRPr>
          </a:p>
        </p:txBody>
      </p:sp>
      <p:cxnSp>
        <p:nvCxnSpPr>
          <p:cNvPr id="3" name="カギ線コネクタ 2"/>
          <p:cNvCxnSpPr>
            <a:stCxn id="59" idx="3"/>
            <a:endCxn id="61" idx="1"/>
          </p:cNvCxnSpPr>
          <p:nvPr/>
        </p:nvCxnSpPr>
        <p:spPr>
          <a:xfrm>
            <a:off x="2327861" y="4783530"/>
            <a:ext cx="876273" cy="293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 name="カギ線コネクタ 11"/>
          <p:cNvCxnSpPr>
            <a:stCxn id="16" idx="3"/>
            <a:endCxn id="60" idx="1"/>
          </p:cNvCxnSpPr>
          <p:nvPr/>
        </p:nvCxnSpPr>
        <p:spPr>
          <a:xfrm>
            <a:off x="2327861" y="2449827"/>
            <a:ext cx="876273" cy="180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 name="カギ線コネクタ 27"/>
          <p:cNvCxnSpPr>
            <a:stCxn id="62" idx="3"/>
            <a:endCxn id="24" idx="1"/>
          </p:cNvCxnSpPr>
          <p:nvPr/>
        </p:nvCxnSpPr>
        <p:spPr>
          <a:xfrm>
            <a:off x="3029024" y="3167119"/>
            <a:ext cx="619938" cy="440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63" idx="3"/>
            <a:endCxn id="24" idx="1"/>
          </p:cNvCxnSpPr>
          <p:nvPr/>
        </p:nvCxnSpPr>
        <p:spPr>
          <a:xfrm flipV="1">
            <a:off x="3029024" y="3607191"/>
            <a:ext cx="619938" cy="3876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4289762" y="2661343"/>
            <a:ext cx="0" cy="46333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V="1">
            <a:off x="4302136" y="4100561"/>
            <a:ext cx="0" cy="46333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角丸四角形 69"/>
          <p:cNvSpPr/>
          <p:nvPr/>
        </p:nvSpPr>
        <p:spPr>
          <a:xfrm>
            <a:off x="6069827" y="2697991"/>
            <a:ext cx="2597944" cy="1719788"/>
          </a:xfrm>
          <a:prstGeom prst="roundRect">
            <a:avLst>
              <a:gd name="adj" fmla="val 15206"/>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t" anchorCtr="0"/>
          <a:lstStyle/>
          <a:p>
            <a:r>
              <a:rPr lang="ja-JP" altLang="en-US" sz="1368" dirty="0">
                <a:latin typeface="Meiryo UI" panose="020B0604030504040204" pitchFamily="50" charset="-128"/>
                <a:ea typeface="Meiryo UI" panose="020B0604030504040204" pitchFamily="50" charset="-128"/>
              </a:rPr>
              <a:t>アーツカウンシル</a:t>
            </a:r>
            <a:r>
              <a:rPr lang="ja-JP" altLang="en-US" sz="770" dirty="0">
                <a:latin typeface="Meiryo UI" panose="020B0604030504040204" pitchFamily="50" charset="-128"/>
                <a:ea typeface="Meiryo UI" panose="020B0604030504040204" pitchFamily="50" charset="-128"/>
              </a:rPr>
              <a:t>（大阪府・大阪市）</a:t>
            </a:r>
            <a:endParaRPr lang="en-US" altLang="ja-JP" sz="770"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 大阪府市文化振興会議の部会として設置</a:t>
            </a:r>
            <a:endParaRPr lang="en-US" altLang="ja-JP" sz="770"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 </a:t>
            </a:r>
            <a:r>
              <a:rPr lang="en-US" altLang="ja-JP" sz="770" dirty="0">
                <a:latin typeface="Meiryo UI" panose="020B0604030504040204" pitchFamily="50" charset="-128"/>
                <a:ea typeface="Meiryo UI" panose="020B0604030504040204" pitchFamily="50" charset="-128"/>
              </a:rPr>
              <a:t>2013(H25).7</a:t>
            </a:r>
            <a:r>
              <a:rPr lang="ja-JP" altLang="en-US" sz="770" dirty="0">
                <a:latin typeface="Meiryo UI" panose="020B0604030504040204" pitchFamily="50" charset="-128"/>
                <a:ea typeface="Meiryo UI" panose="020B0604030504040204" pitchFamily="50" charset="-128"/>
              </a:rPr>
              <a:t> 活動開始　</a:t>
            </a:r>
            <a:endParaRPr lang="en-US" altLang="ja-JP" sz="770"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 組織：委員</a:t>
            </a:r>
            <a:r>
              <a:rPr lang="en-US" altLang="ja-JP" sz="770" dirty="0">
                <a:latin typeface="Meiryo UI" panose="020B0604030504040204" pitchFamily="50" charset="-128"/>
                <a:ea typeface="Meiryo UI" panose="020B0604030504040204" pitchFamily="50" charset="-128"/>
              </a:rPr>
              <a:t>7</a:t>
            </a:r>
            <a:r>
              <a:rPr lang="ja-JP" altLang="en-US" sz="770" dirty="0">
                <a:latin typeface="Meiryo UI" panose="020B0604030504040204" pitchFamily="50" charset="-128"/>
                <a:ea typeface="Meiryo UI" panose="020B0604030504040204" pitchFamily="50" charset="-128"/>
              </a:rPr>
              <a:t>名、アーツマネージャー</a:t>
            </a:r>
            <a:r>
              <a:rPr lang="en-US" altLang="ja-JP" sz="770" dirty="0">
                <a:latin typeface="Meiryo UI" panose="020B0604030504040204" pitchFamily="50" charset="-128"/>
                <a:ea typeface="Meiryo UI" panose="020B0604030504040204" pitchFamily="50" charset="-128"/>
              </a:rPr>
              <a:t>9</a:t>
            </a:r>
            <a:r>
              <a:rPr lang="ja-JP" altLang="en-US" sz="770" dirty="0">
                <a:latin typeface="Meiryo UI" panose="020B0604030504040204" pitchFamily="50" charset="-128"/>
                <a:ea typeface="Meiryo UI" panose="020B0604030504040204" pitchFamily="50" charset="-128"/>
              </a:rPr>
              <a:t>名</a:t>
            </a:r>
            <a:endParaRPr lang="en-US" altLang="ja-JP" sz="770" dirty="0">
              <a:latin typeface="Meiryo UI" panose="020B0604030504040204" pitchFamily="50" charset="-128"/>
              <a:ea typeface="Meiryo UI" panose="020B0604030504040204" pitchFamily="50" charset="-128"/>
            </a:endParaRPr>
          </a:p>
          <a:p>
            <a:endParaRPr lang="en-US" altLang="ja-JP" sz="770" dirty="0">
              <a:latin typeface="Meiryo UI" panose="020B0604030504040204" pitchFamily="50" charset="-128"/>
              <a:ea typeface="Meiryo UI" panose="020B0604030504040204" pitchFamily="50" charset="-128"/>
            </a:endParaRPr>
          </a:p>
          <a:p>
            <a:endParaRPr lang="en-US" altLang="ja-JP" sz="770" dirty="0">
              <a:latin typeface="Meiryo UI" panose="020B0604030504040204" pitchFamily="50" charset="-128"/>
              <a:ea typeface="Meiryo UI" panose="020B0604030504040204" pitchFamily="50" charset="-128"/>
            </a:endParaRPr>
          </a:p>
          <a:p>
            <a:endParaRPr lang="en-US" altLang="ja-JP" sz="770" dirty="0">
              <a:latin typeface="Meiryo UI" panose="020B0604030504040204" pitchFamily="50" charset="-128"/>
              <a:ea typeface="Meiryo UI" panose="020B0604030504040204" pitchFamily="50" charset="-128"/>
            </a:endParaRPr>
          </a:p>
          <a:p>
            <a:endParaRPr lang="en-US" altLang="ja-JP" sz="770" dirty="0">
              <a:latin typeface="Meiryo UI" panose="020B0604030504040204" pitchFamily="50" charset="-128"/>
              <a:ea typeface="Meiryo UI" panose="020B0604030504040204" pitchFamily="50" charset="-128"/>
            </a:endParaRPr>
          </a:p>
          <a:p>
            <a:endParaRPr lang="en-US" altLang="ja-JP" sz="770" dirty="0">
              <a:latin typeface="Meiryo UI" panose="020B0604030504040204" pitchFamily="50" charset="-128"/>
              <a:ea typeface="Meiryo UI" panose="020B0604030504040204" pitchFamily="50" charset="-128"/>
            </a:endParaRPr>
          </a:p>
        </p:txBody>
      </p:sp>
      <p:sp>
        <p:nvSpPr>
          <p:cNvPr id="57" name="角丸四角形 56"/>
          <p:cNvSpPr/>
          <p:nvPr/>
        </p:nvSpPr>
        <p:spPr>
          <a:xfrm>
            <a:off x="6215046" y="3733939"/>
            <a:ext cx="2376693" cy="267588"/>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1026" dirty="0">
                <a:latin typeface="Meiryo UI" panose="020B0604030504040204" pitchFamily="50" charset="-128"/>
                <a:ea typeface="Meiryo UI" panose="020B0604030504040204" pitchFamily="50" charset="-128"/>
              </a:rPr>
              <a:t>新たな文化事業の企画の提言</a:t>
            </a:r>
            <a:endParaRPr lang="en-US" altLang="ja-JP" sz="855" dirty="0">
              <a:latin typeface="Meiryo UI" panose="020B0604030504040204" pitchFamily="50" charset="-128"/>
              <a:ea typeface="Meiryo UI" panose="020B0604030504040204" pitchFamily="50" charset="-128"/>
            </a:endParaRPr>
          </a:p>
        </p:txBody>
      </p:sp>
      <p:sp>
        <p:nvSpPr>
          <p:cNvPr id="58" name="角丸四角形 57"/>
          <p:cNvSpPr/>
          <p:nvPr/>
        </p:nvSpPr>
        <p:spPr>
          <a:xfrm>
            <a:off x="6215047" y="3411983"/>
            <a:ext cx="2376693" cy="267588"/>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1026" dirty="0">
                <a:latin typeface="Meiryo UI" panose="020B0604030504040204" pitchFamily="50" charset="-128"/>
                <a:ea typeface="Meiryo UI" panose="020B0604030504040204" pitchFamily="50" charset="-128"/>
              </a:rPr>
              <a:t>府市文化課所管事業の評価・審査</a:t>
            </a:r>
            <a:endParaRPr lang="en-US" altLang="ja-JP" sz="599" dirty="0">
              <a:latin typeface="Meiryo UI" panose="020B0604030504040204" pitchFamily="50" charset="-128"/>
              <a:ea typeface="Meiryo UI" panose="020B0604030504040204" pitchFamily="50" charset="-128"/>
            </a:endParaRPr>
          </a:p>
        </p:txBody>
      </p:sp>
      <p:sp>
        <p:nvSpPr>
          <p:cNvPr id="72" name="角丸四角形 71"/>
          <p:cNvSpPr/>
          <p:nvPr/>
        </p:nvSpPr>
        <p:spPr>
          <a:xfrm>
            <a:off x="6211639" y="1874620"/>
            <a:ext cx="2377816" cy="287165"/>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539"/>
              </a:lnSpc>
            </a:pPr>
            <a:r>
              <a:rPr lang="ja-JP" altLang="en-US" sz="1026" dirty="0">
                <a:solidFill>
                  <a:schemeClr val="tx1"/>
                </a:solidFill>
                <a:latin typeface="Meiryo UI" panose="020B0604030504040204" pitchFamily="50" charset="-128"/>
                <a:ea typeface="Meiryo UI" panose="020B0604030504040204" pitchFamily="50" charset="-128"/>
              </a:rPr>
              <a:t>大阪府芸術文化振興補助</a:t>
            </a:r>
            <a:r>
              <a:rPr lang="ja-JP" altLang="en-US" sz="1026" dirty="0" smtClean="0">
                <a:solidFill>
                  <a:schemeClr val="tx1"/>
                </a:solidFill>
                <a:latin typeface="Meiryo UI" panose="020B0604030504040204" pitchFamily="50" charset="-128"/>
                <a:ea typeface="Meiryo UI" panose="020B0604030504040204" pitchFamily="50" charset="-128"/>
              </a:rPr>
              <a:t>金　等</a:t>
            </a:r>
            <a:endParaRPr lang="en-US" altLang="ja-JP" sz="855" dirty="0">
              <a:solidFill>
                <a:schemeClr val="tx1"/>
              </a:solidFill>
              <a:latin typeface="Meiryo UI" panose="020B0604030504040204" pitchFamily="50" charset="-128"/>
              <a:ea typeface="Meiryo UI" panose="020B0604030504040204" pitchFamily="50" charset="-128"/>
            </a:endParaRPr>
          </a:p>
        </p:txBody>
      </p:sp>
      <p:cxnSp>
        <p:nvCxnSpPr>
          <p:cNvPr id="74" name="カギ線コネクタ 73"/>
          <p:cNvCxnSpPr>
            <a:stCxn id="58" idx="3"/>
            <a:endCxn id="72" idx="3"/>
          </p:cNvCxnSpPr>
          <p:nvPr/>
        </p:nvCxnSpPr>
        <p:spPr>
          <a:xfrm flipH="1" flipV="1">
            <a:off x="8589455" y="2018203"/>
            <a:ext cx="2285" cy="1527574"/>
          </a:xfrm>
          <a:prstGeom prst="bentConnector3">
            <a:avLst>
              <a:gd name="adj1" fmla="val -886100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カギ線コネクタ 75"/>
          <p:cNvCxnSpPr>
            <a:stCxn id="58" idx="3"/>
            <a:endCxn id="38" idx="3"/>
          </p:cNvCxnSpPr>
          <p:nvPr/>
        </p:nvCxnSpPr>
        <p:spPr>
          <a:xfrm flipH="1">
            <a:off x="8589456" y="3545778"/>
            <a:ext cx="2284" cy="2059994"/>
          </a:xfrm>
          <a:prstGeom prst="bentConnector3">
            <a:avLst>
              <a:gd name="adj1" fmla="val -855859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3" name="角丸四角形 82"/>
          <p:cNvSpPr/>
          <p:nvPr/>
        </p:nvSpPr>
        <p:spPr>
          <a:xfrm>
            <a:off x="4025242" y="4222744"/>
            <a:ext cx="582537" cy="200763"/>
          </a:xfrm>
          <a:prstGeom prst="roundRect">
            <a:avLst>
              <a:gd name="adj" fmla="val 3021"/>
            </a:avLst>
          </a:prstGeom>
          <a:noFill/>
          <a:ln>
            <a:no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855" dirty="0">
                <a:latin typeface="Meiryo UI" panose="020B0604030504040204" pitchFamily="50" charset="-128"/>
                <a:ea typeface="Meiryo UI" panose="020B0604030504040204" pitchFamily="50" charset="-128"/>
              </a:rPr>
              <a:t>諮問・答申</a:t>
            </a:r>
            <a:endParaRPr lang="en-US" altLang="ja-JP" sz="855" dirty="0">
              <a:latin typeface="Meiryo UI" panose="020B0604030504040204" pitchFamily="50" charset="-128"/>
              <a:ea typeface="Meiryo UI" panose="020B0604030504040204" pitchFamily="50" charset="-128"/>
            </a:endParaRPr>
          </a:p>
        </p:txBody>
      </p:sp>
      <p:sp>
        <p:nvSpPr>
          <p:cNvPr id="33" name="角丸四角形 32"/>
          <p:cNvSpPr/>
          <p:nvPr/>
        </p:nvSpPr>
        <p:spPr>
          <a:xfrm>
            <a:off x="6212764" y="4051606"/>
            <a:ext cx="2376693" cy="267588"/>
          </a:xfrm>
          <a:prstGeom prst="roundRect">
            <a:avLst>
              <a:gd name="adj" fmla="val 30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1026" dirty="0">
                <a:solidFill>
                  <a:schemeClr val="tx1"/>
                </a:solidFill>
                <a:latin typeface="Meiryo UI" panose="020B0604030504040204" pitchFamily="50" charset="-128"/>
                <a:ea typeface="Meiryo UI" panose="020B0604030504040204" pitchFamily="50" charset="-128"/>
              </a:rPr>
              <a:t>大阪の文化に関する基礎データの調査</a:t>
            </a:r>
            <a:endParaRPr lang="en-US" altLang="ja-JP" sz="855" dirty="0">
              <a:solidFill>
                <a:schemeClr val="tx1"/>
              </a:solidFill>
              <a:latin typeface="Meiryo UI" panose="020B0604030504040204" pitchFamily="50" charset="-128"/>
              <a:ea typeface="Meiryo UI" panose="020B0604030504040204" pitchFamily="50" charset="-128"/>
            </a:endParaRPr>
          </a:p>
        </p:txBody>
      </p:sp>
      <p:sp>
        <p:nvSpPr>
          <p:cNvPr id="34" name="角丸四角形 33"/>
          <p:cNvSpPr/>
          <p:nvPr/>
        </p:nvSpPr>
        <p:spPr>
          <a:xfrm>
            <a:off x="8782286" y="3294410"/>
            <a:ext cx="273389" cy="879057"/>
          </a:xfrm>
          <a:prstGeom prst="roundRect">
            <a:avLst>
              <a:gd name="adj" fmla="val 3021"/>
            </a:avLst>
          </a:prstGeom>
          <a:noFill/>
          <a:ln>
            <a:noFill/>
          </a:ln>
        </p:spPr>
        <p:style>
          <a:lnRef idx="2">
            <a:schemeClr val="accent6"/>
          </a:lnRef>
          <a:fillRef idx="1">
            <a:schemeClr val="lt1"/>
          </a:fillRef>
          <a:effectRef idx="0">
            <a:schemeClr val="accent6"/>
          </a:effectRef>
          <a:fontRef idx="minor">
            <a:schemeClr val="dk1"/>
          </a:fontRef>
        </p:style>
        <p:txBody>
          <a:bodyPr vert="eaVert" lIns="30788" tIns="30788" rIns="30788" bIns="30788" rtlCol="0" anchor="ctr" anchorCtr="0"/>
          <a:lstStyle/>
          <a:p>
            <a:pPr marL="71955" indent="-71955">
              <a:lnSpc>
                <a:spcPts val="1967"/>
              </a:lnSpc>
            </a:pPr>
            <a:r>
              <a:rPr lang="ja-JP" altLang="en-US" sz="855" dirty="0">
                <a:latin typeface="Meiryo UI" panose="020B0604030504040204" pitchFamily="50" charset="-128"/>
                <a:ea typeface="Meiryo UI" panose="020B0604030504040204" pitchFamily="50" charset="-128"/>
              </a:rPr>
              <a:t>評価・審査</a:t>
            </a:r>
            <a:endParaRPr lang="en-US" altLang="ja-JP" sz="855"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6776" y="60817"/>
            <a:ext cx="3747617" cy="400110"/>
          </a:xfrm>
          <a:prstGeom prst="rect">
            <a:avLst/>
          </a:prstGeom>
          <a:noFill/>
        </p:spPr>
        <p:txBody>
          <a:bodyPr wrap="square" rtlCol="0">
            <a:spAutoFit/>
          </a:bodyPr>
          <a:lstStyle/>
          <a:p>
            <a:r>
              <a:rPr lang="ja-JP" altLang="en-US" sz="2000" b="1" dirty="0" smtClean="0">
                <a:solidFill>
                  <a:srgbClr val="002060"/>
                </a:solidFill>
                <a:latin typeface="Meiryo UI" panose="020B0604030504040204" pitchFamily="50" charset="-128"/>
                <a:ea typeface="Meiryo UI" panose="020B0604030504040204" pitchFamily="50" charset="-128"/>
              </a:rPr>
              <a:t>１ー⑥　</a:t>
            </a:r>
            <a:r>
              <a:rPr lang="zh-TW" altLang="en-US" sz="2000" b="1" dirty="0">
                <a:solidFill>
                  <a:srgbClr val="002060"/>
                </a:solidFill>
                <a:latin typeface="Meiryo UI" panose="020B0604030504040204" pitchFamily="50" charset="-128"/>
                <a:ea typeface="Meiryo UI" panose="020B0604030504040204" pitchFamily="50" charset="-128"/>
              </a:rPr>
              <a:t>文化振興計画</a:t>
            </a:r>
            <a:r>
              <a:rPr lang="ja-JP" altLang="en-US" sz="2000" b="1" dirty="0">
                <a:solidFill>
                  <a:srgbClr val="002060"/>
                </a:solidFill>
                <a:latin typeface="Meiryo UI" panose="020B0604030504040204" pitchFamily="50" charset="-128"/>
                <a:ea typeface="Meiryo UI" panose="020B0604030504040204" pitchFamily="50" charset="-128"/>
              </a:rPr>
              <a:t>　　　　　　　　　　</a:t>
            </a:r>
          </a:p>
        </p:txBody>
      </p:sp>
      <p:cxnSp>
        <p:nvCxnSpPr>
          <p:cNvPr id="37" name="直線コネクタ 36"/>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8826033" y="6403032"/>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9</a:t>
            </a:r>
            <a:endParaRPr kumimoji="1" lang="ja-JP" altLang="en-US" sz="2000" b="1" dirty="0">
              <a:solidFill>
                <a:srgbClr val="002060"/>
              </a:solidFill>
              <a:latin typeface="+mn-ea"/>
            </a:endParaRPr>
          </a:p>
        </p:txBody>
      </p:sp>
      <p:sp>
        <p:nvSpPr>
          <p:cNvPr id="42" name="テキスト ボックス 41"/>
          <p:cNvSpPr txBox="1"/>
          <p:nvPr/>
        </p:nvSpPr>
        <p:spPr>
          <a:xfrm>
            <a:off x="3637395" y="5155329"/>
            <a:ext cx="2222083" cy="577081"/>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都市魅力の推進にかかる施策は、</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「大阪都市魅力創造戦略</a:t>
            </a:r>
            <a:r>
              <a:rPr kumimoji="1" lang="en-US" altLang="ja-JP" sz="1050" dirty="0" smtClean="0">
                <a:latin typeface="Meiryo UI" panose="020B0604030504040204" pitchFamily="50" charset="-128"/>
                <a:ea typeface="Meiryo UI" panose="020B0604030504040204" pitchFamily="50" charset="-128"/>
              </a:rPr>
              <a:t>2020</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にも位置づけて取組みを進めている。</a:t>
            </a:r>
            <a:endParaRPr kumimoji="1" lang="ja-JP" altLang="en-US" sz="1050" dirty="0">
              <a:latin typeface="Meiryo UI" panose="020B0604030504040204" pitchFamily="50" charset="-128"/>
              <a:ea typeface="Meiryo UI" panose="020B0604030504040204" pitchFamily="50" charset="-128"/>
            </a:endParaRPr>
          </a:p>
        </p:txBody>
      </p:sp>
      <p:sp>
        <p:nvSpPr>
          <p:cNvPr id="53" name="角丸四角形 52"/>
          <p:cNvSpPr/>
          <p:nvPr/>
        </p:nvSpPr>
        <p:spPr>
          <a:xfrm>
            <a:off x="4010868" y="2756279"/>
            <a:ext cx="582537" cy="200763"/>
          </a:xfrm>
          <a:prstGeom prst="roundRect">
            <a:avLst>
              <a:gd name="adj" fmla="val 3021"/>
            </a:avLst>
          </a:prstGeom>
          <a:noFill/>
          <a:ln>
            <a:no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lnSpc>
                <a:spcPts val="1967"/>
              </a:lnSpc>
            </a:pPr>
            <a:r>
              <a:rPr lang="ja-JP" altLang="en-US" sz="855" dirty="0">
                <a:latin typeface="Meiryo UI" panose="020B0604030504040204" pitchFamily="50" charset="-128"/>
                <a:ea typeface="Meiryo UI" panose="020B0604030504040204" pitchFamily="50" charset="-128"/>
              </a:rPr>
              <a:t>諮問・答申</a:t>
            </a:r>
            <a:endParaRPr lang="en-US" altLang="ja-JP" sz="855"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881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527899" y="1232582"/>
          <a:ext cx="8106971" cy="4968478"/>
        </p:xfrm>
        <a:graphic>
          <a:graphicData uri="http://schemas.openxmlformats.org/drawingml/2006/table">
            <a:tbl>
              <a:tblPr firstRow="1" bandRow="1">
                <a:tableStyleId>{5C22544A-7EE6-4342-B048-85BDC9FD1C3A}</a:tableStyleId>
              </a:tblPr>
              <a:tblGrid>
                <a:gridCol w="564932">
                  <a:extLst>
                    <a:ext uri="{9D8B030D-6E8A-4147-A177-3AD203B41FA5}">
                      <a16:colId xmlns:a16="http://schemas.microsoft.com/office/drawing/2014/main" val="1134503772"/>
                    </a:ext>
                  </a:extLst>
                </a:gridCol>
                <a:gridCol w="2686961">
                  <a:extLst>
                    <a:ext uri="{9D8B030D-6E8A-4147-A177-3AD203B41FA5}">
                      <a16:colId xmlns:a16="http://schemas.microsoft.com/office/drawing/2014/main" val="2850519866"/>
                    </a:ext>
                  </a:extLst>
                </a:gridCol>
                <a:gridCol w="2285069">
                  <a:extLst>
                    <a:ext uri="{9D8B030D-6E8A-4147-A177-3AD203B41FA5}">
                      <a16:colId xmlns:a16="http://schemas.microsoft.com/office/drawing/2014/main" val="559669729"/>
                    </a:ext>
                  </a:extLst>
                </a:gridCol>
                <a:gridCol w="2570009">
                  <a:extLst>
                    <a:ext uri="{9D8B030D-6E8A-4147-A177-3AD203B41FA5}">
                      <a16:colId xmlns:a16="http://schemas.microsoft.com/office/drawing/2014/main" val="2784752084"/>
                    </a:ext>
                  </a:extLst>
                </a:gridCol>
              </a:tblGrid>
              <a:tr h="402029">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基本方針</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計画策定</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事業実施</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73563"/>
                  </a:ext>
                </a:extLst>
              </a:tr>
              <a:tr h="2282987">
                <a:tc>
                  <a:txBody>
                    <a:bodyPr/>
                    <a:lstStyle/>
                    <a:p>
                      <a:pPr algn="ctr"/>
                      <a:r>
                        <a:rPr kumimoji="1" lang="ja-JP" altLang="en-US" sz="1700" dirty="0" smtClean="0"/>
                        <a:t>府</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2283462">
                <a:tc>
                  <a:txBody>
                    <a:bodyPr/>
                    <a:lstStyle/>
                    <a:p>
                      <a:pPr algn="ctr"/>
                      <a:r>
                        <a:rPr kumimoji="1" lang="ja-JP" altLang="en-US" sz="1700" dirty="0" smtClean="0"/>
                        <a:t>市</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bl>
          </a:graphicData>
        </a:graphic>
      </p:graphicFrame>
      <p:sp>
        <p:nvSpPr>
          <p:cNvPr id="16" name="角丸四角形 15"/>
          <p:cNvSpPr/>
          <p:nvPr/>
        </p:nvSpPr>
        <p:spPr>
          <a:xfrm>
            <a:off x="1192086" y="2848627"/>
            <a:ext cx="307941" cy="2306719"/>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lang="ja-JP" altLang="en-US" sz="1368" b="1" dirty="0">
                <a:solidFill>
                  <a:schemeClr val="bg1"/>
                </a:solidFill>
                <a:latin typeface="Meiryo UI" panose="020B0604030504040204" pitchFamily="50" charset="-128"/>
                <a:ea typeface="Meiryo UI" panose="020B0604030504040204" pitchFamily="50" charset="-128"/>
              </a:rPr>
              <a:t>大阪の成長戦略</a:t>
            </a:r>
          </a:p>
        </p:txBody>
      </p:sp>
      <p:sp>
        <p:nvSpPr>
          <p:cNvPr id="3" name="右矢印 2"/>
          <p:cNvSpPr/>
          <p:nvPr/>
        </p:nvSpPr>
        <p:spPr>
          <a:xfrm>
            <a:off x="1535583" y="3718055"/>
            <a:ext cx="279295" cy="3765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18" name="角丸四角形 17"/>
          <p:cNvSpPr/>
          <p:nvPr/>
        </p:nvSpPr>
        <p:spPr>
          <a:xfrm>
            <a:off x="1803531" y="1795389"/>
            <a:ext cx="4164461" cy="4311945"/>
          </a:xfrm>
          <a:prstGeom prst="roundRect">
            <a:avLst>
              <a:gd name="adj" fmla="val 4547"/>
            </a:avLst>
          </a:prstGeom>
          <a:solidFill>
            <a:schemeClr val="bg1">
              <a:lumMod val="85000"/>
            </a:schemeClr>
          </a:solidFill>
          <a:ln>
            <a:noFill/>
            <a:prstDash val="solid"/>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府市連携</a:t>
            </a:r>
            <a:r>
              <a:rPr lang="en-US" altLang="ja-JP" sz="1026" b="1" dirty="0">
                <a:latin typeface="Meiryo UI" panose="020B0604030504040204" pitchFamily="50" charset="-128"/>
                <a:ea typeface="Meiryo UI" panose="020B0604030504040204" pitchFamily="50" charset="-128"/>
              </a:rPr>
              <a:t>】</a:t>
            </a:r>
          </a:p>
        </p:txBody>
      </p:sp>
      <p:sp>
        <p:nvSpPr>
          <p:cNvPr id="11" name="角丸四角形 10"/>
          <p:cNvSpPr/>
          <p:nvPr/>
        </p:nvSpPr>
        <p:spPr>
          <a:xfrm>
            <a:off x="1945752" y="2367963"/>
            <a:ext cx="3880022" cy="628989"/>
          </a:xfrm>
          <a:prstGeom prst="roundRect">
            <a:avLst>
              <a:gd name="adj" fmla="val 6462"/>
            </a:avLst>
          </a:prstGeom>
          <a:solidFill>
            <a:schemeClr val="accent1">
              <a:lumMod val="60000"/>
              <a:lumOff val="4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r>
              <a:rPr lang="ja-JP" altLang="en-US" sz="1454" b="1" dirty="0">
                <a:latin typeface="Meiryo UI" panose="020B0604030504040204" pitchFamily="50" charset="-128"/>
                <a:ea typeface="Meiryo UI" panose="020B0604030504040204" pitchFamily="50" charset="-128"/>
              </a:rPr>
              <a:t>おおさかエネルギー地産地消推進プラン</a:t>
            </a:r>
            <a:r>
              <a:rPr lang="ja-JP" altLang="en-US" sz="770" dirty="0">
                <a:solidFill>
                  <a:schemeClr val="tx1"/>
                </a:solidFill>
                <a:latin typeface="Meiryo UI" panose="020B0604030504040204" pitchFamily="50" charset="-128"/>
                <a:ea typeface="Meiryo UI" panose="020B0604030504040204" pitchFamily="50" charset="-128"/>
              </a:rPr>
              <a:t>（</a:t>
            </a:r>
            <a:r>
              <a:rPr lang="en-US" altLang="ja-JP" sz="770" dirty="0">
                <a:solidFill>
                  <a:schemeClr val="tx1"/>
                </a:solidFill>
                <a:latin typeface="Meiryo UI" panose="020B0604030504040204" pitchFamily="50" charset="-128"/>
                <a:ea typeface="Meiryo UI" panose="020B0604030504040204" pitchFamily="50" charset="-128"/>
              </a:rPr>
              <a:t>2014~2020</a:t>
            </a:r>
            <a:r>
              <a:rPr lang="ja-JP" altLang="en-US" sz="770" dirty="0">
                <a:solidFill>
                  <a:schemeClr val="tx1"/>
                </a:solidFill>
                <a:latin typeface="Meiryo UI" panose="020B0604030504040204" pitchFamily="50" charset="-128"/>
                <a:ea typeface="Meiryo UI" panose="020B0604030504040204" pitchFamily="50" charset="-128"/>
              </a:rPr>
              <a:t>）</a:t>
            </a:r>
            <a:endParaRPr lang="en-US" altLang="ja-JP" sz="770" b="1" dirty="0">
              <a:latin typeface="Meiryo UI" panose="020B0604030504040204" pitchFamily="50" charset="-128"/>
              <a:ea typeface="Meiryo UI" panose="020B0604030504040204" pitchFamily="50" charset="-128"/>
            </a:endParaRPr>
          </a:p>
          <a:p>
            <a:r>
              <a:rPr lang="ja-JP" altLang="en-US" sz="855" dirty="0">
                <a:latin typeface="游ゴシック" panose="020B0400000000000000" pitchFamily="50" charset="-128"/>
                <a:ea typeface="游ゴシック" panose="020B0400000000000000" pitchFamily="50" charset="-128"/>
              </a:rPr>
              <a:t>（</a:t>
            </a:r>
            <a:r>
              <a:rPr lang="en-US" altLang="ja-JP" sz="855" dirty="0">
                <a:latin typeface="游ゴシック" panose="020B0400000000000000" pitchFamily="50" charset="-128"/>
                <a:ea typeface="游ゴシック" panose="020B0400000000000000" pitchFamily="50" charset="-128"/>
              </a:rPr>
              <a:t>2014</a:t>
            </a:r>
            <a:r>
              <a:rPr lang="en-US" altLang="ja-JP" sz="684" dirty="0">
                <a:latin typeface="游ゴシック" panose="020B0400000000000000" pitchFamily="50" charset="-128"/>
                <a:ea typeface="游ゴシック" panose="020B0400000000000000" pitchFamily="50" charset="-128"/>
              </a:rPr>
              <a:t>〔H26〕</a:t>
            </a:r>
            <a:r>
              <a:rPr lang="en-US" altLang="ja-JP" sz="855" dirty="0">
                <a:latin typeface="游ゴシック" panose="020B0400000000000000" pitchFamily="50" charset="-128"/>
                <a:ea typeface="游ゴシック" panose="020B0400000000000000" pitchFamily="50" charset="-128"/>
              </a:rPr>
              <a:t>.</a:t>
            </a:r>
            <a:r>
              <a:rPr lang="ja-JP" altLang="en-US" sz="855" dirty="0">
                <a:latin typeface="游ゴシック" panose="020B0400000000000000" pitchFamily="50" charset="-128"/>
                <a:ea typeface="游ゴシック" panose="020B0400000000000000" pitchFamily="50" charset="-128"/>
              </a:rPr>
              <a:t>３策定、大阪府、大阪市）</a:t>
            </a:r>
            <a:endParaRPr lang="zh-TW" altLang="en-US" sz="855" dirty="0">
              <a:latin typeface="游ゴシック" panose="020B0400000000000000" pitchFamily="50" charset="-128"/>
              <a:ea typeface="游ゴシック" panose="020B0400000000000000" pitchFamily="50" charset="-128"/>
            </a:endParaRPr>
          </a:p>
        </p:txBody>
      </p:sp>
      <p:sp>
        <p:nvSpPr>
          <p:cNvPr id="25" name="角丸四角形 24"/>
          <p:cNvSpPr/>
          <p:nvPr/>
        </p:nvSpPr>
        <p:spPr>
          <a:xfrm>
            <a:off x="6209754" y="2673397"/>
            <a:ext cx="2380945" cy="2555803"/>
          </a:xfrm>
          <a:prstGeom prst="roundRect">
            <a:avLst>
              <a:gd name="adj" fmla="val 4547"/>
            </a:avLst>
          </a:prstGeom>
          <a:solidFill>
            <a:schemeClr val="bg1">
              <a:lumMod val="85000"/>
            </a:schemeClr>
          </a:solidFill>
          <a:ln>
            <a:noFill/>
            <a:prstDash val="solid"/>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府市連携</a:t>
            </a:r>
            <a:r>
              <a:rPr lang="en-US" altLang="ja-JP" sz="1026" b="1" dirty="0">
                <a:latin typeface="Meiryo UI" panose="020B0604030504040204" pitchFamily="50" charset="-128"/>
                <a:ea typeface="Meiryo UI" panose="020B0604030504040204" pitchFamily="50" charset="-128"/>
              </a:rPr>
              <a:t>】</a:t>
            </a:r>
          </a:p>
        </p:txBody>
      </p:sp>
      <p:sp>
        <p:nvSpPr>
          <p:cNvPr id="29" name="角丸四角形 28"/>
          <p:cNvSpPr/>
          <p:nvPr/>
        </p:nvSpPr>
        <p:spPr>
          <a:xfrm>
            <a:off x="1898187" y="4559228"/>
            <a:ext cx="4003692" cy="1318044"/>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ja-JP" altLang="en-US" sz="1400" b="1" dirty="0">
                <a:latin typeface="Meiryo UI" panose="020B0604030504040204" pitchFamily="50" charset="-128"/>
                <a:ea typeface="Meiryo UI" panose="020B0604030504040204" pitchFamily="50" charset="-128"/>
              </a:rPr>
              <a:t>大阪府市エネルギー政策審議会</a:t>
            </a:r>
            <a:r>
              <a:rPr lang="ja-JP" altLang="en-US" sz="900" dirty="0">
                <a:latin typeface="Meiryo UI" panose="020B0604030504040204" pitchFamily="50" charset="-128"/>
                <a:ea typeface="Meiryo UI" panose="020B0604030504040204" pitchFamily="50" charset="-128"/>
              </a:rPr>
              <a:t>（共同設置の附属機関</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pPr marL="76027"/>
            <a:r>
              <a:rPr lang="ja-JP" altLang="en-US" sz="1100" dirty="0">
                <a:latin typeface="Meiryo UI" panose="020B0604030504040204" pitchFamily="50" charset="-128"/>
                <a:ea typeface="Meiryo UI" panose="020B0604030504040204" pitchFamily="50" charset="-128"/>
              </a:rPr>
              <a:t>〇 </a:t>
            </a:r>
            <a:r>
              <a:rPr lang="en-US" altLang="ja-JP" sz="1100" dirty="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Ｒ</a:t>
            </a:r>
            <a:r>
              <a:rPr lang="en-US" altLang="ja-JP" sz="1100" dirty="0" smtClean="0">
                <a:latin typeface="Meiryo UI" panose="020B0604030504040204" pitchFamily="50" charset="-128"/>
                <a:ea typeface="Meiryo UI" panose="020B0604030504040204" pitchFamily="50" charset="-128"/>
              </a:rPr>
              <a:t>1).</a:t>
            </a:r>
            <a:r>
              <a:rPr lang="en-US" altLang="ja-JP" sz="1100" dirty="0">
                <a:latin typeface="Meiryo UI" panose="020B0604030504040204" pitchFamily="50" charset="-128"/>
                <a:ea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rPr>
              <a:t> 条例</a:t>
            </a:r>
            <a:r>
              <a:rPr lang="ja-JP" altLang="en-US" sz="1100" dirty="0" smtClean="0">
                <a:latin typeface="Meiryo UI" panose="020B0604030504040204" pitchFamily="50" charset="-128"/>
                <a:ea typeface="Meiryo UI" panose="020B0604030504040204" pitchFamily="50" charset="-128"/>
              </a:rPr>
              <a:t>設置</a:t>
            </a:r>
            <a:endParaRPr lang="en-US" altLang="ja-JP" sz="1100" dirty="0" smtClean="0">
              <a:latin typeface="Meiryo UI" panose="020B0604030504040204" pitchFamily="50" charset="-128"/>
              <a:ea typeface="Meiryo UI" panose="020B0604030504040204" pitchFamily="50" charset="-128"/>
            </a:endParaRPr>
          </a:p>
          <a:p>
            <a:pPr marL="76027"/>
            <a:r>
              <a:rPr lang="ja-JP" altLang="en-US" sz="1100" dirty="0" smtClean="0">
                <a:latin typeface="Meiryo UI" panose="020B0604030504040204" pitchFamily="50" charset="-128"/>
                <a:ea typeface="Meiryo UI" panose="020B0604030504040204" pitchFamily="50" charset="-128"/>
              </a:rPr>
              <a:t>〇 </a:t>
            </a:r>
            <a:r>
              <a:rPr lang="ja-JP" altLang="en-US" sz="1100" dirty="0">
                <a:latin typeface="Meiryo UI" panose="020B0604030504040204" pitchFamily="50" charset="-128"/>
                <a:ea typeface="Meiryo UI" panose="020B0604030504040204" pitchFamily="50" charset="-128"/>
              </a:rPr>
              <a:t>組織：有識者等</a:t>
            </a:r>
            <a:endParaRPr lang="en-US" altLang="ja-JP" sz="1100" dirty="0">
              <a:latin typeface="Meiryo UI" panose="020B0604030504040204" pitchFamily="50" charset="-128"/>
              <a:ea typeface="Meiryo UI" panose="020B0604030504040204" pitchFamily="50" charset="-128"/>
            </a:endParaRPr>
          </a:p>
          <a:p>
            <a:pPr marL="199572" indent="-123545"/>
            <a:r>
              <a:rPr lang="ja-JP" altLang="en-US" sz="1100" dirty="0">
                <a:latin typeface="Meiryo UI" panose="020B0604030504040204" pitchFamily="50" charset="-128"/>
                <a:ea typeface="Meiryo UI" panose="020B0604030504040204" pitchFamily="50" charset="-128"/>
              </a:rPr>
              <a:t>〇 引き続き府市が一体となって取組みを進めていくため、今後の大阪府・大阪市によるエネルギー政策のあり方について諮問</a:t>
            </a:r>
            <a:endParaRPr lang="en-US" altLang="ja-JP" sz="1100" dirty="0">
              <a:latin typeface="Meiryo UI" panose="020B0604030504040204" pitchFamily="50" charset="-128"/>
              <a:ea typeface="Meiryo UI" panose="020B0604030504040204" pitchFamily="50" charset="-128"/>
            </a:endParaRPr>
          </a:p>
        </p:txBody>
      </p:sp>
      <p:sp>
        <p:nvSpPr>
          <p:cNvPr id="32" name="角丸四角形 31"/>
          <p:cNvSpPr/>
          <p:nvPr/>
        </p:nvSpPr>
        <p:spPr>
          <a:xfrm>
            <a:off x="6324923" y="2996952"/>
            <a:ext cx="2207634" cy="2158394"/>
          </a:xfrm>
          <a:prstGeom prst="roundRect">
            <a:avLst>
              <a:gd name="adj" fmla="val 6462"/>
            </a:avLst>
          </a:prstGeom>
          <a:solidFill>
            <a:schemeClr val="bg1"/>
          </a:solidFill>
          <a:ln w="63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ja-JP" altLang="en-US" sz="1026" dirty="0">
                <a:latin typeface="Meiryo UI" panose="020B0604030504040204" pitchFamily="50" charset="-128"/>
                <a:ea typeface="Meiryo UI" panose="020B0604030504040204" pitchFamily="50" charset="-128"/>
              </a:rPr>
              <a:t>おおさかスマートエネルギーセンター</a:t>
            </a:r>
          </a:p>
          <a:p>
            <a:r>
              <a:rPr lang="ja-JP" altLang="en-US" sz="900" dirty="0">
                <a:latin typeface="Meiryo UI" panose="020B0604030504040204" pitchFamily="50" charset="-128"/>
                <a:ea typeface="Meiryo UI" panose="020B0604030504040204" pitchFamily="50" charset="-128"/>
              </a:rPr>
              <a:t>〇 </a:t>
            </a:r>
            <a:r>
              <a:rPr lang="en-US" altLang="ja-JP" sz="900" dirty="0" smtClean="0">
                <a:latin typeface="Meiryo UI" panose="020B0604030504040204" pitchFamily="50" charset="-128"/>
                <a:ea typeface="Meiryo UI" panose="020B0604030504040204" pitchFamily="50" charset="-128"/>
              </a:rPr>
              <a:t>2013</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Ｈ</a:t>
            </a:r>
            <a:r>
              <a:rPr lang="en-US" altLang="ja-JP" sz="900" dirty="0" smtClean="0">
                <a:latin typeface="Meiryo UI" panose="020B0604030504040204" pitchFamily="50" charset="-128"/>
                <a:ea typeface="Meiryo UI" panose="020B0604030504040204" pitchFamily="50" charset="-128"/>
              </a:rPr>
              <a:t>25).</a:t>
            </a:r>
            <a:r>
              <a:rPr lang="ja-JP" altLang="en-US" sz="900" dirty="0">
                <a:latin typeface="Meiryo UI" panose="020B0604030504040204" pitchFamily="50" charset="-128"/>
                <a:ea typeface="Meiryo UI" panose="020B0604030504040204" pitchFamily="50" charset="-128"/>
              </a:rPr>
              <a:t>４ 府市共同で設置</a:t>
            </a:r>
            <a:br>
              <a:rPr lang="ja-JP" altLang="en-US" sz="900" dirty="0">
                <a:latin typeface="Meiryo UI" panose="020B0604030504040204" pitchFamily="50" charset="-128"/>
                <a:ea typeface="Meiryo UI" panose="020B0604030504040204" pitchFamily="50" charset="-128"/>
              </a:rPr>
            </a:br>
            <a:r>
              <a:rPr lang="ja-JP" altLang="en-US" sz="900" dirty="0">
                <a:latin typeface="Meiryo UI" panose="020B0604030504040204" pitchFamily="50" charset="-128"/>
                <a:ea typeface="Meiryo UI" panose="020B0604030504040204" pitchFamily="50" charset="-128"/>
              </a:rPr>
              <a:t>　（大阪府環境農林水産部内）</a:t>
            </a:r>
          </a:p>
          <a:p>
            <a:r>
              <a:rPr lang="ja-JP" altLang="en-US" sz="900" dirty="0">
                <a:latin typeface="Meiryo UI" panose="020B0604030504040204" pitchFamily="50" charset="-128"/>
                <a:ea typeface="Meiryo UI" panose="020B0604030504040204" pitchFamily="50" charset="-128"/>
              </a:rPr>
              <a:t>〇 事業：</a:t>
            </a:r>
          </a:p>
          <a:p>
            <a:r>
              <a:rPr lang="ja-JP" altLang="en-US" sz="900" dirty="0">
                <a:latin typeface="Meiryo UI" panose="020B0604030504040204" pitchFamily="50" charset="-128"/>
                <a:ea typeface="Meiryo UI" panose="020B0604030504040204" pitchFamily="50" charset="-128"/>
              </a:rPr>
              <a:t>　・ワンストップ相談窓口</a:t>
            </a:r>
          </a:p>
          <a:p>
            <a:r>
              <a:rPr lang="ja-JP" altLang="en-US" sz="900" dirty="0">
                <a:latin typeface="Meiryo UI" panose="020B0604030504040204" pitchFamily="50" charset="-128"/>
                <a:ea typeface="Meiryo UI" panose="020B0604030504040204" pitchFamily="50" charset="-128"/>
              </a:rPr>
              <a:t>　・再エネ・省エネの普及啓発に係る事業者</a:t>
            </a:r>
          </a:p>
          <a:p>
            <a:r>
              <a:rPr lang="ja-JP" altLang="en-US" sz="900" dirty="0">
                <a:latin typeface="Meiryo UI" panose="020B0604030504040204" pitchFamily="50" charset="-128"/>
                <a:ea typeface="Meiryo UI" panose="020B0604030504040204" pitchFamily="50" charset="-128"/>
              </a:rPr>
              <a:t>　　等のマッチング事業</a:t>
            </a:r>
          </a:p>
          <a:p>
            <a:r>
              <a:rPr lang="ja-JP" altLang="en-US" sz="900" dirty="0">
                <a:latin typeface="Meiryo UI" panose="020B0604030504040204" pitchFamily="50" charset="-128"/>
                <a:ea typeface="Meiryo UI" panose="020B0604030504040204" pitchFamily="50" charset="-128"/>
              </a:rPr>
              <a:t>　・太陽光発電及び蓄電池システムの共同</a:t>
            </a:r>
          </a:p>
          <a:p>
            <a:r>
              <a:rPr lang="ja-JP" altLang="en-US" sz="900" dirty="0">
                <a:latin typeface="Meiryo UI" panose="020B0604030504040204" pitchFamily="50" charset="-128"/>
                <a:ea typeface="Meiryo UI" panose="020B0604030504040204" pitchFamily="50" charset="-128"/>
              </a:rPr>
              <a:t>　　購入支援事業</a:t>
            </a:r>
          </a:p>
          <a:p>
            <a:r>
              <a:rPr lang="ja-JP" altLang="en-US" sz="900" dirty="0">
                <a:latin typeface="Meiryo UI" panose="020B0604030504040204" pitchFamily="50" charset="-128"/>
                <a:ea typeface="Meiryo UI" panose="020B0604030504040204" pitchFamily="50" charset="-128"/>
              </a:rPr>
              <a:t>　・省エネ診断</a:t>
            </a:r>
          </a:p>
          <a:p>
            <a:r>
              <a:rPr lang="ja-JP" altLang="en-US" sz="900" dirty="0">
                <a:latin typeface="Meiryo UI" panose="020B0604030504040204" pitchFamily="50" charset="-128"/>
                <a:ea typeface="Meiryo UI" panose="020B0604030504040204" pitchFamily="50" charset="-128"/>
              </a:rPr>
              <a:t>　・おおさか低利ソーラークレジット事業</a:t>
            </a: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ZEH</a:t>
            </a:r>
            <a:r>
              <a:rPr lang="ja-JP" altLang="en-US" sz="900" dirty="0">
                <a:latin typeface="Meiryo UI" panose="020B0604030504040204" pitchFamily="50" charset="-128"/>
                <a:ea typeface="Meiryo UI" panose="020B0604030504040204" pitchFamily="50" charset="-128"/>
              </a:rPr>
              <a:t>普及啓発事業</a:t>
            </a: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など</a:t>
            </a:r>
            <a:r>
              <a:rPr lang="ja-JP" altLang="en-US" sz="900" dirty="0">
                <a:latin typeface="Meiryo UI" panose="020B0604030504040204" pitchFamily="50" charset="-128"/>
                <a:ea typeface="Meiryo UI" panose="020B0604030504040204" pitchFamily="50" charset="-128"/>
              </a:rPr>
              <a:t>を積極的に展開</a:t>
            </a:r>
          </a:p>
        </p:txBody>
      </p:sp>
      <p:sp>
        <p:nvSpPr>
          <p:cNvPr id="33" name="正方形/長方形 32"/>
          <p:cNvSpPr/>
          <p:nvPr/>
        </p:nvSpPr>
        <p:spPr>
          <a:xfrm>
            <a:off x="1945753" y="3140968"/>
            <a:ext cx="3956126" cy="756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Meiryo UI" panose="020B0604030504040204" pitchFamily="50" charset="-128"/>
                <a:ea typeface="Meiryo UI" panose="020B0604030504040204" pitchFamily="50" charset="-128"/>
              </a:rPr>
              <a:t>・再生可能エネルギーの普及拡大</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・エネルギー消費の抑制（省エネ型ライフスタイルへの転換等）</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・電力需要の平準化と電力供給の安定化</a:t>
            </a:r>
          </a:p>
        </p:txBody>
      </p:sp>
      <p:sp>
        <p:nvSpPr>
          <p:cNvPr id="31" name="正方形/長方形 30"/>
          <p:cNvSpPr/>
          <p:nvPr/>
        </p:nvSpPr>
        <p:spPr>
          <a:xfrm>
            <a:off x="1898186" y="2220833"/>
            <a:ext cx="4003693" cy="185438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dirty="0"/>
          </a:p>
        </p:txBody>
      </p:sp>
      <p:sp>
        <p:nvSpPr>
          <p:cNvPr id="44" name="二等辺三角形 43"/>
          <p:cNvSpPr/>
          <p:nvPr/>
        </p:nvSpPr>
        <p:spPr>
          <a:xfrm rot="16200000" flipV="1">
            <a:off x="4991743" y="3821005"/>
            <a:ext cx="2232709" cy="17067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46" name="角丸四角形 45"/>
          <p:cNvSpPr/>
          <p:nvPr/>
        </p:nvSpPr>
        <p:spPr>
          <a:xfrm>
            <a:off x="6306538" y="5301208"/>
            <a:ext cx="2207616" cy="812316"/>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ja-JP" altLang="en-US" sz="941" dirty="0">
                <a:solidFill>
                  <a:schemeClr val="tx1"/>
                </a:solidFill>
                <a:latin typeface="Meiryo UI" panose="020B0604030504040204" pitchFamily="50" charset="-128"/>
                <a:ea typeface="Meiryo UI" panose="020B0604030504040204" pitchFamily="50" charset="-128"/>
              </a:rPr>
              <a:t>◎ 太陽光パネル設置促進事業</a:t>
            </a:r>
            <a:endParaRPr lang="en-US" altLang="ja-JP" sz="941" dirty="0">
              <a:solidFill>
                <a:schemeClr val="tx1"/>
              </a:solidFill>
              <a:latin typeface="Meiryo UI" panose="020B0604030504040204" pitchFamily="50" charset="-128"/>
              <a:ea typeface="Meiryo UI" panose="020B0604030504040204" pitchFamily="50" charset="-128"/>
            </a:endParaRPr>
          </a:p>
          <a:p>
            <a:pPr marL="154770"/>
            <a:r>
              <a:rPr lang="ja-JP" altLang="en-US" sz="770" dirty="0">
                <a:solidFill>
                  <a:schemeClr val="tx1"/>
                </a:solidFill>
                <a:latin typeface="Meiryo UI" panose="020B0604030504040204" pitchFamily="50" charset="-128"/>
                <a:ea typeface="Meiryo UI" panose="020B0604030504040204" pitchFamily="50" charset="-128"/>
              </a:rPr>
              <a:t>（市有施設の屋根貸し・土地貸し）</a:t>
            </a:r>
            <a:endParaRPr lang="en-US" altLang="ja-JP" sz="770" dirty="0">
              <a:solidFill>
                <a:schemeClr val="tx1"/>
              </a:solidFill>
              <a:latin typeface="Meiryo UI" panose="020B0604030504040204" pitchFamily="50" charset="-128"/>
              <a:ea typeface="Meiryo UI" panose="020B0604030504040204" pitchFamily="50" charset="-128"/>
            </a:endParaRPr>
          </a:p>
          <a:p>
            <a:r>
              <a:rPr lang="ja-JP" altLang="en-US" sz="941" dirty="0">
                <a:solidFill>
                  <a:schemeClr val="tx1"/>
                </a:solidFill>
                <a:latin typeface="Meiryo UI" panose="020B0604030504040204" pitchFamily="50" charset="-128"/>
                <a:ea typeface="Meiryo UI" panose="020B0604030504040204" pitchFamily="50" charset="-128"/>
              </a:rPr>
              <a:t>◎ </a:t>
            </a:r>
            <a:r>
              <a:rPr lang="en-US" altLang="ja-JP" sz="941" dirty="0">
                <a:solidFill>
                  <a:schemeClr val="tx1"/>
                </a:solidFill>
                <a:latin typeface="Meiryo UI" panose="020B0604030504040204" pitchFamily="50" charset="-128"/>
                <a:ea typeface="Meiryo UI" panose="020B0604030504040204" pitchFamily="50" charset="-128"/>
              </a:rPr>
              <a:t>ESCO</a:t>
            </a:r>
            <a:r>
              <a:rPr lang="ja-JP" altLang="en-US" sz="941" dirty="0">
                <a:solidFill>
                  <a:schemeClr val="tx1"/>
                </a:solidFill>
                <a:latin typeface="Meiryo UI" panose="020B0604030504040204" pitchFamily="50" charset="-128"/>
                <a:ea typeface="Meiryo UI" panose="020B0604030504040204" pitchFamily="50" charset="-128"/>
              </a:rPr>
              <a:t>事業の導入</a:t>
            </a:r>
            <a:r>
              <a:rPr lang="ja-JP" altLang="en-US" sz="770" dirty="0">
                <a:solidFill>
                  <a:schemeClr val="tx1"/>
                </a:solidFill>
                <a:latin typeface="Meiryo UI" panose="020B0604030504040204" pitchFamily="50" charset="-128"/>
                <a:ea typeface="Meiryo UI" panose="020B0604030504040204" pitchFamily="50" charset="-128"/>
              </a:rPr>
              <a:t>（市所有建築物）</a:t>
            </a:r>
            <a:endParaRPr lang="en-US" altLang="ja-JP" sz="770" dirty="0">
              <a:solidFill>
                <a:schemeClr val="tx1"/>
              </a:solidFill>
              <a:latin typeface="Meiryo UI" panose="020B0604030504040204" pitchFamily="50" charset="-128"/>
              <a:ea typeface="Meiryo UI" panose="020B0604030504040204" pitchFamily="50" charset="-128"/>
            </a:endParaRPr>
          </a:p>
          <a:p>
            <a:r>
              <a:rPr lang="ja-JP" altLang="en-US" sz="770" dirty="0">
                <a:solidFill>
                  <a:schemeClr val="tx1"/>
                </a:solidFill>
                <a:latin typeface="Meiryo UI" panose="020B0604030504040204" pitchFamily="50" charset="-128"/>
                <a:ea typeface="Meiryo UI" panose="020B0604030504040204" pitchFamily="50" charset="-128"/>
              </a:rPr>
              <a:t>〇</a:t>
            </a:r>
            <a:r>
              <a:rPr lang="ja-JP" altLang="en-US" sz="941" dirty="0" smtClean="0">
                <a:solidFill>
                  <a:schemeClr val="tx1"/>
                </a:solidFill>
                <a:latin typeface="Meiryo UI" panose="020B0604030504040204" pitchFamily="50" charset="-128"/>
                <a:ea typeface="Meiryo UI" panose="020B0604030504040204" pitchFamily="50" charset="-128"/>
              </a:rPr>
              <a:t> </a:t>
            </a:r>
            <a:r>
              <a:rPr lang="ja-JP" altLang="en-US" sz="941" dirty="0">
                <a:solidFill>
                  <a:schemeClr val="tx1"/>
                </a:solidFill>
                <a:latin typeface="Meiryo UI" panose="020B0604030504040204" pitchFamily="50" charset="-128"/>
                <a:ea typeface="Meiryo UI" panose="020B0604030504040204" pitchFamily="50" charset="-128"/>
              </a:rPr>
              <a:t>　未利用エネルギーの活用</a:t>
            </a:r>
            <a:endParaRPr lang="en-US" altLang="ja-JP" sz="1368" dirty="0">
              <a:solidFill>
                <a:schemeClr val="tx1"/>
              </a:solidFill>
              <a:latin typeface="Meiryo UI" panose="020B0604030504040204" pitchFamily="50" charset="-128"/>
              <a:ea typeface="Meiryo UI" panose="020B0604030504040204" pitchFamily="50" charset="-128"/>
            </a:endParaRPr>
          </a:p>
          <a:p>
            <a:pPr marL="154770"/>
            <a:r>
              <a:rPr lang="ja-JP" altLang="en-US" sz="770" dirty="0">
                <a:solidFill>
                  <a:schemeClr val="tx1"/>
                </a:solidFill>
                <a:latin typeface="Meiryo UI" panose="020B0604030504040204" pitchFamily="50" charset="-128"/>
                <a:ea typeface="Meiryo UI" panose="020B0604030504040204" pitchFamily="50" charset="-128"/>
              </a:rPr>
              <a:t>（</a:t>
            </a:r>
            <a:r>
              <a:rPr lang="ja-JP" altLang="en-US" sz="770" dirty="0" smtClean="0">
                <a:solidFill>
                  <a:schemeClr val="tx1"/>
                </a:solidFill>
                <a:latin typeface="Meiryo UI" panose="020B0604030504040204" pitchFamily="50" charset="-128"/>
                <a:ea typeface="Meiryo UI" panose="020B0604030504040204" pitchFamily="50" charset="-128"/>
              </a:rPr>
              <a:t>下水処理施設等）</a:t>
            </a:r>
            <a:endParaRPr lang="en-US" altLang="ja-JP" sz="770" dirty="0">
              <a:solidFill>
                <a:schemeClr val="tx1"/>
              </a:solidFill>
              <a:latin typeface="Meiryo UI" panose="020B0604030504040204" pitchFamily="50" charset="-128"/>
              <a:ea typeface="Meiryo UI" panose="020B0604030504040204" pitchFamily="50" charset="-128"/>
            </a:endParaRPr>
          </a:p>
        </p:txBody>
      </p:sp>
      <p:sp>
        <p:nvSpPr>
          <p:cNvPr id="36" name="角丸四角形 35"/>
          <p:cNvSpPr/>
          <p:nvPr/>
        </p:nvSpPr>
        <p:spPr>
          <a:xfrm>
            <a:off x="6256835" y="1700809"/>
            <a:ext cx="2333864" cy="902770"/>
          </a:xfrm>
          <a:prstGeom prst="roundRect">
            <a:avLst>
              <a:gd name="adj" fmla="val 7230"/>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t" anchorCtr="0"/>
          <a:lstStyle/>
          <a:p>
            <a:pPr marL="154770" indent="-78743"/>
            <a:r>
              <a:rPr lang="ja-JP" altLang="en-US" sz="941" dirty="0">
                <a:solidFill>
                  <a:schemeClr val="tx1"/>
                </a:solidFill>
                <a:latin typeface="Meiryo UI" panose="020B0604030504040204" pitchFamily="50" charset="-128"/>
                <a:ea typeface="Meiryo UI" panose="020B0604030504040204" pitchFamily="50" charset="-128"/>
              </a:rPr>
              <a:t>◎ 太陽光パネル設置促進事業</a:t>
            </a:r>
            <a:endParaRPr lang="en-US" altLang="ja-JP" sz="941" dirty="0">
              <a:solidFill>
                <a:schemeClr val="tx1"/>
              </a:solidFill>
              <a:latin typeface="Meiryo UI" panose="020B0604030504040204" pitchFamily="50" charset="-128"/>
              <a:ea typeface="Meiryo UI" panose="020B0604030504040204" pitchFamily="50" charset="-128"/>
            </a:endParaRPr>
          </a:p>
          <a:p>
            <a:pPr marL="154770" indent="-78743"/>
            <a:r>
              <a:rPr lang="ja-JP" altLang="en-US" sz="770" dirty="0">
                <a:solidFill>
                  <a:schemeClr val="tx1"/>
                </a:solidFill>
                <a:latin typeface="Meiryo UI" panose="020B0604030504040204" pitchFamily="50" charset="-128"/>
                <a:ea typeface="Meiryo UI" panose="020B0604030504040204" pitchFamily="50" charset="-128"/>
              </a:rPr>
              <a:t>　（府有施設の屋根貸し・土地貸し）</a:t>
            </a:r>
            <a:endParaRPr lang="en-US" altLang="ja-JP" sz="770" dirty="0">
              <a:solidFill>
                <a:schemeClr val="tx1"/>
              </a:solidFill>
              <a:latin typeface="Meiryo UI" panose="020B0604030504040204" pitchFamily="50" charset="-128"/>
              <a:ea typeface="Meiryo UI" panose="020B0604030504040204" pitchFamily="50" charset="-128"/>
            </a:endParaRPr>
          </a:p>
          <a:p>
            <a:pPr marL="154770" indent="-78743"/>
            <a:r>
              <a:rPr lang="ja-JP" altLang="en-US" sz="941" dirty="0">
                <a:solidFill>
                  <a:schemeClr val="tx1"/>
                </a:solidFill>
                <a:latin typeface="Meiryo UI" panose="020B0604030504040204" pitchFamily="50" charset="-128"/>
                <a:ea typeface="Meiryo UI" panose="020B0604030504040204" pitchFamily="50" charset="-128"/>
              </a:rPr>
              <a:t>◎ </a:t>
            </a:r>
            <a:r>
              <a:rPr lang="en-US" altLang="ja-JP" sz="941" dirty="0">
                <a:solidFill>
                  <a:schemeClr val="tx1"/>
                </a:solidFill>
                <a:latin typeface="Meiryo UI" panose="020B0604030504040204" pitchFamily="50" charset="-128"/>
                <a:ea typeface="Meiryo UI" panose="020B0604030504040204" pitchFamily="50" charset="-128"/>
              </a:rPr>
              <a:t>ESCO</a:t>
            </a:r>
            <a:r>
              <a:rPr lang="ja-JP" altLang="en-US" sz="941" dirty="0">
                <a:solidFill>
                  <a:schemeClr val="tx1"/>
                </a:solidFill>
                <a:latin typeface="Meiryo UI" panose="020B0604030504040204" pitchFamily="50" charset="-128"/>
                <a:ea typeface="Meiryo UI" panose="020B0604030504040204" pitchFamily="50" charset="-128"/>
              </a:rPr>
              <a:t>事業の導入</a:t>
            </a:r>
            <a:r>
              <a:rPr lang="ja-JP" altLang="en-US" sz="770" dirty="0">
                <a:solidFill>
                  <a:schemeClr val="tx1"/>
                </a:solidFill>
                <a:latin typeface="Meiryo UI" panose="020B0604030504040204" pitchFamily="50" charset="-128"/>
                <a:ea typeface="Meiryo UI" panose="020B0604030504040204" pitchFamily="50" charset="-128"/>
              </a:rPr>
              <a:t>（府所有建築物）</a:t>
            </a:r>
            <a:endParaRPr lang="en-US" altLang="ja-JP" sz="770" dirty="0">
              <a:solidFill>
                <a:schemeClr val="tx1"/>
              </a:solidFill>
              <a:latin typeface="Meiryo UI" panose="020B0604030504040204" pitchFamily="50" charset="-128"/>
              <a:ea typeface="Meiryo UI" panose="020B0604030504040204" pitchFamily="50" charset="-128"/>
            </a:endParaRPr>
          </a:p>
          <a:p>
            <a:pPr marL="154770" indent="-78743"/>
            <a:r>
              <a:rPr lang="ja-JP" altLang="en-US" sz="770" dirty="0">
                <a:solidFill>
                  <a:schemeClr val="tx1"/>
                </a:solidFill>
                <a:latin typeface="Meiryo UI" panose="020B0604030504040204" pitchFamily="50" charset="-128"/>
                <a:ea typeface="Meiryo UI" panose="020B0604030504040204" pitchFamily="50" charset="-128"/>
              </a:rPr>
              <a:t>〇</a:t>
            </a:r>
            <a:r>
              <a:rPr lang="ja-JP" altLang="en-US" sz="941" dirty="0" smtClean="0">
                <a:solidFill>
                  <a:schemeClr val="tx1"/>
                </a:solidFill>
                <a:latin typeface="Meiryo UI" panose="020B0604030504040204" pitchFamily="50" charset="-128"/>
                <a:ea typeface="Meiryo UI" panose="020B0604030504040204" pitchFamily="50" charset="-128"/>
              </a:rPr>
              <a:t> </a:t>
            </a:r>
            <a:r>
              <a:rPr lang="ja-JP" altLang="en-US" sz="941" dirty="0">
                <a:solidFill>
                  <a:schemeClr val="tx1"/>
                </a:solidFill>
                <a:latin typeface="Meiryo UI" panose="020B0604030504040204" pitchFamily="50" charset="-128"/>
                <a:ea typeface="Meiryo UI" panose="020B0604030504040204" pitchFamily="50" charset="-128"/>
              </a:rPr>
              <a:t>　太陽光発電施設の地域との共生の推進</a:t>
            </a:r>
            <a:r>
              <a:rPr lang="ja-JP" altLang="en-US" sz="770" dirty="0">
                <a:solidFill>
                  <a:schemeClr val="tx1"/>
                </a:solidFill>
                <a:latin typeface="Meiryo UI" panose="020B0604030504040204" pitchFamily="50" charset="-128"/>
                <a:ea typeface="Meiryo UI" panose="020B0604030504040204" pitchFamily="50" charset="-128"/>
              </a:rPr>
              <a:t>（「大阪モデル」</a:t>
            </a:r>
            <a:r>
              <a:rPr lang="ja-JP" altLang="en-US" sz="770" dirty="0" smtClean="0">
                <a:solidFill>
                  <a:schemeClr val="tx1"/>
                </a:solidFill>
                <a:latin typeface="Meiryo UI" panose="020B0604030504040204" pitchFamily="50" charset="-128"/>
                <a:ea typeface="Meiryo UI" panose="020B0604030504040204" pitchFamily="50" charset="-128"/>
              </a:rPr>
              <a:t>）</a:t>
            </a:r>
            <a:endParaRPr lang="en-US" altLang="ja-JP" sz="770" dirty="0" smtClean="0">
              <a:solidFill>
                <a:schemeClr val="tx1"/>
              </a:solidFill>
              <a:latin typeface="Meiryo UI" panose="020B0604030504040204" pitchFamily="50" charset="-128"/>
              <a:ea typeface="Meiryo UI" panose="020B0604030504040204" pitchFamily="50" charset="-128"/>
            </a:endParaRPr>
          </a:p>
          <a:p>
            <a:pPr marL="154770" indent="-78743"/>
            <a:r>
              <a:rPr lang="ja-JP" altLang="en-US" sz="770" dirty="0">
                <a:solidFill>
                  <a:schemeClr val="tx1"/>
                </a:solidFill>
                <a:latin typeface="Meiryo UI" panose="020B0604030504040204" pitchFamily="50" charset="-128"/>
                <a:ea typeface="Meiryo UI" panose="020B0604030504040204" pitchFamily="50" charset="-128"/>
              </a:rPr>
              <a:t>〇</a:t>
            </a:r>
            <a:r>
              <a:rPr lang="ja-JP" altLang="en-US" sz="1000" dirty="0" smtClean="0">
                <a:solidFill>
                  <a:schemeClr val="tx1"/>
                </a:solidFill>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おおさか</a:t>
            </a:r>
            <a:r>
              <a:rPr lang="ja-JP" altLang="en-US" sz="900" dirty="0">
                <a:latin typeface="Meiryo UI" panose="020B0604030504040204" pitchFamily="50" charset="-128"/>
                <a:ea typeface="Meiryo UI" panose="020B0604030504040204" pitchFamily="50" charset="-128"/>
              </a:rPr>
              <a:t>スマートエネルギー</a:t>
            </a:r>
            <a:r>
              <a:rPr lang="ja-JP" altLang="en-US" sz="1000" dirty="0">
                <a:latin typeface="Meiryo UI" panose="020B0604030504040204" pitchFamily="50" charset="-128"/>
                <a:ea typeface="Meiryo UI" panose="020B0604030504040204" pitchFamily="50" charset="-128"/>
              </a:rPr>
              <a:t>協議会</a:t>
            </a:r>
            <a:endParaRPr lang="en-US" altLang="ja-JP" sz="800" dirty="0">
              <a:latin typeface="Meiryo UI" panose="020B0604030504040204" pitchFamily="50" charset="-128"/>
              <a:ea typeface="Meiryo UI" panose="020B0604030504040204" pitchFamily="50" charset="-128"/>
            </a:endParaRPr>
          </a:p>
          <a:p>
            <a:pPr marL="154770" indent="-78743"/>
            <a:endParaRPr lang="en-US" altLang="ja-JP" sz="770"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3923928" y="4221088"/>
            <a:ext cx="1042497" cy="253916"/>
          </a:xfrm>
          <a:prstGeom prst="rect">
            <a:avLst/>
          </a:prstGeom>
        </p:spPr>
        <p:txBody>
          <a:bodyPr wrap="square">
            <a:spAutoFit/>
          </a:bodyPr>
          <a:lstStyle/>
          <a:p>
            <a:pPr algn="ctr"/>
            <a:r>
              <a:rPr lang="ja-JP" altLang="en-US" sz="1050" dirty="0">
                <a:latin typeface="Meiryo UI" panose="020B0604030504040204" pitchFamily="50" charset="-128"/>
                <a:ea typeface="Meiryo UI" panose="020B0604030504040204" pitchFamily="50" charset="-128"/>
              </a:rPr>
              <a:t>プランの見直し</a:t>
            </a:r>
          </a:p>
        </p:txBody>
      </p:sp>
      <p:sp>
        <p:nvSpPr>
          <p:cNvPr id="38" name="下矢印 37"/>
          <p:cNvSpPr/>
          <p:nvPr/>
        </p:nvSpPr>
        <p:spPr>
          <a:xfrm flipV="1">
            <a:off x="3275856" y="4221896"/>
            <a:ext cx="661773" cy="238443"/>
          </a:xfrm>
          <a:prstGeom prst="downArrow">
            <a:avLst/>
          </a:prstGeom>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48" name="正方形/長方形 47"/>
          <p:cNvSpPr/>
          <p:nvPr/>
        </p:nvSpPr>
        <p:spPr>
          <a:xfrm>
            <a:off x="6344061" y="6201060"/>
            <a:ext cx="2207616" cy="252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855" dirty="0">
                <a:solidFill>
                  <a:schemeClr val="tx1"/>
                </a:solidFill>
                <a:latin typeface="Meiryo UI" panose="020B0604030504040204" pitchFamily="50" charset="-128"/>
                <a:ea typeface="Meiryo UI" panose="020B0604030504040204" pitchFamily="50" charset="-128"/>
              </a:rPr>
              <a:t>◎ 府市共通課題としてそれぞれにおいて実施</a:t>
            </a:r>
          </a:p>
        </p:txBody>
      </p:sp>
      <p:sp>
        <p:nvSpPr>
          <p:cNvPr id="37" name="テキスト ボックス 36"/>
          <p:cNvSpPr txBox="1"/>
          <p:nvPr/>
        </p:nvSpPr>
        <p:spPr>
          <a:xfrm>
            <a:off x="5592" y="74337"/>
            <a:ext cx="3747617" cy="400110"/>
          </a:xfrm>
          <a:prstGeom prst="rect">
            <a:avLst/>
          </a:prstGeom>
          <a:noFill/>
        </p:spPr>
        <p:txBody>
          <a:bodyPr wrap="square" rtlCol="0">
            <a:spAutoFit/>
          </a:bodyPr>
          <a:lstStyle/>
          <a:p>
            <a:r>
              <a:rPr lang="ja-JP" altLang="en-US" sz="2000" b="1" dirty="0" smtClean="0">
                <a:solidFill>
                  <a:srgbClr val="002060"/>
                </a:solidFill>
                <a:latin typeface="Meiryo UI" panose="020B0604030504040204" pitchFamily="50" charset="-128"/>
                <a:ea typeface="Meiryo UI" panose="020B0604030504040204" pitchFamily="50" charset="-128"/>
              </a:rPr>
              <a:t>１ー⑦　</a:t>
            </a:r>
            <a:r>
              <a:rPr lang="ja-JP" altLang="en-US" sz="2000" b="1" dirty="0">
                <a:solidFill>
                  <a:srgbClr val="002060"/>
                </a:solidFill>
                <a:latin typeface="Meiryo UI" panose="020B0604030504040204" pitchFamily="50" charset="-128"/>
                <a:ea typeface="Meiryo UI" panose="020B0604030504040204" pitchFamily="50" charset="-128"/>
              </a:rPr>
              <a:t>エネルギー政策　　　　　　　　　</a:t>
            </a:r>
          </a:p>
        </p:txBody>
      </p:sp>
      <p:cxnSp>
        <p:nvCxnSpPr>
          <p:cNvPr id="50" name="直線コネクタ 49"/>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8754025" y="-171400"/>
            <a:ext cx="498495" cy="60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10</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3265849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914313699"/>
              </p:ext>
            </p:extLst>
          </p:nvPr>
        </p:nvGraphicFramePr>
        <p:xfrm>
          <a:off x="236237" y="1108257"/>
          <a:ext cx="8675599" cy="5345079"/>
        </p:xfrm>
        <a:graphic>
          <a:graphicData uri="http://schemas.openxmlformats.org/drawingml/2006/table">
            <a:tbl>
              <a:tblPr firstRow="1" bandRow="1">
                <a:tableStyleId>{5C22544A-7EE6-4342-B048-85BDC9FD1C3A}</a:tableStyleId>
              </a:tblPr>
              <a:tblGrid>
                <a:gridCol w="342136">
                  <a:extLst>
                    <a:ext uri="{9D8B030D-6E8A-4147-A177-3AD203B41FA5}">
                      <a16:colId xmlns:a16="http://schemas.microsoft.com/office/drawing/2014/main" val="1134503772"/>
                    </a:ext>
                  </a:extLst>
                </a:gridCol>
                <a:gridCol w="2307033">
                  <a:extLst>
                    <a:ext uri="{9D8B030D-6E8A-4147-A177-3AD203B41FA5}">
                      <a16:colId xmlns:a16="http://schemas.microsoft.com/office/drawing/2014/main" val="2850519866"/>
                    </a:ext>
                  </a:extLst>
                </a:gridCol>
                <a:gridCol w="1335234">
                  <a:extLst>
                    <a:ext uri="{9D8B030D-6E8A-4147-A177-3AD203B41FA5}">
                      <a16:colId xmlns:a16="http://schemas.microsoft.com/office/drawing/2014/main" val="3714350107"/>
                    </a:ext>
                  </a:extLst>
                </a:gridCol>
                <a:gridCol w="838090">
                  <a:extLst>
                    <a:ext uri="{9D8B030D-6E8A-4147-A177-3AD203B41FA5}">
                      <a16:colId xmlns:a16="http://schemas.microsoft.com/office/drawing/2014/main" val="3299607178"/>
                    </a:ext>
                  </a:extLst>
                </a:gridCol>
                <a:gridCol w="1070973">
                  <a:extLst>
                    <a:ext uri="{9D8B030D-6E8A-4147-A177-3AD203B41FA5}">
                      <a16:colId xmlns:a16="http://schemas.microsoft.com/office/drawing/2014/main" val="2784752084"/>
                    </a:ext>
                  </a:extLst>
                </a:gridCol>
                <a:gridCol w="1258813">
                  <a:extLst>
                    <a:ext uri="{9D8B030D-6E8A-4147-A177-3AD203B41FA5}">
                      <a16:colId xmlns:a16="http://schemas.microsoft.com/office/drawing/2014/main" val="806897123"/>
                    </a:ext>
                  </a:extLst>
                </a:gridCol>
                <a:gridCol w="1523320">
                  <a:extLst>
                    <a:ext uri="{9D8B030D-6E8A-4147-A177-3AD203B41FA5}">
                      <a16:colId xmlns:a16="http://schemas.microsoft.com/office/drawing/2014/main" val="3579437434"/>
                    </a:ext>
                  </a:extLst>
                </a:gridCol>
              </a:tblGrid>
              <a:tr h="229576">
                <a:tc rowSpan="2">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kumimoji="1" lang="ja-JP" altLang="en-US" sz="900" dirty="0" smtClean="0"/>
                        <a:t>構想取りまとめ、誘致の推進</a:t>
                      </a:r>
                      <a:endParaRPr kumimoji="1" lang="ja-JP" altLang="en-US" sz="9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ja-JP" altLang="en-US" sz="900" b="1" dirty="0" smtClean="0"/>
                        <a:t>万博の推進</a:t>
                      </a:r>
                      <a:endParaRPr kumimoji="1" lang="ja-JP" altLang="en-US" sz="900" b="1"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98973563"/>
                  </a:ext>
                </a:extLst>
              </a:tr>
              <a:tr h="217982">
                <a:tc vMerge="1">
                  <a:txBody>
                    <a:bodyPr/>
                    <a:lstStyle/>
                    <a:p>
                      <a:endParaRPr kumimoji="1" lang="ja-JP" altLang="en-US"/>
                    </a:p>
                  </a:txBody>
                  <a:tcPr/>
                </a:tc>
                <a:tc>
                  <a:txBody>
                    <a:bodyPr/>
                    <a:lstStyle/>
                    <a:p>
                      <a:r>
                        <a:rPr kumimoji="1" lang="ja-JP" altLang="en-US" sz="1000" b="1" dirty="0" smtClean="0">
                          <a:solidFill>
                            <a:schemeClr val="bg1"/>
                          </a:solidFill>
                        </a:rPr>
                        <a:t>基本方針</a:t>
                      </a:r>
                      <a:endParaRPr kumimoji="1" lang="en-US" altLang="ja-JP" sz="1000" b="1" dirty="0" smtClean="0">
                        <a:solidFill>
                          <a:schemeClr val="bg1"/>
                        </a:solidFill>
                      </a:endParaRPr>
                    </a:p>
                  </a:txBody>
                  <a:tcPr marL="61577" marR="61577" marT="30788" marB="30788" anchor="ctr" anchorCtr="1">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r>
                        <a:rPr kumimoji="1" lang="ja-JP" altLang="en-US" sz="1000" b="1" dirty="0" smtClean="0">
                          <a:solidFill>
                            <a:schemeClr val="bg1"/>
                          </a:solidFill>
                        </a:rPr>
                        <a:t>計画策定</a:t>
                      </a:r>
                      <a:endParaRPr kumimoji="1" lang="ja-JP" altLang="en-US" sz="1000" b="1" dirty="0">
                        <a:solidFill>
                          <a:schemeClr val="bg1"/>
                        </a:solidFill>
                      </a:endParaRPr>
                    </a:p>
                  </a:txBody>
                  <a:tcPr marL="61577" marR="61577" marT="30788" marB="30788"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r>
                        <a:rPr kumimoji="1" lang="ja-JP" altLang="en-US" sz="1000" b="1" dirty="0" smtClean="0">
                          <a:solidFill>
                            <a:schemeClr val="bg1"/>
                          </a:solidFill>
                        </a:rPr>
                        <a:t>事業実施</a:t>
                      </a:r>
                      <a:endParaRPr kumimoji="1" lang="ja-JP" altLang="en-US" sz="1000" b="1" dirty="0">
                        <a:solidFill>
                          <a:schemeClr val="bg1"/>
                        </a:solidFill>
                      </a:endParaRPr>
                    </a:p>
                  </a:txBody>
                  <a:tcPr marL="61577" marR="61577" marT="30788" marB="30788"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r>
                        <a:rPr kumimoji="1" lang="ja-JP" altLang="en-US" sz="1000" b="1" dirty="0" smtClean="0">
                          <a:solidFill>
                            <a:schemeClr val="bg1"/>
                          </a:solidFill>
                        </a:rPr>
                        <a:t>基本方針</a:t>
                      </a:r>
                      <a:endParaRPr kumimoji="1" lang="ja-JP" altLang="en-US" sz="1000" b="1" dirty="0">
                        <a:solidFill>
                          <a:schemeClr val="bg1"/>
                        </a:solidFill>
                      </a:endParaRPr>
                    </a:p>
                  </a:txBody>
                  <a:tcPr marL="61577" marR="61577" marT="30788" marB="30788" anchor="ctr" anchorCtr="1">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r>
                        <a:rPr kumimoji="1" lang="ja-JP" altLang="en-US" sz="1000" b="1" dirty="0" smtClean="0">
                          <a:solidFill>
                            <a:schemeClr val="bg1"/>
                          </a:solidFill>
                        </a:rPr>
                        <a:t>計画策定</a:t>
                      </a:r>
                      <a:endParaRPr kumimoji="1" lang="ja-JP" altLang="en-US" sz="1000" b="1" dirty="0">
                        <a:solidFill>
                          <a:schemeClr val="bg1"/>
                        </a:solidFill>
                      </a:endParaRPr>
                    </a:p>
                  </a:txBody>
                  <a:tcPr marL="61577" marR="61577" marT="30788" marB="30788"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r>
                        <a:rPr kumimoji="1" lang="ja-JP" altLang="en-US" sz="1000" b="1" dirty="0" smtClean="0">
                          <a:solidFill>
                            <a:schemeClr val="bg1"/>
                          </a:solidFill>
                        </a:rPr>
                        <a:t>事業実施</a:t>
                      </a:r>
                      <a:endParaRPr kumimoji="1" lang="ja-JP" altLang="en-US" sz="1000" b="1" dirty="0">
                        <a:solidFill>
                          <a:schemeClr val="bg1"/>
                        </a:solidFill>
                      </a:endParaRPr>
                    </a:p>
                  </a:txBody>
                  <a:tcPr marL="61577" marR="61577" marT="30788" marB="30788"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3818442210"/>
                  </a:ext>
                </a:extLst>
              </a:tr>
              <a:tr h="1837643">
                <a:tc>
                  <a:txBody>
                    <a:bodyPr/>
                    <a:lstStyle/>
                    <a:p>
                      <a:pPr algn="ctr"/>
                      <a:r>
                        <a:rPr kumimoji="1" lang="ja-JP" altLang="en-US" sz="1500" dirty="0" smtClean="0"/>
                        <a:t>府</a:t>
                      </a:r>
                      <a:endParaRPr kumimoji="1" lang="ja-JP" altLang="en-US" sz="15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1914905">
                <a:tc>
                  <a:txBody>
                    <a:bodyPr/>
                    <a:lstStyle/>
                    <a:p>
                      <a:pPr algn="ctr"/>
                      <a:r>
                        <a:rPr kumimoji="1" lang="ja-JP" altLang="en-US" sz="1500" dirty="0" smtClean="0"/>
                        <a:t>市</a:t>
                      </a:r>
                      <a:endParaRPr kumimoji="1" lang="ja-JP" altLang="en-US" sz="15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r h="1144973">
                <a:tc>
                  <a:txBody>
                    <a:bodyPr/>
                    <a:lstStyle/>
                    <a:p>
                      <a:pPr algn="ctr"/>
                      <a:r>
                        <a:rPr kumimoji="1" lang="ja-JP" altLang="en-US" sz="1500" dirty="0" smtClean="0"/>
                        <a:t>国</a:t>
                      </a:r>
                      <a:endParaRPr kumimoji="1" lang="ja-JP" altLang="en-US" sz="15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8579779"/>
                  </a:ext>
                </a:extLst>
              </a:tr>
            </a:tbl>
          </a:graphicData>
        </a:graphic>
      </p:graphicFrame>
      <p:grpSp>
        <p:nvGrpSpPr>
          <p:cNvPr id="9" name="グループ化 8"/>
          <p:cNvGrpSpPr/>
          <p:nvPr/>
        </p:nvGrpSpPr>
        <p:grpSpPr>
          <a:xfrm>
            <a:off x="639224" y="1865907"/>
            <a:ext cx="580036" cy="2068758"/>
            <a:chOff x="1346043" y="2147362"/>
            <a:chExt cx="678219" cy="2418938"/>
          </a:xfrm>
        </p:grpSpPr>
        <p:sp>
          <p:nvSpPr>
            <p:cNvPr id="16" name="角丸四角形 15"/>
            <p:cNvSpPr/>
            <p:nvPr/>
          </p:nvSpPr>
          <p:spPr>
            <a:xfrm>
              <a:off x="1346043" y="2147362"/>
              <a:ext cx="360066" cy="2418938"/>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lang="ja-JP" altLang="en-US" sz="1368" b="1" dirty="0">
                  <a:solidFill>
                    <a:schemeClr val="bg1"/>
                  </a:solidFill>
                  <a:latin typeface="Meiryo UI" panose="020B0604030504040204" pitchFamily="50" charset="-128"/>
                  <a:ea typeface="Meiryo UI" panose="020B0604030504040204" pitchFamily="50" charset="-128"/>
                </a:rPr>
                <a:t>大阪の成長戦略</a:t>
              </a:r>
            </a:p>
          </p:txBody>
        </p:sp>
        <p:sp>
          <p:nvSpPr>
            <p:cNvPr id="3" name="右矢印 2"/>
            <p:cNvSpPr/>
            <p:nvPr/>
          </p:nvSpPr>
          <p:spPr>
            <a:xfrm>
              <a:off x="1755856" y="3181840"/>
              <a:ext cx="268406" cy="4403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grpSp>
      <p:sp>
        <p:nvSpPr>
          <p:cNvPr id="35" name="二等辺三角形 34"/>
          <p:cNvSpPr/>
          <p:nvPr/>
        </p:nvSpPr>
        <p:spPr>
          <a:xfrm rot="16200000" flipV="1">
            <a:off x="2588120" y="4202514"/>
            <a:ext cx="4217235" cy="2212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18" name="角丸四角形 17"/>
          <p:cNvSpPr/>
          <p:nvPr/>
        </p:nvSpPr>
        <p:spPr>
          <a:xfrm>
            <a:off x="1225690" y="1761435"/>
            <a:ext cx="3260075" cy="3410011"/>
          </a:xfrm>
          <a:prstGeom prst="roundRect">
            <a:avLst>
              <a:gd name="adj" fmla="val 4547"/>
            </a:avLst>
          </a:prstGeom>
          <a:solidFill>
            <a:schemeClr val="bg1">
              <a:lumMod val="85000"/>
            </a:schemeClr>
          </a:solidFill>
          <a:ln>
            <a:noFill/>
            <a:prstDash val="solid"/>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026" b="1" dirty="0">
              <a:latin typeface="Meiryo UI" panose="020B0604030504040204" pitchFamily="50" charset="-128"/>
              <a:ea typeface="Meiryo UI" panose="020B0604030504040204" pitchFamily="50" charset="-128"/>
            </a:endParaRPr>
          </a:p>
        </p:txBody>
      </p:sp>
      <p:sp>
        <p:nvSpPr>
          <p:cNvPr id="23" name="角丸四角形 22"/>
          <p:cNvSpPr/>
          <p:nvPr/>
        </p:nvSpPr>
        <p:spPr>
          <a:xfrm>
            <a:off x="1396598" y="4255889"/>
            <a:ext cx="2934400" cy="765497"/>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r>
              <a:rPr lang="en-US" altLang="ja-JP" sz="1026" dirty="0">
                <a:latin typeface="Meiryo UI" panose="020B0604030504040204" pitchFamily="50" charset="-128"/>
                <a:ea typeface="Meiryo UI" panose="020B0604030504040204" pitchFamily="50" charset="-128"/>
              </a:rPr>
              <a:t>2025</a:t>
            </a:r>
            <a:r>
              <a:rPr lang="ja-JP" altLang="en-US" sz="1026" dirty="0">
                <a:latin typeface="Meiryo UI" panose="020B0604030504040204" pitchFamily="50" charset="-128"/>
                <a:ea typeface="Meiryo UI" panose="020B0604030504040204" pitchFamily="50" charset="-128"/>
              </a:rPr>
              <a:t>日本万国博覧会誘致委員会</a:t>
            </a:r>
            <a:endParaRPr lang="en-US" altLang="ja-JP" sz="855" dirty="0">
              <a:latin typeface="Meiryo UI" panose="020B0604030504040204" pitchFamily="50" charset="-128"/>
              <a:ea typeface="Meiryo UI" panose="020B0604030504040204" pitchFamily="50" charset="-128"/>
            </a:endParaRPr>
          </a:p>
          <a:p>
            <a:pPr marL="76027"/>
            <a:r>
              <a:rPr lang="ja-JP" altLang="en-US" sz="855" dirty="0">
                <a:latin typeface="Meiryo UI" panose="020B0604030504040204" pitchFamily="50" charset="-128"/>
                <a:ea typeface="Meiryo UI" panose="020B0604030504040204" pitchFamily="50" charset="-128"/>
              </a:rPr>
              <a:t>〇 </a:t>
            </a:r>
            <a:r>
              <a:rPr lang="en-US" altLang="ja-JP" sz="855" dirty="0">
                <a:latin typeface="Meiryo UI" panose="020B0604030504040204" pitchFamily="50" charset="-128"/>
                <a:ea typeface="Meiryo UI" panose="020B0604030504040204" pitchFamily="50" charset="-128"/>
              </a:rPr>
              <a:t>2017(H29).3</a:t>
            </a:r>
            <a:r>
              <a:rPr lang="ja-JP" altLang="en-US" sz="855" dirty="0">
                <a:latin typeface="Meiryo UI" panose="020B0604030504040204" pitchFamily="50" charset="-128"/>
                <a:ea typeface="Meiryo UI" panose="020B0604030504040204" pitchFamily="50" charset="-128"/>
              </a:rPr>
              <a:t>　設立（</a:t>
            </a:r>
            <a:r>
              <a:rPr lang="en-US" altLang="ja-JP" sz="855" dirty="0" smtClean="0">
                <a:latin typeface="Meiryo UI" panose="020B0604030504040204" pitchFamily="50" charset="-128"/>
                <a:ea typeface="Meiryo UI" panose="020B0604030504040204" pitchFamily="50" charset="-128"/>
              </a:rPr>
              <a:t>2019.3</a:t>
            </a:r>
            <a:r>
              <a:rPr lang="ja-JP" altLang="en-US" sz="855" dirty="0">
                <a:latin typeface="Meiryo UI" panose="020B0604030504040204" pitchFamily="50" charset="-128"/>
                <a:ea typeface="Meiryo UI" panose="020B0604030504040204" pitchFamily="50" charset="-128"/>
              </a:rPr>
              <a:t>　解散）</a:t>
            </a:r>
            <a:endParaRPr lang="en-US" altLang="ja-JP" sz="855" dirty="0">
              <a:latin typeface="Meiryo UI" panose="020B0604030504040204" pitchFamily="50" charset="-128"/>
              <a:ea typeface="Meiryo UI" panose="020B0604030504040204" pitchFamily="50" charset="-128"/>
            </a:endParaRPr>
          </a:p>
          <a:p>
            <a:pPr marL="76027"/>
            <a:r>
              <a:rPr lang="ja-JP" altLang="en-US" sz="855" dirty="0">
                <a:latin typeface="Meiryo UI" panose="020B0604030504040204" pitchFamily="50" charset="-128"/>
                <a:ea typeface="Meiryo UI" panose="020B0604030504040204" pitchFamily="50" charset="-128"/>
              </a:rPr>
              <a:t>〇 構成：日本経済団体連合会、大阪府、大阪市、関西広域連合、関西経済連合会、大阪商工会議所、関西経済同友会、京都商工会議所、神戸商工会議所</a:t>
            </a:r>
            <a:endParaRPr lang="en-US" altLang="ja-JP" sz="855" dirty="0">
              <a:latin typeface="Meiryo UI" panose="020B0604030504040204" pitchFamily="50" charset="-128"/>
              <a:ea typeface="Meiryo UI" panose="020B0604030504040204" pitchFamily="50" charset="-128"/>
            </a:endParaRPr>
          </a:p>
        </p:txBody>
      </p:sp>
      <p:sp>
        <p:nvSpPr>
          <p:cNvPr id="24" name="角丸四角形 23"/>
          <p:cNvSpPr/>
          <p:nvPr/>
        </p:nvSpPr>
        <p:spPr>
          <a:xfrm>
            <a:off x="4879152" y="2485006"/>
            <a:ext cx="364023" cy="3784879"/>
          </a:xfrm>
          <a:prstGeom prst="roundRect">
            <a:avLst>
              <a:gd name="adj" fmla="val 6462"/>
            </a:avLst>
          </a:prstGeom>
          <a:solidFill>
            <a:schemeClr val="accent1">
              <a:lumMod val="60000"/>
              <a:lumOff val="4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vert="eaVert" lIns="30788" tIns="30788" rIns="30788" bIns="30788" rtlCol="0" anchor="ctr"/>
          <a:lstStyle/>
          <a:p>
            <a:pPr algn="ctr"/>
            <a:r>
              <a:rPr lang="ja-JP" altLang="en-US" sz="1026" dirty="0">
                <a:latin typeface="Meiryo UI" panose="020B0604030504040204" pitchFamily="50" charset="-128"/>
                <a:ea typeface="Meiryo UI" panose="020B0604030504040204" pitchFamily="50" charset="-128"/>
              </a:rPr>
              <a:t>２０１８．</a:t>
            </a:r>
            <a:r>
              <a:rPr lang="en-US" altLang="ja-JP" sz="1026" dirty="0">
                <a:latin typeface="Meiryo UI" panose="020B0604030504040204" pitchFamily="50" charset="-128"/>
                <a:ea typeface="Meiryo UI" panose="020B0604030504040204" pitchFamily="50" charset="-128"/>
              </a:rPr>
              <a:t>11</a:t>
            </a:r>
            <a:r>
              <a:rPr lang="ja-JP" altLang="en-US" sz="1026" dirty="0">
                <a:latin typeface="Meiryo UI" panose="020B0604030504040204" pitchFamily="50" charset="-128"/>
                <a:ea typeface="Meiryo UI" panose="020B0604030504040204" pitchFamily="50" charset="-128"/>
              </a:rPr>
              <a:t>　</a:t>
            </a:r>
            <a:r>
              <a:rPr lang="ja-JP" altLang="en-US" sz="1197" b="1" dirty="0">
                <a:latin typeface="Meiryo UI" panose="020B0604030504040204" pitchFamily="50" charset="-128"/>
                <a:ea typeface="Meiryo UI" panose="020B0604030504040204" pitchFamily="50" charset="-128"/>
              </a:rPr>
              <a:t>大阪・関西万博の開催決定</a:t>
            </a:r>
            <a:endParaRPr lang="en-US" altLang="ja-JP" sz="1197" b="1" dirty="0">
              <a:latin typeface="Meiryo UI" panose="020B0604030504040204" pitchFamily="50" charset="-128"/>
              <a:ea typeface="Meiryo UI" panose="020B0604030504040204" pitchFamily="50" charset="-128"/>
            </a:endParaRPr>
          </a:p>
        </p:txBody>
      </p:sp>
      <p:sp>
        <p:nvSpPr>
          <p:cNvPr id="11" name="角丸四角形 10"/>
          <p:cNvSpPr/>
          <p:nvPr/>
        </p:nvSpPr>
        <p:spPr>
          <a:xfrm>
            <a:off x="1318763" y="3634156"/>
            <a:ext cx="3088829" cy="354575"/>
          </a:xfrm>
          <a:prstGeom prst="roundRect">
            <a:avLst>
              <a:gd name="adj" fmla="val 6462"/>
            </a:avLst>
          </a:prstGeom>
          <a:solidFill>
            <a:schemeClr val="accent1">
              <a:lumMod val="60000"/>
              <a:lumOff val="4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pPr algn="ctr"/>
            <a:r>
              <a:rPr lang="en-US" altLang="ja-JP" sz="941" dirty="0">
                <a:latin typeface="Meiryo UI" panose="020B0604030504040204" pitchFamily="50" charset="-128"/>
                <a:ea typeface="Meiryo UI" panose="020B0604030504040204" pitchFamily="50" charset="-128"/>
              </a:rPr>
              <a:t>2016.11</a:t>
            </a:r>
            <a:r>
              <a:rPr lang="en-US" altLang="ja-JP" sz="1026" dirty="0">
                <a:latin typeface="Meiryo UI" panose="020B0604030504040204" pitchFamily="50" charset="-128"/>
                <a:ea typeface="Meiryo UI" panose="020B0604030504040204" pitchFamily="50" charset="-128"/>
              </a:rPr>
              <a:t> </a:t>
            </a:r>
            <a:r>
              <a:rPr lang="ja-JP" altLang="en-US" sz="983" dirty="0">
                <a:latin typeface="Meiryo UI" panose="020B0604030504040204" pitchFamily="50" charset="-128"/>
                <a:ea typeface="Meiryo UI" panose="020B0604030504040204" pitchFamily="50" charset="-128"/>
              </a:rPr>
              <a:t>「</a:t>
            </a:r>
            <a:r>
              <a:rPr lang="en-US" altLang="ja-JP" sz="983" dirty="0">
                <a:latin typeface="Meiryo UI" panose="020B0604030504040204" pitchFamily="50" charset="-128"/>
                <a:ea typeface="Meiryo UI" panose="020B0604030504040204" pitchFamily="50" charset="-128"/>
              </a:rPr>
              <a:t>2025</a:t>
            </a:r>
            <a:r>
              <a:rPr lang="ja-JP" altLang="en-US" sz="983" dirty="0">
                <a:latin typeface="Meiryo UI" panose="020B0604030504040204" pitchFamily="50" charset="-128"/>
                <a:ea typeface="Meiryo UI" panose="020B0604030504040204" pitchFamily="50" charset="-128"/>
              </a:rPr>
              <a:t>日本万国博覧会基本構想案」策定、</a:t>
            </a:r>
            <a:endParaRPr lang="en-US" altLang="ja-JP" sz="983" dirty="0">
              <a:latin typeface="Meiryo UI" panose="020B0604030504040204" pitchFamily="50" charset="-128"/>
              <a:ea typeface="Meiryo UI" panose="020B0604030504040204" pitchFamily="50" charset="-128"/>
            </a:endParaRPr>
          </a:p>
          <a:p>
            <a:r>
              <a:rPr lang="ja-JP" altLang="en-US" sz="983" dirty="0">
                <a:latin typeface="Meiryo UI" panose="020B0604030504040204" pitchFamily="50" charset="-128"/>
                <a:ea typeface="Meiryo UI" panose="020B0604030504040204" pitchFamily="50" charset="-128"/>
              </a:rPr>
              <a:t>　　　　　　　　国へ提出</a:t>
            </a:r>
            <a:endParaRPr lang="en-US" altLang="ja-JP" sz="983" dirty="0">
              <a:latin typeface="Meiryo UI" panose="020B0604030504040204" pitchFamily="50" charset="-128"/>
              <a:ea typeface="Meiryo UI" panose="020B0604030504040204" pitchFamily="50" charset="-128"/>
            </a:endParaRPr>
          </a:p>
        </p:txBody>
      </p:sp>
      <p:sp>
        <p:nvSpPr>
          <p:cNvPr id="29" name="角丸四角形 28"/>
          <p:cNvSpPr/>
          <p:nvPr/>
        </p:nvSpPr>
        <p:spPr>
          <a:xfrm>
            <a:off x="1396598" y="2630558"/>
            <a:ext cx="2934400" cy="732674"/>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en-US" altLang="ja-JP" sz="941" dirty="0">
                <a:latin typeface="Meiryo UI" panose="020B0604030504040204" pitchFamily="50" charset="-128"/>
                <a:ea typeface="Meiryo UI" panose="020B0604030504040204" pitchFamily="50" charset="-128"/>
              </a:rPr>
              <a:t>2025</a:t>
            </a:r>
            <a:r>
              <a:rPr lang="zh-TW" altLang="en-US" sz="941" dirty="0">
                <a:latin typeface="Meiryo UI" panose="020B0604030504040204" pitchFamily="50" charset="-128"/>
                <a:ea typeface="Meiryo UI" panose="020B0604030504040204" pitchFamily="50" charset="-128"/>
              </a:rPr>
              <a:t>年万博基本構想検討会議</a:t>
            </a:r>
            <a:endParaRPr lang="en-US" altLang="ja-JP" sz="770" dirty="0">
              <a:latin typeface="Meiryo UI" panose="020B0604030504040204" pitchFamily="50" charset="-128"/>
              <a:ea typeface="Meiryo UI" panose="020B0604030504040204" pitchFamily="50" charset="-128"/>
            </a:endParaRPr>
          </a:p>
          <a:p>
            <a:pPr marL="76027"/>
            <a:r>
              <a:rPr lang="ja-JP" altLang="en-US" sz="770" dirty="0">
                <a:latin typeface="Meiryo UI" panose="020B0604030504040204" pitchFamily="50" charset="-128"/>
                <a:ea typeface="Meiryo UI" panose="020B0604030504040204" pitchFamily="50" charset="-128"/>
              </a:rPr>
              <a:t>〇 </a:t>
            </a:r>
            <a:r>
              <a:rPr lang="en-US" altLang="ja-JP" sz="770" dirty="0">
                <a:latin typeface="Meiryo UI" panose="020B0604030504040204" pitchFamily="50" charset="-128"/>
                <a:ea typeface="Meiryo UI" panose="020B0604030504040204" pitchFamily="50" charset="-128"/>
              </a:rPr>
              <a:t>2016(H28).</a:t>
            </a:r>
            <a:r>
              <a:rPr lang="ja-JP" altLang="en-US" sz="770" dirty="0">
                <a:latin typeface="Meiryo UI" panose="020B0604030504040204" pitchFamily="50" charset="-128"/>
                <a:ea typeface="Meiryo UI" panose="020B0604030504040204" pitchFamily="50" charset="-128"/>
              </a:rPr>
              <a:t>６ 設置</a:t>
            </a:r>
            <a:endParaRPr lang="en-US" altLang="ja-JP" sz="770" dirty="0">
              <a:latin typeface="Meiryo UI" panose="020B0604030504040204" pitchFamily="50" charset="-128"/>
              <a:ea typeface="Meiryo UI" panose="020B0604030504040204" pitchFamily="50" charset="-128"/>
            </a:endParaRPr>
          </a:p>
          <a:p>
            <a:pPr marL="76027"/>
            <a:r>
              <a:rPr lang="ja-JP" altLang="en-US" sz="770" dirty="0">
                <a:latin typeface="Meiryo UI" panose="020B0604030504040204" pitchFamily="50" charset="-128"/>
                <a:ea typeface="Meiryo UI" panose="020B0604030504040204" pitchFamily="50" charset="-128"/>
              </a:rPr>
              <a:t>〇 構成：有識者、大阪府、大阪市、堺市、大阪府市長会、大阪府町村長会、経産省、厚労省、関西経済連合会、大阪商工会議所、関西経済同友会</a:t>
            </a:r>
            <a:endParaRPr lang="en-US" altLang="ja-JP" sz="770"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5462770" y="5349170"/>
            <a:ext cx="2427276" cy="999116"/>
            <a:chOff x="6949018" y="5069791"/>
            <a:chExt cx="3001482" cy="1168237"/>
          </a:xfrm>
        </p:grpSpPr>
        <p:sp>
          <p:nvSpPr>
            <p:cNvPr id="28" name="角丸四角形 27"/>
            <p:cNvSpPr/>
            <p:nvPr/>
          </p:nvSpPr>
          <p:spPr>
            <a:xfrm>
              <a:off x="7005422" y="5069791"/>
              <a:ext cx="2888677" cy="624406"/>
            </a:xfrm>
            <a:prstGeom prst="roundRect">
              <a:avLst>
                <a:gd name="adj" fmla="val 6462"/>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ja-JP" altLang="en-US" sz="941" dirty="0">
                  <a:latin typeface="Meiryo UI" panose="020B0604030504040204" pitchFamily="50" charset="-128"/>
                  <a:ea typeface="Meiryo UI" panose="020B0604030504040204" pitchFamily="50" charset="-128"/>
                </a:rPr>
                <a:t>国際博覧会推進本部（内閣設置）</a:t>
              </a:r>
              <a:endParaRPr lang="en-US" altLang="ja-JP" sz="941" dirty="0">
                <a:latin typeface="Meiryo UI" panose="020B0604030504040204" pitchFamily="50" charset="-128"/>
                <a:ea typeface="Meiryo UI" panose="020B0604030504040204" pitchFamily="50" charset="-128"/>
              </a:endParaRPr>
            </a:p>
            <a:p>
              <a:pPr marL="150697" indent="-70597"/>
              <a:r>
                <a:rPr lang="ja-JP" altLang="en-US" sz="770" dirty="0">
                  <a:latin typeface="Meiryo UI" panose="020B0604030504040204" pitchFamily="50" charset="-128"/>
                  <a:ea typeface="Meiryo UI" panose="020B0604030504040204" pitchFamily="50" charset="-128"/>
                </a:rPr>
                <a:t>〇 </a:t>
              </a:r>
              <a:r>
                <a:rPr lang="en-US" altLang="ja-JP" sz="770" dirty="0">
                  <a:latin typeface="Meiryo UI" panose="020B0604030504040204" pitchFamily="50" charset="-128"/>
                  <a:ea typeface="Meiryo UI" panose="020B0604030504040204" pitchFamily="50" charset="-128"/>
                </a:rPr>
                <a:t>2020(R2).9</a:t>
              </a:r>
              <a:r>
                <a:rPr lang="ja-JP" altLang="en-US" sz="770" dirty="0">
                  <a:latin typeface="Meiryo UI" panose="020B0604030504040204" pitchFamily="50" charset="-128"/>
                  <a:ea typeface="Meiryo UI" panose="020B0604030504040204" pitchFamily="50" charset="-128"/>
                </a:rPr>
                <a:t>　設置</a:t>
              </a:r>
              <a:endParaRPr lang="en-US" altLang="ja-JP" sz="770" dirty="0">
                <a:latin typeface="Meiryo UI" panose="020B0604030504040204" pitchFamily="50" charset="-128"/>
                <a:ea typeface="Meiryo UI" panose="020B0604030504040204" pitchFamily="50" charset="-128"/>
              </a:endParaRPr>
            </a:p>
            <a:p>
              <a:pPr marL="150697" indent="-70597"/>
              <a:r>
                <a:rPr lang="ja-JP" altLang="en-US" sz="770" dirty="0">
                  <a:latin typeface="Meiryo UI" panose="020B0604030504040204" pitchFamily="50" charset="-128"/>
                  <a:ea typeface="Meiryo UI" panose="020B0604030504040204" pitchFamily="50" charset="-128"/>
                </a:rPr>
                <a:t>〇 構成：内閣総理大臣、内閣官房長官、国際博覧会担当大臣等</a:t>
              </a:r>
              <a:endParaRPr lang="en-US" altLang="ja-JP" sz="770" dirty="0">
                <a:latin typeface="Meiryo UI" panose="020B0604030504040204" pitchFamily="50" charset="-128"/>
                <a:ea typeface="Meiryo UI" panose="020B0604030504040204" pitchFamily="50" charset="-128"/>
              </a:endParaRPr>
            </a:p>
          </p:txBody>
        </p:sp>
        <p:sp>
          <p:nvSpPr>
            <p:cNvPr id="31" name="角丸四角形 30"/>
            <p:cNvSpPr/>
            <p:nvPr/>
          </p:nvSpPr>
          <p:spPr>
            <a:xfrm>
              <a:off x="6949018" y="5896212"/>
              <a:ext cx="3001482" cy="341816"/>
            </a:xfrm>
            <a:prstGeom prst="roundRect">
              <a:avLst>
                <a:gd name="adj" fmla="val 6462"/>
              </a:avLst>
            </a:prstGeom>
            <a:solidFill>
              <a:schemeClr val="accent1">
                <a:lumMod val="60000"/>
                <a:lumOff val="4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pPr marL="73312" algn="ctr"/>
              <a:r>
                <a:rPr lang="ja-JP" altLang="en-US" sz="1197" b="1" dirty="0">
                  <a:solidFill>
                    <a:schemeClr val="tx1"/>
                  </a:solidFill>
                  <a:latin typeface="Meiryo UI" panose="020B0604030504040204" pitchFamily="50" charset="-128"/>
                  <a:ea typeface="Meiryo UI" panose="020B0604030504040204" pitchFamily="50" charset="-128"/>
                </a:rPr>
                <a:t>政府 基本方針</a:t>
              </a:r>
              <a:r>
                <a:rPr lang="ja-JP" altLang="en-US" sz="770" dirty="0">
                  <a:solidFill>
                    <a:schemeClr val="tx1"/>
                  </a:solidFill>
                  <a:latin typeface="Meiryo UI" panose="020B0604030504040204" pitchFamily="50" charset="-128"/>
                  <a:ea typeface="Meiryo UI" panose="020B0604030504040204" pitchFamily="50" charset="-128"/>
                </a:rPr>
                <a:t>（</a:t>
              </a:r>
              <a:r>
                <a:rPr lang="en-US" altLang="ja-JP" sz="770" dirty="0" smtClean="0">
                  <a:solidFill>
                    <a:schemeClr val="tx1"/>
                  </a:solidFill>
                  <a:latin typeface="Meiryo UI" panose="020B0604030504040204" pitchFamily="50" charset="-128"/>
                  <a:ea typeface="Meiryo UI" panose="020B0604030504040204" pitchFamily="50" charset="-128"/>
                </a:rPr>
                <a:t>2020(R2).</a:t>
              </a:r>
              <a:r>
                <a:rPr lang="en-US" altLang="ja-JP" sz="770" dirty="0">
                  <a:solidFill>
                    <a:schemeClr val="tx1"/>
                  </a:solidFill>
                  <a:latin typeface="Meiryo UI" panose="020B0604030504040204" pitchFamily="50" charset="-128"/>
                  <a:ea typeface="Meiryo UI" panose="020B0604030504040204" pitchFamily="50" charset="-128"/>
                </a:rPr>
                <a:t>12 </a:t>
              </a:r>
              <a:r>
                <a:rPr lang="ja-JP" altLang="en-US" sz="770" dirty="0">
                  <a:solidFill>
                    <a:schemeClr val="tx1"/>
                  </a:solidFill>
                  <a:latin typeface="Meiryo UI" panose="020B0604030504040204" pitchFamily="50" charset="-128"/>
                  <a:ea typeface="Meiryo UI" panose="020B0604030504040204" pitchFamily="50" charset="-128"/>
                </a:rPr>
                <a:t>閣議</a:t>
              </a:r>
              <a:r>
                <a:rPr lang="ja-JP" altLang="en-US" sz="770" dirty="0" smtClean="0">
                  <a:solidFill>
                    <a:schemeClr val="tx1"/>
                  </a:solidFill>
                  <a:latin typeface="Meiryo UI" panose="020B0604030504040204" pitchFamily="50" charset="-128"/>
                  <a:ea typeface="Meiryo UI" panose="020B0604030504040204" pitchFamily="50" charset="-128"/>
                </a:rPr>
                <a:t>決定）</a:t>
              </a:r>
              <a:endParaRPr lang="en-US" altLang="ja-JP" sz="770" dirty="0">
                <a:solidFill>
                  <a:schemeClr val="tx1"/>
                </a:solidFill>
                <a:latin typeface="Meiryo UI" panose="020B0604030504040204" pitchFamily="50" charset="-128"/>
                <a:ea typeface="Meiryo UI" panose="020B0604030504040204" pitchFamily="50" charset="-128"/>
              </a:endParaRPr>
            </a:p>
          </p:txBody>
        </p:sp>
      </p:grpSp>
      <p:sp>
        <p:nvSpPr>
          <p:cNvPr id="25" name="角丸四角形 24"/>
          <p:cNvSpPr/>
          <p:nvPr/>
        </p:nvSpPr>
        <p:spPr>
          <a:xfrm>
            <a:off x="5654292" y="1848528"/>
            <a:ext cx="3195647" cy="3322918"/>
          </a:xfrm>
          <a:prstGeom prst="roundRect">
            <a:avLst>
              <a:gd name="adj" fmla="val 4547"/>
            </a:avLst>
          </a:prstGeom>
          <a:solidFill>
            <a:schemeClr val="bg1">
              <a:lumMod val="85000"/>
            </a:schemeClr>
          </a:solidFill>
          <a:ln>
            <a:noFill/>
            <a:prstDash val="solid"/>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026" b="1" dirty="0">
              <a:latin typeface="Meiryo UI" panose="020B0604030504040204" pitchFamily="50" charset="-128"/>
              <a:ea typeface="Meiryo UI" panose="020B0604030504040204" pitchFamily="50" charset="-128"/>
            </a:endParaRPr>
          </a:p>
        </p:txBody>
      </p:sp>
      <p:sp>
        <p:nvSpPr>
          <p:cNvPr id="20" name="角丸四角形 19"/>
          <p:cNvSpPr/>
          <p:nvPr/>
        </p:nvSpPr>
        <p:spPr>
          <a:xfrm>
            <a:off x="5904628" y="3744483"/>
            <a:ext cx="1363361" cy="559007"/>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ja-JP" altLang="en-US" sz="941" dirty="0">
                <a:solidFill>
                  <a:schemeClr val="tx1"/>
                </a:solidFill>
                <a:latin typeface="Meiryo UI" panose="020B0604030504040204" pitchFamily="50" charset="-128"/>
                <a:ea typeface="Meiryo UI" panose="020B0604030504040204" pitchFamily="50" charset="-128"/>
              </a:rPr>
              <a:t>会場建設事業への補助</a:t>
            </a:r>
            <a:endParaRPr lang="en-US" altLang="ja-JP" sz="941" dirty="0">
              <a:solidFill>
                <a:schemeClr val="tx1"/>
              </a:solidFill>
              <a:latin typeface="Meiryo UI" panose="020B0604030504040204" pitchFamily="50" charset="-128"/>
              <a:ea typeface="Meiryo UI" panose="020B0604030504040204" pitchFamily="50" charset="-128"/>
            </a:endParaRPr>
          </a:p>
          <a:p>
            <a:r>
              <a:rPr lang="ja-JP" altLang="en-US" sz="770" dirty="0">
                <a:solidFill>
                  <a:schemeClr val="tx1"/>
                </a:solidFill>
                <a:latin typeface="Meiryo UI" panose="020B0604030504040204" pitchFamily="50" charset="-128"/>
                <a:ea typeface="Meiryo UI" panose="020B0604030504040204" pitchFamily="50" charset="-128"/>
              </a:rPr>
              <a:t>　基盤整備、パビリオン建設など</a:t>
            </a:r>
            <a:endParaRPr lang="en-US" altLang="ja-JP" sz="770"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7307088" y="3744483"/>
            <a:ext cx="1358460" cy="559007"/>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ja-JP" altLang="en-US" sz="941" dirty="0">
                <a:solidFill>
                  <a:schemeClr val="tx1"/>
                </a:solidFill>
                <a:latin typeface="Meiryo UI" panose="020B0604030504040204" pitchFamily="50" charset="-128"/>
                <a:ea typeface="Meiryo UI" panose="020B0604030504040204" pitchFamily="50" charset="-128"/>
              </a:rPr>
              <a:t>関連事業</a:t>
            </a:r>
            <a:endParaRPr lang="en-US" altLang="ja-JP" sz="941" dirty="0">
              <a:solidFill>
                <a:schemeClr val="tx1"/>
              </a:solidFill>
              <a:latin typeface="Meiryo UI" panose="020B0604030504040204" pitchFamily="50" charset="-128"/>
              <a:ea typeface="Meiryo UI" panose="020B0604030504040204" pitchFamily="50" charset="-128"/>
            </a:endParaRPr>
          </a:p>
          <a:p>
            <a:r>
              <a:rPr lang="ja-JP" altLang="en-US" sz="770" dirty="0">
                <a:solidFill>
                  <a:schemeClr val="tx1"/>
                </a:solidFill>
                <a:latin typeface="Meiryo UI" panose="020B0604030504040204" pitchFamily="50" charset="-128"/>
                <a:ea typeface="Meiryo UI" panose="020B0604030504040204" pitchFamily="50" charset="-128"/>
              </a:rPr>
              <a:t>　地下鉄輸送力増強</a:t>
            </a:r>
            <a:endParaRPr lang="en-US" altLang="ja-JP" sz="770" dirty="0">
              <a:solidFill>
                <a:schemeClr val="tx1"/>
              </a:solidFill>
              <a:latin typeface="Meiryo UI" panose="020B0604030504040204" pitchFamily="50" charset="-128"/>
              <a:ea typeface="Meiryo UI" panose="020B0604030504040204" pitchFamily="50" charset="-128"/>
            </a:endParaRPr>
          </a:p>
          <a:p>
            <a:r>
              <a:rPr lang="ja-JP" altLang="en-US" sz="770" dirty="0">
                <a:solidFill>
                  <a:schemeClr val="tx1"/>
                </a:solidFill>
                <a:latin typeface="Meiryo UI" panose="020B0604030504040204" pitchFamily="50" charset="-128"/>
                <a:ea typeface="Meiryo UI" panose="020B0604030504040204" pitchFamily="50" charset="-128"/>
              </a:rPr>
              <a:t>　夢洲地区埋立工事</a:t>
            </a:r>
            <a:endParaRPr lang="en-US" altLang="ja-JP" sz="770" dirty="0">
              <a:solidFill>
                <a:schemeClr val="tx1"/>
              </a:solidFill>
              <a:latin typeface="Meiryo UI" panose="020B0604030504040204" pitchFamily="50" charset="-128"/>
              <a:ea typeface="Meiryo UI" panose="020B0604030504040204" pitchFamily="50" charset="-128"/>
            </a:endParaRPr>
          </a:p>
        </p:txBody>
      </p:sp>
      <p:sp>
        <p:nvSpPr>
          <p:cNvPr id="32" name="角丸四角形 31"/>
          <p:cNvSpPr/>
          <p:nvPr/>
        </p:nvSpPr>
        <p:spPr>
          <a:xfrm>
            <a:off x="5980362" y="2245758"/>
            <a:ext cx="2610501" cy="703201"/>
          </a:xfrm>
          <a:prstGeom prst="roundRect">
            <a:avLst>
              <a:gd name="adj" fmla="val 6462"/>
            </a:avLst>
          </a:prstGeom>
          <a:solidFill>
            <a:schemeClr val="bg1"/>
          </a:solidFill>
          <a:ln w="63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en-US" altLang="ja-JP" sz="855" dirty="0">
                <a:latin typeface="Meiryo UI" panose="020B0604030504040204" pitchFamily="50" charset="-128"/>
                <a:ea typeface="Meiryo UI" panose="020B0604030504040204" pitchFamily="50" charset="-128"/>
              </a:rPr>
              <a:t>(</a:t>
            </a:r>
            <a:r>
              <a:rPr lang="zh-CN" altLang="en-US" sz="855" dirty="0">
                <a:latin typeface="Meiryo UI" panose="020B0604030504040204" pitchFamily="50" charset="-128"/>
                <a:ea typeface="Meiryo UI" panose="020B0604030504040204" pitchFamily="50" charset="-128"/>
              </a:rPr>
              <a:t>公社</a:t>
            </a:r>
            <a:r>
              <a:rPr lang="en-US" altLang="ja-JP" sz="855" dirty="0">
                <a:latin typeface="Meiryo UI" panose="020B0604030504040204" pitchFamily="50" charset="-128"/>
                <a:ea typeface="Meiryo UI" panose="020B0604030504040204" pitchFamily="50" charset="-128"/>
              </a:rPr>
              <a:t>)</a:t>
            </a:r>
            <a:r>
              <a:rPr lang="en-US" altLang="ja-JP" sz="1026" dirty="0">
                <a:latin typeface="Meiryo UI" panose="020B0604030504040204" pitchFamily="50" charset="-128"/>
                <a:ea typeface="Meiryo UI" panose="020B0604030504040204" pitchFamily="50" charset="-128"/>
              </a:rPr>
              <a:t>2025</a:t>
            </a:r>
            <a:r>
              <a:rPr lang="zh-CN" altLang="en-US" sz="1026" dirty="0">
                <a:latin typeface="Meiryo UI" panose="020B0604030504040204" pitchFamily="50" charset="-128"/>
                <a:ea typeface="Meiryo UI" panose="020B0604030504040204" pitchFamily="50" charset="-128"/>
              </a:rPr>
              <a:t>年日本国際博覧会協会</a:t>
            </a:r>
            <a:endParaRPr lang="en-US" altLang="ja-JP" sz="1026" dirty="0">
              <a:latin typeface="Meiryo UI" panose="020B0604030504040204" pitchFamily="50" charset="-128"/>
              <a:ea typeface="Meiryo UI" panose="020B0604030504040204" pitchFamily="50" charset="-128"/>
            </a:endParaRPr>
          </a:p>
          <a:p>
            <a:r>
              <a:rPr lang="ja-JP" altLang="en-US" sz="684" dirty="0">
                <a:latin typeface="Meiryo UI" panose="020B0604030504040204" pitchFamily="50" charset="-128"/>
                <a:ea typeface="Meiryo UI" panose="020B0604030504040204" pitchFamily="50" charset="-128"/>
              </a:rPr>
              <a:t>　〇 </a:t>
            </a:r>
            <a:r>
              <a:rPr lang="en-US" altLang="ja-JP" sz="684" dirty="0">
                <a:latin typeface="Meiryo UI" panose="020B0604030504040204" pitchFamily="50" charset="-128"/>
                <a:ea typeface="Meiryo UI" panose="020B0604030504040204" pitchFamily="50" charset="-128"/>
              </a:rPr>
              <a:t>2019(H31).1</a:t>
            </a:r>
            <a:r>
              <a:rPr lang="ja-JP" altLang="en-US" sz="684" dirty="0">
                <a:latin typeface="Meiryo UI" panose="020B0604030504040204" pitchFamily="50" charset="-128"/>
                <a:ea typeface="Meiryo UI" panose="020B0604030504040204" pitchFamily="50" charset="-128"/>
              </a:rPr>
              <a:t> 設置（同年</a:t>
            </a:r>
            <a:r>
              <a:rPr lang="en-US" altLang="ja-JP" sz="684" dirty="0">
                <a:latin typeface="Meiryo UI" panose="020B0604030504040204" pitchFamily="50" charset="-128"/>
                <a:ea typeface="Meiryo UI" panose="020B0604030504040204" pitchFamily="50" charset="-128"/>
              </a:rPr>
              <a:t>10</a:t>
            </a:r>
            <a:r>
              <a:rPr lang="ja-JP" altLang="en-US" sz="684" dirty="0">
                <a:latin typeface="Meiryo UI" panose="020B0604030504040204" pitchFamily="50" charset="-128"/>
                <a:ea typeface="Meiryo UI" panose="020B0604030504040204" pitchFamily="50" charset="-128"/>
              </a:rPr>
              <a:t>月　公益認定）</a:t>
            </a:r>
            <a:endParaRPr lang="en-US" altLang="ja-JP" sz="684" dirty="0">
              <a:latin typeface="Meiryo UI" panose="020B0604030504040204" pitchFamily="50" charset="-128"/>
              <a:ea typeface="Meiryo UI" panose="020B0604030504040204" pitchFamily="50" charset="-128"/>
            </a:endParaRPr>
          </a:p>
          <a:p>
            <a:r>
              <a:rPr lang="ja-JP" altLang="en-US" sz="684" dirty="0">
                <a:latin typeface="Meiryo UI" panose="020B0604030504040204" pitchFamily="50" charset="-128"/>
                <a:ea typeface="Meiryo UI" panose="020B0604030504040204" pitchFamily="50" charset="-128"/>
              </a:rPr>
              <a:t>　</a:t>
            </a:r>
            <a:r>
              <a:rPr lang="ja-JP" altLang="en-US" sz="684" dirty="0">
                <a:solidFill>
                  <a:schemeClr val="tx1"/>
                </a:solidFill>
                <a:latin typeface="Meiryo UI" panose="020B0604030504040204" pitchFamily="50" charset="-128"/>
                <a:ea typeface="Meiryo UI" panose="020B0604030504040204" pitchFamily="50" charset="-128"/>
              </a:rPr>
              <a:t>〇 </a:t>
            </a:r>
            <a:r>
              <a:rPr lang="en-US" altLang="ja-JP" sz="684" dirty="0">
                <a:solidFill>
                  <a:schemeClr val="tx1"/>
                </a:solidFill>
                <a:latin typeface="Meiryo UI" panose="020B0604030504040204" pitchFamily="50" charset="-128"/>
                <a:ea typeface="Meiryo UI" panose="020B0604030504040204" pitchFamily="50" charset="-128"/>
              </a:rPr>
              <a:t>2019(R1).5</a:t>
            </a:r>
            <a:r>
              <a:rPr lang="ja-JP" altLang="en-US" sz="684" dirty="0">
                <a:solidFill>
                  <a:schemeClr val="tx1"/>
                </a:solidFill>
                <a:latin typeface="Meiryo UI" panose="020B0604030504040204" pitchFamily="50" charset="-128"/>
                <a:ea typeface="Meiryo UI" panose="020B0604030504040204" pitchFamily="50" charset="-128"/>
              </a:rPr>
              <a:t> 国が準備・運営法人として指定、監督</a:t>
            </a:r>
            <a:endParaRPr lang="en-US" altLang="ja-JP" sz="684" dirty="0">
              <a:solidFill>
                <a:schemeClr val="tx1"/>
              </a:solidFill>
              <a:latin typeface="Meiryo UI" panose="020B0604030504040204" pitchFamily="50" charset="-128"/>
              <a:ea typeface="Meiryo UI" panose="020B0604030504040204" pitchFamily="50" charset="-128"/>
            </a:endParaRPr>
          </a:p>
          <a:p>
            <a:r>
              <a:rPr lang="ja-JP" altLang="en-US" sz="684" dirty="0">
                <a:solidFill>
                  <a:schemeClr val="tx1"/>
                </a:solidFill>
                <a:latin typeface="Meiryo UI" panose="020B0604030504040204" pitchFamily="50" charset="-128"/>
                <a:ea typeface="Meiryo UI" panose="020B0604030504040204" pitchFamily="50" charset="-128"/>
              </a:rPr>
              <a:t>　〇 設立時社員：大阪府、大阪市、日本経済団体連合会、関</a:t>
            </a:r>
            <a:r>
              <a:rPr lang="ja-JP" altLang="en-US" sz="684" dirty="0">
                <a:latin typeface="Meiryo UI" panose="020B0604030504040204" pitchFamily="50" charset="-128"/>
                <a:ea typeface="Meiryo UI" panose="020B0604030504040204" pitchFamily="50" charset="-128"/>
              </a:rPr>
              <a:t>西経</a:t>
            </a:r>
            <a:endParaRPr lang="en-US" altLang="ja-JP" sz="684" dirty="0">
              <a:latin typeface="Meiryo UI" panose="020B0604030504040204" pitchFamily="50" charset="-128"/>
              <a:ea typeface="Meiryo UI" panose="020B0604030504040204" pitchFamily="50" charset="-128"/>
            </a:endParaRPr>
          </a:p>
          <a:p>
            <a:pPr marL="720725" indent="-720725"/>
            <a:r>
              <a:rPr lang="ja-JP" altLang="en-US" sz="684" dirty="0">
                <a:latin typeface="Meiryo UI" panose="020B0604030504040204" pitchFamily="50" charset="-128"/>
                <a:ea typeface="Meiryo UI" panose="020B0604030504040204" pitchFamily="50" charset="-128"/>
              </a:rPr>
              <a:t>　済連合会、大阪商工会議所、関西経済同友会</a:t>
            </a:r>
            <a:endParaRPr lang="en-US" altLang="ja-JP" sz="684" dirty="0">
              <a:latin typeface="Meiryo UI" panose="020B0604030504040204" pitchFamily="50" charset="-128"/>
              <a:ea typeface="Meiryo UI" panose="020B0604030504040204" pitchFamily="50" charset="-128"/>
            </a:endParaRPr>
          </a:p>
          <a:p>
            <a:pPr marL="77385" indent="-77385"/>
            <a:r>
              <a:rPr lang="ja-JP" altLang="en-US" sz="684" dirty="0">
                <a:latin typeface="Meiryo UI" panose="020B0604030504040204" pitchFamily="50" charset="-128"/>
                <a:ea typeface="Meiryo UI" panose="020B0604030504040204" pitchFamily="50" charset="-128"/>
              </a:rPr>
              <a:t>　〇 事業：博覧会の準備及び運営など</a:t>
            </a:r>
            <a:endParaRPr lang="en-US" altLang="ja-JP" sz="684" dirty="0">
              <a:latin typeface="Meiryo UI" panose="020B0604030504040204" pitchFamily="50" charset="-128"/>
              <a:ea typeface="Meiryo UI" panose="020B0604030504040204" pitchFamily="50" charset="-128"/>
            </a:endParaRPr>
          </a:p>
        </p:txBody>
      </p:sp>
      <p:sp>
        <p:nvSpPr>
          <p:cNvPr id="33" name="角丸四角形 32"/>
          <p:cNvSpPr/>
          <p:nvPr/>
        </p:nvSpPr>
        <p:spPr>
          <a:xfrm>
            <a:off x="1396598" y="1983231"/>
            <a:ext cx="2934400" cy="619063"/>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ja-JP" altLang="en-US" sz="941" dirty="0">
                <a:latin typeface="Meiryo UI" panose="020B0604030504040204" pitchFamily="50" charset="-128"/>
                <a:ea typeface="Meiryo UI" panose="020B0604030504040204" pitchFamily="50" charset="-128"/>
              </a:rPr>
              <a:t>国際博覧会大阪誘致構想検討</a:t>
            </a:r>
            <a:r>
              <a:rPr lang="zh-TW" altLang="en-US" sz="941" dirty="0">
                <a:latin typeface="Meiryo UI" panose="020B0604030504040204" pitchFamily="50" charset="-128"/>
                <a:ea typeface="Meiryo UI" panose="020B0604030504040204" pitchFamily="50" charset="-128"/>
              </a:rPr>
              <a:t>会</a:t>
            </a:r>
            <a:endParaRPr lang="en-US" altLang="ja-JP" sz="770" dirty="0">
              <a:latin typeface="Meiryo UI" panose="020B0604030504040204" pitchFamily="50" charset="-128"/>
              <a:ea typeface="Meiryo UI" panose="020B0604030504040204" pitchFamily="50" charset="-128"/>
            </a:endParaRPr>
          </a:p>
          <a:p>
            <a:pPr marL="76027"/>
            <a:r>
              <a:rPr lang="ja-JP" altLang="en-US" sz="770" dirty="0">
                <a:latin typeface="Meiryo UI" panose="020B0604030504040204" pitchFamily="50" charset="-128"/>
                <a:ea typeface="Meiryo UI" panose="020B0604030504040204" pitchFamily="50" charset="-128"/>
              </a:rPr>
              <a:t>〇 </a:t>
            </a:r>
            <a:r>
              <a:rPr lang="en-US" altLang="ja-JP" sz="770" dirty="0">
                <a:latin typeface="Meiryo UI" panose="020B0604030504040204" pitchFamily="50" charset="-128"/>
                <a:ea typeface="Meiryo UI" panose="020B0604030504040204" pitchFamily="50" charset="-128"/>
              </a:rPr>
              <a:t>2015(H27).4</a:t>
            </a:r>
            <a:r>
              <a:rPr lang="ja-JP" altLang="en-US" sz="770" dirty="0">
                <a:latin typeface="Meiryo UI" panose="020B0604030504040204" pitchFamily="50" charset="-128"/>
                <a:ea typeface="Meiryo UI" panose="020B0604030504040204" pitchFamily="50" charset="-128"/>
              </a:rPr>
              <a:t> 設置</a:t>
            </a:r>
            <a:endParaRPr lang="en-US" altLang="ja-JP" sz="770" dirty="0">
              <a:latin typeface="Meiryo UI" panose="020B0604030504040204" pitchFamily="50" charset="-128"/>
              <a:ea typeface="Meiryo UI" panose="020B0604030504040204" pitchFamily="50" charset="-128"/>
            </a:endParaRPr>
          </a:p>
          <a:p>
            <a:pPr marL="76027"/>
            <a:r>
              <a:rPr lang="ja-JP" altLang="en-US" sz="770" dirty="0">
                <a:latin typeface="Meiryo UI" panose="020B0604030504040204" pitchFamily="50" charset="-128"/>
                <a:ea typeface="Meiryo UI" panose="020B0604030504040204" pitchFamily="50" charset="-128"/>
              </a:rPr>
              <a:t>〇 構成：大阪府、大阪市、堺市、大阪府市長会、大阪府町村長会、関西経済連合会、大阪商工会議所、関西経済同友会、有識者</a:t>
            </a:r>
            <a:endParaRPr lang="en-US" altLang="ja-JP" sz="770" dirty="0">
              <a:latin typeface="Meiryo UI" panose="020B0604030504040204" pitchFamily="50" charset="-128"/>
              <a:ea typeface="Meiryo UI" panose="020B0604030504040204" pitchFamily="50" charset="-128"/>
            </a:endParaRPr>
          </a:p>
        </p:txBody>
      </p:sp>
      <p:sp>
        <p:nvSpPr>
          <p:cNvPr id="36" name="二等辺三角形 35"/>
          <p:cNvSpPr/>
          <p:nvPr/>
        </p:nvSpPr>
        <p:spPr>
          <a:xfrm flipV="1">
            <a:off x="1653103" y="4056711"/>
            <a:ext cx="2441587" cy="1452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37" name="角丸四角形 36"/>
          <p:cNvSpPr/>
          <p:nvPr/>
        </p:nvSpPr>
        <p:spPr>
          <a:xfrm>
            <a:off x="1422112" y="5376526"/>
            <a:ext cx="2934400" cy="500157"/>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r>
              <a:rPr lang="en-US" altLang="ja-JP" sz="941" dirty="0">
                <a:latin typeface="Meiryo UI" panose="020B0604030504040204" pitchFamily="50" charset="-128"/>
                <a:ea typeface="Meiryo UI" panose="020B0604030504040204" pitchFamily="50" charset="-128"/>
              </a:rPr>
              <a:t>2025</a:t>
            </a:r>
            <a:r>
              <a:rPr lang="ja-JP" altLang="en-US" sz="941" dirty="0">
                <a:latin typeface="Meiryo UI" panose="020B0604030504040204" pitchFamily="50" charset="-128"/>
                <a:ea typeface="Meiryo UI" panose="020B0604030504040204" pitchFamily="50" charset="-128"/>
              </a:rPr>
              <a:t>年国際博覧会検討会（日本政府検討会）</a:t>
            </a:r>
            <a:endParaRPr lang="en-US" altLang="ja-JP" sz="941" dirty="0">
              <a:latin typeface="Meiryo UI" panose="020B0604030504040204" pitchFamily="50" charset="-128"/>
              <a:ea typeface="Meiryo UI" panose="020B0604030504040204" pitchFamily="50" charset="-128"/>
            </a:endParaRPr>
          </a:p>
          <a:p>
            <a:pPr marL="76027"/>
            <a:r>
              <a:rPr lang="ja-JP" altLang="en-US" sz="770" dirty="0">
                <a:latin typeface="Meiryo UI" panose="020B0604030504040204" pitchFamily="50" charset="-128"/>
                <a:ea typeface="Meiryo UI" panose="020B0604030504040204" pitchFamily="50" charset="-128"/>
              </a:rPr>
              <a:t>〇 </a:t>
            </a:r>
            <a:r>
              <a:rPr lang="en-US" altLang="ja-JP" sz="770" dirty="0">
                <a:latin typeface="Meiryo UI" panose="020B0604030504040204" pitchFamily="50" charset="-128"/>
                <a:ea typeface="Meiryo UI" panose="020B0604030504040204" pitchFamily="50" charset="-128"/>
              </a:rPr>
              <a:t>2016(H28).12</a:t>
            </a:r>
            <a:r>
              <a:rPr lang="ja-JP" altLang="en-US" sz="770" dirty="0">
                <a:latin typeface="Meiryo UI" panose="020B0604030504040204" pitchFamily="50" charset="-128"/>
                <a:ea typeface="Meiryo UI" panose="020B0604030504040204" pitchFamily="50" charset="-128"/>
              </a:rPr>
              <a:t>　設置</a:t>
            </a:r>
            <a:endParaRPr lang="en-US" altLang="ja-JP" sz="770" dirty="0">
              <a:latin typeface="Meiryo UI" panose="020B0604030504040204" pitchFamily="50" charset="-128"/>
              <a:ea typeface="Meiryo UI" panose="020B0604030504040204" pitchFamily="50" charset="-128"/>
            </a:endParaRPr>
          </a:p>
          <a:p>
            <a:pPr marL="76027"/>
            <a:r>
              <a:rPr lang="ja-JP" altLang="en-US" sz="770" dirty="0">
                <a:latin typeface="Meiryo UI" panose="020B0604030504040204" pitchFamily="50" charset="-128"/>
                <a:ea typeface="Meiryo UI" panose="020B0604030504040204" pitchFamily="50" charset="-128"/>
              </a:rPr>
              <a:t>〇 構成：経済界代表、各界有識者、地方自治体の代表者等</a:t>
            </a:r>
            <a:endParaRPr lang="en-US" altLang="ja-JP" sz="770" dirty="0">
              <a:latin typeface="Meiryo UI" panose="020B0604030504040204" pitchFamily="50" charset="-128"/>
              <a:ea typeface="Meiryo UI" panose="020B0604030504040204" pitchFamily="50" charset="-128"/>
            </a:endParaRPr>
          </a:p>
        </p:txBody>
      </p:sp>
      <p:grpSp>
        <p:nvGrpSpPr>
          <p:cNvPr id="22" name="グループ化 21"/>
          <p:cNvGrpSpPr/>
          <p:nvPr/>
        </p:nvGrpSpPr>
        <p:grpSpPr>
          <a:xfrm>
            <a:off x="1097459" y="3793170"/>
            <a:ext cx="299139" cy="1960051"/>
            <a:chOff x="1993086" y="3457680"/>
            <a:chExt cx="309081" cy="3050138"/>
          </a:xfrm>
        </p:grpSpPr>
        <p:cxnSp>
          <p:nvCxnSpPr>
            <p:cNvPr id="13" name="直線コネクタ 12"/>
            <p:cNvCxnSpPr/>
            <p:nvPr/>
          </p:nvCxnSpPr>
          <p:spPr>
            <a:xfrm flipH="1">
              <a:off x="1996160" y="3473018"/>
              <a:ext cx="225585" cy="0"/>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993086" y="3457680"/>
              <a:ext cx="0" cy="3050138"/>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1995072" y="6484825"/>
              <a:ext cx="307095" cy="0"/>
            </a:xfrm>
            <a:prstGeom prst="line">
              <a:avLst/>
            </a:prstGeom>
            <a:ln w="50800">
              <a:prstDash val="sysDot"/>
              <a:headEnd type="triangle" w="med" len="sm"/>
              <a:tailEnd type="none"/>
            </a:ln>
          </p:spPr>
          <p:style>
            <a:lnRef idx="1">
              <a:schemeClr val="accent1"/>
            </a:lnRef>
            <a:fillRef idx="0">
              <a:schemeClr val="accent1"/>
            </a:fillRef>
            <a:effectRef idx="0">
              <a:schemeClr val="accent1"/>
            </a:effectRef>
            <a:fontRef idx="minor">
              <a:schemeClr val="tx1"/>
            </a:fontRef>
          </p:style>
        </p:cxnSp>
      </p:grpSp>
      <p:sp>
        <p:nvSpPr>
          <p:cNvPr id="42" name="角丸四角形 41"/>
          <p:cNvSpPr/>
          <p:nvPr/>
        </p:nvSpPr>
        <p:spPr>
          <a:xfrm>
            <a:off x="5911443" y="4337169"/>
            <a:ext cx="1358460" cy="530576"/>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28800" tIns="30788" rIns="28800" bIns="30788" rtlCol="0" anchor="ctr" anchorCtr="0"/>
          <a:lstStyle/>
          <a:p>
            <a:r>
              <a:rPr lang="ja-JP" altLang="en-US" sz="941" dirty="0">
                <a:latin typeface="Meiryo UI" panose="020B0604030504040204" pitchFamily="50" charset="-128"/>
                <a:ea typeface="Meiryo UI" panose="020B0604030504040204" pitchFamily="50" charset="-128"/>
              </a:rPr>
              <a:t>地元パビリオンの出展検討</a:t>
            </a:r>
            <a:endParaRPr lang="en-US" altLang="ja-JP" sz="941" dirty="0">
              <a:latin typeface="Meiryo UI" panose="020B0604030504040204" pitchFamily="50" charset="-128"/>
              <a:ea typeface="Meiryo UI" panose="020B0604030504040204" pitchFamily="50" charset="-128"/>
            </a:endParaRPr>
          </a:p>
          <a:p>
            <a:r>
              <a:rPr lang="ja-JP" altLang="en-US" sz="727" dirty="0">
                <a:latin typeface="Meiryo UI" panose="020B0604030504040204" pitchFamily="50" charset="-128"/>
                <a:ea typeface="Meiryo UI" panose="020B0604030504040204" pitchFamily="50" charset="-128"/>
              </a:rPr>
              <a:t>　</a:t>
            </a:r>
            <a:r>
              <a:rPr lang="ja-JP" altLang="en-US" sz="670" dirty="0">
                <a:latin typeface="Meiryo UI" panose="020B0604030504040204" pitchFamily="50" charset="-128"/>
                <a:ea typeface="Meiryo UI" panose="020B0604030504040204" pitchFamily="50" charset="-128"/>
              </a:rPr>
              <a:t>出展基本構想・基本計画策定</a:t>
            </a:r>
            <a:endParaRPr lang="en-US" altLang="ja-JP" sz="670" dirty="0">
              <a:latin typeface="Meiryo UI" panose="020B0604030504040204" pitchFamily="50" charset="-128"/>
              <a:ea typeface="Meiryo UI" panose="020B0604030504040204" pitchFamily="50" charset="-128"/>
            </a:endParaRPr>
          </a:p>
          <a:p>
            <a:r>
              <a:rPr lang="ja-JP" altLang="en-US" sz="670" dirty="0">
                <a:latin typeface="Meiryo UI" panose="020B0604030504040204" pitchFamily="50" charset="-128"/>
                <a:ea typeface="Meiryo UI" panose="020B0604030504040204" pitchFamily="50" charset="-128"/>
              </a:rPr>
              <a:t>　パビリオン</a:t>
            </a:r>
            <a:r>
              <a:rPr lang="ja-JP" altLang="en-US" sz="670" dirty="0" smtClean="0">
                <a:latin typeface="Meiryo UI" panose="020B0604030504040204" pitchFamily="50" charset="-128"/>
                <a:ea typeface="Meiryo UI" panose="020B0604030504040204" pitchFamily="50" charset="-128"/>
              </a:rPr>
              <a:t>建設、レガシー</a:t>
            </a:r>
            <a:r>
              <a:rPr lang="ja-JP" altLang="en-US" sz="670" dirty="0">
                <a:latin typeface="Meiryo UI" panose="020B0604030504040204" pitchFamily="50" charset="-128"/>
                <a:ea typeface="Meiryo UI" panose="020B0604030504040204" pitchFamily="50" charset="-128"/>
              </a:rPr>
              <a:t>の検討</a:t>
            </a:r>
            <a:r>
              <a:rPr lang="ja-JP" altLang="en-US" sz="670" dirty="0" smtClean="0">
                <a:latin typeface="Meiryo UI" panose="020B0604030504040204" pitchFamily="50" charset="-128"/>
                <a:ea typeface="Meiryo UI" panose="020B0604030504040204" pitchFamily="50" charset="-128"/>
              </a:rPr>
              <a:t>など</a:t>
            </a:r>
            <a:endParaRPr lang="en-US" altLang="ja-JP" sz="67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5708353" y="1848528"/>
            <a:ext cx="1053738" cy="250197"/>
          </a:xfrm>
          <a:prstGeom prst="rect">
            <a:avLst/>
          </a:prstGeom>
          <a:noFill/>
        </p:spPr>
        <p:txBody>
          <a:bodyPr wrap="square" rtlCol="0">
            <a:spAutoFit/>
          </a:bodyPr>
          <a:lstStyle/>
          <a:p>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府市連携</a:t>
            </a:r>
            <a:r>
              <a:rPr lang="en-US" altLang="ja-JP" sz="1026" b="1" dirty="0">
                <a:latin typeface="Meiryo UI" panose="020B0604030504040204" pitchFamily="50" charset="-128"/>
                <a:ea typeface="Meiryo UI" panose="020B0604030504040204" pitchFamily="50" charset="-128"/>
              </a:rPr>
              <a:t>】</a:t>
            </a:r>
            <a:endParaRPr lang="ja-JP" altLang="en-US" sz="1026" b="1" dirty="0">
              <a:latin typeface="Meiryo UI" panose="020B0604030504040204" pitchFamily="50" charset="-128"/>
              <a:ea typeface="Meiryo UI" panose="020B0604030504040204" pitchFamily="50" charset="-128"/>
            </a:endParaRPr>
          </a:p>
        </p:txBody>
      </p:sp>
      <p:sp>
        <p:nvSpPr>
          <p:cNvPr id="44" name="角丸四角形 43"/>
          <p:cNvSpPr/>
          <p:nvPr/>
        </p:nvSpPr>
        <p:spPr>
          <a:xfrm>
            <a:off x="5935510" y="3168158"/>
            <a:ext cx="2719193" cy="315645"/>
          </a:xfrm>
          <a:prstGeom prst="roundRect">
            <a:avLst>
              <a:gd name="adj" fmla="val 6462"/>
            </a:avLst>
          </a:prstGeom>
          <a:solidFill>
            <a:schemeClr val="accent1">
              <a:lumMod val="60000"/>
              <a:lumOff val="4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vert="horz" lIns="30788" tIns="30788" rIns="30788" bIns="30788" rtlCol="0" anchor="ctr"/>
          <a:lstStyle/>
          <a:p>
            <a:pPr marL="73312" algn="ctr"/>
            <a:r>
              <a:rPr lang="ja-JP" altLang="en-US" sz="1026" b="1" dirty="0">
                <a:solidFill>
                  <a:schemeClr val="tx1"/>
                </a:solidFill>
                <a:latin typeface="Meiryo UI" panose="020B0604030504040204" pitchFamily="50" charset="-128"/>
                <a:ea typeface="Meiryo UI" panose="020B0604030504040204" pitchFamily="50" charset="-128"/>
              </a:rPr>
              <a:t>大阪・関西万博 基本計画</a:t>
            </a:r>
            <a:r>
              <a:rPr lang="ja-JP" altLang="en-US" sz="770" dirty="0">
                <a:solidFill>
                  <a:schemeClr val="tx1"/>
                </a:solidFill>
                <a:latin typeface="Meiryo UI" panose="020B0604030504040204" pitchFamily="50" charset="-128"/>
                <a:ea typeface="Meiryo UI" panose="020B0604030504040204" pitchFamily="50" charset="-128"/>
              </a:rPr>
              <a:t>（</a:t>
            </a:r>
            <a:r>
              <a:rPr lang="en-US" altLang="ja-JP" sz="770" dirty="0" smtClean="0">
                <a:solidFill>
                  <a:schemeClr val="tx1"/>
                </a:solidFill>
                <a:latin typeface="Meiryo UI" panose="020B0604030504040204" pitchFamily="50" charset="-128"/>
                <a:ea typeface="Meiryo UI" panose="020B0604030504040204" pitchFamily="50" charset="-128"/>
              </a:rPr>
              <a:t>2020(R2).</a:t>
            </a:r>
            <a:r>
              <a:rPr lang="en-US" altLang="ja-JP" sz="770" dirty="0">
                <a:solidFill>
                  <a:schemeClr val="tx1"/>
                </a:solidFill>
                <a:latin typeface="Meiryo UI" panose="020B0604030504040204" pitchFamily="50" charset="-128"/>
                <a:ea typeface="Meiryo UI" panose="020B0604030504040204" pitchFamily="50" charset="-128"/>
              </a:rPr>
              <a:t>12 </a:t>
            </a:r>
            <a:r>
              <a:rPr lang="ja-JP" altLang="en-US" sz="770" dirty="0" smtClean="0">
                <a:solidFill>
                  <a:schemeClr val="tx1"/>
                </a:solidFill>
                <a:latin typeface="Meiryo UI" panose="020B0604030504040204" pitchFamily="50" charset="-128"/>
                <a:ea typeface="Meiryo UI" panose="020B0604030504040204" pitchFamily="50" charset="-128"/>
              </a:rPr>
              <a:t>策定</a:t>
            </a:r>
            <a:r>
              <a:rPr lang="ja-JP" altLang="en-US" sz="770" dirty="0" smtClean="0">
                <a:latin typeface="Meiryo UI" panose="020B0604030504040204" pitchFamily="50" charset="-128"/>
                <a:ea typeface="Meiryo UI" panose="020B0604030504040204" pitchFamily="50" charset="-128"/>
              </a:rPr>
              <a:t>）</a:t>
            </a:r>
            <a:endParaRPr lang="en-US" altLang="ja-JP" sz="855" dirty="0">
              <a:latin typeface="Meiryo UI" panose="020B0604030504040204" pitchFamily="50" charset="-128"/>
              <a:ea typeface="Meiryo UI" panose="020B0604030504040204" pitchFamily="50" charset="-128"/>
            </a:endParaRPr>
          </a:p>
        </p:txBody>
      </p:sp>
      <p:sp>
        <p:nvSpPr>
          <p:cNvPr id="45" name="角丸四角形 44"/>
          <p:cNvSpPr/>
          <p:nvPr/>
        </p:nvSpPr>
        <p:spPr>
          <a:xfrm>
            <a:off x="7304231" y="4337908"/>
            <a:ext cx="1358460" cy="529972"/>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ja-JP" altLang="en-US" sz="941" dirty="0">
                <a:solidFill>
                  <a:schemeClr val="tx1"/>
                </a:solidFill>
                <a:latin typeface="Meiryo UI" panose="020B0604030504040204" pitchFamily="50" charset="-128"/>
                <a:ea typeface="Meiryo UI" panose="020B0604030504040204" pitchFamily="50" charset="-128"/>
              </a:rPr>
              <a:t>次期開催都市大阪の</a:t>
            </a:r>
            <a:r>
              <a:rPr lang="en-US" altLang="ja-JP" sz="941" dirty="0">
                <a:solidFill>
                  <a:schemeClr val="tx1"/>
                </a:solidFill>
                <a:latin typeface="Meiryo UI" panose="020B0604030504040204" pitchFamily="50" charset="-128"/>
                <a:ea typeface="Meiryo UI" panose="020B0604030504040204" pitchFamily="50" charset="-128"/>
              </a:rPr>
              <a:t>PR</a:t>
            </a:r>
          </a:p>
          <a:p>
            <a:r>
              <a:rPr lang="ja-JP" altLang="en-US" sz="770" dirty="0">
                <a:solidFill>
                  <a:schemeClr val="tx1"/>
                </a:solidFill>
                <a:latin typeface="Meiryo UI" panose="020B0604030504040204" pitchFamily="50" charset="-128"/>
                <a:ea typeface="Meiryo UI" panose="020B0604030504040204" pitchFamily="50" charset="-128"/>
              </a:rPr>
              <a:t>　ドバイ万博ジャパンデーにおける</a:t>
            </a:r>
            <a:endParaRPr lang="en-US" altLang="ja-JP" sz="770" dirty="0">
              <a:solidFill>
                <a:schemeClr val="tx1"/>
              </a:solidFill>
              <a:latin typeface="Meiryo UI" panose="020B0604030504040204" pitchFamily="50" charset="-128"/>
              <a:ea typeface="Meiryo UI" panose="020B0604030504040204" pitchFamily="50" charset="-128"/>
            </a:endParaRPr>
          </a:p>
          <a:p>
            <a:r>
              <a:rPr lang="ja-JP" altLang="en-US" sz="770" dirty="0">
                <a:solidFill>
                  <a:schemeClr val="tx1"/>
                </a:solidFill>
                <a:latin typeface="Meiryo UI" panose="020B0604030504040204" pitchFamily="50" charset="-128"/>
                <a:ea typeface="Meiryo UI" panose="020B0604030504040204" pitchFamily="50" charset="-128"/>
              </a:rPr>
              <a:t>　イベント共催</a:t>
            </a:r>
            <a:endParaRPr lang="en-US" altLang="ja-JP" sz="770" dirty="0">
              <a:solidFill>
                <a:schemeClr val="tx1"/>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1296267" y="1761436"/>
            <a:ext cx="1115149" cy="250197"/>
          </a:xfrm>
          <a:prstGeom prst="rect">
            <a:avLst/>
          </a:prstGeom>
          <a:noFill/>
        </p:spPr>
        <p:txBody>
          <a:bodyPr wrap="square" rtlCol="0">
            <a:spAutoFit/>
          </a:bodyPr>
          <a:lstStyle/>
          <a:p>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府市連携</a:t>
            </a:r>
            <a:r>
              <a:rPr lang="en-US" altLang="ja-JP" sz="1026" b="1" dirty="0">
                <a:latin typeface="Meiryo UI" panose="020B0604030504040204" pitchFamily="50" charset="-128"/>
                <a:ea typeface="Meiryo UI" panose="020B0604030504040204" pitchFamily="50" charset="-128"/>
              </a:rPr>
              <a:t>】</a:t>
            </a:r>
            <a:endParaRPr lang="ja-JP" altLang="en-US" sz="1026" b="1" dirty="0">
              <a:latin typeface="Meiryo UI" panose="020B0604030504040204" pitchFamily="50" charset="-128"/>
              <a:ea typeface="Meiryo UI" panose="020B0604030504040204" pitchFamily="50" charset="-128"/>
            </a:endParaRPr>
          </a:p>
        </p:txBody>
      </p:sp>
      <p:sp>
        <p:nvSpPr>
          <p:cNvPr id="39" name="角丸四角形 38"/>
          <p:cNvSpPr/>
          <p:nvPr/>
        </p:nvSpPr>
        <p:spPr>
          <a:xfrm>
            <a:off x="1344293" y="5943525"/>
            <a:ext cx="3090039" cy="392906"/>
          </a:xfrm>
          <a:prstGeom prst="roundRect">
            <a:avLst>
              <a:gd name="adj" fmla="val 6462"/>
            </a:avLst>
          </a:prstGeom>
          <a:solidFill>
            <a:schemeClr val="accent1">
              <a:lumMod val="60000"/>
              <a:lumOff val="4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pPr algn="ctr"/>
            <a:r>
              <a:rPr lang="en-US" altLang="ja-JP" sz="941" dirty="0" smtClean="0">
                <a:latin typeface="Meiryo UI" panose="020B0604030504040204" pitchFamily="50" charset="-128"/>
                <a:ea typeface="Meiryo UI" panose="020B0604030504040204" pitchFamily="50" charset="-128"/>
              </a:rPr>
              <a:t>2017(H29).</a:t>
            </a:r>
            <a:r>
              <a:rPr lang="en-US" altLang="ja-JP" sz="941" dirty="0">
                <a:latin typeface="Meiryo UI" panose="020B0604030504040204" pitchFamily="50" charset="-128"/>
                <a:ea typeface="Meiryo UI" panose="020B0604030504040204" pitchFamily="50" charset="-128"/>
              </a:rPr>
              <a:t>4</a:t>
            </a:r>
            <a:r>
              <a:rPr lang="en-US" altLang="ja-JP" sz="983" dirty="0">
                <a:latin typeface="Meiryo UI" panose="020B0604030504040204" pitchFamily="50" charset="-128"/>
                <a:ea typeface="Meiryo UI" panose="020B0604030504040204" pitchFamily="50" charset="-128"/>
              </a:rPr>
              <a:t> </a:t>
            </a:r>
            <a:r>
              <a:rPr lang="ja-JP" altLang="en-US" sz="983" dirty="0">
                <a:latin typeface="Meiryo UI" panose="020B0604030504040204" pitchFamily="50" charset="-128"/>
                <a:ea typeface="Meiryo UI" panose="020B0604030504040204" pitchFamily="50" charset="-128"/>
              </a:rPr>
              <a:t>「大阪府における</a:t>
            </a:r>
            <a:r>
              <a:rPr lang="en-US" altLang="ja-JP" sz="983" dirty="0">
                <a:latin typeface="Meiryo UI" panose="020B0604030504040204" pitchFamily="50" charset="-128"/>
                <a:ea typeface="Meiryo UI" panose="020B0604030504040204" pitchFamily="50" charset="-128"/>
              </a:rPr>
              <a:t>2025</a:t>
            </a:r>
            <a:r>
              <a:rPr lang="ja-JP" altLang="en-US" sz="983" dirty="0">
                <a:latin typeface="Meiryo UI" panose="020B0604030504040204" pitchFamily="50" charset="-128"/>
                <a:ea typeface="Meiryo UI" panose="020B0604030504040204" pitchFamily="50" charset="-128"/>
              </a:rPr>
              <a:t>年国際博覧会の</a:t>
            </a:r>
            <a:endParaRPr lang="en-US" altLang="ja-JP" sz="983" dirty="0">
              <a:latin typeface="Meiryo UI" panose="020B0604030504040204" pitchFamily="50" charset="-128"/>
              <a:ea typeface="Meiryo UI" panose="020B0604030504040204" pitchFamily="50" charset="-128"/>
            </a:endParaRPr>
          </a:p>
          <a:p>
            <a:pPr algn="ctr"/>
            <a:r>
              <a:rPr lang="ja-JP" altLang="en-US" sz="983" dirty="0">
                <a:latin typeface="Meiryo UI" panose="020B0604030504040204" pitchFamily="50" charset="-128"/>
                <a:ea typeface="Meiryo UI" panose="020B0604030504040204" pitchFamily="50" charset="-128"/>
              </a:rPr>
              <a:t>立候補及び開催申請について」　閣議了解</a:t>
            </a:r>
            <a:endParaRPr lang="en-US" altLang="ja-JP" sz="983" dirty="0">
              <a:latin typeface="Meiryo UI" panose="020B0604030504040204" pitchFamily="50" charset="-128"/>
              <a:ea typeface="Meiryo UI" panose="020B0604030504040204" pitchFamily="50" charset="-128"/>
            </a:endParaRPr>
          </a:p>
        </p:txBody>
      </p:sp>
      <p:sp>
        <p:nvSpPr>
          <p:cNvPr id="12" name="正方形/長方形 11"/>
          <p:cNvSpPr/>
          <p:nvPr/>
        </p:nvSpPr>
        <p:spPr>
          <a:xfrm>
            <a:off x="5819670" y="3670645"/>
            <a:ext cx="2935892" cy="1273477"/>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47" name="正方形/長方形 46"/>
          <p:cNvSpPr/>
          <p:nvPr/>
        </p:nvSpPr>
        <p:spPr>
          <a:xfrm>
            <a:off x="5814061" y="2176901"/>
            <a:ext cx="2935892" cy="138074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48" name="二等辺三角形 47"/>
          <p:cNvSpPr/>
          <p:nvPr/>
        </p:nvSpPr>
        <p:spPr>
          <a:xfrm rot="16200000" flipV="1">
            <a:off x="3359987" y="4210845"/>
            <a:ext cx="4217235" cy="2212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14" name="ホームベース 13"/>
          <p:cNvSpPr/>
          <p:nvPr/>
        </p:nvSpPr>
        <p:spPr>
          <a:xfrm rot="5400000">
            <a:off x="7207521" y="2670437"/>
            <a:ext cx="169799" cy="791148"/>
          </a:xfrm>
          <a:prstGeom prst="homePlate">
            <a:avLst>
              <a:gd name="adj" fmla="val 4915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50" name="ホームベース 49"/>
          <p:cNvSpPr/>
          <p:nvPr/>
        </p:nvSpPr>
        <p:spPr>
          <a:xfrm rot="5400000">
            <a:off x="2722092" y="3124571"/>
            <a:ext cx="169799" cy="791148"/>
          </a:xfrm>
          <a:prstGeom prst="homePlate">
            <a:avLst>
              <a:gd name="adj" fmla="val 4915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51" name="ホームベース 50"/>
          <p:cNvSpPr/>
          <p:nvPr/>
        </p:nvSpPr>
        <p:spPr>
          <a:xfrm rot="5400000">
            <a:off x="6575446" y="5575111"/>
            <a:ext cx="110700" cy="791148"/>
          </a:xfrm>
          <a:prstGeom prst="homePlate">
            <a:avLst>
              <a:gd name="adj" fmla="val 4915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52" name="テキスト ボックス 51"/>
          <p:cNvSpPr txBox="1"/>
          <p:nvPr/>
        </p:nvSpPr>
        <p:spPr>
          <a:xfrm>
            <a:off x="-19968" y="62219"/>
            <a:ext cx="3747617" cy="400110"/>
          </a:xfrm>
          <a:prstGeom prst="rect">
            <a:avLst/>
          </a:prstGeom>
          <a:noFill/>
        </p:spPr>
        <p:txBody>
          <a:bodyPr wrap="square" rtlCol="0">
            <a:spAutoFit/>
          </a:bodyPr>
          <a:lstStyle/>
          <a:p>
            <a:r>
              <a:rPr lang="ja-JP" altLang="en-US" sz="2000" b="1" dirty="0" smtClean="0">
                <a:solidFill>
                  <a:srgbClr val="002060"/>
                </a:solidFill>
                <a:latin typeface="Meiryo UI" panose="020B0604030504040204" pitchFamily="50" charset="-128"/>
                <a:ea typeface="Meiryo UI" panose="020B0604030504040204" pitchFamily="50" charset="-128"/>
              </a:rPr>
              <a:t>１ー⑧　</a:t>
            </a:r>
            <a:r>
              <a:rPr lang="zh-TW" altLang="en-US" sz="2000" b="1" dirty="0">
                <a:solidFill>
                  <a:srgbClr val="002060"/>
                </a:solidFill>
                <a:latin typeface="Meiryo UI" panose="020B0604030504040204" pitchFamily="50" charset="-128"/>
                <a:ea typeface="Meiryo UI" panose="020B0604030504040204" pitchFamily="50" charset="-128"/>
              </a:rPr>
              <a:t>万博開催準備</a:t>
            </a:r>
            <a:r>
              <a:rPr lang="ja-JP" altLang="en-US" sz="2000" b="1" dirty="0">
                <a:solidFill>
                  <a:srgbClr val="002060"/>
                </a:solidFill>
                <a:latin typeface="Meiryo UI" panose="020B0604030504040204" pitchFamily="50" charset="-128"/>
                <a:ea typeface="Meiryo UI" panose="020B0604030504040204" pitchFamily="50" charset="-128"/>
              </a:rPr>
              <a:t>　　　　　</a:t>
            </a:r>
          </a:p>
        </p:txBody>
      </p:sp>
      <p:cxnSp>
        <p:nvCxnSpPr>
          <p:cNvPr id="53" name="直線コネクタ 52"/>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8781032" y="6430104"/>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11</a:t>
            </a:r>
            <a:endParaRPr kumimoji="1" lang="ja-JP" altLang="en-US" sz="2000" b="1" dirty="0">
              <a:solidFill>
                <a:srgbClr val="002060"/>
              </a:solidFill>
              <a:latin typeface="+mn-ea"/>
            </a:endParaRPr>
          </a:p>
        </p:txBody>
      </p:sp>
      <p:sp>
        <p:nvSpPr>
          <p:cNvPr id="15" name="角丸四角形 14"/>
          <p:cNvSpPr/>
          <p:nvPr/>
        </p:nvSpPr>
        <p:spPr>
          <a:xfrm>
            <a:off x="7453684" y="5031330"/>
            <a:ext cx="1381939" cy="230338"/>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4670" algn="ctr"/>
            <a:r>
              <a:rPr lang="ja-JP" altLang="en-US" sz="941" dirty="0">
                <a:latin typeface="Meiryo UI" panose="020B0604030504040204" pitchFamily="50" charset="-128"/>
                <a:ea typeface="Meiryo UI" panose="020B0604030504040204" pitchFamily="50" charset="-128"/>
              </a:rPr>
              <a:t>市内機運醸成の取組み</a:t>
            </a:r>
            <a:endParaRPr lang="zh-TW" altLang="en-US" sz="941" dirty="0">
              <a:latin typeface="Meiryo UI" panose="020B0604030504040204" pitchFamily="50" charset="-128"/>
              <a:ea typeface="Meiryo UI" panose="020B0604030504040204" pitchFamily="50" charset="-128"/>
            </a:endParaRPr>
          </a:p>
        </p:txBody>
      </p:sp>
      <p:sp>
        <p:nvSpPr>
          <p:cNvPr id="27" name="角丸四角形 26"/>
          <p:cNvSpPr/>
          <p:nvPr/>
        </p:nvSpPr>
        <p:spPr>
          <a:xfrm>
            <a:off x="7453684" y="1648648"/>
            <a:ext cx="1392253" cy="268908"/>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4670" algn="ctr"/>
            <a:r>
              <a:rPr lang="ja-JP" altLang="en-US" sz="941" dirty="0">
                <a:latin typeface="Meiryo UI" panose="020B0604030504040204" pitchFamily="50" charset="-128"/>
                <a:ea typeface="Meiryo UI" panose="020B0604030504040204" pitchFamily="50" charset="-128"/>
              </a:rPr>
              <a:t>府内機運醸成の取組み</a:t>
            </a:r>
            <a:endParaRPr lang="zh-TW" altLang="en-US" sz="94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9238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43347077"/>
              </p:ext>
            </p:extLst>
          </p:nvPr>
        </p:nvGraphicFramePr>
        <p:xfrm>
          <a:off x="552561" y="994536"/>
          <a:ext cx="8063817" cy="5007082"/>
        </p:xfrm>
        <a:graphic>
          <a:graphicData uri="http://schemas.openxmlformats.org/drawingml/2006/table">
            <a:tbl>
              <a:tblPr firstRow="1" bandRow="1">
                <a:tableStyleId>{5C22544A-7EE6-4342-B048-85BDC9FD1C3A}</a:tableStyleId>
              </a:tblPr>
              <a:tblGrid>
                <a:gridCol w="564932">
                  <a:extLst>
                    <a:ext uri="{9D8B030D-6E8A-4147-A177-3AD203B41FA5}">
                      <a16:colId xmlns:a16="http://schemas.microsoft.com/office/drawing/2014/main" val="1134503772"/>
                    </a:ext>
                  </a:extLst>
                </a:gridCol>
                <a:gridCol w="2731425">
                  <a:extLst>
                    <a:ext uri="{9D8B030D-6E8A-4147-A177-3AD203B41FA5}">
                      <a16:colId xmlns:a16="http://schemas.microsoft.com/office/drawing/2014/main" val="2850519866"/>
                    </a:ext>
                  </a:extLst>
                </a:gridCol>
                <a:gridCol w="2383730">
                  <a:extLst>
                    <a:ext uri="{9D8B030D-6E8A-4147-A177-3AD203B41FA5}">
                      <a16:colId xmlns:a16="http://schemas.microsoft.com/office/drawing/2014/main" val="559669729"/>
                    </a:ext>
                  </a:extLst>
                </a:gridCol>
                <a:gridCol w="2383730">
                  <a:extLst>
                    <a:ext uri="{9D8B030D-6E8A-4147-A177-3AD203B41FA5}">
                      <a16:colId xmlns:a16="http://schemas.microsoft.com/office/drawing/2014/main" val="2784752084"/>
                    </a:ext>
                  </a:extLst>
                </a:gridCol>
              </a:tblGrid>
              <a:tr h="374706">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基本方針</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計画策定</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事業実施</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73563"/>
                  </a:ext>
                </a:extLst>
              </a:tr>
              <a:tr h="2316188">
                <a:tc>
                  <a:txBody>
                    <a:bodyPr/>
                    <a:lstStyle/>
                    <a:p>
                      <a:pPr algn="ctr"/>
                      <a:r>
                        <a:rPr kumimoji="1" lang="ja-JP" altLang="en-US" sz="1700" dirty="0" smtClean="0"/>
                        <a:t>府</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2316188">
                <a:tc>
                  <a:txBody>
                    <a:bodyPr/>
                    <a:lstStyle/>
                    <a:p>
                      <a:pPr algn="ctr"/>
                      <a:r>
                        <a:rPr kumimoji="1" lang="ja-JP" altLang="en-US" sz="1700" dirty="0" smtClean="0"/>
                        <a:t>市</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bl>
          </a:graphicData>
        </a:graphic>
      </p:graphicFrame>
      <p:sp>
        <p:nvSpPr>
          <p:cNvPr id="16" name="角丸四角形 15"/>
          <p:cNvSpPr/>
          <p:nvPr/>
        </p:nvSpPr>
        <p:spPr>
          <a:xfrm>
            <a:off x="1187053" y="2477492"/>
            <a:ext cx="362865" cy="2369584"/>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lang="ja-JP" altLang="en-US" sz="1368" b="1" dirty="0">
                <a:solidFill>
                  <a:schemeClr val="bg1"/>
                </a:solidFill>
                <a:latin typeface="Meiryo UI" panose="020B0604030504040204" pitchFamily="50" charset="-128"/>
                <a:ea typeface="Meiryo UI" panose="020B0604030504040204" pitchFamily="50" charset="-128"/>
              </a:rPr>
              <a:t>大阪の成長戦略</a:t>
            </a:r>
          </a:p>
        </p:txBody>
      </p:sp>
      <p:sp>
        <p:nvSpPr>
          <p:cNvPr id="18" name="角丸四角形 17"/>
          <p:cNvSpPr/>
          <p:nvPr/>
        </p:nvSpPr>
        <p:spPr>
          <a:xfrm>
            <a:off x="2023426" y="1622729"/>
            <a:ext cx="6568291" cy="4144092"/>
          </a:xfrm>
          <a:prstGeom prst="roundRect">
            <a:avLst>
              <a:gd name="adj" fmla="val 2716"/>
            </a:avLst>
          </a:prstGeom>
          <a:solidFill>
            <a:schemeClr val="bg1">
              <a:lumMod val="85000"/>
            </a:schemeClr>
          </a:solidFill>
          <a:ln>
            <a:noFill/>
            <a:prstDash val="solid"/>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26" dirty="0">
                <a:latin typeface="Meiryo UI" panose="020B0604030504040204" pitchFamily="50" charset="-128"/>
                <a:ea typeface="Meiryo UI" panose="020B0604030504040204" pitchFamily="50" charset="-128"/>
              </a:rPr>
              <a:t>【</a:t>
            </a:r>
            <a:r>
              <a:rPr lang="ja-JP" altLang="en-US" sz="1026" dirty="0">
                <a:latin typeface="Meiryo UI" panose="020B0604030504040204" pitchFamily="50" charset="-128"/>
                <a:ea typeface="Meiryo UI" panose="020B0604030504040204" pitchFamily="50" charset="-128"/>
              </a:rPr>
              <a:t>府市連携</a:t>
            </a:r>
            <a:r>
              <a:rPr lang="en-US" altLang="ja-JP" sz="1026" dirty="0">
                <a:latin typeface="Meiryo UI" panose="020B0604030504040204" pitchFamily="50" charset="-128"/>
                <a:ea typeface="Meiryo UI" panose="020B0604030504040204" pitchFamily="50" charset="-128"/>
              </a:rPr>
              <a:t>】</a:t>
            </a:r>
          </a:p>
        </p:txBody>
      </p:sp>
      <p:sp>
        <p:nvSpPr>
          <p:cNvPr id="21" name="角丸四角形 20"/>
          <p:cNvSpPr/>
          <p:nvPr/>
        </p:nvSpPr>
        <p:spPr>
          <a:xfrm>
            <a:off x="2129534" y="3662284"/>
            <a:ext cx="3615732" cy="510481"/>
          </a:xfrm>
          <a:prstGeom prst="roundRect">
            <a:avLst>
              <a:gd name="adj" fmla="val 6462"/>
            </a:avLst>
          </a:prstGeom>
          <a:solidFill>
            <a:schemeClr val="accent1">
              <a:lumMod val="60000"/>
              <a:lumOff val="4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pPr marL="76027"/>
            <a:r>
              <a:rPr lang="ja-JP" altLang="en-US" sz="1197" b="1" dirty="0">
                <a:latin typeface="Meiryo UI" panose="020B0604030504040204" pitchFamily="50" charset="-128"/>
                <a:ea typeface="Meiryo UI" panose="020B0604030504040204" pitchFamily="50" charset="-128"/>
              </a:rPr>
              <a:t>大阪・夢洲地区特定複合観光施設区域整備　実施方針（案） </a:t>
            </a:r>
            <a:r>
              <a:rPr lang="ja-JP" altLang="en-US" sz="898" dirty="0">
                <a:latin typeface="Meiryo UI" panose="020B0604030504040204" pitchFamily="50" charset="-128"/>
                <a:ea typeface="Meiryo UI" panose="020B0604030504040204" pitchFamily="50" charset="-128"/>
              </a:rPr>
              <a:t>（</a:t>
            </a:r>
            <a:r>
              <a:rPr lang="en-US" altLang="ja-JP" sz="898" dirty="0" smtClean="0">
                <a:latin typeface="Meiryo UI" panose="020B0604030504040204" pitchFamily="50" charset="-128"/>
                <a:ea typeface="Meiryo UI" panose="020B0604030504040204" pitchFamily="50" charset="-128"/>
              </a:rPr>
              <a:t>2019(R1).11</a:t>
            </a:r>
            <a:r>
              <a:rPr lang="ja-JP" altLang="en-US" sz="898" dirty="0" err="1" smtClean="0">
                <a:latin typeface="Meiryo UI" panose="020B0604030504040204" pitchFamily="50" charset="-128"/>
                <a:ea typeface="Meiryo UI" panose="020B0604030504040204" pitchFamily="50" charset="-128"/>
              </a:rPr>
              <a:t>、</a:t>
            </a:r>
            <a:r>
              <a:rPr lang="ja-JP" altLang="en-US" sz="898" dirty="0">
                <a:latin typeface="Meiryo UI" panose="020B0604030504040204" pitchFamily="50" charset="-128"/>
                <a:ea typeface="Meiryo UI" panose="020B0604030504040204" pitchFamily="50" charset="-128"/>
              </a:rPr>
              <a:t>⼤阪府・⼤阪市）</a:t>
            </a:r>
            <a:endParaRPr lang="en-US" altLang="ja-JP" sz="898" dirty="0">
              <a:latin typeface="Meiryo UI" panose="020B0604030504040204" pitchFamily="50" charset="-128"/>
              <a:ea typeface="Meiryo UI" panose="020B0604030504040204" pitchFamily="50" charset="-128"/>
            </a:endParaRPr>
          </a:p>
        </p:txBody>
      </p:sp>
      <p:sp>
        <p:nvSpPr>
          <p:cNvPr id="23" name="角丸四角形 22"/>
          <p:cNvSpPr/>
          <p:nvPr/>
        </p:nvSpPr>
        <p:spPr>
          <a:xfrm>
            <a:off x="2138458" y="2896576"/>
            <a:ext cx="3615732" cy="335448"/>
          </a:xfrm>
          <a:prstGeom prst="roundRect">
            <a:avLst>
              <a:gd name="adj" fmla="val 6462"/>
            </a:avLst>
          </a:prstGeom>
          <a:solidFill>
            <a:schemeClr val="accent1">
              <a:lumMod val="60000"/>
              <a:lumOff val="4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pPr marL="76027"/>
            <a:r>
              <a:rPr lang="ja-JP" altLang="en-US" sz="1026" dirty="0">
                <a:latin typeface="Meiryo UI" panose="020B0604030504040204" pitchFamily="50" charset="-128"/>
                <a:ea typeface="Meiryo UI" panose="020B0604030504040204" pitchFamily="50" charset="-128"/>
              </a:rPr>
              <a:t>ＩＲ区域の整備に関する基本協定書 締結</a:t>
            </a:r>
            <a:endParaRPr lang="en-US" altLang="ja-JP" sz="1026" dirty="0">
              <a:latin typeface="Meiryo UI" panose="020B0604030504040204" pitchFamily="50" charset="-128"/>
              <a:ea typeface="Meiryo UI" panose="020B0604030504040204" pitchFamily="50" charset="-128"/>
            </a:endParaRPr>
          </a:p>
          <a:p>
            <a:pPr marL="76027"/>
            <a:r>
              <a:rPr lang="ja-JP" altLang="en-US" sz="898" dirty="0">
                <a:latin typeface="Meiryo UI" panose="020B0604030504040204" pitchFamily="50" charset="-128"/>
                <a:ea typeface="Meiryo UI" panose="020B0604030504040204" pitchFamily="50" charset="-128"/>
              </a:rPr>
              <a:t>（</a:t>
            </a:r>
            <a:r>
              <a:rPr lang="en-US" altLang="ja-JP" sz="898" dirty="0" smtClean="0">
                <a:latin typeface="Meiryo UI" panose="020B0604030504040204" pitchFamily="50" charset="-128"/>
                <a:ea typeface="Meiryo UI" panose="020B0604030504040204" pitchFamily="50" charset="-128"/>
              </a:rPr>
              <a:t>2019(H31).</a:t>
            </a:r>
            <a:r>
              <a:rPr lang="ja-JP" altLang="en-US" sz="898" dirty="0" smtClean="0">
                <a:latin typeface="Meiryo UI" panose="020B0604030504040204" pitchFamily="50" charset="-128"/>
                <a:ea typeface="Meiryo UI" panose="020B0604030504040204" pitchFamily="50" charset="-128"/>
              </a:rPr>
              <a:t>２、</a:t>
            </a:r>
            <a:r>
              <a:rPr lang="ja-JP" altLang="en-US" sz="898" dirty="0">
                <a:latin typeface="Meiryo UI" panose="020B0604030504040204" pitchFamily="50" charset="-128"/>
                <a:ea typeface="Meiryo UI" panose="020B0604030504040204" pitchFamily="50" charset="-128"/>
              </a:rPr>
              <a:t>⼤阪府・⼤阪市）</a:t>
            </a:r>
            <a:endParaRPr lang="en-US" altLang="ja-JP" sz="898" dirty="0">
              <a:latin typeface="Meiryo UI" panose="020B0604030504040204" pitchFamily="50" charset="-128"/>
              <a:ea typeface="Meiryo UI" panose="020B0604030504040204" pitchFamily="50" charset="-128"/>
            </a:endParaRPr>
          </a:p>
        </p:txBody>
      </p:sp>
      <p:sp>
        <p:nvSpPr>
          <p:cNvPr id="20" name="角丸四角形 19"/>
          <p:cNvSpPr/>
          <p:nvPr/>
        </p:nvSpPr>
        <p:spPr>
          <a:xfrm>
            <a:off x="4762338" y="4606568"/>
            <a:ext cx="3603138" cy="280160"/>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6027"/>
            <a:r>
              <a:rPr lang="ja-JP" altLang="en-US" sz="1026" dirty="0">
                <a:latin typeface="Meiryo UI" panose="020B0604030504040204" pitchFamily="50" charset="-128"/>
                <a:ea typeface="Meiryo UI" panose="020B0604030504040204" pitchFamily="50" charset="-128"/>
              </a:rPr>
              <a:t>事業者の公募・選定</a:t>
            </a:r>
            <a:endParaRPr lang="en-US" altLang="ja-JP" sz="1026" dirty="0">
              <a:latin typeface="Meiryo UI" panose="020B0604030504040204" pitchFamily="50" charset="-128"/>
              <a:ea typeface="Meiryo UI" panose="020B0604030504040204" pitchFamily="50" charset="-128"/>
            </a:endParaRPr>
          </a:p>
        </p:txBody>
      </p:sp>
      <p:sp>
        <p:nvSpPr>
          <p:cNvPr id="26" name="角丸四角形 25"/>
          <p:cNvSpPr/>
          <p:nvPr/>
        </p:nvSpPr>
        <p:spPr>
          <a:xfrm>
            <a:off x="2336798" y="1944447"/>
            <a:ext cx="6013028" cy="285943"/>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algn="ctr"/>
            <a:r>
              <a:rPr lang="ja-JP" altLang="en-US" sz="1026" dirty="0">
                <a:latin typeface="Meiryo UI" panose="020B0604030504040204" pitchFamily="50" charset="-128"/>
                <a:ea typeface="Meiryo UI" panose="020B0604030504040204" pitchFamily="50" charset="-128"/>
              </a:rPr>
              <a:t>大阪府・大阪市ＩＲ推進局の設置</a:t>
            </a:r>
            <a:r>
              <a:rPr lang="ja-JP" altLang="en-US" sz="898" dirty="0">
                <a:latin typeface="Meiryo UI" panose="020B0604030504040204" pitchFamily="50" charset="-128"/>
                <a:ea typeface="Meiryo UI" panose="020B0604030504040204" pitchFamily="50" charset="-128"/>
              </a:rPr>
              <a:t>（</a:t>
            </a:r>
            <a:r>
              <a:rPr lang="en-US" altLang="ja-JP" sz="898" dirty="0" smtClean="0">
                <a:latin typeface="Meiryo UI" panose="020B0604030504040204" pitchFamily="50" charset="-128"/>
                <a:ea typeface="Meiryo UI" panose="020B0604030504040204" pitchFamily="50" charset="-128"/>
              </a:rPr>
              <a:t>2017(H29).4</a:t>
            </a:r>
            <a:r>
              <a:rPr lang="ja-JP" altLang="en-US" sz="898" dirty="0" err="1" smtClean="0">
                <a:latin typeface="Meiryo UI" panose="020B0604030504040204" pitchFamily="50" charset="-128"/>
                <a:ea typeface="Meiryo UI" panose="020B0604030504040204" pitchFamily="50" charset="-128"/>
              </a:rPr>
              <a:t>、</a:t>
            </a:r>
            <a:r>
              <a:rPr lang="ja-JP" altLang="en-US" sz="898" dirty="0">
                <a:latin typeface="Meiryo UI" panose="020B0604030504040204" pitchFamily="50" charset="-128"/>
                <a:ea typeface="Meiryo UI" panose="020B0604030504040204" pitchFamily="50" charset="-128"/>
              </a:rPr>
              <a:t>共同設置）</a:t>
            </a:r>
            <a:endParaRPr lang="en-US" altLang="ja-JP" sz="898" dirty="0">
              <a:latin typeface="Meiryo UI" panose="020B0604030504040204" pitchFamily="50" charset="-128"/>
              <a:ea typeface="Meiryo UI" panose="020B0604030504040204" pitchFamily="50" charset="-128"/>
            </a:endParaRPr>
          </a:p>
        </p:txBody>
      </p:sp>
      <p:sp>
        <p:nvSpPr>
          <p:cNvPr id="24" name="角丸四角形 23"/>
          <p:cNvSpPr/>
          <p:nvPr/>
        </p:nvSpPr>
        <p:spPr>
          <a:xfrm>
            <a:off x="2138458" y="3327687"/>
            <a:ext cx="3615732" cy="286242"/>
          </a:xfrm>
          <a:prstGeom prst="roundRect">
            <a:avLst>
              <a:gd name="adj" fmla="val 6462"/>
            </a:avLst>
          </a:prstGeom>
          <a:solidFill>
            <a:schemeClr val="accent1">
              <a:lumMod val="60000"/>
              <a:lumOff val="4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pPr marL="76027"/>
            <a:r>
              <a:rPr lang="ja-JP" altLang="en-US" sz="1197" b="1" dirty="0">
                <a:latin typeface="Meiryo UI" panose="020B0604030504040204" pitchFamily="50" charset="-128"/>
                <a:ea typeface="Meiryo UI" panose="020B0604030504040204" pitchFamily="50" charset="-128"/>
              </a:rPr>
              <a:t>大阪ＩＲ基本構想</a:t>
            </a:r>
            <a:r>
              <a:rPr lang="ja-JP" altLang="en-US" sz="898" dirty="0">
                <a:latin typeface="Meiryo UI" panose="020B0604030504040204" pitchFamily="50" charset="-128"/>
                <a:ea typeface="Meiryo UI" panose="020B0604030504040204" pitchFamily="50" charset="-128"/>
              </a:rPr>
              <a:t>（</a:t>
            </a:r>
            <a:r>
              <a:rPr lang="en-US" altLang="ja-JP" sz="898" dirty="0" smtClean="0">
                <a:latin typeface="Meiryo UI" panose="020B0604030504040204" pitchFamily="50" charset="-128"/>
                <a:ea typeface="Meiryo UI" panose="020B0604030504040204" pitchFamily="50" charset="-128"/>
              </a:rPr>
              <a:t>2019(R1).12</a:t>
            </a:r>
            <a:r>
              <a:rPr lang="ja-JP" altLang="en-US" sz="898" dirty="0" err="1" smtClean="0">
                <a:latin typeface="Meiryo UI" panose="020B0604030504040204" pitchFamily="50" charset="-128"/>
                <a:ea typeface="Meiryo UI" panose="020B0604030504040204" pitchFamily="50" charset="-128"/>
              </a:rPr>
              <a:t>、</a:t>
            </a:r>
            <a:r>
              <a:rPr lang="ja-JP" altLang="en-US" sz="898" dirty="0">
                <a:latin typeface="Meiryo UI" panose="020B0604030504040204" pitchFamily="50" charset="-128"/>
                <a:ea typeface="Meiryo UI" panose="020B0604030504040204" pitchFamily="50" charset="-128"/>
              </a:rPr>
              <a:t>⼤阪府・⼤阪市）</a:t>
            </a:r>
            <a:endParaRPr lang="en-US" altLang="ja-JP" sz="898" dirty="0">
              <a:latin typeface="Meiryo UI" panose="020B0604030504040204" pitchFamily="50" charset="-128"/>
              <a:ea typeface="Meiryo UI" panose="020B0604030504040204" pitchFamily="50" charset="-128"/>
            </a:endParaRPr>
          </a:p>
        </p:txBody>
      </p:sp>
      <p:sp>
        <p:nvSpPr>
          <p:cNvPr id="27" name="角丸四角形 26"/>
          <p:cNvSpPr/>
          <p:nvPr/>
        </p:nvSpPr>
        <p:spPr>
          <a:xfrm>
            <a:off x="5198250" y="4272437"/>
            <a:ext cx="3167226" cy="290950"/>
          </a:xfrm>
          <a:prstGeom prst="roundRect">
            <a:avLst>
              <a:gd name="adj" fmla="val 6462"/>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zh-TW" altLang="en-US" sz="941" dirty="0">
                <a:latin typeface="Meiryo UI" panose="020B0604030504040204" pitchFamily="50" charset="-128"/>
                <a:ea typeface="Meiryo UI" panose="020B0604030504040204" pitchFamily="50" charset="-128"/>
              </a:rPr>
              <a:t>大阪府市</a:t>
            </a:r>
            <a:r>
              <a:rPr lang="en-US" altLang="zh-TW" sz="941" dirty="0">
                <a:latin typeface="Meiryo UI" panose="020B0604030504040204" pitchFamily="50" charset="-128"/>
                <a:ea typeface="Meiryo UI" panose="020B0604030504040204" pitchFamily="50" charset="-128"/>
              </a:rPr>
              <a:t>IR</a:t>
            </a:r>
            <a:r>
              <a:rPr lang="zh-TW" altLang="en-US" sz="941" dirty="0">
                <a:latin typeface="Meiryo UI" panose="020B0604030504040204" pitchFamily="50" charset="-128"/>
                <a:ea typeface="Meiryo UI" panose="020B0604030504040204" pitchFamily="50" charset="-128"/>
              </a:rPr>
              <a:t>事業者選定委員会</a:t>
            </a:r>
            <a:r>
              <a:rPr lang="ja-JP" altLang="en-US" sz="770" dirty="0">
                <a:latin typeface="Meiryo UI" panose="020B0604030504040204" pitchFamily="50" charset="-128"/>
                <a:ea typeface="Meiryo UI" panose="020B0604030504040204" pitchFamily="50" charset="-128"/>
              </a:rPr>
              <a:t>（共同設置の附属機関）</a:t>
            </a:r>
            <a:endParaRPr lang="en-US" altLang="ja-JP" sz="770"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〇</a:t>
            </a:r>
            <a:r>
              <a:rPr lang="en-US" altLang="ja-JP" sz="770" dirty="0" smtClean="0">
                <a:latin typeface="Meiryo UI" panose="020B0604030504040204" pitchFamily="50" charset="-128"/>
                <a:ea typeface="Meiryo UI" panose="020B0604030504040204" pitchFamily="50" charset="-128"/>
              </a:rPr>
              <a:t>2019(H31).</a:t>
            </a:r>
            <a:r>
              <a:rPr lang="ja-JP" altLang="en-US" sz="770" dirty="0">
                <a:latin typeface="Meiryo UI" panose="020B0604030504040204" pitchFamily="50" charset="-128"/>
                <a:ea typeface="Meiryo UI" panose="020B0604030504040204" pitchFamily="50" charset="-128"/>
              </a:rPr>
              <a:t>４ 条例設置、〇組織：副知事、副市長、有識者等</a:t>
            </a:r>
            <a:endParaRPr lang="en-US" altLang="ja-JP" sz="770" dirty="0">
              <a:latin typeface="Meiryo UI" panose="020B0604030504040204" pitchFamily="50" charset="-128"/>
              <a:ea typeface="Meiryo UI" panose="020B0604030504040204" pitchFamily="50" charset="-128"/>
            </a:endParaRPr>
          </a:p>
        </p:txBody>
      </p:sp>
      <p:sp>
        <p:nvSpPr>
          <p:cNvPr id="3" name="右矢印 2"/>
          <p:cNvSpPr/>
          <p:nvPr/>
        </p:nvSpPr>
        <p:spPr>
          <a:xfrm>
            <a:off x="1599679" y="3500508"/>
            <a:ext cx="279295" cy="376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34" name="角丸四角形 33"/>
          <p:cNvSpPr/>
          <p:nvPr/>
        </p:nvSpPr>
        <p:spPr>
          <a:xfrm>
            <a:off x="3204399" y="2527254"/>
            <a:ext cx="2540867" cy="320968"/>
          </a:xfrm>
          <a:prstGeom prst="roundRect">
            <a:avLst>
              <a:gd name="adj" fmla="val 6462"/>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en-US" altLang="zh-TW" sz="941" dirty="0">
                <a:latin typeface="Meiryo UI" panose="020B0604030504040204" pitchFamily="50" charset="-128"/>
                <a:ea typeface="Meiryo UI" panose="020B0604030504040204" pitchFamily="50" charset="-128"/>
              </a:rPr>
              <a:t>IR</a:t>
            </a:r>
            <a:r>
              <a:rPr lang="ja-JP" altLang="en-US" sz="941" dirty="0">
                <a:latin typeface="Meiryo UI" panose="020B0604030504040204" pitchFamily="50" charset="-128"/>
                <a:ea typeface="Meiryo UI" panose="020B0604030504040204" pitchFamily="50" charset="-128"/>
              </a:rPr>
              <a:t>推進会議</a:t>
            </a:r>
            <a:r>
              <a:rPr lang="ja-JP" altLang="en-US" sz="770" dirty="0">
                <a:latin typeface="Meiryo UI" panose="020B0604030504040204" pitchFamily="50" charset="-128"/>
                <a:ea typeface="Meiryo UI" panose="020B0604030504040204" pitchFamily="50" charset="-128"/>
              </a:rPr>
              <a:t>（外部意見の聴取）</a:t>
            </a:r>
            <a:endParaRPr lang="en-US" altLang="ja-JP" sz="770"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〇</a:t>
            </a:r>
            <a:r>
              <a:rPr lang="en-US" altLang="ja-JP" sz="770" dirty="0">
                <a:latin typeface="Meiryo UI" panose="020B0604030504040204" pitchFamily="50" charset="-128"/>
                <a:ea typeface="Meiryo UI" panose="020B0604030504040204" pitchFamily="50" charset="-128"/>
              </a:rPr>
              <a:t>2017(H29).2</a:t>
            </a:r>
            <a:r>
              <a:rPr lang="ja-JP" altLang="en-US" sz="770" dirty="0">
                <a:latin typeface="Meiryo UI" panose="020B0604030504040204" pitchFamily="50" charset="-128"/>
                <a:ea typeface="Meiryo UI" panose="020B0604030504040204" pitchFamily="50" charset="-128"/>
              </a:rPr>
              <a:t> 要綱設置、〇組織：</a:t>
            </a:r>
            <a:r>
              <a:rPr lang="ja-JP" altLang="en-US" sz="770" dirty="0" smtClean="0">
                <a:latin typeface="Meiryo UI" panose="020B0604030504040204" pitchFamily="50" charset="-128"/>
                <a:ea typeface="Meiryo UI" panose="020B0604030504040204" pitchFamily="50" charset="-128"/>
              </a:rPr>
              <a:t>経済界、有識者等</a:t>
            </a:r>
            <a:endParaRPr lang="en-US" altLang="ja-JP" sz="770" dirty="0">
              <a:latin typeface="Meiryo UI" panose="020B0604030504040204" pitchFamily="50" charset="-128"/>
              <a:ea typeface="Meiryo UI" panose="020B0604030504040204" pitchFamily="50" charset="-128"/>
            </a:endParaRPr>
          </a:p>
        </p:txBody>
      </p:sp>
      <p:sp>
        <p:nvSpPr>
          <p:cNvPr id="36" name="角丸四角形 35"/>
          <p:cNvSpPr/>
          <p:nvPr/>
        </p:nvSpPr>
        <p:spPr>
          <a:xfrm>
            <a:off x="4762338" y="5023227"/>
            <a:ext cx="3608241" cy="257166"/>
          </a:xfrm>
          <a:prstGeom prst="roundRect">
            <a:avLst>
              <a:gd name="adj" fmla="val 6462"/>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a:r>
              <a:rPr lang="ja-JP" altLang="en-US" sz="1026" dirty="0">
                <a:latin typeface="Meiryo UI" panose="020B0604030504040204" pitchFamily="50" charset="-128"/>
                <a:ea typeface="Meiryo UI" panose="020B0604030504040204" pitchFamily="50" charset="-128"/>
              </a:rPr>
              <a:t>区域整備計画の申請、認定（国）（予定）</a:t>
            </a:r>
            <a:endParaRPr lang="en-US" altLang="ja-JP" sz="941" dirty="0">
              <a:latin typeface="Meiryo UI" panose="020B0604030504040204" pitchFamily="50" charset="-128"/>
              <a:ea typeface="Meiryo UI" panose="020B0604030504040204" pitchFamily="50" charset="-128"/>
            </a:endParaRPr>
          </a:p>
        </p:txBody>
      </p:sp>
      <p:sp>
        <p:nvSpPr>
          <p:cNvPr id="37" name="角丸四角形 36"/>
          <p:cNvSpPr/>
          <p:nvPr/>
        </p:nvSpPr>
        <p:spPr>
          <a:xfrm>
            <a:off x="6151250" y="5350158"/>
            <a:ext cx="2214226" cy="304394"/>
          </a:xfrm>
          <a:prstGeom prst="roundRect">
            <a:avLst>
              <a:gd name="adj" fmla="val 6462"/>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a:r>
              <a:rPr lang="ja-JP" altLang="en-US" sz="1026" dirty="0" smtClean="0">
                <a:latin typeface="Meiryo UI" panose="020B0604030504040204" pitchFamily="50" charset="-128"/>
                <a:ea typeface="Meiryo UI" panose="020B0604030504040204" pitchFamily="50" charset="-128"/>
              </a:rPr>
              <a:t>事業者によるＩＲ開業（</a:t>
            </a:r>
            <a:r>
              <a:rPr lang="ja-JP" altLang="en-US" sz="1026" dirty="0">
                <a:latin typeface="Meiryo UI" panose="020B0604030504040204" pitchFamily="50" charset="-128"/>
                <a:ea typeface="Meiryo UI" panose="020B0604030504040204" pitchFamily="50" charset="-128"/>
              </a:rPr>
              <a:t>予定）</a:t>
            </a:r>
            <a:endParaRPr lang="en-US" altLang="ja-JP" sz="941" dirty="0">
              <a:latin typeface="Meiryo UI" panose="020B0604030504040204" pitchFamily="50" charset="-128"/>
              <a:ea typeface="Meiryo UI" panose="020B0604030504040204" pitchFamily="50" charset="-128"/>
            </a:endParaRPr>
          </a:p>
        </p:txBody>
      </p:sp>
      <p:sp>
        <p:nvSpPr>
          <p:cNvPr id="8" name="下矢印 7"/>
          <p:cNvSpPr/>
          <p:nvPr/>
        </p:nvSpPr>
        <p:spPr>
          <a:xfrm>
            <a:off x="3404240" y="2255873"/>
            <a:ext cx="299012" cy="200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40" name="正方形/長方形 39"/>
          <p:cNvSpPr/>
          <p:nvPr/>
        </p:nvSpPr>
        <p:spPr>
          <a:xfrm>
            <a:off x="2088582" y="2482279"/>
            <a:ext cx="3706445" cy="7981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41" name="正方形/長方形 40"/>
          <p:cNvSpPr/>
          <p:nvPr/>
        </p:nvSpPr>
        <p:spPr>
          <a:xfrm>
            <a:off x="4723786" y="4242528"/>
            <a:ext cx="3706445" cy="68221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22" name="テキスト ボックス 21"/>
          <p:cNvSpPr txBox="1"/>
          <p:nvPr/>
        </p:nvSpPr>
        <p:spPr>
          <a:xfrm>
            <a:off x="-44365" y="62097"/>
            <a:ext cx="3747617" cy="400110"/>
          </a:xfrm>
          <a:prstGeom prst="rect">
            <a:avLst/>
          </a:prstGeom>
          <a:noFill/>
        </p:spPr>
        <p:txBody>
          <a:bodyPr wrap="square" rtlCol="0">
            <a:spAutoFit/>
          </a:bodyPr>
          <a:lstStyle/>
          <a:p>
            <a:r>
              <a:rPr lang="ja-JP" altLang="en-US" sz="2000" b="1" dirty="0" smtClean="0">
                <a:solidFill>
                  <a:srgbClr val="002060"/>
                </a:solidFill>
                <a:latin typeface="Meiryo UI" panose="020B0604030504040204" pitchFamily="50" charset="-128"/>
                <a:ea typeface="Meiryo UI" panose="020B0604030504040204" pitchFamily="50" charset="-128"/>
              </a:rPr>
              <a:t>１ー⑨　</a:t>
            </a:r>
            <a:r>
              <a:rPr lang="zh-TW" altLang="en-US" sz="2000" b="1" dirty="0">
                <a:solidFill>
                  <a:srgbClr val="002060"/>
                </a:solidFill>
                <a:latin typeface="Meiryo UI" panose="020B0604030504040204" pitchFamily="50" charset="-128"/>
                <a:ea typeface="Meiryo UI" panose="020B0604030504040204" pitchFamily="50" charset="-128"/>
              </a:rPr>
              <a:t>ＩＲ</a:t>
            </a:r>
            <a:r>
              <a:rPr lang="ja-JP" altLang="en-US" sz="2000" b="1" dirty="0">
                <a:solidFill>
                  <a:srgbClr val="002060"/>
                </a:solidFill>
                <a:latin typeface="Meiryo UI" panose="020B0604030504040204" pitchFamily="50" charset="-128"/>
                <a:ea typeface="Meiryo UI" panose="020B0604030504040204" pitchFamily="50" charset="-128"/>
              </a:rPr>
              <a:t>の</a:t>
            </a:r>
            <a:r>
              <a:rPr lang="zh-TW" altLang="en-US" sz="2000" b="1" dirty="0">
                <a:solidFill>
                  <a:srgbClr val="002060"/>
                </a:solidFill>
                <a:latin typeface="Meiryo UI" panose="020B0604030504040204" pitchFamily="50" charset="-128"/>
                <a:ea typeface="Meiryo UI" panose="020B0604030504040204" pitchFamily="50" charset="-128"/>
              </a:rPr>
              <a:t>推進</a:t>
            </a:r>
            <a:r>
              <a:rPr lang="ja-JP" altLang="en-US" sz="2000" b="1" dirty="0">
                <a:solidFill>
                  <a:srgbClr val="002060"/>
                </a:solidFill>
                <a:latin typeface="Meiryo UI" panose="020B0604030504040204" pitchFamily="50" charset="-128"/>
                <a:ea typeface="Meiryo UI" panose="020B0604030504040204" pitchFamily="50" charset="-128"/>
              </a:rPr>
              <a:t>　　　　</a:t>
            </a:r>
          </a:p>
        </p:txBody>
      </p:sp>
      <p:cxnSp>
        <p:nvCxnSpPr>
          <p:cNvPr id="25" name="直線コネクタ 24"/>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8754025" y="-171400"/>
            <a:ext cx="498495" cy="60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12</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617315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578916" y="1042572"/>
          <a:ext cx="7877876" cy="4868588"/>
        </p:xfrm>
        <a:graphic>
          <a:graphicData uri="http://schemas.openxmlformats.org/drawingml/2006/table">
            <a:tbl>
              <a:tblPr firstRow="1" bandRow="1">
                <a:tableStyleId>{5C22544A-7EE6-4342-B048-85BDC9FD1C3A}</a:tableStyleId>
              </a:tblPr>
              <a:tblGrid>
                <a:gridCol w="579991">
                  <a:extLst>
                    <a:ext uri="{9D8B030D-6E8A-4147-A177-3AD203B41FA5}">
                      <a16:colId xmlns:a16="http://schemas.microsoft.com/office/drawing/2014/main" val="1134503772"/>
                    </a:ext>
                  </a:extLst>
                </a:gridCol>
                <a:gridCol w="5058199">
                  <a:extLst>
                    <a:ext uri="{9D8B030D-6E8A-4147-A177-3AD203B41FA5}">
                      <a16:colId xmlns:a16="http://schemas.microsoft.com/office/drawing/2014/main" val="2850519866"/>
                    </a:ext>
                  </a:extLst>
                </a:gridCol>
                <a:gridCol w="1173039">
                  <a:extLst>
                    <a:ext uri="{9D8B030D-6E8A-4147-A177-3AD203B41FA5}">
                      <a16:colId xmlns:a16="http://schemas.microsoft.com/office/drawing/2014/main" val="559669729"/>
                    </a:ext>
                  </a:extLst>
                </a:gridCol>
                <a:gridCol w="1066647">
                  <a:extLst>
                    <a:ext uri="{9D8B030D-6E8A-4147-A177-3AD203B41FA5}">
                      <a16:colId xmlns:a16="http://schemas.microsoft.com/office/drawing/2014/main" val="2784752084"/>
                    </a:ext>
                  </a:extLst>
                </a:gridCol>
              </a:tblGrid>
              <a:tr h="516988">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基本方針</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計画策定</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事業実施</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73563"/>
                  </a:ext>
                </a:extLst>
              </a:tr>
              <a:tr h="2175800">
                <a:tc>
                  <a:txBody>
                    <a:bodyPr/>
                    <a:lstStyle/>
                    <a:p>
                      <a:pPr algn="ctr"/>
                      <a:r>
                        <a:rPr kumimoji="1" lang="ja-JP" altLang="en-US" sz="1700" dirty="0" smtClean="0"/>
                        <a:t>府</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2175800">
                <a:tc>
                  <a:txBody>
                    <a:bodyPr/>
                    <a:lstStyle/>
                    <a:p>
                      <a:pPr algn="ctr"/>
                      <a:r>
                        <a:rPr kumimoji="1" lang="ja-JP" altLang="en-US" sz="1700" dirty="0" smtClean="0"/>
                        <a:t>市</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bl>
          </a:graphicData>
        </a:graphic>
      </p:graphicFrame>
      <p:sp>
        <p:nvSpPr>
          <p:cNvPr id="16" name="角丸四角形 15"/>
          <p:cNvSpPr/>
          <p:nvPr/>
        </p:nvSpPr>
        <p:spPr>
          <a:xfrm>
            <a:off x="4162725" y="3363560"/>
            <a:ext cx="1940869" cy="697886"/>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390997">
              <a:defRPr/>
            </a:pPr>
            <a:r>
              <a:rPr lang="ja-JP" altLang="en-US" sz="1368" b="1" dirty="0">
                <a:solidFill>
                  <a:prstClr val="white"/>
                </a:solidFill>
                <a:latin typeface="Meiryo UI" panose="020B0604030504040204" pitchFamily="50" charset="-128"/>
                <a:ea typeface="Meiryo UI" panose="020B0604030504040204" pitchFamily="50" charset="-128"/>
              </a:rPr>
              <a:t>グランドデザイン・</a:t>
            </a:r>
            <a:endParaRPr lang="en-US" altLang="ja-JP" sz="1368" b="1" dirty="0">
              <a:solidFill>
                <a:prstClr val="white"/>
              </a:solidFill>
              <a:latin typeface="Meiryo UI" panose="020B0604030504040204" pitchFamily="50" charset="-128"/>
              <a:ea typeface="Meiryo UI" panose="020B0604030504040204" pitchFamily="50" charset="-128"/>
            </a:endParaRPr>
          </a:p>
          <a:p>
            <a:pPr algn="ctr" defTabSz="390997">
              <a:defRPr/>
            </a:pPr>
            <a:r>
              <a:rPr lang="ja-JP" altLang="en-US" sz="1368" b="1" dirty="0">
                <a:solidFill>
                  <a:prstClr val="white"/>
                </a:solidFill>
                <a:latin typeface="Meiryo UI" panose="020B0604030504040204" pitchFamily="50" charset="-128"/>
                <a:ea typeface="Meiryo UI" panose="020B0604030504040204" pitchFamily="50" charset="-128"/>
              </a:rPr>
              <a:t>大阪</a:t>
            </a:r>
            <a:endParaRPr lang="en-US" altLang="ja-JP" sz="1368" b="1" dirty="0">
              <a:solidFill>
                <a:prstClr val="white"/>
              </a:solidFill>
              <a:latin typeface="Meiryo UI" panose="020B0604030504040204" pitchFamily="50" charset="-128"/>
              <a:ea typeface="Meiryo UI" panose="020B0604030504040204" pitchFamily="50" charset="-128"/>
            </a:endParaRPr>
          </a:p>
          <a:p>
            <a:pPr algn="ctr" defTabSz="390997">
              <a:defRPr/>
            </a:pPr>
            <a:r>
              <a:rPr lang="en-US" altLang="ja-JP" sz="1197" b="1" dirty="0" smtClean="0">
                <a:solidFill>
                  <a:prstClr val="white"/>
                </a:solidFill>
                <a:latin typeface="Meiryo UI" panose="020B0604030504040204" pitchFamily="50" charset="-128"/>
                <a:ea typeface="Meiryo UI" panose="020B0604030504040204" pitchFamily="50" charset="-128"/>
              </a:rPr>
              <a:t>【2012(H24).6</a:t>
            </a:r>
            <a:r>
              <a:rPr lang="ja-JP" altLang="en-US" sz="1197" b="1" dirty="0" smtClean="0">
                <a:solidFill>
                  <a:prstClr val="white"/>
                </a:solidFill>
                <a:latin typeface="Meiryo UI" panose="020B0604030504040204" pitchFamily="50" charset="-128"/>
                <a:ea typeface="Meiryo UI" panose="020B0604030504040204" pitchFamily="50" charset="-128"/>
              </a:rPr>
              <a:t>策定</a:t>
            </a:r>
            <a:r>
              <a:rPr lang="en-US" altLang="ja-JP" sz="1197" b="1" dirty="0">
                <a:solidFill>
                  <a:prstClr val="white"/>
                </a:solidFill>
                <a:latin typeface="Meiryo UI" panose="020B0604030504040204" pitchFamily="50" charset="-128"/>
                <a:ea typeface="Meiryo UI" panose="020B0604030504040204" pitchFamily="50" charset="-128"/>
              </a:rPr>
              <a:t>】</a:t>
            </a:r>
            <a:endParaRPr lang="ja-JP" altLang="en-US" sz="1197" b="1" dirty="0">
              <a:solidFill>
                <a:prstClr val="white"/>
              </a:solidFill>
              <a:latin typeface="Meiryo UI" panose="020B0604030504040204" pitchFamily="50" charset="-128"/>
              <a:ea typeface="Meiryo UI" panose="020B0604030504040204" pitchFamily="50" charset="-128"/>
            </a:endParaRPr>
          </a:p>
        </p:txBody>
      </p:sp>
      <p:sp>
        <p:nvSpPr>
          <p:cNvPr id="18" name="角丸四角形 17"/>
          <p:cNvSpPr/>
          <p:nvPr/>
        </p:nvSpPr>
        <p:spPr>
          <a:xfrm>
            <a:off x="6321845" y="2561583"/>
            <a:ext cx="2013706" cy="2369921"/>
          </a:xfrm>
          <a:prstGeom prst="roundRect">
            <a:avLst>
              <a:gd name="adj" fmla="val 10804"/>
            </a:avLst>
          </a:prstGeom>
          <a:solidFill>
            <a:schemeClr val="bg1"/>
          </a:solidFill>
          <a:ln w="254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90997">
              <a:defRPr/>
            </a:pPr>
            <a:r>
              <a:rPr lang="ja-JP" altLang="en-US" sz="1197" dirty="0" smtClean="0">
                <a:solidFill>
                  <a:prstClr val="black"/>
                </a:solidFill>
                <a:latin typeface="Meiryo UI" panose="020B0604030504040204" pitchFamily="50" charset="-128"/>
                <a:ea typeface="Meiryo UI" panose="020B0604030504040204" pitchFamily="50" charset="-128"/>
              </a:rPr>
              <a:t>　各エリア</a:t>
            </a:r>
            <a:r>
              <a:rPr lang="ja-JP" altLang="en-US" sz="1197" dirty="0">
                <a:solidFill>
                  <a:prstClr val="black"/>
                </a:solidFill>
                <a:latin typeface="Meiryo UI" panose="020B0604030504040204" pitchFamily="50" charset="-128"/>
                <a:ea typeface="Meiryo UI" panose="020B0604030504040204" pitchFamily="50" charset="-128"/>
              </a:rPr>
              <a:t>のまちづくり</a:t>
            </a:r>
            <a:r>
              <a:rPr lang="ja-JP" altLang="en-US" sz="1197" dirty="0" smtClean="0">
                <a:solidFill>
                  <a:prstClr val="black"/>
                </a:solidFill>
                <a:latin typeface="Meiryo UI" panose="020B0604030504040204" pitchFamily="50" charset="-128"/>
                <a:ea typeface="Meiryo UI" panose="020B0604030504040204" pitchFamily="50" charset="-128"/>
              </a:rPr>
              <a:t>、</a:t>
            </a:r>
            <a:endParaRPr lang="en-US" altLang="ja-JP" sz="1197" dirty="0" smtClean="0">
              <a:solidFill>
                <a:prstClr val="black"/>
              </a:solidFill>
              <a:latin typeface="Meiryo UI" panose="020B0604030504040204" pitchFamily="50" charset="-128"/>
              <a:ea typeface="Meiryo UI" panose="020B0604030504040204" pitchFamily="50" charset="-128"/>
            </a:endParaRPr>
          </a:p>
          <a:p>
            <a:pPr defTabSz="390997">
              <a:defRPr/>
            </a:pPr>
            <a:r>
              <a:rPr lang="ja-JP" altLang="en-US" sz="1197" dirty="0" smtClean="0">
                <a:solidFill>
                  <a:prstClr val="black"/>
                </a:solidFill>
                <a:latin typeface="Meiryo UI" panose="020B0604030504040204" pitchFamily="50" charset="-128"/>
                <a:ea typeface="Meiryo UI" panose="020B0604030504040204" pitchFamily="50" charset="-128"/>
              </a:rPr>
              <a:t>　インフラ</a:t>
            </a:r>
            <a:r>
              <a:rPr lang="ja-JP" altLang="en-US" sz="1197" dirty="0">
                <a:solidFill>
                  <a:prstClr val="black"/>
                </a:solidFill>
                <a:latin typeface="Meiryo UI" panose="020B0604030504040204" pitchFamily="50" charset="-128"/>
                <a:ea typeface="Meiryo UI" panose="020B0604030504040204" pitchFamily="50" charset="-128"/>
              </a:rPr>
              <a:t>の活用・整備</a:t>
            </a:r>
            <a:endParaRPr lang="en-US" altLang="ja-JP" sz="1197" dirty="0">
              <a:solidFill>
                <a:prstClr val="black"/>
              </a:solidFill>
              <a:latin typeface="Meiryo UI" panose="020B0604030504040204" pitchFamily="50" charset="-128"/>
              <a:ea typeface="Meiryo UI" panose="020B0604030504040204" pitchFamily="50" charset="-128"/>
            </a:endParaRPr>
          </a:p>
        </p:txBody>
      </p:sp>
      <p:sp>
        <p:nvSpPr>
          <p:cNvPr id="26" name="角丸四角形 25"/>
          <p:cNvSpPr/>
          <p:nvPr/>
        </p:nvSpPr>
        <p:spPr>
          <a:xfrm>
            <a:off x="3976230" y="4072788"/>
            <a:ext cx="2313858" cy="635537"/>
          </a:xfrm>
          <a:prstGeom prst="roundRect">
            <a:avLst>
              <a:gd name="adj" fmla="val 12264"/>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390997">
              <a:defRPr/>
            </a:pPr>
            <a:r>
              <a:rPr lang="en-US" altLang="ja-JP" sz="1197" b="1" dirty="0">
                <a:solidFill>
                  <a:prstClr val="black"/>
                </a:solidFill>
                <a:latin typeface="Meiryo UI" panose="020B0604030504040204" pitchFamily="50" charset="-128"/>
                <a:ea typeface="Meiryo UI" panose="020B0604030504040204" pitchFamily="50" charset="-128"/>
              </a:rPr>
              <a:t>2050</a:t>
            </a:r>
            <a:r>
              <a:rPr lang="ja-JP" altLang="en-US" sz="1197" b="1" dirty="0">
                <a:solidFill>
                  <a:prstClr val="black"/>
                </a:solidFill>
                <a:latin typeface="Meiryo UI" panose="020B0604030504040204" pitchFamily="50" charset="-128"/>
                <a:ea typeface="Meiryo UI" panose="020B0604030504040204" pitchFamily="50" charset="-128"/>
              </a:rPr>
              <a:t>年を目標とする大都市・</a:t>
            </a:r>
            <a:endParaRPr lang="en-US" altLang="ja-JP" sz="1197" b="1" dirty="0">
              <a:solidFill>
                <a:prstClr val="black"/>
              </a:solidFill>
              <a:latin typeface="Meiryo UI" panose="020B0604030504040204" pitchFamily="50" charset="-128"/>
              <a:ea typeface="Meiryo UI" panose="020B0604030504040204" pitchFamily="50" charset="-128"/>
            </a:endParaRPr>
          </a:p>
          <a:p>
            <a:pPr defTabSz="390997">
              <a:defRPr/>
            </a:pPr>
            <a:r>
              <a:rPr lang="ja-JP" altLang="en-US" sz="1197" b="1" dirty="0">
                <a:solidFill>
                  <a:prstClr val="black"/>
                </a:solidFill>
                <a:latin typeface="Meiryo UI" panose="020B0604030504040204" pitchFamily="50" charset="-128"/>
                <a:ea typeface="Meiryo UI" panose="020B0604030504040204" pitchFamily="50" charset="-128"/>
              </a:rPr>
              <a:t>大阪の都市空間の大きな方向性を示したもの</a:t>
            </a:r>
            <a:endParaRPr lang="en-US" altLang="ja-JP" sz="1197" b="1" dirty="0">
              <a:solidFill>
                <a:prstClr val="black"/>
              </a:solidFill>
              <a:latin typeface="Meiryo UI" panose="020B0604030504040204" pitchFamily="50" charset="-128"/>
              <a:ea typeface="Meiryo UI" panose="020B0604030504040204" pitchFamily="50" charset="-128"/>
            </a:endParaRPr>
          </a:p>
        </p:txBody>
      </p:sp>
      <p:sp>
        <p:nvSpPr>
          <p:cNvPr id="28" name="角丸四角形 27"/>
          <p:cNvSpPr/>
          <p:nvPr/>
        </p:nvSpPr>
        <p:spPr>
          <a:xfrm>
            <a:off x="4503180" y="1862445"/>
            <a:ext cx="1416568" cy="58526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グランドデザイン・</a:t>
            </a:r>
            <a:endParaRPr lang="en-US" altLang="ja-JP" sz="1026" dirty="0">
              <a:solidFill>
                <a:prstClr val="black"/>
              </a:solidFill>
              <a:latin typeface="Meiryo UI" panose="020B0604030504040204" pitchFamily="50" charset="-128"/>
              <a:ea typeface="Meiryo UI" panose="020B0604030504040204" pitchFamily="50" charset="-128"/>
            </a:endParaRPr>
          </a:p>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大阪都市圏</a:t>
            </a:r>
            <a:endParaRPr lang="en-US" altLang="ja-JP" sz="1026" dirty="0">
              <a:solidFill>
                <a:prstClr val="black"/>
              </a:solidFill>
              <a:latin typeface="Meiryo UI" panose="020B0604030504040204" pitchFamily="50" charset="-128"/>
              <a:ea typeface="Meiryo UI" panose="020B0604030504040204" pitchFamily="50" charset="-128"/>
            </a:endParaRPr>
          </a:p>
          <a:p>
            <a:pPr algn="ctr" defTabSz="390997">
              <a:defRPr/>
            </a:pPr>
            <a:r>
              <a:rPr lang="en-US" altLang="ja-JP" sz="684" dirty="0" smtClean="0">
                <a:solidFill>
                  <a:prstClr val="black"/>
                </a:solidFill>
                <a:latin typeface="Meiryo UI" panose="020B0604030504040204" pitchFamily="50" charset="-128"/>
                <a:ea typeface="Meiryo UI" panose="020B0604030504040204" pitchFamily="50" charset="-128"/>
              </a:rPr>
              <a:t>【2016(H28).12</a:t>
            </a:r>
            <a:r>
              <a:rPr lang="ja-JP" altLang="en-US" sz="684" dirty="0" smtClean="0">
                <a:solidFill>
                  <a:prstClr val="black"/>
                </a:solidFill>
                <a:latin typeface="Meiryo UI" panose="020B0604030504040204" pitchFamily="50" charset="-128"/>
                <a:ea typeface="Meiryo UI" panose="020B0604030504040204" pitchFamily="50" charset="-128"/>
              </a:rPr>
              <a:t>策定</a:t>
            </a:r>
            <a:r>
              <a:rPr lang="en-US" altLang="ja-JP" sz="684" dirty="0">
                <a:solidFill>
                  <a:prstClr val="black"/>
                </a:solidFill>
                <a:latin typeface="Meiryo UI" panose="020B0604030504040204" pitchFamily="50" charset="-128"/>
                <a:ea typeface="Meiryo UI" panose="020B0604030504040204" pitchFamily="50" charset="-128"/>
              </a:rPr>
              <a:t>】</a:t>
            </a:r>
            <a:endParaRPr lang="ja-JP" altLang="en-US" sz="684" dirty="0">
              <a:solidFill>
                <a:prstClr val="black"/>
              </a:solidFill>
              <a:latin typeface="Meiryo UI" panose="020B0604030504040204" pitchFamily="50" charset="-128"/>
              <a:ea typeface="Meiryo UI" panose="020B0604030504040204" pitchFamily="50" charset="-128"/>
            </a:endParaRPr>
          </a:p>
        </p:txBody>
      </p:sp>
      <p:sp>
        <p:nvSpPr>
          <p:cNvPr id="29" name="角丸四角形 28"/>
          <p:cNvSpPr/>
          <p:nvPr/>
        </p:nvSpPr>
        <p:spPr>
          <a:xfrm>
            <a:off x="4426080" y="2373975"/>
            <a:ext cx="1684679" cy="631083"/>
          </a:xfrm>
          <a:prstGeom prst="roundRect">
            <a:avLst>
              <a:gd name="adj" fmla="val 12264"/>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390997">
              <a:defRPr/>
            </a:pPr>
            <a:r>
              <a:rPr lang="en-US" altLang="ja-JP" sz="855" b="1" dirty="0">
                <a:solidFill>
                  <a:prstClr val="white">
                    <a:lumMod val="50000"/>
                  </a:prstClr>
                </a:solidFill>
                <a:latin typeface="Meiryo UI" panose="020B0604030504040204" pitchFamily="50" charset="-128"/>
                <a:ea typeface="Meiryo UI" panose="020B0604030504040204" pitchFamily="50" charset="-128"/>
              </a:rPr>
              <a:t>2050</a:t>
            </a:r>
            <a:r>
              <a:rPr lang="ja-JP" altLang="en-US" sz="855" b="1" dirty="0">
                <a:solidFill>
                  <a:prstClr val="white">
                    <a:lumMod val="50000"/>
                  </a:prstClr>
                </a:solidFill>
                <a:latin typeface="Meiryo UI" panose="020B0604030504040204" pitchFamily="50" charset="-128"/>
                <a:ea typeface="Meiryo UI" panose="020B0604030504040204" pitchFamily="50" charset="-128"/>
              </a:rPr>
              <a:t>年を目標とする府域全体の都市空間創造に向けた大きな方向性を示したもの</a:t>
            </a:r>
            <a:endParaRPr lang="en-US" altLang="ja-JP" sz="855" b="1" dirty="0">
              <a:solidFill>
                <a:prstClr val="white">
                  <a:lumMod val="50000"/>
                </a:prstClr>
              </a:solidFill>
              <a:latin typeface="Meiryo UI" panose="020B0604030504040204" pitchFamily="50" charset="-128"/>
              <a:ea typeface="Meiryo UI" panose="020B0604030504040204" pitchFamily="50" charset="-128"/>
            </a:endParaRPr>
          </a:p>
        </p:txBody>
      </p:sp>
      <p:sp>
        <p:nvSpPr>
          <p:cNvPr id="21" name="角丸四角形 20"/>
          <p:cNvSpPr/>
          <p:nvPr/>
        </p:nvSpPr>
        <p:spPr>
          <a:xfrm>
            <a:off x="1818803" y="2351548"/>
            <a:ext cx="1946341" cy="2720568"/>
          </a:xfrm>
          <a:prstGeom prst="roundRect">
            <a:avLst>
              <a:gd name="adj" fmla="val 4062"/>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defTabSz="390997">
              <a:defRPr/>
            </a:pPr>
            <a:r>
              <a:rPr lang="ja-JP" altLang="en-US" sz="1368" b="1" dirty="0">
                <a:solidFill>
                  <a:schemeClr val="tx1"/>
                </a:solidFill>
                <a:latin typeface="Meiryo UI" panose="020B0604030504040204" pitchFamily="50" charset="-128"/>
                <a:ea typeface="Meiryo UI" panose="020B0604030504040204" pitchFamily="50" charset="-128"/>
              </a:rPr>
              <a:t>府市統合本部</a:t>
            </a:r>
            <a:endParaRPr lang="en-US" altLang="ja-JP" sz="1197"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1903824" y="2688787"/>
            <a:ext cx="1770221" cy="534395"/>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390997">
              <a:defRPr/>
            </a:pPr>
            <a:r>
              <a:rPr lang="ja-JP" altLang="en-US" sz="1026" spc="-128" dirty="0">
                <a:solidFill>
                  <a:prstClr val="black"/>
                </a:solidFill>
                <a:latin typeface="Meiryo UI" panose="020B0604030504040204" pitchFamily="50" charset="-128"/>
                <a:ea typeface="Meiryo UI" panose="020B0604030504040204" pitchFamily="50" charset="-128"/>
              </a:rPr>
              <a:t>○</a:t>
            </a:r>
            <a:r>
              <a:rPr lang="en-US" altLang="ja-JP" sz="1026" spc="-128" dirty="0">
                <a:solidFill>
                  <a:prstClr val="black"/>
                </a:solidFill>
                <a:latin typeface="Meiryo UI" panose="020B0604030504040204" pitchFamily="50" charset="-128"/>
                <a:ea typeface="Meiryo UI" panose="020B0604030504040204" pitchFamily="50" charset="-128"/>
              </a:rPr>
              <a:t>H23</a:t>
            </a:r>
            <a:r>
              <a:rPr lang="ja-JP" altLang="en-US" sz="1026" spc="-128" dirty="0">
                <a:solidFill>
                  <a:prstClr val="black"/>
                </a:solidFill>
                <a:latin typeface="Meiryo UI" panose="020B0604030504040204" pitchFamily="50" charset="-128"/>
                <a:ea typeface="Meiryo UI" panose="020B0604030504040204" pitchFamily="50" charset="-128"/>
              </a:rPr>
              <a:t>要綱設置（</a:t>
            </a:r>
            <a:r>
              <a:rPr lang="en-US" altLang="ja-JP" sz="1026" spc="-128" dirty="0">
                <a:solidFill>
                  <a:prstClr val="black"/>
                </a:solidFill>
                <a:latin typeface="Meiryo UI" panose="020B0604030504040204" pitchFamily="50" charset="-128"/>
                <a:ea typeface="Meiryo UI" panose="020B0604030504040204" pitchFamily="50" charset="-128"/>
              </a:rPr>
              <a:t>H27.6 </a:t>
            </a:r>
            <a:r>
              <a:rPr lang="ja-JP" altLang="en-US" sz="1026" spc="-128" dirty="0">
                <a:solidFill>
                  <a:prstClr val="black"/>
                </a:solidFill>
                <a:latin typeface="Meiryo UI" panose="020B0604030504040204" pitchFamily="50" charset="-128"/>
                <a:ea typeface="Meiryo UI" panose="020B0604030504040204" pitchFamily="50" charset="-128"/>
              </a:rPr>
              <a:t>廃止）</a:t>
            </a:r>
            <a:endParaRPr lang="en-US" altLang="ja-JP" sz="1026" spc="-128" dirty="0">
              <a:solidFill>
                <a:prstClr val="black"/>
              </a:solidFill>
              <a:latin typeface="Meiryo UI" panose="020B0604030504040204" pitchFamily="50" charset="-128"/>
              <a:ea typeface="Meiryo UI" panose="020B0604030504040204" pitchFamily="50" charset="-128"/>
            </a:endParaRPr>
          </a:p>
          <a:p>
            <a:pPr defTabSz="390997">
              <a:defRPr/>
            </a:pPr>
            <a:r>
              <a:rPr lang="ja-JP" altLang="en-US" sz="1026" spc="-128" dirty="0">
                <a:solidFill>
                  <a:prstClr val="black"/>
                </a:solidFill>
                <a:latin typeface="Meiryo UI" panose="020B0604030504040204" pitchFamily="50" charset="-128"/>
                <a:ea typeface="Meiryo UI" panose="020B0604030504040204" pitchFamily="50" charset="-128"/>
              </a:rPr>
              <a:t>○組織</a:t>
            </a:r>
            <a:endParaRPr lang="en-US" altLang="ja-JP" sz="1026" spc="-128" dirty="0">
              <a:solidFill>
                <a:prstClr val="black"/>
              </a:solidFill>
              <a:latin typeface="Meiryo UI" panose="020B0604030504040204" pitchFamily="50" charset="-128"/>
              <a:ea typeface="Meiryo UI" panose="020B0604030504040204" pitchFamily="50" charset="-128"/>
            </a:endParaRPr>
          </a:p>
          <a:p>
            <a:pPr defTabSz="390997">
              <a:defRPr/>
            </a:pPr>
            <a:r>
              <a:rPr lang="ja-JP" altLang="en-US" sz="1026" spc="-128" dirty="0">
                <a:solidFill>
                  <a:prstClr val="black"/>
                </a:solidFill>
                <a:latin typeface="Meiryo UI" panose="020B0604030504040204" pitchFamily="50" charset="-128"/>
                <a:ea typeface="Meiryo UI" panose="020B0604030504040204" pitchFamily="50" charset="-128"/>
              </a:rPr>
              <a:t>　知事、市長、副知事、副市長他</a:t>
            </a:r>
          </a:p>
        </p:txBody>
      </p:sp>
      <p:sp>
        <p:nvSpPr>
          <p:cNvPr id="23" name="角丸四角形 22"/>
          <p:cNvSpPr/>
          <p:nvPr/>
        </p:nvSpPr>
        <p:spPr>
          <a:xfrm>
            <a:off x="2011417" y="3447517"/>
            <a:ext cx="1536389" cy="643333"/>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390997">
              <a:defRPr/>
            </a:pPr>
            <a:r>
              <a:rPr lang="ja-JP" altLang="en-US" sz="1368" b="1" dirty="0">
                <a:solidFill>
                  <a:schemeClr val="bg1"/>
                </a:solidFill>
                <a:latin typeface="Meiryo UI" panose="020B0604030504040204" pitchFamily="50" charset="-128"/>
                <a:ea typeface="Meiryo UI" panose="020B0604030504040204" pitchFamily="50" charset="-128"/>
              </a:rPr>
              <a:t>グランドデザイン・大阪（案）</a:t>
            </a:r>
            <a:endParaRPr lang="ja-JP" altLang="en-US" sz="1197" b="1" dirty="0">
              <a:solidFill>
                <a:schemeClr val="bg1"/>
              </a:solidFill>
              <a:latin typeface="Meiryo UI" panose="020B0604030504040204" pitchFamily="50" charset="-128"/>
              <a:ea typeface="Meiryo UI" panose="020B0604030504040204" pitchFamily="50" charset="-128"/>
            </a:endParaRPr>
          </a:p>
        </p:txBody>
      </p:sp>
      <p:sp>
        <p:nvSpPr>
          <p:cNvPr id="24" name="右矢印 23"/>
          <p:cNvSpPr/>
          <p:nvPr/>
        </p:nvSpPr>
        <p:spPr>
          <a:xfrm>
            <a:off x="3836884" y="3546931"/>
            <a:ext cx="293790" cy="374169"/>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srgbClr val="FF0000"/>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040222" y="4750785"/>
            <a:ext cx="2063372" cy="1078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390997">
              <a:defRPr/>
            </a:pPr>
            <a:r>
              <a:rPr lang="ja-JP" altLang="en-US" sz="1026" spc="-128" dirty="0">
                <a:solidFill>
                  <a:prstClr val="black"/>
                </a:solidFill>
                <a:latin typeface="Meiryo UI" panose="020B0604030504040204" pitchFamily="50" charset="-128"/>
                <a:ea typeface="Meiryo UI" panose="020B0604030504040204" pitchFamily="50" charset="-128"/>
              </a:rPr>
              <a:t>・大都市 大阪の将来像</a:t>
            </a:r>
            <a:endParaRPr lang="en-US" altLang="ja-JP" sz="1026" spc="-128" dirty="0">
              <a:solidFill>
                <a:prstClr val="black"/>
              </a:solidFill>
              <a:latin typeface="Meiryo UI" panose="020B0604030504040204" pitchFamily="50" charset="-128"/>
              <a:ea typeface="Meiryo UI" panose="020B0604030504040204" pitchFamily="50" charset="-128"/>
            </a:endParaRPr>
          </a:p>
          <a:p>
            <a:pPr defTabSz="390997">
              <a:defRPr/>
            </a:pPr>
            <a:r>
              <a:rPr lang="ja-JP" altLang="en-US" sz="1026" spc="-128" dirty="0" smtClean="0">
                <a:solidFill>
                  <a:prstClr val="black"/>
                </a:solidFill>
                <a:latin typeface="Meiryo UI" panose="020B0604030504040204" pitchFamily="50" charset="-128"/>
                <a:ea typeface="Meiryo UI" panose="020B0604030504040204" pitchFamily="50" charset="-128"/>
              </a:rPr>
              <a:t>・各エリア</a:t>
            </a:r>
            <a:r>
              <a:rPr lang="ja-JP" altLang="en-US" sz="1026" spc="-128" dirty="0">
                <a:solidFill>
                  <a:prstClr val="black"/>
                </a:solidFill>
                <a:latin typeface="Meiryo UI" panose="020B0604030504040204" pitchFamily="50" charset="-128"/>
                <a:ea typeface="Meiryo UI" panose="020B0604030504040204" pitchFamily="50" charset="-128"/>
              </a:rPr>
              <a:t>のポテンシャルと取組み</a:t>
            </a:r>
            <a:endParaRPr lang="en-US" altLang="ja-JP" sz="1026" spc="-128" dirty="0">
              <a:solidFill>
                <a:prstClr val="black"/>
              </a:solidFill>
              <a:latin typeface="Meiryo UI" panose="020B0604030504040204" pitchFamily="50" charset="-128"/>
              <a:ea typeface="Meiryo UI" panose="020B0604030504040204" pitchFamily="50" charset="-128"/>
            </a:endParaRPr>
          </a:p>
          <a:p>
            <a:pPr defTabSz="390997">
              <a:defRPr/>
            </a:pPr>
            <a:r>
              <a:rPr lang="ja-JP" altLang="en-US" sz="1026" spc="-128" dirty="0">
                <a:solidFill>
                  <a:prstClr val="black"/>
                </a:solidFill>
                <a:latin typeface="Meiryo UI" panose="020B0604030504040204" pitchFamily="50" charset="-128"/>
                <a:ea typeface="Meiryo UI" panose="020B0604030504040204" pitchFamily="50" charset="-128"/>
              </a:rPr>
              <a:t>・インフラ活用・整備　など</a:t>
            </a:r>
          </a:p>
        </p:txBody>
      </p:sp>
      <p:sp>
        <p:nvSpPr>
          <p:cNvPr id="32" name="テキスト ボックス 31"/>
          <p:cNvSpPr txBox="1"/>
          <p:nvPr/>
        </p:nvSpPr>
        <p:spPr>
          <a:xfrm>
            <a:off x="25726" y="121212"/>
            <a:ext cx="4400354" cy="400110"/>
          </a:xfrm>
          <a:prstGeom prst="rect">
            <a:avLst/>
          </a:prstGeom>
          <a:noFill/>
        </p:spPr>
        <p:txBody>
          <a:bodyPr wrap="square" rtlCol="0">
            <a:spAutoFit/>
          </a:bodyPr>
          <a:lstStyle/>
          <a:p>
            <a:pPr defTabSz="390997">
              <a:defRPr/>
            </a:pPr>
            <a:r>
              <a:rPr lang="ja-JP" altLang="en-US" sz="2000" b="1" dirty="0" smtClean="0">
                <a:solidFill>
                  <a:srgbClr val="002060"/>
                </a:solidFill>
                <a:latin typeface="Meiryo UI" panose="020B0604030504040204" pitchFamily="50" charset="-128"/>
                <a:ea typeface="Meiryo UI" panose="020B0604030504040204" pitchFamily="50" charset="-128"/>
              </a:rPr>
              <a:t>２－①　グランドデザイン</a:t>
            </a:r>
            <a:r>
              <a:rPr lang="ja-JP" altLang="en-US" sz="2000" b="1" dirty="0">
                <a:solidFill>
                  <a:srgbClr val="002060"/>
                </a:solidFill>
                <a:latin typeface="Meiryo UI" panose="020B0604030504040204" pitchFamily="50" charset="-128"/>
                <a:ea typeface="Meiryo UI" panose="020B0604030504040204" pitchFamily="50" charset="-128"/>
              </a:rPr>
              <a:t>・大阪　　　　　　　　　　　　　　　</a:t>
            </a:r>
          </a:p>
        </p:txBody>
      </p:sp>
      <p:cxnSp>
        <p:nvCxnSpPr>
          <p:cNvPr id="33" name="直線コネクタ 32"/>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8748464" y="6430104"/>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13</a:t>
            </a:r>
            <a:endParaRPr kumimoji="1" lang="ja-JP" altLang="en-US" sz="2000" b="1" dirty="0">
              <a:solidFill>
                <a:srgbClr val="002060"/>
              </a:solidFill>
              <a:latin typeface="+mn-ea"/>
            </a:endParaRPr>
          </a:p>
        </p:txBody>
      </p:sp>
      <p:sp>
        <p:nvSpPr>
          <p:cNvPr id="17" name="角丸四角形 16"/>
          <p:cNvSpPr/>
          <p:nvPr/>
        </p:nvSpPr>
        <p:spPr>
          <a:xfrm>
            <a:off x="1302655" y="2535749"/>
            <a:ext cx="362865" cy="2369584"/>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lang="ja-JP" altLang="en-US" sz="1368" b="1" dirty="0">
                <a:solidFill>
                  <a:schemeClr val="bg1"/>
                </a:solidFill>
                <a:latin typeface="Meiryo UI" panose="020B0604030504040204" pitchFamily="50" charset="-128"/>
                <a:ea typeface="Meiryo UI" panose="020B0604030504040204" pitchFamily="50" charset="-128"/>
              </a:rPr>
              <a:t>大阪の成長戦略</a:t>
            </a:r>
          </a:p>
        </p:txBody>
      </p:sp>
    </p:spTree>
    <p:extLst>
      <p:ext uri="{BB962C8B-B14F-4D97-AF65-F5344CB8AC3E}">
        <p14:creationId xmlns:p14="http://schemas.microsoft.com/office/powerpoint/2010/main" val="1436387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967640723"/>
              </p:ext>
            </p:extLst>
          </p:nvPr>
        </p:nvGraphicFramePr>
        <p:xfrm>
          <a:off x="578916" y="1042572"/>
          <a:ext cx="7758682" cy="4984629"/>
        </p:xfrm>
        <a:graphic>
          <a:graphicData uri="http://schemas.openxmlformats.org/drawingml/2006/table">
            <a:tbl>
              <a:tblPr firstRow="1" bandRow="1">
                <a:tableStyleId>{5C22544A-7EE6-4342-B048-85BDC9FD1C3A}</a:tableStyleId>
              </a:tblPr>
              <a:tblGrid>
                <a:gridCol w="536700">
                  <a:extLst>
                    <a:ext uri="{9D8B030D-6E8A-4147-A177-3AD203B41FA5}">
                      <a16:colId xmlns:a16="http://schemas.microsoft.com/office/drawing/2014/main" val="1134503772"/>
                    </a:ext>
                  </a:extLst>
                </a:gridCol>
                <a:gridCol w="4554071">
                  <a:extLst>
                    <a:ext uri="{9D8B030D-6E8A-4147-A177-3AD203B41FA5}">
                      <a16:colId xmlns:a16="http://schemas.microsoft.com/office/drawing/2014/main" val="2850519866"/>
                    </a:ext>
                  </a:extLst>
                </a:gridCol>
                <a:gridCol w="1498883">
                  <a:extLst>
                    <a:ext uri="{9D8B030D-6E8A-4147-A177-3AD203B41FA5}">
                      <a16:colId xmlns:a16="http://schemas.microsoft.com/office/drawing/2014/main" val="559669729"/>
                    </a:ext>
                  </a:extLst>
                </a:gridCol>
                <a:gridCol w="1169028">
                  <a:extLst>
                    <a:ext uri="{9D8B030D-6E8A-4147-A177-3AD203B41FA5}">
                      <a16:colId xmlns:a16="http://schemas.microsoft.com/office/drawing/2014/main" val="2784752084"/>
                    </a:ext>
                  </a:extLst>
                </a:gridCol>
              </a:tblGrid>
              <a:tr h="346879">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基本方針</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計画策定</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事業実施</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73563"/>
                  </a:ext>
                </a:extLst>
              </a:tr>
              <a:tr h="1739082">
                <a:tc>
                  <a:txBody>
                    <a:bodyPr/>
                    <a:lstStyle/>
                    <a:p>
                      <a:pPr algn="ctr"/>
                      <a:r>
                        <a:rPr kumimoji="1" lang="ja-JP" altLang="en-US" sz="1700" dirty="0" smtClean="0"/>
                        <a:t>府</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2005847">
                <a:tc>
                  <a:txBody>
                    <a:bodyPr/>
                    <a:lstStyle/>
                    <a:p>
                      <a:pPr algn="ctr"/>
                      <a:r>
                        <a:rPr kumimoji="1" lang="ja-JP" altLang="en-US" sz="1700" dirty="0" smtClean="0"/>
                        <a:t>市</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r h="892821">
                <a:tc>
                  <a:txBody>
                    <a:bodyPr/>
                    <a:lstStyle/>
                    <a:p>
                      <a:pPr algn="ctr"/>
                      <a:r>
                        <a:rPr kumimoji="1" lang="ja-JP" altLang="en-US" sz="1700" dirty="0" smtClean="0"/>
                        <a:t>国</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9446597"/>
                  </a:ext>
                </a:extLst>
              </a:tr>
            </a:tbl>
          </a:graphicData>
        </a:graphic>
      </p:graphicFrame>
      <p:sp>
        <p:nvSpPr>
          <p:cNvPr id="43" name="角丸四角形 42"/>
          <p:cNvSpPr/>
          <p:nvPr/>
        </p:nvSpPr>
        <p:spPr>
          <a:xfrm>
            <a:off x="3948770" y="1682744"/>
            <a:ext cx="479343" cy="3406288"/>
          </a:xfrm>
          <a:prstGeom prst="roundRect">
            <a:avLst>
              <a:gd name="adj" fmla="val 8154"/>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府市統合本部</a:t>
            </a:r>
          </a:p>
        </p:txBody>
      </p:sp>
      <p:sp>
        <p:nvSpPr>
          <p:cNvPr id="3" name="角丸四角形 2"/>
          <p:cNvSpPr/>
          <p:nvPr/>
        </p:nvSpPr>
        <p:spPr>
          <a:xfrm>
            <a:off x="5792396" y="3242706"/>
            <a:ext cx="1221888" cy="1795317"/>
          </a:xfrm>
          <a:prstGeom prst="roundRect">
            <a:avLst>
              <a:gd name="adj" fmla="val 85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19" name="角丸四角形 18"/>
          <p:cNvSpPr/>
          <p:nvPr/>
        </p:nvSpPr>
        <p:spPr>
          <a:xfrm>
            <a:off x="6291975" y="3555187"/>
            <a:ext cx="233128" cy="1313954"/>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dirty="0">
                <a:solidFill>
                  <a:prstClr val="white"/>
                </a:solidFill>
                <a:latin typeface="Meiryo UI" panose="020B0604030504040204" pitchFamily="50" charset="-128"/>
                <a:ea typeface="Meiryo UI" panose="020B0604030504040204" pitchFamily="50" charset="-128"/>
              </a:rPr>
              <a:t>都市計画審議会</a:t>
            </a:r>
          </a:p>
        </p:txBody>
      </p:sp>
      <p:sp>
        <p:nvSpPr>
          <p:cNvPr id="21" name="角丸四角形 20"/>
          <p:cNvSpPr/>
          <p:nvPr/>
        </p:nvSpPr>
        <p:spPr>
          <a:xfrm>
            <a:off x="1340525" y="2136079"/>
            <a:ext cx="392750" cy="2208972"/>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グランドデザイン・大阪</a:t>
            </a:r>
            <a:endParaRPr lang="en-US" altLang="ja-JP" sz="1026" b="1" dirty="0">
              <a:solidFill>
                <a:prstClr val="white"/>
              </a:solidFill>
              <a:latin typeface="Meiryo UI" panose="020B0604030504040204" pitchFamily="50" charset="-128"/>
              <a:ea typeface="Meiryo UI" panose="020B0604030504040204" pitchFamily="50" charset="-128"/>
            </a:endParaRPr>
          </a:p>
          <a:p>
            <a:pPr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大阪の成長戦略</a:t>
            </a:r>
            <a:endParaRPr lang="en-US" altLang="ja-JP" sz="1026" b="1" dirty="0">
              <a:solidFill>
                <a:prstClr val="white"/>
              </a:solidFill>
              <a:latin typeface="Meiryo UI" panose="020B0604030504040204" pitchFamily="50" charset="-128"/>
              <a:ea typeface="Meiryo UI" panose="020B0604030504040204" pitchFamily="50" charset="-128"/>
            </a:endParaRPr>
          </a:p>
        </p:txBody>
      </p:sp>
      <p:sp>
        <p:nvSpPr>
          <p:cNvPr id="40" name="角丸四角形 39"/>
          <p:cNvSpPr/>
          <p:nvPr/>
        </p:nvSpPr>
        <p:spPr>
          <a:xfrm>
            <a:off x="5844864" y="3561826"/>
            <a:ext cx="253012" cy="1313954"/>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dirty="0">
                <a:solidFill>
                  <a:prstClr val="white"/>
                </a:solidFill>
                <a:latin typeface="Meiryo UI" panose="020B0604030504040204" pitchFamily="50" charset="-128"/>
                <a:ea typeface="Meiryo UI" panose="020B0604030504040204" pitchFamily="50" charset="-128"/>
              </a:rPr>
              <a:t>原案・案の策定</a:t>
            </a:r>
          </a:p>
        </p:txBody>
      </p:sp>
      <p:sp>
        <p:nvSpPr>
          <p:cNvPr id="42" name="角丸四角形 41"/>
          <p:cNvSpPr/>
          <p:nvPr/>
        </p:nvSpPr>
        <p:spPr>
          <a:xfrm>
            <a:off x="6724887" y="3561826"/>
            <a:ext cx="239583" cy="1313954"/>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都市計画決定</a:t>
            </a:r>
          </a:p>
        </p:txBody>
      </p:sp>
      <p:sp>
        <p:nvSpPr>
          <p:cNvPr id="35" name="角丸四角形 34"/>
          <p:cNvSpPr/>
          <p:nvPr/>
        </p:nvSpPr>
        <p:spPr>
          <a:xfrm>
            <a:off x="5731957" y="1822483"/>
            <a:ext cx="1369150" cy="4013228"/>
          </a:xfrm>
          <a:prstGeom prst="roundRect">
            <a:avLst>
              <a:gd name="adj" fmla="val 8576"/>
            </a:avLst>
          </a:prstGeom>
          <a:no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5758442" y="1631735"/>
            <a:ext cx="1757487" cy="324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390997">
              <a:defRPr/>
            </a:pPr>
            <a:r>
              <a:rPr lang="ja-JP" altLang="en-US" sz="941" spc="-128" dirty="0">
                <a:solidFill>
                  <a:prstClr val="black"/>
                </a:solidFill>
                <a:latin typeface="Meiryo UI" panose="020B0604030504040204" pitchFamily="50" charset="-128"/>
                <a:ea typeface="Meiryo UI" panose="020B0604030504040204" pitchFamily="50" charset="-128"/>
              </a:rPr>
              <a:t>都市計画法に基づく手続き</a:t>
            </a:r>
          </a:p>
        </p:txBody>
      </p:sp>
      <p:sp>
        <p:nvSpPr>
          <p:cNvPr id="46" name="右矢印 45"/>
          <p:cNvSpPr/>
          <p:nvPr/>
        </p:nvSpPr>
        <p:spPr>
          <a:xfrm>
            <a:off x="5552927" y="3023621"/>
            <a:ext cx="212904" cy="238063"/>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49" name="右矢印 48"/>
          <p:cNvSpPr/>
          <p:nvPr/>
        </p:nvSpPr>
        <p:spPr>
          <a:xfrm>
            <a:off x="6571826" y="3984572"/>
            <a:ext cx="117955" cy="292997"/>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51" name="角丸四角形 50"/>
          <p:cNvSpPr/>
          <p:nvPr/>
        </p:nvSpPr>
        <p:spPr>
          <a:xfrm>
            <a:off x="4689028" y="2848867"/>
            <a:ext cx="841491" cy="872583"/>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941" b="1" dirty="0">
                <a:solidFill>
                  <a:prstClr val="white"/>
                </a:solidFill>
                <a:latin typeface="Meiryo UI" panose="020B0604030504040204" pitchFamily="50" charset="-128"/>
                <a:ea typeface="Meiryo UI" panose="020B0604030504040204" pitchFamily="50" charset="-128"/>
              </a:rPr>
              <a:t>事業</a:t>
            </a:r>
            <a:endParaRPr lang="en-US" altLang="ja-JP" sz="941" b="1" dirty="0">
              <a:solidFill>
                <a:prstClr val="white"/>
              </a:solidFill>
              <a:latin typeface="Meiryo UI" panose="020B0604030504040204" pitchFamily="50" charset="-128"/>
              <a:ea typeface="Meiryo UI" panose="020B0604030504040204" pitchFamily="50" charset="-128"/>
            </a:endParaRPr>
          </a:p>
          <a:p>
            <a:pPr algn="ctr" defTabSz="390997">
              <a:defRPr/>
            </a:pPr>
            <a:r>
              <a:rPr lang="ja-JP" altLang="en-US" sz="941" b="1" dirty="0">
                <a:solidFill>
                  <a:prstClr val="white"/>
                </a:solidFill>
                <a:latin typeface="Meiryo UI" panose="020B0604030504040204" pitchFamily="50" charset="-128"/>
                <a:ea typeface="Meiryo UI" panose="020B0604030504040204" pitchFamily="50" charset="-128"/>
              </a:rPr>
              <a:t>スキームの決定</a:t>
            </a:r>
          </a:p>
        </p:txBody>
      </p:sp>
      <p:sp>
        <p:nvSpPr>
          <p:cNvPr id="52" name="右矢印 51"/>
          <p:cNvSpPr/>
          <p:nvPr/>
        </p:nvSpPr>
        <p:spPr>
          <a:xfrm>
            <a:off x="4477544" y="3023621"/>
            <a:ext cx="151115" cy="257133"/>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4461063" y="3711898"/>
            <a:ext cx="1237945" cy="623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3312" indent="-73312" defTabSz="390997">
              <a:defRPr/>
            </a:pPr>
            <a:r>
              <a:rPr lang="ja-JP" altLang="en-US" sz="1026" spc="-128" dirty="0">
                <a:solidFill>
                  <a:prstClr val="black"/>
                </a:solidFill>
                <a:latin typeface="Meiryo UI" panose="020B0604030504040204" pitchFamily="50" charset="-128"/>
                <a:ea typeface="Meiryo UI" panose="020B0604030504040204" pitchFamily="50" charset="-128"/>
              </a:rPr>
              <a:t>・</a:t>
            </a:r>
            <a:r>
              <a:rPr lang="ja-JP" altLang="en-US" sz="1000" spc="-128" dirty="0">
                <a:solidFill>
                  <a:prstClr val="black"/>
                </a:solidFill>
                <a:latin typeface="Meiryo UI" panose="020B0604030504040204" pitchFamily="50" charset="-128"/>
                <a:ea typeface="Meiryo UI" panose="020B0604030504040204" pitchFamily="50" charset="-128"/>
              </a:rPr>
              <a:t>公共インフラ（区画整理、公園、新駅）の費用負担割合の決定</a:t>
            </a:r>
          </a:p>
        </p:txBody>
      </p:sp>
      <p:sp>
        <p:nvSpPr>
          <p:cNvPr id="55" name="角丸四角形 54"/>
          <p:cNvSpPr/>
          <p:nvPr/>
        </p:nvSpPr>
        <p:spPr>
          <a:xfrm>
            <a:off x="4752170" y="1895284"/>
            <a:ext cx="778349" cy="548653"/>
          </a:xfrm>
          <a:prstGeom prst="roundRect">
            <a:avLst>
              <a:gd name="adj" fmla="val 8154"/>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大阪府</a:t>
            </a:r>
            <a:endParaRPr lang="en-US" altLang="ja-JP" sz="1026" dirty="0">
              <a:solidFill>
                <a:prstClr val="black"/>
              </a:solidFill>
              <a:latin typeface="Meiryo UI" panose="020B0604030504040204" pitchFamily="50" charset="-128"/>
              <a:ea typeface="Meiryo UI" panose="020B0604030504040204" pitchFamily="50" charset="-128"/>
            </a:endParaRPr>
          </a:p>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戦略本部会議</a:t>
            </a:r>
          </a:p>
        </p:txBody>
      </p:sp>
      <p:sp>
        <p:nvSpPr>
          <p:cNvPr id="56" name="角丸四角形 55"/>
          <p:cNvSpPr/>
          <p:nvPr/>
        </p:nvSpPr>
        <p:spPr>
          <a:xfrm>
            <a:off x="4752170" y="4585242"/>
            <a:ext cx="798656" cy="491722"/>
          </a:xfrm>
          <a:prstGeom prst="roundRect">
            <a:avLst>
              <a:gd name="adj" fmla="val 11456"/>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大阪市</a:t>
            </a:r>
            <a:endParaRPr lang="en-US" altLang="ja-JP" sz="1026" dirty="0">
              <a:solidFill>
                <a:prstClr val="black"/>
              </a:solidFill>
              <a:latin typeface="Meiryo UI" panose="020B0604030504040204" pitchFamily="50" charset="-128"/>
              <a:ea typeface="Meiryo UI" panose="020B0604030504040204" pitchFamily="50" charset="-128"/>
            </a:endParaRPr>
          </a:p>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戦略会議</a:t>
            </a:r>
          </a:p>
        </p:txBody>
      </p:sp>
      <p:sp>
        <p:nvSpPr>
          <p:cNvPr id="57" name="右矢印 56"/>
          <p:cNvSpPr/>
          <p:nvPr/>
        </p:nvSpPr>
        <p:spPr>
          <a:xfrm rot="5400000">
            <a:off x="4980864" y="2550607"/>
            <a:ext cx="293926" cy="200418"/>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58" name="右矢印 57"/>
          <p:cNvSpPr/>
          <p:nvPr/>
        </p:nvSpPr>
        <p:spPr>
          <a:xfrm rot="16200000" flipV="1">
            <a:off x="4984750" y="4290301"/>
            <a:ext cx="293926" cy="200418"/>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41" name="右矢印 40"/>
          <p:cNvSpPr/>
          <p:nvPr/>
        </p:nvSpPr>
        <p:spPr>
          <a:xfrm>
            <a:off x="6147691" y="3984572"/>
            <a:ext cx="117955" cy="292997"/>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62" name="角丸四角形 61"/>
          <p:cNvSpPr/>
          <p:nvPr/>
        </p:nvSpPr>
        <p:spPr>
          <a:xfrm>
            <a:off x="4019232" y="2333531"/>
            <a:ext cx="357251" cy="2424280"/>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941" b="1" dirty="0">
                <a:solidFill>
                  <a:prstClr val="white"/>
                </a:solidFill>
                <a:latin typeface="Meiryo UI" panose="020B0604030504040204" pitchFamily="50" charset="-128"/>
                <a:ea typeface="Meiryo UI" panose="020B0604030504040204" pitchFamily="50" charset="-128"/>
              </a:rPr>
              <a:t>先行的に取組む広域的事業として位置づけ</a:t>
            </a:r>
            <a:endParaRPr lang="ja-JP" altLang="en-US" sz="855" b="1" dirty="0">
              <a:solidFill>
                <a:prstClr val="white"/>
              </a:solidFill>
              <a:latin typeface="Meiryo UI" panose="020B0604030504040204" pitchFamily="50" charset="-128"/>
              <a:ea typeface="Meiryo UI" panose="020B0604030504040204" pitchFamily="50" charset="-128"/>
            </a:endParaRPr>
          </a:p>
        </p:txBody>
      </p:sp>
      <p:sp>
        <p:nvSpPr>
          <p:cNvPr id="65" name="右矢印 64"/>
          <p:cNvSpPr/>
          <p:nvPr/>
        </p:nvSpPr>
        <p:spPr>
          <a:xfrm>
            <a:off x="7104242" y="3023621"/>
            <a:ext cx="212904" cy="238063"/>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66" name="角丸四角形 65"/>
          <p:cNvSpPr/>
          <p:nvPr/>
        </p:nvSpPr>
        <p:spPr>
          <a:xfrm>
            <a:off x="5919507" y="5527125"/>
            <a:ext cx="1014807" cy="231497"/>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国土交通大臣</a:t>
            </a:r>
          </a:p>
        </p:txBody>
      </p:sp>
      <p:sp>
        <p:nvSpPr>
          <p:cNvPr id="67" name="角丸四角形 66"/>
          <p:cNvSpPr/>
          <p:nvPr/>
        </p:nvSpPr>
        <p:spPr>
          <a:xfrm>
            <a:off x="6061639" y="2569949"/>
            <a:ext cx="733614" cy="20885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府知事</a:t>
            </a:r>
          </a:p>
        </p:txBody>
      </p:sp>
      <p:sp>
        <p:nvSpPr>
          <p:cNvPr id="68" name="角丸四角形 67"/>
          <p:cNvSpPr/>
          <p:nvPr/>
        </p:nvSpPr>
        <p:spPr>
          <a:xfrm>
            <a:off x="6356618" y="5092559"/>
            <a:ext cx="653886" cy="49388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同意</a:t>
            </a:r>
            <a:r>
              <a:rPr lang="en-US" altLang="ja-JP" sz="1026" dirty="0">
                <a:solidFill>
                  <a:prstClr val="black"/>
                </a:solidFill>
                <a:latin typeface="Meiryo UI" panose="020B0604030504040204" pitchFamily="50" charset="-128"/>
                <a:ea typeface="Meiryo UI" panose="020B0604030504040204" pitchFamily="50" charset="-128"/>
              </a:rPr>
              <a:t>※</a:t>
            </a:r>
            <a:endParaRPr lang="ja-JP" altLang="en-US" sz="1026" dirty="0">
              <a:solidFill>
                <a:prstClr val="black"/>
              </a:solidFill>
              <a:latin typeface="Meiryo UI" panose="020B0604030504040204" pitchFamily="50" charset="-128"/>
              <a:ea typeface="Meiryo UI" panose="020B0604030504040204" pitchFamily="50" charset="-128"/>
            </a:endParaRPr>
          </a:p>
        </p:txBody>
      </p:sp>
      <p:cxnSp>
        <p:nvCxnSpPr>
          <p:cNvPr id="69" name="直線矢印コネクタ 68"/>
          <p:cNvCxnSpPr/>
          <p:nvPr/>
        </p:nvCxnSpPr>
        <p:spPr>
          <a:xfrm flipV="1">
            <a:off x="6431686" y="2786330"/>
            <a:ext cx="0" cy="43874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6431686" y="5025956"/>
            <a:ext cx="0" cy="501169"/>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角丸四角形 70"/>
          <p:cNvSpPr/>
          <p:nvPr/>
        </p:nvSpPr>
        <p:spPr>
          <a:xfrm>
            <a:off x="6356619" y="2800468"/>
            <a:ext cx="657665" cy="33786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意見</a:t>
            </a:r>
            <a:r>
              <a:rPr lang="en-US" altLang="ja-JP" sz="1026" dirty="0">
                <a:solidFill>
                  <a:prstClr val="black"/>
                </a:solidFill>
                <a:latin typeface="Meiryo UI" panose="020B0604030504040204" pitchFamily="50" charset="-128"/>
                <a:ea typeface="Meiryo UI" panose="020B0604030504040204" pitchFamily="50" charset="-128"/>
              </a:rPr>
              <a:t>※</a:t>
            </a:r>
            <a:endParaRPr lang="ja-JP" altLang="en-US" sz="1026" dirty="0">
              <a:solidFill>
                <a:prstClr val="black"/>
              </a:solidFill>
              <a:latin typeface="Meiryo UI" panose="020B0604030504040204" pitchFamily="50" charset="-128"/>
              <a:ea typeface="Meiryo UI" panose="020B0604030504040204" pitchFamily="50" charset="-128"/>
            </a:endParaRPr>
          </a:p>
        </p:txBody>
      </p:sp>
      <p:sp>
        <p:nvSpPr>
          <p:cNvPr id="63" name="角丸四角形 62"/>
          <p:cNvSpPr/>
          <p:nvPr/>
        </p:nvSpPr>
        <p:spPr>
          <a:xfrm>
            <a:off x="1219954" y="5236704"/>
            <a:ext cx="656299" cy="718579"/>
          </a:xfrm>
          <a:prstGeom prst="roundRect">
            <a:avLst>
              <a:gd name="adj" fmla="val 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855" dirty="0">
                <a:solidFill>
                  <a:prstClr val="black"/>
                </a:solidFill>
                <a:latin typeface="Meiryo UI" panose="020B0604030504040204" pitchFamily="50" charset="-128"/>
                <a:ea typeface="Meiryo UI" panose="020B0604030504040204" pitchFamily="50" charset="-128"/>
              </a:rPr>
              <a:t>都市再生緊急整備地域</a:t>
            </a:r>
            <a:r>
              <a:rPr lang="ja-JP" altLang="en-US" sz="855" dirty="0" smtClean="0">
                <a:solidFill>
                  <a:prstClr val="black"/>
                </a:solidFill>
                <a:latin typeface="Meiryo UI" panose="020B0604030504040204" pitchFamily="50" charset="-128"/>
                <a:ea typeface="Meiryo UI" panose="020B0604030504040204" pitchFamily="50" charset="-128"/>
              </a:rPr>
              <a:t>の</a:t>
            </a:r>
            <a:endParaRPr lang="en-US" altLang="ja-JP" sz="855" dirty="0" smtClean="0">
              <a:solidFill>
                <a:prstClr val="black"/>
              </a:solidFill>
              <a:latin typeface="Meiryo UI" panose="020B0604030504040204" pitchFamily="50" charset="-128"/>
              <a:ea typeface="Meiryo UI" panose="020B0604030504040204" pitchFamily="50" charset="-128"/>
            </a:endParaRPr>
          </a:p>
          <a:p>
            <a:pPr algn="ctr" defTabSz="390997">
              <a:defRPr/>
            </a:pPr>
            <a:r>
              <a:rPr lang="ja-JP" altLang="en-US" sz="855" dirty="0" smtClean="0">
                <a:solidFill>
                  <a:prstClr val="black"/>
                </a:solidFill>
                <a:latin typeface="Meiryo UI" panose="020B0604030504040204" pitchFamily="50" charset="-128"/>
                <a:ea typeface="Meiryo UI" panose="020B0604030504040204" pitchFamily="50" charset="-128"/>
              </a:rPr>
              <a:t>指定</a:t>
            </a:r>
            <a:endParaRPr lang="ja-JP" altLang="en-US" sz="855" dirty="0">
              <a:solidFill>
                <a:prstClr val="black"/>
              </a:solidFill>
              <a:latin typeface="Meiryo UI" panose="020B0604030504040204" pitchFamily="50" charset="-128"/>
              <a:ea typeface="Meiryo UI" panose="020B0604030504040204" pitchFamily="50" charset="-128"/>
            </a:endParaRPr>
          </a:p>
        </p:txBody>
      </p:sp>
      <p:sp>
        <p:nvSpPr>
          <p:cNvPr id="54" name="角丸四角形 53"/>
          <p:cNvSpPr/>
          <p:nvPr/>
        </p:nvSpPr>
        <p:spPr>
          <a:xfrm>
            <a:off x="2019232" y="1502046"/>
            <a:ext cx="1858392" cy="4385816"/>
          </a:xfrm>
          <a:prstGeom prst="roundRect">
            <a:avLst>
              <a:gd name="adj" fmla="val 3642"/>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390997">
              <a:defRPr/>
            </a:pPr>
            <a:endParaRPr lang="ja-JP" altLang="en-US" sz="1026" dirty="0">
              <a:solidFill>
                <a:prstClr val="black"/>
              </a:solidFill>
              <a:latin typeface="Meiryo UI" panose="020B0604030504040204" pitchFamily="50" charset="-128"/>
              <a:ea typeface="Meiryo UI" panose="020B0604030504040204" pitchFamily="50" charset="-128"/>
            </a:endParaRPr>
          </a:p>
        </p:txBody>
      </p:sp>
      <p:sp>
        <p:nvSpPr>
          <p:cNvPr id="61" name="角丸四角形 60"/>
          <p:cNvSpPr/>
          <p:nvPr/>
        </p:nvSpPr>
        <p:spPr>
          <a:xfrm>
            <a:off x="2221202" y="3764207"/>
            <a:ext cx="1439570" cy="677469"/>
          </a:xfrm>
          <a:prstGeom prst="round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うめきた２期区域まちづくりの方針　決定</a:t>
            </a:r>
          </a:p>
        </p:txBody>
      </p:sp>
      <p:sp>
        <p:nvSpPr>
          <p:cNvPr id="64" name="正方形/長方形 63"/>
          <p:cNvSpPr/>
          <p:nvPr/>
        </p:nvSpPr>
        <p:spPr>
          <a:xfrm>
            <a:off x="2244965" y="4533158"/>
            <a:ext cx="997788" cy="401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8743" indent="-78743" defTabSz="390997">
              <a:defRPr/>
            </a:pPr>
            <a:r>
              <a:rPr lang="ja-JP" altLang="en-US" sz="855" spc="-128" dirty="0">
                <a:solidFill>
                  <a:prstClr val="black"/>
                </a:solidFill>
                <a:latin typeface="Meiryo UI" panose="020B0604030504040204" pitchFamily="50" charset="-128"/>
                <a:ea typeface="Meiryo UI" panose="020B0604030504040204" pitchFamily="50" charset="-128"/>
              </a:rPr>
              <a:t>・まちづくりコンセプト</a:t>
            </a:r>
            <a:endParaRPr lang="en-US" altLang="ja-JP" sz="855" spc="-128" dirty="0">
              <a:solidFill>
                <a:prstClr val="black"/>
              </a:solidFill>
              <a:latin typeface="Meiryo UI" panose="020B0604030504040204" pitchFamily="50" charset="-128"/>
              <a:ea typeface="Meiryo UI" panose="020B0604030504040204" pitchFamily="50" charset="-128"/>
            </a:endParaRPr>
          </a:p>
          <a:p>
            <a:pPr marL="78743" indent="-78743" defTabSz="390997">
              <a:defRPr/>
            </a:pPr>
            <a:r>
              <a:rPr lang="ja-JP" altLang="en-US" sz="855" spc="-128" dirty="0">
                <a:solidFill>
                  <a:prstClr val="black"/>
                </a:solidFill>
                <a:latin typeface="Meiryo UI" panose="020B0604030504040204" pitchFamily="50" charset="-128"/>
                <a:ea typeface="Meiryo UI" panose="020B0604030504040204" pitchFamily="50" charset="-128"/>
              </a:rPr>
              <a:t>・土地利用　など</a:t>
            </a:r>
          </a:p>
        </p:txBody>
      </p:sp>
      <p:sp>
        <p:nvSpPr>
          <p:cNvPr id="73" name="正方形/長方形 72"/>
          <p:cNvSpPr/>
          <p:nvPr/>
        </p:nvSpPr>
        <p:spPr>
          <a:xfrm>
            <a:off x="2140654" y="2107835"/>
            <a:ext cx="1571662" cy="408136"/>
          </a:xfrm>
          <a:prstGeom prst="rect">
            <a:avLst/>
          </a:prstGeom>
          <a:solidFill>
            <a:schemeClr val="bg1"/>
          </a:solidFill>
          <a:ln w="63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8743" indent="-78743" defTabSz="390997">
              <a:defRPr/>
            </a:pPr>
            <a:r>
              <a:rPr lang="ja-JP" altLang="en-US" sz="770" dirty="0">
                <a:solidFill>
                  <a:prstClr val="black"/>
                </a:solidFill>
                <a:latin typeface="Meiryo UI" panose="020B0604030504040204" pitchFamily="50" charset="-128"/>
                <a:ea typeface="Meiryo UI" panose="020B0604030504040204" pitchFamily="50" charset="-128"/>
              </a:rPr>
              <a:t>○ </a:t>
            </a:r>
            <a:r>
              <a:rPr lang="en-US" altLang="ja-JP" sz="770" dirty="0" smtClean="0">
                <a:solidFill>
                  <a:prstClr val="black"/>
                </a:solidFill>
                <a:latin typeface="Meiryo UI" panose="020B0604030504040204" pitchFamily="50" charset="-128"/>
                <a:ea typeface="Meiryo UI" panose="020B0604030504040204" pitchFamily="50" charset="-128"/>
              </a:rPr>
              <a:t>2012(H24)</a:t>
            </a:r>
            <a:r>
              <a:rPr lang="ja-JP" altLang="en-US" sz="770" dirty="0" smtClean="0">
                <a:solidFill>
                  <a:prstClr val="black"/>
                </a:solidFill>
                <a:latin typeface="Meiryo UI" panose="020B0604030504040204" pitchFamily="50" charset="-128"/>
                <a:ea typeface="Meiryo UI" panose="020B0604030504040204" pitchFamily="50" charset="-128"/>
              </a:rPr>
              <a:t>法</a:t>
            </a:r>
            <a:r>
              <a:rPr lang="ja-JP" altLang="en-US" sz="770" dirty="0">
                <a:solidFill>
                  <a:prstClr val="black"/>
                </a:solidFill>
                <a:latin typeface="Meiryo UI" panose="020B0604030504040204" pitchFamily="50" charset="-128"/>
                <a:ea typeface="Meiryo UI" panose="020B0604030504040204" pitchFamily="50" charset="-128"/>
              </a:rPr>
              <a:t>設置</a:t>
            </a:r>
            <a:endParaRPr lang="en-US" altLang="ja-JP" sz="770" dirty="0">
              <a:solidFill>
                <a:prstClr val="black"/>
              </a:solidFill>
              <a:latin typeface="Meiryo UI" panose="020B0604030504040204" pitchFamily="50" charset="-128"/>
              <a:ea typeface="Meiryo UI" panose="020B0604030504040204" pitchFamily="50" charset="-128"/>
            </a:endParaRPr>
          </a:p>
          <a:p>
            <a:pPr marL="78743" indent="-78743" defTabSz="390997">
              <a:defRPr/>
            </a:pPr>
            <a:r>
              <a:rPr lang="ja-JP" altLang="en-US" sz="770" dirty="0">
                <a:solidFill>
                  <a:prstClr val="black"/>
                </a:solidFill>
                <a:latin typeface="Meiryo UI" panose="020B0604030504040204" pitchFamily="50" charset="-128"/>
                <a:ea typeface="Meiryo UI" panose="020B0604030504040204" pitchFamily="50" charset="-128"/>
              </a:rPr>
              <a:t>○ 国、府、市、民間事業者、学識経験者等で構成</a:t>
            </a:r>
          </a:p>
        </p:txBody>
      </p:sp>
      <p:sp>
        <p:nvSpPr>
          <p:cNvPr id="75" name="正方形/長方形 74"/>
          <p:cNvSpPr/>
          <p:nvPr/>
        </p:nvSpPr>
        <p:spPr>
          <a:xfrm>
            <a:off x="1868088" y="1705714"/>
            <a:ext cx="2142150" cy="473120"/>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都市再生緊急整備協議会</a:t>
            </a:r>
            <a:endParaRPr lang="en-US" altLang="ja-JP" sz="1026" dirty="0">
              <a:solidFill>
                <a:prstClr val="black"/>
              </a:solidFill>
              <a:latin typeface="Meiryo UI" panose="020B0604030504040204" pitchFamily="50" charset="-128"/>
              <a:ea typeface="Meiryo UI" panose="020B0604030504040204" pitchFamily="50" charset="-128"/>
            </a:endParaRPr>
          </a:p>
          <a:p>
            <a:pPr algn="ctr" defTabSz="390997">
              <a:defRPr/>
            </a:pPr>
            <a:r>
              <a:rPr lang="ja-JP" altLang="en-US" sz="684" dirty="0">
                <a:solidFill>
                  <a:prstClr val="black"/>
                </a:solidFill>
                <a:latin typeface="Meiryo UI" panose="020B0604030504040204" pitchFamily="50" charset="-128"/>
                <a:ea typeface="Meiryo UI" panose="020B0604030504040204" pitchFamily="50" charset="-128"/>
              </a:rPr>
              <a:t>（大阪駅周辺地域部会）</a:t>
            </a:r>
          </a:p>
        </p:txBody>
      </p:sp>
      <p:sp>
        <p:nvSpPr>
          <p:cNvPr id="76" name="角丸四角形 75"/>
          <p:cNvSpPr/>
          <p:nvPr/>
        </p:nvSpPr>
        <p:spPr>
          <a:xfrm>
            <a:off x="2200298" y="2628220"/>
            <a:ext cx="1464371" cy="583760"/>
          </a:xfrm>
          <a:prstGeom prst="round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うめきた２期区域まちづくりの方針案作成</a:t>
            </a:r>
            <a:r>
              <a:rPr lang="en-US" altLang="ja-JP" sz="1026" dirty="0">
                <a:solidFill>
                  <a:schemeClr val="tx1"/>
                </a:solidFill>
                <a:latin typeface="Meiryo UI" panose="020B0604030504040204" pitchFamily="50" charset="-128"/>
                <a:ea typeface="Meiryo UI" panose="020B0604030504040204" pitchFamily="50" charset="-128"/>
              </a:rPr>
              <a:t>※</a:t>
            </a:r>
            <a:endParaRPr lang="ja-JP" altLang="en-US" sz="1026" dirty="0">
              <a:solidFill>
                <a:schemeClr val="tx1"/>
              </a:solidFill>
              <a:latin typeface="Meiryo UI" panose="020B0604030504040204" pitchFamily="50" charset="-128"/>
              <a:ea typeface="Meiryo UI" panose="020B0604030504040204" pitchFamily="50" charset="-128"/>
            </a:endParaRPr>
          </a:p>
        </p:txBody>
      </p:sp>
      <p:sp>
        <p:nvSpPr>
          <p:cNvPr id="77" name="正方形/長方形 76"/>
          <p:cNvSpPr/>
          <p:nvPr/>
        </p:nvSpPr>
        <p:spPr>
          <a:xfrm>
            <a:off x="2160674" y="5236704"/>
            <a:ext cx="1560360" cy="568604"/>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ja-JP" sz="684" dirty="0">
                <a:solidFill>
                  <a:schemeClr val="tx1"/>
                </a:solidFill>
                <a:latin typeface="Meiryo UI" panose="020B0604030504040204" pitchFamily="50" charset="-128"/>
                <a:ea typeface="Meiryo UI" panose="020B0604030504040204" pitchFamily="50" charset="-128"/>
              </a:rPr>
              <a:t>※</a:t>
            </a:r>
            <a:r>
              <a:rPr lang="ja-JP" altLang="en-US" sz="684" dirty="0">
                <a:solidFill>
                  <a:schemeClr val="tx1"/>
                </a:solidFill>
                <a:latin typeface="Meiryo UI" panose="020B0604030504040204" pitchFamily="50" charset="-128"/>
                <a:ea typeface="Meiryo UI" panose="020B0604030504040204" pitchFamily="50" charset="-128"/>
              </a:rPr>
              <a:t>部会に諮る案を作成するため、大阪駅周辺地域部会運営要綱に基づき、府、市、民間事業者、学識経験者等で構成される「うめきた</a:t>
            </a:r>
            <a:r>
              <a:rPr lang="en-US" altLang="ja-JP" sz="684" dirty="0">
                <a:solidFill>
                  <a:schemeClr val="tx1"/>
                </a:solidFill>
                <a:latin typeface="Meiryo UI" panose="020B0604030504040204" pitchFamily="50" charset="-128"/>
                <a:ea typeface="Meiryo UI" panose="020B0604030504040204" pitchFamily="50" charset="-128"/>
              </a:rPr>
              <a:t>2</a:t>
            </a:r>
            <a:r>
              <a:rPr lang="ja-JP" altLang="en-US" sz="684" dirty="0">
                <a:solidFill>
                  <a:schemeClr val="tx1"/>
                </a:solidFill>
                <a:latin typeface="Meiryo UI" panose="020B0604030504040204" pitchFamily="50" charset="-128"/>
                <a:ea typeface="Meiryo UI" panose="020B0604030504040204" pitchFamily="50" charset="-128"/>
              </a:rPr>
              <a:t>期まちづくり検討会」を設置</a:t>
            </a:r>
            <a:r>
              <a:rPr lang="ja-JP" altLang="en-US" sz="684" dirty="0" smtClean="0">
                <a:solidFill>
                  <a:schemeClr val="tx1"/>
                </a:solidFill>
                <a:latin typeface="Meiryo UI" panose="020B0604030504040204" pitchFamily="50" charset="-128"/>
                <a:ea typeface="Meiryo UI" panose="020B0604030504040204" pitchFamily="50" charset="-128"/>
              </a:rPr>
              <a:t>（</a:t>
            </a:r>
            <a:r>
              <a:rPr lang="en-US" altLang="ja-JP" sz="684" dirty="0" smtClean="0">
                <a:solidFill>
                  <a:schemeClr val="tx1"/>
                </a:solidFill>
                <a:latin typeface="Meiryo UI" panose="020B0604030504040204" pitchFamily="50" charset="-128"/>
                <a:ea typeface="Meiryo UI" panose="020B0604030504040204" pitchFamily="50" charset="-128"/>
              </a:rPr>
              <a:t>2014(H26))</a:t>
            </a:r>
            <a:endParaRPr lang="ja-JP" altLang="en-US" sz="684" dirty="0">
              <a:solidFill>
                <a:schemeClr val="tx1"/>
              </a:solidFill>
              <a:latin typeface="Meiryo UI" panose="020B0604030504040204" pitchFamily="50" charset="-128"/>
              <a:ea typeface="Meiryo UI" panose="020B0604030504040204" pitchFamily="50" charset="-128"/>
            </a:endParaRPr>
          </a:p>
        </p:txBody>
      </p:sp>
      <p:sp>
        <p:nvSpPr>
          <p:cNvPr id="78" name="右矢印 77"/>
          <p:cNvSpPr/>
          <p:nvPr/>
        </p:nvSpPr>
        <p:spPr>
          <a:xfrm rot="5400000">
            <a:off x="2710063" y="3352365"/>
            <a:ext cx="444838" cy="259344"/>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79" name="角丸四角形 78"/>
          <p:cNvSpPr/>
          <p:nvPr/>
        </p:nvSpPr>
        <p:spPr>
          <a:xfrm>
            <a:off x="7334214" y="2035196"/>
            <a:ext cx="959648" cy="2759683"/>
          </a:xfrm>
          <a:prstGeom prst="roundRect">
            <a:avLst>
              <a:gd name="adj" fmla="val 3805"/>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78743" indent="-78743" defTabSz="390997">
              <a:defRPr/>
            </a:pPr>
            <a:r>
              <a:rPr lang="ja-JP" altLang="en-US" sz="1026" dirty="0">
                <a:solidFill>
                  <a:schemeClr val="tx1"/>
                </a:solidFill>
                <a:latin typeface="Meiryo UI" panose="020B0604030504040204" pitchFamily="50" charset="-128"/>
                <a:ea typeface="Meiryo UI" panose="020B0604030504040204" pitchFamily="50" charset="-128"/>
              </a:rPr>
              <a:t>・基盤整備（区画整理、公園、鉄道地下化、新駅設置）の推進</a:t>
            </a:r>
            <a:endParaRPr lang="en-US" altLang="ja-JP" sz="1026" dirty="0">
              <a:solidFill>
                <a:schemeClr val="tx1"/>
              </a:solidFill>
              <a:latin typeface="Meiryo UI" panose="020B0604030504040204" pitchFamily="50" charset="-128"/>
              <a:ea typeface="Meiryo UI" panose="020B0604030504040204" pitchFamily="50" charset="-128"/>
            </a:endParaRPr>
          </a:p>
          <a:p>
            <a:pPr marL="78743" indent="-78743" defTabSz="390997">
              <a:defRPr/>
            </a:pPr>
            <a:r>
              <a:rPr lang="ja-JP" altLang="en-US" sz="1026" dirty="0">
                <a:solidFill>
                  <a:schemeClr val="tx1"/>
                </a:solidFill>
                <a:latin typeface="Meiryo UI" panose="020B0604030504040204" pitchFamily="50" charset="-128"/>
                <a:ea typeface="Meiryo UI" panose="020B0604030504040204" pitchFamily="50" charset="-128"/>
              </a:rPr>
              <a:t>・民間開発（歩行者デッキ等含む）の促進</a:t>
            </a:r>
            <a:endParaRPr lang="en-US" altLang="ja-JP" sz="1026" dirty="0">
              <a:solidFill>
                <a:schemeClr val="tx1"/>
              </a:solidFill>
              <a:latin typeface="Meiryo UI" panose="020B0604030504040204" pitchFamily="50" charset="-128"/>
              <a:ea typeface="Meiryo UI" panose="020B0604030504040204" pitchFamily="50" charset="-128"/>
            </a:endParaRPr>
          </a:p>
          <a:p>
            <a:pPr marL="78743" indent="-78743" defTabSz="390997">
              <a:defRPr/>
            </a:pPr>
            <a:r>
              <a:rPr lang="ja-JP" altLang="en-US" sz="1026" dirty="0">
                <a:solidFill>
                  <a:schemeClr val="tx1"/>
                </a:solidFill>
                <a:latin typeface="Meiryo UI" panose="020B0604030504040204" pitchFamily="50" charset="-128"/>
                <a:ea typeface="Meiryo UI" panose="020B0604030504040204" pitchFamily="50" charset="-128"/>
              </a:rPr>
              <a:t>・エリアマネジメントの支援</a:t>
            </a:r>
            <a:endParaRPr lang="en-US" altLang="ja-JP" sz="1026" dirty="0">
              <a:solidFill>
                <a:schemeClr val="tx1"/>
              </a:solidFill>
              <a:latin typeface="Meiryo UI" panose="020B0604030504040204" pitchFamily="50" charset="-128"/>
              <a:ea typeface="Meiryo UI" panose="020B0604030504040204" pitchFamily="50" charset="-128"/>
            </a:endParaRPr>
          </a:p>
          <a:p>
            <a:pPr marL="78743" indent="-78743" defTabSz="390997">
              <a:defRPr/>
            </a:pPr>
            <a:r>
              <a:rPr lang="ja-JP" altLang="en-US" sz="1026" dirty="0">
                <a:solidFill>
                  <a:schemeClr val="tx1"/>
                </a:solidFill>
                <a:latin typeface="Meiryo UI" panose="020B0604030504040204" pitchFamily="50" charset="-128"/>
                <a:ea typeface="Meiryo UI" panose="020B0604030504040204" pitchFamily="50" charset="-128"/>
              </a:rPr>
              <a:t>　など</a:t>
            </a:r>
          </a:p>
        </p:txBody>
      </p:sp>
      <p:sp>
        <p:nvSpPr>
          <p:cNvPr id="80" name="角丸四角形 79"/>
          <p:cNvSpPr/>
          <p:nvPr/>
        </p:nvSpPr>
        <p:spPr>
          <a:xfrm>
            <a:off x="5706812" y="1867729"/>
            <a:ext cx="1394295" cy="53333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defTabSz="390997">
              <a:defRPr/>
            </a:pPr>
            <a:r>
              <a:rPr lang="en-US" altLang="ja-JP" sz="898" dirty="0">
                <a:solidFill>
                  <a:schemeClr val="tx1"/>
                </a:solidFill>
                <a:latin typeface="Meiryo UI" panose="020B0604030504040204" pitchFamily="50" charset="-128"/>
                <a:ea typeface="Meiryo UI" panose="020B0604030504040204" pitchFamily="50" charset="-128"/>
              </a:rPr>
              <a:t>※</a:t>
            </a:r>
            <a:r>
              <a:rPr lang="ja-JP" altLang="en-US" sz="898" dirty="0">
                <a:solidFill>
                  <a:schemeClr val="tx1"/>
                </a:solidFill>
                <a:latin typeface="Meiryo UI" panose="020B0604030504040204" pitchFamily="50" charset="-128"/>
                <a:ea typeface="Meiryo UI" panose="020B0604030504040204" pitchFamily="50" charset="-128"/>
              </a:rPr>
              <a:t>国土交通大臣の同意を要しない場合は、「府知事との協議」</a:t>
            </a:r>
            <a:endParaRPr lang="en-US" altLang="ja-JP" sz="898" dirty="0">
              <a:solidFill>
                <a:schemeClr val="tx1"/>
              </a:solidFill>
              <a:latin typeface="Meiryo UI" panose="020B0604030504040204" pitchFamily="50" charset="-128"/>
              <a:ea typeface="Meiryo UI" panose="020B0604030504040204" pitchFamily="50" charset="-128"/>
            </a:endParaRPr>
          </a:p>
          <a:p>
            <a:pPr defTabSz="390997">
              <a:defRPr/>
            </a:pPr>
            <a:endParaRPr lang="ja-JP" altLang="en-US" sz="898" dirty="0">
              <a:solidFill>
                <a:schemeClr val="tx1"/>
              </a:solidFill>
              <a:latin typeface="Meiryo UI" panose="020B0604030504040204" pitchFamily="50" charset="-128"/>
              <a:ea typeface="Meiryo UI" panose="020B0604030504040204" pitchFamily="50" charset="-128"/>
            </a:endParaRPr>
          </a:p>
        </p:txBody>
      </p:sp>
      <p:sp>
        <p:nvSpPr>
          <p:cNvPr id="81" name="正方形/長方形 80"/>
          <p:cNvSpPr/>
          <p:nvPr/>
        </p:nvSpPr>
        <p:spPr>
          <a:xfrm>
            <a:off x="2014395" y="1431723"/>
            <a:ext cx="1022077" cy="366504"/>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r>
              <a:rPr lang="en-US" altLang="ja-JP" sz="1026" b="1" dirty="0">
                <a:solidFill>
                  <a:prstClr val="black"/>
                </a:solidFill>
                <a:latin typeface="Meiryo UI" panose="020B0604030504040204" pitchFamily="50" charset="-128"/>
                <a:ea typeface="Meiryo UI" panose="020B0604030504040204" pitchFamily="50" charset="-128"/>
              </a:rPr>
              <a:t>【</a:t>
            </a:r>
            <a:r>
              <a:rPr lang="ja-JP" altLang="en-US" sz="1026" b="1" dirty="0">
                <a:solidFill>
                  <a:prstClr val="black"/>
                </a:solidFill>
                <a:latin typeface="Meiryo UI" panose="020B0604030504040204" pitchFamily="50" charset="-128"/>
                <a:ea typeface="Meiryo UI" panose="020B0604030504040204" pitchFamily="50" charset="-128"/>
              </a:rPr>
              <a:t>府市連携</a:t>
            </a:r>
            <a:r>
              <a:rPr lang="en-US" altLang="ja-JP" sz="1026" b="1" dirty="0">
                <a:solidFill>
                  <a:prstClr val="black"/>
                </a:solidFill>
                <a:latin typeface="Meiryo UI" panose="020B0604030504040204" pitchFamily="50" charset="-128"/>
                <a:ea typeface="Meiryo UI" panose="020B0604030504040204" pitchFamily="50" charset="-128"/>
              </a:rPr>
              <a:t>】</a:t>
            </a:r>
            <a:endParaRPr lang="ja-JP" altLang="en-US" sz="684" b="1" dirty="0">
              <a:solidFill>
                <a:prstClr val="black"/>
              </a:solidFill>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0" y="89977"/>
            <a:ext cx="5228036" cy="400110"/>
          </a:xfrm>
          <a:prstGeom prst="rect">
            <a:avLst/>
          </a:prstGeom>
          <a:noFill/>
        </p:spPr>
        <p:txBody>
          <a:bodyPr wrap="square" rtlCol="0">
            <a:spAutoFit/>
          </a:bodyPr>
          <a:lstStyle/>
          <a:p>
            <a:pPr defTabSz="390997">
              <a:defRPr/>
            </a:pPr>
            <a:r>
              <a:rPr lang="ja-JP" altLang="en-US" sz="2000" b="1" dirty="0" smtClean="0">
                <a:solidFill>
                  <a:srgbClr val="002060"/>
                </a:solidFill>
                <a:latin typeface="Meiryo UI" panose="020B0604030504040204" pitchFamily="50" charset="-128"/>
                <a:ea typeface="Meiryo UI" panose="020B0604030504040204" pitchFamily="50" charset="-128"/>
              </a:rPr>
              <a:t>２－②　広域的</a:t>
            </a:r>
            <a:r>
              <a:rPr lang="ja-JP" altLang="en-US" sz="2000" b="1" dirty="0">
                <a:solidFill>
                  <a:srgbClr val="002060"/>
                </a:solidFill>
                <a:latin typeface="Meiryo UI" panose="020B0604030504040204" pitchFamily="50" charset="-128"/>
                <a:ea typeface="Meiryo UI" panose="020B0604030504040204" pitchFamily="50" charset="-128"/>
              </a:rPr>
              <a:t>なまちづくり（うめきた</a:t>
            </a:r>
            <a:r>
              <a:rPr lang="en-US" altLang="ja-JP" sz="2000" b="1" dirty="0">
                <a:solidFill>
                  <a:srgbClr val="002060"/>
                </a:solidFill>
                <a:latin typeface="Meiryo UI" panose="020B0604030504040204" pitchFamily="50" charset="-128"/>
                <a:ea typeface="Meiryo UI" panose="020B0604030504040204" pitchFamily="50" charset="-128"/>
              </a:rPr>
              <a:t>2</a:t>
            </a:r>
            <a:r>
              <a:rPr lang="ja-JP" altLang="en-US" sz="2000" b="1" dirty="0">
                <a:solidFill>
                  <a:srgbClr val="002060"/>
                </a:solidFill>
                <a:latin typeface="Meiryo UI" panose="020B0604030504040204" pitchFamily="50" charset="-128"/>
                <a:ea typeface="Meiryo UI" panose="020B0604030504040204" pitchFamily="50" charset="-128"/>
              </a:rPr>
              <a:t>期）　　　　　　　　　　　　　　　</a:t>
            </a:r>
          </a:p>
        </p:txBody>
      </p:sp>
      <p:cxnSp>
        <p:nvCxnSpPr>
          <p:cNvPr id="48" name="直線コネクタ 47"/>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8754025" y="-171400"/>
            <a:ext cx="498495" cy="60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14</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2560857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782917372"/>
              </p:ext>
            </p:extLst>
          </p:nvPr>
        </p:nvGraphicFramePr>
        <p:xfrm>
          <a:off x="578916" y="1042572"/>
          <a:ext cx="7758682" cy="4984122"/>
        </p:xfrm>
        <a:graphic>
          <a:graphicData uri="http://schemas.openxmlformats.org/drawingml/2006/table">
            <a:tbl>
              <a:tblPr firstRow="1" bandRow="1">
                <a:tableStyleId>{5C22544A-7EE6-4342-B048-85BDC9FD1C3A}</a:tableStyleId>
              </a:tblPr>
              <a:tblGrid>
                <a:gridCol w="608708">
                  <a:extLst>
                    <a:ext uri="{9D8B030D-6E8A-4147-A177-3AD203B41FA5}">
                      <a16:colId xmlns:a16="http://schemas.microsoft.com/office/drawing/2014/main" val="1134503772"/>
                    </a:ext>
                  </a:extLst>
                </a:gridCol>
                <a:gridCol w="4482063">
                  <a:extLst>
                    <a:ext uri="{9D8B030D-6E8A-4147-A177-3AD203B41FA5}">
                      <a16:colId xmlns:a16="http://schemas.microsoft.com/office/drawing/2014/main" val="2850519866"/>
                    </a:ext>
                  </a:extLst>
                </a:gridCol>
                <a:gridCol w="1498883">
                  <a:extLst>
                    <a:ext uri="{9D8B030D-6E8A-4147-A177-3AD203B41FA5}">
                      <a16:colId xmlns:a16="http://schemas.microsoft.com/office/drawing/2014/main" val="559669729"/>
                    </a:ext>
                  </a:extLst>
                </a:gridCol>
                <a:gridCol w="1169028">
                  <a:extLst>
                    <a:ext uri="{9D8B030D-6E8A-4147-A177-3AD203B41FA5}">
                      <a16:colId xmlns:a16="http://schemas.microsoft.com/office/drawing/2014/main" val="2784752084"/>
                    </a:ext>
                  </a:extLst>
                </a:gridCol>
              </a:tblGrid>
              <a:tr h="346879">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基本方針</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計画策定</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事業実施</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73563"/>
                  </a:ext>
                </a:extLst>
              </a:tr>
              <a:tr h="1724807">
                <a:tc>
                  <a:txBody>
                    <a:bodyPr/>
                    <a:lstStyle/>
                    <a:p>
                      <a:pPr algn="ctr"/>
                      <a:r>
                        <a:rPr kumimoji="1" lang="ja-JP" altLang="en-US" sz="1700" dirty="0" smtClean="0"/>
                        <a:t>府</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2026944">
                <a:tc>
                  <a:txBody>
                    <a:bodyPr/>
                    <a:lstStyle/>
                    <a:p>
                      <a:pPr algn="ctr"/>
                      <a:r>
                        <a:rPr kumimoji="1" lang="ja-JP" altLang="en-US" sz="1700" dirty="0" smtClean="0"/>
                        <a:t>市</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r h="885492">
                <a:tc>
                  <a:txBody>
                    <a:bodyPr/>
                    <a:lstStyle/>
                    <a:p>
                      <a:pPr algn="ctr"/>
                      <a:r>
                        <a:rPr kumimoji="1" lang="ja-JP" altLang="en-US" sz="1700" dirty="0" smtClean="0"/>
                        <a:t>国</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9446597"/>
                  </a:ext>
                </a:extLst>
              </a:tr>
            </a:tbl>
          </a:graphicData>
        </a:graphic>
      </p:graphicFrame>
      <p:sp>
        <p:nvSpPr>
          <p:cNvPr id="3" name="角丸四角形 2"/>
          <p:cNvSpPr/>
          <p:nvPr/>
        </p:nvSpPr>
        <p:spPr>
          <a:xfrm>
            <a:off x="5792396" y="3242706"/>
            <a:ext cx="1221888" cy="1795317"/>
          </a:xfrm>
          <a:prstGeom prst="roundRect">
            <a:avLst>
              <a:gd name="adj" fmla="val 85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19" name="角丸四角形 18"/>
          <p:cNvSpPr/>
          <p:nvPr/>
        </p:nvSpPr>
        <p:spPr>
          <a:xfrm>
            <a:off x="6291975" y="3555187"/>
            <a:ext cx="233128" cy="1313954"/>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dirty="0">
                <a:solidFill>
                  <a:schemeClr val="bg1"/>
                </a:solidFill>
                <a:latin typeface="Meiryo UI" panose="020B0604030504040204" pitchFamily="50" charset="-128"/>
                <a:ea typeface="Meiryo UI" panose="020B0604030504040204" pitchFamily="50" charset="-128"/>
              </a:rPr>
              <a:t>都市計画審議会</a:t>
            </a:r>
          </a:p>
        </p:txBody>
      </p:sp>
      <p:sp>
        <p:nvSpPr>
          <p:cNvPr id="40" name="角丸四角形 39"/>
          <p:cNvSpPr/>
          <p:nvPr/>
        </p:nvSpPr>
        <p:spPr>
          <a:xfrm>
            <a:off x="5844864" y="3561826"/>
            <a:ext cx="253012" cy="1313954"/>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dirty="0">
                <a:solidFill>
                  <a:schemeClr val="bg1"/>
                </a:solidFill>
                <a:latin typeface="Meiryo UI" panose="020B0604030504040204" pitchFamily="50" charset="-128"/>
                <a:ea typeface="Meiryo UI" panose="020B0604030504040204" pitchFamily="50" charset="-128"/>
              </a:rPr>
              <a:t>原案・案の策定</a:t>
            </a:r>
          </a:p>
        </p:txBody>
      </p:sp>
      <p:sp>
        <p:nvSpPr>
          <p:cNvPr id="42" name="角丸四角形 41"/>
          <p:cNvSpPr/>
          <p:nvPr/>
        </p:nvSpPr>
        <p:spPr>
          <a:xfrm>
            <a:off x="6724887" y="3561826"/>
            <a:ext cx="239583" cy="1313954"/>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b="1" dirty="0">
                <a:solidFill>
                  <a:schemeClr val="bg1"/>
                </a:solidFill>
                <a:latin typeface="Meiryo UI" panose="020B0604030504040204" pitchFamily="50" charset="-128"/>
                <a:ea typeface="Meiryo UI" panose="020B0604030504040204" pitchFamily="50" charset="-128"/>
              </a:rPr>
              <a:t>都市計画決定</a:t>
            </a:r>
          </a:p>
        </p:txBody>
      </p:sp>
      <p:sp>
        <p:nvSpPr>
          <p:cNvPr id="35" name="角丸四角形 34"/>
          <p:cNvSpPr/>
          <p:nvPr/>
        </p:nvSpPr>
        <p:spPr>
          <a:xfrm>
            <a:off x="5731957" y="1822483"/>
            <a:ext cx="1369150" cy="4013228"/>
          </a:xfrm>
          <a:prstGeom prst="roundRect">
            <a:avLst>
              <a:gd name="adj" fmla="val 8576"/>
            </a:avLst>
          </a:prstGeom>
          <a:no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5758442" y="1631735"/>
            <a:ext cx="1757487" cy="324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390997">
              <a:defRPr/>
            </a:pPr>
            <a:r>
              <a:rPr lang="ja-JP" altLang="en-US" sz="941" spc="-128" dirty="0">
                <a:solidFill>
                  <a:prstClr val="black"/>
                </a:solidFill>
                <a:latin typeface="Meiryo UI" panose="020B0604030504040204" pitchFamily="50" charset="-128"/>
                <a:ea typeface="Meiryo UI" panose="020B0604030504040204" pitchFamily="50" charset="-128"/>
              </a:rPr>
              <a:t>都市計画法に基づく手続き</a:t>
            </a:r>
          </a:p>
        </p:txBody>
      </p:sp>
      <p:sp>
        <p:nvSpPr>
          <p:cNvPr id="49" name="右矢印 48"/>
          <p:cNvSpPr/>
          <p:nvPr/>
        </p:nvSpPr>
        <p:spPr>
          <a:xfrm>
            <a:off x="6571826" y="3984572"/>
            <a:ext cx="117955" cy="292997"/>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41" name="右矢印 40"/>
          <p:cNvSpPr/>
          <p:nvPr/>
        </p:nvSpPr>
        <p:spPr>
          <a:xfrm>
            <a:off x="6147691" y="3984572"/>
            <a:ext cx="117955" cy="292997"/>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66" name="角丸四角形 65"/>
          <p:cNvSpPr/>
          <p:nvPr/>
        </p:nvSpPr>
        <p:spPr>
          <a:xfrm>
            <a:off x="5919507" y="5527125"/>
            <a:ext cx="1014807" cy="231497"/>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国土交通大臣</a:t>
            </a:r>
          </a:p>
        </p:txBody>
      </p:sp>
      <p:sp>
        <p:nvSpPr>
          <p:cNvPr id="67" name="角丸四角形 66"/>
          <p:cNvSpPr/>
          <p:nvPr/>
        </p:nvSpPr>
        <p:spPr>
          <a:xfrm>
            <a:off x="6061639" y="2569949"/>
            <a:ext cx="733614" cy="20885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府知事</a:t>
            </a:r>
          </a:p>
        </p:txBody>
      </p:sp>
      <p:sp>
        <p:nvSpPr>
          <p:cNvPr id="68" name="角丸四角形 67"/>
          <p:cNvSpPr/>
          <p:nvPr/>
        </p:nvSpPr>
        <p:spPr>
          <a:xfrm>
            <a:off x="6395114" y="5201474"/>
            <a:ext cx="665989" cy="23694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1026" dirty="0">
                <a:solidFill>
                  <a:schemeClr val="tx1"/>
                </a:solidFill>
                <a:latin typeface="Meiryo UI" panose="020B0604030504040204" pitchFamily="50" charset="-128"/>
                <a:ea typeface="Meiryo UI" panose="020B0604030504040204" pitchFamily="50" charset="-128"/>
              </a:rPr>
              <a:t>同意 </a:t>
            </a:r>
            <a:r>
              <a:rPr lang="en-US" altLang="ja-JP" sz="898" dirty="0">
                <a:solidFill>
                  <a:schemeClr val="tx1"/>
                </a:solidFill>
                <a:latin typeface="Meiryo UI" panose="020B0604030504040204" pitchFamily="50" charset="-128"/>
                <a:ea typeface="Meiryo UI" panose="020B0604030504040204" pitchFamily="50" charset="-128"/>
              </a:rPr>
              <a:t>※</a:t>
            </a:r>
            <a:endParaRPr lang="ja-JP" altLang="en-US" sz="898" dirty="0">
              <a:solidFill>
                <a:schemeClr val="tx1"/>
              </a:solidFill>
              <a:latin typeface="Meiryo UI" panose="020B0604030504040204" pitchFamily="50" charset="-128"/>
              <a:ea typeface="Meiryo UI" panose="020B0604030504040204" pitchFamily="50" charset="-128"/>
            </a:endParaRPr>
          </a:p>
        </p:txBody>
      </p:sp>
      <p:cxnSp>
        <p:nvCxnSpPr>
          <p:cNvPr id="69" name="直線矢印コネクタ 68"/>
          <p:cNvCxnSpPr/>
          <p:nvPr/>
        </p:nvCxnSpPr>
        <p:spPr>
          <a:xfrm flipV="1">
            <a:off x="6431686" y="2786330"/>
            <a:ext cx="0" cy="43874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6431686" y="5025956"/>
            <a:ext cx="0" cy="501169"/>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角丸四角形 70"/>
          <p:cNvSpPr/>
          <p:nvPr/>
        </p:nvSpPr>
        <p:spPr>
          <a:xfrm>
            <a:off x="6358418" y="2788796"/>
            <a:ext cx="707604" cy="33786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1026" dirty="0">
                <a:solidFill>
                  <a:schemeClr val="tx1"/>
                </a:solidFill>
                <a:latin typeface="Meiryo UI" panose="020B0604030504040204" pitchFamily="50" charset="-128"/>
                <a:ea typeface="Meiryo UI" panose="020B0604030504040204" pitchFamily="50" charset="-128"/>
              </a:rPr>
              <a:t>意見 </a:t>
            </a:r>
            <a:r>
              <a:rPr lang="en-US" altLang="ja-JP" sz="898" dirty="0">
                <a:solidFill>
                  <a:schemeClr val="tx1"/>
                </a:solidFill>
                <a:latin typeface="Meiryo UI" panose="020B0604030504040204" pitchFamily="50" charset="-128"/>
                <a:ea typeface="Meiryo UI" panose="020B0604030504040204" pitchFamily="50" charset="-128"/>
              </a:rPr>
              <a:t>※</a:t>
            </a:r>
            <a:endParaRPr lang="ja-JP" altLang="en-US" sz="898" dirty="0">
              <a:solidFill>
                <a:schemeClr val="tx1"/>
              </a:solidFill>
              <a:latin typeface="Meiryo UI" panose="020B0604030504040204" pitchFamily="50" charset="-128"/>
              <a:ea typeface="Meiryo UI" panose="020B0604030504040204" pitchFamily="50" charset="-128"/>
            </a:endParaRPr>
          </a:p>
        </p:txBody>
      </p:sp>
      <p:sp>
        <p:nvSpPr>
          <p:cNvPr id="74" name="角丸四角形 73"/>
          <p:cNvSpPr/>
          <p:nvPr/>
        </p:nvSpPr>
        <p:spPr>
          <a:xfrm>
            <a:off x="3338566" y="1525830"/>
            <a:ext cx="1107289" cy="3526510"/>
          </a:xfrm>
          <a:prstGeom prst="roundRect">
            <a:avLst>
              <a:gd name="adj" fmla="val 4147"/>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390997">
              <a:defRPr/>
            </a:pPr>
            <a:endParaRPr lang="en-US" altLang="ja-JP" sz="1026" dirty="0">
              <a:solidFill>
                <a:prstClr val="black"/>
              </a:solidFill>
              <a:latin typeface="Meiryo UI" panose="020B0604030504040204" pitchFamily="50" charset="-128"/>
              <a:ea typeface="Meiryo UI" panose="020B0604030504040204" pitchFamily="50" charset="-128"/>
            </a:endParaRPr>
          </a:p>
          <a:p>
            <a:pPr defTabSz="390997">
              <a:defRPr/>
            </a:pPr>
            <a:endParaRPr lang="en-US" altLang="ja-JP" sz="513" dirty="0">
              <a:solidFill>
                <a:prstClr val="black"/>
              </a:solidFill>
              <a:latin typeface="Meiryo UI" panose="020B0604030504040204" pitchFamily="50" charset="-128"/>
              <a:ea typeface="Meiryo UI" panose="020B0604030504040204" pitchFamily="50" charset="-128"/>
            </a:endParaRPr>
          </a:p>
          <a:p>
            <a:pPr algn="ctr" defTabSz="390997">
              <a:defRPr/>
            </a:pPr>
            <a:r>
              <a:rPr lang="ja-JP" altLang="en-US" sz="1000" dirty="0">
                <a:solidFill>
                  <a:prstClr val="black"/>
                </a:solidFill>
                <a:latin typeface="Meiryo UI" panose="020B0604030504040204" pitchFamily="50" charset="-128"/>
                <a:ea typeface="Meiryo UI" panose="020B0604030504040204" pitchFamily="50" charset="-128"/>
              </a:rPr>
              <a:t>大阪城東部地区</a:t>
            </a:r>
            <a:endParaRPr lang="en-US" altLang="ja-JP" sz="1000" dirty="0">
              <a:solidFill>
                <a:prstClr val="black"/>
              </a:solidFill>
              <a:latin typeface="Meiryo UI" panose="020B0604030504040204" pitchFamily="50" charset="-128"/>
              <a:ea typeface="Meiryo UI" panose="020B0604030504040204" pitchFamily="50" charset="-128"/>
            </a:endParaRPr>
          </a:p>
          <a:p>
            <a:pPr algn="ctr" defTabSz="390997">
              <a:defRPr/>
            </a:pPr>
            <a:r>
              <a:rPr lang="ja-JP" altLang="en-US" sz="1000" dirty="0">
                <a:solidFill>
                  <a:prstClr val="black"/>
                </a:solidFill>
                <a:latin typeface="Meiryo UI" panose="020B0604030504040204" pitchFamily="50" charset="-128"/>
                <a:ea typeface="Meiryo UI" panose="020B0604030504040204" pitchFamily="50" charset="-128"/>
              </a:rPr>
              <a:t>まちづくり検討会</a:t>
            </a:r>
          </a:p>
        </p:txBody>
      </p:sp>
      <p:sp>
        <p:nvSpPr>
          <p:cNvPr id="76" name="角丸四角形 75"/>
          <p:cNvSpPr/>
          <p:nvPr/>
        </p:nvSpPr>
        <p:spPr>
          <a:xfrm>
            <a:off x="3538757" y="2971923"/>
            <a:ext cx="739140" cy="2027913"/>
          </a:xfrm>
          <a:prstGeom prst="round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197" dirty="0">
                <a:solidFill>
                  <a:schemeClr val="tx1"/>
                </a:solidFill>
                <a:latin typeface="Meiryo UI" panose="020B0604030504040204" pitchFamily="50" charset="-128"/>
                <a:ea typeface="Meiryo UI" panose="020B0604030504040204" pitchFamily="50" charset="-128"/>
              </a:rPr>
              <a:t>まちづくりのコンセプト・土地利用計画等の検討</a:t>
            </a:r>
            <a:endParaRPr lang="ja-JP" altLang="en-US" sz="1197" strike="sngStrike" dirty="0">
              <a:solidFill>
                <a:schemeClr val="tx1"/>
              </a:solidFill>
              <a:latin typeface="Meiryo UI" panose="020B0604030504040204" pitchFamily="50" charset="-128"/>
              <a:ea typeface="Meiryo UI" panose="020B0604030504040204" pitchFamily="50" charset="-128"/>
            </a:endParaRPr>
          </a:p>
        </p:txBody>
      </p:sp>
      <p:sp>
        <p:nvSpPr>
          <p:cNvPr id="77" name="正方形/長方形 76"/>
          <p:cNvSpPr/>
          <p:nvPr/>
        </p:nvSpPr>
        <p:spPr>
          <a:xfrm>
            <a:off x="3360598" y="2211820"/>
            <a:ext cx="1050828" cy="652132"/>
          </a:xfrm>
          <a:prstGeom prst="rect">
            <a:avLst/>
          </a:prstGeom>
          <a:solidFill>
            <a:schemeClr val="bg1"/>
          </a:solidFill>
          <a:ln w="63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90997">
              <a:defRPr/>
            </a:pPr>
            <a:r>
              <a:rPr lang="ja-JP" altLang="en-US" sz="941" dirty="0">
                <a:solidFill>
                  <a:schemeClr val="tx1"/>
                </a:solidFill>
                <a:latin typeface="Meiryo UI" panose="020B0604030504040204" pitchFamily="50" charset="-128"/>
                <a:ea typeface="Meiryo UI" panose="020B0604030504040204" pitchFamily="50" charset="-128"/>
              </a:rPr>
              <a:t>○</a:t>
            </a:r>
            <a:r>
              <a:rPr lang="en-US" altLang="ja-JP" sz="941" dirty="0">
                <a:solidFill>
                  <a:schemeClr val="tx1"/>
                </a:solidFill>
                <a:latin typeface="Meiryo UI" panose="020B0604030504040204" pitchFamily="50" charset="-128"/>
                <a:ea typeface="Meiryo UI" panose="020B0604030504040204" pitchFamily="50" charset="-128"/>
              </a:rPr>
              <a:t>R1</a:t>
            </a:r>
            <a:r>
              <a:rPr lang="ja-JP" altLang="en-US" sz="941" dirty="0">
                <a:solidFill>
                  <a:schemeClr val="tx1"/>
                </a:solidFill>
                <a:latin typeface="Meiryo UI" panose="020B0604030504040204" pitchFamily="50" charset="-128"/>
                <a:ea typeface="Meiryo UI" panose="020B0604030504040204" pitchFamily="50" charset="-128"/>
              </a:rPr>
              <a:t>要綱設置</a:t>
            </a:r>
            <a:endParaRPr lang="en-US" altLang="ja-JP" sz="941" dirty="0">
              <a:solidFill>
                <a:schemeClr val="tx1"/>
              </a:solidFill>
              <a:latin typeface="Meiryo UI" panose="020B0604030504040204" pitchFamily="50" charset="-128"/>
              <a:ea typeface="Meiryo UI" panose="020B0604030504040204" pitchFamily="50" charset="-128"/>
            </a:endParaRPr>
          </a:p>
          <a:p>
            <a:pPr lvl="0">
              <a:defRPr/>
            </a:pPr>
            <a:r>
              <a:rPr lang="ja-JP" altLang="en-US" sz="941" dirty="0">
                <a:solidFill>
                  <a:schemeClr val="tx1"/>
                </a:solidFill>
                <a:latin typeface="Meiryo UI" panose="020B0604030504040204" pitchFamily="50" charset="-128"/>
                <a:ea typeface="Meiryo UI" panose="020B0604030504040204" pitchFamily="50" charset="-128"/>
              </a:rPr>
              <a:t>○府、市、民間事業者、学識経験者等で構成</a:t>
            </a:r>
          </a:p>
        </p:txBody>
      </p:sp>
      <p:sp>
        <p:nvSpPr>
          <p:cNvPr id="78" name="角丸四角形 77"/>
          <p:cNvSpPr/>
          <p:nvPr/>
        </p:nvSpPr>
        <p:spPr>
          <a:xfrm>
            <a:off x="1997084" y="1501901"/>
            <a:ext cx="397964" cy="3267795"/>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941" b="1" dirty="0">
                <a:solidFill>
                  <a:schemeClr val="bg1"/>
                </a:solidFill>
                <a:latin typeface="Meiryo UI" panose="020B0604030504040204" pitchFamily="50" charset="-128"/>
                <a:ea typeface="Meiryo UI" panose="020B0604030504040204" pitchFamily="50" charset="-128"/>
              </a:rPr>
              <a:t>「大阪城東部地区のまちづくりの方向性（素案）」の公表</a:t>
            </a:r>
          </a:p>
        </p:txBody>
      </p:sp>
      <p:sp>
        <p:nvSpPr>
          <p:cNvPr id="79" name="角丸四角形 78"/>
          <p:cNvSpPr/>
          <p:nvPr/>
        </p:nvSpPr>
        <p:spPr>
          <a:xfrm>
            <a:off x="4670170" y="1501901"/>
            <a:ext cx="329423" cy="3267795"/>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「大阪城東部地区のまちづくりの方向性」の策定</a:t>
            </a:r>
          </a:p>
        </p:txBody>
      </p:sp>
      <p:sp>
        <p:nvSpPr>
          <p:cNvPr id="86" name="右矢印 85"/>
          <p:cNvSpPr/>
          <p:nvPr/>
        </p:nvSpPr>
        <p:spPr>
          <a:xfrm>
            <a:off x="3107246" y="2989726"/>
            <a:ext cx="184051" cy="317975"/>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87" name="右矢印 86"/>
          <p:cNvSpPr/>
          <p:nvPr/>
        </p:nvSpPr>
        <p:spPr>
          <a:xfrm>
            <a:off x="4469215" y="2989652"/>
            <a:ext cx="184051" cy="317975"/>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94" name="角丸四角形 93"/>
          <p:cNvSpPr/>
          <p:nvPr/>
        </p:nvSpPr>
        <p:spPr>
          <a:xfrm>
            <a:off x="5239732" y="1822483"/>
            <a:ext cx="329423" cy="2939409"/>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事業主体や事業スキーム等の決定</a:t>
            </a:r>
          </a:p>
        </p:txBody>
      </p:sp>
      <p:sp>
        <p:nvSpPr>
          <p:cNvPr id="95" name="右矢印 94"/>
          <p:cNvSpPr/>
          <p:nvPr/>
        </p:nvSpPr>
        <p:spPr>
          <a:xfrm>
            <a:off x="5188235" y="1332094"/>
            <a:ext cx="3029505" cy="43166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90997">
              <a:defRPr/>
            </a:pPr>
            <a:r>
              <a:rPr lang="ja-JP" altLang="en-US" sz="1197" dirty="0">
                <a:solidFill>
                  <a:prstClr val="black"/>
                </a:solidFill>
                <a:latin typeface="Calibri" panose="020F0502020204030204"/>
                <a:ea typeface="游ゴシック" panose="020B0400000000000000" pitchFamily="50" charset="-128"/>
              </a:rPr>
              <a:t>今後想定される手続き等</a:t>
            </a:r>
          </a:p>
        </p:txBody>
      </p:sp>
      <p:sp>
        <p:nvSpPr>
          <p:cNvPr id="97" name="角丸四角形 96"/>
          <p:cNvSpPr/>
          <p:nvPr/>
        </p:nvSpPr>
        <p:spPr>
          <a:xfrm>
            <a:off x="4352627" y="5214199"/>
            <a:ext cx="657616" cy="751662"/>
          </a:xfrm>
          <a:prstGeom prst="roundRect">
            <a:avLst>
              <a:gd name="adj" fmla="val 5464"/>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855" dirty="0">
                <a:solidFill>
                  <a:prstClr val="black"/>
                </a:solidFill>
                <a:latin typeface="Meiryo UI" panose="020B0604030504040204" pitchFamily="50" charset="-128"/>
                <a:ea typeface="Meiryo UI" panose="020B0604030504040204" pitchFamily="50" charset="-128"/>
              </a:rPr>
              <a:t>都市再生緊急整備地域の</a:t>
            </a:r>
            <a:endParaRPr lang="en-US" altLang="ja-JP" sz="855" dirty="0">
              <a:solidFill>
                <a:prstClr val="black"/>
              </a:solidFill>
              <a:latin typeface="Meiryo UI" panose="020B0604030504040204" pitchFamily="50" charset="-128"/>
              <a:ea typeface="Meiryo UI" panose="020B0604030504040204" pitchFamily="50" charset="-128"/>
            </a:endParaRPr>
          </a:p>
          <a:p>
            <a:pPr algn="ctr" defTabSz="390997">
              <a:defRPr/>
            </a:pPr>
            <a:r>
              <a:rPr lang="ja-JP" altLang="en-US" sz="855" dirty="0">
                <a:solidFill>
                  <a:prstClr val="black"/>
                </a:solidFill>
                <a:latin typeface="Meiryo UI" panose="020B0604030504040204" pitchFamily="50" charset="-128"/>
                <a:ea typeface="Meiryo UI" panose="020B0604030504040204" pitchFamily="50" charset="-128"/>
              </a:rPr>
              <a:t>指定</a:t>
            </a:r>
          </a:p>
        </p:txBody>
      </p:sp>
      <p:cxnSp>
        <p:nvCxnSpPr>
          <p:cNvPr id="7" name="直線コネクタ 6"/>
          <p:cNvCxnSpPr/>
          <p:nvPr/>
        </p:nvCxnSpPr>
        <p:spPr>
          <a:xfrm>
            <a:off x="5188234" y="1335450"/>
            <a:ext cx="0" cy="469175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98" name="角丸四角形 97"/>
          <p:cNvSpPr/>
          <p:nvPr/>
        </p:nvSpPr>
        <p:spPr>
          <a:xfrm>
            <a:off x="1863863" y="4720318"/>
            <a:ext cx="679808" cy="49388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855" dirty="0">
                <a:solidFill>
                  <a:prstClr val="black"/>
                </a:solidFill>
                <a:latin typeface="Meiryo UI" panose="020B0604030504040204" pitchFamily="50" charset="-128"/>
                <a:ea typeface="Meiryo UI" panose="020B0604030504040204" pitchFamily="50" charset="-128"/>
              </a:rPr>
              <a:t>府市として作成</a:t>
            </a:r>
          </a:p>
        </p:txBody>
      </p:sp>
      <p:sp>
        <p:nvSpPr>
          <p:cNvPr id="99" name="角丸四角形 98"/>
          <p:cNvSpPr/>
          <p:nvPr/>
        </p:nvSpPr>
        <p:spPr>
          <a:xfrm>
            <a:off x="4484113" y="4716364"/>
            <a:ext cx="692354" cy="49388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855" dirty="0">
                <a:solidFill>
                  <a:prstClr val="black"/>
                </a:solidFill>
                <a:latin typeface="Meiryo UI" panose="020B0604030504040204" pitchFamily="50" charset="-128"/>
                <a:ea typeface="Meiryo UI" panose="020B0604030504040204" pitchFamily="50" charset="-128"/>
              </a:rPr>
              <a:t>府市として策定</a:t>
            </a:r>
          </a:p>
        </p:txBody>
      </p:sp>
      <p:sp>
        <p:nvSpPr>
          <p:cNvPr id="43" name="角丸四角形 42"/>
          <p:cNvSpPr/>
          <p:nvPr/>
        </p:nvSpPr>
        <p:spPr>
          <a:xfrm>
            <a:off x="2650603" y="1464572"/>
            <a:ext cx="324633" cy="3423310"/>
          </a:xfrm>
          <a:prstGeom prst="round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defRPr/>
            </a:pPr>
            <a:r>
              <a:rPr lang="ja-JP" altLang="en-US" sz="1026" dirty="0">
                <a:solidFill>
                  <a:schemeClr val="tx1"/>
                </a:solidFill>
                <a:latin typeface="Meiryo UI" panose="020B0604030504040204" pitchFamily="50" charset="-128"/>
                <a:ea typeface="Meiryo UI" panose="020B0604030504040204" pitchFamily="50" charset="-128"/>
              </a:rPr>
              <a:t>新大学基本構想・大阪スマートシティ戦略</a:t>
            </a:r>
          </a:p>
        </p:txBody>
      </p:sp>
      <p:sp>
        <p:nvSpPr>
          <p:cNvPr id="88" name="右矢印 87"/>
          <p:cNvSpPr/>
          <p:nvPr/>
        </p:nvSpPr>
        <p:spPr>
          <a:xfrm>
            <a:off x="5017911" y="2979348"/>
            <a:ext cx="153621" cy="317975"/>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45" name="角丸四角形 44"/>
          <p:cNvSpPr/>
          <p:nvPr/>
        </p:nvSpPr>
        <p:spPr>
          <a:xfrm>
            <a:off x="7285294" y="2370530"/>
            <a:ext cx="981357" cy="2199021"/>
          </a:xfrm>
          <a:prstGeom prst="roundRect">
            <a:avLst>
              <a:gd name="adj" fmla="val 8694"/>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78743" indent="-78743">
              <a:defRPr/>
            </a:pPr>
            <a:r>
              <a:rPr lang="ja-JP" altLang="en-US" sz="1026" dirty="0">
                <a:solidFill>
                  <a:schemeClr val="tx1"/>
                </a:solidFill>
                <a:latin typeface="Meiryo UI" panose="020B0604030504040204" pitchFamily="50" charset="-128"/>
                <a:ea typeface="Meiryo UI" panose="020B0604030504040204" pitchFamily="50" charset="-128"/>
              </a:rPr>
              <a:t>・新大学キャンパス開所</a:t>
            </a:r>
            <a:endParaRPr lang="en-US" altLang="ja-JP" sz="1026" dirty="0">
              <a:solidFill>
                <a:schemeClr val="tx1"/>
              </a:solidFill>
              <a:latin typeface="Meiryo UI" panose="020B0604030504040204" pitchFamily="50" charset="-128"/>
              <a:ea typeface="Meiryo UI" panose="020B0604030504040204" pitchFamily="50" charset="-128"/>
            </a:endParaRPr>
          </a:p>
          <a:p>
            <a:pPr marL="78743" indent="-78743">
              <a:defRPr/>
            </a:pPr>
            <a:r>
              <a:rPr lang="ja-JP" altLang="en-US" sz="1026" dirty="0">
                <a:solidFill>
                  <a:schemeClr val="tx1"/>
                </a:solidFill>
                <a:latin typeface="Meiryo UI" panose="020B0604030504040204" pitchFamily="50" charset="-128"/>
                <a:ea typeface="Meiryo UI" panose="020B0604030504040204" pitchFamily="50" charset="-128"/>
              </a:rPr>
              <a:t>・民間開発の促進</a:t>
            </a:r>
            <a:endParaRPr lang="en-US" altLang="ja-JP" sz="1026" dirty="0">
              <a:solidFill>
                <a:schemeClr val="tx1"/>
              </a:solidFill>
              <a:latin typeface="Meiryo UI" panose="020B0604030504040204" pitchFamily="50" charset="-128"/>
              <a:ea typeface="Meiryo UI" panose="020B0604030504040204" pitchFamily="50" charset="-128"/>
            </a:endParaRPr>
          </a:p>
          <a:p>
            <a:pPr marL="78743" indent="-78743">
              <a:defRPr/>
            </a:pPr>
            <a:r>
              <a:rPr lang="ja-JP" altLang="en-US" sz="1026" dirty="0">
                <a:solidFill>
                  <a:schemeClr val="tx1"/>
                </a:solidFill>
                <a:latin typeface="Meiryo UI" panose="020B0604030504040204" pitchFamily="50" charset="-128"/>
                <a:ea typeface="Meiryo UI" panose="020B0604030504040204" pitchFamily="50" charset="-128"/>
              </a:rPr>
              <a:t>・歩行者空間確保</a:t>
            </a:r>
            <a:endParaRPr lang="en-US" altLang="ja-JP" sz="1026" strike="sngStrike" dirty="0">
              <a:solidFill>
                <a:schemeClr val="tx1"/>
              </a:solidFill>
              <a:latin typeface="Meiryo UI" panose="020B0604030504040204" pitchFamily="50" charset="-128"/>
              <a:ea typeface="Meiryo UI" panose="020B0604030504040204" pitchFamily="50" charset="-128"/>
            </a:endParaRPr>
          </a:p>
          <a:p>
            <a:pPr marL="78743" indent="-78743" defTabSz="390997">
              <a:defRPr/>
            </a:pPr>
            <a:r>
              <a:rPr lang="ja-JP" altLang="en-US" sz="1026" dirty="0">
                <a:solidFill>
                  <a:schemeClr val="tx1"/>
                </a:solidFill>
                <a:latin typeface="Meiryo UI" panose="020B0604030504040204" pitchFamily="50" charset="-128"/>
                <a:ea typeface="Meiryo UI" panose="020B0604030504040204" pitchFamily="50" charset="-128"/>
              </a:rPr>
              <a:t>・スマートシティの実証・実装など</a:t>
            </a:r>
            <a:endParaRPr lang="en-US" altLang="ja-JP" sz="1026" dirty="0">
              <a:solidFill>
                <a:schemeClr val="tx1"/>
              </a:solidFill>
              <a:latin typeface="Meiryo UI" panose="020B0604030504040204" pitchFamily="50" charset="-128"/>
              <a:ea typeface="Meiryo UI" panose="020B0604030504040204" pitchFamily="50" charset="-128"/>
            </a:endParaRPr>
          </a:p>
        </p:txBody>
      </p:sp>
      <p:sp>
        <p:nvSpPr>
          <p:cNvPr id="48" name="角丸四角形 47"/>
          <p:cNvSpPr/>
          <p:nvPr/>
        </p:nvSpPr>
        <p:spPr>
          <a:xfrm>
            <a:off x="2851552" y="4079847"/>
            <a:ext cx="256261" cy="211867"/>
          </a:xfrm>
          <a:prstGeom prst="roundRect">
            <a:avLst>
              <a:gd name="adj" fmla="val 81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90997">
              <a:defRPr/>
            </a:pPr>
            <a:endParaRPr lang="en-US" altLang="ja-JP" sz="898" dirty="0">
              <a:solidFill>
                <a:schemeClr val="tx1"/>
              </a:solidFill>
              <a:latin typeface="Meiryo UI" panose="020B0604030504040204" pitchFamily="50" charset="-128"/>
              <a:ea typeface="Meiryo UI" panose="020B0604030504040204" pitchFamily="50" charset="-128"/>
            </a:endParaRPr>
          </a:p>
        </p:txBody>
      </p:sp>
      <p:sp>
        <p:nvSpPr>
          <p:cNvPr id="52" name="角丸四角形 51"/>
          <p:cNvSpPr/>
          <p:nvPr/>
        </p:nvSpPr>
        <p:spPr>
          <a:xfrm>
            <a:off x="5763639" y="1879797"/>
            <a:ext cx="1363953" cy="53333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defTabSz="390997">
              <a:defRPr/>
            </a:pPr>
            <a:r>
              <a:rPr lang="en-US" altLang="ja-JP" sz="898" dirty="0">
                <a:solidFill>
                  <a:schemeClr val="tx1"/>
                </a:solidFill>
                <a:latin typeface="Meiryo UI" panose="020B0604030504040204" pitchFamily="50" charset="-128"/>
                <a:ea typeface="Meiryo UI" panose="020B0604030504040204" pitchFamily="50" charset="-128"/>
              </a:rPr>
              <a:t>※</a:t>
            </a:r>
            <a:r>
              <a:rPr lang="ja-JP" altLang="en-US" sz="898" dirty="0">
                <a:solidFill>
                  <a:schemeClr val="tx1"/>
                </a:solidFill>
                <a:latin typeface="Meiryo UI" panose="020B0604030504040204" pitchFamily="50" charset="-128"/>
                <a:ea typeface="Meiryo UI" panose="020B0604030504040204" pitchFamily="50" charset="-128"/>
              </a:rPr>
              <a:t>国土交通大臣の同意</a:t>
            </a:r>
            <a:endParaRPr lang="en-US" altLang="ja-JP" sz="898" dirty="0">
              <a:solidFill>
                <a:schemeClr val="tx1"/>
              </a:solidFill>
              <a:latin typeface="Meiryo UI" panose="020B0604030504040204" pitchFamily="50" charset="-128"/>
              <a:ea typeface="Meiryo UI" panose="020B0604030504040204" pitchFamily="50" charset="-128"/>
            </a:endParaRPr>
          </a:p>
          <a:p>
            <a:pPr defTabSz="390997">
              <a:defRPr/>
            </a:pPr>
            <a:r>
              <a:rPr lang="ja-JP" altLang="en-US" sz="898" dirty="0">
                <a:solidFill>
                  <a:schemeClr val="tx1"/>
                </a:solidFill>
                <a:latin typeface="Meiryo UI" panose="020B0604030504040204" pitchFamily="50" charset="-128"/>
                <a:ea typeface="Meiryo UI" panose="020B0604030504040204" pitchFamily="50" charset="-128"/>
              </a:rPr>
              <a:t>　 を要しない場合は、</a:t>
            </a:r>
            <a:endParaRPr lang="en-US" altLang="ja-JP" sz="898" dirty="0">
              <a:solidFill>
                <a:schemeClr val="tx1"/>
              </a:solidFill>
              <a:latin typeface="Meiryo UI" panose="020B0604030504040204" pitchFamily="50" charset="-128"/>
              <a:ea typeface="Meiryo UI" panose="020B0604030504040204" pitchFamily="50" charset="-128"/>
            </a:endParaRPr>
          </a:p>
          <a:p>
            <a:pPr defTabSz="390997">
              <a:defRPr/>
            </a:pPr>
            <a:r>
              <a:rPr lang="en-US" altLang="ja-JP" sz="898" dirty="0">
                <a:solidFill>
                  <a:schemeClr val="tx1"/>
                </a:solidFill>
                <a:latin typeface="Meiryo UI" panose="020B0604030504040204" pitchFamily="50" charset="-128"/>
                <a:ea typeface="Meiryo UI" panose="020B0604030504040204" pitchFamily="50" charset="-128"/>
              </a:rPr>
              <a:t>   </a:t>
            </a:r>
            <a:r>
              <a:rPr lang="ja-JP" altLang="en-US" sz="898" dirty="0">
                <a:solidFill>
                  <a:schemeClr val="tx1"/>
                </a:solidFill>
                <a:latin typeface="Meiryo UI" panose="020B0604030504040204" pitchFamily="50" charset="-128"/>
                <a:ea typeface="Meiryo UI" panose="020B0604030504040204" pitchFamily="50" charset="-128"/>
              </a:rPr>
              <a:t>「府知事との協議」</a:t>
            </a:r>
            <a:endParaRPr lang="en-US" altLang="ja-JP" sz="898" dirty="0">
              <a:solidFill>
                <a:schemeClr val="tx1"/>
              </a:solidFill>
              <a:latin typeface="Meiryo UI" panose="020B0604030504040204" pitchFamily="50" charset="-128"/>
              <a:ea typeface="Meiryo UI" panose="020B0604030504040204" pitchFamily="50" charset="-128"/>
            </a:endParaRPr>
          </a:p>
          <a:p>
            <a:pPr defTabSz="390997">
              <a:defRPr/>
            </a:pPr>
            <a:endParaRPr lang="ja-JP" altLang="en-US" sz="898" dirty="0">
              <a:solidFill>
                <a:schemeClr val="tx1"/>
              </a:solidFill>
              <a:latin typeface="Meiryo UI" panose="020B0604030504040204" pitchFamily="50" charset="-128"/>
              <a:ea typeface="Meiryo UI" panose="020B0604030504040204" pitchFamily="50" charset="-128"/>
            </a:endParaRPr>
          </a:p>
        </p:txBody>
      </p:sp>
      <p:sp>
        <p:nvSpPr>
          <p:cNvPr id="50" name="右矢印 49"/>
          <p:cNvSpPr/>
          <p:nvPr/>
        </p:nvSpPr>
        <p:spPr>
          <a:xfrm>
            <a:off x="5591230" y="2971923"/>
            <a:ext cx="153305" cy="317975"/>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54" name="右矢印 53"/>
          <p:cNvSpPr/>
          <p:nvPr/>
        </p:nvSpPr>
        <p:spPr>
          <a:xfrm>
            <a:off x="7133870" y="2971923"/>
            <a:ext cx="153305" cy="317975"/>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3191589" y="1443944"/>
            <a:ext cx="1022077" cy="366504"/>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r>
              <a:rPr lang="en-US" altLang="ja-JP" sz="1026" b="1" dirty="0">
                <a:solidFill>
                  <a:prstClr val="black"/>
                </a:solidFill>
                <a:latin typeface="Meiryo UI" panose="020B0604030504040204" pitchFamily="50" charset="-128"/>
                <a:ea typeface="Meiryo UI" panose="020B0604030504040204" pitchFamily="50" charset="-128"/>
              </a:rPr>
              <a:t>【</a:t>
            </a:r>
            <a:r>
              <a:rPr lang="ja-JP" altLang="en-US" sz="1026" b="1" dirty="0">
                <a:solidFill>
                  <a:prstClr val="black"/>
                </a:solidFill>
                <a:latin typeface="Meiryo UI" panose="020B0604030504040204" pitchFamily="50" charset="-128"/>
                <a:ea typeface="Meiryo UI" panose="020B0604030504040204" pitchFamily="50" charset="-128"/>
              </a:rPr>
              <a:t>府市連携</a:t>
            </a:r>
            <a:r>
              <a:rPr lang="en-US" altLang="ja-JP" sz="1026" b="1" dirty="0">
                <a:solidFill>
                  <a:prstClr val="black"/>
                </a:solidFill>
                <a:latin typeface="Meiryo UI" panose="020B0604030504040204" pitchFamily="50" charset="-128"/>
                <a:ea typeface="Meiryo UI" panose="020B0604030504040204" pitchFamily="50" charset="-128"/>
              </a:rPr>
              <a:t>】</a:t>
            </a:r>
            <a:endParaRPr lang="ja-JP" altLang="en-US" sz="684" b="1" dirty="0">
              <a:solidFill>
                <a:prstClr val="black"/>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2583" y="100069"/>
            <a:ext cx="6064221" cy="400110"/>
          </a:xfrm>
          <a:prstGeom prst="rect">
            <a:avLst/>
          </a:prstGeom>
          <a:noFill/>
        </p:spPr>
        <p:txBody>
          <a:bodyPr wrap="square" rtlCol="0">
            <a:spAutoFit/>
          </a:bodyPr>
          <a:lstStyle/>
          <a:p>
            <a:pPr defTabSz="390997">
              <a:defRPr/>
            </a:pPr>
            <a:r>
              <a:rPr lang="ja-JP" altLang="en-US" sz="2000" b="1" dirty="0" smtClean="0">
                <a:solidFill>
                  <a:srgbClr val="002060"/>
                </a:solidFill>
                <a:latin typeface="Meiryo UI" panose="020B0604030504040204" pitchFamily="50" charset="-128"/>
                <a:ea typeface="Meiryo UI" panose="020B0604030504040204" pitchFamily="50" charset="-128"/>
              </a:rPr>
              <a:t>２－③　広域的</a:t>
            </a:r>
            <a:r>
              <a:rPr lang="ja-JP" altLang="en-US" sz="2000" b="1" dirty="0">
                <a:solidFill>
                  <a:srgbClr val="002060"/>
                </a:solidFill>
                <a:latin typeface="Meiryo UI" panose="020B0604030504040204" pitchFamily="50" charset="-128"/>
                <a:ea typeface="Meiryo UI" panose="020B0604030504040204" pitchFamily="50" charset="-128"/>
              </a:rPr>
              <a:t>なまちづくり（大阪城東部地区）　　　　　　　　　　　　　　　</a:t>
            </a:r>
          </a:p>
        </p:txBody>
      </p:sp>
      <p:cxnSp>
        <p:nvCxnSpPr>
          <p:cNvPr id="46" name="直線コネクタ 45"/>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8754025" y="6403032"/>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smtClean="0">
                <a:solidFill>
                  <a:srgbClr val="002060"/>
                </a:solidFill>
                <a:latin typeface="+mn-ea"/>
              </a:rPr>
              <a:t>15</a:t>
            </a:r>
            <a:endParaRPr kumimoji="1" lang="ja-JP" altLang="en-US" sz="2000" b="1" dirty="0">
              <a:solidFill>
                <a:srgbClr val="002060"/>
              </a:solidFill>
              <a:latin typeface="+mn-ea"/>
            </a:endParaRPr>
          </a:p>
        </p:txBody>
      </p:sp>
      <p:sp>
        <p:nvSpPr>
          <p:cNvPr id="47" name="角丸四角形 46"/>
          <p:cNvSpPr/>
          <p:nvPr/>
        </p:nvSpPr>
        <p:spPr>
          <a:xfrm>
            <a:off x="1340525" y="2005446"/>
            <a:ext cx="392750" cy="2208972"/>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グランドデザイン・大阪</a:t>
            </a:r>
            <a:endParaRPr lang="en-US" altLang="ja-JP" sz="1026" b="1" dirty="0">
              <a:solidFill>
                <a:prstClr val="white"/>
              </a:solidFill>
              <a:latin typeface="Meiryo UI" panose="020B0604030504040204" pitchFamily="50" charset="-128"/>
              <a:ea typeface="Meiryo UI" panose="020B0604030504040204" pitchFamily="50" charset="-128"/>
            </a:endParaRPr>
          </a:p>
          <a:p>
            <a:pPr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大阪の成長戦略</a:t>
            </a:r>
            <a:endParaRPr lang="en-US" altLang="ja-JP" sz="1026"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1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519379606"/>
              </p:ext>
            </p:extLst>
          </p:nvPr>
        </p:nvGraphicFramePr>
        <p:xfrm>
          <a:off x="578916" y="1042571"/>
          <a:ext cx="7758681" cy="4981274"/>
        </p:xfrm>
        <a:graphic>
          <a:graphicData uri="http://schemas.openxmlformats.org/drawingml/2006/table">
            <a:tbl>
              <a:tblPr firstRow="1" bandRow="1">
                <a:tableStyleId>{5C22544A-7EE6-4342-B048-85BDC9FD1C3A}</a:tableStyleId>
              </a:tblPr>
              <a:tblGrid>
                <a:gridCol w="536700">
                  <a:extLst>
                    <a:ext uri="{9D8B030D-6E8A-4147-A177-3AD203B41FA5}">
                      <a16:colId xmlns:a16="http://schemas.microsoft.com/office/drawing/2014/main" val="1134503772"/>
                    </a:ext>
                  </a:extLst>
                </a:gridCol>
                <a:gridCol w="4803884">
                  <a:extLst>
                    <a:ext uri="{9D8B030D-6E8A-4147-A177-3AD203B41FA5}">
                      <a16:colId xmlns:a16="http://schemas.microsoft.com/office/drawing/2014/main" val="2850519866"/>
                    </a:ext>
                  </a:extLst>
                </a:gridCol>
                <a:gridCol w="1335961">
                  <a:extLst>
                    <a:ext uri="{9D8B030D-6E8A-4147-A177-3AD203B41FA5}">
                      <a16:colId xmlns:a16="http://schemas.microsoft.com/office/drawing/2014/main" val="559669729"/>
                    </a:ext>
                  </a:extLst>
                </a:gridCol>
                <a:gridCol w="1082136">
                  <a:extLst>
                    <a:ext uri="{9D8B030D-6E8A-4147-A177-3AD203B41FA5}">
                      <a16:colId xmlns:a16="http://schemas.microsoft.com/office/drawing/2014/main" val="2784752084"/>
                    </a:ext>
                  </a:extLst>
                </a:gridCol>
              </a:tblGrid>
              <a:tr h="375435">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基本方針</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計画策定</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事業実施</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73563"/>
                  </a:ext>
                </a:extLst>
              </a:tr>
              <a:tr h="1882247">
                <a:tc>
                  <a:txBody>
                    <a:bodyPr/>
                    <a:lstStyle/>
                    <a:p>
                      <a:pPr algn="ctr"/>
                      <a:r>
                        <a:rPr kumimoji="1" lang="ja-JP" altLang="en-US" sz="1700" dirty="0" smtClean="0"/>
                        <a:t>府</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1757273">
                <a:tc>
                  <a:txBody>
                    <a:bodyPr/>
                    <a:lstStyle/>
                    <a:p>
                      <a:pPr algn="ctr"/>
                      <a:r>
                        <a:rPr kumimoji="1" lang="ja-JP" altLang="en-US" sz="1700" dirty="0" smtClean="0"/>
                        <a:t>市</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r h="966319">
                <a:tc>
                  <a:txBody>
                    <a:bodyPr/>
                    <a:lstStyle/>
                    <a:p>
                      <a:pPr algn="ctr"/>
                      <a:r>
                        <a:rPr kumimoji="1" lang="ja-JP" altLang="en-US" sz="1700" dirty="0" smtClean="0"/>
                        <a:t>国</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9446597"/>
                  </a:ext>
                </a:extLst>
              </a:tr>
            </a:tbl>
          </a:graphicData>
        </a:graphic>
      </p:graphicFrame>
      <p:sp>
        <p:nvSpPr>
          <p:cNvPr id="77" name="角丸四角形 76"/>
          <p:cNvSpPr/>
          <p:nvPr/>
        </p:nvSpPr>
        <p:spPr>
          <a:xfrm>
            <a:off x="1982810" y="1554601"/>
            <a:ext cx="698094" cy="3374628"/>
          </a:xfrm>
          <a:prstGeom prst="roundRect">
            <a:avLst>
              <a:gd name="adj" fmla="val 414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30788" rIns="30788" rtlCol="0" anchor="t" anchorCtr="0"/>
          <a:lstStyle/>
          <a:p>
            <a:pPr algn="ctr" defTabSz="390997">
              <a:defRPr/>
            </a:pPr>
            <a:r>
              <a:rPr lang="ja-JP" altLang="en-US" sz="941" dirty="0">
                <a:solidFill>
                  <a:prstClr val="black"/>
                </a:solidFill>
                <a:latin typeface="Meiryo UI" panose="020B0604030504040204" pitchFamily="50" charset="-128"/>
                <a:ea typeface="Meiryo UI" panose="020B0604030504040204" pitchFamily="50" charset="-128"/>
              </a:rPr>
              <a:t>副首都推進</a:t>
            </a:r>
            <a:endParaRPr lang="en-US" altLang="ja-JP" sz="941" dirty="0">
              <a:solidFill>
                <a:prstClr val="black"/>
              </a:solidFill>
              <a:latin typeface="Meiryo UI" panose="020B0604030504040204" pitchFamily="50" charset="-128"/>
              <a:ea typeface="Meiryo UI" panose="020B0604030504040204" pitchFamily="50" charset="-128"/>
            </a:endParaRPr>
          </a:p>
          <a:p>
            <a:pPr algn="ctr" defTabSz="390997">
              <a:defRPr/>
            </a:pPr>
            <a:r>
              <a:rPr lang="ja-JP" altLang="en-US" sz="941" dirty="0">
                <a:solidFill>
                  <a:prstClr val="black"/>
                </a:solidFill>
                <a:latin typeface="Meiryo UI" panose="020B0604030504040204" pitchFamily="50" charset="-128"/>
                <a:ea typeface="Meiryo UI" panose="020B0604030504040204" pitchFamily="50" charset="-128"/>
              </a:rPr>
              <a:t>本部会議</a:t>
            </a:r>
          </a:p>
        </p:txBody>
      </p:sp>
      <p:sp>
        <p:nvSpPr>
          <p:cNvPr id="3" name="角丸四角形 2"/>
          <p:cNvSpPr/>
          <p:nvPr/>
        </p:nvSpPr>
        <p:spPr>
          <a:xfrm>
            <a:off x="6041328" y="3346159"/>
            <a:ext cx="1058330" cy="1653716"/>
          </a:xfrm>
          <a:prstGeom prst="roundRect">
            <a:avLst>
              <a:gd name="adj" fmla="val 85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19" name="角丸四角形 18"/>
          <p:cNvSpPr/>
          <p:nvPr/>
        </p:nvSpPr>
        <p:spPr>
          <a:xfrm>
            <a:off x="6493981" y="3606195"/>
            <a:ext cx="192124" cy="1313954"/>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dirty="0">
                <a:solidFill>
                  <a:prstClr val="white"/>
                </a:solidFill>
                <a:latin typeface="Meiryo UI" panose="020B0604030504040204" pitchFamily="50" charset="-128"/>
                <a:ea typeface="Meiryo UI" panose="020B0604030504040204" pitchFamily="50" charset="-128"/>
              </a:rPr>
              <a:t>都市計画審議会</a:t>
            </a:r>
          </a:p>
        </p:txBody>
      </p:sp>
      <p:sp>
        <p:nvSpPr>
          <p:cNvPr id="21" name="角丸四角形 20"/>
          <p:cNvSpPr/>
          <p:nvPr/>
        </p:nvSpPr>
        <p:spPr>
          <a:xfrm>
            <a:off x="1335078" y="2086756"/>
            <a:ext cx="429255" cy="2199892"/>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グランドデザイン・大阪</a:t>
            </a:r>
            <a:endParaRPr lang="en-US" altLang="ja-JP" sz="1026" b="1" dirty="0">
              <a:solidFill>
                <a:prstClr val="white"/>
              </a:solidFill>
              <a:latin typeface="Meiryo UI" panose="020B0604030504040204" pitchFamily="50" charset="-128"/>
              <a:ea typeface="Meiryo UI" panose="020B0604030504040204" pitchFamily="50" charset="-128"/>
            </a:endParaRPr>
          </a:p>
          <a:p>
            <a:pPr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大阪の成長戦略</a:t>
            </a:r>
            <a:endParaRPr lang="en-US" altLang="ja-JP" sz="1026" b="1" dirty="0">
              <a:solidFill>
                <a:prstClr val="white"/>
              </a:solidFill>
              <a:latin typeface="Meiryo UI" panose="020B0604030504040204" pitchFamily="50" charset="-128"/>
              <a:ea typeface="Meiryo UI" panose="020B0604030504040204" pitchFamily="50" charset="-128"/>
            </a:endParaRPr>
          </a:p>
        </p:txBody>
      </p:sp>
      <p:sp>
        <p:nvSpPr>
          <p:cNvPr id="40" name="角丸四角形 39"/>
          <p:cNvSpPr/>
          <p:nvPr/>
        </p:nvSpPr>
        <p:spPr>
          <a:xfrm>
            <a:off x="6111909" y="3612834"/>
            <a:ext cx="202044" cy="1313954"/>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dirty="0">
                <a:solidFill>
                  <a:prstClr val="white"/>
                </a:solidFill>
                <a:latin typeface="Meiryo UI" panose="020B0604030504040204" pitchFamily="50" charset="-128"/>
                <a:ea typeface="Meiryo UI" panose="020B0604030504040204" pitchFamily="50" charset="-128"/>
              </a:rPr>
              <a:t>原案・案の策定</a:t>
            </a:r>
          </a:p>
        </p:txBody>
      </p:sp>
      <p:sp>
        <p:nvSpPr>
          <p:cNvPr id="42" name="角丸四角形 41"/>
          <p:cNvSpPr/>
          <p:nvPr/>
        </p:nvSpPr>
        <p:spPr>
          <a:xfrm>
            <a:off x="6890296" y="3612834"/>
            <a:ext cx="159547" cy="1313954"/>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都市計画決定</a:t>
            </a:r>
          </a:p>
        </p:txBody>
      </p:sp>
      <p:sp>
        <p:nvSpPr>
          <p:cNvPr id="34" name="角丸四角形 33"/>
          <p:cNvSpPr/>
          <p:nvPr/>
        </p:nvSpPr>
        <p:spPr>
          <a:xfrm>
            <a:off x="7343965" y="2827709"/>
            <a:ext cx="932475" cy="1467478"/>
          </a:xfrm>
          <a:prstGeom prst="roundRect">
            <a:avLst>
              <a:gd name="adj" fmla="val 3805"/>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78743" indent="-78743" defTabSz="390997">
              <a:defRPr/>
            </a:pPr>
            <a:r>
              <a:rPr lang="ja-JP" altLang="en-US" sz="1026" dirty="0">
                <a:solidFill>
                  <a:schemeClr val="tx1"/>
                </a:solidFill>
                <a:latin typeface="Meiryo UI" panose="020B0604030504040204" pitchFamily="50" charset="-128"/>
                <a:ea typeface="Meiryo UI" panose="020B0604030504040204" pitchFamily="50" charset="-128"/>
              </a:rPr>
              <a:t>・基盤整備の推進</a:t>
            </a:r>
            <a:endParaRPr lang="en-US" altLang="ja-JP" sz="1026" dirty="0">
              <a:solidFill>
                <a:schemeClr val="tx1"/>
              </a:solidFill>
              <a:latin typeface="Meiryo UI" panose="020B0604030504040204" pitchFamily="50" charset="-128"/>
              <a:ea typeface="Meiryo UI" panose="020B0604030504040204" pitchFamily="50" charset="-128"/>
            </a:endParaRPr>
          </a:p>
          <a:p>
            <a:pPr marL="78743" indent="-78743" defTabSz="390997">
              <a:defRPr/>
            </a:pPr>
            <a:r>
              <a:rPr lang="ja-JP" altLang="en-US" sz="1026" dirty="0">
                <a:solidFill>
                  <a:schemeClr val="tx1"/>
                </a:solidFill>
                <a:latin typeface="Meiryo UI" panose="020B0604030504040204" pitchFamily="50" charset="-128"/>
                <a:ea typeface="Meiryo UI" panose="020B0604030504040204" pitchFamily="50" charset="-128"/>
              </a:rPr>
              <a:t>・民間開発の促進</a:t>
            </a:r>
            <a:endParaRPr lang="en-US" altLang="ja-JP" sz="1026" dirty="0">
              <a:solidFill>
                <a:schemeClr val="tx1"/>
              </a:solidFill>
              <a:latin typeface="Meiryo UI" panose="020B0604030504040204" pitchFamily="50" charset="-128"/>
              <a:ea typeface="Meiryo UI" panose="020B0604030504040204" pitchFamily="50" charset="-128"/>
            </a:endParaRPr>
          </a:p>
          <a:p>
            <a:pPr marL="78743" indent="-78743" defTabSz="390997">
              <a:defRPr/>
            </a:pPr>
            <a:r>
              <a:rPr lang="ja-JP" altLang="en-US" sz="1026" dirty="0">
                <a:solidFill>
                  <a:schemeClr val="tx1"/>
                </a:solidFill>
                <a:latin typeface="Meiryo UI" panose="020B0604030504040204" pitchFamily="50" charset="-128"/>
                <a:ea typeface="Meiryo UI" panose="020B0604030504040204" pitchFamily="50" charset="-128"/>
              </a:rPr>
              <a:t>　など</a:t>
            </a:r>
            <a:endParaRPr lang="en-US" altLang="ja-JP" sz="1026" dirty="0">
              <a:solidFill>
                <a:schemeClr val="tx1"/>
              </a:solidFill>
              <a:latin typeface="Meiryo UI" panose="020B0604030504040204" pitchFamily="50" charset="-128"/>
              <a:ea typeface="Meiryo UI" panose="020B0604030504040204" pitchFamily="50" charset="-128"/>
            </a:endParaRPr>
          </a:p>
        </p:txBody>
      </p:sp>
      <p:sp>
        <p:nvSpPr>
          <p:cNvPr id="35" name="角丸四角形 34"/>
          <p:cNvSpPr/>
          <p:nvPr/>
        </p:nvSpPr>
        <p:spPr>
          <a:xfrm>
            <a:off x="5987046" y="1873491"/>
            <a:ext cx="1199435" cy="4013228"/>
          </a:xfrm>
          <a:prstGeom prst="roundRect">
            <a:avLst>
              <a:gd name="adj" fmla="val 8576"/>
            </a:avLst>
          </a:prstGeom>
          <a:no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5932564" y="1682743"/>
            <a:ext cx="1757487" cy="324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390997">
              <a:defRPr/>
            </a:pPr>
            <a:r>
              <a:rPr lang="ja-JP" altLang="en-US" sz="941" spc="-128" dirty="0">
                <a:solidFill>
                  <a:prstClr val="black"/>
                </a:solidFill>
                <a:latin typeface="Meiryo UI" panose="020B0604030504040204" pitchFamily="50" charset="-128"/>
                <a:ea typeface="Meiryo UI" panose="020B0604030504040204" pitchFamily="50" charset="-128"/>
              </a:rPr>
              <a:t>都市計画法に基づく手続き</a:t>
            </a:r>
          </a:p>
        </p:txBody>
      </p:sp>
      <p:sp>
        <p:nvSpPr>
          <p:cNvPr id="46" name="右矢印 45"/>
          <p:cNvSpPr/>
          <p:nvPr/>
        </p:nvSpPr>
        <p:spPr>
          <a:xfrm>
            <a:off x="5718426" y="3185971"/>
            <a:ext cx="158642" cy="252464"/>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49" name="右矢印 48"/>
          <p:cNvSpPr/>
          <p:nvPr/>
        </p:nvSpPr>
        <p:spPr>
          <a:xfrm>
            <a:off x="6732812" y="4035579"/>
            <a:ext cx="117955" cy="292997"/>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41" name="右矢印 40"/>
          <p:cNvSpPr/>
          <p:nvPr/>
        </p:nvSpPr>
        <p:spPr>
          <a:xfrm>
            <a:off x="6363767" y="4035579"/>
            <a:ext cx="117955" cy="292997"/>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65" name="右矢印 64"/>
          <p:cNvSpPr/>
          <p:nvPr/>
        </p:nvSpPr>
        <p:spPr>
          <a:xfrm>
            <a:off x="7202066" y="3185122"/>
            <a:ext cx="165237" cy="249748"/>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66" name="角丸四角形 65"/>
          <p:cNvSpPr/>
          <p:nvPr/>
        </p:nvSpPr>
        <p:spPr>
          <a:xfrm>
            <a:off x="6098226" y="5578133"/>
            <a:ext cx="1014807" cy="231497"/>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国土交通大臣</a:t>
            </a:r>
          </a:p>
        </p:txBody>
      </p:sp>
      <p:sp>
        <p:nvSpPr>
          <p:cNvPr id="67" name="角丸四角形 66"/>
          <p:cNvSpPr/>
          <p:nvPr/>
        </p:nvSpPr>
        <p:spPr>
          <a:xfrm>
            <a:off x="6225476" y="2620957"/>
            <a:ext cx="733614" cy="20885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府知事</a:t>
            </a:r>
          </a:p>
        </p:txBody>
      </p:sp>
      <p:cxnSp>
        <p:nvCxnSpPr>
          <p:cNvPr id="69" name="直線矢印コネクタ 68"/>
          <p:cNvCxnSpPr/>
          <p:nvPr/>
        </p:nvCxnSpPr>
        <p:spPr>
          <a:xfrm flipV="1">
            <a:off x="6577869" y="2837338"/>
            <a:ext cx="0" cy="43874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6603255" y="5076964"/>
            <a:ext cx="0" cy="501169"/>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2937262" y="1786154"/>
            <a:ext cx="1719332" cy="4192008"/>
          </a:xfrm>
          <a:prstGeom prst="roundRect">
            <a:avLst>
              <a:gd name="adj" fmla="val 4147"/>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390997">
              <a:defRPr/>
            </a:pPr>
            <a:endParaRPr lang="en-US" altLang="ja-JP" sz="941" dirty="0">
              <a:solidFill>
                <a:prstClr val="black"/>
              </a:solidFill>
              <a:latin typeface="Meiryo UI" panose="020B0604030504040204" pitchFamily="50" charset="-128"/>
              <a:ea typeface="Meiryo UI" panose="020B0604030504040204" pitchFamily="50" charset="-128"/>
            </a:endParaRPr>
          </a:p>
          <a:p>
            <a:pPr defTabSz="390997">
              <a:defRPr/>
            </a:pPr>
            <a:endParaRPr lang="en-US" altLang="ja-JP" sz="941" dirty="0">
              <a:solidFill>
                <a:prstClr val="black"/>
              </a:solidFill>
              <a:latin typeface="Meiryo UI" panose="020B0604030504040204" pitchFamily="50" charset="-128"/>
              <a:ea typeface="Meiryo UI" panose="020B0604030504040204" pitchFamily="50" charset="-128"/>
            </a:endParaRPr>
          </a:p>
        </p:txBody>
      </p:sp>
      <p:sp>
        <p:nvSpPr>
          <p:cNvPr id="64" name="角丸四角形 63"/>
          <p:cNvSpPr/>
          <p:nvPr/>
        </p:nvSpPr>
        <p:spPr>
          <a:xfrm>
            <a:off x="3115052" y="3110918"/>
            <a:ext cx="695288" cy="2383307"/>
          </a:xfrm>
          <a:prstGeom prst="round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197" dirty="0">
                <a:solidFill>
                  <a:prstClr val="black"/>
                </a:solidFill>
                <a:latin typeface="Meiryo UI" panose="020B0604030504040204" pitchFamily="50" charset="-128"/>
                <a:ea typeface="Meiryo UI" panose="020B0604030504040204" pitchFamily="50" charset="-128"/>
              </a:rPr>
              <a:t>まちづくり方針の骨格</a:t>
            </a:r>
          </a:p>
        </p:txBody>
      </p:sp>
      <p:sp>
        <p:nvSpPr>
          <p:cNvPr id="72" name="正方形/長方形 71"/>
          <p:cNvSpPr/>
          <p:nvPr/>
        </p:nvSpPr>
        <p:spPr>
          <a:xfrm>
            <a:off x="3045534" y="2447066"/>
            <a:ext cx="1486155" cy="589614"/>
          </a:xfrm>
          <a:prstGeom prst="rect">
            <a:avLst/>
          </a:prstGeom>
          <a:solidFill>
            <a:schemeClr val="bg1"/>
          </a:solidFill>
          <a:ln w="63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90997">
              <a:defRPr/>
            </a:pPr>
            <a:endParaRPr lang="ja-JP" altLang="en-US" sz="770" dirty="0">
              <a:solidFill>
                <a:prstClr val="black"/>
              </a:solidFill>
              <a:latin typeface="Meiryo UI" panose="020B0604030504040204" pitchFamily="50" charset="-128"/>
              <a:ea typeface="Meiryo UI" panose="020B0604030504040204" pitchFamily="50" charset="-128"/>
            </a:endParaRPr>
          </a:p>
        </p:txBody>
      </p:sp>
      <p:sp>
        <p:nvSpPr>
          <p:cNvPr id="73" name="正方形/長方形 72"/>
          <p:cNvSpPr/>
          <p:nvPr/>
        </p:nvSpPr>
        <p:spPr>
          <a:xfrm>
            <a:off x="3045534" y="5522629"/>
            <a:ext cx="881341" cy="401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390997">
              <a:defRPr/>
            </a:pPr>
            <a:r>
              <a:rPr lang="ja-JP" altLang="en-US" sz="855" spc="-128" dirty="0">
                <a:solidFill>
                  <a:prstClr val="black"/>
                </a:solidFill>
                <a:latin typeface="Meiryo UI" panose="020B0604030504040204" pitchFamily="50" charset="-128"/>
                <a:ea typeface="Meiryo UI" panose="020B0604030504040204" pitchFamily="50" charset="-128"/>
              </a:rPr>
              <a:t>・まちづくりコンセプトなど</a:t>
            </a:r>
            <a:endParaRPr lang="en-US" altLang="ja-JP" sz="855" spc="-128" dirty="0">
              <a:solidFill>
                <a:prstClr val="black"/>
              </a:solidFill>
              <a:latin typeface="Meiryo UI" panose="020B0604030504040204" pitchFamily="50" charset="-128"/>
              <a:ea typeface="Meiryo UI" panose="020B0604030504040204" pitchFamily="50" charset="-128"/>
            </a:endParaRPr>
          </a:p>
        </p:txBody>
      </p:sp>
      <p:sp>
        <p:nvSpPr>
          <p:cNvPr id="75" name="右矢印 74"/>
          <p:cNvSpPr/>
          <p:nvPr/>
        </p:nvSpPr>
        <p:spPr>
          <a:xfrm>
            <a:off x="3883626" y="1354495"/>
            <a:ext cx="4429005" cy="43166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90997">
              <a:defRPr/>
            </a:pPr>
            <a:r>
              <a:rPr lang="ja-JP" altLang="en-US" sz="1197" dirty="0">
                <a:solidFill>
                  <a:prstClr val="black"/>
                </a:solidFill>
                <a:latin typeface="Calibri" panose="020F0502020204030204"/>
                <a:ea typeface="游ゴシック" panose="020B0400000000000000" pitchFamily="50" charset="-128"/>
              </a:rPr>
              <a:t>今後想定される手続き等</a:t>
            </a:r>
          </a:p>
        </p:txBody>
      </p:sp>
      <p:sp>
        <p:nvSpPr>
          <p:cNvPr id="59" name="角丸四角形 58"/>
          <p:cNvSpPr/>
          <p:nvPr/>
        </p:nvSpPr>
        <p:spPr>
          <a:xfrm>
            <a:off x="4729879" y="5076964"/>
            <a:ext cx="656523" cy="901199"/>
          </a:xfrm>
          <a:prstGeom prst="roundRect">
            <a:avLst>
              <a:gd name="adj" fmla="val 5464"/>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855" dirty="0">
                <a:solidFill>
                  <a:prstClr val="black"/>
                </a:solidFill>
                <a:latin typeface="Meiryo UI" panose="020B0604030504040204" pitchFamily="50" charset="-128"/>
                <a:ea typeface="Meiryo UI" panose="020B0604030504040204" pitchFamily="50" charset="-128"/>
              </a:rPr>
              <a:t>都市再生緊急整備地域</a:t>
            </a:r>
            <a:r>
              <a:rPr lang="ja-JP" altLang="en-US" sz="855" dirty="0" smtClean="0">
                <a:solidFill>
                  <a:prstClr val="black"/>
                </a:solidFill>
                <a:latin typeface="Meiryo UI" panose="020B0604030504040204" pitchFamily="50" charset="-128"/>
                <a:ea typeface="Meiryo UI" panose="020B0604030504040204" pitchFamily="50" charset="-128"/>
              </a:rPr>
              <a:t>の</a:t>
            </a:r>
            <a:endParaRPr lang="en-US" altLang="ja-JP" sz="855" dirty="0" smtClean="0">
              <a:solidFill>
                <a:prstClr val="black"/>
              </a:solidFill>
              <a:latin typeface="Meiryo UI" panose="020B0604030504040204" pitchFamily="50" charset="-128"/>
              <a:ea typeface="Meiryo UI" panose="020B0604030504040204" pitchFamily="50" charset="-128"/>
            </a:endParaRPr>
          </a:p>
          <a:p>
            <a:pPr algn="ctr" defTabSz="390997">
              <a:defRPr/>
            </a:pPr>
            <a:r>
              <a:rPr lang="ja-JP" altLang="en-US" sz="855" dirty="0" smtClean="0">
                <a:solidFill>
                  <a:prstClr val="black"/>
                </a:solidFill>
                <a:latin typeface="Meiryo UI" panose="020B0604030504040204" pitchFamily="50" charset="-128"/>
                <a:ea typeface="Meiryo UI" panose="020B0604030504040204" pitchFamily="50" charset="-128"/>
              </a:rPr>
              <a:t>指定</a:t>
            </a:r>
            <a:endParaRPr lang="ja-JP" altLang="en-US" sz="855" dirty="0">
              <a:solidFill>
                <a:prstClr val="black"/>
              </a:solidFill>
              <a:latin typeface="Meiryo UI" panose="020B0604030504040204" pitchFamily="50" charset="-128"/>
              <a:ea typeface="Meiryo UI" panose="020B0604030504040204" pitchFamily="50" charset="-128"/>
            </a:endParaRPr>
          </a:p>
        </p:txBody>
      </p:sp>
      <p:sp>
        <p:nvSpPr>
          <p:cNvPr id="61" name="角丸四角形 60"/>
          <p:cNvSpPr/>
          <p:nvPr/>
        </p:nvSpPr>
        <p:spPr>
          <a:xfrm>
            <a:off x="5326814" y="1860393"/>
            <a:ext cx="329423" cy="2939409"/>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事業主体や事業スキーム等の決定</a:t>
            </a:r>
          </a:p>
        </p:txBody>
      </p:sp>
      <p:cxnSp>
        <p:nvCxnSpPr>
          <p:cNvPr id="62" name="直線コネクタ 61"/>
          <p:cNvCxnSpPr/>
          <p:nvPr/>
        </p:nvCxnSpPr>
        <p:spPr>
          <a:xfrm>
            <a:off x="3883626" y="1332094"/>
            <a:ext cx="0" cy="469175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63" name="角丸四角形 62"/>
          <p:cNvSpPr/>
          <p:nvPr/>
        </p:nvSpPr>
        <p:spPr>
          <a:xfrm>
            <a:off x="2117229" y="2086756"/>
            <a:ext cx="429255" cy="2208972"/>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検討体制・役割分担等の決定</a:t>
            </a:r>
            <a:endParaRPr lang="en-US" altLang="ja-JP" sz="1026" b="1" dirty="0">
              <a:solidFill>
                <a:prstClr val="white"/>
              </a:solidFill>
              <a:latin typeface="Meiryo UI" panose="020B0604030504040204" pitchFamily="50" charset="-128"/>
              <a:ea typeface="Meiryo UI" panose="020B0604030504040204" pitchFamily="50" charset="-128"/>
            </a:endParaRPr>
          </a:p>
        </p:txBody>
      </p:sp>
      <p:sp>
        <p:nvSpPr>
          <p:cNvPr id="76" name="右矢印 75"/>
          <p:cNvSpPr/>
          <p:nvPr/>
        </p:nvSpPr>
        <p:spPr>
          <a:xfrm>
            <a:off x="4860587" y="3185972"/>
            <a:ext cx="278684" cy="248898"/>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78" name="右矢印 77"/>
          <p:cNvSpPr/>
          <p:nvPr/>
        </p:nvSpPr>
        <p:spPr>
          <a:xfrm>
            <a:off x="2753167" y="3187185"/>
            <a:ext cx="158642" cy="252464"/>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60" name="角丸四角形 59"/>
          <p:cNvSpPr/>
          <p:nvPr/>
        </p:nvSpPr>
        <p:spPr>
          <a:xfrm>
            <a:off x="4086870" y="3122513"/>
            <a:ext cx="357251" cy="2371711"/>
          </a:xfrm>
          <a:prstGeom prst="round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197" dirty="0">
                <a:solidFill>
                  <a:schemeClr val="tx1"/>
                </a:solidFill>
                <a:latin typeface="Meiryo UI" panose="020B0604030504040204" pitchFamily="50" charset="-128"/>
                <a:ea typeface="Meiryo UI" panose="020B0604030504040204" pitchFamily="50" charset="-128"/>
              </a:rPr>
              <a:t>まちづくり方針の策定</a:t>
            </a:r>
            <a:endParaRPr lang="ja-JP" altLang="en-US" sz="1197" strike="dblStrike" dirty="0">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6546536" y="5228161"/>
            <a:ext cx="665989" cy="23694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1026" dirty="0">
                <a:solidFill>
                  <a:schemeClr val="tx1"/>
                </a:solidFill>
                <a:latin typeface="Meiryo UI" panose="020B0604030504040204" pitchFamily="50" charset="-128"/>
                <a:ea typeface="Meiryo UI" panose="020B0604030504040204" pitchFamily="50" charset="-128"/>
              </a:rPr>
              <a:t>同意 </a:t>
            </a:r>
            <a:r>
              <a:rPr lang="en-US" altLang="ja-JP" sz="898" dirty="0">
                <a:solidFill>
                  <a:schemeClr val="tx1"/>
                </a:solidFill>
                <a:latin typeface="Meiryo UI" panose="020B0604030504040204" pitchFamily="50" charset="-128"/>
                <a:ea typeface="Meiryo UI" panose="020B0604030504040204" pitchFamily="50" charset="-128"/>
              </a:rPr>
              <a:t>※</a:t>
            </a:r>
            <a:endParaRPr lang="ja-JP" altLang="en-US" sz="898" dirty="0">
              <a:solidFill>
                <a:schemeClr val="tx1"/>
              </a:solidFill>
              <a:latin typeface="Meiryo UI" panose="020B0604030504040204" pitchFamily="50" charset="-128"/>
              <a:ea typeface="Meiryo UI" panose="020B0604030504040204" pitchFamily="50" charset="-128"/>
            </a:endParaRPr>
          </a:p>
        </p:txBody>
      </p:sp>
      <p:sp>
        <p:nvSpPr>
          <p:cNvPr id="38" name="角丸四角形 37"/>
          <p:cNvSpPr/>
          <p:nvPr/>
        </p:nvSpPr>
        <p:spPr>
          <a:xfrm>
            <a:off x="6508670" y="2904047"/>
            <a:ext cx="707604" cy="33786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1026" dirty="0">
                <a:solidFill>
                  <a:schemeClr val="tx1"/>
                </a:solidFill>
                <a:latin typeface="Meiryo UI" panose="020B0604030504040204" pitchFamily="50" charset="-128"/>
                <a:ea typeface="Meiryo UI" panose="020B0604030504040204" pitchFamily="50" charset="-128"/>
              </a:rPr>
              <a:t>意見 </a:t>
            </a:r>
            <a:r>
              <a:rPr lang="en-US" altLang="ja-JP" sz="898" dirty="0">
                <a:solidFill>
                  <a:schemeClr val="tx1"/>
                </a:solidFill>
                <a:latin typeface="Meiryo UI" panose="020B0604030504040204" pitchFamily="50" charset="-128"/>
                <a:ea typeface="Meiryo UI" panose="020B0604030504040204" pitchFamily="50" charset="-128"/>
              </a:rPr>
              <a:t>※</a:t>
            </a:r>
            <a:endParaRPr lang="ja-JP" altLang="en-US" sz="898" dirty="0">
              <a:solidFill>
                <a:schemeClr val="tx1"/>
              </a:solidFill>
              <a:latin typeface="Meiryo UI" panose="020B0604030504040204" pitchFamily="50" charset="-128"/>
              <a:ea typeface="Meiryo UI" panose="020B0604030504040204" pitchFamily="50" charset="-128"/>
            </a:endParaRPr>
          </a:p>
        </p:txBody>
      </p:sp>
      <p:sp>
        <p:nvSpPr>
          <p:cNvPr id="39" name="角丸四角形 38"/>
          <p:cNvSpPr/>
          <p:nvPr/>
        </p:nvSpPr>
        <p:spPr>
          <a:xfrm>
            <a:off x="5912595" y="1941861"/>
            <a:ext cx="1363953" cy="53333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defTabSz="390997">
              <a:defRPr/>
            </a:pPr>
            <a:r>
              <a:rPr lang="en-US" altLang="ja-JP" sz="898" dirty="0">
                <a:solidFill>
                  <a:schemeClr val="tx1"/>
                </a:solidFill>
                <a:latin typeface="Meiryo UI" panose="020B0604030504040204" pitchFamily="50" charset="-128"/>
                <a:ea typeface="Meiryo UI" panose="020B0604030504040204" pitchFamily="50" charset="-128"/>
              </a:rPr>
              <a:t>※</a:t>
            </a:r>
            <a:r>
              <a:rPr lang="ja-JP" altLang="en-US" sz="898" dirty="0">
                <a:solidFill>
                  <a:schemeClr val="tx1"/>
                </a:solidFill>
                <a:latin typeface="Meiryo UI" panose="020B0604030504040204" pitchFamily="50" charset="-128"/>
                <a:ea typeface="Meiryo UI" panose="020B0604030504040204" pitchFamily="50" charset="-128"/>
              </a:rPr>
              <a:t>国土交通大臣の同意を要しない場合は、「府知事との協議」</a:t>
            </a:r>
            <a:endParaRPr lang="en-US" altLang="ja-JP" sz="898" dirty="0">
              <a:solidFill>
                <a:schemeClr val="tx1"/>
              </a:solidFill>
              <a:latin typeface="Meiryo UI" panose="020B0604030504040204" pitchFamily="50" charset="-128"/>
              <a:ea typeface="Meiryo UI" panose="020B0604030504040204" pitchFamily="50" charset="-128"/>
            </a:endParaRPr>
          </a:p>
          <a:p>
            <a:pPr defTabSz="390997">
              <a:defRPr/>
            </a:pPr>
            <a:endParaRPr lang="ja-JP" altLang="en-US" sz="898" dirty="0">
              <a:solidFill>
                <a:schemeClr val="tx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2895362" y="1728040"/>
            <a:ext cx="1022077" cy="366504"/>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r>
              <a:rPr lang="en-US" altLang="ja-JP" sz="1026" b="1" dirty="0">
                <a:solidFill>
                  <a:prstClr val="black"/>
                </a:solidFill>
                <a:latin typeface="Meiryo UI" panose="020B0604030504040204" pitchFamily="50" charset="-128"/>
                <a:ea typeface="Meiryo UI" panose="020B0604030504040204" pitchFamily="50" charset="-128"/>
              </a:rPr>
              <a:t>【</a:t>
            </a:r>
            <a:r>
              <a:rPr lang="ja-JP" altLang="en-US" sz="1026" b="1" dirty="0">
                <a:solidFill>
                  <a:prstClr val="black"/>
                </a:solidFill>
                <a:latin typeface="Meiryo UI" panose="020B0604030504040204" pitchFamily="50" charset="-128"/>
                <a:ea typeface="Meiryo UI" panose="020B0604030504040204" pitchFamily="50" charset="-128"/>
              </a:rPr>
              <a:t>府市連携</a:t>
            </a:r>
            <a:r>
              <a:rPr lang="en-US" altLang="ja-JP" sz="1026" b="1" dirty="0">
                <a:solidFill>
                  <a:prstClr val="black"/>
                </a:solidFill>
                <a:latin typeface="Meiryo UI" panose="020B0604030504040204" pitchFamily="50" charset="-128"/>
                <a:ea typeface="Meiryo UI" panose="020B0604030504040204" pitchFamily="50" charset="-128"/>
              </a:rPr>
              <a:t>】</a:t>
            </a:r>
            <a:endParaRPr lang="ja-JP" altLang="en-US" sz="684" b="1" dirty="0">
              <a:solidFill>
                <a:prstClr val="black"/>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17990" y="90330"/>
            <a:ext cx="5368412" cy="400110"/>
          </a:xfrm>
          <a:prstGeom prst="rect">
            <a:avLst/>
          </a:prstGeom>
          <a:noFill/>
        </p:spPr>
        <p:txBody>
          <a:bodyPr wrap="square" rtlCol="0">
            <a:spAutoFit/>
          </a:bodyPr>
          <a:lstStyle/>
          <a:p>
            <a:pPr defTabSz="390997">
              <a:defRPr/>
            </a:pPr>
            <a:r>
              <a:rPr lang="ja-JP" altLang="en-US" sz="2000" b="1" dirty="0" smtClean="0">
                <a:solidFill>
                  <a:srgbClr val="002060"/>
                </a:solidFill>
                <a:latin typeface="Meiryo UI" panose="020B0604030504040204" pitchFamily="50" charset="-128"/>
                <a:ea typeface="Meiryo UI" panose="020B0604030504040204" pitchFamily="50" charset="-128"/>
              </a:rPr>
              <a:t>２－④　広域的</a:t>
            </a:r>
            <a:r>
              <a:rPr lang="ja-JP" altLang="en-US" sz="2000" b="1" dirty="0">
                <a:solidFill>
                  <a:srgbClr val="002060"/>
                </a:solidFill>
                <a:latin typeface="Meiryo UI" panose="020B0604030504040204" pitchFamily="50" charset="-128"/>
                <a:ea typeface="Meiryo UI" panose="020B0604030504040204" pitchFamily="50" charset="-128"/>
              </a:rPr>
              <a:t>なまちづくり（新大阪駅周辺）　　　　　　　　　　　　　　　</a:t>
            </a:r>
          </a:p>
        </p:txBody>
      </p:sp>
      <p:cxnSp>
        <p:nvCxnSpPr>
          <p:cNvPr id="47" name="直線コネクタ 46"/>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8754025" y="-171400"/>
            <a:ext cx="498495" cy="60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16</a:t>
            </a:r>
            <a:endParaRPr kumimoji="1" lang="ja-JP" altLang="en-US" sz="2000" b="1" dirty="0">
              <a:solidFill>
                <a:srgbClr val="002060"/>
              </a:solidFill>
              <a:latin typeface="+mn-ea"/>
            </a:endParaRPr>
          </a:p>
        </p:txBody>
      </p:sp>
      <p:sp>
        <p:nvSpPr>
          <p:cNvPr id="74" name="正方形/長方形 73"/>
          <p:cNvSpPr/>
          <p:nvPr/>
        </p:nvSpPr>
        <p:spPr>
          <a:xfrm>
            <a:off x="2910760" y="1998105"/>
            <a:ext cx="1849370" cy="469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defRPr/>
            </a:pPr>
            <a:r>
              <a:rPr kumimoji="1" lang="ja-JP" altLang="en-US" sz="1000" dirty="0">
                <a:solidFill>
                  <a:prstClr val="black"/>
                </a:solidFill>
                <a:latin typeface="Meiryo UI" panose="020B0604030504040204" pitchFamily="50" charset="-128"/>
                <a:ea typeface="Meiryo UI" panose="020B0604030504040204" pitchFamily="50" charset="-128"/>
              </a:rPr>
              <a:t>新大阪駅周辺地域都市</a:t>
            </a:r>
            <a:r>
              <a:rPr kumimoji="1" lang="ja-JP" altLang="en-US" sz="1000" dirty="0" smtClean="0">
                <a:solidFill>
                  <a:prstClr val="black"/>
                </a:solidFill>
                <a:latin typeface="Meiryo UI" panose="020B0604030504040204" pitchFamily="50" charset="-128"/>
                <a:ea typeface="Meiryo UI" panose="020B0604030504040204" pitchFamily="50" charset="-128"/>
              </a:rPr>
              <a:t>再生</a:t>
            </a:r>
            <a:endParaRPr kumimoji="1" lang="en-US" altLang="ja-JP" sz="1000" dirty="0" smtClean="0">
              <a:solidFill>
                <a:prstClr val="black"/>
              </a:solidFill>
              <a:latin typeface="Meiryo UI" panose="020B0604030504040204" pitchFamily="50" charset="-128"/>
              <a:ea typeface="Meiryo UI" panose="020B0604030504040204" pitchFamily="50" charset="-128"/>
            </a:endParaRPr>
          </a:p>
          <a:p>
            <a:pPr lvl="0" algn="ctr">
              <a:defRPr/>
            </a:pPr>
            <a:r>
              <a:rPr kumimoji="1" lang="ja-JP" altLang="en-US" sz="1000" dirty="0" smtClean="0">
                <a:solidFill>
                  <a:prstClr val="black"/>
                </a:solidFill>
                <a:latin typeface="Meiryo UI" panose="020B0604030504040204" pitchFamily="50" charset="-128"/>
                <a:ea typeface="Meiryo UI" panose="020B0604030504040204" pitchFamily="50" charset="-128"/>
              </a:rPr>
              <a:t>緊急</a:t>
            </a:r>
            <a:r>
              <a:rPr kumimoji="1" lang="ja-JP" altLang="en-US" sz="1000" dirty="0">
                <a:solidFill>
                  <a:prstClr val="black"/>
                </a:solidFill>
                <a:latin typeface="Meiryo UI" panose="020B0604030504040204" pitchFamily="50" charset="-128"/>
                <a:ea typeface="Meiryo UI" panose="020B0604030504040204" pitchFamily="50" charset="-128"/>
              </a:rPr>
              <a:t>整備地域検討協議会</a:t>
            </a:r>
          </a:p>
        </p:txBody>
      </p:sp>
      <p:sp>
        <p:nvSpPr>
          <p:cNvPr id="71" name="正方形/長方形 70"/>
          <p:cNvSpPr/>
          <p:nvPr/>
        </p:nvSpPr>
        <p:spPr>
          <a:xfrm>
            <a:off x="3002334" y="2468088"/>
            <a:ext cx="1616012" cy="56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defRPr/>
            </a:pPr>
            <a:r>
              <a:rPr kumimoji="1" lang="ja-JP" altLang="en-US" sz="900" dirty="0" smtClean="0">
                <a:solidFill>
                  <a:prstClr val="black"/>
                </a:solidFill>
                <a:latin typeface="Meiryo UI" panose="020B0604030504040204" pitchFamily="50" charset="-128"/>
                <a:ea typeface="Meiryo UI" panose="020B0604030504040204" pitchFamily="50" charset="-128"/>
              </a:rPr>
              <a:t>○</a:t>
            </a:r>
            <a:r>
              <a:rPr kumimoji="1" lang="en-US" altLang="ja-JP" sz="900" dirty="0" smtClean="0">
                <a:solidFill>
                  <a:prstClr val="black"/>
                </a:solidFill>
                <a:latin typeface="Meiryo UI" panose="020B0604030504040204" pitchFamily="50" charset="-128"/>
                <a:ea typeface="Meiryo UI" panose="020B0604030504040204" pitchFamily="50" charset="-128"/>
              </a:rPr>
              <a:t>2019(H31)</a:t>
            </a:r>
            <a:r>
              <a:rPr kumimoji="1" lang="ja-JP" altLang="en-US" sz="900" dirty="0" smtClean="0">
                <a:solidFill>
                  <a:prstClr val="black"/>
                </a:solidFill>
                <a:latin typeface="Meiryo UI" panose="020B0604030504040204" pitchFamily="50" charset="-128"/>
                <a:ea typeface="Meiryo UI" panose="020B0604030504040204" pitchFamily="50" charset="-128"/>
              </a:rPr>
              <a:t>要綱</a:t>
            </a:r>
            <a:r>
              <a:rPr kumimoji="1" lang="ja-JP" altLang="en-US" sz="900" dirty="0">
                <a:solidFill>
                  <a:prstClr val="black"/>
                </a:solidFill>
                <a:latin typeface="Meiryo UI" panose="020B0604030504040204" pitchFamily="50" charset="-128"/>
                <a:ea typeface="Meiryo UI" panose="020B0604030504040204" pitchFamily="50" charset="-128"/>
              </a:rPr>
              <a:t>設置</a:t>
            </a:r>
            <a:endParaRPr kumimoji="1" lang="en-US" altLang="ja-JP" sz="900" dirty="0">
              <a:solidFill>
                <a:prstClr val="black"/>
              </a:solidFill>
              <a:latin typeface="Meiryo UI" panose="020B0604030504040204" pitchFamily="50" charset="-128"/>
              <a:ea typeface="Meiryo UI" panose="020B0604030504040204" pitchFamily="50" charset="-128"/>
            </a:endParaRPr>
          </a:p>
          <a:p>
            <a:pPr lvl="0">
              <a:defRPr/>
            </a:pPr>
            <a:r>
              <a:rPr kumimoji="1" lang="ja-JP" altLang="en-US" sz="900" dirty="0">
                <a:solidFill>
                  <a:prstClr val="black"/>
                </a:solidFill>
                <a:latin typeface="Meiryo UI" panose="020B0604030504040204" pitchFamily="50" charset="-128"/>
                <a:ea typeface="Meiryo UI" panose="020B0604030504040204" pitchFamily="50" charset="-128"/>
              </a:rPr>
              <a:t>○国、府、市、民間事業者、</a:t>
            </a:r>
            <a:endParaRPr kumimoji="1" lang="en-US" altLang="ja-JP" sz="900" dirty="0">
              <a:solidFill>
                <a:prstClr val="black"/>
              </a:solidFill>
              <a:latin typeface="Meiryo UI" panose="020B0604030504040204" pitchFamily="50" charset="-128"/>
              <a:ea typeface="Meiryo UI" panose="020B0604030504040204" pitchFamily="50" charset="-128"/>
            </a:endParaRPr>
          </a:p>
          <a:p>
            <a:pPr lvl="0">
              <a:defRPr/>
            </a:pPr>
            <a:r>
              <a:rPr kumimoji="1" lang="ja-JP" altLang="en-US" sz="900" dirty="0">
                <a:solidFill>
                  <a:prstClr val="black"/>
                </a:solidFill>
                <a:latin typeface="Meiryo UI" panose="020B0604030504040204" pitchFamily="50" charset="-128"/>
                <a:ea typeface="Meiryo UI" panose="020B0604030504040204" pitchFamily="50" charset="-128"/>
              </a:rPr>
              <a:t>　 学識経験者で構成</a:t>
            </a:r>
          </a:p>
        </p:txBody>
      </p:sp>
    </p:spTree>
    <p:extLst>
      <p:ext uri="{BB962C8B-B14F-4D97-AF65-F5344CB8AC3E}">
        <p14:creationId xmlns:p14="http://schemas.microsoft.com/office/powerpoint/2010/main" val="3515202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206014216"/>
              </p:ext>
            </p:extLst>
          </p:nvPr>
        </p:nvGraphicFramePr>
        <p:xfrm>
          <a:off x="642358" y="1042572"/>
          <a:ext cx="7758682" cy="4966841"/>
        </p:xfrm>
        <a:graphic>
          <a:graphicData uri="http://schemas.openxmlformats.org/drawingml/2006/table">
            <a:tbl>
              <a:tblPr firstRow="1" bandRow="1">
                <a:tableStyleId>{5C22544A-7EE6-4342-B048-85BDC9FD1C3A}</a:tableStyleId>
              </a:tblPr>
              <a:tblGrid>
                <a:gridCol w="545266">
                  <a:extLst>
                    <a:ext uri="{9D8B030D-6E8A-4147-A177-3AD203B41FA5}">
                      <a16:colId xmlns:a16="http://schemas.microsoft.com/office/drawing/2014/main" val="1134503772"/>
                    </a:ext>
                  </a:extLst>
                </a:gridCol>
                <a:gridCol w="4506845">
                  <a:extLst>
                    <a:ext uri="{9D8B030D-6E8A-4147-A177-3AD203B41FA5}">
                      <a16:colId xmlns:a16="http://schemas.microsoft.com/office/drawing/2014/main" val="2850519866"/>
                    </a:ext>
                  </a:extLst>
                </a:gridCol>
                <a:gridCol w="1695675">
                  <a:extLst>
                    <a:ext uri="{9D8B030D-6E8A-4147-A177-3AD203B41FA5}">
                      <a16:colId xmlns:a16="http://schemas.microsoft.com/office/drawing/2014/main" val="559669729"/>
                    </a:ext>
                  </a:extLst>
                </a:gridCol>
                <a:gridCol w="1010896">
                  <a:extLst>
                    <a:ext uri="{9D8B030D-6E8A-4147-A177-3AD203B41FA5}">
                      <a16:colId xmlns:a16="http://schemas.microsoft.com/office/drawing/2014/main" val="2784752084"/>
                    </a:ext>
                  </a:extLst>
                </a:gridCol>
              </a:tblGrid>
              <a:tr h="359244">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基本方針</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計画策定</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500" dirty="0" smtClean="0"/>
                        <a:t>事業実施</a:t>
                      </a:r>
                      <a:endParaRPr kumimoji="1" lang="ja-JP" altLang="en-US" sz="15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73563"/>
                  </a:ext>
                </a:extLst>
              </a:tr>
              <a:tr h="1395050">
                <a:tc>
                  <a:txBody>
                    <a:bodyPr/>
                    <a:lstStyle/>
                    <a:p>
                      <a:pPr algn="ctr"/>
                      <a:r>
                        <a:rPr kumimoji="1" lang="ja-JP" altLang="en-US" sz="1700" dirty="0" smtClean="0"/>
                        <a:t>府</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1685096">
                <a:tc>
                  <a:txBody>
                    <a:bodyPr/>
                    <a:lstStyle/>
                    <a:p>
                      <a:pPr algn="ctr"/>
                      <a:r>
                        <a:rPr kumimoji="1" lang="ja-JP" altLang="en-US" sz="1700" dirty="0" smtClean="0"/>
                        <a:t>市</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r h="1527451">
                <a:tc>
                  <a:txBody>
                    <a:bodyPr/>
                    <a:lstStyle/>
                    <a:p>
                      <a:pPr algn="ctr"/>
                      <a:r>
                        <a:rPr kumimoji="1" lang="ja-JP" altLang="en-US" sz="1700" dirty="0" smtClean="0"/>
                        <a:t>国</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6403073"/>
                  </a:ext>
                </a:extLst>
              </a:tr>
            </a:tbl>
          </a:graphicData>
        </a:graphic>
      </p:graphicFrame>
      <p:sp>
        <p:nvSpPr>
          <p:cNvPr id="51" name="角丸四角形 50"/>
          <p:cNvSpPr/>
          <p:nvPr/>
        </p:nvSpPr>
        <p:spPr>
          <a:xfrm>
            <a:off x="6036505" y="2870055"/>
            <a:ext cx="1205749" cy="1568285"/>
          </a:xfrm>
          <a:prstGeom prst="roundRect">
            <a:avLst>
              <a:gd name="adj" fmla="val 6264"/>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19" name="角丸四角形 18"/>
          <p:cNvSpPr/>
          <p:nvPr/>
        </p:nvSpPr>
        <p:spPr>
          <a:xfrm>
            <a:off x="6550708" y="3067789"/>
            <a:ext cx="250782" cy="1313954"/>
          </a:xfrm>
          <a:prstGeom prst="roundRect">
            <a:avLst/>
          </a:prstGeom>
          <a:solidFill>
            <a:schemeClr val="accent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dirty="0">
                <a:solidFill>
                  <a:prstClr val="white"/>
                </a:solidFill>
                <a:latin typeface="Meiryo UI" panose="020B0604030504040204" pitchFamily="50" charset="-128"/>
                <a:ea typeface="Meiryo UI" panose="020B0604030504040204" pitchFamily="50" charset="-128"/>
              </a:rPr>
              <a:t>都市計画審議会</a:t>
            </a:r>
          </a:p>
        </p:txBody>
      </p:sp>
      <p:sp>
        <p:nvSpPr>
          <p:cNvPr id="36" name="正方形/長方形 35"/>
          <p:cNvSpPr/>
          <p:nvPr/>
        </p:nvSpPr>
        <p:spPr>
          <a:xfrm>
            <a:off x="4642575" y="3176995"/>
            <a:ext cx="925461" cy="396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390997">
              <a:defRPr/>
            </a:pPr>
            <a:r>
              <a:rPr lang="ja-JP" altLang="en-US" sz="1026" spc="-128" dirty="0">
                <a:solidFill>
                  <a:prstClr val="black"/>
                </a:solidFill>
                <a:latin typeface="Meiryo UI" panose="020B0604030504040204" pitchFamily="50" charset="-128"/>
                <a:ea typeface="Meiryo UI" panose="020B0604030504040204" pitchFamily="50" charset="-128"/>
              </a:rPr>
              <a:t>・費用負担割合</a:t>
            </a:r>
            <a:endParaRPr lang="en-US" altLang="ja-JP" sz="1026" spc="-128" dirty="0">
              <a:solidFill>
                <a:prstClr val="black"/>
              </a:solidFill>
              <a:latin typeface="Meiryo UI" panose="020B0604030504040204" pitchFamily="50" charset="-128"/>
              <a:ea typeface="Meiryo UI" panose="020B0604030504040204" pitchFamily="50" charset="-128"/>
            </a:endParaRPr>
          </a:p>
          <a:p>
            <a:pPr defTabSz="390997">
              <a:defRPr/>
            </a:pPr>
            <a:r>
              <a:rPr lang="ja-JP" altLang="en-US" sz="1026" spc="-128" dirty="0">
                <a:solidFill>
                  <a:prstClr val="black"/>
                </a:solidFill>
                <a:latin typeface="Meiryo UI" panose="020B0604030504040204" pitchFamily="50" charset="-128"/>
                <a:ea typeface="Meiryo UI" panose="020B0604030504040204" pitchFamily="50" charset="-128"/>
              </a:rPr>
              <a:t>・</a:t>
            </a:r>
            <a:r>
              <a:rPr lang="ja-JP" altLang="en-US" sz="1026" spc="-128" dirty="0" smtClean="0">
                <a:solidFill>
                  <a:prstClr val="black"/>
                </a:solidFill>
                <a:latin typeface="Meiryo UI" panose="020B0604030504040204" pitchFamily="50" charset="-128"/>
                <a:ea typeface="Meiryo UI" panose="020B0604030504040204" pitchFamily="50" charset="-128"/>
              </a:rPr>
              <a:t>整備主体</a:t>
            </a:r>
            <a:endParaRPr lang="ja-JP" altLang="en-US" sz="1026" spc="-128" dirty="0">
              <a:solidFill>
                <a:prstClr val="black"/>
              </a:solidFill>
              <a:latin typeface="Meiryo UI" panose="020B0604030504040204" pitchFamily="50" charset="-128"/>
              <a:ea typeface="Meiryo UI" panose="020B0604030504040204" pitchFamily="50" charset="-128"/>
            </a:endParaRPr>
          </a:p>
        </p:txBody>
      </p:sp>
      <p:sp>
        <p:nvSpPr>
          <p:cNvPr id="40" name="角丸四角形 39"/>
          <p:cNvSpPr/>
          <p:nvPr/>
        </p:nvSpPr>
        <p:spPr>
          <a:xfrm>
            <a:off x="6098955" y="3067789"/>
            <a:ext cx="217196" cy="1313954"/>
          </a:xfrm>
          <a:prstGeom prst="roundRect">
            <a:avLst/>
          </a:prstGeom>
          <a:solidFill>
            <a:schemeClr val="accent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dirty="0">
                <a:solidFill>
                  <a:prstClr val="white"/>
                </a:solidFill>
                <a:latin typeface="Meiryo UI" panose="020B0604030504040204" pitchFamily="50" charset="-128"/>
                <a:ea typeface="Meiryo UI" panose="020B0604030504040204" pitchFamily="50" charset="-128"/>
              </a:rPr>
              <a:t>都市計画案の策定</a:t>
            </a:r>
          </a:p>
        </p:txBody>
      </p:sp>
      <p:sp>
        <p:nvSpPr>
          <p:cNvPr id="42" name="角丸四角形 41"/>
          <p:cNvSpPr/>
          <p:nvPr/>
        </p:nvSpPr>
        <p:spPr>
          <a:xfrm>
            <a:off x="6987134" y="3067789"/>
            <a:ext cx="199360" cy="1313954"/>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197" b="1" dirty="0">
                <a:solidFill>
                  <a:prstClr val="white"/>
                </a:solidFill>
                <a:latin typeface="Meiryo UI" panose="020B0604030504040204" pitchFamily="50" charset="-128"/>
                <a:ea typeface="Meiryo UI" panose="020B0604030504040204" pitchFamily="50" charset="-128"/>
              </a:rPr>
              <a:t>都市計画決定</a:t>
            </a:r>
          </a:p>
        </p:txBody>
      </p:sp>
      <p:sp>
        <p:nvSpPr>
          <p:cNvPr id="31" name="角丸四角形 30"/>
          <p:cNvSpPr/>
          <p:nvPr/>
        </p:nvSpPr>
        <p:spPr>
          <a:xfrm>
            <a:off x="6131976" y="4763773"/>
            <a:ext cx="1014807" cy="20525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国土交通大臣</a:t>
            </a:r>
          </a:p>
        </p:txBody>
      </p:sp>
      <p:sp>
        <p:nvSpPr>
          <p:cNvPr id="33" name="角丸四角形 32"/>
          <p:cNvSpPr/>
          <p:nvPr/>
        </p:nvSpPr>
        <p:spPr>
          <a:xfrm>
            <a:off x="4668384" y="1613357"/>
            <a:ext cx="899652" cy="423478"/>
          </a:xfrm>
          <a:prstGeom prst="roundRect">
            <a:avLst>
              <a:gd name="adj" fmla="val 8154"/>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大阪府戦略本部会議</a:t>
            </a:r>
          </a:p>
        </p:txBody>
      </p:sp>
      <p:sp>
        <p:nvSpPr>
          <p:cNvPr id="35" name="角丸四角形 34"/>
          <p:cNvSpPr/>
          <p:nvPr/>
        </p:nvSpPr>
        <p:spPr>
          <a:xfrm>
            <a:off x="4668384" y="3933526"/>
            <a:ext cx="899652" cy="454474"/>
          </a:xfrm>
          <a:prstGeom prst="roundRect">
            <a:avLst>
              <a:gd name="adj" fmla="val 11456"/>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大阪市</a:t>
            </a:r>
            <a:endParaRPr lang="en-US" altLang="ja-JP" sz="1026" dirty="0">
              <a:solidFill>
                <a:prstClr val="black"/>
              </a:solidFill>
              <a:latin typeface="Meiryo UI" panose="020B0604030504040204" pitchFamily="50" charset="-128"/>
              <a:ea typeface="Meiryo UI" panose="020B0604030504040204" pitchFamily="50" charset="-128"/>
            </a:endParaRPr>
          </a:p>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戦略会議</a:t>
            </a:r>
          </a:p>
        </p:txBody>
      </p:sp>
      <p:sp>
        <p:nvSpPr>
          <p:cNvPr id="38" name="角丸四角形 37"/>
          <p:cNvSpPr/>
          <p:nvPr/>
        </p:nvSpPr>
        <p:spPr>
          <a:xfrm>
            <a:off x="4712055" y="2533865"/>
            <a:ext cx="794895" cy="587199"/>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197" b="1" dirty="0" smtClean="0">
                <a:solidFill>
                  <a:prstClr val="white"/>
                </a:solidFill>
                <a:latin typeface="Meiryo UI" panose="020B0604030504040204" pitchFamily="50" charset="-128"/>
                <a:ea typeface="Meiryo UI" panose="020B0604030504040204" pitchFamily="50" charset="-128"/>
              </a:rPr>
              <a:t>事業</a:t>
            </a:r>
            <a:endParaRPr lang="en-US" altLang="ja-JP" sz="1197" b="1" dirty="0" smtClean="0">
              <a:solidFill>
                <a:prstClr val="white"/>
              </a:solidFill>
              <a:latin typeface="Meiryo UI" panose="020B0604030504040204" pitchFamily="50" charset="-128"/>
              <a:ea typeface="Meiryo UI" panose="020B0604030504040204" pitchFamily="50" charset="-128"/>
            </a:endParaRPr>
          </a:p>
          <a:p>
            <a:pPr algn="ctr" defTabSz="390997">
              <a:defRPr/>
            </a:pPr>
            <a:r>
              <a:rPr lang="ja-JP" altLang="en-US" sz="1197" b="1" dirty="0" smtClean="0">
                <a:solidFill>
                  <a:prstClr val="white"/>
                </a:solidFill>
                <a:latin typeface="Meiryo UI" panose="020B0604030504040204" pitchFamily="50" charset="-128"/>
                <a:ea typeface="Meiryo UI" panose="020B0604030504040204" pitchFamily="50" charset="-128"/>
              </a:rPr>
              <a:t>スキーム</a:t>
            </a:r>
            <a:r>
              <a:rPr lang="ja-JP" altLang="en-US" sz="1197" b="1" dirty="0">
                <a:solidFill>
                  <a:prstClr val="white"/>
                </a:solidFill>
                <a:latin typeface="Meiryo UI" panose="020B0604030504040204" pitchFamily="50" charset="-128"/>
                <a:ea typeface="Meiryo UI" panose="020B0604030504040204" pitchFamily="50" charset="-128"/>
              </a:rPr>
              <a:t>の決定</a:t>
            </a:r>
          </a:p>
        </p:txBody>
      </p:sp>
      <p:sp>
        <p:nvSpPr>
          <p:cNvPr id="44" name="角丸四角形 43"/>
          <p:cNvSpPr/>
          <p:nvPr/>
        </p:nvSpPr>
        <p:spPr>
          <a:xfrm>
            <a:off x="6280493" y="2215744"/>
            <a:ext cx="733614" cy="20885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府知事</a:t>
            </a:r>
          </a:p>
        </p:txBody>
      </p:sp>
      <p:sp>
        <p:nvSpPr>
          <p:cNvPr id="45" name="右矢印 44"/>
          <p:cNvSpPr/>
          <p:nvPr/>
        </p:nvSpPr>
        <p:spPr>
          <a:xfrm rot="5400000">
            <a:off x="4962539" y="2151290"/>
            <a:ext cx="293926" cy="200418"/>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46" name="右矢印 45"/>
          <p:cNvSpPr/>
          <p:nvPr/>
        </p:nvSpPr>
        <p:spPr>
          <a:xfrm rot="16200000" flipV="1">
            <a:off x="4966425" y="3619770"/>
            <a:ext cx="293926" cy="200418"/>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48" name="角丸四角形 47"/>
          <p:cNvSpPr/>
          <p:nvPr/>
        </p:nvSpPr>
        <p:spPr>
          <a:xfrm>
            <a:off x="6589275" y="4553945"/>
            <a:ext cx="550985" cy="18301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同意</a:t>
            </a:r>
          </a:p>
        </p:txBody>
      </p:sp>
      <p:cxnSp>
        <p:nvCxnSpPr>
          <p:cNvPr id="50" name="直線矢印コネクタ 49"/>
          <p:cNvCxnSpPr/>
          <p:nvPr/>
        </p:nvCxnSpPr>
        <p:spPr>
          <a:xfrm flipV="1">
            <a:off x="6650541" y="2417521"/>
            <a:ext cx="0" cy="43874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676099" y="4425020"/>
            <a:ext cx="0" cy="348775"/>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6575473" y="2446264"/>
            <a:ext cx="534320" cy="33786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1197" dirty="0">
                <a:solidFill>
                  <a:prstClr val="black"/>
                </a:solidFill>
                <a:latin typeface="Meiryo UI" panose="020B0604030504040204" pitchFamily="50" charset="-128"/>
                <a:ea typeface="Meiryo UI" panose="020B0604030504040204" pitchFamily="50" charset="-128"/>
              </a:rPr>
              <a:t>意見</a:t>
            </a:r>
          </a:p>
        </p:txBody>
      </p:sp>
      <p:sp>
        <p:nvSpPr>
          <p:cNvPr id="54" name="角丸四角形 53"/>
          <p:cNvSpPr/>
          <p:nvPr/>
        </p:nvSpPr>
        <p:spPr>
          <a:xfrm>
            <a:off x="5982892" y="1893775"/>
            <a:ext cx="1341084" cy="3141811"/>
          </a:xfrm>
          <a:prstGeom prst="roundRect">
            <a:avLst>
              <a:gd name="adj" fmla="val 8576"/>
            </a:avLst>
          </a:prstGeom>
          <a:no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55" name="正方形/長方形 54"/>
          <p:cNvSpPr/>
          <p:nvPr/>
        </p:nvSpPr>
        <p:spPr>
          <a:xfrm>
            <a:off x="5993232" y="1694456"/>
            <a:ext cx="1757487" cy="324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390997">
              <a:defRPr/>
            </a:pPr>
            <a:r>
              <a:rPr lang="ja-JP" altLang="en-US" sz="941" spc="-128" dirty="0">
                <a:solidFill>
                  <a:prstClr val="black"/>
                </a:solidFill>
                <a:latin typeface="Meiryo UI" panose="020B0604030504040204" pitchFamily="50" charset="-128"/>
                <a:ea typeface="Meiryo UI" panose="020B0604030504040204" pitchFamily="50" charset="-128"/>
              </a:rPr>
              <a:t>都市計画法に基づく手続き</a:t>
            </a:r>
          </a:p>
        </p:txBody>
      </p:sp>
      <p:sp>
        <p:nvSpPr>
          <p:cNvPr id="65" name="右矢印 64"/>
          <p:cNvSpPr/>
          <p:nvPr/>
        </p:nvSpPr>
        <p:spPr>
          <a:xfrm>
            <a:off x="6840869" y="3490534"/>
            <a:ext cx="93100" cy="294849"/>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57" name="右矢印 56"/>
          <p:cNvSpPr/>
          <p:nvPr/>
        </p:nvSpPr>
        <p:spPr>
          <a:xfrm>
            <a:off x="6359035" y="3490534"/>
            <a:ext cx="93100" cy="294849"/>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63" name="右矢印 62"/>
          <p:cNvSpPr/>
          <p:nvPr/>
        </p:nvSpPr>
        <p:spPr>
          <a:xfrm>
            <a:off x="5548326" y="2689330"/>
            <a:ext cx="394475" cy="234261"/>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71" name="角丸四角形 70"/>
          <p:cNvSpPr/>
          <p:nvPr/>
        </p:nvSpPr>
        <p:spPr>
          <a:xfrm>
            <a:off x="1342947" y="4589391"/>
            <a:ext cx="333370" cy="137580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近畿地方交通審議会　答申</a:t>
            </a:r>
            <a:endParaRPr lang="en-US" altLang="ja-JP" sz="1026" dirty="0">
              <a:solidFill>
                <a:prstClr val="black"/>
              </a:solidFill>
              <a:latin typeface="Meiryo UI" panose="020B0604030504040204" pitchFamily="50" charset="-128"/>
              <a:ea typeface="Meiryo UI" panose="020B0604030504040204" pitchFamily="50" charset="-128"/>
            </a:endParaRPr>
          </a:p>
        </p:txBody>
      </p:sp>
      <p:sp>
        <p:nvSpPr>
          <p:cNvPr id="74" name="正方形/長方形 73"/>
          <p:cNvSpPr/>
          <p:nvPr/>
        </p:nvSpPr>
        <p:spPr>
          <a:xfrm>
            <a:off x="1872378" y="5608372"/>
            <a:ext cx="834872" cy="488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390997">
              <a:defRPr/>
            </a:pPr>
            <a:r>
              <a:rPr lang="ja-JP" altLang="en-US" sz="941" spc="-128" dirty="0">
                <a:solidFill>
                  <a:prstClr val="black"/>
                </a:solidFill>
                <a:latin typeface="Meiryo UI" panose="020B0604030504040204" pitchFamily="50" charset="-128"/>
                <a:ea typeface="Meiryo UI" panose="020B0604030504040204" pitchFamily="50" charset="-128"/>
              </a:rPr>
              <a:t>審議会、部会に府市参加</a:t>
            </a:r>
          </a:p>
        </p:txBody>
      </p:sp>
      <p:sp>
        <p:nvSpPr>
          <p:cNvPr id="75" name="大かっこ 74"/>
          <p:cNvSpPr/>
          <p:nvPr/>
        </p:nvSpPr>
        <p:spPr>
          <a:xfrm>
            <a:off x="1826572" y="5592696"/>
            <a:ext cx="832397" cy="38103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390997">
              <a:defRPr/>
            </a:pPr>
            <a:endParaRPr lang="ja-JP" altLang="en-US" sz="1539">
              <a:solidFill>
                <a:prstClr val="black"/>
              </a:solidFill>
              <a:latin typeface="Meiryo UI" panose="020B0604030504040204" pitchFamily="50" charset="-128"/>
              <a:ea typeface="Meiryo UI" panose="020B0604030504040204" pitchFamily="50" charset="-128"/>
            </a:endParaRPr>
          </a:p>
        </p:txBody>
      </p:sp>
      <p:cxnSp>
        <p:nvCxnSpPr>
          <p:cNvPr id="77" name="直線コネクタ 76"/>
          <p:cNvCxnSpPr/>
          <p:nvPr/>
        </p:nvCxnSpPr>
        <p:spPr>
          <a:xfrm>
            <a:off x="1659343" y="5790489"/>
            <a:ext cx="167229" cy="0"/>
          </a:xfrm>
          <a:prstGeom prst="line">
            <a:avLst/>
          </a:prstGeom>
        </p:spPr>
        <p:style>
          <a:lnRef idx="1">
            <a:schemeClr val="accent1"/>
          </a:lnRef>
          <a:fillRef idx="0">
            <a:schemeClr val="accent1"/>
          </a:fillRef>
          <a:effectRef idx="0">
            <a:schemeClr val="accent1"/>
          </a:effectRef>
          <a:fontRef idx="minor">
            <a:schemeClr val="tx1"/>
          </a:fontRef>
        </p:style>
      </p:cxnSp>
      <p:sp>
        <p:nvSpPr>
          <p:cNvPr id="83" name="右矢印 82"/>
          <p:cNvSpPr/>
          <p:nvPr/>
        </p:nvSpPr>
        <p:spPr>
          <a:xfrm>
            <a:off x="7382705" y="2689330"/>
            <a:ext cx="175828" cy="234261"/>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90" name="右矢印 89"/>
          <p:cNvSpPr/>
          <p:nvPr/>
        </p:nvSpPr>
        <p:spPr>
          <a:xfrm>
            <a:off x="4519391" y="2666682"/>
            <a:ext cx="171235" cy="239205"/>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91" name="角丸四角形 90"/>
          <p:cNvSpPr/>
          <p:nvPr/>
        </p:nvSpPr>
        <p:spPr>
          <a:xfrm>
            <a:off x="7575951" y="2187461"/>
            <a:ext cx="759179" cy="1307719"/>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建設工事等</a:t>
            </a:r>
            <a:endParaRPr lang="en-US" altLang="ja-JP" sz="1026" dirty="0">
              <a:solidFill>
                <a:prstClr val="black"/>
              </a:solidFill>
              <a:latin typeface="Meiryo UI" panose="020B0604030504040204" pitchFamily="50" charset="-128"/>
              <a:ea typeface="Meiryo UI" panose="020B0604030504040204" pitchFamily="50" charset="-128"/>
            </a:endParaRPr>
          </a:p>
          <a:p>
            <a:pPr algn="ctr" defTabSz="390997">
              <a:defRPr/>
            </a:pPr>
            <a:endParaRPr lang="ja-JP" altLang="en-US" sz="1026" dirty="0">
              <a:solidFill>
                <a:prstClr val="black"/>
              </a:solidFill>
              <a:latin typeface="Meiryo UI" panose="020B0604030504040204" pitchFamily="50" charset="-128"/>
              <a:ea typeface="Meiryo UI" panose="020B0604030504040204" pitchFamily="50" charset="-128"/>
            </a:endParaRPr>
          </a:p>
          <a:p>
            <a:pPr algn="ctr" defTabSz="390997">
              <a:defRPr/>
            </a:pP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鉄道事業者</a:t>
            </a:r>
            <a:r>
              <a:rPr lang="en-US" altLang="ja-JP" sz="900" dirty="0">
                <a:solidFill>
                  <a:prstClr val="black"/>
                </a:solidFill>
                <a:latin typeface="Meiryo UI" panose="020B0604030504040204" pitchFamily="50" charset="-128"/>
                <a:ea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30733" y="104398"/>
            <a:ext cx="6005771" cy="400110"/>
          </a:xfrm>
          <a:prstGeom prst="rect">
            <a:avLst/>
          </a:prstGeom>
          <a:noFill/>
        </p:spPr>
        <p:txBody>
          <a:bodyPr wrap="square" rtlCol="0">
            <a:spAutoFit/>
          </a:bodyPr>
          <a:lstStyle/>
          <a:p>
            <a:pPr defTabSz="390997">
              <a:defRPr/>
            </a:pPr>
            <a:r>
              <a:rPr lang="ja-JP" altLang="en-US" sz="2000" b="1" dirty="0" smtClean="0">
                <a:solidFill>
                  <a:srgbClr val="002060"/>
                </a:solidFill>
                <a:latin typeface="Meiryo UI" panose="020B0604030504040204" pitchFamily="50" charset="-128"/>
                <a:ea typeface="Meiryo UI" panose="020B0604030504040204" pitchFamily="50" charset="-128"/>
              </a:rPr>
              <a:t>２－⑤　広域</a:t>
            </a:r>
            <a:r>
              <a:rPr lang="ja-JP" altLang="en-US" sz="2000" b="1" dirty="0">
                <a:solidFill>
                  <a:srgbClr val="002060"/>
                </a:solidFill>
                <a:latin typeface="Meiryo UI" panose="020B0604030504040204" pitchFamily="50" charset="-128"/>
                <a:ea typeface="Meiryo UI" panose="020B0604030504040204" pitchFamily="50" charset="-128"/>
              </a:rPr>
              <a:t>交通基盤の整備（なにわ筋線）　　　　　　　　　　　　　　　</a:t>
            </a:r>
          </a:p>
        </p:txBody>
      </p:sp>
      <p:cxnSp>
        <p:nvCxnSpPr>
          <p:cNvPr id="68" name="直線コネクタ 67"/>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8754025" y="6403032"/>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17</a:t>
            </a:r>
            <a:endParaRPr kumimoji="1" lang="ja-JP" altLang="en-US" sz="2000" b="1" dirty="0">
              <a:solidFill>
                <a:srgbClr val="002060"/>
              </a:solidFill>
              <a:latin typeface="+mn-ea"/>
            </a:endParaRPr>
          </a:p>
        </p:txBody>
      </p:sp>
      <p:sp>
        <p:nvSpPr>
          <p:cNvPr id="59" name="角丸四角形 58"/>
          <p:cNvSpPr/>
          <p:nvPr/>
        </p:nvSpPr>
        <p:spPr>
          <a:xfrm>
            <a:off x="2315195" y="1460831"/>
            <a:ext cx="2157944" cy="2964189"/>
          </a:xfrm>
          <a:prstGeom prst="roundRect">
            <a:avLst>
              <a:gd name="adj" fmla="val 4147"/>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正方形/長方形 86"/>
          <p:cNvSpPr/>
          <p:nvPr/>
        </p:nvSpPr>
        <p:spPr>
          <a:xfrm>
            <a:off x="2185461" y="1396554"/>
            <a:ext cx="1195085" cy="428542"/>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府市連携</a:t>
            </a:r>
            <a:r>
              <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1" name="角丸四角形 60"/>
          <p:cNvSpPr/>
          <p:nvPr/>
        </p:nvSpPr>
        <p:spPr>
          <a:xfrm>
            <a:off x="2428901" y="1772716"/>
            <a:ext cx="1223303" cy="2565500"/>
          </a:xfrm>
          <a:prstGeom prst="roundRect">
            <a:avLst>
              <a:gd name="adj" fmla="val 414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事業化に</a:t>
            </a:r>
            <a:r>
              <a:rPr lang="ja-JP" altLang="en-US" sz="1026" dirty="0" smtClean="0">
                <a:solidFill>
                  <a:prstClr val="black"/>
                </a:solidFill>
                <a:latin typeface="Meiryo UI" panose="020B0604030504040204" pitchFamily="50" charset="-128"/>
                <a:ea typeface="Meiryo UI" panose="020B0604030504040204" pitchFamily="50" charset="-128"/>
              </a:rPr>
              <a:t>向けた</a:t>
            </a:r>
            <a:endParaRPr lang="en-US" altLang="ja-JP" sz="1026" dirty="0" smtClean="0">
              <a:solidFill>
                <a:prstClr val="black"/>
              </a:solidFill>
              <a:latin typeface="Meiryo UI" panose="020B0604030504040204" pitchFamily="50" charset="-128"/>
              <a:ea typeface="Meiryo UI" panose="020B0604030504040204" pitchFamily="50" charset="-128"/>
            </a:endParaRPr>
          </a:p>
          <a:p>
            <a:pPr algn="ctr" defTabSz="390997">
              <a:defRPr/>
            </a:pPr>
            <a:r>
              <a:rPr lang="ja-JP" altLang="en-US" sz="1026" dirty="0" smtClean="0">
                <a:solidFill>
                  <a:prstClr val="black"/>
                </a:solidFill>
                <a:latin typeface="Meiryo UI" panose="020B0604030504040204" pitchFamily="50" charset="-128"/>
                <a:ea typeface="Meiryo UI" panose="020B0604030504040204" pitchFamily="50" charset="-128"/>
              </a:rPr>
              <a:t>技術</a:t>
            </a:r>
            <a:r>
              <a:rPr lang="ja-JP" altLang="en-US" sz="1026" dirty="0">
                <a:solidFill>
                  <a:prstClr val="black"/>
                </a:solidFill>
                <a:latin typeface="Meiryo UI" panose="020B0604030504040204" pitchFamily="50" charset="-128"/>
                <a:ea typeface="Meiryo UI" panose="020B0604030504040204" pitchFamily="50" charset="-128"/>
              </a:rPr>
              <a:t>検討会</a:t>
            </a:r>
            <a:endParaRPr lang="en-US" altLang="ja-JP" sz="1026" dirty="0">
              <a:solidFill>
                <a:prstClr val="black"/>
              </a:solidFill>
              <a:latin typeface="Meiryo UI" panose="020B0604030504040204" pitchFamily="50" charset="-128"/>
              <a:ea typeface="Meiryo UI" panose="020B0604030504040204" pitchFamily="50" charset="-128"/>
            </a:endParaRPr>
          </a:p>
        </p:txBody>
      </p:sp>
      <p:sp>
        <p:nvSpPr>
          <p:cNvPr id="62" name="角丸四角形 61"/>
          <p:cNvSpPr/>
          <p:nvPr/>
        </p:nvSpPr>
        <p:spPr>
          <a:xfrm>
            <a:off x="2558496" y="2890335"/>
            <a:ext cx="998917" cy="614913"/>
          </a:xfrm>
          <a:prstGeom prst="roundRect">
            <a:avLst/>
          </a:prstGeom>
          <a:solidFill>
            <a:schemeClr val="accent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197" b="1" dirty="0">
                <a:solidFill>
                  <a:prstClr val="white"/>
                </a:solidFill>
                <a:latin typeface="Meiryo UI" panose="020B0604030504040204" pitchFamily="50" charset="-128"/>
                <a:ea typeface="Meiryo UI" panose="020B0604030504040204" pitchFamily="50" charset="-128"/>
              </a:rPr>
              <a:t>事業化</a:t>
            </a:r>
            <a:r>
              <a:rPr lang="ja-JP" altLang="en-US" sz="1197" b="1" dirty="0" smtClean="0">
                <a:solidFill>
                  <a:prstClr val="white"/>
                </a:solidFill>
                <a:latin typeface="Meiryo UI" panose="020B0604030504040204" pitchFamily="50" charset="-128"/>
                <a:ea typeface="Meiryo UI" panose="020B0604030504040204" pitchFamily="50" charset="-128"/>
              </a:rPr>
              <a:t>に</a:t>
            </a:r>
            <a:endParaRPr lang="en-US" altLang="ja-JP" sz="1197" b="1" dirty="0" smtClean="0">
              <a:solidFill>
                <a:prstClr val="white"/>
              </a:solidFill>
              <a:latin typeface="Meiryo UI" panose="020B0604030504040204" pitchFamily="50" charset="-128"/>
              <a:ea typeface="Meiryo UI" panose="020B0604030504040204" pitchFamily="50" charset="-128"/>
            </a:endParaRPr>
          </a:p>
          <a:p>
            <a:pPr algn="ctr" defTabSz="390997">
              <a:defRPr/>
            </a:pPr>
            <a:r>
              <a:rPr lang="ja-JP" altLang="en-US" sz="1197" b="1" dirty="0" smtClean="0">
                <a:solidFill>
                  <a:prstClr val="white"/>
                </a:solidFill>
                <a:latin typeface="Meiryo UI" panose="020B0604030504040204" pitchFamily="50" charset="-128"/>
                <a:ea typeface="Meiryo UI" panose="020B0604030504040204" pitchFamily="50" charset="-128"/>
              </a:rPr>
              <a:t>向けた</a:t>
            </a:r>
            <a:r>
              <a:rPr lang="ja-JP" altLang="en-US" sz="1197" b="1" dirty="0">
                <a:solidFill>
                  <a:prstClr val="white"/>
                </a:solidFill>
                <a:latin typeface="Meiryo UI" panose="020B0604030504040204" pitchFamily="50" charset="-128"/>
                <a:ea typeface="Meiryo UI" panose="020B0604030504040204" pitchFamily="50" charset="-128"/>
              </a:rPr>
              <a:t>検討</a:t>
            </a:r>
          </a:p>
        </p:txBody>
      </p:sp>
      <p:sp>
        <p:nvSpPr>
          <p:cNvPr id="66" name="正方形/長方形 65"/>
          <p:cNvSpPr/>
          <p:nvPr/>
        </p:nvSpPr>
        <p:spPr>
          <a:xfrm>
            <a:off x="2537374" y="2250245"/>
            <a:ext cx="1040497" cy="540216"/>
          </a:xfrm>
          <a:prstGeom prst="rect">
            <a:avLst/>
          </a:prstGeom>
          <a:solidFill>
            <a:schemeClr val="bg1"/>
          </a:solidFill>
          <a:ln w="63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8743" indent="-78743" defTabSz="390997">
              <a:defRPr/>
            </a:pPr>
            <a:r>
              <a:rPr lang="ja-JP" altLang="en-US" sz="941" dirty="0">
                <a:solidFill>
                  <a:prstClr val="black"/>
                </a:solidFill>
                <a:latin typeface="Meiryo UI" panose="020B0604030504040204" pitchFamily="50" charset="-128"/>
                <a:ea typeface="Meiryo UI" panose="020B0604030504040204" pitchFamily="50" charset="-128"/>
              </a:rPr>
              <a:t>○</a:t>
            </a:r>
            <a:r>
              <a:rPr lang="en-US" altLang="ja-JP" sz="941" dirty="0">
                <a:solidFill>
                  <a:prstClr val="black"/>
                </a:solidFill>
                <a:latin typeface="Meiryo UI" panose="020B0604030504040204" pitchFamily="50" charset="-128"/>
                <a:ea typeface="Meiryo UI" panose="020B0604030504040204" pitchFamily="50" charset="-128"/>
              </a:rPr>
              <a:t>H26</a:t>
            </a:r>
            <a:r>
              <a:rPr lang="ja-JP" altLang="en-US" sz="941" dirty="0">
                <a:solidFill>
                  <a:prstClr val="black"/>
                </a:solidFill>
                <a:latin typeface="Meiryo UI" panose="020B0604030504040204" pitchFamily="50" charset="-128"/>
                <a:ea typeface="Meiryo UI" panose="020B0604030504040204" pitchFamily="50" charset="-128"/>
              </a:rPr>
              <a:t>規約設置</a:t>
            </a:r>
            <a:endParaRPr lang="en-US" altLang="ja-JP" sz="941" dirty="0">
              <a:solidFill>
                <a:prstClr val="black"/>
              </a:solidFill>
              <a:latin typeface="Meiryo UI" panose="020B0604030504040204" pitchFamily="50" charset="-128"/>
              <a:ea typeface="Meiryo UI" panose="020B0604030504040204" pitchFamily="50" charset="-128"/>
            </a:endParaRPr>
          </a:p>
          <a:p>
            <a:pPr marL="78743" indent="-78743" defTabSz="390997">
              <a:defRPr/>
            </a:pPr>
            <a:r>
              <a:rPr lang="ja-JP" altLang="en-US" sz="941" dirty="0">
                <a:solidFill>
                  <a:prstClr val="black"/>
                </a:solidFill>
                <a:latin typeface="Meiryo UI" panose="020B0604030504040204" pitchFamily="50" charset="-128"/>
                <a:ea typeface="Meiryo UI" panose="020B0604030504040204" pitchFamily="50" charset="-128"/>
              </a:rPr>
              <a:t>○府・市、鉄道事業者</a:t>
            </a:r>
          </a:p>
        </p:txBody>
      </p:sp>
      <p:sp>
        <p:nvSpPr>
          <p:cNvPr id="73" name="正方形/長方形 72"/>
          <p:cNvSpPr/>
          <p:nvPr/>
        </p:nvSpPr>
        <p:spPr>
          <a:xfrm>
            <a:off x="2538868" y="3566451"/>
            <a:ext cx="1172237" cy="840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390997">
              <a:defRPr/>
            </a:pPr>
            <a:r>
              <a:rPr lang="ja-JP" altLang="en-US" sz="1026" spc="-128" dirty="0">
                <a:solidFill>
                  <a:prstClr val="black"/>
                </a:solidFill>
                <a:latin typeface="Meiryo UI" panose="020B0604030504040204" pitchFamily="50" charset="-128"/>
                <a:ea typeface="Meiryo UI" panose="020B0604030504040204" pitchFamily="50" charset="-128"/>
              </a:rPr>
              <a:t>・需要予測</a:t>
            </a:r>
            <a:endParaRPr lang="en-US" altLang="ja-JP" sz="1026" spc="-128" dirty="0">
              <a:solidFill>
                <a:prstClr val="black"/>
              </a:solidFill>
              <a:latin typeface="Meiryo UI" panose="020B0604030504040204" pitchFamily="50" charset="-128"/>
              <a:ea typeface="Meiryo UI" panose="020B0604030504040204" pitchFamily="50" charset="-128"/>
            </a:endParaRPr>
          </a:p>
          <a:p>
            <a:pPr defTabSz="390997">
              <a:defRPr/>
            </a:pPr>
            <a:r>
              <a:rPr lang="ja-JP" altLang="en-US" sz="1026" spc="-128" dirty="0">
                <a:solidFill>
                  <a:prstClr val="black"/>
                </a:solidFill>
                <a:latin typeface="Meiryo UI" panose="020B0604030504040204" pitchFamily="50" charset="-128"/>
                <a:ea typeface="Meiryo UI" panose="020B0604030504040204" pitchFamily="50" charset="-128"/>
              </a:rPr>
              <a:t>・事業スキーム</a:t>
            </a:r>
            <a:endParaRPr lang="en-US" altLang="ja-JP" sz="1026" spc="-128" dirty="0">
              <a:solidFill>
                <a:prstClr val="black"/>
              </a:solidFill>
              <a:latin typeface="Meiryo UI" panose="020B0604030504040204" pitchFamily="50" charset="-128"/>
              <a:ea typeface="Meiryo UI" panose="020B0604030504040204" pitchFamily="50" charset="-128"/>
            </a:endParaRPr>
          </a:p>
          <a:p>
            <a:pPr defTabSz="390997">
              <a:defRPr/>
            </a:pPr>
            <a:r>
              <a:rPr lang="ja-JP" altLang="en-US" sz="1026" spc="-128" dirty="0">
                <a:solidFill>
                  <a:prstClr val="black"/>
                </a:solidFill>
                <a:latin typeface="Meiryo UI" panose="020B0604030504040204" pitchFamily="50" charset="-128"/>
                <a:ea typeface="Meiryo UI" panose="020B0604030504040204" pitchFamily="50" charset="-128"/>
              </a:rPr>
              <a:t>・収支、採算</a:t>
            </a:r>
            <a:endParaRPr lang="en-US" altLang="ja-JP" sz="1026" spc="-128" dirty="0">
              <a:solidFill>
                <a:prstClr val="black"/>
              </a:solidFill>
              <a:latin typeface="Meiryo UI" panose="020B0604030504040204" pitchFamily="50" charset="-128"/>
              <a:ea typeface="Meiryo UI" panose="020B0604030504040204" pitchFamily="50" charset="-128"/>
            </a:endParaRPr>
          </a:p>
          <a:p>
            <a:pPr defTabSz="390997">
              <a:defRPr/>
            </a:pPr>
            <a:r>
              <a:rPr lang="ja-JP" altLang="en-US" sz="1026" spc="-128" dirty="0">
                <a:solidFill>
                  <a:prstClr val="black"/>
                </a:solidFill>
                <a:latin typeface="Meiryo UI" panose="020B0604030504040204" pitchFamily="50" charset="-128"/>
                <a:ea typeface="Meiryo UI" panose="020B0604030504040204" pitchFamily="50" charset="-128"/>
              </a:rPr>
              <a:t>　など</a:t>
            </a:r>
          </a:p>
        </p:txBody>
      </p:sp>
      <p:sp>
        <p:nvSpPr>
          <p:cNvPr id="78" name="角丸四角形 77"/>
          <p:cNvSpPr/>
          <p:nvPr/>
        </p:nvSpPr>
        <p:spPr>
          <a:xfrm>
            <a:off x="3893007" y="1772716"/>
            <a:ext cx="517557" cy="2565500"/>
          </a:xfrm>
          <a:prstGeom prst="roundRect">
            <a:avLst>
              <a:gd name="adj" fmla="val 8154"/>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府市統合本部</a:t>
            </a:r>
          </a:p>
        </p:txBody>
      </p:sp>
      <p:sp>
        <p:nvSpPr>
          <p:cNvPr id="58" name="角丸四角形 57"/>
          <p:cNvSpPr/>
          <p:nvPr/>
        </p:nvSpPr>
        <p:spPr>
          <a:xfrm>
            <a:off x="3981780" y="2333796"/>
            <a:ext cx="357251" cy="1943072"/>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941" b="1" dirty="0">
                <a:solidFill>
                  <a:prstClr val="white"/>
                </a:solidFill>
                <a:latin typeface="Meiryo UI" panose="020B0604030504040204" pitchFamily="50" charset="-128"/>
                <a:ea typeface="Meiryo UI" panose="020B0604030504040204" pitchFamily="50" charset="-128"/>
              </a:rPr>
              <a:t>先行的に取組む広域的事業として位置づけ</a:t>
            </a:r>
            <a:endParaRPr lang="ja-JP" altLang="en-US" sz="855" b="1" dirty="0">
              <a:solidFill>
                <a:prstClr val="white"/>
              </a:solidFill>
              <a:latin typeface="Meiryo UI" panose="020B0604030504040204" pitchFamily="50" charset="-128"/>
              <a:ea typeface="Meiryo UI" panose="020B0604030504040204" pitchFamily="50" charset="-128"/>
            </a:endParaRPr>
          </a:p>
        </p:txBody>
      </p:sp>
      <p:sp>
        <p:nvSpPr>
          <p:cNvPr id="72" name="右矢印 71"/>
          <p:cNvSpPr/>
          <p:nvPr/>
        </p:nvSpPr>
        <p:spPr>
          <a:xfrm>
            <a:off x="2014226" y="2676704"/>
            <a:ext cx="171235" cy="239205"/>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88" name="角丸四角形 87"/>
          <p:cNvSpPr/>
          <p:nvPr/>
        </p:nvSpPr>
        <p:spPr>
          <a:xfrm>
            <a:off x="5825971" y="5294461"/>
            <a:ext cx="1499004" cy="358141"/>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lvl="0" algn="ctr">
              <a:defRPr/>
            </a:pPr>
            <a:r>
              <a:rPr kumimoji="1" lang="ja-JP" altLang="en-US" sz="900" dirty="0">
                <a:solidFill>
                  <a:prstClr val="black"/>
                </a:solidFill>
                <a:latin typeface="Meiryo UI" panose="020B0604030504040204" pitchFamily="50" charset="-128"/>
                <a:ea typeface="Meiryo UI" panose="020B0604030504040204" pitchFamily="50" charset="-128"/>
              </a:rPr>
              <a:t>鉄道事業法に基づく手続き</a:t>
            </a:r>
          </a:p>
        </p:txBody>
      </p:sp>
      <p:sp>
        <p:nvSpPr>
          <p:cNvPr id="47" name="角丸四角形 46"/>
          <p:cNvSpPr/>
          <p:nvPr/>
        </p:nvSpPr>
        <p:spPr>
          <a:xfrm>
            <a:off x="1403648" y="1700808"/>
            <a:ext cx="429255" cy="2199892"/>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グランドデザイン・大阪</a:t>
            </a:r>
            <a:endParaRPr lang="en-US" altLang="ja-JP" sz="1026" b="1" dirty="0">
              <a:solidFill>
                <a:prstClr val="white"/>
              </a:solidFill>
              <a:latin typeface="Meiryo UI" panose="020B0604030504040204" pitchFamily="50" charset="-128"/>
              <a:ea typeface="Meiryo UI" panose="020B0604030504040204" pitchFamily="50" charset="-128"/>
            </a:endParaRPr>
          </a:p>
          <a:p>
            <a:pPr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大阪の成長戦略</a:t>
            </a:r>
            <a:endParaRPr lang="en-US" altLang="ja-JP" sz="1026"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1611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6694" y="2614182"/>
            <a:ext cx="7524329"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参考資料１　府</a:t>
            </a:r>
            <a:r>
              <a:rPr lang="ja-JP" altLang="en-US" sz="2000" b="1" dirty="0">
                <a:solidFill>
                  <a:srgbClr val="002060"/>
                </a:solidFill>
                <a:latin typeface="+mj-ea"/>
                <a:ea typeface="+mj-ea"/>
                <a:cs typeface="Meiryo UI" panose="020B0604030504040204" pitchFamily="50" charset="-128"/>
              </a:rPr>
              <a:t>市連携で行っている基本方針や計画策定等の</a:t>
            </a:r>
            <a:r>
              <a:rPr lang="ja-JP" altLang="en-US" sz="2000" b="1" dirty="0" smtClean="0">
                <a:solidFill>
                  <a:srgbClr val="002060"/>
                </a:solidFill>
                <a:latin typeface="+mj-ea"/>
                <a:ea typeface="+mj-ea"/>
                <a:cs typeface="Meiryo UI" panose="020B0604030504040204" pitchFamily="50" charset="-128"/>
              </a:rPr>
              <a:t>現状</a:t>
            </a:r>
            <a:endParaRPr lang="ja-JP" altLang="en-US" sz="2000" b="1" dirty="0">
              <a:solidFill>
                <a:srgbClr val="002060"/>
              </a:solidFill>
              <a:latin typeface="+mj-ea"/>
              <a:ea typeface="+mj-ea"/>
              <a:cs typeface="Meiryo UI" panose="020B0604030504040204" pitchFamily="50" charset="-128"/>
            </a:endParaRPr>
          </a:p>
        </p:txBody>
      </p:sp>
      <p:sp>
        <p:nvSpPr>
          <p:cNvPr id="8" name="テキスト ボックス 7"/>
          <p:cNvSpPr txBox="1"/>
          <p:nvPr/>
        </p:nvSpPr>
        <p:spPr>
          <a:xfrm>
            <a:off x="96694" y="3806669"/>
            <a:ext cx="6336704"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参考資料２　地方</a:t>
            </a:r>
            <a:r>
              <a:rPr lang="ja-JP" altLang="en-US" sz="2000" b="1" dirty="0">
                <a:solidFill>
                  <a:srgbClr val="002060"/>
                </a:solidFill>
                <a:latin typeface="+mj-ea"/>
                <a:ea typeface="+mj-ea"/>
                <a:cs typeface="Meiryo UI" panose="020B0604030504040204" pitchFamily="50" charset="-128"/>
              </a:rPr>
              <a:t>自治法の事務の共同処理制度</a:t>
            </a:r>
          </a:p>
        </p:txBody>
      </p:sp>
      <p:sp>
        <p:nvSpPr>
          <p:cNvPr id="14" name="テキスト ボックス 13"/>
          <p:cNvSpPr txBox="1"/>
          <p:nvPr/>
        </p:nvSpPr>
        <p:spPr>
          <a:xfrm>
            <a:off x="3912115" y="1260049"/>
            <a:ext cx="1282723" cy="584775"/>
          </a:xfrm>
          <a:prstGeom prst="rect">
            <a:avLst/>
          </a:prstGeom>
          <a:noFill/>
        </p:spPr>
        <p:txBody>
          <a:bodyPr wrap="none" rtlCol="0">
            <a:spAutoFit/>
          </a:bodyPr>
          <a:lstStyle/>
          <a:p>
            <a:pPr algn="ctr"/>
            <a:r>
              <a:rPr lang="ja-JP" altLang="en-US" sz="3200" b="1" dirty="0" smtClean="0">
                <a:solidFill>
                  <a:srgbClr val="002060"/>
                </a:solidFill>
                <a:latin typeface="+mj-ea"/>
                <a:ea typeface="+mj-ea"/>
                <a:cs typeface="Meiryo UI" panose="020B0604030504040204" pitchFamily="50" charset="-128"/>
              </a:rPr>
              <a:t>目　次</a:t>
            </a:r>
            <a:endParaRPr lang="ja-JP" altLang="en-US" sz="3200" b="1" dirty="0">
              <a:solidFill>
                <a:srgbClr val="002060"/>
              </a:solidFill>
              <a:latin typeface="+mj-ea"/>
              <a:ea typeface="+mj-ea"/>
              <a:cs typeface="Meiryo UI" panose="020B0604030504040204" pitchFamily="50" charset="-128"/>
            </a:endParaRPr>
          </a:p>
        </p:txBody>
      </p:sp>
      <p:sp>
        <p:nvSpPr>
          <p:cNvPr id="12" name="テキスト ボックス 11"/>
          <p:cNvSpPr txBox="1"/>
          <p:nvPr/>
        </p:nvSpPr>
        <p:spPr>
          <a:xfrm>
            <a:off x="8460432" y="2614182"/>
            <a:ext cx="1086443"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１頁</a:t>
            </a:r>
            <a:endParaRPr lang="ja-JP" altLang="en-US" sz="2000" b="1" dirty="0">
              <a:solidFill>
                <a:srgbClr val="002060"/>
              </a:solidFill>
              <a:latin typeface="+mj-ea"/>
              <a:ea typeface="+mj-ea"/>
              <a:cs typeface="Meiryo UI" panose="020B0604030504040204" pitchFamily="50" charset="-128"/>
            </a:endParaRPr>
          </a:p>
        </p:txBody>
      </p:sp>
      <p:sp>
        <p:nvSpPr>
          <p:cNvPr id="15" name="テキスト ボックス 14"/>
          <p:cNvSpPr txBox="1"/>
          <p:nvPr/>
        </p:nvSpPr>
        <p:spPr>
          <a:xfrm>
            <a:off x="5508104" y="3824009"/>
            <a:ext cx="3183771"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a:t>
            </a:r>
            <a:endParaRPr lang="ja-JP" altLang="en-US" sz="2000" b="1" dirty="0">
              <a:solidFill>
                <a:srgbClr val="002060"/>
              </a:solidFill>
              <a:latin typeface="+mj-ea"/>
              <a:ea typeface="+mj-ea"/>
              <a:cs typeface="Meiryo UI" panose="020B0604030504040204" pitchFamily="50" charset="-128"/>
            </a:endParaRPr>
          </a:p>
        </p:txBody>
      </p:sp>
      <p:sp>
        <p:nvSpPr>
          <p:cNvPr id="16" name="テキスト ボックス 15"/>
          <p:cNvSpPr txBox="1"/>
          <p:nvPr/>
        </p:nvSpPr>
        <p:spPr>
          <a:xfrm>
            <a:off x="8310093" y="3832330"/>
            <a:ext cx="1086443"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１</a:t>
            </a:r>
            <a:r>
              <a:rPr lang="ja-JP" altLang="en-US" sz="2000" b="1" dirty="0">
                <a:solidFill>
                  <a:srgbClr val="002060"/>
                </a:solidFill>
                <a:latin typeface="+mj-ea"/>
                <a:ea typeface="+mj-ea"/>
                <a:cs typeface="Meiryo UI" panose="020B0604030504040204" pitchFamily="50" charset="-128"/>
              </a:rPr>
              <a:t>９</a:t>
            </a:r>
            <a:r>
              <a:rPr lang="ja-JP" altLang="en-US" sz="2000" b="1" dirty="0" smtClean="0">
                <a:solidFill>
                  <a:srgbClr val="002060"/>
                </a:solidFill>
                <a:latin typeface="+mj-ea"/>
                <a:ea typeface="+mj-ea"/>
                <a:cs typeface="Meiryo UI" panose="020B0604030504040204" pitchFamily="50" charset="-128"/>
              </a:rPr>
              <a:t>頁</a:t>
            </a:r>
            <a:endParaRPr lang="ja-JP" altLang="en-US" sz="2000" b="1" dirty="0">
              <a:solidFill>
                <a:srgbClr val="002060"/>
              </a:solidFill>
              <a:latin typeface="+mj-ea"/>
              <a:ea typeface="+mj-ea"/>
              <a:cs typeface="Meiryo UI" panose="020B0604030504040204" pitchFamily="50" charset="-128"/>
            </a:endParaRPr>
          </a:p>
        </p:txBody>
      </p:sp>
      <p:sp>
        <p:nvSpPr>
          <p:cNvPr id="34" name="テキスト ボックス 33"/>
          <p:cNvSpPr txBox="1"/>
          <p:nvPr/>
        </p:nvSpPr>
        <p:spPr>
          <a:xfrm>
            <a:off x="7399363" y="2633351"/>
            <a:ext cx="1361829"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a:t>
            </a:r>
            <a:endParaRPr lang="ja-JP" altLang="en-US" sz="2000" b="1" dirty="0">
              <a:solidFill>
                <a:srgbClr val="002060"/>
              </a:solidFill>
              <a:latin typeface="+mj-ea"/>
              <a:ea typeface="+mj-ea"/>
              <a:cs typeface="Meiryo UI" panose="020B0604030504040204" pitchFamily="50" charset="-128"/>
            </a:endParaRPr>
          </a:p>
        </p:txBody>
      </p:sp>
    </p:spTree>
    <p:extLst>
      <p:ext uri="{BB962C8B-B14F-4D97-AF65-F5344CB8AC3E}">
        <p14:creationId xmlns:p14="http://schemas.microsoft.com/office/powerpoint/2010/main" val="146233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638749944"/>
              </p:ext>
            </p:extLst>
          </p:nvPr>
        </p:nvGraphicFramePr>
        <p:xfrm>
          <a:off x="642358" y="1042572"/>
          <a:ext cx="7758681" cy="4947902"/>
        </p:xfrm>
        <a:graphic>
          <a:graphicData uri="http://schemas.openxmlformats.org/drawingml/2006/table">
            <a:tbl>
              <a:tblPr firstRow="1" bandRow="1">
                <a:tableStyleId>{5C22544A-7EE6-4342-B048-85BDC9FD1C3A}</a:tableStyleId>
              </a:tblPr>
              <a:tblGrid>
                <a:gridCol w="545266">
                  <a:extLst>
                    <a:ext uri="{9D8B030D-6E8A-4147-A177-3AD203B41FA5}">
                      <a16:colId xmlns:a16="http://schemas.microsoft.com/office/drawing/2014/main" val="1134503772"/>
                    </a:ext>
                  </a:extLst>
                </a:gridCol>
                <a:gridCol w="3452395">
                  <a:extLst>
                    <a:ext uri="{9D8B030D-6E8A-4147-A177-3AD203B41FA5}">
                      <a16:colId xmlns:a16="http://schemas.microsoft.com/office/drawing/2014/main" val="2850519866"/>
                    </a:ext>
                  </a:extLst>
                </a:gridCol>
                <a:gridCol w="2697989">
                  <a:extLst>
                    <a:ext uri="{9D8B030D-6E8A-4147-A177-3AD203B41FA5}">
                      <a16:colId xmlns:a16="http://schemas.microsoft.com/office/drawing/2014/main" val="559669729"/>
                    </a:ext>
                  </a:extLst>
                </a:gridCol>
                <a:gridCol w="1063031">
                  <a:extLst>
                    <a:ext uri="{9D8B030D-6E8A-4147-A177-3AD203B41FA5}">
                      <a16:colId xmlns:a16="http://schemas.microsoft.com/office/drawing/2014/main" val="2784752084"/>
                    </a:ext>
                  </a:extLst>
                </a:gridCol>
              </a:tblGrid>
              <a:tr h="357874">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基本方針</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計画策定</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事業実施</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73563"/>
                  </a:ext>
                </a:extLst>
              </a:tr>
              <a:tr h="1389730">
                <a:tc>
                  <a:txBody>
                    <a:bodyPr/>
                    <a:lstStyle/>
                    <a:p>
                      <a:pPr algn="ctr"/>
                      <a:r>
                        <a:rPr kumimoji="1" lang="ja-JP" altLang="en-US" sz="1700" dirty="0" smtClean="0"/>
                        <a:t>府</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1678671">
                <a:tc>
                  <a:txBody>
                    <a:bodyPr/>
                    <a:lstStyle/>
                    <a:p>
                      <a:pPr algn="ctr"/>
                      <a:r>
                        <a:rPr kumimoji="1" lang="ja-JP" altLang="en-US" sz="1700" dirty="0" smtClean="0"/>
                        <a:t>市</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r h="1521627">
                <a:tc>
                  <a:txBody>
                    <a:bodyPr/>
                    <a:lstStyle/>
                    <a:p>
                      <a:pPr algn="ctr"/>
                      <a:r>
                        <a:rPr kumimoji="1" lang="ja-JP" altLang="en-US" sz="1700" dirty="0" smtClean="0"/>
                        <a:t>国</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6403073"/>
                  </a:ext>
                </a:extLst>
              </a:tr>
            </a:tbl>
          </a:graphicData>
        </a:graphic>
      </p:graphicFrame>
      <p:sp>
        <p:nvSpPr>
          <p:cNvPr id="51" name="角丸四角形 50"/>
          <p:cNvSpPr/>
          <p:nvPr/>
        </p:nvSpPr>
        <p:spPr>
          <a:xfrm>
            <a:off x="4772607" y="2874712"/>
            <a:ext cx="1205749" cy="1513474"/>
          </a:xfrm>
          <a:prstGeom prst="roundRect">
            <a:avLst>
              <a:gd name="adj" fmla="val 62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26" name="角丸四角形 25"/>
          <p:cNvSpPr/>
          <p:nvPr/>
        </p:nvSpPr>
        <p:spPr>
          <a:xfrm>
            <a:off x="1909606" y="1612840"/>
            <a:ext cx="467423" cy="4348946"/>
          </a:xfrm>
          <a:prstGeom prst="roundRect">
            <a:avLst>
              <a:gd name="adj" fmla="val 414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endParaRPr lang="ja-JP" altLang="en-US" sz="941" dirty="0">
              <a:solidFill>
                <a:prstClr val="black"/>
              </a:solidFill>
              <a:latin typeface="Meiryo UI" panose="020B0604030504040204" pitchFamily="50" charset="-128"/>
              <a:ea typeface="Meiryo UI" panose="020B0604030504040204" pitchFamily="50" charset="-128"/>
            </a:endParaRPr>
          </a:p>
        </p:txBody>
      </p:sp>
      <p:sp>
        <p:nvSpPr>
          <p:cNvPr id="23" name="角丸四角形 22"/>
          <p:cNvSpPr/>
          <p:nvPr/>
        </p:nvSpPr>
        <p:spPr>
          <a:xfrm>
            <a:off x="1973585" y="3331777"/>
            <a:ext cx="331949" cy="1947641"/>
          </a:xfrm>
          <a:prstGeom prst="roundRect">
            <a:avLst>
              <a:gd name="adj" fmla="val 361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「推奨すべき計画案のルート・構造の考え方」を提言</a:t>
            </a:r>
          </a:p>
        </p:txBody>
      </p:sp>
      <p:sp>
        <p:nvSpPr>
          <p:cNvPr id="42" name="角丸四角形 41"/>
          <p:cNvSpPr/>
          <p:nvPr/>
        </p:nvSpPr>
        <p:spPr>
          <a:xfrm>
            <a:off x="5723236" y="2998117"/>
            <a:ext cx="199360" cy="1313954"/>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197" b="1" dirty="0">
                <a:solidFill>
                  <a:prstClr val="white"/>
                </a:solidFill>
                <a:latin typeface="Meiryo UI" panose="020B0604030504040204" pitchFamily="50" charset="-128"/>
                <a:ea typeface="Meiryo UI" panose="020B0604030504040204" pitchFamily="50" charset="-128"/>
              </a:rPr>
              <a:t>都市計画決定</a:t>
            </a:r>
          </a:p>
        </p:txBody>
      </p:sp>
      <p:sp>
        <p:nvSpPr>
          <p:cNvPr id="31" name="角丸四角形 30"/>
          <p:cNvSpPr/>
          <p:nvPr/>
        </p:nvSpPr>
        <p:spPr>
          <a:xfrm>
            <a:off x="4874463" y="4991212"/>
            <a:ext cx="1014807" cy="231497"/>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国土交通大臣</a:t>
            </a:r>
          </a:p>
        </p:txBody>
      </p:sp>
      <p:sp>
        <p:nvSpPr>
          <p:cNvPr id="34" name="角丸四角形 33"/>
          <p:cNvSpPr/>
          <p:nvPr/>
        </p:nvSpPr>
        <p:spPr>
          <a:xfrm>
            <a:off x="7387261" y="4701440"/>
            <a:ext cx="929155" cy="1238290"/>
          </a:xfrm>
          <a:prstGeom prst="roundRect">
            <a:avLst>
              <a:gd name="adj" fmla="val 6872"/>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100" dirty="0">
                <a:solidFill>
                  <a:prstClr val="black"/>
                </a:solidFill>
                <a:latin typeface="Meiryo UI" panose="020B0604030504040204" pitchFamily="50" charset="-128"/>
                <a:ea typeface="Meiryo UI" panose="020B0604030504040204" pitchFamily="50" charset="-128"/>
              </a:rPr>
              <a:t>建設工事</a:t>
            </a:r>
            <a:r>
              <a:rPr lang="ja-JP" altLang="en-US" sz="1100" dirty="0" smtClean="0">
                <a:solidFill>
                  <a:prstClr val="black"/>
                </a:solidFill>
                <a:latin typeface="Meiryo UI" panose="020B0604030504040204" pitchFamily="50" charset="-128"/>
                <a:ea typeface="Meiryo UI" panose="020B0604030504040204" pitchFamily="50" charset="-128"/>
              </a:rPr>
              <a:t>等</a:t>
            </a:r>
            <a:endParaRPr lang="en-US" altLang="ja-JP" sz="1100" dirty="0">
              <a:solidFill>
                <a:prstClr val="black"/>
              </a:solidFill>
              <a:latin typeface="Meiryo UI" panose="020B0604030504040204" pitchFamily="50" charset="-128"/>
              <a:ea typeface="Meiryo UI" panose="020B0604030504040204" pitchFamily="50" charset="-128"/>
            </a:endParaRPr>
          </a:p>
          <a:p>
            <a:pPr algn="ctr" defTabSz="390997">
              <a:defRPr/>
            </a:pPr>
            <a:endParaRPr lang="en-US" altLang="ja-JP" sz="1100" dirty="0" smtClean="0">
              <a:solidFill>
                <a:prstClr val="black"/>
              </a:solidFill>
              <a:latin typeface="Meiryo UI" panose="020B0604030504040204" pitchFamily="50" charset="-128"/>
              <a:ea typeface="Meiryo UI" panose="020B0604030504040204" pitchFamily="50" charset="-128"/>
            </a:endParaRPr>
          </a:p>
          <a:p>
            <a:pPr algn="ctr" defTabSz="390997">
              <a:defRPr/>
            </a:pPr>
            <a:r>
              <a:rPr lang="ja-JP" altLang="en-US" sz="800" dirty="0" smtClean="0">
                <a:solidFill>
                  <a:prstClr val="black"/>
                </a:solidFill>
                <a:latin typeface="Meiryo UI" panose="020B0604030504040204" pitchFamily="50" charset="-128"/>
                <a:ea typeface="Meiryo UI" panose="020B0604030504040204" pitchFamily="50" charset="-128"/>
              </a:rPr>
              <a:t>（国、高速道路事業者）</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33" name="角丸四角形 32"/>
          <p:cNvSpPr/>
          <p:nvPr/>
        </p:nvSpPr>
        <p:spPr>
          <a:xfrm>
            <a:off x="6080697" y="1452391"/>
            <a:ext cx="1224657" cy="771766"/>
          </a:xfrm>
          <a:prstGeom prst="roundRect">
            <a:avLst>
              <a:gd name="adj" fmla="val 8154"/>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390997">
              <a:defRPr/>
            </a:pPr>
            <a:r>
              <a:rPr lang="ja-JP" altLang="en-US" sz="1197" dirty="0">
                <a:solidFill>
                  <a:schemeClr val="tx1"/>
                </a:solidFill>
                <a:latin typeface="Meiryo UI" panose="020B0604030504040204" pitchFamily="50" charset="-128"/>
                <a:ea typeface="Meiryo UI" panose="020B0604030504040204" pitchFamily="50" charset="-128"/>
              </a:rPr>
              <a:t>大阪府戦略</a:t>
            </a:r>
            <a:endParaRPr lang="en-US" altLang="ja-JP" sz="1197" dirty="0">
              <a:solidFill>
                <a:schemeClr val="tx1"/>
              </a:solidFill>
              <a:latin typeface="Meiryo UI" panose="020B0604030504040204" pitchFamily="50" charset="-128"/>
              <a:ea typeface="Meiryo UI" panose="020B0604030504040204" pitchFamily="50" charset="-128"/>
            </a:endParaRPr>
          </a:p>
          <a:p>
            <a:pPr algn="ctr" defTabSz="390997">
              <a:defRPr/>
            </a:pPr>
            <a:r>
              <a:rPr lang="ja-JP" altLang="en-US" sz="1197" dirty="0">
                <a:solidFill>
                  <a:schemeClr val="tx1"/>
                </a:solidFill>
                <a:latin typeface="Meiryo UI" panose="020B0604030504040204" pitchFamily="50" charset="-128"/>
                <a:ea typeface="Meiryo UI" panose="020B0604030504040204" pitchFamily="50" charset="-128"/>
              </a:rPr>
              <a:t>本部会議</a:t>
            </a:r>
          </a:p>
        </p:txBody>
      </p:sp>
      <p:sp>
        <p:nvSpPr>
          <p:cNvPr id="38" name="角丸四角形 37"/>
          <p:cNvSpPr/>
          <p:nvPr/>
        </p:nvSpPr>
        <p:spPr>
          <a:xfrm>
            <a:off x="6445788" y="2409170"/>
            <a:ext cx="794895" cy="1502059"/>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197" b="1" dirty="0">
                <a:solidFill>
                  <a:prstClr val="white"/>
                </a:solidFill>
                <a:latin typeface="Meiryo UI" panose="020B0604030504040204" pitchFamily="50" charset="-128"/>
                <a:ea typeface="Meiryo UI" panose="020B0604030504040204" pitchFamily="50" charset="-128"/>
              </a:rPr>
              <a:t>事業スキーム</a:t>
            </a:r>
            <a:endParaRPr lang="en-US" altLang="ja-JP" sz="1197" b="1" dirty="0">
              <a:solidFill>
                <a:prstClr val="white"/>
              </a:solidFill>
              <a:latin typeface="Meiryo UI" panose="020B0604030504040204" pitchFamily="50" charset="-128"/>
              <a:ea typeface="Meiryo UI" panose="020B0604030504040204" pitchFamily="50" charset="-128"/>
            </a:endParaRPr>
          </a:p>
          <a:p>
            <a:pPr algn="ctr" defTabSz="390997">
              <a:defRPr/>
            </a:pPr>
            <a:r>
              <a:rPr lang="ja-JP" altLang="en-US" sz="1197" b="1" dirty="0">
                <a:solidFill>
                  <a:schemeClr val="bg1"/>
                </a:solidFill>
                <a:latin typeface="Meiryo UI" panose="020B0604030504040204" pitchFamily="50" charset="-128"/>
                <a:ea typeface="Meiryo UI" panose="020B0604030504040204" pitchFamily="50" charset="-128"/>
              </a:rPr>
              <a:t>（費用負担割合）</a:t>
            </a:r>
            <a:endParaRPr lang="en-US" altLang="ja-JP" sz="1197" b="1" dirty="0">
              <a:solidFill>
                <a:schemeClr val="bg1"/>
              </a:solidFill>
              <a:latin typeface="Meiryo UI" panose="020B0604030504040204" pitchFamily="50" charset="-128"/>
              <a:ea typeface="Meiryo UI" panose="020B0604030504040204" pitchFamily="50" charset="-128"/>
            </a:endParaRPr>
          </a:p>
          <a:p>
            <a:pPr algn="ctr" defTabSz="390997">
              <a:defRPr/>
            </a:pPr>
            <a:r>
              <a:rPr lang="ja-JP" altLang="en-US" sz="1197" b="1" dirty="0">
                <a:solidFill>
                  <a:schemeClr val="bg1"/>
                </a:solidFill>
                <a:latin typeface="Meiryo UI" panose="020B0604030504040204" pitchFamily="50" charset="-128"/>
                <a:ea typeface="Meiryo UI" panose="020B0604030504040204" pitchFamily="50" charset="-128"/>
              </a:rPr>
              <a:t>の決定</a:t>
            </a:r>
          </a:p>
        </p:txBody>
      </p:sp>
      <p:sp>
        <p:nvSpPr>
          <p:cNvPr id="44" name="角丸四角形 43"/>
          <p:cNvSpPr/>
          <p:nvPr/>
        </p:nvSpPr>
        <p:spPr>
          <a:xfrm>
            <a:off x="4965887" y="2215744"/>
            <a:ext cx="733614" cy="20885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026" dirty="0">
                <a:solidFill>
                  <a:prstClr val="black"/>
                </a:solidFill>
                <a:latin typeface="Meiryo UI" panose="020B0604030504040204" pitchFamily="50" charset="-128"/>
                <a:ea typeface="Meiryo UI" panose="020B0604030504040204" pitchFamily="50" charset="-128"/>
              </a:rPr>
              <a:t>府知事</a:t>
            </a:r>
          </a:p>
        </p:txBody>
      </p:sp>
      <p:sp>
        <p:nvSpPr>
          <p:cNvPr id="48" name="角丸四角形 47"/>
          <p:cNvSpPr/>
          <p:nvPr/>
        </p:nvSpPr>
        <p:spPr>
          <a:xfrm>
            <a:off x="5233350" y="4618705"/>
            <a:ext cx="653886" cy="49388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1197" dirty="0">
                <a:solidFill>
                  <a:prstClr val="black"/>
                </a:solidFill>
                <a:latin typeface="Meiryo UI" panose="020B0604030504040204" pitchFamily="50" charset="-128"/>
                <a:ea typeface="Meiryo UI" panose="020B0604030504040204" pitchFamily="50" charset="-128"/>
              </a:rPr>
              <a:t>同意</a:t>
            </a:r>
          </a:p>
        </p:txBody>
      </p:sp>
      <p:cxnSp>
        <p:nvCxnSpPr>
          <p:cNvPr id="50" name="直線矢印コネクタ 49"/>
          <p:cNvCxnSpPr/>
          <p:nvPr/>
        </p:nvCxnSpPr>
        <p:spPr>
          <a:xfrm flipV="1">
            <a:off x="5335935" y="2417521"/>
            <a:ext cx="0" cy="43874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5358877" y="4403505"/>
            <a:ext cx="0" cy="587707"/>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5260867" y="2446264"/>
            <a:ext cx="534320" cy="33786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1197" dirty="0">
                <a:solidFill>
                  <a:prstClr val="black"/>
                </a:solidFill>
                <a:latin typeface="Meiryo UI" panose="020B0604030504040204" pitchFamily="50" charset="-128"/>
                <a:ea typeface="Meiryo UI" panose="020B0604030504040204" pitchFamily="50" charset="-128"/>
              </a:rPr>
              <a:t>意見</a:t>
            </a:r>
          </a:p>
        </p:txBody>
      </p:sp>
      <p:sp>
        <p:nvSpPr>
          <p:cNvPr id="54" name="角丸四角形 53"/>
          <p:cNvSpPr/>
          <p:nvPr/>
        </p:nvSpPr>
        <p:spPr>
          <a:xfrm>
            <a:off x="4700332" y="1893774"/>
            <a:ext cx="1359746" cy="3594290"/>
          </a:xfrm>
          <a:prstGeom prst="roundRect">
            <a:avLst>
              <a:gd name="adj" fmla="val 8576"/>
            </a:avLst>
          </a:prstGeom>
          <a:no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55" name="正方形/長方形 54"/>
          <p:cNvSpPr/>
          <p:nvPr/>
        </p:nvSpPr>
        <p:spPr>
          <a:xfrm>
            <a:off x="4750872" y="1694456"/>
            <a:ext cx="1757487" cy="324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390997">
              <a:defRPr/>
            </a:pPr>
            <a:r>
              <a:rPr lang="ja-JP" altLang="en-US" sz="941" spc="-128" dirty="0">
                <a:solidFill>
                  <a:prstClr val="black"/>
                </a:solidFill>
                <a:latin typeface="Meiryo UI" panose="020B0604030504040204" pitchFamily="50" charset="-128"/>
                <a:ea typeface="Meiryo UI" panose="020B0604030504040204" pitchFamily="50" charset="-128"/>
              </a:rPr>
              <a:t>都市計画法に基づく手続き</a:t>
            </a:r>
          </a:p>
        </p:txBody>
      </p:sp>
      <p:sp>
        <p:nvSpPr>
          <p:cNvPr id="49" name="角丸四角形 48"/>
          <p:cNvSpPr/>
          <p:nvPr/>
        </p:nvSpPr>
        <p:spPr>
          <a:xfrm>
            <a:off x="2515345" y="1763593"/>
            <a:ext cx="421617" cy="2208972"/>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197" b="1" dirty="0">
                <a:solidFill>
                  <a:prstClr val="white"/>
                </a:solidFill>
                <a:latin typeface="Meiryo UI" panose="020B0604030504040204" pitchFamily="50" charset="-128"/>
                <a:ea typeface="Meiryo UI" panose="020B0604030504040204" pitchFamily="50" charset="-128"/>
              </a:rPr>
              <a:t>グランドデザイン・大阪</a:t>
            </a:r>
            <a:endParaRPr lang="en-US" altLang="ja-JP" sz="1197" b="1" dirty="0">
              <a:solidFill>
                <a:prstClr val="white"/>
              </a:solidFill>
              <a:latin typeface="Meiryo UI" panose="020B0604030504040204" pitchFamily="50" charset="-128"/>
              <a:ea typeface="Meiryo UI" panose="020B0604030504040204" pitchFamily="50" charset="-128"/>
            </a:endParaRPr>
          </a:p>
          <a:p>
            <a:pPr algn="ctr" defTabSz="390997">
              <a:defRPr/>
            </a:pPr>
            <a:r>
              <a:rPr lang="ja-JP" altLang="en-US" sz="1197" b="1" dirty="0">
                <a:solidFill>
                  <a:prstClr val="white"/>
                </a:solidFill>
                <a:latin typeface="Meiryo UI" panose="020B0604030504040204" pitchFamily="50" charset="-128"/>
                <a:ea typeface="Meiryo UI" panose="020B0604030504040204" pitchFamily="50" charset="-128"/>
              </a:rPr>
              <a:t>大阪の成長戦略</a:t>
            </a:r>
            <a:endParaRPr lang="en-US" altLang="ja-JP" sz="1197" b="1" dirty="0">
              <a:solidFill>
                <a:prstClr val="white"/>
              </a:solidFill>
              <a:latin typeface="Meiryo UI" panose="020B0604030504040204" pitchFamily="50" charset="-128"/>
              <a:ea typeface="Meiryo UI" panose="020B0604030504040204" pitchFamily="50" charset="-128"/>
            </a:endParaRPr>
          </a:p>
        </p:txBody>
      </p:sp>
      <p:sp>
        <p:nvSpPr>
          <p:cNvPr id="56" name="角丸四角形 55"/>
          <p:cNvSpPr/>
          <p:nvPr/>
        </p:nvSpPr>
        <p:spPr>
          <a:xfrm>
            <a:off x="1307052" y="4522776"/>
            <a:ext cx="366448" cy="1430610"/>
          </a:xfrm>
          <a:prstGeom prst="round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197" dirty="0">
                <a:solidFill>
                  <a:prstClr val="black"/>
                </a:solidFill>
                <a:latin typeface="Meiryo UI" panose="020B0604030504040204" pitchFamily="50" charset="-128"/>
                <a:ea typeface="Meiryo UI" panose="020B0604030504040204" pitchFamily="50" charset="-128"/>
              </a:rPr>
              <a:t>都市再生プロジェクトに位置付け</a:t>
            </a:r>
            <a:endParaRPr lang="en-US" altLang="ja-JP" sz="1197" dirty="0">
              <a:solidFill>
                <a:prstClr val="black"/>
              </a:solidFill>
              <a:latin typeface="Meiryo UI" panose="020B0604030504040204" pitchFamily="50" charset="-128"/>
              <a:ea typeface="Meiryo UI" panose="020B0604030504040204" pitchFamily="50" charset="-128"/>
            </a:endParaRPr>
          </a:p>
        </p:txBody>
      </p:sp>
      <p:sp>
        <p:nvSpPr>
          <p:cNvPr id="59" name="右矢印 58"/>
          <p:cNvSpPr/>
          <p:nvPr/>
        </p:nvSpPr>
        <p:spPr>
          <a:xfrm>
            <a:off x="6152101" y="2703115"/>
            <a:ext cx="257456" cy="234261"/>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65" name="右矢印 64"/>
          <p:cNvSpPr/>
          <p:nvPr/>
        </p:nvSpPr>
        <p:spPr>
          <a:xfrm>
            <a:off x="5576971" y="3420862"/>
            <a:ext cx="93100" cy="294849"/>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57" name="右矢印 56"/>
          <p:cNvSpPr/>
          <p:nvPr/>
        </p:nvSpPr>
        <p:spPr>
          <a:xfrm>
            <a:off x="5095137" y="3420862"/>
            <a:ext cx="93100" cy="294849"/>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4" name="屈折矢印 3"/>
          <p:cNvSpPr/>
          <p:nvPr/>
        </p:nvSpPr>
        <p:spPr>
          <a:xfrm flipV="1">
            <a:off x="7365867" y="2764006"/>
            <a:ext cx="527454" cy="1900312"/>
          </a:xfrm>
          <a:prstGeom prst="bentUpArrow">
            <a:avLst>
              <a:gd name="adj1" fmla="val 9756"/>
              <a:gd name="adj2" fmla="val 21325"/>
              <a:gd name="adj3" fmla="val 2132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67" name="右矢印 66"/>
          <p:cNvSpPr/>
          <p:nvPr/>
        </p:nvSpPr>
        <p:spPr>
          <a:xfrm>
            <a:off x="1771290" y="5134856"/>
            <a:ext cx="140632" cy="239861"/>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cxnSp>
        <p:nvCxnSpPr>
          <p:cNvPr id="7" name="直線矢印コネクタ 6"/>
          <p:cNvCxnSpPr/>
          <p:nvPr/>
        </p:nvCxnSpPr>
        <p:spPr>
          <a:xfrm>
            <a:off x="4211092" y="4289205"/>
            <a:ext cx="0" cy="1291859"/>
          </a:xfrm>
          <a:prstGeom prst="straightConnector1">
            <a:avLst/>
          </a:prstGeom>
          <a:ln w="38100">
            <a:solidFill>
              <a:schemeClr val="tx1">
                <a:lumMod val="75000"/>
                <a:lumOff val="25000"/>
              </a:schemeClr>
            </a:solidFill>
            <a:prstDash val="sysDash"/>
            <a:tailEnd type="arrow" w="lg" len="lg"/>
          </a:ln>
        </p:spPr>
        <p:style>
          <a:lnRef idx="1">
            <a:schemeClr val="accent1"/>
          </a:lnRef>
          <a:fillRef idx="0">
            <a:schemeClr val="accent1"/>
          </a:fillRef>
          <a:effectRef idx="0">
            <a:schemeClr val="accent1"/>
          </a:effectRef>
          <a:fontRef idx="minor">
            <a:schemeClr val="tx1"/>
          </a:fontRef>
        </p:style>
      </p:cxnSp>
      <p:sp>
        <p:nvSpPr>
          <p:cNvPr id="60" name="角丸四角形 59"/>
          <p:cNvSpPr/>
          <p:nvPr/>
        </p:nvSpPr>
        <p:spPr>
          <a:xfrm>
            <a:off x="4125049" y="4638368"/>
            <a:ext cx="577735" cy="50893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ja-JP" altLang="en-US" sz="1197" dirty="0">
                <a:solidFill>
                  <a:prstClr val="black"/>
                </a:solidFill>
                <a:latin typeface="Meiryo UI" panose="020B0604030504040204" pitchFamily="50" charset="-128"/>
                <a:ea typeface="Meiryo UI" panose="020B0604030504040204" pitchFamily="50" charset="-128"/>
              </a:rPr>
              <a:t>要望</a:t>
            </a:r>
            <a:endParaRPr lang="en-US" altLang="ja-JP" sz="1197" dirty="0">
              <a:solidFill>
                <a:prstClr val="black"/>
              </a:solidFill>
              <a:latin typeface="Meiryo UI" panose="020B0604030504040204" pitchFamily="50" charset="-128"/>
              <a:ea typeface="Meiryo UI" panose="020B0604030504040204" pitchFamily="50" charset="-128"/>
            </a:endParaRPr>
          </a:p>
          <a:p>
            <a:pPr algn="ctr" defTabSz="390997">
              <a:defRPr/>
            </a:pPr>
            <a:r>
              <a:rPr lang="ja-JP" altLang="en-US" sz="1197" dirty="0">
                <a:solidFill>
                  <a:prstClr val="black"/>
                </a:solidFill>
                <a:latin typeface="Meiryo UI" panose="020B0604030504040204" pitchFamily="50" charset="-128"/>
                <a:ea typeface="Meiryo UI" panose="020B0604030504040204" pitchFamily="50" charset="-128"/>
              </a:rPr>
              <a:t>活動</a:t>
            </a:r>
          </a:p>
        </p:txBody>
      </p:sp>
      <p:cxnSp>
        <p:nvCxnSpPr>
          <p:cNvPr id="66" name="直線矢印コネクタ 65"/>
          <p:cNvCxnSpPr/>
          <p:nvPr/>
        </p:nvCxnSpPr>
        <p:spPr>
          <a:xfrm flipV="1">
            <a:off x="6228184" y="2937376"/>
            <a:ext cx="0" cy="2757988"/>
          </a:xfrm>
          <a:prstGeom prst="straightConnector1">
            <a:avLst/>
          </a:prstGeom>
          <a:ln w="38100">
            <a:solidFill>
              <a:schemeClr val="tx1">
                <a:lumMod val="75000"/>
                <a:lumOff val="25000"/>
              </a:schemeClr>
            </a:solidFill>
            <a:prstDash val="sysDash"/>
            <a:tailEnd type="arrow" w="lg" len="lg"/>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5280103" y="2998117"/>
            <a:ext cx="199360" cy="1313954"/>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dirty="0">
                <a:solidFill>
                  <a:prstClr val="white"/>
                </a:solidFill>
                <a:latin typeface="Meiryo UI" panose="020B0604030504040204" pitchFamily="50" charset="-128"/>
                <a:ea typeface="Meiryo UI" panose="020B0604030504040204" pitchFamily="50" charset="-128"/>
              </a:rPr>
              <a:t>都市計画審議会</a:t>
            </a:r>
          </a:p>
        </p:txBody>
      </p:sp>
      <p:sp>
        <p:nvSpPr>
          <p:cNvPr id="73" name="角丸四角形 72"/>
          <p:cNvSpPr/>
          <p:nvPr/>
        </p:nvSpPr>
        <p:spPr>
          <a:xfrm>
            <a:off x="4853544" y="3012538"/>
            <a:ext cx="199360" cy="1313954"/>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026" dirty="0">
                <a:solidFill>
                  <a:prstClr val="white"/>
                </a:solidFill>
                <a:latin typeface="Meiryo UI" panose="020B0604030504040204" pitchFamily="50" charset="-128"/>
                <a:ea typeface="Meiryo UI" panose="020B0604030504040204" pitchFamily="50" charset="-128"/>
              </a:rPr>
              <a:t>都市計画案の策定</a:t>
            </a:r>
          </a:p>
        </p:txBody>
      </p:sp>
      <p:sp>
        <p:nvSpPr>
          <p:cNvPr id="46" name="角丸四角形 45"/>
          <p:cNvSpPr/>
          <p:nvPr/>
        </p:nvSpPr>
        <p:spPr>
          <a:xfrm>
            <a:off x="1848277" y="1628105"/>
            <a:ext cx="577735" cy="1133404"/>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1197" dirty="0">
                <a:solidFill>
                  <a:prstClr val="black"/>
                </a:solidFill>
                <a:latin typeface="Meiryo UI" panose="020B0604030504040204" pitchFamily="50" charset="-128"/>
                <a:ea typeface="Meiryo UI" panose="020B0604030504040204" pitchFamily="50" charset="-128"/>
              </a:rPr>
              <a:t>有識者委員会</a:t>
            </a:r>
            <a:endParaRPr lang="en-US" altLang="ja-JP" sz="1197" dirty="0">
              <a:solidFill>
                <a:prstClr val="black"/>
              </a:solidFill>
              <a:latin typeface="Meiryo UI" panose="020B0604030504040204" pitchFamily="50" charset="-128"/>
              <a:ea typeface="Meiryo UI" panose="020B0604030504040204" pitchFamily="50" charset="-128"/>
            </a:endParaRPr>
          </a:p>
        </p:txBody>
      </p:sp>
      <p:sp>
        <p:nvSpPr>
          <p:cNvPr id="62" name="角丸四角形 61"/>
          <p:cNvSpPr/>
          <p:nvPr/>
        </p:nvSpPr>
        <p:spPr>
          <a:xfrm>
            <a:off x="6125164" y="5038348"/>
            <a:ext cx="1145965" cy="827144"/>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endParaRPr lang="ja-JP" altLang="en-US" sz="1197" dirty="0">
              <a:solidFill>
                <a:schemeClr val="tx1"/>
              </a:solidFill>
              <a:latin typeface="Meiryo UI" panose="020B0604030504040204" pitchFamily="50" charset="-128"/>
              <a:ea typeface="Meiryo UI" panose="020B0604030504040204" pitchFamily="50" charset="-128"/>
            </a:endParaRPr>
          </a:p>
        </p:txBody>
      </p:sp>
      <p:sp>
        <p:nvSpPr>
          <p:cNvPr id="45" name="角丸四角形 44"/>
          <p:cNvSpPr/>
          <p:nvPr/>
        </p:nvSpPr>
        <p:spPr>
          <a:xfrm>
            <a:off x="5978519" y="5063029"/>
            <a:ext cx="1454389" cy="827144"/>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390997">
              <a:defRPr/>
            </a:pPr>
            <a:r>
              <a:rPr lang="ja-JP" altLang="en-US" sz="1197" dirty="0">
                <a:solidFill>
                  <a:schemeClr val="tx1"/>
                </a:solidFill>
                <a:latin typeface="Meiryo UI" panose="020B0604030504040204" pitchFamily="50" charset="-128"/>
                <a:ea typeface="Meiryo UI" panose="020B0604030504040204" pitchFamily="50" charset="-128"/>
              </a:rPr>
              <a:t>事業スキーム</a:t>
            </a:r>
            <a:endParaRPr lang="en-US" altLang="ja-JP" sz="1197" dirty="0">
              <a:solidFill>
                <a:schemeClr val="tx1"/>
              </a:solidFill>
              <a:latin typeface="Meiryo UI" panose="020B0604030504040204" pitchFamily="50" charset="-128"/>
              <a:ea typeface="Meiryo UI" panose="020B0604030504040204" pitchFamily="50" charset="-128"/>
            </a:endParaRPr>
          </a:p>
          <a:p>
            <a:pPr algn="ctr" defTabSz="390997">
              <a:defRPr/>
            </a:pPr>
            <a:r>
              <a:rPr lang="ja-JP" altLang="en-US" sz="1197" dirty="0">
                <a:solidFill>
                  <a:schemeClr val="tx1"/>
                </a:solidFill>
                <a:latin typeface="Meiryo UI" panose="020B0604030504040204" pitchFamily="50" charset="-128"/>
                <a:ea typeface="Meiryo UI" panose="020B0604030504040204" pitchFamily="50" charset="-128"/>
              </a:rPr>
              <a:t>（国直轄事業＋</a:t>
            </a:r>
            <a:endParaRPr lang="en-US" altLang="ja-JP" sz="1197" dirty="0">
              <a:solidFill>
                <a:schemeClr val="tx1"/>
              </a:solidFill>
              <a:latin typeface="Meiryo UI" panose="020B0604030504040204" pitchFamily="50" charset="-128"/>
              <a:ea typeface="Meiryo UI" panose="020B0604030504040204" pitchFamily="50" charset="-128"/>
            </a:endParaRPr>
          </a:p>
          <a:p>
            <a:pPr algn="ctr" defTabSz="390997">
              <a:defRPr/>
            </a:pPr>
            <a:r>
              <a:rPr lang="ja-JP" altLang="en-US" sz="1197" dirty="0">
                <a:solidFill>
                  <a:schemeClr val="tx1"/>
                </a:solidFill>
                <a:latin typeface="Meiryo UI" panose="020B0604030504040204" pitchFamily="50" charset="-128"/>
                <a:ea typeface="Meiryo UI" panose="020B0604030504040204" pitchFamily="50" charset="-128"/>
              </a:rPr>
              <a:t>　有料道路事業）</a:t>
            </a:r>
            <a:endParaRPr lang="en-US" altLang="ja-JP" sz="1197" dirty="0">
              <a:solidFill>
                <a:schemeClr val="tx1"/>
              </a:solidFill>
              <a:latin typeface="Meiryo UI" panose="020B0604030504040204" pitchFamily="50" charset="-128"/>
              <a:ea typeface="Meiryo UI" panose="020B0604030504040204" pitchFamily="50" charset="-128"/>
            </a:endParaRPr>
          </a:p>
          <a:p>
            <a:pPr algn="ctr" defTabSz="390997">
              <a:defRPr/>
            </a:pPr>
            <a:r>
              <a:rPr lang="ja-JP" altLang="en-US" sz="1197" dirty="0" smtClean="0">
                <a:solidFill>
                  <a:schemeClr val="tx1"/>
                </a:solidFill>
                <a:latin typeface="Meiryo UI" panose="020B0604030504040204" pitchFamily="50" charset="-128"/>
                <a:ea typeface="Meiryo UI" panose="020B0604030504040204" pitchFamily="50" charset="-128"/>
              </a:rPr>
              <a:t>の提示</a:t>
            </a:r>
            <a:endParaRPr lang="ja-JP" altLang="en-US" sz="1197" dirty="0">
              <a:solidFill>
                <a:schemeClr val="tx1"/>
              </a:solidFill>
              <a:latin typeface="Meiryo UI" panose="020B0604030504040204" pitchFamily="50" charset="-128"/>
              <a:ea typeface="Meiryo UI" panose="020B0604030504040204" pitchFamily="50" charset="-128"/>
            </a:endParaRPr>
          </a:p>
        </p:txBody>
      </p:sp>
      <p:sp>
        <p:nvSpPr>
          <p:cNvPr id="69" name="右矢印 68"/>
          <p:cNvSpPr/>
          <p:nvPr/>
        </p:nvSpPr>
        <p:spPr>
          <a:xfrm rot="5400000">
            <a:off x="6770923" y="2216455"/>
            <a:ext cx="144623" cy="200418"/>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75" name="角丸四角形 74"/>
          <p:cNvSpPr/>
          <p:nvPr/>
        </p:nvSpPr>
        <p:spPr>
          <a:xfrm>
            <a:off x="3010250" y="1624260"/>
            <a:ext cx="498747" cy="2779246"/>
          </a:xfrm>
          <a:prstGeom prst="roundRect">
            <a:avLst>
              <a:gd name="adj" fmla="val 8154"/>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defTabSz="390997">
              <a:defRPr/>
            </a:pPr>
            <a:r>
              <a:rPr lang="ja-JP" altLang="en-US" sz="1026" dirty="0">
                <a:solidFill>
                  <a:schemeClr val="tx1"/>
                </a:solidFill>
                <a:latin typeface="Meiryo UI" panose="020B0604030504040204" pitchFamily="50" charset="-128"/>
                <a:ea typeface="Meiryo UI" panose="020B0604030504040204" pitchFamily="50" charset="-128"/>
              </a:rPr>
              <a:t>府市統合本部</a:t>
            </a:r>
          </a:p>
        </p:txBody>
      </p:sp>
      <p:sp>
        <p:nvSpPr>
          <p:cNvPr id="76" name="角丸四角形 75"/>
          <p:cNvSpPr/>
          <p:nvPr/>
        </p:nvSpPr>
        <p:spPr>
          <a:xfrm>
            <a:off x="3079558" y="2316664"/>
            <a:ext cx="357251" cy="1943072"/>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390997">
              <a:defRPr/>
            </a:pPr>
            <a:r>
              <a:rPr lang="ja-JP" altLang="en-US" sz="941" b="1" dirty="0">
                <a:solidFill>
                  <a:schemeClr val="bg1"/>
                </a:solidFill>
                <a:latin typeface="Meiryo UI" panose="020B0604030504040204" pitchFamily="50" charset="-128"/>
                <a:ea typeface="Meiryo UI" panose="020B0604030504040204" pitchFamily="50" charset="-128"/>
              </a:rPr>
              <a:t>先行的に取組む広域的事業として位置づけ</a:t>
            </a:r>
            <a:endParaRPr lang="ja-JP" altLang="en-US" sz="855" b="1" dirty="0">
              <a:solidFill>
                <a:schemeClr val="bg1"/>
              </a:solidFill>
              <a:latin typeface="Meiryo UI" panose="020B0604030504040204" pitchFamily="50" charset="-128"/>
              <a:ea typeface="Meiryo UI" panose="020B0604030504040204" pitchFamily="50" charset="-128"/>
            </a:endParaRPr>
          </a:p>
        </p:txBody>
      </p:sp>
      <p:sp>
        <p:nvSpPr>
          <p:cNvPr id="77" name="角丸四角形 76"/>
          <p:cNvSpPr/>
          <p:nvPr/>
        </p:nvSpPr>
        <p:spPr>
          <a:xfrm>
            <a:off x="4678904" y="1386011"/>
            <a:ext cx="1363953" cy="53333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defTabSz="390997">
              <a:defRPr/>
            </a:pPr>
            <a:r>
              <a:rPr lang="en-US" altLang="ja-JP" sz="898" dirty="0">
                <a:solidFill>
                  <a:schemeClr val="tx1"/>
                </a:solidFill>
                <a:latin typeface="Meiryo UI" panose="020B0604030504040204" pitchFamily="50" charset="-128"/>
                <a:ea typeface="Meiryo UI" panose="020B0604030504040204" pitchFamily="50" charset="-128"/>
              </a:rPr>
              <a:t>※</a:t>
            </a:r>
            <a:r>
              <a:rPr lang="ja-JP" altLang="en-US" sz="898" dirty="0">
                <a:solidFill>
                  <a:schemeClr val="tx1"/>
                </a:solidFill>
                <a:latin typeface="Meiryo UI" panose="020B0604030504040204" pitchFamily="50" charset="-128"/>
                <a:ea typeface="Meiryo UI" panose="020B0604030504040204" pitchFamily="50" charset="-128"/>
              </a:rPr>
              <a:t>府域区間は府が同時に都市計画決定</a:t>
            </a:r>
            <a:endParaRPr lang="en-US" altLang="ja-JP" sz="898" dirty="0">
              <a:solidFill>
                <a:schemeClr val="tx1"/>
              </a:solidFill>
              <a:latin typeface="Meiryo UI" panose="020B0604030504040204" pitchFamily="50" charset="-128"/>
              <a:ea typeface="Meiryo UI" panose="020B0604030504040204" pitchFamily="50" charset="-128"/>
            </a:endParaRPr>
          </a:p>
          <a:p>
            <a:pPr defTabSz="390997">
              <a:defRPr/>
            </a:pPr>
            <a:endParaRPr lang="ja-JP" altLang="en-US" sz="898" dirty="0">
              <a:solidFill>
                <a:schemeClr val="tx1"/>
              </a:solidFill>
              <a:latin typeface="Meiryo UI" panose="020B0604030504040204" pitchFamily="50" charset="-128"/>
              <a:ea typeface="Meiryo UI" panose="020B0604030504040204" pitchFamily="50" charset="-128"/>
            </a:endParaRPr>
          </a:p>
        </p:txBody>
      </p:sp>
      <p:sp>
        <p:nvSpPr>
          <p:cNvPr id="79" name="右矢印 78"/>
          <p:cNvSpPr/>
          <p:nvPr/>
        </p:nvSpPr>
        <p:spPr>
          <a:xfrm>
            <a:off x="4499992" y="2698257"/>
            <a:ext cx="201782" cy="234261"/>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80" name="右矢印 79"/>
          <p:cNvSpPr/>
          <p:nvPr/>
        </p:nvSpPr>
        <p:spPr>
          <a:xfrm>
            <a:off x="3568049" y="2698257"/>
            <a:ext cx="201782" cy="234261"/>
          </a:xfrm>
          <a:prstGeom prst="rightArrow">
            <a:avLst>
              <a:gd name="adj1" fmla="val 50000"/>
              <a:gd name="adj2" fmla="val 427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90997">
              <a:defRPr/>
            </a:pPr>
            <a:endParaRPr lang="ja-JP" altLang="en-US" sz="1539">
              <a:solidFill>
                <a:prstClr val="white"/>
              </a:solidFill>
              <a:latin typeface="Meiryo UI" panose="020B0604030504040204" pitchFamily="50" charset="-128"/>
              <a:ea typeface="Meiryo UI" panose="020B0604030504040204" pitchFamily="50" charset="-128"/>
            </a:endParaRPr>
          </a:p>
        </p:txBody>
      </p:sp>
      <p:sp>
        <p:nvSpPr>
          <p:cNvPr id="58" name="角丸四角形 57"/>
          <p:cNvSpPr/>
          <p:nvPr/>
        </p:nvSpPr>
        <p:spPr>
          <a:xfrm>
            <a:off x="5950515" y="1874812"/>
            <a:ext cx="1510313" cy="30696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defTabSz="390997">
              <a:defRPr/>
            </a:pPr>
            <a:r>
              <a:rPr lang="en-US" altLang="ja-JP" sz="880" dirty="0">
                <a:solidFill>
                  <a:schemeClr val="tx1"/>
                </a:solidFill>
                <a:latin typeface="Meiryo UI" panose="020B0604030504040204" pitchFamily="50" charset="-128"/>
                <a:ea typeface="Meiryo UI" panose="020B0604030504040204" pitchFamily="50" charset="-128"/>
              </a:rPr>
              <a:t>※</a:t>
            </a:r>
            <a:r>
              <a:rPr lang="ja-JP" altLang="en-US" sz="880" dirty="0">
                <a:solidFill>
                  <a:schemeClr val="tx1"/>
                </a:solidFill>
                <a:latin typeface="Meiryo UI" panose="020B0604030504040204" pitchFamily="50" charset="-128"/>
                <a:ea typeface="Meiryo UI" panose="020B0604030504040204" pitchFamily="50" charset="-128"/>
              </a:rPr>
              <a:t>国直轄負担金へ</a:t>
            </a:r>
            <a:r>
              <a:rPr lang="ja-JP" altLang="en-US" sz="880" dirty="0" smtClean="0">
                <a:solidFill>
                  <a:schemeClr val="tx1"/>
                </a:solidFill>
                <a:latin typeface="Meiryo UI" panose="020B0604030504040204" pitchFamily="50" charset="-128"/>
                <a:ea typeface="Meiryo UI" panose="020B0604030504040204" pitchFamily="50" charset="-128"/>
              </a:rPr>
              <a:t>の府市</a:t>
            </a:r>
            <a:endParaRPr lang="en-US" altLang="ja-JP" sz="880" dirty="0" smtClean="0">
              <a:solidFill>
                <a:schemeClr val="tx1"/>
              </a:solidFill>
              <a:latin typeface="Meiryo UI" panose="020B0604030504040204" pitchFamily="50" charset="-128"/>
              <a:ea typeface="Meiryo UI" panose="020B0604030504040204" pitchFamily="50" charset="-128"/>
            </a:endParaRPr>
          </a:p>
          <a:p>
            <a:pPr algn="ctr" defTabSz="390997">
              <a:defRPr/>
            </a:pPr>
            <a:r>
              <a:rPr lang="en-US" altLang="ja-JP" sz="880" dirty="0">
                <a:solidFill>
                  <a:schemeClr val="tx1"/>
                </a:solidFill>
                <a:latin typeface="Meiryo UI" panose="020B0604030504040204" pitchFamily="50" charset="-128"/>
                <a:ea typeface="Meiryo UI" panose="020B0604030504040204" pitchFamily="50" charset="-128"/>
              </a:rPr>
              <a:t> </a:t>
            </a:r>
            <a:r>
              <a:rPr lang="ja-JP" altLang="en-US" sz="880" dirty="0" smtClean="0">
                <a:solidFill>
                  <a:schemeClr val="tx1"/>
                </a:solidFill>
                <a:latin typeface="Meiryo UI" panose="020B0604030504040204" pitchFamily="50" charset="-128"/>
                <a:ea typeface="Meiryo UI" panose="020B0604030504040204" pitchFamily="50" charset="-128"/>
              </a:rPr>
              <a:t>負担割合につ</a:t>
            </a:r>
            <a:r>
              <a:rPr lang="ja-JP" altLang="en-US" sz="880" dirty="0">
                <a:solidFill>
                  <a:schemeClr val="tx1"/>
                </a:solidFill>
                <a:latin typeface="Meiryo UI" panose="020B0604030504040204" pitchFamily="50" charset="-128"/>
                <a:ea typeface="Meiryo UI" panose="020B0604030504040204" pitchFamily="50" charset="-128"/>
              </a:rPr>
              <a:t>いて決定</a:t>
            </a:r>
          </a:p>
        </p:txBody>
      </p:sp>
      <p:sp>
        <p:nvSpPr>
          <p:cNvPr id="71" name="角丸四角形 70"/>
          <p:cNvSpPr/>
          <p:nvPr/>
        </p:nvSpPr>
        <p:spPr>
          <a:xfrm>
            <a:off x="3941217" y="1666980"/>
            <a:ext cx="518926" cy="2602065"/>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marL="78743" indent="-78743" algn="ctr" defTabSz="390997">
              <a:defRPr/>
            </a:pPr>
            <a:r>
              <a:rPr lang="ja-JP" altLang="en-US" sz="1026" b="1" dirty="0">
                <a:solidFill>
                  <a:prstClr val="white"/>
                </a:solidFill>
                <a:latin typeface="Meiryo UI" panose="020B0604030504040204" pitchFamily="50" charset="-128"/>
                <a:ea typeface="Meiryo UI" panose="020B0604030504040204" pitchFamily="50" charset="-128"/>
              </a:rPr>
              <a:t>事業化に向けた事業スキーム等の検討</a:t>
            </a:r>
            <a:endParaRPr lang="en-US" altLang="ja-JP" sz="1026" b="1" dirty="0">
              <a:solidFill>
                <a:prstClr val="white"/>
              </a:solidFill>
              <a:latin typeface="Meiryo UI" panose="020B0604030504040204" pitchFamily="50" charset="-128"/>
              <a:ea typeface="Meiryo UI" panose="020B0604030504040204" pitchFamily="50" charset="-128"/>
            </a:endParaRPr>
          </a:p>
          <a:p>
            <a:pPr marL="78743" indent="-78743" defTabSz="390997">
              <a:defRPr/>
            </a:pPr>
            <a:r>
              <a:rPr lang="ja-JP" altLang="en-US" sz="1026" b="1" dirty="0">
                <a:solidFill>
                  <a:prstClr val="white"/>
                </a:solidFill>
                <a:latin typeface="Meiryo UI" panose="020B0604030504040204" pitchFamily="50" charset="-128"/>
                <a:ea typeface="Meiryo UI" panose="020B0604030504040204" pitchFamily="50" charset="-128"/>
              </a:rPr>
              <a:t>　　（国直轄事業の導入など）</a:t>
            </a:r>
          </a:p>
        </p:txBody>
      </p:sp>
      <p:sp>
        <p:nvSpPr>
          <p:cNvPr id="61" name="テキスト ボックス 60"/>
          <p:cNvSpPr txBox="1"/>
          <p:nvPr/>
        </p:nvSpPr>
        <p:spPr>
          <a:xfrm>
            <a:off x="6851" y="60352"/>
            <a:ext cx="6402706" cy="400110"/>
          </a:xfrm>
          <a:prstGeom prst="rect">
            <a:avLst/>
          </a:prstGeom>
          <a:noFill/>
        </p:spPr>
        <p:txBody>
          <a:bodyPr wrap="square" rtlCol="0">
            <a:spAutoFit/>
          </a:bodyPr>
          <a:lstStyle/>
          <a:p>
            <a:pPr defTabSz="390997">
              <a:defRPr/>
            </a:pPr>
            <a:r>
              <a:rPr lang="ja-JP" altLang="en-US" sz="2000" b="1" dirty="0" smtClean="0">
                <a:solidFill>
                  <a:srgbClr val="002060"/>
                </a:solidFill>
                <a:latin typeface="Meiryo UI" panose="020B0604030504040204" pitchFamily="50" charset="-128"/>
                <a:ea typeface="Meiryo UI" panose="020B0604030504040204" pitchFamily="50" charset="-128"/>
              </a:rPr>
              <a:t>２－⑥　広域</a:t>
            </a:r>
            <a:r>
              <a:rPr lang="ja-JP" altLang="en-US" sz="2000" b="1" dirty="0">
                <a:solidFill>
                  <a:srgbClr val="002060"/>
                </a:solidFill>
                <a:latin typeface="Meiryo UI" panose="020B0604030504040204" pitchFamily="50" charset="-128"/>
                <a:ea typeface="Meiryo UI" panose="020B0604030504040204" pitchFamily="50" charset="-128"/>
              </a:rPr>
              <a:t>交通基盤の整備（淀川左岸線延伸部）　　　　　　　　　　　　　　　</a:t>
            </a:r>
          </a:p>
        </p:txBody>
      </p:sp>
      <p:cxnSp>
        <p:nvCxnSpPr>
          <p:cNvPr id="68" name="直線コネクタ 67"/>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8754025" y="-171400"/>
            <a:ext cx="498495" cy="60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18</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411223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9210684"/>
              </p:ext>
            </p:extLst>
          </p:nvPr>
        </p:nvGraphicFramePr>
        <p:xfrm>
          <a:off x="107504" y="620688"/>
          <a:ext cx="8856984" cy="5921285"/>
        </p:xfrm>
        <a:graphic>
          <a:graphicData uri="http://schemas.openxmlformats.org/drawingml/2006/table">
            <a:tbl>
              <a:tblPr firstRow="1" bandRow="1">
                <a:tableStyleId>{5940675A-B579-460E-94D1-54222C63F5DA}</a:tableStyleId>
              </a:tblPr>
              <a:tblGrid>
                <a:gridCol w="432048">
                  <a:extLst>
                    <a:ext uri="{9D8B030D-6E8A-4147-A177-3AD203B41FA5}">
                      <a16:colId xmlns:a16="http://schemas.microsoft.com/office/drawing/2014/main" val="3670108222"/>
                    </a:ext>
                  </a:extLst>
                </a:gridCol>
                <a:gridCol w="1512168">
                  <a:extLst>
                    <a:ext uri="{9D8B030D-6E8A-4147-A177-3AD203B41FA5}">
                      <a16:colId xmlns:a16="http://schemas.microsoft.com/office/drawing/2014/main" val="3262678964"/>
                    </a:ext>
                  </a:extLst>
                </a:gridCol>
                <a:gridCol w="5040560">
                  <a:extLst>
                    <a:ext uri="{9D8B030D-6E8A-4147-A177-3AD203B41FA5}">
                      <a16:colId xmlns:a16="http://schemas.microsoft.com/office/drawing/2014/main" val="3645470877"/>
                    </a:ext>
                  </a:extLst>
                </a:gridCol>
                <a:gridCol w="1872208">
                  <a:extLst>
                    <a:ext uri="{9D8B030D-6E8A-4147-A177-3AD203B41FA5}">
                      <a16:colId xmlns:a16="http://schemas.microsoft.com/office/drawing/2014/main" val="1272682691"/>
                    </a:ext>
                  </a:extLst>
                </a:gridCol>
              </a:tblGrid>
              <a:tr h="305346">
                <a:tc>
                  <a:txBody>
                    <a:bodyPr/>
                    <a:lstStyle/>
                    <a:p>
                      <a:pPr>
                        <a:lnSpc>
                          <a:spcPts val="1800"/>
                        </a:lnSpc>
                      </a:pP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kumimoji="1" lang="ja-JP" altLang="en-US" sz="1400" b="1" dirty="0" smtClean="0">
                          <a:latin typeface="Meiryo UI" panose="020B0604030504040204" pitchFamily="50" charset="-128"/>
                          <a:ea typeface="Meiryo UI" panose="020B0604030504040204" pitchFamily="50" charset="-128"/>
                        </a:rPr>
                        <a:t>共同処理制度</a:t>
                      </a:r>
                      <a:endParaRPr kumimoji="1" lang="ja-JP" altLang="en-US" sz="1400" b="1"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ts val="1800"/>
                        </a:lnSpc>
                      </a:pPr>
                      <a:r>
                        <a:rPr kumimoji="1" lang="ja-JP" altLang="en-US" sz="1400" b="1" dirty="0" smtClean="0">
                          <a:latin typeface="Meiryo UI" panose="020B0604030504040204" pitchFamily="50" charset="-128"/>
                          <a:ea typeface="Meiryo UI" panose="020B0604030504040204" pitchFamily="50" charset="-128"/>
                        </a:rPr>
                        <a:t>制度の概要</a:t>
                      </a:r>
                      <a:endParaRPr kumimoji="1" lang="ja-JP" altLang="en-US" sz="1400" b="1"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lnSpc>
                          <a:spcPts val="1800"/>
                        </a:lnSpc>
                      </a:pPr>
                      <a:r>
                        <a:rPr kumimoji="1" lang="ja-JP" altLang="en-US" sz="1400" b="1" dirty="0" smtClean="0">
                          <a:latin typeface="Meiryo UI" panose="020B0604030504040204" pitchFamily="50" charset="-128"/>
                          <a:ea typeface="Meiryo UI" panose="020B0604030504040204" pitchFamily="50" charset="-128"/>
                        </a:rPr>
                        <a:t>管理・執行権限と</a:t>
                      </a:r>
                    </a:p>
                    <a:p>
                      <a:pPr algn="ctr">
                        <a:lnSpc>
                          <a:spcPts val="1800"/>
                        </a:lnSpc>
                      </a:pPr>
                      <a:r>
                        <a:rPr kumimoji="1" lang="ja-JP" altLang="en-US" sz="1400" b="1" dirty="0" smtClean="0">
                          <a:latin typeface="Meiryo UI" panose="020B0604030504040204" pitchFamily="50" charset="-128"/>
                          <a:ea typeface="Meiryo UI" panose="020B0604030504040204" pitchFamily="50" charset="-128"/>
                        </a:rPr>
                        <a:t>法令上の責任の所在</a:t>
                      </a:r>
                      <a:endParaRPr kumimoji="1" lang="ja-JP" altLang="en-US" sz="1400" b="1"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306055630"/>
                  </a:ext>
                </a:extLst>
              </a:tr>
              <a:tr h="96935">
                <a:tc>
                  <a:txBody>
                    <a:bodyPr/>
                    <a:lstStyle/>
                    <a:p>
                      <a:pPr>
                        <a:lnSpc>
                          <a:spcPts val="800"/>
                        </a:lnSpc>
                      </a:pPr>
                      <a:endParaRPr kumimoji="1" lang="ja-JP" altLang="en-US" sz="800" dirty="0">
                        <a:latin typeface="Meiryo UI" panose="020B0604030504040204" pitchFamily="50" charset="-128"/>
                        <a:ea typeface="Meiryo UI" panose="020B0604030504040204"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nSpc>
                          <a:spcPts val="800"/>
                        </a:lnSpc>
                      </a:pPr>
                      <a:endParaRPr kumimoji="1" lang="ja-JP" altLang="en-US" sz="800" dirty="0">
                        <a:latin typeface="Meiryo UI" panose="020B0604030504040204" pitchFamily="50" charset="-128"/>
                        <a:ea typeface="Meiryo UI" panose="020B0604030504040204"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800"/>
                        </a:lnSpc>
                      </a:pPr>
                      <a:endParaRPr kumimoji="1" lang="ja-JP" altLang="en-US" sz="800" dirty="0">
                        <a:latin typeface="Meiryo UI" panose="020B0604030504040204" pitchFamily="50" charset="-128"/>
                        <a:ea typeface="Meiryo UI" panose="020B0604030504040204"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nSpc>
                          <a:spcPts val="800"/>
                        </a:lnSpc>
                      </a:pPr>
                      <a:endParaRPr kumimoji="1" lang="ja-JP" altLang="en-US" sz="800" dirty="0">
                        <a:latin typeface="Meiryo UI" panose="020B0604030504040204" pitchFamily="50" charset="-128"/>
                        <a:ea typeface="Meiryo UI" panose="020B0604030504040204"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947439313"/>
                  </a:ext>
                </a:extLst>
              </a:tr>
              <a:tr h="355186">
                <a:tc rowSpan="5">
                  <a:txBody>
                    <a:bodyPr/>
                    <a:lstStyle/>
                    <a:p>
                      <a:pPr algn="ctr">
                        <a:lnSpc>
                          <a:spcPts val="1800"/>
                        </a:lnSpc>
                      </a:pPr>
                      <a:r>
                        <a:rPr kumimoji="1" lang="ja-JP" altLang="en-US" sz="1400" dirty="0" smtClean="0">
                          <a:latin typeface="游ゴシック" panose="020B0400000000000000" pitchFamily="50" charset="-128"/>
                          <a:ea typeface="游ゴシック" panose="020B0400000000000000" pitchFamily="50" charset="-128"/>
                        </a:rPr>
                        <a:t>法人の設立を要しない</a:t>
                      </a:r>
                      <a:endParaRPr kumimoji="1" lang="ja-JP" altLang="en-US" sz="1400" dirty="0">
                        <a:latin typeface="游ゴシック" panose="020B0400000000000000" pitchFamily="50" charset="-128"/>
                        <a:ea typeface="游ゴシック" panose="020B0400000000000000" pitchFamily="50" charset="-128"/>
                      </a:endParaRPr>
                    </a:p>
                  </a:txBody>
                  <a:tcPr vert="eaVert" anchor="ctr">
                    <a:lnR w="28575" cap="flat" cmpd="sng" algn="ctr">
                      <a:solidFill>
                        <a:schemeClr val="tx1"/>
                      </a:solidFill>
                      <a:prstDash val="solid"/>
                      <a:round/>
                      <a:headEnd type="none" w="med" len="med"/>
                      <a:tailEnd type="none" w="med" len="med"/>
                    </a:lnR>
                  </a:tcPr>
                </a:tc>
                <a:tc>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連携協約</a:t>
                      </a:r>
                      <a:endParaRPr kumimoji="1" lang="en-US" altLang="ja-JP" sz="1400" b="1" dirty="0" smtClean="0">
                        <a:latin typeface="Meiryo UI" panose="020B0604030504040204" pitchFamily="50" charset="-128"/>
                        <a:ea typeface="Meiryo UI" panose="020B0604030504040204" pitchFamily="50" charset="-128"/>
                      </a:endParaRPr>
                    </a:p>
                    <a:p>
                      <a:pPr algn="ctr">
                        <a:lnSpc>
                          <a:spcPts val="1100"/>
                        </a:lnSpc>
                        <a:spcBef>
                          <a:spcPts val="200"/>
                        </a:spcBef>
                      </a:pP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252</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地方公共団体が、連携して事務を処理するに当たっての基本的な方針及び</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役割分担を定めるための制度</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174625" indent="-174625" algn="ctr">
                        <a:lnSpc>
                          <a:spcPts val="1400"/>
                        </a:lnSpc>
                        <a:spcBef>
                          <a:spcPts val="300"/>
                        </a:spcBef>
                      </a:pP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343300"/>
                  </a:ext>
                </a:extLst>
              </a:tr>
              <a:tr h="339749">
                <a:tc vMerge="1">
                  <a:txBody>
                    <a:bodyPr/>
                    <a:lstStyle/>
                    <a:p>
                      <a:pPr>
                        <a:lnSpc>
                          <a:spcPts val="18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協議会</a:t>
                      </a:r>
                      <a:endParaRPr kumimoji="1" lang="en-US" altLang="ja-JP" sz="14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20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252</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地方公共団体が、共同して管理執行、連絡調整、計画作成を行うための制度</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各構成団体の長等の名において事務を管理執行</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174625" indent="-174625" algn="ctr">
                        <a:lnSpc>
                          <a:spcPts val="1400"/>
                        </a:lnSpc>
                        <a:spcBef>
                          <a:spcPts val="300"/>
                        </a:spcBef>
                      </a:pPr>
                      <a:r>
                        <a:rPr kumimoji="1" lang="ja-JP" altLang="en-US" sz="1200" dirty="0" smtClean="0">
                          <a:latin typeface="Meiryo UI" panose="020B0604030504040204" pitchFamily="50" charset="-128"/>
                          <a:ea typeface="Meiryo UI" panose="020B0604030504040204" pitchFamily="50" charset="-128"/>
                        </a:rPr>
                        <a:t>それぞれの団体</a:t>
                      </a:r>
                    </a:p>
                    <a:p>
                      <a:pPr marL="174625" indent="-174625" algn="ctr">
                        <a:lnSpc>
                          <a:spcPts val="1400"/>
                        </a:lnSpc>
                        <a:spcBef>
                          <a:spcPts val="300"/>
                        </a:spcBef>
                      </a:pPr>
                      <a:r>
                        <a:rPr kumimoji="1" lang="ja-JP" altLang="en-US" sz="1200" dirty="0" smtClean="0">
                          <a:latin typeface="Meiryo UI" panose="020B0604030504040204" pitchFamily="50" charset="-128"/>
                          <a:ea typeface="Meiryo UI" panose="020B0604030504040204" pitchFamily="50" charset="-128"/>
                        </a:rPr>
                        <a:t>（実務は協議会が担う）</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47273849"/>
                  </a:ext>
                </a:extLst>
              </a:tr>
              <a:tr h="490426">
                <a:tc vMerge="1">
                  <a:txBody>
                    <a:bodyPr/>
                    <a:lstStyle/>
                    <a:p>
                      <a:pPr>
                        <a:lnSpc>
                          <a:spcPts val="18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機関等の共同設置</a:t>
                      </a:r>
                      <a:endParaRPr kumimoji="1" lang="en-US" altLang="ja-JP" sz="14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20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252</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7</a:t>
                      </a:r>
                      <a:r>
                        <a:rPr kumimoji="1" lang="ja-JP" altLang="en-US" sz="900" dirty="0" smtClean="0">
                          <a:latin typeface="Meiryo UI" panose="020B0604030504040204" pitchFamily="50" charset="-128"/>
                          <a:ea typeface="Meiryo UI" panose="020B0604030504040204" pitchFamily="50"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地方公共団体の委員会又は委員、行政機関、長の内部組織等を複数の</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地方公共団体が共同で設置する制度</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各団体共通の機関等としての性格を有し、管理執行効果はそれぞれの団体</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に帰属</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174625" indent="-174625" algn="ctr">
                        <a:lnSpc>
                          <a:spcPts val="1400"/>
                        </a:lnSpc>
                        <a:spcBef>
                          <a:spcPts val="300"/>
                        </a:spcBef>
                      </a:pPr>
                      <a:r>
                        <a:rPr kumimoji="1" lang="ja-JP" altLang="en-US" sz="1200" dirty="0" smtClean="0">
                          <a:latin typeface="Meiryo UI" panose="020B0604030504040204" pitchFamily="50" charset="-128"/>
                          <a:ea typeface="Meiryo UI" panose="020B0604030504040204" pitchFamily="50" charset="-128"/>
                        </a:rPr>
                        <a:t>それぞれの団体</a:t>
                      </a:r>
                    </a:p>
                    <a:p>
                      <a:pPr marL="174625" indent="-174625" algn="ctr">
                        <a:lnSpc>
                          <a:spcPts val="1400"/>
                        </a:lnSpc>
                        <a:spcBef>
                          <a:spcPts val="300"/>
                        </a:spcBef>
                      </a:pPr>
                      <a:r>
                        <a:rPr kumimoji="1" lang="ja-JP" altLang="en-US" sz="1100" dirty="0" smtClean="0">
                          <a:latin typeface="Meiryo UI" panose="020B0604030504040204" pitchFamily="50" charset="-128"/>
                          <a:ea typeface="Meiryo UI" panose="020B0604030504040204" pitchFamily="50" charset="-128"/>
                        </a:rPr>
                        <a:t>（指揮命令は一元化できる）</a:t>
                      </a: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69790841"/>
                  </a:ext>
                </a:extLst>
              </a:tr>
              <a:tr h="668854">
                <a:tc vMerge="1">
                  <a:txBody>
                    <a:bodyPr/>
                    <a:lstStyle/>
                    <a:p>
                      <a:pPr>
                        <a:lnSpc>
                          <a:spcPts val="18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事務の委託</a:t>
                      </a:r>
                      <a:endParaRPr kumimoji="1" lang="en-US" altLang="ja-JP" sz="14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20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252</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14</a:t>
                      </a:r>
                      <a:r>
                        <a:rPr kumimoji="1" lang="ja-JP" altLang="en-US" sz="900" dirty="0" smtClean="0">
                          <a:latin typeface="Meiryo UI" panose="020B0604030504040204" pitchFamily="50" charset="-128"/>
                          <a:ea typeface="Meiryo UI" panose="020B0604030504040204" pitchFamily="50"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地方公共団体の事務の一部の管理・執行を他の地方公共団体に委ねる制度</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受託団体は、受託事務を自己の事務として処理</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委託した団体は、事務処理権限を失う</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174625" indent="-174625" algn="ctr">
                        <a:lnSpc>
                          <a:spcPts val="1400"/>
                        </a:lnSpc>
                        <a:spcBef>
                          <a:spcPts val="300"/>
                        </a:spcBef>
                      </a:pPr>
                      <a:r>
                        <a:rPr kumimoji="1" lang="ja-JP" altLang="en-US" sz="1200" dirty="0" smtClean="0">
                          <a:latin typeface="Meiryo UI" panose="020B0604030504040204" pitchFamily="50" charset="-128"/>
                          <a:ea typeface="Meiryo UI" panose="020B0604030504040204" pitchFamily="50" charset="-128"/>
                        </a:rPr>
                        <a:t>受託した団体</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31038915"/>
                  </a:ext>
                </a:extLst>
              </a:tr>
              <a:tr h="523096">
                <a:tc vMerge="1">
                  <a:txBody>
                    <a:bodyPr/>
                    <a:lstStyle/>
                    <a:p>
                      <a:pPr>
                        <a:lnSpc>
                          <a:spcPts val="18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事務の代替執行</a:t>
                      </a:r>
                      <a:endParaRPr kumimoji="1" lang="en-US" altLang="ja-JP" sz="14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20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252</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16</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〇 地方公共団体の事務の一部の管理・執行を当該地方公共団体の名において　</a:t>
                      </a:r>
                      <a:endParaRPr kumimoji="1" lang="en-US" altLang="ja-JP" sz="1200" dirty="0" smtClean="0">
                        <a:latin typeface="Meiryo UI" panose="020B0604030504040204" pitchFamily="50" charset="-128"/>
                        <a:ea typeface="Meiryo UI" panose="020B0604030504040204" pitchFamily="50" charset="-128"/>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　　他の地方公共団体に行わせる制度</a:t>
                      </a:r>
                      <a:endParaRPr kumimoji="1" lang="en-US" altLang="ja-JP" sz="1200" dirty="0" smtClean="0">
                        <a:latin typeface="Meiryo UI" panose="020B0604030504040204" pitchFamily="50" charset="-128"/>
                        <a:ea typeface="Meiryo UI" panose="020B0604030504040204" pitchFamily="50" charset="-128"/>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〇 代替執行事務の処理権限は、代替執行を求めた地方公共団体に残る</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174625" marR="0" lvl="0" indent="-174625" algn="ctr" defTabSz="914400" rtl="0" eaLnBrk="1" fontAlgn="auto" latinLnBrk="0" hangingPunct="1">
                        <a:lnSpc>
                          <a:spcPts val="1400"/>
                        </a:lnSpc>
                        <a:spcBef>
                          <a:spcPts val="30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事務を任せる団体</a:t>
                      </a: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7270089"/>
                  </a:ext>
                </a:extLst>
              </a:tr>
              <a:tr h="0">
                <a:tc>
                  <a:txBody>
                    <a:bodyPr/>
                    <a:lstStyle/>
                    <a:p>
                      <a:pPr>
                        <a:lnSpc>
                          <a:spcPts val="300"/>
                        </a:lnSpc>
                      </a:pPr>
                      <a:endParaRPr kumimoji="1" lang="ja-JP" altLang="en-US" sz="800" dirty="0">
                        <a:latin typeface="游ゴシック" panose="020B0400000000000000" pitchFamily="50" charset="-128"/>
                        <a:ea typeface="游ゴシック" panose="020B04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ts val="300"/>
                        </a:lnSpc>
                      </a:pP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300"/>
                        </a:lnSpc>
                        <a:spcBef>
                          <a:spcPts val="0"/>
                        </a:spcBef>
                      </a:pP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ts val="300"/>
                        </a:lnSpc>
                      </a:pP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299915804"/>
                  </a:ext>
                </a:extLst>
              </a:tr>
              <a:tr h="465097">
                <a:tc rowSpan="2">
                  <a:txBody>
                    <a:bodyPr/>
                    <a:lstStyle/>
                    <a:p>
                      <a:pPr algn="ctr">
                        <a:lnSpc>
                          <a:spcPts val="1800"/>
                        </a:lnSpc>
                      </a:pPr>
                      <a:r>
                        <a:rPr kumimoji="1" lang="ja-JP" altLang="en-US" sz="1400" dirty="0" smtClean="0">
                          <a:latin typeface="游ゴシック" panose="020B0400000000000000" pitchFamily="50" charset="-128"/>
                          <a:ea typeface="游ゴシック" panose="020B0400000000000000" pitchFamily="50" charset="-128"/>
                        </a:rPr>
                        <a:t>法人を設立</a:t>
                      </a:r>
                      <a:endParaRPr kumimoji="1" lang="ja-JP" altLang="en-US" sz="1400" dirty="0">
                        <a:latin typeface="游ゴシック" panose="020B0400000000000000" pitchFamily="50" charset="-128"/>
                        <a:ea typeface="游ゴシック" panose="020B0400000000000000" pitchFamily="50" charset="-128"/>
                      </a:endParaRPr>
                    </a:p>
                  </a:txBody>
                  <a:tcPr vert="eaVert" anchor="ctr">
                    <a:lnR w="28575" cap="flat" cmpd="sng" algn="ctr">
                      <a:solidFill>
                        <a:schemeClr val="tx1"/>
                      </a:solidFill>
                      <a:prstDash val="solid"/>
                      <a:round/>
                      <a:headEnd type="none" w="med" len="med"/>
                      <a:tailEnd type="none" w="med" len="med"/>
                    </a:lnR>
                  </a:tcPr>
                </a:tc>
                <a:tc>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一部事務組合</a:t>
                      </a:r>
                      <a:endParaRPr kumimoji="1" lang="en-US" altLang="ja-JP" sz="14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20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284</a:t>
                      </a:r>
                      <a:r>
                        <a:rPr kumimoji="1" lang="ja-JP" altLang="en-US" sz="900" dirty="0" smtClean="0">
                          <a:latin typeface="Meiryo UI" panose="020B0604030504040204" pitchFamily="50" charset="-128"/>
                          <a:ea typeface="Meiryo UI" panose="020B0604030504040204" pitchFamily="50"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地方公共団体が、その事務の一部を共同して処理するために設ける特別地方</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公共団体</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構成団体は、事務処理権限を失う</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174625" indent="-174625" algn="ctr">
                        <a:lnSpc>
                          <a:spcPts val="1400"/>
                        </a:lnSpc>
                        <a:spcBef>
                          <a:spcPts val="300"/>
                        </a:spcBef>
                      </a:pPr>
                      <a:r>
                        <a:rPr kumimoji="1" lang="ja-JP" altLang="en-US" sz="1200" dirty="0" smtClean="0">
                          <a:latin typeface="Meiryo UI" panose="020B0604030504040204" pitchFamily="50" charset="-128"/>
                          <a:ea typeface="Meiryo UI" panose="020B0604030504040204" pitchFamily="50" charset="-128"/>
                        </a:rPr>
                        <a:t>一部事務組合</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41566550"/>
                  </a:ext>
                </a:extLst>
              </a:tr>
              <a:tr h="838491">
                <a:tc vMerge="1">
                  <a:txBody>
                    <a:bodyPr/>
                    <a:lstStyle/>
                    <a:p>
                      <a:pPr>
                        <a:lnSpc>
                          <a:spcPts val="18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広域連合</a:t>
                      </a:r>
                      <a:endParaRPr kumimoji="1" lang="en-US" altLang="ja-JP" sz="14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20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284</a:t>
                      </a:r>
                      <a:r>
                        <a:rPr kumimoji="1" lang="ja-JP" altLang="en-US" sz="900" dirty="0" err="1"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291</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地方公共団体が、広域にわたり処理することが適当であると認められる事務を</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処理するために設ける特別地方公共団体</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国または都道府県から直接に権限や事務の移譲を受けることができる</a:t>
                      </a:r>
                    </a:p>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首長を直接選挙できる</a:t>
                      </a:r>
                      <a:endParaRPr kumimoji="1" lang="en-US" altLang="ja-JP" sz="1200" dirty="0" smtClean="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174625" indent="-174625" algn="ctr">
                        <a:lnSpc>
                          <a:spcPts val="1400"/>
                        </a:lnSpc>
                        <a:spcBef>
                          <a:spcPts val="300"/>
                        </a:spcBef>
                      </a:pPr>
                      <a:r>
                        <a:rPr kumimoji="1" lang="ja-JP" altLang="en-US" sz="1200" dirty="0" smtClean="0">
                          <a:latin typeface="Meiryo UI" panose="020B0604030504040204" pitchFamily="50" charset="-128"/>
                          <a:ea typeface="Meiryo UI" panose="020B0604030504040204" pitchFamily="50" charset="-128"/>
                        </a:rPr>
                        <a:t>広域連合</a:t>
                      </a:r>
                      <a:endParaRPr kumimoji="1" lang="en-US" altLang="ja-JP" sz="1200" dirty="0" smtClean="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26483930"/>
                  </a:ext>
                </a:extLst>
              </a:tr>
              <a:tr h="0">
                <a:tc>
                  <a:txBody>
                    <a:bodyPr/>
                    <a:lstStyle/>
                    <a:p>
                      <a:pPr algn="ctr">
                        <a:lnSpc>
                          <a:spcPts val="800"/>
                        </a:lnSpc>
                        <a:spcBef>
                          <a:spcPts val="0"/>
                        </a:spcBef>
                      </a:pPr>
                      <a:endParaRPr kumimoji="1" lang="ja-JP" altLang="en-US" sz="800" strike="sngStrike" dirty="0">
                        <a:latin typeface="+mj-ea"/>
                        <a:ea typeface="+mj-ea"/>
                      </a:endParaRPr>
                    </a:p>
                  </a:txBody>
                  <a:tcPr marT="0" marB="0" vert="ea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strike="sngStrike" dirty="0" smtClean="0">
                        <a:latin typeface="+mj-ea"/>
                        <a:ea typeface="+mj-e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174625" indent="-174625">
                        <a:lnSpc>
                          <a:spcPts val="800"/>
                        </a:lnSpc>
                        <a:spcBef>
                          <a:spcPts val="0"/>
                        </a:spcBef>
                      </a:pPr>
                      <a:endParaRPr kumimoji="1" lang="en-US" altLang="ja-JP" sz="800" strike="sngStrike" dirty="0" smtClean="0">
                        <a:latin typeface="+mj-ea"/>
                        <a:ea typeface="+mj-e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74625" indent="-174625" algn="ctr">
                        <a:lnSpc>
                          <a:spcPts val="800"/>
                        </a:lnSpc>
                        <a:spcBef>
                          <a:spcPts val="0"/>
                        </a:spcBef>
                      </a:pPr>
                      <a:endParaRPr kumimoji="1" lang="en-US" altLang="ja-JP" sz="800" strike="sngStrike" dirty="0" smtClean="0">
                        <a:latin typeface="+mj-ea"/>
                        <a:ea typeface="+mj-e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6591999"/>
                  </a:ext>
                </a:extLst>
              </a:tr>
              <a:tr h="407968">
                <a:tc gridSpan="2">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職員の派遣</a:t>
                      </a:r>
                      <a:endParaRPr kumimoji="1" lang="en-US" altLang="ja-JP" sz="14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20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252</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endParaRPr kumimoji="1" lang="ja-JP" altLang="en-US" sz="1200" dirty="0" smtClean="0">
                        <a:latin typeface="Meiryo UI" panose="020B0604030504040204" pitchFamily="50" charset="-128"/>
                        <a:ea typeface="Meiryo UI" panose="020B0604030504040204" pitchFamily="50" charset="-128"/>
                      </a:endParaRPr>
                    </a:p>
                  </a:txBody>
                  <a:tcPr marL="0" marR="0" anchor="ctr"/>
                </a:tc>
                <a:tc>
                  <a:txBody>
                    <a:bodyPr/>
                    <a:lstStyle/>
                    <a:p>
                      <a:pPr marL="174625" indent="-174625">
                        <a:lnSpc>
                          <a:spcPts val="1400"/>
                        </a:lnSpc>
                        <a:spcBef>
                          <a:spcPts val="0"/>
                        </a:spcBef>
                      </a:pPr>
                      <a:r>
                        <a:rPr kumimoji="1" lang="ja-JP" altLang="en-US" sz="1200" dirty="0" smtClean="0">
                          <a:latin typeface="Meiryo UI" panose="020B0604030504040204" pitchFamily="50" charset="-128"/>
                          <a:ea typeface="Meiryo UI" panose="020B0604030504040204" pitchFamily="50" charset="-128"/>
                        </a:rPr>
                        <a:t>〇</a:t>
                      </a:r>
                      <a:r>
                        <a:rPr kumimoji="1" lang="ja-JP" altLang="en-US" sz="1200" baseline="0" dirty="0" smtClean="0">
                          <a:latin typeface="Meiryo UI" panose="020B0604030504040204" pitchFamily="50" charset="-128"/>
                          <a:ea typeface="Meiryo UI" panose="020B0604030504040204" pitchFamily="50" charset="-128"/>
                        </a:rPr>
                        <a:t> 地方公共団体相互の協力援助に関する措置としての制度</a:t>
                      </a:r>
                      <a:endParaRPr kumimoji="1" lang="en-US" altLang="ja-JP" sz="1200" dirty="0" smtClean="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indent="-174625" algn="ctr">
                        <a:lnSpc>
                          <a:spcPts val="1400"/>
                        </a:lnSpc>
                        <a:spcBef>
                          <a:spcPts val="0"/>
                        </a:spcBef>
                      </a:pPr>
                      <a:endParaRPr kumimoji="1" lang="en-US" altLang="ja-JP" sz="1200" dirty="0" smtClean="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1252147"/>
                  </a:ext>
                </a:extLst>
              </a:tr>
            </a:tbl>
          </a:graphicData>
        </a:graphic>
      </p:graphicFrame>
      <p:sp>
        <p:nvSpPr>
          <p:cNvPr id="5" name="テキスト ボックス 4"/>
          <p:cNvSpPr txBox="1"/>
          <p:nvPr/>
        </p:nvSpPr>
        <p:spPr>
          <a:xfrm>
            <a:off x="539552" y="6562191"/>
            <a:ext cx="7200800" cy="276551"/>
          </a:xfrm>
          <a:prstGeom prst="rect">
            <a:avLst/>
          </a:prstGeom>
          <a:noFill/>
        </p:spPr>
        <p:txBody>
          <a:bodyPr wrap="square" rtlCol="0">
            <a:spAutoFit/>
          </a:bodyPr>
          <a:lstStyle/>
          <a:p>
            <a:pPr marL="180975" indent="-180975">
              <a:lnSpc>
                <a:spcPct val="114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出典：総務省ホームページ及び第</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次地方制度調査会第</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34</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回専門小員会配布資料から副首都推進局で作成</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0" y="476672"/>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0" y="-27677"/>
            <a:ext cx="8773898" cy="577110"/>
          </a:xfrm>
          <a:prstGeom prst="rect">
            <a:avLst/>
          </a:prstGeom>
          <a:noFill/>
          <a:ln w="19050" cap="flat" cmpd="sng" algn="ctr">
            <a:noFill/>
            <a:prstDash val="sysDot"/>
          </a:ln>
          <a:effectLst/>
        </p:spPr>
        <p:txBody>
          <a:bodyPr rtlCol="0" anchor="ctr"/>
          <a:lstStyle/>
          <a:p>
            <a:pPr defTabSz="844083">
              <a:defRPr/>
            </a:pPr>
            <a:r>
              <a:rPr lang="ja-JP" altLang="en-US" sz="2000" b="1" dirty="0" smtClean="0">
                <a:solidFill>
                  <a:srgbClr val="002060"/>
                </a:solidFill>
                <a:latin typeface="Meiryo UI" panose="020B0604030504040204" pitchFamily="50" charset="-128"/>
                <a:ea typeface="Meiryo UI" panose="020B0604030504040204" pitchFamily="50" charset="-128"/>
              </a:rPr>
              <a:t>参考資料２　地方自治法の事務の共同処理制度</a:t>
            </a:r>
            <a:endParaRPr lang="ja-JP" altLang="en-US" sz="2000" b="1" dirty="0">
              <a:solidFill>
                <a:srgbClr val="002060"/>
              </a:solidFill>
              <a:latin typeface="Meiryo UI" panose="020B0604030504040204" pitchFamily="50" charset="-128"/>
              <a:ea typeface="Meiryo UI" panose="020B0604030504040204" pitchFamily="50" charset="-128"/>
            </a:endParaRPr>
          </a:p>
        </p:txBody>
      </p:sp>
      <p:sp>
        <p:nvSpPr>
          <p:cNvPr id="7" name="正方形/長方形 6"/>
          <p:cNvSpPr/>
          <p:nvPr/>
        </p:nvSpPr>
        <p:spPr>
          <a:xfrm>
            <a:off x="8754025" y="6428096"/>
            <a:ext cx="498495" cy="60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rgbClr val="002060"/>
                </a:solidFill>
                <a:latin typeface="+mn-ea"/>
              </a:rPr>
              <a:t>19</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3551552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98554" y="1095986"/>
            <a:ext cx="7721470" cy="5652000"/>
          </a:xfrm>
          <a:prstGeom prst="rect">
            <a:avLst/>
          </a:prstGeom>
        </p:spPr>
      </p:pic>
      <p:sp>
        <p:nvSpPr>
          <p:cNvPr id="6" name="正方形/長方形 5"/>
          <p:cNvSpPr/>
          <p:nvPr/>
        </p:nvSpPr>
        <p:spPr>
          <a:xfrm>
            <a:off x="7631832" y="855562"/>
            <a:ext cx="1512168" cy="298481"/>
          </a:xfrm>
          <a:prstGeom prst="rect">
            <a:avLst/>
          </a:prstGeom>
          <a:noFill/>
          <a:ln w="19050" cap="flat" cmpd="sng" algn="ctr">
            <a:noFill/>
            <a:prstDash val="sysDot"/>
          </a:ln>
          <a:effectLst/>
        </p:spPr>
        <p:txBody>
          <a:bodyPr rtlCol="0" anchor="ctr"/>
          <a:lstStyle/>
          <a:p>
            <a:pPr defTabSz="844083">
              <a:defRPr/>
            </a:pPr>
            <a:r>
              <a:rPr lang="ja-JP" altLang="en-US" sz="1200" dirty="0" smtClean="0">
                <a:latin typeface="Meiryo UI" panose="020B0604030504040204" pitchFamily="50" charset="-128"/>
                <a:ea typeface="Meiryo UI" panose="020B0604030504040204" pitchFamily="50" charset="-128"/>
              </a:rPr>
              <a:t>出典：総務省</a:t>
            </a:r>
            <a:r>
              <a:rPr lang="en-US" altLang="ja-JP" sz="1200" dirty="0" smtClean="0">
                <a:latin typeface="Meiryo UI" panose="020B0604030504040204" pitchFamily="50" charset="-128"/>
                <a:ea typeface="Meiryo UI" panose="020B0604030504040204" pitchFamily="50" charset="-128"/>
              </a:rPr>
              <a:t>HP</a:t>
            </a:r>
            <a:endParaRPr kumimoji="0" lang="ja-JP" altLang="en-US" sz="1200" kern="0" dirty="0">
              <a:solidFill>
                <a:prstClr val="black"/>
              </a:solidFill>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0" y="593669"/>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0751" y="0"/>
            <a:ext cx="8773898" cy="577110"/>
          </a:xfrm>
          <a:prstGeom prst="rect">
            <a:avLst/>
          </a:prstGeom>
          <a:noFill/>
          <a:ln w="19050" cap="flat" cmpd="sng" algn="ctr">
            <a:noFill/>
            <a:prstDash val="sysDot"/>
          </a:ln>
          <a:effectLst/>
        </p:spPr>
        <p:txBody>
          <a:bodyPr rtlCol="0" anchor="ctr"/>
          <a:lstStyle/>
          <a:p>
            <a:pPr defTabSz="844083">
              <a:defRPr/>
            </a:pPr>
            <a:r>
              <a:rPr lang="ja-JP" altLang="en-US" sz="2000" b="1" dirty="0" smtClean="0">
                <a:solidFill>
                  <a:srgbClr val="002060"/>
                </a:solidFill>
                <a:latin typeface="Meiryo UI" panose="020B0604030504040204" pitchFamily="50" charset="-128"/>
                <a:ea typeface="Meiryo UI" panose="020B0604030504040204" pitchFamily="50" charset="-128"/>
              </a:rPr>
              <a:t> ◇ 主な個別の制度概要</a:t>
            </a:r>
            <a:r>
              <a:rPr lang="ja-JP" altLang="en-US" sz="2000" b="1" dirty="0">
                <a:solidFill>
                  <a:srgbClr val="002060"/>
                </a:solidFill>
                <a:latin typeface="Meiryo UI" panose="020B0604030504040204" pitchFamily="50" charset="-128"/>
                <a:ea typeface="Meiryo UI" panose="020B0604030504040204" pitchFamily="50" charset="-128"/>
              </a:rPr>
              <a:t>　</a:t>
            </a:r>
            <a:r>
              <a:rPr lang="ja-JP" altLang="en-US" sz="2000" b="1" dirty="0" smtClean="0">
                <a:solidFill>
                  <a:srgbClr val="002060"/>
                </a:solidFill>
                <a:latin typeface="Meiryo UI" panose="020B0604030504040204" pitchFamily="50" charset="-128"/>
                <a:ea typeface="Meiryo UI" panose="020B0604030504040204" pitchFamily="50" charset="-128"/>
              </a:rPr>
              <a:t>（機関等の共同設置）</a:t>
            </a:r>
            <a:endParaRPr kumimoji="0" lang="ja-JP" altLang="en-US" sz="2000" b="1" kern="0" dirty="0">
              <a:solidFill>
                <a:srgbClr val="00206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8754025" y="-243408"/>
            <a:ext cx="498495"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20</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2950571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813480" y="1174034"/>
            <a:ext cx="7529005" cy="5436000"/>
          </a:xfrm>
          <a:prstGeom prst="rect">
            <a:avLst/>
          </a:prstGeom>
        </p:spPr>
      </p:pic>
      <p:sp>
        <p:nvSpPr>
          <p:cNvPr id="6" name="正方形/長方形 5"/>
          <p:cNvSpPr/>
          <p:nvPr/>
        </p:nvSpPr>
        <p:spPr>
          <a:xfrm>
            <a:off x="7631832" y="855562"/>
            <a:ext cx="1512168" cy="298481"/>
          </a:xfrm>
          <a:prstGeom prst="rect">
            <a:avLst/>
          </a:prstGeom>
          <a:noFill/>
          <a:ln w="19050" cap="flat" cmpd="sng" algn="ctr">
            <a:noFill/>
            <a:prstDash val="sysDot"/>
          </a:ln>
          <a:effectLst/>
        </p:spPr>
        <p:txBody>
          <a:bodyPr rtlCol="0" anchor="ctr"/>
          <a:lstStyle/>
          <a:p>
            <a:pPr defTabSz="844083">
              <a:defRPr/>
            </a:pPr>
            <a:r>
              <a:rPr lang="ja-JP" altLang="en-US" sz="1200" dirty="0" smtClean="0">
                <a:latin typeface="Meiryo UI" panose="020B0604030504040204" pitchFamily="50" charset="-128"/>
                <a:ea typeface="Meiryo UI" panose="020B0604030504040204" pitchFamily="50" charset="-128"/>
              </a:rPr>
              <a:t>出典：総務省</a:t>
            </a:r>
            <a:r>
              <a:rPr lang="en-US" altLang="ja-JP" sz="1200" dirty="0" smtClean="0">
                <a:latin typeface="Meiryo UI" panose="020B0604030504040204" pitchFamily="50" charset="-128"/>
                <a:ea typeface="Meiryo UI" panose="020B0604030504040204" pitchFamily="50" charset="-128"/>
              </a:rPr>
              <a:t>HP</a:t>
            </a:r>
            <a:endParaRPr kumimoji="0" lang="ja-JP" altLang="en-US" sz="1200" kern="0" dirty="0">
              <a:solidFill>
                <a:prstClr val="black"/>
              </a:solidFill>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20751" y="577110"/>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92759" y="0"/>
            <a:ext cx="7287553" cy="577110"/>
          </a:xfrm>
          <a:prstGeom prst="rect">
            <a:avLst/>
          </a:prstGeom>
          <a:noFill/>
          <a:ln w="19050" cap="flat" cmpd="sng" algn="ctr">
            <a:noFill/>
            <a:prstDash val="sysDot"/>
          </a:ln>
          <a:effectLst/>
        </p:spPr>
        <p:txBody>
          <a:bodyPr rtlCol="0" anchor="ctr"/>
          <a:lstStyle/>
          <a:p>
            <a:pPr defTabSz="844083">
              <a:defRPr/>
            </a:pPr>
            <a:r>
              <a:rPr lang="ja-JP" altLang="en-US" sz="2000" b="1" dirty="0" smtClean="0">
                <a:solidFill>
                  <a:srgbClr val="002060"/>
                </a:solidFill>
                <a:latin typeface="Meiryo UI" panose="020B0604030504040204" pitchFamily="50" charset="-128"/>
                <a:ea typeface="Meiryo UI" panose="020B0604030504040204" pitchFamily="50" charset="-128"/>
              </a:rPr>
              <a:t>◇ 主な個別の制度概要</a:t>
            </a:r>
            <a:r>
              <a:rPr lang="ja-JP" altLang="en-US" sz="2000" b="1" dirty="0">
                <a:solidFill>
                  <a:srgbClr val="002060"/>
                </a:solidFill>
                <a:latin typeface="Meiryo UI" panose="020B0604030504040204" pitchFamily="50" charset="-128"/>
                <a:ea typeface="Meiryo UI" panose="020B0604030504040204" pitchFamily="50" charset="-128"/>
              </a:rPr>
              <a:t>　</a:t>
            </a:r>
            <a:r>
              <a:rPr lang="ja-JP" altLang="en-US" sz="2000" b="1" dirty="0" smtClean="0">
                <a:solidFill>
                  <a:srgbClr val="002060"/>
                </a:solidFill>
                <a:latin typeface="Meiryo UI" panose="020B0604030504040204" pitchFamily="50" charset="-128"/>
                <a:ea typeface="Meiryo UI" panose="020B0604030504040204" pitchFamily="50" charset="-128"/>
              </a:rPr>
              <a:t>（事務の委託）</a:t>
            </a:r>
            <a:endParaRPr kumimoji="0" lang="ja-JP" altLang="en-US" sz="2000" b="1" kern="0" dirty="0">
              <a:solidFill>
                <a:srgbClr val="002060"/>
              </a:solidFill>
              <a:latin typeface="Meiryo UI" panose="020B0604030504040204" pitchFamily="50" charset="-128"/>
              <a:ea typeface="Meiryo UI" panose="020B0604030504040204" pitchFamily="50" charset="-128"/>
            </a:endParaRPr>
          </a:p>
        </p:txBody>
      </p:sp>
      <p:sp>
        <p:nvSpPr>
          <p:cNvPr id="8" name="正方形/長方形 7"/>
          <p:cNvSpPr/>
          <p:nvPr/>
        </p:nvSpPr>
        <p:spPr>
          <a:xfrm>
            <a:off x="8754025" y="6428096"/>
            <a:ext cx="498495" cy="60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rgbClr val="002060"/>
                </a:solidFill>
                <a:latin typeface="+mn-ea"/>
              </a:rPr>
              <a:t>21</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3074537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05172" y="1916832"/>
            <a:ext cx="7533656" cy="2724079"/>
          </a:xfrm>
          <a:prstGeom prst="rect">
            <a:avLst/>
          </a:prstGeom>
        </p:spPr>
        <p:style>
          <a:lnRef idx="2">
            <a:schemeClr val="dk1"/>
          </a:lnRef>
          <a:fillRef idx="1">
            <a:schemeClr val="lt1"/>
          </a:fillRef>
          <a:effectRef idx="0">
            <a:schemeClr val="dk1"/>
          </a:effectRef>
          <a:fontRef idx="minor">
            <a:schemeClr val="dk1"/>
          </a:fontRef>
        </p:style>
        <p:txBody>
          <a:bodyPr wrap="square" lIns="180000" rIns="180000" rtlCol="0" anchor="ctr">
            <a:noAutofit/>
          </a:bodyPr>
          <a:lstStyle/>
          <a:p>
            <a:pPr marL="363538" indent="-363538">
              <a:lnSpc>
                <a:spcPts val="3500"/>
              </a:lnSpc>
            </a:pPr>
            <a:r>
              <a:rPr kumimoji="1" lang="ja-JP" altLang="en-US" sz="2000" dirty="0" smtClean="0">
                <a:latin typeface="Meiryo UI" panose="020B0604030504040204" pitchFamily="50" charset="-128"/>
                <a:ea typeface="Meiryo UI" panose="020B0604030504040204" pitchFamily="50" charset="-128"/>
              </a:rPr>
              <a:t>　〇　　本参考資料は、府市一体化、広域一元化に向け、施策分野</a:t>
            </a:r>
            <a:endParaRPr kumimoji="1" lang="en-US" altLang="ja-JP" sz="2000" dirty="0" smtClean="0">
              <a:latin typeface="Meiryo UI" panose="020B0604030504040204" pitchFamily="50" charset="-128"/>
              <a:ea typeface="Meiryo UI" panose="020B0604030504040204" pitchFamily="50" charset="-128"/>
            </a:endParaRPr>
          </a:p>
          <a:p>
            <a:pPr marL="363538" indent="-363538">
              <a:lnSpc>
                <a:spcPts val="3500"/>
              </a:lnSpc>
            </a:pP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や施策プロセスの対象を検討する</a:t>
            </a:r>
            <a:r>
              <a:rPr lang="ja-JP" altLang="en-US" sz="2000" dirty="0" smtClean="0">
                <a:latin typeface="Meiryo UI" panose="020B0604030504040204" pitchFamily="50" charset="-128"/>
                <a:ea typeface="Meiryo UI" panose="020B0604030504040204" pitchFamily="50" charset="-128"/>
              </a:rPr>
              <a:t>にあたり、</a:t>
            </a:r>
            <a:r>
              <a:rPr kumimoji="1" lang="ja-JP" altLang="en-US" sz="2000" dirty="0" smtClean="0">
                <a:latin typeface="Meiryo UI" panose="020B0604030504040204" pitchFamily="50" charset="-128"/>
                <a:ea typeface="Meiryo UI" panose="020B0604030504040204" pitchFamily="50" charset="-128"/>
              </a:rPr>
              <a:t>現在府市が連携</a:t>
            </a:r>
            <a:r>
              <a:rPr lang="ja-JP" altLang="en-US" sz="2000" dirty="0" smtClean="0">
                <a:latin typeface="Meiryo UI" panose="020B0604030504040204" pitchFamily="50" charset="-128"/>
                <a:ea typeface="Meiryo UI" panose="020B0604030504040204" pitchFamily="50" charset="-128"/>
              </a:rPr>
              <a:t>して　</a:t>
            </a:r>
            <a:endParaRPr lang="en-US" altLang="ja-JP" sz="2000" dirty="0" smtClean="0">
              <a:latin typeface="Meiryo UI" panose="020B0604030504040204" pitchFamily="50" charset="-128"/>
              <a:ea typeface="Meiryo UI" panose="020B0604030504040204" pitchFamily="50" charset="-128"/>
            </a:endParaRPr>
          </a:p>
          <a:p>
            <a:pPr marL="363538" indent="-363538">
              <a:lnSpc>
                <a:spcPts val="3500"/>
              </a:lnSpc>
            </a:pPr>
            <a:r>
              <a:rPr kumimoji="1" lang="ja-JP" altLang="en-US"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行っている主な広域的施策について、「基本方針のとりまとめ」段階</a:t>
            </a:r>
            <a:endParaRPr kumimoji="1" lang="en-US" altLang="ja-JP" sz="2000" dirty="0" smtClean="0">
              <a:latin typeface="Meiryo UI" panose="020B0604030504040204" pitchFamily="50" charset="-128"/>
              <a:ea typeface="Meiryo UI" panose="020B0604030504040204" pitchFamily="50" charset="-128"/>
            </a:endParaRPr>
          </a:p>
          <a:p>
            <a:pPr marL="363538" indent="-363538">
              <a:lnSpc>
                <a:spcPts val="3500"/>
              </a:lnSpc>
            </a:pP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や「計画策定」段階、「事業実施」段階のステージ</a:t>
            </a:r>
            <a:r>
              <a:rPr lang="ja-JP" altLang="en-US" sz="2000" dirty="0" smtClean="0">
                <a:latin typeface="Meiryo UI" panose="020B0604030504040204" pitchFamily="50" charset="-128"/>
                <a:ea typeface="Meiryo UI" panose="020B0604030504040204" pitchFamily="50" charset="-128"/>
              </a:rPr>
              <a:t>に分け、府市の</a:t>
            </a:r>
            <a:endParaRPr lang="en-US" altLang="ja-JP" sz="2000" dirty="0" smtClean="0">
              <a:latin typeface="Meiryo UI" panose="020B0604030504040204" pitchFamily="50" charset="-128"/>
              <a:ea typeface="Meiryo UI" panose="020B0604030504040204" pitchFamily="50" charset="-128"/>
            </a:endParaRPr>
          </a:p>
          <a:p>
            <a:pPr marL="363538" indent="-363538">
              <a:lnSpc>
                <a:spcPts val="3500"/>
              </a:lnSpc>
            </a:pP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かかわりや決定プロセス等を副首都推進局において図示化したもの。</a:t>
            </a:r>
            <a:endParaRPr lang="en-US" altLang="ja-JP" sz="2000" dirty="0" smtClean="0">
              <a:latin typeface="Meiryo UI" panose="020B0604030504040204" pitchFamily="50" charset="-128"/>
              <a:ea typeface="Meiryo UI" panose="020B0604030504040204" pitchFamily="50" charset="-128"/>
            </a:endParaRPr>
          </a:p>
        </p:txBody>
      </p:sp>
      <p:cxnSp>
        <p:nvCxnSpPr>
          <p:cNvPr id="34" name="直線コネクタ 33"/>
          <p:cNvCxnSpPr/>
          <p:nvPr/>
        </p:nvCxnSpPr>
        <p:spPr>
          <a:xfrm>
            <a:off x="0" y="476672"/>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0" y="-27677"/>
            <a:ext cx="8773898" cy="577110"/>
          </a:xfrm>
          <a:prstGeom prst="rect">
            <a:avLst/>
          </a:prstGeom>
          <a:noFill/>
          <a:ln w="19050" cap="flat" cmpd="sng" algn="ctr">
            <a:noFill/>
            <a:prstDash val="sysDot"/>
          </a:ln>
          <a:effectLst/>
        </p:spPr>
        <p:txBody>
          <a:bodyPr rtlCol="0" anchor="ctr"/>
          <a:lstStyle/>
          <a:p>
            <a:pPr defTabSz="844083">
              <a:defRPr/>
            </a:pPr>
            <a:r>
              <a:rPr lang="ja-JP" altLang="en-US" sz="2000" b="1" dirty="0" smtClean="0">
                <a:solidFill>
                  <a:srgbClr val="002060"/>
                </a:solidFill>
                <a:latin typeface="Meiryo UI" panose="020B0604030504040204" pitchFamily="50" charset="-128"/>
                <a:ea typeface="Meiryo UI" panose="020B0604030504040204" pitchFamily="50" charset="-128"/>
              </a:rPr>
              <a:t>参考資料１　府市連携で行っている基本方針や計画策定等の現状</a:t>
            </a:r>
            <a:endParaRPr lang="ja-JP" altLang="en-US" sz="2000" b="1" dirty="0">
              <a:solidFill>
                <a:srgbClr val="002060"/>
              </a:solidFill>
              <a:latin typeface="Meiryo UI" panose="020B0604030504040204" pitchFamily="50" charset="-128"/>
              <a:ea typeface="Meiryo UI" panose="020B0604030504040204" pitchFamily="50" charset="-128"/>
            </a:endParaRPr>
          </a:p>
        </p:txBody>
      </p:sp>
      <p:sp>
        <p:nvSpPr>
          <p:cNvPr id="5" name="正方形/長方形 4"/>
          <p:cNvSpPr/>
          <p:nvPr/>
        </p:nvSpPr>
        <p:spPr>
          <a:xfrm>
            <a:off x="8826033" y="6403032"/>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1</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4086024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39"/>
          <p:cNvSpPr/>
          <p:nvPr/>
        </p:nvSpPr>
        <p:spPr>
          <a:xfrm>
            <a:off x="48522" y="2027990"/>
            <a:ext cx="1255981" cy="8143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39" b="1" dirty="0"/>
              <a:t>大阪の成長</a:t>
            </a:r>
            <a:endParaRPr lang="en-US" altLang="ja-JP" sz="1539" b="1" dirty="0"/>
          </a:p>
        </p:txBody>
      </p:sp>
      <p:sp>
        <p:nvSpPr>
          <p:cNvPr id="41" name="角丸四角形 40"/>
          <p:cNvSpPr/>
          <p:nvPr/>
        </p:nvSpPr>
        <p:spPr>
          <a:xfrm>
            <a:off x="1383468" y="1544639"/>
            <a:ext cx="1322593" cy="5112826"/>
          </a:xfrm>
          <a:prstGeom prst="roundRect">
            <a:avLst>
              <a:gd name="adj" fmla="val 12791"/>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1368" b="1" dirty="0">
              <a:solidFill>
                <a:schemeClr val="tx1"/>
              </a:solidFill>
            </a:endParaRPr>
          </a:p>
          <a:p>
            <a:pPr algn="ctr"/>
            <a:endParaRPr lang="en-US" altLang="ja-JP" sz="1368" b="1" dirty="0">
              <a:solidFill>
                <a:schemeClr val="tx1"/>
              </a:solidFill>
            </a:endParaRPr>
          </a:p>
          <a:p>
            <a:pPr algn="ctr"/>
            <a:endParaRPr lang="en-US" altLang="ja-JP" sz="1368" b="1" dirty="0">
              <a:solidFill>
                <a:schemeClr val="tx1"/>
              </a:solidFill>
            </a:endParaRPr>
          </a:p>
          <a:p>
            <a:pPr algn="ctr"/>
            <a:r>
              <a:rPr lang="ja-JP" altLang="en-US" sz="1368" b="1" dirty="0">
                <a:solidFill>
                  <a:schemeClr val="tx1"/>
                </a:solidFill>
              </a:rPr>
              <a:t>産業・市場</a:t>
            </a:r>
            <a:endParaRPr lang="en-US" altLang="ja-JP" sz="1368" b="1" dirty="0">
              <a:solidFill>
                <a:schemeClr val="tx1"/>
              </a:solidFill>
            </a:endParaRPr>
          </a:p>
          <a:p>
            <a:pPr algn="ctr"/>
            <a:r>
              <a:rPr lang="ja-JP" altLang="en-US" sz="1368" b="1" dirty="0">
                <a:solidFill>
                  <a:schemeClr val="tx1"/>
                </a:solidFill>
              </a:rPr>
              <a:t>都市魅力</a:t>
            </a:r>
            <a:endParaRPr lang="en-US" altLang="ja-JP" sz="1368" b="1" dirty="0">
              <a:solidFill>
                <a:schemeClr val="tx1"/>
              </a:solidFill>
            </a:endParaRPr>
          </a:p>
          <a:p>
            <a:pPr algn="ctr"/>
            <a:endParaRPr lang="en-US" altLang="ja-JP" sz="1368" b="1" dirty="0">
              <a:solidFill>
                <a:schemeClr val="tx1"/>
              </a:solidFill>
            </a:endParaRPr>
          </a:p>
          <a:p>
            <a:pPr algn="ctr"/>
            <a:endParaRPr lang="en-US" altLang="ja-JP" sz="1368" b="1" dirty="0">
              <a:solidFill>
                <a:schemeClr val="tx1"/>
              </a:solidFill>
            </a:endParaRPr>
          </a:p>
          <a:p>
            <a:pPr algn="ctr"/>
            <a:endParaRPr lang="en-US" altLang="ja-JP" sz="1368" b="1" dirty="0">
              <a:solidFill>
                <a:schemeClr val="tx1"/>
              </a:solidFill>
            </a:endParaRPr>
          </a:p>
          <a:p>
            <a:pPr algn="ctr"/>
            <a:r>
              <a:rPr lang="ja-JP" altLang="en-US" sz="1368" b="1" dirty="0">
                <a:solidFill>
                  <a:schemeClr val="tx1"/>
                </a:solidFill>
              </a:rPr>
              <a:t>まちづくり</a:t>
            </a:r>
            <a:endParaRPr lang="en-US" altLang="ja-JP" sz="1368" b="1" dirty="0">
              <a:solidFill>
                <a:schemeClr val="tx1"/>
              </a:solidFill>
            </a:endParaRPr>
          </a:p>
          <a:p>
            <a:pPr algn="ctr"/>
            <a:r>
              <a:rPr lang="ja-JP" altLang="en-US" sz="1300" b="1" dirty="0">
                <a:solidFill>
                  <a:schemeClr val="tx1"/>
                </a:solidFill>
              </a:rPr>
              <a:t>都市</a:t>
            </a:r>
            <a:r>
              <a:rPr lang="ja-JP" altLang="en-US" sz="1300" b="1" dirty="0" smtClean="0">
                <a:solidFill>
                  <a:schemeClr val="tx1"/>
                </a:solidFill>
              </a:rPr>
              <a:t>基盤整備</a:t>
            </a:r>
            <a:endParaRPr lang="en-US" altLang="ja-JP" sz="1300" b="1" dirty="0" smtClean="0">
              <a:solidFill>
                <a:schemeClr val="tx1"/>
              </a:solidFill>
            </a:endParaRPr>
          </a:p>
          <a:p>
            <a:pPr algn="ctr"/>
            <a:r>
              <a:rPr lang="ja-JP" altLang="en-US" sz="1368" b="1" dirty="0" smtClean="0">
                <a:solidFill>
                  <a:schemeClr val="tx1"/>
                </a:solidFill>
              </a:rPr>
              <a:t>環境</a:t>
            </a:r>
            <a:endParaRPr lang="en-US" altLang="ja-JP" sz="1368" b="1" dirty="0">
              <a:solidFill>
                <a:schemeClr val="tx1"/>
              </a:solidFill>
            </a:endParaRPr>
          </a:p>
          <a:p>
            <a:pPr algn="ctr"/>
            <a:endParaRPr lang="en-US" altLang="ja-JP" sz="1368" b="1" dirty="0">
              <a:solidFill>
                <a:schemeClr val="tx1"/>
              </a:solidFill>
            </a:endParaRPr>
          </a:p>
          <a:p>
            <a:pPr algn="ctr"/>
            <a:endParaRPr lang="en-US" altLang="ja-JP" sz="1368" b="1" dirty="0">
              <a:solidFill>
                <a:schemeClr val="tx1"/>
              </a:solidFill>
            </a:endParaRPr>
          </a:p>
          <a:p>
            <a:pPr algn="ctr">
              <a:lnSpc>
                <a:spcPts val="1197"/>
              </a:lnSpc>
            </a:pPr>
            <a:endParaRPr lang="en-US" altLang="ja-JP" sz="1368" b="1" dirty="0">
              <a:solidFill>
                <a:schemeClr val="tx1"/>
              </a:solidFill>
            </a:endParaRPr>
          </a:p>
          <a:p>
            <a:pPr algn="ctr"/>
            <a:endParaRPr lang="en-US" altLang="ja-JP" sz="1368" b="1" dirty="0">
              <a:solidFill>
                <a:schemeClr val="tx1"/>
              </a:solidFill>
            </a:endParaRPr>
          </a:p>
          <a:p>
            <a:pPr algn="ctr"/>
            <a:endParaRPr lang="en-US" altLang="ja-JP" sz="1368" b="1" dirty="0">
              <a:solidFill>
                <a:schemeClr val="tx1"/>
              </a:solidFill>
            </a:endParaRPr>
          </a:p>
          <a:p>
            <a:pPr algn="ctr"/>
            <a:endParaRPr lang="en-US" altLang="ja-JP" sz="1368" b="1" dirty="0">
              <a:solidFill>
                <a:schemeClr val="tx1"/>
              </a:solidFill>
            </a:endParaRPr>
          </a:p>
          <a:p>
            <a:pPr algn="ctr"/>
            <a:endParaRPr lang="en-US" altLang="ja-JP" sz="1368" b="1" dirty="0">
              <a:solidFill>
                <a:schemeClr val="tx1"/>
              </a:solidFill>
            </a:endParaRPr>
          </a:p>
          <a:p>
            <a:pPr algn="ctr"/>
            <a:endParaRPr lang="en-US" altLang="ja-JP" sz="1368" b="1" dirty="0">
              <a:solidFill>
                <a:schemeClr val="tx1"/>
              </a:solidFill>
            </a:endParaRPr>
          </a:p>
          <a:p>
            <a:pPr algn="ctr"/>
            <a:r>
              <a:rPr lang="ja-JP" altLang="en-US" sz="1368" b="1" dirty="0">
                <a:solidFill>
                  <a:schemeClr val="tx1"/>
                </a:solidFill>
              </a:rPr>
              <a:t>住民生活</a:t>
            </a:r>
            <a:endParaRPr lang="en-US" altLang="ja-JP" sz="1368" b="1" dirty="0">
              <a:solidFill>
                <a:schemeClr val="tx1"/>
              </a:solidFill>
            </a:endParaRPr>
          </a:p>
          <a:p>
            <a:pPr algn="ctr"/>
            <a:r>
              <a:rPr lang="ja-JP" altLang="en-US" sz="1368" b="1" dirty="0">
                <a:solidFill>
                  <a:schemeClr val="tx1"/>
                </a:solidFill>
              </a:rPr>
              <a:t>こども</a:t>
            </a:r>
            <a:endParaRPr lang="en-US" altLang="ja-JP" sz="1368" b="1" dirty="0">
              <a:solidFill>
                <a:schemeClr val="tx1"/>
              </a:solidFill>
            </a:endParaRPr>
          </a:p>
          <a:p>
            <a:pPr algn="ctr"/>
            <a:r>
              <a:rPr lang="ja-JP" altLang="en-US" sz="1368" b="1" dirty="0">
                <a:solidFill>
                  <a:schemeClr val="tx1"/>
                </a:solidFill>
              </a:rPr>
              <a:t>福祉</a:t>
            </a:r>
            <a:endParaRPr lang="en-US" altLang="ja-JP" sz="1368" b="1" dirty="0">
              <a:solidFill>
                <a:schemeClr val="tx1"/>
              </a:solidFill>
            </a:endParaRPr>
          </a:p>
          <a:p>
            <a:pPr algn="ctr"/>
            <a:r>
              <a:rPr lang="ja-JP" altLang="en-US" sz="1368" b="1" dirty="0">
                <a:solidFill>
                  <a:schemeClr val="tx1"/>
                </a:solidFill>
              </a:rPr>
              <a:t>健康・保健</a:t>
            </a:r>
            <a:endParaRPr lang="en-US" altLang="ja-JP" sz="1368" b="1" dirty="0">
              <a:solidFill>
                <a:schemeClr val="tx1"/>
              </a:solidFill>
            </a:endParaRPr>
          </a:p>
          <a:p>
            <a:pPr algn="ctr"/>
            <a:r>
              <a:rPr lang="ja-JP" altLang="en-US" sz="1368" b="1" dirty="0">
                <a:solidFill>
                  <a:schemeClr val="tx1"/>
                </a:solidFill>
              </a:rPr>
              <a:t>教育</a:t>
            </a:r>
            <a:endParaRPr lang="en-US" altLang="ja-JP" sz="1368" b="1" dirty="0">
              <a:solidFill>
                <a:schemeClr val="tx1"/>
              </a:solidFill>
            </a:endParaRPr>
          </a:p>
          <a:p>
            <a:pPr algn="ctr"/>
            <a:endParaRPr lang="en-US" altLang="ja-JP" sz="1368" b="1" dirty="0">
              <a:solidFill>
                <a:schemeClr val="tx1"/>
              </a:solidFill>
            </a:endParaRPr>
          </a:p>
        </p:txBody>
      </p:sp>
      <p:sp>
        <p:nvSpPr>
          <p:cNvPr id="43" name="角丸四角形 42"/>
          <p:cNvSpPr/>
          <p:nvPr/>
        </p:nvSpPr>
        <p:spPr>
          <a:xfrm>
            <a:off x="48522" y="4484621"/>
            <a:ext cx="1255981" cy="8165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39" b="1" dirty="0"/>
              <a:t>安全・安心</a:t>
            </a:r>
          </a:p>
        </p:txBody>
      </p:sp>
      <p:sp>
        <p:nvSpPr>
          <p:cNvPr id="44" name="角丸四角形 43"/>
          <p:cNvSpPr/>
          <p:nvPr/>
        </p:nvSpPr>
        <p:spPr>
          <a:xfrm>
            <a:off x="48523" y="5663160"/>
            <a:ext cx="1255981" cy="80543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39" b="1" dirty="0" smtClean="0"/>
              <a:t>その他の</a:t>
            </a:r>
            <a:endParaRPr lang="en-US" altLang="ja-JP" sz="1539" b="1" dirty="0" smtClean="0"/>
          </a:p>
          <a:p>
            <a:pPr algn="ctr"/>
            <a:r>
              <a:rPr lang="ja-JP" altLang="en-US" sz="1539" b="1" dirty="0" smtClean="0"/>
              <a:t>身近な</a:t>
            </a:r>
            <a:r>
              <a:rPr lang="ja-JP" altLang="en-US" sz="1539" b="1" dirty="0"/>
              <a:t>事務</a:t>
            </a:r>
          </a:p>
        </p:txBody>
      </p:sp>
      <p:sp>
        <p:nvSpPr>
          <p:cNvPr id="52" name="角丸四角形 51"/>
          <p:cNvSpPr/>
          <p:nvPr/>
        </p:nvSpPr>
        <p:spPr>
          <a:xfrm>
            <a:off x="60718" y="3196052"/>
            <a:ext cx="1255981" cy="8165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39" b="1" dirty="0"/>
              <a:t>都市の発展</a:t>
            </a:r>
            <a:endParaRPr lang="en-US" altLang="ja-JP" sz="1539" b="1" dirty="0"/>
          </a:p>
        </p:txBody>
      </p:sp>
      <p:sp>
        <p:nvSpPr>
          <p:cNvPr id="53" name="正方形/長方形 52"/>
          <p:cNvSpPr/>
          <p:nvPr/>
        </p:nvSpPr>
        <p:spPr>
          <a:xfrm>
            <a:off x="4362282" y="1055699"/>
            <a:ext cx="1542106" cy="4179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8" dirty="0">
                <a:solidFill>
                  <a:schemeClr val="tx1"/>
                </a:solidFill>
              </a:rPr>
              <a:t>基本方針</a:t>
            </a:r>
            <a:endParaRPr lang="en-US" altLang="ja-JP" sz="1368" dirty="0">
              <a:solidFill>
                <a:schemeClr val="tx1"/>
              </a:solidFill>
            </a:endParaRPr>
          </a:p>
          <a:p>
            <a:pPr algn="ctr"/>
            <a:r>
              <a:rPr lang="ja-JP" altLang="en-US" sz="1197" dirty="0">
                <a:solidFill>
                  <a:schemeClr val="tx1"/>
                </a:solidFill>
              </a:rPr>
              <a:t>（任意）</a:t>
            </a:r>
          </a:p>
        </p:txBody>
      </p:sp>
      <p:sp>
        <p:nvSpPr>
          <p:cNvPr id="54" name="正方形/長方形 53"/>
          <p:cNvSpPr/>
          <p:nvPr/>
        </p:nvSpPr>
        <p:spPr>
          <a:xfrm>
            <a:off x="7547956" y="1060358"/>
            <a:ext cx="1537864" cy="4132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8" dirty="0">
                <a:solidFill>
                  <a:schemeClr val="tx1"/>
                </a:solidFill>
              </a:rPr>
              <a:t>事業実施</a:t>
            </a:r>
            <a:endParaRPr lang="en-US" altLang="ja-JP" sz="1368" dirty="0">
              <a:solidFill>
                <a:schemeClr val="tx1"/>
              </a:solidFill>
            </a:endParaRPr>
          </a:p>
          <a:p>
            <a:pPr algn="ctr"/>
            <a:r>
              <a:rPr lang="ja-JP" altLang="en-US" sz="1197" dirty="0">
                <a:solidFill>
                  <a:schemeClr val="tx1"/>
                </a:solidFill>
              </a:rPr>
              <a:t>（法令等）</a:t>
            </a:r>
            <a:endParaRPr lang="ja-JP" altLang="en-US" sz="1368" dirty="0">
              <a:solidFill>
                <a:schemeClr val="tx1"/>
              </a:solidFill>
            </a:endParaRPr>
          </a:p>
        </p:txBody>
      </p:sp>
      <p:sp>
        <p:nvSpPr>
          <p:cNvPr id="55" name="正方形/長方形 54"/>
          <p:cNvSpPr/>
          <p:nvPr/>
        </p:nvSpPr>
        <p:spPr>
          <a:xfrm>
            <a:off x="5960379" y="1520952"/>
            <a:ext cx="1531180" cy="515028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56" name="正方形/長方形 55"/>
          <p:cNvSpPr/>
          <p:nvPr/>
        </p:nvSpPr>
        <p:spPr>
          <a:xfrm>
            <a:off x="4362282" y="1529394"/>
            <a:ext cx="1542106" cy="5144156"/>
          </a:xfrm>
          <a:prstGeom prst="rect">
            <a:avLst/>
          </a:prstGeom>
          <a:solidFill>
            <a:srgbClr val="B7D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57" name="正方形/長方形 56"/>
          <p:cNvSpPr/>
          <p:nvPr/>
        </p:nvSpPr>
        <p:spPr>
          <a:xfrm>
            <a:off x="7546601" y="1536699"/>
            <a:ext cx="1531885" cy="5150287"/>
          </a:xfrm>
          <a:prstGeom prst="rect">
            <a:avLst/>
          </a:prstGeom>
          <a:solidFill>
            <a:srgbClr val="B7D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58" name="正方形/長方形 57"/>
          <p:cNvSpPr/>
          <p:nvPr/>
        </p:nvSpPr>
        <p:spPr>
          <a:xfrm>
            <a:off x="2792948" y="1544639"/>
            <a:ext cx="1494814" cy="5112826"/>
          </a:xfrm>
          <a:prstGeom prst="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1026" dirty="0">
              <a:solidFill>
                <a:schemeClr val="tx1"/>
              </a:solidFill>
            </a:endParaRPr>
          </a:p>
          <a:p>
            <a:pPr algn="ctr"/>
            <a:endParaRPr lang="en-US" altLang="ja-JP" sz="1026" dirty="0">
              <a:solidFill>
                <a:schemeClr val="tx1"/>
              </a:solidFill>
            </a:endParaRPr>
          </a:p>
          <a:p>
            <a:pPr algn="ctr"/>
            <a:endParaRPr lang="en-US" altLang="ja-JP" sz="1026" dirty="0">
              <a:solidFill>
                <a:schemeClr val="tx1"/>
              </a:solidFill>
            </a:endParaRPr>
          </a:p>
          <a:p>
            <a:pPr algn="ctr"/>
            <a:endParaRPr lang="en-US" altLang="ja-JP" sz="1026" dirty="0">
              <a:solidFill>
                <a:schemeClr val="tx1"/>
              </a:solidFill>
            </a:endParaRPr>
          </a:p>
          <a:p>
            <a:pPr algn="ctr"/>
            <a:r>
              <a:rPr lang="ja-JP" altLang="en-US" sz="1026" dirty="0">
                <a:solidFill>
                  <a:schemeClr val="tx1"/>
                </a:solidFill>
              </a:rPr>
              <a:t>成長分野の企業支援</a:t>
            </a:r>
            <a:endParaRPr lang="en-US" altLang="ja-JP" sz="1026" dirty="0">
              <a:solidFill>
                <a:schemeClr val="tx1"/>
              </a:solidFill>
            </a:endParaRPr>
          </a:p>
          <a:p>
            <a:pPr algn="ctr"/>
            <a:r>
              <a:rPr lang="ja-JP" altLang="en-US" sz="1026" dirty="0">
                <a:solidFill>
                  <a:schemeClr val="tx1"/>
                </a:solidFill>
              </a:rPr>
              <a:t>融資制度</a:t>
            </a:r>
            <a:endParaRPr lang="en-US" altLang="ja-JP" sz="1026" dirty="0">
              <a:solidFill>
                <a:schemeClr val="tx1"/>
              </a:solidFill>
            </a:endParaRPr>
          </a:p>
          <a:p>
            <a:pPr algn="ctr"/>
            <a:r>
              <a:rPr lang="ja-JP" altLang="en-US" sz="1026" spc="-128" dirty="0">
                <a:solidFill>
                  <a:schemeClr val="tx1"/>
                </a:solidFill>
              </a:rPr>
              <a:t>観光･文化･スポーツ振興</a:t>
            </a:r>
            <a:endParaRPr lang="en-US" altLang="ja-JP" sz="1026" spc="-128" dirty="0">
              <a:solidFill>
                <a:schemeClr val="tx1"/>
              </a:solidFill>
            </a:endParaRPr>
          </a:p>
          <a:p>
            <a:pPr algn="ctr"/>
            <a:endParaRPr lang="en-US" altLang="ja-JP" sz="1026" dirty="0">
              <a:solidFill>
                <a:schemeClr val="tx1"/>
              </a:solidFill>
            </a:endParaRPr>
          </a:p>
          <a:p>
            <a:pPr algn="ctr"/>
            <a:endParaRPr lang="en-US" altLang="ja-JP" sz="1026" dirty="0">
              <a:solidFill>
                <a:schemeClr val="tx1"/>
              </a:solidFill>
            </a:endParaRPr>
          </a:p>
          <a:p>
            <a:pPr algn="ctr"/>
            <a:endParaRPr lang="en-US" altLang="ja-JP" sz="1026" dirty="0">
              <a:solidFill>
                <a:schemeClr val="tx1"/>
              </a:solidFill>
            </a:endParaRPr>
          </a:p>
          <a:p>
            <a:pPr algn="ctr"/>
            <a:endParaRPr lang="en-US" altLang="ja-JP" sz="1026" dirty="0">
              <a:solidFill>
                <a:schemeClr val="tx1"/>
              </a:solidFill>
            </a:endParaRPr>
          </a:p>
          <a:p>
            <a:pPr algn="ctr"/>
            <a:r>
              <a:rPr lang="ja-JP" altLang="en-US" sz="1026" dirty="0">
                <a:solidFill>
                  <a:schemeClr val="tx1"/>
                </a:solidFill>
              </a:rPr>
              <a:t>グランドデザイン</a:t>
            </a:r>
            <a:endParaRPr lang="en-US" altLang="ja-JP" sz="1026" dirty="0">
              <a:solidFill>
                <a:schemeClr val="tx1"/>
              </a:solidFill>
            </a:endParaRPr>
          </a:p>
          <a:p>
            <a:pPr algn="ctr"/>
            <a:r>
              <a:rPr lang="ja-JP" altLang="en-US" sz="1026" dirty="0">
                <a:solidFill>
                  <a:schemeClr val="tx1"/>
                </a:solidFill>
              </a:rPr>
              <a:t>都市計画</a:t>
            </a:r>
            <a:endParaRPr lang="en-US" altLang="ja-JP" sz="1026" dirty="0">
              <a:solidFill>
                <a:schemeClr val="tx1"/>
              </a:solidFill>
            </a:endParaRPr>
          </a:p>
          <a:p>
            <a:pPr algn="ctr"/>
            <a:r>
              <a:rPr lang="ja-JP" altLang="en-US" sz="1026" dirty="0">
                <a:solidFill>
                  <a:schemeClr val="tx1"/>
                </a:solidFill>
              </a:rPr>
              <a:t>広域交通基盤整備</a:t>
            </a:r>
            <a:endParaRPr lang="en-US" altLang="ja-JP" sz="1026" dirty="0">
              <a:solidFill>
                <a:schemeClr val="tx1"/>
              </a:solidFill>
            </a:endParaRPr>
          </a:p>
          <a:p>
            <a:pPr algn="ctr"/>
            <a:r>
              <a:rPr lang="ja-JP" altLang="en-US" sz="1026" dirty="0">
                <a:solidFill>
                  <a:schemeClr val="tx1"/>
                </a:solidFill>
              </a:rPr>
              <a:t>エネルギー政策</a:t>
            </a:r>
            <a:endParaRPr lang="en-US" altLang="ja-JP" sz="1026" dirty="0">
              <a:solidFill>
                <a:schemeClr val="tx1"/>
              </a:solidFill>
            </a:endParaRPr>
          </a:p>
          <a:p>
            <a:pPr algn="ctr"/>
            <a:endParaRPr lang="en-US" altLang="ja-JP" sz="1026" dirty="0">
              <a:solidFill>
                <a:schemeClr val="tx1"/>
              </a:solidFill>
            </a:endParaRPr>
          </a:p>
          <a:p>
            <a:pPr algn="ctr"/>
            <a:endParaRPr lang="en-US" altLang="ja-JP" sz="1026" dirty="0">
              <a:solidFill>
                <a:schemeClr val="tx1"/>
              </a:solidFill>
            </a:endParaRPr>
          </a:p>
          <a:p>
            <a:pPr algn="ctr"/>
            <a:endParaRPr lang="en-US" altLang="ja-JP" sz="1026" dirty="0">
              <a:solidFill>
                <a:schemeClr val="tx1"/>
              </a:solidFill>
            </a:endParaRPr>
          </a:p>
          <a:p>
            <a:pPr algn="ctr"/>
            <a:endParaRPr lang="en-US" altLang="ja-JP" sz="1026" dirty="0">
              <a:solidFill>
                <a:schemeClr val="tx1"/>
              </a:solidFill>
            </a:endParaRPr>
          </a:p>
          <a:p>
            <a:pPr algn="ctr"/>
            <a:endParaRPr lang="en-US" altLang="ja-JP" sz="1026" dirty="0">
              <a:solidFill>
                <a:schemeClr val="tx1"/>
              </a:solidFill>
            </a:endParaRPr>
          </a:p>
          <a:p>
            <a:pPr algn="ctr"/>
            <a:endParaRPr lang="en-US" altLang="ja-JP" sz="1026" dirty="0" smtClean="0">
              <a:solidFill>
                <a:schemeClr val="tx1"/>
              </a:solidFill>
            </a:endParaRPr>
          </a:p>
          <a:p>
            <a:pPr algn="ctr"/>
            <a:endParaRPr lang="en-US" altLang="ja-JP" sz="1026" dirty="0">
              <a:solidFill>
                <a:schemeClr val="tx1"/>
              </a:solidFill>
            </a:endParaRPr>
          </a:p>
          <a:p>
            <a:pPr algn="ctr"/>
            <a:endParaRPr lang="en-US" altLang="ja-JP" sz="1026" dirty="0">
              <a:solidFill>
                <a:schemeClr val="tx1"/>
              </a:solidFill>
            </a:endParaRPr>
          </a:p>
          <a:p>
            <a:pPr algn="ctr"/>
            <a:endParaRPr lang="en-US" altLang="ja-JP" sz="1026" dirty="0">
              <a:solidFill>
                <a:schemeClr val="tx1"/>
              </a:solidFill>
            </a:endParaRPr>
          </a:p>
          <a:p>
            <a:pPr algn="ctr"/>
            <a:endParaRPr lang="en-US" altLang="ja-JP" sz="1026" dirty="0">
              <a:solidFill>
                <a:schemeClr val="tx1"/>
              </a:solidFill>
            </a:endParaRPr>
          </a:p>
          <a:p>
            <a:pPr algn="ctr"/>
            <a:endParaRPr lang="en-US" altLang="ja-JP" sz="1026" dirty="0">
              <a:solidFill>
                <a:schemeClr val="tx1"/>
              </a:solidFill>
            </a:endParaRPr>
          </a:p>
          <a:p>
            <a:pPr algn="ctr"/>
            <a:r>
              <a:rPr lang="ja-JP" altLang="en-US" sz="1026" dirty="0">
                <a:solidFill>
                  <a:schemeClr val="tx1"/>
                </a:solidFill>
              </a:rPr>
              <a:t>ＤＶ</a:t>
            </a:r>
            <a:r>
              <a:rPr lang="ja-JP" altLang="en-US" sz="1026" dirty="0" smtClean="0">
                <a:solidFill>
                  <a:schemeClr val="tx1"/>
                </a:solidFill>
              </a:rPr>
              <a:t>対策（一時保護）</a:t>
            </a:r>
            <a:endParaRPr lang="en-US" altLang="ja-JP" sz="1026" dirty="0">
              <a:solidFill>
                <a:schemeClr val="tx1"/>
              </a:solidFill>
            </a:endParaRPr>
          </a:p>
          <a:p>
            <a:pPr algn="ctr"/>
            <a:r>
              <a:rPr lang="ja-JP" altLang="en-US" sz="1026" dirty="0">
                <a:solidFill>
                  <a:schemeClr val="tx1"/>
                </a:solidFill>
              </a:rPr>
              <a:t>スクールカウンセラー</a:t>
            </a:r>
          </a:p>
          <a:p>
            <a:pPr algn="ctr"/>
            <a:r>
              <a:rPr lang="ja-JP" altLang="en-US" sz="1026" dirty="0">
                <a:solidFill>
                  <a:schemeClr val="tx1"/>
                </a:solidFill>
              </a:rPr>
              <a:t>療育手帳</a:t>
            </a:r>
            <a:endParaRPr lang="en-US" altLang="ja-JP" sz="1026" dirty="0">
              <a:solidFill>
                <a:schemeClr val="tx1"/>
              </a:solidFill>
            </a:endParaRPr>
          </a:p>
          <a:p>
            <a:pPr algn="ctr"/>
            <a:r>
              <a:rPr lang="ja-JP" altLang="en-US" sz="1026" dirty="0">
                <a:solidFill>
                  <a:schemeClr val="tx1"/>
                </a:solidFill>
              </a:rPr>
              <a:t>難病対策</a:t>
            </a:r>
          </a:p>
          <a:p>
            <a:pPr algn="ctr"/>
            <a:r>
              <a:rPr lang="ja-JP" altLang="en-US" sz="1026" dirty="0">
                <a:solidFill>
                  <a:schemeClr val="tx1"/>
                </a:solidFill>
              </a:rPr>
              <a:t>精神保健福祉センター</a:t>
            </a:r>
          </a:p>
          <a:p>
            <a:pPr algn="ctr"/>
            <a:r>
              <a:rPr lang="ja-JP" altLang="en-US" sz="1026" dirty="0">
                <a:solidFill>
                  <a:schemeClr val="tx1"/>
                </a:solidFill>
              </a:rPr>
              <a:t>教職員の給与負担</a:t>
            </a:r>
            <a:endParaRPr lang="en-US" altLang="ja-JP" sz="1026" dirty="0">
              <a:solidFill>
                <a:schemeClr val="tx1"/>
              </a:solidFill>
            </a:endParaRPr>
          </a:p>
          <a:p>
            <a:pPr algn="ctr"/>
            <a:endParaRPr lang="en-US" altLang="ja-JP" sz="1026" dirty="0">
              <a:solidFill>
                <a:schemeClr val="tx1"/>
              </a:solidFill>
            </a:endParaRPr>
          </a:p>
        </p:txBody>
      </p:sp>
      <p:sp>
        <p:nvSpPr>
          <p:cNvPr id="60" name="角丸四角形 59"/>
          <p:cNvSpPr/>
          <p:nvPr/>
        </p:nvSpPr>
        <p:spPr>
          <a:xfrm>
            <a:off x="4528815" y="1920392"/>
            <a:ext cx="2452246" cy="258181"/>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26" spc="-128" dirty="0">
                <a:solidFill>
                  <a:schemeClr val="tx1"/>
                </a:solidFill>
              </a:rPr>
              <a:t>企業誘致、創業・新事業創出支援等</a:t>
            </a:r>
            <a:r>
              <a:rPr lang="ja-JP" altLang="en-US" sz="1026" dirty="0">
                <a:solidFill>
                  <a:schemeClr val="tx1"/>
                </a:solidFill>
              </a:rPr>
              <a:t>の検討</a:t>
            </a:r>
          </a:p>
        </p:txBody>
      </p:sp>
      <p:sp>
        <p:nvSpPr>
          <p:cNvPr id="61" name="正方形/長方形 60"/>
          <p:cNvSpPr/>
          <p:nvPr/>
        </p:nvSpPr>
        <p:spPr>
          <a:xfrm>
            <a:off x="5962849" y="1053389"/>
            <a:ext cx="1528598" cy="42022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8" dirty="0">
                <a:solidFill>
                  <a:schemeClr val="tx1"/>
                </a:solidFill>
              </a:rPr>
              <a:t>計画策定</a:t>
            </a:r>
            <a:endParaRPr lang="en-US" altLang="ja-JP" sz="1368" dirty="0">
              <a:solidFill>
                <a:schemeClr val="tx1"/>
              </a:solidFill>
            </a:endParaRPr>
          </a:p>
          <a:p>
            <a:pPr algn="ctr"/>
            <a:r>
              <a:rPr lang="ja-JP" altLang="en-US" sz="1197" dirty="0">
                <a:solidFill>
                  <a:schemeClr val="tx1"/>
                </a:solidFill>
              </a:rPr>
              <a:t>（任意・法令）</a:t>
            </a:r>
          </a:p>
        </p:txBody>
      </p:sp>
      <p:sp>
        <p:nvSpPr>
          <p:cNvPr id="19" name="角丸四角形 18"/>
          <p:cNvSpPr/>
          <p:nvPr/>
        </p:nvSpPr>
        <p:spPr>
          <a:xfrm>
            <a:off x="4527927" y="2833657"/>
            <a:ext cx="2466332" cy="249736"/>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都市魅力創造戦略の策定</a:t>
            </a:r>
            <a:endParaRPr lang="en-US" altLang="ja-JP" sz="1026" dirty="0">
              <a:solidFill>
                <a:schemeClr val="tx1"/>
              </a:solidFill>
            </a:endParaRPr>
          </a:p>
        </p:txBody>
      </p:sp>
      <p:sp>
        <p:nvSpPr>
          <p:cNvPr id="21" name="正方形/長方形 20"/>
          <p:cNvSpPr/>
          <p:nvPr/>
        </p:nvSpPr>
        <p:spPr>
          <a:xfrm>
            <a:off x="2730459" y="1260568"/>
            <a:ext cx="1658751" cy="33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68" dirty="0">
                <a:solidFill>
                  <a:schemeClr val="tx1"/>
                </a:solidFill>
              </a:rPr>
              <a:t>【</a:t>
            </a:r>
            <a:r>
              <a:rPr lang="ja-JP" altLang="en-US" sz="1368" dirty="0">
                <a:solidFill>
                  <a:schemeClr val="tx1"/>
                </a:solidFill>
              </a:rPr>
              <a:t>主な事業</a:t>
            </a:r>
            <a:r>
              <a:rPr lang="en-US" altLang="ja-JP" sz="1368" dirty="0">
                <a:solidFill>
                  <a:schemeClr val="tx1"/>
                </a:solidFill>
              </a:rPr>
              <a:t>】</a:t>
            </a:r>
            <a:endParaRPr lang="ja-JP" altLang="en-US" sz="1368" dirty="0">
              <a:solidFill>
                <a:schemeClr val="tx1"/>
              </a:solidFill>
            </a:endParaRPr>
          </a:p>
        </p:txBody>
      </p:sp>
      <p:sp>
        <p:nvSpPr>
          <p:cNvPr id="29" name="角丸四角形 28"/>
          <p:cNvSpPr/>
          <p:nvPr/>
        </p:nvSpPr>
        <p:spPr>
          <a:xfrm>
            <a:off x="4393443" y="1588876"/>
            <a:ext cx="2587619" cy="258775"/>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成長戦略の策定</a:t>
            </a:r>
          </a:p>
        </p:txBody>
      </p:sp>
      <p:sp>
        <p:nvSpPr>
          <p:cNvPr id="31" name="角丸四角形 30"/>
          <p:cNvSpPr/>
          <p:nvPr/>
        </p:nvSpPr>
        <p:spPr>
          <a:xfrm>
            <a:off x="7571996" y="5560672"/>
            <a:ext cx="1480866" cy="1074006"/>
          </a:xfrm>
          <a:prstGeom prst="roundRect">
            <a:avLst>
              <a:gd name="adj" fmla="val 11843"/>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spc="-128" dirty="0">
                <a:solidFill>
                  <a:schemeClr val="tx1"/>
                </a:solidFill>
              </a:rPr>
              <a:t>ＤＶ</a:t>
            </a:r>
            <a:r>
              <a:rPr lang="ja-JP" altLang="en-US" sz="1026" spc="-128" dirty="0" smtClean="0">
                <a:solidFill>
                  <a:schemeClr val="tx1"/>
                </a:solidFill>
              </a:rPr>
              <a:t>対策（一時保護）</a:t>
            </a:r>
            <a:endParaRPr lang="en-US" altLang="ja-JP" sz="1026" spc="-128" dirty="0">
              <a:solidFill>
                <a:schemeClr val="tx1"/>
              </a:solidFill>
            </a:endParaRPr>
          </a:p>
          <a:p>
            <a:pPr algn="ctr"/>
            <a:r>
              <a:rPr lang="ja-JP" altLang="en-US" sz="1026" spc="-128" dirty="0">
                <a:solidFill>
                  <a:schemeClr val="tx1"/>
                </a:solidFill>
              </a:rPr>
              <a:t>スクールカウンセラー</a:t>
            </a:r>
          </a:p>
          <a:p>
            <a:pPr algn="ctr"/>
            <a:r>
              <a:rPr lang="ja-JP" altLang="en-US" sz="1026" dirty="0">
                <a:solidFill>
                  <a:schemeClr val="tx1"/>
                </a:solidFill>
              </a:rPr>
              <a:t>療育手帳</a:t>
            </a:r>
          </a:p>
          <a:p>
            <a:pPr algn="ctr"/>
            <a:r>
              <a:rPr lang="ja-JP" altLang="en-US" sz="1026" dirty="0">
                <a:solidFill>
                  <a:schemeClr val="tx1"/>
                </a:solidFill>
              </a:rPr>
              <a:t>難病対策</a:t>
            </a:r>
          </a:p>
          <a:p>
            <a:pPr algn="ctr"/>
            <a:r>
              <a:rPr lang="ja-JP" altLang="en-US" sz="1026" spc="-128" dirty="0">
                <a:solidFill>
                  <a:schemeClr val="tx1"/>
                </a:solidFill>
              </a:rPr>
              <a:t>精神保健福祉センター</a:t>
            </a:r>
          </a:p>
          <a:p>
            <a:pPr algn="ctr"/>
            <a:r>
              <a:rPr lang="ja-JP" altLang="en-US" sz="1026" dirty="0">
                <a:solidFill>
                  <a:schemeClr val="tx1"/>
                </a:solidFill>
              </a:rPr>
              <a:t>教職員の給与負担</a:t>
            </a:r>
          </a:p>
        </p:txBody>
      </p:sp>
      <p:sp>
        <p:nvSpPr>
          <p:cNvPr id="32" name="正方形/長方形 31"/>
          <p:cNvSpPr/>
          <p:nvPr/>
        </p:nvSpPr>
        <p:spPr>
          <a:xfrm>
            <a:off x="1225761" y="1262034"/>
            <a:ext cx="1658751" cy="33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68" dirty="0">
                <a:solidFill>
                  <a:schemeClr val="tx1"/>
                </a:solidFill>
              </a:rPr>
              <a:t>【</a:t>
            </a:r>
            <a:r>
              <a:rPr lang="ja-JP" altLang="en-US" sz="1368" dirty="0">
                <a:solidFill>
                  <a:schemeClr val="tx1"/>
                </a:solidFill>
              </a:rPr>
              <a:t>施策分野</a:t>
            </a:r>
            <a:r>
              <a:rPr lang="en-US" altLang="ja-JP" sz="1368" dirty="0">
                <a:solidFill>
                  <a:schemeClr val="tx1"/>
                </a:solidFill>
              </a:rPr>
              <a:t>】</a:t>
            </a:r>
            <a:endParaRPr lang="ja-JP" altLang="en-US" sz="1368" dirty="0">
              <a:solidFill>
                <a:schemeClr val="tx1"/>
              </a:solidFill>
            </a:endParaRPr>
          </a:p>
        </p:txBody>
      </p:sp>
      <p:sp>
        <p:nvSpPr>
          <p:cNvPr id="36" name="正方形/長方形 35"/>
          <p:cNvSpPr/>
          <p:nvPr/>
        </p:nvSpPr>
        <p:spPr>
          <a:xfrm>
            <a:off x="7571996" y="4860299"/>
            <a:ext cx="1446199" cy="21103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高校、大学等</a:t>
            </a:r>
            <a:endParaRPr lang="en-US" altLang="ja-JP" sz="1026" spc="-128" dirty="0">
              <a:solidFill>
                <a:schemeClr val="tx1"/>
              </a:solidFill>
            </a:endParaRPr>
          </a:p>
        </p:txBody>
      </p:sp>
      <p:sp>
        <p:nvSpPr>
          <p:cNvPr id="4" name="左矢印 3"/>
          <p:cNvSpPr/>
          <p:nvPr/>
        </p:nvSpPr>
        <p:spPr>
          <a:xfrm>
            <a:off x="4362282" y="590166"/>
            <a:ext cx="4704850" cy="307482"/>
          </a:xfrm>
          <a:prstGeom prst="leftArrow">
            <a:avLst>
              <a:gd name="adj1" fmla="val 65288"/>
              <a:gd name="adj2" fmla="val 67734"/>
            </a:avLst>
          </a:prstGeom>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8" b="1" dirty="0">
                <a:solidFill>
                  <a:schemeClr val="bg1"/>
                </a:solidFill>
              </a:rPr>
              <a:t>府市連携の必要性</a:t>
            </a:r>
          </a:p>
        </p:txBody>
      </p:sp>
      <p:sp>
        <p:nvSpPr>
          <p:cNvPr id="5" name="正方形/長方形 4"/>
          <p:cNvSpPr/>
          <p:nvPr/>
        </p:nvSpPr>
        <p:spPr>
          <a:xfrm>
            <a:off x="4540067" y="406177"/>
            <a:ext cx="391618" cy="249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8" b="1" dirty="0">
                <a:solidFill>
                  <a:schemeClr val="tx1"/>
                </a:solidFill>
              </a:rPr>
              <a:t>強</a:t>
            </a:r>
          </a:p>
        </p:txBody>
      </p:sp>
      <p:sp>
        <p:nvSpPr>
          <p:cNvPr id="38" name="正方形/長方形 37"/>
          <p:cNvSpPr/>
          <p:nvPr/>
        </p:nvSpPr>
        <p:spPr>
          <a:xfrm>
            <a:off x="8705325" y="410435"/>
            <a:ext cx="391618" cy="249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8" b="1" dirty="0">
                <a:solidFill>
                  <a:schemeClr val="tx1"/>
                </a:solidFill>
              </a:rPr>
              <a:t>弱</a:t>
            </a:r>
          </a:p>
        </p:txBody>
      </p:sp>
      <p:sp>
        <p:nvSpPr>
          <p:cNvPr id="39" name="角丸四角形 38"/>
          <p:cNvSpPr/>
          <p:nvPr/>
        </p:nvSpPr>
        <p:spPr>
          <a:xfrm>
            <a:off x="4467163" y="5041172"/>
            <a:ext cx="1464746" cy="404052"/>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消防、水道事業の</a:t>
            </a:r>
            <a:endParaRPr lang="en-US" altLang="ja-JP" sz="1026" dirty="0">
              <a:solidFill>
                <a:schemeClr val="tx1"/>
              </a:solidFill>
            </a:endParaRPr>
          </a:p>
          <a:p>
            <a:pPr algn="ctr"/>
            <a:r>
              <a:rPr lang="ja-JP" altLang="en-US" sz="1026" spc="-128" dirty="0">
                <a:solidFill>
                  <a:schemeClr val="tx1"/>
                </a:solidFill>
              </a:rPr>
              <a:t>広域化・一元化の検討</a:t>
            </a:r>
          </a:p>
        </p:txBody>
      </p:sp>
      <p:sp>
        <p:nvSpPr>
          <p:cNvPr id="45" name="角丸四角形 44"/>
          <p:cNvSpPr/>
          <p:nvPr/>
        </p:nvSpPr>
        <p:spPr>
          <a:xfrm>
            <a:off x="4546887" y="4312895"/>
            <a:ext cx="2395891" cy="246897"/>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エネルギー政策に関するプランの策定</a:t>
            </a:r>
            <a:endParaRPr lang="en-US" altLang="ja-JP" sz="1026" dirty="0">
              <a:solidFill>
                <a:schemeClr val="tx1"/>
              </a:solidFill>
            </a:endParaRPr>
          </a:p>
        </p:txBody>
      </p:sp>
      <p:sp>
        <p:nvSpPr>
          <p:cNvPr id="46" name="角丸四角形 45"/>
          <p:cNvSpPr/>
          <p:nvPr/>
        </p:nvSpPr>
        <p:spPr>
          <a:xfrm>
            <a:off x="4546888" y="3892621"/>
            <a:ext cx="1336926" cy="367574"/>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広域交通基盤整備</a:t>
            </a:r>
            <a:endParaRPr lang="en-US" altLang="ja-JP" sz="1026" dirty="0">
              <a:solidFill>
                <a:schemeClr val="tx1"/>
              </a:solidFill>
            </a:endParaRPr>
          </a:p>
          <a:p>
            <a:pPr algn="ctr"/>
            <a:r>
              <a:rPr lang="ja-JP" altLang="en-US" sz="1026" dirty="0">
                <a:solidFill>
                  <a:schemeClr val="tx1"/>
                </a:solidFill>
              </a:rPr>
              <a:t>の方針検討</a:t>
            </a:r>
            <a:endParaRPr lang="en-US" altLang="ja-JP" sz="1026" dirty="0">
              <a:solidFill>
                <a:schemeClr val="tx1"/>
              </a:solidFill>
            </a:endParaRPr>
          </a:p>
        </p:txBody>
      </p:sp>
      <p:sp>
        <p:nvSpPr>
          <p:cNvPr id="47" name="角丸四角形 46"/>
          <p:cNvSpPr/>
          <p:nvPr/>
        </p:nvSpPr>
        <p:spPr>
          <a:xfrm>
            <a:off x="6002400" y="3554611"/>
            <a:ext cx="1439534" cy="593868"/>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都市計画の決定</a:t>
            </a:r>
            <a:endParaRPr lang="en-US" altLang="ja-JP" sz="1026" dirty="0">
              <a:solidFill>
                <a:schemeClr val="tx1"/>
              </a:solidFill>
            </a:endParaRPr>
          </a:p>
          <a:p>
            <a:pPr algn="ctr"/>
            <a:r>
              <a:rPr lang="ja-JP" altLang="en-US" sz="1026" dirty="0">
                <a:solidFill>
                  <a:schemeClr val="tx1"/>
                </a:solidFill>
              </a:rPr>
              <a:t>（都市計画審議会）</a:t>
            </a:r>
          </a:p>
        </p:txBody>
      </p:sp>
      <p:sp>
        <p:nvSpPr>
          <p:cNvPr id="8" name="正方形/長方形 7"/>
          <p:cNvSpPr/>
          <p:nvPr/>
        </p:nvSpPr>
        <p:spPr>
          <a:xfrm>
            <a:off x="5399149" y="848643"/>
            <a:ext cx="2854960" cy="211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26" dirty="0">
                <a:solidFill>
                  <a:schemeClr val="tx1"/>
                </a:solidFill>
              </a:rPr>
              <a:t>〔</a:t>
            </a:r>
            <a:r>
              <a:rPr lang="ja-JP" altLang="en-US" sz="1026" dirty="0">
                <a:solidFill>
                  <a:schemeClr val="tx1"/>
                </a:solidFill>
              </a:rPr>
              <a:t>連携手法の例：一元化 </a:t>
            </a:r>
            <a:r>
              <a:rPr lang="en-US" altLang="ja-JP" sz="1026" dirty="0">
                <a:solidFill>
                  <a:schemeClr val="tx1"/>
                </a:solidFill>
              </a:rPr>
              <a:t>or </a:t>
            </a:r>
            <a:r>
              <a:rPr lang="ja-JP" altLang="en-US" sz="1026" dirty="0">
                <a:solidFill>
                  <a:schemeClr val="tx1"/>
                </a:solidFill>
              </a:rPr>
              <a:t>共同 </a:t>
            </a:r>
            <a:r>
              <a:rPr lang="en-US" altLang="ja-JP" sz="1026" dirty="0">
                <a:solidFill>
                  <a:schemeClr val="tx1"/>
                </a:solidFill>
              </a:rPr>
              <a:t>or </a:t>
            </a:r>
            <a:r>
              <a:rPr lang="ja-JP" altLang="en-US" sz="1026" dirty="0">
                <a:solidFill>
                  <a:schemeClr val="tx1"/>
                </a:solidFill>
              </a:rPr>
              <a:t>協議</a:t>
            </a:r>
            <a:r>
              <a:rPr lang="en-US" altLang="ja-JP" sz="1026" dirty="0">
                <a:solidFill>
                  <a:schemeClr val="tx1"/>
                </a:solidFill>
              </a:rPr>
              <a:t>〕</a:t>
            </a:r>
            <a:endParaRPr lang="ja-JP" altLang="en-US" sz="1026" dirty="0">
              <a:solidFill>
                <a:schemeClr val="tx1"/>
              </a:solidFill>
            </a:endParaRPr>
          </a:p>
        </p:txBody>
      </p:sp>
      <p:sp>
        <p:nvSpPr>
          <p:cNvPr id="49" name="角丸四角形 48"/>
          <p:cNvSpPr/>
          <p:nvPr/>
        </p:nvSpPr>
        <p:spPr>
          <a:xfrm>
            <a:off x="7571996" y="1581985"/>
            <a:ext cx="1468453" cy="212054"/>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企業誘致（特区）</a:t>
            </a:r>
          </a:p>
        </p:txBody>
      </p:sp>
      <p:sp>
        <p:nvSpPr>
          <p:cNvPr id="64" name="角丸四角形 63"/>
          <p:cNvSpPr/>
          <p:nvPr/>
        </p:nvSpPr>
        <p:spPr>
          <a:xfrm>
            <a:off x="7571996" y="2832086"/>
            <a:ext cx="1474659" cy="249269"/>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30" spc="-128" dirty="0">
                <a:solidFill>
                  <a:schemeClr val="tx1"/>
                </a:solidFill>
              </a:rPr>
              <a:t>観光･文化･スポーツ</a:t>
            </a:r>
            <a:r>
              <a:rPr lang="ja-JP" altLang="en-US" sz="1030" spc="-128" dirty="0" smtClean="0">
                <a:solidFill>
                  <a:schemeClr val="tx1"/>
                </a:solidFill>
              </a:rPr>
              <a:t>振興</a:t>
            </a:r>
            <a:endParaRPr lang="ja-JP" altLang="en-US" sz="1030" spc="-128" dirty="0">
              <a:solidFill>
                <a:schemeClr val="tx1"/>
              </a:solidFill>
            </a:endParaRPr>
          </a:p>
        </p:txBody>
      </p:sp>
      <p:sp>
        <p:nvSpPr>
          <p:cNvPr id="50" name="角丸四角形 49"/>
          <p:cNvSpPr/>
          <p:nvPr/>
        </p:nvSpPr>
        <p:spPr>
          <a:xfrm>
            <a:off x="7571996" y="1843833"/>
            <a:ext cx="1468453" cy="235598"/>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企業支援</a:t>
            </a:r>
            <a:r>
              <a:rPr lang="ja-JP" altLang="en-US" sz="1026" spc="-128" dirty="0">
                <a:solidFill>
                  <a:schemeClr val="tx1"/>
                </a:solidFill>
              </a:rPr>
              <a:t>（産業局等）</a:t>
            </a:r>
          </a:p>
        </p:txBody>
      </p:sp>
      <p:sp>
        <p:nvSpPr>
          <p:cNvPr id="37" name="正方形/長方形 36"/>
          <p:cNvSpPr/>
          <p:nvPr/>
        </p:nvSpPr>
        <p:spPr>
          <a:xfrm>
            <a:off x="4393652" y="4605110"/>
            <a:ext cx="2259974" cy="37923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その他の連携（広域一元化）の検討</a:t>
            </a:r>
            <a:endParaRPr lang="en-US" altLang="ja-JP" sz="1026" dirty="0">
              <a:solidFill>
                <a:schemeClr val="tx1"/>
              </a:solidFill>
            </a:endParaRPr>
          </a:p>
          <a:p>
            <a:pPr algn="ctr"/>
            <a:r>
              <a:rPr lang="ja-JP" altLang="en-US" sz="1026" dirty="0">
                <a:solidFill>
                  <a:schemeClr val="tx1"/>
                </a:solidFill>
              </a:rPr>
              <a:t>（個別条例、中期目標の作成）</a:t>
            </a:r>
          </a:p>
        </p:txBody>
      </p:sp>
      <p:sp>
        <p:nvSpPr>
          <p:cNvPr id="42" name="角丸四角形 41"/>
          <p:cNvSpPr/>
          <p:nvPr/>
        </p:nvSpPr>
        <p:spPr>
          <a:xfrm>
            <a:off x="7575385" y="5159593"/>
            <a:ext cx="1468453" cy="231887"/>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消防、水道事業</a:t>
            </a:r>
            <a:endParaRPr lang="en-US" altLang="ja-JP" sz="1026" dirty="0">
              <a:solidFill>
                <a:schemeClr val="tx1"/>
              </a:solidFill>
            </a:endParaRPr>
          </a:p>
        </p:txBody>
      </p:sp>
      <p:sp>
        <p:nvSpPr>
          <p:cNvPr id="51" name="角丸四角形 50"/>
          <p:cNvSpPr/>
          <p:nvPr/>
        </p:nvSpPr>
        <p:spPr>
          <a:xfrm>
            <a:off x="7571996" y="3515134"/>
            <a:ext cx="1474659" cy="610065"/>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spc="-128" dirty="0">
                <a:solidFill>
                  <a:schemeClr val="tx1"/>
                </a:solidFill>
              </a:rPr>
              <a:t>高速道路、鉄道、港湾</a:t>
            </a:r>
            <a:endParaRPr lang="en-US" altLang="ja-JP" sz="1026" spc="-128" dirty="0">
              <a:solidFill>
                <a:schemeClr val="tx1"/>
              </a:solidFill>
            </a:endParaRPr>
          </a:p>
          <a:p>
            <a:pPr algn="ctr"/>
            <a:r>
              <a:rPr lang="ja-JP" altLang="en-US" sz="1026" dirty="0">
                <a:solidFill>
                  <a:schemeClr val="tx1"/>
                </a:solidFill>
              </a:rPr>
              <a:t>幹線道路、一級河川、</a:t>
            </a:r>
            <a:endParaRPr lang="en-US" altLang="ja-JP" sz="1026" dirty="0">
              <a:solidFill>
                <a:schemeClr val="tx1"/>
              </a:solidFill>
            </a:endParaRPr>
          </a:p>
          <a:p>
            <a:pPr algn="ctr"/>
            <a:r>
              <a:rPr lang="ja-JP" altLang="en-US" sz="1026" dirty="0">
                <a:solidFill>
                  <a:schemeClr val="tx1"/>
                </a:solidFill>
              </a:rPr>
              <a:t>大規模公園、下水道</a:t>
            </a:r>
            <a:endParaRPr lang="en-US" altLang="ja-JP" sz="1026" dirty="0">
              <a:solidFill>
                <a:schemeClr val="tx1"/>
              </a:solidFill>
            </a:endParaRPr>
          </a:p>
        </p:txBody>
      </p:sp>
      <p:sp>
        <p:nvSpPr>
          <p:cNvPr id="59" name="角丸四角形 58"/>
          <p:cNvSpPr/>
          <p:nvPr/>
        </p:nvSpPr>
        <p:spPr>
          <a:xfrm>
            <a:off x="7573024" y="3134384"/>
            <a:ext cx="1470814" cy="223036"/>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文化・集客等施設</a:t>
            </a:r>
          </a:p>
        </p:txBody>
      </p:sp>
      <p:sp>
        <p:nvSpPr>
          <p:cNvPr id="63" name="角丸四角形 62"/>
          <p:cNvSpPr/>
          <p:nvPr/>
        </p:nvSpPr>
        <p:spPr>
          <a:xfrm>
            <a:off x="7571996" y="2121426"/>
            <a:ext cx="1480866" cy="241114"/>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卸売市場</a:t>
            </a:r>
          </a:p>
        </p:txBody>
      </p:sp>
      <p:sp>
        <p:nvSpPr>
          <p:cNvPr id="65" name="角丸四角形 64"/>
          <p:cNvSpPr/>
          <p:nvPr/>
        </p:nvSpPr>
        <p:spPr>
          <a:xfrm>
            <a:off x="7571996" y="4581128"/>
            <a:ext cx="1464747" cy="231089"/>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病院、</a:t>
            </a:r>
            <a:r>
              <a:rPr lang="ja-JP" altLang="en-US" sz="1026" dirty="0" smtClean="0">
                <a:solidFill>
                  <a:schemeClr val="tx1"/>
                </a:solidFill>
              </a:rPr>
              <a:t>大安研</a:t>
            </a:r>
            <a:endParaRPr lang="en-US" altLang="ja-JP" sz="1026" dirty="0">
              <a:solidFill>
                <a:schemeClr val="tx1"/>
              </a:solidFill>
            </a:endParaRPr>
          </a:p>
        </p:txBody>
      </p:sp>
      <p:sp>
        <p:nvSpPr>
          <p:cNvPr id="48" name="角丸四角形 47"/>
          <p:cNvSpPr/>
          <p:nvPr/>
        </p:nvSpPr>
        <p:spPr>
          <a:xfrm>
            <a:off x="4546888" y="3478035"/>
            <a:ext cx="1336926" cy="367574"/>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spc="-128" dirty="0">
                <a:solidFill>
                  <a:schemeClr val="tx1"/>
                </a:solidFill>
              </a:rPr>
              <a:t>広域的なまちづくり</a:t>
            </a:r>
            <a:endParaRPr lang="en-US" altLang="ja-JP" sz="1026" spc="-128" dirty="0">
              <a:solidFill>
                <a:schemeClr val="tx1"/>
              </a:solidFill>
            </a:endParaRPr>
          </a:p>
          <a:p>
            <a:pPr algn="ctr"/>
            <a:r>
              <a:rPr lang="ja-JP" altLang="en-US" sz="1026" dirty="0">
                <a:solidFill>
                  <a:schemeClr val="tx1"/>
                </a:solidFill>
              </a:rPr>
              <a:t>の方針検討</a:t>
            </a:r>
            <a:endParaRPr lang="en-US" altLang="ja-JP" sz="1026" dirty="0">
              <a:solidFill>
                <a:schemeClr val="tx1"/>
              </a:solidFill>
            </a:endParaRPr>
          </a:p>
        </p:txBody>
      </p:sp>
      <p:sp>
        <p:nvSpPr>
          <p:cNvPr id="66" name="角丸四角形 65"/>
          <p:cNvSpPr/>
          <p:nvPr/>
        </p:nvSpPr>
        <p:spPr>
          <a:xfrm>
            <a:off x="4535961" y="3170949"/>
            <a:ext cx="2445886" cy="248853"/>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グランドデザインの策定</a:t>
            </a:r>
          </a:p>
        </p:txBody>
      </p:sp>
      <p:sp>
        <p:nvSpPr>
          <p:cNvPr id="67" name="角丸四角形 66"/>
          <p:cNvSpPr/>
          <p:nvPr/>
        </p:nvSpPr>
        <p:spPr>
          <a:xfrm>
            <a:off x="7567589" y="4183227"/>
            <a:ext cx="1479839" cy="231567"/>
          </a:xfrm>
          <a:prstGeom prst="roundRect">
            <a:avLst>
              <a:gd name="adj" fmla="val 12856"/>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緑化</a:t>
            </a:r>
            <a:endParaRPr lang="en-US" altLang="ja-JP" sz="1026" dirty="0">
              <a:solidFill>
                <a:schemeClr val="tx1"/>
              </a:solidFill>
            </a:endParaRPr>
          </a:p>
        </p:txBody>
      </p:sp>
      <p:sp>
        <p:nvSpPr>
          <p:cNvPr id="62" name="角丸四角形 61"/>
          <p:cNvSpPr/>
          <p:nvPr/>
        </p:nvSpPr>
        <p:spPr>
          <a:xfrm>
            <a:off x="4535961" y="2542688"/>
            <a:ext cx="2860711" cy="229503"/>
          </a:xfrm>
          <a:prstGeom prst="roundRect">
            <a:avLst>
              <a:gd name="adj" fmla="val 12856"/>
            </a:avLst>
          </a:prstGeom>
          <a:solidFill>
            <a:schemeClr val="bg1"/>
          </a:solid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26" dirty="0">
                <a:solidFill>
                  <a:schemeClr val="tx1"/>
                </a:solidFill>
              </a:rPr>
              <a:t>万博の開催準備、ＩＲ</a:t>
            </a:r>
            <a:r>
              <a:rPr lang="ja-JP" altLang="en-US" sz="1026" dirty="0" smtClean="0">
                <a:solidFill>
                  <a:schemeClr val="tx1"/>
                </a:solidFill>
              </a:rPr>
              <a:t>の推進</a:t>
            </a:r>
            <a:endParaRPr lang="ja-JP" altLang="en-US" sz="1026" dirty="0">
              <a:solidFill>
                <a:schemeClr val="tx1"/>
              </a:solidFill>
            </a:endParaRPr>
          </a:p>
        </p:txBody>
      </p:sp>
      <p:sp>
        <p:nvSpPr>
          <p:cNvPr id="68" name="角丸四角形 67"/>
          <p:cNvSpPr/>
          <p:nvPr/>
        </p:nvSpPr>
        <p:spPr>
          <a:xfrm>
            <a:off x="4528815" y="2236418"/>
            <a:ext cx="2867858" cy="223214"/>
          </a:xfrm>
          <a:prstGeom prst="roundRect">
            <a:avLst>
              <a:gd name="adj" fmla="val 12856"/>
            </a:avLst>
          </a:prstGeom>
          <a:solidFill>
            <a:schemeClr val="bg1"/>
          </a:solid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26" dirty="0">
                <a:solidFill>
                  <a:schemeClr val="tx1"/>
                </a:solidFill>
              </a:rPr>
              <a:t>スマートシティ戦略の推進</a:t>
            </a:r>
          </a:p>
        </p:txBody>
      </p:sp>
      <p:sp>
        <p:nvSpPr>
          <p:cNvPr id="69" name="角丸四角形 68"/>
          <p:cNvSpPr/>
          <p:nvPr/>
        </p:nvSpPr>
        <p:spPr>
          <a:xfrm>
            <a:off x="7571551" y="2553445"/>
            <a:ext cx="1480866" cy="218746"/>
          </a:xfrm>
          <a:prstGeom prst="roundRect">
            <a:avLst>
              <a:gd name="adj" fmla="val 12856"/>
            </a:avLst>
          </a:prstGeom>
          <a:solidFill>
            <a:schemeClr val="bg1"/>
          </a:solid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6" dirty="0">
                <a:solidFill>
                  <a:schemeClr val="tx1"/>
                </a:solidFill>
              </a:rPr>
              <a:t>負担金・関連工事</a:t>
            </a:r>
          </a:p>
        </p:txBody>
      </p:sp>
      <p:sp>
        <p:nvSpPr>
          <p:cNvPr id="70" name="正方形/長方形 69"/>
          <p:cNvSpPr/>
          <p:nvPr/>
        </p:nvSpPr>
        <p:spPr>
          <a:xfrm>
            <a:off x="179957" y="198219"/>
            <a:ext cx="5842548" cy="535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52" b="1" dirty="0" smtClean="0">
                <a:solidFill>
                  <a:srgbClr val="002060"/>
                </a:solidFill>
              </a:rPr>
              <a:t>■　広域事務の整理（イメージ）</a:t>
            </a:r>
            <a:endParaRPr lang="ja-JP" altLang="en-US" sz="2052" b="1" dirty="0">
              <a:solidFill>
                <a:srgbClr val="002060"/>
              </a:solidFill>
            </a:endParaRPr>
          </a:p>
        </p:txBody>
      </p:sp>
      <p:sp>
        <p:nvSpPr>
          <p:cNvPr id="72" name="正方形/長方形 71"/>
          <p:cNvSpPr/>
          <p:nvPr/>
        </p:nvSpPr>
        <p:spPr>
          <a:xfrm>
            <a:off x="8826033" y="-171400"/>
            <a:ext cx="498495" cy="60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2</a:t>
            </a:r>
            <a:endParaRPr kumimoji="1" lang="ja-JP" altLang="en-US" sz="2000" b="1" dirty="0">
              <a:solidFill>
                <a:srgbClr val="002060"/>
              </a:solidFill>
              <a:latin typeface="+mn-ea"/>
            </a:endParaRPr>
          </a:p>
        </p:txBody>
      </p:sp>
      <p:sp>
        <p:nvSpPr>
          <p:cNvPr id="73" name="正方形/長方形 72"/>
          <p:cNvSpPr/>
          <p:nvPr/>
        </p:nvSpPr>
        <p:spPr>
          <a:xfrm>
            <a:off x="419396" y="651936"/>
            <a:ext cx="3576539" cy="676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altLang="ja-JP" sz="1368" b="1" dirty="0" smtClean="0">
                <a:solidFill>
                  <a:schemeClr val="tx1"/>
                </a:solidFill>
              </a:rPr>
              <a:t>※</a:t>
            </a:r>
            <a:r>
              <a:rPr lang="ja-JP" altLang="en-US" sz="1368" b="1" dirty="0" smtClean="0">
                <a:solidFill>
                  <a:schemeClr val="tx1"/>
                </a:solidFill>
              </a:rPr>
              <a:t>　特別区制度の中で、主に「広域的事務」に </a:t>
            </a:r>
            <a:endParaRPr lang="en-US" altLang="ja-JP" sz="1368" b="1" dirty="0" smtClean="0">
              <a:solidFill>
                <a:schemeClr val="tx1"/>
              </a:solidFill>
            </a:endParaRPr>
          </a:p>
          <a:p>
            <a:r>
              <a:rPr lang="ja-JP" altLang="en-US" sz="1368" b="1" dirty="0">
                <a:solidFill>
                  <a:schemeClr val="tx1"/>
                </a:solidFill>
              </a:rPr>
              <a:t>　</a:t>
            </a:r>
            <a:r>
              <a:rPr lang="ja-JP" altLang="en-US" sz="1368" b="1" dirty="0" smtClean="0">
                <a:solidFill>
                  <a:schemeClr val="tx1"/>
                </a:solidFill>
              </a:rPr>
              <a:t>　  仕分けられた事務を対象に整理</a:t>
            </a:r>
            <a:endParaRPr lang="en-US" altLang="ja-JP" sz="1368" b="1" dirty="0" smtClean="0">
              <a:solidFill>
                <a:schemeClr val="tx1"/>
              </a:solidFill>
            </a:endParaRPr>
          </a:p>
          <a:p>
            <a:r>
              <a:rPr lang="en-US" altLang="ja-JP" sz="1368" b="1" dirty="0" smtClean="0">
                <a:solidFill>
                  <a:schemeClr val="tx1"/>
                </a:solidFill>
              </a:rPr>
              <a:t>        </a:t>
            </a:r>
            <a:r>
              <a:rPr lang="ja-JP" altLang="en-US" sz="1000" b="1" dirty="0">
                <a:solidFill>
                  <a:schemeClr val="tx1"/>
                </a:solidFill>
              </a:rPr>
              <a:t>点線</a:t>
            </a:r>
            <a:r>
              <a:rPr lang="ja-JP" altLang="en-US" sz="1000" b="1" dirty="0" smtClean="0">
                <a:solidFill>
                  <a:schemeClr val="tx1"/>
                </a:solidFill>
              </a:rPr>
              <a:t>は、Ｈ</a:t>
            </a:r>
            <a:r>
              <a:rPr lang="en-US" altLang="ja-JP" sz="1000" b="1" dirty="0" smtClean="0">
                <a:solidFill>
                  <a:schemeClr val="tx1"/>
                </a:solidFill>
              </a:rPr>
              <a:t>28.5</a:t>
            </a:r>
            <a:r>
              <a:rPr lang="ja-JP" altLang="en-US" sz="1000" b="1" dirty="0" smtClean="0">
                <a:solidFill>
                  <a:schemeClr val="tx1"/>
                </a:solidFill>
              </a:rPr>
              <a:t>以降に生じた事務</a:t>
            </a:r>
            <a:endParaRPr lang="ja-JP" altLang="en-US" sz="1368" b="1" dirty="0">
              <a:solidFill>
                <a:schemeClr val="tx1"/>
              </a:solidFill>
            </a:endParaRPr>
          </a:p>
        </p:txBody>
      </p:sp>
      <p:sp>
        <p:nvSpPr>
          <p:cNvPr id="7" name="大かっこ 6"/>
          <p:cNvSpPr/>
          <p:nvPr/>
        </p:nvSpPr>
        <p:spPr>
          <a:xfrm>
            <a:off x="375153" y="660353"/>
            <a:ext cx="3620782" cy="59874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角丸四角形 1"/>
          <p:cNvSpPr/>
          <p:nvPr/>
        </p:nvSpPr>
        <p:spPr>
          <a:xfrm>
            <a:off x="3123671" y="4882951"/>
            <a:ext cx="864095" cy="5999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30" dirty="0">
                <a:solidFill>
                  <a:schemeClr val="tx1"/>
                </a:solidFill>
              </a:rPr>
              <a:t>消防・防災</a:t>
            </a:r>
          </a:p>
        </p:txBody>
      </p:sp>
      <p:sp>
        <p:nvSpPr>
          <p:cNvPr id="3" name="角丸四角形 2"/>
          <p:cNvSpPr/>
          <p:nvPr/>
        </p:nvSpPr>
        <p:spPr>
          <a:xfrm>
            <a:off x="1455719" y="5005860"/>
            <a:ext cx="1152482" cy="359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70" b="1" dirty="0">
                <a:solidFill>
                  <a:schemeClr val="tx1"/>
                </a:solidFill>
              </a:rPr>
              <a:t>消防・防災</a:t>
            </a:r>
          </a:p>
        </p:txBody>
      </p:sp>
    </p:spTree>
    <p:extLst>
      <p:ext uri="{BB962C8B-B14F-4D97-AF65-F5344CB8AC3E}">
        <p14:creationId xmlns:p14="http://schemas.microsoft.com/office/powerpoint/2010/main" val="1757587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22544" y="481395"/>
            <a:ext cx="7056785" cy="400110"/>
          </a:xfrm>
          <a:prstGeom prst="rect">
            <a:avLst/>
          </a:prstGeom>
          <a:noFill/>
        </p:spPr>
        <p:txBody>
          <a:bodyPr wrap="square" rtlCol="0">
            <a:spAutoFit/>
          </a:bodyPr>
          <a:lstStyle/>
          <a:p>
            <a:r>
              <a:rPr lang="ja-JP" altLang="en-US" sz="2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本資料で整理・検討を行った主な分野</a:t>
            </a:r>
            <a:endPar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36754" y="1198081"/>
            <a:ext cx="8355725" cy="2522564"/>
            <a:chOff x="536755" y="1325602"/>
            <a:chExt cx="8355725" cy="2522564"/>
          </a:xfrm>
        </p:grpSpPr>
        <p:sp>
          <p:nvSpPr>
            <p:cNvPr id="2" name="角丸四角形 1"/>
            <p:cNvSpPr/>
            <p:nvPr/>
          </p:nvSpPr>
          <p:spPr>
            <a:xfrm>
              <a:off x="536755" y="1325602"/>
              <a:ext cx="8355725" cy="2522564"/>
            </a:xfrm>
            <a:prstGeom prst="roundRect">
              <a:avLst>
                <a:gd name="adj" fmla="val 9527"/>
              </a:avLst>
            </a:prstGeom>
            <a:solidFill>
              <a:srgbClr val="EBF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grpSp>
          <p:nvGrpSpPr>
            <p:cNvPr id="34" name="グループ化 33"/>
            <p:cNvGrpSpPr/>
            <p:nvPr/>
          </p:nvGrpSpPr>
          <p:grpSpPr>
            <a:xfrm>
              <a:off x="775168" y="1474041"/>
              <a:ext cx="562182" cy="401762"/>
              <a:chOff x="575556" y="1088740"/>
              <a:chExt cx="503212" cy="362157"/>
            </a:xfrm>
          </p:grpSpPr>
          <p:sp>
            <p:nvSpPr>
              <p:cNvPr id="39" name="二等辺三角形 38"/>
              <p:cNvSpPr/>
              <p:nvPr/>
            </p:nvSpPr>
            <p:spPr>
              <a:xfrm rot="5400000">
                <a:off x="539552" y="1124744"/>
                <a:ext cx="360040" cy="288032"/>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5400000">
                <a:off x="653004" y="1126861"/>
                <a:ext cx="360040" cy="28803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p:cNvSpPr/>
              <p:nvPr/>
            </p:nvSpPr>
            <p:spPr>
              <a:xfrm rot="5400000">
                <a:off x="754732" y="1124744"/>
                <a:ext cx="360040" cy="288032"/>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p:cNvSpPr txBox="1"/>
            <p:nvPr/>
          </p:nvSpPr>
          <p:spPr>
            <a:xfrm>
              <a:off x="1317649" y="1448119"/>
              <a:ext cx="2245211"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大阪の成長</a:t>
              </a:r>
              <a:endParaRPr lang="ja-JP" altLang="en-US" sz="2000" b="1" dirty="0">
                <a:solidFill>
                  <a:srgbClr val="002060"/>
                </a:solidFill>
                <a:latin typeface="+mj-ea"/>
                <a:ea typeface="+mj-ea"/>
                <a:cs typeface="Meiryo UI" panose="020B0604030504040204" pitchFamily="50" charset="-128"/>
              </a:endParaRPr>
            </a:p>
          </p:txBody>
        </p:sp>
        <p:sp>
          <p:nvSpPr>
            <p:cNvPr id="13" name="テキスト ボックス 12"/>
            <p:cNvSpPr txBox="1"/>
            <p:nvPr/>
          </p:nvSpPr>
          <p:spPr>
            <a:xfrm>
              <a:off x="1015564" y="1959301"/>
              <a:ext cx="3528392" cy="338554"/>
            </a:xfrm>
            <a:prstGeom prst="rect">
              <a:avLst/>
            </a:prstGeom>
            <a:noFill/>
          </p:spPr>
          <p:txBody>
            <a:bodyPr wrap="square" rtlCol="0">
              <a:spAutoFit/>
            </a:bodyPr>
            <a:lstStyle/>
            <a:p>
              <a:r>
                <a:rPr lang="ja-JP" altLang="en-US" sz="1600" dirty="0">
                  <a:solidFill>
                    <a:srgbClr val="002060"/>
                  </a:solidFill>
                  <a:latin typeface="+mj-ea"/>
                  <a:ea typeface="+mj-ea"/>
                  <a:cs typeface="Meiryo UI" panose="020B0604030504040204" pitchFamily="50" charset="-128"/>
                </a:rPr>
                <a:t>１</a:t>
              </a:r>
              <a:r>
                <a:rPr lang="ja-JP" altLang="en-US" sz="1600" dirty="0" smtClean="0">
                  <a:solidFill>
                    <a:srgbClr val="002060"/>
                  </a:solidFill>
                  <a:latin typeface="+mj-ea"/>
                  <a:ea typeface="+mj-ea"/>
                  <a:cs typeface="Meiryo UI" panose="020B0604030504040204" pitchFamily="50" charset="-128"/>
                </a:rPr>
                <a:t>－①　大阪の成長戦略</a:t>
              </a:r>
              <a:endParaRPr lang="ja-JP" altLang="en-US" sz="1600" dirty="0">
                <a:solidFill>
                  <a:srgbClr val="002060"/>
                </a:solidFill>
                <a:latin typeface="+mj-ea"/>
                <a:ea typeface="+mj-ea"/>
                <a:cs typeface="Meiryo UI" panose="020B0604030504040204" pitchFamily="50" charset="-128"/>
              </a:endParaRPr>
            </a:p>
          </p:txBody>
        </p:sp>
        <p:sp>
          <p:nvSpPr>
            <p:cNvPr id="17" name="テキスト ボックス 16"/>
            <p:cNvSpPr txBox="1"/>
            <p:nvPr/>
          </p:nvSpPr>
          <p:spPr>
            <a:xfrm>
              <a:off x="1015563" y="3313638"/>
              <a:ext cx="3528392" cy="338554"/>
            </a:xfrm>
            <a:prstGeom prst="rect">
              <a:avLst/>
            </a:prstGeom>
            <a:noFill/>
          </p:spPr>
          <p:txBody>
            <a:bodyPr wrap="square" rtlCol="0">
              <a:spAutoFit/>
            </a:bodyPr>
            <a:lstStyle/>
            <a:p>
              <a:r>
                <a:rPr lang="ja-JP" altLang="en-US" sz="1600" dirty="0" smtClean="0">
                  <a:solidFill>
                    <a:srgbClr val="002060"/>
                  </a:solidFill>
                  <a:latin typeface="+mj-ea"/>
                  <a:ea typeface="+mj-ea"/>
                  <a:cs typeface="Meiryo UI" panose="020B0604030504040204" pitchFamily="50" charset="-128"/>
                </a:rPr>
                <a:t>１－⑤　都市魅力創造戦略</a:t>
              </a:r>
              <a:endParaRPr lang="ja-JP" altLang="en-US" sz="1600" dirty="0">
                <a:solidFill>
                  <a:srgbClr val="002060"/>
                </a:solidFill>
                <a:latin typeface="+mj-ea"/>
                <a:ea typeface="+mj-ea"/>
                <a:cs typeface="Meiryo UI" panose="020B0604030504040204" pitchFamily="50" charset="-128"/>
              </a:endParaRPr>
            </a:p>
          </p:txBody>
        </p:sp>
        <p:sp>
          <p:nvSpPr>
            <p:cNvPr id="18" name="テキスト ボックス 17"/>
            <p:cNvSpPr txBox="1"/>
            <p:nvPr/>
          </p:nvSpPr>
          <p:spPr>
            <a:xfrm>
              <a:off x="1015563" y="2291303"/>
              <a:ext cx="3528392" cy="338554"/>
            </a:xfrm>
            <a:prstGeom prst="rect">
              <a:avLst/>
            </a:prstGeom>
            <a:noFill/>
          </p:spPr>
          <p:txBody>
            <a:bodyPr wrap="square" rtlCol="0">
              <a:spAutoFit/>
            </a:bodyPr>
            <a:lstStyle/>
            <a:p>
              <a:r>
                <a:rPr lang="ja-JP" altLang="en-US" sz="1600" dirty="0" smtClean="0">
                  <a:solidFill>
                    <a:srgbClr val="002060"/>
                  </a:solidFill>
                  <a:latin typeface="+mj-ea"/>
                  <a:ea typeface="+mj-ea"/>
                  <a:cs typeface="Meiryo UI" panose="020B0604030504040204" pitchFamily="50" charset="-128"/>
                </a:rPr>
                <a:t>１－②　スマートシティ戦略</a:t>
              </a:r>
              <a:endParaRPr lang="ja-JP" altLang="en-US" sz="1600" dirty="0">
                <a:solidFill>
                  <a:srgbClr val="002060"/>
                </a:solidFill>
                <a:latin typeface="+mj-ea"/>
                <a:ea typeface="+mj-ea"/>
                <a:cs typeface="Meiryo UI" panose="020B0604030504040204" pitchFamily="50" charset="-128"/>
              </a:endParaRPr>
            </a:p>
          </p:txBody>
        </p:sp>
        <p:sp>
          <p:nvSpPr>
            <p:cNvPr id="19" name="テキスト ボックス 18"/>
            <p:cNvSpPr txBox="1"/>
            <p:nvPr/>
          </p:nvSpPr>
          <p:spPr>
            <a:xfrm>
              <a:off x="1015563" y="2635891"/>
              <a:ext cx="3528392" cy="338554"/>
            </a:xfrm>
            <a:prstGeom prst="rect">
              <a:avLst/>
            </a:prstGeom>
            <a:noFill/>
          </p:spPr>
          <p:txBody>
            <a:bodyPr wrap="square" rtlCol="0">
              <a:spAutoFit/>
            </a:bodyPr>
            <a:lstStyle/>
            <a:p>
              <a:r>
                <a:rPr lang="ja-JP" altLang="en-US" sz="1600" dirty="0" smtClean="0">
                  <a:solidFill>
                    <a:srgbClr val="002060"/>
                  </a:solidFill>
                  <a:latin typeface="+mj-ea"/>
                  <a:ea typeface="+mj-ea"/>
                  <a:cs typeface="Meiryo UI" panose="020B0604030504040204" pitchFamily="50" charset="-128"/>
                </a:rPr>
                <a:t>１－③　</a:t>
              </a:r>
              <a:r>
                <a:rPr lang="zh-TW" altLang="en-US" sz="1600" dirty="0">
                  <a:solidFill>
                    <a:srgbClr val="002060"/>
                  </a:solidFill>
                  <a:latin typeface="+mj-ea"/>
                  <a:ea typeface="+mj-ea"/>
                  <a:cs typeface="Meiryo UI" panose="020B0604030504040204" pitchFamily="50" charset="-128"/>
                </a:rPr>
                <a:t>産業振興（企業支援等）</a:t>
              </a:r>
              <a:endParaRPr lang="ja-JP" altLang="en-US" sz="1600" dirty="0">
                <a:solidFill>
                  <a:srgbClr val="002060"/>
                </a:solidFill>
                <a:latin typeface="+mj-ea"/>
                <a:ea typeface="+mj-ea"/>
                <a:cs typeface="Meiryo UI" panose="020B0604030504040204" pitchFamily="50" charset="-128"/>
              </a:endParaRPr>
            </a:p>
          </p:txBody>
        </p:sp>
        <p:sp>
          <p:nvSpPr>
            <p:cNvPr id="20" name="テキスト ボックス 19"/>
            <p:cNvSpPr txBox="1"/>
            <p:nvPr/>
          </p:nvSpPr>
          <p:spPr>
            <a:xfrm>
              <a:off x="1015563" y="2978406"/>
              <a:ext cx="3528392" cy="338554"/>
            </a:xfrm>
            <a:prstGeom prst="rect">
              <a:avLst/>
            </a:prstGeom>
            <a:noFill/>
          </p:spPr>
          <p:txBody>
            <a:bodyPr wrap="square" rtlCol="0">
              <a:spAutoFit/>
            </a:bodyPr>
            <a:lstStyle/>
            <a:p>
              <a:r>
                <a:rPr lang="ja-JP" altLang="en-US" sz="1600" dirty="0" smtClean="0">
                  <a:solidFill>
                    <a:srgbClr val="002060"/>
                  </a:solidFill>
                  <a:latin typeface="+mj-ea"/>
                  <a:ea typeface="+mj-ea"/>
                  <a:cs typeface="Meiryo UI" panose="020B0604030504040204" pitchFamily="50" charset="-128"/>
                </a:rPr>
                <a:t>１－④　企業誘致（総合特区）</a:t>
              </a:r>
              <a:endParaRPr lang="ja-JP" altLang="en-US" sz="1600" dirty="0">
                <a:solidFill>
                  <a:srgbClr val="002060"/>
                </a:solidFill>
                <a:latin typeface="+mj-ea"/>
                <a:ea typeface="+mj-ea"/>
                <a:cs typeface="Meiryo UI" panose="020B0604030504040204" pitchFamily="50" charset="-128"/>
              </a:endParaRPr>
            </a:p>
          </p:txBody>
        </p:sp>
        <p:sp>
          <p:nvSpPr>
            <p:cNvPr id="35" name="テキスト ボックス 34"/>
            <p:cNvSpPr txBox="1"/>
            <p:nvPr/>
          </p:nvSpPr>
          <p:spPr>
            <a:xfrm>
              <a:off x="4683816" y="1934287"/>
              <a:ext cx="3528392" cy="338554"/>
            </a:xfrm>
            <a:prstGeom prst="rect">
              <a:avLst/>
            </a:prstGeom>
            <a:noFill/>
          </p:spPr>
          <p:txBody>
            <a:bodyPr wrap="square" rtlCol="0">
              <a:spAutoFit/>
            </a:bodyPr>
            <a:lstStyle/>
            <a:p>
              <a:r>
                <a:rPr lang="ja-JP" altLang="en-US" sz="1600" dirty="0" smtClean="0">
                  <a:solidFill>
                    <a:srgbClr val="002060"/>
                  </a:solidFill>
                  <a:latin typeface="+mj-ea"/>
                  <a:ea typeface="+mj-ea"/>
                  <a:cs typeface="Meiryo UI" panose="020B0604030504040204" pitchFamily="50" charset="-128"/>
                </a:rPr>
                <a:t>１－⑥　</a:t>
              </a:r>
              <a:r>
                <a:rPr lang="zh-TW" altLang="en-US" sz="1600" dirty="0" smtClean="0">
                  <a:solidFill>
                    <a:srgbClr val="002060"/>
                  </a:solidFill>
                  <a:latin typeface="+mj-ea"/>
                  <a:ea typeface="+mj-ea"/>
                  <a:cs typeface="Meiryo UI" panose="020B0604030504040204" pitchFamily="50" charset="-128"/>
                </a:rPr>
                <a:t>文化</a:t>
              </a:r>
              <a:r>
                <a:rPr lang="zh-TW" altLang="en-US" sz="1600" dirty="0">
                  <a:solidFill>
                    <a:srgbClr val="002060"/>
                  </a:solidFill>
                  <a:latin typeface="+mj-ea"/>
                  <a:ea typeface="+mj-ea"/>
                  <a:cs typeface="Meiryo UI" panose="020B0604030504040204" pitchFamily="50" charset="-128"/>
                </a:rPr>
                <a:t>振興計画</a:t>
              </a:r>
              <a:r>
                <a:rPr lang="ja-JP" altLang="en-US" sz="1600" dirty="0" smtClean="0">
                  <a:solidFill>
                    <a:srgbClr val="002060"/>
                  </a:solidFill>
                  <a:latin typeface="+mj-ea"/>
                  <a:ea typeface="+mj-ea"/>
                  <a:cs typeface="Meiryo UI" panose="020B0604030504040204" pitchFamily="50" charset="-128"/>
                </a:rPr>
                <a:t>　</a:t>
              </a:r>
              <a:endParaRPr lang="ja-JP" altLang="en-US" sz="1600" dirty="0">
                <a:solidFill>
                  <a:srgbClr val="002060"/>
                </a:solidFill>
                <a:latin typeface="+mj-ea"/>
                <a:ea typeface="+mj-ea"/>
                <a:cs typeface="Meiryo UI" panose="020B0604030504040204" pitchFamily="50" charset="-128"/>
              </a:endParaRPr>
            </a:p>
          </p:txBody>
        </p:sp>
        <p:sp>
          <p:nvSpPr>
            <p:cNvPr id="36" name="テキスト ボックス 35"/>
            <p:cNvSpPr txBox="1"/>
            <p:nvPr/>
          </p:nvSpPr>
          <p:spPr>
            <a:xfrm>
              <a:off x="4680012" y="2274305"/>
              <a:ext cx="3528392" cy="338554"/>
            </a:xfrm>
            <a:prstGeom prst="rect">
              <a:avLst/>
            </a:prstGeom>
            <a:noFill/>
          </p:spPr>
          <p:txBody>
            <a:bodyPr wrap="square" rtlCol="0">
              <a:spAutoFit/>
            </a:bodyPr>
            <a:lstStyle/>
            <a:p>
              <a:r>
                <a:rPr lang="ja-JP" altLang="en-US" sz="1600" dirty="0" smtClean="0">
                  <a:solidFill>
                    <a:srgbClr val="002060"/>
                  </a:solidFill>
                  <a:latin typeface="+mj-ea"/>
                  <a:ea typeface="+mj-ea"/>
                  <a:cs typeface="Meiryo UI" panose="020B0604030504040204" pitchFamily="50" charset="-128"/>
                </a:rPr>
                <a:t>１－⑦　</a:t>
              </a:r>
              <a:r>
                <a:rPr lang="ja-JP" altLang="en-US" sz="1600" dirty="0">
                  <a:solidFill>
                    <a:srgbClr val="002060"/>
                  </a:solidFill>
                  <a:latin typeface="+mj-ea"/>
                  <a:ea typeface="+mj-ea"/>
                  <a:cs typeface="Meiryo UI" panose="020B0604030504040204" pitchFamily="50" charset="-128"/>
                </a:rPr>
                <a:t>エネルギー政策</a:t>
              </a:r>
              <a:r>
                <a:rPr lang="ja-JP" altLang="en-US" sz="1600" dirty="0" smtClean="0">
                  <a:solidFill>
                    <a:srgbClr val="002060"/>
                  </a:solidFill>
                  <a:latin typeface="+mj-ea"/>
                  <a:ea typeface="+mj-ea"/>
                  <a:cs typeface="Meiryo UI" panose="020B0604030504040204" pitchFamily="50" charset="-128"/>
                </a:rPr>
                <a:t>　</a:t>
              </a:r>
              <a:endParaRPr lang="ja-JP" altLang="en-US" sz="1600" dirty="0">
                <a:solidFill>
                  <a:srgbClr val="002060"/>
                </a:solidFill>
                <a:latin typeface="+mj-ea"/>
                <a:ea typeface="+mj-ea"/>
                <a:cs typeface="Meiryo UI" panose="020B0604030504040204" pitchFamily="50" charset="-128"/>
              </a:endParaRPr>
            </a:p>
          </p:txBody>
        </p:sp>
        <p:sp>
          <p:nvSpPr>
            <p:cNvPr id="37" name="テキスト ボックス 36"/>
            <p:cNvSpPr txBox="1"/>
            <p:nvPr/>
          </p:nvSpPr>
          <p:spPr>
            <a:xfrm>
              <a:off x="4680012" y="2618595"/>
              <a:ext cx="3528392" cy="338554"/>
            </a:xfrm>
            <a:prstGeom prst="rect">
              <a:avLst/>
            </a:prstGeom>
            <a:noFill/>
          </p:spPr>
          <p:txBody>
            <a:bodyPr wrap="square" rtlCol="0">
              <a:spAutoFit/>
            </a:bodyPr>
            <a:lstStyle/>
            <a:p>
              <a:r>
                <a:rPr lang="ja-JP" altLang="en-US" sz="1600" dirty="0" smtClean="0">
                  <a:solidFill>
                    <a:srgbClr val="002060"/>
                  </a:solidFill>
                  <a:latin typeface="+mj-ea"/>
                  <a:ea typeface="+mj-ea"/>
                  <a:cs typeface="Meiryo UI" panose="020B0604030504040204" pitchFamily="50" charset="-128"/>
                </a:rPr>
                <a:t>１－⑧　</a:t>
              </a:r>
              <a:r>
                <a:rPr lang="zh-TW" altLang="en-US" sz="1600" dirty="0">
                  <a:solidFill>
                    <a:srgbClr val="002060"/>
                  </a:solidFill>
                  <a:latin typeface="+mj-ea"/>
                  <a:ea typeface="+mj-ea"/>
                  <a:cs typeface="Meiryo UI" panose="020B0604030504040204" pitchFamily="50" charset="-128"/>
                </a:rPr>
                <a:t>万博開催準備</a:t>
              </a:r>
              <a:r>
                <a:rPr lang="ja-JP" altLang="en-US" sz="1600" dirty="0" smtClean="0">
                  <a:solidFill>
                    <a:srgbClr val="002060"/>
                  </a:solidFill>
                  <a:latin typeface="+mj-ea"/>
                  <a:ea typeface="+mj-ea"/>
                  <a:cs typeface="Meiryo UI" panose="020B0604030504040204" pitchFamily="50" charset="-128"/>
                </a:rPr>
                <a:t>　</a:t>
              </a:r>
              <a:endParaRPr lang="ja-JP" altLang="en-US" sz="1600" dirty="0">
                <a:solidFill>
                  <a:srgbClr val="002060"/>
                </a:solidFill>
                <a:latin typeface="+mj-ea"/>
                <a:ea typeface="+mj-ea"/>
                <a:cs typeface="Meiryo UI" panose="020B0604030504040204" pitchFamily="50" charset="-128"/>
              </a:endParaRPr>
            </a:p>
          </p:txBody>
        </p:sp>
        <p:sp>
          <p:nvSpPr>
            <p:cNvPr id="38" name="テキスト ボックス 37"/>
            <p:cNvSpPr txBox="1"/>
            <p:nvPr/>
          </p:nvSpPr>
          <p:spPr>
            <a:xfrm>
              <a:off x="4680012" y="2978406"/>
              <a:ext cx="3528392" cy="338554"/>
            </a:xfrm>
            <a:prstGeom prst="rect">
              <a:avLst/>
            </a:prstGeom>
            <a:noFill/>
          </p:spPr>
          <p:txBody>
            <a:bodyPr wrap="square" rtlCol="0">
              <a:spAutoFit/>
            </a:bodyPr>
            <a:lstStyle/>
            <a:p>
              <a:r>
                <a:rPr lang="ja-JP" altLang="en-US" sz="1600" dirty="0" smtClean="0">
                  <a:solidFill>
                    <a:srgbClr val="002060"/>
                  </a:solidFill>
                  <a:latin typeface="+mj-ea"/>
                  <a:ea typeface="+mj-ea"/>
                  <a:cs typeface="Meiryo UI" panose="020B0604030504040204" pitchFamily="50" charset="-128"/>
                </a:rPr>
                <a:t>１－⑨　</a:t>
              </a:r>
              <a:r>
                <a:rPr lang="zh-TW" altLang="en-US" sz="1600" dirty="0">
                  <a:solidFill>
                    <a:srgbClr val="002060"/>
                  </a:solidFill>
                  <a:latin typeface="+mj-ea"/>
                  <a:ea typeface="+mj-ea"/>
                  <a:cs typeface="Meiryo UI" panose="020B0604030504040204" pitchFamily="50" charset="-128"/>
                </a:rPr>
                <a:t>ＩＲ</a:t>
              </a:r>
              <a:r>
                <a:rPr lang="ja-JP" altLang="en-US" sz="1600" dirty="0">
                  <a:solidFill>
                    <a:srgbClr val="002060"/>
                  </a:solidFill>
                  <a:latin typeface="+mj-ea"/>
                  <a:ea typeface="+mj-ea"/>
                  <a:cs typeface="Meiryo UI" panose="020B0604030504040204" pitchFamily="50" charset="-128"/>
                </a:rPr>
                <a:t>の</a:t>
              </a:r>
              <a:r>
                <a:rPr lang="zh-TW" altLang="en-US" sz="1600" dirty="0">
                  <a:solidFill>
                    <a:srgbClr val="002060"/>
                  </a:solidFill>
                  <a:latin typeface="+mj-ea"/>
                  <a:ea typeface="+mj-ea"/>
                  <a:cs typeface="Meiryo UI" panose="020B0604030504040204" pitchFamily="50" charset="-128"/>
                </a:rPr>
                <a:t>推進</a:t>
              </a:r>
              <a:r>
                <a:rPr lang="ja-JP" altLang="en-US" sz="1600" dirty="0" smtClean="0">
                  <a:solidFill>
                    <a:srgbClr val="002060"/>
                  </a:solidFill>
                  <a:latin typeface="+mj-ea"/>
                  <a:ea typeface="+mj-ea"/>
                  <a:cs typeface="Meiryo UI" panose="020B0604030504040204" pitchFamily="50" charset="-128"/>
                </a:rPr>
                <a:t>　</a:t>
              </a:r>
              <a:endParaRPr lang="ja-JP" altLang="en-US" sz="1600" dirty="0">
                <a:solidFill>
                  <a:srgbClr val="002060"/>
                </a:solidFill>
                <a:latin typeface="+mj-ea"/>
                <a:ea typeface="+mj-ea"/>
                <a:cs typeface="Meiryo UI" panose="020B0604030504040204" pitchFamily="50" charset="-128"/>
              </a:endParaRPr>
            </a:p>
          </p:txBody>
        </p:sp>
      </p:grpSp>
      <p:grpSp>
        <p:nvGrpSpPr>
          <p:cNvPr id="5" name="グループ化 4"/>
          <p:cNvGrpSpPr/>
          <p:nvPr/>
        </p:nvGrpSpPr>
        <p:grpSpPr>
          <a:xfrm>
            <a:off x="510533" y="3969368"/>
            <a:ext cx="8355725" cy="2772000"/>
            <a:chOff x="536754" y="4049526"/>
            <a:chExt cx="8355725" cy="2772000"/>
          </a:xfrm>
        </p:grpSpPr>
        <p:sp>
          <p:nvSpPr>
            <p:cNvPr id="46" name="角丸四角形 45"/>
            <p:cNvSpPr/>
            <p:nvPr/>
          </p:nvSpPr>
          <p:spPr>
            <a:xfrm>
              <a:off x="536754" y="4049526"/>
              <a:ext cx="8355725" cy="2772000"/>
            </a:xfrm>
            <a:prstGeom prst="roundRect">
              <a:avLst>
                <a:gd name="adj" fmla="val 9527"/>
              </a:avLst>
            </a:prstGeom>
            <a:solidFill>
              <a:srgbClr val="EBF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26" name="テキスト ボックス 25"/>
            <p:cNvSpPr txBox="1"/>
            <p:nvPr/>
          </p:nvSpPr>
          <p:spPr>
            <a:xfrm>
              <a:off x="1350448" y="4197890"/>
              <a:ext cx="2245211"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都市の発展</a:t>
              </a:r>
              <a:endParaRPr lang="ja-JP" altLang="en-US" sz="2000" b="1" dirty="0">
                <a:solidFill>
                  <a:srgbClr val="002060"/>
                </a:solidFill>
                <a:latin typeface="+mj-ea"/>
                <a:ea typeface="+mj-ea"/>
                <a:cs typeface="Meiryo UI" panose="020B0604030504040204" pitchFamily="50" charset="-128"/>
              </a:endParaRPr>
            </a:p>
          </p:txBody>
        </p:sp>
        <p:sp>
          <p:nvSpPr>
            <p:cNvPr id="27" name="テキスト ボックス 26"/>
            <p:cNvSpPr txBox="1"/>
            <p:nvPr/>
          </p:nvSpPr>
          <p:spPr>
            <a:xfrm>
              <a:off x="1015563" y="4702922"/>
              <a:ext cx="3528392" cy="338554"/>
            </a:xfrm>
            <a:prstGeom prst="rect">
              <a:avLst/>
            </a:prstGeom>
            <a:noFill/>
          </p:spPr>
          <p:txBody>
            <a:bodyPr wrap="square" rtlCol="0">
              <a:spAutoFit/>
            </a:bodyPr>
            <a:lstStyle/>
            <a:p>
              <a:r>
                <a:rPr lang="ja-JP" altLang="en-US" sz="1600" dirty="0" smtClean="0">
                  <a:solidFill>
                    <a:srgbClr val="002060"/>
                  </a:solidFill>
                  <a:latin typeface="+mj-ea"/>
                  <a:ea typeface="+mj-ea"/>
                  <a:cs typeface="Meiryo UI" panose="020B0604030504040204" pitchFamily="50" charset="-128"/>
                </a:rPr>
                <a:t>２－①　グランドデザイン・大阪</a:t>
              </a:r>
              <a:endParaRPr lang="ja-JP" altLang="en-US" sz="1600" dirty="0">
                <a:solidFill>
                  <a:srgbClr val="002060"/>
                </a:solidFill>
                <a:latin typeface="+mj-ea"/>
                <a:ea typeface="+mj-ea"/>
                <a:cs typeface="Meiryo UI" panose="020B0604030504040204" pitchFamily="50" charset="-128"/>
              </a:endParaRPr>
            </a:p>
          </p:txBody>
        </p:sp>
        <p:sp>
          <p:nvSpPr>
            <p:cNvPr id="28" name="テキスト ボックス 27"/>
            <p:cNvSpPr txBox="1"/>
            <p:nvPr/>
          </p:nvSpPr>
          <p:spPr>
            <a:xfrm>
              <a:off x="1015563" y="5034924"/>
              <a:ext cx="4304754" cy="338554"/>
            </a:xfrm>
            <a:prstGeom prst="rect">
              <a:avLst/>
            </a:prstGeom>
            <a:noFill/>
          </p:spPr>
          <p:txBody>
            <a:bodyPr wrap="square" rtlCol="0">
              <a:spAutoFit/>
            </a:bodyPr>
            <a:lstStyle/>
            <a:p>
              <a:r>
                <a:rPr lang="ja-JP" altLang="en-US" sz="1600" dirty="0">
                  <a:solidFill>
                    <a:srgbClr val="002060"/>
                  </a:solidFill>
                  <a:latin typeface="+mj-ea"/>
                  <a:ea typeface="+mj-ea"/>
                  <a:cs typeface="Meiryo UI" panose="020B0604030504040204" pitchFamily="50" charset="-128"/>
                </a:rPr>
                <a:t>２</a:t>
              </a:r>
              <a:r>
                <a:rPr lang="ja-JP" altLang="en-US" sz="1600" dirty="0" smtClean="0">
                  <a:solidFill>
                    <a:srgbClr val="002060"/>
                  </a:solidFill>
                  <a:latin typeface="+mj-ea"/>
                  <a:ea typeface="+mj-ea"/>
                  <a:cs typeface="Meiryo UI" panose="020B0604030504040204" pitchFamily="50" charset="-128"/>
                </a:rPr>
                <a:t>－②　広域的なまちづくり（うめきた２期）</a:t>
              </a:r>
              <a:endParaRPr lang="ja-JP" altLang="en-US" sz="1600" dirty="0">
                <a:solidFill>
                  <a:srgbClr val="002060"/>
                </a:solidFill>
                <a:latin typeface="+mj-ea"/>
                <a:ea typeface="+mj-ea"/>
                <a:cs typeface="Meiryo UI" panose="020B0604030504040204" pitchFamily="50" charset="-128"/>
              </a:endParaRPr>
            </a:p>
          </p:txBody>
        </p:sp>
        <p:sp>
          <p:nvSpPr>
            <p:cNvPr id="29" name="テキスト ボックス 28"/>
            <p:cNvSpPr txBox="1"/>
            <p:nvPr/>
          </p:nvSpPr>
          <p:spPr>
            <a:xfrm>
              <a:off x="1015563" y="5358520"/>
              <a:ext cx="4808810" cy="338554"/>
            </a:xfrm>
            <a:prstGeom prst="rect">
              <a:avLst/>
            </a:prstGeom>
            <a:noFill/>
          </p:spPr>
          <p:txBody>
            <a:bodyPr wrap="square" rtlCol="0">
              <a:spAutoFit/>
            </a:bodyPr>
            <a:lstStyle/>
            <a:p>
              <a:r>
                <a:rPr lang="ja-JP" altLang="en-US" sz="1600" dirty="0">
                  <a:solidFill>
                    <a:srgbClr val="002060"/>
                  </a:solidFill>
                  <a:latin typeface="+mj-ea"/>
                  <a:ea typeface="+mj-ea"/>
                  <a:cs typeface="Meiryo UI" panose="020B0604030504040204" pitchFamily="50" charset="-128"/>
                </a:rPr>
                <a:t>２</a:t>
              </a:r>
              <a:r>
                <a:rPr lang="ja-JP" altLang="en-US" sz="1600" dirty="0" smtClean="0">
                  <a:solidFill>
                    <a:srgbClr val="002060"/>
                  </a:solidFill>
                  <a:latin typeface="+mj-ea"/>
                  <a:ea typeface="+mj-ea"/>
                  <a:cs typeface="Meiryo UI" panose="020B0604030504040204" pitchFamily="50" charset="-128"/>
                </a:rPr>
                <a:t>－③　広域的なまちづくり（大阪城東部地区）</a:t>
              </a:r>
              <a:endParaRPr lang="ja-JP" altLang="en-US" sz="1600" dirty="0">
                <a:solidFill>
                  <a:srgbClr val="002060"/>
                </a:solidFill>
                <a:latin typeface="+mj-ea"/>
                <a:ea typeface="+mj-ea"/>
                <a:cs typeface="Meiryo UI" panose="020B0604030504040204" pitchFamily="50" charset="-128"/>
              </a:endParaRPr>
            </a:p>
          </p:txBody>
        </p:sp>
        <p:sp>
          <p:nvSpPr>
            <p:cNvPr id="30" name="テキスト ボックス 29"/>
            <p:cNvSpPr txBox="1"/>
            <p:nvPr/>
          </p:nvSpPr>
          <p:spPr>
            <a:xfrm>
              <a:off x="1015563" y="5686254"/>
              <a:ext cx="4808810" cy="338554"/>
            </a:xfrm>
            <a:prstGeom prst="rect">
              <a:avLst/>
            </a:prstGeom>
            <a:noFill/>
          </p:spPr>
          <p:txBody>
            <a:bodyPr wrap="square" rtlCol="0">
              <a:spAutoFit/>
            </a:bodyPr>
            <a:lstStyle/>
            <a:p>
              <a:r>
                <a:rPr lang="ja-JP" altLang="en-US" sz="1600" dirty="0">
                  <a:solidFill>
                    <a:srgbClr val="002060"/>
                  </a:solidFill>
                  <a:latin typeface="+mj-ea"/>
                  <a:ea typeface="+mj-ea"/>
                  <a:cs typeface="Meiryo UI" panose="020B0604030504040204" pitchFamily="50" charset="-128"/>
                </a:rPr>
                <a:t>２</a:t>
              </a:r>
              <a:r>
                <a:rPr lang="ja-JP" altLang="en-US" sz="1600" dirty="0" smtClean="0">
                  <a:solidFill>
                    <a:srgbClr val="002060"/>
                  </a:solidFill>
                  <a:latin typeface="+mj-ea"/>
                  <a:ea typeface="+mj-ea"/>
                  <a:cs typeface="Meiryo UI" panose="020B0604030504040204" pitchFamily="50" charset="-128"/>
                </a:rPr>
                <a:t>－④　広域的なまちづくり（新大阪駅周辺）</a:t>
              </a:r>
              <a:endParaRPr lang="ja-JP" altLang="en-US" sz="1600" dirty="0">
                <a:solidFill>
                  <a:srgbClr val="002060"/>
                </a:solidFill>
                <a:latin typeface="+mj-ea"/>
                <a:ea typeface="+mj-ea"/>
                <a:cs typeface="Meiryo UI" panose="020B0604030504040204" pitchFamily="50" charset="-128"/>
              </a:endParaRPr>
            </a:p>
          </p:txBody>
        </p:sp>
        <p:sp>
          <p:nvSpPr>
            <p:cNvPr id="31" name="テキスト ボックス 30"/>
            <p:cNvSpPr txBox="1"/>
            <p:nvPr/>
          </p:nvSpPr>
          <p:spPr>
            <a:xfrm>
              <a:off x="1015563" y="6013650"/>
              <a:ext cx="4808810" cy="338554"/>
            </a:xfrm>
            <a:prstGeom prst="rect">
              <a:avLst/>
            </a:prstGeom>
            <a:noFill/>
          </p:spPr>
          <p:txBody>
            <a:bodyPr wrap="square" rtlCol="0">
              <a:spAutoFit/>
            </a:bodyPr>
            <a:lstStyle/>
            <a:p>
              <a:r>
                <a:rPr lang="ja-JP" altLang="en-US" sz="1600" dirty="0">
                  <a:solidFill>
                    <a:srgbClr val="002060"/>
                  </a:solidFill>
                  <a:latin typeface="+mj-ea"/>
                  <a:ea typeface="+mj-ea"/>
                  <a:cs typeface="Meiryo UI" panose="020B0604030504040204" pitchFamily="50" charset="-128"/>
                </a:rPr>
                <a:t>２</a:t>
              </a:r>
              <a:r>
                <a:rPr lang="ja-JP" altLang="en-US" sz="1600" dirty="0" smtClean="0">
                  <a:solidFill>
                    <a:srgbClr val="002060"/>
                  </a:solidFill>
                  <a:latin typeface="+mj-ea"/>
                  <a:ea typeface="+mj-ea"/>
                  <a:cs typeface="Meiryo UI" panose="020B0604030504040204" pitchFamily="50" charset="-128"/>
                </a:rPr>
                <a:t>－⑤　広域交通基盤の整備（なにわ筋線）</a:t>
              </a:r>
              <a:endParaRPr lang="ja-JP" altLang="en-US" sz="1600" dirty="0">
                <a:solidFill>
                  <a:srgbClr val="002060"/>
                </a:solidFill>
                <a:latin typeface="+mj-ea"/>
                <a:ea typeface="+mj-ea"/>
                <a:cs typeface="Meiryo UI" panose="020B0604030504040204" pitchFamily="50" charset="-128"/>
              </a:endParaRPr>
            </a:p>
          </p:txBody>
        </p:sp>
        <p:sp>
          <p:nvSpPr>
            <p:cNvPr id="32" name="テキスト ボックス 31"/>
            <p:cNvSpPr txBox="1"/>
            <p:nvPr/>
          </p:nvSpPr>
          <p:spPr>
            <a:xfrm>
              <a:off x="1015563" y="6331944"/>
              <a:ext cx="5616624" cy="338554"/>
            </a:xfrm>
            <a:prstGeom prst="rect">
              <a:avLst/>
            </a:prstGeom>
            <a:noFill/>
          </p:spPr>
          <p:txBody>
            <a:bodyPr wrap="square" rtlCol="0">
              <a:spAutoFit/>
            </a:bodyPr>
            <a:lstStyle/>
            <a:p>
              <a:r>
                <a:rPr lang="ja-JP" altLang="en-US" sz="1600" dirty="0">
                  <a:solidFill>
                    <a:srgbClr val="002060"/>
                  </a:solidFill>
                  <a:latin typeface="+mj-ea"/>
                  <a:ea typeface="+mj-ea"/>
                  <a:cs typeface="Meiryo UI" panose="020B0604030504040204" pitchFamily="50" charset="-128"/>
                </a:rPr>
                <a:t>２</a:t>
              </a:r>
              <a:r>
                <a:rPr lang="ja-JP" altLang="en-US" sz="1600" dirty="0" smtClean="0">
                  <a:solidFill>
                    <a:srgbClr val="002060"/>
                  </a:solidFill>
                  <a:latin typeface="+mj-ea"/>
                  <a:ea typeface="+mj-ea"/>
                  <a:cs typeface="Meiryo UI" panose="020B0604030504040204" pitchFamily="50" charset="-128"/>
                </a:rPr>
                <a:t>－⑥　広域交通基盤の整備（淀川左岸線延伸部）</a:t>
              </a:r>
              <a:endParaRPr lang="ja-JP" altLang="en-US" sz="1600" dirty="0">
                <a:solidFill>
                  <a:srgbClr val="002060"/>
                </a:solidFill>
                <a:latin typeface="+mj-ea"/>
                <a:ea typeface="+mj-ea"/>
                <a:cs typeface="Meiryo UI" panose="020B0604030504040204" pitchFamily="50" charset="-128"/>
              </a:endParaRPr>
            </a:p>
          </p:txBody>
        </p:sp>
        <p:grpSp>
          <p:nvGrpSpPr>
            <p:cNvPr id="42" name="グループ化 41"/>
            <p:cNvGrpSpPr/>
            <p:nvPr/>
          </p:nvGrpSpPr>
          <p:grpSpPr>
            <a:xfrm>
              <a:off x="775168" y="4198586"/>
              <a:ext cx="562182" cy="401762"/>
              <a:chOff x="575556" y="1088740"/>
              <a:chExt cx="503212" cy="362157"/>
            </a:xfrm>
          </p:grpSpPr>
          <p:sp>
            <p:nvSpPr>
              <p:cNvPr id="43" name="二等辺三角形 42"/>
              <p:cNvSpPr/>
              <p:nvPr/>
            </p:nvSpPr>
            <p:spPr>
              <a:xfrm rot="5400000">
                <a:off x="539552" y="1124744"/>
                <a:ext cx="360040" cy="288032"/>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p:cNvSpPr/>
              <p:nvPr/>
            </p:nvSpPr>
            <p:spPr>
              <a:xfrm rot="5400000">
                <a:off x="653004" y="1126861"/>
                <a:ext cx="360040" cy="28803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rot="5400000">
                <a:off x="754732" y="1124744"/>
                <a:ext cx="360040" cy="288032"/>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7" name="正方形/長方形 46"/>
          <p:cNvSpPr/>
          <p:nvPr/>
        </p:nvSpPr>
        <p:spPr>
          <a:xfrm>
            <a:off x="8826033" y="6403032"/>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3</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306622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322741" y="1044000"/>
          <a:ext cx="8540220" cy="4868588"/>
        </p:xfrm>
        <a:graphic>
          <a:graphicData uri="http://schemas.openxmlformats.org/drawingml/2006/table">
            <a:tbl>
              <a:tblPr firstRow="1" bandRow="1">
                <a:tableStyleId>{5C22544A-7EE6-4342-B048-85BDC9FD1C3A}</a:tableStyleId>
              </a:tblPr>
              <a:tblGrid>
                <a:gridCol w="610015">
                  <a:extLst>
                    <a:ext uri="{9D8B030D-6E8A-4147-A177-3AD203B41FA5}">
                      <a16:colId xmlns:a16="http://schemas.microsoft.com/office/drawing/2014/main" val="1134503772"/>
                    </a:ext>
                  </a:extLst>
                </a:gridCol>
                <a:gridCol w="5631133">
                  <a:extLst>
                    <a:ext uri="{9D8B030D-6E8A-4147-A177-3AD203B41FA5}">
                      <a16:colId xmlns:a16="http://schemas.microsoft.com/office/drawing/2014/main" val="2850519866"/>
                    </a:ext>
                  </a:extLst>
                </a:gridCol>
                <a:gridCol w="1149536">
                  <a:extLst>
                    <a:ext uri="{9D8B030D-6E8A-4147-A177-3AD203B41FA5}">
                      <a16:colId xmlns:a16="http://schemas.microsoft.com/office/drawing/2014/main" val="559669729"/>
                    </a:ext>
                  </a:extLst>
                </a:gridCol>
                <a:gridCol w="1149536">
                  <a:extLst>
                    <a:ext uri="{9D8B030D-6E8A-4147-A177-3AD203B41FA5}">
                      <a16:colId xmlns:a16="http://schemas.microsoft.com/office/drawing/2014/main" val="2784752084"/>
                    </a:ext>
                  </a:extLst>
                </a:gridCol>
              </a:tblGrid>
              <a:tr h="516988">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基本方針</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計画策定</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事業実施</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73563"/>
                  </a:ext>
                </a:extLst>
              </a:tr>
              <a:tr h="2175800">
                <a:tc>
                  <a:txBody>
                    <a:bodyPr/>
                    <a:lstStyle/>
                    <a:p>
                      <a:pPr algn="ctr"/>
                      <a:r>
                        <a:rPr kumimoji="1" lang="ja-JP" altLang="en-US" sz="1700" dirty="0" smtClean="0"/>
                        <a:t>府</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2175800">
                <a:tc>
                  <a:txBody>
                    <a:bodyPr/>
                    <a:lstStyle/>
                    <a:p>
                      <a:pPr algn="ctr"/>
                      <a:r>
                        <a:rPr kumimoji="1" lang="ja-JP" altLang="en-US" sz="1700" dirty="0" smtClean="0"/>
                        <a:t>市</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bl>
          </a:graphicData>
        </a:graphic>
      </p:graphicFrame>
      <p:sp>
        <p:nvSpPr>
          <p:cNvPr id="22" name="右矢印 21"/>
          <p:cNvSpPr/>
          <p:nvPr/>
        </p:nvSpPr>
        <p:spPr>
          <a:xfrm>
            <a:off x="1914981" y="3586694"/>
            <a:ext cx="377978" cy="297783"/>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24" name="正方形/長方形 23"/>
          <p:cNvSpPr/>
          <p:nvPr/>
        </p:nvSpPr>
        <p:spPr>
          <a:xfrm>
            <a:off x="1890191" y="2336425"/>
            <a:ext cx="186485" cy="28035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97" b="1" spc="257" dirty="0"/>
              <a:t>一本化</a:t>
            </a:r>
          </a:p>
        </p:txBody>
      </p:sp>
      <p:sp>
        <p:nvSpPr>
          <p:cNvPr id="30" name="角丸四角形 29"/>
          <p:cNvSpPr/>
          <p:nvPr/>
        </p:nvSpPr>
        <p:spPr>
          <a:xfrm>
            <a:off x="6845931" y="2236176"/>
            <a:ext cx="1705072" cy="2663519"/>
          </a:xfrm>
          <a:prstGeom prst="roundRect">
            <a:avLst>
              <a:gd name="adj" fmla="val 10804"/>
            </a:avLst>
          </a:prstGeom>
          <a:solidFill>
            <a:schemeClr val="bg1"/>
          </a:solidFill>
          <a:ln w="25400">
            <a:prstDash val="sysDot"/>
          </a:ln>
        </p:spPr>
        <p:style>
          <a:lnRef idx="2">
            <a:schemeClr val="accent1">
              <a:shade val="50000"/>
            </a:schemeClr>
          </a:lnRef>
          <a:fillRef idx="1">
            <a:schemeClr val="accent1"/>
          </a:fillRef>
          <a:effectRef idx="0">
            <a:schemeClr val="accent1"/>
          </a:effectRef>
          <a:fontRef idx="minor">
            <a:schemeClr val="lt1"/>
          </a:fontRef>
        </p:style>
        <p:txBody>
          <a:bodyPr lIns="30788" rIns="30788" rtlCol="0" anchor="ctr"/>
          <a:lstStyle/>
          <a:p>
            <a:r>
              <a:rPr lang="ja-JP" altLang="en-US" sz="1197" dirty="0">
                <a:solidFill>
                  <a:schemeClr val="tx1"/>
                </a:solidFill>
                <a:latin typeface="Meiryo UI" panose="020B0604030504040204" pitchFamily="50" charset="-128"/>
                <a:ea typeface="Meiryo UI" panose="020B0604030504040204" pitchFamily="50" charset="-128"/>
              </a:rPr>
              <a:t>「大阪の成長戦略」における短期・中期の具体的な取組の方向性に基づき、集客力強化、人材育成、産業・技術の強化、インフラの活用、都市の再生など、成長をけん引する分野ごとに各施策にて実施</a:t>
            </a:r>
          </a:p>
        </p:txBody>
      </p:sp>
      <p:sp>
        <p:nvSpPr>
          <p:cNvPr id="26" name="角丸四角形 25"/>
          <p:cNvSpPr/>
          <p:nvPr/>
        </p:nvSpPr>
        <p:spPr>
          <a:xfrm>
            <a:off x="1690172" y="1721923"/>
            <a:ext cx="2290805" cy="622903"/>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30788" rIns="30788" rtlCol="0" anchor="t" anchorCtr="0"/>
          <a:lstStyle/>
          <a:p>
            <a:pPr algn="ctr"/>
            <a:r>
              <a:rPr lang="ja-JP" altLang="en-US" sz="1197" dirty="0">
                <a:solidFill>
                  <a:schemeClr val="tx1"/>
                </a:solidFill>
                <a:latin typeface="Meiryo UI" panose="020B0604030504040204" pitchFamily="50" charset="-128"/>
                <a:ea typeface="Meiryo UI" panose="020B0604030504040204" pitchFamily="50" charset="-128"/>
              </a:rPr>
              <a:t>大阪の成長戦略</a:t>
            </a:r>
            <a:r>
              <a:rPr lang="ja-JP" altLang="en-US" sz="1026" dirty="0">
                <a:solidFill>
                  <a:schemeClr val="tx1"/>
                </a:solidFill>
                <a:latin typeface="Meiryo UI" panose="020B0604030504040204" pitchFamily="50" charset="-128"/>
                <a:ea typeface="Meiryo UI" panose="020B0604030504040204" pitchFamily="50" charset="-128"/>
              </a:rPr>
              <a:t>（府独自）</a:t>
            </a:r>
            <a:endParaRPr lang="en-US" altLang="ja-JP" sz="1026" dirty="0">
              <a:solidFill>
                <a:schemeClr val="tx1"/>
              </a:solidFill>
              <a:latin typeface="Meiryo UI" panose="020B0604030504040204" pitchFamily="50" charset="-128"/>
              <a:ea typeface="Meiryo UI" panose="020B0604030504040204" pitchFamily="50" charset="-128"/>
            </a:endParaRPr>
          </a:p>
          <a:p>
            <a:pPr algn="ctr"/>
            <a:r>
              <a:rPr lang="en-US" altLang="ja-JP" sz="1026" dirty="0" smtClean="0">
                <a:solidFill>
                  <a:schemeClr val="tx1"/>
                </a:solidFill>
                <a:latin typeface="Meiryo UI" panose="020B0604030504040204" pitchFamily="50" charset="-128"/>
                <a:ea typeface="Meiryo UI" panose="020B0604030504040204" pitchFamily="50" charset="-128"/>
              </a:rPr>
              <a:t>【2010(H22).12</a:t>
            </a:r>
            <a:r>
              <a:rPr lang="ja-JP" altLang="en-US" sz="1026" dirty="0" smtClean="0">
                <a:solidFill>
                  <a:schemeClr val="tx1"/>
                </a:solidFill>
                <a:latin typeface="Meiryo UI" panose="020B0604030504040204" pitchFamily="50" charset="-128"/>
                <a:ea typeface="Meiryo UI" panose="020B0604030504040204" pitchFamily="50" charset="-128"/>
              </a:rPr>
              <a:t>策定</a:t>
            </a:r>
            <a:r>
              <a:rPr lang="en-US" altLang="ja-JP" sz="1026" dirty="0">
                <a:solidFill>
                  <a:schemeClr val="tx1"/>
                </a:solidFill>
                <a:latin typeface="Meiryo UI" panose="020B0604030504040204" pitchFamily="50" charset="-128"/>
                <a:ea typeface="Meiryo UI" panose="020B0604030504040204" pitchFamily="50" charset="-128"/>
              </a:rPr>
              <a:t>】</a:t>
            </a:r>
          </a:p>
          <a:p>
            <a:pPr algn="ctr"/>
            <a:r>
              <a:rPr lang="ja-JP" altLang="en-US" sz="1026" dirty="0">
                <a:solidFill>
                  <a:schemeClr val="tx1"/>
                </a:solidFill>
                <a:latin typeface="Meiryo UI" panose="020B0604030504040204" pitchFamily="50" charset="-128"/>
                <a:ea typeface="Meiryo UI" panose="020B0604030504040204" pitchFamily="50" charset="-128"/>
              </a:rPr>
              <a:t>（政策企画部企画室）</a:t>
            </a:r>
          </a:p>
        </p:txBody>
      </p:sp>
      <p:sp>
        <p:nvSpPr>
          <p:cNvPr id="28" name="角丸四角形 27"/>
          <p:cNvSpPr/>
          <p:nvPr/>
        </p:nvSpPr>
        <p:spPr>
          <a:xfrm>
            <a:off x="1690171" y="5114211"/>
            <a:ext cx="2290804" cy="665382"/>
          </a:xfrm>
          <a:prstGeom prst="roundRect">
            <a:avLst>
              <a:gd name="adj" fmla="val 1305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30788" rIns="30788" rtlCol="0" anchor="t" anchorCtr="0"/>
          <a:lstStyle/>
          <a:p>
            <a:pPr algn="ctr"/>
            <a:r>
              <a:rPr lang="ja-JP" altLang="en-US" sz="1197" dirty="0">
                <a:solidFill>
                  <a:schemeClr val="tx1"/>
                </a:solidFill>
                <a:latin typeface="Meiryo UI" panose="020B0604030504040204" pitchFamily="50" charset="-128"/>
                <a:ea typeface="Meiryo UI" panose="020B0604030504040204" pitchFamily="50" charset="-128"/>
              </a:rPr>
              <a:t>大阪市経済成長戦略 </a:t>
            </a:r>
            <a:r>
              <a:rPr lang="en-US" altLang="ja-JP" sz="1026" dirty="0">
                <a:solidFill>
                  <a:schemeClr val="tx1"/>
                </a:solidFill>
                <a:latin typeface="Meiryo UI" panose="020B0604030504040204" pitchFamily="50" charset="-128"/>
                <a:ea typeface="Meiryo UI" panose="020B0604030504040204" pitchFamily="50" charset="-128"/>
              </a:rPr>
              <a:t>(</a:t>
            </a:r>
            <a:r>
              <a:rPr lang="ja-JP" altLang="en-US" sz="1026" dirty="0">
                <a:solidFill>
                  <a:schemeClr val="tx1"/>
                </a:solidFill>
                <a:latin typeface="Meiryo UI" panose="020B0604030504040204" pitchFamily="50" charset="-128"/>
                <a:ea typeface="Meiryo UI" panose="020B0604030504040204" pitchFamily="50" charset="-128"/>
              </a:rPr>
              <a:t>市独自</a:t>
            </a:r>
            <a:r>
              <a:rPr lang="en-US" altLang="ja-JP" sz="1026" dirty="0">
                <a:solidFill>
                  <a:schemeClr val="tx1"/>
                </a:solidFill>
                <a:latin typeface="Meiryo UI" panose="020B0604030504040204" pitchFamily="50" charset="-128"/>
                <a:ea typeface="Meiryo UI" panose="020B0604030504040204" pitchFamily="50" charset="-128"/>
              </a:rPr>
              <a:t>)</a:t>
            </a:r>
          </a:p>
          <a:p>
            <a:pPr algn="ctr"/>
            <a:r>
              <a:rPr lang="en-US" altLang="ja-JP" sz="1026" dirty="0" smtClean="0">
                <a:solidFill>
                  <a:schemeClr val="tx1"/>
                </a:solidFill>
                <a:latin typeface="Meiryo UI" panose="020B0604030504040204" pitchFamily="50" charset="-128"/>
                <a:ea typeface="Meiryo UI" panose="020B0604030504040204" pitchFamily="50" charset="-128"/>
              </a:rPr>
              <a:t>【2011(H23).3</a:t>
            </a:r>
            <a:r>
              <a:rPr lang="ja-JP" altLang="en-US" sz="1026" dirty="0" smtClean="0">
                <a:solidFill>
                  <a:schemeClr val="tx1"/>
                </a:solidFill>
                <a:latin typeface="Meiryo UI" panose="020B0604030504040204" pitchFamily="50" charset="-128"/>
                <a:ea typeface="Meiryo UI" panose="020B0604030504040204" pitchFamily="50" charset="-128"/>
              </a:rPr>
              <a:t>策定</a:t>
            </a:r>
            <a:r>
              <a:rPr lang="en-US" altLang="ja-JP" sz="1026" dirty="0">
                <a:solidFill>
                  <a:schemeClr val="tx1"/>
                </a:solidFill>
                <a:latin typeface="Meiryo UI" panose="020B0604030504040204" pitchFamily="50" charset="-128"/>
                <a:ea typeface="Meiryo UI" panose="020B0604030504040204" pitchFamily="50" charset="-128"/>
              </a:rPr>
              <a:t>】</a:t>
            </a:r>
          </a:p>
          <a:p>
            <a:pPr algn="ctr"/>
            <a:r>
              <a:rPr lang="ja-JP" altLang="en-US" sz="1026" dirty="0">
                <a:solidFill>
                  <a:schemeClr val="tx1"/>
                </a:solidFill>
                <a:latin typeface="Meiryo UI" panose="020B0604030504040204" pitchFamily="50" charset="-128"/>
                <a:ea typeface="Meiryo UI" panose="020B0604030504040204" pitchFamily="50" charset="-128"/>
              </a:rPr>
              <a:t>（政策企画室企画部）</a:t>
            </a:r>
          </a:p>
        </p:txBody>
      </p:sp>
      <p:sp>
        <p:nvSpPr>
          <p:cNvPr id="27" name="角丸四角形 26"/>
          <p:cNvSpPr/>
          <p:nvPr/>
        </p:nvSpPr>
        <p:spPr>
          <a:xfrm>
            <a:off x="1258864" y="2562009"/>
            <a:ext cx="291355" cy="2324865"/>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lIns="30788" rIns="30788" rtlCol="0" anchor="ctr" anchorCtr="0"/>
          <a:lstStyle/>
          <a:p>
            <a:pPr algn="ctr"/>
            <a:r>
              <a:rPr lang="ja-JP" altLang="en-US" sz="1368" b="1" spc="257" dirty="0">
                <a:solidFill>
                  <a:schemeClr val="bg1"/>
                </a:solidFill>
                <a:latin typeface="Meiryo UI" panose="020B0604030504040204" pitchFamily="50" charset="-128"/>
                <a:ea typeface="Meiryo UI" panose="020B0604030504040204" pitchFamily="50" charset="-128"/>
              </a:rPr>
              <a:t>副首都ビジョン</a:t>
            </a:r>
          </a:p>
        </p:txBody>
      </p:sp>
      <p:sp>
        <p:nvSpPr>
          <p:cNvPr id="7" name="正方形/長方形 6"/>
          <p:cNvSpPr/>
          <p:nvPr/>
        </p:nvSpPr>
        <p:spPr>
          <a:xfrm>
            <a:off x="2397841" y="2559343"/>
            <a:ext cx="3884006" cy="2340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43" name="正方形/長方形 42"/>
          <p:cNvSpPr/>
          <p:nvPr/>
        </p:nvSpPr>
        <p:spPr>
          <a:xfrm>
            <a:off x="2450189" y="4115758"/>
            <a:ext cx="1854990" cy="668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26" dirty="0">
                <a:solidFill>
                  <a:schemeClr val="tx1"/>
                </a:solidFill>
                <a:latin typeface="Meiryo UI" panose="020B0604030504040204" pitchFamily="50" charset="-128"/>
                <a:ea typeface="Meiryo UI" panose="020B0604030504040204" pitchFamily="50" charset="-128"/>
              </a:rPr>
              <a:t>・成長に向けた課題、現状分析</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・新たに重点化を図る分野</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・大阪・関西がめざすべき姿</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・成長目標　　　など</a:t>
            </a:r>
          </a:p>
        </p:txBody>
      </p:sp>
      <p:sp>
        <p:nvSpPr>
          <p:cNvPr id="45" name="正方形/長方形 44"/>
          <p:cNvSpPr/>
          <p:nvPr/>
        </p:nvSpPr>
        <p:spPr>
          <a:xfrm>
            <a:off x="2548189" y="2788436"/>
            <a:ext cx="1581741" cy="255415"/>
          </a:xfrm>
          <a:prstGeom prst="rect">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0788" rIns="30788" rtlCol="0" anchor="ctr"/>
          <a:lstStyle/>
          <a:p>
            <a:pPr algn="ctr"/>
            <a:r>
              <a:rPr lang="ja-JP" altLang="en-US" sz="1026" dirty="0">
                <a:solidFill>
                  <a:schemeClr val="bg1"/>
                </a:solidFill>
                <a:latin typeface="Meiryo UI" panose="020B0604030504040204" pitchFamily="50" charset="-128"/>
                <a:ea typeface="Meiryo UI" panose="020B0604030504040204" pitchFamily="50" charset="-128"/>
              </a:rPr>
              <a:t>大阪府・市共通の戦略</a:t>
            </a:r>
          </a:p>
        </p:txBody>
      </p:sp>
      <p:sp>
        <p:nvSpPr>
          <p:cNvPr id="49" name="角丸四角形 48"/>
          <p:cNvSpPr/>
          <p:nvPr/>
        </p:nvSpPr>
        <p:spPr>
          <a:xfrm>
            <a:off x="2507954" y="3155327"/>
            <a:ext cx="1662212" cy="928810"/>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lIns="30788" rIns="30788" rtlCol="0" anchor="ctr" anchorCtr="0"/>
          <a:lstStyle/>
          <a:p>
            <a:pPr algn="ctr"/>
            <a:r>
              <a:rPr lang="ja-JP" altLang="en-US" sz="1368" b="1" dirty="0">
                <a:solidFill>
                  <a:schemeClr val="bg1"/>
                </a:solidFill>
                <a:latin typeface="Meiryo UI" panose="020B0604030504040204" pitchFamily="50" charset="-128"/>
                <a:ea typeface="Meiryo UI" panose="020B0604030504040204" pitchFamily="50" charset="-128"/>
              </a:rPr>
              <a:t>大阪の成長戦略</a:t>
            </a:r>
            <a:endParaRPr lang="en-US" altLang="ja-JP" sz="1368" b="1" dirty="0">
              <a:solidFill>
                <a:schemeClr val="bg1"/>
              </a:solidFill>
              <a:latin typeface="Meiryo UI" panose="020B0604030504040204" pitchFamily="50" charset="-128"/>
              <a:ea typeface="Meiryo UI" panose="020B0604030504040204" pitchFamily="50" charset="-128"/>
            </a:endParaRPr>
          </a:p>
          <a:p>
            <a:pPr algn="ctr"/>
            <a:endParaRPr lang="en-US" altLang="ja-JP" sz="428" dirty="0">
              <a:solidFill>
                <a:schemeClr val="bg1"/>
              </a:solidFill>
              <a:latin typeface="Meiryo UI" panose="020B0604030504040204" pitchFamily="50" charset="-128"/>
              <a:ea typeface="Meiryo UI" panose="020B0604030504040204" pitchFamily="50" charset="-128"/>
            </a:endParaRPr>
          </a:p>
          <a:p>
            <a:pPr algn="ctr"/>
            <a:r>
              <a:rPr lang="en-US" altLang="ja-JP" sz="1026" dirty="0" smtClean="0">
                <a:solidFill>
                  <a:schemeClr val="bg1"/>
                </a:solidFill>
                <a:latin typeface="Meiryo UI" panose="020B0604030504040204" pitchFamily="50" charset="-128"/>
                <a:ea typeface="Meiryo UI" panose="020B0604030504040204" pitchFamily="50" charset="-128"/>
              </a:rPr>
              <a:t>【2013(</a:t>
            </a:r>
            <a:r>
              <a:rPr lang="ja-JP" altLang="en-US" sz="1026" dirty="0" smtClean="0">
                <a:solidFill>
                  <a:schemeClr val="bg1"/>
                </a:solidFill>
                <a:latin typeface="Meiryo UI" panose="020B0604030504040204" pitchFamily="50" charset="-128"/>
                <a:ea typeface="Meiryo UI" panose="020B0604030504040204" pitchFamily="50" charset="-128"/>
              </a:rPr>
              <a:t>Ｈ</a:t>
            </a:r>
            <a:r>
              <a:rPr lang="en-US" altLang="ja-JP" sz="1026" dirty="0" smtClean="0">
                <a:solidFill>
                  <a:schemeClr val="bg1"/>
                </a:solidFill>
                <a:latin typeface="Meiryo UI" panose="020B0604030504040204" pitchFamily="50" charset="-128"/>
                <a:ea typeface="Meiryo UI" panose="020B0604030504040204" pitchFamily="50" charset="-128"/>
              </a:rPr>
              <a:t>25).1</a:t>
            </a:r>
            <a:r>
              <a:rPr lang="ja-JP" altLang="en-US" sz="1026" dirty="0" smtClean="0">
                <a:solidFill>
                  <a:schemeClr val="bg1"/>
                </a:solidFill>
                <a:latin typeface="Meiryo UI" panose="020B0604030504040204" pitchFamily="50" charset="-128"/>
                <a:ea typeface="Meiryo UI" panose="020B0604030504040204" pitchFamily="50" charset="-128"/>
              </a:rPr>
              <a:t>策定</a:t>
            </a:r>
            <a:r>
              <a:rPr lang="en-US" altLang="ja-JP" sz="1026" dirty="0">
                <a:solidFill>
                  <a:schemeClr val="bg1"/>
                </a:solidFill>
                <a:latin typeface="Meiryo UI" panose="020B0604030504040204" pitchFamily="50" charset="-128"/>
                <a:ea typeface="Meiryo UI" panose="020B0604030504040204" pitchFamily="50" charset="-128"/>
              </a:rPr>
              <a:t>】</a:t>
            </a:r>
          </a:p>
          <a:p>
            <a:pPr algn="ctr"/>
            <a:r>
              <a:rPr lang="ja-JP" altLang="en-US" sz="1026" dirty="0">
                <a:solidFill>
                  <a:schemeClr val="bg1"/>
                </a:solidFill>
                <a:latin typeface="Meiryo UI" panose="020B0604030504040204" pitchFamily="50" charset="-128"/>
                <a:ea typeface="Meiryo UI" panose="020B0604030504040204" pitchFamily="50" charset="-128"/>
              </a:rPr>
              <a:t>→以後、数次改訂</a:t>
            </a:r>
          </a:p>
        </p:txBody>
      </p:sp>
      <p:sp>
        <p:nvSpPr>
          <p:cNvPr id="25" name="テキスト ボックス 24"/>
          <p:cNvSpPr txBox="1"/>
          <p:nvPr/>
        </p:nvSpPr>
        <p:spPr>
          <a:xfrm>
            <a:off x="4352603" y="3323846"/>
            <a:ext cx="1881820" cy="1474121"/>
          </a:xfrm>
          <a:prstGeom prst="rect">
            <a:avLst/>
          </a:prstGeom>
          <a:noFill/>
        </p:spPr>
        <p:txBody>
          <a:bodyPr wrap="square" rtlCol="0">
            <a:spAutoFit/>
          </a:bodyPr>
          <a:lstStyle/>
          <a:p>
            <a:r>
              <a:rPr lang="en-US" altLang="ja-JP" sz="898" dirty="0">
                <a:latin typeface="Meiryo UI" panose="020B0604030504040204" pitchFamily="50" charset="-128"/>
                <a:ea typeface="Meiryo UI" panose="020B0604030504040204" pitchFamily="50" charset="-128"/>
              </a:rPr>
              <a:t>※</a:t>
            </a:r>
            <a:r>
              <a:rPr lang="ja-JP" altLang="en-US" sz="898" dirty="0">
                <a:latin typeface="Meiryo UI" panose="020B0604030504040204" pitchFamily="50" charset="-128"/>
                <a:ea typeface="Meiryo UI" panose="020B0604030504040204" pitchFamily="50" charset="-128"/>
              </a:rPr>
              <a:t>今年度予定していた「大阪の成長戦略」の改訂に代わり、コロナの感染拡大による大阪経済や府民生活への影響を踏まえ、 「大阪の再生・成長に向けた新戦略」を策定（</a:t>
            </a:r>
            <a:r>
              <a:rPr lang="en-US" altLang="ja-JP" sz="898" dirty="0">
                <a:latin typeface="Meiryo UI" panose="020B0604030504040204" pitchFamily="50" charset="-128"/>
                <a:ea typeface="Meiryo UI" panose="020B0604030504040204" pitchFamily="50" charset="-128"/>
              </a:rPr>
              <a:t>R2.12</a:t>
            </a:r>
            <a:r>
              <a:rPr lang="ja-JP" altLang="en-US" sz="898" dirty="0">
                <a:latin typeface="Meiryo UI" panose="020B0604030504040204" pitchFamily="50" charset="-128"/>
                <a:ea typeface="Meiryo UI" panose="020B0604030504040204" pitchFamily="50" charset="-128"/>
              </a:rPr>
              <a:t>）。</a:t>
            </a:r>
            <a:endParaRPr lang="en-US" altLang="ja-JP" sz="898" dirty="0">
              <a:latin typeface="Meiryo UI" panose="020B0604030504040204" pitchFamily="50" charset="-128"/>
              <a:ea typeface="Meiryo UI" panose="020B0604030504040204" pitchFamily="50" charset="-128"/>
            </a:endParaRPr>
          </a:p>
          <a:p>
            <a:r>
              <a:rPr lang="ja-JP" altLang="en-US" sz="898" dirty="0">
                <a:latin typeface="Meiryo UI" panose="020B0604030504040204" pitchFamily="50" charset="-128"/>
                <a:ea typeface="Meiryo UI" panose="020B0604030504040204" pitchFamily="50" charset="-128"/>
              </a:rPr>
              <a:t>　概ね大阪・関西万博が開催されるまでの間は、新戦略に基づき施策を実施。コロナの終息状況等を踏まえ、時期等を見極めたうえで、改めて「大阪の成長戦略」を策定。</a:t>
            </a:r>
          </a:p>
        </p:txBody>
      </p:sp>
      <p:sp>
        <p:nvSpPr>
          <p:cNvPr id="2" name="テキスト ボックス 1"/>
          <p:cNvSpPr txBox="1"/>
          <p:nvPr/>
        </p:nvSpPr>
        <p:spPr>
          <a:xfrm>
            <a:off x="2395184" y="2550311"/>
            <a:ext cx="841897" cy="250197"/>
          </a:xfrm>
          <a:prstGeom prst="rect">
            <a:avLst/>
          </a:prstGeom>
          <a:noFill/>
        </p:spPr>
        <p:txBody>
          <a:bodyPr wrap="none" rtlCol="0">
            <a:spAutoFit/>
          </a:bodyPr>
          <a:lstStyle/>
          <a:p>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府市連携</a:t>
            </a:r>
            <a:r>
              <a:rPr lang="en-US" altLang="ja-JP" sz="1026" b="1" dirty="0">
                <a:latin typeface="Meiryo UI" panose="020B0604030504040204" pitchFamily="50" charset="-128"/>
                <a:ea typeface="Meiryo UI" panose="020B0604030504040204" pitchFamily="50" charset="-128"/>
              </a:rPr>
              <a:t>】</a:t>
            </a:r>
            <a:endParaRPr lang="ja-JP" altLang="en-US" sz="1026"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0" y="19168"/>
            <a:ext cx="7074326" cy="400110"/>
          </a:xfrm>
          <a:prstGeom prst="rect">
            <a:avLst/>
          </a:prstGeom>
          <a:noFill/>
        </p:spPr>
        <p:txBody>
          <a:bodyPr wrap="square" rtlCol="0">
            <a:spAutoFit/>
          </a:bodyPr>
          <a:lstStyle/>
          <a:p>
            <a:r>
              <a:rPr lang="ja-JP" altLang="en-US" sz="2000" b="1" dirty="0" smtClean="0">
                <a:solidFill>
                  <a:srgbClr val="002060"/>
                </a:solidFill>
                <a:latin typeface="Meiryo UI" panose="020B0604030504040204" pitchFamily="50" charset="-128"/>
                <a:ea typeface="Meiryo UI" panose="020B0604030504040204" pitchFamily="50" charset="-128"/>
              </a:rPr>
              <a:t>１ー①　大阪</a:t>
            </a:r>
            <a:r>
              <a:rPr lang="ja-JP" altLang="en-US" sz="2000" b="1" dirty="0">
                <a:solidFill>
                  <a:srgbClr val="002060"/>
                </a:solidFill>
                <a:latin typeface="Meiryo UI" panose="020B0604030504040204" pitchFamily="50" charset="-128"/>
                <a:ea typeface="Meiryo UI" panose="020B0604030504040204" pitchFamily="50" charset="-128"/>
              </a:rPr>
              <a:t>の成長戦略　　　　　　　　　　　　　　　</a:t>
            </a:r>
          </a:p>
        </p:txBody>
      </p:sp>
      <p:cxnSp>
        <p:nvCxnSpPr>
          <p:cNvPr id="23" name="直線コネクタ 22"/>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8826033" y="-171400"/>
            <a:ext cx="498495" cy="60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4</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224683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826169072"/>
              </p:ext>
            </p:extLst>
          </p:nvPr>
        </p:nvGraphicFramePr>
        <p:xfrm>
          <a:off x="446573" y="939604"/>
          <a:ext cx="8205065" cy="5225700"/>
        </p:xfrm>
        <a:graphic>
          <a:graphicData uri="http://schemas.openxmlformats.org/drawingml/2006/table">
            <a:tbl>
              <a:tblPr firstRow="1" bandRow="1">
                <a:tableStyleId>{5C22544A-7EE6-4342-B048-85BDC9FD1C3A}</a:tableStyleId>
              </a:tblPr>
              <a:tblGrid>
                <a:gridCol w="558889">
                  <a:extLst>
                    <a:ext uri="{9D8B030D-6E8A-4147-A177-3AD203B41FA5}">
                      <a16:colId xmlns:a16="http://schemas.microsoft.com/office/drawing/2014/main" val="1134503772"/>
                    </a:ext>
                  </a:extLst>
                </a:gridCol>
                <a:gridCol w="3202582">
                  <a:extLst>
                    <a:ext uri="{9D8B030D-6E8A-4147-A177-3AD203B41FA5}">
                      <a16:colId xmlns:a16="http://schemas.microsoft.com/office/drawing/2014/main" val="2850519866"/>
                    </a:ext>
                  </a:extLst>
                </a:gridCol>
                <a:gridCol w="2197120">
                  <a:extLst>
                    <a:ext uri="{9D8B030D-6E8A-4147-A177-3AD203B41FA5}">
                      <a16:colId xmlns:a16="http://schemas.microsoft.com/office/drawing/2014/main" val="559669729"/>
                    </a:ext>
                  </a:extLst>
                </a:gridCol>
                <a:gridCol w="2246474">
                  <a:extLst>
                    <a:ext uri="{9D8B030D-6E8A-4147-A177-3AD203B41FA5}">
                      <a16:colId xmlns:a16="http://schemas.microsoft.com/office/drawing/2014/main" val="2784752084"/>
                    </a:ext>
                  </a:extLst>
                </a:gridCol>
              </a:tblGrid>
              <a:tr h="388295">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基本方針</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計画策定</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事業実施</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73563"/>
                  </a:ext>
                </a:extLst>
              </a:tr>
              <a:tr h="2429994">
                <a:tc>
                  <a:txBody>
                    <a:bodyPr/>
                    <a:lstStyle/>
                    <a:p>
                      <a:pPr algn="ctr"/>
                      <a:r>
                        <a:rPr kumimoji="1" lang="ja-JP" altLang="en-US" sz="1700" dirty="0" smtClean="0"/>
                        <a:t>府</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2407411">
                <a:tc>
                  <a:txBody>
                    <a:bodyPr/>
                    <a:lstStyle/>
                    <a:p>
                      <a:pPr algn="ctr"/>
                      <a:r>
                        <a:rPr kumimoji="1" lang="ja-JP" altLang="en-US" sz="1700" dirty="0" smtClean="0"/>
                        <a:t>市</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bl>
          </a:graphicData>
        </a:graphic>
      </p:graphicFrame>
      <p:sp>
        <p:nvSpPr>
          <p:cNvPr id="30" name="角丸四角形 29"/>
          <p:cNvSpPr/>
          <p:nvPr/>
        </p:nvSpPr>
        <p:spPr>
          <a:xfrm>
            <a:off x="6492056" y="4546705"/>
            <a:ext cx="2072991" cy="1468624"/>
          </a:xfrm>
          <a:prstGeom prst="roundRect">
            <a:avLst>
              <a:gd name="adj" fmla="val 761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30788" rIns="30788" rtlCol="0" anchor="ctr"/>
          <a:lstStyle/>
          <a:p>
            <a:r>
              <a:rPr lang="ja-JP" altLang="en-US" sz="1026" dirty="0">
                <a:solidFill>
                  <a:schemeClr val="tx1"/>
                </a:solidFill>
                <a:latin typeface="Meiryo UI" panose="020B0604030504040204" pitchFamily="50" charset="-128"/>
                <a:ea typeface="Meiryo UI" panose="020B0604030504040204" pitchFamily="50" charset="-128"/>
              </a:rPr>
              <a:t>○無料公衆無線</a:t>
            </a:r>
            <a:r>
              <a:rPr lang="en-US" altLang="ja-JP" sz="1026" dirty="0">
                <a:solidFill>
                  <a:schemeClr val="tx1"/>
                </a:solidFill>
                <a:latin typeface="Meiryo UI" panose="020B0604030504040204" pitchFamily="50" charset="-128"/>
                <a:ea typeface="Meiryo UI" panose="020B0604030504040204" pitchFamily="50" charset="-128"/>
              </a:rPr>
              <a:t>LAN</a:t>
            </a:r>
            <a:r>
              <a:rPr lang="ja-JP" altLang="en-US" sz="1026" dirty="0">
                <a:solidFill>
                  <a:schemeClr val="tx1"/>
                </a:solidFill>
                <a:latin typeface="Meiryo UI" panose="020B0604030504040204" pitchFamily="50" charset="-128"/>
                <a:ea typeface="Meiryo UI" panose="020B0604030504040204" pitchFamily="50" charset="-128"/>
              </a:rPr>
              <a:t>サービス</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○モバイル対応</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 （小児救急支援アプリ、保育施設</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　 の空き情報、ごみ分別アプリ）</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◎行政手続きのオンライン化</a:t>
            </a:r>
            <a:endParaRPr lang="en-US" altLang="ja-JP" sz="1026" strike="sngStrike" dirty="0">
              <a:solidFill>
                <a:srgbClr val="FF0000"/>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◎オープンデータの取組</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◎職員の働き方改革の取組</a:t>
            </a:r>
            <a:endParaRPr lang="en-US" altLang="ja-JP" sz="1026" dirty="0">
              <a:solidFill>
                <a:schemeClr val="tx1"/>
              </a:solidFill>
              <a:latin typeface="Meiryo UI" panose="020B0604030504040204" pitchFamily="50" charset="-128"/>
              <a:ea typeface="Meiryo UI" panose="020B0604030504040204" pitchFamily="50" charset="-128"/>
            </a:endParaRPr>
          </a:p>
        </p:txBody>
      </p:sp>
      <p:sp>
        <p:nvSpPr>
          <p:cNvPr id="31" name="角丸四角形 30"/>
          <p:cNvSpPr/>
          <p:nvPr/>
        </p:nvSpPr>
        <p:spPr>
          <a:xfrm>
            <a:off x="6516881" y="1414802"/>
            <a:ext cx="2048165" cy="1974191"/>
          </a:xfrm>
          <a:prstGeom prst="roundRect">
            <a:avLst>
              <a:gd name="adj" fmla="val 7116"/>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30788" rIns="30788" rtlCol="0" anchor="ctr"/>
          <a:lstStyle/>
          <a:p>
            <a:r>
              <a:rPr lang="ja-JP" altLang="en-US" sz="1026" dirty="0">
                <a:solidFill>
                  <a:schemeClr val="tx1"/>
                </a:solidFill>
                <a:latin typeface="Meiryo UI" panose="020B0604030504040204" pitchFamily="50" charset="-128"/>
                <a:ea typeface="Meiryo UI" panose="020B0604030504040204" pitchFamily="50" charset="-128"/>
              </a:rPr>
              <a:t>○スマートシティテーマの普及</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　 （モビリティ、ヘルスデータ等）</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○市町村の</a:t>
            </a:r>
            <a:r>
              <a:rPr lang="en-US" altLang="ja-JP" sz="1026" dirty="0">
                <a:solidFill>
                  <a:schemeClr val="tx1"/>
                </a:solidFill>
                <a:latin typeface="Meiryo UI" panose="020B0604030504040204" pitchFamily="50" charset="-128"/>
                <a:ea typeface="Meiryo UI" panose="020B0604030504040204" pitchFamily="50" charset="-128"/>
              </a:rPr>
              <a:t>ICT</a:t>
            </a:r>
            <a:r>
              <a:rPr lang="ja-JP" altLang="en-US" sz="1026" dirty="0">
                <a:solidFill>
                  <a:schemeClr val="tx1"/>
                </a:solidFill>
                <a:latin typeface="Meiryo UI" panose="020B0604030504040204" pitchFamily="50" charset="-128"/>
                <a:ea typeface="Meiryo UI" panose="020B0604030504040204" pitchFamily="50" charset="-128"/>
              </a:rPr>
              <a:t>化支援</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○スマートシティ戦略推進補助金</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a:t>
            </a:r>
            <a:r>
              <a:rPr lang="ja-JP" altLang="en-US" sz="941" dirty="0">
                <a:solidFill>
                  <a:schemeClr val="tx1"/>
                </a:solidFill>
                <a:latin typeface="Meiryo UI" panose="020B0604030504040204" pitchFamily="50" charset="-128"/>
                <a:ea typeface="Meiryo UI" panose="020B0604030504040204" pitchFamily="50" charset="-128"/>
              </a:rPr>
              <a:t>スマートシティパートナーズフォーラム</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○新型コロナ対応（</a:t>
            </a:r>
            <a:r>
              <a:rPr lang="en-US" altLang="ja-JP" sz="1026" dirty="0">
                <a:solidFill>
                  <a:schemeClr val="tx1"/>
                </a:solidFill>
                <a:latin typeface="Meiryo UI" panose="020B0604030504040204" pitchFamily="50" charset="-128"/>
                <a:ea typeface="Meiryo UI" panose="020B0604030504040204" pitchFamily="50" charset="-128"/>
              </a:rPr>
              <a:t>SWAT</a:t>
            </a:r>
            <a:r>
              <a:rPr lang="ja-JP" altLang="en-US" sz="1026" dirty="0">
                <a:solidFill>
                  <a:schemeClr val="tx1"/>
                </a:solidFill>
                <a:latin typeface="Meiryo UI" panose="020B0604030504040204" pitchFamily="50" charset="-128"/>
                <a:ea typeface="Meiryo UI" panose="020B0604030504040204" pitchFamily="50" charset="-128"/>
              </a:rPr>
              <a:t>チーム）</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◎行政手続きのオンライン化</a:t>
            </a:r>
          </a:p>
          <a:p>
            <a:r>
              <a:rPr lang="ja-JP" altLang="en-US" sz="1026" dirty="0">
                <a:solidFill>
                  <a:schemeClr val="tx1"/>
                </a:solidFill>
                <a:latin typeface="Meiryo UI" panose="020B0604030504040204" pitchFamily="50" charset="-128"/>
                <a:ea typeface="Meiryo UI" panose="020B0604030504040204" pitchFamily="50" charset="-128"/>
              </a:rPr>
              <a:t>◎オープンデータの取組</a:t>
            </a:r>
          </a:p>
          <a:p>
            <a:r>
              <a:rPr lang="ja-JP" altLang="en-US" sz="1026" dirty="0">
                <a:solidFill>
                  <a:schemeClr val="tx1"/>
                </a:solidFill>
                <a:latin typeface="Meiryo UI" panose="020B0604030504040204" pitchFamily="50" charset="-128"/>
                <a:ea typeface="Meiryo UI" panose="020B0604030504040204" pitchFamily="50" charset="-128"/>
              </a:rPr>
              <a:t>◎職員の働き方改革の取組</a:t>
            </a:r>
          </a:p>
        </p:txBody>
      </p:sp>
      <p:sp>
        <p:nvSpPr>
          <p:cNvPr id="32" name="角丸四角形 31"/>
          <p:cNvSpPr/>
          <p:nvPr/>
        </p:nvSpPr>
        <p:spPr>
          <a:xfrm>
            <a:off x="1194551" y="2070611"/>
            <a:ext cx="280519" cy="3222286"/>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lang="ja-JP" altLang="en-US" sz="1368" b="1" dirty="0">
                <a:solidFill>
                  <a:schemeClr val="bg1"/>
                </a:solidFill>
              </a:rPr>
              <a:t>大阪の成長戦略</a:t>
            </a:r>
          </a:p>
        </p:txBody>
      </p:sp>
      <p:sp>
        <p:nvSpPr>
          <p:cNvPr id="3" name="正方形/長方形 2"/>
          <p:cNvSpPr/>
          <p:nvPr/>
        </p:nvSpPr>
        <p:spPr>
          <a:xfrm>
            <a:off x="1615621" y="2659693"/>
            <a:ext cx="4440941" cy="2260174"/>
          </a:xfrm>
          <a:prstGeom prst="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67" name="角丸四角形 66"/>
          <p:cNvSpPr/>
          <p:nvPr/>
        </p:nvSpPr>
        <p:spPr>
          <a:xfrm>
            <a:off x="4434972" y="5136242"/>
            <a:ext cx="1892693" cy="806320"/>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30788" rIns="30788" rtlCol="0" anchor="ctr"/>
          <a:lstStyle/>
          <a:p>
            <a:pPr algn="ctr"/>
            <a:r>
              <a:rPr lang="ja-JP" altLang="en-US" sz="1197" spc="-128" dirty="0">
                <a:solidFill>
                  <a:schemeClr val="tx1"/>
                </a:solidFill>
                <a:latin typeface="Meiryo UI" panose="020B0604030504040204" pitchFamily="50" charset="-128"/>
                <a:ea typeface="Meiryo UI" panose="020B0604030504040204" pitchFamily="50" charset="-128"/>
              </a:rPr>
              <a:t>大阪市ＩＣＴ戦略</a:t>
            </a:r>
            <a:r>
              <a:rPr lang="ja-JP" altLang="en-US" sz="1026" dirty="0">
                <a:solidFill>
                  <a:schemeClr val="tx1"/>
                </a:solidFill>
                <a:latin typeface="Meiryo UI" panose="020B0604030504040204" pitchFamily="50" charset="-128"/>
                <a:ea typeface="Meiryo UI" panose="020B0604030504040204" pitchFamily="50" charset="-128"/>
              </a:rPr>
              <a:t>（市独自）</a:t>
            </a:r>
            <a:endParaRPr lang="en-US" altLang="ja-JP" sz="1026" dirty="0">
              <a:solidFill>
                <a:schemeClr val="tx1"/>
              </a:solidFill>
              <a:latin typeface="Meiryo UI" panose="020B0604030504040204" pitchFamily="50" charset="-128"/>
              <a:ea typeface="Meiryo UI" panose="020B0604030504040204" pitchFamily="50" charset="-128"/>
            </a:endParaRPr>
          </a:p>
          <a:p>
            <a:pPr algn="ctr"/>
            <a:r>
              <a:rPr lang="en-US" altLang="ja-JP" sz="1197" dirty="0" smtClean="0">
                <a:solidFill>
                  <a:schemeClr val="tx1"/>
                </a:solidFill>
                <a:latin typeface="Meiryo UI" panose="020B0604030504040204" pitchFamily="50" charset="-128"/>
                <a:ea typeface="Meiryo UI" panose="020B0604030504040204" pitchFamily="50" charset="-128"/>
              </a:rPr>
              <a:t>【2016(H28).3</a:t>
            </a:r>
            <a:r>
              <a:rPr lang="ja-JP" altLang="en-US" sz="1197" dirty="0" smtClean="0">
                <a:solidFill>
                  <a:schemeClr val="tx1"/>
                </a:solidFill>
                <a:latin typeface="Meiryo UI" panose="020B0604030504040204" pitchFamily="50" charset="-128"/>
                <a:ea typeface="Meiryo UI" panose="020B0604030504040204" pitchFamily="50" charset="-128"/>
              </a:rPr>
              <a:t>策定</a:t>
            </a:r>
            <a:r>
              <a:rPr lang="en-US" altLang="ja-JP" sz="1197" dirty="0">
                <a:solidFill>
                  <a:schemeClr val="tx1"/>
                </a:solidFill>
                <a:latin typeface="Meiryo UI" panose="020B0604030504040204" pitchFamily="50" charset="-128"/>
                <a:ea typeface="Meiryo UI" panose="020B0604030504040204" pitchFamily="50" charset="-128"/>
              </a:rPr>
              <a:t>】</a:t>
            </a:r>
          </a:p>
          <a:p>
            <a:pPr algn="ctr"/>
            <a:r>
              <a:rPr lang="ja-JP" altLang="en-US" sz="1197" dirty="0">
                <a:solidFill>
                  <a:schemeClr val="tx1"/>
                </a:solidFill>
                <a:latin typeface="Meiryo UI" panose="020B0604030504040204" pitchFamily="50" charset="-128"/>
                <a:ea typeface="Meiryo UI" panose="020B0604030504040204" pitchFamily="50" charset="-128"/>
              </a:rPr>
              <a:t>　→</a:t>
            </a:r>
            <a:r>
              <a:rPr lang="en-US" altLang="ja-JP" sz="1197" dirty="0">
                <a:solidFill>
                  <a:schemeClr val="tx1"/>
                </a:solidFill>
                <a:latin typeface="Meiryo UI" panose="020B0604030504040204" pitchFamily="50" charset="-128"/>
                <a:ea typeface="Meiryo UI" panose="020B0604030504040204" pitchFamily="50" charset="-128"/>
              </a:rPr>
              <a:t>H30</a:t>
            </a:r>
            <a:r>
              <a:rPr lang="ja-JP" altLang="en-US" sz="1197" dirty="0">
                <a:solidFill>
                  <a:schemeClr val="tx1"/>
                </a:solidFill>
                <a:latin typeface="Meiryo UI" panose="020B0604030504040204" pitchFamily="50" charset="-128"/>
                <a:ea typeface="Meiryo UI" panose="020B0604030504040204" pitchFamily="50" charset="-128"/>
              </a:rPr>
              <a:t>二次改訂</a:t>
            </a:r>
            <a:endParaRPr lang="en-US" altLang="ja-JP" sz="1197" dirty="0">
              <a:solidFill>
                <a:schemeClr val="tx1"/>
              </a:solidFill>
              <a:latin typeface="Meiryo UI" panose="020B0604030504040204" pitchFamily="50" charset="-128"/>
              <a:ea typeface="Meiryo UI" panose="020B0604030504040204" pitchFamily="50" charset="-128"/>
            </a:endParaRPr>
          </a:p>
          <a:p>
            <a:pPr algn="ctr"/>
            <a:r>
              <a:rPr lang="ja-JP" altLang="en-US" sz="1197" dirty="0">
                <a:solidFill>
                  <a:schemeClr val="tx1"/>
                </a:solidFill>
                <a:latin typeface="Meiryo UI" panose="020B0604030504040204" pitchFamily="50" charset="-128"/>
                <a:ea typeface="Meiryo UI" panose="020B0604030504040204" pitchFamily="50" charset="-128"/>
              </a:rPr>
              <a:t>（</a:t>
            </a:r>
            <a:r>
              <a:rPr lang="en-US" altLang="ja-JP" sz="1197" dirty="0">
                <a:solidFill>
                  <a:schemeClr val="tx1"/>
                </a:solidFill>
                <a:latin typeface="Meiryo UI" panose="020B0604030504040204" pitchFamily="50" charset="-128"/>
                <a:ea typeface="Meiryo UI" panose="020B0604030504040204" pitchFamily="50" charset="-128"/>
              </a:rPr>
              <a:t>ICT</a:t>
            </a:r>
            <a:r>
              <a:rPr lang="ja-JP" altLang="en-US" sz="1197" dirty="0">
                <a:solidFill>
                  <a:schemeClr val="tx1"/>
                </a:solidFill>
                <a:latin typeface="Meiryo UI" panose="020B0604030504040204" pitchFamily="50" charset="-128"/>
                <a:ea typeface="Meiryo UI" panose="020B0604030504040204" pitchFamily="50" charset="-128"/>
              </a:rPr>
              <a:t>戦略室）</a:t>
            </a:r>
          </a:p>
        </p:txBody>
      </p:sp>
      <p:sp>
        <p:nvSpPr>
          <p:cNvPr id="68" name="角丸四角形 67"/>
          <p:cNvSpPr/>
          <p:nvPr/>
        </p:nvSpPr>
        <p:spPr>
          <a:xfrm>
            <a:off x="1942708" y="5076976"/>
            <a:ext cx="2072988" cy="375354"/>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30788" rIns="30788" rtlCol="0" anchor="ctr"/>
          <a:lstStyle/>
          <a:p>
            <a:pPr algn="ctr"/>
            <a:r>
              <a:rPr lang="ja-JP" altLang="en-US" sz="1197" dirty="0">
                <a:solidFill>
                  <a:schemeClr val="tx1"/>
                </a:solidFill>
                <a:latin typeface="Meiryo UI" panose="020B0604030504040204" pitchFamily="50" charset="-128"/>
                <a:ea typeface="Meiryo UI" panose="020B0604030504040204" pitchFamily="50" charset="-128"/>
              </a:rPr>
              <a:t>大阪市ＩＣＴ戦略本部会議</a:t>
            </a:r>
            <a:endParaRPr lang="en-US" altLang="ja-JP" sz="1026" dirty="0">
              <a:solidFill>
                <a:schemeClr val="tx1"/>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1905470" y="5520170"/>
            <a:ext cx="2230280" cy="572412"/>
          </a:xfrm>
          <a:prstGeom prst="rect">
            <a:avLst/>
          </a:prstGeom>
          <a:solidFill>
            <a:schemeClr val="bg1"/>
          </a:solidFill>
          <a:ln w="63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26" dirty="0" smtClean="0">
                <a:solidFill>
                  <a:schemeClr val="tx1"/>
                </a:solidFill>
                <a:latin typeface="Meiryo UI" panose="020B0604030504040204" pitchFamily="50" charset="-128"/>
                <a:ea typeface="Meiryo UI" panose="020B0604030504040204" pitchFamily="50" charset="-128"/>
              </a:rPr>
              <a:t>○</a:t>
            </a:r>
            <a:r>
              <a:rPr lang="en-US" altLang="ja-JP" sz="1026" dirty="0" smtClean="0">
                <a:solidFill>
                  <a:schemeClr val="tx1"/>
                </a:solidFill>
                <a:latin typeface="Meiryo UI" panose="020B0604030504040204" pitchFamily="50" charset="-128"/>
                <a:ea typeface="Meiryo UI" panose="020B0604030504040204" pitchFamily="50" charset="-128"/>
              </a:rPr>
              <a:t>2016(H28)</a:t>
            </a:r>
            <a:r>
              <a:rPr lang="ja-JP" altLang="en-US" sz="1026" dirty="0" smtClean="0">
                <a:solidFill>
                  <a:schemeClr val="tx1"/>
                </a:solidFill>
                <a:latin typeface="Meiryo UI" panose="020B0604030504040204" pitchFamily="50" charset="-128"/>
                <a:ea typeface="Meiryo UI" panose="020B0604030504040204" pitchFamily="50" charset="-128"/>
              </a:rPr>
              <a:t>規程</a:t>
            </a:r>
            <a:r>
              <a:rPr lang="ja-JP" altLang="en-US" sz="1026" dirty="0">
                <a:solidFill>
                  <a:schemeClr val="tx1"/>
                </a:solidFill>
                <a:latin typeface="Meiryo UI" panose="020B0604030504040204" pitchFamily="50" charset="-128"/>
                <a:ea typeface="Meiryo UI" panose="020B0604030504040204" pitchFamily="50" charset="-128"/>
              </a:rPr>
              <a:t>設置</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○組織</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　市長、副市長、関係局長、関係区長</a:t>
            </a:r>
            <a:endParaRPr lang="en-US" altLang="ja-JP" sz="1026" dirty="0">
              <a:solidFill>
                <a:schemeClr val="tx1"/>
              </a:solidFill>
              <a:latin typeface="Meiryo UI" panose="020B0604030504040204" pitchFamily="50" charset="-128"/>
              <a:ea typeface="Meiryo UI" panose="020B0604030504040204" pitchFamily="50" charset="-128"/>
            </a:endParaRPr>
          </a:p>
        </p:txBody>
      </p:sp>
      <p:sp>
        <p:nvSpPr>
          <p:cNvPr id="70" name="角丸四角形 69"/>
          <p:cNvSpPr/>
          <p:nvPr/>
        </p:nvSpPr>
        <p:spPr>
          <a:xfrm>
            <a:off x="1942709" y="1348388"/>
            <a:ext cx="2149091" cy="44856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30788" rIns="30788" rtlCol="0" anchor="ctr"/>
          <a:lstStyle/>
          <a:p>
            <a:pPr algn="ctr"/>
            <a:r>
              <a:rPr lang="ja-JP" altLang="en-US" sz="1197" dirty="0">
                <a:solidFill>
                  <a:schemeClr val="tx1"/>
                </a:solidFill>
                <a:latin typeface="Meiryo UI" panose="020B0604030504040204" pitchFamily="50" charset="-128"/>
                <a:ea typeface="Meiryo UI" panose="020B0604030504040204" pitchFamily="50" charset="-128"/>
              </a:rPr>
              <a:t>大阪府スマートシティ</a:t>
            </a:r>
            <a:endParaRPr lang="en-US" altLang="ja-JP" sz="1197" dirty="0">
              <a:solidFill>
                <a:schemeClr val="tx1"/>
              </a:solidFill>
              <a:latin typeface="Meiryo UI" panose="020B0604030504040204" pitchFamily="50" charset="-128"/>
              <a:ea typeface="Meiryo UI" panose="020B0604030504040204" pitchFamily="50" charset="-128"/>
            </a:endParaRPr>
          </a:p>
          <a:p>
            <a:pPr algn="ctr"/>
            <a:r>
              <a:rPr lang="ja-JP" altLang="en-US" sz="1197" dirty="0">
                <a:solidFill>
                  <a:schemeClr val="tx1"/>
                </a:solidFill>
                <a:latin typeface="Meiryo UI" panose="020B0604030504040204" pitchFamily="50" charset="-128"/>
                <a:ea typeface="Meiryo UI" panose="020B0604030504040204" pitchFamily="50" charset="-128"/>
              </a:rPr>
              <a:t>推進本部会議</a:t>
            </a:r>
          </a:p>
        </p:txBody>
      </p:sp>
      <p:sp>
        <p:nvSpPr>
          <p:cNvPr id="71" name="正方形/長方形 70"/>
          <p:cNvSpPr/>
          <p:nvPr/>
        </p:nvSpPr>
        <p:spPr>
          <a:xfrm>
            <a:off x="1905470" y="1861074"/>
            <a:ext cx="2238154" cy="702514"/>
          </a:xfrm>
          <a:prstGeom prst="rect">
            <a:avLst/>
          </a:prstGeom>
          <a:solidFill>
            <a:schemeClr val="bg1"/>
          </a:solidFill>
          <a:ln w="63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26" dirty="0" smtClean="0">
                <a:solidFill>
                  <a:schemeClr val="tx1"/>
                </a:solidFill>
                <a:latin typeface="Meiryo UI" panose="020B0604030504040204" pitchFamily="50" charset="-128"/>
                <a:ea typeface="Meiryo UI" panose="020B0604030504040204" pitchFamily="50" charset="-128"/>
              </a:rPr>
              <a:t>○</a:t>
            </a:r>
            <a:r>
              <a:rPr lang="en-US" altLang="ja-JP" sz="1026" dirty="0" smtClean="0">
                <a:solidFill>
                  <a:schemeClr val="tx1"/>
                </a:solidFill>
                <a:latin typeface="Meiryo UI" panose="020B0604030504040204" pitchFamily="50" charset="-128"/>
                <a:ea typeface="Meiryo UI" panose="020B0604030504040204" pitchFamily="50" charset="-128"/>
              </a:rPr>
              <a:t>2020(R2)</a:t>
            </a:r>
            <a:r>
              <a:rPr lang="ja-JP" altLang="en-US" sz="1026" dirty="0" smtClean="0">
                <a:solidFill>
                  <a:schemeClr val="tx1"/>
                </a:solidFill>
                <a:latin typeface="Meiryo UI" panose="020B0604030504040204" pitchFamily="50" charset="-128"/>
                <a:ea typeface="Meiryo UI" panose="020B0604030504040204" pitchFamily="50" charset="-128"/>
              </a:rPr>
              <a:t>要綱</a:t>
            </a:r>
            <a:r>
              <a:rPr lang="ja-JP" altLang="en-US" sz="1026" dirty="0">
                <a:solidFill>
                  <a:schemeClr val="tx1"/>
                </a:solidFill>
                <a:latin typeface="Meiryo UI" panose="020B0604030504040204" pitchFamily="50" charset="-128"/>
                <a:ea typeface="Meiryo UI" panose="020B0604030504040204" pitchFamily="50" charset="-128"/>
              </a:rPr>
              <a:t>設置</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○組織</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　知事、副知事、教育長、危機管理監、</a:t>
            </a:r>
            <a:endParaRPr lang="en-US" altLang="ja-JP" sz="1026"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　各部長、警察本部総務部長</a:t>
            </a:r>
          </a:p>
        </p:txBody>
      </p:sp>
      <p:sp>
        <p:nvSpPr>
          <p:cNvPr id="29" name="正方形/長方形 28"/>
          <p:cNvSpPr/>
          <p:nvPr/>
        </p:nvSpPr>
        <p:spPr>
          <a:xfrm>
            <a:off x="3993996" y="2729867"/>
            <a:ext cx="2003436" cy="21169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34" name="角丸四角形 33"/>
          <p:cNvSpPr/>
          <p:nvPr/>
        </p:nvSpPr>
        <p:spPr>
          <a:xfrm>
            <a:off x="4073685" y="3153116"/>
            <a:ext cx="1842830" cy="847385"/>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lIns="30788" rIns="30788" rtlCol="0" anchor="ctr" anchorCtr="0"/>
          <a:lstStyle/>
          <a:p>
            <a:pPr algn="ctr"/>
            <a:r>
              <a:rPr lang="ja-JP" altLang="en-US" sz="1368" b="1" dirty="0">
                <a:solidFill>
                  <a:schemeClr val="bg1"/>
                </a:solidFill>
                <a:latin typeface="Meiryo UI" panose="020B0604030504040204" pitchFamily="50" charset="-128"/>
                <a:ea typeface="Meiryo UI" panose="020B0604030504040204" pitchFamily="50" charset="-128"/>
              </a:rPr>
              <a:t>大阪スマートシティ戦略</a:t>
            </a:r>
            <a:endParaRPr lang="en-US" altLang="ja-JP" sz="1368" b="1" dirty="0">
              <a:solidFill>
                <a:schemeClr val="bg1"/>
              </a:solidFill>
              <a:latin typeface="Meiryo UI" panose="020B0604030504040204" pitchFamily="50" charset="-128"/>
              <a:ea typeface="Meiryo UI" panose="020B0604030504040204" pitchFamily="50" charset="-128"/>
            </a:endParaRPr>
          </a:p>
          <a:p>
            <a:pPr algn="ctr"/>
            <a:r>
              <a:rPr lang="en-US" altLang="ja-JP" sz="1026" dirty="0" smtClean="0">
                <a:solidFill>
                  <a:schemeClr val="bg1"/>
                </a:solidFill>
                <a:latin typeface="Meiryo UI" panose="020B0604030504040204" pitchFamily="50" charset="-128"/>
                <a:ea typeface="Meiryo UI" panose="020B0604030504040204" pitchFamily="50" charset="-128"/>
              </a:rPr>
              <a:t>【2020(</a:t>
            </a:r>
            <a:r>
              <a:rPr lang="ja-JP" altLang="en-US" sz="1026" dirty="0" smtClean="0">
                <a:solidFill>
                  <a:schemeClr val="bg1"/>
                </a:solidFill>
                <a:latin typeface="Meiryo UI" panose="020B0604030504040204" pitchFamily="50" charset="-128"/>
                <a:ea typeface="Meiryo UI" panose="020B0604030504040204" pitchFamily="50" charset="-128"/>
              </a:rPr>
              <a:t>Ｒ</a:t>
            </a:r>
            <a:r>
              <a:rPr lang="en-US" altLang="ja-JP" sz="1026" dirty="0" smtClean="0">
                <a:solidFill>
                  <a:schemeClr val="bg1"/>
                </a:solidFill>
                <a:latin typeface="Meiryo UI" panose="020B0604030504040204" pitchFamily="50" charset="-128"/>
                <a:ea typeface="Meiryo UI" panose="020B0604030504040204" pitchFamily="50" charset="-128"/>
              </a:rPr>
              <a:t>2).3</a:t>
            </a:r>
            <a:r>
              <a:rPr lang="ja-JP" altLang="en-US" sz="1026" dirty="0" smtClean="0">
                <a:solidFill>
                  <a:schemeClr val="bg1"/>
                </a:solidFill>
                <a:latin typeface="Meiryo UI" panose="020B0604030504040204" pitchFamily="50" charset="-128"/>
                <a:ea typeface="Meiryo UI" panose="020B0604030504040204" pitchFamily="50" charset="-128"/>
              </a:rPr>
              <a:t>策定</a:t>
            </a:r>
            <a:r>
              <a:rPr lang="en-US" altLang="ja-JP" sz="1026" dirty="0">
                <a:solidFill>
                  <a:schemeClr val="bg1"/>
                </a:solidFill>
                <a:latin typeface="Meiryo UI" panose="020B0604030504040204" pitchFamily="50" charset="-128"/>
                <a:ea typeface="Meiryo UI" panose="020B0604030504040204" pitchFamily="50" charset="-128"/>
              </a:rPr>
              <a:t>】</a:t>
            </a:r>
            <a:endParaRPr lang="ja-JP" altLang="en-US" sz="1026" dirty="0">
              <a:solidFill>
                <a:schemeClr val="bg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4098511" y="2840008"/>
            <a:ext cx="1780766" cy="21937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30788" rIns="30788" rtlCol="0" anchor="ctr"/>
          <a:lstStyle/>
          <a:p>
            <a:pPr algn="ctr"/>
            <a:r>
              <a:rPr lang="ja-JP" altLang="en-US" sz="1026" dirty="0">
                <a:latin typeface="Meiryo UI" panose="020B0604030504040204" pitchFamily="50" charset="-128"/>
                <a:ea typeface="Meiryo UI" panose="020B0604030504040204" pitchFamily="50" charset="-128"/>
              </a:rPr>
              <a:t>大阪府・市共通の戦略</a:t>
            </a:r>
          </a:p>
        </p:txBody>
      </p:sp>
      <p:sp>
        <p:nvSpPr>
          <p:cNvPr id="36" name="正方形/長方形 35"/>
          <p:cNvSpPr/>
          <p:nvPr/>
        </p:nvSpPr>
        <p:spPr>
          <a:xfrm>
            <a:off x="4135749" y="4000501"/>
            <a:ext cx="1780765" cy="846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26"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・なぜスマートシティをめざすのか</a:t>
            </a:r>
            <a:endParaRPr lang="en-US" altLang="ja-JP" sz="1026"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026"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・どのように取り組むか</a:t>
            </a:r>
            <a:endParaRPr lang="en-US" altLang="ja-JP" sz="1026"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026"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・何に取り組むか</a:t>
            </a:r>
            <a:endParaRPr lang="en-US" altLang="ja-JP" sz="1026"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026"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・府域での展開イメージ</a:t>
            </a:r>
            <a:endParaRPr lang="en-US" altLang="ja-JP" sz="1026"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026"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・誰が取り組むか　　　など</a:t>
            </a:r>
          </a:p>
        </p:txBody>
      </p:sp>
      <p:sp>
        <p:nvSpPr>
          <p:cNvPr id="48" name="角丸四角形 47"/>
          <p:cNvSpPr/>
          <p:nvPr/>
        </p:nvSpPr>
        <p:spPr>
          <a:xfrm>
            <a:off x="1729093" y="2902073"/>
            <a:ext cx="692450" cy="1956573"/>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lIns="30788" rIns="30788" rtlCol="0" anchor="ctr"/>
          <a:lstStyle/>
          <a:p>
            <a:pPr algn="ctr"/>
            <a:r>
              <a:rPr lang="en-US" altLang="ja-JP" sz="1026" dirty="0">
                <a:solidFill>
                  <a:schemeClr val="bg1"/>
                </a:solidFill>
                <a:latin typeface="Meiryo UI" panose="020B0604030504040204" pitchFamily="50" charset="-128"/>
                <a:ea typeface="Meiryo UI" panose="020B0604030504040204" pitchFamily="50" charset="-128"/>
              </a:rPr>
              <a:t>【</a:t>
            </a:r>
            <a:r>
              <a:rPr lang="ja-JP" altLang="en-US" sz="1026" dirty="0">
                <a:solidFill>
                  <a:schemeClr val="bg1"/>
                </a:solidFill>
                <a:latin typeface="Meiryo UI" panose="020B0604030504040204" pitchFamily="50" charset="-128"/>
                <a:ea typeface="Meiryo UI" panose="020B0604030504040204" pitchFamily="50" charset="-128"/>
              </a:rPr>
              <a:t>Ｒ１設置（要綱設置）</a:t>
            </a:r>
            <a:r>
              <a:rPr lang="en-US" altLang="ja-JP" sz="1026" dirty="0">
                <a:solidFill>
                  <a:schemeClr val="bg1"/>
                </a:solidFill>
                <a:latin typeface="Meiryo UI" panose="020B0604030504040204" pitchFamily="50" charset="-128"/>
                <a:ea typeface="Meiryo UI" panose="020B0604030504040204" pitchFamily="50" charset="-128"/>
              </a:rPr>
              <a:t>】</a:t>
            </a:r>
          </a:p>
          <a:p>
            <a:pPr algn="ctr"/>
            <a:r>
              <a:rPr lang="ja-JP" altLang="en-US" sz="1368" b="1" dirty="0">
                <a:solidFill>
                  <a:schemeClr val="bg1"/>
                </a:solidFill>
                <a:latin typeface="Meiryo UI" panose="020B0604030504040204" pitchFamily="50" charset="-128"/>
                <a:ea typeface="Meiryo UI" panose="020B0604030504040204" pitchFamily="50" charset="-128"/>
              </a:rPr>
              <a:t>戦略会議</a:t>
            </a:r>
            <a:endParaRPr lang="en-US" altLang="ja-JP" sz="1368" b="1" dirty="0">
              <a:solidFill>
                <a:schemeClr val="bg1"/>
              </a:solidFill>
              <a:latin typeface="Meiryo UI" panose="020B0604030504040204" pitchFamily="50" charset="-128"/>
              <a:ea typeface="Meiryo UI" panose="020B0604030504040204" pitchFamily="50" charset="-128"/>
            </a:endParaRPr>
          </a:p>
          <a:p>
            <a:pPr algn="ctr"/>
            <a:r>
              <a:rPr lang="ja-JP" altLang="en-US" sz="1368" b="1" dirty="0">
                <a:solidFill>
                  <a:schemeClr val="bg1"/>
                </a:solidFill>
                <a:latin typeface="Meiryo UI" panose="020B0604030504040204" pitchFamily="50" charset="-128"/>
                <a:ea typeface="Meiryo UI" panose="020B0604030504040204" pitchFamily="50" charset="-128"/>
              </a:rPr>
              <a:t>大阪スマートシティ</a:t>
            </a:r>
            <a:endParaRPr lang="ja-JP" altLang="en-US" sz="1026" dirty="0">
              <a:solidFill>
                <a:schemeClr val="bg1"/>
              </a:solidFill>
              <a:latin typeface="Meiryo UI" panose="020B0604030504040204" pitchFamily="50" charset="-128"/>
              <a:ea typeface="Meiryo UI" panose="020B0604030504040204" pitchFamily="50" charset="-128"/>
            </a:endParaRPr>
          </a:p>
        </p:txBody>
      </p:sp>
      <p:grpSp>
        <p:nvGrpSpPr>
          <p:cNvPr id="49" name="グループ化 48"/>
          <p:cNvGrpSpPr/>
          <p:nvPr/>
        </p:nvGrpSpPr>
        <p:grpSpPr>
          <a:xfrm>
            <a:off x="2540213" y="3159536"/>
            <a:ext cx="1411219" cy="1222819"/>
            <a:chOff x="3326471" y="3590408"/>
            <a:chExt cx="1650097" cy="1429807"/>
          </a:xfrm>
        </p:grpSpPr>
        <p:grpSp>
          <p:nvGrpSpPr>
            <p:cNvPr id="50" name="グループ化 49"/>
            <p:cNvGrpSpPr/>
            <p:nvPr/>
          </p:nvGrpSpPr>
          <p:grpSpPr>
            <a:xfrm>
              <a:off x="3326471" y="3590408"/>
              <a:ext cx="1650097" cy="1429807"/>
              <a:chOff x="3743804" y="4443590"/>
              <a:chExt cx="2272425" cy="1106644"/>
            </a:xfrm>
          </p:grpSpPr>
          <p:sp>
            <p:nvSpPr>
              <p:cNvPr id="56" name="正方形/長方形 55"/>
              <p:cNvSpPr/>
              <p:nvPr/>
            </p:nvSpPr>
            <p:spPr>
              <a:xfrm>
                <a:off x="3743804" y="4443590"/>
                <a:ext cx="2244084" cy="458078"/>
              </a:xfrm>
              <a:prstGeom prst="rect">
                <a:avLst/>
              </a:prstGeom>
              <a:solidFill>
                <a:schemeClr val="bg1"/>
              </a:solidFill>
              <a:ln w="63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788" tIns="30788" rIns="30788" bIns="30788" rtlCol="0" anchor="ctr"/>
              <a:lstStyle/>
              <a:p>
                <a:pPr marL="246298"/>
                <a:r>
                  <a:rPr lang="ja-JP" altLang="en-US" sz="1026" dirty="0">
                    <a:solidFill>
                      <a:schemeClr val="tx1"/>
                    </a:solidFill>
                    <a:latin typeface="Meiryo UI" panose="020B0604030504040204" pitchFamily="50" charset="-128"/>
                    <a:ea typeface="Meiryo UI" panose="020B0604030504040204" pitchFamily="50" charset="-128"/>
                  </a:rPr>
                  <a:t>知事、副知事、</a:t>
                </a:r>
                <a:endParaRPr lang="en-US" altLang="ja-JP" sz="1026" dirty="0">
                  <a:solidFill>
                    <a:schemeClr val="tx1"/>
                  </a:solidFill>
                  <a:latin typeface="Meiryo UI" panose="020B0604030504040204" pitchFamily="50" charset="-128"/>
                  <a:ea typeface="Meiryo UI" panose="020B0604030504040204" pitchFamily="50" charset="-128"/>
                </a:endParaRPr>
              </a:p>
              <a:p>
                <a:pPr marL="246298"/>
                <a:r>
                  <a:rPr lang="ja-JP" altLang="en-US" sz="1026" dirty="0">
                    <a:solidFill>
                      <a:schemeClr val="tx1"/>
                    </a:solidFill>
                    <a:latin typeface="Meiryo UI" panose="020B0604030504040204" pitchFamily="50" charset="-128"/>
                    <a:ea typeface="Meiryo UI" panose="020B0604030504040204" pitchFamily="50" charset="-128"/>
                  </a:rPr>
                  <a:t>スマートシティ戦略部、</a:t>
                </a:r>
                <a:endParaRPr lang="en-US" altLang="ja-JP" sz="1026" dirty="0">
                  <a:solidFill>
                    <a:schemeClr val="tx1"/>
                  </a:solidFill>
                  <a:latin typeface="Meiryo UI" panose="020B0604030504040204" pitchFamily="50" charset="-128"/>
                  <a:ea typeface="Meiryo UI" panose="020B0604030504040204" pitchFamily="50" charset="-128"/>
                </a:endParaRPr>
              </a:p>
              <a:p>
                <a:pPr marL="246298"/>
                <a:r>
                  <a:rPr lang="ja-JP" altLang="en-US" sz="1026" dirty="0">
                    <a:solidFill>
                      <a:schemeClr val="tx1"/>
                    </a:solidFill>
                    <a:latin typeface="Meiryo UI" panose="020B0604030504040204" pitchFamily="50" charset="-128"/>
                    <a:ea typeface="Meiryo UI" panose="020B0604030504040204" pitchFamily="50" charset="-128"/>
                  </a:rPr>
                  <a:t>関係部局　</a:t>
                </a:r>
                <a:endParaRPr lang="en-US" altLang="ja-JP" sz="1026" dirty="0">
                  <a:solidFill>
                    <a:schemeClr val="tx1"/>
                  </a:solidFill>
                  <a:latin typeface="Meiryo UI" panose="020B0604030504040204" pitchFamily="50" charset="-128"/>
                  <a:ea typeface="Meiryo UI" panose="020B0604030504040204" pitchFamily="50" charset="-128"/>
                </a:endParaRPr>
              </a:p>
            </p:txBody>
          </p:sp>
          <p:sp>
            <p:nvSpPr>
              <p:cNvPr id="72" name="正方形/長方形 71"/>
              <p:cNvSpPr/>
              <p:nvPr/>
            </p:nvSpPr>
            <p:spPr>
              <a:xfrm>
                <a:off x="3744223" y="5089276"/>
                <a:ext cx="2272006" cy="460958"/>
              </a:xfrm>
              <a:prstGeom prst="rect">
                <a:avLst/>
              </a:prstGeom>
              <a:solidFill>
                <a:schemeClr val="bg1"/>
              </a:solidFill>
              <a:ln w="63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788" tIns="30788" rIns="30788" bIns="30788" rtlCol="0" anchor="ctr"/>
              <a:lstStyle/>
              <a:p>
                <a:pPr marL="246298"/>
                <a:r>
                  <a:rPr lang="ja-JP" altLang="en-US" sz="1026" dirty="0">
                    <a:solidFill>
                      <a:schemeClr val="tx1"/>
                    </a:solidFill>
                    <a:latin typeface="Meiryo UI" panose="020B0604030504040204" pitchFamily="50" charset="-128"/>
                    <a:ea typeface="Meiryo UI" panose="020B0604030504040204" pitchFamily="50" charset="-128"/>
                  </a:rPr>
                  <a:t>市長、副市長、</a:t>
                </a:r>
                <a:endParaRPr lang="en-US" altLang="ja-JP" sz="1026" dirty="0">
                  <a:solidFill>
                    <a:schemeClr val="tx1"/>
                  </a:solidFill>
                  <a:latin typeface="Meiryo UI" panose="020B0604030504040204" pitchFamily="50" charset="-128"/>
                  <a:ea typeface="Meiryo UI" panose="020B0604030504040204" pitchFamily="50" charset="-128"/>
                </a:endParaRPr>
              </a:p>
              <a:p>
                <a:pPr marL="246298"/>
                <a:r>
                  <a:rPr lang="ja-JP" altLang="en-US" sz="1026" dirty="0">
                    <a:solidFill>
                      <a:schemeClr val="tx1"/>
                    </a:solidFill>
                    <a:latin typeface="Meiryo UI" panose="020B0604030504040204" pitchFamily="50" charset="-128"/>
                    <a:ea typeface="Meiryo UI" panose="020B0604030504040204" pitchFamily="50" charset="-128"/>
                  </a:rPr>
                  <a:t>ＩＣＴ戦略室、</a:t>
                </a:r>
                <a:endParaRPr lang="en-US" altLang="ja-JP" sz="1026" dirty="0">
                  <a:solidFill>
                    <a:schemeClr val="tx1"/>
                  </a:solidFill>
                  <a:latin typeface="Meiryo UI" panose="020B0604030504040204" pitchFamily="50" charset="-128"/>
                  <a:ea typeface="Meiryo UI" panose="020B0604030504040204" pitchFamily="50" charset="-128"/>
                </a:endParaRPr>
              </a:p>
              <a:p>
                <a:pPr marL="246298"/>
                <a:r>
                  <a:rPr lang="ja-JP" altLang="en-US" sz="1026" dirty="0">
                    <a:solidFill>
                      <a:schemeClr val="tx1"/>
                    </a:solidFill>
                    <a:latin typeface="Meiryo UI" panose="020B0604030504040204" pitchFamily="50" charset="-128"/>
                    <a:ea typeface="Meiryo UI" panose="020B0604030504040204" pitchFamily="50" charset="-128"/>
                  </a:rPr>
                  <a:t>関係部局</a:t>
                </a:r>
                <a:endParaRPr lang="en-US" altLang="ja-JP" sz="1026" dirty="0">
                  <a:solidFill>
                    <a:schemeClr val="tx1"/>
                  </a:solidFill>
                  <a:latin typeface="Meiryo UI" panose="020B0604030504040204" pitchFamily="50" charset="-128"/>
                  <a:ea typeface="Meiryo UI" panose="020B0604030504040204" pitchFamily="50" charset="-128"/>
                </a:endParaRPr>
              </a:p>
            </p:txBody>
          </p:sp>
        </p:grpSp>
        <p:sp>
          <p:nvSpPr>
            <p:cNvPr id="51" name="正方形/長方形 50"/>
            <p:cNvSpPr/>
            <p:nvPr/>
          </p:nvSpPr>
          <p:spPr>
            <a:xfrm>
              <a:off x="3369963" y="3767887"/>
              <a:ext cx="238585" cy="27577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26" dirty="0">
                  <a:solidFill>
                    <a:schemeClr val="tx1"/>
                  </a:solidFill>
                  <a:latin typeface="Meiryo UI" panose="020B0604030504040204" pitchFamily="50" charset="-128"/>
                  <a:ea typeface="Meiryo UI" panose="020B0604030504040204" pitchFamily="50" charset="-128"/>
                </a:rPr>
                <a:t>府</a:t>
              </a:r>
            </a:p>
          </p:txBody>
        </p:sp>
        <p:sp>
          <p:nvSpPr>
            <p:cNvPr id="52" name="正方形/長方形 51"/>
            <p:cNvSpPr/>
            <p:nvPr/>
          </p:nvSpPr>
          <p:spPr>
            <a:xfrm>
              <a:off x="3382318" y="4572228"/>
              <a:ext cx="238585" cy="27577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26" dirty="0">
                  <a:solidFill>
                    <a:schemeClr val="tx1"/>
                  </a:solidFill>
                  <a:latin typeface="Meiryo UI" panose="020B0604030504040204" pitchFamily="50" charset="-128"/>
                  <a:ea typeface="Meiryo UI" panose="020B0604030504040204" pitchFamily="50" charset="-128"/>
                </a:rPr>
                <a:t>市</a:t>
              </a:r>
            </a:p>
          </p:txBody>
        </p:sp>
      </p:grpSp>
      <p:sp>
        <p:nvSpPr>
          <p:cNvPr id="26" name="角丸四角形 25"/>
          <p:cNvSpPr/>
          <p:nvPr/>
        </p:nvSpPr>
        <p:spPr>
          <a:xfrm>
            <a:off x="6454383" y="3482244"/>
            <a:ext cx="2150742" cy="973078"/>
          </a:xfrm>
          <a:prstGeom prst="roundRect">
            <a:avLst>
              <a:gd name="adj" fmla="val 4547"/>
            </a:avLst>
          </a:prstGeom>
          <a:solidFill>
            <a:schemeClr val="bg1">
              <a:lumMod val="85000"/>
            </a:schemeClr>
          </a:solidFill>
          <a:ln>
            <a:noFill/>
            <a:prstDash val="solid"/>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府市連携</a:t>
            </a:r>
            <a:r>
              <a:rPr lang="en-US" altLang="ja-JP" sz="1026" b="1" dirty="0">
                <a:latin typeface="Meiryo UI" panose="020B0604030504040204" pitchFamily="50" charset="-128"/>
                <a:ea typeface="Meiryo UI" panose="020B0604030504040204" pitchFamily="50" charset="-128"/>
              </a:rPr>
              <a:t>】</a:t>
            </a:r>
          </a:p>
        </p:txBody>
      </p:sp>
      <p:sp>
        <p:nvSpPr>
          <p:cNvPr id="27" name="角丸四角形 26"/>
          <p:cNvSpPr/>
          <p:nvPr/>
        </p:nvSpPr>
        <p:spPr>
          <a:xfrm>
            <a:off x="6516881" y="3746513"/>
            <a:ext cx="2033921" cy="570349"/>
          </a:xfrm>
          <a:prstGeom prst="roundRect">
            <a:avLst>
              <a:gd name="adj" fmla="val 3773"/>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1955" indent="-71955"/>
            <a:r>
              <a:rPr lang="ja-JP" altLang="en-US" sz="1026" dirty="0">
                <a:solidFill>
                  <a:schemeClr val="tx1"/>
                </a:solidFill>
                <a:latin typeface="Meiryo UI" panose="020B0604030504040204" pitchFamily="50" charset="-128"/>
                <a:ea typeface="Meiryo UI" panose="020B0604030504040204" pitchFamily="50" charset="-128"/>
              </a:rPr>
              <a:t>　大阪公立大学との連携</a:t>
            </a:r>
            <a:endParaRPr lang="en-US" altLang="ja-JP" sz="1026" dirty="0">
              <a:solidFill>
                <a:schemeClr val="tx1"/>
              </a:solidFill>
              <a:latin typeface="Meiryo UI" panose="020B0604030504040204" pitchFamily="50" charset="-128"/>
              <a:ea typeface="Meiryo UI" panose="020B0604030504040204" pitchFamily="50" charset="-128"/>
            </a:endParaRPr>
          </a:p>
          <a:p>
            <a:pPr marL="71955" indent="-71955"/>
            <a:r>
              <a:rPr lang="ja-JP" altLang="en-US" sz="1026" dirty="0">
                <a:solidFill>
                  <a:schemeClr val="tx1"/>
                </a:solidFill>
                <a:latin typeface="Meiryo UI" panose="020B0604030504040204" pitchFamily="50" charset="-128"/>
                <a:ea typeface="Meiryo UI" panose="020B0604030504040204" pitchFamily="50" charset="-128"/>
              </a:rPr>
              <a:t>　スーパーシティ構想の提案</a:t>
            </a:r>
            <a:endParaRPr lang="en-US" altLang="ja-JP" sz="1026" dirty="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658460" y="2622455"/>
            <a:ext cx="1041331" cy="312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府市連携</a:t>
            </a:r>
            <a:r>
              <a:rPr lang="en-US" altLang="ja-JP" sz="1026" b="1" dirty="0">
                <a:latin typeface="Meiryo UI" panose="020B0604030504040204" pitchFamily="50" charset="-128"/>
                <a:ea typeface="Meiryo UI" panose="020B0604030504040204" pitchFamily="50" charset="-128"/>
              </a:rPr>
              <a:t>】</a:t>
            </a:r>
          </a:p>
        </p:txBody>
      </p:sp>
      <p:sp>
        <p:nvSpPr>
          <p:cNvPr id="40" name="テキスト ボックス 39"/>
          <p:cNvSpPr txBox="1"/>
          <p:nvPr/>
        </p:nvSpPr>
        <p:spPr>
          <a:xfrm>
            <a:off x="14647" y="72899"/>
            <a:ext cx="7074326" cy="400110"/>
          </a:xfrm>
          <a:prstGeom prst="rect">
            <a:avLst/>
          </a:prstGeom>
          <a:noFill/>
        </p:spPr>
        <p:txBody>
          <a:bodyPr wrap="square" rtlCol="0">
            <a:spAutoFit/>
          </a:bodyPr>
          <a:lstStyle/>
          <a:p>
            <a:r>
              <a:rPr lang="ja-JP" altLang="en-US" sz="2000" b="1" dirty="0" smtClean="0">
                <a:solidFill>
                  <a:srgbClr val="002060"/>
                </a:solidFill>
                <a:latin typeface="Meiryo UI" panose="020B0604030504040204" pitchFamily="50" charset="-128"/>
                <a:ea typeface="Meiryo UI" panose="020B0604030504040204" pitchFamily="50" charset="-128"/>
              </a:rPr>
              <a:t>１－②　スマートシティ</a:t>
            </a:r>
            <a:r>
              <a:rPr lang="ja-JP" altLang="en-US" sz="2000" b="1" dirty="0">
                <a:solidFill>
                  <a:srgbClr val="002060"/>
                </a:solidFill>
                <a:latin typeface="Meiryo UI" panose="020B0604030504040204" pitchFamily="50" charset="-128"/>
                <a:ea typeface="Meiryo UI" panose="020B0604030504040204" pitchFamily="50" charset="-128"/>
              </a:rPr>
              <a:t>戦略　　　　　　　　　　　　　　　</a:t>
            </a:r>
          </a:p>
        </p:txBody>
      </p:sp>
      <p:cxnSp>
        <p:nvCxnSpPr>
          <p:cNvPr id="41" name="直線コネクタ 40"/>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8826033" y="6403032"/>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5</a:t>
            </a:r>
            <a:endParaRPr kumimoji="1" lang="ja-JP" altLang="en-US" sz="2000" b="1" dirty="0">
              <a:solidFill>
                <a:srgbClr val="002060"/>
              </a:solidFill>
              <a:latin typeface="+mn-ea"/>
            </a:endParaRPr>
          </a:p>
        </p:txBody>
      </p:sp>
      <p:sp>
        <p:nvSpPr>
          <p:cNvPr id="38" name="正方形/長方形 37"/>
          <p:cNvSpPr/>
          <p:nvPr/>
        </p:nvSpPr>
        <p:spPr>
          <a:xfrm>
            <a:off x="6344061" y="6201060"/>
            <a:ext cx="2207616" cy="252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855" dirty="0">
                <a:solidFill>
                  <a:schemeClr val="tx1"/>
                </a:solidFill>
                <a:latin typeface="Meiryo UI" panose="020B0604030504040204" pitchFamily="50" charset="-128"/>
                <a:ea typeface="Meiryo UI" panose="020B0604030504040204" pitchFamily="50" charset="-128"/>
              </a:rPr>
              <a:t>◎ 府市共通課題としてそれぞれにおいて実施</a:t>
            </a:r>
          </a:p>
        </p:txBody>
      </p:sp>
    </p:spTree>
    <p:extLst>
      <p:ext uri="{BB962C8B-B14F-4D97-AF65-F5344CB8AC3E}">
        <p14:creationId xmlns:p14="http://schemas.microsoft.com/office/powerpoint/2010/main" val="226390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353679232"/>
              </p:ext>
            </p:extLst>
          </p:nvPr>
        </p:nvGraphicFramePr>
        <p:xfrm>
          <a:off x="511513" y="894694"/>
          <a:ext cx="8063817" cy="5263357"/>
        </p:xfrm>
        <a:graphic>
          <a:graphicData uri="http://schemas.openxmlformats.org/drawingml/2006/table">
            <a:tbl>
              <a:tblPr firstRow="1" bandRow="1">
                <a:tableStyleId>{5C22544A-7EE6-4342-B048-85BDC9FD1C3A}</a:tableStyleId>
              </a:tblPr>
              <a:tblGrid>
                <a:gridCol w="525664">
                  <a:extLst>
                    <a:ext uri="{9D8B030D-6E8A-4147-A177-3AD203B41FA5}">
                      <a16:colId xmlns:a16="http://schemas.microsoft.com/office/drawing/2014/main" val="1134503772"/>
                    </a:ext>
                  </a:extLst>
                </a:gridCol>
                <a:gridCol w="1602161">
                  <a:extLst>
                    <a:ext uri="{9D8B030D-6E8A-4147-A177-3AD203B41FA5}">
                      <a16:colId xmlns:a16="http://schemas.microsoft.com/office/drawing/2014/main" val="2850519866"/>
                    </a:ext>
                  </a:extLst>
                </a:gridCol>
                <a:gridCol w="1671580">
                  <a:extLst>
                    <a:ext uri="{9D8B030D-6E8A-4147-A177-3AD203B41FA5}">
                      <a16:colId xmlns:a16="http://schemas.microsoft.com/office/drawing/2014/main" val="559669729"/>
                    </a:ext>
                  </a:extLst>
                </a:gridCol>
                <a:gridCol w="4264412">
                  <a:extLst>
                    <a:ext uri="{9D8B030D-6E8A-4147-A177-3AD203B41FA5}">
                      <a16:colId xmlns:a16="http://schemas.microsoft.com/office/drawing/2014/main" val="2784752084"/>
                    </a:ext>
                  </a:extLst>
                </a:gridCol>
              </a:tblGrid>
              <a:tr h="346879">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基本方針</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計画策定</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事業実施</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73563"/>
                  </a:ext>
                </a:extLst>
              </a:tr>
              <a:tr h="2458239">
                <a:tc>
                  <a:txBody>
                    <a:bodyPr/>
                    <a:lstStyle/>
                    <a:p>
                      <a:pPr algn="ctr"/>
                      <a:r>
                        <a:rPr kumimoji="1" lang="ja-JP" altLang="en-US" sz="1700" dirty="0" smtClean="0"/>
                        <a:t>府</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2458239">
                <a:tc>
                  <a:txBody>
                    <a:bodyPr/>
                    <a:lstStyle/>
                    <a:p>
                      <a:pPr algn="ctr"/>
                      <a:r>
                        <a:rPr kumimoji="1" lang="ja-JP" altLang="en-US" sz="1700" dirty="0" smtClean="0"/>
                        <a:t>市</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bl>
          </a:graphicData>
        </a:graphic>
      </p:graphicFrame>
      <p:sp>
        <p:nvSpPr>
          <p:cNvPr id="7" name="角丸四角形 6"/>
          <p:cNvSpPr/>
          <p:nvPr/>
        </p:nvSpPr>
        <p:spPr>
          <a:xfrm>
            <a:off x="4076311" y="2009643"/>
            <a:ext cx="4415066" cy="3336572"/>
          </a:xfrm>
          <a:prstGeom prst="roundRect">
            <a:avLst>
              <a:gd name="adj" fmla="val 2524"/>
            </a:avLst>
          </a:prstGeom>
          <a:solidFill>
            <a:schemeClr val="bg1">
              <a:lumMod val="85000"/>
            </a:schemeClr>
          </a:solidFill>
          <a:ln>
            <a:noFill/>
            <a:prstDash val="solid"/>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府市連携</a:t>
            </a:r>
            <a:r>
              <a:rPr lang="en-US" altLang="ja-JP" sz="1026" b="1" dirty="0">
                <a:latin typeface="Meiryo UI" panose="020B0604030504040204" pitchFamily="50" charset="-128"/>
                <a:ea typeface="Meiryo UI" panose="020B0604030504040204" pitchFamily="50" charset="-128"/>
              </a:rPr>
              <a:t>】</a:t>
            </a:r>
          </a:p>
        </p:txBody>
      </p:sp>
      <p:sp>
        <p:nvSpPr>
          <p:cNvPr id="17" name="角丸四角形 16"/>
          <p:cNvSpPr/>
          <p:nvPr/>
        </p:nvSpPr>
        <p:spPr>
          <a:xfrm>
            <a:off x="5916004" y="2195012"/>
            <a:ext cx="2498437" cy="1022864"/>
          </a:xfrm>
          <a:prstGeom prst="roundRect">
            <a:avLst>
              <a:gd name="adj" fmla="val 2925"/>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69240" indent="-69240"/>
            <a:r>
              <a:rPr lang="ja-JP" altLang="en-US" sz="1026" dirty="0">
                <a:solidFill>
                  <a:schemeClr val="tx1"/>
                </a:solidFill>
                <a:latin typeface="Meiryo UI" panose="020B0604030504040204" pitchFamily="50" charset="-128"/>
                <a:ea typeface="Meiryo UI" panose="020B0604030504040204" pitchFamily="50" charset="-128"/>
              </a:rPr>
              <a:t>〇</a:t>
            </a:r>
            <a:r>
              <a:rPr lang="ja-JP" altLang="en-US" sz="1026" dirty="0" smtClean="0">
                <a:solidFill>
                  <a:schemeClr val="tx1"/>
                </a:solidFill>
                <a:latin typeface="Meiryo UI" panose="020B0604030504040204" pitchFamily="50" charset="-128"/>
                <a:ea typeface="Meiryo UI" panose="020B0604030504040204" pitchFamily="50" charset="-128"/>
              </a:rPr>
              <a:t> </a:t>
            </a:r>
            <a:r>
              <a:rPr lang="ja-JP" altLang="en-US" sz="1026" dirty="0">
                <a:solidFill>
                  <a:schemeClr val="tx1"/>
                </a:solidFill>
                <a:latin typeface="Meiryo UI" panose="020B0604030504040204" pitchFamily="50" charset="-128"/>
                <a:ea typeface="Meiryo UI" panose="020B0604030504040204" pitchFamily="50" charset="-128"/>
              </a:rPr>
              <a:t>府市の中小企業支援センター</a:t>
            </a:r>
            <a:endParaRPr lang="en-US" altLang="ja-JP" sz="1026" dirty="0">
              <a:solidFill>
                <a:schemeClr val="tx1"/>
              </a:solidFill>
              <a:latin typeface="Meiryo UI" panose="020B0604030504040204" pitchFamily="50" charset="-128"/>
              <a:ea typeface="Meiryo UI" panose="020B0604030504040204" pitchFamily="50" charset="-128"/>
            </a:endParaRPr>
          </a:p>
          <a:p>
            <a:pPr marL="69240" indent="4073"/>
            <a:r>
              <a:rPr lang="ja-JP" altLang="en-US" sz="770" dirty="0">
                <a:solidFill>
                  <a:schemeClr val="tx1"/>
                </a:solidFill>
                <a:latin typeface="Meiryo UI" panose="020B0604030504040204" pitchFamily="50" charset="-128"/>
                <a:ea typeface="Meiryo UI" panose="020B0604030504040204" pitchFamily="50" charset="-128"/>
              </a:rPr>
              <a:t>（法に基づく指定）</a:t>
            </a:r>
            <a:endParaRPr lang="zh-TW" altLang="en-US" sz="770" dirty="0">
              <a:solidFill>
                <a:schemeClr val="tx1"/>
              </a:solidFill>
              <a:latin typeface="Meiryo UI" panose="020B0604030504040204" pitchFamily="50" charset="-128"/>
              <a:ea typeface="Meiryo UI" panose="020B0604030504040204" pitchFamily="50" charset="-128"/>
            </a:endParaRPr>
          </a:p>
          <a:p>
            <a:r>
              <a:rPr lang="ja-JP" altLang="en-US" sz="1026" dirty="0">
                <a:solidFill>
                  <a:schemeClr val="tx1"/>
                </a:solidFill>
                <a:latin typeface="Meiryo UI" panose="020B0604030504040204" pitchFamily="50" charset="-128"/>
                <a:ea typeface="Meiryo UI" panose="020B0604030504040204" pitchFamily="50" charset="-128"/>
              </a:rPr>
              <a:t>〇</a:t>
            </a:r>
            <a:r>
              <a:rPr lang="ja-JP" altLang="en-US" sz="1026" dirty="0" smtClean="0">
                <a:solidFill>
                  <a:schemeClr val="tx1"/>
                </a:solidFill>
                <a:latin typeface="Meiryo UI" panose="020B0604030504040204" pitchFamily="50" charset="-128"/>
                <a:ea typeface="Meiryo UI" panose="020B0604030504040204" pitchFamily="50" charset="-128"/>
              </a:rPr>
              <a:t> </a:t>
            </a:r>
            <a:r>
              <a:rPr lang="ja-JP" altLang="en-US" sz="1026" dirty="0">
                <a:solidFill>
                  <a:schemeClr val="tx1"/>
                </a:solidFill>
                <a:latin typeface="Meiryo UI" panose="020B0604030504040204" pitchFamily="50" charset="-128"/>
                <a:ea typeface="Meiryo UI" panose="020B0604030504040204" pitchFamily="50" charset="-128"/>
              </a:rPr>
              <a:t>中小企業の経営基盤の強化支援</a:t>
            </a:r>
            <a:endParaRPr lang="en-US" altLang="ja-JP" sz="1026" dirty="0">
              <a:solidFill>
                <a:schemeClr val="tx1"/>
              </a:solidFill>
              <a:latin typeface="Meiryo UI" panose="020B0604030504040204" pitchFamily="50" charset="-128"/>
              <a:ea typeface="Meiryo UI" panose="020B0604030504040204" pitchFamily="50" charset="-128"/>
            </a:endParaRPr>
          </a:p>
          <a:p>
            <a:pPr marL="73312"/>
            <a:r>
              <a:rPr lang="ja-JP" altLang="en-US" sz="898" dirty="0">
                <a:solidFill>
                  <a:schemeClr val="tx1"/>
                </a:solidFill>
                <a:latin typeface="Meiryo UI" panose="020B0604030504040204" pitchFamily="50" charset="-128"/>
                <a:ea typeface="Meiryo UI" panose="020B0604030504040204" pitchFamily="50" charset="-128"/>
              </a:rPr>
              <a:t>（</a:t>
            </a:r>
            <a:r>
              <a:rPr lang="en-US" altLang="ja-JP" sz="898" dirty="0">
                <a:solidFill>
                  <a:schemeClr val="tx1"/>
                </a:solidFill>
                <a:latin typeface="Meiryo UI" panose="020B0604030504040204" pitchFamily="50" charset="-128"/>
                <a:ea typeface="Meiryo UI" panose="020B0604030504040204" pitchFamily="50" charset="-128"/>
              </a:rPr>
              <a:t>3</a:t>
            </a:r>
            <a:r>
              <a:rPr lang="ja-JP" altLang="en-US" sz="898" dirty="0" err="1">
                <a:solidFill>
                  <a:schemeClr val="tx1"/>
                </a:solidFill>
                <a:latin typeface="Meiryo UI" panose="020B0604030504040204" pitchFamily="50" charset="-128"/>
                <a:ea typeface="Meiryo UI" panose="020B0604030504040204" pitchFamily="50" charset="-128"/>
              </a:rPr>
              <a:t>つの</a:t>
            </a:r>
            <a:r>
              <a:rPr lang="ja-JP" altLang="en-US" sz="898" dirty="0">
                <a:solidFill>
                  <a:schemeClr val="tx1"/>
                </a:solidFill>
                <a:latin typeface="Meiryo UI" panose="020B0604030504040204" pitchFamily="50" charset="-128"/>
                <a:ea typeface="Meiryo UI" panose="020B0604030504040204" pitchFamily="50" charset="-128"/>
              </a:rPr>
              <a:t>重点支援機能）</a:t>
            </a:r>
            <a:endParaRPr lang="en-US" altLang="ja-JP" sz="898" dirty="0">
              <a:solidFill>
                <a:schemeClr val="tx1"/>
              </a:solidFill>
              <a:latin typeface="Meiryo UI" panose="020B0604030504040204" pitchFamily="50" charset="-128"/>
              <a:ea typeface="Meiryo UI" panose="020B0604030504040204" pitchFamily="50" charset="-128"/>
            </a:endParaRPr>
          </a:p>
          <a:p>
            <a:r>
              <a:rPr lang="ja-JP" altLang="en-US" sz="898" dirty="0">
                <a:solidFill>
                  <a:schemeClr val="tx1"/>
                </a:solidFill>
                <a:latin typeface="Meiryo UI" panose="020B0604030504040204" pitchFamily="50" charset="-128"/>
                <a:ea typeface="Meiryo UI" panose="020B0604030504040204" pitchFamily="50" charset="-128"/>
              </a:rPr>
              <a:t>　　 創業・ベンチャー支援</a:t>
            </a:r>
            <a:endParaRPr lang="en-US" altLang="ja-JP" sz="898" dirty="0">
              <a:solidFill>
                <a:schemeClr val="tx1"/>
              </a:solidFill>
              <a:latin typeface="Meiryo UI" panose="020B0604030504040204" pitchFamily="50" charset="-128"/>
              <a:ea typeface="Meiryo UI" panose="020B0604030504040204" pitchFamily="50" charset="-128"/>
            </a:endParaRPr>
          </a:p>
          <a:p>
            <a:r>
              <a:rPr lang="ja-JP" altLang="en-US" sz="898" dirty="0">
                <a:solidFill>
                  <a:schemeClr val="tx1"/>
                </a:solidFill>
                <a:latin typeface="Meiryo UI" panose="020B0604030504040204" pitchFamily="50" charset="-128"/>
                <a:ea typeface="Meiryo UI" panose="020B0604030504040204" pitchFamily="50" charset="-128"/>
              </a:rPr>
              <a:t>　 　事業承継支援</a:t>
            </a:r>
            <a:endParaRPr lang="en-US" altLang="ja-JP" sz="898" dirty="0">
              <a:solidFill>
                <a:schemeClr val="tx1"/>
              </a:solidFill>
              <a:latin typeface="Meiryo UI" panose="020B0604030504040204" pitchFamily="50" charset="-128"/>
              <a:ea typeface="Meiryo UI" panose="020B0604030504040204" pitchFamily="50" charset="-128"/>
            </a:endParaRPr>
          </a:p>
          <a:p>
            <a:r>
              <a:rPr lang="ja-JP" altLang="en-US" sz="898" dirty="0">
                <a:solidFill>
                  <a:schemeClr val="tx1"/>
                </a:solidFill>
                <a:latin typeface="Meiryo UI" panose="020B0604030504040204" pitchFamily="50" charset="-128"/>
                <a:ea typeface="Meiryo UI" panose="020B0604030504040204" pitchFamily="50" charset="-128"/>
              </a:rPr>
              <a:t>　　 国際ビジネス支援</a:t>
            </a:r>
            <a:endParaRPr lang="zh-TW" altLang="en-US" sz="898" dirty="0">
              <a:solidFill>
                <a:schemeClr val="tx1"/>
              </a:solidFill>
              <a:latin typeface="Meiryo UI" panose="020B0604030504040204" pitchFamily="50" charset="-128"/>
              <a:ea typeface="Meiryo UI" panose="020B0604030504040204" pitchFamily="50" charset="-128"/>
            </a:endParaRPr>
          </a:p>
        </p:txBody>
      </p:sp>
      <p:sp>
        <p:nvSpPr>
          <p:cNvPr id="16" name="角丸四角形 15"/>
          <p:cNvSpPr/>
          <p:nvPr/>
        </p:nvSpPr>
        <p:spPr>
          <a:xfrm>
            <a:off x="1415761" y="2008694"/>
            <a:ext cx="458021" cy="3337521"/>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lang="ja-JP" altLang="en-US" sz="1368" b="1" dirty="0">
                <a:solidFill>
                  <a:schemeClr val="bg1"/>
                </a:solidFill>
                <a:latin typeface="Meiryo UI" panose="020B0604030504040204" pitchFamily="50" charset="-128"/>
                <a:ea typeface="Meiryo UI" panose="020B0604030504040204" pitchFamily="50" charset="-128"/>
              </a:rPr>
              <a:t>大阪の成長戦略</a:t>
            </a:r>
          </a:p>
        </p:txBody>
      </p:sp>
      <p:sp>
        <p:nvSpPr>
          <p:cNvPr id="26" name="右矢印 25"/>
          <p:cNvSpPr/>
          <p:nvPr/>
        </p:nvSpPr>
        <p:spPr>
          <a:xfrm>
            <a:off x="1951133" y="3370075"/>
            <a:ext cx="2114153" cy="65588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29" name="角丸四角形 28"/>
          <p:cNvSpPr/>
          <p:nvPr/>
        </p:nvSpPr>
        <p:spPr>
          <a:xfrm>
            <a:off x="5582265" y="1347546"/>
            <a:ext cx="2885314" cy="564156"/>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ja-JP" altLang="en-US" sz="941" dirty="0" smtClean="0">
                <a:latin typeface="Meiryo UI" panose="020B0604030504040204" pitchFamily="50" charset="-128"/>
                <a:ea typeface="Meiryo UI" panose="020B0604030504040204" pitchFamily="50" charset="-128"/>
              </a:rPr>
              <a:t>〇 ものづくり</a:t>
            </a:r>
            <a:r>
              <a:rPr lang="ja-JP" altLang="en-US" sz="941" dirty="0">
                <a:latin typeface="Meiryo UI" panose="020B0604030504040204" pitchFamily="50" charset="-128"/>
                <a:ea typeface="Meiryo UI" panose="020B0604030504040204" pitchFamily="50" charset="-128"/>
              </a:rPr>
              <a:t>中小企業等への支援</a:t>
            </a:r>
            <a:endParaRPr lang="en-US" altLang="ja-JP" sz="941" dirty="0">
              <a:latin typeface="Meiryo UI" panose="020B0604030504040204" pitchFamily="50" charset="-128"/>
              <a:ea typeface="Meiryo UI" panose="020B0604030504040204" pitchFamily="50" charset="-128"/>
            </a:endParaRPr>
          </a:p>
          <a:p>
            <a:pPr marL="153413"/>
            <a:r>
              <a:rPr lang="ja-JP" altLang="en-US" sz="770" dirty="0">
                <a:latin typeface="Meiryo UI" panose="020B0604030504040204" pitchFamily="50" charset="-128"/>
                <a:ea typeface="Meiryo UI" panose="020B0604030504040204" pitchFamily="50" charset="-128"/>
              </a:rPr>
              <a:t>拠点（東大阪）での技術開発や販路開拓</a:t>
            </a:r>
            <a:r>
              <a:rPr lang="ja-JP" altLang="en-US" sz="770" dirty="0" smtClean="0">
                <a:latin typeface="Meiryo UI" panose="020B0604030504040204" pitchFamily="50" charset="-128"/>
                <a:ea typeface="Meiryo UI" panose="020B0604030504040204" pitchFamily="50" charset="-128"/>
              </a:rPr>
              <a:t>支援　　　　　　　　など</a:t>
            </a:r>
            <a:endParaRPr lang="en-US" altLang="ja-JP" sz="898" dirty="0">
              <a:latin typeface="Meiryo UI" panose="020B0604030504040204" pitchFamily="50" charset="-128"/>
              <a:ea typeface="Meiryo UI" panose="020B0604030504040204" pitchFamily="50" charset="-128"/>
            </a:endParaRPr>
          </a:p>
        </p:txBody>
      </p:sp>
      <p:sp>
        <p:nvSpPr>
          <p:cNvPr id="37" name="角丸四角形 36"/>
          <p:cNvSpPr/>
          <p:nvPr/>
        </p:nvSpPr>
        <p:spPr>
          <a:xfrm>
            <a:off x="5914270" y="3322179"/>
            <a:ext cx="2500170" cy="605183"/>
          </a:xfrm>
          <a:prstGeom prst="roundRect">
            <a:avLst>
              <a:gd name="adj" fmla="val 2925"/>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ja-JP" altLang="en-US" sz="1026" dirty="0">
                <a:latin typeface="Meiryo UI" panose="020B0604030504040204" pitchFamily="50" charset="-128"/>
                <a:ea typeface="Meiryo UI" panose="020B0604030504040204" pitchFamily="50" charset="-128"/>
              </a:rPr>
              <a:t>〇</a:t>
            </a:r>
            <a:r>
              <a:rPr lang="ja-JP" altLang="en-US" sz="1026" dirty="0" smtClean="0">
                <a:latin typeface="Meiryo UI" panose="020B0604030504040204" pitchFamily="50" charset="-128"/>
                <a:ea typeface="Meiryo UI" panose="020B0604030504040204" pitchFamily="50" charset="-128"/>
              </a:rPr>
              <a:t> </a:t>
            </a:r>
            <a:r>
              <a:rPr lang="ja-JP" altLang="en-US" sz="1026" dirty="0">
                <a:latin typeface="Meiryo UI" panose="020B0604030504040204" pitchFamily="50" charset="-128"/>
                <a:ea typeface="Meiryo UI" panose="020B0604030504040204" pitchFamily="50" charset="-128"/>
              </a:rPr>
              <a:t>技術相談や試験</a:t>
            </a:r>
            <a:r>
              <a:rPr lang="ja-JP" altLang="en-US" sz="1026" dirty="0" smtClean="0">
                <a:latin typeface="Meiryo UI" panose="020B0604030504040204" pitchFamily="50" charset="-128"/>
                <a:ea typeface="Meiryo UI" panose="020B0604030504040204" pitchFamily="50" charset="-128"/>
              </a:rPr>
              <a:t>分析</a:t>
            </a:r>
            <a:endParaRPr lang="ja-JP" altLang="en-US" sz="1026" dirty="0">
              <a:latin typeface="Meiryo UI" panose="020B0604030504040204" pitchFamily="50" charset="-128"/>
              <a:ea typeface="Meiryo UI" panose="020B0604030504040204" pitchFamily="50" charset="-128"/>
            </a:endParaRPr>
          </a:p>
          <a:p>
            <a:r>
              <a:rPr lang="ja-JP" altLang="en-US" sz="1026" dirty="0">
                <a:latin typeface="Meiryo UI" panose="020B0604030504040204" pitchFamily="50" charset="-128"/>
                <a:ea typeface="Meiryo UI" panose="020B0604030504040204" pitchFamily="50" charset="-128"/>
              </a:rPr>
              <a:t>〇</a:t>
            </a:r>
            <a:r>
              <a:rPr lang="ja-JP" altLang="en-US" sz="1026" dirty="0" smtClean="0">
                <a:latin typeface="Meiryo UI" panose="020B0604030504040204" pitchFamily="50" charset="-128"/>
                <a:ea typeface="Meiryo UI" panose="020B0604030504040204" pitchFamily="50" charset="-128"/>
              </a:rPr>
              <a:t> </a:t>
            </a:r>
            <a:r>
              <a:rPr lang="ja-JP" altLang="en-US" sz="1026" dirty="0">
                <a:latin typeface="Meiryo UI" panose="020B0604030504040204" pitchFamily="50" charset="-128"/>
                <a:ea typeface="Meiryo UI" panose="020B0604030504040204" pitchFamily="50" charset="-128"/>
              </a:rPr>
              <a:t>設備・機器等の利用機会提供</a:t>
            </a:r>
          </a:p>
          <a:p>
            <a:r>
              <a:rPr lang="ja-JP" altLang="en-US" sz="1026" dirty="0">
                <a:latin typeface="Meiryo UI" panose="020B0604030504040204" pitchFamily="50" charset="-128"/>
                <a:ea typeface="Meiryo UI" panose="020B0604030504040204" pitchFamily="50" charset="-128"/>
              </a:rPr>
              <a:t>〇</a:t>
            </a:r>
            <a:r>
              <a:rPr lang="ja-JP" altLang="en-US" sz="1026" dirty="0" smtClean="0">
                <a:latin typeface="Meiryo UI" panose="020B0604030504040204" pitchFamily="50" charset="-128"/>
                <a:ea typeface="Meiryo UI" panose="020B0604030504040204" pitchFamily="50" charset="-128"/>
              </a:rPr>
              <a:t> </a:t>
            </a:r>
            <a:r>
              <a:rPr lang="ja-JP" altLang="en-US" sz="1026" dirty="0">
                <a:latin typeface="Meiryo UI" panose="020B0604030504040204" pitchFamily="50" charset="-128"/>
                <a:ea typeface="Meiryo UI" panose="020B0604030504040204" pitchFamily="50" charset="-128"/>
              </a:rPr>
              <a:t>研究の受託　</a:t>
            </a:r>
          </a:p>
        </p:txBody>
      </p:sp>
      <p:sp>
        <p:nvSpPr>
          <p:cNvPr id="41" name="角丸四角形 40"/>
          <p:cNvSpPr/>
          <p:nvPr/>
        </p:nvSpPr>
        <p:spPr>
          <a:xfrm>
            <a:off x="5914269" y="3970405"/>
            <a:ext cx="2505737" cy="421409"/>
          </a:xfrm>
          <a:prstGeom prst="roundRect">
            <a:avLst>
              <a:gd name="adj" fmla="val 2925"/>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ja-JP" altLang="en-US" sz="1026" dirty="0">
                <a:latin typeface="Meiryo UI" panose="020B0604030504040204" pitchFamily="50" charset="-128"/>
                <a:ea typeface="Meiryo UI" panose="020B0604030504040204" pitchFamily="50" charset="-128"/>
              </a:rPr>
              <a:t>〇</a:t>
            </a:r>
            <a:r>
              <a:rPr lang="ja-JP" altLang="en-US" sz="1026" dirty="0" smtClean="0">
                <a:latin typeface="Meiryo UI" panose="020B0604030504040204" pitchFamily="50" charset="-128"/>
                <a:ea typeface="Meiryo UI" panose="020B0604030504040204" pitchFamily="50" charset="-128"/>
              </a:rPr>
              <a:t> </a:t>
            </a:r>
            <a:r>
              <a:rPr lang="ja-JP" altLang="en-US" sz="1026" dirty="0">
                <a:latin typeface="Meiryo UI" panose="020B0604030504040204" pitchFamily="50" charset="-128"/>
                <a:ea typeface="Meiryo UI" panose="020B0604030504040204" pitchFamily="50" charset="-128"/>
              </a:rPr>
              <a:t>資金融資保証</a:t>
            </a:r>
          </a:p>
          <a:p>
            <a:r>
              <a:rPr lang="ja-JP" altLang="en-US" sz="1026" dirty="0" smtClean="0">
                <a:latin typeface="Meiryo UI" panose="020B0604030504040204" pitchFamily="50" charset="-128"/>
                <a:ea typeface="Meiryo UI" panose="020B0604030504040204" pitchFamily="50" charset="-128"/>
              </a:rPr>
              <a:t>〇 </a:t>
            </a:r>
            <a:r>
              <a:rPr lang="ja-JP" altLang="en-US" sz="1026" dirty="0">
                <a:latin typeface="Meiryo UI" panose="020B0604030504040204" pitchFamily="50" charset="-128"/>
                <a:ea typeface="Meiryo UI" panose="020B0604030504040204" pitchFamily="50" charset="-128"/>
              </a:rPr>
              <a:t>創業、経営支援</a:t>
            </a:r>
          </a:p>
        </p:txBody>
      </p:sp>
      <p:sp>
        <p:nvSpPr>
          <p:cNvPr id="38" name="角丸四角形 37"/>
          <p:cNvSpPr/>
          <p:nvPr/>
        </p:nvSpPr>
        <p:spPr>
          <a:xfrm>
            <a:off x="5494756" y="3401018"/>
            <a:ext cx="214110" cy="469322"/>
          </a:xfrm>
          <a:prstGeom prst="roundRect">
            <a:avLst>
              <a:gd name="adj" fmla="val 2925"/>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eaVert" lIns="30788" tIns="30788" rIns="30788" bIns="30788" rtlCol="0" anchor="ctr" anchorCtr="1"/>
          <a:lstStyle/>
          <a:p>
            <a:r>
              <a:rPr lang="ja-JP" altLang="en-US" sz="1026" b="1" dirty="0">
                <a:solidFill>
                  <a:schemeClr val="tx1"/>
                </a:solidFill>
                <a:latin typeface="Meiryo UI" panose="020B0604030504040204" pitchFamily="50" charset="-128"/>
                <a:ea typeface="Meiryo UI" panose="020B0604030504040204" pitchFamily="50" charset="-128"/>
              </a:rPr>
              <a:t>技術研</a:t>
            </a:r>
            <a:endParaRPr lang="zh-TW" altLang="en-US" sz="1026" dirty="0">
              <a:solidFill>
                <a:schemeClr val="tx1"/>
              </a:solidFill>
              <a:latin typeface="Meiryo UI" panose="020B0604030504040204" pitchFamily="50" charset="-128"/>
              <a:ea typeface="Meiryo UI" panose="020B0604030504040204" pitchFamily="50" charset="-128"/>
            </a:endParaRPr>
          </a:p>
        </p:txBody>
      </p:sp>
      <p:sp>
        <p:nvSpPr>
          <p:cNvPr id="3" name="二等辺三角形 2"/>
          <p:cNvSpPr/>
          <p:nvPr/>
        </p:nvSpPr>
        <p:spPr>
          <a:xfrm rot="5400000">
            <a:off x="5507201" y="2693643"/>
            <a:ext cx="585975" cy="10455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43" name="二等辺三角形 42"/>
          <p:cNvSpPr/>
          <p:nvPr/>
        </p:nvSpPr>
        <p:spPr>
          <a:xfrm rot="5400000">
            <a:off x="5559561" y="3577656"/>
            <a:ext cx="495611" cy="902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44" name="二等辺三角形 43"/>
          <p:cNvSpPr/>
          <p:nvPr/>
        </p:nvSpPr>
        <p:spPr>
          <a:xfrm rot="5400000">
            <a:off x="5619511" y="4156044"/>
            <a:ext cx="446072" cy="8333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36" name="角丸四角形 35"/>
          <p:cNvSpPr/>
          <p:nvPr/>
        </p:nvSpPr>
        <p:spPr>
          <a:xfrm>
            <a:off x="5479486" y="2311940"/>
            <a:ext cx="215023" cy="834069"/>
          </a:xfrm>
          <a:prstGeom prst="roundRect">
            <a:avLst>
              <a:gd name="adj" fmla="val 2925"/>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eaVert" lIns="30788" tIns="30788" rIns="30788" bIns="30788" rtlCol="0" anchor="ctr" anchorCtr="1"/>
          <a:lstStyle/>
          <a:p>
            <a:r>
              <a:rPr lang="ja-JP" altLang="en-US" sz="1026" b="1" dirty="0">
                <a:latin typeface="Meiryo UI" panose="020B0604030504040204" pitchFamily="50" charset="-128"/>
                <a:ea typeface="Meiryo UI" panose="020B0604030504040204" pitchFamily="50" charset="-128"/>
              </a:rPr>
              <a:t>大阪産業局</a:t>
            </a:r>
            <a:endParaRPr lang="zh-TW" altLang="en-US" sz="1026" dirty="0">
              <a:latin typeface="Meiryo UI" panose="020B0604030504040204" pitchFamily="50" charset="-128"/>
              <a:ea typeface="Meiryo UI" panose="020B0604030504040204" pitchFamily="50" charset="-128"/>
            </a:endParaRPr>
          </a:p>
        </p:txBody>
      </p:sp>
      <p:sp>
        <p:nvSpPr>
          <p:cNvPr id="42" name="角丸四角形 41"/>
          <p:cNvSpPr/>
          <p:nvPr/>
        </p:nvSpPr>
        <p:spPr>
          <a:xfrm>
            <a:off x="5446187" y="3985795"/>
            <a:ext cx="324638" cy="394833"/>
          </a:xfrm>
          <a:prstGeom prst="roundRect">
            <a:avLst>
              <a:gd name="adj" fmla="val 2925"/>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eaVert" lIns="30788" tIns="30788" rIns="30788" bIns="30788" rtlCol="0" anchor="ctr" anchorCtr="1"/>
          <a:lstStyle/>
          <a:p>
            <a:r>
              <a:rPr lang="ja-JP" altLang="en-US" sz="855" b="1" dirty="0">
                <a:latin typeface="Meiryo UI" panose="020B0604030504040204" pitchFamily="50" charset="-128"/>
                <a:ea typeface="Meiryo UI" panose="020B0604030504040204" pitchFamily="50" charset="-128"/>
              </a:rPr>
              <a:t>信用保証協会</a:t>
            </a:r>
            <a:endParaRPr lang="zh-TW" altLang="en-US" sz="855" dirty="0">
              <a:latin typeface="Meiryo UI" panose="020B0604030504040204" pitchFamily="50" charset="-128"/>
              <a:ea typeface="Meiryo UI" panose="020B0604030504040204" pitchFamily="50" charset="-128"/>
            </a:endParaRPr>
          </a:p>
        </p:txBody>
      </p:sp>
      <p:sp>
        <p:nvSpPr>
          <p:cNvPr id="47" name="右矢印 46"/>
          <p:cNvSpPr/>
          <p:nvPr/>
        </p:nvSpPr>
        <p:spPr>
          <a:xfrm>
            <a:off x="5277286" y="2601036"/>
            <a:ext cx="202200" cy="309931"/>
          </a:xfrm>
          <a:prstGeom prst="rightArrow">
            <a:avLst>
              <a:gd name="adj1" fmla="val 50000"/>
              <a:gd name="adj2" fmla="val 4448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48" name="右矢印 47"/>
          <p:cNvSpPr/>
          <p:nvPr/>
        </p:nvSpPr>
        <p:spPr>
          <a:xfrm>
            <a:off x="5282008" y="3453869"/>
            <a:ext cx="190698" cy="332911"/>
          </a:xfrm>
          <a:prstGeom prst="rightArrow">
            <a:avLst>
              <a:gd name="adj1" fmla="val 50000"/>
              <a:gd name="adj2" fmla="val 4448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59" name="右矢印 58"/>
          <p:cNvSpPr/>
          <p:nvPr/>
        </p:nvSpPr>
        <p:spPr>
          <a:xfrm>
            <a:off x="5267416" y="4066107"/>
            <a:ext cx="175326" cy="253766"/>
          </a:xfrm>
          <a:prstGeom prst="rightArrow">
            <a:avLst>
              <a:gd name="adj1" fmla="val 50000"/>
              <a:gd name="adj2" fmla="val 4448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4213629" y="2290579"/>
            <a:ext cx="984426" cy="2243296"/>
            <a:chOff x="5202574" y="2570367"/>
            <a:chExt cx="1151061" cy="2623021"/>
          </a:xfrm>
        </p:grpSpPr>
        <p:sp>
          <p:nvSpPr>
            <p:cNvPr id="49" name="角丸四角形 48"/>
            <p:cNvSpPr/>
            <p:nvPr/>
          </p:nvSpPr>
          <p:spPr>
            <a:xfrm>
              <a:off x="5202574" y="2570367"/>
              <a:ext cx="1151061" cy="2623021"/>
            </a:xfrm>
            <a:prstGeom prst="roundRect">
              <a:avLst>
                <a:gd name="adj" fmla="val 2967"/>
              </a:avLst>
            </a:prstGeom>
            <a:solidFill>
              <a:schemeClr val="lt1">
                <a:alpha val="0"/>
              </a:schemeClr>
            </a:solid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lIns="30788" tIns="30788" rIns="30788" bIns="30788" rtlCol="0" anchor="t" anchorCtr="0"/>
            <a:lstStyle/>
            <a:p>
              <a:r>
                <a:rPr lang="ja-JP" altLang="en-US" sz="770" dirty="0">
                  <a:latin typeface="Meiryo UI" panose="020B0604030504040204" pitchFamily="50" charset="-128"/>
                  <a:ea typeface="Meiryo UI" panose="020B0604030504040204" pitchFamily="50" charset="-128"/>
                </a:rPr>
                <a:t>（府市の関与）</a:t>
              </a:r>
              <a:endParaRPr lang="en-US" altLang="ja-JP" sz="770" dirty="0">
                <a:latin typeface="Meiryo UI" panose="020B0604030504040204" pitchFamily="50" charset="-128"/>
                <a:ea typeface="Meiryo UI" panose="020B0604030504040204" pitchFamily="50" charset="-128"/>
              </a:endParaRPr>
            </a:p>
          </p:txBody>
        </p:sp>
        <p:sp>
          <p:nvSpPr>
            <p:cNvPr id="45" name="角丸四角形 44"/>
            <p:cNvSpPr/>
            <p:nvPr/>
          </p:nvSpPr>
          <p:spPr>
            <a:xfrm>
              <a:off x="5369073" y="2842872"/>
              <a:ext cx="888508" cy="648794"/>
            </a:xfrm>
            <a:prstGeom prst="roundRect">
              <a:avLst>
                <a:gd name="adj" fmla="val 29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t" anchorCtr="0"/>
            <a:lstStyle/>
            <a:p>
              <a:r>
                <a:rPr lang="ja-JP" altLang="en-US" sz="770" dirty="0">
                  <a:latin typeface="Meiryo UI" panose="020B0604030504040204" pitchFamily="50" charset="-128"/>
                  <a:ea typeface="Meiryo UI" panose="020B0604030504040204" pitchFamily="50" charset="-128"/>
                </a:rPr>
                <a:t>・</a:t>
              </a:r>
              <a:r>
                <a:rPr lang="ja-JP" altLang="en-US" sz="770" dirty="0" smtClean="0">
                  <a:latin typeface="Meiryo UI" panose="020B0604030504040204" pitchFamily="50" charset="-128"/>
                  <a:ea typeface="Meiryo UI" panose="020B0604030504040204" pitchFamily="50" charset="-128"/>
                </a:rPr>
                <a:t>出捐</a:t>
              </a:r>
              <a:endParaRPr lang="en-US" altLang="ja-JP" sz="770" dirty="0" smtClean="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a:t>
              </a:r>
              <a:r>
                <a:rPr lang="ja-JP" altLang="en-US" sz="770" dirty="0">
                  <a:solidFill>
                    <a:schemeClr val="tx1"/>
                  </a:solidFill>
                  <a:latin typeface="Meiryo UI" panose="020B0604030504040204" pitchFamily="50" charset="-128"/>
                  <a:ea typeface="Meiryo UI" panose="020B0604030504040204" pitchFamily="50" charset="-128"/>
                </a:rPr>
                <a:t>団体監理</a:t>
              </a:r>
              <a:endParaRPr lang="en-US" altLang="ja-JP" sz="770" dirty="0">
                <a:solidFill>
                  <a:schemeClr val="tx1"/>
                </a:solidFill>
                <a:latin typeface="Meiryo UI" panose="020B0604030504040204" pitchFamily="50" charset="-128"/>
                <a:ea typeface="Meiryo UI" panose="020B0604030504040204" pitchFamily="50" charset="-128"/>
              </a:endParaRPr>
            </a:p>
            <a:p>
              <a:r>
                <a:rPr lang="ja-JP" altLang="en-US" sz="770" dirty="0" smtClean="0">
                  <a:latin typeface="Meiryo UI" panose="020B0604030504040204" pitchFamily="50" charset="-128"/>
                  <a:ea typeface="Meiryo UI" panose="020B0604030504040204" pitchFamily="50" charset="-128"/>
                </a:rPr>
                <a:t>・</a:t>
              </a:r>
              <a:r>
                <a:rPr lang="ja-JP" altLang="en-US" sz="770" dirty="0">
                  <a:latin typeface="Meiryo UI" panose="020B0604030504040204" pitchFamily="50" charset="-128"/>
                  <a:ea typeface="Meiryo UI" panose="020B0604030504040204" pitchFamily="50" charset="-128"/>
                </a:rPr>
                <a:t>職員派遣</a:t>
              </a:r>
              <a:endParaRPr lang="en-US" altLang="ja-JP" sz="770" dirty="0">
                <a:latin typeface="Meiryo UI" panose="020B0604030504040204" pitchFamily="50" charset="-128"/>
                <a:ea typeface="Meiryo UI" panose="020B0604030504040204" pitchFamily="50" charset="-128"/>
              </a:endParaRPr>
            </a:p>
            <a:p>
              <a:r>
                <a:rPr lang="ja-JP" altLang="en-US" sz="770" dirty="0" smtClean="0">
                  <a:solidFill>
                    <a:schemeClr val="tx1"/>
                  </a:solidFill>
                  <a:latin typeface="Meiryo UI" panose="020B0604030504040204" pitchFamily="50" charset="-128"/>
                  <a:ea typeface="Meiryo UI" panose="020B0604030504040204" pitchFamily="50" charset="-128"/>
                </a:rPr>
                <a:t>・</a:t>
              </a:r>
              <a:r>
                <a:rPr lang="ja-JP" altLang="en-US" sz="770" dirty="0">
                  <a:solidFill>
                    <a:schemeClr val="tx1"/>
                  </a:solidFill>
                  <a:latin typeface="Meiryo UI" panose="020B0604030504040204" pitchFamily="50" charset="-128"/>
                  <a:ea typeface="Meiryo UI" panose="020B0604030504040204" pitchFamily="50" charset="-128"/>
                </a:rPr>
                <a:t>指定管理</a:t>
              </a:r>
              <a:r>
                <a:rPr lang="en-US" altLang="ja-JP" sz="770" dirty="0">
                  <a:solidFill>
                    <a:schemeClr val="tx1"/>
                  </a:solidFill>
                  <a:latin typeface="Meiryo UI" panose="020B0604030504040204" pitchFamily="50" charset="-128"/>
                  <a:ea typeface="Meiryo UI" panose="020B0604030504040204" pitchFamily="50" charset="-128"/>
                </a:rPr>
                <a:t>(</a:t>
              </a:r>
              <a:r>
                <a:rPr lang="ja-JP" altLang="en-US" sz="770" dirty="0">
                  <a:solidFill>
                    <a:schemeClr val="tx1"/>
                  </a:solidFill>
                  <a:latin typeface="Meiryo UI" panose="020B0604030504040204" pitchFamily="50" charset="-128"/>
                  <a:ea typeface="Meiryo UI" panose="020B0604030504040204" pitchFamily="50" charset="-128"/>
                </a:rPr>
                <a:t>市</a:t>
              </a:r>
              <a:r>
                <a:rPr lang="en-US" altLang="ja-JP" sz="770" dirty="0">
                  <a:solidFill>
                    <a:schemeClr val="tx1"/>
                  </a:solidFill>
                  <a:latin typeface="Meiryo UI" panose="020B0604030504040204" pitchFamily="50" charset="-128"/>
                  <a:ea typeface="Meiryo UI" panose="020B0604030504040204" pitchFamily="50" charset="-128"/>
                </a:rPr>
                <a:t>)</a:t>
              </a:r>
            </a:p>
            <a:p>
              <a:endParaRPr lang="en-US" altLang="ja-JP" sz="770" dirty="0">
                <a:latin typeface="Meiryo UI" panose="020B0604030504040204" pitchFamily="50" charset="-128"/>
                <a:ea typeface="Meiryo UI" panose="020B0604030504040204" pitchFamily="50" charset="-128"/>
              </a:endParaRPr>
            </a:p>
          </p:txBody>
        </p:sp>
        <p:sp>
          <p:nvSpPr>
            <p:cNvPr id="46" name="角丸四角形 45"/>
            <p:cNvSpPr/>
            <p:nvPr/>
          </p:nvSpPr>
          <p:spPr>
            <a:xfrm>
              <a:off x="5361970" y="3868772"/>
              <a:ext cx="914176" cy="481691"/>
            </a:xfrm>
            <a:prstGeom prst="roundRect">
              <a:avLst>
                <a:gd name="adj" fmla="val 29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t" anchorCtr="0"/>
            <a:lstStyle/>
            <a:p>
              <a:r>
                <a:rPr lang="ja-JP" altLang="en-US" sz="770" dirty="0">
                  <a:latin typeface="Meiryo UI" panose="020B0604030504040204" pitchFamily="50" charset="-128"/>
                  <a:ea typeface="Meiryo UI" panose="020B0604030504040204" pitchFamily="50" charset="-128"/>
                </a:rPr>
                <a:t>・設立団体</a:t>
              </a:r>
              <a:endParaRPr lang="en-US" altLang="ja-JP" sz="770" dirty="0">
                <a:latin typeface="Meiryo UI" panose="020B0604030504040204" pitchFamily="50" charset="-128"/>
                <a:ea typeface="Meiryo UI" panose="020B0604030504040204" pitchFamily="50" charset="-128"/>
              </a:endParaRPr>
            </a:p>
            <a:p>
              <a:r>
                <a:rPr lang="ja-JP" altLang="en-US" sz="770" dirty="0">
                  <a:latin typeface="Meiryo UI" panose="020B0604030504040204" pitchFamily="50" charset="-128"/>
                  <a:ea typeface="Meiryo UI" panose="020B0604030504040204" pitchFamily="50" charset="-128"/>
                </a:rPr>
                <a:t>・中期</a:t>
              </a:r>
              <a:r>
                <a:rPr lang="ja-JP" altLang="en-US" sz="770" dirty="0">
                  <a:solidFill>
                    <a:schemeClr val="tx1"/>
                  </a:solidFill>
                  <a:latin typeface="Meiryo UI" panose="020B0604030504040204" pitchFamily="50" charset="-128"/>
                  <a:ea typeface="Meiryo UI" panose="020B0604030504040204" pitchFamily="50" charset="-128"/>
                </a:rPr>
                <a:t>目標指示</a:t>
              </a:r>
              <a:endParaRPr lang="en-US" altLang="ja-JP" sz="770" dirty="0">
                <a:solidFill>
                  <a:schemeClr val="tx1"/>
                </a:solidFill>
                <a:latin typeface="Meiryo UI" panose="020B0604030504040204" pitchFamily="50" charset="-128"/>
                <a:ea typeface="Meiryo UI" panose="020B0604030504040204" pitchFamily="50" charset="-128"/>
              </a:endParaRPr>
            </a:p>
            <a:p>
              <a:r>
                <a:rPr lang="ja-JP" altLang="en-US" sz="770" dirty="0">
                  <a:solidFill>
                    <a:schemeClr val="tx1"/>
                  </a:solidFill>
                  <a:latin typeface="Meiryo UI" panose="020B0604030504040204" pitchFamily="50" charset="-128"/>
                  <a:ea typeface="Meiryo UI" panose="020B0604030504040204" pitchFamily="50" charset="-128"/>
                </a:rPr>
                <a:t>・中期計画認可</a:t>
              </a:r>
              <a:endParaRPr lang="en-US" altLang="ja-JP" sz="770" dirty="0">
                <a:solidFill>
                  <a:schemeClr val="tx1"/>
                </a:solidFill>
                <a:latin typeface="Meiryo UI" panose="020B0604030504040204" pitchFamily="50" charset="-128"/>
                <a:ea typeface="Meiryo UI" panose="020B0604030504040204" pitchFamily="50" charset="-128"/>
              </a:endParaRPr>
            </a:p>
          </p:txBody>
        </p:sp>
        <p:sp>
          <p:nvSpPr>
            <p:cNvPr id="58" name="角丸四角形 57"/>
            <p:cNvSpPr/>
            <p:nvPr/>
          </p:nvSpPr>
          <p:spPr>
            <a:xfrm>
              <a:off x="5369073" y="4530544"/>
              <a:ext cx="892213" cy="491144"/>
            </a:xfrm>
            <a:prstGeom prst="roundRect">
              <a:avLst>
                <a:gd name="adj" fmla="val 29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t" anchorCtr="0"/>
            <a:lstStyle/>
            <a:p>
              <a:r>
                <a:rPr lang="ja-JP" altLang="en-US" sz="770" dirty="0">
                  <a:latin typeface="Meiryo UI" panose="020B0604030504040204" pitchFamily="50" charset="-128"/>
                  <a:ea typeface="Meiryo UI" panose="020B0604030504040204" pitchFamily="50" charset="-128"/>
                </a:rPr>
                <a:t>・</a:t>
              </a:r>
              <a:r>
                <a:rPr lang="ja-JP" altLang="en-US" sz="770" dirty="0" smtClean="0">
                  <a:latin typeface="Meiryo UI" panose="020B0604030504040204" pitchFamily="50" charset="-128"/>
                  <a:ea typeface="Meiryo UI" panose="020B0604030504040204" pitchFamily="50" charset="-128"/>
                </a:rPr>
                <a:t>出捐</a:t>
              </a:r>
              <a:endParaRPr lang="en-US" altLang="ja-JP" sz="770" dirty="0" smtClean="0">
                <a:latin typeface="Meiryo UI" panose="020B0604030504040204" pitchFamily="50" charset="-128"/>
                <a:ea typeface="Meiryo UI" panose="020B0604030504040204" pitchFamily="50" charset="-128"/>
              </a:endParaRPr>
            </a:p>
            <a:p>
              <a:r>
                <a:rPr lang="ja-JP" altLang="en-US" sz="770" dirty="0" smtClean="0">
                  <a:solidFill>
                    <a:schemeClr val="tx1"/>
                  </a:solidFill>
                  <a:latin typeface="Meiryo UI" panose="020B0604030504040204" pitchFamily="50" charset="-128"/>
                  <a:ea typeface="Meiryo UI" panose="020B0604030504040204" pitchFamily="50" charset="-128"/>
                </a:rPr>
                <a:t>・</a:t>
              </a:r>
              <a:r>
                <a:rPr lang="ja-JP" altLang="en-US" sz="770" dirty="0">
                  <a:solidFill>
                    <a:schemeClr val="tx1"/>
                  </a:solidFill>
                  <a:latin typeface="Meiryo UI" panose="020B0604030504040204" pitchFamily="50" charset="-128"/>
                  <a:ea typeface="Meiryo UI" panose="020B0604030504040204" pitchFamily="50" charset="-128"/>
                </a:rPr>
                <a:t>団体監理</a:t>
              </a:r>
              <a:r>
                <a:rPr lang="en-US" altLang="ja-JP" sz="770" dirty="0">
                  <a:solidFill>
                    <a:schemeClr val="tx1"/>
                  </a:solidFill>
                  <a:latin typeface="Meiryo UI" panose="020B0604030504040204" pitchFamily="50" charset="-128"/>
                  <a:ea typeface="Meiryo UI" panose="020B0604030504040204" pitchFamily="50" charset="-128"/>
                </a:rPr>
                <a:t>(</a:t>
              </a:r>
              <a:r>
                <a:rPr lang="ja-JP" altLang="en-US" sz="770" dirty="0">
                  <a:solidFill>
                    <a:schemeClr val="tx1"/>
                  </a:solidFill>
                  <a:latin typeface="Meiryo UI" panose="020B0604030504040204" pitchFamily="50" charset="-128"/>
                  <a:ea typeface="Meiryo UI" panose="020B0604030504040204" pitchFamily="50" charset="-128"/>
                </a:rPr>
                <a:t>府</a:t>
              </a:r>
              <a:r>
                <a:rPr lang="en-US" altLang="ja-JP" sz="770" dirty="0" smtClean="0">
                  <a:solidFill>
                    <a:schemeClr val="tx1"/>
                  </a:solidFill>
                  <a:latin typeface="Meiryo UI" panose="020B0604030504040204" pitchFamily="50" charset="-128"/>
                  <a:ea typeface="Meiryo UI" panose="020B0604030504040204" pitchFamily="50" charset="-128"/>
                </a:rPr>
                <a:t>)</a:t>
              </a:r>
            </a:p>
            <a:p>
              <a:r>
                <a:rPr lang="ja-JP" altLang="en-US" sz="770" dirty="0" smtClean="0">
                  <a:latin typeface="Meiryo UI" panose="020B0604030504040204" pitchFamily="50" charset="-128"/>
                  <a:ea typeface="Meiryo UI" panose="020B0604030504040204" pitchFamily="50" charset="-128"/>
                </a:rPr>
                <a:t>・</a:t>
              </a:r>
              <a:r>
                <a:rPr lang="ja-JP" altLang="en-US" sz="770" dirty="0">
                  <a:latin typeface="Meiryo UI" panose="020B0604030504040204" pitchFamily="50" charset="-128"/>
                  <a:ea typeface="Meiryo UI" panose="020B0604030504040204" pitchFamily="50" charset="-128"/>
                </a:rPr>
                <a:t>職員</a:t>
              </a:r>
              <a:r>
                <a:rPr lang="ja-JP" altLang="en-US" sz="770" dirty="0">
                  <a:solidFill>
                    <a:schemeClr val="tx1"/>
                  </a:solidFill>
                  <a:latin typeface="Meiryo UI" panose="020B0604030504040204" pitchFamily="50" charset="-128"/>
                  <a:ea typeface="Meiryo UI" panose="020B0604030504040204" pitchFamily="50" charset="-128"/>
                </a:rPr>
                <a:t>派遣</a:t>
              </a:r>
              <a:r>
                <a:rPr lang="en-US" altLang="ja-JP" sz="770" dirty="0">
                  <a:solidFill>
                    <a:schemeClr val="tx1"/>
                  </a:solidFill>
                  <a:latin typeface="Meiryo UI" panose="020B0604030504040204" pitchFamily="50" charset="-128"/>
                  <a:ea typeface="Meiryo UI" panose="020B0604030504040204" pitchFamily="50" charset="-128"/>
                </a:rPr>
                <a:t>(</a:t>
              </a:r>
              <a:r>
                <a:rPr lang="ja-JP" altLang="en-US" sz="770" dirty="0">
                  <a:solidFill>
                    <a:schemeClr val="tx1"/>
                  </a:solidFill>
                  <a:latin typeface="Meiryo UI" panose="020B0604030504040204" pitchFamily="50" charset="-128"/>
                  <a:ea typeface="Meiryo UI" panose="020B0604030504040204" pitchFamily="50" charset="-128"/>
                </a:rPr>
                <a:t>府</a:t>
              </a:r>
              <a:r>
                <a:rPr lang="en-US" altLang="ja-JP" sz="770" dirty="0">
                  <a:solidFill>
                    <a:schemeClr val="tx1"/>
                  </a:solidFill>
                  <a:latin typeface="Meiryo UI" panose="020B0604030504040204" pitchFamily="50" charset="-128"/>
                  <a:ea typeface="Meiryo UI" panose="020B0604030504040204" pitchFamily="50" charset="-128"/>
                </a:rPr>
                <a:t>)</a:t>
              </a:r>
              <a:endParaRPr lang="ja-JP" altLang="en-US" sz="684" b="1" dirty="0">
                <a:solidFill>
                  <a:schemeClr val="tx1"/>
                </a:solidFill>
                <a:latin typeface="Meiryo UI" panose="020B0604030504040204" pitchFamily="50" charset="-128"/>
                <a:ea typeface="Meiryo UI" panose="020B0604030504040204" pitchFamily="50" charset="-128"/>
              </a:endParaRPr>
            </a:p>
            <a:p>
              <a:endParaRPr lang="ja-JP" altLang="en-US" sz="770" b="1" dirty="0">
                <a:solidFill>
                  <a:schemeClr val="tx1"/>
                </a:solidFill>
                <a:latin typeface="Meiryo UI" panose="020B0604030504040204" pitchFamily="50" charset="-128"/>
                <a:ea typeface="Meiryo UI" panose="020B0604030504040204" pitchFamily="50" charset="-128"/>
              </a:endParaRPr>
            </a:p>
          </p:txBody>
        </p:sp>
      </p:grpSp>
      <p:sp>
        <p:nvSpPr>
          <p:cNvPr id="55" name="角丸四角形 54"/>
          <p:cNvSpPr/>
          <p:nvPr/>
        </p:nvSpPr>
        <p:spPr>
          <a:xfrm>
            <a:off x="5640220" y="4471352"/>
            <a:ext cx="2773806" cy="264576"/>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pPr marL="76027"/>
            <a:r>
              <a:rPr lang="ja-JP" altLang="en-US" sz="1026" dirty="0" smtClean="0">
                <a:latin typeface="Meiryo UI" panose="020B0604030504040204" pitchFamily="50" charset="-128"/>
                <a:ea typeface="Meiryo UI" panose="020B0604030504040204" pitchFamily="50" charset="-128"/>
              </a:rPr>
              <a:t>〇 ＭＩＣＥ</a:t>
            </a:r>
            <a:r>
              <a:rPr lang="ja-JP" altLang="en-US" sz="1026" dirty="0">
                <a:latin typeface="Meiryo UI" panose="020B0604030504040204" pitchFamily="50" charset="-128"/>
                <a:ea typeface="Meiryo UI" panose="020B0604030504040204" pitchFamily="50" charset="-128"/>
              </a:rPr>
              <a:t>誘致の推進</a:t>
            </a:r>
            <a:r>
              <a:rPr lang="ja-JP" altLang="en-US" sz="770" dirty="0">
                <a:latin typeface="Meiryo UI" panose="020B0604030504040204" pitchFamily="50" charset="-128"/>
                <a:ea typeface="Meiryo UI" panose="020B0604030504040204" pitchFamily="50" charset="-128"/>
              </a:rPr>
              <a:t>（推進委員会：府市連携）</a:t>
            </a:r>
            <a:endParaRPr lang="zh-TW" altLang="en-US" sz="770" dirty="0">
              <a:latin typeface="Meiryo UI" panose="020B0604030504040204" pitchFamily="50" charset="-128"/>
              <a:ea typeface="Meiryo UI" panose="020B0604030504040204" pitchFamily="50" charset="-128"/>
            </a:endParaRPr>
          </a:p>
        </p:txBody>
      </p:sp>
      <p:sp>
        <p:nvSpPr>
          <p:cNvPr id="56" name="角丸四角形 55"/>
          <p:cNvSpPr/>
          <p:nvPr/>
        </p:nvSpPr>
        <p:spPr>
          <a:xfrm>
            <a:off x="5640220" y="4779330"/>
            <a:ext cx="2773806" cy="438775"/>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pPr>
              <a:lnSpc>
                <a:spcPts val="1112"/>
              </a:lnSpc>
            </a:pPr>
            <a:r>
              <a:rPr lang="ja-JP" altLang="en-US" sz="1026" dirty="0">
                <a:solidFill>
                  <a:schemeClr val="tx1"/>
                </a:solidFill>
                <a:latin typeface="Meiryo UI" panose="020B0604030504040204" pitchFamily="50" charset="-128"/>
                <a:ea typeface="Meiryo UI" panose="020B0604030504040204" pitchFamily="50" charset="-128"/>
              </a:rPr>
              <a:t>〇</a:t>
            </a:r>
            <a:r>
              <a:rPr lang="ja-JP" altLang="ja-JP" sz="1026" dirty="0" smtClean="0">
                <a:solidFill>
                  <a:schemeClr val="tx1"/>
                </a:solidFill>
                <a:latin typeface="Meiryo UI" panose="020B0604030504040204" pitchFamily="50" charset="-128"/>
                <a:ea typeface="Meiryo UI" panose="020B0604030504040204" pitchFamily="50" charset="-128"/>
              </a:rPr>
              <a:t>未来</a:t>
            </a:r>
            <a:r>
              <a:rPr lang="ja-JP" altLang="ja-JP" sz="1026" dirty="0">
                <a:solidFill>
                  <a:schemeClr val="tx1"/>
                </a:solidFill>
                <a:latin typeface="Meiryo UI" panose="020B0604030504040204" pitchFamily="50" charset="-128"/>
                <a:ea typeface="Meiryo UI" panose="020B0604030504040204" pitchFamily="50" charset="-128"/>
              </a:rPr>
              <a:t>医療国際拠点形成</a:t>
            </a:r>
            <a:r>
              <a:rPr lang="ja-JP" altLang="ja-JP" sz="1026"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の推進</a:t>
            </a:r>
            <a:r>
              <a:rPr lang="ja-JP" altLang="ja-JP" sz="855"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（中之島４丁目）</a:t>
            </a:r>
            <a:endParaRPr lang="en-US" altLang="ja-JP" sz="855"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112"/>
              </a:lnSpc>
            </a:pPr>
            <a:r>
              <a:rPr lang="ja-JP" altLang="en-US" sz="77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（府市等で構成する検討協議会で基本計画</a:t>
            </a:r>
            <a:r>
              <a:rPr lang="ja-JP" altLang="en-US" sz="684"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（案）</a:t>
            </a:r>
            <a:r>
              <a:rPr lang="ja-JP" altLang="en-US" sz="77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をとりまとめ）</a:t>
            </a:r>
            <a:endParaRPr lang="ja-JP" altLang="ja-JP" sz="770" kern="100" dirty="0">
              <a:solidFill>
                <a:schemeClr val="tx1"/>
              </a:solidFill>
              <a:ea typeface="游明朝" panose="02020400000000000000" pitchFamily="18" charset="-128"/>
              <a:cs typeface="Times New Roman" panose="02020603050405020304" pitchFamily="18" charset="0"/>
            </a:endParaRPr>
          </a:p>
        </p:txBody>
      </p:sp>
      <p:sp>
        <p:nvSpPr>
          <p:cNvPr id="74" name="角丸四角形 73"/>
          <p:cNvSpPr/>
          <p:nvPr/>
        </p:nvSpPr>
        <p:spPr>
          <a:xfrm>
            <a:off x="5497605" y="5390417"/>
            <a:ext cx="2943863" cy="708327"/>
          </a:xfrm>
          <a:prstGeom prst="roundRect">
            <a:avLst>
              <a:gd name="adj" fmla="val 646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pPr marL="76027" indent="-76027"/>
            <a:r>
              <a:rPr lang="ja-JP" altLang="en-US" sz="941" dirty="0">
                <a:solidFill>
                  <a:schemeClr val="tx1"/>
                </a:solidFill>
                <a:latin typeface="Meiryo UI" panose="020B0604030504040204" pitchFamily="50" charset="-128"/>
                <a:ea typeface="Meiryo UI" panose="020B0604030504040204" pitchFamily="50" charset="-128"/>
              </a:rPr>
              <a:t>〇</a:t>
            </a:r>
            <a:r>
              <a:rPr lang="ja-JP" altLang="en-US" sz="941" dirty="0" smtClean="0">
                <a:solidFill>
                  <a:schemeClr val="tx1"/>
                </a:solidFill>
                <a:latin typeface="Meiryo UI" panose="020B0604030504040204" pitchFamily="50" charset="-128"/>
                <a:ea typeface="Meiryo UI" panose="020B0604030504040204" pitchFamily="50" charset="-128"/>
              </a:rPr>
              <a:t> </a:t>
            </a:r>
            <a:r>
              <a:rPr lang="ja-JP" altLang="en-US" sz="941" dirty="0">
                <a:solidFill>
                  <a:schemeClr val="tx1"/>
                </a:solidFill>
                <a:latin typeface="Meiryo UI" panose="020B0604030504040204" pitchFamily="50" charset="-128"/>
                <a:ea typeface="Meiryo UI" panose="020B0604030504040204" pitchFamily="50" charset="-128"/>
              </a:rPr>
              <a:t>イノベーション創出の支援</a:t>
            </a:r>
            <a:endParaRPr lang="en-US" altLang="ja-JP" sz="941" dirty="0">
              <a:solidFill>
                <a:schemeClr val="tx1"/>
              </a:solidFill>
              <a:latin typeface="Meiryo UI" panose="020B0604030504040204" pitchFamily="50" charset="-128"/>
              <a:ea typeface="Meiryo UI" panose="020B0604030504040204" pitchFamily="50" charset="-128"/>
            </a:endParaRPr>
          </a:p>
          <a:p>
            <a:pPr marL="156128"/>
            <a:r>
              <a:rPr lang="ja-JP" altLang="en-US" sz="684" dirty="0">
                <a:solidFill>
                  <a:schemeClr val="tx1"/>
                </a:solidFill>
                <a:latin typeface="Meiryo UI" panose="020B0604030504040204" pitchFamily="50" charset="-128"/>
                <a:ea typeface="Meiryo UI" panose="020B0604030504040204" pitchFamily="50" charset="-128"/>
              </a:rPr>
              <a:t> </a:t>
            </a:r>
            <a:r>
              <a:rPr lang="ja-JP" altLang="en-US" sz="770" dirty="0" smtClean="0">
                <a:solidFill>
                  <a:schemeClr val="tx1"/>
                </a:solidFill>
                <a:latin typeface="Meiryo UI" panose="020B0604030504040204" pitchFamily="50" charset="-128"/>
                <a:ea typeface="Meiryo UI" panose="020B0604030504040204" pitchFamily="50" charset="-128"/>
              </a:rPr>
              <a:t>イノベーション</a:t>
            </a:r>
            <a:r>
              <a:rPr lang="ja-JP" altLang="en-US" sz="770" dirty="0">
                <a:solidFill>
                  <a:schemeClr val="tx1"/>
                </a:solidFill>
                <a:latin typeface="Meiryo UI" panose="020B0604030504040204" pitchFamily="50" charset="-128"/>
                <a:ea typeface="Meiryo UI" panose="020B0604030504040204" pitchFamily="50" charset="-128"/>
              </a:rPr>
              <a:t>が次々と生まれる環境の構築をめざした取組みの推進</a:t>
            </a:r>
            <a:endParaRPr lang="en-US" altLang="ja-JP" sz="770" dirty="0">
              <a:solidFill>
                <a:schemeClr val="tx1"/>
              </a:solidFill>
              <a:latin typeface="Meiryo UI" panose="020B0604030504040204" pitchFamily="50" charset="-128"/>
              <a:ea typeface="Meiryo UI" panose="020B0604030504040204" pitchFamily="50" charset="-128"/>
            </a:endParaRPr>
          </a:p>
          <a:p>
            <a:pPr marL="76027" indent="-76027"/>
            <a:endParaRPr lang="en-US" altLang="ja-JP" sz="257" dirty="0">
              <a:solidFill>
                <a:schemeClr val="tx1"/>
              </a:solidFill>
              <a:latin typeface="Meiryo UI" panose="020B0604030504040204" pitchFamily="50" charset="-128"/>
              <a:ea typeface="Meiryo UI" panose="020B0604030504040204" pitchFamily="50" charset="-128"/>
            </a:endParaRPr>
          </a:p>
          <a:p>
            <a:pPr marL="76027" indent="-76027"/>
            <a:r>
              <a:rPr lang="ja-JP" altLang="en-US" sz="941" dirty="0" smtClean="0">
                <a:solidFill>
                  <a:schemeClr val="tx1"/>
                </a:solidFill>
                <a:latin typeface="Meiryo UI" panose="020B0604030504040204" pitchFamily="50" charset="-128"/>
                <a:ea typeface="Meiryo UI" panose="020B0604030504040204" pitchFamily="50" charset="-128"/>
              </a:rPr>
              <a:t>〇 デザイン</a:t>
            </a:r>
            <a:r>
              <a:rPr lang="ja-JP" altLang="en-US" sz="941" dirty="0">
                <a:solidFill>
                  <a:schemeClr val="tx1"/>
                </a:solidFill>
                <a:latin typeface="Meiryo UI" panose="020B0604030504040204" pitchFamily="50" charset="-128"/>
                <a:ea typeface="Meiryo UI" panose="020B0604030504040204" pitchFamily="50" charset="-128"/>
              </a:rPr>
              <a:t>・</a:t>
            </a:r>
            <a:r>
              <a:rPr lang="en-US" altLang="ja-JP" sz="941" dirty="0">
                <a:solidFill>
                  <a:schemeClr val="tx1"/>
                </a:solidFill>
                <a:latin typeface="Meiryo UI" panose="020B0604030504040204" pitchFamily="50" charset="-128"/>
                <a:ea typeface="Meiryo UI" panose="020B0604030504040204" pitchFamily="50" charset="-128"/>
              </a:rPr>
              <a:t>IT</a:t>
            </a:r>
            <a:r>
              <a:rPr lang="ja-JP" altLang="en-US" sz="941" dirty="0">
                <a:solidFill>
                  <a:schemeClr val="tx1"/>
                </a:solidFill>
                <a:latin typeface="Meiryo UI" panose="020B0604030504040204" pitchFamily="50" charset="-128"/>
                <a:ea typeface="Meiryo UI" panose="020B0604030504040204" pitchFamily="50" charset="-128"/>
              </a:rPr>
              <a:t>・健康・介護分野等の</a:t>
            </a:r>
            <a:r>
              <a:rPr lang="ja-JP" altLang="en-US" sz="941" dirty="0" smtClean="0">
                <a:solidFill>
                  <a:schemeClr val="tx1"/>
                </a:solidFill>
                <a:latin typeface="Meiryo UI" panose="020B0604030504040204" pitchFamily="50" charset="-128"/>
                <a:ea typeface="Meiryo UI" panose="020B0604030504040204" pitchFamily="50" charset="-128"/>
              </a:rPr>
              <a:t>振興</a:t>
            </a:r>
            <a:endParaRPr lang="en-US" altLang="ja-JP" sz="941" dirty="0" smtClean="0">
              <a:solidFill>
                <a:schemeClr val="tx1"/>
              </a:solidFill>
              <a:latin typeface="Meiryo UI" panose="020B0604030504040204" pitchFamily="50" charset="-128"/>
              <a:ea typeface="Meiryo UI" panose="020B0604030504040204" pitchFamily="50" charset="-128"/>
            </a:endParaRPr>
          </a:p>
          <a:p>
            <a:pPr marL="74613" indent="106363"/>
            <a:r>
              <a:rPr lang="ja-JP" altLang="en-US" sz="770" dirty="0">
                <a:solidFill>
                  <a:schemeClr val="tx1"/>
                </a:solidFill>
                <a:latin typeface="Meiryo UI" panose="020B0604030504040204" pitchFamily="50" charset="-128"/>
                <a:ea typeface="Meiryo UI" panose="020B0604030504040204" pitchFamily="50" charset="-128"/>
              </a:rPr>
              <a:t>販路拡大の支援等　　</a:t>
            </a:r>
            <a:r>
              <a:rPr lang="ja-JP" altLang="en-US" sz="7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など</a:t>
            </a:r>
            <a:endParaRPr lang="en-US" altLang="ja-JP" sz="77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90029" y="54908"/>
            <a:ext cx="7074326" cy="400110"/>
          </a:xfrm>
          <a:prstGeom prst="rect">
            <a:avLst/>
          </a:prstGeom>
          <a:noFill/>
        </p:spPr>
        <p:txBody>
          <a:bodyPr wrap="square" rtlCol="0">
            <a:spAutoFit/>
          </a:bodyPr>
          <a:lstStyle/>
          <a:p>
            <a:r>
              <a:rPr lang="ja-JP" altLang="en-US" sz="2000" b="1" dirty="0" smtClean="0">
                <a:solidFill>
                  <a:srgbClr val="002060"/>
                </a:solidFill>
                <a:latin typeface="Meiryo UI" panose="020B0604030504040204" pitchFamily="50" charset="-128"/>
                <a:ea typeface="Meiryo UI" panose="020B0604030504040204" pitchFamily="50" charset="-128"/>
              </a:rPr>
              <a:t>１ー③　</a:t>
            </a:r>
            <a:r>
              <a:rPr lang="zh-TW" altLang="en-US" sz="2000" b="1" dirty="0">
                <a:solidFill>
                  <a:srgbClr val="002060"/>
                </a:solidFill>
                <a:latin typeface="Meiryo UI" panose="020B0604030504040204" pitchFamily="50" charset="-128"/>
                <a:ea typeface="Meiryo UI" panose="020B0604030504040204" pitchFamily="50" charset="-128"/>
              </a:rPr>
              <a:t>産業振興（企業支援等</a:t>
            </a:r>
            <a:r>
              <a:rPr lang="zh-TW" altLang="en-US" sz="2000" b="1" dirty="0" smtClean="0">
                <a:solidFill>
                  <a:srgbClr val="002060"/>
                </a:solidFill>
                <a:latin typeface="Meiryo UI" panose="020B0604030504040204" pitchFamily="50" charset="-128"/>
                <a:ea typeface="Meiryo UI" panose="020B0604030504040204" pitchFamily="50" charset="-128"/>
              </a:rPr>
              <a:t>）</a:t>
            </a:r>
            <a:r>
              <a:rPr lang="ja-JP" altLang="en-US" sz="2000" b="1" dirty="0">
                <a:solidFill>
                  <a:srgbClr val="002060"/>
                </a:solidFill>
                <a:latin typeface="Meiryo UI" panose="020B0604030504040204" pitchFamily="50" charset="-128"/>
                <a:ea typeface="Meiryo UI" panose="020B0604030504040204" pitchFamily="50" charset="-128"/>
              </a:rPr>
              <a:t>　　　　　　　　　　　　　</a:t>
            </a:r>
          </a:p>
        </p:txBody>
      </p:sp>
      <p:cxnSp>
        <p:nvCxnSpPr>
          <p:cNvPr id="39" name="直線コネクタ 38"/>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8826033" y="-171400"/>
            <a:ext cx="498495" cy="60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6</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73908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477955337"/>
              </p:ext>
            </p:extLst>
          </p:nvPr>
        </p:nvGraphicFramePr>
        <p:xfrm>
          <a:off x="527899" y="947835"/>
          <a:ext cx="8063817" cy="5157162"/>
        </p:xfrm>
        <a:graphic>
          <a:graphicData uri="http://schemas.openxmlformats.org/drawingml/2006/table">
            <a:tbl>
              <a:tblPr firstRow="1" bandRow="1">
                <a:tableStyleId>{5C22544A-7EE6-4342-B048-85BDC9FD1C3A}</a:tableStyleId>
              </a:tblPr>
              <a:tblGrid>
                <a:gridCol w="590833">
                  <a:extLst>
                    <a:ext uri="{9D8B030D-6E8A-4147-A177-3AD203B41FA5}">
                      <a16:colId xmlns:a16="http://schemas.microsoft.com/office/drawing/2014/main" val="1134503772"/>
                    </a:ext>
                  </a:extLst>
                </a:gridCol>
                <a:gridCol w="2067299">
                  <a:extLst>
                    <a:ext uri="{9D8B030D-6E8A-4147-A177-3AD203B41FA5}">
                      <a16:colId xmlns:a16="http://schemas.microsoft.com/office/drawing/2014/main" val="2850519866"/>
                    </a:ext>
                  </a:extLst>
                </a:gridCol>
                <a:gridCol w="2245878">
                  <a:extLst>
                    <a:ext uri="{9D8B030D-6E8A-4147-A177-3AD203B41FA5}">
                      <a16:colId xmlns:a16="http://schemas.microsoft.com/office/drawing/2014/main" val="559669729"/>
                    </a:ext>
                  </a:extLst>
                </a:gridCol>
                <a:gridCol w="3159807">
                  <a:extLst>
                    <a:ext uri="{9D8B030D-6E8A-4147-A177-3AD203B41FA5}">
                      <a16:colId xmlns:a16="http://schemas.microsoft.com/office/drawing/2014/main" val="2784752084"/>
                    </a:ext>
                  </a:extLst>
                </a:gridCol>
              </a:tblGrid>
              <a:tr h="403190">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基本方針</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計画策定</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smtClean="0"/>
                        <a:t>事業実施</a:t>
                      </a:r>
                      <a:endParaRPr kumimoji="1" lang="ja-JP" altLang="en-US" sz="1700" dirty="0"/>
                    </a:p>
                  </a:txBody>
                  <a:tcPr marL="86204" marR="86204" marT="43102" marB="4310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73563"/>
                  </a:ext>
                </a:extLst>
              </a:tr>
              <a:tr h="2376986">
                <a:tc>
                  <a:txBody>
                    <a:bodyPr/>
                    <a:lstStyle/>
                    <a:p>
                      <a:pPr algn="ctr"/>
                      <a:r>
                        <a:rPr kumimoji="1" lang="ja-JP" altLang="en-US" sz="1700" dirty="0" smtClean="0"/>
                        <a:t>府</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319052"/>
                  </a:ext>
                </a:extLst>
              </a:tr>
              <a:tr h="2376986">
                <a:tc>
                  <a:txBody>
                    <a:bodyPr/>
                    <a:lstStyle/>
                    <a:p>
                      <a:pPr algn="ctr"/>
                      <a:r>
                        <a:rPr kumimoji="1" lang="ja-JP" altLang="en-US" sz="1700" dirty="0" smtClean="0"/>
                        <a:t>市</a:t>
                      </a:r>
                      <a:endParaRPr kumimoji="1" lang="ja-JP" altLang="en-US" sz="1700" dirty="0"/>
                    </a:p>
                  </a:txBody>
                  <a:tcPr marL="86204" marR="86204" marT="43102" marB="431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700" dirty="0"/>
                    </a:p>
                  </a:txBody>
                  <a:tcPr marL="86204" marR="86204" marT="43102" marB="43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734888"/>
                  </a:ext>
                </a:extLst>
              </a:tr>
            </a:tbl>
          </a:graphicData>
        </a:graphic>
      </p:graphicFrame>
      <p:sp>
        <p:nvSpPr>
          <p:cNvPr id="7" name="角丸四角形 6"/>
          <p:cNvSpPr/>
          <p:nvPr/>
        </p:nvSpPr>
        <p:spPr>
          <a:xfrm>
            <a:off x="5474882" y="1481657"/>
            <a:ext cx="3008530" cy="4511985"/>
          </a:xfrm>
          <a:prstGeom prst="roundRect">
            <a:avLst>
              <a:gd name="adj" fmla="val 4547"/>
            </a:avLst>
          </a:prstGeom>
          <a:solidFill>
            <a:schemeClr val="bg1">
              <a:lumMod val="85000"/>
            </a:schemeClr>
          </a:solidFill>
          <a:ln>
            <a:noFill/>
            <a:prstDash val="solid"/>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府市連携</a:t>
            </a:r>
            <a:r>
              <a:rPr lang="en-US" altLang="ja-JP" sz="1026" b="1" dirty="0">
                <a:latin typeface="Meiryo UI" panose="020B0604030504040204" pitchFamily="50" charset="-128"/>
                <a:ea typeface="Meiryo UI" panose="020B0604030504040204" pitchFamily="50" charset="-128"/>
              </a:rPr>
              <a:t>】</a:t>
            </a:r>
          </a:p>
        </p:txBody>
      </p:sp>
      <p:sp>
        <p:nvSpPr>
          <p:cNvPr id="16" name="角丸四角形 15"/>
          <p:cNvSpPr/>
          <p:nvPr/>
        </p:nvSpPr>
        <p:spPr>
          <a:xfrm>
            <a:off x="1229292" y="2449351"/>
            <a:ext cx="286426" cy="2697840"/>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lang="ja-JP" altLang="en-US" sz="1368" b="1" dirty="0">
                <a:solidFill>
                  <a:schemeClr val="bg1"/>
                </a:solidFill>
                <a:latin typeface="Meiryo UI" panose="020B0604030504040204" pitchFamily="50" charset="-128"/>
                <a:ea typeface="Meiryo UI" panose="020B0604030504040204" pitchFamily="50" charset="-128"/>
              </a:rPr>
              <a:t>大阪の成長戦略</a:t>
            </a:r>
          </a:p>
        </p:txBody>
      </p:sp>
      <p:sp>
        <p:nvSpPr>
          <p:cNvPr id="3" name="右矢印 2"/>
          <p:cNvSpPr/>
          <p:nvPr/>
        </p:nvSpPr>
        <p:spPr>
          <a:xfrm>
            <a:off x="1570041" y="3542717"/>
            <a:ext cx="279295" cy="3765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21" name="角丸四角形 20"/>
          <p:cNvSpPr/>
          <p:nvPr/>
        </p:nvSpPr>
        <p:spPr>
          <a:xfrm>
            <a:off x="1886876" y="2597313"/>
            <a:ext cx="3479703" cy="2288149"/>
          </a:xfrm>
          <a:prstGeom prst="roundRect">
            <a:avLst>
              <a:gd name="adj" fmla="val 4547"/>
            </a:avLst>
          </a:prstGeom>
          <a:solidFill>
            <a:schemeClr val="bg1">
              <a:lumMod val="85000"/>
            </a:schemeClr>
          </a:solidFill>
          <a:ln>
            <a:noFill/>
            <a:prstDash val="solid"/>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府市連携</a:t>
            </a:r>
            <a:r>
              <a:rPr lang="en-US" altLang="ja-JP" sz="1026" b="1" dirty="0">
                <a:latin typeface="Meiryo UI" panose="020B0604030504040204" pitchFamily="50" charset="-128"/>
                <a:ea typeface="Meiryo UI" panose="020B0604030504040204" pitchFamily="50" charset="-128"/>
              </a:rPr>
              <a:t>】</a:t>
            </a:r>
          </a:p>
        </p:txBody>
      </p:sp>
      <p:sp>
        <p:nvSpPr>
          <p:cNvPr id="11" name="角丸四角形 10"/>
          <p:cNvSpPr/>
          <p:nvPr/>
        </p:nvSpPr>
        <p:spPr>
          <a:xfrm>
            <a:off x="2034894" y="3724634"/>
            <a:ext cx="3132490" cy="640020"/>
          </a:xfrm>
          <a:prstGeom prst="roundRect">
            <a:avLst>
              <a:gd name="adj" fmla="val 6462"/>
            </a:avLst>
          </a:prstGeom>
          <a:solidFill>
            <a:schemeClr val="accent1">
              <a:lumMod val="60000"/>
              <a:lumOff val="4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r>
              <a:rPr lang="ja-JP" altLang="en-US" sz="1368" b="1" dirty="0">
                <a:latin typeface="Meiryo UI" panose="020B0604030504040204" pitchFamily="50" charset="-128"/>
                <a:ea typeface="Meiryo UI" panose="020B0604030504040204" pitchFamily="50" charset="-128"/>
              </a:rPr>
              <a:t>関西ｲﾉﾍﾞｰｼｮﾝ国際戦略総合特区</a:t>
            </a:r>
            <a:endParaRPr lang="en-US" altLang="ja-JP" sz="1368" b="1" dirty="0">
              <a:latin typeface="Meiryo UI" panose="020B0604030504040204" pitchFamily="50" charset="-128"/>
              <a:ea typeface="Meiryo UI" panose="020B0604030504040204" pitchFamily="50" charset="-128"/>
            </a:endParaRPr>
          </a:p>
          <a:p>
            <a:r>
              <a:rPr lang="ja-JP" altLang="en-US" sz="898" dirty="0">
                <a:latin typeface="Meiryo UI" panose="020B0604030504040204" pitchFamily="50" charset="-128"/>
                <a:ea typeface="Meiryo UI" panose="020B0604030504040204" pitchFamily="50" charset="-128"/>
              </a:rPr>
              <a:t>（</a:t>
            </a:r>
            <a:r>
              <a:rPr lang="en-US" altLang="ja-JP" sz="898" dirty="0" smtClean="0">
                <a:latin typeface="Meiryo UI" panose="020B0604030504040204" pitchFamily="50" charset="-128"/>
                <a:ea typeface="Meiryo UI" panose="020B0604030504040204" pitchFamily="50" charset="-128"/>
              </a:rPr>
              <a:t>2011(H23).12</a:t>
            </a:r>
            <a:r>
              <a:rPr lang="ja-JP" altLang="en-US" sz="898" dirty="0" err="1" smtClean="0">
                <a:solidFill>
                  <a:schemeClr val="tx1"/>
                </a:solidFill>
                <a:latin typeface="Meiryo UI" panose="020B0604030504040204" pitchFamily="50" charset="-128"/>
                <a:ea typeface="Meiryo UI" panose="020B0604030504040204" pitchFamily="50" charset="-128"/>
              </a:rPr>
              <a:t>、</a:t>
            </a:r>
            <a:r>
              <a:rPr lang="en-US" altLang="ja-JP" sz="898" dirty="0">
                <a:solidFill>
                  <a:schemeClr val="tx1"/>
                </a:solidFill>
                <a:latin typeface="Meiryo UI" panose="020B0604030504040204" pitchFamily="50" charset="-128"/>
                <a:ea typeface="Meiryo UI" panose="020B0604030504040204" pitchFamily="50" charset="-128"/>
              </a:rPr>
              <a:t>6</a:t>
            </a:r>
            <a:r>
              <a:rPr lang="ja-JP" altLang="en-US" sz="898" dirty="0">
                <a:solidFill>
                  <a:schemeClr val="tx1"/>
                </a:solidFill>
                <a:latin typeface="Meiryo UI" panose="020B0604030504040204" pitchFamily="50" charset="-128"/>
                <a:ea typeface="Meiryo UI" panose="020B0604030504040204" pitchFamily="50" charset="-128"/>
              </a:rPr>
              <a:t>府県市</a:t>
            </a:r>
            <a:r>
              <a:rPr lang="en-US" altLang="ja-JP" sz="770" dirty="0">
                <a:solidFill>
                  <a:schemeClr val="tx1"/>
                </a:solidFill>
                <a:latin typeface="Meiryo UI" panose="020B0604030504040204" pitchFamily="50" charset="-128"/>
                <a:ea typeface="Meiryo UI" panose="020B0604030504040204" pitchFamily="50" charset="-128"/>
              </a:rPr>
              <a:t>〔</a:t>
            </a:r>
            <a:r>
              <a:rPr lang="ja-JP" altLang="en-US" sz="770" dirty="0">
                <a:solidFill>
                  <a:schemeClr val="tx1"/>
                </a:solidFill>
                <a:latin typeface="Meiryo UI" panose="020B0604030504040204" pitchFamily="50" charset="-128"/>
                <a:ea typeface="Meiryo UI" panose="020B0604030504040204" pitchFamily="50" charset="-128"/>
              </a:rPr>
              <a:t>京都府・大阪府・兵庫県、京都市</a:t>
            </a:r>
            <a:r>
              <a:rPr lang="ja-JP" altLang="en-US" sz="770" dirty="0" smtClean="0">
                <a:solidFill>
                  <a:schemeClr val="tx1"/>
                </a:solidFill>
                <a:latin typeface="Meiryo UI" panose="020B0604030504040204" pitchFamily="50" charset="-128"/>
                <a:ea typeface="Meiryo UI" panose="020B0604030504040204" pitchFamily="50" charset="-128"/>
              </a:rPr>
              <a:t>・</a:t>
            </a:r>
            <a:endParaRPr lang="en-US" altLang="ja-JP" sz="770" dirty="0" smtClean="0">
              <a:solidFill>
                <a:schemeClr val="tx1"/>
              </a:solidFill>
              <a:latin typeface="Meiryo UI" panose="020B0604030504040204" pitchFamily="50" charset="-128"/>
              <a:ea typeface="Meiryo UI" panose="020B0604030504040204" pitchFamily="50" charset="-128"/>
            </a:endParaRPr>
          </a:p>
          <a:p>
            <a:r>
              <a:rPr lang="ja-JP" altLang="en-US" sz="770" dirty="0">
                <a:solidFill>
                  <a:schemeClr val="tx1"/>
                </a:solidFill>
                <a:latin typeface="Meiryo UI" panose="020B0604030504040204" pitchFamily="50" charset="-128"/>
                <a:ea typeface="Meiryo UI" panose="020B0604030504040204" pitchFamily="50" charset="-128"/>
              </a:rPr>
              <a:t>　</a:t>
            </a:r>
            <a:r>
              <a:rPr lang="ja-JP" altLang="en-US" sz="770" dirty="0" smtClean="0">
                <a:solidFill>
                  <a:schemeClr val="tx1"/>
                </a:solidFill>
                <a:latin typeface="Meiryo UI" panose="020B0604030504040204" pitchFamily="50" charset="-128"/>
                <a:ea typeface="Meiryo UI" panose="020B0604030504040204" pitchFamily="50" charset="-128"/>
              </a:rPr>
              <a:t>　大阪市</a:t>
            </a:r>
            <a:r>
              <a:rPr lang="ja-JP" altLang="en-US" sz="770" dirty="0">
                <a:solidFill>
                  <a:schemeClr val="tx1"/>
                </a:solidFill>
                <a:latin typeface="Meiryo UI" panose="020B0604030504040204" pitchFamily="50" charset="-128"/>
                <a:ea typeface="Meiryo UI" panose="020B0604030504040204" pitchFamily="50" charset="-128"/>
              </a:rPr>
              <a:t>・神戸市</a:t>
            </a:r>
            <a:r>
              <a:rPr lang="en-US" altLang="ja-JP" sz="770" dirty="0">
                <a:solidFill>
                  <a:schemeClr val="tx1"/>
                </a:solidFill>
                <a:latin typeface="Meiryo UI" panose="020B0604030504040204" pitchFamily="50" charset="-128"/>
                <a:ea typeface="Meiryo UI" panose="020B0604030504040204" pitchFamily="50" charset="-128"/>
              </a:rPr>
              <a:t>〕</a:t>
            </a:r>
            <a:r>
              <a:rPr lang="ja-JP" altLang="en-US" sz="898" dirty="0">
                <a:solidFill>
                  <a:schemeClr val="tx1"/>
                </a:solidFill>
                <a:latin typeface="Meiryo UI" panose="020B0604030504040204" pitchFamily="50" charset="-128"/>
                <a:ea typeface="Meiryo UI" panose="020B0604030504040204" pitchFamily="50" charset="-128"/>
              </a:rPr>
              <a:t>において区域指定</a:t>
            </a:r>
            <a:r>
              <a:rPr lang="ja-JP" altLang="en-US" sz="898" dirty="0">
                <a:latin typeface="Meiryo UI" panose="020B0604030504040204" pitchFamily="50" charset="-128"/>
                <a:ea typeface="Meiryo UI" panose="020B0604030504040204" pitchFamily="50" charset="-128"/>
              </a:rPr>
              <a:t>）</a:t>
            </a:r>
            <a:endParaRPr lang="zh-TW" altLang="en-US" sz="898" dirty="0">
              <a:latin typeface="Meiryo UI" panose="020B0604030504040204" pitchFamily="50" charset="-128"/>
              <a:ea typeface="Meiryo UI" panose="020B0604030504040204" pitchFamily="50" charset="-128"/>
            </a:endParaRPr>
          </a:p>
        </p:txBody>
      </p:sp>
      <p:sp>
        <p:nvSpPr>
          <p:cNvPr id="14" name="角丸四角形 13"/>
          <p:cNvSpPr/>
          <p:nvPr/>
        </p:nvSpPr>
        <p:spPr>
          <a:xfrm>
            <a:off x="5583972" y="1792992"/>
            <a:ext cx="2845117" cy="4062190"/>
          </a:xfrm>
          <a:prstGeom prst="roundRect">
            <a:avLst>
              <a:gd name="adj" fmla="val 3773"/>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nchorCtr="0"/>
          <a:lstStyle/>
          <a:p>
            <a:r>
              <a:rPr lang="ja-JP" altLang="en-US" sz="1026" dirty="0">
                <a:latin typeface="Meiryo UI" panose="020B0604030504040204" pitchFamily="50" charset="-128"/>
                <a:ea typeface="Meiryo UI" panose="020B0604030504040204" pitchFamily="50" charset="-128"/>
              </a:rPr>
              <a:t>総合特区における国</a:t>
            </a:r>
            <a:r>
              <a:rPr lang="ja-JP" altLang="en-US" sz="770" dirty="0">
                <a:latin typeface="Meiryo UI" panose="020B0604030504040204" pitchFamily="50" charset="-128"/>
                <a:ea typeface="Meiryo UI" panose="020B0604030504040204" pitchFamily="50" charset="-128"/>
              </a:rPr>
              <a:t>（</a:t>
            </a:r>
            <a:r>
              <a:rPr lang="en-US" altLang="ja-JP" sz="770" dirty="0">
                <a:latin typeface="Meiryo UI" panose="020B0604030504040204" pitchFamily="50" charset="-128"/>
                <a:ea typeface="Meiryo UI" panose="020B0604030504040204" pitchFamily="50" charset="-128"/>
              </a:rPr>
              <a:t>※</a:t>
            </a:r>
            <a:r>
              <a:rPr lang="ja-JP" altLang="en-US" sz="770" dirty="0">
                <a:latin typeface="Meiryo UI" panose="020B0604030504040204" pitchFamily="50" charset="-128"/>
                <a:ea typeface="Meiryo UI" panose="020B0604030504040204" pitchFamily="50" charset="-128"/>
              </a:rPr>
              <a:t>）</a:t>
            </a:r>
            <a:r>
              <a:rPr lang="ja-JP" altLang="en-US" sz="1026" dirty="0">
                <a:latin typeface="Meiryo UI" panose="020B0604030504040204" pitchFamily="50" charset="-128"/>
                <a:ea typeface="Meiryo UI" panose="020B0604030504040204" pitchFamily="50" charset="-128"/>
              </a:rPr>
              <a:t>、府、市の支援</a:t>
            </a:r>
            <a:endParaRPr lang="en-US" altLang="ja-JP" sz="941" dirty="0">
              <a:latin typeface="Meiryo UI" panose="020B0604030504040204" pitchFamily="50" charset="-128"/>
              <a:ea typeface="Meiryo UI" panose="020B0604030504040204" pitchFamily="50" charset="-128"/>
            </a:endParaRPr>
          </a:p>
          <a:p>
            <a:pPr marL="688319" indent="-688319"/>
            <a:r>
              <a:rPr lang="ja-JP" altLang="en-US" sz="941" dirty="0">
                <a:latin typeface="Meiryo UI" panose="020B0604030504040204" pitchFamily="50" charset="-128"/>
                <a:ea typeface="Meiryo UI" panose="020B0604030504040204" pitchFamily="50" charset="-128"/>
              </a:rPr>
              <a:t>〇</a:t>
            </a:r>
            <a:r>
              <a:rPr lang="ja-JP" altLang="en-US" sz="941" dirty="0" smtClean="0">
                <a:latin typeface="Meiryo UI" panose="020B0604030504040204" pitchFamily="50" charset="-128"/>
                <a:ea typeface="Meiryo UI" panose="020B0604030504040204" pitchFamily="50" charset="-128"/>
              </a:rPr>
              <a:t>府</a:t>
            </a:r>
            <a:r>
              <a:rPr lang="ja-JP" altLang="en-US" sz="941" dirty="0">
                <a:latin typeface="Meiryo UI" panose="020B0604030504040204" pitchFamily="50" charset="-128"/>
                <a:ea typeface="Meiryo UI" panose="020B0604030504040204" pitchFamily="50" charset="-128"/>
              </a:rPr>
              <a:t>市の支援：課税の特例</a:t>
            </a:r>
            <a:endParaRPr lang="en-US" altLang="ja-JP" sz="941" dirty="0">
              <a:latin typeface="Meiryo UI" panose="020B0604030504040204" pitchFamily="50" charset="-128"/>
              <a:ea typeface="Meiryo UI" panose="020B0604030504040204" pitchFamily="50" charset="-128"/>
            </a:endParaRPr>
          </a:p>
          <a:p>
            <a:pPr marL="764346" indent="-76027"/>
            <a:r>
              <a:rPr lang="ja-JP" altLang="en-US" sz="855" dirty="0">
                <a:latin typeface="Meiryo UI" panose="020B0604030504040204" pitchFamily="50" charset="-128"/>
                <a:ea typeface="Meiryo UI" panose="020B0604030504040204" pitchFamily="50" charset="-128"/>
              </a:rPr>
              <a:t>（</a:t>
            </a:r>
            <a:r>
              <a:rPr lang="ja-JP" altLang="en-US" sz="855" dirty="0">
                <a:solidFill>
                  <a:schemeClr val="tx1"/>
                </a:solidFill>
                <a:latin typeface="Meiryo UI" panose="020B0604030504040204" pitchFamily="50" charset="-128"/>
                <a:ea typeface="Meiryo UI" panose="020B0604030504040204" pitchFamily="50" charset="-128"/>
              </a:rPr>
              <a:t>地方税：法人府民税</a:t>
            </a:r>
            <a:r>
              <a:rPr lang="ja-JP" altLang="en-US" sz="855" dirty="0" smtClean="0">
                <a:solidFill>
                  <a:schemeClr val="tx1"/>
                </a:solidFill>
                <a:latin typeface="Meiryo UI" panose="020B0604030504040204" pitchFamily="50" charset="-128"/>
                <a:ea typeface="Meiryo UI" panose="020B0604030504040204" pitchFamily="50" charset="-128"/>
              </a:rPr>
              <a:t>、法人事業税</a:t>
            </a:r>
            <a:r>
              <a:rPr lang="ja-JP" altLang="en-US" sz="855" dirty="0">
                <a:solidFill>
                  <a:schemeClr val="tx1"/>
                </a:solidFill>
                <a:latin typeface="Meiryo UI" panose="020B0604030504040204" pitchFamily="50" charset="-128"/>
                <a:ea typeface="Meiryo UI" panose="020B0604030504040204" pitchFamily="50" charset="-128"/>
              </a:rPr>
              <a:t>、不動産取得税、</a:t>
            </a:r>
            <a:r>
              <a:rPr lang="zh-CN" altLang="en-US" sz="855" dirty="0">
                <a:solidFill>
                  <a:schemeClr val="tx1"/>
                </a:solidFill>
                <a:latin typeface="Meiryo UI" panose="020B0604030504040204" pitchFamily="50" charset="-128"/>
                <a:ea typeface="Meiryo UI" panose="020B0604030504040204" pitchFamily="50" charset="-128"/>
              </a:rPr>
              <a:t>法人市民税、固定資産税、事業所税、都市計画税</a:t>
            </a:r>
            <a:r>
              <a:rPr lang="ja-JP" altLang="en-US" sz="855" dirty="0">
                <a:solidFill>
                  <a:schemeClr val="tx1"/>
                </a:solidFill>
                <a:latin typeface="Meiryo UI" panose="020B0604030504040204" pitchFamily="50" charset="-128"/>
                <a:ea typeface="Meiryo UI" panose="020B0604030504040204" pitchFamily="50" charset="-128"/>
              </a:rPr>
              <a:t>）</a:t>
            </a:r>
            <a:endParaRPr lang="zh-TW" altLang="en-US" sz="855" dirty="0">
              <a:solidFill>
                <a:schemeClr val="tx1"/>
              </a:solidFill>
              <a:latin typeface="Meiryo UI" panose="020B0604030504040204" pitchFamily="50" charset="-128"/>
              <a:ea typeface="Meiryo UI" panose="020B0604030504040204" pitchFamily="50" charset="-128"/>
            </a:endParaRPr>
          </a:p>
          <a:p>
            <a:pPr marL="752475"/>
            <a:r>
              <a:rPr lang="ja-JP" altLang="en-US" sz="941" dirty="0">
                <a:latin typeface="Meiryo UI" panose="020B0604030504040204" pitchFamily="50" charset="-128"/>
                <a:ea typeface="Meiryo UI" panose="020B0604030504040204" pitchFamily="50" charset="-128"/>
              </a:rPr>
              <a:t>プロモーション活動</a:t>
            </a:r>
            <a:r>
              <a:rPr lang="ja-JP" altLang="en-US" sz="855" dirty="0">
                <a:solidFill>
                  <a:schemeClr val="tx1"/>
                </a:solidFill>
                <a:latin typeface="Meiryo UI" panose="020B0604030504040204" pitchFamily="50" charset="-128"/>
                <a:ea typeface="Meiryo UI" panose="020B0604030504040204" pitchFamily="50" charset="-128"/>
              </a:rPr>
              <a:t>（セミナー、企業訪問）</a:t>
            </a:r>
            <a:endParaRPr lang="zh-TW" altLang="en-US" sz="855" dirty="0">
              <a:solidFill>
                <a:schemeClr val="tx1"/>
              </a:solidFill>
              <a:latin typeface="Meiryo UI" panose="020B0604030504040204" pitchFamily="50" charset="-128"/>
              <a:ea typeface="Meiryo UI" panose="020B0604030504040204" pitchFamily="50" charset="-128"/>
            </a:endParaRPr>
          </a:p>
          <a:p>
            <a:endParaRPr lang="en-US" altLang="ja-JP" sz="855" dirty="0">
              <a:solidFill>
                <a:schemeClr val="tx1"/>
              </a:solidFill>
              <a:latin typeface="Meiryo UI" panose="020B0604030504040204" pitchFamily="50" charset="-128"/>
              <a:ea typeface="Meiryo UI" panose="020B0604030504040204" pitchFamily="50" charset="-128"/>
            </a:endParaRPr>
          </a:p>
          <a:p>
            <a:r>
              <a:rPr lang="ja-JP" altLang="en-US" sz="1026" b="1" dirty="0">
                <a:latin typeface="Meiryo UI" panose="020B0604030504040204" pitchFamily="50" charset="-128"/>
                <a:ea typeface="Meiryo UI" panose="020B0604030504040204" pitchFamily="50" charset="-128"/>
              </a:rPr>
              <a:t>大阪駅周辺地区</a:t>
            </a:r>
            <a:endParaRPr lang="en-US" altLang="ja-JP" sz="1026" b="1" dirty="0">
              <a:latin typeface="Meiryo UI" panose="020B0604030504040204" pitchFamily="50" charset="-128"/>
              <a:ea typeface="Meiryo UI" panose="020B0604030504040204" pitchFamily="50" charset="-128"/>
            </a:endParaRPr>
          </a:p>
          <a:p>
            <a:pPr marL="71955" indent="-71955"/>
            <a:r>
              <a:rPr lang="ja-JP" altLang="en-US" sz="1026" dirty="0">
                <a:latin typeface="Meiryo UI" panose="020B0604030504040204" pitchFamily="50" charset="-128"/>
                <a:ea typeface="Meiryo UI" panose="020B0604030504040204" pitchFamily="50" charset="-128"/>
              </a:rPr>
              <a:t>〇</a:t>
            </a:r>
            <a:r>
              <a:rPr lang="ja-JP" altLang="en-US" sz="1026" dirty="0" smtClean="0">
                <a:solidFill>
                  <a:schemeClr val="tx1"/>
                </a:solidFill>
                <a:latin typeface="Meiryo UI" panose="020B0604030504040204" pitchFamily="50" charset="-128"/>
                <a:ea typeface="Meiryo UI" panose="020B0604030504040204" pitchFamily="50" charset="-128"/>
              </a:rPr>
              <a:t>イノベーション</a:t>
            </a:r>
            <a:r>
              <a:rPr lang="ja-JP" altLang="en-US" sz="1026" dirty="0">
                <a:solidFill>
                  <a:schemeClr val="tx1"/>
                </a:solidFill>
                <a:latin typeface="Meiryo UI" panose="020B0604030504040204" pitchFamily="50" charset="-128"/>
                <a:ea typeface="Meiryo UI" panose="020B0604030504040204" pitchFamily="50" charset="-128"/>
              </a:rPr>
              <a:t>創出事業</a:t>
            </a:r>
            <a:endParaRPr lang="en-US" altLang="ja-JP" sz="1026" dirty="0">
              <a:solidFill>
                <a:schemeClr val="tx1"/>
              </a:solidFill>
              <a:latin typeface="Meiryo UI" panose="020B0604030504040204" pitchFamily="50" charset="-128"/>
              <a:ea typeface="Meiryo UI" panose="020B0604030504040204" pitchFamily="50" charset="-128"/>
            </a:endParaRPr>
          </a:p>
          <a:p>
            <a:pPr marL="152055" indent="-71955"/>
            <a:r>
              <a:rPr lang="ja-JP" altLang="en-US" sz="855" dirty="0">
                <a:solidFill>
                  <a:schemeClr val="tx1"/>
                </a:solidFill>
                <a:latin typeface="Meiryo UI" panose="020B0604030504040204" pitchFamily="50" charset="-128"/>
                <a:ea typeface="Meiryo UI" panose="020B0604030504040204" pitchFamily="50" charset="-128"/>
              </a:rPr>
              <a:t>（大型ホールを活用した事業機会の創出を促進するイベント誘致）</a:t>
            </a:r>
            <a:endParaRPr lang="en-US" altLang="ja-JP" sz="855" dirty="0">
              <a:solidFill>
                <a:schemeClr val="tx1"/>
              </a:solidFill>
              <a:latin typeface="Meiryo UI" panose="020B0604030504040204" pitchFamily="50" charset="-128"/>
              <a:ea typeface="Meiryo UI" panose="020B0604030504040204" pitchFamily="50" charset="-128"/>
            </a:endParaRPr>
          </a:p>
          <a:p>
            <a:pPr marL="152055" indent="-71955"/>
            <a:r>
              <a:rPr lang="ja-JP" altLang="en-US" sz="855" dirty="0">
                <a:solidFill>
                  <a:schemeClr val="tx1"/>
                </a:solidFill>
                <a:latin typeface="Meiryo UI" panose="020B0604030504040204" pitchFamily="50" charset="-128"/>
                <a:ea typeface="Meiryo UI" panose="020B0604030504040204" pitchFamily="50" charset="-128"/>
              </a:rPr>
              <a:t>（最先端技術や研究シーズ成果の展示・ワークショップ・産学官交流等多様な情報発達・人材交流）</a:t>
            </a:r>
            <a:endParaRPr lang="en-US" altLang="ja-JP" sz="855" dirty="0">
              <a:solidFill>
                <a:schemeClr val="tx1"/>
              </a:solidFill>
              <a:latin typeface="Meiryo UI" panose="020B0604030504040204" pitchFamily="50" charset="-128"/>
              <a:ea typeface="Meiryo UI" panose="020B0604030504040204" pitchFamily="50" charset="-128"/>
            </a:endParaRPr>
          </a:p>
          <a:p>
            <a:pPr marL="152055" indent="-71955"/>
            <a:r>
              <a:rPr lang="ja-JP" altLang="en-US" sz="855" dirty="0">
                <a:solidFill>
                  <a:schemeClr val="tx1"/>
                </a:solidFill>
                <a:latin typeface="Meiryo UI" panose="020B0604030504040204" pitchFamily="50" charset="-128"/>
                <a:ea typeface="Meiryo UI" panose="020B0604030504040204" pitchFamily="50" charset="-128"/>
              </a:rPr>
              <a:t>　</a:t>
            </a:r>
            <a:r>
              <a:rPr lang="en-US" altLang="ja-JP" sz="855" dirty="0">
                <a:solidFill>
                  <a:schemeClr val="tx1"/>
                </a:solidFill>
                <a:latin typeface="Meiryo UI" panose="020B0604030504040204" pitchFamily="50" charset="-128"/>
                <a:ea typeface="Meiryo UI" panose="020B0604030504040204" pitchFamily="50" charset="-128"/>
              </a:rPr>
              <a:t>《</a:t>
            </a:r>
            <a:r>
              <a:rPr lang="ja-JP" altLang="en-US" sz="855" dirty="0">
                <a:solidFill>
                  <a:schemeClr val="tx1"/>
                </a:solidFill>
                <a:latin typeface="Meiryo UI" panose="020B0604030504040204" pitchFamily="50" charset="-128"/>
                <a:ea typeface="Meiryo UI" panose="020B0604030504040204" pitchFamily="50" charset="-128"/>
              </a:rPr>
              <a:t>税制</a:t>
            </a:r>
            <a:r>
              <a:rPr lang="en-US" altLang="ja-JP" sz="855" dirty="0">
                <a:solidFill>
                  <a:schemeClr val="tx1"/>
                </a:solidFill>
                <a:latin typeface="Meiryo UI" panose="020B0604030504040204" pitchFamily="50" charset="-128"/>
                <a:ea typeface="Meiryo UI" panose="020B0604030504040204" pitchFamily="50" charset="-128"/>
              </a:rPr>
              <a:t>》《</a:t>
            </a:r>
            <a:r>
              <a:rPr lang="ja-JP" altLang="en-US" sz="855" dirty="0">
                <a:solidFill>
                  <a:schemeClr val="tx1"/>
                </a:solidFill>
                <a:latin typeface="Meiryo UI" panose="020B0604030504040204" pitchFamily="50" charset="-128"/>
                <a:ea typeface="Meiryo UI" panose="020B0604030504040204" pitchFamily="50" charset="-128"/>
              </a:rPr>
              <a:t>金融</a:t>
            </a:r>
            <a:r>
              <a:rPr lang="en-US" altLang="ja-JP" sz="855" dirty="0">
                <a:solidFill>
                  <a:schemeClr val="tx1"/>
                </a:solidFill>
                <a:latin typeface="Meiryo UI" panose="020B0604030504040204" pitchFamily="50" charset="-128"/>
                <a:ea typeface="Meiryo UI" panose="020B0604030504040204" pitchFamily="50" charset="-128"/>
              </a:rPr>
              <a:t>》</a:t>
            </a:r>
          </a:p>
          <a:p>
            <a:pPr marL="71955" indent="-71955"/>
            <a:endParaRPr lang="en-US" altLang="ja-JP" sz="1026" b="1" dirty="0">
              <a:latin typeface="Meiryo UI" panose="020B0604030504040204" pitchFamily="50" charset="-128"/>
              <a:ea typeface="Meiryo UI" panose="020B0604030504040204" pitchFamily="50" charset="-128"/>
            </a:endParaRPr>
          </a:p>
          <a:p>
            <a:r>
              <a:rPr lang="ja-JP" altLang="en-US" sz="1026" b="1" dirty="0">
                <a:latin typeface="Meiryo UI" panose="020B0604030504040204" pitchFamily="50" charset="-128"/>
                <a:ea typeface="Meiryo UI" panose="020B0604030504040204" pitchFamily="50" charset="-128"/>
              </a:rPr>
              <a:t>夢洲・咲洲地区</a:t>
            </a:r>
            <a:endParaRPr lang="en-US" altLang="ja-JP" sz="1026" b="1" dirty="0">
              <a:latin typeface="Meiryo UI" panose="020B0604030504040204" pitchFamily="50" charset="-128"/>
              <a:ea typeface="Meiryo UI" panose="020B0604030504040204" pitchFamily="50" charset="-128"/>
            </a:endParaRPr>
          </a:p>
          <a:p>
            <a:pPr marL="71955" indent="-71955"/>
            <a:r>
              <a:rPr lang="ja-JP" altLang="en-US" sz="930" dirty="0">
                <a:latin typeface="Meiryo UI" panose="020B0604030504040204" pitchFamily="50" charset="-128"/>
                <a:ea typeface="Meiryo UI" panose="020B0604030504040204" pitchFamily="50" charset="-128"/>
              </a:rPr>
              <a:t>〇</a:t>
            </a:r>
            <a:r>
              <a:rPr lang="ja-JP" altLang="en-US" sz="930" dirty="0" smtClean="0">
                <a:latin typeface="Meiryo UI" panose="020B0604030504040204" pitchFamily="50" charset="-128"/>
                <a:ea typeface="Meiryo UI" panose="020B0604030504040204" pitchFamily="50" charset="-128"/>
              </a:rPr>
              <a:t>世界</a:t>
            </a:r>
            <a:r>
              <a:rPr lang="en-US" altLang="ja-JP" sz="930" dirty="0" smtClean="0">
                <a:latin typeface="Meiryo UI" panose="020B0604030504040204" pitchFamily="50" charset="-128"/>
                <a:ea typeface="Meiryo UI" panose="020B0604030504040204" pitchFamily="50" charset="-128"/>
              </a:rPr>
              <a:t>No.1</a:t>
            </a:r>
            <a:r>
              <a:rPr lang="ja-JP" altLang="en-US" sz="930" dirty="0">
                <a:latin typeface="Meiryo UI" panose="020B0604030504040204" pitchFamily="50" charset="-128"/>
                <a:ea typeface="Meiryo UI" panose="020B0604030504040204" pitchFamily="50" charset="-128"/>
              </a:rPr>
              <a:t>の</a:t>
            </a:r>
            <a:r>
              <a:rPr lang="ja-JP" altLang="en-US" sz="930" dirty="0" smtClean="0">
                <a:latin typeface="Meiryo UI" panose="020B0604030504040204" pitchFamily="50" charset="-128"/>
                <a:ea typeface="Meiryo UI" panose="020B0604030504040204" pitchFamily="50" charset="-128"/>
              </a:rPr>
              <a:t>バッテリ</a:t>
            </a:r>
            <a:r>
              <a:rPr lang="en-US" altLang="ja-JP" sz="930" dirty="0" smtClean="0">
                <a:latin typeface="Meiryo UI" panose="020B0604030504040204" pitchFamily="50" charset="-128"/>
                <a:ea typeface="Meiryo UI" panose="020B0604030504040204" pitchFamily="50" charset="-128"/>
              </a:rPr>
              <a:t>-</a:t>
            </a:r>
            <a:r>
              <a:rPr lang="ja-JP" altLang="en-US" sz="930" dirty="0" smtClean="0">
                <a:latin typeface="Meiryo UI" panose="020B0604030504040204" pitchFamily="50" charset="-128"/>
                <a:ea typeface="Meiryo UI" panose="020B0604030504040204" pitchFamily="50" charset="-128"/>
              </a:rPr>
              <a:t>ス</a:t>
            </a:r>
            <a:r>
              <a:rPr lang="en-US" altLang="ja-JP" sz="930" dirty="0" smtClean="0">
                <a:latin typeface="Meiryo UI" panose="020B0604030504040204" pitchFamily="50" charset="-128"/>
                <a:ea typeface="Meiryo UI" panose="020B0604030504040204" pitchFamily="50" charset="-128"/>
              </a:rPr>
              <a:t>-</a:t>
            </a:r>
            <a:r>
              <a:rPr lang="ja-JP" altLang="en-US" sz="930" dirty="0" smtClean="0">
                <a:latin typeface="Meiryo UI" panose="020B0604030504040204" pitchFamily="50" charset="-128"/>
                <a:ea typeface="Meiryo UI" panose="020B0604030504040204" pitchFamily="50" charset="-128"/>
              </a:rPr>
              <a:t>パ</a:t>
            </a:r>
            <a:r>
              <a:rPr lang="en-US" altLang="ja-JP" sz="930" dirty="0" smtClean="0">
                <a:latin typeface="Meiryo UI" panose="020B0604030504040204" pitchFamily="50" charset="-128"/>
                <a:ea typeface="Meiryo UI" panose="020B0604030504040204" pitchFamily="50" charset="-128"/>
              </a:rPr>
              <a:t>-</a:t>
            </a:r>
            <a:r>
              <a:rPr lang="ja-JP" altLang="en-US" sz="930" dirty="0" smtClean="0">
                <a:latin typeface="Meiryo UI" panose="020B0604030504040204" pitchFamily="50" charset="-128"/>
                <a:ea typeface="Meiryo UI" panose="020B0604030504040204" pitchFamily="50" charset="-128"/>
              </a:rPr>
              <a:t>クラスタ</a:t>
            </a:r>
            <a:r>
              <a:rPr lang="en-US" altLang="ja-JP" sz="930" dirty="0" smtClean="0">
                <a:latin typeface="Meiryo UI" panose="020B0604030504040204" pitchFamily="50" charset="-128"/>
                <a:ea typeface="Meiryo UI" panose="020B0604030504040204" pitchFamily="50" charset="-128"/>
              </a:rPr>
              <a:t>-</a:t>
            </a:r>
            <a:r>
              <a:rPr lang="ja-JP" altLang="en-US" sz="930" dirty="0" smtClean="0">
                <a:latin typeface="Meiryo UI" panose="020B0604030504040204" pitchFamily="50" charset="-128"/>
                <a:ea typeface="Meiryo UI" panose="020B0604030504040204" pitchFamily="50" charset="-128"/>
              </a:rPr>
              <a:t>の</a:t>
            </a:r>
            <a:r>
              <a:rPr lang="ja-JP" altLang="en-US" sz="930" dirty="0">
                <a:latin typeface="Meiryo UI" panose="020B0604030504040204" pitchFamily="50" charset="-128"/>
                <a:ea typeface="Meiryo UI" panose="020B0604030504040204" pitchFamily="50" charset="-128"/>
              </a:rPr>
              <a:t>中核拠点の形成</a:t>
            </a:r>
            <a:endParaRPr lang="en-US" altLang="ja-JP" sz="930" dirty="0">
              <a:latin typeface="Meiryo UI" panose="020B0604030504040204" pitchFamily="50" charset="-128"/>
              <a:ea typeface="Meiryo UI" panose="020B0604030504040204" pitchFamily="50" charset="-128"/>
            </a:endParaRPr>
          </a:p>
          <a:p>
            <a:pPr marL="152055" indent="-76027"/>
            <a:r>
              <a:rPr lang="ja-JP" altLang="en-US" sz="770" dirty="0" smtClean="0">
                <a:latin typeface="Meiryo UI" panose="020B0604030504040204" pitchFamily="50" charset="-128"/>
                <a:ea typeface="Meiryo UI" panose="020B0604030504040204" pitchFamily="50" charset="-128"/>
              </a:rPr>
              <a:t>（安全性に優れ小型化が可能な二次電池（溶融塩電池）の</a:t>
            </a:r>
            <a:r>
              <a:rPr lang="en-US" altLang="ja-JP" sz="770" dirty="0" smtClean="0">
                <a:latin typeface="Meiryo UI" panose="020B0604030504040204" pitchFamily="50" charset="-128"/>
                <a:ea typeface="Meiryo UI" panose="020B0604030504040204" pitchFamily="50" charset="-128"/>
              </a:rPr>
              <a:t/>
            </a:r>
            <a:br>
              <a:rPr lang="en-US" altLang="ja-JP" sz="770" dirty="0" smtClean="0">
                <a:latin typeface="Meiryo UI" panose="020B0604030504040204" pitchFamily="50" charset="-128"/>
                <a:ea typeface="Meiryo UI" panose="020B0604030504040204" pitchFamily="50" charset="-128"/>
              </a:rPr>
            </a:br>
            <a:r>
              <a:rPr lang="ja-JP" altLang="en-US" sz="770" dirty="0" smtClean="0">
                <a:latin typeface="Meiryo UI" panose="020B0604030504040204" pitchFamily="50" charset="-128"/>
                <a:ea typeface="Meiryo UI" panose="020B0604030504040204" pitchFamily="50" charset="-128"/>
              </a:rPr>
              <a:t>開発）</a:t>
            </a:r>
            <a:r>
              <a:rPr lang="ja-JP" altLang="en-US" sz="770" dirty="0">
                <a:latin typeface="Meiryo UI" panose="020B0604030504040204" pitchFamily="50" charset="-128"/>
                <a:ea typeface="Meiryo UI" panose="020B0604030504040204" pitchFamily="50" charset="-128"/>
              </a:rPr>
              <a:t>　</a:t>
            </a:r>
            <a:r>
              <a:rPr lang="en-US" altLang="ja-JP" sz="770" dirty="0">
                <a:latin typeface="Meiryo UI" panose="020B0604030504040204" pitchFamily="50" charset="-128"/>
                <a:ea typeface="Meiryo UI" panose="020B0604030504040204" pitchFamily="50" charset="-128"/>
              </a:rPr>
              <a:t>《</a:t>
            </a:r>
            <a:r>
              <a:rPr lang="ja-JP" altLang="en-US" sz="770" dirty="0">
                <a:latin typeface="Meiryo UI" panose="020B0604030504040204" pitchFamily="50" charset="-128"/>
                <a:ea typeface="Meiryo UI" panose="020B0604030504040204" pitchFamily="50" charset="-128"/>
              </a:rPr>
              <a:t>税制</a:t>
            </a:r>
            <a:r>
              <a:rPr lang="en-US" altLang="ja-JP" sz="770" dirty="0">
                <a:latin typeface="Meiryo UI" panose="020B0604030504040204" pitchFamily="50" charset="-128"/>
                <a:ea typeface="Meiryo UI" panose="020B0604030504040204" pitchFamily="50" charset="-128"/>
              </a:rPr>
              <a:t>》《</a:t>
            </a:r>
            <a:r>
              <a:rPr lang="ja-JP" altLang="en-US" sz="770" dirty="0">
                <a:latin typeface="Meiryo UI" panose="020B0604030504040204" pitchFamily="50" charset="-128"/>
                <a:ea typeface="Meiryo UI" panose="020B0604030504040204" pitchFamily="50" charset="-128"/>
              </a:rPr>
              <a:t>金融</a:t>
            </a:r>
            <a:r>
              <a:rPr lang="en-US" altLang="ja-JP" sz="770" dirty="0">
                <a:latin typeface="Meiryo UI" panose="020B0604030504040204" pitchFamily="50" charset="-128"/>
                <a:ea typeface="Meiryo UI" panose="020B0604030504040204" pitchFamily="50" charset="-128"/>
              </a:rPr>
              <a:t>》</a:t>
            </a:r>
          </a:p>
          <a:p>
            <a:pPr marL="71955" indent="-71955"/>
            <a:r>
              <a:rPr lang="ja-JP" altLang="en-US" sz="1026" dirty="0">
                <a:latin typeface="Meiryo UI" panose="020B0604030504040204" pitchFamily="50" charset="-128"/>
                <a:ea typeface="Meiryo UI" panose="020B0604030504040204" pitchFamily="50" charset="-128"/>
              </a:rPr>
              <a:t>〇</a:t>
            </a:r>
            <a:r>
              <a:rPr lang="ja-JP" altLang="en-US" sz="1026" dirty="0" smtClean="0">
                <a:latin typeface="Meiryo UI" panose="020B0604030504040204" pitchFamily="50" charset="-128"/>
                <a:ea typeface="Meiryo UI" panose="020B0604030504040204" pitchFamily="50" charset="-128"/>
              </a:rPr>
              <a:t>医</a:t>
            </a:r>
            <a:r>
              <a:rPr lang="ja-JP" altLang="en-US" sz="1026" dirty="0">
                <a:latin typeface="Meiryo UI" panose="020B0604030504040204" pitchFamily="50" charset="-128"/>
                <a:ea typeface="Meiryo UI" panose="020B0604030504040204" pitchFamily="50" charset="-128"/>
              </a:rPr>
              <a:t>薬品の研究開発促進</a:t>
            </a:r>
            <a:endParaRPr lang="en-US" altLang="ja-JP" sz="1026" dirty="0">
              <a:latin typeface="Meiryo UI" panose="020B0604030504040204" pitchFamily="50" charset="-128"/>
              <a:ea typeface="Meiryo UI" panose="020B0604030504040204" pitchFamily="50" charset="-128"/>
            </a:endParaRPr>
          </a:p>
          <a:p>
            <a:pPr marL="152055" indent="-76027"/>
            <a:r>
              <a:rPr lang="ja-JP" altLang="en-US" sz="770" dirty="0">
                <a:latin typeface="Meiryo UI" panose="020B0604030504040204" pitchFamily="50" charset="-128"/>
                <a:ea typeface="Meiryo UI" panose="020B0604030504040204" pitchFamily="50" charset="-128"/>
              </a:rPr>
              <a:t>（新しいタイプの医薬品（ペプチド医薬品）の研究開発促進等）</a:t>
            </a:r>
            <a:r>
              <a:rPr lang="en-US" altLang="ja-JP" sz="770" dirty="0">
                <a:latin typeface="Meiryo UI" panose="020B0604030504040204" pitchFamily="50" charset="-128"/>
                <a:ea typeface="Meiryo UI" panose="020B0604030504040204" pitchFamily="50" charset="-128"/>
              </a:rPr>
              <a:t> 《</a:t>
            </a:r>
            <a:r>
              <a:rPr lang="ja-JP" altLang="en-US" sz="770" dirty="0">
                <a:latin typeface="Meiryo UI" panose="020B0604030504040204" pitchFamily="50" charset="-128"/>
                <a:ea typeface="Meiryo UI" panose="020B0604030504040204" pitchFamily="50" charset="-128"/>
              </a:rPr>
              <a:t>税制</a:t>
            </a:r>
            <a:r>
              <a:rPr lang="en-US" altLang="ja-JP" sz="770" dirty="0">
                <a:latin typeface="Meiryo UI" panose="020B0604030504040204" pitchFamily="50" charset="-128"/>
                <a:ea typeface="Meiryo UI" panose="020B0604030504040204" pitchFamily="50" charset="-128"/>
              </a:rPr>
              <a:t>》《</a:t>
            </a:r>
            <a:r>
              <a:rPr lang="ja-JP" altLang="en-US" sz="770" dirty="0">
                <a:latin typeface="Meiryo UI" panose="020B0604030504040204" pitchFamily="50" charset="-128"/>
                <a:ea typeface="Meiryo UI" panose="020B0604030504040204" pitchFamily="50" charset="-128"/>
              </a:rPr>
              <a:t>金融</a:t>
            </a:r>
            <a:r>
              <a:rPr lang="en-US" altLang="ja-JP" sz="770" dirty="0">
                <a:latin typeface="Meiryo UI" panose="020B0604030504040204" pitchFamily="50" charset="-128"/>
                <a:ea typeface="Meiryo UI" panose="020B0604030504040204" pitchFamily="50" charset="-128"/>
              </a:rPr>
              <a:t>》</a:t>
            </a:r>
          </a:p>
          <a:p>
            <a:pPr marL="71955" indent="-71955"/>
            <a:endParaRPr lang="en-US" altLang="ja-JP" sz="770" dirty="0">
              <a:latin typeface="Meiryo UI" panose="020B0604030504040204" pitchFamily="50" charset="-128"/>
              <a:ea typeface="Meiryo UI" panose="020B0604030504040204" pitchFamily="50" charset="-128"/>
            </a:endParaRPr>
          </a:p>
          <a:p>
            <a:pPr marL="71955" indent="-71955"/>
            <a:endParaRPr lang="en-US" altLang="ja-JP" sz="770" dirty="0">
              <a:latin typeface="Meiryo UI" panose="020B0604030504040204" pitchFamily="50" charset="-128"/>
              <a:ea typeface="Meiryo UI" panose="020B0604030504040204" pitchFamily="50" charset="-128"/>
            </a:endParaRPr>
          </a:p>
          <a:p>
            <a:pPr marL="71955" indent="-71955"/>
            <a:endParaRPr lang="en-US" altLang="ja-JP" sz="770" dirty="0">
              <a:latin typeface="Meiryo UI" panose="020B0604030504040204" pitchFamily="50" charset="-128"/>
              <a:ea typeface="Meiryo UI" panose="020B0604030504040204" pitchFamily="50" charset="-128"/>
            </a:endParaRPr>
          </a:p>
        </p:txBody>
      </p:sp>
      <p:sp>
        <p:nvSpPr>
          <p:cNvPr id="24" name="右矢印 23"/>
          <p:cNvSpPr/>
          <p:nvPr/>
        </p:nvSpPr>
        <p:spPr>
          <a:xfrm>
            <a:off x="5267408" y="3520022"/>
            <a:ext cx="273419" cy="376577"/>
          </a:xfrm>
          <a:prstGeom prst="rightArrow">
            <a:avLst>
              <a:gd name="adj1" fmla="val 50000"/>
              <a:gd name="adj2" fmla="val 481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latin typeface="Meiryo UI" panose="020B0604030504040204" pitchFamily="50" charset="-128"/>
              <a:ea typeface="Meiryo UI" panose="020B0604030504040204" pitchFamily="50" charset="-128"/>
            </a:endParaRPr>
          </a:p>
        </p:txBody>
      </p:sp>
      <p:sp>
        <p:nvSpPr>
          <p:cNvPr id="19" name="角丸四角形 18"/>
          <p:cNvSpPr/>
          <p:nvPr/>
        </p:nvSpPr>
        <p:spPr>
          <a:xfrm>
            <a:off x="2024815" y="3161848"/>
            <a:ext cx="2446731" cy="525122"/>
          </a:xfrm>
          <a:prstGeom prst="roundRect">
            <a:avLst>
              <a:gd name="adj" fmla="val 6462"/>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bIns="30788" rtlCol="0" anchor="ctr"/>
          <a:lstStyle/>
          <a:p>
            <a:r>
              <a:rPr lang="ja-JP" altLang="en-US" sz="1026" dirty="0">
                <a:latin typeface="Meiryo UI" panose="020B0604030504040204" pitchFamily="50" charset="-128"/>
                <a:ea typeface="Meiryo UI" panose="020B0604030504040204" pitchFamily="50" charset="-128"/>
              </a:rPr>
              <a:t>関西国際戦略総合特別</a:t>
            </a:r>
            <a:r>
              <a:rPr lang="ja-JP" altLang="en-US" sz="1026" dirty="0">
                <a:solidFill>
                  <a:schemeClr val="tx1"/>
                </a:solidFill>
                <a:latin typeface="Meiryo UI" panose="020B0604030504040204" pitchFamily="50" charset="-128"/>
                <a:ea typeface="Meiryo UI" panose="020B0604030504040204" pitchFamily="50" charset="-128"/>
              </a:rPr>
              <a:t>区域地域協議会</a:t>
            </a:r>
            <a:endParaRPr lang="en-US" altLang="ja-JP" sz="898" dirty="0">
              <a:solidFill>
                <a:schemeClr val="tx1"/>
              </a:solidFill>
              <a:latin typeface="Meiryo UI" panose="020B0604030504040204" pitchFamily="50" charset="-128"/>
              <a:ea typeface="Meiryo UI" panose="020B0604030504040204" pitchFamily="50" charset="-128"/>
            </a:endParaRPr>
          </a:p>
          <a:p>
            <a:pPr marL="78743"/>
            <a:r>
              <a:rPr lang="ja-JP" altLang="en-US" sz="898" dirty="0">
                <a:latin typeface="Meiryo UI" panose="020B0604030504040204" pitchFamily="50" charset="-128"/>
                <a:ea typeface="Meiryo UI" panose="020B0604030504040204" pitchFamily="50" charset="-128"/>
              </a:rPr>
              <a:t>〇 </a:t>
            </a:r>
            <a:r>
              <a:rPr lang="en-US" altLang="ja-JP" sz="898" dirty="0">
                <a:latin typeface="Meiryo UI" panose="020B0604030504040204" pitchFamily="50" charset="-128"/>
                <a:ea typeface="Meiryo UI" panose="020B0604030504040204" pitchFamily="50" charset="-128"/>
              </a:rPr>
              <a:t>2011(H23).9</a:t>
            </a:r>
            <a:r>
              <a:rPr lang="ja-JP" altLang="en-US" sz="898" dirty="0">
                <a:latin typeface="Meiryo UI" panose="020B0604030504040204" pitchFamily="50" charset="-128"/>
                <a:ea typeface="Meiryo UI" panose="020B0604030504040204" pitchFamily="50" charset="-128"/>
              </a:rPr>
              <a:t> 法設置</a:t>
            </a:r>
            <a:endParaRPr lang="en-US" altLang="ja-JP" sz="770" dirty="0">
              <a:latin typeface="Meiryo UI" panose="020B0604030504040204" pitchFamily="50" charset="-128"/>
              <a:ea typeface="Meiryo UI" panose="020B0604030504040204" pitchFamily="50" charset="-128"/>
            </a:endParaRPr>
          </a:p>
          <a:p>
            <a:pPr marL="78743"/>
            <a:r>
              <a:rPr lang="ja-JP" altLang="en-US" sz="898" dirty="0">
                <a:latin typeface="Meiryo UI" panose="020B0604030504040204" pitchFamily="50" charset="-128"/>
                <a:ea typeface="Meiryo UI" panose="020B0604030504040204" pitchFamily="50" charset="-128"/>
              </a:rPr>
              <a:t>〇 組織：関係地方公共団体、事業実施者等</a:t>
            </a:r>
            <a:endParaRPr lang="zh-TW" altLang="en-US" sz="898" dirty="0">
              <a:latin typeface="Meiryo UI" panose="020B0604030504040204" pitchFamily="50" charset="-128"/>
              <a:ea typeface="Meiryo UI" panose="020B0604030504040204" pitchFamily="50" charset="-128"/>
            </a:endParaRPr>
          </a:p>
        </p:txBody>
      </p:sp>
      <p:sp>
        <p:nvSpPr>
          <p:cNvPr id="2" name="大かっこ 1"/>
          <p:cNvSpPr/>
          <p:nvPr/>
        </p:nvSpPr>
        <p:spPr>
          <a:xfrm>
            <a:off x="5700483" y="5301208"/>
            <a:ext cx="2557328" cy="30689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76027" indent="-76027"/>
            <a:r>
              <a:rPr lang="en-US" altLang="ja-JP" sz="855" dirty="0">
                <a:latin typeface="Meiryo UI" panose="020B0604030504040204" pitchFamily="50" charset="-128"/>
                <a:ea typeface="Meiryo UI" panose="020B0604030504040204" pitchFamily="50" charset="-128"/>
              </a:rPr>
              <a:t>※</a:t>
            </a:r>
            <a:r>
              <a:rPr lang="ja-JP" altLang="en-US" sz="855" dirty="0">
                <a:latin typeface="Meiryo UI" panose="020B0604030504040204" pitchFamily="50" charset="-128"/>
                <a:ea typeface="Meiryo UI" panose="020B0604030504040204" pitchFamily="50" charset="-128"/>
              </a:rPr>
              <a:t>国の支援：規制の特例措置、税制（法人税）支援、金融支援（</a:t>
            </a:r>
            <a:r>
              <a:rPr lang="zh-TW" altLang="en-US" sz="855" dirty="0">
                <a:latin typeface="Meiryo UI" panose="020B0604030504040204" pitchFamily="50" charset="-128"/>
                <a:ea typeface="Meiryo UI" panose="020B0604030504040204" pitchFamily="50" charset="-128"/>
              </a:rPr>
              <a:t>利子補給制度</a:t>
            </a:r>
            <a:r>
              <a:rPr lang="ja-JP" altLang="en-US" sz="855" dirty="0">
                <a:latin typeface="Meiryo UI" panose="020B0604030504040204" pitchFamily="50" charset="-128"/>
                <a:ea typeface="Meiryo UI" panose="020B0604030504040204" pitchFamily="50" charset="-128"/>
              </a:rPr>
              <a:t>）等の措置</a:t>
            </a:r>
          </a:p>
        </p:txBody>
      </p:sp>
      <p:sp>
        <p:nvSpPr>
          <p:cNvPr id="15" name="テキスト ボックス 14"/>
          <p:cNvSpPr txBox="1"/>
          <p:nvPr/>
        </p:nvSpPr>
        <p:spPr>
          <a:xfrm>
            <a:off x="58936" y="71300"/>
            <a:ext cx="7074326" cy="400110"/>
          </a:xfrm>
          <a:prstGeom prst="rect">
            <a:avLst/>
          </a:prstGeom>
          <a:noFill/>
        </p:spPr>
        <p:txBody>
          <a:bodyPr wrap="square" rtlCol="0">
            <a:spAutoFit/>
          </a:bodyPr>
          <a:lstStyle/>
          <a:p>
            <a:r>
              <a:rPr lang="ja-JP" altLang="en-US" sz="2000" b="1" dirty="0" smtClean="0">
                <a:solidFill>
                  <a:srgbClr val="002060"/>
                </a:solidFill>
                <a:latin typeface="Meiryo UI" panose="020B0604030504040204" pitchFamily="50" charset="-128"/>
                <a:ea typeface="Meiryo UI" panose="020B0604030504040204" pitchFamily="50" charset="-128"/>
              </a:rPr>
              <a:t>１－④　</a:t>
            </a:r>
            <a:r>
              <a:rPr lang="ja-JP" altLang="ja-JP" sz="2000" b="1" dirty="0" smtClean="0">
                <a:solidFill>
                  <a:srgbClr val="002060"/>
                </a:solidFill>
                <a:latin typeface="Meiryo UI" panose="020B0604030504040204" pitchFamily="50" charset="-128"/>
                <a:ea typeface="Meiryo UI" panose="020B0604030504040204" pitchFamily="50" charset="-128"/>
              </a:rPr>
              <a:t>企業</a:t>
            </a:r>
            <a:r>
              <a:rPr lang="ja-JP" altLang="ja-JP" sz="2000" b="1" dirty="0">
                <a:solidFill>
                  <a:srgbClr val="002060"/>
                </a:solidFill>
                <a:latin typeface="Meiryo UI" panose="020B0604030504040204" pitchFamily="50" charset="-128"/>
                <a:ea typeface="Meiryo UI" panose="020B0604030504040204" pitchFamily="50" charset="-128"/>
              </a:rPr>
              <a:t>誘致</a:t>
            </a:r>
            <a:r>
              <a:rPr lang="ja-JP" altLang="en-US" sz="2000" b="1" dirty="0">
                <a:solidFill>
                  <a:srgbClr val="002060"/>
                </a:solidFill>
                <a:latin typeface="Meiryo UI" panose="020B0604030504040204" pitchFamily="50" charset="-128"/>
                <a:ea typeface="Meiryo UI" panose="020B0604030504040204" pitchFamily="50" charset="-128"/>
              </a:rPr>
              <a:t>（総合特区）　　　　　　　　　　　　　</a:t>
            </a:r>
          </a:p>
        </p:txBody>
      </p:sp>
      <p:cxnSp>
        <p:nvCxnSpPr>
          <p:cNvPr id="18" name="直線コネクタ 17"/>
          <p:cNvCxnSpPr/>
          <p:nvPr/>
        </p:nvCxnSpPr>
        <p:spPr>
          <a:xfrm>
            <a:off x="0" y="521004"/>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8826033" y="6403032"/>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7</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1198845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kumimoji="1" dirty="0">
            <a:solidFill>
              <a:srgbClr val="00206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DF86EC-0CBD-4103-891C-B753F36B5D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5A2863-7785-469C-B3B1-F2A678251D79}">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be2acaf-88a6-4029-b366-c28176c79890"/>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30C22DA-4779-43C0-9BAC-08E3D8A497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5169</Words>
  <Application>Microsoft Office PowerPoint</Application>
  <PresentationFormat>画面に合わせる (4:3)</PresentationFormat>
  <Paragraphs>860</Paragraphs>
  <Slides>23</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Meiryo UI</vt:lpstr>
      <vt:lpstr>ＭＳ Ｐゴシック</vt:lpstr>
      <vt:lpstr>新細明體</vt:lpstr>
      <vt:lpstr>游ゴシック</vt:lpstr>
      <vt:lpstr>游明朝</vt:lpstr>
      <vt:lpstr>Arial</vt:lpstr>
      <vt:lpstr>Calibri</vt:lpstr>
      <vt:lpstr>Microsoft Himalaya</vt:lpstr>
      <vt:lpstr>Times New Roman</vt:lpstr>
      <vt:lpstr>Office テーマ</vt:lpstr>
      <vt:lpstr>府市連携で行っている基本方針や計画策定等の現状等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府市連携で行っている基本方針や計画策定等の現状等</dc:title>
  <cp:revision>2</cp:revision>
  <cp:lastPrinted>2020-12-28T00:33:31Z</cp:lastPrinted>
  <dcterms:modified xsi:type="dcterms:W3CDTF">2020-12-28T00:40:25Z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