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499" r:id="rId5"/>
    <p:sldId id="692" r:id="rId6"/>
    <p:sldId id="693"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70C0"/>
    <a:srgbClr val="00B050"/>
    <a:srgbClr val="1F497D"/>
    <a:srgbClr val="DBEEF4"/>
    <a:srgbClr val="FCD5B5"/>
    <a:srgbClr val="376092"/>
    <a:srgbClr val="002060"/>
    <a:srgbClr val="F2F2F2"/>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3357" autoAdjust="0"/>
  </p:normalViewPr>
  <p:slideViewPr>
    <p:cSldViewPr>
      <p:cViewPr varScale="1">
        <p:scale>
          <a:sx n="65" d="100"/>
          <a:sy n="65" d="100"/>
        </p:scale>
        <p:origin x="140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787" cy="496967"/>
          </a:xfrm>
          <a:prstGeom prst="rect">
            <a:avLst/>
          </a:prstGeom>
        </p:spPr>
        <p:txBody>
          <a:bodyPr vert="horz" lIns="91402" tIns="45699" rIns="91402"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3"/>
            <a:ext cx="2949787" cy="496967"/>
          </a:xfrm>
          <a:prstGeom prst="rect">
            <a:avLst/>
          </a:prstGeom>
        </p:spPr>
        <p:txBody>
          <a:bodyPr vert="horz" lIns="91402" tIns="45699" rIns="91402" bIns="45699" rtlCol="0"/>
          <a:lstStyle>
            <a:lvl1pPr algn="r">
              <a:defRPr sz="1200"/>
            </a:lvl1pPr>
          </a:lstStyle>
          <a:p>
            <a:fld id="{3D16FDEC-560D-45FF-95E3-45F1DE396D79}" type="datetimeFigureOut">
              <a:rPr kumimoji="1" lang="ja-JP" altLang="en-US" smtClean="0"/>
              <a:t>2020/12/28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2" tIns="45699" rIns="91402" bIns="45699" rtlCol="0" anchor="ctr"/>
          <a:lstStyle/>
          <a:p>
            <a:endParaRPr lang="ja-JP" altLang="en-US"/>
          </a:p>
        </p:txBody>
      </p:sp>
      <p:sp>
        <p:nvSpPr>
          <p:cNvPr id="5" name="ノート プレースホルダー 4"/>
          <p:cNvSpPr>
            <a:spLocks noGrp="1"/>
          </p:cNvSpPr>
          <p:nvPr>
            <p:ph type="body" sz="quarter" idx="3"/>
          </p:nvPr>
        </p:nvSpPr>
        <p:spPr>
          <a:xfrm>
            <a:off x="680721" y="4721189"/>
            <a:ext cx="5445760" cy="4472702"/>
          </a:xfrm>
          <a:prstGeom prst="rect">
            <a:avLst/>
          </a:prstGeom>
        </p:spPr>
        <p:txBody>
          <a:bodyPr vert="horz" lIns="91402" tIns="45699" rIns="91402" bIns="456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48"/>
            <a:ext cx="2949787" cy="496967"/>
          </a:xfrm>
          <a:prstGeom prst="rect">
            <a:avLst/>
          </a:prstGeom>
        </p:spPr>
        <p:txBody>
          <a:bodyPr vert="horz" lIns="91402" tIns="45699" rIns="91402"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48"/>
            <a:ext cx="2949787" cy="496967"/>
          </a:xfrm>
          <a:prstGeom prst="rect">
            <a:avLst/>
          </a:prstGeom>
        </p:spPr>
        <p:txBody>
          <a:bodyPr vert="horz" lIns="91402" tIns="45699" rIns="91402" bIns="45699"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048644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1300589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2020/12/28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2020/12/28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2020/12/28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2020/12/28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2020/12/28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2020/12/28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2020/12/28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2020/12/28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2020/12/28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2020/12/28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2020/12/28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2020/12/28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760" y="2746139"/>
            <a:ext cx="8892480" cy="794519"/>
          </a:xfrm>
        </p:spPr>
        <p:txBody>
          <a:bodyPr>
            <a:normAutofit fontScale="90000"/>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府市一体化・広域一元化に向けた条例の</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検討にあたって</a:t>
            </a:r>
            <a:b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（検討の視点）</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143399"/>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sz="2400" dirty="0">
              <a:solidFill>
                <a:schemeClr val="tx1"/>
              </a:solidFill>
            </a:endParaRPr>
          </a:p>
          <a:p>
            <a:endParaRPr kumimoji="1" lang="en-US" altLang="ja-JP" sz="2400" dirty="0" smtClean="0">
              <a:solidFill>
                <a:schemeClr val="tx1"/>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chemeClr val="tx1"/>
              </a:solidFill>
            </a:endParaRPr>
          </a:p>
        </p:txBody>
      </p:sp>
      <p:sp>
        <p:nvSpPr>
          <p:cNvPr id="7" name="テキスト ボックス 6"/>
          <p:cNvSpPr txBox="1"/>
          <p:nvPr/>
        </p:nvSpPr>
        <p:spPr>
          <a:xfrm>
            <a:off x="6584775" y="404083"/>
            <a:ext cx="2383986"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341552" y="4367741"/>
            <a:ext cx="8334471" cy="1742837"/>
          </a:xfrm>
          <a:prstGeom prst="roundRect">
            <a:avLst>
              <a:gd name="adj" fmla="val 393"/>
            </a:avLst>
          </a:prstGeom>
          <a:ln w="22225"/>
          <a:effectLst>
            <a:outerShdw blurRad="50800" dist="38100" dir="2700000" sx="101000" sy="101000" algn="tl" rotWithShape="0">
              <a:prstClr val="black"/>
            </a:outerShdw>
          </a:effectLst>
        </p:spPr>
        <p:style>
          <a:lnRef idx="1">
            <a:schemeClr val="dk1"/>
          </a:lnRef>
          <a:fillRef idx="2">
            <a:schemeClr val="dk1"/>
          </a:fillRef>
          <a:effectRef idx="1">
            <a:schemeClr val="dk1"/>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27" name="角丸四角形 26"/>
          <p:cNvSpPr/>
          <p:nvPr/>
        </p:nvSpPr>
        <p:spPr>
          <a:xfrm>
            <a:off x="4803789" y="1070019"/>
            <a:ext cx="3888000" cy="2376264"/>
          </a:xfrm>
          <a:prstGeom prst="roundRect">
            <a:avLst>
              <a:gd name="adj" fmla="val 7186"/>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26" name="角丸四角形 25"/>
          <p:cNvSpPr/>
          <p:nvPr/>
        </p:nvSpPr>
        <p:spPr>
          <a:xfrm>
            <a:off x="430121" y="1070019"/>
            <a:ext cx="3888000" cy="2376264"/>
          </a:xfrm>
          <a:prstGeom prst="roundRect">
            <a:avLst>
              <a:gd name="adj" fmla="val 5945"/>
            </a:avLst>
          </a:prstGeom>
        </p:spPr>
        <p:style>
          <a:lnRef idx="1">
            <a:schemeClr val="accent3"/>
          </a:lnRef>
          <a:fillRef idx="2">
            <a:schemeClr val="accent3"/>
          </a:fillRef>
          <a:effectRef idx="1">
            <a:schemeClr val="accent3"/>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8701132" y="-2738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a:t>
            </a:r>
            <a:endParaRPr kumimoji="1" lang="ja-JP" altLang="en-US" sz="2000" b="1" dirty="0">
              <a:solidFill>
                <a:srgbClr val="002060"/>
              </a:solidFill>
              <a:latin typeface="+mn-ea"/>
            </a:endParaRPr>
          </a:p>
        </p:txBody>
      </p:sp>
      <p:sp>
        <p:nvSpPr>
          <p:cNvPr id="20" name="角丸四角形 19"/>
          <p:cNvSpPr/>
          <p:nvPr/>
        </p:nvSpPr>
        <p:spPr>
          <a:xfrm>
            <a:off x="618382" y="836712"/>
            <a:ext cx="3492000" cy="576000"/>
          </a:xfrm>
          <a:prstGeom prst="roundRect">
            <a:avLst>
              <a:gd name="adj" fmla="val 15875"/>
            </a:avLst>
          </a:prstGeom>
        </p:spPr>
        <p:style>
          <a:lnRef idx="1">
            <a:schemeClr val="accent3"/>
          </a:lnRef>
          <a:fillRef idx="3">
            <a:schemeClr val="accent3"/>
          </a:fillRef>
          <a:effectRef idx="2">
            <a:schemeClr val="accent3"/>
          </a:effectRef>
          <a:fontRef idx="minor">
            <a:schemeClr val="lt1"/>
          </a:fontRef>
        </p:style>
        <p:txBody>
          <a:bodyPr lIns="36000" tIns="36000" rIns="36000" bIns="36000" rtlCol="0" anchor="ctr"/>
          <a:lstStyle/>
          <a:p>
            <a:pPr algn="ctr">
              <a:spcBef>
                <a:spcPts val="600"/>
              </a:spcBef>
            </a:pPr>
            <a:r>
              <a:rPr lang="ja-JP" altLang="en-US" b="1" dirty="0">
                <a:solidFill>
                  <a:schemeClr val="bg1"/>
                </a:solidFill>
                <a:latin typeface="Meiryo UI" panose="020B0604030504040204" pitchFamily="50" charset="-128"/>
                <a:ea typeface="Meiryo UI" panose="020B0604030504040204" pitchFamily="50" charset="-128"/>
              </a:rPr>
              <a:t>過去</a:t>
            </a:r>
            <a:r>
              <a:rPr lang="ja-JP" altLang="en-US" b="1" dirty="0" smtClean="0">
                <a:solidFill>
                  <a:schemeClr val="bg1"/>
                </a:solidFill>
                <a:latin typeface="Meiryo UI" panose="020B0604030504040204" pitchFamily="50" charset="-128"/>
                <a:ea typeface="Meiryo UI" panose="020B0604030504040204" pitchFamily="50" charset="-128"/>
              </a:rPr>
              <a:t>の二重行政の大阪</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21" name="角丸四角形 20"/>
          <p:cNvSpPr/>
          <p:nvPr/>
        </p:nvSpPr>
        <p:spPr>
          <a:xfrm>
            <a:off x="5004048" y="836712"/>
            <a:ext cx="3492000" cy="576000"/>
          </a:xfrm>
          <a:prstGeom prst="roundRect">
            <a:avLst>
              <a:gd name="adj" fmla="val 15875"/>
            </a:avLst>
          </a:prstGeom>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spcBef>
                <a:spcPts val="600"/>
              </a:spcBef>
            </a:pPr>
            <a:r>
              <a:rPr lang="ja-JP" altLang="en-US" b="1" dirty="0" smtClean="0">
                <a:solidFill>
                  <a:schemeClr val="bg1"/>
                </a:solidFill>
                <a:latin typeface="Meiryo UI" panose="020B0604030504040204" pitchFamily="50" charset="-128"/>
                <a:ea typeface="Meiryo UI" panose="020B0604030504040204" pitchFamily="50" charset="-128"/>
              </a:rPr>
              <a:t>現在の府市一体の大阪</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22" name="角丸四角形 21"/>
          <p:cNvSpPr/>
          <p:nvPr/>
        </p:nvSpPr>
        <p:spPr>
          <a:xfrm>
            <a:off x="781454" y="1718091"/>
            <a:ext cx="3539385"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大阪市は市域内、大阪府は市域外</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府市の連携不足</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府市それぞれで成長の方針・計画</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大阪市が市内のまちづくり</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5251301" y="1673847"/>
            <a:ext cx="3521840"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大阪府域全体の</a:t>
            </a:r>
            <a:r>
              <a:rPr lang="ja-JP" altLang="en-US" sz="1600" b="1" dirty="0">
                <a:solidFill>
                  <a:schemeClr val="tx1"/>
                </a:solidFill>
                <a:latin typeface="Meiryo UI" panose="020B0604030504040204" pitchFamily="50" charset="-128"/>
                <a:ea typeface="Meiryo UI" panose="020B0604030504040204" pitchFamily="50" charset="-128"/>
              </a:rPr>
              <a:t>成長</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視点</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府市で密接に連携</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府市の成長戦略を一本化</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府市一体で市内のまちづくり</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3498701" y="3768252"/>
            <a:ext cx="2160240" cy="360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25" name="角丸四角形 24"/>
          <p:cNvSpPr/>
          <p:nvPr/>
        </p:nvSpPr>
        <p:spPr>
          <a:xfrm>
            <a:off x="982407" y="4565457"/>
            <a:ext cx="7035168"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600"/>
              </a:spcBef>
            </a:pP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過去の二重行政に戻すことなく、府市一体の大阪を継承・強化</a:t>
            </a:r>
            <a:endParaRPr lang="en-US" altLang="ja-JP" b="1" u="sng" dirty="0" smtClean="0">
              <a:solidFill>
                <a:schemeClr val="tx1"/>
              </a:solidFill>
              <a:latin typeface="Meiryo UI" panose="020B0604030504040204" pitchFamily="50" charset="-128"/>
              <a:ea typeface="Meiryo UI" panose="020B0604030504040204" pitchFamily="50" charset="-128"/>
            </a:endParaRPr>
          </a:p>
          <a:p>
            <a:pPr marL="265113" indent="-265113">
              <a:spcBef>
                <a:spcPts val="1800"/>
              </a:spcBef>
            </a:pP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今後の成長に関する方針の統一や一体的なまちづくり等に資する条例を速やかに制定することが必要</a:t>
            </a:r>
            <a:endParaRPr lang="ja-JP" altLang="en-US" b="1" u="sng"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0" y="54868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6512" y="8531"/>
            <a:ext cx="8640960"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a:t>
            </a:r>
            <a:r>
              <a:rPr lang="ja-JP" altLang="en-US" sz="2000" b="1" dirty="0" smtClean="0">
                <a:solidFill>
                  <a:srgbClr val="002060"/>
                </a:solidFill>
                <a:latin typeface="Meiryo UI" panose="020B0604030504040204" pitchFamily="50" charset="-128"/>
                <a:ea typeface="Meiryo UI" panose="020B0604030504040204" pitchFamily="50" charset="-128"/>
              </a:rPr>
              <a:t>府</a:t>
            </a:r>
            <a:r>
              <a:rPr lang="ja-JP" altLang="en-US" sz="2000" b="1" dirty="0">
                <a:solidFill>
                  <a:srgbClr val="002060"/>
                </a:solidFill>
                <a:latin typeface="Meiryo UI" panose="020B0604030504040204" pitchFamily="50" charset="-128"/>
                <a:ea typeface="Meiryo UI" panose="020B0604030504040204" pitchFamily="50" charset="-128"/>
              </a:rPr>
              <a:t>市一体化・広域一元化に向けた条例の検討（検討の視点）</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4342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86410" y="198774"/>
            <a:ext cx="8964000" cy="1476000"/>
          </a:xfrm>
          <a:prstGeom prst="roundRect">
            <a:avLst>
              <a:gd name="adj" fmla="val 10678"/>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33223" tIns="42193" rIns="0" bIns="42193" rtlCol="0" anchor="ctr"/>
          <a:lstStyle/>
          <a:p>
            <a:pPr marL="171455" indent="-171455" defTabSz="844083">
              <a:defRPr/>
            </a:pPr>
            <a:r>
              <a:rPr lang="ja-JP" altLang="en-US" sz="1600" kern="0" dirty="0" smtClean="0">
                <a:solidFill>
                  <a:srgbClr val="002060"/>
                </a:solidFill>
                <a:latin typeface="Meiryo UI" panose="020B0604030504040204" pitchFamily="50" charset="-128"/>
                <a:ea typeface="Meiryo UI" panose="020B0604030504040204" pitchFamily="50" charset="-128"/>
              </a:rPr>
              <a:t>　</a:t>
            </a:r>
            <a:r>
              <a:rPr lang="ja-JP" altLang="en-US" kern="0" dirty="0" smtClean="0">
                <a:solidFill>
                  <a:srgbClr val="002060"/>
                </a:solidFill>
                <a:latin typeface="Meiryo UI" panose="020B0604030504040204" pitchFamily="50" charset="-128"/>
                <a:ea typeface="Meiryo UI" panose="020B0604030504040204" pitchFamily="50" charset="-128"/>
              </a:rPr>
              <a:t>■　条例の対象については、副首都の実現に向け、成長やまちづくりの観点から以下のような</a:t>
            </a:r>
            <a:endParaRPr lang="en-US" altLang="ja-JP"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kern="0" dirty="0">
                <a:solidFill>
                  <a:srgbClr val="002060"/>
                </a:solidFill>
                <a:latin typeface="Meiryo UI" panose="020B0604030504040204" pitchFamily="50" charset="-128"/>
                <a:ea typeface="Meiryo UI" panose="020B0604030504040204" pitchFamily="50" charset="-128"/>
              </a:rPr>
              <a:t>　</a:t>
            </a:r>
            <a:r>
              <a:rPr lang="ja-JP" altLang="en-US" kern="0" dirty="0" smtClean="0">
                <a:solidFill>
                  <a:srgbClr val="002060"/>
                </a:solidFill>
                <a:latin typeface="Meiryo UI" panose="020B0604030504040204" pitchFamily="50" charset="-128"/>
                <a:ea typeface="Meiryo UI" panose="020B0604030504040204" pitchFamily="50" charset="-128"/>
              </a:rPr>
              <a:t>　　施策分野や施策プロセスとしてはどうか</a:t>
            </a:r>
            <a:endParaRPr lang="en-US" altLang="ja-JP"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kern="0" dirty="0" smtClean="0">
                <a:solidFill>
                  <a:srgbClr val="002060"/>
                </a:solidFill>
                <a:latin typeface="Meiryo UI" panose="020B0604030504040204" pitchFamily="50" charset="-128"/>
                <a:ea typeface="Meiryo UI" panose="020B0604030504040204" pitchFamily="50" charset="-128"/>
              </a:rPr>
              <a:t>　■　府市一体化・広域一元化の手法としては、以下のようなものを活用してはどうか</a:t>
            </a:r>
            <a:endParaRPr lang="en-US" altLang="ja-JP"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kern="0" dirty="0">
                <a:solidFill>
                  <a:srgbClr val="002060"/>
                </a:solidFill>
                <a:latin typeface="Meiryo UI" panose="020B0604030504040204" pitchFamily="50" charset="-128"/>
                <a:ea typeface="Meiryo UI" panose="020B0604030504040204" pitchFamily="50" charset="-128"/>
              </a:rPr>
              <a:t>　</a:t>
            </a:r>
            <a:r>
              <a:rPr lang="ja-JP" altLang="en-US" kern="0" dirty="0" smtClean="0">
                <a:solidFill>
                  <a:srgbClr val="002060"/>
                </a:solidFill>
                <a:latin typeface="Meiryo UI" panose="020B0604030504040204" pitchFamily="50" charset="-128"/>
                <a:ea typeface="Meiryo UI" panose="020B0604030504040204" pitchFamily="50" charset="-128"/>
              </a:rPr>
              <a:t>■　あわせて、副首都推進本部会議の位置づけの明確化と役割強化や、既存の共同機関等の</a:t>
            </a:r>
            <a:endParaRPr lang="en-US" altLang="ja-JP"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kern="0" dirty="0">
                <a:solidFill>
                  <a:srgbClr val="002060"/>
                </a:solidFill>
                <a:latin typeface="Meiryo UI" panose="020B0604030504040204" pitchFamily="50" charset="-128"/>
                <a:ea typeface="Meiryo UI" panose="020B0604030504040204" pitchFamily="50" charset="-128"/>
              </a:rPr>
              <a:t>　</a:t>
            </a:r>
            <a:r>
              <a:rPr lang="ja-JP" altLang="en-US" kern="0" dirty="0" smtClean="0">
                <a:solidFill>
                  <a:srgbClr val="002060"/>
                </a:solidFill>
                <a:latin typeface="Meiryo UI" panose="020B0604030504040204" pitchFamily="50" charset="-128"/>
                <a:ea typeface="Meiryo UI" panose="020B0604030504040204" pitchFamily="50" charset="-128"/>
              </a:rPr>
              <a:t>　　 継続・発展を盛り込んではどうか　　　</a:t>
            </a:r>
            <a:endParaRPr lang="en-US" altLang="ja-JP" kern="0" dirty="0" smtClean="0">
              <a:solidFill>
                <a:srgbClr val="002060"/>
              </a:solidFill>
              <a:latin typeface="Meiryo UI" panose="020B0604030504040204" pitchFamily="50" charset="-128"/>
              <a:ea typeface="Meiryo UI" panose="020B0604030504040204" pitchFamily="50" charset="-128"/>
            </a:endParaRPr>
          </a:p>
        </p:txBody>
      </p:sp>
      <p:sp>
        <p:nvSpPr>
          <p:cNvPr id="50" name="角丸四角形 49"/>
          <p:cNvSpPr/>
          <p:nvPr/>
        </p:nvSpPr>
        <p:spPr>
          <a:xfrm>
            <a:off x="119756" y="2080180"/>
            <a:ext cx="3744000" cy="3046774"/>
          </a:xfrm>
          <a:prstGeom prst="roundRect">
            <a:avLst>
              <a:gd name="adj" fmla="val 4084"/>
            </a:avLst>
          </a:prstGeom>
          <a:solidFill>
            <a:srgbClr val="FCD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31" name="テキスト ボックス 30"/>
          <p:cNvSpPr txBox="1"/>
          <p:nvPr/>
        </p:nvSpPr>
        <p:spPr>
          <a:xfrm>
            <a:off x="199893" y="3543266"/>
            <a:ext cx="3456000" cy="461665"/>
          </a:xfrm>
          <a:prstGeom prst="rect">
            <a:avLst/>
          </a:prstGeom>
          <a:solidFill>
            <a:schemeClr val="bg1">
              <a:lumMod val="95000"/>
            </a:schemeClr>
          </a:solidFill>
          <a:ln w="28575">
            <a:noFill/>
            <a:prstDash val="sysDot"/>
          </a:ln>
        </p:spPr>
        <p:txBody>
          <a:bodyPr wrap="square" lIns="72000" rIns="36000" rtlCol="0" anchor="ctr" anchorCtr="0">
            <a:spAutoFit/>
          </a:bodyPr>
          <a:lstStyle/>
          <a:p>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消防</a:t>
            </a:r>
            <a:r>
              <a:rPr lang="ja-JP" altLang="en-US" sz="1200" dirty="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水道は、別途</a:t>
            </a:r>
            <a:r>
              <a:rPr lang="ja-JP" altLang="en-US" sz="1200" dirty="0">
                <a:solidFill>
                  <a:srgbClr val="002060"/>
                </a:solidFill>
                <a:latin typeface="Meiryo UI" panose="020B0604030504040204" pitchFamily="50" charset="-128"/>
                <a:ea typeface="Meiryo UI" panose="020B0604030504040204" pitchFamily="50" charset="-128"/>
              </a:rPr>
              <a:t>広域化検討</a:t>
            </a:r>
            <a:endParaRPr lang="en-US" altLang="ja-JP" sz="1200" dirty="0">
              <a:solidFill>
                <a:srgbClr val="002060"/>
              </a:solidFill>
              <a:latin typeface="Meiryo UI" panose="020B0604030504040204" pitchFamily="50" charset="-128"/>
              <a:ea typeface="Meiryo UI" panose="020B0604030504040204" pitchFamily="50" charset="-128"/>
            </a:endParaRPr>
          </a:p>
          <a:p>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身近</a:t>
            </a:r>
            <a:r>
              <a:rPr lang="ja-JP" altLang="en-US" sz="1200" dirty="0">
                <a:solidFill>
                  <a:srgbClr val="002060"/>
                </a:solidFill>
                <a:latin typeface="Meiryo UI" panose="020B0604030504040204" pitchFamily="50" charset="-128"/>
                <a:ea typeface="Meiryo UI" panose="020B0604030504040204" pitchFamily="50" charset="-128"/>
              </a:rPr>
              <a:t>な福祉、</a:t>
            </a:r>
            <a:r>
              <a:rPr lang="ja-JP" altLang="en-US" sz="1200" dirty="0" smtClean="0">
                <a:solidFill>
                  <a:srgbClr val="002060"/>
                </a:solidFill>
                <a:latin typeface="Meiryo UI" panose="020B0604030504040204" pitchFamily="50" charset="-128"/>
                <a:ea typeface="Meiryo UI" panose="020B0604030504040204" pitchFamily="50" charset="-128"/>
              </a:rPr>
              <a:t>健康・保健、教育等</a:t>
            </a:r>
            <a:r>
              <a:rPr lang="ja-JP" altLang="en-US" sz="1200" dirty="0">
                <a:solidFill>
                  <a:srgbClr val="002060"/>
                </a:solidFill>
                <a:latin typeface="Meiryo UI" panose="020B0604030504040204" pitchFamily="50" charset="-128"/>
                <a:ea typeface="Meiryo UI" panose="020B0604030504040204" pitchFamily="50" charset="-128"/>
              </a:rPr>
              <a:t>の分野は対象外</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544829" y="2836243"/>
            <a:ext cx="2976480" cy="727507"/>
          </a:xfrm>
          <a:prstGeom prst="rect">
            <a:avLst/>
          </a:prstGeom>
          <a:noFill/>
          <a:ln w="28575">
            <a:noFill/>
            <a:prstDash val="sysDot"/>
          </a:ln>
        </p:spPr>
        <p:txBody>
          <a:bodyPr wrap="square" rtlCol="0">
            <a:spAutoFit/>
          </a:bodyPr>
          <a:lstStyle/>
          <a:p>
            <a:pPr>
              <a:lnSpc>
                <a:spcPts val="1700"/>
              </a:lnSpc>
            </a:pPr>
            <a:r>
              <a:rPr lang="ja-JP" altLang="en-US" sz="1400" dirty="0" smtClean="0">
                <a:solidFill>
                  <a:srgbClr val="002060"/>
                </a:solidFill>
                <a:latin typeface="Meiryo UI" panose="020B0604030504040204" pitchFamily="50" charset="-128"/>
                <a:ea typeface="Meiryo UI" panose="020B0604030504040204" pitchFamily="50" charset="-128"/>
              </a:rPr>
              <a:t>・ </a:t>
            </a:r>
            <a:r>
              <a:rPr lang="ja-JP" altLang="en-US" sz="1400" dirty="0">
                <a:solidFill>
                  <a:srgbClr val="002060"/>
                </a:solidFill>
                <a:latin typeface="Meiryo UI" panose="020B0604030504040204" pitchFamily="50" charset="-128"/>
                <a:ea typeface="Meiryo UI" panose="020B0604030504040204" pitchFamily="50" charset="-128"/>
              </a:rPr>
              <a:t>「産業振興」</a:t>
            </a:r>
            <a:endParaRPr lang="en-US" altLang="ja-JP" sz="1400" dirty="0">
              <a:solidFill>
                <a:srgbClr val="002060"/>
              </a:solidFill>
              <a:latin typeface="Meiryo UI" panose="020B0604030504040204" pitchFamily="50" charset="-128"/>
              <a:ea typeface="Meiryo UI" panose="020B0604030504040204" pitchFamily="50" charset="-128"/>
            </a:endParaRPr>
          </a:p>
          <a:p>
            <a:pPr>
              <a:lnSpc>
                <a:spcPts val="1700"/>
              </a:lnSpc>
            </a:pPr>
            <a:r>
              <a:rPr lang="ja-JP" altLang="en-US" sz="1400" dirty="0" smtClean="0">
                <a:solidFill>
                  <a:srgbClr val="002060"/>
                </a:solidFill>
                <a:latin typeface="Meiryo UI" panose="020B0604030504040204" pitchFamily="50" charset="-128"/>
                <a:ea typeface="Meiryo UI" panose="020B0604030504040204" pitchFamily="50" charset="-128"/>
              </a:rPr>
              <a:t>・ </a:t>
            </a:r>
            <a:r>
              <a:rPr lang="ja-JP" altLang="en-US" sz="1400" dirty="0">
                <a:solidFill>
                  <a:srgbClr val="002060"/>
                </a:solidFill>
                <a:latin typeface="Meiryo UI" panose="020B0604030504040204" pitchFamily="50" charset="-128"/>
                <a:ea typeface="Meiryo UI" panose="020B0604030504040204" pitchFamily="50" charset="-128"/>
              </a:rPr>
              <a:t>「都市魅力向上」</a:t>
            </a:r>
            <a:endParaRPr lang="en-US" altLang="ja-JP" sz="1400" dirty="0">
              <a:solidFill>
                <a:srgbClr val="002060"/>
              </a:solidFill>
              <a:latin typeface="Meiryo UI" panose="020B0604030504040204" pitchFamily="50" charset="-128"/>
              <a:ea typeface="Meiryo UI" panose="020B0604030504040204" pitchFamily="50" charset="-128"/>
            </a:endParaRPr>
          </a:p>
          <a:p>
            <a:pPr>
              <a:lnSpc>
                <a:spcPts val="1700"/>
              </a:lnSpc>
            </a:pPr>
            <a:r>
              <a:rPr lang="ja-JP" altLang="en-US" sz="1400" dirty="0" smtClean="0">
                <a:solidFill>
                  <a:srgbClr val="002060"/>
                </a:solidFill>
                <a:latin typeface="Meiryo UI" panose="020B0604030504040204" pitchFamily="50" charset="-128"/>
                <a:ea typeface="Meiryo UI" panose="020B0604030504040204" pitchFamily="50" charset="-128"/>
              </a:rPr>
              <a:t>・ </a:t>
            </a:r>
            <a:r>
              <a:rPr lang="ja-JP" altLang="en-US" sz="1400" dirty="0">
                <a:solidFill>
                  <a:srgbClr val="002060"/>
                </a:solidFill>
                <a:latin typeface="Meiryo UI" panose="020B0604030504040204" pitchFamily="50" charset="-128"/>
                <a:ea typeface="Meiryo UI" panose="020B0604030504040204" pitchFamily="50" charset="-128"/>
              </a:rPr>
              <a:t>「まちづくり、都市基盤整備</a:t>
            </a:r>
            <a:r>
              <a:rPr lang="ja-JP" altLang="en-US" sz="1400" dirty="0" smtClean="0">
                <a:solidFill>
                  <a:srgbClr val="002060"/>
                </a:solidFill>
                <a:latin typeface="Meiryo UI" panose="020B0604030504040204" pitchFamily="50" charset="-128"/>
                <a:ea typeface="Meiryo UI" panose="020B0604030504040204" pitchFamily="50" charset="-128"/>
              </a:rPr>
              <a:t>」 　など</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19756" y="2139229"/>
            <a:ext cx="3664130" cy="307777"/>
          </a:xfrm>
          <a:prstGeom prst="rect">
            <a:avLst/>
          </a:prstGeom>
          <a:noFill/>
          <a:ln w="28575">
            <a:noFill/>
            <a:prstDash val="sysDot"/>
          </a:ln>
        </p:spPr>
        <p:txBody>
          <a:bodyPr wrap="square" rtlCol="0">
            <a:spAutoFit/>
          </a:bodyPr>
          <a:lstStyle/>
          <a:p>
            <a:r>
              <a:rPr lang="ja-JP" altLang="en-US" sz="1400" b="1" dirty="0" smtClean="0">
                <a:solidFill>
                  <a:srgbClr val="002060"/>
                </a:solidFill>
                <a:latin typeface="Meiryo UI" panose="020B0604030504040204" pitchFamily="50" charset="-128"/>
                <a:ea typeface="Meiryo UI" panose="020B0604030504040204" pitchFamily="50" charset="-128"/>
              </a:rPr>
              <a:t>①　施策分野</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317468" y="2380669"/>
            <a:ext cx="3452003" cy="502702"/>
          </a:xfrm>
          <a:prstGeom prst="rect">
            <a:avLst/>
          </a:prstGeom>
          <a:noFill/>
          <a:ln w="28575">
            <a:noFill/>
            <a:prstDash val="sysDot"/>
          </a:ln>
        </p:spPr>
        <p:txBody>
          <a:bodyPr wrap="square" rtlCol="0">
            <a:spAutoFit/>
          </a:bodyPr>
          <a:lstStyle/>
          <a:p>
            <a:pPr>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特別区制度</a:t>
            </a:r>
            <a:r>
              <a:rPr lang="ja-JP" altLang="en-US" sz="1400" dirty="0">
                <a:solidFill>
                  <a:srgbClr val="002060"/>
                </a:solidFill>
                <a:latin typeface="Meiryo UI" panose="020B0604030504040204" pitchFamily="50" charset="-128"/>
                <a:ea typeface="Meiryo UI" panose="020B0604030504040204" pitchFamily="50" charset="-128"/>
              </a:rPr>
              <a:t>で</a:t>
            </a:r>
            <a:r>
              <a:rPr lang="ja-JP" altLang="en-US" sz="1400" dirty="0" smtClean="0">
                <a:solidFill>
                  <a:srgbClr val="002060"/>
                </a:solidFill>
                <a:latin typeface="Meiryo UI" panose="020B0604030504040204" pitchFamily="50" charset="-128"/>
                <a:ea typeface="Meiryo UI" panose="020B0604030504040204" pitchFamily="50" charset="-128"/>
              </a:rPr>
              <a:t>府移管とされたもののうち</a:t>
            </a:r>
            <a:endParaRPr lang="en-US" altLang="ja-JP" sz="1400" dirty="0" smtClean="0">
              <a:solidFill>
                <a:srgbClr val="002060"/>
              </a:solidFill>
              <a:latin typeface="Meiryo UI" panose="020B0604030504040204" pitchFamily="50" charset="-128"/>
              <a:ea typeface="Meiryo UI" panose="020B0604030504040204" pitchFamily="50" charset="-128"/>
            </a:endParaRPr>
          </a:p>
          <a:p>
            <a:pPr>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成長やまちづくりに関するもの</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15392" y="4059996"/>
            <a:ext cx="3522418" cy="348813"/>
          </a:xfrm>
          <a:prstGeom prst="rect">
            <a:avLst/>
          </a:prstGeom>
          <a:noFill/>
          <a:ln w="28575">
            <a:noFill/>
            <a:prstDash val="sysDot"/>
          </a:ln>
        </p:spPr>
        <p:txBody>
          <a:bodyPr wrap="square" rtlCol="0">
            <a:spAutoFit/>
          </a:bodyPr>
          <a:lstStyle/>
          <a:p>
            <a:pPr marL="989160" indent="-989160">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②　施策プロセス</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331883" y="4299858"/>
            <a:ext cx="3452003" cy="297517"/>
          </a:xfrm>
          <a:prstGeom prst="rect">
            <a:avLst/>
          </a:prstGeom>
          <a:noFill/>
          <a:ln w="28575">
            <a:noFill/>
            <a:prstDash val="sysDot"/>
          </a:ln>
        </p:spPr>
        <p:txBody>
          <a:bodyPr wrap="square" rtlCol="0">
            <a:spAutoFit/>
          </a:bodyPr>
          <a:lstStyle/>
          <a:p>
            <a:pPr>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「①」に係る基本方針や計画</a:t>
            </a:r>
            <a:endParaRPr lang="en-US" altLang="ja-JP" sz="1400" dirty="0" smtClean="0">
              <a:solidFill>
                <a:srgbClr val="002060"/>
              </a:solidFill>
              <a:latin typeface="Meiryo UI" panose="020B0604030504040204" pitchFamily="50" charset="-128"/>
              <a:ea typeface="Meiryo UI" panose="020B0604030504040204" pitchFamily="50" charset="-128"/>
            </a:endParaRPr>
          </a:p>
        </p:txBody>
      </p:sp>
      <p:sp>
        <p:nvSpPr>
          <p:cNvPr id="64" name="角丸四角形 63"/>
          <p:cNvSpPr/>
          <p:nvPr/>
        </p:nvSpPr>
        <p:spPr>
          <a:xfrm>
            <a:off x="76599" y="5426284"/>
            <a:ext cx="3744000" cy="1404000"/>
          </a:xfrm>
          <a:prstGeom prst="roundRect">
            <a:avLst>
              <a:gd name="adj" fmla="val 12903"/>
            </a:avLst>
          </a:prstGeom>
          <a:solidFill>
            <a:srgbClr val="FCD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72" name="角丸四角形 71"/>
          <p:cNvSpPr/>
          <p:nvPr/>
        </p:nvSpPr>
        <p:spPr>
          <a:xfrm>
            <a:off x="4012991" y="5451341"/>
            <a:ext cx="4824000" cy="1357421"/>
          </a:xfrm>
          <a:prstGeom prst="roundRect">
            <a:avLst>
              <a:gd name="adj" fmla="val 7831"/>
            </a:avLst>
          </a:prstGeom>
          <a:solidFill>
            <a:srgbClr val="FCD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73" name="テキスト ボックス 72"/>
          <p:cNvSpPr txBox="1"/>
          <p:nvPr/>
        </p:nvSpPr>
        <p:spPr>
          <a:xfrm>
            <a:off x="4027114" y="5461834"/>
            <a:ext cx="1911306" cy="348813"/>
          </a:xfrm>
          <a:prstGeom prst="rect">
            <a:avLst/>
          </a:prstGeom>
          <a:noFill/>
          <a:ln w="28575">
            <a:noFill/>
            <a:prstDash val="sysDot"/>
          </a:ln>
        </p:spPr>
        <p:txBody>
          <a:bodyPr wrap="square" rtlCol="0">
            <a:spAutoFit/>
          </a:bodyPr>
          <a:lstStyle/>
          <a:p>
            <a:pPr marL="989160" indent="-989160">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副首都推進本部</a:t>
            </a:r>
            <a:r>
              <a:rPr lang="ja-JP" altLang="en-US" sz="1400" b="1" dirty="0">
                <a:solidFill>
                  <a:srgbClr val="002060"/>
                </a:solidFill>
                <a:latin typeface="Meiryo UI" panose="020B0604030504040204" pitchFamily="50" charset="-128"/>
                <a:ea typeface="Meiryo UI" panose="020B0604030504040204" pitchFamily="50" charset="-128"/>
              </a:rPr>
              <a:t>会議</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4106166" y="5693757"/>
            <a:ext cx="4860858" cy="707886"/>
          </a:xfrm>
          <a:prstGeom prst="rect">
            <a:avLst/>
          </a:prstGeom>
          <a:noFill/>
          <a:ln w="28575">
            <a:noFill/>
            <a:prstDash val="sysDot"/>
          </a:ln>
        </p:spPr>
        <p:txBody>
          <a:bodyPr wrap="square" rtlCol="0">
            <a:spAutoFit/>
          </a:bodyPr>
          <a:lstStyle/>
          <a:p>
            <a:pPr marL="88900" indent="-87313">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 条例に明記し、地方自治法の「指定都市都道府県調整会議」</a:t>
            </a:r>
            <a:endParaRPr lang="en-US" altLang="ja-JP" sz="1400" dirty="0" smtClean="0">
              <a:solidFill>
                <a:srgbClr val="002060"/>
              </a:solidFill>
              <a:latin typeface="Meiryo UI" panose="020B0604030504040204" pitchFamily="50" charset="-128"/>
              <a:ea typeface="Meiryo UI" panose="020B0604030504040204" pitchFamily="50" charset="-128"/>
            </a:endParaRPr>
          </a:p>
          <a:p>
            <a:pPr marL="88900" indent="-87313">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　よりも強固な仕組みを構築</a:t>
            </a:r>
            <a:endParaRPr lang="en-US" altLang="ja-JP" sz="1400" dirty="0" smtClean="0">
              <a:solidFill>
                <a:srgbClr val="002060"/>
              </a:solidFill>
              <a:latin typeface="Meiryo UI" panose="020B0604030504040204" pitchFamily="50" charset="-128"/>
              <a:ea typeface="Meiryo UI" panose="020B0604030504040204" pitchFamily="50" charset="-128"/>
            </a:endParaRPr>
          </a:p>
          <a:p>
            <a:pPr marL="88900" indent="-87313">
              <a:lnSpc>
                <a:spcPts val="1600"/>
              </a:lnSpc>
            </a:pPr>
            <a:r>
              <a:rPr lang="ja-JP" altLang="en-US" sz="1100" dirty="0" smtClean="0">
                <a:solidFill>
                  <a:srgbClr val="002060"/>
                </a:solidFill>
                <a:latin typeface="Meiryo UI" panose="020B0604030504040204" pitchFamily="50" charset="-128"/>
                <a:ea typeface="Meiryo UI" panose="020B0604030504040204" pitchFamily="50" charset="-128"/>
              </a:rPr>
              <a:t>　（本部長（知事）、副本部長（市長）→</a:t>
            </a:r>
            <a:r>
              <a:rPr lang="en-US" altLang="ja-JP" sz="1100" dirty="0" smtClean="0">
                <a:solidFill>
                  <a:srgbClr val="002060"/>
                </a:solidFill>
                <a:latin typeface="Meiryo UI" panose="020B0604030504040204" pitchFamily="50" charset="-128"/>
                <a:ea typeface="Meiryo UI" panose="020B0604030504040204" pitchFamily="50" charset="-128"/>
              </a:rPr>
              <a:t>【</a:t>
            </a:r>
            <a:r>
              <a:rPr lang="ja-JP" altLang="en-US" sz="1100" dirty="0" smtClean="0">
                <a:solidFill>
                  <a:srgbClr val="002060"/>
                </a:solidFill>
                <a:latin typeface="Meiryo UI" panose="020B0604030504040204" pitchFamily="50" charset="-128"/>
                <a:ea typeface="Meiryo UI" panose="020B0604030504040204" pitchFamily="50" charset="-128"/>
              </a:rPr>
              <a:t>本部長が議事を決定</a:t>
            </a:r>
            <a:r>
              <a:rPr lang="en-US" altLang="ja-JP" sz="1100" dirty="0" smtClean="0">
                <a:solidFill>
                  <a:srgbClr val="002060"/>
                </a:solidFill>
                <a:latin typeface="Meiryo UI" panose="020B0604030504040204" pitchFamily="50" charset="-128"/>
                <a:ea typeface="Meiryo UI" panose="020B0604030504040204" pitchFamily="50" charset="-128"/>
              </a:rPr>
              <a:t>】</a:t>
            </a:r>
            <a:r>
              <a:rPr lang="ja-JP" altLang="en-US" sz="1100" dirty="0" smtClean="0">
                <a:solidFill>
                  <a:srgbClr val="002060"/>
                </a:solidFill>
                <a:latin typeface="Meiryo UI" panose="020B0604030504040204" pitchFamily="50" charset="-128"/>
                <a:ea typeface="Meiryo UI" panose="020B0604030504040204" pitchFamily="50" charset="-128"/>
              </a:rPr>
              <a:t>　など）</a:t>
            </a:r>
            <a:endParaRPr lang="en-US" altLang="ja-JP" sz="1100" dirty="0">
              <a:solidFill>
                <a:srgbClr val="002060"/>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4533832" y="2369952"/>
            <a:ext cx="2808000" cy="2484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5" name="正方形/長方形 24"/>
          <p:cNvSpPr/>
          <p:nvPr/>
        </p:nvSpPr>
        <p:spPr>
          <a:xfrm>
            <a:off x="7398533" y="2365842"/>
            <a:ext cx="1152000" cy="2484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6" name="角丸四角形 25"/>
          <p:cNvSpPr/>
          <p:nvPr/>
        </p:nvSpPr>
        <p:spPr>
          <a:xfrm>
            <a:off x="4606136" y="2442640"/>
            <a:ext cx="2664000" cy="1656000"/>
          </a:xfrm>
          <a:prstGeom prst="roundRect">
            <a:avLst>
              <a:gd name="adj" fmla="val 2674"/>
            </a:avLst>
          </a:prstGeom>
          <a:solidFill>
            <a:schemeClr val="bg1">
              <a:lumMod val="85000"/>
            </a:schemeClr>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8" dirty="0">
              <a:solidFill>
                <a:schemeClr val="tx1"/>
              </a:solidFill>
            </a:endParaRPr>
          </a:p>
        </p:txBody>
      </p:sp>
      <p:sp>
        <p:nvSpPr>
          <p:cNvPr id="27" name="角丸四角形 26"/>
          <p:cNvSpPr/>
          <p:nvPr/>
        </p:nvSpPr>
        <p:spPr>
          <a:xfrm>
            <a:off x="4667011" y="3354338"/>
            <a:ext cx="1203648" cy="546293"/>
          </a:xfrm>
          <a:prstGeom prst="roundRect">
            <a:avLst>
              <a:gd name="adj" fmla="val 12856"/>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33231" rIns="0" rtlCol="0" anchor="ctr"/>
          <a:lstStyle/>
          <a:p>
            <a:pPr>
              <a:lnSpc>
                <a:spcPts val="2000"/>
              </a:lnSpc>
            </a:pPr>
            <a:r>
              <a:rPr lang="ja-JP" altLang="en-US" sz="1200" dirty="0">
                <a:solidFill>
                  <a:schemeClr val="tx1"/>
                </a:solidFill>
                <a:latin typeface="Meiryo UI" panose="020B0604030504040204" pitchFamily="50" charset="-128"/>
                <a:ea typeface="Meiryo UI" panose="020B0604030504040204" pitchFamily="50" charset="-128"/>
              </a:rPr>
              <a:t>都市の発展</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まちづくり、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都市基盤整備</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0" name="角丸四角形 29"/>
          <p:cNvSpPr/>
          <p:nvPr/>
        </p:nvSpPr>
        <p:spPr>
          <a:xfrm>
            <a:off x="5815735" y="2540442"/>
            <a:ext cx="1404000" cy="401576"/>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成長戦略</a:t>
            </a:r>
            <a:endParaRPr lang="en-US" altLang="ja-JP" sz="1200" dirty="0">
              <a:solidFill>
                <a:srgbClr val="002060"/>
              </a:solidFill>
              <a:latin typeface="Meiryo UI" panose="020B0604030504040204" pitchFamily="50" charset="-128"/>
              <a:ea typeface="Meiryo UI" panose="020B0604030504040204" pitchFamily="50" charset="-128"/>
            </a:endParaRPr>
          </a:p>
          <a:p>
            <a:pP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都市</a:t>
            </a:r>
            <a:r>
              <a:rPr lang="ja-JP" altLang="en-US" sz="1200" dirty="0" smtClean="0">
                <a:solidFill>
                  <a:srgbClr val="002060"/>
                </a:solidFill>
                <a:latin typeface="Meiryo UI" panose="020B0604030504040204" pitchFamily="50" charset="-128"/>
                <a:ea typeface="Meiryo UI" panose="020B0604030504040204" pitchFamily="50" charset="-128"/>
              </a:rPr>
              <a:t>魅力創造戦略</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32" name="角丸四角形 31"/>
          <p:cNvSpPr/>
          <p:nvPr/>
        </p:nvSpPr>
        <p:spPr>
          <a:xfrm>
            <a:off x="4665262" y="2531613"/>
            <a:ext cx="1177315" cy="655076"/>
          </a:xfrm>
          <a:prstGeom prst="roundRect">
            <a:avLst>
              <a:gd name="adj" fmla="val 12856"/>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33231" rIns="0" rtlCol="0" anchor="ctr"/>
          <a:lstStyle/>
          <a:p>
            <a:pPr>
              <a:lnSpc>
                <a:spcPts val="2000"/>
              </a:lnSpc>
            </a:pPr>
            <a:r>
              <a:rPr lang="ja-JP" altLang="en-US" sz="1200" dirty="0">
                <a:solidFill>
                  <a:schemeClr val="tx1"/>
                </a:solidFill>
                <a:latin typeface="Meiryo UI" panose="020B0604030504040204" pitchFamily="50" charset="-128"/>
                <a:ea typeface="Meiryo UI" panose="020B0604030504040204" pitchFamily="50" charset="-128"/>
              </a:rPr>
              <a:t>大阪の成長</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産業振興、</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都市魅力向上</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4" name="大かっこ 33"/>
          <p:cNvSpPr/>
          <p:nvPr/>
        </p:nvSpPr>
        <p:spPr>
          <a:xfrm>
            <a:off x="4692882" y="3522649"/>
            <a:ext cx="1034834" cy="41924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662"/>
          </a:p>
        </p:txBody>
      </p:sp>
      <p:sp>
        <p:nvSpPr>
          <p:cNvPr id="35" name="大かっこ 34"/>
          <p:cNvSpPr/>
          <p:nvPr/>
        </p:nvSpPr>
        <p:spPr>
          <a:xfrm>
            <a:off x="4721963" y="2759677"/>
            <a:ext cx="1004522" cy="45896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662"/>
          </a:p>
        </p:txBody>
      </p:sp>
      <p:sp>
        <p:nvSpPr>
          <p:cNvPr id="37" name="角丸四角形 36"/>
          <p:cNvSpPr/>
          <p:nvPr/>
        </p:nvSpPr>
        <p:spPr>
          <a:xfrm>
            <a:off x="7452533" y="3727292"/>
            <a:ext cx="1044000" cy="324000"/>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200" dirty="0">
                <a:solidFill>
                  <a:srgbClr val="002060"/>
                </a:solidFill>
                <a:latin typeface="Meiryo UI" panose="020B0604030504040204" pitchFamily="50" charset="-128"/>
                <a:ea typeface="Meiryo UI" panose="020B0604030504040204" pitchFamily="50" charset="-128"/>
              </a:rPr>
              <a:t>都市</a:t>
            </a:r>
            <a:r>
              <a:rPr lang="ja-JP" altLang="en-US" sz="1200" dirty="0" smtClean="0">
                <a:solidFill>
                  <a:srgbClr val="002060"/>
                </a:solidFill>
                <a:latin typeface="Meiryo UI" panose="020B0604030504040204" pitchFamily="50" charset="-128"/>
                <a:ea typeface="Meiryo UI" panose="020B0604030504040204" pitchFamily="50" charset="-128"/>
              </a:rPr>
              <a:t>計画等</a:t>
            </a:r>
            <a:endParaRPr lang="ja-JP" altLang="en-US" sz="1200" dirty="0">
              <a:solidFill>
                <a:srgbClr val="002060"/>
              </a:solidFill>
              <a:latin typeface="Meiryo UI" panose="020B0604030504040204" pitchFamily="50" charset="-128"/>
              <a:ea typeface="Meiryo UI" panose="020B0604030504040204" pitchFamily="50" charset="-128"/>
            </a:endParaRPr>
          </a:p>
        </p:txBody>
      </p:sp>
      <p:sp>
        <p:nvSpPr>
          <p:cNvPr id="38" name="角丸四角形 37"/>
          <p:cNvSpPr/>
          <p:nvPr/>
        </p:nvSpPr>
        <p:spPr>
          <a:xfrm>
            <a:off x="7443479" y="2483247"/>
            <a:ext cx="1044000" cy="324000"/>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lnSpc>
                <a:spcPts val="1300"/>
              </a:lnSpc>
            </a:pPr>
            <a:r>
              <a:rPr lang="ja-JP" altLang="en-US" sz="1200" dirty="0">
                <a:solidFill>
                  <a:srgbClr val="002060"/>
                </a:solidFill>
                <a:latin typeface="Meiryo UI" panose="020B0604030504040204" pitchFamily="50" charset="-128"/>
                <a:ea typeface="Meiryo UI" panose="020B0604030504040204" pitchFamily="50" charset="-128"/>
              </a:rPr>
              <a:t>産業振興</a:t>
            </a:r>
            <a:r>
              <a:rPr lang="ja-JP" altLang="en-US" sz="1200" dirty="0" smtClean="0">
                <a:solidFill>
                  <a:srgbClr val="002060"/>
                </a:solidFill>
                <a:latin typeface="Meiryo UI" panose="020B0604030504040204" pitchFamily="50" charset="-128"/>
                <a:ea typeface="Meiryo UI" panose="020B0604030504040204" pitchFamily="50" charset="-128"/>
              </a:rPr>
              <a:t>等</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39" name="角丸四角形 38"/>
          <p:cNvSpPr/>
          <p:nvPr/>
        </p:nvSpPr>
        <p:spPr>
          <a:xfrm>
            <a:off x="5815735" y="3373216"/>
            <a:ext cx="1404000" cy="648000"/>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 ・グランドデザインなど、</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 まちづくり、都市基盤</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200"/>
              </a:lnSpc>
            </a:pPr>
            <a:r>
              <a:rPr lang="en-US" altLang="ja-JP"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整備</a:t>
            </a:r>
            <a:r>
              <a:rPr lang="ja-JP" altLang="en-US" sz="1200" dirty="0">
                <a:solidFill>
                  <a:srgbClr val="002060"/>
                </a:solidFill>
                <a:latin typeface="Meiryo UI" panose="020B0604030504040204" pitchFamily="50" charset="-128"/>
                <a:ea typeface="Meiryo UI" panose="020B0604030504040204" pitchFamily="50" charset="-128"/>
              </a:rPr>
              <a:t>の方針</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0" name="角丸四角形 39"/>
          <p:cNvSpPr/>
          <p:nvPr/>
        </p:nvSpPr>
        <p:spPr>
          <a:xfrm>
            <a:off x="5815735" y="3008991"/>
            <a:ext cx="1404000" cy="267717"/>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スマートシティ戦略</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1" name="角丸四角形 40"/>
          <p:cNvSpPr/>
          <p:nvPr/>
        </p:nvSpPr>
        <p:spPr>
          <a:xfrm>
            <a:off x="4621931" y="4168877"/>
            <a:ext cx="3816000" cy="252000"/>
          </a:xfrm>
          <a:prstGeom prst="roundRect">
            <a:avLst>
              <a:gd name="adj" fmla="val 12856"/>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002060"/>
                </a:solidFill>
                <a:latin typeface="Meiryo UI" panose="020B0604030504040204" pitchFamily="50" charset="-128"/>
                <a:ea typeface="Meiryo UI" panose="020B0604030504040204" pitchFamily="50" charset="-128"/>
              </a:rPr>
              <a:t>消防・</a:t>
            </a:r>
            <a:r>
              <a:rPr lang="ja-JP" altLang="en-US" sz="1200" dirty="0" smtClean="0">
                <a:solidFill>
                  <a:srgbClr val="002060"/>
                </a:solidFill>
                <a:latin typeface="Meiryo UI" panose="020B0604030504040204" pitchFamily="50" charset="-128"/>
                <a:ea typeface="Meiryo UI" panose="020B0604030504040204" pitchFamily="50" charset="-128"/>
              </a:rPr>
              <a:t>水道　　</a:t>
            </a:r>
            <a:r>
              <a:rPr lang="en-US" altLang="ja-JP" sz="1200"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別途広域化を検討</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2" name="角丸四角形 41"/>
          <p:cNvSpPr/>
          <p:nvPr/>
        </p:nvSpPr>
        <p:spPr>
          <a:xfrm>
            <a:off x="4621931" y="4493996"/>
            <a:ext cx="3816000" cy="252000"/>
          </a:xfrm>
          <a:prstGeom prst="roundRect">
            <a:avLst>
              <a:gd name="adj" fmla="val 12856"/>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rgbClr val="002060"/>
                </a:solidFill>
                <a:latin typeface="Meiryo UI" panose="020B0604030504040204" pitchFamily="50" charset="-128"/>
                <a:ea typeface="Meiryo UI" panose="020B0604030504040204" pitchFamily="50" charset="-128"/>
              </a:rPr>
              <a:t>身近な福祉</a:t>
            </a:r>
            <a:r>
              <a:rPr lang="ja-JP" altLang="en-US" sz="1200" dirty="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健康・保健、教育等</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3" name="角丸四角形 42"/>
          <p:cNvSpPr/>
          <p:nvPr/>
        </p:nvSpPr>
        <p:spPr>
          <a:xfrm>
            <a:off x="5235008" y="4888359"/>
            <a:ext cx="468000" cy="180000"/>
          </a:xfrm>
          <a:prstGeom prst="roundRect">
            <a:avLst>
              <a:gd name="adj" fmla="val 7663"/>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8" dirty="0">
              <a:solidFill>
                <a:schemeClr val="tx1"/>
              </a:solidFill>
            </a:endParaRPr>
          </a:p>
        </p:txBody>
      </p:sp>
      <p:sp>
        <p:nvSpPr>
          <p:cNvPr id="46" name="テキスト ボックス 45"/>
          <p:cNvSpPr txBox="1"/>
          <p:nvPr/>
        </p:nvSpPr>
        <p:spPr>
          <a:xfrm>
            <a:off x="5669890" y="4847394"/>
            <a:ext cx="1112849" cy="257491"/>
          </a:xfrm>
          <a:prstGeom prst="rect">
            <a:avLst/>
          </a:prstGeom>
          <a:noFill/>
          <a:ln w="28575">
            <a:noFill/>
            <a:prstDash val="sysDot"/>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条例の対象</a:t>
            </a:r>
            <a:endParaRPr lang="en-US" altLang="ja-JP" sz="1200" b="1" dirty="0">
              <a:latin typeface="Meiryo UI" panose="020B0604030504040204" pitchFamily="50" charset="-128"/>
              <a:ea typeface="Meiryo UI" panose="020B0604030504040204" pitchFamily="50" charset="-128"/>
            </a:endParaRPr>
          </a:p>
        </p:txBody>
      </p:sp>
      <p:sp>
        <p:nvSpPr>
          <p:cNvPr id="47" name="角丸四角形 46"/>
          <p:cNvSpPr/>
          <p:nvPr/>
        </p:nvSpPr>
        <p:spPr>
          <a:xfrm>
            <a:off x="6796434" y="4896171"/>
            <a:ext cx="468000" cy="180000"/>
          </a:xfrm>
          <a:prstGeom prst="roundRect">
            <a:avLst>
              <a:gd name="adj" fmla="val 12856"/>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108" dirty="0">
              <a:solidFill>
                <a:schemeClr val="tx1"/>
              </a:solidFill>
            </a:endParaRPr>
          </a:p>
        </p:txBody>
      </p:sp>
      <p:sp>
        <p:nvSpPr>
          <p:cNvPr id="51" name="テキスト ボックス 50"/>
          <p:cNvSpPr txBox="1"/>
          <p:nvPr/>
        </p:nvSpPr>
        <p:spPr>
          <a:xfrm>
            <a:off x="7242051" y="4853216"/>
            <a:ext cx="1513475" cy="257491"/>
          </a:xfrm>
          <a:prstGeom prst="rect">
            <a:avLst/>
          </a:prstGeom>
          <a:noFill/>
          <a:ln w="28575">
            <a:noFill/>
            <a:prstDash val="sysDot"/>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条例の対象外</a:t>
            </a:r>
            <a:endParaRPr lang="en-US" altLang="ja-JP" sz="1200" b="1" dirty="0">
              <a:latin typeface="Meiryo UI" panose="020B0604030504040204" pitchFamily="50" charset="-128"/>
              <a:ea typeface="Meiryo UI" panose="020B0604030504040204" pitchFamily="50" charset="-128"/>
            </a:endParaRPr>
          </a:p>
        </p:txBody>
      </p:sp>
      <p:sp>
        <p:nvSpPr>
          <p:cNvPr id="52" name="角丸四角形 51"/>
          <p:cNvSpPr/>
          <p:nvPr/>
        </p:nvSpPr>
        <p:spPr>
          <a:xfrm>
            <a:off x="7459071" y="3302175"/>
            <a:ext cx="1044000" cy="368111"/>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個別事業</a:t>
            </a:r>
            <a:endParaRPr lang="en-US" altLang="ja-JP" sz="1200" dirty="0">
              <a:solidFill>
                <a:srgbClr val="002060"/>
              </a:solidFill>
              <a:latin typeface="Meiryo UI" panose="020B0604030504040204" pitchFamily="50" charset="-128"/>
              <a:ea typeface="Meiryo UI" panose="020B0604030504040204" pitchFamily="50" charset="-128"/>
            </a:endParaRPr>
          </a:p>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スキーム</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53" name="角丸四角形 52"/>
          <p:cNvSpPr/>
          <p:nvPr/>
        </p:nvSpPr>
        <p:spPr>
          <a:xfrm>
            <a:off x="7452533" y="2853639"/>
            <a:ext cx="1044000" cy="368111"/>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国際イベント</a:t>
            </a:r>
            <a:r>
              <a:rPr lang="ja-JP" altLang="en-US" sz="1200" dirty="0" smtClean="0">
                <a:solidFill>
                  <a:srgbClr val="002060"/>
                </a:solidFill>
                <a:latin typeface="Meiryo UI" panose="020B0604030504040204" pitchFamily="50" charset="-128"/>
                <a:ea typeface="Meiryo UI" panose="020B0604030504040204" pitchFamily="50" charset="-128"/>
              </a:rPr>
              <a:t>・</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会議</a:t>
            </a:r>
            <a:r>
              <a:rPr lang="ja-JP" altLang="en-US" sz="1200" dirty="0">
                <a:solidFill>
                  <a:srgbClr val="002060"/>
                </a:solidFill>
                <a:latin typeface="Meiryo UI" panose="020B0604030504040204" pitchFamily="50" charset="-128"/>
                <a:ea typeface="Meiryo UI" panose="020B0604030504040204" pitchFamily="50" charset="-128"/>
              </a:rPr>
              <a:t>誘致</a:t>
            </a:r>
          </a:p>
        </p:txBody>
      </p:sp>
      <p:sp>
        <p:nvSpPr>
          <p:cNvPr id="54" name="右矢印 53"/>
          <p:cNvSpPr/>
          <p:nvPr/>
        </p:nvSpPr>
        <p:spPr>
          <a:xfrm>
            <a:off x="8642104" y="3321721"/>
            <a:ext cx="180000" cy="115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55" name="角丸四角形 54"/>
          <p:cNvSpPr/>
          <p:nvPr/>
        </p:nvSpPr>
        <p:spPr>
          <a:xfrm>
            <a:off x="8706282" y="2473571"/>
            <a:ext cx="493099" cy="2930279"/>
          </a:xfrm>
          <a:prstGeom prst="roundRect">
            <a:avLst>
              <a:gd name="adj" fmla="val 12856"/>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r>
              <a:rPr lang="ja-JP" altLang="en-US" sz="1400" b="1" dirty="0">
                <a:solidFill>
                  <a:schemeClr val="tx1"/>
                </a:solidFill>
                <a:latin typeface="Meiryo UI" panose="020B0604030504040204" pitchFamily="50" charset="-128"/>
                <a:ea typeface="Meiryo UI" panose="020B0604030504040204" pitchFamily="50" charset="-128"/>
              </a:rPr>
              <a:t>具体の事業は府市各部局が実施</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4173858" y="2389945"/>
            <a:ext cx="288000" cy="255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92" b="1" dirty="0" smtClean="0">
                <a:solidFill>
                  <a:schemeClr val="bg1"/>
                </a:solidFill>
                <a:latin typeface="Meiryo UI" panose="020B0604030504040204" pitchFamily="50" charset="-128"/>
                <a:ea typeface="Meiryo UI" panose="020B0604030504040204" pitchFamily="50" charset="-128"/>
              </a:rPr>
              <a:t>施策分野</a:t>
            </a:r>
            <a:endParaRPr lang="ja-JP" altLang="en-US" sz="1292" b="1" dirty="0">
              <a:solidFill>
                <a:schemeClr val="bg1"/>
              </a:solidFill>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219281" y="4586259"/>
            <a:ext cx="3456000" cy="461665"/>
          </a:xfrm>
          <a:prstGeom prst="rect">
            <a:avLst/>
          </a:prstGeom>
          <a:solidFill>
            <a:schemeClr val="bg1">
              <a:lumMod val="95000"/>
            </a:schemeClr>
          </a:solidFill>
          <a:ln w="28575">
            <a:noFill/>
            <a:prstDash val="sysDot"/>
          </a:ln>
        </p:spPr>
        <p:txBody>
          <a:bodyPr wrap="square" lIns="72000" rIns="36000" rtlCol="0" anchor="ctr" anchorCtr="0">
            <a:spAutoFit/>
          </a:bodyPr>
          <a:lstStyle/>
          <a:p>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具体の事業は各部局が、決定された基本方針や</a:t>
            </a:r>
            <a:endParaRPr lang="en-US" altLang="ja-JP" sz="1200" dirty="0" smtClean="0">
              <a:solidFill>
                <a:srgbClr val="002060"/>
              </a:solidFill>
              <a:latin typeface="Meiryo UI" panose="020B0604030504040204" pitchFamily="50" charset="-128"/>
              <a:ea typeface="Meiryo UI" panose="020B0604030504040204" pitchFamily="50" charset="-128"/>
            </a:endParaRPr>
          </a:p>
          <a:p>
            <a:r>
              <a:rPr lang="en-US" altLang="ja-JP" sz="1200" dirty="0">
                <a:solidFill>
                  <a:srgbClr val="002060"/>
                </a:solidFill>
                <a:latin typeface="Meiryo UI" panose="020B0604030504040204" pitchFamily="50" charset="-128"/>
                <a:ea typeface="Meiryo UI" panose="020B0604030504040204" pitchFamily="50" charset="-128"/>
              </a:rPr>
              <a:t> </a:t>
            </a:r>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計画に基づき実施</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60" name="角丸四角形 59"/>
          <p:cNvSpPr/>
          <p:nvPr/>
        </p:nvSpPr>
        <p:spPr>
          <a:xfrm>
            <a:off x="115079" y="5157192"/>
            <a:ext cx="1646385" cy="288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600" b="1" dirty="0">
                <a:solidFill>
                  <a:srgbClr val="002060"/>
                </a:solidFill>
                <a:latin typeface="Meiryo UI" panose="020B0604030504040204" pitchFamily="50" charset="-128"/>
                <a:ea typeface="Meiryo UI" panose="020B0604030504040204" pitchFamily="50" charset="-128"/>
              </a:rPr>
              <a:t>手法</a:t>
            </a:r>
            <a:endParaRPr lang="en-US" altLang="ja-JP" sz="1400" b="1" dirty="0" smtClean="0">
              <a:solidFill>
                <a:srgbClr val="002060"/>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214481" y="5478393"/>
            <a:ext cx="3798510" cy="297517"/>
          </a:xfrm>
          <a:prstGeom prst="rect">
            <a:avLst/>
          </a:prstGeom>
          <a:noFill/>
          <a:ln w="28575">
            <a:noFill/>
            <a:prstDash val="sysDot"/>
          </a:ln>
        </p:spPr>
        <p:txBody>
          <a:bodyPr wrap="square" rtlCol="0">
            <a:spAutoFit/>
          </a:bodyPr>
          <a:lstStyle/>
          <a:p>
            <a:pPr marL="265113" indent="-265113">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 基本方針等の副首都推進本部会議での決定</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214480" y="5705114"/>
            <a:ext cx="3649275" cy="502702"/>
          </a:xfrm>
          <a:prstGeom prst="rect">
            <a:avLst/>
          </a:prstGeom>
          <a:noFill/>
          <a:ln w="28575">
            <a:noFill/>
            <a:prstDash val="sysDot"/>
          </a:ln>
        </p:spPr>
        <p:txBody>
          <a:bodyPr wrap="square" rtlCol="0">
            <a:spAutoFit/>
          </a:bodyPr>
          <a:lstStyle/>
          <a:p>
            <a:pPr marL="265113" indent="-265113">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 まちづくり関連などの事務について、事務委託や</a:t>
            </a:r>
            <a:endParaRPr lang="en-US" altLang="ja-JP" sz="1400" dirty="0" smtClean="0">
              <a:solidFill>
                <a:srgbClr val="002060"/>
              </a:solidFill>
              <a:latin typeface="Meiryo UI" panose="020B0604030504040204" pitchFamily="50" charset="-128"/>
              <a:ea typeface="Meiryo UI" panose="020B0604030504040204" pitchFamily="50" charset="-128"/>
            </a:endParaRPr>
          </a:p>
          <a:p>
            <a:pPr marL="265113" indent="-265113">
              <a:lnSpc>
                <a:spcPts val="1600"/>
              </a:lnSpc>
            </a:pPr>
            <a:r>
              <a:rPr lang="ja-JP" altLang="en-US" sz="1400" dirty="0">
                <a:solidFill>
                  <a:srgbClr val="002060"/>
                </a:solidFill>
                <a:latin typeface="Meiryo UI" panose="020B0604030504040204" pitchFamily="50" charset="-128"/>
                <a:ea typeface="Meiryo UI" panose="020B0604030504040204" pitchFamily="50" charset="-128"/>
              </a:rPr>
              <a:t>　 </a:t>
            </a:r>
            <a:r>
              <a:rPr lang="ja-JP" altLang="en-US" sz="1400" dirty="0" smtClean="0">
                <a:solidFill>
                  <a:srgbClr val="002060"/>
                </a:solidFill>
                <a:latin typeface="Meiryo UI" panose="020B0604030504040204" pitchFamily="50" charset="-128"/>
                <a:ea typeface="Meiryo UI" panose="020B0604030504040204" pitchFamily="50" charset="-128"/>
              </a:rPr>
              <a:t>機関等の共同設置等を検討</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277896" y="6201376"/>
            <a:ext cx="3276000" cy="612000"/>
          </a:xfrm>
          <a:prstGeom prst="rect">
            <a:avLst/>
          </a:prstGeom>
          <a:solidFill>
            <a:schemeClr val="bg1">
              <a:lumMod val="95000"/>
            </a:schemeClr>
          </a:solidFill>
          <a:ln w="28575">
            <a:noFill/>
            <a:prstDash val="sysDot"/>
          </a:ln>
        </p:spPr>
        <p:txBody>
          <a:bodyPr wrap="square" lIns="72000" rIns="36000" rtlCol="0" anchor="ctr" anchorCtr="0">
            <a:spAutoFit/>
          </a:bodyPr>
          <a:lstStyle/>
          <a:p>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法令権限については国との調整要</a:t>
            </a:r>
            <a:endParaRPr lang="en-US" altLang="ja-JP" sz="1200" dirty="0" smtClean="0">
              <a:solidFill>
                <a:srgbClr val="002060"/>
              </a:solidFill>
              <a:latin typeface="Meiryo UI" panose="020B0604030504040204" pitchFamily="50" charset="-128"/>
              <a:ea typeface="Meiryo UI" panose="020B0604030504040204" pitchFamily="50" charset="-128"/>
            </a:endParaRPr>
          </a:p>
          <a:p>
            <a:r>
              <a:rPr lang="en-US" altLang="ja-JP"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 </a:t>
            </a:r>
            <a:r>
              <a:rPr lang="ja-JP" altLang="en-US" sz="1200" spc="-150" dirty="0" smtClean="0">
                <a:solidFill>
                  <a:srgbClr val="002060"/>
                </a:solidFill>
                <a:latin typeface="Meiryo UI" panose="020B0604030504040204" pitchFamily="50" charset="-128"/>
                <a:ea typeface="Meiryo UI" panose="020B0604030504040204" pitchFamily="50" charset="-128"/>
              </a:rPr>
              <a:t>事務委託・機関共同設置は、別途議決を経て規約を</a:t>
            </a:r>
            <a:endParaRPr lang="en-US" altLang="ja-JP" sz="1200" spc="-150" dirty="0" smtClean="0">
              <a:solidFill>
                <a:srgbClr val="002060"/>
              </a:solidFill>
              <a:latin typeface="Meiryo UI" panose="020B0604030504040204" pitchFamily="50" charset="-128"/>
              <a:ea typeface="Meiryo UI" panose="020B0604030504040204" pitchFamily="50" charset="-128"/>
            </a:endParaRPr>
          </a:p>
          <a:p>
            <a:r>
              <a:rPr lang="ja-JP" altLang="en-US" sz="1200" spc="-150" dirty="0">
                <a:solidFill>
                  <a:srgbClr val="002060"/>
                </a:solidFill>
                <a:latin typeface="Meiryo UI" panose="020B0604030504040204" pitchFamily="50" charset="-128"/>
                <a:ea typeface="Meiryo UI" panose="020B0604030504040204" pitchFamily="50" charset="-128"/>
              </a:rPr>
              <a:t>　</a:t>
            </a:r>
            <a:r>
              <a:rPr lang="ja-JP" altLang="en-US" sz="1200" spc="-150" dirty="0" smtClean="0">
                <a:solidFill>
                  <a:srgbClr val="002060"/>
                </a:solidFill>
                <a:latin typeface="Meiryo UI" panose="020B0604030504040204" pitchFamily="50" charset="-128"/>
                <a:ea typeface="Meiryo UI" panose="020B0604030504040204" pitchFamily="50" charset="-128"/>
              </a:rPr>
              <a:t>　 締結する必要</a:t>
            </a:r>
            <a:endParaRPr lang="en-US" altLang="ja-JP" sz="1200" spc="-150" dirty="0" smtClean="0">
              <a:solidFill>
                <a:srgbClr val="002060"/>
              </a:solidFill>
              <a:latin typeface="Meiryo UI" panose="020B0604030504040204" pitchFamily="50" charset="-128"/>
              <a:ea typeface="Meiryo UI" panose="020B0604030504040204" pitchFamily="50" charset="-128"/>
            </a:endParaRPr>
          </a:p>
        </p:txBody>
      </p:sp>
      <p:sp>
        <p:nvSpPr>
          <p:cNvPr id="70" name="角丸四角形 69"/>
          <p:cNvSpPr/>
          <p:nvPr/>
        </p:nvSpPr>
        <p:spPr>
          <a:xfrm>
            <a:off x="4027114" y="5157192"/>
            <a:ext cx="3478617" cy="288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400" b="1" dirty="0" smtClean="0">
                <a:solidFill>
                  <a:srgbClr val="002060"/>
                </a:solidFill>
                <a:latin typeface="Meiryo UI" panose="020B0604030504040204" pitchFamily="50" charset="-128"/>
                <a:ea typeface="Meiryo UI" panose="020B0604030504040204" pitchFamily="50" charset="-128"/>
              </a:rPr>
              <a:t>副首都推進本部会議の位置づけなど</a:t>
            </a:r>
            <a:endParaRPr lang="en-US" altLang="ja-JP" sz="1400" b="1" dirty="0" smtClean="0">
              <a:solidFill>
                <a:srgbClr val="002060"/>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4055038" y="6277419"/>
            <a:ext cx="1758156" cy="348813"/>
          </a:xfrm>
          <a:prstGeom prst="rect">
            <a:avLst/>
          </a:prstGeom>
          <a:noFill/>
          <a:ln w="28575">
            <a:noFill/>
            <a:prstDash val="sysDot"/>
          </a:ln>
        </p:spPr>
        <p:txBody>
          <a:bodyPr wrap="square" rtlCol="0">
            <a:spAutoFit/>
          </a:bodyPr>
          <a:lstStyle/>
          <a:p>
            <a:pPr marL="989160" indent="-989160">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既存の共同機関等</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4106166" y="6515859"/>
            <a:ext cx="4240978" cy="297517"/>
          </a:xfrm>
          <a:prstGeom prst="rect">
            <a:avLst/>
          </a:prstGeom>
          <a:noFill/>
          <a:ln w="28575">
            <a:noFill/>
            <a:prstDash val="sysDot"/>
          </a:ln>
        </p:spPr>
        <p:txBody>
          <a:bodyPr wrap="square" rtlCol="0">
            <a:spAutoFit/>
          </a:bodyPr>
          <a:lstStyle/>
          <a:p>
            <a:pPr marL="88900" indent="-87313">
              <a:lnSpc>
                <a:spcPts val="1600"/>
              </a:lnSpc>
            </a:pPr>
            <a:r>
              <a:rPr lang="ja-JP" altLang="en-US" sz="1400" dirty="0" smtClean="0">
                <a:solidFill>
                  <a:srgbClr val="002060"/>
                </a:solidFill>
                <a:latin typeface="Meiryo UI" panose="020B0604030504040204" pitchFamily="50" charset="-128"/>
                <a:ea typeface="Meiryo UI" panose="020B0604030504040204" pitchFamily="50" charset="-128"/>
              </a:rPr>
              <a:t>・ 既存</a:t>
            </a:r>
            <a:r>
              <a:rPr lang="ja-JP" altLang="en-US" sz="1400" dirty="0">
                <a:solidFill>
                  <a:srgbClr val="002060"/>
                </a:solidFill>
                <a:latin typeface="Meiryo UI" panose="020B0604030504040204" pitchFamily="50" charset="-128"/>
                <a:ea typeface="Meiryo UI" panose="020B0604030504040204" pitchFamily="50" charset="-128"/>
              </a:rPr>
              <a:t>の</a:t>
            </a:r>
            <a:r>
              <a:rPr lang="ja-JP" altLang="en-US" sz="1400" dirty="0" smtClean="0">
                <a:solidFill>
                  <a:srgbClr val="002060"/>
                </a:solidFill>
                <a:latin typeface="Meiryo UI" panose="020B0604030504040204" pitchFamily="50" charset="-128"/>
                <a:ea typeface="Meiryo UI" panose="020B0604030504040204" pitchFamily="50" charset="-128"/>
              </a:rPr>
              <a:t>共同機関を条例に明記し、継続・発展させる</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5783585" y="1883627"/>
            <a:ext cx="2736000"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smtClean="0">
                <a:solidFill>
                  <a:schemeClr val="bg1"/>
                </a:solidFill>
                <a:latin typeface="Meiryo UI" panose="020B0604030504040204" pitchFamily="50" charset="-128"/>
                <a:ea typeface="Meiryo UI" panose="020B0604030504040204" pitchFamily="50" charset="-128"/>
              </a:rPr>
              <a:t>施策プロセス</a:t>
            </a:r>
            <a:endParaRPr lang="ja-JP" altLang="en-US" sz="1292" b="1" dirty="0">
              <a:solidFill>
                <a:schemeClr val="bg1"/>
              </a:solidFill>
              <a:latin typeface="Meiryo UI" panose="020B0604030504040204" pitchFamily="50" charset="-128"/>
              <a:ea typeface="Meiryo UI" panose="020B0604030504040204" pitchFamily="50" charset="-128"/>
            </a:endParaRPr>
          </a:p>
        </p:txBody>
      </p:sp>
      <p:sp>
        <p:nvSpPr>
          <p:cNvPr id="48" name="角丸四角形 47"/>
          <p:cNvSpPr/>
          <p:nvPr/>
        </p:nvSpPr>
        <p:spPr>
          <a:xfrm>
            <a:off x="115392" y="1794520"/>
            <a:ext cx="1646385" cy="288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600" b="1" dirty="0" smtClean="0">
                <a:solidFill>
                  <a:srgbClr val="002060"/>
                </a:solidFill>
                <a:latin typeface="Meiryo UI" panose="020B0604030504040204" pitchFamily="50" charset="-128"/>
                <a:ea typeface="Meiryo UI" panose="020B0604030504040204" pitchFamily="50" charset="-128"/>
              </a:rPr>
              <a:t>対象</a:t>
            </a:r>
            <a:endParaRPr lang="en-US" altLang="ja-JP" sz="1400" b="1" dirty="0" smtClean="0">
              <a:solidFill>
                <a:srgbClr val="002060"/>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5757832" y="2117105"/>
            <a:ext cx="1584000" cy="334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2"/>
                </a:solidFill>
                <a:latin typeface="Meiryo UI" panose="020B0604030504040204" pitchFamily="50" charset="-128"/>
                <a:ea typeface="Meiryo UI" panose="020B0604030504040204" pitchFamily="50" charset="-128"/>
              </a:rPr>
              <a:t>【</a:t>
            </a:r>
            <a:r>
              <a:rPr lang="ja-JP" altLang="en-US" sz="1400" b="1" dirty="0" smtClean="0">
                <a:solidFill>
                  <a:schemeClr val="tx2"/>
                </a:solidFill>
                <a:latin typeface="Meiryo UI" panose="020B0604030504040204" pitchFamily="50" charset="-128"/>
                <a:ea typeface="Meiryo UI" panose="020B0604030504040204" pitchFamily="50" charset="-128"/>
              </a:rPr>
              <a:t>基本方針</a:t>
            </a:r>
            <a:r>
              <a:rPr lang="en-US" altLang="ja-JP" sz="1400" b="1" dirty="0" smtClean="0">
                <a:solidFill>
                  <a:schemeClr val="tx2"/>
                </a:solidFill>
                <a:latin typeface="Meiryo UI" panose="020B0604030504040204" pitchFamily="50" charset="-128"/>
                <a:ea typeface="Meiryo UI" panose="020B0604030504040204" pitchFamily="50" charset="-128"/>
              </a:rPr>
              <a:t>】</a:t>
            </a:r>
            <a:endParaRPr lang="ja-JP" altLang="en-US" sz="1400" b="1" dirty="0">
              <a:solidFill>
                <a:schemeClr val="tx2"/>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7442777" y="2110946"/>
            <a:ext cx="1080000" cy="334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2"/>
                </a:solidFill>
                <a:latin typeface="Meiryo UI" panose="020B0604030504040204" pitchFamily="50" charset="-128"/>
                <a:ea typeface="Meiryo UI" panose="020B0604030504040204" pitchFamily="50" charset="-128"/>
              </a:rPr>
              <a:t>【</a:t>
            </a:r>
            <a:r>
              <a:rPr lang="ja-JP" altLang="en-US" sz="1400" b="1" dirty="0" smtClean="0">
                <a:solidFill>
                  <a:schemeClr val="tx2"/>
                </a:solidFill>
                <a:latin typeface="Meiryo UI" panose="020B0604030504040204" pitchFamily="50" charset="-128"/>
                <a:ea typeface="Meiryo UI" panose="020B0604030504040204" pitchFamily="50" charset="-128"/>
              </a:rPr>
              <a:t>計画</a:t>
            </a:r>
            <a:r>
              <a:rPr lang="en-US" altLang="ja-JP" sz="1400" b="1" dirty="0" smtClean="0">
                <a:solidFill>
                  <a:schemeClr val="tx2"/>
                </a:solidFill>
                <a:latin typeface="Meiryo UI" panose="020B0604030504040204" pitchFamily="50" charset="-128"/>
                <a:ea typeface="Meiryo UI" panose="020B0604030504040204" pitchFamily="50" charset="-128"/>
              </a:rPr>
              <a:t>】</a:t>
            </a:r>
            <a:endParaRPr lang="ja-JP" altLang="en-US" sz="1400" b="1" dirty="0">
              <a:solidFill>
                <a:schemeClr val="tx2"/>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8748464" y="6331024"/>
            <a:ext cx="498495"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2</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913657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0C22DA-4779-43C0-9BAC-08E3D8A497EB}">
  <ds:schemaRefs>
    <ds:schemaRef ds:uri="http://schemas.microsoft.com/sharepoint/v3/contenttype/forms"/>
  </ds:schemaRefs>
</ds:datastoreItem>
</file>

<file path=customXml/itemProps3.xml><?xml version="1.0" encoding="utf-8"?>
<ds:datastoreItem xmlns:ds="http://schemas.openxmlformats.org/officeDocument/2006/customXml" ds:itemID="{E55A2863-7785-469C-B3B1-F2A678251D79}">
  <ds:schemaRefs>
    <ds:schemaRef ds:uri="http://purl.org/dc/dcmitype/"/>
    <ds:schemaRef ds:uri="http://schemas.microsoft.com/office/infopath/2007/PartnerControls"/>
    <ds:schemaRef ds:uri="http://purl.org/dc/elements/1.1/"/>
    <ds:schemaRef ds:uri="http://schemas.microsoft.com/office/2006/documentManagement/types"/>
    <ds:schemaRef ds:uri="2be2acaf-88a6-4029-b366-c28176c79890"/>
    <ds:schemaRef ds:uri="http://purl.org/dc/term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628</Words>
  <Application>Microsoft Office PowerPoint</Application>
  <PresentationFormat>画面に合わせる (4:3)</PresentationFormat>
  <Paragraphs>83</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府市一体化・広域一元化に向けた条例の検討にあたって （検討の視点）</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府市一体化・広域一元化に向けた条例の検討にあたって （検討の視点）</dc:title>
  <cp:revision>1</cp:revision>
  <cp:lastPrinted>2020-12-28T00:26:25Z</cp:lastPrinted>
  <dcterms:modified xsi:type="dcterms:W3CDTF">2020-12-28T00:26:27Z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