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499" r:id="rId5"/>
    <p:sldId id="695" r:id="rId6"/>
    <p:sldId id="663" r:id="rId7"/>
    <p:sldId id="625" r:id="rId8"/>
    <p:sldId id="697" r:id="rId9"/>
    <p:sldId id="667" r:id="rId10"/>
    <p:sldId id="659" r:id="rId11"/>
    <p:sldId id="660" r:id="rId12"/>
    <p:sldId id="661" r:id="rId13"/>
    <p:sldId id="698" r:id="rId14"/>
    <p:sldId id="691" r:id="rId15"/>
    <p:sldId id="688" r:id="rId16"/>
    <p:sldId id="699" r:id="rId17"/>
    <p:sldId id="700" r:id="rId18"/>
    <p:sldId id="701"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南　威史" initials="南　威史" lastIdx="0" clrIdx="0">
    <p:extLst/>
  </p:cmAuthor>
  <p:cmAuthor id="2" name="岩間　真樹" initials="岩間　真樹" lastIdx="1" clrIdx="1">
    <p:extLst>
      <p:ext uri="{19B8F6BF-5375-455C-9EA6-DF929625EA0E}">
        <p15:presenceInfo xmlns:p15="http://schemas.microsoft.com/office/powerpoint/2012/main" userId="岩間　真樹"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70C0"/>
    <a:srgbClr val="00B050"/>
    <a:srgbClr val="1F497D"/>
    <a:srgbClr val="DBEEF4"/>
    <a:srgbClr val="FCD5B5"/>
    <a:srgbClr val="376092"/>
    <a:srgbClr val="002060"/>
    <a:srgbClr val="F2F2F2"/>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7" autoAdjust="0"/>
    <p:restoredTop sz="93357" autoAdjust="0"/>
  </p:normalViewPr>
  <p:slideViewPr>
    <p:cSldViewPr>
      <p:cViewPr varScale="1">
        <p:scale>
          <a:sx n="65" d="100"/>
          <a:sy n="65" d="100"/>
        </p:scale>
        <p:origin x="165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787" cy="496967"/>
          </a:xfrm>
          <a:prstGeom prst="rect">
            <a:avLst/>
          </a:prstGeom>
        </p:spPr>
        <p:txBody>
          <a:bodyPr vert="horz" lIns="91402" tIns="45699" rIns="91402"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3"/>
            <a:ext cx="2949787" cy="496967"/>
          </a:xfrm>
          <a:prstGeom prst="rect">
            <a:avLst/>
          </a:prstGeom>
        </p:spPr>
        <p:txBody>
          <a:bodyPr vert="horz" lIns="91402" tIns="45699" rIns="91402" bIns="45699" rtlCol="0"/>
          <a:lstStyle>
            <a:lvl1pPr algn="r">
              <a:defRPr sz="1200"/>
            </a:lvl1pPr>
          </a:lstStyle>
          <a:p>
            <a:fld id="{3D16FDEC-560D-45FF-95E3-45F1DE396D79}" type="datetimeFigureOut">
              <a:rPr kumimoji="1" lang="ja-JP" altLang="en-US" smtClean="0"/>
              <a:t>2020/12/28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02" tIns="45699" rIns="91402" bIns="45699" rtlCol="0" anchor="ctr"/>
          <a:lstStyle/>
          <a:p>
            <a:endParaRPr lang="ja-JP" altLang="en-US"/>
          </a:p>
        </p:txBody>
      </p:sp>
      <p:sp>
        <p:nvSpPr>
          <p:cNvPr id="5" name="ノート プレースホルダー 4"/>
          <p:cNvSpPr>
            <a:spLocks noGrp="1"/>
          </p:cNvSpPr>
          <p:nvPr>
            <p:ph type="body" sz="quarter" idx="3"/>
          </p:nvPr>
        </p:nvSpPr>
        <p:spPr>
          <a:xfrm>
            <a:off x="680721" y="4721189"/>
            <a:ext cx="5445760" cy="4472702"/>
          </a:xfrm>
          <a:prstGeom prst="rect">
            <a:avLst/>
          </a:prstGeom>
        </p:spPr>
        <p:txBody>
          <a:bodyPr vert="horz" lIns="91402" tIns="45699" rIns="91402" bIns="4569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648"/>
            <a:ext cx="2949787" cy="496967"/>
          </a:xfrm>
          <a:prstGeom prst="rect">
            <a:avLst/>
          </a:prstGeom>
        </p:spPr>
        <p:txBody>
          <a:bodyPr vert="horz" lIns="91402" tIns="45699" rIns="91402"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8"/>
            <a:ext cx="2949787" cy="496967"/>
          </a:xfrm>
          <a:prstGeom prst="rect">
            <a:avLst/>
          </a:prstGeom>
        </p:spPr>
        <p:txBody>
          <a:bodyPr vert="horz" lIns="91402" tIns="45699" rIns="91402" bIns="45699" rtlCol="0" anchor="b"/>
          <a:lstStyle>
            <a:lvl1pPr algn="r">
              <a:defRPr sz="1200"/>
            </a:lvl1pPr>
          </a:lstStyle>
          <a:p>
            <a:fld id="{7DFC286C-5495-4B3F-9CAF-8B4C2DB5627F}" type="slidenum">
              <a:rPr kumimoji="1" lang="ja-JP" altLang="en-US" smtClean="0"/>
              <a:t>‹#›</a:t>
            </a:fld>
            <a:endParaRPr kumimoji="1" lang="ja-JP" altLang="en-US"/>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3</a:t>
            </a:fld>
            <a:endParaRPr kumimoji="1" lang="ja-JP" altLang="en-US"/>
          </a:p>
        </p:txBody>
      </p:sp>
    </p:spTree>
    <p:extLst>
      <p:ext uri="{BB962C8B-B14F-4D97-AF65-F5344CB8AC3E}">
        <p14:creationId xmlns:p14="http://schemas.microsoft.com/office/powerpoint/2010/main" val="41972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5</a:t>
            </a:fld>
            <a:endParaRPr kumimoji="1" lang="ja-JP" altLang="en-US"/>
          </a:p>
        </p:txBody>
      </p:sp>
    </p:spTree>
    <p:extLst>
      <p:ext uri="{BB962C8B-B14F-4D97-AF65-F5344CB8AC3E}">
        <p14:creationId xmlns:p14="http://schemas.microsoft.com/office/powerpoint/2010/main" val="401684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9475" y="733425"/>
            <a:ext cx="4887913" cy="366712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9411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4418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A5CEB61-D550-49C6-B080-48169EB2B425}" type="datetime1">
              <a:rPr kumimoji="1" lang="ja-JP" altLang="en-US" smtClean="0"/>
              <a:t>2020/12/28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140C1E9-C3A9-49FF-89BE-D69ADEA35F5B}" type="datetime1">
              <a:rPr kumimoji="1" lang="ja-JP" altLang="en-US" smtClean="0"/>
              <a:t>2020/12/28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4FADCD-D22A-4C29-BE4D-8A6D79E6B0A0}" type="datetime1">
              <a:rPr kumimoji="1" lang="ja-JP" altLang="en-US" smtClean="0"/>
              <a:t>2020/12/28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8DAAF27-DC6A-41D9-B75F-12D67A6EDC02}" type="datetime1">
              <a:rPr kumimoji="1" lang="ja-JP" altLang="en-US" smtClean="0"/>
              <a:t>2020/12/28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A11114B-564A-49C4-B6C3-E3643FDCAEA0}" type="datetime1">
              <a:rPr kumimoji="1" lang="ja-JP" altLang="en-US" smtClean="0"/>
              <a:t>2020/12/28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77898C5-5400-4D50-9E93-3E65605B6A2D}" type="datetime1">
              <a:rPr kumimoji="1" lang="ja-JP" altLang="en-US" smtClean="0"/>
              <a:t>2020/12/28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59A288A-4375-4E53-9EB4-F10B32466F00}" type="datetime1">
              <a:rPr kumimoji="1" lang="ja-JP" altLang="en-US" smtClean="0"/>
              <a:t>2020/12/28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68DE6ED-CCC1-4377-BCFB-63FE6A18BC68}" type="datetime1">
              <a:rPr kumimoji="1" lang="ja-JP" altLang="en-US" smtClean="0"/>
              <a:t>2020/12/28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7A1FE72-98B6-42D6-8BCD-D4F7C0308C0F}" type="datetime1">
              <a:rPr kumimoji="1" lang="ja-JP" altLang="en-US" smtClean="0"/>
              <a:t>2020/12/28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31BA953-9211-4D14-9964-C9843E55E6E8}" type="datetime1">
              <a:rPr kumimoji="1" lang="ja-JP" altLang="en-US" smtClean="0"/>
              <a:t>2020/12/28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A0B567-58AB-4E59-813A-F1599F8C5AD7}" type="datetime1">
              <a:rPr kumimoji="1" lang="ja-JP" altLang="en-US" smtClean="0"/>
              <a:t>2020/12/28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6C0B-08FA-45FD-BCFA-B0A9D35959AD}" type="datetime1">
              <a:rPr kumimoji="1" lang="ja-JP" altLang="en-US" smtClean="0"/>
              <a:t>2020/12/28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7801" y="2596443"/>
            <a:ext cx="8640960" cy="1093912"/>
          </a:xfrm>
        </p:spPr>
        <p:txBody>
          <a:bodyPr>
            <a:normAutofit/>
          </a:bodyPr>
          <a:lstStyle/>
          <a:p>
            <a:pPr>
              <a:spcBef>
                <a:spcPts val="600"/>
              </a:spcBef>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さらな</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る</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府市一体化・広域一元化に向けて</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（これまでの府市の取組み）</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143399"/>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p:txBody>
          <a:bodyPr>
            <a:normAutofit/>
          </a:bodyPr>
          <a:lstStyle/>
          <a:p>
            <a:endParaRPr lang="en-US" altLang="ja-JP" sz="2400" dirty="0">
              <a:solidFill>
                <a:schemeClr val="tx1"/>
              </a:solidFill>
            </a:endParaRPr>
          </a:p>
          <a:p>
            <a:endParaRPr kumimoji="1" lang="en-US" altLang="ja-JP" sz="2400" dirty="0" smtClean="0">
              <a:solidFill>
                <a:schemeClr val="tx1"/>
              </a:solidFill>
            </a:endParaRPr>
          </a:p>
          <a:p>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推進局</a:t>
            </a:r>
            <a:endPar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400" dirty="0">
              <a:solidFill>
                <a:schemeClr val="tx1"/>
              </a:solidFill>
            </a:endParaRPr>
          </a:p>
        </p:txBody>
      </p:sp>
      <p:sp>
        <p:nvSpPr>
          <p:cNvPr id="7" name="テキスト ボックス 6"/>
          <p:cNvSpPr txBox="1"/>
          <p:nvPr/>
        </p:nvSpPr>
        <p:spPr>
          <a:xfrm>
            <a:off x="6584775" y="404083"/>
            <a:ext cx="2383986" cy="523220"/>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副首都推進本部会議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資料２</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0634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33106" y="548680"/>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0" y="548680"/>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215968" y="1880872"/>
            <a:ext cx="4068000" cy="360000"/>
          </a:xfrm>
          <a:prstGeom prst="roundRect">
            <a:avLst>
              <a:gd name="adj" fmla="val 24453"/>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大阪府</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p:txBody>
      </p:sp>
      <p:sp>
        <p:nvSpPr>
          <p:cNvPr id="68" name="角丸四角形 67"/>
          <p:cNvSpPr/>
          <p:nvPr/>
        </p:nvSpPr>
        <p:spPr>
          <a:xfrm>
            <a:off x="4811466" y="1880872"/>
            <a:ext cx="4068000" cy="360000"/>
          </a:xfrm>
          <a:prstGeom prst="roundRect">
            <a:avLst>
              <a:gd name="adj" fmla="val 24453"/>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大阪市</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6512" y="8531"/>
            <a:ext cx="8640960" cy="577110"/>
          </a:xfrm>
          <a:prstGeom prst="rect">
            <a:avLst/>
          </a:prstGeom>
          <a:noFill/>
          <a:ln w="19050" cap="flat" cmpd="sng" algn="ctr">
            <a:noFill/>
            <a:prstDash val="sysDot"/>
          </a:ln>
          <a:effectLst/>
        </p:spPr>
        <p:txBody>
          <a:bodyPr rtlCol="0" anchor="ctr"/>
          <a:lstStyle/>
          <a:p>
            <a:pPr defTabSz="844083">
              <a:defRPr/>
            </a:pPr>
            <a:r>
              <a:rPr lang="ja-JP" altLang="en-US" sz="2000" b="1" dirty="0" smtClean="0">
                <a:solidFill>
                  <a:srgbClr val="002060"/>
                </a:solidFill>
                <a:latin typeface="Meiryo UI" panose="020B0604030504040204" pitchFamily="50" charset="-128"/>
                <a:ea typeface="Meiryo UI" panose="020B0604030504040204" pitchFamily="50" charset="-128"/>
              </a:rPr>
              <a:t>５－（１）</a:t>
            </a:r>
            <a:r>
              <a:rPr lang="ja-JP" altLang="en-US" sz="2000" b="1" dirty="0">
                <a:solidFill>
                  <a:srgbClr val="002060"/>
                </a:solidFill>
                <a:latin typeface="Meiryo UI" panose="020B0604030504040204" pitchFamily="50" charset="-128"/>
                <a:ea typeface="Meiryo UI" panose="020B0604030504040204" pitchFamily="50" charset="-128"/>
              </a:rPr>
              <a:t>主</a:t>
            </a:r>
            <a:r>
              <a:rPr lang="ja-JP" altLang="en-US" sz="2000" b="1" dirty="0" smtClean="0">
                <a:solidFill>
                  <a:srgbClr val="002060"/>
                </a:solidFill>
                <a:latin typeface="Meiryo UI" panose="020B0604030504040204" pitchFamily="50" charset="-128"/>
                <a:ea typeface="Meiryo UI" panose="020B0604030504040204" pitchFamily="50" charset="-128"/>
              </a:rPr>
              <a:t>な</a:t>
            </a:r>
            <a:r>
              <a:rPr lang="ja-JP" altLang="en-US" sz="2000" b="1" dirty="0">
                <a:solidFill>
                  <a:srgbClr val="002060"/>
                </a:solidFill>
                <a:latin typeface="Meiryo UI" panose="020B0604030504040204" pitchFamily="50" charset="-128"/>
                <a:ea typeface="Meiryo UI" panose="020B0604030504040204" pitchFamily="50" charset="-128"/>
              </a:rPr>
              <a:t>事例</a:t>
            </a:r>
            <a:r>
              <a:rPr lang="ja-JP" altLang="en-US" sz="2000" b="1" dirty="0" smtClean="0">
                <a:solidFill>
                  <a:srgbClr val="002060"/>
                </a:solidFill>
                <a:latin typeface="Meiryo UI" panose="020B0604030504040204" pitchFamily="50" charset="-128"/>
                <a:ea typeface="Meiryo UI" panose="020B0604030504040204" pitchFamily="50" charset="-128"/>
              </a:rPr>
              <a:t>（成長戦略の策定）</a:t>
            </a:r>
            <a:endParaRPr kumimoji="0" lang="ja-JP" altLang="en-US" sz="2000" b="1" kern="0" dirty="0">
              <a:solidFill>
                <a:srgbClr val="00206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4811466" y="2353838"/>
            <a:ext cx="4068000" cy="3711756"/>
          </a:xfrm>
          <a:prstGeom prst="rect">
            <a:avLst/>
          </a:prstGeom>
          <a:solidFill>
            <a:schemeClr val="accent3">
              <a:lumMod val="20000"/>
              <a:lumOff val="8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大阪市経済成長</a:t>
            </a:r>
            <a:r>
              <a:rPr lang="ja-JP" altLang="en-US" sz="1400" b="1" dirty="0" smtClean="0">
                <a:solidFill>
                  <a:schemeClr val="tx1"/>
                </a:solidFill>
                <a:latin typeface="Meiryo UI" panose="020B0604030504040204" pitchFamily="50" charset="-128"/>
                <a:ea typeface="Meiryo UI" panose="020B0604030504040204" pitchFamily="50" charset="-128"/>
              </a:rPr>
              <a:t>戦略</a:t>
            </a:r>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2011</a:t>
            </a:r>
            <a:r>
              <a:rPr lang="ja-JP" altLang="en-US" sz="1400" dirty="0" smtClean="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rPr>
              <a:t>月</a:t>
            </a:r>
            <a:r>
              <a:rPr lang="ja-JP" altLang="en-US" sz="1400" dirty="0" smtClean="0">
                <a:solidFill>
                  <a:schemeClr val="tx1"/>
                </a:solidFill>
                <a:latin typeface="Meiryo UI" panose="020B0604030504040204" pitchFamily="50" charset="-128"/>
                <a:ea typeface="Meiryo UI" panose="020B0604030504040204" pitchFamily="50" charset="-128"/>
              </a:rPr>
              <a:t>策定</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○基本戦略</a:t>
            </a:r>
            <a:endParaRPr lang="en-US" altLang="ja-JP" sz="13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１　今後</a:t>
            </a:r>
            <a:r>
              <a:rPr lang="ja-JP" altLang="en-US" sz="1200" dirty="0">
                <a:solidFill>
                  <a:schemeClr val="tx1"/>
                </a:solidFill>
                <a:latin typeface="Meiryo UI" panose="020B0604030504040204" pitchFamily="50" charset="-128"/>
                <a:ea typeface="Meiryo UI" panose="020B0604030504040204" pitchFamily="50" charset="-128"/>
              </a:rPr>
              <a:t>の成長が見込まれ、大阪・関西が優位性</a:t>
            </a:r>
            <a:r>
              <a:rPr lang="ja-JP" altLang="en-US" sz="1200" dirty="0" smtClean="0">
                <a:solidFill>
                  <a:schemeClr val="tx1"/>
                </a:solidFill>
                <a:latin typeface="Meiryo UI" panose="020B0604030504040204" pitchFamily="50" charset="-128"/>
                <a:ea typeface="Meiryo UI" panose="020B0604030504040204" pitchFamily="50" charset="-128"/>
              </a:rPr>
              <a:t>を有する産業</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分野</a:t>
            </a:r>
            <a:r>
              <a:rPr lang="ja-JP" altLang="en-US" sz="1200" dirty="0">
                <a:solidFill>
                  <a:schemeClr val="tx1"/>
                </a:solidFill>
                <a:latin typeface="Meiryo UI" panose="020B0604030504040204" pitchFamily="50" charset="-128"/>
                <a:ea typeface="Meiryo UI" panose="020B0604030504040204" pitchFamily="50" charset="-128"/>
              </a:rPr>
              <a:t>に重点化</a:t>
            </a:r>
            <a:r>
              <a:rPr lang="ja-JP" altLang="en-US" sz="1200" dirty="0" smtClean="0">
                <a:solidFill>
                  <a:schemeClr val="tx1"/>
                </a:solidFill>
                <a:latin typeface="Meiryo UI" panose="020B0604030504040204" pitchFamily="50" charset="-128"/>
                <a:ea typeface="Meiryo UI" panose="020B0604030504040204" pitchFamily="50" charset="-128"/>
              </a:rPr>
              <a:t>する</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zh-CN" sz="1200" dirty="0" smtClean="0">
                <a:solidFill>
                  <a:schemeClr val="tx1"/>
                </a:solidFill>
                <a:latin typeface="Meiryo UI" panose="020B0604030504040204" pitchFamily="50" charset="-128"/>
                <a:ea typeface="Meiryo UI" panose="020B0604030504040204" pitchFamily="50" charset="-128"/>
              </a:rPr>
              <a:t>【</a:t>
            </a:r>
            <a:r>
              <a:rPr lang="zh-CN" altLang="en-US" sz="1200" dirty="0" smtClean="0">
                <a:solidFill>
                  <a:schemeClr val="tx1"/>
                </a:solidFill>
                <a:latin typeface="Meiryo UI" panose="020B0604030504040204" pitchFamily="50" charset="-128"/>
                <a:ea typeface="Meiryo UI" panose="020B0604030504040204" pitchFamily="50" charset="-128"/>
              </a:rPr>
              <a:t>重点戦略分野</a:t>
            </a:r>
            <a:r>
              <a:rPr lang="en-US" altLang="zh-CN"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集客・観光、環境・エネルギー</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健康</a:t>
            </a: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医療、クリエイティブ・デザイン</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２</a:t>
            </a:r>
            <a:r>
              <a:rPr lang="ja-JP" altLang="en-US" sz="1200" dirty="0">
                <a:solidFill>
                  <a:schemeClr val="tx1"/>
                </a:solidFill>
                <a:latin typeface="Meiryo UI" panose="020B0604030504040204" pitchFamily="50" charset="-128"/>
                <a:ea typeface="Meiryo UI" panose="020B0604030504040204" pitchFamily="50" charset="-128"/>
              </a:rPr>
              <a:t>　経済活動を支え、取組みを加速させる確か</a:t>
            </a:r>
            <a:r>
              <a:rPr lang="ja-JP" altLang="en-US" sz="1200" dirty="0" smtClean="0">
                <a:solidFill>
                  <a:schemeClr val="tx1"/>
                </a:solidFill>
                <a:latin typeface="Meiryo UI" panose="020B0604030504040204" pitchFamily="50" charset="-128"/>
                <a:ea typeface="Meiryo UI" panose="020B0604030504040204" pitchFamily="50" charset="-128"/>
              </a:rPr>
              <a:t>な環境を整える</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rPr>
              <a:t>重点整備環境</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人材、規制緩和等</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関西圏</a:t>
            </a:r>
            <a:r>
              <a:rPr lang="ja-JP" altLang="en-US" sz="1200" dirty="0">
                <a:solidFill>
                  <a:schemeClr val="tx1"/>
                </a:solidFill>
                <a:latin typeface="Meiryo UI" panose="020B0604030504040204" pitchFamily="50" charset="-128"/>
                <a:ea typeface="Meiryo UI" panose="020B0604030504040204" pitchFamily="50" charset="-128"/>
              </a:rPr>
              <a:t>の成長</a:t>
            </a:r>
            <a:r>
              <a:rPr lang="ja-JP" altLang="en-US" sz="1200" dirty="0" smtClean="0">
                <a:solidFill>
                  <a:schemeClr val="tx1"/>
                </a:solidFill>
                <a:latin typeface="Meiryo UI" panose="020B0604030504040204" pitchFamily="50" charset="-128"/>
                <a:ea typeface="Meiryo UI" panose="020B0604030504040204" pitchFamily="50" charset="-128"/>
              </a:rPr>
              <a:t>を支える</a:t>
            </a:r>
            <a:r>
              <a:rPr lang="ja-JP" altLang="en-US" sz="1200" dirty="0">
                <a:solidFill>
                  <a:schemeClr val="tx1"/>
                </a:solidFill>
                <a:latin typeface="Meiryo UI" panose="020B0604030504040204" pitchFamily="50" charset="-128"/>
                <a:ea typeface="Meiryo UI" panose="020B0604030504040204" pitchFamily="50" charset="-128"/>
              </a:rPr>
              <a:t>インフラ</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３</a:t>
            </a:r>
            <a:r>
              <a:rPr lang="ja-JP" altLang="en-US" sz="1200" dirty="0">
                <a:solidFill>
                  <a:schemeClr val="tx1"/>
                </a:solidFill>
                <a:latin typeface="Meiryo UI" panose="020B0604030504040204" pitchFamily="50" charset="-128"/>
                <a:ea typeface="Meiryo UI" panose="020B0604030504040204" pitchFamily="50" charset="-128"/>
              </a:rPr>
              <a:t>　戦略エリアを設定し、経済成長のエンジンと</a:t>
            </a:r>
            <a:r>
              <a:rPr lang="ja-JP" altLang="en-US" sz="1200" dirty="0" smtClean="0">
                <a:solidFill>
                  <a:schemeClr val="tx1"/>
                </a:solidFill>
                <a:latin typeface="Meiryo UI" panose="020B0604030504040204" pitchFamily="50" charset="-128"/>
                <a:ea typeface="Meiryo UI" panose="020B0604030504040204" pitchFamily="50" charset="-128"/>
              </a:rPr>
              <a:t>する</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重点戦略エリア</a:t>
            </a:r>
            <a:r>
              <a:rPr lang="en-US" altLang="ja-JP" sz="1200" dirty="0" smtClean="0">
                <a:solidFill>
                  <a:schemeClr val="tx1"/>
                </a:solidFill>
                <a:latin typeface="Meiryo UI" panose="020B0604030504040204" pitchFamily="50" charset="-128"/>
                <a:ea typeface="Meiryo UI" panose="020B0604030504040204" pitchFamily="50" charset="-128"/>
              </a:rPr>
              <a:t>】</a:t>
            </a:r>
            <a:r>
              <a:rPr lang="zh-CN" altLang="en-US" sz="1200" dirty="0" smtClean="0">
                <a:solidFill>
                  <a:schemeClr val="tx1"/>
                </a:solidFill>
                <a:latin typeface="Meiryo UI" panose="020B0604030504040204" pitchFamily="50" charset="-128"/>
                <a:ea typeface="Meiryo UI" panose="020B0604030504040204" pitchFamily="50" charset="-128"/>
              </a:rPr>
              <a:t>大阪駅周辺地区</a:t>
            </a:r>
            <a:r>
              <a:rPr lang="ja-JP" altLang="en-US" sz="1200" dirty="0" err="1">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臨海部</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夢</a:t>
            </a:r>
            <a:r>
              <a:rPr lang="ja-JP" altLang="en-US" sz="1200" dirty="0">
                <a:solidFill>
                  <a:schemeClr val="tx1"/>
                </a:solidFill>
                <a:latin typeface="Meiryo UI" panose="020B0604030504040204" pitchFamily="50" charset="-128"/>
                <a:ea typeface="Meiryo UI" panose="020B0604030504040204" pitchFamily="50" charset="-128"/>
              </a:rPr>
              <a:t>洲・咲</a:t>
            </a:r>
            <a:r>
              <a:rPr lang="ja-JP" altLang="en-US" sz="1200" dirty="0" smtClean="0">
                <a:solidFill>
                  <a:schemeClr val="tx1"/>
                </a:solidFill>
                <a:latin typeface="Meiryo UI" panose="020B0604030504040204" pitchFamily="50" charset="-128"/>
                <a:ea typeface="Meiryo UI" panose="020B0604030504040204" pitchFamily="50" charset="-128"/>
              </a:rPr>
              <a:t>洲</a:t>
            </a:r>
            <a:r>
              <a:rPr lang="en-US" altLang="ja-JP" sz="1200" dirty="0" smtClean="0">
                <a:solidFill>
                  <a:schemeClr val="tx1"/>
                </a:solidFill>
                <a:latin typeface="Meiryo UI" panose="020B0604030504040204" pitchFamily="50" charset="-128"/>
                <a:ea typeface="Meiryo UI" panose="020B0604030504040204" pitchFamily="50" charset="-128"/>
              </a:rPr>
              <a:t>)</a:t>
            </a:r>
          </a:p>
          <a:p>
            <a:endParaRPr lang="en-US" altLang="ja-JP" sz="400" dirty="0" smtClean="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○目標設定</a:t>
            </a:r>
            <a:endParaRPr lang="en-US" altLang="ja-JP" sz="13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215968" y="2357594"/>
            <a:ext cx="4068000" cy="3708000"/>
          </a:xfrm>
          <a:prstGeom prst="rect">
            <a:avLst/>
          </a:prstGeom>
          <a:solidFill>
            <a:schemeClr val="accent1">
              <a:lumMod val="20000"/>
              <a:lumOff val="8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大阪</a:t>
            </a:r>
            <a:r>
              <a:rPr lang="ja-JP" altLang="en-US" sz="1400" b="1" dirty="0">
                <a:solidFill>
                  <a:schemeClr val="tx1"/>
                </a:solidFill>
                <a:latin typeface="Meiryo UI" panose="020B0604030504040204" pitchFamily="50" charset="-128"/>
                <a:ea typeface="Meiryo UI" panose="020B0604030504040204" pitchFamily="50" charset="-128"/>
              </a:rPr>
              <a:t>の成長</a:t>
            </a:r>
            <a:r>
              <a:rPr lang="ja-JP" altLang="en-US" sz="1400" b="1" dirty="0" smtClean="0">
                <a:solidFill>
                  <a:schemeClr val="tx1"/>
                </a:solidFill>
                <a:latin typeface="Meiryo UI" panose="020B0604030504040204" pitchFamily="50" charset="-128"/>
                <a:ea typeface="Meiryo UI" panose="020B0604030504040204" pitchFamily="50" charset="-128"/>
              </a:rPr>
              <a:t>戦略</a:t>
            </a:r>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2010</a:t>
            </a:r>
            <a:r>
              <a:rPr lang="ja-JP" altLang="en-US" sz="1400" dirty="0" smtClean="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rPr>
              <a:t>月</a:t>
            </a:r>
            <a:r>
              <a:rPr lang="ja-JP" altLang="en-US" sz="1400" dirty="0" smtClean="0">
                <a:solidFill>
                  <a:schemeClr val="tx1"/>
                </a:solidFill>
                <a:latin typeface="Meiryo UI" panose="020B0604030504040204" pitchFamily="50" charset="-128"/>
                <a:ea typeface="Meiryo UI" panose="020B0604030504040204" pitchFamily="50" charset="-128"/>
              </a:rPr>
              <a:t>策定</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a:t>
            </a:r>
            <a:r>
              <a:rPr lang="en-US" altLang="ja-JP" sz="1300" dirty="0" smtClean="0">
                <a:solidFill>
                  <a:schemeClr val="tx1"/>
                </a:solidFill>
                <a:latin typeface="Meiryo UI" panose="020B0604030504040204" pitchFamily="50" charset="-128"/>
                <a:ea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rPr>
              <a:t>ハイエンド都市（</a:t>
            </a:r>
            <a:r>
              <a:rPr lang="ja-JP" altLang="en-US" sz="1300" dirty="0">
                <a:solidFill>
                  <a:schemeClr val="tx1"/>
                </a:solidFill>
                <a:latin typeface="Meiryo UI" panose="020B0604030504040204" pitchFamily="50" charset="-128"/>
                <a:ea typeface="Meiryo UI" panose="020B0604030504040204" pitchFamily="50" charset="-128"/>
              </a:rPr>
              <a:t>価値創造都市</a:t>
            </a:r>
            <a:r>
              <a:rPr lang="ja-JP" altLang="en-US" sz="1300" dirty="0" smtClean="0">
                <a:solidFill>
                  <a:schemeClr val="tx1"/>
                </a:solidFill>
                <a:latin typeface="Meiryo UI" panose="020B0604030504040204" pitchFamily="50" charset="-128"/>
                <a:ea typeface="Meiryo UI" panose="020B0604030504040204" pitchFamily="50" charset="-128"/>
              </a:rPr>
              <a:t>）</a:t>
            </a:r>
            <a:r>
              <a:rPr lang="en-US" altLang="ja-JP" sz="1300" dirty="0" smtClean="0">
                <a:solidFill>
                  <a:schemeClr val="tx1"/>
                </a:solidFill>
                <a:latin typeface="Meiryo UI" panose="020B0604030504040204" pitchFamily="50" charset="-128"/>
                <a:ea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rPr>
              <a:t>中継都市（アジ</a:t>
            </a:r>
            <a:endParaRPr lang="en-US" altLang="ja-JP" sz="1300" dirty="0" smtClean="0">
              <a:solidFill>
                <a:schemeClr val="tx1"/>
              </a:solidFill>
              <a:latin typeface="Meiryo UI" panose="020B0604030504040204" pitchFamily="50" charset="-128"/>
              <a:ea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ア</a:t>
            </a:r>
            <a:r>
              <a:rPr lang="ja-JP" altLang="en-US" sz="1300" dirty="0">
                <a:solidFill>
                  <a:schemeClr val="tx1"/>
                </a:solidFill>
                <a:latin typeface="Meiryo UI" panose="020B0604030504040204" pitchFamily="50" charset="-128"/>
                <a:ea typeface="Meiryo UI" panose="020B0604030504040204" pitchFamily="50" charset="-128"/>
              </a:rPr>
              <a:t>と日本各地の結節点</a:t>
            </a:r>
            <a:r>
              <a:rPr lang="ja-JP" altLang="en-US" sz="1300" dirty="0" smtClean="0">
                <a:solidFill>
                  <a:schemeClr val="tx1"/>
                </a:solidFill>
                <a:latin typeface="Meiryo UI" panose="020B0604030504040204" pitchFamily="50" charset="-128"/>
                <a:ea typeface="Meiryo UI" panose="020B0604030504040204" pitchFamily="50" charset="-128"/>
              </a:rPr>
              <a:t>）</a:t>
            </a:r>
            <a:r>
              <a:rPr lang="en-US" altLang="ja-JP" sz="1300" dirty="0" smtClean="0">
                <a:solidFill>
                  <a:schemeClr val="tx1"/>
                </a:solidFill>
                <a:latin typeface="Meiryo UI" panose="020B0604030504040204" pitchFamily="50" charset="-128"/>
                <a:ea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rPr>
              <a:t>を目指し、次の成長のための</a:t>
            </a:r>
            <a:endParaRPr lang="en-US" altLang="ja-JP" sz="1300" dirty="0" smtClean="0">
              <a:solidFill>
                <a:schemeClr val="tx1"/>
              </a:solidFill>
              <a:latin typeface="Meiryo UI" panose="020B0604030504040204" pitchFamily="50" charset="-128"/>
              <a:ea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５つの源泉において取組みを進める</a:t>
            </a:r>
            <a:endParaRPr lang="en-US" altLang="ja-JP" sz="1300" dirty="0" smtClean="0">
              <a:solidFill>
                <a:schemeClr val="tx1"/>
              </a:solidFill>
              <a:latin typeface="Meiryo UI" panose="020B0604030504040204" pitchFamily="50" charset="-128"/>
              <a:ea typeface="Meiryo UI" panose="020B0604030504040204" pitchFamily="50" charset="-128"/>
            </a:endParaRPr>
          </a:p>
          <a:p>
            <a:endParaRPr lang="ja-JP" altLang="en-US" sz="600" dirty="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rPr>
              <a:t>成長のための源泉</a:t>
            </a:r>
            <a:endParaRPr lang="en-US" altLang="ja-JP" sz="1300" dirty="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１ 内外</a:t>
            </a:r>
            <a:r>
              <a:rPr lang="ja-JP" altLang="en-US" sz="1200" dirty="0">
                <a:solidFill>
                  <a:schemeClr val="tx1"/>
                </a:solidFill>
                <a:latin typeface="Meiryo UI" panose="020B0604030504040204" pitchFamily="50" charset="-128"/>
                <a:ea typeface="Meiryo UI" panose="020B0604030504040204" pitchFamily="50" charset="-128"/>
              </a:rPr>
              <a:t>の集客力強化</a:t>
            </a:r>
          </a:p>
          <a:p>
            <a:r>
              <a:rPr lang="ja-JP" altLang="en-US" sz="1200" dirty="0" smtClean="0">
                <a:solidFill>
                  <a:schemeClr val="tx1"/>
                </a:solidFill>
                <a:latin typeface="Meiryo UI" panose="020B0604030504040204" pitchFamily="50" charset="-128"/>
                <a:ea typeface="Meiryo UI" panose="020B0604030504040204" pitchFamily="50" charset="-128"/>
              </a:rPr>
              <a:t>　 ２ 人材力</a:t>
            </a:r>
            <a:r>
              <a:rPr lang="ja-JP" altLang="en-US" sz="1200" dirty="0">
                <a:solidFill>
                  <a:schemeClr val="tx1"/>
                </a:solidFill>
                <a:latin typeface="Meiryo UI" panose="020B0604030504040204" pitchFamily="50" charset="-128"/>
                <a:ea typeface="Meiryo UI" panose="020B0604030504040204" pitchFamily="50" charset="-128"/>
              </a:rPr>
              <a:t>強化・活躍の</a:t>
            </a:r>
            <a:r>
              <a:rPr lang="ja-JP" altLang="en-US" sz="1200" dirty="0" smtClean="0">
                <a:solidFill>
                  <a:schemeClr val="tx1"/>
                </a:solidFill>
                <a:latin typeface="Meiryo UI" panose="020B0604030504040204" pitchFamily="50" charset="-128"/>
                <a:ea typeface="Meiryo UI" panose="020B0604030504040204" pitchFamily="50" charset="-128"/>
              </a:rPr>
              <a:t>場づくり</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３ 強み</a:t>
            </a:r>
            <a:r>
              <a:rPr lang="ja-JP" altLang="en-US" sz="1200" dirty="0">
                <a:solidFill>
                  <a:schemeClr val="tx1"/>
                </a:solidFill>
                <a:latin typeface="Meiryo UI" panose="020B0604030504040204" pitchFamily="50" charset="-128"/>
                <a:ea typeface="Meiryo UI" panose="020B0604030504040204" pitchFamily="50" charset="-128"/>
              </a:rPr>
              <a:t>を活かす産業・技術の強化</a:t>
            </a:r>
          </a:p>
          <a:p>
            <a:r>
              <a:rPr lang="ja-JP" altLang="en-US" sz="1200" dirty="0" smtClean="0">
                <a:solidFill>
                  <a:schemeClr val="tx1"/>
                </a:solidFill>
                <a:latin typeface="Meiryo UI" panose="020B0604030504040204" pitchFamily="50" charset="-128"/>
                <a:ea typeface="Meiryo UI" panose="020B0604030504040204" pitchFamily="50" charset="-128"/>
              </a:rPr>
              <a:t> 　４ アジア</a:t>
            </a:r>
            <a:r>
              <a:rPr lang="ja-JP" altLang="en-US" sz="1200" dirty="0">
                <a:solidFill>
                  <a:schemeClr val="tx1"/>
                </a:solidFill>
                <a:latin typeface="Meiryo UI" panose="020B0604030504040204" pitchFamily="50" charset="-128"/>
                <a:ea typeface="Meiryo UI" panose="020B0604030504040204" pitchFamily="50" charset="-128"/>
              </a:rPr>
              <a:t>活力の取り込み強化・</a:t>
            </a:r>
            <a:r>
              <a:rPr lang="ja-JP" altLang="en-US" sz="1200" dirty="0" smtClean="0">
                <a:solidFill>
                  <a:schemeClr val="tx1"/>
                </a:solidFill>
                <a:latin typeface="Meiryo UI" panose="020B0604030504040204" pitchFamily="50" charset="-128"/>
                <a:ea typeface="Meiryo UI" panose="020B0604030504040204" pitchFamily="50" charset="-128"/>
              </a:rPr>
              <a:t>物流人流インフラの活用</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５ 都市</a:t>
            </a:r>
            <a:r>
              <a:rPr lang="ja-JP" altLang="en-US" sz="1200" dirty="0">
                <a:solidFill>
                  <a:schemeClr val="tx1"/>
                </a:solidFill>
                <a:latin typeface="Meiryo UI" panose="020B0604030504040204" pitchFamily="50" charset="-128"/>
                <a:ea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rPr>
              <a:t>再生</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600" dirty="0" smtClean="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○目標設定</a:t>
            </a:r>
            <a:endParaRPr lang="ja-JP" altLang="en-US" sz="1300" dirty="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27" name="上下矢印 26"/>
          <p:cNvSpPr/>
          <p:nvPr/>
        </p:nvSpPr>
        <p:spPr>
          <a:xfrm rot="16200000">
            <a:off x="4301968" y="3915112"/>
            <a:ext cx="504000" cy="540000"/>
          </a:xfrm>
          <a:prstGeom prst="upDownArrow">
            <a:avLst>
              <a:gd name="adj1" fmla="val 50001"/>
              <a:gd name="adj2" fmla="val 3344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28" name="角丸四角形 27"/>
          <p:cNvSpPr/>
          <p:nvPr/>
        </p:nvSpPr>
        <p:spPr>
          <a:xfrm flipH="1">
            <a:off x="4307466" y="2366193"/>
            <a:ext cx="504000" cy="363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b="1" dirty="0" smtClean="0">
                <a:solidFill>
                  <a:srgbClr val="002060"/>
                </a:solidFill>
                <a:latin typeface="Meiryo UI" panose="020B0604030504040204" pitchFamily="50" charset="-128"/>
                <a:ea typeface="Meiryo UI" panose="020B0604030504040204" pitchFamily="50" charset="-128"/>
              </a:rPr>
              <a:t>それぞ</a:t>
            </a:r>
            <a:r>
              <a:rPr lang="ja-JP" altLang="en-US" sz="1600" b="1" dirty="0">
                <a:solidFill>
                  <a:srgbClr val="002060"/>
                </a:solidFill>
                <a:latin typeface="Meiryo UI" panose="020B0604030504040204" pitchFamily="50" charset="-128"/>
                <a:ea typeface="Meiryo UI" panose="020B0604030504040204" pitchFamily="50" charset="-128"/>
              </a:rPr>
              <a:t>れ</a:t>
            </a:r>
            <a:r>
              <a:rPr kumimoji="1" lang="ja-JP" altLang="en-US" sz="1600" b="1" dirty="0" smtClean="0">
                <a:solidFill>
                  <a:srgbClr val="002060"/>
                </a:solidFill>
                <a:latin typeface="Meiryo UI" panose="020B0604030504040204" pitchFamily="50" charset="-128"/>
                <a:ea typeface="Meiryo UI" panose="020B0604030504040204" pitchFamily="50" charset="-128"/>
              </a:rPr>
              <a:t>独自に策定</a:t>
            </a:r>
            <a:endParaRPr kumimoji="1" lang="ja-JP" altLang="en-US" sz="1600" b="1" dirty="0">
              <a:solidFill>
                <a:srgbClr val="002060"/>
              </a:solidFill>
              <a:latin typeface="Meiryo UI" panose="020B0604030504040204" pitchFamily="50" charset="-128"/>
              <a:ea typeface="Meiryo UI" panose="020B0604030504040204" pitchFamily="50" charset="-128"/>
            </a:endParaRPr>
          </a:p>
        </p:txBody>
      </p:sp>
      <p:sp>
        <p:nvSpPr>
          <p:cNvPr id="29" name="角丸四角形 28"/>
          <p:cNvSpPr/>
          <p:nvPr/>
        </p:nvSpPr>
        <p:spPr>
          <a:xfrm>
            <a:off x="156108" y="669000"/>
            <a:ext cx="8879948" cy="1102825"/>
          </a:xfrm>
          <a:prstGeom prst="roundRect">
            <a:avLst>
              <a:gd name="adj" fmla="val 10678"/>
            </a:avLst>
          </a:prstGeom>
          <a:solidFill>
            <a:srgbClr val="FBF68D"/>
          </a:solidFill>
          <a:ln w="31750" cap="flat" cmpd="sng" algn="ctr">
            <a:noFill/>
            <a:prstDash val="solid"/>
          </a:ln>
          <a:effectLst>
            <a:outerShdw blurRad="40000" dist="20000" dir="5400000" rotWithShape="0">
              <a:srgbClr val="000000">
                <a:alpha val="38000"/>
              </a:srgbClr>
            </a:outerShdw>
          </a:effectLst>
        </p:spPr>
        <p:txBody>
          <a:bodyPr lIns="33223" tIns="42193" rIns="33223" bIns="42193" rtlCol="0" anchor="ctr"/>
          <a:lstStyle/>
          <a:p>
            <a:pPr marL="171455" indent="-171455" defTabSz="844083">
              <a:spcBef>
                <a:spcPts val="554"/>
              </a:spcBef>
              <a:defRPr/>
            </a:pPr>
            <a:r>
              <a:rPr lang="ja-JP" altLang="en-US" kern="0" dirty="0" smtClean="0">
                <a:solidFill>
                  <a:srgbClr val="002060"/>
                </a:solidFill>
                <a:latin typeface="Meiryo UI" panose="020B0604030504040204" pitchFamily="50" charset="-128"/>
                <a:ea typeface="Meiryo UI" panose="020B0604030504040204" pitchFamily="50" charset="-128"/>
              </a:rPr>
              <a:t>■　府市それぞれが成長戦略を策定</a:t>
            </a:r>
            <a:endParaRPr lang="en-US" altLang="ja-JP" kern="0" dirty="0" smtClean="0">
              <a:solidFill>
                <a:srgbClr val="002060"/>
              </a:solidFill>
              <a:latin typeface="Meiryo UI" panose="020B0604030504040204" pitchFamily="50" charset="-128"/>
              <a:ea typeface="Meiryo UI" panose="020B0604030504040204" pitchFamily="50" charset="-128"/>
            </a:endParaRPr>
          </a:p>
          <a:p>
            <a:pPr marL="171455" indent="-171455" defTabSz="844083">
              <a:spcBef>
                <a:spcPts val="554"/>
              </a:spcBef>
              <a:defRPr/>
            </a:pPr>
            <a:r>
              <a:rPr lang="ja-JP" altLang="en-US" kern="0" dirty="0" smtClean="0">
                <a:solidFill>
                  <a:srgbClr val="002060"/>
                </a:solidFill>
                <a:latin typeface="Meiryo UI" panose="020B0604030504040204" pitchFamily="50" charset="-128"/>
                <a:ea typeface="Meiryo UI" panose="020B0604030504040204" pitchFamily="50" charset="-128"/>
              </a:rPr>
              <a:t>■　府の戦略は広域的に、市の戦略は市域内を中心に記載</a:t>
            </a:r>
            <a:endParaRPr lang="en-US" altLang="ja-JP" kern="0" dirty="0" smtClean="0">
              <a:solidFill>
                <a:srgbClr val="002060"/>
              </a:solidFill>
              <a:latin typeface="Meiryo UI" panose="020B0604030504040204" pitchFamily="50" charset="-128"/>
              <a:ea typeface="Meiryo UI" panose="020B0604030504040204" pitchFamily="50" charset="-128"/>
            </a:endParaRPr>
          </a:p>
          <a:p>
            <a:pPr marL="171455" indent="-171455" defTabSz="844083">
              <a:spcBef>
                <a:spcPts val="554"/>
              </a:spcBef>
              <a:defRPr/>
            </a:pPr>
            <a:r>
              <a:rPr lang="ja-JP" altLang="en-US" kern="0" dirty="0" smtClean="0">
                <a:solidFill>
                  <a:srgbClr val="002060"/>
                </a:solidFill>
                <a:latin typeface="Meiryo UI" panose="020B0604030504040204" pitchFamily="50" charset="-128"/>
                <a:ea typeface="Meiryo UI" panose="020B0604030504040204" pitchFamily="50" charset="-128"/>
              </a:rPr>
              <a:t>■　重点分野の設定や目標設定に違い</a:t>
            </a:r>
            <a:endParaRPr lang="en-US" altLang="ja-JP" kern="0" dirty="0" smtClean="0">
              <a:solidFill>
                <a:srgbClr val="002060"/>
              </a:solidFill>
              <a:latin typeface="Meiryo UI" panose="020B0604030504040204" pitchFamily="50" charset="-128"/>
              <a:ea typeface="Meiryo UI" panose="020B0604030504040204" pitchFamily="50" charset="-128"/>
            </a:endParaRPr>
          </a:p>
        </p:txBody>
      </p:sp>
      <p:sp>
        <p:nvSpPr>
          <p:cNvPr id="21" name="正方形/長方形 20"/>
          <p:cNvSpPr/>
          <p:nvPr/>
        </p:nvSpPr>
        <p:spPr>
          <a:xfrm rot="10800000" flipV="1">
            <a:off x="8682017" y="-171399"/>
            <a:ext cx="786527" cy="523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2060"/>
                </a:solidFill>
                <a:latin typeface="+mn-ea"/>
              </a:rPr>
              <a:t>7</a:t>
            </a:r>
            <a:endParaRPr kumimoji="1" lang="ja-JP" altLang="en-US" sz="2000" b="1" dirty="0">
              <a:solidFill>
                <a:srgbClr val="002060"/>
              </a:solidFill>
              <a:latin typeface="+mn-ea"/>
            </a:endParaRPr>
          </a:p>
        </p:txBody>
      </p:sp>
      <p:sp>
        <p:nvSpPr>
          <p:cNvPr id="30" name="二等辺三角形 29"/>
          <p:cNvSpPr/>
          <p:nvPr/>
        </p:nvSpPr>
        <p:spPr>
          <a:xfrm rot="10800000">
            <a:off x="3707968" y="6146742"/>
            <a:ext cx="1692000" cy="193020"/>
          </a:xfrm>
          <a:prstGeom prst="triangl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solidFill>
                <a:srgbClr val="002060"/>
              </a:solidFill>
            </a:endParaRPr>
          </a:p>
        </p:txBody>
      </p:sp>
      <p:sp>
        <p:nvSpPr>
          <p:cNvPr id="31" name="角丸四角形 30"/>
          <p:cNvSpPr/>
          <p:nvPr/>
        </p:nvSpPr>
        <p:spPr>
          <a:xfrm>
            <a:off x="2303747" y="6334201"/>
            <a:ext cx="4536504" cy="432000"/>
          </a:xfrm>
          <a:prstGeom prst="roundRect">
            <a:avLst>
              <a:gd name="adj" fmla="val 15875"/>
            </a:avLst>
          </a:prstGeom>
          <a:noFill/>
          <a:ln>
            <a:noFill/>
          </a:ln>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spcBef>
                <a:spcPts val="600"/>
              </a:spcBef>
            </a:pPr>
            <a:r>
              <a:rPr lang="en-US" altLang="ja-JP" sz="2000" b="1" u="sng" dirty="0" smtClean="0">
                <a:solidFill>
                  <a:srgbClr val="002060"/>
                </a:solidFill>
                <a:latin typeface="Meiryo UI" panose="020B0604030504040204" pitchFamily="50" charset="-128"/>
                <a:ea typeface="Meiryo UI" panose="020B0604030504040204" pitchFamily="50" charset="-128"/>
              </a:rPr>
              <a:t>2013</a:t>
            </a:r>
            <a:r>
              <a:rPr lang="ja-JP" altLang="en-US" sz="2000" b="1" u="sng" dirty="0" smtClean="0">
                <a:solidFill>
                  <a:srgbClr val="002060"/>
                </a:solidFill>
                <a:latin typeface="Meiryo UI" panose="020B0604030504040204" pitchFamily="50" charset="-128"/>
                <a:ea typeface="Meiryo UI" panose="020B0604030504040204" pitchFamily="50" charset="-128"/>
              </a:rPr>
              <a:t>年１月　府市で成長戦略を一本化</a:t>
            </a:r>
            <a:endParaRPr lang="en-US" altLang="ja-JP" sz="2000" b="1" u="sng" dirty="0" smtClean="0">
              <a:solidFill>
                <a:srgbClr val="002060"/>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413747" y="4725144"/>
          <a:ext cx="3780000" cy="1280160"/>
        </p:xfrm>
        <a:graphic>
          <a:graphicData uri="http://schemas.openxmlformats.org/drawingml/2006/table">
            <a:tbl>
              <a:tblPr bandRow="1">
                <a:tableStyleId>{5C22544A-7EE6-4342-B048-85BDC9FD1C3A}</a:tableStyleId>
              </a:tblPr>
              <a:tblGrid>
                <a:gridCol w="972000">
                  <a:extLst>
                    <a:ext uri="{9D8B030D-6E8A-4147-A177-3AD203B41FA5}">
                      <a16:colId xmlns:a16="http://schemas.microsoft.com/office/drawing/2014/main" val="3097966112"/>
                    </a:ext>
                  </a:extLst>
                </a:gridCol>
                <a:gridCol w="2808000">
                  <a:extLst>
                    <a:ext uri="{9D8B030D-6E8A-4147-A177-3AD203B41FA5}">
                      <a16:colId xmlns:a16="http://schemas.microsoft.com/office/drawing/2014/main" val="3347010840"/>
                    </a:ext>
                  </a:extLst>
                </a:gridCol>
              </a:tblGrid>
              <a:tr h="266400">
                <a:tc>
                  <a:txBody>
                    <a:bodyPr/>
                    <a:lstStyle/>
                    <a:p>
                      <a:r>
                        <a:rPr kumimoji="1" lang="ja-JP" altLang="en-US" sz="1200" dirty="0" smtClean="0">
                          <a:solidFill>
                            <a:schemeClr val="bg1"/>
                          </a:solidFill>
                          <a:latin typeface="Meiryo UI" panose="020B0604030504040204" pitchFamily="50" charset="-128"/>
                          <a:ea typeface="Meiryo UI" panose="020B0604030504040204" pitchFamily="50" charset="-128"/>
                        </a:rPr>
                        <a:t>経済成長率</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年平均２％以上</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329378"/>
                  </a:ext>
                </a:extLst>
              </a:tr>
              <a:tr h="266400">
                <a:tc>
                  <a:txBody>
                    <a:bodyPr/>
                    <a:lstStyle/>
                    <a:p>
                      <a:r>
                        <a:rPr kumimoji="1" lang="ja-JP" altLang="en-US" sz="1200" dirty="0" smtClean="0">
                          <a:solidFill>
                            <a:schemeClr val="bg1"/>
                          </a:solidFill>
                          <a:latin typeface="Meiryo UI" panose="020B0604030504040204" pitchFamily="50" charset="-128"/>
                          <a:ea typeface="Meiryo UI" panose="020B0604030504040204" pitchFamily="50" charset="-128"/>
                        </a:rPr>
                        <a:t>雇用</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kumimoji="1" lang="ja-JP" altLang="en-US" sz="1200" b="1" u="sng" dirty="0" smtClean="0">
                          <a:latin typeface="Meiryo UI" panose="020B0604030504040204" pitchFamily="50" charset="-128"/>
                          <a:ea typeface="Meiryo UI" panose="020B0604030504040204" pitchFamily="50" charset="-128"/>
                        </a:rPr>
                        <a:t>雇用創出 年平均１万人</a:t>
                      </a:r>
                      <a:r>
                        <a:rPr kumimoji="1" lang="ja-JP" altLang="en-US" sz="1200" dirty="0" smtClean="0">
                          <a:latin typeface="Meiryo UI" panose="020B0604030504040204" pitchFamily="50" charset="-128"/>
                          <a:ea typeface="Meiryo UI" panose="020B0604030504040204" pitchFamily="50" charset="-128"/>
                        </a:rPr>
                        <a:t>以上</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7091069"/>
                  </a:ext>
                </a:extLst>
              </a:tr>
              <a:tr h="266400">
                <a:tc>
                  <a:txBody>
                    <a:bodyPr/>
                    <a:lstStyle/>
                    <a:p>
                      <a:r>
                        <a:rPr kumimoji="1" lang="ja-JP" altLang="en-US" sz="1200" dirty="0" smtClean="0">
                          <a:solidFill>
                            <a:schemeClr val="bg1"/>
                          </a:solidFill>
                          <a:latin typeface="Meiryo UI" panose="020B0604030504040204" pitchFamily="50" charset="-128"/>
                          <a:ea typeface="Meiryo UI" panose="020B0604030504040204" pitchFamily="50" charset="-128"/>
                        </a:rPr>
                        <a:t>訪日外国人</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kumimoji="1" lang="ja-JP" altLang="en-US" sz="1200" b="1" u="sng" dirty="0" smtClean="0">
                          <a:latin typeface="Meiryo UI" panose="020B0604030504040204" pitchFamily="50" charset="-128"/>
                          <a:ea typeface="Meiryo UI" panose="020B0604030504040204" pitchFamily="50" charset="-128"/>
                        </a:rPr>
                        <a:t>年間</a:t>
                      </a:r>
                      <a:r>
                        <a:rPr kumimoji="1" lang="en-US" altLang="ja-JP" sz="1200" b="1" u="sng" dirty="0" smtClean="0">
                          <a:latin typeface="Meiryo UI" panose="020B0604030504040204" pitchFamily="50" charset="-128"/>
                          <a:ea typeface="Meiryo UI" panose="020B0604030504040204" pitchFamily="50" charset="-128"/>
                        </a:rPr>
                        <a:t>650</a:t>
                      </a:r>
                      <a:r>
                        <a:rPr kumimoji="1" lang="ja-JP" altLang="en-US" sz="1200" b="1" u="sng" dirty="0" smtClean="0">
                          <a:latin typeface="Meiryo UI" panose="020B0604030504040204" pitchFamily="50" charset="-128"/>
                          <a:ea typeface="Meiryo UI" panose="020B0604030504040204" pitchFamily="50" charset="-128"/>
                        </a:rPr>
                        <a:t>万人</a:t>
                      </a:r>
                      <a:r>
                        <a:rPr kumimoji="1" lang="ja-JP" altLang="en-US" sz="1200" b="0" u="none" dirty="0" smtClean="0">
                          <a:latin typeface="Meiryo UI" panose="020B0604030504040204" pitchFamily="50" charset="-128"/>
                          <a:ea typeface="Meiryo UI" panose="020B0604030504040204" pitchFamily="50" charset="-128"/>
                        </a:rPr>
                        <a:t>が大阪に</a:t>
                      </a:r>
                      <a:endParaRPr kumimoji="1" lang="ja-JP" altLang="en-US" sz="1200" b="0" u="none"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559628"/>
                  </a:ext>
                </a:extLst>
              </a:tr>
              <a:tr h="266400">
                <a:tc>
                  <a:txBody>
                    <a:bodyPr/>
                    <a:lstStyle/>
                    <a:p>
                      <a:r>
                        <a:rPr kumimoji="1" lang="ja-JP" altLang="en-US" sz="1200" dirty="0" smtClean="0">
                          <a:solidFill>
                            <a:schemeClr val="bg1"/>
                          </a:solidFill>
                          <a:latin typeface="Meiryo UI" panose="020B0604030504040204" pitchFamily="50" charset="-128"/>
                          <a:ea typeface="Meiryo UI" panose="020B0604030504040204" pitchFamily="50" charset="-128"/>
                        </a:rPr>
                        <a:t>貨物取扱量</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関空　</a:t>
                      </a:r>
                      <a:r>
                        <a:rPr kumimoji="1" lang="en-US" altLang="ja-JP" sz="1200" b="1" u="sng" dirty="0" smtClean="0">
                          <a:latin typeface="Meiryo UI" panose="020B0604030504040204" pitchFamily="50" charset="-128"/>
                          <a:ea typeface="Meiryo UI" panose="020B0604030504040204" pitchFamily="50" charset="-128"/>
                        </a:rPr>
                        <a:t>123</a:t>
                      </a:r>
                      <a:r>
                        <a:rPr kumimoji="1" lang="ja-JP" altLang="en-US" sz="1200" b="1" u="sng" dirty="0" smtClean="0">
                          <a:latin typeface="Meiryo UI" panose="020B0604030504040204" pitchFamily="50" charset="-128"/>
                          <a:ea typeface="Meiryo UI" panose="020B0604030504040204" pitchFamily="50" charset="-128"/>
                        </a:rPr>
                        <a:t>万ﾄﾝ</a:t>
                      </a:r>
                      <a:endParaRPr kumimoji="1" lang="en-US" altLang="ja-JP" sz="1200" b="0" u="none"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阪神港　</a:t>
                      </a:r>
                      <a:r>
                        <a:rPr kumimoji="1" lang="en-US" altLang="ja-JP" sz="1200" dirty="0" smtClean="0">
                          <a:latin typeface="Meiryo UI" panose="020B0604030504040204" pitchFamily="50" charset="-128"/>
                          <a:ea typeface="Meiryo UI" panose="020B0604030504040204" pitchFamily="50" charset="-128"/>
                        </a:rPr>
                        <a:t>590</a:t>
                      </a:r>
                      <a:r>
                        <a:rPr kumimoji="1" lang="ja-JP" altLang="en-US" sz="1200" dirty="0" smtClean="0">
                          <a:latin typeface="Meiryo UI" panose="020B0604030504040204" pitchFamily="50" charset="-128"/>
                          <a:ea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890387"/>
                  </a:ext>
                </a:extLst>
              </a:tr>
            </a:tbl>
          </a:graphicData>
        </a:graphic>
      </p:graphicFrame>
      <p:graphicFrame>
        <p:nvGraphicFramePr>
          <p:cNvPr id="33" name="表 32"/>
          <p:cNvGraphicFramePr>
            <a:graphicFrameLocks noGrp="1"/>
          </p:cNvGraphicFramePr>
          <p:nvPr>
            <p:extLst/>
          </p:nvPr>
        </p:nvGraphicFramePr>
        <p:xfrm>
          <a:off x="4955466" y="4729432"/>
          <a:ext cx="3780000" cy="1280160"/>
        </p:xfrm>
        <a:graphic>
          <a:graphicData uri="http://schemas.openxmlformats.org/drawingml/2006/table">
            <a:tbl>
              <a:tblPr bandRow="1">
                <a:tableStyleId>{5C22544A-7EE6-4342-B048-85BDC9FD1C3A}</a:tableStyleId>
              </a:tblPr>
              <a:tblGrid>
                <a:gridCol w="972000">
                  <a:extLst>
                    <a:ext uri="{9D8B030D-6E8A-4147-A177-3AD203B41FA5}">
                      <a16:colId xmlns:a16="http://schemas.microsoft.com/office/drawing/2014/main" val="3097966112"/>
                    </a:ext>
                  </a:extLst>
                </a:gridCol>
                <a:gridCol w="2808000">
                  <a:extLst>
                    <a:ext uri="{9D8B030D-6E8A-4147-A177-3AD203B41FA5}">
                      <a16:colId xmlns:a16="http://schemas.microsoft.com/office/drawing/2014/main" val="2191814275"/>
                    </a:ext>
                  </a:extLst>
                </a:gridCol>
              </a:tblGrid>
              <a:tr h="266400">
                <a:tc>
                  <a:txBody>
                    <a:bodyPr/>
                    <a:lstStyle/>
                    <a:p>
                      <a:r>
                        <a:rPr kumimoji="1" lang="ja-JP" altLang="en-US" sz="1200" dirty="0" smtClean="0">
                          <a:solidFill>
                            <a:schemeClr val="bg1"/>
                          </a:solidFill>
                          <a:latin typeface="Meiryo UI" panose="020B0604030504040204" pitchFamily="50" charset="-128"/>
                          <a:ea typeface="Meiryo UI" panose="020B0604030504040204" pitchFamily="50" charset="-128"/>
                        </a:rPr>
                        <a:t>経済成長率</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年平均２％以上</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329378"/>
                  </a:ext>
                </a:extLst>
              </a:tr>
              <a:tr h="266400">
                <a:tc>
                  <a:txBody>
                    <a:bodyPr/>
                    <a:lstStyle/>
                    <a:p>
                      <a:r>
                        <a:rPr kumimoji="1" lang="ja-JP" altLang="en-US" sz="1200" dirty="0" smtClean="0">
                          <a:solidFill>
                            <a:schemeClr val="bg1"/>
                          </a:solidFill>
                          <a:latin typeface="Meiryo UI" panose="020B0604030504040204" pitchFamily="50" charset="-128"/>
                          <a:ea typeface="Meiryo UI" panose="020B0604030504040204" pitchFamily="50" charset="-128"/>
                        </a:rPr>
                        <a:t>雇用</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r>
                        <a:rPr kumimoji="1" lang="ja-JP" altLang="en-US" sz="1200" b="1" u="sng" dirty="0" smtClean="0">
                          <a:latin typeface="Meiryo UI" panose="020B0604030504040204" pitchFamily="50" charset="-128"/>
                          <a:ea typeface="Meiryo UI" panose="020B0604030504040204" pitchFamily="50" charset="-128"/>
                        </a:rPr>
                        <a:t>雇用誘発効果 </a:t>
                      </a:r>
                      <a:r>
                        <a:rPr kumimoji="1" lang="en-US" altLang="ja-JP" sz="1200" b="1" u="sng" dirty="0" smtClean="0">
                          <a:latin typeface="Meiryo UI" panose="020B0604030504040204" pitchFamily="50" charset="-128"/>
                          <a:ea typeface="Meiryo UI" panose="020B0604030504040204" pitchFamily="50" charset="-128"/>
                        </a:rPr>
                        <a:t>30</a:t>
                      </a:r>
                      <a:r>
                        <a:rPr kumimoji="1" lang="ja-JP" altLang="en-US" sz="1200" b="1" u="sng" dirty="0" smtClean="0">
                          <a:latin typeface="Meiryo UI" panose="020B0604030504040204" pitchFamily="50" charset="-128"/>
                          <a:ea typeface="Meiryo UI" panose="020B0604030504040204" pitchFamily="50" charset="-128"/>
                        </a:rPr>
                        <a:t>万人</a:t>
                      </a:r>
                      <a:r>
                        <a:rPr kumimoji="1" lang="ja-JP" altLang="en-US" sz="1200" dirty="0" smtClean="0">
                          <a:latin typeface="Meiryo UI" panose="020B0604030504040204" pitchFamily="50" charset="-128"/>
                          <a:ea typeface="Meiryo UI" panose="020B0604030504040204" pitchFamily="50" charset="-128"/>
                        </a:rPr>
                        <a:t>以上</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7091069"/>
                  </a:ext>
                </a:extLst>
              </a:tr>
              <a:tr h="266400">
                <a:tc>
                  <a:txBody>
                    <a:bodyPr/>
                    <a:lstStyle/>
                    <a:p>
                      <a:r>
                        <a:rPr kumimoji="1" lang="ja-JP" altLang="en-US" sz="1200" dirty="0" smtClean="0">
                          <a:solidFill>
                            <a:schemeClr val="bg1"/>
                          </a:solidFill>
                          <a:latin typeface="Meiryo UI" panose="020B0604030504040204" pitchFamily="50" charset="-128"/>
                          <a:ea typeface="Meiryo UI" panose="020B0604030504040204" pitchFamily="50" charset="-128"/>
                        </a:rPr>
                        <a:t>訪日外国人</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r>
                        <a:rPr kumimoji="1" lang="ja-JP" altLang="en-US" sz="1200" b="1" u="sng" dirty="0" smtClean="0">
                          <a:latin typeface="Meiryo UI" panose="020B0604030504040204" pitchFamily="50" charset="-128"/>
                          <a:ea typeface="Meiryo UI" panose="020B0604030504040204" pitchFamily="50" charset="-128"/>
                        </a:rPr>
                        <a:t>市内での延べ宿泊者数を</a:t>
                      </a:r>
                      <a:r>
                        <a:rPr kumimoji="1" lang="en-US" altLang="ja-JP" sz="1200" b="1" u="sng" dirty="0" smtClean="0">
                          <a:latin typeface="Meiryo UI" panose="020B0604030504040204" pitchFamily="50" charset="-128"/>
                          <a:ea typeface="Meiryo UI" panose="020B0604030504040204" pitchFamily="50" charset="-128"/>
                        </a:rPr>
                        <a:t>690</a:t>
                      </a:r>
                      <a:r>
                        <a:rPr kumimoji="1" lang="ja-JP" altLang="en-US" sz="1200" b="1" u="sng" dirty="0" smtClean="0">
                          <a:latin typeface="Meiryo UI" panose="020B0604030504040204" pitchFamily="50" charset="-128"/>
                          <a:ea typeface="Meiryo UI" panose="020B0604030504040204" pitchFamily="50" charset="-128"/>
                        </a:rPr>
                        <a:t>万人</a:t>
                      </a:r>
                      <a:r>
                        <a:rPr kumimoji="1" lang="ja-JP" altLang="en-US" sz="1200" b="0" u="none" dirty="0" smtClean="0">
                          <a:latin typeface="Meiryo UI" panose="020B0604030504040204" pitchFamily="50" charset="-128"/>
                          <a:ea typeface="Meiryo UI" panose="020B0604030504040204" pitchFamily="50" charset="-128"/>
                        </a:rPr>
                        <a:t>に</a:t>
                      </a:r>
                      <a:endParaRPr kumimoji="1" lang="ja-JP" altLang="en-US" sz="1200" b="0" u="none"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0559628"/>
                  </a:ext>
                </a:extLst>
              </a:tr>
              <a:tr h="266400">
                <a:tc>
                  <a:txBody>
                    <a:bodyPr/>
                    <a:lstStyle/>
                    <a:p>
                      <a:r>
                        <a:rPr kumimoji="1" lang="ja-JP" altLang="en-US" sz="1200" dirty="0" smtClean="0">
                          <a:solidFill>
                            <a:schemeClr val="bg1"/>
                          </a:solidFill>
                          <a:latin typeface="Meiryo UI" panose="020B0604030504040204" pitchFamily="50" charset="-128"/>
                          <a:ea typeface="Meiryo UI" panose="020B0604030504040204" pitchFamily="50" charset="-128"/>
                        </a:rPr>
                        <a:t>貨物取扱量</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関空　国際貨物</a:t>
                      </a:r>
                      <a:r>
                        <a:rPr kumimoji="1" lang="en-US" altLang="ja-JP" sz="1200" b="1" u="sng" dirty="0" smtClean="0">
                          <a:latin typeface="Meiryo UI" panose="020B0604030504040204" pitchFamily="50" charset="-128"/>
                          <a:ea typeface="Meiryo UI" panose="020B0604030504040204" pitchFamily="50" charset="-128"/>
                        </a:rPr>
                        <a:t>87</a:t>
                      </a:r>
                      <a:r>
                        <a:rPr kumimoji="1" lang="ja-JP" altLang="en-US" sz="1200" b="1" u="sng" dirty="0" smtClean="0">
                          <a:latin typeface="Meiryo UI" panose="020B0604030504040204" pitchFamily="50" charset="-128"/>
                          <a:ea typeface="Meiryo UI" panose="020B0604030504040204" pitchFamily="50" charset="-128"/>
                        </a:rPr>
                        <a:t>万ﾄﾝ</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阪神港　</a:t>
                      </a:r>
                      <a:r>
                        <a:rPr kumimoji="1" lang="en-US" altLang="ja-JP" sz="1200" dirty="0" smtClean="0">
                          <a:latin typeface="Meiryo UI" panose="020B0604030504040204" pitchFamily="50" charset="-128"/>
                          <a:ea typeface="Meiryo UI" panose="020B0604030504040204" pitchFamily="50" charset="-128"/>
                        </a:rPr>
                        <a:t>590</a:t>
                      </a:r>
                      <a:r>
                        <a:rPr kumimoji="1" lang="ja-JP" altLang="en-US" sz="1200" dirty="0" smtClean="0">
                          <a:latin typeface="Meiryo UI" panose="020B0604030504040204" pitchFamily="50" charset="-128"/>
                          <a:ea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890387"/>
                  </a:ext>
                </a:extLst>
              </a:tr>
            </a:tbl>
          </a:graphicData>
        </a:graphic>
      </p:graphicFrame>
    </p:spTree>
    <p:extLst>
      <p:ext uri="{BB962C8B-B14F-4D97-AF65-F5344CB8AC3E}">
        <p14:creationId xmlns:p14="http://schemas.microsoft.com/office/powerpoint/2010/main" val="2687140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a:xfrm>
            <a:off x="6516216" y="3366073"/>
            <a:ext cx="720080" cy="422967"/>
          </a:xfrm>
          <a:prstGeom prst="downArrow">
            <a:avLst>
              <a:gd name="adj1" fmla="val 50000"/>
              <a:gd name="adj2" fmla="val 6029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88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79" name="直線コネクタ 378"/>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94057" y="908502"/>
            <a:ext cx="8980274" cy="673320"/>
          </a:xfrm>
          <a:prstGeom prst="rect">
            <a:avLst/>
          </a:prstGeom>
          <a:noFill/>
          <a:ln>
            <a:noFill/>
          </a:ln>
        </p:spPr>
        <p:txBody>
          <a:bodyPr wrap="square" lIns="118169" tIns="59084" rIns="93046" bIns="59084" rtlCol="0" anchor="ctr" anchorCtr="0">
            <a:spAutoFit/>
          </a:bodyPr>
          <a:lstStyle/>
          <a:p>
            <a:pPr marL="144000" marR="0" lvl="0" indent="-144000" algn="l" defTabSz="91426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〇西日本最大のターミナルエリアのポテンシャルを活かし、大阪、関西の発展をけん引する新たな拠点として開発がスタート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p>
            <a:pPr marL="144000" marR="0" lvl="0" indent="-144000" algn="l" defTabSz="91426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〇</a:t>
            </a:r>
            <a:r>
              <a:rPr kumimoji="1" lang="ja-JP" altLang="en-US" sz="1200" b="0" i="0" u="none" strike="noStrike" kern="1200" cap="none" spc="0" normalizeH="0" baseline="0" noProof="0" dirty="0">
                <a:ln>
                  <a:noFill/>
                </a:ln>
                <a:solidFill>
                  <a:prstClr val="black"/>
                </a:solidFill>
                <a:effectLst/>
                <a:uLnTx/>
                <a:uFillTx/>
                <a:latin typeface="ArialMT"/>
                <a:ea typeface="Meiryo UI" panose="020B0604030504040204" pitchFamily="50" charset="-128"/>
                <a:cs typeface="+mn-cs"/>
              </a:rPr>
              <a:t>２期区域は、</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「みどり」と「イノベーション」の融合拠点</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をまちづくりの目標とする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000" marR="0" lvl="0" indent="-144000" algn="l" defTabSz="91426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JR</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東海道線支線地下化事業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及び</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新駅設置事業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土地区画整理事業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都市公園事業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により都市基盤を整備</a:t>
            </a:r>
          </a:p>
        </p:txBody>
      </p:sp>
      <p:pic>
        <p:nvPicPr>
          <p:cNvPr id="165" name="図 1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20" y="1680091"/>
            <a:ext cx="3744415" cy="5034383"/>
          </a:xfrm>
          <a:prstGeom prst="rect">
            <a:avLst/>
          </a:prstGeom>
        </p:spPr>
      </p:pic>
      <p:sp>
        <p:nvSpPr>
          <p:cNvPr id="166" name="角丸四角形 165"/>
          <p:cNvSpPr/>
          <p:nvPr/>
        </p:nvSpPr>
        <p:spPr>
          <a:xfrm>
            <a:off x="191879" y="644497"/>
            <a:ext cx="3012905" cy="252320"/>
          </a:xfrm>
          <a:prstGeom prst="roundRect">
            <a:avLst/>
          </a:prstGeom>
          <a:solidFill>
            <a:srgbClr val="8064A2">
              <a:lumMod val="75000"/>
            </a:srgbClr>
          </a:solidFill>
          <a:ln w="25400" cap="flat" cmpd="sng" algn="ctr">
            <a:noFill/>
            <a:prstDash val="solid"/>
          </a:ln>
          <a:effectLst/>
        </p:spPr>
        <p:txBody>
          <a:bodyPr rtlCol="0" anchor="ct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14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4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期のまちづくりについて</a:t>
            </a:r>
            <a:endParaRPr kumimoji="0" lang="en-US" altLang="ja-JP" sz="14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7" name="角丸四角形 166"/>
          <p:cNvSpPr/>
          <p:nvPr/>
        </p:nvSpPr>
        <p:spPr>
          <a:xfrm>
            <a:off x="4663460" y="1680091"/>
            <a:ext cx="3492000" cy="259200"/>
          </a:xfrm>
          <a:prstGeom prst="roundRect">
            <a:avLst/>
          </a:prstGeom>
          <a:solidFill>
            <a:srgbClr val="8064A2">
              <a:lumMod val="75000"/>
            </a:srgbClr>
          </a:solidFill>
          <a:ln w="25400" cap="flat" cmpd="sng" algn="ctr">
            <a:noFill/>
            <a:prstDash val="solid"/>
          </a:ln>
          <a:effectLst/>
        </p:spPr>
        <p:txBody>
          <a:bodyPr rtlCol="0" anchor="ctr"/>
          <a:lstStyle/>
          <a:p>
            <a:pPr marL="0" marR="0" lvl="0" indent="0" defTabSz="914266"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まちづくりの経過</a:t>
            </a:r>
            <a:endParaRPr kumimoji="0" lang="en-US" altLang="ja-JP" sz="1400" b="0" i="0" u="none" strike="noStrike" kern="0" cap="none" spc="0" normalizeH="0" baseline="0" noProof="0" dirty="0" smtClean="0">
              <a:ln>
                <a:noFill/>
              </a:ln>
              <a:solidFill>
                <a:prstClr val="black">
                  <a:lumMod val="50000"/>
                  <a:lumOff val="50000"/>
                </a:prstClr>
              </a:solidFill>
              <a:effectLst/>
              <a:uLnTx/>
              <a:uFillTx/>
              <a:latin typeface="Meiryo UI" pitchFamily="50" charset="-128"/>
              <a:ea typeface="Meiryo UI" pitchFamily="50" charset="-128"/>
              <a:cs typeface="Meiryo UI" pitchFamily="50" charset="-128"/>
            </a:endParaRPr>
          </a:p>
        </p:txBody>
      </p:sp>
      <p:graphicFrame>
        <p:nvGraphicFramePr>
          <p:cNvPr id="168" name="表 167"/>
          <p:cNvGraphicFramePr>
            <a:graphicFrameLocks noGrp="1"/>
          </p:cNvGraphicFramePr>
          <p:nvPr>
            <p:extLst>
              <p:ext uri="{D42A27DB-BD31-4B8C-83A1-F6EECF244321}">
                <p14:modId xmlns:p14="http://schemas.microsoft.com/office/powerpoint/2010/main" val="2632435717"/>
              </p:ext>
            </p:extLst>
          </p:nvPr>
        </p:nvGraphicFramePr>
        <p:xfrm>
          <a:off x="4678327" y="3824557"/>
          <a:ext cx="4320000" cy="2990808"/>
        </p:xfrm>
        <a:graphic>
          <a:graphicData uri="http://schemas.openxmlformats.org/drawingml/2006/table">
            <a:tbl>
              <a:tblPr firstRow="1" bandRow="1"/>
              <a:tblGrid>
                <a:gridCol w="642926">
                  <a:extLst>
                    <a:ext uri="{9D8B030D-6E8A-4147-A177-3AD203B41FA5}">
                      <a16:colId xmlns:a16="http://schemas.microsoft.com/office/drawing/2014/main" val="2195044476"/>
                    </a:ext>
                  </a:extLst>
                </a:gridCol>
                <a:gridCol w="3677074">
                  <a:extLst>
                    <a:ext uri="{9D8B030D-6E8A-4147-A177-3AD203B41FA5}">
                      <a16:colId xmlns:a16="http://schemas.microsoft.com/office/drawing/2014/main" val="853430311"/>
                    </a:ext>
                  </a:extLst>
                </a:gridCol>
              </a:tblGrid>
              <a:tr h="164123">
                <a:tc>
                  <a:txBody>
                    <a:bodyPr/>
                    <a:lstStyle>
                      <a:lvl1pPr marL="0" algn="l" defTabSz="844099" rtl="0" eaLnBrk="1" latinLnBrk="0" hangingPunct="1">
                        <a:defRPr kumimoji="1" sz="1662" b="1" kern="1200">
                          <a:solidFill>
                            <a:schemeClr val="dk1"/>
                          </a:solidFill>
                          <a:latin typeface="Calibri"/>
                          <a:ea typeface="Meiryo UI"/>
                        </a:defRPr>
                      </a:lvl1pPr>
                      <a:lvl2pPr marL="422050" algn="l" defTabSz="844099" rtl="0" eaLnBrk="1" latinLnBrk="0" hangingPunct="1">
                        <a:defRPr kumimoji="1" sz="1662" b="1" kern="1200">
                          <a:solidFill>
                            <a:schemeClr val="dk1"/>
                          </a:solidFill>
                          <a:latin typeface="Calibri"/>
                          <a:ea typeface="Meiryo UI"/>
                        </a:defRPr>
                      </a:lvl2pPr>
                      <a:lvl3pPr marL="844099" algn="l" defTabSz="844099" rtl="0" eaLnBrk="1" latinLnBrk="0" hangingPunct="1">
                        <a:defRPr kumimoji="1" sz="1662" b="1" kern="1200">
                          <a:solidFill>
                            <a:schemeClr val="dk1"/>
                          </a:solidFill>
                          <a:latin typeface="Calibri"/>
                          <a:ea typeface="Meiryo UI"/>
                        </a:defRPr>
                      </a:lvl3pPr>
                      <a:lvl4pPr marL="1266149" algn="l" defTabSz="844099" rtl="0" eaLnBrk="1" latinLnBrk="0" hangingPunct="1">
                        <a:defRPr kumimoji="1" sz="1662" b="1" kern="1200">
                          <a:solidFill>
                            <a:schemeClr val="dk1"/>
                          </a:solidFill>
                          <a:latin typeface="Calibri"/>
                          <a:ea typeface="Meiryo UI"/>
                        </a:defRPr>
                      </a:lvl4pPr>
                      <a:lvl5pPr marL="1688199" algn="l" defTabSz="844099" rtl="0" eaLnBrk="1" latinLnBrk="0" hangingPunct="1">
                        <a:defRPr kumimoji="1" sz="1662" b="1" kern="1200">
                          <a:solidFill>
                            <a:schemeClr val="dk1"/>
                          </a:solidFill>
                          <a:latin typeface="Calibri"/>
                          <a:ea typeface="Meiryo UI"/>
                        </a:defRPr>
                      </a:lvl5pPr>
                      <a:lvl6pPr marL="2110249" algn="l" defTabSz="844099" rtl="0" eaLnBrk="1" latinLnBrk="0" hangingPunct="1">
                        <a:defRPr kumimoji="1" sz="1662" b="1" kern="1200">
                          <a:solidFill>
                            <a:schemeClr val="dk1"/>
                          </a:solidFill>
                          <a:latin typeface="Calibri"/>
                          <a:ea typeface="Meiryo UI"/>
                        </a:defRPr>
                      </a:lvl6pPr>
                      <a:lvl7pPr marL="2532299" algn="l" defTabSz="844099" rtl="0" eaLnBrk="1" latinLnBrk="0" hangingPunct="1">
                        <a:defRPr kumimoji="1" sz="1662" b="1" kern="1200">
                          <a:solidFill>
                            <a:schemeClr val="dk1"/>
                          </a:solidFill>
                          <a:latin typeface="Calibri"/>
                          <a:ea typeface="Meiryo UI"/>
                        </a:defRPr>
                      </a:lvl7pPr>
                      <a:lvl8pPr marL="2954348" algn="l" defTabSz="844099" rtl="0" eaLnBrk="1" latinLnBrk="0" hangingPunct="1">
                        <a:defRPr kumimoji="1" sz="1662" b="1" kern="1200">
                          <a:solidFill>
                            <a:schemeClr val="dk1"/>
                          </a:solidFill>
                          <a:latin typeface="Calibri"/>
                          <a:ea typeface="Meiryo UI"/>
                        </a:defRPr>
                      </a:lvl8pPr>
                      <a:lvl9pPr marL="3376398" algn="l" defTabSz="844099" rtl="0" eaLnBrk="1" latinLnBrk="0" hangingPunct="1">
                        <a:defRPr kumimoji="1" sz="1662" b="1" kern="1200">
                          <a:solidFill>
                            <a:schemeClr val="dk1"/>
                          </a:solidFill>
                          <a:latin typeface="Calibri"/>
                          <a:ea typeface="Meiryo UI"/>
                        </a:defRPr>
                      </a:lvl9pPr>
                    </a:lstStyle>
                    <a:p>
                      <a:pPr algn="ctr"/>
                      <a:r>
                        <a:rPr kumimoji="1" lang="en-US" altLang="ja-JP" sz="800" b="0" dirty="0" smtClean="0">
                          <a:solidFill>
                            <a:schemeClr val="tx1"/>
                          </a:solidFill>
                        </a:rPr>
                        <a:t>2012</a:t>
                      </a:r>
                      <a:r>
                        <a:rPr kumimoji="1" lang="ja-JP" altLang="en-US" sz="800" b="0" dirty="0" smtClean="0">
                          <a:solidFill>
                            <a:schemeClr val="tx1"/>
                          </a:solidFill>
                        </a:rPr>
                        <a:t>　　</a:t>
                      </a:r>
                      <a:endParaRPr kumimoji="1" lang="ja-JP" altLang="en-US" sz="800" b="0" dirty="0">
                        <a:solidFill>
                          <a:schemeClr val="tx1"/>
                        </a:solidFill>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algn="l" defTabSz="844099" rtl="0" eaLnBrk="1" latinLnBrk="0" hangingPunct="1">
                        <a:defRPr kumimoji="1" sz="1662" b="1" kern="1200">
                          <a:solidFill>
                            <a:schemeClr val="dk1"/>
                          </a:solidFill>
                          <a:latin typeface="Calibri"/>
                          <a:ea typeface="Meiryo UI"/>
                        </a:defRPr>
                      </a:lvl1pPr>
                      <a:lvl2pPr marL="422050" algn="l" defTabSz="844099" rtl="0" eaLnBrk="1" latinLnBrk="0" hangingPunct="1">
                        <a:defRPr kumimoji="1" sz="1662" b="1" kern="1200">
                          <a:solidFill>
                            <a:schemeClr val="dk1"/>
                          </a:solidFill>
                          <a:latin typeface="Calibri"/>
                          <a:ea typeface="Meiryo UI"/>
                        </a:defRPr>
                      </a:lvl2pPr>
                      <a:lvl3pPr marL="844099" algn="l" defTabSz="844099" rtl="0" eaLnBrk="1" latinLnBrk="0" hangingPunct="1">
                        <a:defRPr kumimoji="1" sz="1662" b="1" kern="1200">
                          <a:solidFill>
                            <a:schemeClr val="dk1"/>
                          </a:solidFill>
                          <a:latin typeface="Calibri"/>
                          <a:ea typeface="Meiryo UI"/>
                        </a:defRPr>
                      </a:lvl3pPr>
                      <a:lvl4pPr marL="1266149" algn="l" defTabSz="844099" rtl="0" eaLnBrk="1" latinLnBrk="0" hangingPunct="1">
                        <a:defRPr kumimoji="1" sz="1662" b="1" kern="1200">
                          <a:solidFill>
                            <a:schemeClr val="dk1"/>
                          </a:solidFill>
                          <a:latin typeface="Calibri"/>
                          <a:ea typeface="Meiryo UI"/>
                        </a:defRPr>
                      </a:lvl4pPr>
                      <a:lvl5pPr marL="1688199" algn="l" defTabSz="844099" rtl="0" eaLnBrk="1" latinLnBrk="0" hangingPunct="1">
                        <a:defRPr kumimoji="1" sz="1662" b="1" kern="1200">
                          <a:solidFill>
                            <a:schemeClr val="dk1"/>
                          </a:solidFill>
                          <a:latin typeface="Calibri"/>
                          <a:ea typeface="Meiryo UI"/>
                        </a:defRPr>
                      </a:lvl5pPr>
                      <a:lvl6pPr marL="2110249" algn="l" defTabSz="844099" rtl="0" eaLnBrk="1" latinLnBrk="0" hangingPunct="1">
                        <a:defRPr kumimoji="1" sz="1662" b="1" kern="1200">
                          <a:solidFill>
                            <a:schemeClr val="dk1"/>
                          </a:solidFill>
                          <a:latin typeface="Calibri"/>
                          <a:ea typeface="Meiryo UI"/>
                        </a:defRPr>
                      </a:lvl6pPr>
                      <a:lvl7pPr marL="2532299" algn="l" defTabSz="844099" rtl="0" eaLnBrk="1" latinLnBrk="0" hangingPunct="1">
                        <a:defRPr kumimoji="1" sz="1662" b="1" kern="1200">
                          <a:solidFill>
                            <a:schemeClr val="dk1"/>
                          </a:solidFill>
                          <a:latin typeface="Calibri"/>
                          <a:ea typeface="Meiryo UI"/>
                        </a:defRPr>
                      </a:lvl7pPr>
                      <a:lvl8pPr marL="2954348" algn="l" defTabSz="844099" rtl="0" eaLnBrk="1" latinLnBrk="0" hangingPunct="1">
                        <a:defRPr kumimoji="1" sz="1662" b="1" kern="1200">
                          <a:solidFill>
                            <a:schemeClr val="dk1"/>
                          </a:solidFill>
                          <a:latin typeface="Calibri"/>
                          <a:ea typeface="Meiryo UI"/>
                        </a:defRPr>
                      </a:lvl8pPr>
                      <a:lvl9pPr marL="3376398" algn="l" defTabSz="844099" rtl="0" eaLnBrk="1" latinLnBrk="0" hangingPunct="1">
                        <a:defRPr kumimoji="1" sz="1662" b="1" kern="1200">
                          <a:solidFill>
                            <a:schemeClr val="dk1"/>
                          </a:solidFill>
                          <a:latin typeface="Calibr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府市統合本部において、「グランドデザイン・大阪」を策定</a:t>
                      </a:r>
                      <a:endParaRPr lang="en-US" altLang="ja-JP" sz="800" b="0" dirty="0" smtClean="0">
                        <a:solidFill>
                          <a:schemeClr val="tx1"/>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特定都市再生緊急整備地域に指定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2157954969"/>
                  </a:ext>
                </a:extLst>
              </a:tr>
              <a:tr h="164123">
                <a:tc>
                  <a:txBody>
                    <a:bodyPr/>
                    <a:lstStyle/>
                    <a:p>
                      <a:pPr algn="ctr"/>
                      <a:r>
                        <a:rPr kumimoji="1" lang="en-US" altLang="ja-JP" sz="800" b="0" dirty="0" smtClean="0">
                          <a:solidFill>
                            <a:schemeClr val="tx1"/>
                          </a:solidFill>
                        </a:rPr>
                        <a:t>2014</a:t>
                      </a:r>
                      <a:endParaRPr kumimoji="1" lang="ja-JP" altLang="en-US" sz="800" b="0" dirty="0">
                        <a:solidFill>
                          <a:schemeClr val="tx1"/>
                        </a:solidFill>
                      </a:endParaRPr>
                    </a:p>
                  </a:txBody>
                  <a:tcPr marL="84406" marR="84406" marT="42203" marB="42203"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p>
                      <a:pPr fontAlgn="base">
                        <a:lnSpc>
                          <a:spcPts val="1000"/>
                        </a:lnSpc>
                        <a:spcBef>
                          <a:spcPct val="0"/>
                        </a:spcBef>
                        <a:spcAft>
                          <a:spcPct val="0"/>
                        </a:spcAft>
                      </a:pPr>
                      <a:r>
                        <a:rPr lang="ja-JP" altLang="en-US" sz="800" b="0" dirty="0" smtClean="0">
                          <a:solidFill>
                            <a:schemeClr val="tx1"/>
                          </a:solidFill>
                          <a:latin typeface="Meiryo UI" pitchFamily="50" charset="-128"/>
                          <a:ea typeface="Meiryo UI" pitchFamily="50" charset="-128"/>
                          <a:cs typeface="Meiryo UI" pitchFamily="50" charset="-128"/>
                        </a:rPr>
                        <a:t>●</a:t>
                      </a:r>
                      <a:r>
                        <a:rPr lang="ja-JP" altLang="en-US" sz="800" b="0" u="sng" dirty="0" smtClean="0">
                          <a:solidFill>
                            <a:schemeClr val="tx1"/>
                          </a:solidFill>
                          <a:latin typeface="Meiryo UI" pitchFamily="50" charset="-128"/>
                          <a:ea typeface="Meiryo UI" pitchFamily="50" charset="-128"/>
                          <a:cs typeface="Meiryo UI" pitchFamily="50" charset="-128"/>
                        </a:rPr>
                        <a:t>府市統合本部において、府市共同の先行的広域事業として</a:t>
                      </a:r>
                      <a:endParaRPr lang="en-US" altLang="ja-JP" sz="800" b="0" u="sng" dirty="0" smtClean="0">
                        <a:solidFill>
                          <a:schemeClr val="tx1"/>
                        </a:solidFill>
                        <a:latin typeface="Meiryo UI" pitchFamily="50" charset="-128"/>
                        <a:ea typeface="Meiryo UI" pitchFamily="50" charset="-128"/>
                        <a:cs typeface="Meiryo UI" pitchFamily="50" charset="-128"/>
                      </a:endParaRPr>
                    </a:p>
                    <a:p>
                      <a:pPr fontAlgn="base">
                        <a:lnSpc>
                          <a:spcPts val="1000"/>
                        </a:lnSpc>
                        <a:spcBef>
                          <a:spcPct val="0"/>
                        </a:spcBef>
                        <a:spcAft>
                          <a:spcPct val="0"/>
                        </a:spcAft>
                      </a:pPr>
                      <a:r>
                        <a:rPr lang="ja-JP" altLang="en-US" sz="800" b="0" u="none" dirty="0" smtClean="0">
                          <a:solidFill>
                            <a:schemeClr val="tx1"/>
                          </a:solidFill>
                          <a:latin typeface="Meiryo UI" pitchFamily="50" charset="-128"/>
                          <a:ea typeface="Meiryo UI" pitchFamily="50" charset="-128"/>
                          <a:cs typeface="Meiryo UI" pitchFamily="50" charset="-128"/>
                        </a:rPr>
                        <a:t>　</a:t>
                      </a:r>
                      <a:r>
                        <a:rPr lang="ja-JP" altLang="en-US" sz="800" b="0" u="sng" dirty="0" smtClean="0">
                          <a:solidFill>
                            <a:schemeClr val="tx1"/>
                          </a:solidFill>
                          <a:latin typeface="Meiryo UI" pitchFamily="50" charset="-128"/>
                          <a:ea typeface="Meiryo UI" pitchFamily="50" charset="-128"/>
                          <a:cs typeface="Meiryo UI" pitchFamily="50" charset="-128"/>
                        </a:rPr>
                        <a:t> 位置付けるとともに、府市の費用負担を明確化</a:t>
                      </a:r>
                      <a:r>
                        <a:rPr lang="en-US" altLang="ja-JP" sz="800" b="0" u="sng" dirty="0" smtClean="0">
                          <a:solidFill>
                            <a:schemeClr val="tx1"/>
                          </a:solidFill>
                          <a:latin typeface="Meiryo UI" pitchFamily="50" charset="-128"/>
                          <a:ea typeface="Meiryo UI" pitchFamily="50" charset="-128"/>
                          <a:cs typeface="Meiryo UI" pitchFamily="50" charset="-128"/>
                        </a:rPr>
                        <a:t>※</a:t>
                      </a:r>
                      <a:r>
                        <a:rPr lang="ja-JP" altLang="en-US" sz="800" b="0" dirty="0" smtClean="0">
                          <a:solidFill>
                            <a:schemeClr val="tx1"/>
                          </a:solidFill>
                          <a:latin typeface="Meiryo UI" pitchFamily="50" charset="-128"/>
                          <a:ea typeface="Meiryo UI" pitchFamily="50" charset="-128"/>
                          <a:cs typeface="Meiryo UI" pitchFamily="50" charset="-128"/>
                        </a:rPr>
                        <a:t>　　　　　</a:t>
                      </a:r>
                      <a:endParaRPr lang="en-US" altLang="ja-JP" sz="800" b="0" dirty="0" smtClean="0">
                        <a:solidFill>
                          <a:schemeClr val="tx1"/>
                        </a:solidFill>
                        <a:latin typeface="Meiryo UI" pitchFamily="50" charset="-128"/>
                        <a:ea typeface="Meiryo UI" pitchFamily="50" charset="-128"/>
                        <a:cs typeface="Meiryo UI" pitchFamily="50" charset="-128"/>
                      </a:endParaRPr>
                    </a:p>
                    <a:p>
                      <a:pPr fontAlgn="base">
                        <a:lnSpc>
                          <a:spcPts val="1000"/>
                        </a:lnSpc>
                        <a:spcBef>
                          <a:spcPct val="0"/>
                        </a:spcBef>
                        <a:spcAft>
                          <a:spcPct val="0"/>
                        </a:spcAft>
                      </a:pPr>
                      <a:r>
                        <a:rPr lang="ja-JP" altLang="en-US" sz="800" b="0" dirty="0" smtClean="0">
                          <a:solidFill>
                            <a:schemeClr val="tx1"/>
                          </a:solidFill>
                          <a:latin typeface="Meiryo UI" pitchFamily="50" charset="-128"/>
                          <a:ea typeface="Meiryo UI" pitchFamily="50" charset="-128"/>
                          <a:cs typeface="Meiryo UI" pitchFamily="50" charset="-128"/>
                        </a:rPr>
                        <a:t>　 </a:t>
                      </a:r>
                      <a:r>
                        <a:rPr lang="en-US" altLang="ja-JP" sz="700" b="0" u="sng" dirty="0" smtClean="0">
                          <a:solidFill>
                            <a:schemeClr val="tx1"/>
                          </a:solidFill>
                          <a:latin typeface="Meiryo UI" pitchFamily="50" charset="-128"/>
                          <a:ea typeface="Meiryo UI" pitchFamily="50" charset="-128"/>
                          <a:cs typeface="Meiryo UI" pitchFamily="50" charset="-128"/>
                        </a:rPr>
                        <a:t>※</a:t>
                      </a:r>
                      <a:r>
                        <a:rPr lang="ja-JP" altLang="en-US" sz="700" b="0" u="sng" dirty="0" smtClean="0">
                          <a:solidFill>
                            <a:schemeClr val="tx1"/>
                          </a:solidFill>
                          <a:latin typeface="Meiryo UI" pitchFamily="50" charset="-128"/>
                          <a:ea typeface="Meiryo UI" pitchFamily="50" charset="-128"/>
                          <a:cs typeface="Meiryo UI" pitchFamily="50" charset="-128"/>
                        </a:rPr>
                        <a:t>府市の費用負担割合：区画整理及び公園➡</a:t>
                      </a:r>
                      <a:r>
                        <a:rPr lang="en-US" altLang="ja-JP" sz="700" b="0" u="sng" dirty="0" smtClean="0">
                          <a:solidFill>
                            <a:schemeClr val="tx1"/>
                          </a:solidFill>
                          <a:latin typeface="Meiryo UI" pitchFamily="50" charset="-128"/>
                          <a:ea typeface="Meiryo UI" pitchFamily="50" charset="-128"/>
                          <a:cs typeface="Meiryo UI" pitchFamily="50" charset="-128"/>
                        </a:rPr>
                        <a:t>1:1</a:t>
                      </a:r>
                      <a:r>
                        <a:rPr lang="ja-JP" altLang="en-US" sz="700" b="0" u="sng" baseline="0" dirty="0" smtClean="0">
                          <a:solidFill>
                            <a:schemeClr val="tx1"/>
                          </a:solidFill>
                          <a:latin typeface="Meiryo UI" pitchFamily="50" charset="-128"/>
                          <a:ea typeface="Meiryo UI" pitchFamily="50" charset="-128"/>
                          <a:cs typeface="Meiryo UI" pitchFamily="50" charset="-128"/>
                        </a:rPr>
                        <a:t>　</a:t>
                      </a:r>
                      <a:r>
                        <a:rPr lang="ja-JP" altLang="en-US" sz="700" b="0" u="sng" dirty="0" smtClean="0">
                          <a:solidFill>
                            <a:schemeClr val="tx1"/>
                          </a:solidFill>
                          <a:latin typeface="Meiryo UI" pitchFamily="50" charset="-128"/>
                          <a:ea typeface="Meiryo UI" pitchFamily="50" charset="-128"/>
                          <a:cs typeface="Meiryo UI" pitchFamily="50" charset="-128"/>
                        </a:rPr>
                        <a:t>新駅設置➡</a:t>
                      </a:r>
                      <a:r>
                        <a:rPr lang="en-US" altLang="ja-JP" sz="700" b="0" u="sng" dirty="0" smtClean="0">
                          <a:solidFill>
                            <a:schemeClr val="tx1"/>
                          </a:solidFill>
                          <a:latin typeface="Meiryo UI" pitchFamily="50" charset="-128"/>
                          <a:ea typeface="Meiryo UI" pitchFamily="50" charset="-128"/>
                          <a:cs typeface="Meiryo UI" pitchFamily="50" charset="-128"/>
                        </a:rPr>
                        <a:t>1:1</a:t>
                      </a:r>
                      <a:r>
                        <a:rPr lang="ja-JP" altLang="en-US" sz="600" b="0" u="sng" dirty="0" smtClean="0">
                          <a:solidFill>
                            <a:schemeClr val="tx1"/>
                          </a:solidFill>
                          <a:latin typeface="Meiryo UI" pitchFamily="50" charset="-128"/>
                          <a:ea typeface="Meiryo UI" pitchFamily="50" charset="-128"/>
                          <a:cs typeface="Meiryo UI" pitchFamily="50" charset="-128"/>
                        </a:rPr>
                        <a:t>（</a:t>
                      </a:r>
                      <a:r>
                        <a:rPr lang="en-US" altLang="ja-JP" sz="600" b="0" u="sng" dirty="0" smtClean="0">
                          <a:solidFill>
                            <a:schemeClr val="tx1"/>
                          </a:solidFill>
                          <a:latin typeface="Meiryo UI" pitchFamily="50" charset="-128"/>
                          <a:ea typeface="Meiryo UI" pitchFamily="50" charset="-128"/>
                          <a:cs typeface="Meiryo UI" pitchFamily="50" charset="-128"/>
                        </a:rPr>
                        <a:t>2018</a:t>
                      </a:r>
                      <a:r>
                        <a:rPr lang="ja-JP" altLang="en-US" sz="600" b="0" u="sng" dirty="0" smtClean="0">
                          <a:solidFill>
                            <a:schemeClr val="tx1"/>
                          </a:solidFill>
                          <a:latin typeface="Meiryo UI" pitchFamily="50" charset="-128"/>
                          <a:ea typeface="Meiryo UI" pitchFamily="50" charset="-128"/>
                          <a:cs typeface="Meiryo UI" pitchFamily="50" charset="-128"/>
                        </a:rPr>
                        <a:t>年決定）</a:t>
                      </a:r>
                      <a:endParaRPr lang="en-US" altLang="ja-JP" sz="600" b="0" u="sng"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2743595508"/>
                  </a:ext>
                </a:extLst>
              </a:tr>
              <a:tr h="334579">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algn="ctr"/>
                      <a:r>
                        <a:rPr kumimoji="1" lang="en-US" altLang="ja-JP" sz="800" b="0" dirty="0" smtClean="0">
                          <a:solidFill>
                            <a:schemeClr val="tx1"/>
                          </a:solidFill>
                        </a:rPr>
                        <a:t>2015</a:t>
                      </a:r>
                      <a:endParaRPr kumimoji="1" lang="ja-JP" altLang="en-US" sz="800" b="0" dirty="0">
                        <a:solidFill>
                          <a:schemeClr val="tx1"/>
                        </a:solidFill>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marL="0" marR="0" lvl="0" indent="0" algn="l" defTabSz="914400" rtl="0" eaLnBrk="1" fontAlgn="base" latinLnBrk="0" hangingPunct="1">
                        <a:lnSpc>
                          <a:spcPts val="1000"/>
                        </a:lnSpc>
                        <a:spcBef>
                          <a:spcPct val="0"/>
                        </a:spcBef>
                        <a:spcAft>
                          <a:spcPct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●うめきた</a:t>
                      </a:r>
                      <a:r>
                        <a:rPr lang="en-US" altLang="ja-JP" sz="800" b="0" dirty="0" smtClean="0">
                          <a:solidFill>
                            <a:schemeClr val="tx1"/>
                          </a:solidFill>
                          <a:latin typeface="Meiryo UI" pitchFamily="50" charset="-128"/>
                          <a:ea typeface="Meiryo UI" pitchFamily="50" charset="-128"/>
                          <a:cs typeface="Meiryo UI" pitchFamily="50" charset="-128"/>
                        </a:rPr>
                        <a:t>2</a:t>
                      </a:r>
                      <a:r>
                        <a:rPr lang="ja-JP" altLang="en-US" sz="800" b="0" dirty="0" smtClean="0">
                          <a:solidFill>
                            <a:schemeClr val="tx1"/>
                          </a:solidFill>
                          <a:latin typeface="Meiryo UI" pitchFamily="50" charset="-128"/>
                          <a:ea typeface="Meiryo UI" pitchFamily="50" charset="-128"/>
                          <a:cs typeface="Meiryo UI" pitchFamily="50" charset="-128"/>
                        </a:rPr>
                        <a:t>期区域まちづくりの方針決定</a:t>
                      </a:r>
                      <a:endParaRPr lang="en-US" altLang="ja-JP" sz="800" b="0" strike="dblStrike" baseline="0" dirty="0" smtClean="0">
                        <a:solidFill>
                          <a:schemeClr val="tx1"/>
                        </a:solidFill>
                        <a:latin typeface="Meiryo UI" pitchFamily="50" charset="-128"/>
                        <a:ea typeface="Meiryo UI" pitchFamily="50" charset="-128"/>
                        <a:cs typeface="Meiryo UI" pitchFamily="50" charset="-128"/>
                      </a:endParaRPr>
                    </a:p>
                    <a:p>
                      <a:pPr fontAlgn="base">
                        <a:lnSpc>
                          <a:spcPts val="1000"/>
                        </a:lnSpc>
                        <a:spcBef>
                          <a:spcPct val="0"/>
                        </a:spcBef>
                        <a:spcAft>
                          <a:spcPct val="0"/>
                        </a:spcAft>
                      </a:pPr>
                      <a:r>
                        <a:rPr lang="ja-JP" altLang="en-US" sz="800" b="0" dirty="0" smtClean="0">
                          <a:solidFill>
                            <a:schemeClr val="tx1"/>
                          </a:solidFill>
                          <a:latin typeface="Meiryo UI" pitchFamily="50" charset="-128"/>
                          <a:ea typeface="Meiryo UI" pitchFamily="50" charset="-128"/>
                          <a:cs typeface="Meiryo UI" pitchFamily="50" charset="-128"/>
                        </a:rPr>
                        <a:t>●</a:t>
                      </a:r>
                      <a:r>
                        <a:rPr lang="en-US" altLang="ja-JP" sz="800" b="0" strike="noStrike" baseline="0" dirty="0" smtClean="0">
                          <a:solidFill>
                            <a:schemeClr val="tx1"/>
                          </a:solidFill>
                          <a:latin typeface="Meiryo UI" panose="020B0604030504040204" pitchFamily="50" charset="-128"/>
                          <a:ea typeface="Meiryo UI" panose="020B0604030504040204" pitchFamily="50" charset="-128"/>
                        </a:rPr>
                        <a:t>JR</a:t>
                      </a:r>
                      <a:r>
                        <a:rPr lang="ja-JP" altLang="en-US" sz="800" b="0" strike="noStrike" baseline="0" dirty="0" smtClean="0">
                          <a:solidFill>
                            <a:schemeClr val="tx1"/>
                          </a:solidFill>
                          <a:latin typeface="Meiryo UI" panose="020B0604030504040204" pitchFamily="50" charset="-128"/>
                          <a:ea typeface="Meiryo UI" panose="020B0604030504040204" pitchFamily="50" charset="-128"/>
                        </a:rPr>
                        <a:t>東海道線支線</a:t>
                      </a:r>
                      <a:r>
                        <a:rPr lang="ja-JP" altLang="en-US" sz="800" b="0" dirty="0" smtClean="0">
                          <a:solidFill>
                            <a:schemeClr val="tx1"/>
                          </a:solidFill>
                          <a:latin typeface="Meiryo UI" pitchFamily="50" charset="-128"/>
                          <a:ea typeface="Meiryo UI" pitchFamily="50" charset="-128"/>
                          <a:cs typeface="Meiryo UI" pitchFamily="50" charset="-128"/>
                        </a:rPr>
                        <a:t>地下化・新駅設置・土地区画整理の事業開始</a:t>
                      </a:r>
                      <a:endParaRPr lang="en-US" altLang="ja-JP" sz="7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3312657523"/>
                  </a:ext>
                </a:extLst>
              </a:tr>
              <a:tr h="234509">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algn="ctr"/>
                      <a:r>
                        <a:rPr kumimoji="1" lang="en-US" altLang="ja-JP" sz="800" b="0" dirty="0" smtClean="0">
                          <a:solidFill>
                            <a:schemeClr val="tx1"/>
                          </a:solidFill>
                        </a:rPr>
                        <a:t>2017</a:t>
                      </a:r>
                      <a:endParaRPr kumimoji="1" lang="ja-JP" altLang="en-US" sz="800" b="0" dirty="0">
                        <a:solidFill>
                          <a:schemeClr val="tx1"/>
                        </a:solidFill>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地区計画、用途地域等の都市計画決定</a:t>
                      </a:r>
                      <a:endParaRPr lang="en-US" altLang="ja-JP" sz="8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586227164"/>
                  </a:ext>
                </a:extLst>
              </a:tr>
              <a:tr h="234509">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algn="ctr"/>
                      <a:r>
                        <a:rPr kumimoji="1" lang="en-US" altLang="ja-JP" sz="800" b="0" dirty="0" smtClean="0">
                          <a:solidFill>
                            <a:schemeClr val="tx1"/>
                          </a:solidFill>
                        </a:rPr>
                        <a:t>2018</a:t>
                      </a:r>
                      <a:endParaRPr kumimoji="1" lang="ja-JP" altLang="en-US" sz="800" b="0" dirty="0">
                        <a:solidFill>
                          <a:schemeClr val="tx1"/>
                        </a:solidFill>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民間開発事業者決定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2587260639"/>
                  </a:ext>
                </a:extLst>
              </a:tr>
              <a:tr h="234509">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algn="ctr"/>
                      <a:r>
                        <a:rPr kumimoji="1" lang="en-US" altLang="ja-JP" sz="800" b="0" dirty="0" smtClean="0">
                          <a:solidFill>
                            <a:schemeClr val="tx1"/>
                          </a:solidFill>
                        </a:rPr>
                        <a:t>2019</a:t>
                      </a:r>
                      <a:endParaRPr kumimoji="1" lang="ja-JP" altLang="en-US" sz="800" b="0" dirty="0">
                        <a:solidFill>
                          <a:schemeClr val="tx1"/>
                        </a:solidFill>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都市公園の</a:t>
                      </a:r>
                      <a:r>
                        <a:rPr lang="ja-JP" altLang="en-US" sz="800" b="0" u="none" dirty="0" smtClean="0">
                          <a:solidFill>
                            <a:schemeClr val="tx1"/>
                          </a:solidFill>
                          <a:latin typeface="Meiryo UI" pitchFamily="50" charset="-128"/>
                          <a:ea typeface="Meiryo UI" pitchFamily="50" charset="-128"/>
                          <a:cs typeface="Meiryo UI" pitchFamily="50" charset="-128"/>
                        </a:rPr>
                        <a:t>都市計画決定</a:t>
                      </a:r>
                      <a:endParaRPr lang="en-US" altLang="ja-JP" sz="800" b="0" u="none"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3889475025"/>
                  </a:ext>
                </a:extLst>
              </a:tr>
              <a:tr h="234509">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algn="ctr"/>
                      <a:r>
                        <a:rPr kumimoji="1" lang="en-US" altLang="ja-JP" sz="800" b="0" dirty="0" smtClean="0">
                          <a:solidFill>
                            <a:schemeClr val="tx1"/>
                          </a:solidFill>
                        </a:rPr>
                        <a:t>2020</a:t>
                      </a:r>
                      <a:endParaRPr kumimoji="1" lang="ja-JP" altLang="en-US" sz="800" b="0" dirty="0">
                        <a:solidFill>
                          <a:schemeClr val="tx1"/>
                        </a:solidFill>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1" u="sng" dirty="0" smtClean="0">
                          <a:solidFill>
                            <a:srgbClr val="C00000"/>
                          </a:solidFill>
                          <a:latin typeface="Meiryo UI" pitchFamily="50" charset="-128"/>
                          <a:ea typeface="Meiryo UI" pitchFamily="50" charset="-128"/>
                          <a:cs typeface="Meiryo UI" pitchFamily="50" charset="-128"/>
                        </a:rPr>
                        <a:t>地区計画、都市再生特別地区の都市計画変更</a:t>
                      </a:r>
                      <a:endParaRPr lang="en-US" altLang="ja-JP" sz="800" b="1" u="sng" dirty="0" smtClean="0">
                        <a:solidFill>
                          <a:srgbClr val="C00000"/>
                        </a:solidFill>
                        <a:latin typeface="Meiryo UI" pitchFamily="50" charset="-128"/>
                        <a:ea typeface="Meiryo UI" pitchFamily="50" charset="-128"/>
                        <a:cs typeface="Meiryo UI" pitchFamily="50" charset="-128"/>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3677204601"/>
                  </a:ext>
                </a:extLst>
              </a:tr>
              <a:tr h="217187">
                <a:tc gridSpan="2">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algn="l"/>
                      <a:r>
                        <a:rPr kumimoji="1" lang="ja-JP" altLang="en-US" sz="700" b="0" dirty="0" smtClean="0">
                          <a:solidFill>
                            <a:schemeClr val="tx1"/>
                          </a:solidFill>
                        </a:rPr>
                        <a:t>（今後の予定）</a:t>
                      </a:r>
                      <a:endParaRPr kumimoji="1" lang="en-US" altLang="ja-JP" sz="700" b="0" dirty="0" smtClean="0">
                        <a:solidFill>
                          <a:schemeClr val="tx1"/>
                        </a:solidFill>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hMerge="1">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endParaRPr lang="en-US" altLang="ja-JP"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3947913732"/>
                  </a:ext>
                </a:extLst>
              </a:tr>
              <a:tr h="234509">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algn="ctr"/>
                      <a:r>
                        <a:rPr kumimoji="1" lang="en-US" altLang="ja-JP" sz="800" b="0" dirty="0" smtClean="0">
                          <a:solidFill>
                            <a:schemeClr val="tx1"/>
                          </a:solidFill>
                        </a:rPr>
                        <a:t>2023</a:t>
                      </a:r>
                      <a:endParaRPr kumimoji="1" lang="ja-JP" altLang="en-US" sz="800" b="0" strike="dblStrike" baseline="0" dirty="0">
                        <a:solidFill>
                          <a:schemeClr val="tx1"/>
                        </a:solidFill>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marL="0" marR="0" lvl="0" indent="0" algn="l" defTabSz="914266" rtl="0" eaLnBrk="1" fontAlgn="auto" latinLnBrk="0" hangingPunct="1">
                        <a:lnSpc>
                          <a:spcPct val="100000"/>
                        </a:lnSpc>
                        <a:spcBef>
                          <a:spcPts val="0"/>
                        </a:spcBef>
                        <a:spcAft>
                          <a:spcPts val="0"/>
                        </a:spcAft>
                        <a:buClrTx/>
                        <a:buSzTx/>
                        <a:buFontTx/>
                        <a:buNone/>
                        <a:tabLst/>
                        <a:defRPr/>
                      </a:pPr>
                      <a:r>
                        <a:rPr lang="en-US" altLang="ja-JP" sz="800" b="0" strike="noStrike" baseline="0" dirty="0" smtClean="0">
                          <a:solidFill>
                            <a:schemeClr val="tx1"/>
                          </a:solidFill>
                          <a:latin typeface="Meiryo UI" panose="020B0604030504040204" pitchFamily="50" charset="-128"/>
                          <a:ea typeface="Meiryo UI" panose="020B0604030504040204" pitchFamily="50" charset="-128"/>
                        </a:rPr>
                        <a:t>JR</a:t>
                      </a:r>
                      <a:r>
                        <a:rPr lang="ja-JP" altLang="en-US" sz="800" b="0" strike="noStrike" baseline="0" dirty="0" smtClean="0">
                          <a:solidFill>
                            <a:schemeClr val="tx1"/>
                          </a:solidFill>
                          <a:latin typeface="Meiryo UI" panose="020B0604030504040204" pitchFamily="50" charset="-128"/>
                          <a:ea typeface="Meiryo UI" panose="020B0604030504040204" pitchFamily="50" charset="-128"/>
                        </a:rPr>
                        <a:t>東海道線支線</a:t>
                      </a:r>
                      <a:r>
                        <a:rPr lang="ja-JP" altLang="en-US" sz="800" b="0" dirty="0" smtClean="0">
                          <a:solidFill>
                            <a:schemeClr val="tx1"/>
                          </a:solidFill>
                          <a:latin typeface="Meiryo UI" panose="020B0604030504040204" pitchFamily="50" charset="-128"/>
                          <a:ea typeface="Meiryo UI" panose="020B0604030504040204" pitchFamily="50" charset="-128"/>
                        </a:rPr>
                        <a:t>地下化切換・新駅開業</a:t>
                      </a:r>
                      <a:r>
                        <a:rPr lang="ja-JP" altLang="en-US" sz="800" b="0" dirty="0" smtClean="0">
                          <a:solidFill>
                            <a:schemeClr val="tx1"/>
                          </a:solidFill>
                          <a:latin typeface="Meiryo UI" pitchFamily="50" charset="-128"/>
                          <a:ea typeface="Meiryo UI" pitchFamily="50" charset="-128"/>
                          <a:cs typeface="Meiryo UI" pitchFamily="50" charset="-128"/>
                        </a:rPr>
                        <a:t>（予定）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233762947"/>
                  </a:ext>
                </a:extLst>
              </a:tr>
              <a:tr h="234509">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algn="ctr"/>
                      <a:r>
                        <a:rPr kumimoji="1" lang="en-US" altLang="ja-JP" sz="800" b="0" dirty="0" smtClean="0">
                          <a:solidFill>
                            <a:schemeClr val="tx1"/>
                          </a:solidFill>
                        </a:rPr>
                        <a:t>2024</a:t>
                      </a:r>
                      <a:endParaRPr kumimoji="1" lang="ja-JP" altLang="en-US" sz="800" b="0" strike="dblStrike" baseline="0" dirty="0">
                        <a:solidFill>
                          <a:schemeClr val="tx1"/>
                        </a:solidFill>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先行</a:t>
                      </a:r>
                      <a:r>
                        <a:rPr lang="ja-JP" altLang="en-US" sz="800" b="0" dirty="0" err="1" smtClean="0">
                          <a:solidFill>
                            <a:schemeClr val="tx1"/>
                          </a:solidFill>
                          <a:latin typeface="Meiryo UI" pitchFamily="50" charset="-128"/>
                          <a:ea typeface="Meiryo UI" pitchFamily="50" charset="-128"/>
                          <a:cs typeface="Meiryo UI" pitchFamily="50" charset="-128"/>
                        </a:rPr>
                        <a:t>ま</a:t>
                      </a:r>
                      <a:r>
                        <a:rPr lang="ja-JP" altLang="en-US" sz="800" b="0" dirty="0" smtClean="0">
                          <a:solidFill>
                            <a:schemeClr val="tx1"/>
                          </a:solidFill>
                          <a:latin typeface="Meiryo UI" pitchFamily="50" charset="-128"/>
                          <a:ea typeface="Meiryo UI" pitchFamily="50" charset="-128"/>
                          <a:cs typeface="Meiryo UI" pitchFamily="50" charset="-128"/>
                        </a:rPr>
                        <a:t>ちびらき（予定）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2231680982"/>
                  </a:ext>
                </a:extLst>
              </a:tr>
              <a:tr h="234509">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algn="ctr"/>
                      <a:r>
                        <a:rPr kumimoji="1" lang="en-US" altLang="ja-JP" sz="800" b="0" dirty="0" smtClean="0">
                          <a:solidFill>
                            <a:schemeClr val="tx1"/>
                          </a:solidFill>
                        </a:rPr>
                        <a:t>2027</a:t>
                      </a:r>
                      <a:endParaRPr kumimoji="1" lang="ja-JP" altLang="en-US" sz="800" b="0" strike="dblStrike" baseline="0" dirty="0">
                        <a:solidFill>
                          <a:schemeClr val="tx1"/>
                        </a:solidFill>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c>
                  <a:txBody>
                    <a:bodyPr/>
                    <a:lstStyle>
                      <a:lvl1pPr marL="0" algn="l" defTabSz="844099" rtl="0" eaLnBrk="1" latinLnBrk="0" hangingPunct="1">
                        <a:defRPr kumimoji="1" sz="1662" kern="1200">
                          <a:solidFill>
                            <a:schemeClr val="dk1"/>
                          </a:solidFill>
                          <a:latin typeface="Calibri"/>
                          <a:ea typeface="Meiryo UI"/>
                        </a:defRPr>
                      </a:lvl1pPr>
                      <a:lvl2pPr marL="422050" algn="l" defTabSz="844099" rtl="0" eaLnBrk="1" latinLnBrk="0" hangingPunct="1">
                        <a:defRPr kumimoji="1" sz="1662" kern="1200">
                          <a:solidFill>
                            <a:schemeClr val="dk1"/>
                          </a:solidFill>
                          <a:latin typeface="Calibri"/>
                          <a:ea typeface="Meiryo UI"/>
                        </a:defRPr>
                      </a:lvl2pPr>
                      <a:lvl3pPr marL="844099" algn="l" defTabSz="844099" rtl="0" eaLnBrk="1" latinLnBrk="0" hangingPunct="1">
                        <a:defRPr kumimoji="1" sz="1662" kern="1200">
                          <a:solidFill>
                            <a:schemeClr val="dk1"/>
                          </a:solidFill>
                          <a:latin typeface="Calibri"/>
                          <a:ea typeface="Meiryo UI"/>
                        </a:defRPr>
                      </a:lvl3pPr>
                      <a:lvl4pPr marL="1266149" algn="l" defTabSz="844099" rtl="0" eaLnBrk="1" latinLnBrk="0" hangingPunct="1">
                        <a:defRPr kumimoji="1" sz="1662" kern="1200">
                          <a:solidFill>
                            <a:schemeClr val="dk1"/>
                          </a:solidFill>
                          <a:latin typeface="Calibri"/>
                          <a:ea typeface="Meiryo UI"/>
                        </a:defRPr>
                      </a:lvl4pPr>
                      <a:lvl5pPr marL="1688199" algn="l" defTabSz="844099" rtl="0" eaLnBrk="1" latinLnBrk="0" hangingPunct="1">
                        <a:defRPr kumimoji="1" sz="1662" kern="1200">
                          <a:solidFill>
                            <a:schemeClr val="dk1"/>
                          </a:solidFill>
                          <a:latin typeface="Calibri"/>
                          <a:ea typeface="Meiryo UI"/>
                        </a:defRPr>
                      </a:lvl5pPr>
                      <a:lvl6pPr marL="2110249" algn="l" defTabSz="844099" rtl="0" eaLnBrk="1" latinLnBrk="0" hangingPunct="1">
                        <a:defRPr kumimoji="1" sz="1662" kern="1200">
                          <a:solidFill>
                            <a:schemeClr val="dk1"/>
                          </a:solidFill>
                          <a:latin typeface="Calibri"/>
                          <a:ea typeface="Meiryo UI"/>
                        </a:defRPr>
                      </a:lvl6pPr>
                      <a:lvl7pPr marL="2532299" algn="l" defTabSz="844099" rtl="0" eaLnBrk="1" latinLnBrk="0" hangingPunct="1">
                        <a:defRPr kumimoji="1" sz="1662" kern="1200">
                          <a:solidFill>
                            <a:schemeClr val="dk1"/>
                          </a:solidFill>
                          <a:latin typeface="Calibri"/>
                          <a:ea typeface="Meiryo UI"/>
                        </a:defRPr>
                      </a:lvl7pPr>
                      <a:lvl8pPr marL="2954348" algn="l" defTabSz="844099" rtl="0" eaLnBrk="1" latinLnBrk="0" hangingPunct="1">
                        <a:defRPr kumimoji="1" sz="1662" kern="1200">
                          <a:solidFill>
                            <a:schemeClr val="dk1"/>
                          </a:solidFill>
                          <a:latin typeface="Calibri"/>
                          <a:ea typeface="Meiryo UI"/>
                        </a:defRPr>
                      </a:lvl8pPr>
                      <a:lvl9pPr marL="3376398" algn="l" defTabSz="844099" rtl="0" eaLnBrk="1" latinLnBrk="0" hangingPunct="1">
                        <a:defRPr kumimoji="1" sz="1662" kern="1200">
                          <a:solidFill>
                            <a:schemeClr val="dk1"/>
                          </a:solidFill>
                          <a:latin typeface="Calibri"/>
                          <a:ea typeface="Meiryo UI"/>
                        </a:defRPr>
                      </a:lvl9p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基盤整備の全体完成（予定）</a:t>
                      </a:r>
                      <a:endParaRPr lang="en-US" altLang="ja-JP" sz="8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96900677"/>
                  </a:ext>
                </a:extLst>
              </a:tr>
            </a:tbl>
          </a:graphicData>
        </a:graphic>
      </p:graphicFrame>
      <p:sp>
        <p:nvSpPr>
          <p:cNvPr id="169" name="テキスト ボックス 168"/>
          <p:cNvSpPr txBox="1"/>
          <p:nvPr/>
        </p:nvSpPr>
        <p:spPr>
          <a:xfrm>
            <a:off x="3161362" y="4847374"/>
            <a:ext cx="792088" cy="138499"/>
          </a:xfrm>
          <a:prstGeom prst="rect">
            <a:avLst/>
          </a:prstGeom>
          <a:noFill/>
        </p:spPr>
        <p:txBody>
          <a:bodyPr wrap="square" rtlCol="0">
            <a:spAutoFit/>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Calibri"/>
                <a:ea typeface="Meiryo UI"/>
                <a:cs typeface="+mn-cs"/>
              </a:rPr>
              <a:t>提供：</a:t>
            </a:r>
            <a:r>
              <a:rPr kumimoji="1" lang="en-US" altLang="ja-JP" sz="300" b="0" i="0" u="none" strike="noStrike" kern="1200" cap="none" spc="0" normalizeH="0" baseline="0" noProof="0" dirty="0">
                <a:ln>
                  <a:noFill/>
                </a:ln>
                <a:solidFill>
                  <a:prstClr val="black"/>
                </a:solidFill>
                <a:effectLst/>
                <a:uLnTx/>
                <a:uFillTx/>
                <a:latin typeface="Calibri"/>
                <a:ea typeface="Meiryo UI"/>
                <a:cs typeface="+mn-cs"/>
              </a:rPr>
              <a:t>UR</a:t>
            </a:r>
            <a:r>
              <a:rPr kumimoji="1" lang="ja-JP" altLang="en-US" sz="300" b="0" i="0" u="none" strike="noStrike" kern="1200" cap="none" spc="0" normalizeH="0" baseline="0" noProof="0" dirty="0">
                <a:ln>
                  <a:noFill/>
                </a:ln>
                <a:solidFill>
                  <a:prstClr val="black"/>
                </a:solidFill>
                <a:effectLst/>
                <a:uLnTx/>
                <a:uFillTx/>
                <a:latin typeface="Calibri"/>
                <a:ea typeface="Meiryo UI"/>
                <a:cs typeface="+mn-cs"/>
              </a:rPr>
              <a:t>都市機構</a:t>
            </a:r>
            <a:endParaRPr kumimoji="1" lang="en-US" altLang="ja-JP" sz="300" b="0" i="0" u="none" strike="noStrike" kern="1200" cap="none" spc="0" normalizeH="0" baseline="0" noProof="0" dirty="0">
              <a:ln>
                <a:noFill/>
              </a:ln>
              <a:solidFill>
                <a:prstClr val="black"/>
              </a:solidFill>
              <a:effectLst/>
              <a:uLnTx/>
              <a:uFillTx/>
              <a:latin typeface="Calibri"/>
              <a:ea typeface="Meiryo UI"/>
              <a:cs typeface="+mn-cs"/>
            </a:endParaRPr>
          </a:p>
        </p:txBody>
      </p:sp>
      <p:graphicFrame>
        <p:nvGraphicFramePr>
          <p:cNvPr id="170" name="表 169"/>
          <p:cNvGraphicFramePr>
            <a:graphicFrameLocks noGrp="1"/>
          </p:cNvGraphicFramePr>
          <p:nvPr>
            <p:extLst/>
          </p:nvPr>
        </p:nvGraphicFramePr>
        <p:xfrm>
          <a:off x="4675164" y="1990427"/>
          <a:ext cx="4320000" cy="1231076"/>
        </p:xfrm>
        <a:graphic>
          <a:graphicData uri="http://schemas.openxmlformats.org/drawingml/2006/table">
            <a:tbl>
              <a:tblPr firstRow="1" bandRow="1">
                <a:effectLst/>
              </a:tblPr>
              <a:tblGrid>
                <a:gridCol w="642926">
                  <a:extLst>
                    <a:ext uri="{9D8B030D-6E8A-4147-A177-3AD203B41FA5}">
                      <a16:colId xmlns:a16="http://schemas.microsoft.com/office/drawing/2014/main" val="1420105330"/>
                    </a:ext>
                  </a:extLst>
                </a:gridCol>
                <a:gridCol w="3677074">
                  <a:extLst>
                    <a:ext uri="{9D8B030D-6E8A-4147-A177-3AD203B41FA5}">
                      <a16:colId xmlns:a16="http://schemas.microsoft.com/office/drawing/2014/main" val="379157513"/>
                    </a:ext>
                  </a:extLst>
                </a:gridCol>
              </a:tblGrid>
              <a:tr h="240190">
                <a:tc>
                  <a:txBody>
                    <a:bodyPr/>
                    <a:lstStyle>
                      <a:lvl1pPr marL="0" algn="l" defTabSz="844099" rtl="0" eaLnBrk="1" latinLnBrk="0" hangingPunct="1">
                        <a:defRPr kumimoji="1" sz="1662" b="1" kern="1200">
                          <a:solidFill>
                            <a:schemeClr val="dk1"/>
                          </a:solidFill>
                          <a:latin typeface="Calibri"/>
                          <a:ea typeface="Meiryo UI"/>
                        </a:defRPr>
                      </a:lvl1pPr>
                      <a:lvl2pPr marL="422050" algn="l" defTabSz="844099" rtl="0" eaLnBrk="1" latinLnBrk="0" hangingPunct="1">
                        <a:defRPr kumimoji="1" sz="1662" b="1" kern="1200">
                          <a:solidFill>
                            <a:schemeClr val="dk1"/>
                          </a:solidFill>
                          <a:latin typeface="Calibri"/>
                          <a:ea typeface="Meiryo UI"/>
                        </a:defRPr>
                      </a:lvl2pPr>
                      <a:lvl3pPr marL="844099" algn="l" defTabSz="844099" rtl="0" eaLnBrk="1" latinLnBrk="0" hangingPunct="1">
                        <a:defRPr kumimoji="1" sz="1662" b="1" kern="1200">
                          <a:solidFill>
                            <a:schemeClr val="dk1"/>
                          </a:solidFill>
                          <a:latin typeface="Calibri"/>
                          <a:ea typeface="Meiryo UI"/>
                        </a:defRPr>
                      </a:lvl3pPr>
                      <a:lvl4pPr marL="1266149" algn="l" defTabSz="844099" rtl="0" eaLnBrk="1" latinLnBrk="0" hangingPunct="1">
                        <a:defRPr kumimoji="1" sz="1662" b="1" kern="1200">
                          <a:solidFill>
                            <a:schemeClr val="dk1"/>
                          </a:solidFill>
                          <a:latin typeface="Calibri"/>
                          <a:ea typeface="Meiryo UI"/>
                        </a:defRPr>
                      </a:lvl4pPr>
                      <a:lvl5pPr marL="1688199" algn="l" defTabSz="844099" rtl="0" eaLnBrk="1" latinLnBrk="0" hangingPunct="1">
                        <a:defRPr kumimoji="1" sz="1662" b="1" kern="1200">
                          <a:solidFill>
                            <a:schemeClr val="dk1"/>
                          </a:solidFill>
                          <a:latin typeface="Calibri"/>
                          <a:ea typeface="Meiryo UI"/>
                        </a:defRPr>
                      </a:lvl5pPr>
                      <a:lvl6pPr marL="2110249" algn="l" defTabSz="844099" rtl="0" eaLnBrk="1" latinLnBrk="0" hangingPunct="1">
                        <a:defRPr kumimoji="1" sz="1662" b="1" kern="1200">
                          <a:solidFill>
                            <a:schemeClr val="dk1"/>
                          </a:solidFill>
                          <a:latin typeface="Calibri"/>
                          <a:ea typeface="Meiryo UI"/>
                        </a:defRPr>
                      </a:lvl6pPr>
                      <a:lvl7pPr marL="2532299" algn="l" defTabSz="844099" rtl="0" eaLnBrk="1" latinLnBrk="0" hangingPunct="1">
                        <a:defRPr kumimoji="1" sz="1662" b="1" kern="1200">
                          <a:solidFill>
                            <a:schemeClr val="dk1"/>
                          </a:solidFill>
                          <a:latin typeface="Calibri"/>
                          <a:ea typeface="Meiryo UI"/>
                        </a:defRPr>
                      </a:lvl7pPr>
                      <a:lvl8pPr marL="2954348" algn="l" defTabSz="844099" rtl="0" eaLnBrk="1" latinLnBrk="0" hangingPunct="1">
                        <a:defRPr kumimoji="1" sz="1662" b="1" kern="1200">
                          <a:solidFill>
                            <a:schemeClr val="dk1"/>
                          </a:solidFill>
                          <a:latin typeface="Calibri"/>
                          <a:ea typeface="Meiryo UI"/>
                        </a:defRPr>
                      </a:lvl8pPr>
                      <a:lvl9pPr marL="3376398" algn="l" defTabSz="844099" rtl="0" eaLnBrk="1" latinLnBrk="0" hangingPunct="1">
                        <a:defRPr kumimoji="1" sz="1662" b="1" kern="1200">
                          <a:solidFill>
                            <a:schemeClr val="dk1"/>
                          </a:solidFill>
                          <a:latin typeface="Calibri"/>
                          <a:ea typeface="Meiryo UI"/>
                        </a:defRPr>
                      </a:lvl9pPr>
                    </a:lstStyle>
                    <a:p>
                      <a:pPr algn="ctr"/>
                      <a:r>
                        <a:rPr kumimoji="1" lang="en-US" altLang="ja-JP" sz="800" b="0" dirty="0" smtClean="0">
                          <a:solidFill>
                            <a:schemeClr val="tx1"/>
                          </a:solidFill>
                        </a:rPr>
                        <a:t>1987</a:t>
                      </a:r>
                    </a:p>
                  </a:txBody>
                  <a:tcPr marL="84406" marR="84406" marT="42203" marB="42203">
                    <a:lnL w="12700" cmpd="sng">
                      <a:solidFill>
                        <a:srgbClr val="F79646"/>
                      </a:solidFill>
                    </a:lnL>
                    <a:lnR w="12700" cmpd="sng">
                      <a:solidFill>
                        <a:srgbClr val="F79646"/>
                      </a:solidFill>
                    </a:lnR>
                    <a:lnT w="12700" cmpd="sng">
                      <a:solidFill>
                        <a:srgbClr val="F79646"/>
                      </a:solidFill>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844099" rtl="0" eaLnBrk="1" latinLnBrk="0" hangingPunct="1">
                        <a:defRPr kumimoji="1" sz="1662" b="1" kern="1200">
                          <a:solidFill>
                            <a:schemeClr val="dk1"/>
                          </a:solidFill>
                          <a:latin typeface="Calibri"/>
                          <a:ea typeface="Meiryo UI"/>
                        </a:defRPr>
                      </a:lvl1pPr>
                      <a:lvl2pPr marL="422050" algn="l" defTabSz="844099" rtl="0" eaLnBrk="1" latinLnBrk="0" hangingPunct="1">
                        <a:defRPr kumimoji="1" sz="1662" b="1" kern="1200">
                          <a:solidFill>
                            <a:schemeClr val="dk1"/>
                          </a:solidFill>
                          <a:latin typeface="Calibri"/>
                          <a:ea typeface="Meiryo UI"/>
                        </a:defRPr>
                      </a:lvl2pPr>
                      <a:lvl3pPr marL="844099" algn="l" defTabSz="844099" rtl="0" eaLnBrk="1" latinLnBrk="0" hangingPunct="1">
                        <a:defRPr kumimoji="1" sz="1662" b="1" kern="1200">
                          <a:solidFill>
                            <a:schemeClr val="dk1"/>
                          </a:solidFill>
                          <a:latin typeface="Calibri"/>
                          <a:ea typeface="Meiryo UI"/>
                        </a:defRPr>
                      </a:lvl3pPr>
                      <a:lvl4pPr marL="1266149" algn="l" defTabSz="844099" rtl="0" eaLnBrk="1" latinLnBrk="0" hangingPunct="1">
                        <a:defRPr kumimoji="1" sz="1662" b="1" kern="1200">
                          <a:solidFill>
                            <a:schemeClr val="dk1"/>
                          </a:solidFill>
                          <a:latin typeface="Calibri"/>
                          <a:ea typeface="Meiryo UI"/>
                        </a:defRPr>
                      </a:lvl4pPr>
                      <a:lvl5pPr marL="1688199" algn="l" defTabSz="844099" rtl="0" eaLnBrk="1" latinLnBrk="0" hangingPunct="1">
                        <a:defRPr kumimoji="1" sz="1662" b="1" kern="1200">
                          <a:solidFill>
                            <a:schemeClr val="dk1"/>
                          </a:solidFill>
                          <a:latin typeface="Calibri"/>
                          <a:ea typeface="Meiryo UI"/>
                        </a:defRPr>
                      </a:lvl5pPr>
                      <a:lvl6pPr marL="2110249" algn="l" defTabSz="844099" rtl="0" eaLnBrk="1" latinLnBrk="0" hangingPunct="1">
                        <a:defRPr kumimoji="1" sz="1662" b="1" kern="1200">
                          <a:solidFill>
                            <a:schemeClr val="dk1"/>
                          </a:solidFill>
                          <a:latin typeface="Calibri"/>
                          <a:ea typeface="Meiryo UI"/>
                        </a:defRPr>
                      </a:lvl6pPr>
                      <a:lvl7pPr marL="2532299" algn="l" defTabSz="844099" rtl="0" eaLnBrk="1" latinLnBrk="0" hangingPunct="1">
                        <a:defRPr kumimoji="1" sz="1662" b="1" kern="1200">
                          <a:solidFill>
                            <a:schemeClr val="dk1"/>
                          </a:solidFill>
                          <a:latin typeface="Calibri"/>
                          <a:ea typeface="Meiryo UI"/>
                        </a:defRPr>
                      </a:lvl7pPr>
                      <a:lvl8pPr marL="2954348" algn="l" defTabSz="844099" rtl="0" eaLnBrk="1" latinLnBrk="0" hangingPunct="1">
                        <a:defRPr kumimoji="1" sz="1662" b="1" kern="1200">
                          <a:solidFill>
                            <a:schemeClr val="dk1"/>
                          </a:solidFill>
                          <a:latin typeface="Calibri"/>
                          <a:ea typeface="Meiryo UI"/>
                        </a:defRPr>
                      </a:lvl8pPr>
                      <a:lvl9pPr marL="3376398" algn="l" defTabSz="844099" rtl="0" eaLnBrk="1" latinLnBrk="0" hangingPunct="1">
                        <a:defRPr kumimoji="1" sz="1662" b="1" kern="1200">
                          <a:solidFill>
                            <a:schemeClr val="dk1"/>
                          </a:solidFill>
                          <a:latin typeface="Calibri"/>
                          <a:ea typeface="Meiryo UI"/>
                        </a:defRPr>
                      </a:lvl9p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国鉄改革に伴い、梅田貨物駅用地を国鉄清算事業団へ継承</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lnL w="12700" cmpd="sng">
                      <a:solidFill>
                        <a:srgbClr val="F79646"/>
                      </a:solidFill>
                    </a:lnL>
                    <a:lnR w="12700" cmpd="sng">
                      <a:solidFill>
                        <a:srgbClr val="F79646"/>
                      </a:solidFill>
                    </a:lnR>
                    <a:lnT w="12700" cmpd="sng">
                      <a:solidFill>
                        <a:srgbClr val="F79646"/>
                      </a:solidFill>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12439306"/>
                  </a:ext>
                </a:extLst>
              </a:tr>
              <a:tr h="2419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dirty="0" smtClean="0">
                          <a:solidFill>
                            <a:schemeClr val="tx1"/>
                          </a:solidFill>
                        </a:rPr>
                        <a:t>2002</a:t>
                      </a:r>
                      <a:r>
                        <a:rPr kumimoji="1" lang="ja-JP" altLang="en-US" sz="800" b="0" dirty="0" smtClean="0">
                          <a:solidFill>
                            <a:schemeClr val="tx1"/>
                          </a:solidFill>
                        </a:rPr>
                        <a:t>　</a:t>
                      </a:r>
                      <a:endParaRPr kumimoji="1" lang="en-US" altLang="ja-JP" sz="800" b="0" dirty="0" smtClean="0">
                        <a:solidFill>
                          <a:schemeClr val="tx1"/>
                        </a:solidFill>
                      </a:endParaRPr>
                    </a:p>
                  </a:txBody>
                  <a:tcPr marL="84406" marR="84406" marT="42203" marB="42203">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都市再生緊急整備地域に指定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82989810"/>
                  </a:ext>
                </a:extLst>
              </a:tr>
              <a:tr h="241968">
                <a:tc>
                  <a:txBody>
                    <a:bodyPr/>
                    <a:lstStyle/>
                    <a:p>
                      <a:pPr algn="ctr"/>
                      <a:r>
                        <a:rPr kumimoji="1" lang="en-US" altLang="ja-JP" sz="800" b="0" dirty="0" smtClean="0">
                          <a:solidFill>
                            <a:schemeClr val="tx1"/>
                          </a:solidFill>
                        </a:rPr>
                        <a:t>2004</a:t>
                      </a:r>
                      <a:endParaRPr kumimoji="1" lang="ja-JP" altLang="en-US" sz="800" b="0" dirty="0">
                        <a:solidFill>
                          <a:schemeClr val="tx1"/>
                        </a:solidFill>
                      </a:endParaRPr>
                    </a:p>
                  </a:txBody>
                  <a:tcPr marL="84406" marR="84406" marT="42203" marB="42203"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産学官の参画による「大阪駅北地区まちづくり推進協議会」が設立</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1336021"/>
                  </a:ext>
                </a:extLst>
              </a:tr>
              <a:tr h="506950">
                <a:tc>
                  <a:txBody>
                    <a:bodyPr/>
                    <a:lstStyle/>
                    <a:p>
                      <a:pPr algn="ctr"/>
                      <a:endParaRPr kumimoji="1" lang="ja-JP" altLang="en-US" sz="800" b="1" dirty="0">
                        <a:solidFill>
                          <a:schemeClr val="tx1"/>
                        </a:solidFill>
                      </a:endParaRPr>
                    </a:p>
                  </a:txBody>
                  <a:tcPr marL="84406" marR="84406" marT="42203" marB="42203"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rgbClr val="FF0000"/>
                          </a:solidFill>
                          <a:latin typeface="Meiryo UI" pitchFamily="50" charset="-128"/>
                          <a:ea typeface="Meiryo UI" pitchFamily="50" charset="-128"/>
                          <a:cs typeface="Meiryo UI" pitchFamily="50" charset="-128"/>
                        </a:rPr>
                        <a:t>　　　　　　　　　　　　　　　　　　　　　　　　　　　</a:t>
                      </a:r>
                      <a:r>
                        <a:rPr lang="ja-JP" altLang="en-US" sz="1000" b="0" dirty="0" smtClean="0">
                          <a:solidFill>
                            <a:srgbClr val="C00000"/>
                          </a:solidFill>
                          <a:latin typeface="+mn-ea"/>
                          <a:ea typeface="+mn-ea"/>
                          <a:cs typeface="Meiryo UI" pitchFamily="50" charset="-128"/>
                        </a:rPr>
                        <a:t>土地利用をめぐる議論</a:t>
                      </a:r>
                      <a:endParaRPr lang="en-US" altLang="ja-JP" sz="1000" b="0" dirty="0" smtClean="0">
                        <a:solidFill>
                          <a:srgbClr val="C00000"/>
                        </a:solidFill>
                        <a:latin typeface="+mn-ea"/>
                        <a:ea typeface="+mn-ea"/>
                        <a:cs typeface="Meiryo UI" pitchFamily="50" charset="-128"/>
                      </a:endParaRPr>
                    </a:p>
                  </a:txBody>
                  <a:tcPr marL="84406" marR="84406" marT="42203" marB="42203"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35560469"/>
                  </a:ext>
                </a:extLst>
              </a:tr>
            </a:tbl>
          </a:graphicData>
        </a:graphic>
      </p:graphicFrame>
      <p:sp>
        <p:nvSpPr>
          <p:cNvPr id="13" name="正方形/長方形 12"/>
          <p:cNvSpPr/>
          <p:nvPr/>
        </p:nvSpPr>
        <p:spPr>
          <a:xfrm>
            <a:off x="-36512" y="8531"/>
            <a:ext cx="8640960" cy="577110"/>
          </a:xfrm>
          <a:prstGeom prst="rect">
            <a:avLst/>
          </a:prstGeom>
          <a:noFill/>
          <a:ln w="19050" cap="flat" cmpd="sng" algn="ctr">
            <a:noFill/>
            <a:prstDash val="sysDot"/>
          </a:ln>
          <a:effectLst/>
        </p:spPr>
        <p:txBody>
          <a:bodyPr rtlCol="0" anchor="ctr"/>
          <a:lstStyle/>
          <a:p>
            <a:pPr defTabSz="844083">
              <a:defRPr/>
            </a:pPr>
            <a:r>
              <a:rPr lang="ja-JP" altLang="en-US" sz="2000" b="1" dirty="0">
                <a:solidFill>
                  <a:srgbClr val="002060"/>
                </a:solidFill>
                <a:latin typeface="Meiryo UI" panose="020B0604030504040204" pitchFamily="50" charset="-128"/>
                <a:ea typeface="Meiryo UI" panose="020B0604030504040204" pitchFamily="50" charset="-128"/>
              </a:rPr>
              <a:t>５－</a:t>
            </a:r>
            <a:r>
              <a:rPr lang="ja-JP" altLang="en-US" sz="2000" b="1" dirty="0" smtClean="0">
                <a:solidFill>
                  <a:srgbClr val="002060"/>
                </a:solidFill>
                <a:latin typeface="Meiryo UI" panose="020B0604030504040204" pitchFamily="50" charset="-128"/>
                <a:ea typeface="Meiryo UI" panose="020B0604030504040204" pitchFamily="50" charset="-128"/>
              </a:rPr>
              <a:t>（２）主な事例（まちづくり「うめきた</a:t>
            </a:r>
            <a:r>
              <a:rPr lang="en-US" altLang="ja-JP" sz="2000" b="1" dirty="0" smtClean="0">
                <a:solidFill>
                  <a:srgbClr val="002060"/>
                </a:solidFill>
                <a:latin typeface="Meiryo UI" panose="020B0604030504040204" pitchFamily="50" charset="-128"/>
                <a:ea typeface="Meiryo UI" panose="020B0604030504040204" pitchFamily="50" charset="-128"/>
              </a:rPr>
              <a:t>2</a:t>
            </a:r>
            <a:r>
              <a:rPr lang="ja-JP" altLang="en-US" sz="2000" b="1" dirty="0" smtClean="0">
                <a:solidFill>
                  <a:srgbClr val="002060"/>
                </a:solidFill>
                <a:latin typeface="Meiryo UI" panose="020B0604030504040204" pitchFamily="50" charset="-128"/>
                <a:ea typeface="Meiryo UI" panose="020B0604030504040204" pitchFamily="50" charset="-128"/>
              </a:rPr>
              <a:t>期」）</a:t>
            </a:r>
            <a:endParaRPr kumimoji="0" lang="ja-JP" altLang="en-US" sz="2000" b="1" kern="0" dirty="0">
              <a:solidFill>
                <a:srgbClr val="00206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8748464" y="6414868"/>
            <a:ext cx="585253" cy="61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2060"/>
                </a:solidFill>
                <a:latin typeface="+mn-ea"/>
              </a:rPr>
              <a:t>8</a:t>
            </a:r>
            <a:endParaRPr kumimoji="1" lang="ja-JP" altLang="en-US" sz="2000" b="1" dirty="0">
              <a:solidFill>
                <a:srgbClr val="002060"/>
              </a:solidFill>
              <a:latin typeface="+mn-ea"/>
            </a:endParaRPr>
          </a:p>
        </p:txBody>
      </p:sp>
      <p:sp>
        <p:nvSpPr>
          <p:cNvPr id="3" name="大かっこ 2"/>
          <p:cNvSpPr/>
          <p:nvPr/>
        </p:nvSpPr>
        <p:spPr>
          <a:xfrm>
            <a:off x="7166205" y="2864371"/>
            <a:ext cx="1415857" cy="246251"/>
          </a:xfrm>
          <a:prstGeom prst="bracketPair">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6737756" y="2798246"/>
            <a:ext cx="276999" cy="396000"/>
          </a:xfrm>
          <a:prstGeom prst="rect">
            <a:avLst/>
          </a:prstGeom>
          <a:noFill/>
        </p:spPr>
        <p:txBody>
          <a:bodyPr vert="eaVert"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77869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537" y="2299822"/>
            <a:ext cx="3290520" cy="3199225"/>
          </a:xfrm>
          <a:prstGeom prst="rect">
            <a:avLst/>
          </a:prstGeom>
        </p:spPr>
      </p:pic>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a:xfrm>
            <a:off x="71519" y="599537"/>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淀川左岸線の延伸について</a:t>
            </a: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1" name="角丸四角形 40"/>
          <p:cNvSpPr/>
          <p:nvPr/>
        </p:nvSpPr>
        <p:spPr>
          <a:xfrm>
            <a:off x="3997649" y="596542"/>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事業化に至るまでの経緯</a:t>
            </a: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31" name="表 30"/>
          <p:cNvGraphicFramePr>
            <a:graphicFrameLocks noGrp="1"/>
          </p:cNvGraphicFramePr>
          <p:nvPr>
            <p:extLst>
              <p:ext uri="{D42A27DB-BD31-4B8C-83A1-F6EECF244321}">
                <p14:modId xmlns:p14="http://schemas.microsoft.com/office/powerpoint/2010/main" val="864007568"/>
              </p:ext>
            </p:extLst>
          </p:nvPr>
        </p:nvGraphicFramePr>
        <p:xfrm>
          <a:off x="4006778" y="980728"/>
          <a:ext cx="4654327" cy="4358361"/>
        </p:xfrm>
        <a:graphic>
          <a:graphicData uri="http://schemas.openxmlformats.org/drawingml/2006/table">
            <a:tbl>
              <a:tblPr firstRow="1" bandRow="1">
                <a:tableStyleId>{16D9F66E-5EB9-4882-86FB-DCBF35E3C3E4}</a:tableStyleId>
              </a:tblPr>
              <a:tblGrid>
                <a:gridCol w="560934">
                  <a:extLst>
                    <a:ext uri="{9D8B030D-6E8A-4147-A177-3AD203B41FA5}">
                      <a16:colId xmlns:a16="http://schemas.microsoft.com/office/drawing/2014/main" val="2195044476"/>
                    </a:ext>
                  </a:extLst>
                </a:gridCol>
                <a:gridCol w="4093393">
                  <a:extLst>
                    <a:ext uri="{9D8B030D-6E8A-4147-A177-3AD203B41FA5}">
                      <a16:colId xmlns:a16="http://schemas.microsoft.com/office/drawing/2014/main" val="853430311"/>
                    </a:ext>
                  </a:extLst>
                </a:gridCol>
              </a:tblGrid>
              <a:tr h="277457">
                <a:tc>
                  <a:txBody>
                    <a:bodyPr/>
                    <a:lstStyle/>
                    <a:p>
                      <a:pPr algn="ctr"/>
                      <a:r>
                        <a:rPr kumimoji="1" lang="en-US" altLang="ja-JP" sz="1200" dirty="0" smtClean="0">
                          <a:solidFill>
                            <a:schemeClr val="tx1"/>
                          </a:solidFill>
                        </a:rPr>
                        <a:t>2001</a:t>
                      </a:r>
                      <a:endParaRPr kumimoji="1" lang="ja-JP" altLang="en-US" sz="1200" b="1" dirty="0">
                        <a:solidFill>
                          <a:schemeClr val="tx1"/>
                        </a:solidFill>
                      </a:endParaRPr>
                    </a:p>
                  </a:txBody>
                  <a:tcPr marL="84406" marR="84406" marT="42203" marB="42203" anchor="ctr"/>
                </a:tc>
                <a:tc>
                  <a:txBody>
                    <a:bodyPr/>
                    <a:lstStyle/>
                    <a:p>
                      <a:r>
                        <a:rPr kumimoji="1" lang="ja-JP" altLang="en-US" sz="1000" dirty="0" smtClean="0">
                          <a:solidFill>
                            <a:schemeClr val="tx1"/>
                          </a:solidFill>
                          <a:latin typeface="+mj-ea"/>
                          <a:ea typeface="+mj-ea"/>
                        </a:rPr>
                        <a:t>・都市再生プロジェクトに淀川左岸線延伸部が位置付け</a:t>
                      </a:r>
                      <a:endParaRPr kumimoji="1" lang="ja-JP" altLang="en-US" sz="1000" b="1" dirty="0" smtClean="0">
                        <a:solidFill>
                          <a:schemeClr val="tx1"/>
                        </a:solidFill>
                        <a:latin typeface="+mj-ea"/>
                        <a:ea typeface="+mj-ea"/>
                      </a:endParaRPr>
                    </a:p>
                  </a:txBody>
                  <a:tcPr marL="84406" marR="84406" marT="42203" marB="42203" anchor="ctr"/>
                </a:tc>
                <a:extLst>
                  <a:ext uri="{0D108BD9-81ED-4DB2-BD59-A6C34878D82A}">
                    <a16:rowId xmlns:a16="http://schemas.microsoft.com/office/drawing/2014/main" val="2157954969"/>
                  </a:ext>
                </a:extLst>
              </a:tr>
              <a:tr h="277457">
                <a:tc>
                  <a:txBody>
                    <a:bodyPr/>
                    <a:lstStyle/>
                    <a:p>
                      <a:pPr algn="ctr"/>
                      <a:endParaRPr kumimoji="1" lang="ja-JP" altLang="en-US" sz="1200" b="0" dirty="0">
                        <a:solidFill>
                          <a:schemeClr val="tx1"/>
                        </a:solidFill>
                      </a:endParaRPr>
                    </a:p>
                  </a:txBody>
                  <a:tcPr marL="84406" marR="84406" marT="42203" marB="42203" anchor="ctr"/>
                </a:tc>
                <a:tc>
                  <a:txBody>
                    <a:bodyPr/>
                    <a:lstStyle/>
                    <a:p>
                      <a:endParaRPr kumimoji="1" lang="ja-JP" altLang="en-US" sz="800" b="0" dirty="0">
                        <a:solidFill>
                          <a:schemeClr val="tx1"/>
                        </a:solidFill>
                      </a:endParaRPr>
                    </a:p>
                  </a:txBody>
                  <a:tcPr marL="84406" marR="84406" marT="42203" marB="42203" anchor="ctr"/>
                </a:tc>
                <a:extLst>
                  <a:ext uri="{0D108BD9-81ED-4DB2-BD59-A6C34878D82A}">
                    <a16:rowId xmlns:a16="http://schemas.microsoft.com/office/drawing/2014/main" val="3263994894"/>
                  </a:ext>
                </a:extLst>
              </a:tr>
              <a:tr h="277457">
                <a:tc>
                  <a:txBody>
                    <a:bodyPr/>
                    <a:lstStyle/>
                    <a:p>
                      <a:pPr algn="ctr"/>
                      <a:r>
                        <a:rPr kumimoji="1" lang="en-US" altLang="ja-JP" sz="1200" dirty="0" smtClean="0">
                          <a:solidFill>
                            <a:schemeClr val="tx1"/>
                          </a:solidFill>
                        </a:rPr>
                        <a:t>2004</a:t>
                      </a:r>
                      <a:endParaRPr kumimoji="1" lang="ja-JP" altLang="en-US" sz="1200" b="0" dirty="0">
                        <a:solidFill>
                          <a:schemeClr val="tx1"/>
                        </a:solidFill>
                      </a:endParaRPr>
                    </a:p>
                  </a:txBody>
                  <a:tcPr marL="84406" marR="84406" marT="42203" marB="42203" anchor="ctr"/>
                </a:tc>
                <a:tc>
                  <a:txBody>
                    <a:bodyPr/>
                    <a:lstStyle/>
                    <a:p>
                      <a:r>
                        <a:rPr kumimoji="1" lang="ja-JP" altLang="en-US" sz="1000" dirty="0" smtClean="0">
                          <a:solidFill>
                            <a:schemeClr val="tx1"/>
                          </a:solidFill>
                        </a:rPr>
                        <a:t>・大阪府、大阪市、国により「淀川左岸線延伸部有識者委員会」を設立</a:t>
                      </a:r>
                      <a:endParaRPr kumimoji="1" lang="ja-JP" altLang="en-US" sz="1000" b="0" dirty="0">
                        <a:solidFill>
                          <a:schemeClr val="tx1"/>
                        </a:solidFill>
                      </a:endParaRPr>
                    </a:p>
                  </a:txBody>
                  <a:tcPr marL="84406" marR="84406" marT="42203" marB="42203" anchor="ctr"/>
                </a:tc>
                <a:extLst>
                  <a:ext uri="{0D108BD9-81ED-4DB2-BD59-A6C34878D82A}">
                    <a16:rowId xmlns:a16="http://schemas.microsoft.com/office/drawing/2014/main" val="3312657523"/>
                  </a:ext>
                </a:extLst>
              </a:tr>
              <a:tr h="404017">
                <a:tc>
                  <a:txBody>
                    <a:bodyPr/>
                    <a:lstStyle/>
                    <a:p>
                      <a:pPr algn="ctr">
                        <a:lnSpc>
                          <a:spcPts val="1200"/>
                        </a:lnSpc>
                      </a:pPr>
                      <a:r>
                        <a:rPr kumimoji="1" lang="en-US" altLang="ja-JP" sz="1200" dirty="0" smtClean="0">
                          <a:solidFill>
                            <a:schemeClr val="tx1"/>
                          </a:solidFill>
                        </a:rPr>
                        <a:t>2006</a:t>
                      </a:r>
                    </a:p>
                  </a:txBody>
                  <a:tcPr marL="84406" marR="84406" marT="42203" marB="42203" anchor="ctr"/>
                </a:tc>
                <a:tc>
                  <a:txBody>
                    <a:bodyPr/>
                    <a:lstStyle/>
                    <a:p>
                      <a:r>
                        <a:rPr kumimoji="1" lang="ja-JP" altLang="en-US" sz="1000" dirty="0" smtClean="0">
                          <a:solidFill>
                            <a:schemeClr val="tx1"/>
                          </a:solidFill>
                        </a:rPr>
                        <a:t>・淀川左岸線延伸部有識者委員会が「推奨すべき計画案のルート・構造の考え方」について提言</a:t>
                      </a:r>
                      <a:endParaRPr kumimoji="1" lang="ja-JP" altLang="en-US" sz="1000" b="0" dirty="0">
                        <a:solidFill>
                          <a:schemeClr val="tx1"/>
                        </a:solidFill>
                      </a:endParaRPr>
                    </a:p>
                  </a:txBody>
                  <a:tcPr marL="84406" marR="84406" marT="42203" marB="42203" anchor="ctr"/>
                </a:tc>
                <a:extLst>
                  <a:ext uri="{0D108BD9-81ED-4DB2-BD59-A6C34878D82A}">
                    <a16:rowId xmlns:a16="http://schemas.microsoft.com/office/drawing/2014/main" val="2954609674"/>
                  </a:ext>
                </a:extLst>
              </a:tr>
              <a:tr h="856560">
                <a:tc>
                  <a:txBody>
                    <a:bodyPr/>
                    <a:lstStyle/>
                    <a:p>
                      <a:pPr algn="ctr">
                        <a:lnSpc>
                          <a:spcPts val="1200"/>
                        </a:lnSpc>
                      </a:pPr>
                      <a:endParaRPr kumimoji="1" lang="ja-JP" altLang="en-US" sz="1200" b="0" dirty="0">
                        <a:solidFill>
                          <a:schemeClr val="tx1"/>
                        </a:solidFill>
                      </a:endParaRPr>
                    </a:p>
                  </a:txBody>
                  <a:tcPr marL="84406" marR="84406" marT="42203" marB="42203" anchor="ctr"/>
                </a:tc>
                <a:tc>
                  <a:txBody>
                    <a:bodyPr/>
                    <a:lstStyle/>
                    <a:p>
                      <a:endParaRPr kumimoji="1" lang="ja-JP" altLang="en-US" sz="1000" b="0" dirty="0" smtClean="0">
                        <a:solidFill>
                          <a:schemeClr val="tx1"/>
                        </a:solidFill>
                      </a:endParaRPr>
                    </a:p>
                  </a:txBody>
                  <a:tcPr marL="84406" marR="84406" marT="42203" marB="42203" anchor="ctr"/>
                </a:tc>
                <a:extLst>
                  <a:ext uri="{0D108BD9-81ED-4DB2-BD59-A6C34878D82A}">
                    <a16:rowId xmlns:a16="http://schemas.microsoft.com/office/drawing/2014/main" val="3744579570"/>
                  </a:ext>
                </a:extLst>
              </a:tr>
              <a:tr h="597919">
                <a:tc>
                  <a:txBody>
                    <a:bodyPr/>
                    <a:lstStyle/>
                    <a:p>
                      <a:pPr algn="ctr">
                        <a:lnSpc>
                          <a:spcPts val="1200"/>
                        </a:lnSpc>
                      </a:pPr>
                      <a:r>
                        <a:rPr kumimoji="1" lang="en-US" altLang="ja-JP" sz="1200" b="0" dirty="0" smtClean="0">
                          <a:solidFill>
                            <a:schemeClr val="tx1"/>
                          </a:solidFill>
                        </a:rPr>
                        <a:t>2014</a:t>
                      </a:r>
                      <a:endParaRPr kumimoji="1" lang="ja-JP" altLang="en-US" sz="1200" b="0" dirty="0">
                        <a:solidFill>
                          <a:schemeClr val="tx1"/>
                        </a:solidFill>
                      </a:endParaRPr>
                    </a:p>
                  </a:txBody>
                  <a:tcPr marL="84406" marR="84406" marT="42203" marB="42203" anchor="ctr"/>
                </a:tc>
                <a:tc>
                  <a:txBody>
                    <a:bodyPr/>
                    <a:lstStyle/>
                    <a:p>
                      <a:pPr fontAlgn="base">
                        <a:lnSpc>
                          <a:spcPts val="1000"/>
                        </a:lnSpc>
                        <a:spcBef>
                          <a:spcPct val="0"/>
                        </a:spcBef>
                        <a:spcAft>
                          <a:spcPct val="0"/>
                        </a:spcAft>
                      </a:pPr>
                      <a:r>
                        <a:rPr lang="ja-JP" altLang="en-US" sz="1000" b="0" u="none" dirty="0" smtClean="0">
                          <a:solidFill>
                            <a:schemeClr val="tx1"/>
                          </a:solidFill>
                          <a:latin typeface="+mn-ea"/>
                          <a:ea typeface="+mn-ea"/>
                          <a:cs typeface="Meiryo UI" pitchFamily="50" charset="-128"/>
                        </a:rPr>
                        <a:t>・府市統合本部において、府市共同の先行的広域事業として位置付け</a:t>
                      </a:r>
                      <a:endParaRPr lang="en-US" altLang="ja-JP" sz="1000" b="0" u="none" dirty="0" smtClean="0">
                        <a:solidFill>
                          <a:schemeClr val="tx1"/>
                        </a:solidFill>
                        <a:latin typeface="+mn-ea"/>
                        <a:ea typeface="+mn-ea"/>
                        <a:cs typeface="Meiryo UI" pitchFamily="50" charset="-128"/>
                      </a:endParaRPr>
                    </a:p>
                    <a:p>
                      <a:pPr fontAlgn="base">
                        <a:lnSpc>
                          <a:spcPts val="1000"/>
                        </a:lnSpc>
                        <a:spcBef>
                          <a:spcPct val="0"/>
                        </a:spcBef>
                        <a:spcAft>
                          <a:spcPct val="0"/>
                        </a:spcAft>
                      </a:pPr>
                      <a:endParaRPr lang="en-US" altLang="ja-JP" sz="1000" b="0" u="none" dirty="0" smtClean="0">
                        <a:solidFill>
                          <a:schemeClr val="tx1"/>
                        </a:solidFill>
                        <a:latin typeface="+mn-ea"/>
                        <a:ea typeface="+mn-ea"/>
                        <a:cs typeface="Meiryo UI" pitchFamily="50" charset="-128"/>
                      </a:endParaRPr>
                    </a:p>
                    <a:p>
                      <a:pPr fontAlgn="base">
                        <a:lnSpc>
                          <a:spcPts val="1000"/>
                        </a:lnSpc>
                        <a:spcBef>
                          <a:spcPct val="0"/>
                        </a:spcBef>
                        <a:spcAft>
                          <a:spcPct val="0"/>
                        </a:spcAft>
                      </a:pPr>
                      <a:r>
                        <a:rPr lang="ja-JP" altLang="en-US" sz="1000" b="0" dirty="0" smtClean="0">
                          <a:solidFill>
                            <a:schemeClr val="tx1"/>
                          </a:solidFill>
                          <a:latin typeface="Meiryo UI" pitchFamily="50" charset="-128"/>
                          <a:ea typeface="Meiryo UI" pitchFamily="50" charset="-128"/>
                          <a:cs typeface="Meiryo UI" pitchFamily="50" charset="-128"/>
                        </a:rPr>
                        <a:t>　　　　</a:t>
                      </a:r>
                      <a:endParaRPr lang="en-US" altLang="ja-JP" sz="10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3514302635"/>
                  </a:ext>
                </a:extLst>
              </a:tr>
              <a:tr h="546396">
                <a:tc>
                  <a:txBody>
                    <a:bodyPr/>
                    <a:lstStyle/>
                    <a:p>
                      <a:pPr algn="ctr">
                        <a:lnSpc>
                          <a:spcPts val="1200"/>
                        </a:lnSpc>
                      </a:pPr>
                      <a:r>
                        <a:rPr kumimoji="1" lang="en-US" altLang="ja-JP" sz="1200" b="1" dirty="0" smtClean="0">
                          <a:solidFill>
                            <a:schemeClr val="tx1"/>
                          </a:solidFill>
                        </a:rPr>
                        <a:t>2015</a:t>
                      </a:r>
                      <a:endParaRPr kumimoji="1" lang="ja-JP" altLang="en-US" sz="1200" b="1" dirty="0">
                        <a:solidFill>
                          <a:schemeClr val="tx1"/>
                        </a:solidFill>
                      </a:endParaRPr>
                    </a:p>
                  </a:txBody>
                  <a:tcPr marL="84406" marR="84406" marT="42203" marB="42203" anchor="ctr"/>
                </a:tc>
                <a:tc>
                  <a:txBody>
                    <a:bodyPr/>
                    <a:lstStyle/>
                    <a:p>
                      <a:r>
                        <a:rPr kumimoji="1" lang="ja-JP" altLang="en-US" sz="1000" b="1" dirty="0" smtClean="0">
                          <a:solidFill>
                            <a:schemeClr val="tx1"/>
                          </a:solidFill>
                        </a:rPr>
                        <a:t>・府市・経済界が連携した要望活動を開始</a:t>
                      </a:r>
                      <a:endParaRPr kumimoji="1" lang="en-US" altLang="ja-JP" sz="1000" b="1" dirty="0" smtClean="0">
                        <a:solidFill>
                          <a:schemeClr val="tx1"/>
                        </a:solidFill>
                      </a:endParaRPr>
                    </a:p>
                    <a:p>
                      <a:r>
                        <a:rPr kumimoji="1" lang="ja-JP" altLang="en-US" sz="1000" b="0" dirty="0" smtClean="0">
                          <a:solidFill>
                            <a:schemeClr val="tx1"/>
                          </a:solidFill>
                        </a:rPr>
                        <a:t>　</a:t>
                      </a:r>
                      <a:r>
                        <a:rPr kumimoji="1" lang="en-US" altLang="ja-JP" sz="1000" b="0" dirty="0" smtClean="0">
                          <a:solidFill>
                            <a:schemeClr val="tx1"/>
                          </a:solidFill>
                        </a:rPr>
                        <a:t>※</a:t>
                      </a:r>
                      <a:r>
                        <a:rPr kumimoji="1" lang="ja-JP" altLang="en-US" sz="1000" b="0" dirty="0" smtClean="0">
                          <a:solidFill>
                            <a:schemeClr val="tx1"/>
                          </a:solidFill>
                        </a:rPr>
                        <a:t>関西高速道路ネットワーク協議会</a:t>
                      </a:r>
                      <a:endParaRPr kumimoji="1" lang="en-US" altLang="ja-JP" sz="1000" b="0" dirty="0" smtClean="0">
                        <a:solidFill>
                          <a:schemeClr val="tx1"/>
                        </a:solidFill>
                      </a:endParaRPr>
                    </a:p>
                    <a:p>
                      <a:r>
                        <a:rPr kumimoji="1" lang="ja-JP" altLang="en-US" sz="900" b="0" dirty="0" smtClean="0">
                          <a:solidFill>
                            <a:schemeClr val="tx1"/>
                          </a:solidFill>
                        </a:rPr>
                        <a:t>　（関経連、同友会、大商、神商、奈商、大阪府・市、兵庫県、神戸市、奈良県）</a:t>
                      </a:r>
                      <a:endParaRPr kumimoji="1" lang="en-US" altLang="ja-JP" sz="900" b="0" dirty="0" smtClean="0">
                        <a:solidFill>
                          <a:schemeClr val="tx1"/>
                        </a:solidFill>
                      </a:endParaRPr>
                    </a:p>
                  </a:txBody>
                  <a:tcPr marL="84406" marR="84406" marT="42203" marB="42203" anchor="ctr"/>
                </a:tc>
                <a:extLst>
                  <a:ext uri="{0D108BD9-81ED-4DB2-BD59-A6C34878D82A}">
                    <a16:rowId xmlns:a16="http://schemas.microsoft.com/office/drawing/2014/main" val="2720269521"/>
                  </a:ext>
                </a:extLst>
              </a:tr>
              <a:tr h="635289">
                <a:tc>
                  <a:txBody>
                    <a:bodyPr/>
                    <a:lstStyle/>
                    <a:p>
                      <a:pPr algn="ctr">
                        <a:lnSpc>
                          <a:spcPts val="1200"/>
                        </a:lnSpc>
                      </a:pPr>
                      <a:r>
                        <a:rPr kumimoji="1" lang="en-US" altLang="ja-JP" sz="1200" b="1" dirty="0" smtClean="0">
                          <a:solidFill>
                            <a:schemeClr val="tx1"/>
                          </a:solidFill>
                        </a:rPr>
                        <a:t>2016</a:t>
                      </a:r>
                      <a:endParaRPr kumimoji="1" lang="ja-JP" altLang="en-US" sz="1200" b="1" dirty="0">
                        <a:solidFill>
                          <a:schemeClr val="tx1"/>
                        </a:solidFill>
                      </a:endParaRPr>
                    </a:p>
                  </a:txBody>
                  <a:tcPr marL="84406" marR="84406" marT="42203" marB="42203" anchor="ctr"/>
                </a:tc>
                <a:tc>
                  <a:txBody>
                    <a:bodyPr/>
                    <a:lstStyle/>
                    <a:p>
                      <a:r>
                        <a:rPr kumimoji="1" lang="ja-JP" altLang="en-US" sz="1000" b="1" dirty="0" smtClean="0">
                          <a:solidFill>
                            <a:schemeClr val="tx1"/>
                          </a:solidFill>
                        </a:rPr>
                        <a:t>・</a:t>
                      </a:r>
                      <a:r>
                        <a:rPr kumimoji="1" lang="ja-JP" altLang="en-US" sz="1000" b="1" u="sng" dirty="0" smtClean="0">
                          <a:solidFill>
                            <a:schemeClr val="tx1"/>
                          </a:solidFill>
                        </a:rPr>
                        <a:t>道路法改正</a:t>
                      </a:r>
                      <a:r>
                        <a:rPr kumimoji="1" lang="ja-JP" altLang="en-US" sz="1000" b="1" u="none" dirty="0" smtClean="0">
                          <a:solidFill>
                            <a:schemeClr val="tx1"/>
                          </a:solidFill>
                        </a:rPr>
                        <a:t>（属地主義によらず、指定市域であっても利益を受ける都道　</a:t>
                      </a:r>
                      <a:endParaRPr kumimoji="1" lang="en-US" altLang="ja-JP" sz="1000" b="1" u="none" dirty="0" smtClean="0">
                        <a:solidFill>
                          <a:schemeClr val="tx1"/>
                        </a:solidFill>
                      </a:endParaRPr>
                    </a:p>
                    <a:p>
                      <a:r>
                        <a:rPr kumimoji="1" lang="ja-JP" altLang="en-US" sz="1000" b="1" u="none" dirty="0" smtClean="0">
                          <a:solidFill>
                            <a:schemeClr val="tx1"/>
                          </a:solidFill>
                        </a:rPr>
                        <a:t>　府県に分担させることができる）</a:t>
                      </a:r>
                      <a:endParaRPr kumimoji="1" lang="en-US" altLang="ja-JP" sz="1000" b="1" u="none" dirty="0" smtClean="0">
                        <a:solidFill>
                          <a:schemeClr val="tx1"/>
                        </a:solidFill>
                      </a:endParaRPr>
                    </a:p>
                    <a:p>
                      <a:r>
                        <a:rPr kumimoji="1" lang="ja-JP" altLang="en-US" sz="1000" b="1" dirty="0" smtClean="0">
                          <a:solidFill>
                            <a:schemeClr val="tx1"/>
                          </a:solidFill>
                        </a:rPr>
                        <a:t>・</a:t>
                      </a:r>
                      <a:r>
                        <a:rPr kumimoji="1" lang="ja-JP" altLang="en-US" sz="1000" b="1" u="sng" dirty="0" smtClean="0">
                          <a:solidFill>
                            <a:srgbClr val="C00000"/>
                          </a:solidFill>
                        </a:rPr>
                        <a:t>都市計画決定</a:t>
                      </a:r>
                    </a:p>
                  </a:txBody>
                  <a:tcPr marL="84406" marR="84406" marT="42203" marB="42203" anchor="ctr"/>
                </a:tc>
                <a:extLst>
                  <a:ext uri="{0D108BD9-81ED-4DB2-BD59-A6C34878D82A}">
                    <a16:rowId xmlns:a16="http://schemas.microsoft.com/office/drawing/2014/main" val="3754733914"/>
                  </a:ext>
                </a:extLst>
              </a:tr>
              <a:tr h="485809">
                <a:tc>
                  <a:txBody>
                    <a:bodyPr/>
                    <a:lstStyle/>
                    <a:p>
                      <a:pPr algn="ctr">
                        <a:lnSpc>
                          <a:spcPts val="1200"/>
                        </a:lnSpc>
                      </a:pPr>
                      <a:r>
                        <a:rPr kumimoji="1" lang="en-US" altLang="ja-JP" sz="1200" b="1" dirty="0" smtClean="0">
                          <a:solidFill>
                            <a:schemeClr val="tx1"/>
                          </a:solidFill>
                        </a:rPr>
                        <a:t>2017</a:t>
                      </a:r>
                      <a:endParaRPr kumimoji="1" lang="ja-JP" altLang="en-US" sz="1200" b="1" dirty="0">
                        <a:solidFill>
                          <a:schemeClr val="tx1"/>
                        </a:solidFill>
                      </a:endParaRPr>
                    </a:p>
                  </a:txBody>
                  <a:tcPr marL="84406" marR="84406" marT="42203" marB="42203" anchor="ctr"/>
                </a:tc>
                <a:tc>
                  <a:txBody>
                    <a:bodyPr/>
                    <a:lstStyle/>
                    <a:p>
                      <a:r>
                        <a:rPr kumimoji="1" lang="ja-JP" altLang="en-US" sz="1000" b="1" dirty="0" smtClean="0">
                          <a:solidFill>
                            <a:schemeClr val="tx1"/>
                          </a:solidFill>
                        </a:rPr>
                        <a:t>・</a:t>
                      </a:r>
                      <a:r>
                        <a:rPr kumimoji="1" lang="ja-JP" altLang="en-US" sz="1000" b="1" u="sng" dirty="0" smtClean="0">
                          <a:solidFill>
                            <a:schemeClr val="tx1"/>
                          </a:solidFill>
                        </a:rPr>
                        <a:t>国直轄道路事業と有料道路事業の合併施行方式で事業化</a:t>
                      </a:r>
                      <a:endParaRPr kumimoji="1" lang="en-US" altLang="ja-JP" sz="1000" b="1" u="sng" dirty="0" smtClean="0">
                        <a:solidFill>
                          <a:schemeClr val="tx1"/>
                        </a:solidFill>
                      </a:endParaRPr>
                    </a:p>
                    <a:p>
                      <a:r>
                        <a:rPr kumimoji="1" lang="ja-JP" altLang="en-US" sz="1000" b="1" u="sng" dirty="0" smtClean="0">
                          <a:solidFill>
                            <a:schemeClr val="tx1"/>
                          </a:solidFill>
                        </a:rPr>
                        <a:t>（地方負担は府：市＝１：１）</a:t>
                      </a:r>
                    </a:p>
                  </a:txBody>
                  <a:tcPr marL="84406" marR="84406" marT="42203" marB="42203" anchor="ctr"/>
                </a:tc>
                <a:extLst>
                  <a:ext uri="{0D108BD9-81ED-4DB2-BD59-A6C34878D82A}">
                    <a16:rowId xmlns:a16="http://schemas.microsoft.com/office/drawing/2014/main" val="4147264759"/>
                  </a:ext>
                </a:extLst>
              </a:tr>
            </a:tbl>
          </a:graphicData>
        </a:graphic>
      </p:graphicFrame>
      <p:sp>
        <p:nvSpPr>
          <p:cNvPr id="33" name="正方形/長方形 32"/>
          <p:cNvSpPr/>
          <p:nvPr/>
        </p:nvSpPr>
        <p:spPr>
          <a:xfrm>
            <a:off x="8682111" y="980728"/>
            <a:ext cx="430087" cy="1944000"/>
          </a:xfrm>
          <a:prstGeom prst="rect">
            <a:avLst/>
          </a:prstGeom>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検討段階</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p:cNvSpPr/>
          <p:nvPr/>
        </p:nvSpPr>
        <p:spPr>
          <a:xfrm>
            <a:off x="8682111" y="2961176"/>
            <a:ext cx="430087" cy="2394000"/>
          </a:xfrm>
          <a:prstGeom prst="rect">
            <a:avLst/>
          </a:prstGeom>
          <a:ln>
            <a:solidFill>
              <a:srgbClr val="FF0000"/>
            </a:solidFill>
            <a:prstDash val="solid"/>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府市一体で計画推進</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5197715" y="1331368"/>
            <a:ext cx="276999" cy="184563"/>
          </a:xfrm>
          <a:prstGeom prst="rect">
            <a:avLst/>
          </a:prstGeom>
          <a:noFill/>
        </p:spPr>
        <p:txBody>
          <a:bodyPr vert="eaVert"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テキスト ボックス 37"/>
          <p:cNvSpPr txBox="1"/>
          <p:nvPr/>
        </p:nvSpPr>
        <p:spPr>
          <a:xfrm>
            <a:off x="5182549" y="2420888"/>
            <a:ext cx="276999" cy="442635"/>
          </a:xfrm>
          <a:prstGeom prst="rect">
            <a:avLst/>
          </a:prstGeom>
          <a:noFill/>
        </p:spPr>
        <p:txBody>
          <a:bodyPr vert="eaVert"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p:cNvSpPr txBox="1"/>
          <p:nvPr/>
        </p:nvSpPr>
        <p:spPr>
          <a:xfrm>
            <a:off x="-62260" y="836712"/>
            <a:ext cx="4202212" cy="1645381"/>
          </a:xfrm>
          <a:prstGeom prst="rect">
            <a:avLst/>
          </a:prstGeom>
          <a:noFill/>
          <a:ln>
            <a:noFill/>
          </a:ln>
        </p:spPr>
        <p:txBody>
          <a:bodyPr wrap="square" lIns="118169" tIns="59084" rIns="93046" bIns="59084" rtlCol="0" anchor="t" anchorCtr="0">
            <a:spAutoFit/>
          </a:bodyPr>
          <a:lstStyle/>
          <a:p>
            <a:pPr marL="179388" marR="0" lvl="0" indent="-179388" algn="l" defTabSz="914400" rtl="0" eaLnBrk="1" fontAlgn="auto" latinLnBrk="0" hangingPunct="1">
              <a:lnSpc>
                <a:spcPts val="17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路線の概要</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79388" marR="0" lvl="0" indent="-179388" algn="l" defTabSz="914400" rtl="0" eaLnBrk="1" fontAlgn="auto" latinLnBrk="0" hangingPunct="1">
              <a:lnSpc>
                <a:spcPts val="1700"/>
              </a:lnSpc>
              <a:spcBef>
                <a:spcPts val="0"/>
              </a:spcBef>
              <a:spcAft>
                <a:spcPts val="0"/>
              </a:spcAft>
              <a:buClrTx/>
              <a:buSzTx/>
              <a:buFontTx/>
              <a:buNone/>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政府</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の「都市再生プロジェクト」に位置付けられた</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延長</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179388" algn="l" defTabSz="91440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の「大阪都市再生環状道路」の一部を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構成</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179388" algn="l" defTabSz="91440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a:t>
            </a:r>
            <a:r>
              <a:rPr kumimoji="1" lang="zh-TW"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区間</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門真市～大阪市北区</a:t>
            </a:r>
            <a:endParaRPr kumimoji="1" lang="en-US" altLang="zh-TW"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179388" algn="l" defTabSz="91440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○延長：</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8.7km</a:t>
            </a:r>
            <a:r>
              <a:rPr kumimoji="1" lang="ja-JP" altLang="en-US" sz="1200" b="1"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（うち大阪市域</a:t>
            </a:r>
            <a:r>
              <a:rPr kumimoji="1" lang="en-US" altLang="ja-JP" sz="1200" b="1"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8.3km</a:t>
            </a:r>
            <a:r>
              <a:rPr kumimoji="1" lang="ja-JP" altLang="en-US" sz="1200" b="1"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179388" algn="l" defTabSz="91440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○総事業費：約</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179388" algn="l" defTabSz="91440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（阪高</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1,600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1,800(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うち府・市＠</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NEXCO600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34" y="5395558"/>
            <a:ext cx="3577762" cy="144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円形吹き出し 5"/>
          <p:cNvSpPr/>
          <p:nvPr/>
        </p:nvSpPr>
        <p:spPr>
          <a:xfrm rot="20622144">
            <a:off x="768494" y="3290246"/>
            <a:ext cx="1865719" cy="623817"/>
          </a:xfrm>
          <a:prstGeom prst="wedgeEllipseCallout">
            <a:avLst>
              <a:gd name="adj1" fmla="val 10919"/>
              <a:gd name="adj2" fmla="val 306440"/>
            </a:avLst>
          </a:prstGeom>
          <a:noFill/>
          <a:ln w="19050">
            <a:solidFill>
              <a:srgbClr val="F68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大かっこ 6"/>
          <p:cNvSpPr/>
          <p:nvPr/>
        </p:nvSpPr>
        <p:spPr>
          <a:xfrm>
            <a:off x="5474714" y="2420888"/>
            <a:ext cx="3093399" cy="396000"/>
          </a:xfrm>
          <a:prstGeom prst="bracketPair">
            <a:avLst/>
          </a:prstGeom>
          <a:ln>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lvl="0">
              <a:defRPr/>
            </a:pPr>
            <a:r>
              <a:rPr lang="ja-JP" altLang="en-US" sz="1000" b="1" dirty="0">
                <a:solidFill>
                  <a:srgbClr val="C00000"/>
                </a:solidFill>
              </a:rPr>
              <a:t>府市間協議が調わず、都市計画決定や事業</a:t>
            </a:r>
            <a:r>
              <a:rPr lang="ja-JP" altLang="en-US" sz="1000" b="1" dirty="0" smtClean="0">
                <a:solidFill>
                  <a:srgbClr val="C00000"/>
                </a:solidFill>
              </a:rPr>
              <a:t>着手</a:t>
            </a:r>
            <a:endParaRPr lang="en-US" altLang="ja-JP" sz="1000" b="1" dirty="0" smtClean="0">
              <a:solidFill>
                <a:srgbClr val="C00000"/>
              </a:solidFill>
            </a:endParaRPr>
          </a:p>
          <a:p>
            <a:pPr lvl="0">
              <a:defRPr/>
            </a:pPr>
            <a:r>
              <a:rPr lang="ja-JP" altLang="en-US" sz="1000" b="1" dirty="0" smtClean="0">
                <a:solidFill>
                  <a:srgbClr val="C00000"/>
                </a:solidFill>
              </a:rPr>
              <a:t>できず</a:t>
            </a:r>
            <a:endParaRPr kumimoji="1" lang="ja-JP" altLang="en-US" sz="1000" b="1"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8215816" y="6003314"/>
            <a:ext cx="839583" cy="594038"/>
          </a:xfrm>
          <a:prstGeom prst="rect">
            <a:avLst/>
          </a:prstGeom>
          <a:solidFill>
            <a:schemeClr val="tx2"/>
          </a:solid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大阪の成長を支える</a:t>
            </a:r>
            <a:endPar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都市基盤</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4" name="二等辺三角形 23"/>
          <p:cNvSpPr/>
          <p:nvPr/>
        </p:nvSpPr>
        <p:spPr>
          <a:xfrm rot="16200000" flipV="1">
            <a:off x="7578376" y="6219368"/>
            <a:ext cx="900000" cy="1440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テキスト ボックス 21"/>
          <p:cNvSpPr txBox="1"/>
          <p:nvPr/>
        </p:nvSpPr>
        <p:spPr>
          <a:xfrm>
            <a:off x="3490736" y="5949280"/>
            <a:ext cx="4464497" cy="673320"/>
          </a:xfrm>
          <a:prstGeom prst="rect">
            <a:avLst/>
          </a:prstGeom>
          <a:noFill/>
          <a:ln>
            <a:noFill/>
          </a:ln>
        </p:spPr>
        <p:txBody>
          <a:bodyPr wrap="square" lIns="118169" tIns="59084" rIns="93046" bIns="59084" rtlCol="0" anchor="ctr" anchorCtr="0">
            <a:spAutoFit/>
          </a:bodyPr>
          <a:lstStyle/>
          <a:p>
            <a:pPr marL="350838"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大阪都市再生環状道路のミッシングリンクが解消され、都心部の通過交通の迂回が可能となり、渋滞の減少に貢献するとともに府域に様々な好影響</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角丸四角形 26"/>
          <p:cNvSpPr/>
          <p:nvPr/>
        </p:nvSpPr>
        <p:spPr>
          <a:xfrm>
            <a:off x="3712269" y="5630597"/>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整備</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効果</a:t>
            </a: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p:cNvSpPr/>
          <p:nvPr/>
        </p:nvSpPr>
        <p:spPr>
          <a:xfrm>
            <a:off x="-36512" y="8531"/>
            <a:ext cx="8640960" cy="577110"/>
          </a:xfrm>
          <a:prstGeom prst="rect">
            <a:avLst/>
          </a:prstGeom>
          <a:noFill/>
          <a:ln w="19050" cap="flat" cmpd="sng" algn="ctr">
            <a:noFill/>
            <a:prstDash val="sysDot"/>
          </a:ln>
          <a:effectLst/>
        </p:spPr>
        <p:txBody>
          <a:bodyPr rtlCol="0" anchor="ctr"/>
          <a:lstStyle/>
          <a:p>
            <a:pPr defTabSz="844083">
              <a:defRPr/>
            </a:pPr>
            <a:r>
              <a:rPr lang="ja-JP" altLang="en-US" sz="2000" b="1" dirty="0">
                <a:solidFill>
                  <a:srgbClr val="002060"/>
                </a:solidFill>
                <a:latin typeface="Meiryo UI" panose="020B0604030504040204" pitchFamily="50" charset="-128"/>
                <a:ea typeface="Meiryo UI" panose="020B0604030504040204" pitchFamily="50" charset="-128"/>
              </a:rPr>
              <a:t>５－</a:t>
            </a:r>
            <a:r>
              <a:rPr lang="ja-JP" altLang="en-US" sz="2000" b="1" dirty="0" smtClean="0">
                <a:solidFill>
                  <a:srgbClr val="002060"/>
                </a:solidFill>
                <a:latin typeface="Meiryo UI" panose="020B0604030504040204" pitchFamily="50" charset="-128"/>
                <a:ea typeface="Meiryo UI" panose="020B0604030504040204" pitchFamily="50" charset="-128"/>
              </a:rPr>
              <a:t>（３</a:t>
            </a:r>
            <a:r>
              <a:rPr lang="ja-JP" altLang="en-US" sz="2000" b="1" dirty="0">
                <a:solidFill>
                  <a:srgbClr val="002060"/>
                </a:solidFill>
                <a:latin typeface="Meiryo UI" panose="020B0604030504040204" pitchFamily="50" charset="-128"/>
                <a:ea typeface="Meiryo UI" panose="020B0604030504040204" pitchFamily="50" charset="-128"/>
              </a:rPr>
              <a:t>）主な事例（</a:t>
            </a:r>
            <a:r>
              <a:rPr lang="ja-JP" altLang="en-US" sz="2000" b="1" dirty="0" smtClean="0">
                <a:solidFill>
                  <a:srgbClr val="002060"/>
                </a:solidFill>
                <a:latin typeface="Meiryo UI" panose="020B0604030504040204" pitchFamily="50" charset="-128"/>
                <a:ea typeface="Meiryo UI" panose="020B0604030504040204" pitchFamily="50" charset="-128"/>
              </a:rPr>
              <a:t>まちづくり「淀川左岸線延伸部」）</a:t>
            </a:r>
            <a:endParaRPr kumimoji="0" lang="ja-JP" altLang="en-US" sz="2000" b="1" kern="0" dirty="0">
              <a:solidFill>
                <a:srgbClr val="002060"/>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8826033" y="-221704"/>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2060"/>
                </a:solidFill>
                <a:latin typeface="+mn-ea"/>
              </a:rPr>
              <a:t>9</a:t>
            </a:r>
            <a:endParaRPr kumimoji="1" lang="ja-JP" altLang="en-US" sz="2000" b="1" dirty="0">
              <a:solidFill>
                <a:srgbClr val="002060"/>
              </a:solidFill>
              <a:latin typeface="+mn-ea"/>
            </a:endParaRPr>
          </a:p>
        </p:txBody>
      </p:sp>
      <p:sp>
        <p:nvSpPr>
          <p:cNvPr id="21" name="大かっこ 20"/>
          <p:cNvSpPr/>
          <p:nvPr/>
        </p:nvSpPr>
        <p:spPr>
          <a:xfrm>
            <a:off x="4716016" y="3362178"/>
            <a:ext cx="3852096" cy="168813"/>
          </a:xfrm>
          <a:prstGeom prst="bracketPair">
            <a:avLst/>
          </a:prstGeom>
          <a:ln>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rgbClr val="C00000"/>
                </a:solidFill>
                <a:effectLst/>
                <a:uLnTx/>
                <a:uFillTx/>
                <a:latin typeface="Calibri"/>
                <a:ea typeface="ＭＳ Ｐゴシック" panose="020B0600070205080204" pitchFamily="50" charset="-128"/>
                <a:cs typeface="+mn-cs"/>
              </a:rPr>
              <a:t>府市が協調。経済界なども巻き込み、事業化に向けた検討が加速</a:t>
            </a:r>
            <a:endParaRPr kumimoji="1" lang="ja-JP" altLang="en-US" sz="1000" b="1"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83440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33106" y="620688"/>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08519" y="8531"/>
            <a:ext cx="8640960" cy="577110"/>
          </a:xfrm>
          <a:prstGeom prst="rect">
            <a:avLst/>
          </a:prstGeom>
          <a:noFill/>
          <a:ln w="19050" cap="flat" cmpd="sng" algn="ctr">
            <a:noFill/>
            <a:prstDash val="sysDot"/>
          </a:ln>
          <a:effectLst/>
        </p:spPr>
        <p:txBody>
          <a:bodyPr rtlCol="0" anchor="ctr"/>
          <a:lstStyle/>
          <a:p>
            <a:pPr defTabSz="844083">
              <a:defRPr/>
            </a:pPr>
            <a:r>
              <a:rPr lang="ja-JP" altLang="en-US" sz="2000" b="1" dirty="0" smtClean="0">
                <a:solidFill>
                  <a:srgbClr val="002060"/>
                </a:solidFill>
                <a:latin typeface="Meiryo UI" panose="020B0604030504040204" pitchFamily="50" charset="-128"/>
                <a:ea typeface="Meiryo UI" panose="020B0604030504040204" pitchFamily="50" charset="-128"/>
              </a:rPr>
              <a:t> 　これまでの副首都推進本部会議における検討テーマとその進捗状況について</a:t>
            </a:r>
            <a:endParaRPr kumimoji="0" lang="ja-JP" altLang="en-US" sz="2000" b="1" kern="0" dirty="0">
              <a:solidFill>
                <a:srgbClr val="002060"/>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107504" y="732662"/>
          <a:ext cx="8928992" cy="4640554"/>
        </p:xfrm>
        <a:graphic>
          <a:graphicData uri="http://schemas.openxmlformats.org/drawingml/2006/table">
            <a:tbl>
              <a:tblPr/>
              <a:tblGrid>
                <a:gridCol w="1184890">
                  <a:extLst>
                    <a:ext uri="{9D8B030D-6E8A-4147-A177-3AD203B41FA5}">
                      <a16:colId xmlns:a16="http://schemas.microsoft.com/office/drawing/2014/main" val="2983416123"/>
                    </a:ext>
                  </a:extLst>
                </a:gridCol>
                <a:gridCol w="1479406">
                  <a:extLst>
                    <a:ext uri="{9D8B030D-6E8A-4147-A177-3AD203B41FA5}">
                      <a16:colId xmlns:a16="http://schemas.microsoft.com/office/drawing/2014/main" val="2300870943"/>
                    </a:ext>
                  </a:extLst>
                </a:gridCol>
                <a:gridCol w="1779042">
                  <a:extLst>
                    <a:ext uri="{9D8B030D-6E8A-4147-A177-3AD203B41FA5}">
                      <a16:colId xmlns:a16="http://schemas.microsoft.com/office/drawing/2014/main" val="4142870591"/>
                    </a:ext>
                  </a:extLst>
                </a:gridCol>
                <a:gridCol w="4485654">
                  <a:extLst>
                    <a:ext uri="{9D8B030D-6E8A-4147-A177-3AD203B41FA5}">
                      <a16:colId xmlns:a16="http://schemas.microsoft.com/office/drawing/2014/main" val="3730792692"/>
                    </a:ext>
                  </a:extLst>
                </a:gridCol>
              </a:tblGrid>
              <a:tr h="328073">
                <a:tc>
                  <a:txBody>
                    <a:bodyPr/>
                    <a:lstStyle/>
                    <a:p>
                      <a:pPr algn="ctr" fontAlgn="ctr"/>
                      <a:r>
                        <a:rPr lang="ja-JP" altLang="en-US" sz="1200" b="1" i="0" u="none" strike="noStrike" dirty="0" smtClean="0">
                          <a:solidFill>
                            <a:srgbClr val="FFFFFF"/>
                          </a:solidFill>
                          <a:effectLst/>
                          <a:latin typeface="Meiryo UI" panose="020B0604030504040204" pitchFamily="50" charset="-128"/>
                          <a:ea typeface="Meiryo UI" panose="020B0604030504040204" pitchFamily="50" charset="-128"/>
                        </a:rPr>
                        <a:t>検討テーマ</a:t>
                      </a:r>
                      <a:endParaRPr lang="ja-JP" altLang="en-US" sz="1200" b="1" i="0" u="none" strike="noStrike" dirty="0">
                        <a:solidFill>
                          <a:srgbClr val="FFFFFF"/>
                        </a:solidFill>
                        <a:effectLst/>
                        <a:latin typeface="Meiryo UI" panose="020B0604030504040204" pitchFamily="50" charset="-128"/>
                        <a:ea typeface="Meiryo UI" panose="020B0604030504040204" pitchFamily="50" charset="-128"/>
                      </a:endParaRPr>
                    </a:p>
                  </a:txBody>
                  <a:tcPr marL="7313" marR="7313" marT="731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ja-JP" altLang="en-US" sz="1200" b="1" i="0" u="none" strike="noStrike" smtClean="0">
                          <a:solidFill>
                            <a:srgbClr val="FFFFFF"/>
                          </a:solidFill>
                          <a:effectLst/>
                          <a:latin typeface="Meiryo UI" panose="020B0604030504040204" pitchFamily="50" charset="-128"/>
                          <a:ea typeface="Meiryo UI" panose="020B0604030504040204" pitchFamily="50" charset="-128"/>
                        </a:rPr>
                        <a:t>回</a:t>
                      </a:r>
                      <a:endParaRPr lang="ja-JP" altLang="en-US" sz="1200" b="1" i="0" u="none" strike="noStrike">
                        <a:solidFill>
                          <a:srgbClr val="FFFFFF"/>
                        </a:solidFill>
                        <a:effectLst/>
                        <a:latin typeface="Meiryo UI" panose="020B0604030504040204" pitchFamily="50" charset="-128"/>
                        <a:ea typeface="Meiryo UI" panose="020B0604030504040204" pitchFamily="50" charset="-128"/>
                      </a:endParaRPr>
                    </a:p>
                  </a:txBody>
                  <a:tcPr marL="7313" marR="7313" marT="731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ja-JP" altLang="en-US" sz="1200" b="1" i="0" u="none" strike="noStrike" smtClean="0">
                          <a:solidFill>
                            <a:srgbClr val="FFFFFF"/>
                          </a:solidFill>
                          <a:effectLst/>
                          <a:latin typeface="Meiryo UI" panose="020B0604030504040204" pitchFamily="50" charset="-128"/>
                          <a:ea typeface="Meiryo UI" panose="020B0604030504040204" pitchFamily="50" charset="-128"/>
                        </a:rPr>
                        <a:t>方針</a:t>
                      </a:r>
                      <a:endParaRPr lang="ja-JP" altLang="en-US" sz="1200" b="1" i="0" u="none" strike="noStrike" dirty="0">
                        <a:solidFill>
                          <a:srgbClr val="FFFFFF"/>
                        </a:solidFill>
                        <a:effectLst/>
                        <a:latin typeface="Meiryo UI" panose="020B0604030504040204" pitchFamily="50" charset="-128"/>
                        <a:ea typeface="Meiryo UI" panose="020B0604030504040204" pitchFamily="50" charset="-128"/>
                      </a:endParaRPr>
                    </a:p>
                  </a:txBody>
                  <a:tcPr marL="7313" marR="7313" marT="731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ja-JP" altLang="en-US" sz="1200" b="1" i="0" u="none" strike="noStrike" dirty="0" smtClean="0">
                          <a:solidFill>
                            <a:srgbClr val="FFFFFF"/>
                          </a:solidFill>
                          <a:effectLst/>
                          <a:latin typeface="Meiryo UI" panose="020B0604030504040204" pitchFamily="50" charset="-128"/>
                          <a:ea typeface="Meiryo UI" panose="020B0604030504040204" pitchFamily="50" charset="-128"/>
                        </a:rPr>
                        <a:t>進捗状況</a:t>
                      </a:r>
                      <a:endParaRPr lang="ja-JP" altLang="en-US" sz="1200" b="1" i="0" u="none" strike="noStrike" dirty="0">
                        <a:solidFill>
                          <a:srgbClr val="FFFFFF"/>
                        </a:solidFill>
                        <a:effectLst/>
                        <a:latin typeface="Meiryo UI" panose="020B0604030504040204" pitchFamily="50" charset="-128"/>
                        <a:ea typeface="Meiryo UI" panose="020B0604030504040204" pitchFamily="50" charset="-128"/>
                      </a:endParaRPr>
                    </a:p>
                  </a:txBody>
                  <a:tcPr marL="7313" marR="7313" marT="731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525814410"/>
                  </a:ext>
                </a:extLst>
              </a:tr>
              <a:tr h="132463">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a:t>
                      </a:r>
                    </a:p>
                  </a:txBody>
                  <a:tcPr marL="7313" marR="7313" marT="7313"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7313" marR="7313" marT="7313"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7313" marR="7313" marT="7313"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7313" marR="7313" marT="7313"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972185"/>
                  </a:ext>
                </a:extLst>
              </a:tr>
              <a:tr h="4180018">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副首都ビジョン</a:t>
                      </a:r>
                    </a:p>
                  </a:txBody>
                  <a:tcPr marL="7313" marR="7313" marT="731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●第１回（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2015.12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●第２回（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●第３回（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●第６回（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●第８回（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５）</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１）</a:t>
                      </a:r>
                    </a:p>
                  </a:txBody>
                  <a:tcPr marL="7313" marR="7313" marT="73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☞副首都化に向けた中長期的な取り組み方向の検討</a:t>
                      </a:r>
                    </a:p>
                  </a:txBody>
                  <a:tcPr marL="7313" marR="7313" marT="73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2015.12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副首都推進本部において検討開始</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副首都ビジョン</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とりまとめ</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2018.3</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2019.5</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2019.7</a:t>
                      </a:r>
                      <a:r>
                        <a:rPr lang="ja-JP" altLang="en-US" sz="1000" b="0" i="0" u="none" strike="noStrike" dirty="0" err="1"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2020.3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時点修正）</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参考</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主な顧問意見の反映状況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●堺屋顧問</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・バックアップ機能、情報発信機能の必要性、国際博覧会の誘致</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→副首都・大阪の果たすべき役割に「首都機能のバックアップ（重都）」、</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機能面に「文化創造・情報発信の基盤形成」、</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経済成長面に「国際博覧会の開催」を位置づけ</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●猪瀬顧問</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・「官都・東京」に対する「民都・大阪」、フィランソロピーなど「第二の動脈」の呼び込み、</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国際博覧会の誘致</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→副首都・大阪の果たすべき役割に「民都」、</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経済成長面に「国際博覧会の開催」「民間活動促進の仕組みづくり」を位置づけ</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●佐々木顧問</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・「重都（首都の代替補完機能）」、「分都（主要省庁の分散等）」</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→副首都・大阪の果たすべき役割に「首都機能のバックアップ（重都）」</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「西日本の首都（分都）」、制度面に「国機関移転等の働きかけ」を位置づけ</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●上山顧問</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・西の拠点としての中枢性、首都代替機能</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→副首都・大阪の果たすべき役割に「首都機能のバックアップ（重都）」</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「西日本の首都（分都）」を位置づけ</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●原顧問</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・アジアの主要都市（特に、国際面・文化面）</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→副首都・大阪の果たすべき役割に「アジアの主要都市」、</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機能面に「文化創造・情報発信の基盤形成」を位置づけ</a:t>
                      </a:r>
                    </a:p>
                  </a:txBody>
                  <a:tcPr marL="7313" marR="7313" marT="731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370694"/>
                  </a:ext>
                </a:extLst>
              </a:tr>
            </a:tbl>
          </a:graphicData>
        </a:graphic>
      </p:graphicFrame>
      <p:graphicFrame>
        <p:nvGraphicFramePr>
          <p:cNvPr id="4" name="表 3"/>
          <p:cNvGraphicFramePr>
            <a:graphicFrameLocks noGrp="1"/>
          </p:cNvGraphicFramePr>
          <p:nvPr>
            <p:extLst/>
          </p:nvPr>
        </p:nvGraphicFramePr>
        <p:xfrm>
          <a:off x="107504" y="5518787"/>
          <a:ext cx="8928991" cy="1006557"/>
        </p:xfrm>
        <a:graphic>
          <a:graphicData uri="http://schemas.openxmlformats.org/drawingml/2006/table">
            <a:tbl>
              <a:tblPr/>
              <a:tblGrid>
                <a:gridCol w="1184890">
                  <a:extLst>
                    <a:ext uri="{9D8B030D-6E8A-4147-A177-3AD203B41FA5}">
                      <a16:colId xmlns:a16="http://schemas.microsoft.com/office/drawing/2014/main" val="3903446546"/>
                    </a:ext>
                  </a:extLst>
                </a:gridCol>
                <a:gridCol w="1456464">
                  <a:extLst>
                    <a:ext uri="{9D8B030D-6E8A-4147-A177-3AD203B41FA5}">
                      <a16:colId xmlns:a16="http://schemas.microsoft.com/office/drawing/2014/main" val="2355183038"/>
                    </a:ext>
                  </a:extLst>
                </a:gridCol>
                <a:gridCol w="1801982">
                  <a:extLst>
                    <a:ext uri="{9D8B030D-6E8A-4147-A177-3AD203B41FA5}">
                      <a16:colId xmlns:a16="http://schemas.microsoft.com/office/drawing/2014/main" val="2634916968"/>
                    </a:ext>
                  </a:extLst>
                </a:gridCol>
                <a:gridCol w="4485655">
                  <a:extLst>
                    <a:ext uri="{9D8B030D-6E8A-4147-A177-3AD203B41FA5}">
                      <a16:colId xmlns:a16="http://schemas.microsoft.com/office/drawing/2014/main" val="605474509"/>
                    </a:ext>
                  </a:extLst>
                </a:gridCol>
              </a:tblGrid>
              <a:tr h="283035">
                <a:tc gridSpan="4">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≪機能面≫</a:t>
                      </a:r>
                    </a:p>
                  </a:txBody>
                  <a:tcPr marL="7313" marR="7313" marT="731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21521732"/>
                  </a:ext>
                </a:extLst>
              </a:tr>
              <a:tr h="723522">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消防</a:t>
                      </a:r>
                    </a:p>
                  </a:txBody>
                  <a:tcPr marL="7313" marR="7313" marT="731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●第７回（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●第９回（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7313" marR="7313" marT="731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☞府内１ブロック化を将来像とした段階的な広域化の推進</a:t>
                      </a:r>
                    </a:p>
                  </a:txBody>
                  <a:tcPr marL="7313" marR="7313" marT="731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大阪府・大阪市の検討チームにおいて検討開始</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「大阪府消防広域化推進計画」の再策定</a:t>
                      </a:r>
                    </a:p>
                  </a:txBody>
                  <a:tcPr marL="7313" marR="7313" marT="731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9857"/>
                  </a:ext>
                </a:extLst>
              </a:tr>
            </a:tbl>
          </a:graphicData>
        </a:graphic>
      </p:graphicFrame>
      <p:sp>
        <p:nvSpPr>
          <p:cNvPr id="6" name="正方形/長方形 5"/>
          <p:cNvSpPr/>
          <p:nvPr/>
        </p:nvSpPr>
        <p:spPr>
          <a:xfrm>
            <a:off x="8676456" y="6414868"/>
            <a:ext cx="585253" cy="61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10</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1997577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3139505"/>
              </p:ext>
            </p:extLst>
          </p:nvPr>
        </p:nvGraphicFramePr>
        <p:xfrm>
          <a:off x="107504" y="322192"/>
          <a:ext cx="8928992" cy="6350752"/>
        </p:xfrm>
        <a:graphic>
          <a:graphicData uri="http://schemas.openxmlformats.org/drawingml/2006/table">
            <a:tbl>
              <a:tblPr/>
              <a:tblGrid>
                <a:gridCol w="1251650">
                  <a:extLst>
                    <a:ext uri="{9D8B030D-6E8A-4147-A177-3AD203B41FA5}">
                      <a16:colId xmlns:a16="http://schemas.microsoft.com/office/drawing/2014/main" val="929540620"/>
                    </a:ext>
                  </a:extLst>
                </a:gridCol>
                <a:gridCol w="1442442">
                  <a:extLst>
                    <a:ext uri="{9D8B030D-6E8A-4147-A177-3AD203B41FA5}">
                      <a16:colId xmlns:a16="http://schemas.microsoft.com/office/drawing/2014/main" val="2596067197"/>
                    </a:ext>
                  </a:extLst>
                </a:gridCol>
                <a:gridCol w="1694735">
                  <a:extLst>
                    <a:ext uri="{9D8B030D-6E8A-4147-A177-3AD203B41FA5}">
                      <a16:colId xmlns:a16="http://schemas.microsoft.com/office/drawing/2014/main" val="2132675281"/>
                    </a:ext>
                  </a:extLst>
                </a:gridCol>
                <a:gridCol w="4540165">
                  <a:extLst>
                    <a:ext uri="{9D8B030D-6E8A-4147-A177-3AD203B41FA5}">
                      <a16:colId xmlns:a16="http://schemas.microsoft.com/office/drawing/2014/main" val="2032849834"/>
                    </a:ext>
                  </a:extLst>
                </a:gridCol>
              </a:tblGrid>
              <a:tr h="363406">
                <a:tc>
                  <a:txBody>
                    <a:bodyPr/>
                    <a:lstStyle/>
                    <a:p>
                      <a:pPr algn="ctr" fontAlgn="ctr"/>
                      <a:r>
                        <a:rPr lang="ja-JP" altLang="en-US" sz="1200" b="1" i="0" u="none" strike="noStrike">
                          <a:solidFill>
                            <a:srgbClr val="FFFFFF"/>
                          </a:solidFill>
                          <a:effectLst/>
                          <a:latin typeface="Meiryo UI" panose="020B0604030504040204" pitchFamily="50" charset="-128"/>
                          <a:ea typeface="Meiryo UI" panose="020B0604030504040204" pitchFamily="50" charset="-128"/>
                        </a:rPr>
                        <a:t>検討テーマ</a:t>
                      </a:r>
                    </a:p>
                  </a:txBody>
                  <a:tcPr marL="5687" marR="5687" marT="56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ja-JP" altLang="en-US" sz="1200" b="1" i="0" u="none" strike="noStrike">
                          <a:solidFill>
                            <a:srgbClr val="FFFFFF"/>
                          </a:solidFill>
                          <a:effectLst/>
                          <a:latin typeface="Meiryo UI" panose="020B0604030504040204" pitchFamily="50" charset="-128"/>
                          <a:ea typeface="Meiryo UI" panose="020B0604030504040204" pitchFamily="50" charset="-128"/>
                        </a:rPr>
                        <a:t>回</a:t>
                      </a:r>
                    </a:p>
                  </a:txBody>
                  <a:tcPr marL="5687" marR="5687" marT="56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ja-JP" altLang="en-US" sz="1200" b="1" i="0" u="none" strike="noStrike">
                          <a:solidFill>
                            <a:srgbClr val="FFFFFF"/>
                          </a:solidFill>
                          <a:effectLst/>
                          <a:latin typeface="Meiryo UI" panose="020B0604030504040204" pitchFamily="50" charset="-128"/>
                          <a:ea typeface="Meiryo UI" panose="020B0604030504040204" pitchFamily="50" charset="-128"/>
                        </a:rPr>
                        <a:t>方針</a:t>
                      </a:r>
                    </a:p>
                  </a:txBody>
                  <a:tcPr marL="5687" marR="5687" marT="56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ja-JP" altLang="en-US" sz="1200" b="1" i="0" u="none" strike="noStrike" dirty="0">
                          <a:solidFill>
                            <a:srgbClr val="FFFFFF"/>
                          </a:solidFill>
                          <a:effectLst/>
                          <a:latin typeface="Meiryo UI" panose="020B0604030504040204" pitchFamily="50" charset="-128"/>
                          <a:ea typeface="Meiryo UI" panose="020B0604030504040204" pitchFamily="50" charset="-128"/>
                        </a:rPr>
                        <a:t>進捗状況</a:t>
                      </a:r>
                    </a:p>
                  </a:txBody>
                  <a:tcPr marL="5687" marR="5687" marT="56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032479383"/>
                  </a:ext>
                </a:extLst>
              </a:tr>
              <a:tr h="151114">
                <a:tc>
                  <a:txBody>
                    <a:bodyPr/>
                    <a:lstStyle/>
                    <a:p>
                      <a:pPr algn="ctr"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5687" marR="5687" marT="568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5687" marR="5687" marT="568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5687" marR="5687" marT="568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　</a:t>
                      </a:r>
                    </a:p>
                  </a:txBody>
                  <a:tcPr marL="5687" marR="5687" marT="5687"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918125"/>
                  </a:ext>
                </a:extLst>
              </a:tr>
              <a:tr h="1008112">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水道</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2017.8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８）</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☞生活インフラに応じた規模の最適化や経営形態の見直し</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2017.8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大阪府・大阪市の検討チームにおいて検討開始</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2018.8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府内全水道事業体の参画する府域一水道に向けた水道のあり方協議会の設置</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大阪市と守口市が「庭窪浄水場施設共同化に関する基本協定」を締結</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2020.3</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「府域一水道に向けた水道のあり方に関する検討報告書」の公表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2020.10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「大阪市水道</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PFI</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管路更新事業等」の事業者公募開始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986693"/>
                  </a:ext>
                </a:extLst>
              </a:tr>
              <a:tr h="518969">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下水道</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☞生活インフラに応じた規模の最適化や経営形態の見直し</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１　大阪府・大阪市の検討チームにおいて、下水道事業における</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PPP/PFI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方式（コンセッション含む）導入の可能性について、検討開始</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226129"/>
                  </a:ext>
                </a:extLst>
              </a:tr>
              <a:tr h="708751">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港湾管理の一元化</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８）</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☞大阪府・大阪市の港湾管理の一元化</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2017.8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大阪港湾連携会議（大阪府・大阪市）の設置</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大阪府・大阪市による「大阪港湾局」の共同設置の関連議案が府市の両議会において可決</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2020.10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大阪港湾局の業務開始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785560"/>
                  </a:ext>
                </a:extLst>
              </a:tr>
              <a:tr h="459641">
                <a:tc>
                  <a:txBody>
                    <a:bodyPr/>
                    <a:lstStyle/>
                    <a:p>
                      <a:pPr algn="l" fontAlgn="ctr"/>
                      <a:r>
                        <a:rPr lang="zh-TW" altLang="en-US" sz="1200" b="1" i="0" u="none" strike="noStrike" dirty="0">
                          <a:solidFill>
                            <a:srgbClr val="000000"/>
                          </a:solidFill>
                          <a:effectLst/>
                          <a:latin typeface="Meiryo UI" panose="020B0604030504040204" pitchFamily="50" charset="-128"/>
                          <a:ea typeface="Meiryo UI" panose="020B0604030504040204" pitchFamily="50" charset="-128"/>
                        </a:rPr>
                        <a:t>地方衛生研究所</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●第３回（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●第５回（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☞府立公衆衛生研究所と市立環境科学研究所の統合</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2016.4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大阪府・大阪市・両研究所のタスクフォースにおいて検討開始</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2017.4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大阪健康安全基盤研究所の創設</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835804"/>
                  </a:ext>
                </a:extLst>
              </a:tr>
              <a:tr h="605193">
                <a:tc>
                  <a:txBody>
                    <a:bodyPr/>
                    <a:lstStyle/>
                    <a:p>
                      <a:pPr algn="l" fontAlgn="ctr"/>
                      <a:r>
                        <a:rPr lang="zh-TW" altLang="en-US" sz="1200" b="1" i="0" u="none" strike="noStrike" dirty="0">
                          <a:solidFill>
                            <a:srgbClr val="000000"/>
                          </a:solidFill>
                          <a:effectLst/>
                          <a:latin typeface="Meiryo UI" panose="020B0604030504040204" pitchFamily="50" charset="-128"/>
                          <a:ea typeface="Meiryo UI" panose="020B0604030504040204" pitchFamily="50" charset="-128"/>
                        </a:rPr>
                        <a:t>公設試験研究機関</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●第５回（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☞府立産業技術総合研究所と市立工業研究所の統合</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2016.4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大阪府・大阪市・両研究所のタスクフォースにおいて検討開始</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2017.4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大阪産業技術研究所の創設</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366895"/>
                  </a:ext>
                </a:extLst>
              </a:tr>
              <a:tr h="773727">
                <a:tc>
                  <a:txBody>
                    <a:bodyPr/>
                    <a:lstStyle/>
                    <a:p>
                      <a:pPr algn="l" fontAlgn="ctr"/>
                      <a:r>
                        <a:rPr lang="zh-TW" altLang="en-US" sz="1200" b="1" i="0" u="none" strike="noStrike" dirty="0">
                          <a:solidFill>
                            <a:srgbClr val="000000"/>
                          </a:solidFill>
                          <a:effectLst/>
                          <a:latin typeface="Meiryo UI" panose="020B0604030504040204" pitchFamily="50" charset="-128"/>
                          <a:ea typeface="Meiryo UI" panose="020B0604030504040204" pitchFamily="50" charset="-128"/>
                        </a:rPr>
                        <a:t>中小企業支援機能</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●第７回（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５）</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☞産業支援機能・体制の強化（大阪産業振興機構・大阪市都市型産業振興センターの統合）</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2016.12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大阪府・大阪市・両法人のタスクフォースにおいて検討開始</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大阪産業局の設立</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763229"/>
                  </a:ext>
                </a:extLst>
              </a:tr>
              <a:tr h="1034189">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公立大学</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●第３回（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●第５回（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●第７回（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●第９回（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８）</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☞府立大学と市立大学の統合</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2016.12</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大阪府・大阪市・両大学法人のタスクフォースにおいて検討開始</a:t>
                      </a:r>
                      <a:b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2019.4</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公立大学法人大阪の設立</a:t>
                      </a:r>
                      <a:b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2020.10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法人から文部科学省に新大学設置認可申請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2021.8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新大学設置認可（予定）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2022.4</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新大学の開学予定</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956007"/>
                  </a:ext>
                </a:extLst>
              </a:tr>
              <a:tr h="727650">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観光施策の連携</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８）</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１）</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☞大阪府・大阪市・堺市の一体的な観光集客の推進、大阪観光局を含めた連携の強化などの検討</a:t>
                      </a: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大阪府、大阪市、堺市のタスクフォースにおいて検討開始</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2020.1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３者による一体的な観光施策の推進について報告（堺市の大阪観光局参画、方向性の共有化、先行的連携事業）</a:t>
                      </a:r>
                    </a:p>
                  </a:txBody>
                  <a:tcPr marL="5687" marR="5687" marT="56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039969"/>
                  </a:ext>
                </a:extLst>
              </a:tr>
            </a:tbl>
          </a:graphicData>
        </a:graphic>
      </p:graphicFrame>
      <p:sp>
        <p:nvSpPr>
          <p:cNvPr id="3" name="正方形/長方形 2"/>
          <p:cNvSpPr/>
          <p:nvPr/>
        </p:nvSpPr>
        <p:spPr>
          <a:xfrm>
            <a:off x="8787248" y="-231366"/>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11</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1337456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251324293"/>
              </p:ext>
            </p:extLst>
          </p:nvPr>
        </p:nvGraphicFramePr>
        <p:xfrm>
          <a:off x="107502" y="260402"/>
          <a:ext cx="8928993" cy="6336950"/>
        </p:xfrm>
        <a:graphic>
          <a:graphicData uri="http://schemas.openxmlformats.org/drawingml/2006/table">
            <a:tbl>
              <a:tblPr/>
              <a:tblGrid>
                <a:gridCol w="1184890">
                  <a:extLst>
                    <a:ext uri="{9D8B030D-6E8A-4147-A177-3AD203B41FA5}">
                      <a16:colId xmlns:a16="http://schemas.microsoft.com/office/drawing/2014/main" val="1350473277"/>
                    </a:ext>
                  </a:extLst>
                </a:gridCol>
                <a:gridCol w="1441285">
                  <a:extLst>
                    <a:ext uri="{9D8B030D-6E8A-4147-A177-3AD203B41FA5}">
                      <a16:colId xmlns:a16="http://schemas.microsoft.com/office/drawing/2014/main" val="2060559011"/>
                    </a:ext>
                  </a:extLst>
                </a:gridCol>
                <a:gridCol w="1817163">
                  <a:extLst>
                    <a:ext uri="{9D8B030D-6E8A-4147-A177-3AD203B41FA5}">
                      <a16:colId xmlns:a16="http://schemas.microsoft.com/office/drawing/2014/main" val="3452978654"/>
                    </a:ext>
                  </a:extLst>
                </a:gridCol>
                <a:gridCol w="4485655">
                  <a:extLst>
                    <a:ext uri="{9D8B030D-6E8A-4147-A177-3AD203B41FA5}">
                      <a16:colId xmlns:a16="http://schemas.microsoft.com/office/drawing/2014/main" val="393209511"/>
                    </a:ext>
                  </a:extLst>
                </a:gridCol>
              </a:tblGrid>
              <a:tr h="366574">
                <a:tc>
                  <a:txBody>
                    <a:bodyPr/>
                    <a:lstStyle/>
                    <a:p>
                      <a:pPr algn="ctr" fontAlgn="ctr"/>
                      <a:r>
                        <a:rPr lang="ja-JP" altLang="en-US" sz="1200" b="1" i="0" u="none" strike="noStrike">
                          <a:solidFill>
                            <a:srgbClr val="FFFFFF"/>
                          </a:solidFill>
                          <a:effectLst/>
                          <a:latin typeface="Meiryo UI" panose="020B0604030504040204" pitchFamily="50" charset="-128"/>
                          <a:ea typeface="Meiryo UI" panose="020B0604030504040204" pitchFamily="50" charset="-128"/>
                        </a:rPr>
                        <a:t>検討テーマ</a:t>
                      </a:r>
                    </a:p>
                  </a:txBody>
                  <a:tcPr marL="5922" marR="5922" marT="592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ja-JP" altLang="en-US" sz="1200" b="1" i="0" u="none" strike="noStrike">
                          <a:solidFill>
                            <a:srgbClr val="FFFFFF"/>
                          </a:solidFill>
                          <a:effectLst/>
                          <a:latin typeface="Meiryo UI" panose="020B0604030504040204" pitchFamily="50" charset="-128"/>
                          <a:ea typeface="Meiryo UI" panose="020B0604030504040204" pitchFamily="50" charset="-128"/>
                        </a:rPr>
                        <a:t>回</a:t>
                      </a:r>
                    </a:p>
                  </a:txBody>
                  <a:tcPr marL="5922" marR="5922" marT="592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ja-JP" altLang="en-US" sz="1200" b="1" i="0" u="none" strike="noStrike">
                          <a:solidFill>
                            <a:srgbClr val="FFFFFF"/>
                          </a:solidFill>
                          <a:effectLst/>
                          <a:latin typeface="Meiryo UI" panose="020B0604030504040204" pitchFamily="50" charset="-128"/>
                          <a:ea typeface="Meiryo UI" panose="020B0604030504040204" pitchFamily="50" charset="-128"/>
                        </a:rPr>
                        <a:t>方針</a:t>
                      </a:r>
                    </a:p>
                  </a:txBody>
                  <a:tcPr marL="5922" marR="5922" marT="592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ja-JP" altLang="en-US" sz="1200" b="1" i="0" u="none" strike="noStrike" dirty="0">
                          <a:solidFill>
                            <a:srgbClr val="FFFFFF"/>
                          </a:solidFill>
                          <a:effectLst/>
                          <a:latin typeface="Meiryo UI" panose="020B0604030504040204" pitchFamily="50" charset="-128"/>
                          <a:ea typeface="Meiryo UI" panose="020B0604030504040204" pitchFamily="50" charset="-128"/>
                        </a:rPr>
                        <a:t>進捗状況</a:t>
                      </a:r>
                    </a:p>
                  </a:txBody>
                  <a:tcPr marL="5922" marR="5922" marT="592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838307777"/>
                  </a:ext>
                </a:extLst>
              </a:tr>
              <a:tr h="146530">
                <a:tc>
                  <a:txBody>
                    <a:bodyPr/>
                    <a:lstStyle/>
                    <a:p>
                      <a:pPr algn="ctr"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5922" marR="5922" marT="5922"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　</a:t>
                      </a:r>
                    </a:p>
                  </a:txBody>
                  <a:tcPr marL="5922" marR="5922" marT="5922"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　</a:t>
                      </a:r>
                    </a:p>
                  </a:txBody>
                  <a:tcPr marL="5922" marR="5922" marT="5922"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　</a:t>
                      </a:r>
                    </a:p>
                  </a:txBody>
                  <a:tcPr marL="5922" marR="5922" marT="5922"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173493"/>
                  </a:ext>
                </a:extLst>
              </a:tr>
              <a:tr h="484664">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改革評価</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☞大阪府・大阪市の改革の成果のとりまとめ</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2018.12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大阪の改革評価とりまとめ</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975968"/>
                  </a:ext>
                </a:extLst>
              </a:tr>
              <a:tr h="802678">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スマートシティ</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５）</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☞大阪モデルのスマートシティの確立に向けて、住民サービスの向上、都市戦略ビジョンなどを検討</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大阪府・大阪市のタスクフォースにおいて検討開始</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「大阪スマートシティ戦略」中間とりまとめの公表</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2020.3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「大阪スマートシティ戦略」</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策定</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2020.4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大阪府スマートシティ戦略部</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設置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847445"/>
                  </a:ext>
                </a:extLst>
              </a:tr>
              <a:tr h="192097">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　</a:t>
                      </a:r>
                    </a:p>
                  </a:txBody>
                  <a:tcPr marL="5922" marR="5922" marT="59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　</a:t>
                      </a:r>
                    </a:p>
                  </a:txBody>
                  <a:tcPr marL="5922" marR="5922" marT="59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922" marR="5922" marT="59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p>
                  </a:txBody>
                  <a:tcPr marL="5922" marR="5922" marT="592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73348150"/>
                  </a:ext>
                </a:extLst>
              </a:tr>
              <a:tr h="266565">
                <a:tc gridSpan="4">
                  <a:txBody>
                    <a:bodyPr/>
                    <a:lstStyle/>
                    <a:p>
                      <a:pPr algn="l"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≪経済成長面≫</a:t>
                      </a:r>
                    </a:p>
                  </a:txBody>
                  <a:tcPr marL="5922" marR="5922" marT="592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99080688"/>
                  </a:ext>
                </a:extLst>
              </a:tr>
              <a:tr h="476586">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Ｇ</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サミット首脳会議の誘致・開催</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2017.11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☞府市共同での誘致・開催</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2018.2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Ｇ</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サミット首脳会議の大阪開催が決定</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2019.6</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Ｇ</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大阪サミット開催</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29796"/>
                  </a:ext>
                </a:extLst>
              </a:tr>
              <a:tr h="864952">
                <a:tc>
                  <a:txBody>
                    <a:bodyPr/>
                    <a:lstStyle/>
                    <a:p>
                      <a:pPr algn="l"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年日本国際博覧会の誘致・開催</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●第８回（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☞府市共同での誘致・開催準備</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2018.11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年日本国際博覧会の誘致決定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2019. 1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年日本国際博覧会協会の設立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2020.12 </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BIE</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（博覧会国際事務局）総会において登録申請書が承認</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2020.12</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政府「基本方針」が閣議決定</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2020.12</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博覧会協会「基本計画」策定</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462485"/>
                  </a:ext>
                </a:extLst>
              </a:tr>
              <a:tr h="508897">
                <a:tc>
                  <a:txBody>
                    <a:bodyPr/>
                    <a:lstStyle/>
                    <a:p>
                      <a:pPr algn="l" fontAlgn="ctr"/>
                      <a:r>
                        <a:rPr lang="en-US" sz="1200" b="1" i="0" u="none" strike="noStrike" dirty="0">
                          <a:solidFill>
                            <a:srgbClr val="000000"/>
                          </a:solidFill>
                          <a:effectLst/>
                          <a:latin typeface="Meiryo UI" panose="020B0604030504040204" pitchFamily="50" charset="-128"/>
                          <a:ea typeface="Meiryo UI" panose="020B0604030504040204" pitchFamily="50" charset="-128"/>
                        </a:rPr>
                        <a:t>ＩＲ</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誘致</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●第７回（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●第８回（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☞府市共同での誘致</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2017.2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ＩＲ推進会議（大阪府・大阪市）の設置</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「大阪ＩＲ基本構想」策定。事業者公募（</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RFP</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）開始</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855071"/>
                  </a:ext>
                </a:extLst>
              </a:tr>
              <a:tr h="646219">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新大阪駅周辺地域のまちづくり</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☞新大阪駅周辺地域のまちづくり方針の骨格（役割、導入機能、対応課題）を検討</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新大阪駅周辺地域都市再生緊急整備地域検討協議会（国、大阪府、大阪市、経済団体、民間事業者など）の設置</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231493"/>
                  </a:ext>
                </a:extLst>
              </a:tr>
              <a:tr h="484664">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大阪広域ベイエリアのまちづくり</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８）</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☞大阪広域ベイエリアの将来像や整備の方向性等について検討</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2019.10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大阪広域ベイエリアまちづくり推進本部会議（大阪府・大阪市・堺市）の設置</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743849"/>
                  </a:ext>
                </a:extLst>
              </a:tr>
              <a:tr h="114568">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　</a:t>
                      </a:r>
                    </a:p>
                  </a:txBody>
                  <a:tcPr marL="5922" marR="5922" marT="59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　</a:t>
                      </a:r>
                    </a:p>
                  </a:txBody>
                  <a:tcPr marL="5922" marR="5922" marT="59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922" marR="5922" marT="59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p>
                  </a:txBody>
                  <a:tcPr marL="5922" marR="5922" marT="592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28863947"/>
                  </a:ext>
                </a:extLst>
              </a:tr>
              <a:tr h="266565">
                <a:tc gridSpan="4">
                  <a:txBody>
                    <a:bodyPr/>
                    <a:lstStyle/>
                    <a:p>
                      <a:pPr algn="l"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≪制度面≫</a:t>
                      </a:r>
                    </a:p>
                  </a:txBody>
                  <a:tcPr marL="5922" marR="5922" marT="592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18528038"/>
                  </a:ext>
                </a:extLst>
              </a:tr>
              <a:tr h="715391">
                <a:tc>
                  <a:txBody>
                    <a:bodyPr/>
                    <a:lstStyle/>
                    <a:p>
                      <a:pPr algn="l"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大阪における新たな大都市制度</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●第４回（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●第８回（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☞新たな大都市制度の再検討</a:t>
                      </a:r>
                    </a:p>
                  </a:txBody>
                  <a:tcPr marL="5922" marR="5922" marT="592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2017.6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大都市制度（特別区設置）協議会の設置</a:t>
                      </a:r>
                    </a:p>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2020.7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大都市制度（特別区設置）協議会において「特別区設置協定書」作成</a:t>
                      </a:r>
                    </a:p>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2020.11.1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特別区設置に関する住民投票実施、反対多数により大阪市は存続</a:t>
                      </a:r>
                    </a:p>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2020.12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大都市制度（特別区設置）協議会の廃止</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5922" marR="5922" marT="592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076317"/>
                  </a:ext>
                </a:extLst>
              </a:tr>
            </a:tbl>
          </a:graphicData>
        </a:graphic>
      </p:graphicFrame>
      <p:sp>
        <p:nvSpPr>
          <p:cNvPr id="4" name="正方形/長方形 3"/>
          <p:cNvSpPr/>
          <p:nvPr/>
        </p:nvSpPr>
        <p:spPr>
          <a:xfrm>
            <a:off x="8676456" y="6414868"/>
            <a:ext cx="585253" cy="61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12</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3956103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04668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86330" y="5500734"/>
            <a:ext cx="6764714" cy="1015663"/>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６</a:t>
            </a:r>
            <a:r>
              <a:rPr lang="ja-JP" altLang="en-US" sz="2000" b="1" dirty="0">
                <a:solidFill>
                  <a:srgbClr val="002060"/>
                </a:solidFill>
                <a:latin typeface="+mj-ea"/>
                <a:ea typeface="+mj-ea"/>
                <a:cs typeface="Meiryo UI" panose="020B0604030504040204" pitchFamily="50" charset="-128"/>
              </a:rPr>
              <a:t>　これまでの副首都推進本部会議に</a:t>
            </a:r>
            <a:r>
              <a:rPr lang="ja-JP" altLang="en-US" sz="2000" b="1" dirty="0" smtClean="0">
                <a:solidFill>
                  <a:srgbClr val="002060"/>
                </a:solidFill>
                <a:latin typeface="+mj-ea"/>
                <a:ea typeface="+mj-ea"/>
                <a:cs typeface="Meiryo UI" panose="020B0604030504040204" pitchFamily="50" charset="-128"/>
              </a:rPr>
              <a:t>おける検討</a:t>
            </a:r>
            <a:r>
              <a:rPr lang="ja-JP" altLang="en-US" sz="2000" b="1" dirty="0">
                <a:solidFill>
                  <a:srgbClr val="002060"/>
                </a:solidFill>
                <a:latin typeface="+mj-ea"/>
                <a:ea typeface="+mj-ea"/>
                <a:cs typeface="Meiryo UI" panose="020B0604030504040204" pitchFamily="50" charset="-128"/>
              </a:rPr>
              <a:t>テーマ</a:t>
            </a:r>
            <a:r>
              <a:rPr lang="ja-JP" altLang="en-US" sz="2000" b="1" dirty="0" smtClean="0">
                <a:solidFill>
                  <a:srgbClr val="002060"/>
                </a:solidFill>
                <a:latin typeface="+mj-ea"/>
                <a:ea typeface="+mj-ea"/>
                <a:cs typeface="Meiryo UI" panose="020B0604030504040204" pitchFamily="50" charset="-128"/>
              </a:rPr>
              <a:t>と</a:t>
            </a:r>
            <a:endParaRPr lang="en-US" altLang="ja-JP" sz="2000" b="1" dirty="0" smtClean="0">
              <a:solidFill>
                <a:srgbClr val="002060"/>
              </a:solidFill>
              <a:latin typeface="+mj-ea"/>
              <a:ea typeface="+mj-ea"/>
              <a:cs typeface="Meiryo UI" panose="020B0604030504040204" pitchFamily="50" charset="-128"/>
            </a:endParaRPr>
          </a:p>
          <a:p>
            <a:r>
              <a:rPr lang="ja-JP" altLang="en-US" sz="2000" b="1" dirty="0">
                <a:solidFill>
                  <a:srgbClr val="002060"/>
                </a:solidFill>
                <a:latin typeface="+mj-ea"/>
                <a:ea typeface="+mj-ea"/>
                <a:cs typeface="Meiryo UI" panose="020B0604030504040204" pitchFamily="50" charset="-128"/>
              </a:rPr>
              <a:t>　</a:t>
            </a:r>
            <a:r>
              <a:rPr lang="ja-JP" altLang="en-US" sz="2000" b="1" dirty="0" smtClean="0">
                <a:solidFill>
                  <a:srgbClr val="002060"/>
                </a:solidFill>
                <a:latin typeface="+mj-ea"/>
                <a:ea typeface="+mj-ea"/>
                <a:cs typeface="Meiryo UI" panose="020B0604030504040204" pitchFamily="50" charset="-128"/>
              </a:rPr>
              <a:t>　その</a:t>
            </a:r>
            <a:r>
              <a:rPr lang="ja-JP" altLang="en-US" sz="2000" b="1" dirty="0">
                <a:solidFill>
                  <a:srgbClr val="002060"/>
                </a:solidFill>
                <a:latin typeface="+mj-ea"/>
                <a:ea typeface="+mj-ea"/>
                <a:cs typeface="Meiryo UI" panose="020B0604030504040204" pitchFamily="50" charset="-128"/>
              </a:rPr>
              <a:t>進捗状況について</a:t>
            </a:r>
          </a:p>
          <a:p>
            <a:r>
              <a:rPr lang="ja-JP" altLang="en-US" sz="2000" b="1" dirty="0" smtClean="0">
                <a:solidFill>
                  <a:srgbClr val="002060"/>
                </a:solidFill>
                <a:latin typeface="+mj-ea"/>
                <a:ea typeface="+mj-ea"/>
                <a:cs typeface="Meiryo UI" panose="020B0604030504040204" pitchFamily="50" charset="-128"/>
              </a:rPr>
              <a:t>　　</a:t>
            </a:r>
            <a:endParaRPr lang="ja-JP" altLang="en-US" sz="2000" b="1" dirty="0">
              <a:solidFill>
                <a:srgbClr val="002060"/>
              </a:solidFill>
              <a:latin typeface="+mj-ea"/>
              <a:ea typeface="+mj-ea"/>
              <a:cs typeface="Meiryo UI" panose="020B0604030504040204" pitchFamily="50" charset="-128"/>
            </a:endParaRPr>
          </a:p>
        </p:txBody>
      </p:sp>
      <p:sp>
        <p:nvSpPr>
          <p:cNvPr id="8" name="テキスト ボックス 7"/>
          <p:cNvSpPr txBox="1"/>
          <p:nvPr/>
        </p:nvSpPr>
        <p:spPr>
          <a:xfrm>
            <a:off x="467544" y="4000529"/>
            <a:ext cx="3113353" cy="400110"/>
          </a:xfrm>
          <a:prstGeom prst="rect">
            <a:avLst/>
          </a:prstGeom>
          <a:noFill/>
        </p:spPr>
        <p:txBody>
          <a:bodyPr wrap="none" rtlCol="0">
            <a:spAutoFit/>
          </a:bodyPr>
          <a:lstStyle/>
          <a:p>
            <a:r>
              <a:rPr lang="ja-JP" altLang="en-US" sz="2000" b="1" dirty="0">
                <a:solidFill>
                  <a:srgbClr val="002060"/>
                </a:solidFill>
                <a:latin typeface="+mj-ea"/>
                <a:ea typeface="+mj-ea"/>
                <a:cs typeface="Meiryo UI" panose="020B0604030504040204" pitchFamily="50" charset="-128"/>
              </a:rPr>
              <a:t>４</a:t>
            </a:r>
            <a:r>
              <a:rPr lang="ja-JP" altLang="en-US" sz="2000" b="1" dirty="0" smtClean="0">
                <a:solidFill>
                  <a:srgbClr val="002060"/>
                </a:solidFill>
                <a:latin typeface="+mj-ea"/>
                <a:ea typeface="+mj-ea"/>
                <a:cs typeface="Meiryo UI" panose="020B0604030504040204" pitchFamily="50" charset="-128"/>
              </a:rPr>
              <a:t>　現在の府市一体の大阪</a:t>
            </a:r>
            <a:endParaRPr lang="ja-JP" altLang="en-US" sz="2000" b="1" dirty="0">
              <a:solidFill>
                <a:srgbClr val="002060"/>
              </a:solidFill>
              <a:latin typeface="+mj-ea"/>
              <a:ea typeface="+mj-ea"/>
              <a:cs typeface="Meiryo UI" panose="020B0604030504040204" pitchFamily="50" charset="-128"/>
            </a:endParaRPr>
          </a:p>
        </p:txBody>
      </p:sp>
      <p:sp>
        <p:nvSpPr>
          <p:cNvPr id="14" name="テキスト ボックス 13"/>
          <p:cNvSpPr txBox="1"/>
          <p:nvPr/>
        </p:nvSpPr>
        <p:spPr>
          <a:xfrm>
            <a:off x="3828295" y="764704"/>
            <a:ext cx="1282723" cy="584775"/>
          </a:xfrm>
          <a:prstGeom prst="rect">
            <a:avLst/>
          </a:prstGeom>
          <a:noFill/>
        </p:spPr>
        <p:txBody>
          <a:bodyPr wrap="none" rtlCol="0">
            <a:spAutoFit/>
          </a:bodyPr>
          <a:lstStyle/>
          <a:p>
            <a:pPr algn="ctr"/>
            <a:r>
              <a:rPr lang="ja-JP" altLang="en-US" sz="3200" b="1" dirty="0" smtClean="0">
                <a:solidFill>
                  <a:srgbClr val="002060"/>
                </a:solidFill>
                <a:latin typeface="+mj-ea"/>
                <a:ea typeface="+mj-ea"/>
                <a:cs typeface="Meiryo UI" panose="020B0604030504040204" pitchFamily="50" charset="-128"/>
              </a:rPr>
              <a:t>目　次</a:t>
            </a:r>
            <a:endParaRPr lang="ja-JP" altLang="en-US" sz="3200" b="1" dirty="0">
              <a:solidFill>
                <a:srgbClr val="002060"/>
              </a:solidFill>
              <a:latin typeface="+mj-ea"/>
              <a:ea typeface="+mj-ea"/>
              <a:cs typeface="Meiryo UI" panose="020B0604030504040204" pitchFamily="50" charset="-128"/>
            </a:endParaRPr>
          </a:p>
        </p:txBody>
      </p:sp>
      <p:sp>
        <p:nvSpPr>
          <p:cNvPr id="15" name="テキスト ボックス 14"/>
          <p:cNvSpPr txBox="1"/>
          <p:nvPr/>
        </p:nvSpPr>
        <p:spPr>
          <a:xfrm>
            <a:off x="3793690" y="4000529"/>
            <a:ext cx="4369155"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a:t>
            </a:r>
            <a:endParaRPr lang="ja-JP" altLang="en-US" sz="2000" b="1" dirty="0">
              <a:solidFill>
                <a:srgbClr val="002060"/>
              </a:solidFill>
              <a:latin typeface="+mj-ea"/>
              <a:ea typeface="+mj-ea"/>
              <a:cs typeface="Meiryo UI" panose="020B0604030504040204" pitchFamily="50" charset="-128"/>
            </a:endParaRPr>
          </a:p>
        </p:txBody>
      </p:sp>
      <p:sp>
        <p:nvSpPr>
          <p:cNvPr id="16" name="テキスト ボックス 15"/>
          <p:cNvSpPr txBox="1"/>
          <p:nvPr/>
        </p:nvSpPr>
        <p:spPr>
          <a:xfrm>
            <a:off x="7770619" y="4004040"/>
            <a:ext cx="1086443"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　５頁</a:t>
            </a:r>
            <a:endParaRPr lang="en-US" altLang="ja-JP" sz="2000" b="1" dirty="0" smtClean="0">
              <a:solidFill>
                <a:srgbClr val="002060"/>
              </a:solidFill>
              <a:latin typeface="+mj-ea"/>
              <a:ea typeface="+mj-ea"/>
              <a:cs typeface="Meiryo UI" panose="020B0604030504040204" pitchFamily="50" charset="-128"/>
            </a:endParaRPr>
          </a:p>
        </p:txBody>
      </p:sp>
      <p:sp>
        <p:nvSpPr>
          <p:cNvPr id="18" name="テキスト ボックス 17"/>
          <p:cNvSpPr txBox="1"/>
          <p:nvPr/>
        </p:nvSpPr>
        <p:spPr>
          <a:xfrm>
            <a:off x="7836599" y="5531087"/>
            <a:ext cx="1086443"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１</a:t>
            </a:r>
            <a:r>
              <a:rPr lang="en-US" altLang="ja-JP" sz="2000" b="1" dirty="0" smtClean="0">
                <a:solidFill>
                  <a:srgbClr val="002060"/>
                </a:solidFill>
                <a:latin typeface="+mj-ea"/>
                <a:ea typeface="+mj-ea"/>
                <a:cs typeface="Meiryo UI" panose="020B0604030504040204" pitchFamily="50" charset="-128"/>
              </a:rPr>
              <a:t>0</a:t>
            </a:r>
            <a:r>
              <a:rPr lang="ja-JP" altLang="en-US" sz="2000" b="1" dirty="0" smtClean="0">
                <a:solidFill>
                  <a:srgbClr val="002060"/>
                </a:solidFill>
                <a:latin typeface="+mj-ea"/>
                <a:ea typeface="+mj-ea"/>
                <a:cs typeface="Meiryo UI" panose="020B0604030504040204" pitchFamily="50" charset="-128"/>
              </a:rPr>
              <a:t>頁</a:t>
            </a:r>
            <a:endParaRPr lang="ja-JP" altLang="en-US" sz="2000" b="1" dirty="0">
              <a:solidFill>
                <a:srgbClr val="002060"/>
              </a:solidFill>
              <a:latin typeface="+mj-ea"/>
              <a:ea typeface="+mj-ea"/>
              <a:cs typeface="Meiryo UI" panose="020B0604030504040204" pitchFamily="50" charset="-128"/>
            </a:endParaRPr>
          </a:p>
        </p:txBody>
      </p:sp>
      <p:sp>
        <p:nvSpPr>
          <p:cNvPr id="19" name="テキスト ボックス 18"/>
          <p:cNvSpPr txBox="1"/>
          <p:nvPr/>
        </p:nvSpPr>
        <p:spPr>
          <a:xfrm>
            <a:off x="471085" y="2535453"/>
            <a:ext cx="5020926" cy="400110"/>
          </a:xfrm>
          <a:prstGeom prst="rect">
            <a:avLst/>
          </a:prstGeom>
          <a:noFill/>
        </p:spPr>
        <p:txBody>
          <a:bodyPr wrap="none" rtlCol="0">
            <a:spAutoFit/>
          </a:bodyPr>
          <a:lstStyle/>
          <a:p>
            <a:r>
              <a:rPr lang="ja-JP" altLang="en-US" sz="2000" b="1" dirty="0">
                <a:solidFill>
                  <a:srgbClr val="002060"/>
                </a:solidFill>
                <a:latin typeface="+mj-ea"/>
                <a:ea typeface="+mj-ea"/>
                <a:cs typeface="Meiryo UI" panose="020B0604030504040204" pitchFamily="50" charset="-128"/>
              </a:rPr>
              <a:t>２　これまでの大阪の成長とまちづくりの</a:t>
            </a:r>
            <a:r>
              <a:rPr lang="ja-JP" altLang="en-US" sz="2000" b="1" dirty="0" smtClean="0">
                <a:solidFill>
                  <a:srgbClr val="002060"/>
                </a:solidFill>
                <a:latin typeface="+mj-ea"/>
                <a:ea typeface="+mj-ea"/>
                <a:cs typeface="Meiryo UI" panose="020B0604030504040204" pitchFamily="50" charset="-128"/>
              </a:rPr>
              <a:t>推移</a:t>
            </a:r>
            <a:endParaRPr lang="ja-JP" altLang="en-US" sz="2000" b="1" dirty="0">
              <a:solidFill>
                <a:srgbClr val="002060"/>
              </a:solidFill>
              <a:latin typeface="+mj-ea"/>
              <a:ea typeface="+mj-ea"/>
              <a:cs typeface="Meiryo UI" panose="020B0604030504040204" pitchFamily="50" charset="-128"/>
            </a:endParaRPr>
          </a:p>
        </p:txBody>
      </p:sp>
      <p:sp>
        <p:nvSpPr>
          <p:cNvPr id="22" name="テキスト ボックス 21"/>
          <p:cNvSpPr txBox="1"/>
          <p:nvPr/>
        </p:nvSpPr>
        <p:spPr>
          <a:xfrm>
            <a:off x="7774160" y="2531942"/>
            <a:ext cx="1086443" cy="400110"/>
          </a:xfrm>
          <a:prstGeom prst="rect">
            <a:avLst/>
          </a:prstGeom>
          <a:noFill/>
        </p:spPr>
        <p:txBody>
          <a:bodyPr wrap="square" rtlCol="0">
            <a:spAutoFit/>
          </a:bodyPr>
          <a:lstStyle/>
          <a:p>
            <a:r>
              <a:rPr lang="ja-JP" altLang="en-US" sz="2000" b="1" dirty="0">
                <a:solidFill>
                  <a:srgbClr val="002060"/>
                </a:solidFill>
                <a:latin typeface="+mj-ea"/>
                <a:ea typeface="+mj-ea"/>
                <a:cs typeface="Meiryo UI" panose="020B0604030504040204" pitchFamily="50" charset="-128"/>
              </a:rPr>
              <a:t>　２</a:t>
            </a:r>
            <a:r>
              <a:rPr lang="ja-JP" altLang="en-US" sz="2000" b="1" dirty="0" smtClean="0">
                <a:solidFill>
                  <a:srgbClr val="002060"/>
                </a:solidFill>
                <a:latin typeface="+mj-ea"/>
                <a:ea typeface="+mj-ea"/>
                <a:cs typeface="Meiryo UI" panose="020B0604030504040204" pitchFamily="50" charset="-128"/>
              </a:rPr>
              <a:t>頁</a:t>
            </a:r>
            <a:endParaRPr lang="ja-JP" altLang="en-US" sz="2000" b="1" dirty="0">
              <a:solidFill>
                <a:srgbClr val="002060"/>
              </a:solidFill>
              <a:latin typeface="+mj-ea"/>
              <a:ea typeface="+mj-ea"/>
              <a:cs typeface="Meiryo UI" panose="020B0604030504040204" pitchFamily="50" charset="-128"/>
            </a:endParaRPr>
          </a:p>
        </p:txBody>
      </p:sp>
      <p:sp>
        <p:nvSpPr>
          <p:cNvPr id="20" name="テキスト ボックス 19"/>
          <p:cNvSpPr txBox="1"/>
          <p:nvPr/>
        </p:nvSpPr>
        <p:spPr>
          <a:xfrm>
            <a:off x="467544" y="1806166"/>
            <a:ext cx="7140408"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１　住民投票の結果を受けて</a:t>
            </a:r>
            <a:endParaRPr lang="ja-JP" altLang="en-US" sz="2000" b="1" dirty="0">
              <a:solidFill>
                <a:srgbClr val="002060"/>
              </a:solidFill>
              <a:latin typeface="+mj-ea"/>
              <a:ea typeface="+mj-ea"/>
              <a:cs typeface="Meiryo UI" panose="020B0604030504040204" pitchFamily="50" charset="-128"/>
            </a:endParaRPr>
          </a:p>
        </p:txBody>
      </p:sp>
      <p:sp>
        <p:nvSpPr>
          <p:cNvPr id="24" name="テキスト ボックス 23"/>
          <p:cNvSpPr txBox="1"/>
          <p:nvPr/>
        </p:nvSpPr>
        <p:spPr>
          <a:xfrm>
            <a:off x="7950053" y="1744323"/>
            <a:ext cx="1086443"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１頁</a:t>
            </a:r>
            <a:endParaRPr lang="ja-JP" altLang="en-US" sz="2000" b="1" dirty="0">
              <a:solidFill>
                <a:srgbClr val="002060"/>
              </a:solidFill>
              <a:latin typeface="+mj-ea"/>
              <a:ea typeface="+mj-ea"/>
              <a:cs typeface="Meiryo UI" panose="020B0604030504040204" pitchFamily="50" charset="-128"/>
            </a:endParaRPr>
          </a:p>
        </p:txBody>
      </p:sp>
      <p:sp>
        <p:nvSpPr>
          <p:cNvPr id="25" name="テキスト ボックス 24"/>
          <p:cNvSpPr txBox="1"/>
          <p:nvPr/>
        </p:nvSpPr>
        <p:spPr>
          <a:xfrm>
            <a:off x="3793690" y="1821420"/>
            <a:ext cx="3925777"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a:t>
            </a:r>
            <a:endParaRPr lang="ja-JP" altLang="en-US" sz="2000" b="1" dirty="0">
              <a:solidFill>
                <a:srgbClr val="002060"/>
              </a:solidFill>
              <a:latin typeface="+mj-ea"/>
              <a:ea typeface="+mj-ea"/>
              <a:cs typeface="Meiryo UI" panose="020B0604030504040204" pitchFamily="50" charset="-128"/>
            </a:endParaRPr>
          </a:p>
        </p:txBody>
      </p:sp>
      <p:sp>
        <p:nvSpPr>
          <p:cNvPr id="26" name="テキスト ボックス 25"/>
          <p:cNvSpPr txBox="1"/>
          <p:nvPr/>
        </p:nvSpPr>
        <p:spPr>
          <a:xfrm>
            <a:off x="6725918" y="5517232"/>
            <a:ext cx="1224135"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a:t>
            </a:r>
            <a:endParaRPr lang="ja-JP" altLang="en-US" sz="2000" b="1" dirty="0">
              <a:solidFill>
                <a:srgbClr val="002060"/>
              </a:solidFill>
              <a:latin typeface="+mj-ea"/>
              <a:ea typeface="+mj-ea"/>
              <a:cs typeface="Meiryo UI" panose="020B0604030504040204" pitchFamily="50" charset="-128"/>
            </a:endParaRPr>
          </a:p>
        </p:txBody>
      </p:sp>
      <p:sp>
        <p:nvSpPr>
          <p:cNvPr id="27" name="テキスト ボックス 26"/>
          <p:cNvSpPr txBox="1"/>
          <p:nvPr/>
        </p:nvSpPr>
        <p:spPr>
          <a:xfrm>
            <a:off x="5364088" y="2542316"/>
            <a:ext cx="2520280"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a:t>
            </a:r>
            <a:endParaRPr lang="ja-JP" altLang="en-US" sz="2000" b="1" dirty="0">
              <a:solidFill>
                <a:srgbClr val="002060"/>
              </a:solidFill>
              <a:latin typeface="+mj-ea"/>
              <a:ea typeface="+mj-ea"/>
              <a:cs typeface="Meiryo UI" panose="020B0604030504040204" pitchFamily="50" charset="-128"/>
            </a:endParaRPr>
          </a:p>
        </p:txBody>
      </p:sp>
      <p:sp>
        <p:nvSpPr>
          <p:cNvPr id="29" name="テキスト ボックス 28"/>
          <p:cNvSpPr txBox="1"/>
          <p:nvPr/>
        </p:nvSpPr>
        <p:spPr>
          <a:xfrm>
            <a:off x="467544" y="3252022"/>
            <a:ext cx="3113353" cy="400110"/>
          </a:xfrm>
          <a:prstGeom prst="rect">
            <a:avLst/>
          </a:prstGeom>
          <a:noFill/>
        </p:spPr>
        <p:txBody>
          <a:bodyPr wrap="none" rtlCol="0">
            <a:spAutoFit/>
          </a:bodyPr>
          <a:lstStyle/>
          <a:p>
            <a:r>
              <a:rPr lang="ja-JP" altLang="en-US" sz="2000" b="1" dirty="0">
                <a:solidFill>
                  <a:srgbClr val="002060"/>
                </a:solidFill>
                <a:latin typeface="+mj-ea"/>
                <a:ea typeface="+mj-ea"/>
                <a:cs typeface="Meiryo UI" panose="020B0604030504040204" pitchFamily="50" charset="-128"/>
              </a:rPr>
              <a:t>３</a:t>
            </a:r>
            <a:r>
              <a:rPr lang="ja-JP" altLang="en-US" sz="2000" b="1" dirty="0" smtClean="0">
                <a:solidFill>
                  <a:srgbClr val="002060"/>
                </a:solidFill>
                <a:latin typeface="+mj-ea"/>
                <a:ea typeface="+mj-ea"/>
                <a:cs typeface="Meiryo UI" panose="020B0604030504040204" pitchFamily="50" charset="-128"/>
              </a:rPr>
              <a:t>　</a:t>
            </a:r>
            <a:r>
              <a:rPr lang="ja-JP" altLang="en-US" sz="2000" b="1" dirty="0">
                <a:solidFill>
                  <a:srgbClr val="002060"/>
                </a:solidFill>
                <a:latin typeface="+mj-ea"/>
                <a:ea typeface="+mj-ea"/>
                <a:cs typeface="Meiryo UI" panose="020B0604030504040204" pitchFamily="50" charset="-128"/>
              </a:rPr>
              <a:t>過去の二重行政の大阪</a:t>
            </a:r>
          </a:p>
        </p:txBody>
      </p:sp>
      <p:sp>
        <p:nvSpPr>
          <p:cNvPr id="30" name="テキスト ボックス 29"/>
          <p:cNvSpPr txBox="1"/>
          <p:nvPr/>
        </p:nvSpPr>
        <p:spPr>
          <a:xfrm>
            <a:off x="3793690" y="3252022"/>
            <a:ext cx="3981406"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a:t>
            </a:r>
            <a:endParaRPr lang="ja-JP" altLang="en-US" sz="2000" b="1" dirty="0">
              <a:solidFill>
                <a:srgbClr val="002060"/>
              </a:solidFill>
              <a:latin typeface="+mj-ea"/>
              <a:ea typeface="+mj-ea"/>
              <a:cs typeface="Meiryo UI" panose="020B0604030504040204" pitchFamily="50" charset="-128"/>
            </a:endParaRPr>
          </a:p>
        </p:txBody>
      </p:sp>
      <p:sp>
        <p:nvSpPr>
          <p:cNvPr id="31" name="テキスト ボックス 30"/>
          <p:cNvSpPr txBox="1"/>
          <p:nvPr/>
        </p:nvSpPr>
        <p:spPr>
          <a:xfrm>
            <a:off x="7950053" y="3252022"/>
            <a:ext cx="1086443" cy="400110"/>
          </a:xfrm>
          <a:prstGeom prst="rect">
            <a:avLst/>
          </a:prstGeom>
          <a:noFill/>
        </p:spPr>
        <p:txBody>
          <a:bodyPr wrap="square" rtlCol="0">
            <a:spAutoFit/>
          </a:bodyPr>
          <a:lstStyle/>
          <a:p>
            <a:r>
              <a:rPr lang="ja-JP" altLang="en-US" sz="2000" b="1" dirty="0">
                <a:solidFill>
                  <a:srgbClr val="002060"/>
                </a:solidFill>
                <a:latin typeface="+mj-ea"/>
                <a:ea typeface="+mj-ea"/>
                <a:cs typeface="Meiryo UI" panose="020B0604030504040204" pitchFamily="50" charset="-128"/>
              </a:rPr>
              <a:t>３</a:t>
            </a:r>
            <a:r>
              <a:rPr lang="ja-JP" altLang="en-US" sz="2000" b="1" dirty="0" smtClean="0">
                <a:solidFill>
                  <a:srgbClr val="002060"/>
                </a:solidFill>
                <a:latin typeface="+mj-ea"/>
                <a:ea typeface="+mj-ea"/>
                <a:cs typeface="Meiryo UI" panose="020B0604030504040204" pitchFamily="50" charset="-128"/>
              </a:rPr>
              <a:t>頁</a:t>
            </a:r>
            <a:endParaRPr lang="ja-JP" altLang="en-US" sz="2000" b="1" dirty="0">
              <a:solidFill>
                <a:srgbClr val="002060"/>
              </a:solidFill>
              <a:latin typeface="+mj-ea"/>
              <a:ea typeface="+mj-ea"/>
              <a:cs typeface="Meiryo UI" panose="020B0604030504040204" pitchFamily="50" charset="-128"/>
            </a:endParaRPr>
          </a:p>
        </p:txBody>
      </p:sp>
      <p:sp>
        <p:nvSpPr>
          <p:cNvPr id="21" name="テキスト ボックス 20"/>
          <p:cNvSpPr txBox="1"/>
          <p:nvPr/>
        </p:nvSpPr>
        <p:spPr>
          <a:xfrm>
            <a:off x="485016" y="4735357"/>
            <a:ext cx="1539204" cy="400110"/>
          </a:xfrm>
          <a:prstGeom prst="rect">
            <a:avLst/>
          </a:prstGeom>
          <a:noFill/>
        </p:spPr>
        <p:txBody>
          <a:bodyPr wrap="none" rtlCol="0">
            <a:spAutoFit/>
          </a:bodyPr>
          <a:lstStyle/>
          <a:p>
            <a:r>
              <a:rPr lang="ja-JP" altLang="en-US" sz="2000" b="1" dirty="0">
                <a:solidFill>
                  <a:srgbClr val="002060"/>
                </a:solidFill>
                <a:latin typeface="+mj-ea"/>
                <a:ea typeface="+mj-ea"/>
                <a:cs typeface="Meiryo UI" panose="020B0604030504040204" pitchFamily="50" charset="-128"/>
              </a:rPr>
              <a:t>５</a:t>
            </a:r>
            <a:r>
              <a:rPr lang="ja-JP" altLang="en-US" sz="2000" b="1" dirty="0" smtClean="0">
                <a:solidFill>
                  <a:srgbClr val="002060"/>
                </a:solidFill>
                <a:latin typeface="+mj-ea"/>
                <a:ea typeface="+mj-ea"/>
                <a:cs typeface="Meiryo UI" panose="020B0604030504040204" pitchFamily="50" charset="-128"/>
              </a:rPr>
              <a:t>　</a:t>
            </a:r>
            <a:r>
              <a:rPr lang="ja-JP" altLang="en-US" sz="2000" b="1" dirty="0">
                <a:solidFill>
                  <a:srgbClr val="002060"/>
                </a:solidFill>
                <a:latin typeface="+mj-ea"/>
                <a:ea typeface="+mj-ea"/>
                <a:cs typeface="Meiryo UI" panose="020B0604030504040204" pitchFamily="50" charset="-128"/>
              </a:rPr>
              <a:t>主</a:t>
            </a:r>
            <a:r>
              <a:rPr lang="ja-JP" altLang="en-US" sz="2000" b="1" dirty="0" smtClean="0">
                <a:solidFill>
                  <a:srgbClr val="002060"/>
                </a:solidFill>
                <a:latin typeface="+mj-ea"/>
                <a:ea typeface="+mj-ea"/>
                <a:cs typeface="Meiryo UI" panose="020B0604030504040204" pitchFamily="50" charset="-128"/>
              </a:rPr>
              <a:t>な</a:t>
            </a:r>
            <a:r>
              <a:rPr lang="ja-JP" altLang="en-US" sz="2000" b="1" dirty="0">
                <a:solidFill>
                  <a:srgbClr val="002060"/>
                </a:solidFill>
                <a:latin typeface="+mj-ea"/>
                <a:ea typeface="+mj-ea"/>
                <a:cs typeface="Meiryo UI" panose="020B0604030504040204" pitchFamily="50" charset="-128"/>
              </a:rPr>
              <a:t>事例</a:t>
            </a:r>
          </a:p>
        </p:txBody>
      </p:sp>
      <p:sp>
        <p:nvSpPr>
          <p:cNvPr id="23" name="テキスト ボックス 22"/>
          <p:cNvSpPr txBox="1"/>
          <p:nvPr/>
        </p:nvSpPr>
        <p:spPr>
          <a:xfrm>
            <a:off x="2108098" y="4735357"/>
            <a:ext cx="6226496"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a:t>
            </a:r>
            <a:r>
              <a:rPr lang="ja-JP" altLang="en-US" sz="2000" b="1" dirty="0">
                <a:solidFill>
                  <a:srgbClr val="002060"/>
                </a:solidFill>
                <a:latin typeface="+mj-ea"/>
                <a:cs typeface="Meiryo UI" panose="020B0604030504040204" pitchFamily="50" charset="-128"/>
              </a:rPr>
              <a:t>・</a:t>
            </a:r>
            <a:r>
              <a:rPr lang="ja-JP" altLang="en-US" sz="2000" b="1" dirty="0" smtClean="0">
                <a:solidFill>
                  <a:srgbClr val="002060"/>
                </a:solidFill>
                <a:latin typeface="+mj-ea"/>
                <a:cs typeface="Meiryo UI" panose="020B0604030504040204" pitchFamily="50" charset="-128"/>
              </a:rPr>
              <a:t>・</a:t>
            </a:r>
            <a:r>
              <a:rPr lang="ja-JP" altLang="en-US" sz="2000" b="1" dirty="0">
                <a:solidFill>
                  <a:srgbClr val="002060"/>
                </a:solidFill>
                <a:latin typeface="+mj-ea"/>
                <a:cs typeface="Meiryo UI" panose="020B0604030504040204" pitchFamily="50" charset="-128"/>
              </a:rPr>
              <a:t>・・・・・・・・・・・・</a:t>
            </a:r>
            <a:r>
              <a:rPr lang="ja-JP" altLang="en-US" sz="2000" b="1" dirty="0" smtClean="0">
                <a:solidFill>
                  <a:srgbClr val="002060"/>
                </a:solidFill>
                <a:latin typeface="+mj-ea"/>
                <a:cs typeface="Meiryo UI" panose="020B0604030504040204" pitchFamily="50" charset="-128"/>
              </a:rPr>
              <a:t>・</a:t>
            </a:r>
            <a:r>
              <a:rPr lang="ja-JP" altLang="en-US" sz="2000" b="1" dirty="0">
                <a:solidFill>
                  <a:srgbClr val="002060"/>
                </a:solidFill>
                <a:latin typeface="+mj-ea"/>
                <a:cs typeface="Meiryo UI" panose="020B0604030504040204" pitchFamily="50" charset="-128"/>
              </a:rPr>
              <a:t>・</a:t>
            </a:r>
            <a:r>
              <a:rPr lang="ja-JP" altLang="en-US" sz="2000" b="1" dirty="0" smtClean="0">
                <a:solidFill>
                  <a:srgbClr val="002060"/>
                </a:solidFill>
                <a:latin typeface="+mj-ea"/>
                <a:cs typeface="Meiryo UI" panose="020B0604030504040204" pitchFamily="50" charset="-128"/>
              </a:rPr>
              <a:t>・</a:t>
            </a:r>
            <a:endParaRPr lang="ja-JP" altLang="en-US" sz="2000" b="1" dirty="0">
              <a:solidFill>
                <a:srgbClr val="002060"/>
              </a:solidFill>
              <a:latin typeface="+mj-ea"/>
              <a:ea typeface="+mj-ea"/>
              <a:cs typeface="Meiryo UI" panose="020B0604030504040204" pitchFamily="50" charset="-128"/>
            </a:endParaRPr>
          </a:p>
        </p:txBody>
      </p:sp>
      <p:sp>
        <p:nvSpPr>
          <p:cNvPr id="28" name="テキスト ボックス 27"/>
          <p:cNvSpPr txBox="1"/>
          <p:nvPr/>
        </p:nvSpPr>
        <p:spPr>
          <a:xfrm>
            <a:off x="7770619" y="4724120"/>
            <a:ext cx="1086443" cy="400110"/>
          </a:xfrm>
          <a:prstGeom prst="rect">
            <a:avLst/>
          </a:prstGeom>
          <a:noFill/>
        </p:spPr>
        <p:txBody>
          <a:bodyPr wrap="square" rtlCol="0">
            <a:spAutoFit/>
          </a:bodyPr>
          <a:lstStyle/>
          <a:p>
            <a:r>
              <a:rPr lang="ja-JP" altLang="en-US" sz="2000" b="1" dirty="0" smtClean="0">
                <a:solidFill>
                  <a:srgbClr val="002060"/>
                </a:solidFill>
                <a:latin typeface="+mj-ea"/>
                <a:ea typeface="+mj-ea"/>
                <a:cs typeface="Meiryo UI" panose="020B0604030504040204" pitchFamily="50" charset="-128"/>
              </a:rPr>
              <a:t>　７頁</a:t>
            </a:r>
            <a:endParaRPr lang="ja-JP" altLang="en-US" sz="2000" b="1" dirty="0">
              <a:solidFill>
                <a:srgbClr val="002060"/>
              </a:solidFill>
              <a:latin typeface="+mj-ea"/>
              <a:ea typeface="+mj-ea"/>
              <a:cs typeface="Meiryo UI" panose="020B0604030504040204" pitchFamily="50" charset="-128"/>
            </a:endParaRPr>
          </a:p>
        </p:txBody>
      </p:sp>
    </p:spTree>
    <p:extLst>
      <p:ext uri="{BB962C8B-B14F-4D97-AF65-F5344CB8AC3E}">
        <p14:creationId xmlns:p14="http://schemas.microsoft.com/office/powerpoint/2010/main" val="180143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511" y="903596"/>
            <a:ext cx="5111103" cy="5590299"/>
          </a:xfrm>
          <a:prstGeom prst="rect">
            <a:avLst/>
          </a:prstGeom>
          <a:solidFill>
            <a:srgbClr val="FBF68D"/>
          </a:solidFill>
          <a:ln w="28575">
            <a:solidFill>
              <a:schemeClr val="tx2"/>
            </a:solidFill>
            <a:prstDash val="sysDot"/>
          </a:ln>
        </p:spPr>
        <p:txBody>
          <a:bodyPr wrap="square" lIns="199385" tIns="36000" rIns="199385" bIns="36000" rtlCol="0" anchor="ctr" anchorCtr="0">
            <a:noAutofit/>
          </a:bodyPr>
          <a:lstStyle/>
          <a:p>
            <a:pPr>
              <a:lnSpc>
                <a:spcPts val="2400"/>
              </a:lnSpc>
            </a:pPr>
            <a:r>
              <a:rPr lang="ja-JP" altLang="en-US" sz="1600" dirty="0" smtClean="0">
                <a:solidFill>
                  <a:srgbClr val="002060"/>
                </a:solidFill>
                <a:latin typeface="Meiryo UI" panose="020B0604030504040204" pitchFamily="50" charset="-128"/>
                <a:ea typeface="Meiryo UI" panose="020B0604030504040204" pitchFamily="50" charset="-128"/>
              </a:rPr>
              <a:t>◆　</a:t>
            </a:r>
            <a:r>
              <a:rPr lang="en-US" altLang="ja-JP" sz="1600" dirty="0" smtClean="0">
                <a:solidFill>
                  <a:srgbClr val="002060"/>
                </a:solidFill>
                <a:latin typeface="Meiryo UI" panose="020B0604030504040204" pitchFamily="50" charset="-128"/>
                <a:ea typeface="Meiryo UI" panose="020B0604030504040204" pitchFamily="50" charset="-128"/>
              </a:rPr>
              <a:t>2011</a:t>
            </a:r>
            <a:r>
              <a:rPr lang="ja-JP" altLang="en-US" sz="1600" dirty="0" smtClean="0">
                <a:solidFill>
                  <a:srgbClr val="002060"/>
                </a:solidFill>
                <a:latin typeface="Meiryo UI" panose="020B0604030504040204" pitchFamily="50" charset="-128"/>
                <a:ea typeface="Meiryo UI" panose="020B0604030504040204" pitchFamily="50" charset="-128"/>
              </a:rPr>
              <a:t>年の大阪府市統合本部の設置以降、二重</a:t>
            </a:r>
            <a:endParaRPr lang="en-US" altLang="ja-JP" sz="1600" dirty="0" smtClean="0">
              <a:solidFill>
                <a:srgbClr val="002060"/>
              </a:solidFill>
              <a:latin typeface="Meiryo UI" panose="020B0604030504040204" pitchFamily="50" charset="-128"/>
              <a:ea typeface="Meiryo UI" panose="020B0604030504040204" pitchFamily="50" charset="-128"/>
            </a:endParaRPr>
          </a:p>
          <a:p>
            <a:pPr>
              <a:lnSpc>
                <a:spcPts val="2400"/>
              </a:lnSpc>
            </a:pPr>
            <a:r>
              <a:rPr lang="ja-JP" altLang="en-US" sz="1600" dirty="0">
                <a:solidFill>
                  <a:srgbClr val="002060"/>
                </a:solidFill>
                <a:latin typeface="Meiryo UI" panose="020B0604030504040204" pitchFamily="50" charset="-128"/>
                <a:ea typeface="Meiryo UI" panose="020B0604030504040204" pitchFamily="50" charset="-128"/>
              </a:rPr>
              <a:t>　</a:t>
            </a:r>
            <a:r>
              <a:rPr lang="ja-JP" altLang="en-US" sz="1600" dirty="0" smtClean="0">
                <a:solidFill>
                  <a:srgbClr val="002060"/>
                </a:solidFill>
                <a:latin typeface="Meiryo UI" panose="020B0604030504040204" pitchFamily="50" charset="-128"/>
                <a:ea typeface="Meiryo UI" panose="020B0604030504040204" pitchFamily="50" charset="-128"/>
              </a:rPr>
              <a:t>行政の解消を進め、大阪の成長、都市機能の核となる</a:t>
            </a:r>
            <a:endParaRPr lang="en-US" altLang="ja-JP" sz="1600" dirty="0" smtClean="0">
              <a:solidFill>
                <a:srgbClr val="002060"/>
              </a:solidFill>
              <a:latin typeface="Meiryo UI" panose="020B0604030504040204" pitchFamily="50" charset="-128"/>
              <a:ea typeface="Meiryo UI" panose="020B0604030504040204" pitchFamily="50" charset="-128"/>
            </a:endParaRPr>
          </a:p>
          <a:p>
            <a:pPr>
              <a:lnSpc>
                <a:spcPts val="2400"/>
              </a:lnSpc>
            </a:pPr>
            <a:r>
              <a:rPr lang="ja-JP" altLang="en-US" sz="1600" dirty="0">
                <a:solidFill>
                  <a:srgbClr val="002060"/>
                </a:solidFill>
                <a:latin typeface="Meiryo UI" panose="020B0604030504040204" pitchFamily="50" charset="-128"/>
                <a:ea typeface="Meiryo UI" panose="020B0604030504040204" pitchFamily="50" charset="-128"/>
              </a:rPr>
              <a:t>　</a:t>
            </a:r>
            <a:r>
              <a:rPr lang="ja-JP" altLang="en-US" sz="1600" dirty="0" smtClean="0">
                <a:solidFill>
                  <a:srgbClr val="002060"/>
                </a:solidFill>
                <a:latin typeface="Meiryo UI" panose="020B0604030504040204" pitchFamily="50" charset="-128"/>
                <a:ea typeface="Meiryo UI" panose="020B0604030504040204" pitchFamily="50" charset="-128"/>
              </a:rPr>
              <a:t>まちづくりに府市連携により取り組んできた。</a:t>
            </a:r>
            <a:endParaRPr lang="en-US" altLang="ja-JP" sz="1600" dirty="0" smtClean="0">
              <a:solidFill>
                <a:srgbClr val="002060"/>
              </a:solidFill>
              <a:latin typeface="Meiryo UI" panose="020B0604030504040204" pitchFamily="50" charset="-128"/>
              <a:ea typeface="Meiryo UI" panose="020B0604030504040204" pitchFamily="50" charset="-128"/>
            </a:endParaRPr>
          </a:p>
          <a:p>
            <a:pPr>
              <a:lnSpc>
                <a:spcPts val="2400"/>
              </a:lnSpc>
            </a:pPr>
            <a:endParaRPr lang="en-US" altLang="ja-JP" sz="1600" dirty="0">
              <a:solidFill>
                <a:srgbClr val="002060"/>
              </a:solidFill>
              <a:latin typeface="Meiryo UI" panose="020B0604030504040204" pitchFamily="50" charset="-128"/>
              <a:ea typeface="Meiryo UI" panose="020B0604030504040204" pitchFamily="50" charset="-128"/>
            </a:endParaRPr>
          </a:p>
          <a:p>
            <a:pPr>
              <a:lnSpc>
                <a:spcPts val="2400"/>
              </a:lnSpc>
            </a:pPr>
            <a:r>
              <a:rPr lang="ja-JP" altLang="en-US" sz="1600" dirty="0" smtClean="0">
                <a:solidFill>
                  <a:srgbClr val="002060"/>
                </a:solidFill>
                <a:latin typeface="Meiryo UI" panose="020B0604030504040204" pitchFamily="50" charset="-128"/>
                <a:ea typeface="Meiryo UI" panose="020B0604030504040204" pitchFamily="50" charset="-128"/>
              </a:rPr>
              <a:t>◆　本年</a:t>
            </a:r>
            <a:r>
              <a:rPr lang="en-US" altLang="ja-JP" sz="1600" dirty="0" smtClean="0">
                <a:solidFill>
                  <a:srgbClr val="002060"/>
                </a:solidFill>
                <a:latin typeface="Meiryo UI" panose="020B0604030504040204" pitchFamily="50" charset="-128"/>
                <a:ea typeface="Meiryo UI" panose="020B0604030504040204" pitchFamily="50" charset="-128"/>
              </a:rPr>
              <a:t>11</a:t>
            </a:r>
            <a:r>
              <a:rPr lang="ja-JP" altLang="en-US" sz="1600" dirty="0" smtClean="0">
                <a:solidFill>
                  <a:srgbClr val="002060"/>
                </a:solidFill>
                <a:latin typeface="Meiryo UI" panose="020B0604030504040204" pitchFamily="50" charset="-128"/>
                <a:ea typeface="Meiryo UI" panose="020B0604030504040204" pitchFamily="50" charset="-128"/>
              </a:rPr>
              <a:t>月の住民投票において、特別区制度（いわ</a:t>
            </a:r>
            <a:endParaRPr lang="en-US" altLang="ja-JP" sz="1600" dirty="0" smtClean="0">
              <a:solidFill>
                <a:srgbClr val="002060"/>
              </a:solidFill>
              <a:latin typeface="Meiryo UI" panose="020B0604030504040204" pitchFamily="50" charset="-128"/>
              <a:ea typeface="Meiryo UI" panose="020B0604030504040204" pitchFamily="50" charset="-128"/>
            </a:endParaRPr>
          </a:p>
          <a:p>
            <a:pPr>
              <a:lnSpc>
                <a:spcPts val="2400"/>
              </a:lnSpc>
            </a:pPr>
            <a:r>
              <a:rPr lang="ja-JP" altLang="en-US" sz="1600" dirty="0">
                <a:solidFill>
                  <a:srgbClr val="002060"/>
                </a:solidFill>
                <a:latin typeface="Meiryo UI" panose="020B0604030504040204" pitchFamily="50" charset="-128"/>
                <a:ea typeface="Meiryo UI" panose="020B0604030504040204" pitchFamily="50" charset="-128"/>
              </a:rPr>
              <a:t>　</a:t>
            </a:r>
            <a:r>
              <a:rPr lang="ja-JP" altLang="en-US" sz="1600" dirty="0" smtClean="0">
                <a:solidFill>
                  <a:srgbClr val="002060"/>
                </a:solidFill>
                <a:latin typeface="Meiryo UI" panose="020B0604030504040204" pitchFamily="50" charset="-128"/>
                <a:ea typeface="Meiryo UI" panose="020B0604030504040204" pitchFamily="50" charset="-128"/>
              </a:rPr>
              <a:t>ゆる「大阪都構想」）は否決。</a:t>
            </a:r>
            <a:endParaRPr lang="en-US" altLang="ja-JP" sz="1600" dirty="0" smtClean="0">
              <a:solidFill>
                <a:srgbClr val="002060"/>
              </a:solidFill>
              <a:latin typeface="Meiryo UI" panose="020B0604030504040204" pitchFamily="50" charset="-128"/>
              <a:ea typeface="Meiryo UI" panose="020B0604030504040204" pitchFamily="50" charset="-128"/>
            </a:endParaRPr>
          </a:p>
          <a:p>
            <a:pPr>
              <a:lnSpc>
                <a:spcPts val="2400"/>
              </a:lnSpc>
            </a:pPr>
            <a:r>
              <a:rPr lang="ja-JP" altLang="en-US" sz="1600" dirty="0">
                <a:solidFill>
                  <a:srgbClr val="002060"/>
                </a:solidFill>
                <a:latin typeface="Meiryo UI" panose="020B0604030504040204" pitchFamily="50" charset="-128"/>
                <a:ea typeface="Meiryo UI" panose="020B0604030504040204" pitchFamily="50" charset="-128"/>
              </a:rPr>
              <a:t>　</a:t>
            </a:r>
            <a:endParaRPr lang="en-US" altLang="ja-JP" sz="1600" dirty="0" smtClean="0">
              <a:solidFill>
                <a:srgbClr val="002060"/>
              </a:solidFill>
              <a:latin typeface="Meiryo UI" panose="020B0604030504040204" pitchFamily="50" charset="-128"/>
              <a:ea typeface="Meiryo UI" panose="020B0604030504040204" pitchFamily="50" charset="-128"/>
            </a:endParaRPr>
          </a:p>
          <a:p>
            <a:pPr>
              <a:lnSpc>
                <a:spcPts val="2400"/>
              </a:lnSpc>
            </a:pPr>
            <a:r>
              <a:rPr lang="ja-JP" altLang="en-US" sz="1600" dirty="0" smtClean="0">
                <a:solidFill>
                  <a:srgbClr val="002060"/>
                </a:solidFill>
                <a:latin typeface="Meiryo UI" panose="020B0604030504040204" pitchFamily="50" charset="-128"/>
                <a:ea typeface="Meiryo UI" panose="020B0604030504040204" pitchFamily="50" charset="-128"/>
              </a:rPr>
              <a:t>◆　今後は、大阪市を残した形で、副首都の実現に向け、</a:t>
            </a:r>
            <a:endParaRPr lang="en-US" altLang="ja-JP" sz="1600" dirty="0" smtClean="0">
              <a:solidFill>
                <a:srgbClr val="002060"/>
              </a:solidFill>
              <a:latin typeface="Meiryo UI" panose="020B0604030504040204" pitchFamily="50" charset="-128"/>
              <a:ea typeface="Meiryo UI" panose="020B0604030504040204" pitchFamily="50" charset="-128"/>
            </a:endParaRPr>
          </a:p>
          <a:p>
            <a:pPr>
              <a:lnSpc>
                <a:spcPts val="2400"/>
              </a:lnSpc>
            </a:pPr>
            <a:r>
              <a:rPr lang="ja-JP" altLang="en-US" sz="1600" dirty="0">
                <a:solidFill>
                  <a:srgbClr val="002060"/>
                </a:solidFill>
                <a:latin typeface="Meiryo UI" panose="020B0604030504040204" pitchFamily="50" charset="-128"/>
                <a:ea typeface="Meiryo UI" panose="020B0604030504040204" pitchFamily="50" charset="-128"/>
              </a:rPr>
              <a:t>　</a:t>
            </a:r>
            <a:r>
              <a:rPr lang="ja-JP" altLang="en-US" sz="1600" dirty="0" smtClean="0">
                <a:solidFill>
                  <a:srgbClr val="002060"/>
                </a:solidFill>
                <a:latin typeface="Meiryo UI" panose="020B0604030504040204" pitchFamily="50" charset="-128"/>
                <a:ea typeface="Meiryo UI" panose="020B0604030504040204" pitchFamily="50" charset="-128"/>
              </a:rPr>
              <a:t>過去の二重行政に戻すことなく、さらに府市連携を強固</a:t>
            </a:r>
            <a:endParaRPr lang="en-US" altLang="ja-JP" sz="1600" dirty="0" smtClean="0">
              <a:solidFill>
                <a:srgbClr val="002060"/>
              </a:solidFill>
              <a:latin typeface="Meiryo UI" panose="020B0604030504040204" pitchFamily="50" charset="-128"/>
              <a:ea typeface="Meiryo UI" panose="020B0604030504040204" pitchFamily="50" charset="-128"/>
            </a:endParaRPr>
          </a:p>
          <a:p>
            <a:pPr>
              <a:lnSpc>
                <a:spcPts val="2400"/>
              </a:lnSpc>
            </a:pPr>
            <a:r>
              <a:rPr lang="ja-JP" altLang="en-US" sz="1600" dirty="0">
                <a:solidFill>
                  <a:srgbClr val="002060"/>
                </a:solidFill>
                <a:latin typeface="Meiryo UI" panose="020B0604030504040204" pitchFamily="50" charset="-128"/>
                <a:ea typeface="Meiryo UI" panose="020B0604030504040204" pitchFamily="50" charset="-128"/>
              </a:rPr>
              <a:t>　</a:t>
            </a:r>
            <a:r>
              <a:rPr lang="ja-JP" altLang="en-US" sz="1600" dirty="0" smtClean="0">
                <a:solidFill>
                  <a:srgbClr val="002060"/>
                </a:solidFill>
                <a:latin typeface="Meiryo UI" panose="020B0604030504040204" pitchFamily="50" charset="-128"/>
                <a:ea typeface="Meiryo UI" panose="020B0604030504040204" pitchFamily="50" charset="-128"/>
              </a:rPr>
              <a:t>にし、府市一体で大阪の成長、まちづくりを強力に推し</a:t>
            </a:r>
            <a:endParaRPr lang="en-US" altLang="ja-JP" sz="1600" dirty="0" smtClean="0">
              <a:solidFill>
                <a:srgbClr val="002060"/>
              </a:solidFill>
              <a:latin typeface="Meiryo UI" panose="020B0604030504040204" pitchFamily="50" charset="-128"/>
              <a:ea typeface="Meiryo UI" panose="020B0604030504040204" pitchFamily="50" charset="-128"/>
            </a:endParaRPr>
          </a:p>
          <a:p>
            <a:pPr>
              <a:lnSpc>
                <a:spcPts val="2400"/>
              </a:lnSpc>
            </a:pPr>
            <a:r>
              <a:rPr lang="ja-JP" altLang="en-US" sz="1600" dirty="0">
                <a:solidFill>
                  <a:srgbClr val="002060"/>
                </a:solidFill>
                <a:latin typeface="Meiryo UI" panose="020B0604030504040204" pitchFamily="50" charset="-128"/>
                <a:ea typeface="Meiryo UI" panose="020B0604030504040204" pitchFamily="50" charset="-128"/>
              </a:rPr>
              <a:t>　</a:t>
            </a:r>
            <a:r>
              <a:rPr lang="ja-JP" altLang="en-US" sz="1600" dirty="0" smtClean="0">
                <a:solidFill>
                  <a:srgbClr val="002060"/>
                </a:solidFill>
                <a:latin typeface="Meiryo UI" panose="020B0604030504040204" pitchFamily="50" charset="-128"/>
                <a:ea typeface="Meiryo UI" panose="020B0604030504040204" pitchFamily="50" charset="-128"/>
              </a:rPr>
              <a:t>進めていくことが必要。</a:t>
            </a:r>
            <a:endParaRPr lang="en-US" altLang="ja-JP" sz="1600" dirty="0" smtClean="0">
              <a:solidFill>
                <a:srgbClr val="002060"/>
              </a:solidFill>
              <a:latin typeface="Meiryo UI" panose="020B0604030504040204" pitchFamily="50" charset="-128"/>
              <a:ea typeface="Meiryo UI" panose="020B0604030504040204" pitchFamily="50" charset="-128"/>
            </a:endParaRPr>
          </a:p>
          <a:p>
            <a:pPr>
              <a:lnSpc>
                <a:spcPts val="2400"/>
              </a:lnSpc>
            </a:pPr>
            <a:r>
              <a:rPr lang="ja-JP" altLang="en-US" sz="1600" dirty="0">
                <a:solidFill>
                  <a:srgbClr val="002060"/>
                </a:solidFill>
                <a:latin typeface="Meiryo UI" panose="020B0604030504040204" pitchFamily="50" charset="-128"/>
                <a:ea typeface="Meiryo UI" panose="020B0604030504040204" pitchFamily="50" charset="-128"/>
              </a:rPr>
              <a:t>　</a:t>
            </a:r>
            <a:endParaRPr lang="en-US" altLang="ja-JP" sz="1600" dirty="0">
              <a:solidFill>
                <a:srgbClr val="002060"/>
              </a:solidFill>
              <a:latin typeface="Meiryo UI" panose="020B0604030504040204" pitchFamily="50" charset="-128"/>
              <a:ea typeface="Meiryo UI" panose="020B0604030504040204" pitchFamily="50" charset="-128"/>
            </a:endParaRPr>
          </a:p>
          <a:p>
            <a:pPr>
              <a:lnSpc>
                <a:spcPts val="2400"/>
              </a:lnSpc>
            </a:pPr>
            <a:endParaRPr lang="en-US" altLang="ja-JP" sz="1600" dirty="0" smtClean="0">
              <a:solidFill>
                <a:srgbClr val="002060"/>
              </a:solidFill>
              <a:latin typeface="Meiryo UI" panose="020B0604030504040204" pitchFamily="50" charset="-128"/>
              <a:ea typeface="Meiryo UI" panose="020B0604030504040204" pitchFamily="50" charset="-128"/>
            </a:endParaRPr>
          </a:p>
          <a:p>
            <a:pPr>
              <a:lnSpc>
                <a:spcPts val="2400"/>
              </a:lnSpc>
            </a:pPr>
            <a:r>
              <a:rPr lang="ja-JP" altLang="en-US" sz="1600" dirty="0" smtClean="0">
                <a:solidFill>
                  <a:srgbClr val="002060"/>
                </a:solidFill>
                <a:latin typeface="Meiryo UI" panose="020B0604030504040204" pitchFamily="50" charset="-128"/>
                <a:ea typeface="Meiryo UI" panose="020B0604030504040204" pitchFamily="50" charset="-128"/>
              </a:rPr>
              <a:t>　　　　　　　</a:t>
            </a:r>
            <a:endParaRPr lang="en-US" altLang="ja-JP" sz="1600" dirty="0" smtClean="0">
              <a:solidFill>
                <a:srgbClr val="002060"/>
              </a:solidFill>
              <a:latin typeface="Meiryo UI" panose="020B0604030504040204" pitchFamily="50" charset="-128"/>
              <a:ea typeface="Meiryo UI" panose="020B0604030504040204" pitchFamily="50" charset="-128"/>
            </a:endParaRPr>
          </a:p>
          <a:p>
            <a:pPr>
              <a:lnSpc>
                <a:spcPts val="2400"/>
              </a:lnSpc>
            </a:pPr>
            <a:endParaRPr lang="en-US" altLang="ja-JP" sz="1600" dirty="0">
              <a:solidFill>
                <a:srgbClr val="002060"/>
              </a:solidFill>
              <a:latin typeface="Meiryo UI" panose="020B0604030504040204" pitchFamily="50" charset="-128"/>
              <a:ea typeface="Meiryo UI" panose="020B0604030504040204" pitchFamily="50" charset="-128"/>
            </a:endParaRPr>
          </a:p>
          <a:p>
            <a:pPr>
              <a:lnSpc>
                <a:spcPts val="2400"/>
              </a:lnSpc>
            </a:pPr>
            <a:r>
              <a:rPr lang="ja-JP" altLang="en-US" sz="1600" dirty="0" smtClean="0">
                <a:solidFill>
                  <a:srgbClr val="002060"/>
                </a:solidFill>
                <a:latin typeface="Meiryo UI" panose="020B0604030504040204" pitchFamily="50" charset="-128"/>
                <a:ea typeface="Meiryo UI" panose="020B0604030504040204" pitchFamily="50" charset="-128"/>
              </a:rPr>
              <a:t>　</a:t>
            </a:r>
            <a:r>
              <a:rPr lang="en-US" altLang="ja-JP" sz="1600" dirty="0" smtClean="0">
                <a:solidFill>
                  <a:srgbClr val="002060"/>
                </a:solidFill>
                <a:latin typeface="Meiryo UI" panose="020B0604030504040204" pitchFamily="50" charset="-128"/>
                <a:ea typeface="Meiryo UI" panose="020B0604030504040204" pitchFamily="50" charset="-128"/>
              </a:rPr>
              <a:t>     </a:t>
            </a:r>
            <a:r>
              <a:rPr lang="ja-JP" altLang="en-US" sz="1600" dirty="0" smtClean="0">
                <a:solidFill>
                  <a:srgbClr val="002060"/>
                </a:solidFill>
                <a:latin typeface="Meiryo UI" panose="020B0604030504040204" pitchFamily="50" charset="-128"/>
                <a:ea typeface="Meiryo UI" panose="020B0604030504040204" pitchFamily="50" charset="-128"/>
              </a:rPr>
              <a:t>　　　　　　　</a:t>
            </a:r>
            <a:endParaRPr lang="en-US" altLang="ja-JP" sz="1600" dirty="0">
              <a:solidFill>
                <a:srgbClr val="002060"/>
              </a:solidFill>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33106" y="620688"/>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8328318" y="980728"/>
            <a:ext cx="648000" cy="5499343"/>
          </a:xfrm>
          <a:prstGeom prst="roundRect">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000" b="1" dirty="0">
                <a:ln w="0">
                  <a:solidFill>
                    <a:schemeClr val="bg1">
                      <a:alpha val="60000"/>
                    </a:schemeClr>
                  </a:solidFill>
                </a:ln>
                <a:solidFill>
                  <a:srgbClr val="002060"/>
                </a:solidFill>
                <a:latin typeface="Meiryo UI" panose="020B0604030504040204" pitchFamily="50" charset="-128"/>
                <a:ea typeface="Meiryo UI" panose="020B0604030504040204" pitchFamily="50" charset="-128"/>
              </a:rPr>
              <a:t>大阪の成長・副首都の実現</a:t>
            </a:r>
          </a:p>
        </p:txBody>
      </p:sp>
      <p:sp>
        <p:nvSpPr>
          <p:cNvPr id="10" name="角丸四角形 9"/>
          <p:cNvSpPr/>
          <p:nvPr/>
        </p:nvSpPr>
        <p:spPr>
          <a:xfrm>
            <a:off x="5405466" y="903596"/>
            <a:ext cx="2808000" cy="5576475"/>
          </a:xfrm>
          <a:prstGeom prst="roundRect">
            <a:avLst>
              <a:gd name="adj" fmla="val 3210"/>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12" name="テキスト ボックス 11"/>
          <p:cNvSpPr txBox="1"/>
          <p:nvPr/>
        </p:nvSpPr>
        <p:spPr>
          <a:xfrm>
            <a:off x="5551729" y="1906504"/>
            <a:ext cx="2448000" cy="4186794"/>
          </a:xfrm>
          <a:prstGeom prst="rect">
            <a:avLst/>
          </a:prstGeom>
          <a:noFill/>
          <a:ln>
            <a:prstDash val="dash"/>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endParaRPr lang="en-US" altLang="ja-JP" sz="1477" b="1" dirty="0">
              <a:latin typeface="+mj-ea"/>
              <a:ea typeface="+mj-ea"/>
            </a:endParaRPr>
          </a:p>
        </p:txBody>
      </p:sp>
      <p:sp>
        <p:nvSpPr>
          <p:cNvPr id="13" name="テキスト ボックス 12"/>
          <p:cNvSpPr txBox="1"/>
          <p:nvPr/>
        </p:nvSpPr>
        <p:spPr>
          <a:xfrm>
            <a:off x="5565049" y="1119596"/>
            <a:ext cx="2448000" cy="504000"/>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ja-JP" altLang="en-US" sz="1400" b="1" dirty="0">
                <a:latin typeface="Meiryo UI" panose="020B0604030504040204" pitchFamily="50" charset="-128"/>
                <a:ea typeface="Meiryo UI" panose="020B0604030504040204" pitchFamily="50" charset="-128"/>
              </a:rPr>
              <a:t>将来</a:t>
            </a:r>
            <a:r>
              <a:rPr lang="ja-JP" altLang="en-US" sz="1400" b="1" dirty="0" smtClean="0">
                <a:latin typeface="Meiryo UI" panose="020B0604030504040204" pitchFamily="50" charset="-128"/>
                <a:ea typeface="Meiryo UI" panose="020B0604030504040204" pitchFamily="50" charset="-128"/>
              </a:rPr>
              <a:t>にわた</a:t>
            </a:r>
            <a:r>
              <a:rPr lang="ja-JP" altLang="en-US" sz="1400" b="1" dirty="0">
                <a:latin typeface="Meiryo UI" panose="020B0604030504040204" pitchFamily="50" charset="-128"/>
                <a:ea typeface="Meiryo UI" panose="020B0604030504040204" pitchFamily="50" charset="-128"/>
              </a:rPr>
              <a:t>る</a:t>
            </a:r>
            <a:r>
              <a:rPr lang="ja-JP" altLang="en-US" sz="1400" b="1" dirty="0" smtClean="0">
                <a:latin typeface="Meiryo UI" panose="020B0604030504040204" pitchFamily="50" charset="-128"/>
                <a:ea typeface="Meiryo UI" panose="020B0604030504040204" pitchFamily="50" charset="-128"/>
              </a:rPr>
              <a:t>二重</a:t>
            </a:r>
            <a:r>
              <a:rPr lang="ja-JP" altLang="en-US" sz="1400" b="1" dirty="0">
                <a:latin typeface="Meiryo UI" panose="020B0604030504040204" pitchFamily="50" charset="-128"/>
                <a:ea typeface="Meiryo UI" panose="020B0604030504040204" pitchFamily="50" charset="-128"/>
              </a:rPr>
              <a:t>行政の解消</a:t>
            </a:r>
            <a:endParaRPr lang="en-US" altLang="ja-JP"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855466" y="2335698"/>
            <a:ext cx="1908000" cy="540000"/>
          </a:xfrm>
          <a:prstGeom prst="rect">
            <a:avLst/>
          </a:prstGeom>
          <a:solidFill>
            <a:srgbClr val="FBF68D"/>
          </a:solid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r>
              <a:rPr lang="ja-JP" altLang="en-US" sz="1477" b="1" dirty="0">
                <a:solidFill>
                  <a:srgbClr val="002060"/>
                </a:solidFill>
                <a:latin typeface="Meiryo UI" panose="020B0604030504040204" pitchFamily="50" charset="-128"/>
                <a:ea typeface="Meiryo UI" panose="020B0604030504040204" pitchFamily="50" charset="-128"/>
              </a:rPr>
              <a:t>一体性の確保</a:t>
            </a:r>
            <a:endParaRPr lang="en-US" altLang="ja-JP" sz="1477" b="1" dirty="0">
              <a:solidFill>
                <a:srgbClr val="002060"/>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849060" y="3245359"/>
            <a:ext cx="1908000" cy="540000"/>
          </a:xfrm>
          <a:prstGeom prst="rect">
            <a:avLst/>
          </a:prstGeom>
          <a:solidFill>
            <a:srgbClr val="FBF68D"/>
          </a:solid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r>
              <a:rPr lang="ja-JP" altLang="en-US" sz="1477" b="1" dirty="0">
                <a:solidFill>
                  <a:srgbClr val="002060"/>
                </a:solidFill>
                <a:latin typeface="Meiryo UI" panose="020B0604030504040204" pitchFamily="50" charset="-128"/>
                <a:ea typeface="Meiryo UI" panose="020B0604030504040204" pitchFamily="50" charset="-128"/>
              </a:rPr>
              <a:t>広域性の確保</a:t>
            </a:r>
            <a:endParaRPr lang="en-US" altLang="ja-JP" sz="1477" b="1" dirty="0">
              <a:solidFill>
                <a:srgbClr val="002060"/>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876457" y="5048836"/>
            <a:ext cx="1908000" cy="540000"/>
          </a:xfrm>
          <a:prstGeom prst="rect">
            <a:avLst/>
          </a:prstGeom>
          <a:solidFill>
            <a:srgbClr val="FBF68D"/>
          </a:solid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r>
              <a:rPr lang="ja-JP" altLang="en-US" sz="1477" b="1" dirty="0">
                <a:solidFill>
                  <a:srgbClr val="002060"/>
                </a:solidFill>
                <a:latin typeface="Meiryo UI" panose="020B0604030504040204" pitchFamily="50" charset="-128"/>
                <a:ea typeface="Meiryo UI" panose="020B0604030504040204" pitchFamily="50" charset="-128"/>
              </a:rPr>
              <a:t> 重点投資の徹底</a:t>
            </a:r>
            <a:endParaRPr lang="en-US" altLang="ja-JP" sz="1477" b="1" dirty="0">
              <a:solidFill>
                <a:srgbClr val="002060"/>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876457" y="4139175"/>
            <a:ext cx="1908000" cy="540000"/>
          </a:xfrm>
          <a:prstGeom prst="rect">
            <a:avLst/>
          </a:prstGeom>
          <a:solidFill>
            <a:srgbClr val="FBF68D"/>
          </a:solid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r>
              <a:rPr lang="ja-JP" altLang="en-US" sz="1477" b="1" dirty="0">
                <a:solidFill>
                  <a:srgbClr val="002060"/>
                </a:solidFill>
                <a:latin typeface="Meiryo UI" panose="020B0604030504040204" pitchFamily="50" charset="-128"/>
                <a:ea typeface="Meiryo UI" panose="020B0604030504040204" pitchFamily="50" charset="-128"/>
              </a:rPr>
              <a:t>スピード感の向上</a:t>
            </a:r>
            <a:endParaRPr lang="en-US" altLang="ja-JP" sz="1477" b="1" dirty="0">
              <a:solidFill>
                <a:srgbClr val="00206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108519" y="8531"/>
            <a:ext cx="8640960" cy="577110"/>
          </a:xfrm>
          <a:prstGeom prst="rect">
            <a:avLst/>
          </a:prstGeom>
          <a:noFill/>
          <a:ln w="19050" cap="flat" cmpd="sng" algn="ctr">
            <a:noFill/>
            <a:prstDash val="sysDot"/>
          </a:ln>
          <a:effectLst/>
        </p:spPr>
        <p:txBody>
          <a:bodyPr rtlCol="0" anchor="ctr"/>
          <a:lstStyle/>
          <a:p>
            <a:pPr defTabSz="844083">
              <a:defRPr/>
            </a:pPr>
            <a:r>
              <a:rPr lang="ja-JP" altLang="en-US" sz="2000" b="1" dirty="0" smtClean="0">
                <a:solidFill>
                  <a:srgbClr val="002060"/>
                </a:solidFill>
                <a:latin typeface="Meiryo UI" panose="020B0604030504040204" pitchFamily="50" charset="-128"/>
                <a:ea typeface="Meiryo UI" panose="020B0604030504040204" pitchFamily="50" charset="-128"/>
              </a:rPr>
              <a:t> １　住民投票の結果を受けて</a:t>
            </a:r>
            <a:endParaRPr kumimoji="0" lang="ja-JP" altLang="en-US" sz="2000" b="1" kern="0" dirty="0">
              <a:solidFill>
                <a:srgbClr val="00206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8826033" y="-171400"/>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2060"/>
                </a:solidFill>
                <a:latin typeface="+mn-ea"/>
              </a:rPr>
              <a:t>1</a:t>
            </a:r>
            <a:endParaRPr kumimoji="1" lang="ja-JP" altLang="en-US" sz="2000" b="1" dirty="0">
              <a:solidFill>
                <a:srgbClr val="002060"/>
              </a:solidFill>
              <a:latin typeface="+mn-ea"/>
            </a:endParaRPr>
          </a:p>
        </p:txBody>
      </p:sp>
      <p:sp>
        <p:nvSpPr>
          <p:cNvPr id="21" name="角丸四角形 20"/>
          <p:cNvSpPr/>
          <p:nvPr/>
        </p:nvSpPr>
        <p:spPr>
          <a:xfrm>
            <a:off x="402900" y="5443421"/>
            <a:ext cx="4536504" cy="432000"/>
          </a:xfrm>
          <a:prstGeom prst="roundRect">
            <a:avLst>
              <a:gd name="adj" fmla="val 15875"/>
            </a:avLst>
          </a:prstGeom>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spcBef>
                <a:spcPts val="600"/>
              </a:spcBef>
            </a:pPr>
            <a:r>
              <a:rPr lang="ja-JP" altLang="en-US" b="1" dirty="0" smtClean="0">
                <a:solidFill>
                  <a:srgbClr val="002060"/>
                </a:solidFill>
                <a:latin typeface="Meiryo UI" panose="020B0604030504040204" pitchFamily="50" charset="-128"/>
                <a:ea typeface="Meiryo UI" panose="020B0604030504040204" pitchFamily="50" charset="-128"/>
              </a:rPr>
              <a:t>府市一体化・広域一元化に向けた条例の検討</a:t>
            </a:r>
            <a:endParaRPr lang="en-US" altLang="ja-JP" b="1" dirty="0" smtClean="0">
              <a:solidFill>
                <a:srgbClr val="002060"/>
              </a:solidFill>
              <a:latin typeface="Meiryo UI" panose="020B0604030504040204" pitchFamily="50" charset="-128"/>
              <a:ea typeface="Meiryo UI" panose="020B0604030504040204" pitchFamily="50" charset="-128"/>
            </a:endParaRPr>
          </a:p>
        </p:txBody>
      </p:sp>
      <p:sp>
        <p:nvSpPr>
          <p:cNvPr id="22" name="二等辺三角形 21"/>
          <p:cNvSpPr/>
          <p:nvPr/>
        </p:nvSpPr>
        <p:spPr>
          <a:xfrm rot="10800000">
            <a:off x="1825153" y="4922836"/>
            <a:ext cx="1692000" cy="252000"/>
          </a:xfrm>
          <a:prstGeom prst="triangl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solidFill>
                <a:srgbClr val="002060"/>
              </a:solidFill>
            </a:endParaRPr>
          </a:p>
        </p:txBody>
      </p:sp>
    </p:spTree>
    <p:extLst>
      <p:ext uri="{BB962C8B-B14F-4D97-AF65-F5344CB8AC3E}">
        <p14:creationId xmlns:p14="http://schemas.microsoft.com/office/powerpoint/2010/main" val="12005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33106" y="476672"/>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2185335" y="559423"/>
            <a:ext cx="1846803" cy="432000"/>
          </a:xfrm>
          <a:prstGeom prst="roundRect">
            <a:avLst>
              <a:gd name="adj" fmla="val 15972"/>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大阪の成長</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68" name="角丸四角形 67"/>
          <p:cNvSpPr/>
          <p:nvPr/>
        </p:nvSpPr>
        <p:spPr>
          <a:xfrm>
            <a:off x="4087954" y="550266"/>
            <a:ext cx="3416637" cy="216000"/>
          </a:xfrm>
          <a:prstGeom prst="roundRect">
            <a:avLst>
              <a:gd name="adj" fmla="val 24453"/>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まちづくり</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40" name="角丸四角形 39"/>
          <p:cNvSpPr/>
          <p:nvPr/>
        </p:nvSpPr>
        <p:spPr>
          <a:xfrm>
            <a:off x="1017457" y="559423"/>
            <a:ext cx="1080000" cy="432000"/>
          </a:xfrm>
          <a:prstGeom prst="roundRect">
            <a:avLst>
              <a:gd name="adj" fmla="val 24453"/>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府市の</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連携体制</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543137748"/>
              </p:ext>
            </p:extLst>
          </p:nvPr>
        </p:nvGraphicFramePr>
        <p:xfrm>
          <a:off x="539552" y="1052736"/>
          <a:ext cx="8496944" cy="576072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1896319576"/>
                    </a:ext>
                  </a:extLst>
                </a:gridCol>
                <a:gridCol w="1152128">
                  <a:extLst>
                    <a:ext uri="{9D8B030D-6E8A-4147-A177-3AD203B41FA5}">
                      <a16:colId xmlns:a16="http://schemas.microsoft.com/office/drawing/2014/main" val="743074207"/>
                    </a:ext>
                  </a:extLst>
                </a:gridCol>
                <a:gridCol w="1944216">
                  <a:extLst>
                    <a:ext uri="{9D8B030D-6E8A-4147-A177-3AD203B41FA5}">
                      <a16:colId xmlns:a16="http://schemas.microsoft.com/office/drawing/2014/main" val="1030058374"/>
                    </a:ext>
                  </a:extLst>
                </a:gridCol>
                <a:gridCol w="1728192">
                  <a:extLst>
                    <a:ext uri="{9D8B030D-6E8A-4147-A177-3AD203B41FA5}">
                      <a16:colId xmlns:a16="http://schemas.microsoft.com/office/drawing/2014/main" val="3997811642"/>
                    </a:ext>
                  </a:extLst>
                </a:gridCol>
                <a:gridCol w="1728192">
                  <a:extLst>
                    <a:ext uri="{9D8B030D-6E8A-4147-A177-3AD203B41FA5}">
                      <a16:colId xmlns:a16="http://schemas.microsoft.com/office/drawing/2014/main" val="4204405072"/>
                    </a:ext>
                  </a:extLst>
                </a:gridCol>
                <a:gridCol w="1512168">
                  <a:extLst>
                    <a:ext uri="{9D8B030D-6E8A-4147-A177-3AD203B41FA5}">
                      <a16:colId xmlns:a16="http://schemas.microsoft.com/office/drawing/2014/main" val="2173526389"/>
                    </a:ext>
                  </a:extLst>
                </a:gridCol>
              </a:tblGrid>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2000</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704187163"/>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2001</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842407557"/>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2002</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55443260"/>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2003</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579483676"/>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2004</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109128888"/>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2005</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181441392"/>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2006</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992088201"/>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2007</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122666627"/>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2008</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831861145"/>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2009</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659542607"/>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2010</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6758119"/>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2011</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rowSpan="10">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extLst>
                  <a:ext uri="{0D108BD9-81ED-4DB2-BD59-A6C34878D82A}">
                    <a16:rowId xmlns:a16="http://schemas.microsoft.com/office/drawing/2014/main" val="1338935296"/>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2012</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vMerge="1">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extLst>
                  <a:ext uri="{0D108BD9-81ED-4DB2-BD59-A6C34878D82A}">
                    <a16:rowId xmlns:a16="http://schemas.microsoft.com/office/drawing/2014/main" val="27320883"/>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2013</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vMerge="1">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extLst>
                  <a:ext uri="{0D108BD9-81ED-4DB2-BD59-A6C34878D82A}">
                    <a16:rowId xmlns:a16="http://schemas.microsoft.com/office/drawing/2014/main" val="1788382300"/>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2014</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vMerge="1">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extLst>
                  <a:ext uri="{0D108BD9-81ED-4DB2-BD59-A6C34878D82A}">
                    <a16:rowId xmlns:a16="http://schemas.microsoft.com/office/drawing/2014/main" val="2362567412"/>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2015</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kumimoji="1" lang="ja-JP" altLang="en-US" dirty="0"/>
                    </a:p>
                  </a:txBody>
                  <a:tcPr marL="0" marR="0" marT="0" marB="0">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vMerge="1">
                  <a:txBody>
                    <a:bodyPr/>
                    <a:lstStyle/>
                    <a:p>
                      <a:endParaRPr kumimoji="1" lang="ja-JP" altLang="en-US" dirty="0"/>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extLst>
                  <a:ext uri="{0D108BD9-81ED-4DB2-BD59-A6C34878D82A}">
                    <a16:rowId xmlns:a16="http://schemas.microsoft.com/office/drawing/2014/main" val="4040210657"/>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2016</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kumimoji="1" lang="ja-JP" altLang="en-US" dirty="0"/>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vMerge="1">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extLst>
                  <a:ext uri="{0D108BD9-81ED-4DB2-BD59-A6C34878D82A}">
                    <a16:rowId xmlns:a16="http://schemas.microsoft.com/office/drawing/2014/main" val="1473247720"/>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2017</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kumimoji="1" lang="ja-JP" altLang="en-US" dirty="0"/>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vMerge="1">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extLst>
                  <a:ext uri="{0D108BD9-81ED-4DB2-BD59-A6C34878D82A}">
                    <a16:rowId xmlns:a16="http://schemas.microsoft.com/office/drawing/2014/main" val="3960857319"/>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2018</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kumimoji="1" lang="ja-JP" altLang="en-US" dirty="0"/>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vMerge="1">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extLst>
                  <a:ext uri="{0D108BD9-81ED-4DB2-BD59-A6C34878D82A}">
                    <a16:rowId xmlns:a16="http://schemas.microsoft.com/office/drawing/2014/main" val="1749641511"/>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2019</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endParaRPr kumimoji="1" lang="ja-JP" altLang="en-US" dirty="0"/>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vMerge="1">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extLst>
                  <a:ext uri="{0D108BD9-81ED-4DB2-BD59-A6C34878D82A}">
                    <a16:rowId xmlns:a16="http://schemas.microsoft.com/office/drawing/2014/main" val="4137146449"/>
                  </a:ext>
                </a:extLst>
              </a:tr>
              <a:tr h="252000">
                <a:tc>
                  <a:txBody>
                    <a:bodyPr/>
                    <a:lstStyle/>
                    <a:p>
                      <a:pPr algn="ctr"/>
                      <a:r>
                        <a:rPr kumimoji="1" lang="en-US" altLang="ja-JP" sz="900" b="0" dirty="0" smtClean="0">
                          <a:solidFill>
                            <a:srgbClr val="002060"/>
                          </a:solidFill>
                          <a:latin typeface="Meiryo UI" panose="020B0604030504040204" pitchFamily="50" charset="-128"/>
                          <a:ea typeface="Meiryo UI" panose="020B0604030504040204" pitchFamily="50" charset="-128"/>
                        </a:rPr>
                        <a:t>2020</a:t>
                      </a:r>
                      <a:endParaRPr kumimoji="1" lang="ja-JP" altLang="en-US" sz="900" b="0" dirty="0">
                        <a:solidFill>
                          <a:srgbClr val="002060"/>
                        </a:solidFill>
                        <a:latin typeface="Meiryo UI" panose="020B0604030504040204" pitchFamily="50" charset="-128"/>
                        <a:ea typeface="Meiryo UI" panose="020B0604030504040204" pitchFamily="50" charset="-128"/>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tc vMerge="1">
                  <a:txBody>
                    <a:bodyPr/>
                    <a:lstStyle/>
                    <a:p>
                      <a:pPr algn="ctr"/>
                      <a:endParaRPr kumimoji="1" lang="ja-JP" altLang="en-US" dirty="0"/>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FEBE"/>
                    </a:solidFill>
                  </a:tcPr>
                </a:tc>
                <a:extLst>
                  <a:ext uri="{0D108BD9-81ED-4DB2-BD59-A6C34878D82A}">
                    <a16:rowId xmlns:a16="http://schemas.microsoft.com/office/drawing/2014/main" val="3551868287"/>
                  </a:ext>
                </a:extLst>
              </a:tr>
            </a:tbl>
          </a:graphicData>
        </a:graphic>
      </p:graphicFrame>
      <p:cxnSp>
        <p:nvCxnSpPr>
          <p:cNvPr id="5" name="直線コネクタ 4"/>
          <p:cNvCxnSpPr/>
          <p:nvPr/>
        </p:nvCxnSpPr>
        <p:spPr>
          <a:xfrm>
            <a:off x="-36000" y="4084541"/>
            <a:ext cx="9180000"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2094478" y="4327184"/>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800" b="1" dirty="0" smtClean="0">
              <a:solidFill>
                <a:srgbClr val="002060"/>
              </a:solidFill>
              <a:latin typeface="Meiryo UI" panose="020B0604030504040204" pitchFamily="50" charset="-128"/>
              <a:ea typeface="Meiryo UI" panose="020B0604030504040204" pitchFamily="50" charset="-128"/>
            </a:endParaRPr>
          </a:p>
          <a:p>
            <a:r>
              <a:rPr kumimoji="1" lang="ja-JP" altLang="en-US" sz="800" dirty="0" smtClean="0">
                <a:solidFill>
                  <a:srgbClr val="002060"/>
                </a:solidFill>
                <a:latin typeface="Meiryo UI" panose="020B0604030504040204" pitchFamily="50" charset="-128"/>
                <a:ea typeface="Meiryo UI" panose="020B0604030504040204" pitchFamily="50" charset="-128"/>
              </a:rPr>
              <a:t>　（府市統合本部）</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37" name="角丸四角形 36"/>
          <p:cNvSpPr/>
          <p:nvPr/>
        </p:nvSpPr>
        <p:spPr>
          <a:xfrm>
            <a:off x="3885047" y="5990511"/>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latin typeface="Meiryo UI" panose="020B0604030504040204" pitchFamily="50" charset="-128"/>
                <a:ea typeface="Meiryo UI" panose="020B0604030504040204" pitchFamily="50" charset="-128"/>
              </a:rPr>
              <a:t>民間開発事業者決定</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39" name="角丸四角形 38"/>
          <p:cNvSpPr/>
          <p:nvPr/>
        </p:nvSpPr>
        <p:spPr>
          <a:xfrm>
            <a:off x="3741686" y="5715858"/>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latin typeface="Meiryo UI" panose="020B0604030504040204" pitchFamily="50" charset="-128"/>
                <a:ea typeface="Meiryo UI" panose="020B0604030504040204" pitchFamily="50" charset="-128"/>
              </a:rPr>
              <a:t>都市計画決定</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41" name="角丸四角形 40"/>
          <p:cNvSpPr/>
          <p:nvPr/>
        </p:nvSpPr>
        <p:spPr>
          <a:xfrm>
            <a:off x="4176328" y="4895831"/>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ja-JP" altLang="en-US" sz="800" dirty="0" smtClean="0">
                <a:solidFill>
                  <a:srgbClr val="002060"/>
                </a:solidFill>
                <a:latin typeface="Meiryo UI" panose="020B0604030504040204" pitchFamily="50" charset="-128"/>
                <a:ea typeface="Meiryo UI" panose="020B0604030504040204" pitchFamily="50" charset="-128"/>
              </a:rPr>
              <a:t>先行的広域事業として、府市の費用</a:t>
            </a:r>
            <a:endParaRPr lang="en-US" altLang="ja-JP" sz="800" dirty="0" smtClean="0">
              <a:solidFill>
                <a:srgbClr val="002060"/>
              </a:solidFill>
              <a:latin typeface="Meiryo UI" panose="020B0604030504040204" pitchFamily="50" charset="-128"/>
              <a:ea typeface="Meiryo UI" panose="020B0604030504040204" pitchFamily="50" charset="-128"/>
            </a:endParaRPr>
          </a:p>
          <a:p>
            <a:pPr>
              <a:lnSpc>
                <a:spcPts val="1000"/>
              </a:lnSpc>
            </a:pPr>
            <a:r>
              <a:rPr lang="ja-JP" altLang="en-US" sz="800" dirty="0" smtClean="0">
                <a:solidFill>
                  <a:srgbClr val="002060"/>
                </a:solidFill>
                <a:latin typeface="Meiryo UI" panose="020B0604030504040204" pitchFamily="50" charset="-128"/>
                <a:ea typeface="Meiryo UI" panose="020B0604030504040204" pitchFamily="50" charset="-128"/>
              </a:rPr>
              <a:t>負担を明確化（府市統合本部）</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45" name="角丸四角形 44"/>
          <p:cNvSpPr/>
          <p:nvPr/>
        </p:nvSpPr>
        <p:spPr>
          <a:xfrm>
            <a:off x="6020777" y="5733361"/>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ja-JP" altLang="en-US" sz="800" dirty="0" smtClean="0">
                <a:solidFill>
                  <a:srgbClr val="002060"/>
                </a:solidFill>
                <a:latin typeface="Meiryo UI" panose="020B0604030504040204" pitchFamily="50" charset="-128"/>
                <a:ea typeface="Meiryo UI" panose="020B0604030504040204" pitchFamily="50" charset="-128"/>
              </a:rPr>
              <a:t>事業化決定</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7" name="上下矢印 6"/>
          <p:cNvSpPr/>
          <p:nvPr/>
        </p:nvSpPr>
        <p:spPr>
          <a:xfrm>
            <a:off x="5861289" y="1387309"/>
            <a:ext cx="252000" cy="2642422"/>
          </a:xfrm>
          <a:prstGeom prst="upDownArrow">
            <a:avLst>
              <a:gd name="adj1" fmla="val 50000"/>
              <a:gd name="adj2" fmla="val 60399"/>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47" name="角丸四角形 46"/>
          <p:cNvSpPr/>
          <p:nvPr/>
        </p:nvSpPr>
        <p:spPr>
          <a:xfrm>
            <a:off x="6070207" y="1327491"/>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ja-JP" altLang="en-US" sz="800" dirty="0" smtClean="0">
                <a:solidFill>
                  <a:srgbClr val="002060"/>
                </a:solidFill>
                <a:latin typeface="Meiryo UI" panose="020B0604030504040204" pitchFamily="50" charset="-128"/>
                <a:ea typeface="Meiryo UI" panose="020B0604030504040204" pitchFamily="50" charset="-128"/>
              </a:rPr>
              <a:t>都市再生プロジェクトに位置付け</a:t>
            </a:r>
            <a:endParaRPr lang="en-US" altLang="ja-JP" sz="800" dirty="0" smtClean="0">
              <a:solidFill>
                <a:srgbClr val="002060"/>
              </a:solidFill>
              <a:latin typeface="Meiryo UI" panose="020B0604030504040204" pitchFamily="50" charset="-128"/>
              <a:ea typeface="Meiryo UI" panose="020B0604030504040204" pitchFamily="50" charset="-128"/>
            </a:endParaRPr>
          </a:p>
        </p:txBody>
      </p:sp>
      <p:sp>
        <p:nvSpPr>
          <p:cNvPr id="9" name="楕円 8"/>
          <p:cNvSpPr/>
          <p:nvPr/>
        </p:nvSpPr>
        <p:spPr>
          <a:xfrm>
            <a:off x="6125882" y="1704979"/>
            <a:ext cx="1314972" cy="214060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6" name="正方形/長方形 5"/>
          <p:cNvSpPr/>
          <p:nvPr/>
        </p:nvSpPr>
        <p:spPr>
          <a:xfrm>
            <a:off x="6136413" y="2166663"/>
            <a:ext cx="1256776" cy="1164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500"/>
              </a:lnSpc>
            </a:pPr>
            <a:r>
              <a:rPr kumimoji="1" lang="ja-JP" altLang="en-US" sz="1000" dirty="0" smtClean="0">
                <a:solidFill>
                  <a:srgbClr val="002060"/>
                </a:solidFill>
                <a:latin typeface="Meiryo UI" panose="020B0604030504040204" pitchFamily="50" charset="-128"/>
                <a:ea typeface="Meiryo UI" panose="020B0604030504040204" pitchFamily="50" charset="-128"/>
              </a:rPr>
              <a:t>府市間協議が調わず、都市計画決定や</a:t>
            </a:r>
            <a:endParaRPr kumimoji="1" lang="en-US" altLang="ja-JP" sz="1000" dirty="0" smtClean="0">
              <a:solidFill>
                <a:srgbClr val="002060"/>
              </a:solidFill>
              <a:latin typeface="Meiryo UI" panose="020B0604030504040204" pitchFamily="50" charset="-128"/>
              <a:ea typeface="Meiryo UI" panose="020B0604030504040204" pitchFamily="50" charset="-128"/>
            </a:endParaRPr>
          </a:p>
          <a:p>
            <a:pPr algn="ctr">
              <a:lnSpc>
                <a:spcPts val="1500"/>
              </a:lnSpc>
            </a:pPr>
            <a:r>
              <a:rPr kumimoji="1" lang="ja-JP" altLang="en-US" sz="1000" dirty="0" smtClean="0">
                <a:solidFill>
                  <a:srgbClr val="002060"/>
                </a:solidFill>
                <a:latin typeface="Meiryo UI" panose="020B0604030504040204" pitchFamily="50" charset="-128"/>
                <a:ea typeface="Meiryo UI" panose="020B0604030504040204" pitchFamily="50" charset="-128"/>
              </a:rPr>
              <a:t>事業着手できず</a:t>
            </a:r>
            <a:endParaRPr kumimoji="1" lang="ja-JP" altLang="en-US" sz="1000" dirty="0">
              <a:solidFill>
                <a:srgbClr val="002060"/>
              </a:solidFill>
              <a:latin typeface="Meiryo UI" panose="020B0604030504040204" pitchFamily="50" charset="-128"/>
              <a:ea typeface="Meiryo UI" panose="020B0604030504040204" pitchFamily="50" charset="-128"/>
            </a:endParaRPr>
          </a:p>
        </p:txBody>
      </p:sp>
      <p:sp>
        <p:nvSpPr>
          <p:cNvPr id="52" name="上下矢印 51"/>
          <p:cNvSpPr/>
          <p:nvPr/>
        </p:nvSpPr>
        <p:spPr>
          <a:xfrm>
            <a:off x="5850708" y="4139351"/>
            <a:ext cx="252000" cy="1806040"/>
          </a:xfrm>
          <a:prstGeom prst="upDownArrow">
            <a:avLst>
              <a:gd name="adj1" fmla="val 50000"/>
              <a:gd name="adj2" fmla="val 60399"/>
            </a:avLst>
          </a:prstGeom>
          <a:solidFill>
            <a:srgbClr val="002060"/>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53" name="楕円 52"/>
          <p:cNvSpPr/>
          <p:nvPr/>
        </p:nvSpPr>
        <p:spPr>
          <a:xfrm>
            <a:off x="6186827" y="4182713"/>
            <a:ext cx="1182156" cy="12894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49" name="正方形/長方形 48"/>
          <p:cNvSpPr/>
          <p:nvPr/>
        </p:nvSpPr>
        <p:spPr>
          <a:xfrm>
            <a:off x="6341877" y="4425833"/>
            <a:ext cx="1063317" cy="789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1500"/>
              </a:lnSpc>
            </a:pPr>
            <a:r>
              <a:rPr lang="ja-JP" altLang="en-US" sz="1000" dirty="0">
                <a:solidFill>
                  <a:srgbClr val="002060"/>
                </a:solidFill>
                <a:latin typeface="Meiryo UI" panose="020B0604030504040204" pitchFamily="50" charset="-128"/>
                <a:ea typeface="Meiryo UI" panose="020B0604030504040204" pitchFamily="50" charset="-128"/>
              </a:rPr>
              <a:t>府</a:t>
            </a:r>
            <a:r>
              <a:rPr lang="ja-JP" altLang="en-US" sz="1000" dirty="0" smtClean="0">
                <a:solidFill>
                  <a:srgbClr val="002060"/>
                </a:solidFill>
                <a:latin typeface="Meiryo UI" panose="020B0604030504040204" pitchFamily="50" charset="-128"/>
                <a:ea typeface="Meiryo UI" panose="020B0604030504040204" pitchFamily="50" charset="-128"/>
              </a:rPr>
              <a:t>市協調</a:t>
            </a:r>
            <a:endParaRPr lang="en-US" altLang="ja-JP" sz="1000" dirty="0" smtClean="0">
              <a:solidFill>
                <a:srgbClr val="002060"/>
              </a:solidFill>
              <a:latin typeface="Meiryo UI" panose="020B0604030504040204" pitchFamily="50" charset="-128"/>
              <a:ea typeface="Meiryo UI" panose="020B0604030504040204" pitchFamily="50" charset="-128"/>
            </a:endParaRPr>
          </a:p>
          <a:p>
            <a:pPr>
              <a:lnSpc>
                <a:spcPts val="1500"/>
              </a:lnSpc>
            </a:pPr>
            <a:r>
              <a:rPr lang="ja-JP" altLang="en-US" sz="1000" dirty="0" smtClean="0">
                <a:solidFill>
                  <a:srgbClr val="002060"/>
                </a:solidFill>
                <a:latin typeface="Meiryo UI" panose="020B0604030504040204" pitchFamily="50" charset="-128"/>
                <a:ea typeface="Meiryo UI" panose="020B0604030504040204" pitchFamily="50" charset="-128"/>
              </a:rPr>
              <a:t>経済界も巻き込み、事業化に向けた</a:t>
            </a:r>
            <a:endParaRPr lang="en-US" altLang="ja-JP" sz="1000" dirty="0" smtClean="0">
              <a:solidFill>
                <a:srgbClr val="002060"/>
              </a:solidFill>
              <a:latin typeface="Meiryo UI" panose="020B0604030504040204" pitchFamily="50" charset="-128"/>
              <a:ea typeface="Meiryo UI" panose="020B0604030504040204" pitchFamily="50" charset="-128"/>
            </a:endParaRPr>
          </a:p>
          <a:p>
            <a:pPr>
              <a:lnSpc>
                <a:spcPts val="1500"/>
              </a:lnSpc>
            </a:pPr>
            <a:r>
              <a:rPr lang="ja-JP" altLang="en-US" sz="1000" dirty="0" smtClean="0">
                <a:solidFill>
                  <a:srgbClr val="002060"/>
                </a:solidFill>
                <a:latin typeface="Meiryo UI" panose="020B0604030504040204" pitchFamily="50" charset="-128"/>
                <a:ea typeface="Meiryo UI" panose="020B0604030504040204" pitchFamily="50" charset="-128"/>
              </a:rPr>
              <a:t>検討が加速</a:t>
            </a:r>
            <a:endParaRPr kumimoji="1" lang="ja-JP" altLang="en-US" sz="1000" dirty="0">
              <a:solidFill>
                <a:srgbClr val="002060"/>
              </a:solidFill>
              <a:latin typeface="Meiryo UI" panose="020B0604030504040204" pitchFamily="50" charset="-128"/>
              <a:ea typeface="Meiryo UI" panose="020B0604030504040204" pitchFamily="50" charset="-128"/>
            </a:endParaRPr>
          </a:p>
        </p:txBody>
      </p:sp>
      <p:sp>
        <p:nvSpPr>
          <p:cNvPr id="54" name="上下矢印 53"/>
          <p:cNvSpPr/>
          <p:nvPr/>
        </p:nvSpPr>
        <p:spPr>
          <a:xfrm>
            <a:off x="4080644" y="4405426"/>
            <a:ext cx="252000" cy="1813830"/>
          </a:xfrm>
          <a:prstGeom prst="upDownArrow">
            <a:avLst>
              <a:gd name="adj1" fmla="val 50000"/>
              <a:gd name="adj2" fmla="val 60399"/>
            </a:avLst>
          </a:prstGeom>
          <a:solidFill>
            <a:srgbClr val="002060"/>
          </a:solidFill>
          <a:ln w="1905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55" name="角丸四角形 54"/>
          <p:cNvSpPr/>
          <p:nvPr/>
        </p:nvSpPr>
        <p:spPr>
          <a:xfrm>
            <a:off x="2886794" y="4703921"/>
            <a:ext cx="1208118" cy="2108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rgbClr val="002060"/>
                </a:solidFill>
                <a:latin typeface="Meiryo UI" panose="020B0604030504040204" pitchFamily="50" charset="-128"/>
                <a:ea typeface="Meiryo UI" panose="020B0604030504040204" pitchFamily="50" charset="-128"/>
              </a:rPr>
              <a:t>○ 大阪観光局設立</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56" name="角丸四角形 55"/>
          <p:cNvSpPr/>
          <p:nvPr/>
        </p:nvSpPr>
        <p:spPr>
          <a:xfrm>
            <a:off x="2104246" y="4880966"/>
            <a:ext cx="1183517" cy="1845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rgbClr val="002060"/>
                </a:solidFill>
                <a:latin typeface="Meiryo UI" panose="020B0604030504040204" pitchFamily="50" charset="-128"/>
                <a:ea typeface="Meiryo UI" panose="020B0604030504040204" pitchFamily="50" charset="-128"/>
              </a:rPr>
              <a:t>○ 信用保証協会合併</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61" name="角丸四角形 60"/>
          <p:cNvSpPr/>
          <p:nvPr/>
        </p:nvSpPr>
        <p:spPr>
          <a:xfrm>
            <a:off x="2107075" y="5205330"/>
            <a:ext cx="1115494" cy="1841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rgbClr val="002060"/>
                </a:solidFill>
                <a:latin typeface="Meiryo UI" panose="020B0604030504040204" pitchFamily="50" charset="-128"/>
                <a:ea typeface="Meiryo UI" panose="020B0604030504040204" pitchFamily="50" charset="-128"/>
              </a:rPr>
              <a:t>○ 府営住宅市移管</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62" name="角丸四角形 61"/>
          <p:cNvSpPr/>
          <p:nvPr/>
        </p:nvSpPr>
        <p:spPr>
          <a:xfrm>
            <a:off x="2862868" y="4944928"/>
            <a:ext cx="1304412"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rgbClr val="002060"/>
                </a:solidFill>
                <a:latin typeface="Meiryo UI" panose="020B0604030504040204" pitchFamily="50" charset="-128"/>
                <a:ea typeface="Meiryo UI" panose="020B0604030504040204" pitchFamily="50" charset="-128"/>
              </a:rPr>
              <a:t>○ 消防学校一体的運用</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66" name="角丸四角形 65"/>
          <p:cNvSpPr/>
          <p:nvPr/>
        </p:nvSpPr>
        <p:spPr>
          <a:xfrm>
            <a:off x="2097459" y="5428607"/>
            <a:ext cx="1681765"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rgbClr val="002060"/>
                </a:solidFill>
                <a:latin typeface="Meiryo UI" panose="020B0604030504040204" pitchFamily="50" charset="-128"/>
                <a:ea typeface="Meiryo UI" panose="020B0604030504040204" pitchFamily="50" charset="-128"/>
              </a:rPr>
              <a:t>○ 市立特別支援学校府移管</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67" name="角丸四角形 66"/>
          <p:cNvSpPr/>
          <p:nvPr/>
        </p:nvSpPr>
        <p:spPr>
          <a:xfrm>
            <a:off x="2093143" y="5645601"/>
            <a:ext cx="1504506"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rgbClr val="002060"/>
                </a:solidFill>
                <a:latin typeface="Meiryo UI" panose="020B0604030504040204" pitchFamily="50" charset="-128"/>
                <a:ea typeface="Meiryo UI" panose="020B0604030504040204" pitchFamily="50" charset="-128"/>
              </a:rPr>
              <a:t>○ 大阪産業技術研究所</a:t>
            </a:r>
            <a:r>
              <a:rPr lang="ja-JP" altLang="en-US" sz="800" dirty="0">
                <a:solidFill>
                  <a:srgbClr val="002060"/>
                </a:solidFill>
                <a:latin typeface="Meiryo UI" panose="020B0604030504040204" pitchFamily="50" charset="-128"/>
                <a:ea typeface="Meiryo UI" panose="020B0604030504040204" pitchFamily="50" charset="-128"/>
              </a:rPr>
              <a:t>設立</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69" name="角丸四角形 68"/>
          <p:cNvSpPr/>
          <p:nvPr/>
        </p:nvSpPr>
        <p:spPr>
          <a:xfrm>
            <a:off x="2097095" y="5777952"/>
            <a:ext cx="1507287"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rgbClr val="002060"/>
                </a:solidFill>
                <a:latin typeface="Meiryo UI" panose="020B0604030504040204" pitchFamily="50" charset="-128"/>
                <a:ea typeface="Meiryo UI" panose="020B0604030504040204" pitchFamily="50" charset="-128"/>
              </a:rPr>
              <a:t>○ 地方衛生研究所統合</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71" name="角丸四角形 70"/>
          <p:cNvSpPr/>
          <p:nvPr/>
        </p:nvSpPr>
        <p:spPr>
          <a:xfrm>
            <a:off x="1709535" y="1599254"/>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rgbClr val="002060"/>
                </a:solidFill>
                <a:latin typeface="Meiryo UI" panose="020B0604030504040204" pitchFamily="50" charset="-128"/>
                <a:ea typeface="Meiryo UI" panose="020B0604030504040204" pitchFamily="50" charset="-128"/>
              </a:rPr>
              <a:t>○ 海外事務所隣接化</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72" name="角丸四角形 71"/>
          <p:cNvSpPr/>
          <p:nvPr/>
        </p:nvSpPr>
        <p:spPr>
          <a:xfrm>
            <a:off x="1735351" y="1308952"/>
            <a:ext cx="2168587"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rgbClr val="002060"/>
                </a:solidFill>
                <a:latin typeface="Meiryo UI" panose="020B0604030504040204" pitchFamily="50" charset="-128"/>
                <a:ea typeface="Meiryo UI" panose="020B0604030504040204" pitchFamily="50" charset="-128"/>
              </a:rPr>
              <a:t>○ 外国企業誘致センター設立</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87" name="角丸四角形 86"/>
          <p:cNvSpPr/>
          <p:nvPr/>
        </p:nvSpPr>
        <p:spPr>
          <a:xfrm>
            <a:off x="1664187" y="1859879"/>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rgbClr val="002060"/>
                </a:solidFill>
                <a:latin typeface="Meiryo UI" panose="020B0604030504040204" pitchFamily="50" charset="-128"/>
                <a:ea typeface="Meiryo UI" panose="020B0604030504040204" pitchFamily="50" charset="-128"/>
              </a:rPr>
              <a:t>○ 観光３団体統合</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88" name="角丸四角形 87"/>
          <p:cNvSpPr/>
          <p:nvPr/>
        </p:nvSpPr>
        <p:spPr>
          <a:xfrm>
            <a:off x="2109040" y="5972939"/>
            <a:ext cx="1909382" cy="2918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rgbClr val="002060"/>
                </a:solidFill>
                <a:latin typeface="Meiryo UI" panose="020B0604030504040204" pitchFamily="50" charset="-128"/>
                <a:ea typeface="Meiryo UI" panose="020B0604030504040204" pitchFamily="50" charset="-128"/>
              </a:rPr>
              <a:t>○ 住吉母子医療センター供用開始</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89" name="角丸四角形 88"/>
          <p:cNvSpPr/>
          <p:nvPr/>
        </p:nvSpPr>
        <p:spPr>
          <a:xfrm>
            <a:off x="2106903" y="6219255"/>
            <a:ext cx="1079856"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rgbClr val="002060"/>
                </a:solidFill>
                <a:latin typeface="Meiryo UI" panose="020B0604030504040204" pitchFamily="50" charset="-128"/>
                <a:ea typeface="Meiryo UI" panose="020B0604030504040204" pitchFamily="50" charset="-128"/>
              </a:rPr>
              <a:t>○ 大阪産業局設立</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90" name="角丸四角形 89"/>
          <p:cNvSpPr/>
          <p:nvPr/>
        </p:nvSpPr>
        <p:spPr>
          <a:xfrm>
            <a:off x="2821311" y="6305218"/>
            <a:ext cx="971604"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rgbClr val="002060"/>
                </a:solidFill>
                <a:latin typeface="Meiryo UI" panose="020B0604030504040204" pitchFamily="50" charset="-128"/>
                <a:ea typeface="Meiryo UI" panose="020B0604030504040204" pitchFamily="50" charset="-128"/>
              </a:rPr>
              <a:t>○ 大学法人統合</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91" name="角丸四角形 90"/>
          <p:cNvSpPr/>
          <p:nvPr/>
        </p:nvSpPr>
        <p:spPr>
          <a:xfrm>
            <a:off x="2106903" y="6510047"/>
            <a:ext cx="1147152" cy="2180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rgbClr val="002060"/>
                </a:solidFill>
                <a:latin typeface="Meiryo UI" panose="020B0604030504040204" pitchFamily="50" charset="-128"/>
                <a:ea typeface="Meiryo UI" panose="020B0604030504040204" pitchFamily="50" charset="-128"/>
              </a:rPr>
              <a:t>○ 大阪港湾局設立</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92" name="角丸四角形 91"/>
          <p:cNvSpPr/>
          <p:nvPr/>
        </p:nvSpPr>
        <p:spPr>
          <a:xfrm>
            <a:off x="547026" y="4088254"/>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rgbClr val="002060"/>
                </a:solidFill>
                <a:latin typeface="Meiryo UI" panose="020B0604030504040204" pitchFamily="50" charset="-128"/>
                <a:ea typeface="Meiryo UI" panose="020B0604030504040204" pitchFamily="50" charset="-128"/>
              </a:rPr>
              <a:t>◆</a:t>
            </a:r>
            <a:r>
              <a:rPr lang="ja-JP" altLang="en-US" sz="800" dirty="0" smtClean="0">
                <a:solidFill>
                  <a:srgbClr val="002060"/>
                </a:solidFill>
                <a:latin typeface="Meiryo UI" panose="020B0604030504040204" pitchFamily="50" charset="-128"/>
                <a:ea typeface="Meiryo UI" panose="020B0604030504040204" pitchFamily="50" charset="-128"/>
              </a:rPr>
              <a:t> 府市統合本部の設置</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93" name="角丸四角形 92"/>
          <p:cNvSpPr/>
          <p:nvPr/>
        </p:nvSpPr>
        <p:spPr>
          <a:xfrm>
            <a:off x="561567" y="5161499"/>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rgbClr val="002060"/>
                </a:solidFill>
                <a:latin typeface="Meiryo UI" panose="020B0604030504040204" pitchFamily="50" charset="-128"/>
                <a:ea typeface="Meiryo UI" panose="020B0604030504040204" pitchFamily="50" charset="-128"/>
              </a:rPr>
              <a:t>◆</a:t>
            </a:r>
            <a:r>
              <a:rPr lang="ja-JP" altLang="en-US" sz="800" dirty="0" smtClean="0">
                <a:solidFill>
                  <a:srgbClr val="002060"/>
                </a:solidFill>
                <a:latin typeface="Meiryo UI" panose="020B0604030504040204" pitchFamily="50" charset="-128"/>
                <a:ea typeface="Meiryo UI" panose="020B0604030504040204" pitchFamily="50" charset="-128"/>
              </a:rPr>
              <a:t> 副首都推進本部会議</a:t>
            </a:r>
            <a:endParaRPr lang="en-US" altLang="ja-JP" sz="800" dirty="0" smtClean="0">
              <a:solidFill>
                <a:srgbClr val="002060"/>
              </a:solidFill>
              <a:latin typeface="Meiryo UI" panose="020B0604030504040204" pitchFamily="50" charset="-128"/>
              <a:ea typeface="Meiryo UI" panose="020B0604030504040204" pitchFamily="50" charset="-128"/>
            </a:endParaRPr>
          </a:p>
          <a:p>
            <a:r>
              <a:rPr lang="ja-JP" altLang="en-US" sz="800" dirty="0">
                <a:solidFill>
                  <a:srgbClr val="002060"/>
                </a:solidFill>
                <a:latin typeface="Meiryo UI" panose="020B0604030504040204" pitchFamily="50" charset="-128"/>
                <a:ea typeface="Meiryo UI" panose="020B0604030504040204" pitchFamily="50" charset="-128"/>
              </a:rPr>
              <a:t>　</a:t>
            </a:r>
            <a:r>
              <a:rPr lang="ja-JP" altLang="en-US" sz="800" dirty="0" smtClean="0">
                <a:solidFill>
                  <a:srgbClr val="002060"/>
                </a:solidFill>
                <a:latin typeface="Meiryo UI" panose="020B0604030504040204" pitchFamily="50" charset="-128"/>
                <a:ea typeface="Meiryo UI" panose="020B0604030504040204" pitchFamily="50" charset="-128"/>
              </a:rPr>
              <a:t>　　　　　 の設置</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99" name="正方形/長方形 98"/>
          <p:cNvSpPr/>
          <p:nvPr/>
        </p:nvSpPr>
        <p:spPr>
          <a:xfrm>
            <a:off x="-58289" y="-45627"/>
            <a:ext cx="8640960" cy="577110"/>
          </a:xfrm>
          <a:prstGeom prst="rect">
            <a:avLst/>
          </a:prstGeom>
          <a:noFill/>
          <a:ln w="19050" cap="flat" cmpd="sng" algn="ctr">
            <a:noFill/>
            <a:prstDash val="sysDot"/>
          </a:ln>
          <a:effectLst/>
        </p:spPr>
        <p:txBody>
          <a:bodyPr rtlCol="0" anchor="ctr"/>
          <a:lstStyle/>
          <a:p>
            <a:pPr defTabSz="844083">
              <a:defRPr/>
            </a:pPr>
            <a:r>
              <a:rPr lang="ja-JP" altLang="en-US" sz="2000" b="1" dirty="0" smtClean="0">
                <a:solidFill>
                  <a:srgbClr val="002060"/>
                </a:solidFill>
                <a:latin typeface="Meiryo UI" panose="020B0604030504040204" pitchFamily="50" charset="-128"/>
                <a:ea typeface="Meiryo UI" panose="020B0604030504040204" pitchFamily="50" charset="-128"/>
              </a:rPr>
              <a:t> ２</a:t>
            </a:r>
            <a:r>
              <a:rPr lang="ja-JP" altLang="en-US" sz="2000" b="1" dirty="0">
                <a:solidFill>
                  <a:srgbClr val="002060"/>
                </a:solidFill>
                <a:latin typeface="Meiryo UI" panose="020B0604030504040204" pitchFamily="50" charset="-128"/>
                <a:ea typeface="Meiryo UI" panose="020B0604030504040204" pitchFamily="50" charset="-128"/>
              </a:rPr>
              <a:t>　</a:t>
            </a:r>
            <a:r>
              <a:rPr lang="ja-JP" altLang="en-US" sz="2000" b="1" dirty="0" smtClean="0">
                <a:solidFill>
                  <a:srgbClr val="002060"/>
                </a:solidFill>
                <a:latin typeface="Meiryo UI" panose="020B0604030504040204" pitchFamily="50" charset="-128"/>
                <a:ea typeface="Meiryo UI" panose="020B0604030504040204" pitchFamily="50" charset="-128"/>
              </a:rPr>
              <a:t>これまでの大阪の成長とまちづくりの推移</a:t>
            </a:r>
            <a:endParaRPr kumimoji="0" lang="ja-JP" altLang="en-US" sz="2000" b="1" kern="0" dirty="0">
              <a:solidFill>
                <a:srgbClr val="002060"/>
              </a:solidFill>
              <a:latin typeface="Meiryo UI" panose="020B0604030504040204" pitchFamily="50" charset="-128"/>
              <a:ea typeface="Meiryo UI" panose="020B0604030504040204" pitchFamily="50" charset="-128"/>
            </a:endParaRPr>
          </a:p>
        </p:txBody>
      </p:sp>
      <p:sp>
        <p:nvSpPr>
          <p:cNvPr id="10" name="角丸四角形 9"/>
          <p:cNvSpPr/>
          <p:nvPr/>
        </p:nvSpPr>
        <p:spPr>
          <a:xfrm>
            <a:off x="2207624" y="3312511"/>
            <a:ext cx="1770635" cy="681232"/>
          </a:xfrm>
          <a:prstGeom prst="round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103" name="正方形/長方形 102"/>
          <p:cNvSpPr/>
          <p:nvPr/>
        </p:nvSpPr>
        <p:spPr>
          <a:xfrm>
            <a:off x="2398440" y="3352315"/>
            <a:ext cx="1568933" cy="588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500"/>
              </a:lnSpc>
            </a:pPr>
            <a:r>
              <a:rPr kumimoji="1" lang="ja-JP" altLang="en-US" sz="1000" dirty="0" smtClean="0">
                <a:solidFill>
                  <a:srgbClr val="002060"/>
                </a:solidFill>
                <a:latin typeface="Meiryo UI" panose="020B0604030504040204" pitchFamily="50" charset="-128"/>
                <a:ea typeface="Meiryo UI" panose="020B0604030504040204" pitchFamily="50" charset="-128"/>
              </a:rPr>
              <a:t>政策・事業連携にとどまる</a:t>
            </a:r>
            <a:endParaRPr kumimoji="1" lang="en-US" altLang="ja-JP" sz="1000" dirty="0" smtClean="0">
              <a:solidFill>
                <a:srgbClr val="002060"/>
              </a:solidFill>
              <a:latin typeface="Meiryo UI" panose="020B0604030504040204" pitchFamily="50" charset="-128"/>
              <a:ea typeface="Meiryo UI" panose="020B0604030504040204" pitchFamily="50" charset="-128"/>
            </a:endParaRPr>
          </a:p>
          <a:p>
            <a:pPr>
              <a:lnSpc>
                <a:spcPts val="1500"/>
              </a:lnSpc>
            </a:pPr>
            <a:r>
              <a:rPr lang="ja-JP" altLang="en-US" sz="1000" dirty="0" smtClean="0">
                <a:solidFill>
                  <a:srgbClr val="002060"/>
                </a:solidFill>
                <a:latin typeface="Meiryo UI" panose="020B0604030504040204" pitchFamily="50" charset="-128"/>
                <a:ea typeface="Meiryo UI" panose="020B0604030504040204" pitchFamily="50" charset="-128"/>
              </a:rPr>
              <a:t>（例）大阪マラソンなど</a:t>
            </a:r>
            <a:endParaRPr kumimoji="1" lang="ja-JP" altLang="en-US" sz="1000" dirty="0">
              <a:solidFill>
                <a:srgbClr val="002060"/>
              </a:solidFill>
              <a:latin typeface="Meiryo UI" panose="020B0604030504040204" pitchFamily="50" charset="-128"/>
              <a:ea typeface="Meiryo UI" panose="020B0604030504040204" pitchFamily="50" charset="-128"/>
            </a:endParaRPr>
          </a:p>
        </p:txBody>
      </p:sp>
      <p:sp>
        <p:nvSpPr>
          <p:cNvPr id="104" name="角丸四角形 103"/>
          <p:cNvSpPr/>
          <p:nvPr/>
        </p:nvSpPr>
        <p:spPr>
          <a:xfrm>
            <a:off x="7596335" y="544650"/>
            <a:ext cx="1452025" cy="432000"/>
          </a:xfrm>
          <a:prstGeom prst="roundRect">
            <a:avLst>
              <a:gd name="adj" fmla="val 24453"/>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府</a:t>
            </a:r>
            <a:r>
              <a:rPr lang="ja-JP" altLang="en-US" sz="1200" b="1" dirty="0" smtClean="0">
                <a:solidFill>
                  <a:schemeClr val="tx1"/>
                </a:solidFill>
                <a:latin typeface="Meiryo UI" panose="020B0604030504040204" pitchFamily="50" charset="-128"/>
                <a:ea typeface="Meiryo UI" panose="020B0604030504040204" pitchFamily="50" charset="-128"/>
              </a:rPr>
              <a:t>市財政</a:t>
            </a:r>
            <a:endParaRPr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105" name="角丸四角形 104"/>
          <p:cNvSpPr/>
          <p:nvPr/>
        </p:nvSpPr>
        <p:spPr>
          <a:xfrm>
            <a:off x="81750" y="4173998"/>
            <a:ext cx="375418" cy="26454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schemeClr val="bg1"/>
                </a:solidFill>
                <a:latin typeface="Meiryo UI" panose="020B0604030504040204" pitchFamily="50" charset="-128"/>
                <a:ea typeface="Meiryo UI" panose="020B0604030504040204" pitchFamily="50" charset="-128"/>
              </a:rPr>
              <a:t>現在の府市一体の大阪</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6" name="角丸四角形 105"/>
          <p:cNvSpPr/>
          <p:nvPr/>
        </p:nvSpPr>
        <p:spPr>
          <a:xfrm>
            <a:off x="74276" y="1052735"/>
            <a:ext cx="375418" cy="294234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srgbClr val="C00000"/>
                </a:solidFill>
                <a:latin typeface="Meiryo UI" panose="020B0604030504040204" pitchFamily="50" charset="-128"/>
                <a:ea typeface="Meiryo UI" panose="020B0604030504040204" pitchFamily="50" charset="-128"/>
              </a:rPr>
              <a:t>過去の二重行政の大阪</a:t>
            </a:r>
            <a:endParaRPr kumimoji="1" lang="ja-JP" altLang="en-US" sz="1400" dirty="0">
              <a:solidFill>
                <a:srgbClr val="C00000"/>
              </a:solidFill>
              <a:latin typeface="Meiryo UI" panose="020B0604030504040204" pitchFamily="50" charset="-128"/>
              <a:ea typeface="Meiryo UI" panose="020B0604030504040204" pitchFamily="50" charset="-128"/>
            </a:endParaRPr>
          </a:p>
        </p:txBody>
      </p:sp>
      <p:sp>
        <p:nvSpPr>
          <p:cNvPr id="107" name="角丸四角形 106"/>
          <p:cNvSpPr/>
          <p:nvPr/>
        </p:nvSpPr>
        <p:spPr>
          <a:xfrm>
            <a:off x="2588275" y="6551721"/>
            <a:ext cx="1614975" cy="3232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smtClean="0">
                <a:solidFill>
                  <a:srgbClr val="002060"/>
                </a:solidFill>
                <a:latin typeface="HGｺﾞｼｯｸE" panose="020B0909000000000000" pitchFamily="49" charset="-128"/>
                <a:ea typeface="HGｺﾞｼｯｸE" panose="020B0909000000000000" pitchFamily="49" charset="-128"/>
              </a:rPr>
              <a:t>○ 大阪スマートシティ戦略</a:t>
            </a:r>
            <a:endParaRPr kumimoji="1" lang="ja-JP" altLang="en-US" sz="800" b="1" dirty="0">
              <a:solidFill>
                <a:srgbClr val="002060"/>
              </a:solidFill>
              <a:latin typeface="HGｺﾞｼｯｸE" panose="020B0909000000000000" pitchFamily="49" charset="-128"/>
              <a:ea typeface="HGｺﾞｼｯｸE" panose="020B0909000000000000" pitchFamily="49" charset="-128"/>
            </a:endParaRPr>
          </a:p>
        </p:txBody>
      </p:sp>
      <p:sp>
        <p:nvSpPr>
          <p:cNvPr id="108" name="角丸四角形 107"/>
          <p:cNvSpPr/>
          <p:nvPr/>
        </p:nvSpPr>
        <p:spPr>
          <a:xfrm>
            <a:off x="3383230" y="5707856"/>
            <a:ext cx="1404794"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smtClean="0">
                <a:solidFill>
                  <a:srgbClr val="002060"/>
                </a:solidFill>
                <a:latin typeface="HGｺﾞｼｯｸE" panose="020B0909000000000000" pitchFamily="49" charset="-128"/>
                <a:ea typeface="HGｺﾞｼｯｸE" panose="020B0909000000000000" pitchFamily="49" charset="-128"/>
              </a:rPr>
              <a:t>○ 副首都</a:t>
            </a:r>
            <a:endParaRPr lang="en-US" altLang="ja-JP" sz="800" b="1" dirty="0" smtClean="0">
              <a:solidFill>
                <a:srgbClr val="002060"/>
              </a:solidFill>
              <a:latin typeface="HGｺﾞｼｯｸE" panose="020B0909000000000000" pitchFamily="49" charset="-128"/>
              <a:ea typeface="HGｺﾞｼｯｸE" panose="020B0909000000000000" pitchFamily="49" charset="-128"/>
            </a:endParaRPr>
          </a:p>
          <a:p>
            <a:r>
              <a:rPr lang="ja-JP" altLang="en-US" sz="800" b="1" dirty="0">
                <a:solidFill>
                  <a:srgbClr val="002060"/>
                </a:solidFill>
                <a:latin typeface="HGｺﾞｼｯｸE" panose="020B0909000000000000" pitchFamily="49" charset="-128"/>
                <a:ea typeface="HGｺﾞｼｯｸE" panose="020B0909000000000000" pitchFamily="49" charset="-128"/>
              </a:rPr>
              <a:t>　</a:t>
            </a:r>
            <a:r>
              <a:rPr lang="ja-JP" altLang="en-US" sz="800" b="1" dirty="0" smtClean="0">
                <a:solidFill>
                  <a:srgbClr val="002060"/>
                </a:solidFill>
                <a:latin typeface="HGｺﾞｼｯｸE" panose="020B0909000000000000" pitchFamily="49" charset="-128"/>
                <a:ea typeface="HGｺﾞｼｯｸE" panose="020B0909000000000000" pitchFamily="49" charset="-128"/>
              </a:rPr>
              <a:t> ビジョン</a:t>
            </a:r>
            <a:endParaRPr kumimoji="1" lang="ja-JP" altLang="en-US" sz="800" b="1" dirty="0">
              <a:solidFill>
                <a:srgbClr val="002060"/>
              </a:solidFill>
              <a:latin typeface="HGｺﾞｼｯｸE" panose="020B0909000000000000" pitchFamily="49" charset="-128"/>
              <a:ea typeface="HGｺﾞｼｯｸE" panose="020B0909000000000000" pitchFamily="49" charset="-128"/>
            </a:endParaRPr>
          </a:p>
        </p:txBody>
      </p:sp>
      <p:sp>
        <p:nvSpPr>
          <p:cNvPr id="109" name="楕円 108"/>
          <p:cNvSpPr/>
          <p:nvPr/>
        </p:nvSpPr>
        <p:spPr>
          <a:xfrm>
            <a:off x="998788" y="1417849"/>
            <a:ext cx="1081580" cy="24809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110" name="正方形/長方形 109"/>
          <p:cNvSpPr/>
          <p:nvPr/>
        </p:nvSpPr>
        <p:spPr>
          <a:xfrm>
            <a:off x="967365" y="1639115"/>
            <a:ext cx="1096103" cy="2060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500"/>
              </a:lnSpc>
            </a:pPr>
            <a:r>
              <a:rPr kumimoji="1" lang="ja-JP" altLang="en-US" sz="1000" dirty="0" smtClean="0">
                <a:solidFill>
                  <a:srgbClr val="002060"/>
                </a:solidFill>
                <a:latin typeface="Meiryo UI" panose="020B0604030504040204" pitchFamily="50" charset="-128"/>
                <a:ea typeface="Meiryo UI" panose="020B0604030504040204" pitchFamily="50" charset="-128"/>
              </a:rPr>
              <a:t>府市協議が</a:t>
            </a:r>
            <a:endParaRPr kumimoji="1" lang="en-US" altLang="ja-JP" sz="1000" dirty="0" smtClean="0">
              <a:solidFill>
                <a:srgbClr val="002060"/>
              </a:solidFill>
              <a:latin typeface="Meiryo UI" panose="020B0604030504040204" pitchFamily="50" charset="-128"/>
              <a:ea typeface="Meiryo UI" panose="020B0604030504040204" pitchFamily="50" charset="-128"/>
            </a:endParaRPr>
          </a:p>
          <a:p>
            <a:pPr algn="ctr">
              <a:lnSpc>
                <a:spcPts val="1500"/>
              </a:lnSpc>
            </a:pPr>
            <a:r>
              <a:rPr kumimoji="1" lang="ja-JP" altLang="en-US" sz="1000" dirty="0" smtClean="0">
                <a:solidFill>
                  <a:srgbClr val="002060"/>
                </a:solidFill>
                <a:latin typeface="Meiryo UI" panose="020B0604030504040204" pitchFamily="50" charset="-128"/>
                <a:ea typeface="Meiryo UI" panose="020B0604030504040204" pitchFamily="50" charset="-128"/>
              </a:rPr>
              <a:t>必要な場合は、</a:t>
            </a:r>
            <a:endParaRPr kumimoji="1" lang="en-US" altLang="ja-JP" sz="1000" dirty="0" smtClean="0">
              <a:solidFill>
                <a:srgbClr val="002060"/>
              </a:solidFill>
              <a:latin typeface="Meiryo UI" panose="020B0604030504040204" pitchFamily="50" charset="-128"/>
              <a:ea typeface="Meiryo UI" panose="020B0604030504040204" pitchFamily="50" charset="-128"/>
            </a:endParaRPr>
          </a:p>
          <a:p>
            <a:pPr algn="ctr">
              <a:lnSpc>
                <a:spcPts val="1500"/>
              </a:lnSpc>
            </a:pPr>
            <a:r>
              <a:rPr kumimoji="1" lang="ja-JP" altLang="en-US" sz="1000" dirty="0" smtClean="0">
                <a:solidFill>
                  <a:srgbClr val="002060"/>
                </a:solidFill>
                <a:latin typeface="Meiryo UI" panose="020B0604030504040204" pitchFamily="50" charset="-128"/>
                <a:ea typeface="Meiryo UI" panose="020B0604030504040204" pitchFamily="50" charset="-128"/>
              </a:rPr>
              <a:t>必要に応じて</a:t>
            </a:r>
            <a:endParaRPr kumimoji="1" lang="en-US" altLang="ja-JP" sz="1000" dirty="0" smtClean="0">
              <a:solidFill>
                <a:srgbClr val="002060"/>
              </a:solidFill>
              <a:latin typeface="Meiryo UI" panose="020B0604030504040204" pitchFamily="50" charset="-128"/>
              <a:ea typeface="Meiryo UI" panose="020B0604030504040204" pitchFamily="50" charset="-128"/>
            </a:endParaRPr>
          </a:p>
          <a:p>
            <a:pPr algn="ctr">
              <a:lnSpc>
                <a:spcPts val="1500"/>
              </a:lnSpc>
            </a:pPr>
            <a:r>
              <a:rPr kumimoji="1" lang="ja-JP" altLang="en-US" sz="1000" dirty="0" smtClean="0">
                <a:solidFill>
                  <a:srgbClr val="002060"/>
                </a:solidFill>
                <a:latin typeface="Meiryo UI" panose="020B0604030504040204" pitchFamily="50" charset="-128"/>
                <a:ea typeface="Meiryo UI" panose="020B0604030504040204" pitchFamily="50" charset="-128"/>
              </a:rPr>
              <a:t>府市首脳懇談会等を開催</a:t>
            </a:r>
            <a:endParaRPr kumimoji="1" lang="en-US" altLang="ja-JP" sz="1000" dirty="0" smtClean="0">
              <a:solidFill>
                <a:srgbClr val="002060"/>
              </a:solidFill>
              <a:latin typeface="Meiryo UI" panose="020B0604030504040204" pitchFamily="50" charset="-128"/>
              <a:ea typeface="Meiryo UI" panose="020B0604030504040204" pitchFamily="50" charset="-128"/>
            </a:endParaRPr>
          </a:p>
          <a:p>
            <a:pPr algn="ctr">
              <a:lnSpc>
                <a:spcPts val="1500"/>
              </a:lnSpc>
            </a:pPr>
            <a:r>
              <a:rPr kumimoji="1" lang="ja-JP" altLang="en-US" sz="1000" dirty="0" smtClean="0">
                <a:solidFill>
                  <a:srgbClr val="002060"/>
                </a:solidFill>
                <a:latin typeface="Meiryo UI" panose="020B0604030504040204" pitchFamily="50" charset="-128"/>
                <a:ea typeface="Meiryo UI" panose="020B0604030504040204" pitchFamily="50" charset="-128"/>
              </a:rPr>
              <a:t>（実績は</a:t>
            </a:r>
            <a:r>
              <a:rPr kumimoji="1" lang="en-US" altLang="ja-JP" sz="1000" dirty="0" smtClean="0">
                <a:solidFill>
                  <a:srgbClr val="002060"/>
                </a:solidFill>
                <a:latin typeface="Meiryo UI" panose="020B0604030504040204" pitchFamily="50" charset="-128"/>
                <a:ea typeface="Meiryo UI" panose="020B0604030504040204" pitchFamily="50" charset="-128"/>
              </a:rPr>
              <a:t>11</a:t>
            </a:r>
            <a:r>
              <a:rPr kumimoji="1" lang="ja-JP" altLang="en-US" sz="1000" dirty="0" smtClean="0">
                <a:solidFill>
                  <a:srgbClr val="002060"/>
                </a:solidFill>
                <a:latin typeface="Meiryo UI" panose="020B0604030504040204" pitchFamily="50" charset="-128"/>
                <a:ea typeface="Meiryo UI" panose="020B0604030504040204" pitchFamily="50" charset="-128"/>
              </a:rPr>
              <a:t>年間で</a:t>
            </a:r>
            <a:r>
              <a:rPr kumimoji="1" lang="en-US" altLang="ja-JP" sz="1000" dirty="0" smtClean="0">
                <a:solidFill>
                  <a:srgbClr val="002060"/>
                </a:solidFill>
                <a:latin typeface="Meiryo UI" panose="020B0604030504040204" pitchFamily="50" charset="-128"/>
                <a:ea typeface="Meiryo UI" panose="020B0604030504040204" pitchFamily="50" charset="-128"/>
              </a:rPr>
              <a:t>11</a:t>
            </a:r>
            <a:r>
              <a:rPr kumimoji="1" lang="ja-JP" altLang="en-US" sz="1000" dirty="0" smtClean="0">
                <a:solidFill>
                  <a:srgbClr val="002060"/>
                </a:solidFill>
                <a:latin typeface="Meiryo UI" panose="020B0604030504040204" pitchFamily="50" charset="-128"/>
                <a:ea typeface="Meiryo UI" panose="020B0604030504040204" pitchFamily="50" charset="-128"/>
              </a:rPr>
              <a:t>回開催）</a:t>
            </a:r>
            <a:endParaRPr kumimoji="1" lang="ja-JP" altLang="en-US" sz="1000" dirty="0">
              <a:solidFill>
                <a:srgbClr val="002060"/>
              </a:solidFill>
              <a:latin typeface="Meiryo UI" panose="020B0604030504040204" pitchFamily="50" charset="-128"/>
              <a:ea typeface="Meiryo UI" panose="020B0604030504040204" pitchFamily="50" charset="-128"/>
            </a:endParaRPr>
          </a:p>
        </p:txBody>
      </p:sp>
      <p:sp>
        <p:nvSpPr>
          <p:cNvPr id="111" name="楕円 110"/>
          <p:cNvSpPr/>
          <p:nvPr/>
        </p:nvSpPr>
        <p:spPr>
          <a:xfrm>
            <a:off x="2196657" y="2142752"/>
            <a:ext cx="1824161" cy="10782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kumimoji="1" lang="ja-JP" altLang="en-US" dirty="0">
              <a:solidFill>
                <a:srgbClr val="002060"/>
              </a:solidFill>
            </a:endParaRPr>
          </a:p>
        </p:txBody>
      </p:sp>
      <p:sp>
        <p:nvSpPr>
          <p:cNvPr id="112" name="正方形/長方形 111"/>
          <p:cNvSpPr/>
          <p:nvPr/>
        </p:nvSpPr>
        <p:spPr>
          <a:xfrm>
            <a:off x="2082110" y="2258121"/>
            <a:ext cx="2021662" cy="871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500"/>
              </a:lnSpc>
            </a:pPr>
            <a:r>
              <a:rPr kumimoji="1" lang="ja-JP" altLang="en-US" sz="1000" dirty="0" smtClean="0">
                <a:solidFill>
                  <a:srgbClr val="002060"/>
                </a:solidFill>
                <a:latin typeface="Meiryo UI" panose="020B0604030504040204" pitchFamily="50" charset="-128"/>
                <a:ea typeface="Meiryo UI" panose="020B0604030504040204" pitchFamily="50" charset="-128"/>
              </a:rPr>
              <a:t>大阪府・大阪市がそれぞれの</a:t>
            </a:r>
            <a:endParaRPr kumimoji="1" lang="en-US" altLang="ja-JP" sz="1000" dirty="0" smtClean="0">
              <a:solidFill>
                <a:srgbClr val="002060"/>
              </a:solidFill>
              <a:latin typeface="Meiryo UI" panose="020B0604030504040204" pitchFamily="50" charset="-128"/>
              <a:ea typeface="Meiryo UI" panose="020B0604030504040204" pitchFamily="50" charset="-128"/>
            </a:endParaRPr>
          </a:p>
          <a:p>
            <a:pPr algn="ctr">
              <a:lnSpc>
                <a:spcPts val="1500"/>
              </a:lnSpc>
            </a:pPr>
            <a:r>
              <a:rPr kumimoji="1" lang="ja-JP" altLang="en-US" sz="1000" dirty="0" smtClean="0">
                <a:solidFill>
                  <a:srgbClr val="002060"/>
                </a:solidFill>
                <a:latin typeface="Meiryo UI" panose="020B0604030504040204" pitchFamily="50" charset="-128"/>
                <a:ea typeface="Meiryo UI" panose="020B0604030504040204" pitchFamily="50" charset="-128"/>
              </a:rPr>
              <a:t>考えで計画等を策定・実行</a:t>
            </a:r>
            <a:endParaRPr kumimoji="1" lang="en-US" altLang="ja-JP" sz="1000" dirty="0" smtClean="0">
              <a:solidFill>
                <a:srgbClr val="002060"/>
              </a:solidFill>
              <a:latin typeface="Meiryo UI" panose="020B0604030504040204" pitchFamily="50" charset="-128"/>
              <a:ea typeface="Meiryo UI" panose="020B0604030504040204" pitchFamily="50" charset="-128"/>
            </a:endParaRPr>
          </a:p>
          <a:p>
            <a:pPr algn="ctr">
              <a:lnSpc>
                <a:spcPts val="1500"/>
              </a:lnSpc>
            </a:pPr>
            <a:r>
              <a:rPr kumimoji="1" lang="ja-JP" altLang="en-US" sz="1000" dirty="0" smtClean="0">
                <a:solidFill>
                  <a:srgbClr val="002060"/>
                </a:solidFill>
                <a:latin typeface="Meiryo UI" panose="020B0604030504040204" pitchFamily="50" charset="-128"/>
                <a:ea typeface="Meiryo UI" panose="020B0604030504040204" pitchFamily="50" charset="-128"/>
              </a:rPr>
              <a:t>（連携</a:t>
            </a:r>
            <a:r>
              <a:rPr lang="ja-JP" altLang="en-US" sz="1000" dirty="0">
                <a:solidFill>
                  <a:srgbClr val="002060"/>
                </a:solidFill>
                <a:latin typeface="Meiryo UI" panose="020B0604030504040204" pitchFamily="50" charset="-128"/>
                <a:ea typeface="Meiryo UI" panose="020B0604030504040204" pitchFamily="50" charset="-128"/>
              </a:rPr>
              <a:t>不十分</a:t>
            </a:r>
            <a:r>
              <a:rPr kumimoji="1" lang="ja-JP" altLang="en-US" sz="1000" dirty="0" smtClean="0">
                <a:solidFill>
                  <a:srgbClr val="002060"/>
                </a:solidFill>
                <a:latin typeface="Meiryo UI" panose="020B0604030504040204" pitchFamily="50" charset="-128"/>
                <a:ea typeface="Meiryo UI" panose="020B0604030504040204" pitchFamily="50" charset="-128"/>
              </a:rPr>
              <a:t>）</a:t>
            </a:r>
            <a:endParaRPr kumimoji="1" lang="ja-JP" altLang="en-US" sz="1000" dirty="0">
              <a:solidFill>
                <a:srgbClr val="002060"/>
              </a:solidFill>
              <a:latin typeface="Meiryo UI" panose="020B0604030504040204" pitchFamily="50" charset="-128"/>
              <a:ea typeface="Meiryo UI" panose="020B0604030504040204" pitchFamily="50" charset="-128"/>
            </a:endParaRPr>
          </a:p>
        </p:txBody>
      </p:sp>
      <p:sp>
        <p:nvSpPr>
          <p:cNvPr id="18" name="角丸四角形 17"/>
          <p:cNvSpPr/>
          <p:nvPr/>
        </p:nvSpPr>
        <p:spPr>
          <a:xfrm>
            <a:off x="5822956" y="977892"/>
            <a:ext cx="1656000" cy="252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bg1"/>
                </a:solidFill>
                <a:latin typeface="Meiryo UI" panose="020B0604030504040204" pitchFamily="50" charset="-128"/>
                <a:ea typeface="Meiryo UI" panose="020B0604030504040204" pitchFamily="50" charset="-128"/>
              </a:rPr>
              <a:t>淀川左岸線延伸部</a:t>
            </a:r>
            <a:endParaRPr kumimoji="1" lang="ja-JP" altLang="en-US" sz="900" dirty="0">
              <a:solidFill>
                <a:schemeClr val="bg1"/>
              </a:solidFill>
              <a:latin typeface="Meiryo UI" panose="020B0604030504040204" pitchFamily="50" charset="-128"/>
              <a:ea typeface="Meiryo UI" panose="020B0604030504040204" pitchFamily="50" charset="-128"/>
            </a:endParaRPr>
          </a:p>
        </p:txBody>
      </p:sp>
      <p:sp>
        <p:nvSpPr>
          <p:cNvPr id="113" name="角丸四角形 112"/>
          <p:cNvSpPr/>
          <p:nvPr/>
        </p:nvSpPr>
        <p:spPr>
          <a:xfrm>
            <a:off x="2095471" y="4605980"/>
            <a:ext cx="1871901" cy="1851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smtClean="0">
                <a:solidFill>
                  <a:srgbClr val="002060"/>
                </a:solidFill>
                <a:latin typeface="HGｺﾞｼｯｸE" panose="020B0909000000000000" pitchFamily="49" charset="-128"/>
                <a:ea typeface="HGｺﾞｼｯｸE" panose="020B0909000000000000" pitchFamily="49" charset="-128"/>
              </a:rPr>
              <a:t>○ 大阪の成長戦略一本化</a:t>
            </a:r>
            <a:endParaRPr kumimoji="1" lang="ja-JP" altLang="en-US" sz="800" b="1" dirty="0">
              <a:solidFill>
                <a:srgbClr val="002060"/>
              </a:solidFill>
              <a:latin typeface="HGｺﾞｼｯｸE" panose="020B0909000000000000" pitchFamily="49" charset="-128"/>
              <a:ea typeface="HGｺﾞｼｯｸE" panose="020B0909000000000000" pitchFamily="49" charset="-128"/>
            </a:endParaRPr>
          </a:p>
        </p:txBody>
      </p:sp>
      <p:sp>
        <p:nvSpPr>
          <p:cNvPr id="114" name="楕円 113"/>
          <p:cNvSpPr/>
          <p:nvPr/>
        </p:nvSpPr>
        <p:spPr>
          <a:xfrm>
            <a:off x="4201028" y="3819472"/>
            <a:ext cx="1450897" cy="4480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115" name="正方形/長方形 114"/>
          <p:cNvSpPr/>
          <p:nvPr/>
        </p:nvSpPr>
        <p:spPr>
          <a:xfrm>
            <a:off x="4321376" y="3840484"/>
            <a:ext cx="1369030" cy="401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sz="1000" dirty="0" smtClean="0">
                <a:solidFill>
                  <a:srgbClr val="002060"/>
                </a:solidFill>
                <a:latin typeface="Meiryo UI" panose="020B0604030504040204" pitchFamily="50" charset="-128"/>
                <a:ea typeface="Meiryo UI" panose="020B0604030504040204" pitchFamily="50" charset="-128"/>
              </a:rPr>
              <a:t>土地利用をめぐる議論</a:t>
            </a:r>
            <a:endParaRPr kumimoji="1" lang="ja-JP" altLang="en-US" sz="1000" dirty="0">
              <a:solidFill>
                <a:srgbClr val="002060"/>
              </a:solidFill>
              <a:latin typeface="Meiryo UI" panose="020B0604030504040204" pitchFamily="50" charset="-128"/>
              <a:ea typeface="Meiryo UI" panose="020B0604030504040204" pitchFamily="50" charset="-128"/>
            </a:endParaRPr>
          </a:p>
        </p:txBody>
      </p:sp>
      <p:sp>
        <p:nvSpPr>
          <p:cNvPr id="116" name="楕円 115"/>
          <p:cNvSpPr/>
          <p:nvPr/>
        </p:nvSpPr>
        <p:spPr>
          <a:xfrm>
            <a:off x="7628588" y="1704979"/>
            <a:ext cx="1314972" cy="214060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117" name="正方形/長方形 116"/>
          <p:cNvSpPr/>
          <p:nvPr/>
        </p:nvSpPr>
        <p:spPr>
          <a:xfrm>
            <a:off x="7778733" y="1915827"/>
            <a:ext cx="1238399" cy="717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500"/>
              </a:lnSpc>
            </a:pPr>
            <a:r>
              <a:rPr lang="en-US" altLang="ja-JP" sz="1000" dirty="0" smtClean="0">
                <a:solidFill>
                  <a:srgbClr val="002060"/>
                </a:solidFill>
                <a:latin typeface="Meiryo UI" panose="020B0604030504040204" pitchFamily="50" charset="-128"/>
                <a:ea typeface="Meiryo UI" panose="020B0604030504040204" pitchFamily="50" charset="-128"/>
              </a:rPr>
              <a:t>【</a:t>
            </a:r>
            <a:r>
              <a:rPr lang="ja-JP" altLang="en-US" sz="1000" dirty="0" smtClean="0">
                <a:solidFill>
                  <a:srgbClr val="002060"/>
                </a:solidFill>
                <a:latin typeface="Meiryo UI" panose="020B0604030504040204" pitchFamily="50" charset="-128"/>
                <a:ea typeface="Meiryo UI" panose="020B0604030504040204" pitchFamily="50" charset="-128"/>
              </a:rPr>
              <a:t>府法人二税</a:t>
            </a:r>
            <a:r>
              <a:rPr lang="en-US" altLang="ja-JP" sz="1000" dirty="0" smtClean="0">
                <a:solidFill>
                  <a:srgbClr val="002060"/>
                </a:solidFill>
                <a:latin typeface="Meiryo UI" panose="020B0604030504040204" pitchFamily="50" charset="-128"/>
                <a:ea typeface="Meiryo UI" panose="020B0604030504040204" pitchFamily="50" charset="-128"/>
              </a:rPr>
              <a:t>】</a:t>
            </a:r>
          </a:p>
          <a:p>
            <a:pPr>
              <a:lnSpc>
                <a:spcPts val="1500"/>
              </a:lnSpc>
            </a:pPr>
            <a:r>
              <a:rPr lang="ja-JP" altLang="en-US" sz="1000" dirty="0" smtClean="0">
                <a:solidFill>
                  <a:srgbClr val="002060"/>
                </a:solidFill>
                <a:latin typeface="Meiryo UI" panose="020B0604030504040204" pitchFamily="50" charset="-128"/>
                <a:ea typeface="Meiryo UI" panose="020B0604030504040204" pitchFamily="50" charset="-128"/>
              </a:rPr>
              <a:t>・</a:t>
            </a:r>
            <a:r>
              <a:rPr lang="en-US" altLang="ja-JP" sz="1000" dirty="0" smtClean="0">
                <a:solidFill>
                  <a:srgbClr val="002060"/>
                </a:solidFill>
                <a:latin typeface="Meiryo UI" panose="020B0604030504040204" pitchFamily="50" charset="-128"/>
                <a:ea typeface="Meiryo UI" panose="020B0604030504040204" pitchFamily="50" charset="-128"/>
              </a:rPr>
              <a:t>2007</a:t>
            </a:r>
            <a:r>
              <a:rPr lang="ja-JP" altLang="en-US" sz="1000" dirty="0" smtClean="0">
                <a:solidFill>
                  <a:srgbClr val="002060"/>
                </a:solidFill>
                <a:latin typeface="Meiryo UI" panose="020B0604030504040204" pitchFamily="50" charset="-128"/>
                <a:ea typeface="Meiryo UI" panose="020B0604030504040204" pitchFamily="50" charset="-128"/>
              </a:rPr>
              <a:t>年度を</a:t>
            </a:r>
            <a:endParaRPr lang="en-US" altLang="ja-JP" sz="1000" dirty="0" smtClean="0">
              <a:solidFill>
                <a:srgbClr val="002060"/>
              </a:solidFill>
              <a:latin typeface="Meiryo UI" panose="020B0604030504040204" pitchFamily="50" charset="-128"/>
              <a:ea typeface="Meiryo UI" panose="020B0604030504040204" pitchFamily="50" charset="-128"/>
            </a:endParaRPr>
          </a:p>
          <a:p>
            <a:pPr>
              <a:lnSpc>
                <a:spcPts val="1500"/>
              </a:lnSpc>
            </a:pPr>
            <a:r>
              <a:rPr lang="ja-JP" altLang="en-US" sz="1000" dirty="0">
                <a:solidFill>
                  <a:srgbClr val="002060"/>
                </a:solidFill>
                <a:latin typeface="Meiryo UI" panose="020B0604030504040204" pitchFamily="50" charset="-128"/>
                <a:ea typeface="Meiryo UI" panose="020B0604030504040204" pitchFamily="50" charset="-128"/>
              </a:rPr>
              <a:t>　</a:t>
            </a:r>
            <a:r>
              <a:rPr lang="ja-JP" altLang="en-US" sz="1000" dirty="0" smtClean="0">
                <a:solidFill>
                  <a:srgbClr val="002060"/>
                </a:solidFill>
                <a:latin typeface="Meiryo UI" panose="020B0604030504040204" pitchFamily="50" charset="-128"/>
                <a:ea typeface="Meiryo UI" panose="020B0604030504040204" pitchFamily="50" charset="-128"/>
              </a:rPr>
              <a:t>ピークに減少</a:t>
            </a:r>
            <a:endParaRPr kumimoji="1" lang="ja-JP" altLang="en-US" sz="1000" dirty="0">
              <a:solidFill>
                <a:srgbClr val="002060"/>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7736146" y="2572018"/>
            <a:ext cx="1908007" cy="1164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500"/>
              </a:lnSpc>
            </a:pPr>
            <a:r>
              <a:rPr lang="en-US" altLang="ja-JP" sz="1000" dirty="0" smtClean="0">
                <a:solidFill>
                  <a:srgbClr val="002060"/>
                </a:solidFill>
                <a:latin typeface="Meiryo UI" panose="020B0604030504040204" pitchFamily="50" charset="-128"/>
                <a:ea typeface="Meiryo UI" panose="020B0604030504040204" pitchFamily="50" charset="-128"/>
              </a:rPr>
              <a:t>【</a:t>
            </a:r>
            <a:r>
              <a:rPr lang="ja-JP" altLang="en-US" sz="1000" dirty="0" smtClean="0">
                <a:solidFill>
                  <a:srgbClr val="002060"/>
                </a:solidFill>
                <a:latin typeface="Meiryo UI" panose="020B0604030504040204" pitchFamily="50" charset="-128"/>
                <a:ea typeface="Meiryo UI" panose="020B0604030504040204" pitchFamily="50" charset="-128"/>
              </a:rPr>
              <a:t>財政調整基金</a:t>
            </a:r>
            <a:r>
              <a:rPr lang="en-US" altLang="ja-JP" sz="1000" dirty="0" smtClean="0">
                <a:solidFill>
                  <a:srgbClr val="002060"/>
                </a:solidFill>
                <a:latin typeface="Meiryo UI" panose="020B0604030504040204" pitchFamily="50" charset="-128"/>
                <a:ea typeface="Meiryo UI" panose="020B0604030504040204" pitchFamily="50" charset="-128"/>
              </a:rPr>
              <a:t>】</a:t>
            </a:r>
          </a:p>
          <a:p>
            <a:pPr>
              <a:lnSpc>
                <a:spcPts val="1500"/>
              </a:lnSpc>
            </a:pPr>
            <a:r>
              <a:rPr lang="ja-JP" altLang="en-US" sz="1000" dirty="0" smtClean="0">
                <a:solidFill>
                  <a:srgbClr val="002060"/>
                </a:solidFill>
                <a:latin typeface="Meiryo UI" panose="020B0604030504040204" pitchFamily="50" charset="-128"/>
                <a:ea typeface="Meiryo UI" panose="020B0604030504040204" pitchFamily="50" charset="-128"/>
              </a:rPr>
              <a:t>・大阪府は</a:t>
            </a:r>
            <a:r>
              <a:rPr lang="en-US" altLang="ja-JP" sz="1000" dirty="0" smtClean="0">
                <a:solidFill>
                  <a:srgbClr val="002060"/>
                </a:solidFill>
                <a:latin typeface="Meiryo UI" panose="020B0604030504040204" pitchFamily="50" charset="-128"/>
                <a:ea typeface="Meiryo UI" panose="020B0604030504040204" pitchFamily="50" charset="-128"/>
              </a:rPr>
              <a:t>2007</a:t>
            </a:r>
            <a:r>
              <a:rPr lang="ja-JP" altLang="en-US" sz="1000" dirty="0" smtClean="0">
                <a:solidFill>
                  <a:srgbClr val="002060"/>
                </a:solidFill>
                <a:latin typeface="Meiryo UI" panose="020B0604030504040204" pitchFamily="50" charset="-128"/>
                <a:ea typeface="Meiryo UI" panose="020B0604030504040204" pitchFamily="50" charset="-128"/>
              </a:rPr>
              <a:t>年度</a:t>
            </a:r>
            <a:endParaRPr lang="en-US" altLang="ja-JP" sz="1000" dirty="0" smtClean="0">
              <a:solidFill>
                <a:srgbClr val="002060"/>
              </a:solidFill>
              <a:latin typeface="Meiryo UI" panose="020B0604030504040204" pitchFamily="50" charset="-128"/>
              <a:ea typeface="Meiryo UI" panose="020B0604030504040204" pitchFamily="50" charset="-128"/>
            </a:endParaRPr>
          </a:p>
          <a:p>
            <a:pPr>
              <a:lnSpc>
                <a:spcPts val="1500"/>
              </a:lnSpc>
            </a:pPr>
            <a:r>
              <a:rPr lang="ja-JP" altLang="en-US" sz="1000" dirty="0">
                <a:solidFill>
                  <a:srgbClr val="002060"/>
                </a:solidFill>
                <a:latin typeface="Meiryo UI" panose="020B0604030504040204" pitchFamily="50" charset="-128"/>
                <a:ea typeface="Meiryo UI" panose="020B0604030504040204" pitchFamily="50" charset="-128"/>
              </a:rPr>
              <a:t>　</a:t>
            </a:r>
            <a:r>
              <a:rPr lang="ja-JP" altLang="en-US" sz="1000" dirty="0" smtClean="0">
                <a:solidFill>
                  <a:srgbClr val="002060"/>
                </a:solidFill>
                <a:latin typeface="Meiryo UI" panose="020B0604030504040204" pitchFamily="50" charset="-128"/>
                <a:ea typeface="Meiryo UI" panose="020B0604030504040204" pitchFamily="50" charset="-128"/>
              </a:rPr>
              <a:t>まで低水準</a:t>
            </a:r>
            <a:endParaRPr lang="en-US" altLang="ja-JP" sz="1000" dirty="0" smtClean="0">
              <a:solidFill>
                <a:srgbClr val="002060"/>
              </a:solidFill>
              <a:latin typeface="Meiryo UI" panose="020B0604030504040204" pitchFamily="50" charset="-128"/>
              <a:ea typeface="Meiryo UI" panose="020B0604030504040204" pitchFamily="50" charset="-128"/>
            </a:endParaRPr>
          </a:p>
          <a:p>
            <a:pPr>
              <a:lnSpc>
                <a:spcPts val="1500"/>
              </a:lnSpc>
            </a:pPr>
            <a:r>
              <a:rPr kumimoji="1" lang="ja-JP" altLang="en-US" sz="1000" dirty="0" smtClean="0">
                <a:solidFill>
                  <a:srgbClr val="002060"/>
                </a:solidFill>
                <a:latin typeface="Meiryo UI" panose="020B0604030504040204" pitchFamily="50" charset="-128"/>
                <a:ea typeface="Meiryo UI" panose="020B0604030504040204" pitchFamily="50" charset="-128"/>
              </a:rPr>
              <a:t>・大阪市は</a:t>
            </a:r>
            <a:r>
              <a:rPr kumimoji="1" lang="en-US" altLang="ja-JP" sz="1000" dirty="0" smtClean="0">
                <a:solidFill>
                  <a:srgbClr val="002060"/>
                </a:solidFill>
                <a:latin typeface="Meiryo UI" panose="020B0604030504040204" pitchFamily="50" charset="-128"/>
                <a:ea typeface="Meiryo UI" panose="020B0604030504040204" pitchFamily="50" charset="-128"/>
              </a:rPr>
              <a:t>2012</a:t>
            </a:r>
            <a:r>
              <a:rPr kumimoji="1" lang="ja-JP" altLang="en-US" sz="1000" dirty="0" smtClean="0">
                <a:solidFill>
                  <a:srgbClr val="002060"/>
                </a:solidFill>
                <a:latin typeface="Meiryo UI" panose="020B0604030504040204" pitchFamily="50" charset="-128"/>
                <a:ea typeface="Meiryo UI" panose="020B0604030504040204" pitchFamily="50" charset="-128"/>
              </a:rPr>
              <a:t>年度</a:t>
            </a:r>
            <a:endParaRPr kumimoji="1" lang="en-US" altLang="ja-JP" sz="1000" dirty="0" smtClean="0">
              <a:solidFill>
                <a:srgbClr val="002060"/>
              </a:solidFill>
              <a:latin typeface="Meiryo UI" panose="020B0604030504040204" pitchFamily="50" charset="-128"/>
              <a:ea typeface="Meiryo UI" panose="020B0604030504040204" pitchFamily="50" charset="-128"/>
            </a:endParaRPr>
          </a:p>
          <a:p>
            <a:pPr>
              <a:lnSpc>
                <a:spcPts val="1500"/>
              </a:lnSpc>
            </a:pPr>
            <a:r>
              <a:rPr lang="ja-JP" altLang="en-US" sz="1000" dirty="0">
                <a:solidFill>
                  <a:srgbClr val="002060"/>
                </a:solidFill>
                <a:latin typeface="Meiryo UI" panose="020B0604030504040204" pitchFamily="50" charset="-128"/>
                <a:ea typeface="Meiryo UI" panose="020B0604030504040204" pitchFamily="50" charset="-128"/>
              </a:rPr>
              <a:t>　</a:t>
            </a:r>
            <a:r>
              <a:rPr kumimoji="1" lang="ja-JP" altLang="en-US" sz="1000" dirty="0" smtClean="0">
                <a:solidFill>
                  <a:srgbClr val="002060"/>
                </a:solidFill>
                <a:latin typeface="Meiryo UI" panose="020B0604030504040204" pitchFamily="50" charset="-128"/>
                <a:ea typeface="Meiryo UI" panose="020B0604030504040204" pitchFamily="50" charset="-128"/>
              </a:rPr>
              <a:t>から造成</a:t>
            </a:r>
            <a:endParaRPr kumimoji="1" lang="ja-JP" altLang="en-US" sz="1000" dirty="0">
              <a:solidFill>
                <a:srgbClr val="002060"/>
              </a:solidFill>
              <a:latin typeface="Meiryo UI" panose="020B0604030504040204" pitchFamily="50" charset="-128"/>
              <a:ea typeface="Meiryo UI" panose="020B0604030504040204" pitchFamily="50" charset="-128"/>
            </a:endParaRPr>
          </a:p>
        </p:txBody>
      </p:sp>
      <p:sp>
        <p:nvSpPr>
          <p:cNvPr id="59" name="楕円 58"/>
          <p:cNvSpPr/>
          <p:nvPr/>
        </p:nvSpPr>
        <p:spPr>
          <a:xfrm>
            <a:off x="7602028" y="4146852"/>
            <a:ext cx="1388544" cy="46165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grpSp>
        <p:nvGrpSpPr>
          <p:cNvPr id="8" name="グループ化 7"/>
          <p:cNvGrpSpPr/>
          <p:nvPr/>
        </p:nvGrpSpPr>
        <p:grpSpPr>
          <a:xfrm>
            <a:off x="7611560" y="4668194"/>
            <a:ext cx="1332000" cy="324000"/>
            <a:chOff x="7611824" y="4735066"/>
            <a:chExt cx="1332000" cy="324000"/>
          </a:xfrm>
        </p:grpSpPr>
        <p:sp>
          <p:nvSpPr>
            <p:cNvPr id="60" name="正方形/長方形 59"/>
            <p:cNvSpPr/>
            <p:nvPr/>
          </p:nvSpPr>
          <p:spPr>
            <a:xfrm>
              <a:off x="7611824" y="4735066"/>
              <a:ext cx="1332000" cy="32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100"/>
                </a:lnSpc>
              </a:pPr>
              <a:r>
                <a:rPr lang="ja-JP" altLang="en-US" sz="800" dirty="0" smtClean="0">
                  <a:solidFill>
                    <a:schemeClr val="bg1"/>
                  </a:solidFill>
                  <a:latin typeface="Meiryo UI" panose="020B0604030504040204" pitchFamily="50" charset="-128"/>
                  <a:ea typeface="Meiryo UI" panose="020B0604030504040204" pitchFamily="50" charset="-128"/>
                </a:rPr>
                <a:t>法人府民税</a:t>
              </a:r>
              <a:endParaRPr lang="en-US" altLang="ja-JP" sz="800" dirty="0" smtClean="0">
                <a:solidFill>
                  <a:schemeClr val="bg1"/>
                </a:solidFill>
                <a:latin typeface="Meiryo UI" panose="020B0604030504040204" pitchFamily="50" charset="-128"/>
                <a:ea typeface="Meiryo UI" panose="020B0604030504040204" pitchFamily="50" charset="-128"/>
              </a:endParaRPr>
            </a:p>
            <a:p>
              <a:pPr>
                <a:lnSpc>
                  <a:spcPts val="1100"/>
                </a:lnSpc>
              </a:pPr>
              <a:r>
                <a:rPr lang="ja-JP" altLang="en-US" sz="800" dirty="0" smtClean="0">
                  <a:solidFill>
                    <a:schemeClr val="bg1"/>
                  </a:solidFill>
                  <a:latin typeface="Meiryo UI" panose="020B0604030504040204" pitchFamily="50" charset="-128"/>
                  <a:ea typeface="Meiryo UI" panose="020B0604030504040204" pitchFamily="50" charset="-128"/>
                </a:rPr>
                <a:t>法人事業税</a:t>
              </a:r>
              <a:endParaRPr kumimoji="1" lang="ja-JP" altLang="en-US" sz="800" dirty="0">
                <a:solidFill>
                  <a:schemeClr val="bg1"/>
                </a:solidFill>
                <a:latin typeface="Meiryo UI" panose="020B0604030504040204" pitchFamily="50" charset="-128"/>
                <a:ea typeface="Meiryo UI" panose="020B0604030504040204" pitchFamily="50" charset="-128"/>
              </a:endParaRPr>
            </a:p>
          </p:txBody>
        </p:sp>
        <p:sp>
          <p:nvSpPr>
            <p:cNvPr id="63" name="正方形/長方形 62"/>
            <p:cNvSpPr/>
            <p:nvPr/>
          </p:nvSpPr>
          <p:spPr>
            <a:xfrm>
              <a:off x="8222671" y="4749832"/>
              <a:ext cx="720000" cy="2781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1500"/>
                </a:lnSpc>
              </a:pPr>
              <a:r>
                <a:rPr kumimoji="1" lang="ja-JP" altLang="en-US" sz="700" dirty="0" smtClean="0">
                  <a:solidFill>
                    <a:schemeClr val="bg1"/>
                  </a:solidFill>
                  <a:latin typeface="Meiryo UI" panose="020B0604030504040204" pitchFamily="50" charset="-128"/>
                  <a:ea typeface="Meiryo UI" panose="020B0604030504040204" pitchFamily="50" charset="-128"/>
                </a:rPr>
                <a:t>（</a:t>
              </a:r>
              <a:r>
                <a:rPr kumimoji="1" lang="en-US" altLang="ja-JP" sz="700" dirty="0" smtClean="0">
                  <a:solidFill>
                    <a:schemeClr val="bg1"/>
                  </a:solidFill>
                  <a:latin typeface="Meiryo UI" panose="020B0604030504040204" pitchFamily="50" charset="-128"/>
                  <a:ea typeface="Meiryo UI" panose="020B0604030504040204" pitchFamily="50" charset="-128"/>
                </a:rPr>
                <a:t>2010</a:t>
              </a:r>
              <a:r>
                <a:rPr kumimoji="1" lang="ja-JP" altLang="en-US" sz="700" dirty="0" smtClean="0">
                  <a:solidFill>
                    <a:schemeClr val="bg1"/>
                  </a:solidFill>
                  <a:latin typeface="Meiryo UI" panose="020B0604030504040204" pitchFamily="50" charset="-128"/>
                  <a:ea typeface="Meiryo UI" panose="020B0604030504040204" pitchFamily="50" charset="-128"/>
                </a:rPr>
                <a:t>～</a:t>
              </a:r>
              <a:r>
                <a:rPr kumimoji="1" lang="en-US" altLang="ja-JP" sz="700" dirty="0" smtClean="0">
                  <a:solidFill>
                    <a:schemeClr val="bg1"/>
                  </a:solidFill>
                  <a:latin typeface="Meiryo UI" panose="020B0604030504040204" pitchFamily="50" charset="-128"/>
                  <a:ea typeface="Meiryo UI" panose="020B0604030504040204" pitchFamily="50" charset="-128"/>
                </a:rPr>
                <a:t>18</a:t>
              </a:r>
              <a:r>
                <a:rPr kumimoji="1" lang="ja-JP" altLang="en-US" sz="700" dirty="0" smtClean="0">
                  <a:solidFill>
                    <a:schemeClr val="bg1"/>
                  </a:solidFill>
                  <a:latin typeface="Meiryo UI" panose="020B0604030504040204" pitchFamily="50" charset="-128"/>
                  <a:ea typeface="Meiryo UI" panose="020B0604030504040204" pitchFamily="50" charset="-128"/>
                </a:rPr>
                <a:t>年）</a:t>
              </a:r>
              <a:endParaRPr kumimoji="1" lang="ja-JP" altLang="en-US" sz="700" dirty="0">
                <a:solidFill>
                  <a:schemeClr val="bg1"/>
                </a:solidFill>
                <a:latin typeface="Meiryo UI" panose="020B0604030504040204" pitchFamily="50" charset="-128"/>
                <a:ea typeface="Meiryo UI" panose="020B0604030504040204" pitchFamily="50" charset="-128"/>
              </a:endParaRPr>
            </a:p>
          </p:txBody>
        </p:sp>
      </p:grpSp>
      <p:grpSp>
        <p:nvGrpSpPr>
          <p:cNvPr id="64" name="グループ化 63"/>
          <p:cNvGrpSpPr/>
          <p:nvPr/>
        </p:nvGrpSpPr>
        <p:grpSpPr>
          <a:xfrm>
            <a:off x="7605261" y="5369431"/>
            <a:ext cx="1332000" cy="218342"/>
            <a:chOff x="7611824" y="4732724"/>
            <a:chExt cx="1332000" cy="218342"/>
          </a:xfrm>
        </p:grpSpPr>
        <p:sp>
          <p:nvSpPr>
            <p:cNvPr id="70" name="正方形/長方形 69"/>
            <p:cNvSpPr/>
            <p:nvPr/>
          </p:nvSpPr>
          <p:spPr>
            <a:xfrm>
              <a:off x="7611824" y="4735066"/>
              <a:ext cx="1332000" cy="21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100"/>
                </a:lnSpc>
              </a:pPr>
              <a:r>
                <a:rPr kumimoji="1" lang="ja-JP" altLang="en-US" sz="800" dirty="0" smtClean="0">
                  <a:solidFill>
                    <a:schemeClr val="bg1"/>
                  </a:solidFill>
                  <a:latin typeface="Meiryo UI" panose="020B0604030504040204" pitchFamily="50" charset="-128"/>
                  <a:ea typeface="Meiryo UI" panose="020B0604030504040204" pitchFamily="50" charset="-128"/>
                </a:rPr>
                <a:t>法人市民税</a:t>
              </a:r>
              <a:endParaRPr kumimoji="1" lang="ja-JP" altLang="en-US" sz="800" dirty="0">
                <a:solidFill>
                  <a:schemeClr val="bg1"/>
                </a:solidFill>
                <a:latin typeface="Meiryo UI" panose="020B0604030504040204" pitchFamily="50" charset="-128"/>
                <a:ea typeface="Meiryo UI" panose="020B0604030504040204" pitchFamily="50" charset="-128"/>
              </a:endParaRPr>
            </a:p>
          </p:txBody>
        </p:sp>
        <p:sp>
          <p:nvSpPr>
            <p:cNvPr id="73" name="正方形/長方形 72"/>
            <p:cNvSpPr/>
            <p:nvPr/>
          </p:nvSpPr>
          <p:spPr>
            <a:xfrm>
              <a:off x="8222671" y="4732724"/>
              <a:ext cx="720000" cy="1987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1500"/>
                </a:lnSpc>
              </a:pPr>
              <a:r>
                <a:rPr kumimoji="1" lang="ja-JP" altLang="en-US" sz="700" dirty="0" smtClean="0">
                  <a:solidFill>
                    <a:schemeClr val="bg1"/>
                  </a:solidFill>
                  <a:latin typeface="Meiryo UI" panose="020B0604030504040204" pitchFamily="50" charset="-128"/>
                  <a:ea typeface="Meiryo UI" panose="020B0604030504040204" pitchFamily="50" charset="-128"/>
                </a:rPr>
                <a:t>（</a:t>
              </a:r>
              <a:r>
                <a:rPr kumimoji="1" lang="en-US" altLang="ja-JP" sz="700" dirty="0" smtClean="0">
                  <a:solidFill>
                    <a:schemeClr val="bg1"/>
                  </a:solidFill>
                  <a:latin typeface="Meiryo UI" panose="020B0604030504040204" pitchFamily="50" charset="-128"/>
                  <a:ea typeface="Meiryo UI" panose="020B0604030504040204" pitchFamily="50" charset="-128"/>
                </a:rPr>
                <a:t>2010</a:t>
              </a:r>
              <a:r>
                <a:rPr kumimoji="1" lang="ja-JP" altLang="en-US" sz="700" dirty="0" smtClean="0">
                  <a:solidFill>
                    <a:schemeClr val="bg1"/>
                  </a:solidFill>
                  <a:latin typeface="Meiryo UI" panose="020B0604030504040204" pitchFamily="50" charset="-128"/>
                  <a:ea typeface="Meiryo UI" panose="020B0604030504040204" pitchFamily="50" charset="-128"/>
                </a:rPr>
                <a:t>～</a:t>
              </a:r>
              <a:r>
                <a:rPr kumimoji="1" lang="en-US" altLang="ja-JP" sz="700" dirty="0" smtClean="0">
                  <a:solidFill>
                    <a:schemeClr val="bg1"/>
                  </a:solidFill>
                  <a:latin typeface="Meiryo UI" panose="020B0604030504040204" pitchFamily="50" charset="-128"/>
                  <a:ea typeface="Meiryo UI" panose="020B0604030504040204" pitchFamily="50" charset="-128"/>
                </a:rPr>
                <a:t>18</a:t>
              </a:r>
              <a:r>
                <a:rPr kumimoji="1" lang="ja-JP" altLang="en-US" sz="700" dirty="0" smtClean="0">
                  <a:solidFill>
                    <a:schemeClr val="bg1"/>
                  </a:solidFill>
                  <a:latin typeface="Meiryo UI" panose="020B0604030504040204" pitchFamily="50" charset="-128"/>
                  <a:ea typeface="Meiryo UI" panose="020B0604030504040204" pitchFamily="50" charset="-128"/>
                </a:rPr>
                <a:t>年）</a:t>
              </a:r>
              <a:endParaRPr kumimoji="1" lang="ja-JP" altLang="en-US" sz="700" dirty="0">
                <a:solidFill>
                  <a:schemeClr val="bg1"/>
                </a:solidFill>
                <a:latin typeface="Meiryo UI" panose="020B0604030504040204" pitchFamily="50" charset="-128"/>
                <a:ea typeface="Meiryo UI" panose="020B0604030504040204" pitchFamily="50" charset="-128"/>
              </a:endParaRPr>
            </a:p>
          </p:txBody>
        </p:sp>
      </p:grpSp>
      <p:grpSp>
        <p:nvGrpSpPr>
          <p:cNvPr id="74" name="グループ化 73"/>
          <p:cNvGrpSpPr/>
          <p:nvPr/>
        </p:nvGrpSpPr>
        <p:grpSpPr>
          <a:xfrm>
            <a:off x="7607159" y="5913232"/>
            <a:ext cx="1332000" cy="216000"/>
            <a:chOff x="7611824" y="4735066"/>
            <a:chExt cx="1332000" cy="216000"/>
          </a:xfrm>
        </p:grpSpPr>
        <p:sp>
          <p:nvSpPr>
            <p:cNvPr id="75" name="正方形/長方形 74"/>
            <p:cNvSpPr/>
            <p:nvPr/>
          </p:nvSpPr>
          <p:spPr>
            <a:xfrm>
              <a:off x="7611824" y="4735066"/>
              <a:ext cx="1332000" cy="21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100"/>
                </a:lnSpc>
              </a:pPr>
              <a:r>
                <a:rPr kumimoji="1" lang="ja-JP" altLang="en-US" sz="700" dirty="0" smtClean="0">
                  <a:solidFill>
                    <a:schemeClr val="bg1"/>
                  </a:solidFill>
                  <a:latin typeface="Meiryo UI" panose="020B0604030504040204" pitchFamily="50" charset="-128"/>
                  <a:ea typeface="Meiryo UI" panose="020B0604030504040204" pitchFamily="50" charset="-128"/>
                </a:rPr>
                <a:t>財政調整基金</a:t>
              </a:r>
              <a:endParaRPr kumimoji="1" lang="ja-JP" altLang="en-US" sz="700" dirty="0">
                <a:solidFill>
                  <a:schemeClr val="bg1"/>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8222671" y="4749833"/>
              <a:ext cx="720000" cy="1766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1500"/>
                </a:lnSpc>
              </a:pPr>
              <a:r>
                <a:rPr kumimoji="1" lang="ja-JP" altLang="en-US" sz="700" dirty="0" smtClean="0">
                  <a:solidFill>
                    <a:schemeClr val="bg1"/>
                  </a:solidFill>
                  <a:latin typeface="Meiryo UI" panose="020B0604030504040204" pitchFamily="50" charset="-128"/>
                  <a:ea typeface="Meiryo UI" panose="020B0604030504040204" pitchFamily="50" charset="-128"/>
                </a:rPr>
                <a:t>（</a:t>
              </a:r>
              <a:r>
                <a:rPr kumimoji="1" lang="en-US" altLang="ja-JP" sz="700" dirty="0" smtClean="0">
                  <a:solidFill>
                    <a:schemeClr val="bg1"/>
                  </a:solidFill>
                  <a:latin typeface="Meiryo UI" panose="020B0604030504040204" pitchFamily="50" charset="-128"/>
                  <a:ea typeface="Meiryo UI" panose="020B0604030504040204" pitchFamily="50" charset="-128"/>
                </a:rPr>
                <a:t>2010</a:t>
              </a:r>
              <a:r>
                <a:rPr kumimoji="1" lang="ja-JP" altLang="en-US" sz="700" dirty="0" smtClean="0">
                  <a:solidFill>
                    <a:schemeClr val="bg1"/>
                  </a:solidFill>
                  <a:latin typeface="Meiryo UI" panose="020B0604030504040204" pitchFamily="50" charset="-128"/>
                  <a:ea typeface="Meiryo UI" panose="020B0604030504040204" pitchFamily="50" charset="-128"/>
                </a:rPr>
                <a:t>～</a:t>
              </a:r>
              <a:r>
                <a:rPr kumimoji="1" lang="en-US" altLang="ja-JP" sz="700" dirty="0" smtClean="0">
                  <a:solidFill>
                    <a:schemeClr val="bg1"/>
                  </a:solidFill>
                  <a:latin typeface="Meiryo UI" panose="020B0604030504040204" pitchFamily="50" charset="-128"/>
                  <a:ea typeface="Meiryo UI" panose="020B0604030504040204" pitchFamily="50" charset="-128"/>
                </a:rPr>
                <a:t>19</a:t>
              </a:r>
              <a:r>
                <a:rPr kumimoji="1" lang="ja-JP" altLang="en-US" sz="700" dirty="0" smtClean="0">
                  <a:solidFill>
                    <a:schemeClr val="bg1"/>
                  </a:solidFill>
                  <a:latin typeface="Meiryo UI" panose="020B0604030504040204" pitchFamily="50" charset="-128"/>
                  <a:ea typeface="Meiryo UI" panose="020B0604030504040204" pitchFamily="50" charset="-128"/>
                </a:rPr>
                <a:t>年）</a:t>
              </a:r>
              <a:endParaRPr kumimoji="1" lang="ja-JP" altLang="en-US" sz="700" dirty="0">
                <a:solidFill>
                  <a:schemeClr val="bg1"/>
                </a:solidFill>
                <a:latin typeface="Meiryo UI" panose="020B0604030504040204" pitchFamily="50" charset="-128"/>
                <a:ea typeface="Meiryo UI" panose="020B0604030504040204" pitchFamily="50" charset="-128"/>
              </a:endParaRPr>
            </a:p>
          </p:txBody>
        </p:sp>
      </p:grpSp>
      <p:sp>
        <p:nvSpPr>
          <p:cNvPr id="77" name="角丸四角形 76"/>
          <p:cNvSpPr/>
          <p:nvPr/>
        </p:nvSpPr>
        <p:spPr>
          <a:xfrm>
            <a:off x="4133826" y="778809"/>
            <a:ext cx="3416637" cy="216000"/>
          </a:xfrm>
          <a:prstGeom prst="roundRect">
            <a:avLst>
              <a:gd name="adj" fmla="val 24453"/>
            </a:avLst>
          </a:prstGeom>
          <a:noFill/>
          <a:ln>
            <a:no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lang="ja-JP" altLang="en-US" sz="1000" dirty="0" smtClean="0">
                <a:solidFill>
                  <a:schemeClr val="tx1"/>
                </a:solidFill>
                <a:latin typeface="Meiryo UI" panose="020B0604030504040204" pitchFamily="50" charset="-128"/>
                <a:ea typeface="Meiryo UI" panose="020B0604030504040204" pitchFamily="50" charset="-128"/>
              </a:rPr>
              <a:t>バブル崩壊後もそれぞれが大型開発</a:t>
            </a:r>
            <a:r>
              <a:rPr lang="ja-JP" altLang="en-US" sz="900" dirty="0" smtClean="0">
                <a:solidFill>
                  <a:schemeClr val="tx1"/>
                </a:solidFill>
                <a:latin typeface="Meiryo UI" panose="020B0604030504040204" pitchFamily="50" charset="-128"/>
                <a:ea typeface="Meiryo UI" panose="020B0604030504040204" pitchFamily="50" charset="-128"/>
              </a:rPr>
              <a:t>（負の遺産処理に追われる）</a:t>
            </a:r>
            <a:endParaRPr kumimoji="1"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4" name="角丸四角形 3"/>
          <p:cNvSpPr/>
          <p:nvPr/>
        </p:nvSpPr>
        <p:spPr>
          <a:xfrm>
            <a:off x="4100070" y="977892"/>
            <a:ext cx="1656000" cy="252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rPr>
              <a:t>うめきた２期</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sp>
        <p:nvSpPr>
          <p:cNvPr id="78" name="角丸四角形 77"/>
          <p:cNvSpPr/>
          <p:nvPr/>
        </p:nvSpPr>
        <p:spPr>
          <a:xfrm>
            <a:off x="7389276" y="4964376"/>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solidFill>
                  <a:srgbClr val="002060"/>
                </a:solidFill>
                <a:latin typeface="Meiryo UI" panose="020B0604030504040204" pitchFamily="50" charset="-128"/>
                <a:ea typeface="Meiryo UI" panose="020B0604030504040204" pitchFamily="50" charset="-128"/>
              </a:rPr>
              <a:t>1,790</a:t>
            </a:r>
            <a:r>
              <a:rPr kumimoji="1" lang="ja-JP" altLang="en-US" sz="900" b="1" dirty="0" smtClean="0">
                <a:solidFill>
                  <a:srgbClr val="002060"/>
                </a:solidFill>
                <a:latin typeface="Meiryo UI" panose="020B0604030504040204" pitchFamily="50" charset="-128"/>
                <a:ea typeface="Meiryo UI" panose="020B0604030504040204" pitchFamily="50" charset="-128"/>
              </a:rPr>
              <a:t>億円増（</a:t>
            </a:r>
            <a:r>
              <a:rPr kumimoji="1" lang="en-US" altLang="ja-JP" sz="900" b="1" dirty="0" smtClean="0">
                <a:solidFill>
                  <a:srgbClr val="002060"/>
                </a:solidFill>
                <a:latin typeface="Meiryo UI" panose="020B0604030504040204" pitchFamily="50" charset="-128"/>
                <a:ea typeface="Meiryo UI" panose="020B0604030504040204" pitchFamily="50" charset="-128"/>
              </a:rPr>
              <a:t>1.7</a:t>
            </a:r>
            <a:r>
              <a:rPr kumimoji="1" lang="ja-JP" altLang="en-US" sz="900" b="1" dirty="0" smtClean="0">
                <a:solidFill>
                  <a:srgbClr val="002060"/>
                </a:solidFill>
                <a:latin typeface="Meiryo UI" panose="020B0604030504040204" pitchFamily="50" charset="-128"/>
                <a:ea typeface="Meiryo UI" panose="020B0604030504040204" pitchFamily="50" charset="-128"/>
              </a:rPr>
              <a:t>倍）</a:t>
            </a:r>
            <a:endParaRPr kumimoji="1" lang="ja-JP" altLang="en-US" sz="900" b="1" dirty="0">
              <a:solidFill>
                <a:srgbClr val="002060"/>
              </a:solidFill>
              <a:latin typeface="Meiryo UI" panose="020B0604030504040204" pitchFamily="50" charset="-128"/>
              <a:ea typeface="Meiryo UI" panose="020B0604030504040204" pitchFamily="50" charset="-128"/>
            </a:endParaRPr>
          </a:p>
        </p:txBody>
      </p:sp>
      <p:sp>
        <p:nvSpPr>
          <p:cNvPr id="79" name="角丸四角形 78"/>
          <p:cNvSpPr/>
          <p:nvPr/>
        </p:nvSpPr>
        <p:spPr>
          <a:xfrm>
            <a:off x="7427867" y="5560780"/>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smtClean="0">
                <a:solidFill>
                  <a:srgbClr val="002060"/>
                </a:solidFill>
                <a:latin typeface="Meiryo UI" panose="020B0604030504040204" pitchFamily="50" charset="-128"/>
                <a:ea typeface="Meiryo UI" panose="020B0604030504040204" pitchFamily="50" charset="-128"/>
              </a:rPr>
              <a:t>307</a:t>
            </a:r>
            <a:r>
              <a:rPr kumimoji="1" lang="ja-JP" altLang="en-US" sz="900" b="1" dirty="0" smtClean="0">
                <a:solidFill>
                  <a:srgbClr val="002060"/>
                </a:solidFill>
                <a:latin typeface="Meiryo UI" panose="020B0604030504040204" pitchFamily="50" charset="-128"/>
                <a:ea typeface="Meiryo UI" panose="020B0604030504040204" pitchFamily="50" charset="-128"/>
              </a:rPr>
              <a:t>億円増（</a:t>
            </a:r>
            <a:r>
              <a:rPr kumimoji="1" lang="en-US" altLang="ja-JP" sz="900" b="1" dirty="0" smtClean="0">
                <a:solidFill>
                  <a:srgbClr val="002060"/>
                </a:solidFill>
                <a:latin typeface="Meiryo UI" panose="020B0604030504040204" pitchFamily="50" charset="-128"/>
                <a:ea typeface="Meiryo UI" panose="020B0604030504040204" pitchFamily="50" charset="-128"/>
              </a:rPr>
              <a:t>1.3</a:t>
            </a:r>
            <a:r>
              <a:rPr kumimoji="1" lang="ja-JP" altLang="en-US" sz="900" b="1" dirty="0" smtClean="0">
                <a:solidFill>
                  <a:srgbClr val="002060"/>
                </a:solidFill>
                <a:latin typeface="Meiryo UI" panose="020B0604030504040204" pitchFamily="50" charset="-128"/>
                <a:ea typeface="Meiryo UI" panose="020B0604030504040204" pitchFamily="50" charset="-128"/>
              </a:rPr>
              <a:t>倍）</a:t>
            </a:r>
            <a:endParaRPr kumimoji="1" lang="ja-JP" altLang="en-US" sz="900" b="1" dirty="0">
              <a:solidFill>
                <a:srgbClr val="002060"/>
              </a:solidFill>
              <a:latin typeface="Meiryo UI" panose="020B0604030504040204" pitchFamily="50" charset="-128"/>
              <a:ea typeface="Meiryo UI" panose="020B0604030504040204" pitchFamily="50" charset="-128"/>
            </a:endParaRPr>
          </a:p>
        </p:txBody>
      </p:sp>
      <p:sp>
        <p:nvSpPr>
          <p:cNvPr id="80" name="角丸四角形 79"/>
          <p:cNvSpPr/>
          <p:nvPr/>
        </p:nvSpPr>
        <p:spPr>
          <a:xfrm>
            <a:off x="7303101" y="6115102"/>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（府）</a:t>
            </a:r>
            <a:r>
              <a:rPr lang="en-US" altLang="ja-JP" sz="800" b="1" dirty="0" smtClean="0">
                <a:solidFill>
                  <a:srgbClr val="002060"/>
                </a:solidFill>
                <a:latin typeface="Meiryo UI" panose="020B0604030504040204" pitchFamily="50" charset="-128"/>
                <a:ea typeface="Meiryo UI" panose="020B0604030504040204" pitchFamily="50" charset="-128"/>
              </a:rPr>
              <a:t>1,000</a:t>
            </a:r>
            <a:r>
              <a:rPr kumimoji="1" lang="ja-JP" altLang="en-US" sz="800" b="1" dirty="0" smtClean="0">
                <a:solidFill>
                  <a:srgbClr val="002060"/>
                </a:solidFill>
                <a:latin typeface="Meiryo UI" panose="020B0604030504040204" pitchFamily="50" charset="-128"/>
                <a:ea typeface="Meiryo UI" panose="020B0604030504040204" pitchFamily="50" charset="-128"/>
              </a:rPr>
              <a:t>億円</a:t>
            </a:r>
            <a:r>
              <a:rPr kumimoji="1" lang="ja-JP" altLang="en-US" sz="800" dirty="0" smtClean="0">
                <a:solidFill>
                  <a:srgbClr val="002060"/>
                </a:solidFill>
                <a:latin typeface="Meiryo UI" panose="020B0604030504040204" pitchFamily="50" charset="-128"/>
                <a:ea typeface="Meiryo UI" panose="020B0604030504040204" pitchFamily="50" charset="-128"/>
              </a:rPr>
              <a:t>を超え増加傾向</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81" name="角丸四角形 80"/>
          <p:cNvSpPr/>
          <p:nvPr/>
        </p:nvSpPr>
        <p:spPr>
          <a:xfrm>
            <a:off x="6889061" y="6398630"/>
            <a:ext cx="2169601"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（市）</a:t>
            </a:r>
            <a:r>
              <a:rPr lang="ja-JP" altLang="en-US" sz="800" dirty="0" smtClean="0">
                <a:solidFill>
                  <a:srgbClr val="002060"/>
                </a:solidFill>
                <a:latin typeface="Meiryo UI" panose="020B0604030504040204" pitchFamily="50" charset="-128"/>
                <a:ea typeface="Meiryo UI" panose="020B0604030504040204" pitchFamily="50" charset="-128"/>
              </a:rPr>
              <a:t>基金造成以降</a:t>
            </a:r>
            <a:endParaRPr lang="en-US" altLang="ja-JP" sz="800"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a:solidFill>
                  <a:srgbClr val="002060"/>
                </a:solidFill>
                <a:latin typeface="Meiryo UI" panose="020B0604030504040204" pitchFamily="50" charset="-128"/>
                <a:ea typeface="Meiryo UI" panose="020B0604030504040204" pitchFamily="50" charset="-128"/>
              </a:rPr>
              <a:t>　</a:t>
            </a:r>
            <a:r>
              <a:rPr lang="ja-JP" altLang="en-US" sz="800" b="1" dirty="0" smtClean="0">
                <a:solidFill>
                  <a:srgbClr val="002060"/>
                </a:solidFill>
                <a:latin typeface="Meiryo UI" panose="020B0604030504040204" pitchFamily="50" charset="-128"/>
                <a:ea typeface="Meiryo UI" panose="020B0604030504040204" pitchFamily="50" charset="-128"/>
              </a:rPr>
              <a:t>　　　　　　　　　</a:t>
            </a:r>
            <a:r>
              <a:rPr lang="en-US" altLang="ja-JP" sz="800" b="1" dirty="0" smtClean="0">
                <a:solidFill>
                  <a:srgbClr val="002060"/>
                </a:solidFill>
                <a:latin typeface="Meiryo UI" panose="020B0604030504040204" pitchFamily="50" charset="-128"/>
                <a:ea typeface="Meiryo UI" panose="020B0604030504040204" pitchFamily="50" charset="-128"/>
              </a:rPr>
              <a:t>1,000</a:t>
            </a:r>
            <a:r>
              <a:rPr kumimoji="1" lang="ja-JP" altLang="en-US" sz="800" b="1" dirty="0" smtClean="0">
                <a:solidFill>
                  <a:srgbClr val="002060"/>
                </a:solidFill>
                <a:latin typeface="Meiryo UI" panose="020B0604030504040204" pitchFamily="50" charset="-128"/>
                <a:ea typeface="Meiryo UI" panose="020B0604030504040204" pitchFamily="50" charset="-128"/>
              </a:rPr>
              <a:t>億円</a:t>
            </a:r>
            <a:r>
              <a:rPr kumimoji="1" lang="ja-JP" altLang="en-US" sz="800" dirty="0" smtClean="0">
                <a:solidFill>
                  <a:srgbClr val="002060"/>
                </a:solidFill>
                <a:latin typeface="Meiryo UI" panose="020B0604030504040204" pitchFamily="50" charset="-128"/>
                <a:ea typeface="Meiryo UI" panose="020B0604030504040204" pitchFamily="50" charset="-128"/>
              </a:rPr>
              <a:t>超の積立額</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82" name="正方形/長方形 81"/>
          <p:cNvSpPr/>
          <p:nvPr/>
        </p:nvSpPr>
        <p:spPr>
          <a:xfrm>
            <a:off x="7854833" y="3984903"/>
            <a:ext cx="1063317" cy="789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1500"/>
              </a:lnSpc>
            </a:pPr>
            <a:r>
              <a:rPr lang="ja-JP" altLang="en-US" sz="1000" dirty="0">
                <a:solidFill>
                  <a:srgbClr val="002060"/>
                </a:solidFill>
                <a:latin typeface="Meiryo UI" panose="020B0604030504040204" pitchFamily="50" charset="-128"/>
                <a:ea typeface="Meiryo UI" panose="020B0604030504040204" pitchFamily="50" charset="-128"/>
              </a:rPr>
              <a:t>府</a:t>
            </a:r>
            <a:r>
              <a:rPr lang="ja-JP" altLang="en-US" sz="1000" dirty="0" smtClean="0">
                <a:solidFill>
                  <a:srgbClr val="002060"/>
                </a:solidFill>
                <a:latin typeface="Meiryo UI" panose="020B0604030504040204" pitchFamily="50" charset="-128"/>
                <a:ea typeface="Meiryo UI" panose="020B0604030504040204" pitchFamily="50" charset="-128"/>
              </a:rPr>
              <a:t>市財政の改善</a:t>
            </a:r>
            <a:endParaRPr kumimoji="1" lang="ja-JP" altLang="en-US" sz="1000" dirty="0">
              <a:solidFill>
                <a:srgbClr val="002060"/>
              </a:solidFill>
              <a:latin typeface="Meiryo UI" panose="020B0604030504040204" pitchFamily="50" charset="-128"/>
              <a:ea typeface="Meiryo UI" panose="020B0604030504040204" pitchFamily="50" charset="-128"/>
            </a:endParaRPr>
          </a:p>
        </p:txBody>
      </p:sp>
      <p:sp>
        <p:nvSpPr>
          <p:cNvPr id="83" name="角丸四角形 82"/>
          <p:cNvSpPr/>
          <p:nvPr/>
        </p:nvSpPr>
        <p:spPr>
          <a:xfrm>
            <a:off x="5476284" y="5454816"/>
            <a:ext cx="191245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latin typeface="Meiryo UI" panose="020B0604030504040204" pitchFamily="50" charset="-128"/>
                <a:ea typeface="Meiryo UI" panose="020B0604030504040204" pitchFamily="50" charset="-128"/>
              </a:rPr>
              <a:t>都市計画決定</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84" name="角丸四角形 83"/>
          <p:cNvSpPr/>
          <p:nvPr/>
        </p:nvSpPr>
        <p:spPr>
          <a:xfrm>
            <a:off x="416984" y="791829"/>
            <a:ext cx="670469" cy="2843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latin typeface="Meiryo UI" panose="020B0604030504040204" pitchFamily="50" charset="-128"/>
                <a:ea typeface="Meiryo UI" panose="020B0604030504040204" pitchFamily="50" charset="-128"/>
              </a:rPr>
              <a:t>（年）</a:t>
            </a:r>
            <a:endParaRPr kumimoji="1" lang="ja-JP" altLang="en-US" sz="800" dirty="0">
              <a:solidFill>
                <a:srgbClr val="002060"/>
              </a:solidFill>
              <a:latin typeface="Meiryo UI" panose="020B0604030504040204" pitchFamily="50" charset="-128"/>
              <a:ea typeface="Meiryo UI" panose="020B0604030504040204" pitchFamily="50" charset="-128"/>
            </a:endParaRPr>
          </a:p>
        </p:txBody>
      </p:sp>
      <p:sp>
        <p:nvSpPr>
          <p:cNvPr id="85" name="角丸四角形 84"/>
          <p:cNvSpPr/>
          <p:nvPr/>
        </p:nvSpPr>
        <p:spPr>
          <a:xfrm>
            <a:off x="2093630" y="4275133"/>
            <a:ext cx="2318574" cy="2699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a:solidFill>
                  <a:srgbClr val="002060"/>
                </a:solidFill>
                <a:latin typeface="HGｺﾞｼｯｸE" panose="020B0909000000000000" pitchFamily="49" charset="-128"/>
                <a:ea typeface="HGｺﾞｼｯｸE" panose="020B0909000000000000" pitchFamily="49" charset="-128"/>
              </a:rPr>
              <a:t>○グランドデザイン・大阪を策定</a:t>
            </a:r>
            <a:endParaRPr kumimoji="1" lang="ja-JP" altLang="en-US" sz="800" b="1" dirty="0">
              <a:solidFill>
                <a:srgbClr val="002060"/>
              </a:solidFill>
              <a:latin typeface="HGｺﾞｼｯｸE" panose="020B0909000000000000" pitchFamily="49" charset="-128"/>
              <a:ea typeface="HGｺﾞｼｯｸE" panose="020B0909000000000000" pitchFamily="49" charset="-128"/>
            </a:endParaRPr>
          </a:p>
        </p:txBody>
      </p:sp>
      <p:sp>
        <p:nvSpPr>
          <p:cNvPr id="3" name="正方形/長方形 2"/>
          <p:cNvSpPr/>
          <p:nvPr/>
        </p:nvSpPr>
        <p:spPr>
          <a:xfrm>
            <a:off x="8897971" y="6551721"/>
            <a:ext cx="279135" cy="289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43" name="正方形/長方形 42"/>
          <p:cNvSpPr/>
          <p:nvPr/>
        </p:nvSpPr>
        <p:spPr>
          <a:xfrm>
            <a:off x="8771037" y="6403134"/>
            <a:ext cx="498495" cy="62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2060"/>
                </a:solidFill>
                <a:latin typeface="+mn-ea"/>
              </a:rPr>
              <a:t>2</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2262152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285106" y="692696"/>
            <a:ext cx="8640000" cy="1080000"/>
          </a:xfrm>
          <a:prstGeom prst="roundRect">
            <a:avLst>
              <a:gd name="adj" fmla="val 10678"/>
            </a:avLst>
          </a:prstGeom>
          <a:solidFill>
            <a:srgbClr val="FBF68D"/>
          </a:solidFill>
          <a:ln w="31750" cap="flat" cmpd="sng" algn="ctr">
            <a:noFill/>
            <a:prstDash val="solid"/>
          </a:ln>
          <a:effectLst>
            <a:outerShdw blurRad="40000" dist="20000" dir="5400000" rotWithShape="0">
              <a:srgbClr val="000000">
                <a:alpha val="38000"/>
              </a:srgbClr>
            </a:outerShdw>
          </a:effectLst>
        </p:spPr>
        <p:txBody>
          <a:bodyPr lIns="33223" tIns="42193" rIns="33223" bIns="42193" rtlCol="0" anchor="ctr"/>
          <a:lstStyle/>
          <a:p>
            <a:pPr marL="171455" indent="-171455" defTabSz="844083">
              <a:spcBef>
                <a:spcPts val="554"/>
              </a:spcBef>
              <a:defRPr/>
            </a:pPr>
            <a:r>
              <a:rPr lang="ja-JP" altLang="en-US" kern="0" dirty="0">
                <a:solidFill>
                  <a:srgbClr val="002060"/>
                </a:solidFill>
                <a:latin typeface="Meiryo UI" panose="020B0604030504040204" pitchFamily="50" charset="-128"/>
                <a:ea typeface="Meiryo UI" panose="020B0604030504040204" pitchFamily="50" charset="-128"/>
              </a:rPr>
              <a:t>■ </a:t>
            </a:r>
            <a:r>
              <a:rPr lang="ja-JP" altLang="en-US" kern="0" dirty="0" smtClean="0">
                <a:solidFill>
                  <a:srgbClr val="002060"/>
                </a:solidFill>
                <a:latin typeface="Meiryo UI" panose="020B0604030504040204" pitchFamily="50" charset="-128"/>
                <a:ea typeface="Meiryo UI" panose="020B0604030504040204" pitchFamily="50" charset="-128"/>
              </a:rPr>
              <a:t>かつては、</a:t>
            </a:r>
            <a:r>
              <a:rPr lang="ja-JP" altLang="en-US" kern="0" dirty="0">
                <a:solidFill>
                  <a:srgbClr val="002060"/>
                </a:solidFill>
                <a:latin typeface="Meiryo UI" panose="020B0604030504040204" pitchFamily="50" charset="-128"/>
                <a:ea typeface="Meiryo UI" panose="020B0604030504040204" pitchFamily="50" charset="-128"/>
              </a:rPr>
              <a:t>府市それぞれが独自の総合計画や成長戦略等を</a:t>
            </a:r>
            <a:r>
              <a:rPr lang="ja-JP" altLang="en-US" kern="0" dirty="0" smtClean="0">
                <a:solidFill>
                  <a:srgbClr val="002060"/>
                </a:solidFill>
                <a:latin typeface="Meiryo UI" panose="020B0604030504040204" pitchFamily="50" charset="-128"/>
                <a:ea typeface="Meiryo UI" panose="020B0604030504040204" pitchFamily="50" charset="-128"/>
              </a:rPr>
              <a:t>策定</a:t>
            </a:r>
            <a:endParaRPr lang="en-US" altLang="ja-JP" kern="0" dirty="0">
              <a:solidFill>
                <a:srgbClr val="002060"/>
              </a:solidFill>
              <a:latin typeface="Meiryo UI" panose="020B0604030504040204" pitchFamily="50" charset="-128"/>
              <a:ea typeface="Meiryo UI" panose="020B0604030504040204" pitchFamily="50" charset="-128"/>
            </a:endParaRPr>
          </a:p>
          <a:p>
            <a:pPr marL="171455" indent="-171455" defTabSz="844083">
              <a:spcBef>
                <a:spcPts val="554"/>
              </a:spcBef>
              <a:defRPr/>
            </a:pPr>
            <a:r>
              <a:rPr lang="ja-JP" altLang="en-US" kern="0" dirty="0">
                <a:solidFill>
                  <a:srgbClr val="002060"/>
                </a:solidFill>
                <a:latin typeface="Meiryo UI" panose="020B0604030504040204" pitchFamily="50" charset="-128"/>
                <a:ea typeface="Meiryo UI" panose="020B0604030504040204" pitchFamily="50" charset="-128"/>
              </a:rPr>
              <a:t>■ </a:t>
            </a:r>
            <a:r>
              <a:rPr lang="ja-JP" altLang="en-US" u="sng" kern="0" dirty="0">
                <a:solidFill>
                  <a:srgbClr val="002060"/>
                </a:solidFill>
                <a:latin typeface="Meiryo UI" panose="020B0604030504040204" pitchFamily="50" charset="-128"/>
                <a:ea typeface="Meiryo UI" panose="020B0604030504040204" pitchFamily="50" charset="-128"/>
              </a:rPr>
              <a:t>それぞれ</a:t>
            </a:r>
            <a:r>
              <a:rPr lang="ja-JP" altLang="en-US" u="sng" kern="0" dirty="0" smtClean="0">
                <a:solidFill>
                  <a:srgbClr val="002060"/>
                </a:solidFill>
                <a:latin typeface="Meiryo UI" panose="020B0604030504040204" pitchFamily="50" charset="-128"/>
                <a:ea typeface="Meiryo UI" panose="020B0604030504040204" pitchFamily="50" charset="-128"/>
              </a:rPr>
              <a:t>が十分連携せずに産業</a:t>
            </a:r>
            <a:r>
              <a:rPr lang="ja-JP" altLang="en-US" u="sng" kern="0" dirty="0">
                <a:solidFill>
                  <a:srgbClr val="002060"/>
                </a:solidFill>
                <a:latin typeface="Meiryo UI" panose="020B0604030504040204" pitchFamily="50" charset="-128"/>
                <a:ea typeface="Meiryo UI" panose="020B0604030504040204" pitchFamily="50" charset="-128"/>
              </a:rPr>
              <a:t>政策を実施。実施体制も</a:t>
            </a:r>
            <a:r>
              <a:rPr lang="ja-JP" altLang="en-US" u="sng" kern="0" dirty="0" smtClean="0">
                <a:solidFill>
                  <a:srgbClr val="002060"/>
                </a:solidFill>
                <a:latin typeface="Meiryo UI" panose="020B0604030504040204" pitchFamily="50" charset="-128"/>
                <a:ea typeface="Meiryo UI" panose="020B0604030504040204" pitchFamily="50" charset="-128"/>
              </a:rPr>
              <a:t>別々</a:t>
            </a:r>
            <a:endParaRPr lang="en-US" altLang="ja-JP" u="sng" kern="0" dirty="0">
              <a:solidFill>
                <a:srgbClr val="002060"/>
              </a:solidFill>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3911880" y="4581288"/>
            <a:ext cx="5112000" cy="1368000"/>
            <a:chOff x="4567977" y="2804020"/>
            <a:chExt cx="5538000" cy="1481999"/>
          </a:xfrm>
        </p:grpSpPr>
        <p:sp>
          <p:nvSpPr>
            <p:cNvPr id="53" name="テキスト ボックス 52"/>
            <p:cNvSpPr txBox="1"/>
            <p:nvPr/>
          </p:nvSpPr>
          <p:spPr>
            <a:xfrm>
              <a:off x="4567977" y="2804020"/>
              <a:ext cx="5538000" cy="1481999"/>
            </a:xfrm>
            <a:prstGeom prst="rect">
              <a:avLst/>
            </a:prstGeom>
            <a:noFill/>
            <a:ln w="28575">
              <a:solidFill>
                <a:schemeClr val="tx2"/>
              </a:solidFill>
              <a:prstDash val="sysDot"/>
            </a:ln>
          </p:spPr>
          <p:txBody>
            <a:bodyPr wrap="square" rtlCol="0">
              <a:noAutofit/>
            </a:bodyPr>
            <a:lstStyle/>
            <a:p>
              <a:pPr marL="989160" indent="-989160"/>
              <a:endParaRPr lang="ja-JP" altLang="en-US" sz="1477" dirty="0">
                <a:latin typeface="HGPｺﾞｼｯｸM" panose="020B0600000000000000" pitchFamily="50" charset="-128"/>
                <a:ea typeface="HGPｺﾞｼｯｸM" panose="020B0600000000000000" pitchFamily="50" charset="-128"/>
              </a:endParaRPr>
            </a:p>
          </p:txBody>
        </p:sp>
        <p:sp>
          <p:nvSpPr>
            <p:cNvPr id="45" name="テキスト ボックス 44"/>
            <p:cNvSpPr txBox="1"/>
            <p:nvPr/>
          </p:nvSpPr>
          <p:spPr>
            <a:xfrm>
              <a:off x="4570264" y="2905132"/>
              <a:ext cx="2837499" cy="366767"/>
            </a:xfrm>
            <a:prstGeom prst="rect">
              <a:avLst/>
            </a:prstGeom>
            <a:noFill/>
            <a:ln w="28575">
              <a:noFill/>
              <a:prstDash val="sysDot"/>
            </a:ln>
          </p:spPr>
          <p:txBody>
            <a:bodyPr wrap="square" rtlCol="0">
              <a:spAutoFit/>
            </a:bodyPr>
            <a:lstStyle/>
            <a:p>
              <a:pPr marL="989160" indent="-989160"/>
              <a:r>
                <a:rPr lang="ja-JP" altLang="en-US" sz="1600" b="1" dirty="0">
                  <a:solidFill>
                    <a:srgbClr val="002060"/>
                  </a:solidFill>
                  <a:latin typeface="Meiryo UI" panose="020B0604030504040204" pitchFamily="50" charset="-128"/>
                  <a:ea typeface="Meiryo UI" panose="020B0604030504040204" pitchFamily="50" charset="-128"/>
                </a:rPr>
                <a:t>■ 産業政策</a:t>
              </a:r>
            </a:p>
          </p:txBody>
        </p:sp>
        <p:sp>
          <p:nvSpPr>
            <p:cNvPr id="46" name="テキスト ボックス 45"/>
            <p:cNvSpPr txBox="1"/>
            <p:nvPr/>
          </p:nvSpPr>
          <p:spPr>
            <a:xfrm>
              <a:off x="4707500" y="3271942"/>
              <a:ext cx="4290000" cy="390000"/>
            </a:xfrm>
            <a:prstGeom prst="rect">
              <a:avLst/>
            </a:prstGeom>
            <a:solidFill>
              <a:srgbClr val="0070C0"/>
            </a:solidFill>
            <a:ln w="28575">
              <a:noFill/>
              <a:prstDash val="sysDot"/>
            </a:ln>
          </p:spPr>
          <p:txBody>
            <a:bodyPr wrap="square" lIns="0" tIns="0" rIns="0" bIns="0" rtlCol="0" anchor="ctr" anchorCtr="0">
              <a:noAutofit/>
            </a:bodyPr>
            <a:lstStyle/>
            <a:p>
              <a:pPr marL="79133"/>
              <a:r>
                <a:rPr lang="ja-JP" altLang="en-US" sz="1600" dirty="0">
                  <a:solidFill>
                    <a:schemeClr val="bg1"/>
                  </a:solidFill>
                  <a:latin typeface="Meiryo UI" panose="020B0604030504040204" pitchFamily="50" charset="-128"/>
                  <a:ea typeface="Meiryo UI" panose="020B0604030504040204" pitchFamily="50" charset="-128"/>
                </a:rPr>
                <a:t>（府）商工労働部、大阪産業振興機構</a:t>
              </a:r>
            </a:p>
          </p:txBody>
        </p:sp>
        <p:sp>
          <p:nvSpPr>
            <p:cNvPr id="47" name="テキスト ボックス 46"/>
            <p:cNvSpPr txBox="1"/>
            <p:nvPr/>
          </p:nvSpPr>
          <p:spPr>
            <a:xfrm>
              <a:off x="4707499" y="3739993"/>
              <a:ext cx="5070000" cy="390000"/>
            </a:xfrm>
            <a:prstGeom prst="rect">
              <a:avLst/>
            </a:prstGeom>
            <a:solidFill>
              <a:srgbClr val="00B050"/>
            </a:solidFill>
            <a:ln w="28575">
              <a:noFill/>
              <a:prstDash val="sysDot"/>
            </a:ln>
          </p:spPr>
          <p:txBody>
            <a:bodyPr wrap="square" lIns="0" tIns="0" rIns="0" bIns="0" rtlCol="0" anchor="ctr" anchorCtr="0">
              <a:noAutofit/>
            </a:bodyPr>
            <a:lstStyle/>
            <a:p>
              <a:pPr marL="79133"/>
              <a:r>
                <a:rPr lang="ja-JP" altLang="en-US" sz="1600" dirty="0">
                  <a:solidFill>
                    <a:schemeClr val="bg1"/>
                  </a:solidFill>
                  <a:latin typeface="Meiryo UI" panose="020B0604030504040204" pitchFamily="50" charset="-128"/>
                  <a:ea typeface="Meiryo UI" panose="020B0604030504040204" pitchFamily="50" charset="-128"/>
                </a:rPr>
                <a:t>（市）経済戦略局、</a:t>
              </a:r>
              <a:r>
                <a:rPr lang="ja-JP" altLang="en-US" sz="1600" dirty="0" smtClean="0">
                  <a:solidFill>
                    <a:schemeClr val="bg1"/>
                  </a:solidFill>
                  <a:latin typeface="Meiryo UI" panose="020B0604030504040204" pitchFamily="50" charset="-128"/>
                  <a:ea typeface="Meiryo UI" panose="020B0604030504040204" pitchFamily="50" charset="-128"/>
                </a:rPr>
                <a:t>大阪市都市型</a:t>
              </a:r>
              <a:r>
                <a:rPr lang="ja-JP" altLang="en-US" sz="1600" dirty="0">
                  <a:solidFill>
                    <a:schemeClr val="bg1"/>
                  </a:solidFill>
                  <a:latin typeface="Meiryo UI" panose="020B0604030504040204" pitchFamily="50" charset="-128"/>
                  <a:ea typeface="Meiryo UI" panose="020B0604030504040204" pitchFamily="50" charset="-128"/>
                </a:rPr>
                <a:t>産業振興センター</a:t>
              </a:r>
            </a:p>
          </p:txBody>
        </p:sp>
      </p:grpSp>
      <p:sp>
        <p:nvSpPr>
          <p:cNvPr id="26" name="テキスト ボックス 25"/>
          <p:cNvSpPr txBox="1"/>
          <p:nvPr/>
        </p:nvSpPr>
        <p:spPr>
          <a:xfrm>
            <a:off x="3893324" y="2543676"/>
            <a:ext cx="5112000" cy="1368000"/>
          </a:xfrm>
          <a:prstGeom prst="rect">
            <a:avLst/>
          </a:prstGeom>
          <a:noFill/>
          <a:ln w="28575">
            <a:solidFill>
              <a:schemeClr val="tx2"/>
            </a:solidFill>
            <a:prstDash val="sysDot"/>
          </a:ln>
        </p:spPr>
        <p:txBody>
          <a:bodyPr wrap="square" rtlCol="0">
            <a:noAutofit/>
          </a:bodyPr>
          <a:lstStyle/>
          <a:p>
            <a:pPr marL="989160" indent="-989160"/>
            <a:endParaRPr lang="ja-JP" altLang="en-US" sz="1477" dirty="0">
              <a:latin typeface="HGPｺﾞｼｯｸM" panose="020B0600000000000000" pitchFamily="50" charset="-128"/>
              <a:ea typeface="HGPｺﾞｼｯｸM" panose="020B0600000000000000" pitchFamily="50" charset="-128"/>
            </a:endParaRPr>
          </a:p>
        </p:txBody>
      </p:sp>
      <p:sp>
        <p:nvSpPr>
          <p:cNvPr id="28" name="テキスト ボックス 27"/>
          <p:cNvSpPr txBox="1"/>
          <p:nvPr/>
        </p:nvSpPr>
        <p:spPr>
          <a:xfrm>
            <a:off x="3911880" y="2601216"/>
            <a:ext cx="2373631" cy="348109"/>
          </a:xfrm>
          <a:prstGeom prst="rect">
            <a:avLst/>
          </a:prstGeom>
          <a:noFill/>
          <a:ln w="28575">
            <a:noFill/>
            <a:prstDash val="sysDot"/>
          </a:ln>
        </p:spPr>
        <p:txBody>
          <a:bodyPr wrap="square" rtlCol="0">
            <a:spAutoFit/>
          </a:bodyPr>
          <a:lstStyle/>
          <a:p>
            <a:pPr marL="989160" indent="-989160"/>
            <a:r>
              <a:rPr lang="ja-JP" altLang="en-US" sz="1600" b="1" dirty="0">
                <a:solidFill>
                  <a:srgbClr val="002060"/>
                </a:solidFill>
                <a:latin typeface="Meiryo UI" panose="020B0604030504040204" pitchFamily="50" charset="-128"/>
                <a:ea typeface="Meiryo UI" panose="020B0604030504040204" pitchFamily="50" charset="-128"/>
              </a:rPr>
              <a:t>■成長産業の重点施策 </a:t>
            </a:r>
            <a:endParaRPr lang="ja-JP" altLang="en-US" sz="1600" dirty="0">
              <a:solidFill>
                <a:srgbClr val="002060"/>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4031920" y="2996992"/>
            <a:ext cx="3600000" cy="360000"/>
          </a:xfrm>
          <a:prstGeom prst="rect">
            <a:avLst/>
          </a:prstGeom>
          <a:solidFill>
            <a:srgbClr val="0070C0"/>
          </a:solidFill>
          <a:ln w="28575">
            <a:noFill/>
            <a:prstDash val="sysDot"/>
          </a:ln>
        </p:spPr>
        <p:txBody>
          <a:bodyPr wrap="square" lIns="0" tIns="0" rIns="0" bIns="0" rtlCol="0" anchor="ctr" anchorCtr="0">
            <a:noAutofit/>
          </a:bodyPr>
          <a:lstStyle/>
          <a:p>
            <a:pPr marL="79133"/>
            <a:r>
              <a:rPr lang="ja-JP" altLang="en-US" sz="1600" dirty="0">
                <a:solidFill>
                  <a:schemeClr val="bg1"/>
                </a:solidFill>
                <a:latin typeface="Meiryo UI" panose="020B0604030504040204" pitchFamily="50" charset="-128"/>
                <a:ea typeface="Meiryo UI" panose="020B0604030504040204" pitchFamily="50" charset="-128"/>
              </a:rPr>
              <a:t>（府）彩都を拠点とする創薬など</a:t>
            </a:r>
            <a:endParaRPr lang="en-US" altLang="ja-JP" sz="1600" dirty="0">
              <a:solidFill>
                <a:schemeClr val="bg1"/>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031919" y="3429040"/>
            <a:ext cx="4752000" cy="360000"/>
          </a:xfrm>
          <a:prstGeom prst="rect">
            <a:avLst/>
          </a:prstGeom>
          <a:solidFill>
            <a:srgbClr val="00B050"/>
          </a:solidFill>
          <a:ln w="28575">
            <a:noFill/>
            <a:prstDash val="sysDot"/>
          </a:ln>
        </p:spPr>
        <p:txBody>
          <a:bodyPr wrap="square" lIns="0" tIns="0" rIns="0" bIns="0" rtlCol="0" anchor="ctr" anchorCtr="0">
            <a:noAutofit/>
          </a:bodyPr>
          <a:lstStyle/>
          <a:p>
            <a:pPr marL="79133"/>
            <a:r>
              <a:rPr lang="ja-JP" altLang="en-US" sz="1600" dirty="0">
                <a:solidFill>
                  <a:schemeClr val="bg1"/>
                </a:solidFill>
                <a:latin typeface="Meiryo UI" panose="020B0604030504040204" pitchFamily="50" charset="-128"/>
                <a:ea typeface="Meiryo UI" panose="020B0604030504040204" pitchFamily="50" charset="-128"/>
              </a:rPr>
              <a:t>（市）うめきたを拠点とする医療介護</a:t>
            </a:r>
            <a:r>
              <a:rPr lang="ja-JP" altLang="en-US" sz="1600" dirty="0" smtClean="0">
                <a:solidFill>
                  <a:schemeClr val="bg1"/>
                </a:solidFill>
                <a:latin typeface="Meiryo UI" panose="020B0604030504040204" pitchFamily="50" charset="-128"/>
                <a:ea typeface="Meiryo UI" panose="020B0604030504040204" pitchFamily="50" charset="-128"/>
              </a:rPr>
              <a:t>、ロボット</a:t>
            </a:r>
            <a:r>
              <a:rPr lang="ja-JP" altLang="en-US" sz="1600" dirty="0">
                <a:solidFill>
                  <a:schemeClr val="bg1"/>
                </a:solidFill>
                <a:latin typeface="Meiryo UI" panose="020B0604030504040204" pitchFamily="50" charset="-128"/>
                <a:ea typeface="Meiryo UI" panose="020B0604030504040204" pitchFamily="50" charset="-128"/>
              </a:rPr>
              <a:t>開発など</a:t>
            </a:r>
            <a:endParaRPr lang="en-US" altLang="ja-JP" sz="1600" dirty="0">
              <a:solidFill>
                <a:schemeClr val="bg1"/>
              </a:solidFill>
              <a:latin typeface="Meiryo UI" panose="020B0604030504040204" pitchFamily="50" charset="-128"/>
              <a:ea typeface="Meiryo UI" panose="020B0604030504040204" pitchFamily="50" charset="-128"/>
            </a:endParaRPr>
          </a:p>
        </p:txBody>
      </p:sp>
      <p:cxnSp>
        <p:nvCxnSpPr>
          <p:cNvPr id="32" name="直線コネクタ 31"/>
          <p:cNvCxnSpPr/>
          <p:nvPr/>
        </p:nvCxnSpPr>
        <p:spPr>
          <a:xfrm>
            <a:off x="33106" y="548680"/>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108519" y="8531"/>
            <a:ext cx="8640960" cy="577110"/>
          </a:xfrm>
          <a:prstGeom prst="rect">
            <a:avLst/>
          </a:prstGeom>
          <a:noFill/>
          <a:ln w="19050" cap="flat" cmpd="sng" algn="ctr">
            <a:noFill/>
            <a:prstDash val="sysDot"/>
          </a:ln>
          <a:effectLst/>
        </p:spPr>
        <p:txBody>
          <a:bodyPr rtlCol="0" anchor="ctr"/>
          <a:lstStyle/>
          <a:p>
            <a:pPr defTabSz="844083">
              <a:defRPr/>
            </a:pPr>
            <a:r>
              <a:rPr lang="ja-JP" altLang="en-US" sz="2000" b="1" dirty="0" smtClean="0">
                <a:solidFill>
                  <a:srgbClr val="002060"/>
                </a:solidFill>
                <a:latin typeface="Meiryo UI" panose="020B0604030504040204" pitchFamily="50" charset="-128"/>
                <a:ea typeface="Meiryo UI" panose="020B0604030504040204" pitchFamily="50" charset="-128"/>
              </a:rPr>
              <a:t> ３－（１）過去の二重行政の大阪</a:t>
            </a:r>
            <a:r>
              <a:rPr lang="ja-JP" altLang="en-US" sz="2000" b="1" dirty="0">
                <a:solidFill>
                  <a:srgbClr val="002060"/>
                </a:solidFill>
                <a:latin typeface="Meiryo UI" panose="020B0604030504040204" pitchFamily="50" charset="-128"/>
                <a:ea typeface="Meiryo UI" panose="020B0604030504040204" pitchFamily="50" charset="-128"/>
              </a:rPr>
              <a:t>　</a:t>
            </a:r>
            <a:r>
              <a:rPr lang="ja-JP" altLang="en-US" sz="2000" b="1" dirty="0" smtClean="0">
                <a:solidFill>
                  <a:srgbClr val="002060"/>
                </a:solidFill>
                <a:latin typeface="Meiryo UI" panose="020B0604030504040204" pitchFamily="50" charset="-128"/>
                <a:ea typeface="Meiryo UI" panose="020B0604030504040204" pitchFamily="50" charset="-128"/>
              </a:rPr>
              <a:t>（</a:t>
            </a:r>
            <a:r>
              <a:rPr lang="ja-JP" altLang="en-US" sz="2000" b="1" dirty="0">
                <a:solidFill>
                  <a:srgbClr val="002060"/>
                </a:solidFill>
                <a:latin typeface="Meiryo UI" panose="020B0604030504040204" pitchFamily="50" charset="-128"/>
                <a:ea typeface="Meiryo UI" panose="020B0604030504040204" pitchFamily="50" charset="-128"/>
              </a:rPr>
              <a:t>大阪</a:t>
            </a:r>
            <a:r>
              <a:rPr lang="ja-JP" altLang="en-US" sz="2000" b="1" dirty="0" smtClean="0">
                <a:solidFill>
                  <a:srgbClr val="002060"/>
                </a:solidFill>
                <a:latin typeface="Meiryo UI" panose="020B0604030504040204" pitchFamily="50" charset="-128"/>
                <a:ea typeface="Meiryo UI" panose="020B0604030504040204" pitchFamily="50" charset="-128"/>
              </a:rPr>
              <a:t>の</a:t>
            </a:r>
            <a:r>
              <a:rPr lang="ja-JP" altLang="en-US" sz="2000" b="1" dirty="0">
                <a:solidFill>
                  <a:srgbClr val="002060"/>
                </a:solidFill>
                <a:latin typeface="Meiryo UI" panose="020B0604030504040204" pitchFamily="50" charset="-128"/>
                <a:ea typeface="Meiryo UI" panose="020B0604030504040204" pitchFamily="50" charset="-128"/>
              </a:rPr>
              <a:t>成長</a:t>
            </a:r>
            <a:r>
              <a:rPr lang="ja-JP" altLang="en-US" sz="2000" b="1" dirty="0" smtClean="0">
                <a:solidFill>
                  <a:srgbClr val="002060"/>
                </a:solidFill>
                <a:latin typeface="Meiryo UI" panose="020B0604030504040204" pitchFamily="50" charset="-128"/>
                <a:ea typeface="Meiryo UI" panose="020B0604030504040204" pitchFamily="50" charset="-128"/>
              </a:rPr>
              <a:t>）</a:t>
            </a:r>
            <a:endParaRPr kumimoji="0" lang="ja-JP" altLang="en-US" sz="2000" b="1" kern="0" dirty="0">
              <a:solidFill>
                <a:srgbClr val="002060"/>
              </a:solidFill>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64524" y="6091564"/>
            <a:ext cx="766772" cy="664129"/>
            <a:chOff x="575556" y="1088740"/>
            <a:chExt cx="503212" cy="362157"/>
          </a:xfrm>
        </p:grpSpPr>
        <p:sp>
          <p:nvSpPr>
            <p:cNvPr id="35" name="二等辺三角形 34"/>
            <p:cNvSpPr/>
            <p:nvPr/>
          </p:nvSpPr>
          <p:spPr>
            <a:xfrm rot="5400000">
              <a:off x="539552" y="1124744"/>
              <a:ext cx="360040" cy="288032"/>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5400000">
              <a:off x="653004" y="1126861"/>
              <a:ext cx="360040" cy="28803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rot="5400000">
              <a:off x="754732" y="1124744"/>
              <a:ext cx="360040" cy="288032"/>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角丸四角形 38"/>
          <p:cNvSpPr/>
          <p:nvPr/>
        </p:nvSpPr>
        <p:spPr>
          <a:xfrm>
            <a:off x="884983" y="6108839"/>
            <a:ext cx="7344000" cy="68179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21" name="正方形/長方形 20"/>
          <p:cNvSpPr/>
          <p:nvPr/>
        </p:nvSpPr>
        <p:spPr>
          <a:xfrm>
            <a:off x="1000818" y="6060004"/>
            <a:ext cx="8187067" cy="724882"/>
          </a:xfrm>
          <a:prstGeom prst="rect">
            <a:avLst/>
          </a:prstGeom>
          <a:noFill/>
          <a:ln w="19050" cap="flat" cmpd="sng" algn="ctr">
            <a:noFill/>
            <a:prstDash val="sysDot"/>
          </a:ln>
          <a:effectLst/>
        </p:spPr>
        <p:txBody>
          <a:bodyPr rtlCol="0" anchor="ctr"/>
          <a:lstStyle/>
          <a:p>
            <a:pPr defTabSz="844083">
              <a:lnSpc>
                <a:spcPts val="2500"/>
              </a:lnSpc>
              <a:defRPr/>
            </a:pPr>
            <a:r>
              <a:rPr lang="ja-JP" altLang="en-US" b="1" kern="0" dirty="0" smtClean="0">
                <a:solidFill>
                  <a:srgbClr val="002060"/>
                </a:solidFill>
                <a:latin typeface="Meiryo UI" panose="020B0604030504040204" pitchFamily="50" charset="-128"/>
                <a:ea typeface="Meiryo UI" panose="020B0604030504040204" pitchFamily="50" charset="-128"/>
              </a:rPr>
              <a:t>○　</a:t>
            </a:r>
            <a:r>
              <a:rPr lang="ja-JP" altLang="en-US" b="1" u="sng" kern="0" dirty="0" smtClean="0">
                <a:solidFill>
                  <a:srgbClr val="002060"/>
                </a:solidFill>
                <a:latin typeface="Meiryo UI" panose="020B0604030504040204" pitchFamily="50" charset="-128"/>
                <a:ea typeface="Meiryo UI" panose="020B0604030504040204" pitchFamily="50" charset="-128"/>
              </a:rPr>
              <a:t>経済の長期低迷を脱し「大阪の成長」を実現するうえで課題</a:t>
            </a:r>
            <a:endParaRPr kumimoji="0" lang="ja-JP" altLang="en-US" b="1" u="sng" kern="0" dirty="0">
              <a:solidFill>
                <a:srgbClr val="002060"/>
              </a:solidFill>
              <a:latin typeface="Meiryo UI" panose="020B0604030504040204" pitchFamily="50" charset="-128"/>
              <a:ea typeface="Meiryo UI" panose="020B0604030504040204" pitchFamily="50" charset="-128"/>
            </a:endParaRPr>
          </a:p>
        </p:txBody>
      </p:sp>
      <p:sp>
        <p:nvSpPr>
          <p:cNvPr id="41" name="角丸四角形 40"/>
          <p:cNvSpPr/>
          <p:nvPr/>
        </p:nvSpPr>
        <p:spPr>
          <a:xfrm>
            <a:off x="404009" y="2060848"/>
            <a:ext cx="1980000" cy="432000"/>
          </a:xfrm>
          <a:prstGeom prst="roundRect">
            <a:avLst>
              <a:gd name="adj" fmla="val 15875"/>
            </a:avLst>
          </a:prstGeom>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spcBef>
                <a:spcPts val="600"/>
              </a:spcBef>
            </a:pPr>
            <a:r>
              <a:rPr lang="ja-JP" altLang="en-US" sz="1600" b="1" dirty="0" smtClean="0">
                <a:solidFill>
                  <a:srgbClr val="002060"/>
                </a:solidFill>
                <a:latin typeface="Meiryo UI" panose="020B0604030504040204" pitchFamily="50" charset="-128"/>
                <a:ea typeface="Meiryo UI" panose="020B0604030504040204" pitchFamily="50" charset="-128"/>
              </a:rPr>
              <a:t>戦略・計画</a:t>
            </a:r>
            <a:endParaRPr lang="ja-JP" altLang="en-US" sz="1600" b="1" dirty="0">
              <a:solidFill>
                <a:srgbClr val="002060"/>
              </a:solidFill>
              <a:latin typeface="Meiryo UI" panose="020B0604030504040204" pitchFamily="50" charset="-128"/>
              <a:ea typeface="Meiryo UI" panose="020B0604030504040204" pitchFamily="50" charset="-128"/>
            </a:endParaRPr>
          </a:p>
        </p:txBody>
      </p:sp>
      <p:sp>
        <p:nvSpPr>
          <p:cNvPr id="42" name="角丸四角形 41"/>
          <p:cNvSpPr/>
          <p:nvPr/>
        </p:nvSpPr>
        <p:spPr>
          <a:xfrm>
            <a:off x="3851920" y="2034423"/>
            <a:ext cx="1980000" cy="432000"/>
          </a:xfrm>
          <a:prstGeom prst="roundRect">
            <a:avLst>
              <a:gd name="adj" fmla="val 15875"/>
            </a:avLst>
          </a:prstGeom>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spcBef>
                <a:spcPts val="600"/>
              </a:spcBef>
            </a:pPr>
            <a:r>
              <a:rPr lang="ja-JP" altLang="en-US" sz="1600" b="1" dirty="0" smtClean="0">
                <a:solidFill>
                  <a:srgbClr val="002060"/>
                </a:solidFill>
                <a:latin typeface="Meiryo UI" panose="020B0604030504040204" pitchFamily="50" charset="-128"/>
                <a:ea typeface="Meiryo UI" panose="020B0604030504040204" pitchFamily="50" charset="-128"/>
              </a:rPr>
              <a:t>政　策</a:t>
            </a:r>
            <a:endParaRPr lang="ja-JP" altLang="en-US" sz="1600" b="1" dirty="0">
              <a:solidFill>
                <a:srgbClr val="002060"/>
              </a:solidFill>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599100" y="2636912"/>
            <a:ext cx="2455115" cy="1397797"/>
            <a:chOff x="904267" y="2797350"/>
            <a:chExt cx="2455115" cy="1397797"/>
          </a:xfrm>
        </p:grpSpPr>
        <p:sp>
          <p:nvSpPr>
            <p:cNvPr id="6" name="楕円 5"/>
            <p:cNvSpPr/>
            <p:nvPr/>
          </p:nvSpPr>
          <p:spPr>
            <a:xfrm>
              <a:off x="904267" y="2797350"/>
              <a:ext cx="2455115" cy="13977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13" name="角丸四角形 12"/>
            <p:cNvSpPr/>
            <p:nvPr/>
          </p:nvSpPr>
          <p:spPr>
            <a:xfrm>
              <a:off x="905734" y="2902099"/>
              <a:ext cx="2374585" cy="1063385"/>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nchorCtr="0"/>
            <a:lstStyle/>
            <a:p>
              <a:pPr algn="ctr"/>
              <a:r>
                <a:rPr lang="ja-JP" altLang="en-US" sz="1477" b="1" dirty="0">
                  <a:solidFill>
                    <a:schemeClr val="bg1"/>
                  </a:solidFill>
                  <a:latin typeface="Meiryo UI" panose="020B0604030504040204" pitchFamily="50" charset="-128"/>
                  <a:ea typeface="Meiryo UI" panose="020B0604030504040204" pitchFamily="50" charset="-128"/>
                </a:rPr>
                <a:t>大阪の成長戦略</a:t>
              </a:r>
              <a:endParaRPr lang="en-US" altLang="ja-JP" sz="1477" b="1" dirty="0">
                <a:solidFill>
                  <a:schemeClr val="bg1"/>
                </a:solidFill>
                <a:latin typeface="Meiryo UI" panose="020B0604030504040204" pitchFamily="50" charset="-128"/>
                <a:ea typeface="Meiryo UI" panose="020B0604030504040204" pitchFamily="50" charset="-128"/>
              </a:endParaRPr>
            </a:p>
            <a:p>
              <a:pPr algn="ctr"/>
              <a:r>
                <a:rPr lang="ja-JP" altLang="en-US" sz="1477" dirty="0">
                  <a:solidFill>
                    <a:schemeClr val="bg1"/>
                  </a:solidFill>
                  <a:latin typeface="Meiryo UI" panose="020B0604030504040204" pitchFamily="50" charset="-128"/>
                  <a:ea typeface="Meiryo UI" panose="020B0604030504040204" pitchFamily="50" charset="-128"/>
                </a:rPr>
                <a:t>（府独自）</a:t>
              </a:r>
            </a:p>
            <a:p>
              <a:pPr algn="ctr">
                <a:spcBef>
                  <a:spcPts val="554"/>
                </a:spcBef>
              </a:pPr>
              <a:r>
                <a:rPr lang="en-US" altLang="ja-JP" sz="1292" dirty="0" smtClean="0">
                  <a:solidFill>
                    <a:schemeClr val="bg1"/>
                  </a:solidFill>
                  <a:latin typeface="Meiryo UI" panose="020B0604030504040204" pitchFamily="50" charset="-128"/>
                  <a:ea typeface="Meiryo UI" panose="020B0604030504040204" pitchFamily="50" charset="-128"/>
                </a:rPr>
                <a:t>【</a:t>
              </a:r>
              <a:r>
                <a:rPr lang="en-US" altLang="ja-JP" sz="1292" dirty="0">
                  <a:solidFill>
                    <a:schemeClr val="bg1"/>
                  </a:solidFill>
                  <a:latin typeface="Meiryo UI" panose="020B0604030504040204" pitchFamily="50" charset="-128"/>
                  <a:ea typeface="Meiryo UI" panose="020B0604030504040204" pitchFamily="50" charset="-128"/>
                </a:rPr>
                <a:t>2010</a:t>
              </a:r>
              <a:r>
                <a:rPr lang="ja-JP" altLang="en-US" sz="1292" dirty="0" smtClean="0">
                  <a:solidFill>
                    <a:schemeClr val="bg1"/>
                  </a:solidFill>
                  <a:latin typeface="Meiryo UI" panose="020B0604030504040204" pitchFamily="50" charset="-128"/>
                  <a:ea typeface="Meiryo UI" panose="020B0604030504040204" pitchFamily="50" charset="-128"/>
                </a:rPr>
                <a:t>年</a:t>
              </a:r>
              <a:r>
                <a:rPr lang="en-US" altLang="ja-JP" sz="1292" dirty="0">
                  <a:solidFill>
                    <a:schemeClr val="bg1"/>
                  </a:solidFill>
                  <a:latin typeface="Meiryo UI" panose="020B0604030504040204" pitchFamily="50" charset="-128"/>
                  <a:ea typeface="Meiryo UI" panose="020B0604030504040204" pitchFamily="50" charset="-128"/>
                </a:rPr>
                <a:t>12</a:t>
              </a:r>
              <a:r>
                <a:rPr lang="ja-JP" altLang="en-US" sz="1292" dirty="0">
                  <a:solidFill>
                    <a:schemeClr val="bg1"/>
                  </a:solidFill>
                  <a:latin typeface="Meiryo UI" panose="020B0604030504040204" pitchFamily="50" charset="-128"/>
                  <a:ea typeface="Meiryo UI" panose="020B0604030504040204" pitchFamily="50" charset="-128"/>
                </a:rPr>
                <a:t>月策定</a:t>
              </a:r>
              <a:r>
                <a:rPr lang="en-US" altLang="ja-JP" sz="1292" dirty="0">
                  <a:solidFill>
                    <a:schemeClr val="bg1"/>
                  </a:solidFill>
                  <a:latin typeface="Meiryo UI" panose="020B0604030504040204" pitchFamily="50" charset="-128"/>
                  <a:ea typeface="Meiryo UI" panose="020B0604030504040204" pitchFamily="50" charset="-128"/>
                </a:rPr>
                <a:t>】</a:t>
              </a:r>
            </a:p>
            <a:p>
              <a:pPr algn="ctr"/>
              <a:r>
                <a:rPr lang="ja-JP" altLang="en-US" sz="1292" dirty="0">
                  <a:solidFill>
                    <a:schemeClr val="bg1"/>
                  </a:solidFill>
                  <a:latin typeface="Meiryo UI" panose="020B0604030504040204" pitchFamily="50" charset="-128"/>
                  <a:ea typeface="Meiryo UI" panose="020B0604030504040204" pitchFamily="50" charset="-128"/>
                </a:rPr>
                <a:t>（政策企画部企画室）</a:t>
              </a:r>
            </a:p>
          </p:txBody>
        </p:sp>
      </p:grpSp>
      <p:grpSp>
        <p:nvGrpSpPr>
          <p:cNvPr id="7" name="グループ化 6"/>
          <p:cNvGrpSpPr/>
          <p:nvPr/>
        </p:nvGrpSpPr>
        <p:grpSpPr>
          <a:xfrm>
            <a:off x="575922" y="4483627"/>
            <a:ext cx="2455115" cy="1397797"/>
            <a:chOff x="-1750187" y="4192023"/>
            <a:chExt cx="2455115" cy="1397797"/>
          </a:xfrm>
        </p:grpSpPr>
        <p:sp>
          <p:nvSpPr>
            <p:cNvPr id="43" name="楕円 42"/>
            <p:cNvSpPr/>
            <p:nvPr/>
          </p:nvSpPr>
          <p:spPr>
            <a:xfrm>
              <a:off x="-1750187" y="4192023"/>
              <a:ext cx="2455115" cy="13977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14" name="角丸四角形 13"/>
            <p:cNvSpPr/>
            <p:nvPr/>
          </p:nvSpPr>
          <p:spPr>
            <a:xfrm>
              <a:off x="-1750187" y="4454178"/>
              <a:ext cx="2389039" cy="1063385"/>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nchorCtr="0"/>
            <a:lstStyle/>
            <a:p>
              <a:pPr algn="ctr"/>
              <a:r>
                <a:rPr lang="ja-JP" altLang="en-US" sz="1477" b="1" dirty="0">
                  <a:solidFill>
                    <a:schemeClr val="bg1"/>
                  </a:solidFill>
                  <a:latin typeface="Meiryo UI" panose="020B0604030504040204" pitchFamily="50" charset="-128"/>
                  <a:ea typeface="Meiryo UI" panose="020B0604030504040204" pitchFamily="50" charset="-128"/>
                </a:rPr>
                <a:t>大阪市経済成長戦略 </a:t>
              </a:r>
              <a:endParaRPr lang="en-US" altLang="ja-JP" sz="1477" b="1" dirty="0">
                <a:solidFill>
                  <a:schemeClr val="bg1"/>
                </a:solidFill>
                <a:latin typeface="Meiryo UI" panose="020B0604030504040204" pitchFamily="50" charset="-128"/>
                <a:ea typeface="Meiryo UI" panose="020B0604030504040204" pitchFamily="50" charset="-128"/>
              </a:endParaRPr>
            </a:p>
            <a:p>
              <a:pPr algn="ctr"/>
              <a:r>
                <a:rPr lang="en-US" altLang="ja-JP" sz="1477" dirty="0">
                  <a:solidFill>
                    <a:schemeClr val="bg1"/>
                  </a:solidFill>
                  <a:latin typeface="Meiryo UI" panose="020B0604030504040204" pitchFamily="50" charset="-128"/>
                  <a:ea typeface="Meiryo UI" panose="020B0604030504040204" pitchFamily="50" charset="-128"/>
                </a:rPr>
                <a:t>(</a:t>
              </a:r>
              <a:r>
                <a:rPr lang="ja-JP" altLang="en-US" sz="1477" dirty="0">
                  <a:solidFill>
                    <a:schemeClr val="bg1"/>
                  </a:solidFill>
                  <a:latin typeface="Meiryo UI" panose="020B0604030504040204" pitchFamily="50" charset="-128"/>
                  <a:ea typeface="Meiryo UI" panose="020B0604030504040204" pitchFamily="50" charset="-128"/>
                </a:rPr>
                <a:t>市独自</a:t>
              </a:r>
              <a:r>
                <a:rPr lang="en-US" altLang="ja-JP" sz="1477" dirty="0">
                  <a:solidFill>
                    <a:schemeClr val="bg1"/>
                  </a:solidFill>
                  <a:latin typeface="Meiryo UI" panose="020B0604030504040204" pitchFamily="50" charset="-128"/>
                  <a:ea typeface="Meiryo UI" panose="020B0604030504040204" pitchFamily="50" charset="-128"/>
                </a:rPr>
                <a:t>)</a:t>
              </a:r>
            </a:p>
            <a:p>
              <a:pPr algn="ctr">
                <a:spcBef>
                  <a:spcPts val="554"/>
                </a:spcBef>
              </a:pPr>
              <a:r>
                <a:rPr lang="en-US" altLang="ja-JP" sz="1292" dirty="0" smtClean="0">
                  <a:solidFill>
                    <a:schemeClr val="bg1"/>
                  </a:solidFill>
                  <a:latin typeface="Meiryo UI" panose="020B0604030504040204" pitchFamily="50" charset="-128"/>
                  <a:ea typeface="Meiryo UI" panose="020B0604030504040204" pitchFamily="50" charset="-128"/>
                </a:rPr>
                <a:t>【2011</a:t>
              </a:r>
              <a:r>
                <a:rPr lang="ja-JP" altLang="en-US" sz="1292" dirty="0" smtClean="0">
                  <a:solidFill>
                    <a:schemeClr val="bg1"/>
                  </a:solidFill>
                  <a:latin typeface="Meiryo UI" panose="020B0604030504040204" pitchFamily="50" charset="-128"/>
                  <a:ea typeface="Meiryo UI" panose="020B0604030504040204" pitchFamily="50" charset="-128"/>
                </a:rPr>
                <a:t>年</a:t>
              </a:r>
              <a:r>
                <a:rPr lang="en-US" altLang="ja-JP" sz="1292" dirty="0">
                  <a:solidFill>
                    <a:schemeClr val="bg1"/>
                  </a:solidFill>
                  <a:latin typeface="Meiryo UI" panose="020B0604030504040204" pitchFamily="50" charset="-128"/>
                  <a:ea typeface="Meiryo UI" panose="020B0604030504040204" pitchFamily="50" charset="-128"/>
                </a:rPr>
                <a:t>3</a:t>
              </a:r>
              <a:r>
                <a:rPr lang="ja-JP" altLang="en-US" sz="1292" dirty="0">
                  <a:solidFill>
                    <a:schemeClr val="bg1"/>
                  </a:solidFill>
                  <a:latin typeface="Meiryo UI" panose="020B0604030504040204" pitchFamily="50" charset="-128"/>
                  <a:ea typeface="Meiryo UI" panose="020B0604030504040204" pitchFamily="50" charset="-128"/>
                </a:rPr>
                <a:t>月策定</a:t>
              </a:r>
              <a:r>
                <a:rPr lang="en-US" altLang="ja-JP" sz="1292" dirty="0">
                  <a:solidFill>
                    <a:schemeClr val="bg1"/>
                  </a:solidFill>
                  <a:latin typeface="Meiryo UI" panose="020B0604030504040204" pitchFamily="50" charset="-128"/>
                  <a:ea typeface="Meiryo UI" panose="020B0604030504040204" pitchFamily="50" charset="-128"/>
                </a:rPr>
                <a:t>】</a:t>
              </a:r>
            </a:p>
            <a:p>
              <a:pPr algn="ctr"/>
              <a:r>
                <a:rPr lang="ja-JP" altLang="en-US" sz="1292" dirty="0">
                  <a:solidFill>
                    <a:schemeClr val="bg1"/>
                  </a:solidFill>
                  <a:latin typeface="Meiryo UI" panose="020B0604030504040204" pitchFamily="50" charset="-128"/>
                  <a:ea typeface="Meiryo UI" panose="020B0604030504040204" pitchFamily="50" charset="-128"/>
                </a:rPr>
                <a:t>（政策企画室企画部）</a:t>
              </a:r>
            </a:p>
          </p:txBody>
        </p:sp>
      </p:grpSp>
      <p:sp>
        <p:nvSpPr>
          <p:cNvPr id="9" name="上下矢印 8"/>
          <p:cNvSpPr/>
          <p:nvPr/>
        </p:nvSpPr>
        <p:spPr>
          <a:xfrm>
            <a:off x="1472176" y="3785251"/>
            <a:ext cx="631369" cy="983608"/>
          </a:xfrm>
          <a:prstGeom prst="upDownArrow">
            <a:avLst>
              <a:gd name="adj1" fmla="val 50000"/>
              <a:gd name="adj2" fmla="val 2917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10" name="角丸四角形 9"/>
          <p:cNvSpPr/>
          <p:nvPr/>
        </p:nvSpPr>
        <p:spPr>
          <a:xfrm>
            <a:off x="-64780" y="4080327"/>
            <a:ext cx="3782874" cy="3576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002060"/>
                </a:solidFill>
                <a:latin typeface="Meiryo UI" panose="020B0604030504040204" pitchFamily="50" charset="-128"/>
                <a:ea typeface="Meiryo UI" panose="020B0604030504040204" pitchFamily="50" charset="-128"/>
              </a:rPr>
              <a:t>それぞ</a:t>
            </a:r>
            <a:r>
              <a:rPr lang="ja-JP" altLang="en-US" sz="1600" b="1" dirty="0">
                <a:solidFill>
                  <a:srgbClr val="002060"/>
                </a:solidFill>
                <a:latin typeface="Meiryo UI" panose="020B0604030504040204" pitchFamily="50" charset="-128"/>
                <a:ea typeface="Meiryo UI" panose="020B0604030504040204" pitchFamily="50" charset="-128"/>
              </a:rPr>
              <a:t>れ</a:t>
            </a:r>
            <a:r>
              <a:rPr kumimoji="1" lang="ja-JP" altLang="en-US" sz="1600" b="1" dirty="0" smtClean="0">
                <a:solidFill>
                  <a:srgbClr val="002060"/>
                </a:solidFill>
                <a:latin typeface="Meiryo UI" panose="020B0604030504040204" pitchFamily="50" charset="-128"/>
                <a:ea typeface="Meiryo UI" panose="020B0604030504040204" pitchFamily="50" charset="-128"/>
              </a:rPr>
              <a:t>独自の戦略を策定</a:t>
            </a:r>
            <a:endParaRPr kumimoji="1" lang="ja-JP" altLang="en-US" sz="1600" b="1" dirty="0">
              <a:solidFill>
                <a:srgbClr val="002060"/>
              </a:solidFill>
              <a:latin typeface="Meiryo UI" panose="020B0604030504040204" pitchFamily="50" charset="-128"/>
              <a:ea typeface="Meiryo UI" panose="020B0604030504040204" pitchFamily="50" charset="-128"/>
            </a:endParaRPr>
          </a:p>
        </p:txBody>
      </p:sp>
      <p:sp>
        <p:nvSpPr>
          <p:cNvPr id="48" name="角丸四角形 47"/>
          <p:cNvSpPr/>
          <p:nvPr/>
        </p:nvSpPr>
        <p:spPr>
          <a:xfrm>
            <a:off x="3851920" y="4077120"/>
            <a:ext cx="1980000" cy="432000"/>
          </a:xfrm>
          <a:prstGeom prst="roundRect">
            <a:avLst>
              <a:gd name="adj" fmla="val 15875"/>
            </a:avLst>
          </a:prstGeom>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spcBef>
                <a:spcPts val="600"/>
              </a:spcBef>
            </a:pPr>
            <a:r>
              <a:rPr lang="ja-JP" altLang="en-US" sz="1600" b="1" dirty="0" smtClean="0">
                <a:solidFill>
                  <a:srgbClr val="002060"/>
                </a:solidFill>
                <a:latin typeface="Meiryo UI" panose="020B0604030504040204" pitchFamily="50" charset="-128"/>
                <a:ea typeface="Meiryo UI" panose="020B0604030504040204" pitchFamily="50" charset="-128"/>
              </a:rPr>
              <a:t>機　関</a:t>
            </a:r>
            <a:endParaRPr lang="ja-JP" altLang="en-US" sz="1600" b="1" dirty="0">
              <a:solidFill>
                <a:srgbClr val="002060"/>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8783919" y="-221824"/>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2060"/>
                </a:solidFill>
                <a:latin typeface="+mn-ea"/>
              </a:rPr>
              <a:t>3</a:t>
            </a:r>
            <a:endParaRPr kumimoji="1" lang="ja-JP" altLang="en-US" sz="2000" b="1" dirty="0">
              <a:solidFill>
                <a:srgbClr val="002060"/>
              </a:solidFill>
              <a:latin typeface="+mn-ea"/>
            </a:endParaRPr>
          </a:p>
        </p:txBody>
      </p:sp>
    </p:spTree>
    <p:extLst>
      <p:ext uri="{BB962C8B-B14F-4D97-AF65-F5344CB8AC3E}">
        <p14:creationId xmlns:p14="http://schemas.microsoft.com/office/powerpoint/2010/main" val="3534938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68180" y="705180"/>
            <a:ext cx="8640000" cy="1440000"/>
          </a:xfrm>
          <a:prstGeom prst="roundRect">
            <a:avLst>
              <a:gd name="adj" fmla="val 10678"/>
            </a:avLst>
          </a:prstGeom>
          <a:solidFill>
            <a:srgbClr val="FBF68D"/>
          </a:solidFill>
          <a:ln w="31750" cap="flat" cmpd="sng" algn="ctr">
            <a:noFill/>
            <a:prstDash val="solid"/>
          </a:ln>
          <a:effectLst>
            <a:outerShdw blurRad="40000" dist="20000" dir="5400000" rotWithShape="0">
              <a:srgbClr val="000000">
                <a:alpha val="38000"/>
              </a:srgbClr>
            </a:outerShdw>
          </a:effectLst>
        </p:spPr>
        <p:txBody>
          <a:bodyPr lIns="33223" tIns="42193" rIns="33223" bIns="42193" rtlCol="0" anchor="ctr"/>
          <a:lstStyle/>
          <a:p>
            <a:pPr marL="171455" indent="-171455" defTabSz="844083">
              <a:spcBef>
                <a:spcPts val="554"/>
              </a:spcBef>
              <a:defRPr/>
            </a:pPr>
            <a:r>
              <a:rPr lang="ja-JP" altLang="en-US" kern="0" dirty="0">
                <a:solidFill>
                  <a:srgbClr val="002060"/>
                </a:solidFill>
                <a:latin typeface="Meiryo UI" panose="020B0604030504040204" pitchFamily="50" charset="-128"/>
                <a:ea typeface="Meiryo UI" panose="020B0604030504040204" pitchFamily="50" charset="-128"/>
              </a:rPr>
              <a:t>■ 特に成長の基盤となるまちづくりは、大阪</a:t>
            </a:r>
            <a:r>
              <a:rPr lang="ja-JP" altLang="en-US" kern="0" dirty="0" smtClean="0">
                <a:solidFill>
                  <a:srgbClr val="002060"/>
                </a:solidFill>
                <a:latin typeface="Meiryo UI" panose="020B0604030504040204" pitchFamily="50" charset="-128"/>
                <a:ea typeface="Meiryo UI" panose="020B0604030504040204" pitchFamily="50" charset="-128"/>
              </a:rPr>
              <a:t>市域内は</a:t>
            </a:r>
            <a:r>
              <a:rPr lang="ja-JP" altLang="en-US" kern="0" dirty="0">
                <a:solidFill>
                  <a:srgbClr val="002060"/>
                </a:solidFill>
                <a:latin typeface="Meiryo UI" panose="020B0604030504040204" pitchFamily="50" charset="-128"/>
                <a:ea typeface="Meiryo UI" panose="020B0604030504040204" pitchFamily="50" charset="-128"/>
              </a:rPr>
              <a:t>市が、市域外は府が、それぞれ中心</a:t>
            </a:r>
            <a:r>
              <a:rPr lang="ja-JP" altLang="en-US" kern="0" dirty="0" smtClean="0">
                <a:solidFill>
                  <a:srgbClr val="002060"/>
                </a:solidFill>
                <a:latin typeface="Meiryo UI" panose="020B0604030504040204" pitchFamily="50" charset="-128"/>
                <a:ea typeface="Meiryo UI" panose="020B0604030504040204" pitchFamily="50" charset="-128"/>
              </a:rPr>
              <a:t>と</a:t>
            </a:r>
            <a:endParaRPr lang="en-US" altLang="ja-JP" kern="0" dirty="0" smtClean="0">
              <a:solidFill>
                <a:srgbClr val="002060"/>
              </a:solidFill>
              <a:latin typeface="Meiryo UI" panose="020B0604030504040204" pitchFamily="50" charset="-128"/>
              <a:ea typeface="Meiryo UI" panose="020B0604030504040204" pitchFamily="50" charset="-128"/>
            </a:endParaRPr>
          </a:p>
          <a:p>
            <a:pPr marL="171455" indent="-171455" defTabSz="844083">
              <a:defRPr/>
            </a:pPr>
            <a:r>
              <a:rPr lang="ja-JP" altLang="en-US" kern="0" dirty="0">
                <a:solidFill>
                  <a:srgbClr val="002060"/>
                </a:solidFill>
                <a:latin typeface="Meiryo UI" panose="020B0604030504040204" pitchFamily="50" charset="-128"/>
                <a:ea typeface="Meiryo UI" panose="020B0604030504040204" pitchFamily="50" charset="-128"/>
              </a:rPr>
              <a:t>　</a:t>
            </a:r>
            <a:r>
              <a:rPr lang="ja-JP" altLang="en-US" kern="0" dirty="0" smtClean="0">
                <a:solidFill>
                  <a:srgbClr val="002060"/>
                </a:solidFill>
                <a:latin typeface="Meiryo UI" panose="020B0604030504040204" pitchFamily="50" charset="-128"/>
                <a:ea typeface="Meiryo UI" panose="020B0604030504040204" pitchFamily="50" charset="-128"/>
              </a:rPr>
              <a:t>　なって推進</a:t>
            </a:r>
            <a:endParaRPr lang="en-US" altLang="ja-JP" kern="0" dirty="0">
              <a:solidFill>
                <a:srgbClr val="002060"/>
              </a:solidFill>
              <a:latin typeface="Meiryo UI" panose="020B0604030504040204" pitchFamily="50" charset="-128"/>
              <a:ea typeface="Meiryo UI" panose="020B0604030504040204" pitchFamily="50" charset="-128"/>
            </a:endParaRPr>
          </a:p>
          <a:p>
            <a:pPr marL="171455" indent="-171455" defTabSz="844083">
              <a:spcBef>
                <a:spcPts val="554"/>
              </a:spcBef>
              <a:defRPr/>
            </a:pPr>
            <a:r>
              <a:rPr lang="ja-JP" altLang="en-US" kern="0" dirty="0">
                <a:solidFill>
                  <a:srgbClr val="002060"/>
                </a:solidFill>
                <a:latin typeface="Meiryo UI" panose="020B0604030504040204" pitchFamily="50" charset="-128"/>
                <a:ea typeface="Meiryo UI" panose="020B0604030504040204" pitchFamily="50" charset="-128"/>
              </a:rPr>
              <a:t>■ </a:t>
            </a:r>
            <a:r>
              <a:rPr lang="ja-JP" altLang="en-US" u="sng" kern="0" dirty="0">
                <a:solidFill>
                  <a:srgbClr val="002060"/>
                </a:solidFill>
                <a:latin typeface="Meiryo UI" panose="020B0604030504040204" pitchFamily="50" charset="-128"/>
                <a:ea typeface="Meiryo UI" panose="020B0604030504040204" pitchFamily="50" charset="-128"/>
              </a:rPr>
              <a:t>府市がそれぞれの考えでまちづくり</a:t>
            </a:r>
            <a:r>
              <a:rPr lang="ja-JP" altLang="en-US" u="sng" kern="0" dirty="0" smtClean="0">
                <a:solidFill>
                  <a:srgbClr val="002060"/>
                </a:solidFill>
                <a:latin typeface="Meiryo UI" panose="020B0604030504040204" pitchFamily="50" charset="-128"/>
                <a:ea typeface="Meiryo UI" panose="020B0604030504040204" pitchFamily="50" charset="-128"/>
              </a:rPr>
              <a:t>を推進。拠点整備や高速道路・鉄道整備など</a:t>
            </a:r>
            <a:r>
              <a:rPr lang="ja-JP" altLang="en-US" u="sng" kern="0" dirty="0">
                <a:solidFill>
                  <a:srgbClr val="002060"/>
                </a:solidFill>
                <a:latin typeface="Meiryo UI" panose="020B0604030504040204" pitchFamily="50" charset="-128"/>
                <a:ea typeface="Meiryo UI" panose="020B0604030504040204" pitchFamily="50" charset="-128"/>
              </a:rPr>
              <a:t>に</a:t>
            </a:r>
            <a:r>
              <a:rPr lang="ja-JP" altLang="en-US" u="sng" kern="0" dirty="0" smtClean="0">
                <a:solidFill>
                  <a:srgbClr val="002060"/>
                </a:solidFill>
                <a:latin typeface="Meiryo UI" panose="020B0604030504040204" pitchFamily="50" charset="-128"/>
                <a:ea typeface="Meiryo UI" panose="020B0604030504040204" pitchFamily="50" charset="-128"/>
              </a:rPr>
              <a:t>おいて、</a:t>
            </a:r>
            <a:endParaRPr lang="en-US" altLang="ja-JP" u="sng" kern="0" dirty="0" smtClean="0">
              <a:solidFill>
                <a:srgbClr val="002060"/>
              </a:solidFill>
              <a:latin typeface="Meiryo UI" panose="020B0604030504040204" pitchFamily="50" charset="-128"/>
              <a:ea typeface="Meiryo UI" panose="020B0604030504040204" pitchFamily="50" charset="-128"/>
            </a:endParaRPr>
          </a:p>
          <a:p>
            <a:pPr marL="171455" indent="-171455" defTabSz="844083">
              <a:defRPr/>
            </a:pPr>
            <a:r>
              <a:rPr lang="ja-JP" altLang="en-US" kern="0" dirty="0">
                <a:solidFill>
                  <a:srgbClr val="002060"/>
                </a:solidFill>
                <a:latin typeface="Meiryo UI" panose="020B0604030504040204" pitchFamily="50" charset="-128"/>
                <a:ea typeface="Meiryo UI" panose="020B0604030504040204" pitchFamily="50" charset="-128"/>
              </a:rPr>
              <a:t>　</a:t>
            </a:r>
            <a:r>
              <a:rPr lang="ja-JP" altLang="en-US" kern="0" dirty="0" smtClean="0">
                <a:solidFill>
                  <a:srgbClr val="002060"/>
                </a:solidFill>
                <a:latin typeface="Meiryo UI" panose="020B0604030504040204" pitchFamily="50" charset="-128"/>
                <a:ea typeface="Meiryo UI" panose="020B0604030504040204" pitchFamily="50" charset="-128"/>
              </a:rPr>
              <a:t>　</a:t>
            </a:r>
            <a:r>
              <a:rPr lang="ja-JP" altLang="en-US" u="sng" kern="0" dirty="0" smtClean="0">
                <a:solidFill>
                  <a:srgbClr val="002060"/>
                </a:solidFill>
                <a:latin typeface="Meiryo UI" panose="020B0604030504040204" pitchFamily="50" charset="-128"/>
                <a:ea typeface="Meiryo UI" panose="020B0604030504040204" pitchFamily="50" charset="-128"/>
              </a:rPr>
              <a:t>府</a:t>
            </a:r>
            <a:r>
              <a:rPr lang="ja-JP" altLang="en-US" u="sng" kern="0" dirty="0">
                <a:solidFill>
                  <a:srgbClr val="002060"/>
                </a:solidFill>
                <a:latin typeface="Meiryo UI" panose="020B0604030504040204" pitchFamily="50" charset="-128"/>
                <a:ea typeface="Meiryo UI" panose="020B0604030504040204" pitchFamily="50" charset="-128"/>
              </a:rPr>
              <a:t>市</a:t>
            </a:r>
            <a:r>
              <a:rPr lang="ja-JP" altLang="en-US" u="sng" kern="0" dirty="0" smtClean="0">
                <a:solidFill>
                  <a:srgbClr val="002060"/>
                </a:solidFill>
                <a:latin typeface="Meiryo UI" panose="020B0604030504040204" pitchFamily="50" charset="-128"/>
                <a:ea typeface="Meiryo UI" panose="020B0604030504040204" pitchFamily="50" charset="-128"/>
              </a:rPr>
              <a:t>の連携が十分でなかった</a:t>
            </a:r>
            <a:endParaRPr lang="en-US" altLang="ja-JP" u="sng" kern="0" dirty="0">
              <a:solidFill>
                <a:srgbClr val="002060"/>
              </a:solidFill>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33106" y="548680"/>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08519" y="8531"/>
            <a:ext cx="8640960" cy="577110"/>
          </a:xfrm>
          <a:prstGeom prst="rect">
            <a:avLst/>
          </a:prstGeom>
          <a:noFill/>
          <a:ln w="19050" cap="flat" cmpd="sng" algn="ctr">
            <a:noFill/>
            <a:prstDash val="sysDot"/>
          </a:ln>
          <a:effectLst/>
        </p:spPr>
        <p:txBody>
          <a:bodyPr rtlCol="0" anchor="ctr"/>
          <a:lstStyle/>
          <a:p>
            <a:pPr defTabSz="844083">
              <a:defRPr/>
            </a:pPr>
            <a:r>
              <a:rPr lang="ja-JP" altLang="en-US" sz="2000" b="1" dirty="0" smtClean="0">
                <a:solidFill>
                  <a:srgbClr val="002060"/>
                </a:solidFill>
                <a:latin typeface="Meiryo UI" panose="020B0604030504040204" pitchFamily="50" charset="-128"/>
                <a:ea typeface="Meiryo UI" panose="020B0604030504040204" pitchFamily="50" charset="-128"/>
              </a:rPr>
              <a:t> ３－（２）過去の二重行政の大阪</a:t>
            </a:r>
            <a:r>
              <a:rPr lang="ja-JP" altLang="en-US" sz="2000" b="1" dirty="0">
                <a:solidFill>
                  <a:srgbClr val="002060"/>
                </a:solidFill>
                <a:latin typeface="Meiryo UI" panose="020B0604030504040204" pitchFamily="50" charset="-128"/>
                <a:ea typeface="Meiryo UI" panose="020B0604030504040204" pitchFamily="50" charset="-128"/>
              </a:rPr>
              <a:t>　</a:t>
            </a:r>
            <a:r>
              <a:rPr lang="ja-JP" altLang="en-US" sz="2000" b="1" dirty="0" smtClean="0">
                <a:solidFill>
                  <a:srgbClr val="002060"/>
                </a:solidFill>
                <a:latin typeface="Meiryo UI" panose="020B0604030504040204" pitchFamily="50" charset="-128"/>
                <a:ea typeface="Meiryo UI" panose="020B0604030504040204" pitchFamily="50" charset="-128"/>
              </a:rPr>
              <a:t>（まちづくり）</a:t>
            </a:r>
            <a:endParaRPr kumimoji="0" lang="ja-JP" altLang="en-US" sz="2000" b="1" kern="0" dirty="0">
              <a:solidFill>
                <a:srgbClr val="002060"/>
              </a:solidFill>
              <a:latin typeface="Meiryo UI" panose="020B0604030504040204" pitchFamily="50" charset="-128"/>
              <a:ea typeface="Meiryo UI" panose="020B0604030504040204" pitchFamily="50" charset="-128"/>
            </a:endParaRPr>
          </a:p>
        </p:txBody>
      </p:sp>
      <p:sp>
        <p:nvSpPr>
          <p:cNvPr id="14" name="角丸四角形 13"/>
          <p:cNvSpPr/>
          <p:nvPr/>
        </p:nvSpPr>
        <p:spPr>
          <a:xfrm>
            <a:off x="168180" y="2367442"/>
            <a:ext cx="3492000" cy="432000"/>
          </a:xfrm>
          <a:prstGeom prst="roundRect">
            <a:avLst>
              <a:gd name="adj" fmla="val 15875"/>
            </a:avLst>
          </a:prstGeom>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spcBef>
                <a:spcPts val="600"/>
              </a:spcBef>
            </a:pPr>
            <a:r>
              <a:rPr lang="ja-JP" altLang="en-US" sz="1600" b="1" dirty="0">
                <a:solidFill>
                  <a:srgbClr val="002060"/>
                </a:solidFill>
                <a:latin typeface="Meiryo UI" panose="020B0604030504040204" pitchFamily="50" charset="-128"/>
                <a:ea typeface="Meiryo UI" panose="020B0604030504040204" pitchFamily="50" charset="-128"/>
              </a:rPr>
              <a:t>過去</a:t>
            </a:r>
            <a:r>
              <a:rPr lang="ja-JP" altLang="en-US" sz="1600" b="1" dirty="0" smtClean="0">
                <a:solidFill>
                  <a:srgbClr val="002060"/>
                </a:solidFill>
                <a:latin typeface="Meiryo UI" panose="020B0604030504040204" pitchFamily="50" charset="-128"/>
                <a:ea typeface="Meiryo UI" panose="020B0604030504040204" pitchFamily="50" charset="-128"/>
              </a:rPr>
              <a:t>の府市連携不足の事例</a:t>
            </a:r>
            <a:endParaRPr lang="ja-JP" altLang="en-US" sz="1600" b="1" dirty="0">
              <a:solidFill>
                <a:srgbClr val="002060"/>
              </a:solidFill>
              <a:latin typeface="Meiryo UI" panose="020B0604030504040204" pitchFamily="50" charset="-128"/>
              <a:ea typeface="Meiryo UI" panose="020B0604030504040204" pitchFamily="50" charset="-128"/>
            </a:endParaRPr>
          </a:p>
        </p:txBody>
      </p:sp>
      <p:sp>
        <p:nvSpPr>
          <p:cNvPr id="6" name="角丸四角形 5"/>
          <p:cNvSpPr/>
          <p:nvPr/>
        </p:nvSpPr>
        <p:spPr>
          <a:xfrm>
            <a:off x="1081247" y="6199768"/>
            <a:ext cx="7339336" cy="593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21" name="正方形/長方形 20"/>
          <p:cNvSpPr/>
          <p:nvPr/>
        </p:nvSpPr>
        <p:spPr>
          <a:xfrm>
            <a:off x="1090401" y="6217592"/>
            <a:ext cx="6721959" cy="562493"/>
          </a:xfrm>
          <a:prstGeom prst="rect">
            <a:avLst/>
          </a:prstGeom>
          <a:noFill/>
          <a:ln w="19050" cap="flat" cmpd="sng" algn="ctr">
            <a:noFill/>
            <a:prstDash val="sysDot"/>
          </a:ln>
          <a:effectLst/>
        </p:spPr>
        <p:txBody>
          <a:bodyPr rtlCol="0" anchor="ctr"/>
          <a:lstStyle/>
          <a:p>
            <a:pPr defTabSz="844083">
              <a:lnSpc>
                <a:spcPts val="2500"/>
              </a:lnSpc>
              <a:defRPr/>
            </a:pPr>
            <a:r>
              <a:rPr lang="ja-JP" altLang="en-US" b="1" kern="0" dirty="0" smtClean="0">
                <a:solidFill>
                  <a:srgbClr val="002060"/>
                </a:solidFill>
                <a:latin typeface="Meiryo UI" panose="020B0604030504040204" pitchFamily="50" charset="-128"/>
                <a:ea typeface="Meiryo UI" panose="020B0604030504040204" pitchFamily="50" charset="-128"/>
              </a:rPr>
              <a:t>○</a:t>
            </a:r>
            <a:r>
              <a:rPr kumimoji="0" lang="ja-JP" altLang="en-US" b="1" kern="0" dirty="0">
                <a:solidFill>
                  <a:srgbClr val="002060"/>
                </a:solidFill>
                <a:latin typeface="Meiryo UI" panose="020B0604030504040204" pitchFamily="50" charset="-128"/>
                <a:ea typeface="Meiryo UI" panose="020B0604030504040204" pitchFamily="50" charset="-128"/>
              </a:rPr>
              <a:t> </a:t>
            </a:r>
            <a:r>
              <a:rPr kumimoji="0" lang="ja-JP" altLang="en-US" b="1" u="sng" kern="0" dirty="0" smtClean="0">
                <a:solidFill>
                  <a:srgbClr val="002060"/>
                </a:solidFill>
                <a:latin typeface="Meiryo UI" panose="020B0604030504040204" pitchFamily="50" charset="-128"/>
                <a:ea typeface="Meiryo UI" panose="020B0604030504040204" pitchFamily="50" charset="-128"/>
              </a:rPr>
              <a:t>都市機能の核となる広域的な「まちづくり」を進めるうえで課題</a:t>
            </a:r>
            <a:r>
              <a:rPr kumimoji="0" lang="ja-JP" altLang="en-US" u="sng" kern="0" dirty="0">
                <a:solidFill>
                  <a:srgbClr val="002060"/>
                </a:solidFill>
                <a:latin typeface="Meiryo UI" panose="020B0604030504040204" pitchFamily="50" charset="-128"/>
                <a:ea typeface="Meiryo UI" panose="020B0604030504040204" pitchFamily="50" charset="-128"/>
              </a:rPr>
              <a:t>　</a:t>
            </a:r>
            <a:r>
              <a:rPr lang="ja-JP" altLang="en-US" b="1" kern="0" dirty="0" smtClean="0">
                <a:solidFill>
                  <a:srgbClr val="002060"/>
                </a:solidFill>
                <a:latin typeface="Meiryo UI" panose="020B0604030504040204" pitchFamily="50" charset="-128"/>
                <a:ea typeface="Meiryo UI" panose="020B0604030504040204" pitchFamily="50" charset="-128"/>
              </a:rPr>
              <a:t>　</a:t>
            </a:r>
            <a:endParaRPr kumimoji="0" lang="ja-JP" altLang="en-US" b="1" u="sng" kern="0" dirty="0">
              <a:solidFill>
                <a:srgbClr val="002060"/>
              </a:solidFill>
              <a:latin typeface="Meiryo UI" panose="020B0604030504040204" pitchFamily="50" charset="-128"/>
              <a:ea typeface="Meiryo UI" panose="020B0604030504040204" pitchFamily="50" charset="-128"/>
            </a:endParaRPr>
          </a:p>
        </p:txBody>
      </p:sp>
      <p:sp>
        <p:nvSpPr>
          <p:cNvPr id="7" name="角丸四角形 6"/>
          <p:cNvSpPr/>
          <p:nvPr/>
        </p:nvSpPr>
        <p:spPr>
          <a:xfrm>
            <a:off x="390147" y="2924944"/>
            <a:ext cx="8030436" cy="1404000"/>
          </a:xfrm>
          <a:prstGeom prst="round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24" name="テキスト ボックス 23"/>
          <p:cNvSpPr txBox="1"/>
          <p:nvPr/>
        </p:nvSpPr>
        <p:spPr>
          <a:xfrm>
            <a:off x="527539" y="3057984"/>
            <a:ext cx="7702355" cy="1320850"/>
          </a:xfrm>
          <a:prstGeom prst="rect">
            <a:avLst/>
          </a:prstGeom>
          <a:noFill/>
          <a:ln w="28575">
            <a:noFill/>
            <a:prstDash val="sysDot"/>
          </a:ln>
        </p:spPr>
        <p:txBody>
          <a:bodyPr wrap="square" lIns="166154" rtlCol="0">
            <a:noAutofit/>
          </a:bodyPr>
          <a:lstStyle/>
          <a:p>
            <a:pPr marL="989160" indent="-989160">
              <a:lnSpc>
                <a:spcPts val="1800"/>
              </a:lnSpc>
            </a:pPr>
            <a:r>
              <a:rPr lang="en-US" altLang="ja-JP" sz="1400" b="1"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拠点</a:t>
            </a:r>
            <a:r>
              <a:rPr lang="ja-JP" altLang="en-US" sz="1600" b="1" dirty="0">
                <a:latin typeface="Meiryo UI" panose="020B0604030504040204" pitchFamily="50" charset="-128"/>
                <a:ea typeface="Meiryo UI" panose="020B0604030504040204" pitchFamily="50" charset="-128"/>
              </a:rPr>
              <a:t>整備</a:t>
            </a:r>
            <a:r>
              <a:rPr lang="en-US" altLang="ja-JP" sz="1600" b="1" dirty="0" smtClean="0">
                <a:latin typeface="Meiryo UI" panose="020B0604030504040204" pitchFamily="50" charset="-128"/>
                <a:ea typeface="Meiryo UI" panose="020B0604030504040204" pitchFamily="50" charset="-128"/>
              </a:rPr>
              <a:t>】</a:t>
            </a:r>
          </a:p>
          <a:p>
            <a:pPr marL="989160" indent="-989160">
              <a:lnSpc>
                <a:spcPts val="2000"/>
              </a:lnSpc>
              <a:spcBef>
                <a:spcPts val="300"/>
              </a:spcBef>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rPr>
              <a:t>：りんくう</a:t>
            </a:r>
            <a:r>
              <a:rPr lang="ja-JP" altLang="en-US" sz="1600" dirty="0" smtClean="0">
                <a:latin typeface="Meiryo UI" panose="020B0604030504040204" pitchFamily="50" charset="-128"/>
                <a:ea typeface="Meiryo UI" panose="020B0604030504040204" pitchFamily="50" charset="-128"/>
              </a:rPr>
              <a:t>タウン、</a:t>
            </a:r>
            <a:r>
              <a:rPr lang="ja-JP" altLang="en-US" sz="1600" dirty="0">
                <a:latin typeface="Meiryo UI" panose="020B0604030504040204" pitchFamily="50" charset="-128"/>
                <a:ea typeface="Meiryo UI" panose="020B0604030504040204" pitchFamily="50" charset="-128"/>
              </a:rPr>
              <a:t>りんくうゲートタワービル、阪南スカイタウン、泉佐野コスモポリス</a:t>
            </a:r>
            <a:endParaRPr lang="en-US" altLang="ja-JP" sz="1600" dirty="0">
              <a:latin typeface="Meiryo UI" panose="020B0604030504040204" pitchFamily="50" charset="-128"/>
              <a:ea typeface="Meiryo UI" panose="020B0604030504040204" pitchFamily="50" charset="-128"/>
            </a:endParaRPr>
          </a:p>
          <a:p>
            <a:pPr marL="989160" indent="-989160">
              <a:lnSpc>
                <a:spcPts val="2000"/>
              </a:lnSpc>
              <a:spcAft>
                <a:spcPts val="600"/>
              </a:spcAft>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大阪市</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ATC</a:t>
            </a:r>
            <a:r>
              <a:rPr lang="ja-JP" altLang="en-US" sz="1600" dirty="0">
                <a:latin typeface="Meiryo UI" panose="020B0604030504040204" pitchFamily="50" charset="-128"/>
                <a:ea typeface="Meiryo UI" panose="020B0604030504040204" pitchFamily="50" charset="-128"/>
              </a:rPr>
              <a:t>ビル、</a:t>
            </a:r>
            <a:r>
              <a:rPr lang="en-US" altLang="ja-JP" sz="1600" dirty="0">
                <a:latin typeface="Meiryo UI" panose="020B0604030504040204" pitchFamily="50" charset="-128"/>
                <a:ea typeface="Meiryo UI" panose="020B0604030504040204" pitchFamily="50" charset="-128"/>
              </a:rPr>
              <a:t>WTC</a:t>
            </a:r>
            <a:r>
              <a:rPr lang="ja-JP" altLang="en-US" sz="1600" dirty="0">
                <a:latin typeface="Meiryo UI" panose="020B0604030504040204" pitchFamily="50" charset="-128"/>
                <a:ea typeface="Meiryo UI" panose="020B0604030504040204" pitchFamily="50" charset="-128"/>
              </a:rPr>
              <a:t>ビル、オーク</a:t>
            </a:r>
            <a:r>
              <a:rPr lang="en-US" altLang="ja-JP" sz="1600" dirty="0">
                <a:latin typeface="Meiryo UI" panose="020B0604030504040204" pitchFamily="50" charset="-128"/>
                <a:ea typeface="Meiryo UI" panose="020B0604030504040204" pitchFamily="50" charset="-128"/>
              </a:rPr>
              <a:t>200</a:t>
            </a:r>
            <a:r>
              <a:rPr lang="ja-JP" altLang="en-US" sz="1600" dirty="0" err="1">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クリスタ長堀</a:t>
            </a:r>
            <a:endParaRPr lang="en-US" altLang="ja-JP" sz="1600" dirty="0">
              <a:latin typeface="Meiryo UI" panose="020B0604030504040204" pitchFamily="50" charset="-128"/>
              <a:ea typeface="Meiryo UI" panose="020B0604030504040204" pitchFamily="50" charset="-128"/>
            </a:endParaRPr>
          </a:p>
          <a:p>
            <a:pPr marL="989160" indent="-989160">
              <a:lnSpc>
                <a:spcPts val="500"/>
              </a:lnSpc>
            </a:pPr>
            <a:r>
              <a:rPr lang="ja-JP" altLang="en-US" sz="1600" dirty="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marL="989160" indent="-989160">
              <a:lnSpc>
                <a:spcPts val="500"/>
              </a:lnSpc>
              <a:spcBef>
                <a:spcPts val="600"/>
              </a:spcBef>
            </a:pPr>
            <a:r>
              <a:rPr lang="ja-JP" altLang="en-US" sz="1600" dirty="0" smtClean="0">
                <a:latin typeface="Meiryo UI" panose="020B0604030504040204" pitchFamily="50" charset="-128"/>
                <a:ea typeface="Meiryo UI" panose="020B0604030504040204" pitchFamily="50" charset="-128"/>
              </a:rPr>
              <a:t>   ▶　多く</a:t>
            </a:r>
            <a:r>
              <a:rPr lang="ja-JP" altLang="en-US" sz="1600" dirty="0">
                <a:latin typeface="Meiryo UI" panose="020B0604030504040204" pitchFamily="50" charset="-128"/>
                <a:ea typeface="Meiryo UI" panose="020B0604030504040204" pitchFamily="50" charset="-128"/>
              </a:rPr>
              <a:t>が「負の遺産」として</a:t>
            </a:r>
            <a:r>
              <a:rPr lang="ja-JP" altLang="en-US" sz="1600" dirty="0" smtClean="0">
                <a:latin typeface="Meiryo UI" panose="020B0604030504040204" pitchFamily="50" charset="-128"/>
                <a:ea typeface="Meiryo UI" panose="020B0604030504040204" pitchFamily="50" charset="-128"/>
              </a:rPr>
              <a:t>処理</a:t>
            </a:r>
            <a:endParaRPr lang="en-US" altLang="ja-JP" sz="1600" dirty="0">
              <a:latin typeface="Meiryo UI" panose="020B0604030504040204" pitchFamily="50" charset="-128"/>
              <a:ea typeface="Meiryo UI" panose="020B0604030504040204" pitchFamily="50" charset="-128"/>
            </a:endParaRPr>
          </a:p>
        </p:txBody>
      </p:sp>
      <p:sp>
        <p:nvSpPr>
          <p:cNvPr id="25" name="角丸四角形 24"/>
          <p:cNvSpPr/>
          <p:nvPr/>
        </p:nvSpPr>
        <p:spPr>
          <a:xfrm>
            <a:off x="411427" y="4524757"/>
            <a:ext cx="8009156" cy="1368000"/>
          </a:xfrm>
          <a:prstGeom prst="round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2" name="テキスト ボックス 1"/>
          <p:cNvSpPr txBox="1"/>
          <p:nvPr/>
        </p:nvSpPr>
        <p:spPr>
          <a:xfrm>
            <a:off x="542055" y="4710718"/>
            <a:ext cx="6833776" cy="1016339"/>
          </a:xfrm>
          <a:prstGeom prst="rect">
            <a:avLst/>
          </a:prstGeom>
          <a:noFill/>
          <a:ln w="28575">
            <a:noFill/>
            <a:prstDash val="sysDot"/>
          </a:ln>
        </p:spPr>
        <p:txBody>
          <a:bodyPr wrap="square" lIns="166154" rtlCol="0">
            <a:noAutofit/>
          </a:bodyPr>
          <a:lstStyle/>
          <a:p>
            <a:pPr marL="989160" indent="-989160">
              <a:lnSpc>
                <a:spcPts val="1800"/>
              </a:lnSpc>
              <a:spcBef>
                <a:spcPts val="1108"/>
              </a:spcBef>
            </a:pPr>
            <a:r>
              <a:rPr lang="en-US" altLang="ja-JP" sz="1400" b="1"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高速道路整備</a:t>
            </a:r>
            <a:r>
              <a:rPr lang="en-US" altLang="ja-JP" sz="1600" b="1" dirty="0" smtClean="0">
                <a:latin typeface="Meiryo UI" panose="020B0604030504040204" pitchFamily="50" charset="-128"/>
                <a:ea typeface="Meiryo UI" panose="020B0604030504040204" pitchFamily="50" charset="-128"/>
              </a:rPr>
              <a:t>】</a:t>
            </a:r>
          </a:p>
          <a:p>
            <a:pPr marL="989160" indent="-989160">
              <a:lnSpc>
                <a:spcPts val="1800"/>
              </a:lnSpc>
              <a:spcBef>
                <a:spcPts val="300"/>
              </a:spcBef>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淀川</a:t>
            </a:r>
            <a:r>
              <a:rPr lang="ja-JP" altLang="en-US" sz="1600" dirty="0">
                <a:latin typeface="Meiryo UI" panose="020B0604030504040204" pitchFamily="50" charset="-128"/>
                <a:ea typeface="Meiryo UI" panose="020B0604030504040204" pitchFamily="50" charset="-128"/>
              </a:rPr>
              <a:t>左岸線</a:t>
            </a:r>
            <a:r>
              <a:rPr lang="ja-JP" altLang="en-US" sz="1600" dirty="0" smtClean="0">
                <a:latin typeface="Meiryo UI" panose="020B0604030504040204" pitchFamily="50" charset="-128"/>
                <a:ea typeface="Meiryo UI" panose="020B0604030504040204" pitchFamily="50" charset="-128"/>
              </a:rPr>
              <a:t>延伸部</a:t>
            </a:r>
            <a:endParaRPr lang="en-US" altLang="ja-JP" sz="1600" dirty="0" smtClean="0">
              <a:latin typeface="Meiryo UI" panose="020B0604030504040204" pitchFamily="50" charset="-128"/>
              <a:ea typeface="Meiryo UI" panose="020B0604030504040204" pitchFamily="50" charset="-128"/>
            </a:endParaRPr>
          </a:p>
          <a:p>
            <a:pPr marL="989160" indent="-989160">
              <a:lnSpc>
                <a:spcPts val="2000"/>
              </a:lnSpc>
              <a:spcBef>
                <a:spcPts val="1200"/>
              </a:spcBef>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　府市間協議が調わず、都市計画決定や事業着手できず</a:t>
            </a:r>
            <a:endParaRPr lang="ja-JP" altLang="en-US" sz="1600" dirty="0">
              <a:latin typeface="Meiryo UI" panose="020B0604030504040204" pitchFamily="50" charset="-128"/>
              <a:ea typeface="Meiryo UI" panose="020B0604030504040204" pitchFamily="50" charset="-128"/>
            </a:endParaRPr>
          </a:p>
        </p:txBody>
      </p:sp>
      <p:sp>
        <p:nvSpPr>
          <p:cNvPr id="20" name="正方形/長方形 19"/>
          <p:cNvSpPr/>
          <p:nvPr/>
        </p:nvSpPr>
        <p:spPr>
          <a:xfrm>
            <a:off x="8808180" y="6381328"/>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2060"/>
                </a:solidFill>
                <a:latin typeface="+mn-ea"/>
              </a:rPr>
              <a:t>4</a:t>
            </a:r>
            <a:endParaRPr kumimoji="1" lang="ja-JP" altLang="en-US" sz="2000" b="1" dirty="0">
              <a:solidFill>
                <a:srgbClr val="002060"/>
              </a:solidFill>
              <a:latin typeface="+mn-ea"/>
            </a:endParaRPr>
          </a:p>
        </p:txBody>
      </p:sp>
      <p:grpSp>
        <p:nvGrpSpPr>
          <p:cNvPr id="27" name="グループ化 26"/>
          <p:cNvGrpSpPr/>
          <p:nvPr/>
        </p:nvGrpSpPr>
        <p:grpSpPr>
          <a:xfrm>
            <a:off x="214172" y="6170860"/>
            <a:ext cx="766772" cy="664129"/>
            <a:chOff x="575556" y="1088740"/>
            <a:chExt cx="503212" cy="362157"/>
          </a:xfrm>
        </p:grpSpPr>
        <p:sp>
          <p:nvSpPr>
            <p:cNvPr id="30" name="二等辺三角形 29"/>
            <p:cNvSpPr/>
            <p:nvPr/>
          </p:nvSpPr>
          <p:spPr>
            <a:xfrm rot="5400000">
              <a:off x="539552" y="1124744"/>
              <a:ext cx="360040" cy="288032"/>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rot="5400000">
              <a:off x="653004" y="1126861"/>
              <a:ext cx="360040" cy="28803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754732" y="1124744"/>
              <a:ext cx="360040" cy="288032"/>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p:cNvSpPr txBox="1"/>
          <p:nvPr/>
        </p:nvSpPr>
        <p:spPr>
          <a:xfrm>
            <a:off x="4605106" y="4710718"/>
            <a:ext cx="3658058" cy="617278"/>
          </a:xfrm>
          <a:prstGeom prst="rect">
            <a:avLst/>
          </a:prstGeom>
          <a:noFill/>
          <a:ln w="28575">
            <a:noFill/>
            <a:prstDash val="sysDot"/>
          </a:ln>
        </p:spPr>
        <p:txBody>
          <a:bodyPr wrap="square" lIns="166154" rtlCol="0">
            <a:noAutofit/>
          </a:bodyPr>
          <a:lstStyle/>
          <a:p>
            <a:pPr marL="989160" indent="-989160">
              <a:lnSpc>
                <a:spcPts val="1800"/>
              </a:lnSpc>
              <a:spcBef>
                <a:spcPts val="1108"/>
              </a:spcBef>
            </a:pPr>
            <a:r>
              <a:rPr lang="en-US" altLang="ja-JP" sz="1600" b="1"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鉄道</a:t>
            </a:r>
            <a:r>
              <a:rPr lang="ja-JP" altLang="en-US" sz="1600" b="1" dirty="0" smtClean="0">
                <a:latin typeface="Meiryo UI" panose="020B0604030504040204" pitchFamily="50" charset="-128"/>
                <a:ea typeface="Meiryo UI" panose="020B0604030504040204" pitchFamily="50" charset="-128"/>
              </a:rPr>
              <a:t>整備</a:t>
            </a:r>
            <a:r>
              <a:rPr lang="en-US" altLang="ja-JP" sz="1600" b="1" dirty="0" smtClean="0">
                <a:latin typeface="Meiryo UI" panose="020B0604030504040204" pitchFamily="50" charset="-128"/>
                <a:ea typeface="Meiryo UI" panose="020B0604030504040204" pitchFamily="50" charset="-128"/>
              </a:rPr>
              <a:t>】</a:t>
            </a:r>
          </a:p>
          <a:p>
            <a:pPr marL="989160" indent="-989160">
              <a:lnSpc>
                <a:spcPts val="1800"/>
              </a:lnSpc>
              <a:spcBef>
                <a:spcPts val="300"/>
              </a:spcBef>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なにわ筋線</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2259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285106" y="692696"/>
            <a:ext cx="8640000" cy="1080000"/>
          </a:xfrm>
          <a:prstGeom prst="roundRect">
            <a:avLst>
              <a:gd name="adj" fmla="val 10678"/>
            </a:avLst>
          </a:prstGeom>
          <a:solidFill>
            <a:srgbClr val="FBF68D"/>
          </a:solidFill>
          <a:ln w="31750" cap="flat" cmpd="sng" algn="ctr">
            <a:noFill/>
            <a:prstDash val="solid"/>
          </a:ln>
          <a:effectLst>
            <a:outerShdw blurRad="40000" dist="20000" dir="5400000" rotWithShape="0">
              <a:srgbClr val="000000">
                <a:alpha val="38000"/>
              </a:srgbClr>
            </a:outerShdw>
          </a:effectLst>
        </p:spPr>
        <p:txBody>
          <a:bodyPr lIns="33223" tIns="42193" rIns="33223" bIns="42193" rtlCol="0" anchor="ctr"/>
          <a:lstStyle/>
          <a:p>
            <a:pPr marL="171455" indent="-171455" defTabSz="844083">
              <a:spcBef>
                <a:spcPts val="554"/>
              </a:spcBef>
              <a:defRPr/>
            </a:pPr>
            <a:r>
              <a:rPr lang="ja-JP" altLang="en-US" kern="0" dirty="0">
                <a:solidFill>
                  <a:srgbClr val="002060"/>
                </a:solidFill>
                <a:latin typeface="Meiryo UI" panose="020B0604030504040204" pitchFamily="50" charset="-128"/>
                <a:ea typeface="Meiryo UI" panose="020B0604030504040204" pitchFamily="50" charset="-128"/>
              </a:rPr>
              <a:t>■ </a:t>
            </a:r>
            <a:r>
              <a:rPr lang="ja-JP" altLang="en-US" kern="0" dirty="0" smtClean="0">
                <a:solidFill>
                  <a:srgbClr val="002060"/>
                </a:solidFill>
                <a:latin typeface="Meiryo UI" panose="020B0604030504040204" pitchFamily="50" charset="-128"/>
                <a:ea typeface="Meiryo UI" panose="020B0604030504040204" pitchFamily="50" charset="-128"/>
              </a:rPr>
              <a:t>知事・市長のトップマネジメントによる府市一体の仕組みを構築</a:t>
            </a:r>
            <a:endParaRPr lang="en-US" altLang="ja-JP" kern="0" dirty="0">
              <a:solidFill>
                <a:srgbClr val="002060"/>
              </a:solidFill>
              <a:latin typeface="Meiryo UI" panose="020B0604030504040204" pitchFamily="50" charset="-128"/>
              <a:ea typeface="Meiryo UI" panose="020B0604030504040204" pitchFamily="50" charset="-128"/>
            </a:endParaRPr>
          </a:p>
          <a:p>
            <a:pPr marL="171455" indent="-171455" defTabSz="844083">
              <a:spcBef>
                <a:spcPts val="554"/>
              </a:spcBef>
              <a:defRPr/>
            </a:pPr>
            <a:r>
              <a:rPr lang="ja-JP" altLang="en-US" kern="0" dirty="0" smtClean="0">
                <a:solidFill>
                  <a:srgbClr val="002060"/>
                </a:solidFill>
                <a:latin typeface="Meiryo UI" panose="020B0604030504040204" pitchFamily="50" charset="-128"/>
                <a:ea typeface="Meiryo UI" panose="020B0604030504040204" pitchFamily="50" charset="-128"/>
              </a:rPr>
              <a:t>■ 府域トータルでの戦略の策定、機関統合による機能向上など</a:t>
            </a:r>
            <a:endParaRPr lang="en-US" altLang="ja-JP" kern="0" dirty="0" smtClean="0">
              <a:solidFill>
                <a:srgbClr val="002060"/>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3851919" y="4296228"/>
            <a:ext cx="5112000" cy="1584000"/>
          </a:xfrm>
          <a:prstGeom prst="rect">
            <a:avLst/>
          </a:prstGeom>
          <a:noFill/>
          <a:ln w="28575">
            <a:solidFill>
              <a:schemeClr val="tx2"/>
            </a:solidFill>
            <a:prstDash val="sysDot"/>
          </a:ln>
        </p:spPr>
        <p:txBody>
          <a:bodyPr wrap="square" rtlCol="0">
            <a:noAutofit/>
          </a:bodyPr>
          <a:lstStyle/>
          <a:p>
            <a:pPr marL="989160" indent="-989160"/>
            <a:endParaRPr lang="ja-JP" altLang="en-US" sz="1477" dirty="0">
              <a:latin typeface="HGPｺﾞｼｯｸM" panose="020B0600000000000000" pitchFamily="50" charset="-128"/>
              <a:ea typeface="HGPｺﾞｼｯｸM" panose="020B0600000000000000" pitchFamily="50" charset="-128"/>
            </a:endParaRPr>
          </a:p>
        </p:txBody>
      </p:sp>
      <p:sp>
        <p:nvSpPr>
          <p:cNvPr id="26" name="テキスト ボックス 25"/>
          <p:cNvSpPr txBox="1"/>
          <p:nvPr/>
        </p:nvSpPr>
        <p:spPr>
          <a:xfrm>
            <a:off x="3842581" y="2326761"/>
            <a:ext cx="5112000" cy="1548000"/>
          </a:xfrm>
          <a:prstGeom prst="rect">
            <a:avLst/>
          </a:prstGeom>
          <a:noFill/>
          <a:ln w="28575">
            <a:solidFill>
              <a:schemeClr val="tx2"/>
            </a:solidFill>
            <a:prstDash val="sysDot"/>
          </a:ln>
        </p:spPr>
        <p:txBody>
          <a:bodyPr wrap="square" rtlCol="0">
            <a:noAutofit/>
          </a:bodyPr>
          <a:lstStyle/>
          <a:p>
            <a:pPr marL="989160" indent="-989160"/>
            <a:endParaRPr lang="ja-JP" altLang="en-US" sz="1477" dirty="0">
              <a:latin typeface="HGPｺﾞｼｯｸM" panose="020B0600000000000000" pitchFamily="50" charset="-128"/>
              <a:ea typeface="HGPｺﾞｼｯｸM" panose="020B0600000000000000" pitchFamily="50" charset="-128"/>
            </a:endParaRPr>
          </a:p>
        </p:txBody>
      </p:sp>
      <p:cxnSp>
        <p:nvCxnSpPr>
          <p:cNvPr id="32" name="直線コネクタ 31"/>
          <p:cNvCxnSpPr/>
          <p:nvPr/>
        </p:nvCxnSpPr>
        <p:spPr>
          <a:xfrm>
            <a:off x="33106" y="548680"/>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36512" y="23305"/>
            <a:ext cx="6430030" cy="577110"/>
          </a:xfrm>
          <a:prstGeom prst="rect">
            <a:avLst/>
          </a:prstGeom>
          <a:noFill/>
          <a:ln w="19050" cap="flat" cmpd="sng" algn="ctr">
            <a:noFill/>
            <a:prstDash val="sysDot"/>
          </a:ln>
          <a:effectLst/>
        </p:spPr>
        <p:txBody>
          <a:bodyPr rtlCol="0" anchor="ctr"/>
          <a:lstStyle/>
          <a:p>
            <a:pPr defTabSz="844083">
              <a:defRPr/>
            </a:pPr>
            <a:r>
              <a:rPr lang="ja-JP" altLang="en-US" sz="2000" b="1" dirty="0" smtClean="0">
                <a:solidFill>
                  <a:srgbClr val="002060"/>
                </a:solidFill>
                <a:latin typeface="Meiryo UI" panose="020B0604030504040204" pitchFamily="50" charset="-128"/>
                <a:ea typeface="Meiryo UI" panose="020B0604030504040204" pitchFamily="50" charset="-128"/>
              </a:rPr>
              <a:t> ４－（１）現在の府市一体の大阪</a:t>
            </a:r>
            <a:r>
              <a:rPr lang="ja-JP" altLang="en-US" sz="2000" b="1" dirty="0">
                <a:solidFill>
                  <a:srgbClr val="002060"/>
                </a:solidFill>
                <a:latin typeface="Meiryo UI" panose="020B0604030504040204" pitchFamily="50" charset="-128"/>
                <a:ea typeface="Meiryo UI" panose="020B0604030504040204" pitchFamily="50" charset="-128"/>
              </a:rPr>
              <a:t>（大阪の成長）</a:t>
            </a:r>
            <a:endParaRPr kumimoji="0" lang="ja-JP" altLang="en-US" sz="2000" b="1" kern="0" dirty="0">
              <a:solidFill>
                <a:srgbClr val="002060"/>
              </a:solidFill>
              <a:latin typeface="Meiryo UI" panose="020B0604030504040204" pitchFamily="50" charset="-128"/>
              <a:ea typeface="Meiryo UI" panose="020B0604030504040204" pitchFamily="50" charset="-128"/>
            </a:endParaRPr>
          </a:p>
        </p:txBody>
      </p:sp>
      <p:sp>
        <p:nvSpPr>
          <p:cNvPr id="42" name="角丸四角形 41"/>
          <p:cNvSpPr/>
          <p:nvPr/>
        </p:nvSpPr>
        <p:spPr>
          <a:xfrm>
            <a:off x="4032160" y="2034423"/>
            <a:ext cx="1980000" cy="432000"/>
          </a:xfrm>
          <a:prstGeom prst="roundRect">
            <a:avLst>
              <a:gd name="adj" fmla="val 15875"/>
            </a:avLst>
          </a:prstGeom>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spcBef>
                <a:spcPts val="600"/>
              </a:spcBef>
            </a:pPr>
            <a:r>
              <a:rPr lang="ja-JP" altLang="en-US" sz="1600" b="1" dirty="0" smtClean="0">
                <a:solidFill>
                  <a:srgbClr val="002060"/>
                </a:solidFill>
                <a:latin typeface="Meiryo UI" panose="020B0604030504040204" pitchFamily="50" charset="-128"/>
                <a:ea typeface="Meiryo UI" panose="020B0604030504040204" pitchFamily="50" charset="-128"/>
              </a:rPr>
              <a:t>戦略の統一</a:t>
            </a:r>
            <a:endParaRPr lang="ja-JP" altLang="en-US" sz="1600" b="1" dirty="0">
              <a:solidFill>
                <a:srgbClr val="002060"/>
              </a:solidFill>
              <a:latin typeface="Meiryo UI" panose="020B0604030504040204" pitchFamily="50" charset="-128"/>
              <a:ea typeface="Meiryo UI" panose="020B0604030504040204" pitchFamily="50" charset="-128"/>
            </a:endParaRPr>
          </a:p>
        </p:txBody>
      </p:sp>
      <p:sp>
        <p:nvSpPr>
          <p:cNvPr id="48" name="角丸四角形 47"/>
          <p:cNvSpPr/>
          <p:nvPr/>
        </p:nvSpPr>
        <p:spPr>
          <a:xfrm>
            <a:off x="4002505" y="4036558"/>
            <a:ext cx="2441703" cy="432000"/>
          </a:xfrm>
          <a:prstGeom prst="roundRect">
            <a:avLst>
              <a:gd name="adj" fmla="val 15875"/>
            </a:avLst>
          </a:prstGeom>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spcBef>
                <a:spcPts val="600"/>
              </a:spcBef>
            </a:pPr>
            <a:r>
              <a:rPr lang="ja-JP" altLang="en-US" sz="1600" b="1" dirty="0">
                <a:solidFill>
                  <a:srgbClr val="002060"/>
                </a:solidFill>
                <a:latin typeface="Meiryo UI" panose="020B0604030504040204" pitchFamily="50" charset="-128"/>
                <a:ea typeface="Meiryo UI" panose="020B0604030504040204" pitchFamily="50" charset="-128"/>
              </a:rPr>
              <a:t>機関</a:t>
            </a:r>
            <a:r>
              <a:rPr lang="ja-JP" altLang="en-US" sz="1600" b="1" dirty="0" smtClean="0">
                <a:solidFill>
                  <a:srgbClr val="002060"/>
                </a:solidFill>
                <a:latin typeface="Meiryo UI" panose="020B0604030504040204" pitchFamily="50" charset="-128"/>
                <a:ea typeface="Meiryo UI" panose="020B0604030504040204" pitchFamily="50" charset="-128"/>
              </a:rPr>
              <a:t>の統合・機能強化</a:t>
            </a:r>
            <a:endParaRPr lang="ja-JP" altLang="en-US" sz="1600" b="1" dirty="0">
              <a:solidFill>
                <a:srgbClr val="002060"/>
              </a:solidFill>
              <a:latin typeface="Meiryo UI" panose="020B0604030504040204" pitchFamily="50" charset="-128"/>
              <a:ea typeface="Meiryo UI" panose="020B0604030504040204" pitchFamily="50" charset="-128"/>
            </a:endParaRPr>
          </a:p>
        </p:txBody>
      </p:sp>
      <p:sp>
        <p:nvSpPr>
          <p:cNvPr id="4" name="角丸四角形 3"/>
          <p:cNvSpPr/>
          <p:nvPr/>
        </p:nvSpPr>
        <p:spPr>
          <a:xfrm>
            <a:off x="615505" y="2719834"/>
            <a:ext cx="2556000" cy="864000"/>
          </a:xfrm>
          <a:prstGeom prst="roundRect">
            <a:avLst>
              <a:gd name="adj" fmla="val 9108"/>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002060"/>
                </a:solidFill>
                <a:latin typeface="Meiryo UI" panose="020B0604030504040204" pitchFamily="50" charset="-128"/>
                <a:ea typeface="Meiryo UI" panose="020B0604030504040204" pitchFamily="50" charset="-128"/>
              </a:rPr>
              <a:t>大阪府市統合本部</a:t>
            </a:r>
            <a:endParaRPr kumimoji="1" lang="en-US" altLang="ja-JP" b="1" dirty="0" smtClean="0">
              <a:solidFill>
                <a:srgbClr val="002060"/>
              </a:solidFill>
              <a:latin typeface="Meiryo UI" panose="020B0604030504040204" pitchFamily="50" charset="-128"/>
              <a:ea typeface="Meiryo UI" panose="020B0604030504040204" pitchFamily="50" charset="-128"/>
            </a:endParaRPr>
          </a:p>
          <a:p>
            <a:pPr algn="ctr">
              <a:spcBef>
                <a:spcPts val="600"/>
              </a:spcBef>
            </a:pPr>
            <a:r>
              <a:rPr lang="ja-JP" altLang="en-US" sz="1200" b="1" dirty="0" smtClean="0">
                <a:solidFill>
                  <a:srgbClr val="002060"/>
                </a:solidFill>
                <a:latin typeface="Meiryo UI" panose="020B0604030504040204" pitchFamily="50" charset="-128"/>
                <a:ea typeface="Meiryo UI" panose="020B0604030504040204" pitchFamily="50" charset="-128"/>
              </a:rPr>
              <a:t>（</a:t>
            </a:r>
            <a:r>
              <a:rPr lang="en-US" altLang="ja-JP" sz="1200" b="1" dirty="0" smtClean="0">
                <a:solidFill>
                  <a:srgbClr val="002060"/>
                </a:solidFill>
                <a:latin typeface="Meiryo UI" panose="020B0604030504040204" pitchFamily="50" charset="-128"/>
                <a:ea typeface="Meiryo UI" panose="020B0604030504040204" pitchFamily="50" charset="-128"/>
              </a:rPr>
              <a:t>2011</a:t>
            </a:r>
            <a:r>
              <a:rPr lang="ja-JP" altLang="en-US" sz="1200" b="1" dirty="0" smtClean="0">
                <a:solidFill>
                  <a:srgbClr val="002060"/>
                </a:solidFill>
                <a:latin typeface="Meiryo UI" panose="020B0604030504040204" pitchFamily="50" charset="-128"/>
                <a:ea typeface="Meiryo UI" panose="020B0604030504040204" pitchFamily="50" charset="-128"/>
              </a:rPr>
              <a:t>年</a:t>
            </a:r>
            <a:r>
              <a:rPr lang="en-US" altLang="ja-JP" sz="1200" b="1" dirty="0" smtClean="0">
                <a:solidFill>
                  <a:srgbClr val="002060"/>
                </a:solidFill>
                <a:latin typeface="Meiryo UI" panose="020B0604030504040204" pitchFamily="50" charset="-128"/>
                <a:ea typeface="Meiryo UI" panose="020B0604030504040204" pitchFamily="50" charset="-128"/>
              </a:rPr>
              <a:t>11</a:t>
            </a:r>
            <a:r>
              <a:rPr lang="ja-JP" altLang="en-US" sz="1200" b="1" dirty="0" smtClean="0">
                <a:solidFill>
                  <a:srgbClr val="002060"/>
                </a:solidFill>
                <a:latin typeface="Meiryo UI" panose="020B0604030504040204" pitchFamily="50" charset="-128"/>
                <a:ea typeface="Meiryo UI" panose="020B0604030504040204" pitchFamily="50" charset="-128"/>
              </a:rPr>
              <a:t>月～</a:t>
            </a:r>
            <a:r>
              <a:rPr lang="en-US" altLang="ja-JP" sz="1200" b="1" dirty="0" smtClean="0">
                <a:solidFill>
                  <a:srgbClr val="002060"/>
                </a:solidFill>
                <a:latin typeface="Meiryo UI" panose="020B0604030504040204" pitchFamily="50" charset="-128"/>
                <a:ea typeface="Meiryo UI" panose="020B0604030504040204" pitchFamily="50" charset="-128"/>
              </a:rPr>
              <a:t>2015</a:t>
            </a:r>
            <a:r>
              <a:rPr lang="ja-JP" altLang="en-US" sz="1200" b="1" dirty="0" smtClean="0">
                <a:solidFill>
                  <a:srgbClr val="002060"/>
                </a:solidFill>
                <a:latin typeface="Meiryo UI" panose="020B0604030504040204" pitchFamily="50" charset="-128"/>
                <a:ea typeface="Meiryo UI" panose="020B0604030504040204" pitchFamily="50" charset="-128"/>
              </a:rPr>
              <a:t>年</a:t>
            </a:r>
            <a:r>
              <a:rPr lang="en-US" altLang="ja-JP" sz="1200" b="1" dirty="0" smtClean="0">
                <a:solidFill>
                  <a:srgbClr val="002060"/>
                </a:solidFill>
                <a:latin typeface="Meiryo UI" panose="020B0604030504040204" pitchFamily="50" charset="-128"/>
                <a:ea typeface="Meiryo UI" panose="020B0604030504040204" pitchFamily="50" charset="-128"/>
              </a:rPr>
              <a:t>6</a:t>
            </a:r>
            <a:r>
              <a:rPr lang="ja-JP" altLang="en-US" sz="1200" b="1" dirty="0" smtClean="0">
                <a:solidFill>
                  <a:srgbClr val="002060"/>
                </a:solidFill>
                <a:latin typeface="Meiryo UI" panose="020B0604030504040204" pitchFamily="50" charset="-128"/>
                <a:ea typeface="Meiryo UI" panose="020B0604030504040204" pitchFamily="50" charset="-128"/>
              </a:rPr>
              <a:t>月）</a:t>
            </a:r>
            <a:endParaRPr kumimoji="1" lang="ja-JP" altLang="en-US" sz="1200" b="1" dirty="0">
              <a:solidFill>
                <a:srgbClr val="002060"/>
              </a:solidFill>
              <a:latin typeface="Meiryo UI" panose="020B0604030504040204" pitchFamily="50" charset="-128"/>
              <a:ea typeface="Meiryo UI" panose="020B0604030504040204" pitchFamily="50" charset="-128"/>
            </a:endParaRPr>
          </a:p>
        </p:txBody>
      </p:sp>
      <p:sp>
        <p:nvSpPr>
          <p:cNvPr id="37" name="角丸四角形 36"/>
          <p:cNvSpPr/>
          <p:nvPr/>
        </p:nvSpPr>
        <p:spPr>
          <a:xfrm>
            <a:off x="597311" y="3732107"/>
            <a:ext cx="2556000" cy="864000"/>
          </a:xfrm>
          <a:prstGeom prst="roundRect">
            <a:avLst>
              <a:gd name="adj" fmla="val 9108"/>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002060"/>
                </a:solidFill>
                <a:latin typeface="Meiryo UI" panose="020B0604030504040204" pitchFamily="50" charset="-128"/>
                <a:ea typeface="Meiryo UI" panose="020B0604030504040204" pitchFamily="50" charset="-128"/>
              </a:rPr>
              <a:t>副首都推進本部</a:t>
            </a:r>
            <a:endParaRPr kumimoji="1" lang="en-US" altLang="ja-JP" b="1" dirty="0" smtClean="0">
              <a:solidFill>
                <a:srgbClr val="002060"/>
              </a:solidFill>
              <a:latin typeface="Meiryo UI" panose="020B0604030504040204" pitchFamily="50" charset="-128"/>
              <a:ea typeface="Meiryo UI" panose="020B0604030504040204" pitchFamily="50" charset="-128"/>
            </a:endParaRPr>
          </a:p>
          <a:p>
            <a:pPr algn="ctr">
              <a:spcBef>
                <a:spcPts val="600"/>
              </a:spcBef>
            </a:pPr>
            <a:r>
              <a:rPr lang="ja-JP" altLang="en-US" sz="1200" b="1" dirty="0" smtClean="0">
                <a:solidFill>
                  <a:srgbClr val="002060"/>
                </a:solidFill>
                <a:latin typeface="Meiryo UI" panose="020B0604030504040204" pitchFamily="50" charset="-128"/>
                <a:ea typeface="Meiryo UI" panose="020B0604030504040204" pitchFamily="50" charset="-128"/>
              </a:rPr>
              <a:t>（</a:t>
            </a:r>
            <a:r>
              <a:rPr lang="en-US" altLang="ja-JP" sz="1200" b="1" dirty="0" smtClean="0">
                <a:solidFill>
                  <a:srgbClr val="002060"/>
                </a:solidFill>
                <a:latin typeface="Meiryo UI" panose="020B0604030504040204" pitchFamily="50" charset="-128"/>
                <a:ea typeface="Meiryo UI" panose="020B0604030504040204" pitchFamily="50" charset="-128"/>
              </a:rPr>
              <a:t>2015</a:t>
            </a:r>
            <a:r>
              <a:rPr lang="ja-JP" altLang="en-US" sz="1200" b="1" dirty="0" smtClean="0">
                <a:solidFill>
                  <a:srgbClr val="002060"/>
                </a:solidFill>
                <a:latin typeface="Meiryo UI" panose="020B0604030504040204" pitchFamily="50" charset="-128"/>
                <a:ea typeface="Meiryo UI" panose="020B0604030504040204" pitchFamily="50" charset="-128"/>
              </a:rPr>
              <a:t>年</a:t>
            </a:r>
            <a:r>
              <a:rPr lang="en-US" altLang="ja-JP" sz="1200" b="1" dirty="0" smtClean="0">
                <a:solidFill>
                  <a:srgbClr val="002060"/>
                </a:solidFill>
                <a:latin typeface="Meiryo UI" panose="020B0604030504040204" pitchFamily="50" charset="-128"/>
                <a:ea typeface="Meiryo UI" panose="020B0604030504040204" pitchFamily="50" charset="-128"/>
              </a:rPr>
              <a:t>12</a:t>
            </a:r>
            <a:r>
              <a:rPr lang="ja-JP" altLang="en-US" sz="1200" b="1" dirty="0" smtClean="0">
                <a:solidFill>
                  <a:srgbClr val="002060"/>
                </a:solidFill>
                <a:latin typeface="Meiryo UI" panose="020B0604030504040204" pitchFamily="50" charset="-128"/>
                <a:ea typeface="Meiryo UI" panose="020B0604030504040204" pitchFamily="50" charset="-128"/>
              </a:rPr>
              <a:t>月～）</a:t>
            </a:r>
            <a:endParaRPr kumimoji="1" lang="ja-JP" altLang="en-US" sz="1200" b="1" dirty="0">
              <a:solidFill>
                <a:srgbClr val="002060"/>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859512" y="4936903"/>
            <a:ext cx="2373631" cy="348109"/>
          </a:xfrm>
          <a:prstGeom prst="rect">
            <a:avLst/>
          </a:prstGeom>
          <a:noFill/>
          <a:ln w="28575">
            <a:noFill/>
            <a:prstDash val="sysDot"/>
          </a:ln>
        </p:spPr>
        <p:txBody>
          <a:bodyPr wrap="square" rtlCol="0">
            <a:spAutoFit/>
          </a:bodyPr>
          <a:lstStyle/>
          <a:p>
            <a:pPr marL="989160" indent="-989160"/>
            <a:r>
              <a:rPr lang="ja-JP" altLang="en-US" sz="1600" b="1" dirty="0" smtClean="0">
                <a:solidFill>
                  <a:srgbClr val="002060"/>
                </a:solidFill>
                <a:latin typeface="Meiryo UI" panose="020B0604030504040204" pitchFamily="50" charset="-128"/>
                <a:ea typeface="Meiryo UI" panose="020B0604030504040204" pitchFamily="50" charset="-128"/>
              </a:rPr>
              <a:t>本部長　 ：知事</a:t>
            </a:r>
            <a:endParaRPr lang="ja-JP" altLang="en-US" sz="1600" dirty="0">
              <a:solidFill>
                <a:srgbClr val="002060"/>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859512" y="5283189"/>
            <a:ext cx="2450140" cy="338554"/>
          </a:xfrm>
          <a:prstGeom prst="rect">
            <a:avLst/>
          </a:prstGeom>
          <a:noFill/>
          <a:ln w="28575">
            <a:noFill/>
            <a:prstDash val="sysDot"/>
          </a:ln>
        </p:spPr>
        <p:txBody>
          <a:bodyPr wrap="square" rtlCol="0">
            <a:spAutoFit/>
          </a:bodyPr>
          <a:lstStyle/>
          <a:p>
            <a:pPr marL="989160" indent="-989160"/>
            <a:r>
              <a:rPr lang="ja-JP" altLang="en-US" sz="1600" b="1" dirty="0">
                <a:solidFill>
                  <a:srgbClr val="002060"/>
                </a:solidFill>
                <a:latin typeface="Meiryo UI" panose="020B0604030504040204" pitchFamily="50" charset="-128"/>
                <a:ea typeface="Meiryo UI" panose="020B0604030504040204" pitchFamily="50" charset="-128"/>
              </a:rPr>
              <a:t>副</a:t>
            </a:r>
            <a:r>
              <a:rPr lang="ja-JP" altLang="en-US" sz="1600" b="1" dirty="0" smtClean="0">
                <a:solidFill>
                  <a:srgbClr val="002060"/>
                </a:solidFill>
                <a:latin typeface="Meiryo UI" panose="020B0604030504040204" pitchFamily="50" charset="-128"/>
                <a:ea typeface="Meiryo UI" panose="020B0604030504040204" pitchFamily="50" charset="-128"/>
              </a:rPr>
              <a:t>本部長：大阪市長</a:t>
            </a:r>
            <a:endParaRPr lang="ja-JP" altLang="en-US" sz="1600" dirty="0">
              <a:solidFill>
                <a:srgbClr val="002060"/>
              </a:solidFill>
              <a:latin typeface="Meiryo UI" panose="020B0604030504040204" pitchFamily="50" charset="-128"/>
              <a:ea typeface="Meiryo UI" panose="020B0604030504040204" pitchFamily="50" charset="-128"/>
            </a:endParaRPr>
          </a:p>
        </p:txBody>
      </p:sp>
      <p:sp>
        <p:nvSpPr>
          <p:cNvPr id="5" name="角丸四角形 4"/>
          <p:cNvSpPr/>
          <p:nvPr/>
        </p:nvSpPr>
        <p:spPr>
          <a:xfrm>
            <a:off x="285106" y="2348880"/>
            <a:ext cx="3133246" cy="3528392"/>
          </a:xfrm>
          <a:prstGeom prst="roundRect">
            <a:avLst>
              <a:gd name="adj" fmla="val 0"/>
            </a:avLst>
          </a:prstGeom>
          <a:noFill/>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41" name="角丸四角形 40"/>
          <p:cNvSpPr/>
          <p:nvPr/>
        </p:nvSpPr>
        <p:spPr>
          <a:xfrm>
            <a:off x="404009" y="2060848"/>
            <a:ext cx="1980000" cy="432000"/>
          </a:xfrm>
          <a:prstGeom prst="roundRect">
            <a:avLst>
              <a:gd name="adj" fmla="val 15875"/>
            </a:avLst>
          </a:prstGeom>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spcBef>
                <a:spcPts val="600"/>
              </a:spcBef>
            </a:pPr>
            <a:r>
              <a:rPr lang="ja-JP" altLang="en-US" sz="1600" b="1" dirty="0" smtClean="0">
                <a:solidFill>
                  <a:srgbClr val="002060"/>
                </a:solidFill>
                <a:latin typeface="Meiryo UI" panose="020B0604030504040204" pitchFamily="50" charset="-128"/>
                <a:ea typeface="Meiryo UI" panose="020B0604030504040204" pitchFamily="50" charset="-128"/>
              </a:rPr>
              <a:t>府市一体の仕組み</a:t>
            </a:r>
            <a:endParaRPr lang="ja-JP" altLang="en-US" sz="1600" b="1" dirty="0">
              <a:solidFill>
                <a:srgbClr val="002060"/>
              </a:solidFill>
              <a:latin typeface="Meiryo UI" panose="020B0604030504040204" pitchFamily="50" charset="-128"/>
              <a:ea typeface="Meiryo UI" panose="020B0604030504040204" pitchFamily="50" charset="-128"/>
            </a:endParaRPr>
          </a:p>
        </p:txBody>
      </p:sp>
      <p:sp>
        <p:nvSpPr>
          <p:cNvPr id="51" name="角丸四角形 50"/>
          <p:cNvSpPr/>
          <p:nvPr/>
        </p:nvSpPr>
        <p:spPr>
          <a:xfrm>
            <a:off x="4135969" y="3130634"/>
            <a:ext cx="2196000" cy="468000"/>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lIns="108000" rIns="36000" rtlCol="0" anchor="ctr" anchorCtr="0"/>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グランドデザイン大阪</a:t>
            </a:r>
            <a:r>
              <a:rPr lang="ja-JP" altLang="en-US" sz="1000" b="1" dirty="0">
                <a:solidFill>
                  <a:schemeClr val="bg1"/>
                </a:solidFill>
                <a:latin typeface="Meiryo UI" panose="020B0604030504040204" pitchFamily="50" charset="-128"/>
                <a:ea typeface="Meiryo UI" panose="020B0604030504040204" pitchFamily="50" charset="-128"/>
              </a:rPr>
              <a:t>　</a:t>
            </a:r>
            <a:endParaRPr lang="en-US" altLang="ja-JP" sz="1000" b="1"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1200" dirty="0" smtClean="0">
                <a:solidFill>
                  <a:schemeClr val="bg1"/>
                </a:solidFill>
                <a:latin typeface="Meiryo UI" panose="020B0604030504040204" pitchFamily="50" charset="-128"/>
                <a:ea typeface="Meiryo UI" panose="020B0604030504040204" pitchFamily="50" charset="-128"/>
              </a:rPr>
              <a:t>【2012</a:t>
            </a:r>
            <a:r>
              <a:rPr kumimoji="1" lang="ja-JP" altLang="en-US" sz="1200" dirty="0" smtClean="0">
                <a:solidFill>
                  <a:schemeClr val="bg1"/>
                </a:solidFill>
                <a:latin typeface="Meiryo UI" panose="020B0604030504040204" pitchFamily="50" charset="-128"/>
                <a:ea typeface="Meiryo UI" panose="020B0604030504040204" pitchFamily="50" charset="-128"/>
              </a:rPr>
              <a:t>年</a:t>
            </a:r>
            <a:r>
              <a:rPr kumimoji="1" lang="en-US" altLang="ja-JP" sz="1200" dirty="0" smtClean="0">
                <a:solidFill>
                  <a:schemeClr val="bg1"/>
                </a:solidFill>
                <a:latin typeface="Meiryo UI" panose="020B0604030504040204" pitchFamily="50" charset="-128"/>
                <a:ea typeface="Meiryo UI" panose="020B0604030504040204" pitchFamily="50" charset="-128"/>
              </a:rPr>
              <a:t>6</a:t>
            </a:r>
            <a:r>
              <a:rPr kumimoji="1" lang="ja-JP" altLang="en-US" sz="1200" dirty="0" smtClean="0">
                <a:solidFill>
                  <a:schemeClr val="bg1"/>
                </a:solidFill>
                <a:latin typeface="Meiryo UI" panose="020B0604030504040204" pitchFamily="50" charset="-128"/>
                <a:ea typeface="Meiryo UI" panose="020B0604030504040204" pitchFamily="50" charset="-128"/>
              </a:rPr>
              <a:t>月</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54" name="角丸四角形 53"/>
          <p:cNvSpPr/>
          <p:nvPr/>
        </p:nvSpPr>
        <p:spPr>
          <a:xfrm>
            <a:off x="6544976" y="2559576"/>
            <a:ext cx="2196000" cy="468000"/>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lIns="108000" rIns="36000" rtlCol="0" anchor="ctr" anchorCtr="0"/>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大阪</a:t>
            </a:r>
            <a:r>
              <a:rPr kumimoji="1" lang="ja-JP" altLang="en-US" sz="1400" b="1" dirty="0" smtClean="0">
                <a:solidFill>
                  <a:schemeClr val="bg1"/>
                </a:solidFill>
                <a:latin typeface="Meiryo UI" panose="020B0604030504040204" pitchFamily="50" charset="-128"/>
                <a:ea typeface="Meiryo UI" panose="020B0604030504040204" pitchFamily="50" charset="-128"/>
              </a:rPr>
              <a:t>の成長戦略</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a:p>
            <a:pPr algn="ctr"/>
            <a:r>
              <a:rPr lang="ja-JP" altLang="en-US" sz="1000" b="1" dirty="0">
                <a:solidFill>
                  <a:schemeClr val="bg1"/>
                </a:solidFill>
                <a:latin typeface="Meiryo UI" panose="020B0604030504040204" pitchFamily="50" charset="-128"/>
                <a:ea typeface="Meiryo UI" panose="020B0604030504040204" pitchFamily="50" charset="-128"/>
              </a:rPr>
              <a:t>　</a:t>
            </a:r>
            <a:r>
              <a:rPr kumimoji="1" lang="en-US" altLang="ja-JP" sz="1200" dirty="0" smtClean="0">
                <a:solidFill>
                  <a:schemeClr val="bg1"/>
                </a:solidFill>
                <a:latin typeface="Meiryo UI" panose="020B0604030504040204" pitchFamily="50" charset="-128"/>
                <a:ea typeface="Meiryo UI" panose="020B0604030504040204" pitchFamily="50" charset="-128"/>
              </a:rPr>
              <a:t>【2013</a:t>
            </a:r>
            <a:r>
              <a:rPr kumimoji="1" lang="ja-JP" altLang="en-US" sz="1200" dirty="0" smtClean="0">
                <a:solidFill>
                  <a:schemeClr val="bg1"/>
                </a:solidFill>
                <a:latin typeface="Meiryo UI" panose="020B0604030504040204" pitchFamily="50" charset="-128"/>
                <a:ea typeface="Meiryo UI" panose="020B0604030504040204" pitchFamily="50" charset="-128"/>
              </a:rPr>
              <a:t>年</a:t>
            </a:r>
            <a:r>
              <a:rPr lang="en-US" altLang="ja-JP" sz="1200" dirty="0">
                <a:solidFill>
                  <a:schemeClr val="bg1"/>
                </a:solidFill>
                <a:latin typeface="Meiryo UI" panose="020B0604030504040204" pitchFamily="50" charset="-128"/>
                <a:ea typeface="Meiryo UI" panose="020B0604030504040204" pitchFamily="50" charset="-128"/>
              </a:rPr>
              <a:t>1</a:t>
            </a:r>
            <a:r>
              <a:rPr kumimoji="1" lang="ja-JP" altLang="en-US" sz="1200" dirty="0" smtClean="0">
                <a:solidFill>
                  <a:schemeClr val="bg1"/>
                </a:solidFill>
                <a:latin typeface="Meiryo UI" panose="020B0604030504040204" pitchFamily="50" charset="-128"/>
                <a:ea typeface="Meiryo UI" panose="020B0604030504040204" pitchFamily="50" charset="-128"/>
              </a:rPr>
              <a:t>月</a:t>
            </a:r>
            <a:r>
              <a:rPr lang="ja-JP" altLang="en-US" sz="1200" dirty="0" smtClean="0">
                <a:solidFill>
                  <a:schemeClr val="bg1"/>
                </a:solidFill>
                <a:latin typeface="Meiryo UI" panose="020B0604030504040204" pitchFamily="50" charset="-128"/>
                <a:ea typeface="Meiryo UI" panose="020B0604030504040204" pitchFamily="50" charset="-128"/>
              </a:rPr>
              <a:t>（一本化）</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56" name="角丸四角形 55"/>
          <p:cNvSpPr/>
          <p:nvPr/>
        </p:nvSpPr>
        <p:spPr>
          <a:xfrm>
            <a:off x="4118539" y="2570353"/>
            <a:ext cx="2196000" cy="468000"/>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副首都</a:t>
            </a:r>
            <a:r>
              <a:rPr kumimoji="1" lang="ja-JP" altLang="en-US" sz="1400" b="1" dirty="0">
                <a:solidFill>
                  <a:schemeClr val="bg1"/>
                </a:solidFill>
                <a:latin typeface="Meiryo UI" panose="020B0604030504040204" pitchFamily="50" charset="-128"/>
                <a:ea typeface="Meiryo UI" panose="020B0604030504040204" pitchFamily="50" charset="-128"/>
              </a:rPr>
              <a:t>ビジョン</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1200" dirty="0" smtClean="0">
                <a:solidFill>
                  <a:schemeClr val="bg1"/>
                </a:solidFill>
                <a:latin typeface="Meiryo UI" panose="020B0604030504040204" pitchFamily="50" charset="-128"/>
                <a:ea typeface="Meiryo UI" panose="020B0604030504040204" pitchFamily="50" charset="-128"/>
              </a:rPr>
              <a:t>【2017</a:t>
            </a:r>
            <a:r>
              <a:rPr kumimoji="1" lang="ja-JP" altLang="en-US" sz="1200" dirty="0" smtClean="0">
                <a:solidFill>
                  <a:schemeClr val="bg1"/>
                </a:solidFill>
                <a:latin typeface="Meiryo UI" panose="020B0604030504040204" pitchFamily="50" charset="-128"/>
                <a:ea typeface="Meiryo UI" panose="020B0604030504040204" pitchFamily="50" charset="-128"/>
              </a:rPr>
              <a:t>年</a:t>
            </a:r>
            <a:r>
              <a:rPr kumimoji="1" lang="en-US" altLang="ja-JP" sz="1200" dirty="0" smtClean="0">
                <a:solidFill>
                  <a:schemeClr val="bg1"/>
                </a:solidFill>
                <a:latin typeface="Meiryo UI" panose="020B0604030504040204" pitchFamily="50" charset="-128"/>
                <a:ea typeface="Meiryo UI" panose="020B0604030504040204" pitchFamily="50" charset="-128"/>
              </a:rPr>
              <a:t>3</a:t>
            </a:r>
            <a:r>
              <a:rPr kumimoji="1" lang="ja-JP" altLang="en-US" sz="1200" dirty="0" smtClean="0">
                <a:solidFill>
                  <a:schemeClr val="bg1"/>
                </a:solidFill>
                <a:latin typeface="Meiryo UI" panose="020B0604030504040204" pitchFamily="50" charset="-128"/>
                <a:ea typeface="Meiryo UI" panose="020B0604030504040204" pitchFamily="50" charset="-128"/>
              </a:rPr>
              <a:t>月</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57" name="角丸四角形 56"/>
          <p:cNvSpPr/>
          <p:nvPr/>
        </p:nvSpPr>
        <p:spPr>
          <a:xfrm>
            <a:off x="6544976" y="3116120"/>
            <a:ext cx="2196000" cy="468000"/>
          </a:xfrm>
          <a:prstGeom prst="round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lIns="108000" rIns="36000" rtlCol="0" anchor="ctr" anchorCtr="0"/>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大阪スマートシティ戦略</a:t>
            </a:r>
            <a:r>
              <a:rPr lang="ja-JP" altLang="en-US" sz="1000" b="1" dirty="0">
                <a:solidFill>
                  <a:schemeClr val="bg1"/>
                </a:solidFill>
                <a:latin typeface="Meiryo UI" panose="020B0604030504040204" pitchFamily="50" charset="-128"/>
                <a:ea typeface="Meiryo UI" panose="020B0604030504040204" pitchFamily="50" charset="-128"/>
              </a:rPr>
              <a:t>　</a:t>
            </a:r>
            <a:endParaRPr lang="en-US" altLang="ja-JP" sz="1000" b="1"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1200" dirty="0" smtClean="0">
                <a:solidFill>
                  <a:schemeClr val="bg1"/>
                </a:solidFill>
                <a:latin typeface="Meiryo UI" panose="020B0604030504040204" pitchFamily="50" charset="-128"/>
                <a:ea typeface="Meiryo UI" panose="020B0604030504040204" pitchFamily="50" charset="-128"/>
              </a:rPr>
              <a:t>【2020</a:t>
            </a:r>
            <a:r>
              <a:rPr kumimoji="1" lang="ja-JP" altLang="en-US" sz="1200" dirty="0" smtClean="0">
                <a:solidFill>
                  <a:schemeClr val="bg1"/>
                </a:solidFill>
                <a:latin typeface="Meiryo UI" panose="020B0604030504040204" pitchFamily="50" charset="-128"/>
                <a:ea typeface="Meiryo UI" panose="020B0604030504040204" pitchFamily="50" charset="-128"/>
              </a:rPr>
              <a:t>年</a:t>
            </a:r>
            <a:r>
              <a:rPr lang="ja-JP" altLang="en-US" sz="1200" dirty="0">
                <a:solidFill>
                  <a:schemeClr val="bg1"/>
                </a:solidFill>
                <a:latin typeface="Meiryo UI" panose="020B0604030504040204" pitchFamily="50" charset="-128"/>
                <a:ea typeface="Meiryo UI" panose="020B0604030504040204" pitchFamily="50" charset="-128"/>
              </a:rPr>
              <a:t>３</a:t>
            </a:r>
            <a:r>
              <a:rPr lang="ja-JP" altLang="en-US" sz="1200" dirty="0" smtClean="0">
                <a:solidFill>
                  <a:schemeClr val="bg1"/>
                </a:solidFill>
                <a:latin typeface="Meiryo UI" panose="020B0604030504040204" pitchFamily="50" charset="-128"/>
                <a:ea typeface="Meiryo UI" panose="020B0604030504040204" pitchFamily="50" charset="-128"/>
              </a:rPr>
              <a:t>月</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4142784" y="5177365"/>
            <a:ext cx="2196000" cy="4680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nchorCtr="0"/>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大阪産業技術研究所</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1200" dirty="0" smtClean="0">
                <a:solidFill>
                  <a:schemeClr val="bg1"/>
                </a:solidFill>
                <a:latin typeface="Meiryo UI" panose="020B0604030504040204" pitchFamily="50" charset="-128"/>
                <a:ea typeface="Meiryo UI" panose="020B0604030504040204" pitchFamily="50" charset="-128"/>
              </a:rPr>
              <a:t>【2017</a:t>
            </a:r>
            <a:r>
              <a:rPr kumimoji="1" lang="ja-JP" altLang="en-US" sz="1200" dirty="0" smtClean="0">
                <a:solidFill>
                  <a:schemeClr val="bg1"/>
                </a:solidFill>
                <a:latin typeface="Meiryo UI" panose="020B0604030504040204" pitchFamily="50" charset="-128"/>
                <a:ea typeface="Meiryo UI" panose="020B0604030504040204" pitchFamily="50" charset="-128"/>
              </a:rPr>
              <a:t>年</a:t>
            </a:r>
            <a:r>
              <a:rPr kumimoji="1" lang="en-US" altLang="ja-JP" sz="1200" dirty="0">
                <a:solidFill>
                  <a:schemeClr val="bg1"/>
                </a:solidFill>
                <a:latin typeface="Meiryo UI" panose="020B0604030504040204" pitchFamily="50" charset="-128"/>
                <a:ea typeface="Meiryo UI" panose="020B0604030504040204" pitchFamily="50" charset="-128"/>
              </a:rPr>
              <a:t>4</a:t>
            </a:r>
            <a:r>
              <a:rPr kumimoji="1" lang="ja-JP" altLang="en-US" sz="1200" dirty="0" smtClean="0">
                <a:solidFill>
                  <a:schemeClr val="bg1"/>
                </a:solidFill>
                <a:latin typeface="Meiryo UI" panose="020B0604030504040204" pitchFamily="50" charset="-128"/>
                <a:ea typeface="Meiryo UI" panose="020B0604030504040204" pitchFamily="50" charset="-128"/>
              </a:rPr>
              <a:t>月</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59" name="角丸四角形 58"/>
          <p:cNvSpPr/>
          <p:nvPr/>
        </p:nvSpPr>
        <p:spPr>
          <a:xfrm>
            <a:off x="4135969" y="4589401"/>
            <a:ext cx="2196000" cy="4680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nchorCtr="0"/>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大阪産業局</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1200" smtClean="0">
                <a:solidFill>
                  <a:schemeClr val="bg1"/>
                </a:solidFill>
                <a:latin typeface="Meiryo UI" panose="020B0604030504040204" pitchFamily="50" charset="-128"/>
                <a:ea typeface="Meiryo UI" panose="020B0604030504040204" pitchFamily="50" charset="-128"/>
              </a:rPr>
              <a:t>【2019</a:t>
            </a:r>
            <a:r>
              <a:rPr kumimoji="1" lang="ja-JP" altLang="en-US" sz="1200" smtClean="0">
                <a:solidFill>
                  <a:schemeClr val="bg1"/>
                </a:solidFill>
                <a:latin typeface="Meiryo UI" panose="020B0604030504040204" pitchFamily="50" charset="-128"/>
                <a:ea typeface="Meiryo UI" panose="020B0604030504040204" pitchFamily="50" charset="-128"/>
              </a:rPr>
              <a:t>年</a:t>
            </a:r>
            <a:r>
              <a:rPr kumimoji="1" lang="en-US" altLang="ja-JP" sz="1200" dirty="0">
                <a:solidFill>
                  <a:schemeClr val="bg1"/>
                </a:solidFill>
                <a:latin typeface="Meiryo UI" panose="020B0604030504040204" pitchFamily="50" charset="-128"/>
                <a:ea typeface="Meiryo UI" panose="020B0604030504040204" pitchFamily="50" charset="-128"/>
              </a:rPr>
              <a:t>4</a:t>
            </a:r>
            <a:r>
              <a:rPr kumimoji="1" lang="ja-JP" altLang="en-US" sz="1200" dirty="0" smtClean="0">
                <a:solidFill>
                  <a:schemeClr val="bg1"/>
                </a:solidFill>
                <a:latin typeface="Meiryo UI" panose="020B0604030504040204" pitchFamily="50" charset="-128"/>
                <a:ea typeface="Meiryo UI" panose="020B0604030504040204" pitchFamily="50" charset="-128"/>
              </a:rPr>
              <a:t>月</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60" name="角丸四角形 59"/>
          <p:cNvSpPr/>
          <p:nvPr/>
        </p:nvSpPr>
        <p:spPr>
          <a:xfrm>
            <a:off x="6544976" y="5153743"/>
            <a:ext cx="2196000" cy="4680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nchorCtr="0"/>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大阪信用保証協会</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1200" dirty="0" smtClean="0">
                <a:solidFill>
                  <a:schemeClr val="bg1"/>
                </a:solidFill>
                <a:latin typeface="Meiryo UI" panose="020B0604030504040204" pitchFamily="50" charset="-128"/>
                <a:ea typeface="Meiryo UI" panose="020B0604030504040204" pitchFamily="50" charset="-128"/>
              </a:rPr>
              <a:t>【2014</a:t>
            </a:r>
            <a:r>
              <a:rPr kumimoji="1" lang="ja-JP" altLang="en-US" sz="1200" dirty="0" smtClean="0">
                <a:solidFill>
                  <a:schemeClr val="bg1"/>
                </a:solidFill>
                <a:latin typeface="Meiryo UI" panose="020B0604030504040204" pitchFamily="50" charset="-128"/>
                <a:ea typeface="Meiryo UI" panose="020B0604030504040204" pitchFamily="50" charset="-128"/>
              </a:rPr>
              <a:t>年</a:t>
            </a:r>
            <a:r>
              <a:rPr lang="en-US" altLang="ja-JP" sz="1200" dirty="0">
                <a:solidFill>
                  <a:schemeClr val="bg1"/>
                </a:solidFill>
                <a:latin typeface="Meiryo UI" panose="020B0604030504040204" pitchFamily="50" charset="-128"/>
                <a:ea typeface="Meiryo UI" panose="020B0604030504040204" pitchFamily="50" charset="-128"/>
              </a:rPr>
              <a:t>5</a:t>
            </a:r>
            <a:r>
              <a:rPr kumimoji="1" lang="ja-JP" altLang="en-US" sz="1200" dirty="0" smtClean="0">
                <a:solidFill>
                  <a:schemeClr val="bg1"/>
                </a:solidFill>
                <a:latin typeface="Meiryo UI" panose="020B0604030504040204" pitchFamily="50" charset="-128"/>
                <a:ea typeface="Meiryo UI" panose="020B0604030504040204" pitchFamily="50" charset="-128"/>
              </a:rPr>
              <a:t>月</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8533809" y="3603450"/>
            <a:ext cx="650134" cy="307777"/>
          </a:xfrm>
          <a:prstGeom prst="rect">
            <a:avLst/>
          </a:prstGeom>
          <a:noFill/>
          <a:ln w="28575">
            <a:noFill/>
            <a:prstDash val="sysDot"/>
          </a:ln>
        </p:spPr>
        <p:txBody>
          <a:bodyPr wrap="square" rtlCol="0">
            <a:spAutoFit/>
          </a:bodyPr>
          <a:lstStyle/>
          <a:p>
            <a:pPr marL="989160" indent="-989160"/>
            <a:r>
              <a:rPr lang="ja-JP" altLang="en-US" sz="1400" dirty="0" smtClean="0">
                <a:solidFill>
                  <a:srgbClr val="002060"/>
                </a:solidFill>
                <a:latin typeface="Meiryo UI" panose="020B0604030504040204" pitchFamily="50" charset="-128"/>
                <a:ea typeface="Meiryo UI" panose="020B0604030504040204" pitchFamily="50" charset="-128"/>
              </a:rPr>
              <a:t>な</a:t>
            </a:r>
            <a:r>
              <a:rPr lang="ja-JP" altLang="en-US" sz="1400" dirty="0">
                <a:solidFill>
                  <a:srgbClr val="002060"/>
                </a:solidFill>
                <a:latin typeface="Meiryo UI" panose="020B0604030504040204" pitchFamily="50" charset="-128"/>
                <a:ea typeface="Meiryo UI" panose="020B0604030504040204" pitchFamily="50" charset="-128"/>
              </a:rPr>
              <a:t>ど</a:t>
            </a:r>
            <a:endParaRPr lang="en-US" altLang="ja-JP" sz="1400" dirty="0" smtClean="0">
              <a:solidFill>
                <a:srgbClr val="002060"/>
              </a:solidFill>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8552617" y="5594895"/>
            <a:ext cx="650134" cy="307777"/>
          </a:xfrm>
          <a:prstGeom prst="rect">
            <a:avLst/>
          </a:prstGeom>
          <a:noFill/>
          <a:ln w="28575">
            <a:noFill/>
            <a:prstDash val="sysDot"/>
          </a:ln>
        </p:spPr>
        <p:txBody>
          <a:bodyPr wrap="square" rtlCol="0">
            <a:spAutoFit/>
          </a:bodyPr>
          <a:lstStyle/>
          <a:p>
            <a:pPr marL="989160" indent="-989160"/>
            <a:r>
              <a:rPr lang="ja-JP" altLang="en-US" sz="1400" dirty="0" smtClean="0">
                <a:solidFill>
                  <a:srgbClr val="002060"/>
                </a:solidFill>
                <a:latin typeface="Meiryo UI" panose="020B0604030504040204" pitchFamily="50" charset="-128"/>
                <a:ea typeface="Meiryo UI" panose="020B0604030504040204" pitchFamily="50" charset="-128"/>
              </a:rPr>
              <a:t>な</a:t>
            </a:r>
            <a:r>
              <a:rPr lang="ja-JP" altLang="en-US" sz="1400" dirty="0">
                <a:solidFill>
                  <a:srgbClr val="002060"/>
                </a:solidFill>
                <a:latin typeface="Meiryo UI" panose="020B0604030504040204" pitchFamily="50" charset="-128"/>
                <a:ea typeface="Meiryo UI" panose="020B0604030504040204" pitchFamily="50" charset="-128"/>
              </a:rPr>
              <a:t>ど</a:t>
            </a:r>
            <a:endParaRPr lang="en-US" altLang="ja-JP" sz="1400" dirty="0" smtClean="0">
              <a:solidFill>
                <a:srgbClr val="002060"/>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8815599" y="-211975"/>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2060"/>
                </a:solidFill>
                <a:latin typeface="+mn-ea"/>
              </a:rPr>
              <a:t>5</a:t>
            </a:r>
            <a:endParaRPr kumimoji="1" lang="ja-JP" altLang="en-US" sz="2000" b="1" dirty="0">
              <a:solidFill>
                <a:srgbClr val="002060"/>
              </a:solidFill>
              <a:latin typeface="+mn-ea"/>
            </a:endParaRPr>
          </a:p>
        </p:txBody>
      </p:sp>
      <p:grpSp>
        <p:nvGrpSpPr>
          <p:cNvPr id="45" name="グループ化 44"/>
          <p:cNvGrpSpPr/>
          <p:nvPr/>
        </p:nvGrpSpPr>
        <p:grpSpPr>
          <a:xfrm>
            <a:off x="35496" y="6062068"/>
            <a:ext cx="766772" cy="664129"/>
            <a:chOff x="575556" y="1088740"/>
            <a:chExt cx="503212" cy="362157"/>
          </a:xfrm>
        </p:grpSpPr>
        <p:sp>
          <p:nvSpPr>
            <p:cNvPr id="46" name="二等辺三角形 45"/>
            <p:cNvSpPr/>
            <p:nvPr/>
          </p:nvSpPr>
          <p:spPr>
            <a:xfrm rot="5400000">
              <a:off x="539552" y="1124744"/>
              <a:ext cx="360040" cy="288032"/>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653004" y="1126861"/>
              <a:ext cx="360040" cy="28803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p:cNvSpPr/>
            <p:nvPr/>
          </p:nvSpPr>
          <p:spPr>
            <a:xfrm rot="5400000">
              <a:off x="754732" y="1124744"/>
              <a:ext cx="360040" cy="288032"/>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角丸四角形 51"/>
          <p:cNvSpPr/>
          <p:nvPr/>
        </p:nvSpPr>
        <p:spPr>
          <a:xfrm>
            <a:off x="887586" y="5995682"/>
            <a:ext cx="7932886"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55" name="正方形/長方形 54"/>
          <p:cNvSpPr/>
          <p:nvPr/>
        </p:nvSpPr>
        <p:spPr>
          <a:xfrm>
            <a:off x="870568" y="6108180"/>
            <a:ext cx="7669360" cy="577110"/>
          </a:xfrm>
          <a:prstGeom prst="rect">
            <a:avLst/>
          </a:prstGeom>
          <a:noFill/>
          <a:ln w="19050" cap="flat" cmpd="sng" algn="ctr">
            <a:noFill/>
            <a:prstDash val="sysDot"/>
          </a:ln>
          <a:effectLst/>
        </p:spPr>
        <p:txBody>
          <a:bodyPr rtlCol="0" anchor="ctr"/>
          <a:lstStyle/>
          <a:p>
            <a:pPr defTabSz="844083">
              <a:lnSpc>
                <a:spcPts val="2500"/>
              </a:lnSpc>
              <a:defRPr/>
            </a:pPr>
            <a:r>
              <a:rPr lang="ja-JP" altLang="en-US" b="1" kern="0" dirty="0" smtClean="0">
                <a:solidFill>
                  <a:srgbClr val="002060"/>
                </a:solidFill>
                <a:latin typeface="Meiryo UI" panose="020B0604030504040204" pitchFamily="50" charset="-128"/>
                <a:ea typeface="Meiryo UI" panose="020B0604030504040204" pitchFamily="50" charset="-128"/>
              </a:rPr>
              <a:t>○　</a:t>
            </a:r>
            <a:r>
              <a:rPr lang="ja-JP" altLang="en-US" b="1" u="sng" kern="0" dirty="0" smtClean="0">
                <a:solidFill>
                  <a:srgbClr val="002060"/>
                </a:solidFill>
                <a:latin typeface="Meiryo UI" panose="020B0604030504040204" pitchFamily="50" charset="-128"/>
                <a:ea typeface="Meiryo UI" panose="020B0604030504040204" pitchFamily="50" charset="-128"/>
              </a:rPr>
              <a:t>ウィズコロナ・アフターコロナの「大阪の成長」をいかに進めるかが喫緊の課題</a:t>
            </a:r>
            <a:endParaRPr lang="en-US" altLang="ja-JP" b="1" u="sng" kern="0" dirty="0">
              <a:solidFill>
                <a:srgbClr val="002060"/>
              </a:solidFill>
              <a:latin typeface="Meiryo UI" panose="020B0604030504040204" pitchFamily="50" charset="-128"/>
              <a:ea typeface="Meiryo UI" panose="020B0604030504040204" pitchFamily="50" charset="-128"/>
            </a:endParaRPr>
          </a:p>
          <a:p>
            <a:pPr defTabSz="844083">
              <a:lnSpc>
                <a:spcPts val="2500"/>
              </a:lnSpc>
              <a:defRPr/>
            </a:pPr>
            <a:r>
              <a:rPr kumimoji="0" lang="ja-JP" altLang="en-US" b="1" kern="0" dirty="0">
                <a:solidFill>
                  <a:srgbClr val="002060"/>
                </a:solidFill>
                <a:latin typeface="Meiryo UI" panose="020B0604030504040204" pitchFamily="50" charset="-128"/>
                <a:ea typeface="Meiryo UI" panose="020B0604030504040204" pitchFamily="50" charset="-128"/>
              </a:rPr>
              <a:t>　</a:t>
            </a:r>
            <a:r>
              <a:rPr kumimoji="0" lang="ja-JP" altLang="en-US" b="1" kern="0" dirty="0" smtClean="0">
                <a:solidFill>
                  <a:srgbClr val="002060"/>
                </a:solidFill>
                <a:latin typeface="Meiryo UI" panose="020B0604030504040204" pitchFamily="50" charset="-128"/>
                <a:ea typeface="Meiryo UI" panose="020B0604030504040204" pitchFamily="50" charset="-128"/>
              </a:rPr>
              <a:t>　 </a:t>
            </a:r>
            <a:r>
              <a:rPr kumimoji="0" lang="ja-JP" altLang="en-US" b="1" u="sng" kern="0" dirty="0" smtClean="0">
                <a:solidFill>
                  <a:srgbClr val="002060"/>
                </a:solidFill>
                <a:latin typeface="Meiryo UI" panose="020B0604030504040204" pitchFamily="50" charset="-128"/>
                <a:ea typeface="Meiryo UI" panose="020B0604030504040204" pitchFamily="50" charset="-128"/>
              </a:rPr>
              <a:t>府</a:t>
            </a:r>
            <a:r>
              <a:rPr kumimoji="0" lang="ja-JP" altLang="en-US" b="1" u="sng" kern="0" dirty="0">
                <a:solidFill>
                  <a:srgbClr val="002060"/>
                </a:solidFill>
                <a:latin typeface="Meiryo UI" panose="020B0604030504040204" pitchFamily="50" charset="-128"/>
                <a:ea typeface="Meiryo UI" panose="020B0604030504040204" pitchFamily="50" charset="-128"/>
              </a:rPr>
              <a:t>市</a:t>
            </a:r>
            <a:r>
              <a:rPr kumimoji="0" lang="ja-JP" altLang="en-US" b="1" u="sng" kern="0" dirty="0" smtClean="0">
                <a:solidFill>
                  <a:srgbClr val="002060"/>
                </a:solidFill>
                <a:latin typeface="Meiryo UI" panose="020B0604030504040204" pitchFamily="50" charset="-128"/>
                <a:ea typeface="Meiryo UI" panose="020B0604030504040204" pitchFamily="50" charset="-128"/>
              </a:rPr>
              <a:t>一体のスピード感</a:t>
            </a:r>
            <a:r>
              <a:rPr kumimoji="0" lang="ja-JP" altLang="en-US" b="1" u="sng" kern="0" dirty="0">
                <a:solidFill>
                  <a:srgbClr val="002060"/>
                </a:solidFill>
                <a:latin typeface="Meiryo UI" panose="020B0604030504040204" pitchFamily="50" charset="-128"/>
                <a:ea typeface="Meiryo UI" panose="020B0604030504040204" pitchFamily="50" charset="-128"/>
              </a:rPr>
              <a:t>を持った</a:t>
            </a:r>
            <a:r>
              <a:rPr kumimoji="0" lang="ja-JP" altLang="en-US" b="1" u="sng" kern="0" dirty="0" smtClean="0">
                <a:solidFill>
                  <a:srgbClr val="002060"/>
                </a:solidFill>
                <a:latin typeface="Meiryo UI" panose="020B0604030504040204" pitchFamily="50" charset="-128"/>
                <a:ea typeface="Meiryo UI" panose="020B0604030504040204" pitchFamily="50" charset="-128"/>
              </a:rPr>
              <a:t>マネジメントがますます重要に</a:t>
            </a:r>
            <a:endParaRPr kumimoji="0" lang="ja-JP" altLang="en-US" b="1" u="sng" kern="0" dirty="0">
              <a:solidFill>
                <a:srgbClr val="002060"/>
              </a:solidFill>
              <a:latin typeface="Meiryo UI" panose="020B0604030504040204" pitchFamily="50" charset="-128"/>
              <a:ea typeface="Meiryo UI" panose="020B0604030504040204" pitchFamily="50" charset="-128"/>
            </a:endParaRPr>
          </a:p>
        </p:txBody>
      </p:sp>
      <p:sp>
        <p:nvSpPr>
          <p:cNvPr id="2" name="楕円 1"/>
          <p:cNvSpPr/>
          <p:nvPr/>
        </p:nvSpPr>
        <p:spPr>
          <a:xfrm>
            <a:off x="474387" y="4805736"/>
            <a:ext cx="2758756" cy="9720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34" name="角丸四角形 33"/>
          <p:cNvSpPr/>
          <p:nvPr/>
        </p:nvSpPr>
        <p:spPr>
          <a:xfrm>
            <a:off x="6544976" y="4570289"/>
            <a:ext cx="2196000" cy="4680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nchorCtr="0"/>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大阪観光局</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1200" dirty="0" smtClean="0">
                <a:solidFill>
                  <a:schemeClr val="bg1"/>
                </a:solidFill>
                <a:latin typeface="Meiryo UI" panose="020B0604030504040204" pitchFamily="50" charset="-128"/>
                <a:ea typeface="Meiryo UI" panose="020B0604030504040204" pitchFamily="50" charset="-128"/>
              </a:rPr>
              <a:t>【2013</a:t>
            </a:r>
            <a:r>
              <a:rPr kumimoji="1" lang="ja-JP" altLang="en-US" sz="1200" dirty="0" smtClean="0">
                <a:solidFill>
                  <a:schemeClr val="bg1"/>
                </a:solidFill>
                <a:latin typeface="Meiryo UI" panose="020B0604030504040204" pitchFamily="50" charset="-128"/>
                <a:ea typeface="Meiryo UI" panose="020B0604030504040204" pitchFamily="50" charset="-128"/>
              </a:rPr>
              <a:t>年</a:t>
            </a:r>
            <a:r>
              <a:rPr kumimoji="1" lang="en-US" altLang="ja-JP" sz="1200" dirty="0">
                <a:solidFill>
                  <a:schemeClr val="bg1"/>
                </a:solidFill>
                <a:latin typeface="Meiryo UI" panose="020B0604030504040204" pitchFamily="50" charset="-128"/>
                <a:ea typeface="Meiryo UI" panose="020B0604030504040204" pitchFamily="50" charset="-128"/>
              </a:rPr>
              <a:t>4</a:t>
            </a:r>
            <a:r>
              <a:rPr kumimoji="1" lang="ja-JP" altLang="en-US" sz="1200" dirty="0" smtClean="0">
                <a:solidFill>
                  <a:schemeClr val="bg1"/>
                </a:solidFill>
                <a:latin typeface="Meiryo UI" panose="020B0604030504040204" pitchFamily="50" charset="-128"/>
                <a:ea typeface="Meiryo UI" panose="020B0604030504040204" pitchFamily="50" charset="-128"/>
              </a:rPr>
              <a:t>月</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7535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93310" y="718330"/>
            <a:ext cx="8640000" cy="936000"/>
          </a:xfrm>
          <a:prstGeom prst="roundRect">
            <a:avLst>
              <a:gd name="adj" fmla="val 10678"/>
            </a:avLst>
          </a:prstGeom>
          <a:solidFill>
            <a:srgbClr val="FBF68D"/>
          </a:solidFill>
          <a:ln w="31750" cap="flat" cmpd="sng" algn="ctr">
            <a:noFill/>
            <a:prstDash val="solid"/>
          </a:ln>
          <a:effectLst>
            <a:outerShdw blurRad="40000" dist="20000" dir="5400000" rotWithShape="0">
              <a:srgbClr val="000000">
                <a:alpha val="38000"/>
              </a:srgbClr>
            </a:outerShdw>
          </a:effectLst>
        </p:spPr>
        <p:txBody>
          <a:bodyPr lIns="33223" tIns="42193" rIns="33223" bIns="42193" rtlCol="0" anchor="ctr"/>
          <a:lstStyle/>
          <a:p>
            <a:pPr marL="171455" indent="-171455" defTabSz="844083">
              <a:spcBef>
                <a:spcPts val="554"/>
              </a:spcBef>
              <a:defRPr/>
            </a:pPr>
            <a:r>
              <a:rPr lang="ja-JP" altLang="en-US" kern="0" dirty="0" smtClean="0">
                <a:solidFill>
                  <a:srgbClr val="002060"/>
                </a:solidFill>
                <a:latin typeface="Meiryo UI" panose="020B0604030504040204" pitchFamily="50" charset="-128"/>
                <a:ea typeface="Meiryo UI" panose="020B0604030504040204" pitchFamily="50" charset="-128"/>
              </a:rPr>
              <a:t>■　大阪全体の発展を支えるまちづくりについて、府市一体の取組みで、計画策定から</a:t>
            </a:r>
            <a:endParaRPr lang="en-US" altLang="ja-JP" kern="0" dirty="0" smtClean="0">
              <a:solidFill>
                <a:srgbClr val="002060"/>
              </a:solidFill>
              <a:latin typeface="Meiryo UI" panose="020B0604030504040204" pitchFamily="50" charset="-128"/>
              <a:ea typeface="Meiryo UI" panose="020B0604030504040204" pitchFamily="50" charset="-128"/>
            </a:endParaRPr>
          </a:p>
          <a:p>
            <a:pPr marL="171455" indent="-171455" defTabSz="844083">
              <a:spcBef>
                <a:spcPts val="554"/>
              </a:spcBef>
              <a:defRPr/>
            </a:pPr>
            <a:r>
              <a:rPr lang="ja-JP" altLang="en-US" kern="0" dirty="0">
                <a:solidFill>
                  <a:srgbClr val="002060"/>
                </a:solidFill>
                <a:latin typeface="Meiryo UI" panose="020B0604030504040204" pitchFamily="50" charset="-128"/>
                <a:ea typeface="Meiryo UI" panose="020B0604030504040204" pitchFamily="50" charset="-128"/>
              </a:rPr>
              <a:t> 　</a:t>
            </a:r>
            <a:r>
              <a:rPr lang="ja-JP" altLang="en-US" kern="0" dirty="0" smtClean="0">
                <a:solidFill>
                  <a:srgbClr val="002060"/>
                </a:solidFill>
                <a:latin typeface="Meiryo UI" panose="020B0604030504040204" pitchFamily="50" charset="-128"/>
                <a:ea typeface="Meiryo UI" panose="020B0604030504040204" pitchFamily="50" charset="-128"/>
              </a:rPr>
              <a:t>　事業推進までの一連の過程を、より迅速・</a:t>
            </a:r>
            <a:r>
              <a:rPr lang="ja-JP" altLang="en-US" kern="0" dirty="0">
                <a:solidFill>
                  <a:srgbClr val="002060"/>
                </a:solidFill>
                <a:latin typeface="Meiryo UI" panose="020B0604030504040204" pitchFamily="50" charset="-128"/>
                <a:ea typeface="Meiryo UI" panose="020B0604030504040204" pitchFamily="50" charset="-128"/>
              </a:rPr>
              <a:t>強</a:t>
            </a:r>
            <a:r>
              <a:rPr lang="ja-JP" altLang="en-US" kern="0" dirty="0" smtClean="0">
                <a:solidFill>
                  <a:srgbClr val="002060"/>
                </a:solidFill>
                <a:latin typeface="Meiryo UI" panose="020B0604030504040204" pitchFamily="50" charset="-128"/>
                <a:ea typeface="Meiryo UI" panose="020B0604030504040204" pitchFamily="50" charset="-128"/>
              </a:rPr>
              <a:t>力かつ</a:t>
            </a:r>
            <a:r>
              <a:rPr kumimoji="0" lang="ja-JP" altLang="en-US" kern="0" dirty="0" smtClean="0">
                <a:solidFill>
                  <a:srgbClr val="002060"/>
                </a:solidFill>
                <a:latin typeface="Meiryo UI" panose="020B0604030504040204" pitchFamily="50" charset="-128"/>
                <a:ea typeface="Meiryo UI" panose="020B0604030504040204" pitchFamily="50" charset="-128"/>
              </a:rPr>
              <a:t>効果的に実施</a:t>
            </a:r>
            <a:endParaRPr kumimoji="0" lang="ja-JP" altLang="en-US" kern="0" dirty="0">
              <a:solidFill>
                <a:srgbClr val="002060"/>
              </a:solidFill>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33106" y="548680"/>
            <a:ext cx="9144000" cy="0"/>
          </a:xfrm>
          <a:prstGeom prst="line">
            <a:avLst/>
          </a:prstGeom>
          <a:ln w="47625">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6512" y="8531"/>
            <a:ext cx="8640960" cy="577110"/>
          </a:xfrm>
          <a:prstGeom prst="rect">
            <a:avLst/>
          </a:prstGeom>
          <a:noFill/>
          <a:ln w="19050" cap="flat" cmpd="sng" algn="ctr">
            <a:noFill/>
            <a:prstDash val="sysDot"/>
          </a:ln>
          <a:effectLst/>
        </p:spPr>
        <p:txBody>
          <a:bodyPr rtlCol="0" anchor="ctr"/>
          <a:lstStyle/>
          <a:p>
            <a:pPr defTabSz="844083">
              <a:defRPr/>
            </a:pPr>
            <a:r>
              <a:rPr lang="ja-JP" altLang="en-US" sz="2000" b="1" dirty="0" smtClean="0">
                <a:solidFill>
                  <a:srgbClr val="002060"/>
                </a:solidFill>
                <a:latin typeface="Meiryo UI" panose="020B0604030504040204" pitchFamily="50" charset="-128"/>
                <a:ea typeface="Meiryo UI" panose="020B0604030504040204" pitchFamily="50" charset="-128"/>
              </a:rPr>
              <a:t> ４－（２）現在の府市一体の大阪</a:t>
            </a:r>
            <a:r>
              <a:rPr lang="ja-JP" altLang="en-US" sz="2000" b="1" dirty="0">
                <a:solidFill>
                  <a:srgbClr val="002060"/>
                </a:solidFill>
                <a:latin typeface="Meiryo UI" panose="020B0604030504040204" pitchFamily="50" charset="-128"/>
                <a:ea typeface="Meiryo UI" panose="020B0604030504040204" pitchFamily="50" charset="-128"/>
              </a:rPr>
              <a:t>　</a:t>
            </a:r>
            <a:r>
              <a:rPr lang="ja-JP" altLang="en-US" sz="2000" b="1" dirty="0" smtClean="0">
                <a:solidFill>
                  <a:srgbClr val="002060"/>
                </a:solidFill>
                <a:latin typeface="Meiryo UI" panose="020B0604030504040204" pitchFamily="50" charset="-128"/>
                <a:ea typeface="Meiryo UI" panose="020B0604030504040204" pitchFamily="50" charset="-128"/>
              </a:rPr>
              <a:t>（まちづくり）</a:t>
            </a:r>
            <a:endParaRPr kumimoji="0" lang="ja-JP" altLang="en-US" sz="2000" b="1" kern="0" dirty="0">
              <a:solidFill>
                <a:srgbClr val="002060"/>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8826033" y="6403032"/>
            <a:ext cx="498495"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rgbClr val="002060"/>
                </a:solidFill>
                <a:latin typeface="+mn-ea"/>
              </a:rPr>
              <a:t>6</a:t>
            </a:r>
            <a:endParaRPr kumimoji="1" lang="ja-JP" altLang="en-US" sz="2000" b="1" dirty="0">
              <a:solidFill>
                <a:srgbClr val="002060"/>
              </a:solidFill>
              <a:latin typeface="+mn-ea"/>
            </a:endParaRPr>
          </a:p>
        </p:txBody>
      </p:sp>
      <p:grpSp>
        <p:nvGrpSpPr>
          <p:cNvPr id="9" name="グループ化 8"/>
          <p:cNvGrpSpPr/>
          <p:nvPr/>
        </p:nvGrpSpPr>
        <p:grpSpPr>
          <a:xfrm>
            <a:off x="481712" y="4518789"/>
            <a:ext cx="7823570" cy="1376867"/>
            <a:chOff x="365512" y="1860768"/>
            <a:chExt cx="7823570" cy="1376867"/>
          </a:xfrm>
        </p:grpSpPr>
        <p:sp>
          <p:nvSpPr>
            <p:cNvPr id="27" name="角丸四角形 26"/>
            <p:cNvSpPr/>
            <p:nvPr/>
          </p:nvSpPr>
          <p:spPr>
            <a:xfrm>
              <a:off x="365512" y="1860768"/>
              <a:ext cx="2340000" cy="432000"/>
            </a:xfrm>
            <a:prstGeom prst="roundRect">
              <a:avLst>
                <a:gd name="adj" fmla="val 15875"/>
              </a:avLst>
            </a:prstGeom>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spcBef>
                  <a:spcPts val="600"/>
                </a:spcBef>
              </a:pPr>
              <a:r>
                <a:rPr lang="ja-JP" altLang="en-US" sz="1600" b="1" dirty="0" smtClean="0">
                  <a:solidFill>
                    <a:srgbClr val="002060"/>
                  </a:solidFill>
                  <a:latin typeface="Meiryo UI" panose="020B0604030504040204" pitchFamily="50" charset="-128"/>
                  <a:ea typeface="Meiryo UI" panose="020B0604030504040204" pitchFamily="50" charset="-128"/>
                </a:rPr>
                <a:t>都市交通インフラの整備</a:t>
              </a:r>
              <a:endParaRPr lang="ja-JP" altLang="en-US" sz="1600" b="1" dirty="0">
                <a:solidFill>
                  <a:srgbClr val="002060"/>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489082" y="2157635"/>
              <a:ext cx="2700000" cy="1080000"/>
              <a:chOff x="4967423" y="2167536"/>
              <a:chExt cx="2700000" cy="1080000"/>
            </a:xfrm>
          </p:grpSpPr>
          <p:sp>
            <p:nvSpPr>
              <p:cNvPr id="23" name="楕円 22"/>
              <p:cNvSpPr/>
              <p:nvPr/>
            </p:nvSpPr>
            <p:spPr>
              <a:xfrm>
                <a:off x="4967423" y="2167536"/>
                <a:ext cx="2700000" cy="1080000"/>
              </a:xfrm>
              <a:prstGeom prst="ellipse">
                <a:avLst/>
              </a:prstGeom>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37" name="角丸四角形 36"/>
              <p:cNvSpPr/>
              <p:nvPr/>
            </p:nvSpPr>
            <p:spPr>
              <a:xfrm>
                <a:off x="5133416" y="2345374"/>
                <a:ext cx="2368014" cy="6703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kumimoji="1" lang="ja-JP" altLang="en-US" b="1" dirty="0" smtClean="0">
                    <a:solidFill>
                      <a:schemeClr val="bg1"/>
                    </a:solidFill>
                    <a:latin typeface="Meiryo UI" panose="020B0604030504040204" pitchFamily="50" charset="-128"/>
                    <a:ea typeface="Meiryo UI" panose="020B0604030504040204" pitchFamily="50" charset="-128"/>
                  </a:rPr>
                  <a:t>なにわ筋線</a:t>
                </a:r>
                <a:endParaRPr kumimoji="1" lang="en-US" altLang="ja-JP" b="1" dirty="0" smtClean="0">
                  <a:solidFill>
                    <a:schemeClr val="bg1"/>
                  </a:solidFill>
                  <a:latin typeface="Meiryo UI" panose="020B0604030504040204" pitchFamily="50" charset="-128"/>
                  <a:ea typeface="Meiryo UI" panose="020B0604030504040204" pitchFamily="50" charset="-128"/>
                </a:endParaRPr>
              </a:p>
              <a:p>
                <a:pPr algn="ctr">
                  <a:lnSpc>
                    <a:spcPts val="1000"/>
                  </a:lnSpc>
                </a:pPr>
                <a:endParaRPr kumimoji="1" lang="en-US" altLang="ja-JP" b="1"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1200" dirty="0" smtClean="0">
                    <a:solidFill>
                      <a:schemeClr val="bg1"/>
                    </a:solidFill>
                    <a:latin typeface="Meiryo UI" panose="020B0604030504040204" pitchFamily="50" charset="-128"/>
                    <a:ea typeface="Meiryo UI" panose="020B0604030504040204" pitchFamily="50" charset="-128"/>
                  </a:rPr>
                  <a:t>【2031</a:t>
                </a:r>
                <a:r>
                  <a:rPr kumimoji="1" lang="ja-JP" altLang="en-US" sz="1200" dirty="0" smtClean="0">
                    <a:solidFill>
                      <a:schemeClr val="bg1"/>
                    </a:solidFill>
                    <a:latin typeface="Meiryo UI" panose="020B0604030504040204" pitchFamily="50" charset="-128"/>
                    <a:ea typeface="Meiryo UI" panose="020B0604030504040204" pitchFamily="50" charset="-128"/>
                  </a:rPr>
                  <a:t>年春開業目標</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grpSp>
        <p:grpSp>
          <p:nvGrpSpPr>
            <p:cNvPr id="4" name="グループ化 3"/>
            <p:cNvGrpSpPr/>
            <p:nvPr/>
          </p:nvGrpSpPr>
          <p:grpSpPr>
            <a:xfrm>
              <a:off x="2458085" y="2130638"/>
              <a:ext cx="2700000" cy="1080000"/>
              <a:chOff x="1322533" y="2159925"/>
              <a:chExt cx="2700000" cy="1080000"/>
            </a:xfrm>
          </p:grpSpPr>
          <p:sp>
            <p:nvSpPr>
              <p:cNvPr id="34" name="楕円 33"/>
              <p:cNvSpPr/>
              <p:nvPr/>
            </p:nvSpPr>
            <p:spPr>
              <a:xfrm>
                <a:off x="1322533" y="2159925"/>
                <a:ext cx="2700000" cy="1080000"/>
              </a:xfrm>
              <a:prstGeom prst="ellipse">
                <a:avLst/>
              </a:prstGeom>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1407814" y="2397330"/>
                <a:ext cx="2529437" cy="6703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kumimoji="1" lang="ja-JP" altLang="en-US" b="1" dirty="0" smtClean="0">
                    <a:solidFill>
                      <a:schemeClr val="bg1"/>
                    </a:solidFill>
                    <a:latin typeface="Meiryo UI" panose="020B0604030504040204" pitchFamily="50" charset="-128"/>
                    <a:ea typeface="Meiryo UI" panose="020B0604030504040204" pitchFamily="50" charset="-128"/>
                  </a:rPr>
                  <a:t>淀川左岸線延伸部</a:t>
                </a:r>
                <a:endParaRPr kumimoji="1" lang="en-US" altLang="ja-JP" b="1" dirty="0" smtClean="0">
                  <a:solidFill>
                    <a:schemeClr val="bg1"/>
                  </a:solidFill>
                  <a:latin typeface="Meiryo UI" panose="020B0604030504040204" pitchFamily="50" charset="-128"/>
                  <a:ea typeface="Meiryo UI" panose="020B0604030504040204" pitchFamily="50" charset="-128"/>
                </a:endParaRPr>
              </a:p>
              <a:p>
                <a:pPr algn="ctr">
                  <a:lnSpc>
                    <a:spcPts val="1000"/>
                  </a:lnSpc>
                </a:pPr>
                <a:endParaRPr kumimoji="1" lang="en-US" altLang="ja-JP" b="1"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1200" dirty="0" smtClean="0">
                    <a:solidFill>
                      <a:schemeClr val="bg1"/>
                    </a:solidFill>
                    <a:latin typeface="Meiryo UI" panose="020B0604030504040204" pitchFamily="50" charset="-128"/>
                    <a:ea typeface="Meiryo UI" panose="020B0604030504040204" pitchFamily="50" charset="-128"/>
                  </a:rPr>
                  <a:t>【2017</a:t>
                </a:r>
                <a:r>
                  <a:rPr kumimoji="1" lang="ja-JP" altLang="en-US" sz="1200" dirty="0" smtClean="0">
                    <a:solidFill>
                      <a:schemeClr val="bg1"/>
                    </a:solidFill>
                    <a:latin typeface="Meiryo UI" panose="020B0604030504040204" pitchFamily="50" charset="-128"/>
                    <a:ea typeface="Meiryo UI" panose="020B0604030504040204" pitchFamily="50" charset="-128"/>
                  </a:rPr>
                  <a:t>年事業化</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grpSp>
      </p:grpSp>
      <p:sp>
        <p:nvSpPr>
          <p:cNvPr id="36" name="角丸四角形 35"/>
          <p:cNvSpPr/>
          <p:nvPr/>
        </p:nvSpPr>
        <p:spPr>
          <a:xfrm>
            <a:off x="431891" y="1838222"/>
            <a:ext cx="2340000" cy="432000"/>
          </a:xfrm>
          <a:prstGeom prst="roundRect">
            <a:avLst>
              <a:gd name="adj" fmla="val 15875"/>
            </a:avLst>
          </a:prstGeom>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spcBef>
                <a:spcPts val="600"/>
              </a:spcBef>
            </a:pPr>
            <a:r>
              <a:rPr lang="ja-JP" altLang="en-US" sz="1600" b="1" dirty="0" smtClean="0">
                <a:solidFill>
                  <a:srgbClr val="002060"/>
                </a:solidFill>
                <a:latin typeface="Meiryo UI" panose="020B0604030504040204" pitchFamily="50" charset="-128"/>
                <a:ea typeface="Meiryo UI" panose="020B0604030504040204" pitchFamily="50" charset="-128"/>
              </a:rPr>
              <a:t>拠点開発の推進</a:t>
            </a:r>
            <a:endParaRPr lang="ja-JP" altLang="en-US" sz="1600" b="1" dirty="0">
              <a:solidFill>
                <a:srgbClr val="002060"/>
              </a:solidFill>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2568160" y="2126254"/>
            <a:ext cx="2700000" cy="1080000"/>
            <a:chOff x="-3143689" y="3064521"/>
            <a:chExt cx="2700000" cy="1080000"/>
          </a:xfrm>
        </p:grpSpPr>
        <p:sp>
          <p:nvSpPr>
            <p:cNvPr id="39" name="楕円 38"/>
            <p:cNvSpPr/>
            <p:nvPr/>
          </p:nvSpPr>
          <p:spPr>
            <a:xfrm>
              <a:off x="-3143689" y="3064521"/>
              <a:ext cx="2700000" cy="1080000"/>
            </a:xfrm>
            <a:prstGeom prst="ellipse">
              <a:avLst/>
            </a:prstGeom>
            <a:solidFill>
              <a:srgbClr val="0070C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32" name="角丸四角形 31"/>
            <p:cNvSpPr/>
            <p:nvPr/>
          </p:nvSpPr>
          <p:spPr>
            <a:xfrm>
              <a:off x="-3095579" y="3144998"/>
              <a:ext cx="2603778" cy="8881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kumimoji="1" lang="ja-JP" altLang="en-US" b="1" dirty="0" smtClean="0">
                  <a:solidFill>
                    <a:schemeClr val="bg1"/>
                  </a:solidFill>
                  <a:latin typeface="Meiryo UI" panose="020B0604030504040204" pitchFamily="50" charset="-128"/>
                  <a:ea typeface="Meiryo UI" panose="020B0604030504040204" pitchFamily="50" charset="-128"/>
                </a:rPr>
                <a:t>うめきた</a:t>
              </a:r>
              <a:r>
                <a:rPr kumimoji="1" lang="en-US" altLang="ja-JP" b="1" dirty="0" smtClean="0">
                  <a:solidFill>
                    <a:schemeClr val="bg1"/>
                  </a:solidFill>
                  <a:latin typeface="Meiryo UI" panose="020B0604030504040204" pitchFamily="50" charset="-128"/>
                  <a:ea typeface="Meiryo UI" panose="020B0604030504040204" pitchFamily="50" charset="-128"/>
                </a:rPr>
                <a:t>2</a:t>
              </a:r>
              <a:r>
                <a:rPr kumimoji="1" lang="ja-JP" altLang="en-US" b="1" dirty="0" smtClean="0">
                  <a:solidFill>
                    <a:schemeClr val="bg1"/>
                  </a:solidFill>
                  <a:latin typeface="Meiryo UI" panose="020B0604030504040204" pitchFamily="50" charset="-128"/>
                  <a:ea typeface="Meiryo UI" panose="020B0604030504040204" pitchFamily="50" charset="-128"/>
                </a:rPr>
                <a:t>期</a:t>
              </a:r>
              <a:endParaRPr kumimoji="1" lang="en-US" altLang="ja-JP" b="1" dirty="0" smtClean="0">
                <a:solidFill>
                  <a:schemeClr val="bg1"/>
                </a:solidFill>
                <a:latin typeface="Meiryo UI" panose="020B0604030504040204" pitchFamily="50" charset="-128"/>
                <a:ea typeface="Meiryo UI" panose="020B0604030504040204" pitchFamily="50" charset="-128"/>
              </a:endParaRPr>
            </a:p>
            <a:p>
              <a:pPr algn="ctr">
                <a:lnSpc>
                  <a:spcPts val="1000"/>
                </a:lnSpc>
              </a:pPr>
              <a:endParaRPr kumimoji="1" lang="en-US" altLang="ja-JP" sz="1400" b="1"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1200" dirty="0" smtClean="0">
                  <a:solidFill>
                    <a:schemeClr val="bg1"/>
                  </a:solidFill>
                  <a:latin typeface="Meiryo UI" panose="020B0604030504040204" pitchFamily="50" charset="-128"/>
                  <a:ea typeface="Meiryo UI" panose="020B0604030504040204" pitchFamily="50" charset="-128"/>
                </a:rPr>
                <a:t>【2024</a:t>
              </a:r>
              <a:r>
                <a:rPr kumimoji="1" lang="ja-JP" altLang="en-US" sz="1200" dirty="0" smtClean="0">
                  <a:solidFill>
                    <a:schemeClr val="bg1"/>
                  </a:solidFill>
                  <a:latin typeface="Meiryo UI" panose="020B0604030504040204" pitchFamily="50" charset="-128"/>
                  <a:ea typeface="Meiryo UI" panose="020B0604030504040204" pitchFamily="50" charset="-128"/>
                </a:rPr>
                <a:t>年</a:t>
              </a:r>
              <a:r>
                <a:rPr lang="ja-JP" altLang="en-US" sz="1200" dirty="0" smtClean="0">
                  <a:solidFill>
                    <a:schemeClr val="bg1"/>
                  </a:solidFill>
                  <a:latin typeface="Meiryo UI" panose="020B0604030504040204" pitchFamily="50" charset="-128"/>
                  <a:ea typeface="Meiryo UI" panose="020B0604030504040204" pitchFamily="50" charset="-128"/>
                </a:rPr>
                <a:t>先行</a:t>
              </a:r>
              <a:r>
                <a:rPr lang="ja-JP" altLang="en-US" sz="1200" dirty="0" err="1" smtClean="0">
                  <a:solidFill>
                    <a:schemeClr val="bg1"/>
                  </a:solidFill>
                  <a:latin typeface="Meiryo UI" panose="020B0604030504040204" pitchFamily="50" charset="-128"/>
                  <a:ea typeface="Meiryo UI" panose="020B0604030504040204" pitchFamily="50" charset="-128"/>
                </a:rPr>
                <a:t>ま</a:t>
              </a:r>
              <a:r>
                <a:rPr lang="ja-JP" altLang="en-US" sz="1200" dirty="0" smtClean="0">
                  <a:solidFill>
                    <a:schemeClr val="bg1"/>
                  </a:solidFill>
                  <a:latin typeface="Meiryo UI" panose="020B0604030504040204" pitchFamily="50" charset="-128"/>
                  <a:ea typeface="Meiryo UI" panose="020B0604030504040204" pitchFamily="50" charset="-128"/>
                </a:rPr>
                <a:t>ちびらき（予定）</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grpSp>
      <p:grpSp>
        <p:nvGrpSpPr>
          <p:cNvPr id="7" name="グループ化 6"/>
          <p:cNvGrpSpPr/>
          <p:nvPr/>
        </p:nvGrpSpPr>
        <p:grpSpPr>
          <a:xfrm>
            <a:off x="5461212" y="2126254"/>
            <a:ext cx="3005754" cy="1080000"/>
            <a:chOff x="5513368" y="3528482"/>
            <a:chExt cx="3005754" cy="1080000"/>
          </a:xfrm>
        </p:grpSpPr>
        <p:sp>
          <p:nvSpPr>
            <p:cNvPr id="40" name="楕円 39"/>
            <p:cNvSpPr/>
            <p:nvPr/>
          </p:nvSpPr>
          <p:spPr>
            <a:xfrm>
              <a:off x="5674397" y="3528482"/>
              <a:ext cx="2700000" cy="1080000"/>
            </a:xfrm>
            <a:prstGeom prst="ellipse">
              <a:avLst/>
            </a:prstGeom>
            <a:solidFill>
              <a:srgbClr val="0070C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45" name="角丸四角形 44"/>
            <p:cNvSpPr/>
            <p:nvPr/>
          </p:nvSpPr>
          <p:spPr>
            <a:xfrm>
              <a:off x="5513368" y="3664636"/>
              <a:ext cx="3005754" cy="873976"/>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nchorCtr="0"/>
            <a:lstStyle/>
            <a:p>
              <a:pPr algn="ctr"/>
              <a:r>
                <a:rPr lang="ja-JP" altLang="en-US" b="1" dirty="0">
                  <a:solidFill>
                    <a:schemeClr val="bg1"/>
                  </a:solidFill>
                  <a:latin typeface="Meiryo UI" panose="020B0604030504040204" pitchFamily="50" charset="-128"/>
                  <a:ea typeface="Meiryo UI" panose="020B0604030504040204" pitchFamily="50" charset="-128"/>
                </a:rPr>
                <a:t>夢</a:t>
              </a:r>
              <a:r>
                <a:rPr lang="ja-JP" altLang="en-US" b="1" dirty="0" smtClean="0">
                  <a:solidFill>
                    <a:schemeClr val="bg1"/>
                  </a:solidFill>
                  <a:latin typeface="Meiryo UI" panose="020B0604030504040204" pitchFamily="50" charset="-128"/>
                  <a:ea typeface="Meiryo UI" panose="020B0604030504040204" pitchFamily="50" charset="-128"/>
                </a:rPr>
                <a:t>洲まちづくり構想</a:t>
              </a:r>
              <a:endParaRPr lang="en-US" altLang="ja-JP" b="1" dirty="0" smtClean="0">
                <a:solidFill>
                  <a:schemeClr val="bg1"/>
                </a:solidFill>
                <a:latin typeface="Meiryo UI" panose="020B0604030504040204" pitchFamily="50" charset="-128"/>
                <a:ea typeface="Meiryo UI" panose="020B0604030504040204" pitchFamily="50" charset="-128"/>
              </a:endParaRPr>
            </a:p>
            <a:p>
              <a:pPr algn="ctr">
                <a:lnSpc>
                  <a:spcPts val="1000"/>
                </a:lnSpc>
              </a:pPr>
              <a:endParaRPr lang="en-US" altLang="ja-JP" b="1" dirty="0" smtClean="0">
                <a:solidFill>
                  <a:schemeClr val="bg1"/>
                </a:solidFill>
                <a:latin typeface="Meiryo UI" panose="020B0604030504040204" pitchFamily="50" charset="-128"/>
                <a:ea typeface="Meiryo UI" panose="020B0604030504040204" pitchFamily="50" charset="-128"/>
              </a:endParaRPr>
            </a:p>
            <a:p>
              <a:pPr algn="ctr"/>
              <a:r>
                <a:rPr lang="en-US" altLang="ja-JP" sz="1200" dirty="0">
                  <a:solidFill>
                    <a:schemeClr val="bg1"/>
                  </a:solidFill>
                  <a:latin typeface="Meiryo UI" panose="020B0604030504040204" pitchFamily="50" charset="-128"/>
                  <a:ea typeface="Meiryo UI" panose="020B0604030504040204" pitchFamily="50" charset="-128"/>
                </a:rPr>
                <a:t>【</a:t>
              </a:r>
              <a:r>
                <a:rPr lang="en-US" altLang="ja-JP" sz="1200" dirty="0" smtClean="0">
                  <a:solidFill>
                    <a:schemeClr val="bg1"/>
                  </a:solidFill>
                  <a:latin typeface="Meiryo UI" panose="020B0604030504040204" pitchFamily="50" charset="-128"/>
                  <a:ea typeface="Meiryo UI" panose="020B0604030504040204" pitchFamily="50" charset="-128"/>
                </a:rPr>
                <a:t>2017</a:t>
              </a:r>
              <a:r>
                <a:rPr lang="ja-JP" altLang="en-US" sz="1200" dirty="0" smtClean="0">
                  <a:solidFill>
                    <a:schemeClr val="bg1"/>
                  </a:solidFill>
                  <a:latin typeface="Meiryo UI" panose="020B0604030504040204" pitchFamily="50" charset="-128"/>
                  <a:ea typeface="Meiryo UI" panose="020B0604030504040204" pitchFamily="50" charset="-128"/>
                </a:rPr>
                <a:t>年とりまとめ</a:t>
              </a:r>
              <a:r>
                <a:rPr lang="en-US" altLang="ja-JP" sz="1200" dirty="0" smtClean="0">
                  <a:solidFill>
                    <a:schemeClr val="bg1"/>
                  </a:solidFill>
                  <a:latin typeface="Meiryo UI" panose="020B0604030504040204" pitchFamily="50" charset="-128"/>
                  <a:ea typeface="Meiryo UI" panose="020B0604030504040204" pitchFamily="50" charset="-128"/>
                </a:rPr>
                <a:t>】</a:t>
              </a:r>
              <a:endParaRPr lang="ja-JP" altLang="en-US" sz="1200" dirty="0">
                <a:solidFill>
                  <a:schemeClr val="bg1"/>
                </a:solidFill>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2510450" y="3341964"/>
            <a:ext cx="2765008" cy="1080000"/>
            <a:chOff x="2648351" y="4872090"/>
            <a:chExt cx="2765008" cy="1080000"/>
          </a:xfrm>
        </p:grpSpPr>
        <p:sp>
          <p:nvSpPr>
            <p:cNvPr id="41" name="楕円 40"/>
            <p:cNvSpPr/>
            <p:nvPr/>
          </p:nvSpPr>
          <p:spPr>
            <a:xfrm>
              <a:off x="2713359" y="4872090"/>
              <a:ext cx="2700000" cy="1080000"/>
            </a:xfrm>
            <a:prstGeom prst="ellipse">
              <a:avLst/>
            </a:prstGeom>
            <a:solidFill>
              <a:srgbClr val="0070C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31" name="角丸四角形 30"/>
            <p:cNvSpPr/>
            <p:nvPr/>
          </p:nvSpPr>
          <p:spPr>
            <a:xfrm>
              <a:off x="2648351" y="5072083"/>
              <a:ext cx="2695408" cy="785287"/>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108000" rIns="36000" rtlCol="0" anchor="ctr" anchorCtr="0"/>
            <a:lstStyle/>
            <a:p>
              <a:pPr algn="ctr"/>
              <a:r>
                <a:rPr lang="ja-JP" altLang="en-US" b="1" dirty="0" smtClean="0">
                  <a:solidFill>
                    <a:schemeClr val="bg1"/>
                  </a:solidFill>
                  <a:latin typeface="Meiryo UI" panose="020B0604030504040204" pitchFamily="50" charset="-128"/>
                  <a:ea typeface="Meiryo UI" panose="020B0604030504040204" pitchFamily="50" charset="-128"/>
                </a:rPr>
                <a:t>新大阪駅周辺地域</a:t>
              </a:r>
              <a:endParaRPr lang="en-US" altLang="ja-JP" b="1" dirty="0" smtClean="0">
                <a:solidFill>
                  <a:schemeClr val="bg1"/>
                </a:solidFill>
                <a:latin typeface="Meiryo UI" panose="020B0604030504040204" pitchFamily="50" charset="-128"/>
                <a:ea typeface="Meiryo UI" panose="020B0604030504040204" pitchFamily="50" charset="-128"/>
              </a:endParaRPr>
            </a:p>
            <a:p>
              <a:pPr algn="ctr">
                <a:lnSpc>
                  <a:spcPts val="1000"/>
                </a:lnSpc>
              </a:pPr>
              <a:endParaRPr lang="en-US" altLang="ja-JP" sz="1400" b="1" dirty="0" smtClean="0">
                <a:solidFill>
                  <a:schemeClr val="bg1"/>
                </a:solidFill>
                <a:latin typeface="Meiryo UI" panose="020B0604030504040204" pitchFamily="50" charset="-128"/>
                <a:ea typeface="Meiryo UI" panose="020B0604030504040204" pitchFamily="50" charset="-128"/>
              </a:endParaRPr>
            </a:p>
            <a:p>
              <a:pPr algn="ctr">
                <a:lnSpc>
                  <a:spcPts val="1500"/>
                </a:lnSpc>
              </a:pPr>
              <a:r>
                <a:rPr lang="ja-JP" altLang="en-US" sz="1200" b="1" dirty="0">
                  <a:solidFill>
                    <a:schemeClr val="bg1"/>
                  </a:solidFill>
                  <a:latin typeface="Meiryo UI" panose="020B0604030504040204" pitchFamily="50" charset="-128"/>
                  <a:ea typeface="Meiryo UI" panose="020B0604030504040204" pitchFamily="50" charset="-128"/>
                </a:rPr>
                <a:t>　</a:t>
              </a:r>
              <a:r>
                <a:rPr kumimoji="1" lang="en-US" altLang="ja-JP" sz="1200" dirty="0" smtClean="0">
                  <a:solidFill>
                    <a:schemeClr val="bg1"/>
                  </a:solidFill>
                  <a:latin typeface="Meiryo UI" panose="020B0604030504040204" pitchFamily="50" charset="-128"/>
                  <a:ea typeface="Meiryo UI" panose="020B0604030504040204" pitchFamily="50" charset="-128"/>
                </a:rPr>
                <a:t>【2020</a:t>
              </a:r>
              <a:r>
                <a:rPr kumimoji="1" lang="ja-JP" altLang="en-US" sz="1200" dirty="0" smtClean="0">
                  <a:solidFill>
                    <a:schemeClr val="bg1"/>
                  </a:solidFill>
                  <a:latin typeface="Meiryo UI" panose="020B0604030504040204" pitchFamily="50" charset="-128"/>
                  <a:ea typeface="Meiryo UI" panose="020B0604030504040204" pitchFamily="50" charset="-128"/>
                </a:rPr>
                <a:t>年</a:t>
              </a:r>
              <a:r>
                <a:rPr kumimoji="1" lang="en-US" altLang="ja-JP" sz="1200" dirty="0" smtClean="0">
                  <a:solidFill>
                    <a:schemeClr val="bg1"/>
                  </a:solidFill>
                  <a:latin typeface="Meiryo UI" panose="020B0604030504040204" pitchFamily="50" charset="-128"/>
                  <a:ea typeface="Meiryo UI" panose="020B0604030504040204" pitchFamily="50" charset="-128"/>
                </a:rPr>
                <a:t>3</a:t>
              </a:r>
              <a:r>
                <a:rPr kumimoji="1" lang="ja-JP" altLang="en-US" sz="1200" dirty="0" smtClean="0">
                  <a:solidFill>
                    <a:schemeClr val="bg1"/>
                  </a:solidFill>
                  <a:latin typeface="Meiryo UI" panose="020B0604030504040204" pitchFamily="50" charset="-128"/>
                  <a:ea typeface="Meiryo UI" panose="020B0604030504040204" pitchFamily="50" charset="-128"/>
                </a:rPr>
                <a:t>月</a:t>
              </a:r>
              <a:r>
                <a:rPr lang="ja-JP" altLang="en-US" sz="1200" dirty="0" smtClean="0">
                  <a:solidFill>
                    <a:schemeClr val="bg1"/>
                  </a:solidFill>
                  <a:latin typeface="Meiryo UI" panose="020B0604030504040204" pitchFamily="50" charset="-128"/>
                  <a:ea typeface="Meiryo UI" panose="020B0604030504040204" pitchFamily="50" charset="-128"/>
                </a:rPr>
                <a:t>「まちづくり方針の</a:t>
              </a:r>
              <a:endParaRPr lang="en-US" altLang="ja-JP" sz="1200" dirty="0" smtClean="0">
                <a:solidFill>
                  <a:schemeClr val="bg1"/>
                </a:solidFill>
                <a:latin typeface="Meiryo UI" panose="020B0604030504040204" pitchFamily="50" charset="-128"/>
                <a:ea typeface="Meiryo UI" panose="020B0604030504040204" pitchFamily="50" charset="-128"/>
              </a:endParaRPr>
            </a:p>
            <a:p>
              <a:pPr algn="ctr">
                <a:lnSpc>
                  <a:spcPts val="1500"/>
                </a:lnSpc>
              </a:pPr>
              <a:r>
                <a:rPr lang="ja-JP" altLang="en-US" sz="1200" dirty="0" smtClean="0">
                  <a:solidFill>
                    <a:schemeClr val="bg1"/>
                  </a:solidFill>
                  <a:latin typeface="Meiryo UI" panose="020B0604030504040204" pitchFamily="50" charset="-128"/>
                  <a:ea typeface="Meiryo UI" panose="020B0604030504040204" pitchFamily="50" charset="-128"/>
                </a:rPr>
                <a:t>骨格」をとりまとめ</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grpSp>
      <p:grpSp>
        <p:nvGrpSpPr>
          <p:cNvPr id="2" name="グループ化 1"/>
          <p:cNvGrpSpPr/>
          <p:nvPr/>
        </p:nvGrpSpPr>
        <p:grpSpPr>
          <a:xfrm>
            <a:off x="5461212" y="3305694"/>
            <a:ext cx="2975890" cy="1080000"/>
            <a:chOff x="5521520" y="4861942"/>
            <a:chExt cx="2975890" cy="1080000"/>
          </a:xfrm>
        </p:grpSpPr>
        <p:sp>
          <p:nvSpPr>
            <p:cNvPr id="42" name="楕円 41"/>
            <p:cNvSpPr/>
            <p:nvPr/>
          </p:nvSpPr>
          <p:spPr>
            <a:xfrm>
              <a:off x="5674397" y="4861942"/>
              <a:ext cx="2700000" cy="1080000"/>
            </a:xfrm>
            <a:prstGeom prst="ellipse">
              <a:avLst/>
            </a:prstGeom>
            <a:solidFill>
              <a:srgbClr val="0070C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30" name="角丸四角形 29"/>
            <p:cNvSpPr/>
            <p:nvPr/>
          </p:nvSpPr>
          <p:spPr>
            <a:xfrm>
              <a:off x="5521520" y="4902673"/>
              <a:ext cx="2975890" cy="99473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lIns="108000" rIns="36000" rtlCol="0" anchor="ctr" anchorCtr="0"/>
            <a:lstStyle/>
            <a:p>
              <a:pPr algn="ctr"/>
              <a:r>
                <a:rPr kumimoji="1" lang="ja-JP" altLang="en-US" b="1" dirty="0" smtClean="0">
                  <a:solidFill>
                    <a:schemeClr val="bg1"/>
                  </a:solidFill>
                  <a:latin typeface="Meiryo UI" panose="020B0604030504040204" pitchFamily="50" charset="-128"/>
                  <a:ea typeface="Meiryo UI" panose="020B0604030504040204" pitchFamily="50" charset="-128"/>
                </a:rPr>
                <a:t>大阪城東部地区</a:t>
              </a:r>
              <a:endParaRPr kumimoji="1" lang="en-US" altLang="ja-JP" b="1" dirty="0" smtClean="0">
                <a:solidFill>
                  <a:schemeClr val="bg1"/>
                </a:solidFill>
                <a:latin typeface="Meiryo UI" panose="020B0604030504040204" pitchFamily="50" charset="-128"/>
                <a:ea typeface="Meiryo UI" panose="020B0604030504040204" pitchFamily="50" charset="-128"/>
              </a:endParaRPr>
            </a:p>
            <a:p>
              <a:pPr algn="ctr">
                <a:lnSpc>
                  <a:spcPts val="1000"/>
                </a:lnSpc>
              </a:pPr>
              <a:r>
                <a:rPr lang="ja-JP" altLang="en-US" sz="1000" b="1" dirty="0">
                  <a:solidFill>
                    <a:schemeClr val="bg1"/>
                  </a:solidFill>
                  <a:latin typeface="Meiryo UI" panose="020B0604030504040204" pitchFamily="50" charset="-128"/>
                  <a:ea typeface="Meiryo UI" panose="020B0604030504040204" pitchFamily="50" charset="-128"/>
                </a:rPr>
                <a:t>　</a:t>
              </a:r>
              <a:endParaRPr lang="en-US" altLang="ja-JP" sz="1000" b="1" dirty="0" smtClean="0">
                <a:solidFill>
                  <a:schemeClr val="bg1"/>
                </a:solidFill>
                <a:latin typeface="Meiryo UI" panose="020B0604030504040204" pitchFamily="50" charset="-128"/>
                <a:ea typeface="Meiryo UI" panose="020B0604030504040204" pitchFamily="50" charset="-128"/>
              </a:endParaRPr>
            </a:p>
            <a:p>
              <a:pPr algn="ctr"/>
              <a:r>
                <a:rPr kumimoji="1" lang="en-US" altLang="ja-JP" sz="1200" dirty="0" smtClean="0">
                  <a:solidFill>
                    <a:schemeClr val="bg1"/>
                  </a:solidFill>
                  <a:latin typeface="Meiryo UI" panose="020B0604030504040204" pitchFamily="50" charset="-128"/>
                  <a:ea typeface="Meiryo UI" panose="020B0604030504040204" pitchFamily="50" charset="-128"/>
                </a:rPr>
                <a:t>【2020</a:t>
              </a:r>
              <a:r>
                <a:rPr kumimoji="1" lang="ja-JP" altLang="en-US" sz="1200" dirty="0" smtClean="0">
                  <a:solidFill>
                    <a:schemeClr val="bg1"/>
                  </a:solidFill>
                  <a:latin typeface="Meiryo UI" panose="020B0604030504040204" pitchFamily="50" charset="-128"/>
                  <a:ea typeface="Meiryo UI" panose="020B0604030504040204" pitchFamily="50" charset="-128"/>
                </a:rPr>
                <a:t>年</a:t>
              </a:r>
              <a:r>
                <a:rPr kumimoji="1" lang="en-US" altLang="ja-JP" sz="1200" dirty="0" smtClean="0">
                  <a:solidFill>
                    <a:schemeClr val="bg1"/>
                  </a:solidFill>
                  <a:latin typeface="Meiryo UI" panose="020B0604030504040204" pitchFamily="50" charset="-128"/>
                  <a:ea typeface="Meiryo UI" panose="020B0604030504040204" pitchFamily="50" charset="-128"/>
                </a:rPr>
                <a:t>9</a:t>
              </a:r>
              <a:r>
                <a:rPr kumimoji="1" lang="ja-JP" altLang="en-US" sz="1200" dirty="0" smtClean="0">
                  <a:solidFill>
                    <a:schemeClr val="bg1"/>
                  </a:solidFill>
                  <a:latin typeface="Meiryo UI" panose="020B0604030504040204" pitchFamily="50" charset="-128"/>
                  <a:ea typeface="Meiryo UI" panose="020B0604030504040204" pitchFamily="50" charset="-128"/>
                </a:rPr>
                <a:t>月「まちづくりの</a:t>
              </a:r>
              <a:endParaRPr kumimoji="1" lang="en-US" altLang="ja-JP" sz="120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200" dirty="0" smtClean="0">
                  <a:solidFill>
                    <a:schemeClr val="bg1"/>
                  </a:solidFill>
                  <a:latin typeface="Meiryo UI" panose="020B0604030504040204" pitchFamily="50" charset="-128"/>
                  <a:ea typeface="Meiryo UI" panose="020B0604030504040204" pitchFamily="50" charset="-128"/>
                </a:rPr>
                <a:t>方向性」のとりまとめ</a:t>
              </a:r>
              <a:r>
                <a:rPr kumimoji="1" lang="en-US" altLang="ja-JP" sz="1200" dirty="0" smtClean="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grpSp>
      <p:sp>
        <p:nvSpPr>
          <p:cNvPr id="33" name="角丸四角形 32"/>
          <p:cNvSpPr/>
          <p:nvPr/>
        </p:nvSpPr>
        <p:spPr>
          <a:xfrm>
            <a:off x="846637" y="6041136"/>
            <a:ext cx="7806197" cy="7634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35" name="正方形/長方形 34"/>
          <p:cNvSpPr/>
          <p:nvPr/>
        </p:nvSpPr>
        <p:spPr>
          <a:xfrm>
            <a:off x="1015191" y="6084863"/>
            <a:ext cx="7682012" cy="716986"/>
          </a:xfrm>
          <a:prstGeom prst="rect">
            <a:avLst/>
          </a:prstGeom>
          <a:noFill/>
          <a:ln w="19050" cap="flat" cmpd="sng" algn="ctr">
            <a:noFill/>
            <a:prstDash val="sysDot"/>
          </a:ln>
          <a:effectLst/>
        </p:spPr>
        <p:txBody>
          <a:bodyPr rtlCol="0" anchor="ctr"/>
          <a:lstStyle/>
          <a:p>
            <a:pPr defTabSz="844083">
              <a:lnSpc>
                <a:spcPts val="2500"/>
              </a:lnSpc>
              <a:defRPr/>
            </a:pPr>
            <a:r>
              <a:rPr kumimoji="0" lang="ja-JP" altLang="en-US" b="1" kern="0" dirty="0">
                <a:solidFill>
                  <a:srgbClr val="002060"/>
                </a:solidFill>
                <a:latin typeface="Meiryo UI" panose="020B0604030504040204" pitchFamily="50" charset="-128"/>
                <a:ea typeface="Meiryo UI" panose="020B0604030504040204" pitchFamily="50" charset="-128"/>
              </a:rPr>
              <a:t>○  </a:t>
            </a:r>
            <a:r>
              <a:rPr kumimoji="0" lang="ja-JP" altLang="en-US" b="1" u="sng" kern="0" dirty="0" smtClean="0">
                <a:solidFill>
                  <a:srgbClr val="002060"/>
                </a:solidFill>
                <a:latin typeface="Meiryo UI" panose="020B0604030504040204" pitchFamily="50" charset="-128"/>
                <a:ea typeface="Meiryo UI" panose="020B0604030504040204" pitchFamily="50" charset="-128"/>
              </a:rPr>
              <a:t>今後も、大阪では、うめきた</a:t>
            </a:r>
            <a:r>
              <a:rPr kumimoji="0" lang="en-US" altLang="ja-JP" b="1" u="sng" kern="0" dirty="0" smtClean="0">
                <a:solidFill>
                  <a:srgbClr val="002060"/>
                </a:solidFill>
                <a:latin typeface="Meiryo UI" panose="020B0604030504040204" pitchFamily="50" charset="-128"/>
                <a:ea typeface="Meiryo UI" panose="020B0604030504040204" pitchFamily="50" charset="-128"/>
              </a:rPr>
              <a:t>2</a:t>
            </a:r>
            <a:r>
              <a:rPr kumimoji="0" lang="ja-JP" altLang="en-US" b="1" u="sng" kern="0" dirty="0" smtClean="0">
                <a:solidFill>
                  <a:srgbClr val="002060"/>
                </a:solidFill>
                <a:latin typeface="Meiryo UI" panose="020B0604030504040204" pitchFamily="50" charset="-128"/>
                <a:ea typeface="Meiryo UI" panose="020B0604030504040204" pitchFamily="50" charset="-128"/>
              </a:rPr>
              <a:t>期をはじめ、新たな「まちづくり」を具体化</a:t>
            </a:r>
            <a:endParaRPr kumimoji="0" lang="en-US" altLang="ja-JP" b="1" u="sng" kern="0" dirty="0" smtClean="0">
              <a:solidFill>
                <a:srgbClr val="002060"/>
              </a:solidFill>
              <a:latin typeface="Meiryo UI" panose="020B0604030504040204" pitchFamily="50" charset="-128"/>
              <a:ea typeface="Meiryo UI" panose="020B0604030504040204" pitchFamily="50" charset="-128"/>
            </a:endParaRPr>
          </a:p>
          <a:p>
            <a:pPr defTabSz="844083">
              <a:lnSpc>
                <a:spcPts val="2500"/>
              </a:lnSpc>
              <a:defRPr/>
            </a:pPr>
            <a:r>
              <a:rPr kumimoji="0" lang="ja-JP" altLang="en-US" b="1" kern="0" dirty="0" smtClean="0">
                <a:solidFill>
                  <a:srgbClr val="002060"/>
                </a:solidFill>
                <a:latin typeface="Meiryo UI" panose="020B0604030504040204" pitchFamily="50" charset="-128"/>
                <a:ea typeface="Meiryo UI" panose="020B0604030504040204" pitchFamily="50" charset="-128"/>
              </a:rPr>
              <a:t>　 　</a:t>
            </a:r>
            <a:r>
              <a:rPr kumimoji="0" lang="ja-JP" altLang="en-US" b="1" u="sng" kern="0" dirty="0" smtClean="0">
                <a:solidFill>
                  <a:srgbClr val="002060"/>
                </a:solidFill>
                <a:latin typeface="Meiryo UI" panose="020B0604030504040204" pitchFamily="50" charset="-128"/>
                <a:ea typeface="Meiryo UI" panose="020B0604030504040204" pitchFamily="50" charset="-128"/>
              </a:rPr>
              <a:t>ますます府市一体で迅速・強力に拠点開発、インフラ整備を推進する必要</a:t>
            </a:r>
            <a:endParaRPr kumimoji="0" lang="ja-JP" altLang="en-US" b="1" u="sng" kern="0" dirty="0">
              <a:solidFill>
                <a:srgbClr val="002060"/>
              </a:solidFill>
              <a:latin typeface="Meiryo UI" panose="020B0604030504040204" pitchFamily="50" charset="-128"/>
              <a:ea typeface="Meiryo UI" panose="020B0604030504040204" pitchFamily="50" charset="-128"/>
            </a:endParaRPr>
          </a:p>
        </p:txBody>
      </p:sp>
      <p:grpSp>
        <p:nvGrpSpPr>
          <p:cNvPr id="43" name="グループ化 42"/>
          <p:cNvGrpSpPr/>
          <p:nvPr/>
        </p:nvGrpSpPr>
        <p:grpSpPr>
          <a:xfrm>
            <a:off x="35496" y="6093296"/>
            <a:ext cx="766772" cy="664129"/>
            <a:chOff x="575556" y="1088740"/>
            <a:chExt cx="503212" cy="362157"/>
          </a:xfrm>
        </p:grpSpPr>
        <p:sp>
          <p:nvSpPr>
            <p:cNvPr id="44" name="二等辺三角形 43"/>
            <p:cNvSpPr/>
            <p:nvPr/>
          </p:nvSpPr>
          <p:spPr>
            <a:xfrm rot="5400000">
              <a:off x="539552" y="1124744"/>
              <a:ext cx="360040" cy="288032"/>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5400000">
              <a:off x="653004" y="1126861"/>
              <a:ext cx="360040" cy="28803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754732" y="1124744"/>
              <a:ext cx="360040" cy="288032"/>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21715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kumimoji="1" dirty="0">
            <a:solidFill>
              <a:srgbClr val="00206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DF86EC-0CBD-4103-891C-B753F36B5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5A2863-7785-469C-B3B1-F2A678251D7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be2acaf-88a6-4029-b366-c28176c79890"/>
    <ds:schemaRef ds:uri="http://www.w3.org/XML/1998/namespace"/>
  </ds:schemaRefs>
</ds:datastoreItem>
</file>

<file path=customXml/itemProps3.xml><?xml version="1.0" encoding="utf-8"?>
<ds:datastoreItem xmlns:ds="http://schemas.openxmlformats.org/officeDocument/2006/customXml" ds:itemID="{A30C22DA-4779-43C0-9BAC-08E3D8A497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4483</Words>
  <Application>Microsoft Office PowerPoint</Application>
  <PresentationFormat>画面に合わせる (4:3)</PresentationFormat>
  <Paragraphs>518</Paragraphs>
  <Slides>15</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ArialMT</vt:lpstr>
      <vt:lpstr>HGPｺﾞｼｯｸM</vt:lpstr>
      <vt:lpstr>HGｺﾞｼｯｸE</vt:lpstr>
      <vt:lpstr>Meiryo UI</vt:lpstr>
      <vt:lpstr>ＭＳ Ｐゴシック</vt:lpstr>
      <vt:lpstr>游ゴシック</vt:lpstr>
      <vt:lpstr>Arial</vt:lpstr>
      <vt:lpstr>Calibri</vt:lpstr>
      <vt:lpstr>Wingdings</vt:lpstr>
      <vt:lpstr>Office テーマ</vt:lpstr>
      <vt:lpstr>さらなる府市一体化・広域一元化に向けて （これまでの府市の取組み）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さらなる府市一体化・広域一元化に向けて （これまでの府市の取組み）</dc:title>
  <cp:revision>1</cp:revision>
  <cp:lastPrinted>2020-12-28T00:25:41Z</cp:lastPrinted>
  <dcterms:modified xsi:type="dcterms:W3CDTF">2020-12-28T00:25:46Z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