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sldIdLst>
    <p:sldId id="499" r:id="rId5"/>
    <p:sldId id="725" r:id="rId6"/>
    <p:sldId id="663" r:id="rId7"/>
    <p:sldId id="718" r:id="rId8"/>
    <p:sldId id="713" r:id="rId9"/>
    <p:sldId id="726" r:id="rId10"/>
    <p:sldId id="727" r:id="rId11"/>
    <p:sldId id="734" r:id="rId12"/>
    <p:sldId id="735" r:id="rId13"/>
    <p:sldId id="736" r:id="rId14"/>
    <p:sldId id="737" r:id="rId15"/>
    <p:sldId id="723" r:id="rId16"/>
    <p:sldId id="724" r:id="rId17"/>
    <p:sldId id="733" r:id="rId18"/>
    <p:sldId id="738" r:id="rId19"/>
    <p:sldId id="739" r:id="rId20"/>
    <p:sldId id="732" r:id="rId2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南　威史" initials="南　威史" lastIdx="0" clrIdx="0">
    <p:extLst/>
  </p:cmAuthor>
  <p:cmAuthor id="2" name="岩間　真樹" initials="岩間　真樹" lastIdx="1" clrIdx="1">
    <p:extLst>
      <p:ext uri="{19B8F6BF-5375-455C-9EA6-DF929625EA0E}">
        <p15:presenceInfo xmlns:p15="http://schemas.microsoft.com/office/powerpoint/2012/main" userId="岩間　真樹"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C090"/>
    <a:srgbClr val="604A7B"/>
    <a:srgbClr val="002060"/>
    <a:srgbClr val="C00000"/>
    <a:srgbClr val="0070C0"/>
    <a:srgbClr val="00B050"/>
    <a:srgbClr val="1F497D"/>
    <a:srgbClr val="DBEEF4"/>
    <a:srgbClr val="FCD5B5"/>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94" autoAdjust="0"/>
    <p:restoredTop sz="93357" autoAdjust="0"/>
  </p:normalViewPr>
  <p:slideViewPr>
    <p:cSldViewPr>
      <p:cViewPr>
        <p:scale>
          <a:sx n="90" d="100"/>
          <a:sy n="90" d="100"/>
        </p:scale>
        <p:origin x="100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slide" Target="slides/slide9.xml" />
  <Relationship Id="rId18" Type="http://schemas.openxmlformats.org/officeDocument/2006/relationships/slide" Target="slides/slide14.xml" />
  <Relationship Id="rId26" Type="http://schemas.openxmlformats.org/officeDocument/2006/relationships/theme" Target="theme/theme1.xml" />
  <Relationship Id="rId3" Type="http://schemas.openxmlformats.org/officeDocument/2006/relationships/customXml" Target="../customXml/item3.xml" />
  <Relationship Id="rId21" Type="http://schemas.openxmlformats.org/officeDocument/2006/relationships/slide" Target="slides/slide17.xml" />
  <Relationship Id="rId7" Type="http://schemas.openxmlformats.org/officeDocument/2006/relationships/slide" Target="slides/slide3.xml" />
  <Relationship Id="rId12" Type="http://schemas.openxmlformats.org/officeDocument/2006/relationships/slide" Target="slides/slide8.xml" />
  <Relationship Id="rId17" Type="http://schemas.openxmlformats.org/officeDocument/2006/relationships/slide" Target="slides/slide13.xml" />
  <Relationship Id="rId25" Type="http://schemas.openxmlformats.org/officeDocument/2006/relationships/viewProps" Target="viewProps.xml" />
  <Relationship Id="rId2" Type="http://schemas.openxmlformats.org/officeDocument/2006/relationships/customXml" Target="../customXml/item2.xml" />
  <Relationship Id="rId16" Type="http://schemas.openxmlformats.org/officeDocument/2006/relationships/slide" Target="slides/slide12.xml" />
  <Relationship Id="rId20" Type="http://schemas.openxmlformats.org/officeDocument/2006/relationships/slide" Target="slides/slide16.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slide" Target="slides/slide7.xml" />
  <Relationship Id="rId24" Type="http://schemas.openxmlformats.org/officeDocument/2006/relationships/presProps" Target="presProps.xml" />
  <Relationship Id="rId5" Type="http://schemas.openxmlformats.org/officeDocument/2006/relationships/slide" Target="slides/slide1.xml" />
  <Relationship Id="rId15" Type="http://schemas.openxmlformats.org/officeDocument/2006/relationships/slide" Target="slides/slide11.xml" />
  <Relationship Id="rId23" Type="http://schemas.openxmlformats.org/officeDocument/2006/relationships/commentAuthors" Target="commentAuthors.xml" />
  <Relationship Id="rId10" Type="http://schemas.openxmlformats.org/officeDocument/2006/relationships/slide" Target="slides/slide6.xml" />
  <Relationship Id="rId19" Type="http://schemas.openxmlformats.org/officeDocument/2006/relationships/slide" Target="slides/slide15.xml" />
  <Relationship Id="rId4" Type="http://schemas.openxmlformats.org/officeDocument/2006/relationships/slideMaster" Target="slideMasters/slideMaster1.xml" />
  <Relationship Id="rId9" Type="http://schemas.openxmlformats.org/officeDocument/2006/relationships/slide" Target="slides/slide5.xml" />
  <Relationship Id="rId14" Type="http://schemas.openxmlformats.org/officeDocument/2006/relationships/slide" Target="slides/slide10.xml" />
  <Relationship Id="rId22" Type="http://schemas.openxmlformats.org/officeDocument/2006/relationships/notesMaster" Target="notesMasters/notesMaster1.xml" />
  <Relationship Id="rId27" Type="http://schemas.openxmlformats.org/officeDocument/2006/relationships/tableStyles" Target="tableStyle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3"/>
            <a:ext cx="2918831" cy="493316"/>
          </a:xfrm>
          <a:prstGeom prst="rect">
            <a:avLst/>
          </a:prstGeom>
        </p:spPr>
        <p:txBody>
          <a:bodyPr vert="horz" lIns="90586" tIns="45290" rIns="90586" bIns="4529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81" y="3"/>
            <a:ext cx="2918831" cy="493316"/>
          </a:xfrm>
          <a:prstGeom prst="rect">
            <a:avLst/>
          </a:prstGeom>
        </p:spPr>
        <p:txBody>
          <a:bodyPr vert="horz" lIns="90586" tIns="45290" rIns="90586" bIns="45290" rtlCol="0"/>
          <a:lstStyle>
            <a:lvl1pPr algn="r">
              <a:defRPr sz="1200"/>
            </a:lvl1pPr>
          </a:lstStyle>
          <a:p>
            <a:fld id="{3D16FDEC-560D-45FF-95E3-45F1DE396D79}" type="datetimeFigureOut">
              <a:rPr kumimoji="1" lang="ja-JP" altLang="en-US" smtClean="0"/>
              <a:t>2021/1/22</a:t>
            </a:fld>
            <a:endParaRPr kumimoji="1" lang="ja-JP" altLang="en-US" dirty="0"/>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586" tIns="45290" rIns="90586" bIns="45290" rtlCol="0" anchor="ctr"/>
          <a:lstStyle/>
          <a:p>
            <a:endParaRPr lang="ja-JP" altLang="en-US" dirty="0"/>
          </a:p>
        </p:txBody>
      </p:sp>
      <p:sp>
        <p:nvSpPr>
          <p:cNvPr id="5" name="ノート プレースホルダー 4"/>
          <p:cNvSpPr>
            <a:spLocks noGrp="1"/>
          </p:cNvSpPr>
          <p:nvPr>
            <p:ph type="body" sz="quarter" idx="3"/>
          </p:nvPr>
        </p:nvSpPr>
        <p:spPr>
          <a:xfrm>
            <a:off x="673577" y="4686505"/>
            <a:ext cx="5388610" cy="4439841"/>
          </a:xfrm>
          <a:prstGeom prst="rect">
            <a:avLst/>
          </a:prstGeom>
        </p:spPr>
        <p:txBody>
          <a:bodyPr vert="horz" lIns="90586" tIns="45290" rIns="90586" bIns="4529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9371287"/>
            <a:ext cx="2918831" cy="493316"/>
          </a:xfrm>
          <a:prstGeom prst="rect">
            <a:avLst/>
          </a:prstGeom>
        </p:spPr>
        <p:txBody>
          <a:bodyPr vert="horz" lIns="90586" tIns="45290" rIns="90586" bIns="4529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81" y="9371287"/>
            <a:ext cx="2918831" cy="493316"/>
          </a:xfrm>
          <a:prstGeom prst="rect">
            <a:avLst/>
          </a:prstGeom>
        </p:spPr>
        <p:txBody>
          <a:bodyPr vert="horz" lIns="90586" tIns="45290" rIns="90586" bIns="45290"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3</a:t>
            </a:fld>
            <a:endParaRPr kumimoji="1" lang="ja-JP" altLang="en-US" dirty="0"/>
          </a:p>
        </p:txBody>
      </p:sp>
    </p:spTree>
    <p:extLst>
      <p:ext uri="{BB962C8B-B14F-4D97-AF65-F5344CB8AC3E}">
        <p14:creationId xmlns:p14="http://schemas.microsoft.com/office/powerpoint/2010/main" val="419727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13</a:t>
            </a:fld>
            <a:endParaRPr kumimoji="1" lang="ja-JP" altLang="en-US" dirty="0"/>
          </a:p>
        </p:txBody>
      </p:sp>
    </p:spTree>
    <p:extLst>
      <p:ext uri="{BB962C8B-B14F-4D97-AF65-F5344CB8AC3E}">
        <p14:creationId xmlns:p14="http://schemas.microsoft.com/office/powerpoint/2010/main" val="808152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4</a:t>
            </a:fld>
            <a:endParaRPr kumimoji="1" lang="ja-JP" altLang="en-US" dirty="0"/>
          </a:p>
        </p:txBody>
      </p:sp>
    </p:spTree>
    <p:extLst>
      <p:ext uri="{BB962C8B-B14F-4D97-AF65-F5344CB8AC3E}">
        <p14:creationId xmlns:p14="http://schemas.microsoft.com/office/powerpoint/2010/main" val="3893271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5</a:t>
            </a:fld>
            <a:endParaRPr kumimoji="1" lang="ja-JP" altLang="en-US" dirty="0"/>
          </a:p>
        </p:txBody>
      </p:sp>
    </p:spTree>
    <p:extLst>
      <p:ext uri="{BB962C8B-B14F-4D97-AF65-F5344CB8AC3E}">
        <p14:creationId xmlns:p14="http://schemas.microsoft.com/office/powerpoint/2010/main" val="552774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sz="1600" u="sng"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6</a:t>
            </a:fld>
            <a:endParaRPr kumimoji="1" lang="ja-JP" altLang="en-US"/>
          </a:p>
        </p:txBody>
      </p:sp>
    </p:spTree>
    <p:extLst>
      <p:ext uri="{BB962C8B-B14F-4D97-AF65-F5344CB8AC3E}">
        <p14:creationId xmlns:p14="http://schemas.microsoft.com/office/powerpoint/2010/main" val="190218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8</a:t>
            </a:fld>
            <a:endParaRPr kumimoji="1" lang="ja-JP" altLang="en-US" dirty="0"/>
          </a:p>
        </p:txBody>
      </p:sp>
    </p:spTree>
    <p:extLst>
      <p:ext uri="{BB962C8B-B14F-4D97-AF65-F5344CB8AC3E}">
        <p14:creationId xmlns:p14="http://schemas.microsoft.com/office/powerpoint/2010/main" val="433444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9</a:t>
            </a:fld>
            <a:endParaRPr kumimoji="1" lang="ja-JP" altLang="en-US" dirty="0"/>
          </a:p>
        </p:txBody>
      </p:sp>
    </p:spTree>
    <p:extLst>
      <p:ext uri="{BB962C8B-B14F-4D97-AF65-F5344CB8AC3E}">
        <p14:creationId xmlns:p14="http://schemas.microsoft.com/office/powerpoint/2010/main" val="3069235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10</a:t>
            </a:fld>
            <a:endParaRPr kumimoji="1" lang="ja-JP" altLang="en-US" dirty="0"/>
          </a:p>
        </p:txBody>
      </p:sp>
    </p:spTree>
    <p:extLst>
      <p:ext uri="{BB962C8B-B14F-4D97-AF65-F5344CB8AC3E}">
        <p14:creationId xmlns:p14="http://schemas.microsoft.com/office/powerpoint/2010/main" val="284158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11</a:t>
            </a:fld>
            <a:endParaRPr kumimoji="1" lang="ja-JP" altLang="en-US" dirty="0"/>
          </a:p>
        </p:txBody>
      </p:sp>
    </p:spTree>
    <p:extLst>
      <p:ext uri="{BB962C8B-B14F-4D97-AF65-F5344CB8AC3E}">
        <p14:creationId xmlns:p14="http://schemas.microsoft.com/office/powerpoint/2010/main" val="1431260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12</a:t>
            </a:fld>
            <a:endParaRPr kumimoji="1" lang="ja-JP" altLang="en-US" dirty="0"/>
          </a:p>
        </p:txBody>
      </p:sp>
    </p:spTree>
    <p:extLst>
      <p:ext uri="{BB962C8B-B14F-4D97-AF65-F5344CB8AC3E}">
        <p14:creationId xmlns:p14="http://schemas.microsoft.com/office/powerpoint/2010/main" val="2944774101"/>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A5CEB61-D550-49C6-B080-48169EB2B425}" type="datetime1">
              <a:rPr kumimoji="1" lang="ja-JP" altLang="en-US" smtClean="0"/>
              <a:t>2021/1/22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40C1E9-C3A9-49FF-89BE-D69ADEA35F5B}" type="datetime1">
              <a:rPr kumimoji="1" lang="ja-JP" altLang="en-US" smtClean="0"/>
              <a:t>2021/1/22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4FADCD-D22A-4C29-BE4D-8A6D79E6B0A0}" type="datetime1">
              <a:rPr kumimoji="1" lang="ja-JP" altLang="en-US" smtClean="0"/>
              <a:t>2021/1/22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DAAF27-DC6A-41D9-B75F-12D67A6EDC02}" type="datetime1">
              <a:rPr kumimoji="1" lang="ja-JP" altLang="en-US" smtClean="0"/>
              <a:t>2021/1/22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A11114B-564A-49C4-B6C3-E3643FDCAEA0}" type="datetime1">
              <a:rPr kumimoji="1" lang="ja-JP" altLang="en-US" smtClean="0"/>
              <a:t>2021/1/22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77898C5-5400-4D50-9E93-3E65605B6A2D}" type="datetime1">
              <a:rPr kumimoji="1" lang="ja-JP" altLang="en-US" smtClean="0"/>
              <a:t>2021/1/22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59A288A-4375-4E53-9EB4-F10B32466F00}" type="datetime1">
              <a:rPr kumimoji="1" lang="ja-JP" altLang="en-US" smtClean="0"/>
              <a:t>2021/1/22</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8DE6ED-CCC1-4377-BCFB-63FE6A18BC68}" type="datetime1">
              <a:rPr kumimoji="1" lang="ja-JP" altLang="en-US" smtClean="0"/>
              <a:t>2021/1/22</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7A1FE72-98B6-42D6-8BCD-D4F7C0308C0F}" type="datetime1">
              <a:rPr kumimoji="1" lang="ja-JP" altLang="en-US" smtClean="0"/>
              <a:t>2021/1/22</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31BA953-9211-4D14-9964-C9843E55E6E8}" type="datetime1">
              <a:rPr kumimoji="1" lang="ja-JP" altLang="en-US" smtClean="0"/>
              <a:t>2021/1/22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A0B567-58AB-4E59-813A-F1599F8C5AD7}" type="datetime1">
              <a:rPr kumimoji="1" lang="ja-JP" altLang="en-US" smtClean="0"/>
              <a:t>2021/1/22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26C0B-08FA-45FD-BCFA-B0A9D35959AD}" type="datetime1">
              <a:rPr kumimoji="1" lang="ja-JP" altLang="en-US" smtClean="0"/>
              <a:t>2021/1/22</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7.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7.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7.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7.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7.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07628" y="2492896"/>
            <a:ext cx="8216900" cy="1093912"/>
          </a:xfrm>
        </p:spPr>
        <p:txBody>
          <a:bodyPr>
            <a:normAutofit/>
          </a:bodyPr>
          <a:lstStyle/>
          <a:p>
            <a:pPr algn="l">
              <a:spcBef>
                <a:spcPts val="600"/>
              </a:spcBef>
            </a:pPr>
            <a:r>
              <a:rPr lang="ja-JP" altLang="en-US" sz="28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府市一体化・広域一元化に向けた</a:t>
            </a:r>
            <a:r>
              <a:rPr lang="ja-JP" altLang="en-US" sz="28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条例について</a:t>
            </a:r>
            <a:endParaRPr kumimoji="1" lang="ja-JP" altLang="en-US" sz="2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sz="2400" dirty="0">
              <a:solidFill>
                <a:srgbClr val="002060"/>
              </a:solidFill>
            </a:endParaRPr>
          </a:p>
          <a:p>
            <a:endParaRPr kumimoji="1" lang="en-US" altLang="ja-JP" sz="2400" dirty="0" smtClean="0">
              <a:solidFill>
                <a:srgbClr val="002060"/>
              </a:solidFill>
            </a:endParaRPr>
          </a:p>
          <a:p>
            <a:r>
              <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2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推進局</a:t>
            </a:r>
            <a:endPar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solidFill>
                <a:srgbClr val="002060"/>
              </a:solidFill>
            </a:endParaRPr>
          </a:p>
        </p:txBody>
      </p:sp>
      <p:sp>
        <p:nvSpPr>
          <p:cNvPr id="7" name="テキスト ボックス 6"/>
          <p:cNvSpPr txBox="1"/>
          <p:nvPr/>
        </p:nvSpPr>
        <p:spPr>
          <a:xfrm>
            <a:off x="6584775" y="404083"/>
            <a:ext cx="2383986" cy="523220"/>
          </a:xfrm>
          <a:prstGeom prst="rect">
            <a:avLst/>
          </a:prstGeom>
          <a:noFill/>
        </p:spPr>
        <p:txBody>
          <a:bodyPr wrap="none" rtlCol="0">
            <a:spAutoFit/>
          </a:bodyPr>
          <a:lstStyle/>
          <a:p>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2021</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01</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.22</a:t>
            </a:r>
            <a:endPar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資料２</a:t>
            </a:r>
            <a:endParaRPr kumimoji="1"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34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51520" y="360040"/>
            <a:ext cx="8803965" cy="6237312"/>
          </a:xfrm>
          <a:prstGeom prst="roundRect">
            <a:avLst>
              <a:gd name="adj" fmla="val 2199"/>
            </a:avLst>
          </a:prstGeom>
          <a:solidFill>
            <a:srgbClr val="F8F7BB"/>
          </a:solidFill>
          <a:ln>
            <a:noFill/>
          </a:ln>
        </p:spPr>
        <p:style>
          <a:lnRef idx="2">
            <a:schemeClr val="accent1">
              <a:shade val="50000"/>
            </a:schemeClr>
          </a:lnRef>
          <a:fillRef idx="1">
            <a:schemeClr val="accent1"/>
          </a:fillRef>
          <a:effectRef idx="0">
            <a:schemeClr val="accent1"/>
          </a:effectRef>
          <a:fontRef idx="minor">
            <a:schemeClr val="lt1"/>
          </a:fontRef>
        </p:style>
        <p:txBody>
          <a:bodyPr tIns="216000" rIns="0" rtlCol="0" anchor="t"/>
          <a:lstStyle/>
          <a:p>
            <a:endParaRPr lang="en-US" altLang="ja-JP" sz="1600" b="1" dirty="0">
              <a:solidFill>
                <a:srgbClr val="002060"/>
              </a:solidFill>
              <a:latin typeface="ＭＳ ゴシック" panose="020B0609070205080204" pitchFamily="49" charset="-128"/>
              <a:ea typeface="ＭＳ ゴシック" panose="020B0609070205080204" pitchFamily="49" charset="-128"/>
            </a:endParaRPr>
          </a:p>
          <a:p>
            <a:r>
              <a:rPr lang="ja-JP" altLang="en-US" b="1" dirty="0">
                <a:solidFill>
                  <a:srgbClr val="002060"/>
                </a:solidFill>
                <a:latin typeface="ＭＳ ゴシック" panose="020B0609070205080204" pitchFamily="49" charset="-128"/>
                <a:ea typeface="ＭＳ ゴシック" panose="020B0609070205080204" pitchFamily="49" charset="-128"/>
              </a:rPr>
              <a:t>１　</a:t>
            </a:r>
            <a:r>
              <a:rPr lang="ja-JP" altLang="en-US" b="1" dirty="0" smtClean="0">
                <a:solidFill>
                  <a:srgbClr val="002060"/>
                </a:solidFill>
                <a:latin typeface="ＭＳ ゴシック" panose="020B0609070205080204" pitchFamily="49" charset="-128"/>
                <a:ea typeface="ＭＳ ゴシック" panose="020B0609070205080204" pitchFamily="49" charset="-128"/>
              </a:rPr>
              <a:t>会議で協議すべき事項</a:t>
            </a:r>
            <a:r>
              <a:rPr lang="ja-JP" altLang="en-US" dirty="0" smtClean="0">
                <a:solidFill>
                  <a:srgbClr val="002060"/>
                </a:solidFill>
                <a:latin typeface="Meiryo UI" panose="020B0604030504040204" pitchFamily="50" charset="-128"/>
                <a:ea typeface="Meiryo UI" panose="020B0604030504040204" pitchFamily="50" charset="-128"/>
              </a:rPr>
              <a:t>  </a:t>
            </a:r>
            <a:endParaRPr lang="en-US" altLang="ja-JP" dirty="0" smtClean="0">
              <a:solidFill>
                <a:srgbClr val="002060"/>
              </a:solidFill>
              <a:latin typeface="Meiryo UI" panose="020B0604030504040204" pitchFamily="50" charset="-128"/>
              <a:ea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pPr>
              <a:lnSpc>
                <a:spcPts val="1800"/>
              </a:lnSpc>
            </a:pPr>
            <a:r>
              <a:rPr lang="ja-JP" altLang="en-US" dirty="0" smtClean="0">
                <a:solidFill>
                  <a:srgbClr val="002060"/>
                </a:solidFill>
                <a:latin typeface="Meiryo UI" panose="020B0604030504040204" pitchFamily="50" charset="-128"/>
                <a:ea typeface="Meiryo UI" panose="020B0604030504040204" pitchFamily="50" charset="-128"/>
              </a:rPr>
              <a:t> ①</a:t>
            </a:r>
            <a:r>
              <a:rPr lang="ja-JP" altLang="en-US" dirty="0">
                <a:solidFill>
                  <a:srgbClr val="002060"/>
                </a:solidFill>
                <a:latin typeface="Meiryo UI" panose="020B0604030504040204" pitchFamily="50" charset="-128"/>
                <a:ea typeface="Meiryo UI" panose="020B0604030504040204" pitchFamily="50" charset="-128"/>
              </a:rPr>
              <a:t>　大阪の成長及び発展に関する大阪府及び大阪市の</a:t>
            </a:r>
            <a:endParaRPr lang="en-US" altLang="ja-JP" dirty="0">
              <a:solidFill>
                <a:srgbClr val="002060"/>
              </a:solidFill>
              <a:latin typeface="Meiryo UI" panose="020B0604030504040204" pitchFamily="50" charset="-128"/>
              <a:ea typeface="Meiryo UI" panose="020B0604030504040204" pitchFamily="50" charset="-128"/>
            </a:endParaRPr>
          </a:p>
          <a:p>
            <a:pPr>
              <a:lnSpc>
                <a:spcPts val="1800"/>
              </a:lnSpc>
            </a:pPr>
            <a:r>
              <a:rPr lang="ja-JP" altLang="en-US" dirty="0">
                <a:solidFill>
                  <a:srgbClr val="002060"/>
                </a:solidFill>
                <a:latin typeface="Meiryo UI" panose="020B0604030504040204" pitchFamily="50" charset="-128"/>
                <a:ea typeface="Meiryo UI" panose="020B0604030504040204" pitchFamily="50" charset="-128"/>
              </a:rPr>
              <a:t>　</a:t>
            </a:r>
            <a:r>
              <a:rPr lang="ja-JP" altLang="en-US" dirty="0" smtClean="0">
                <a:solidFill>
                  <a:srgbClr val="002060"/>
                </a:solidFill>
                <a:latin typeface="Meiryo UI" panose="020B0604030504040204" pitchFamily="50" charset="-128"/>
                <a:ea typeface="Meiryo UI" panose="020B0604030504040204" pitchFamily="50" charset="-128"/>
              </a:rPr>
              <a:t> </a:t>
            </a:r>
            <a:r>
              <a:rPr lang="ja-JP" altLang="en-US" dirty="0">
                <a:solidFill>
                  <a:srgbClr val="002060"/>
                </a:solidFill>
                <a:latin typeface="Meiryo UI" panose="020B0604030504040204" pitchFamily="50" charset="-128"/>
                <a:ea typeface="Meiryo UI" panose="020B0604030504040204" pitchFamily="50" charset="-128"/>
              </a:rPr>
              <a:t>　 基本的な</a:t>
            </a:r>
            <a:r>
              <a:rPr lang="ja-JP" altLang="en-US" dirty="0" smtClean="0">
                <a:solidFill>
                  <a:srgbClr val="002060"/>
                </a:solidFill>
                <a:latin typeface="Meiryo UI" panose="020B0604030504040204" pitchFamily="50" charset="-128"/>
                <a:ea typeface="Meiryo UI" panose="020B0604030504040204" pitchFamily="50" charset="-128"/>
              </a:rPr>
              <a:t>方針</a:t>
            </a:r>
            <a:r>
              <a:rPr lang="ja-JP" altLang="en-US" b="1" dirty="0">
                <a:solidFill>
                  <a:srgbClr val="002060"/>
                </a:solidFill>
                <a:latin typeface="Meiryo UI" panose="020B0604030504040204" pitchFamily="50" charset="-128"/>
                <a:ea typeface="Meiryo UI" panose="020B0604030504040204" pitchFamily="50" charset="-128"/>
              </a:rPr>
              <a:t>　</a:t>
            </a:r>
            <a:r>
              <a:rPr lang="ja-JP" altLang="en-US" dirty="0">
                <a:solidFill>
                  <a:srgbClr val="002060"/>
                </a:solidFill>
                <a:latin typeface="Meiryo UI" panose="020B0604030504040204" pitchFamily="50" charset="-128"/>
                <a:ea typeface="Meiryo UI" panose="020B0604030504040204" pitchFamily="50" charset="-128"/>
              </a:rPr>
              <a:t>　</a:t>
            </a:r>
            <a:endParaRPr lang="en-US" altLang="ja-JP" dirty="0">
              <a:solidFill>
                <a:srgbClr val="002060"/>
              </a:solidFill>
              <a:latin typeface="Meiryo UI" panose="020B0604030504040204" pitchFamily="50" charset="-128"/>
              <a:ea typeface="Meiryo UI" panose="020B0604030504040204" pitchFamily="50" charset="-128"/>
            </a:endParaRPr>
          </a:p>
          <a:p>
            <a:r>
              <a:rPr lang="ja-JP" altLang="en-US" dirty="0">
                <a:solidFill>
                  <a:srgbClr val="002060"/>
                </a:solidFill>
                <a:latin typeface="Meiryo UI" panose="020B0604030504040204" pitchFamily="50" charset="-128"/>
                <a:ea typeface="Meiryo UI" panose="020B0604030504040204" pitchFamily="50" charset="-128"/>
              </a:rPr>
              <a:t>　　　</a:t>
            </a:r>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pPr>
              <a:lnSpc>
                <a:spcPts val="500"/>
              </a:lnSpc>
            </a:pPr>
            <a:r>
              <a:rPr lang="ja-JP" altLang="en-US" dirty="0">
                <a:solidFill>
                  <a:srgbClr val="002060"/>
                </a:solidFill>
                <a:latin typeface="Meiryo UI" panose="020B0604030504040204" pitchFamily="50" charset="-128"/>
                <a:ea typeface="Meiryo UI" panose="020B0604030504040204" pitchFamily="50" charset="-128"/>
              </a:rPr>
              <a:t>  </a:t>
            </a:r>
            <a:endParaRPr lang="en-US" altLang="ja-JP" dirty="0">
              <a:solidFill>
                <a:srgbClr val="002060"/>
              </a:solidFill>
              <a:latin typeface="Meiryo UI" panose="020B0604030504040204" pitchFamily="50" charset="-128"/>
              <a:ea typeface="Meiryo UI" panose="020B0604030504040204" pitchFamily="50" charset="-128"/>
            </a:endParaRPr>
          </a:p>
          <a:p>
            <a:pPr>
              <a:spcBef>
                <a:spcPts val="600"/>
              </a:spcBef>
            </a:pPr>
            <a:r>
              <a:rPr lang="ja-JP" altLang="en-US" dirty="0">
                <a:solidFill>
                  <a:srgbClr val="002060"/>
                </a:solidFill>
                <a:latin typeface="Meiryo UI" panose="020B0604030504040204" pitchFamily="50" charset="-128"/>
                <a:ea typeface="Meiryo UI" panose="020B0604030504040204" pitchFamily="50" charset="-128"/>
              </a:rPr>
              <a:t>　</a:t>
            </a:r>
            <a:endParaRPr lang="en-US" altLang="ja-JP" dirty="0">
              <a:solidFill>
                <a:srgbClr val="002060"/>
              </a:solidFill>
              <a:latin typeface="Meiryo UI" panose="020B0604030504040204" pitchFamily="50" charset="-128"/>
              <a:ea typeface="Meiryo UI" panose="020B0604030504040204" pitchFamily="50" charset="-128"/>
            </a:endParaRPr>
          </a:p>
          <a:p>
            <a:pPr>
              <a:lnSpc>
                <a:spcPts val="1000"/>
              </a:lnSpc>
              <a:spcBef>
                <a:spcPts val="600"/>
              </a:spcBef>
            </a:pPr>
            <a:r>
              <a:rPr lang="ja-JP" altLang="en-US" dirty="0" smtClean="0">
                <a:solidFill>
                  <a:srgbClr val="002060"/>
                </a:solidFill>
                <a:latin typeface="Meiryo UI" panose="020B0604030504040204" pitchFamily="50" charset="-128"/>
                <a:ea typeface="Meiryo UI" panose="020B0604030504040204" pitchFamily="50" charset="-128"/>
              </a:rPr>
              <a:t> </a:t>
            </a:r>
            <a:endParaRPr lang="en-US" altLang="ja-JP" dirty="0" smtClean="0">
              <a:solidFill>
                <a:srgbClr val="002060"/>
              </a:solidFill>
              <a:latin typeface="Meiryo UI" panose="020B0604030504040204" pitchFamily="50" charset="-128"/>
              <a:ea typeface="Meiryo UI" panose="020B0604030504040204" pitchFamily="50" charset="-128"/>
            </a:endParaRPr>
          </a:p>
          <a:p>
            <a:pPr>
              <a:spcBef>
                <a:spcPts val="600"/>
              </a:spcBef>
            </a:pPr>
            <a:r>
              <a:rPr lang="en-US" altLang="ja-JP" dirty="0">
                <a:solidFill>
                  <a:srgbClr val="002060"/>
                </a:solidFill>
                <a:latin typeface="Meiryo UI" panose="020B0604030504040204" pitchFamily="50" charset="-128"/>
                <a:ea typeface="Meiryo UI" panose="020B0604030504040204" pitchFamily="50" charset="-128"/>
              </a:rPr>
              <a:t> </a:t>
            </a:r>
            <a:r>
              <a:rPr lang="ja-JP" altLang="en-US" dirty="0" smtClean="0">
                <a:solidFill>
                  <a:srgbClr val="002060"/>
                </a:solidFill>
                <a:latin typeface="Meiryo UI" panose="020B0604030504040204" pitchFamily="50" charset="-128"/>
                <a:ea typeface="Meiryo UI" panose="020B0604030504040204" pitchFamily="50" charset="-128"/>
              </a:rPr>
              <a:t>②</a:t>
            </a:r>
            <a:r>
              <a:rPr lang="ja-JP" altLang="en-US" dirty="0">
                <a:solidFill>
                  <a:srgbClr val="002060"/>
                </a:solidFill>
                <a:latin typeface="Meiryo UI" panose="020B0604030504040204" pitchFamily="50" charset="-128"/>
                <a:ea typeface="Meiryo UI" panose="020B0604030504040204" pitchFamily="50" charset="-128"/>
              </a:rPr>
              <a:t>　①に基づき策定する計画や方針、役割分担のあり方等</a:t>
            </a:r>
            <a:endParaRPr lang="en-US" altLang="ja-JP" dirty="0">
              <a:solidFill>
                <a:srgbClr val="002060"/>
              </a:solidFill>
              <a:latin typeface="Meiryo UI" panose="020B0604030504040204" pitchFamily="50" charset="-128"/>
              <a:ea typeface="Meiryo UI" panose="020B0604030504040204" pitchFamily="50" charset="-128"/>
            </a:endParaRPr>
          </a:p>
          <a:p>
            <a:pPr>
              <a:lnSpc>
                <a:spcPts val="1800"/>
              </a:lnSpc>
              <a:spcBef>
                <a:spcPts val="600"/>
              </a:spcBef>
            </a:pPr>
            <a:r>
              <a:rPr lang="ja-JP" altLang="en-US" dirty="0">
                <a:solidFill>
                  <a:srgbClr val="002060"/>
                </a:solidFill>
                <a:latin typeface="Meiryo UI" panose="020B0604030504040204" pitchFamily="50" charset="-128"/>
                <a:ea typeface="Meiryo UI" panose="020B0604030504040204" pitchFamily="50" charset="-128"/>
              </a:rPr>
              <a:t>　　</a:t>
            </a:r>
            <a:r>
              <a:rPr lang="ja-JP" altLang="en-US" dirty="0" smtClean="0">
                <a:solidFill>
                  <a:srgbClr val="002060"/>
                </a:solidFill>
                <a:latin typeface="Meiryo UI" panose="020B0604030504040204" pitchFamily="50" charset="-128"/>
                <a:ea typeface="Meiryo UI" panose="020B0604030504040204" pitchFamily="50" charset="-128"/>
              </a:rPr>
              <a:t> </a:t>
            </a:r>
            <a:r>
              <a:rPr lang="ja-JP" altLang="en-US" dirty="0">
                <a:solidFill>
                  <a:srgbClr val="002060"/>
                </a:solidFill>
                <a:latin typeface="Meiryo UI" panose="020B0604030504040204" pitchFamily="50" charset="-128"/>
                <a:ea typeface="Meiryo UI" panose="020B0604030504040204" pitchFamily="50" charset="-128"/>
              </a:rPr>
              <a:t>　</a:t>
            </a:r>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sz="1400" dirty="0">
              <a:solidFill>
                <a:srgbClr val="002060"/>
              </a:solidFill>
              <a:latin typeface="Meiryo UI" panose="020B0604030504040204" pitchFamily="50" charset="-128"/>
              <a:ea typeface="Meiryo UI" panose="020B0604030504040204" pitchFamily="50" charset="-128"/>
            </a:endParaRPr>
          </a:p>
          <a:p>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3" name="正方形/長方形 2"/>
          <p:cNvSpPr/>
          <p:nvPr/>
        </p:nvSpPr>
        <p:spPr>
          <a:xfrm>
            <a:off x="377504" y="194187"/>
            <a:ext cx="2880000" cy="395597"/>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　　　</a:t>
            </a:r>
            <a:r>
              <a:rPr kumimoji="1" lang="ja-JP" altLang="en-US" b="1" dirty="0">
                <a:solidFill>
                  <a:schemeClr val="bg1"/>
                </a:solidFill>
                <a:latin typeface="Meiryo UI" panose="020B0604030504040204" pitchFamily="50" charset="-128"/>
                <a:ea typeface="Meiryo UI" panose="020B0604030504040204" pitchFamily="50" charset="-128"/>
              </a:rPr>
              <a:t>条例に定める主な事項</a:t>
            </a:r>
          </a:p>
        </p:txBody>
      </p:sp>
      <p:sp>
        <p:nvSpPr>
          <p:cNvPr id="4" name="ホームベース 3"/>
          <p:cNvSpPr/>
          <p:nvPr/>
        </p:nvSpPr>
        <p:spPr>
          <a:xfrm>
            <a:off x="107504" y="193784"/>
            <a:ext cx="540000" cy="395597"/>
          </a:xfrm>
          <a:prstGeom prst="homePlat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Meiryo UI" panose="020B0604030504040204" pitchFamily="50" charset="-128"/>
                <a:ea typeface="Meiryo UI" panose="020B0604030504040204" pitchFamily="50" charset="-128"/>
              </a:rPr>
              <a:t>６</a:t>
            </a:r>
            <a:endParaRPr kumimoji="1" lang="ja-JP" altLang="en-US" b="1" dirty="0">
              <a:solidFill>
                <a:srgbClr val="002060"/>
              </a:solidFill>
              <a:latin typeface="Meiryo UI" panose="020B0604030504040204" pitchFamily="50" charset="-128"/>
              <a:ea typeface="Meiryo UI" panose="020B0604030504040204" pitchFamily="50" charset="-128"/>
            </a:endParaRPr>
          </a:p>
        </p:txBody>
      </p:sp>
      <p:sp>
        <p:nvSpPr>
          <p:cNvPr id="7" name="正方形/長方形 6"/>
          <p:cNvSpPr/>
          <p:nvPr/>
        </p:nvSpPr>
        <p:spPr>
          <a:xfrm>
            <a:off x="942549" y="1957177"/>
            <a:ext cx="4733643" cy="999606"/>
          </a:xfrm>
          <a:prstGeom prst="rect">
            <a:avLst/>
          </a:prstGeom>
          <a:solidFill>
            <a:schemeClr val="bg1"/>
          </a:solidFill>
          <a:ln w="28575">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002060"/>
                </a:solidFill>
                <a:latin typeface="Meiryo UI" panose="020B0604030504040204" pitchFamily="50" charset="-128"/>
                <a:ea typeface="Meiryo UI" panose="020B0604030504040204" pitchFamily="50" charset="-128"/>
              </a:rPr>
              <a:t>（条例が想定</a:t>
            </a:r>
            <a:r>
              <a:rPr lang="ja-JP" altLang="en-US" sz="1600" dirty="0" smtClean="0">
                <a:solidFill>
                  <a:srgbClr val="002060"/>
                </a:solidFill>
                <a:latin typeface="Meiryo UI" panose="020B0604030504040204" pitchFamily="50" charset="-128"/>
                <a:ea typeface="Meiryo UI" panose="020B0604030504040204" pitchFamily="50" charset="-128"/>
              </a:rPr>
              <a:t>する基本</a:t>
            </a:r>
            <a:r>
              <a:rPr lang="ja-JP" altLang="en-US" sz="1600" dirty="0">
                <a:solidFill>
                  <a:srgbClr val="002060"/>
                </a:solidFill>
                <a:latin typeface="Meiryo UI" panose="020B0604030504040204" pitchFamily="50" charset="-128"/>
                <a:ea typeface="Meiryo UI" panose="020B0604030504040204" pitchFamily="50" charset="-128"/>
              </a:rPr>
              <a:t>方針</a:t>
            </a:r>
            <a:r>
              <a:rPr lang="ja-JP" altLang="en-US" sz="1600" dirty="0" smtClean="0">
                <a:solidFill>
                  <a:srgbClr val="002060"/>
                </a:solidFill>
                <a:latin typeface="Meiryo UI" panose="020B0604030504040204" pitchFamily="50" charset="-128"/>
                <a:ea typeface="Meiryo UI" panose="020B0604030504040204" pitchFamily="50" charset="-128"/>
              </a:rPr>
              <a:t>）</a:t>
            </a:r>
            <a:endParaRPr lang="en-US" altLang="ja-JP" sz="1600" dirty="0" smtClean="0">
              <a:solidFill>
                <a:srgbClr val="002060"/>
              </a:solidFill>
              <a:latin typeface="Meiryo UI" panose="020B0604030504040204" pitchFamily="50" charset="-128"/>
              <a:ea typeface="Meiryo UI" panose="020B0604030504040204" pitchFamily="50" charset="-128"/>
            </a:endParaRPr>
          </a:p>
          <a:p>
            <a:pPr>
              <a:lnSpc>
                <a:spcPts val="1000"/>
              </a:lnSpc>
            </a:pPr>
            <a:endParaRPr lang="en-US" altLang="ja-JP" sz="1600" dirty="0">
              <a:solidFill>
                <a:srgbClr val="002060"/>
              </a:solidFill>
              <a:latin typeface="Meiryo UI" panose="020B0604030504040204" pitchFamily="50" charset="-128"/>
              <a:ea typeface="Meiryo UI" panose="020B0604030504040204" pitchFamily="50" charset="-128"/>
            </a:endParaRPr>
          </a:p>
          <a:p>
            <a:r>
              <a:rPr lang="en-US" altLang="ja-JP" sz="1600" dirty="0">
                <a:solidFill>
                  <a:srgbClr val="002060"/>
                </a:solidFill>
                <a:latin typeface="Meiryo UI" panose="020B0604030504040204" pitchFamily="50" charset="-128"/>
                <a:ea typeface="Meiryo UI" panose="020B0604030504040204" pitchFamily="50" charset="-128"/>
              </a:rPr>
              <a:t>   ⅰ</a:t>
            </a:r>
            <a:r>
              <a:rPr lang="ja-JP" altLang="en-US" sz="1600" dirty="0">
                <a:solidFill>
                  <a:srgbClr val="002060"/>
                </a:solidFill>
                <a:latin typeface="Meiryo UI" panose="020B0604030504040204" pitchFamily="50" charset="-128"/>
                <a:ea typeface="Meiryo UI" panose="020B0604030504040204" pitchFamily="50" charset="-128"/>
              </a:rPr>
              <a:t>　成長戦略</a:t>
            </a:r>
            <a:endParaRPr lang="en-US" altLang="ja-JP" sz="1600" dirty="0">
              <a:solidFill>
                <a:srgbClr val="002060"/>
              </a:solidFill>
              <a:latin typeface="Meiryo UI" panose="020B0604030504040204" pitchFamily="50" charset="-128"/>
              <a:ea typeface="Meiryo UI" panose="020B0604030504040204" pitchFamily="50" charset="-128"/>
            </a:endParaRPr>
          </a:p>
          <a:p>
            <a:r>
              <a:rPr lang="en-US" altLang="ja-JP" sz="1600" dirty="0">
                <a:solidFill>
                  <a:srgbClr val="002060"/>
                </a:solidFill>
                <a:latin typeface="Meiryo UI" panose="020B0604030504040204" pitchFamily="50" charset="-128"/>
                <a:ea typeface="Meiryo UI" panose="020B0604030504040204" pitchFamily="50" charset="-128"/>
              </a:rPr>
              <a:t>   ⅱ</a:t>
            </a:r>
            <a:r>
              <a:rPr lang="ja-JP" altLang="en-US" sz="1600" dirty="0">
                <a:solidFill>
                  <a:srgbClr val="002060"/>
                </a:solidFill>
                <a:latin typeface="Meiryo UI" panose="020B0604030504040204" pitchFamily="50" charset="-128"/>
                <a:ea typeface="Meiryo UI" panose="020B0604030504040204" pitchFamily="50" charset="-128"/>
              </a:rPr>
              <a:t>　グランドデザイン・大阪、スマートシティ</a:t>
            </a:r>
            <a:r>
              <a:rPr lang="ja-JP" altLang="en-US" sz="1600" dirty="0" smtClean="0">
                <a:solidFill>
                  <a:srgbClr val="002060"/>
                </a:solidFill>
                <a:latin typeface="Meiryo UI" panose="020B0604030504040204" pitchFamily="50" charset="-128"/>
                <a:ea typeface="Meiryo UI" panose="020B0604030504040204" pitchFamily="50" charset="-128"/>
              </a:rPr>
              <a:t>戦略</a:t>
            </a:r>
            <a:endParaRPr lang="ja-JP" altLang="en-US" sz="1600" dirty="0">
              <a:solidFill>
                <a:srgbClr val="002060"/>
              </a:solidFill>
              <a:latin typeface="Meiryo UI" panose="020B0604030504040204" pitchFamily="50" charset="-128"/>
              <a:ea typeface="Meiryo UI" panose="020B0604030504040204" pitchFamily="50" charset="-128"/>
            </a:endParaRPr>
          </a:p>
          <a:p>
            <a:pPr>
              <a:lnSpc>
                <a:spcPts val="300"/>
              </a:lnSpc>
            </a:pPr>
            <a:endParaRPr kumimoji="1" lang="ja-JP" altLang="en-US" sz="1600" dirty="0">
              <a:solidFill>
                <a:srgbClr val="002060"/>
              </a:solidFill>
            </a:endParaRPr>
          </a:p>
        </p:txBody>
      </p:sp>
      <p:sp>
        <p:nvSpPr>
          <p:cNvPr id="23" name="正方形/長方形 22"/>
          <p:cNvSpPr/>
          <p:nvPr/>
        </p:nvSpPr>
        <p:spPr>
          <a:xfrm>
            <a:off x="942549" y="3807248"/>
            <a:ext cx="4843315" cy="2214040"/>
          </a:xfrm>
          <a:prstGeom prst="rect">
            <a:avLst/>
          </a:prstGeom>
          <a:solidFill>
            <a:schemeClr val="bg1"/>
          </a:solidFill>
          <a:ln w="28575">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002060"/>
                </a:solidFill>
                <a:latin typeface="Meiryo UI" panose="020B0604030504040204" pitchFamily="50" charset="-128"/>
                <a:ea typeface="Meiryo UI" panose="020B0604030504040204" pitchFamily="50" charset="-128"/>
              </a:rPr>
              <a:t>（</a:t>
            </a:r>
            <a:r>
              <a:rPr lang="ja-JP" altLang="en-US" sz="1600" dirty="0" smtClean="0">
                <a:solidFill>
                  <a:srgbClr val="002060"/>
                </a:solidFill>
                <a:latin typeface="Meiryo UI" panose="020B0604030504040204" pitchFamily="50" charset="-128"/>
                <a:ea typeface="Meiryo UI" panose="020B0604030504040204" pitchFamily="50" charset="-128"/>
              </a:rPr>
              <a:t>条例</a:t>
            </a:r>
            <a:r>
              <a:rPr lang="ja-JP" altLang="en-US" sz="1600" dirty="0">
                <a:solidFill>
                  <a:srgbClr val="002060"/>
                </a:solidFill>
                <a:latin typeface="Meiryo UI" panose="020B0604030504040204" pitchFamily="50" charset="-128"/>
                <a:ea typeface="Meiryo UI" panose="020B0604030504040204" pitchFamily="50" charset="-128"/>
              </a:rPr>
              <a:t>が想定</a:t>
            </a:r>
            <a:r>
              <a:rPr lang="ja-JP" altLang="en-US" sz="1600" dirty="0" smtClean="0">
                <a:solidFill>
                  <a:srgbClr val="002060"/>
                </a:solidFill>
                <a:latin typeface="Meiryo UI" panose="020B0604030504040204" pitchFamily="50" charset="-128"/>
                <a:ea typeface="Meiryo UI" panose="020B0604030504040204" pitchFamily="50" charset="-128"/>
              </a:rPr>
              <a:t>する計画</a:t>
            </a:r>
            <a:r>
              <a:rPr lang="ja-JP" altLang="en-US" sz="1600" dirty="0">
                <a:solidFill>
                  <a:srgbClr val="002060"/>
                </a:solidFill>
                <a:latin typeface="Meiryo UI" panose="020B0604030504040204" pitchFamily="50" charset="-128"/>
                <a:ea typeface="Meiryo UI" panose="020B0604030504040204" pitchFamily="50" charset="-128"/>
              </a:rPr>
              <a:t>等</a:t>
            </a:r>
            <a:r>
              <a:rPr lang="ja-JP" altLang="en-US" sz="1600" dirty="0" smtClean="0">
                <a:solidFill>
                  <a:srgbClr val="002060"/>
                </a:solidFill>
                <a:latin typeface="Meiryo UI" panose="020B0604030504040204" pitchFamily="50" charset="-128"/>
                <a:ea typeface="Meiryo UI" panose="020B0604030504040204" pitchFamily="50" charset="-128"/>
              </a:rPr>
              <a:t>）</a:t>
            </a:r>
            <a:endParaRPr lang="en-US" altLang="ja-JP" sz="1600" dirty="0" smtClean="0">
              <a:solidFill>
                <a:srgbClr val="002060"/>
              </a:solidFill>
              <a:latin typeface="Meiryo UI" panose="020B0604030504040204" pitchFamily="50" charset="-128"/>
              <a:ea typeface="Meiryo UI" panose="020B0604030504040204" pitchFamily="50" charset="-128"/>
            </a:endParaRPr>
          </a:p>
          <a:p>
            <a:pPr>
              <a:lnSpc>
                <a:spcPts val="1000"/>
              </a:lnSpc>
            </a:pPr>
            <a:endParaRPr lang="en-US" altLang="ja-JP" sz="1600" dirty="0">
              <a:solidFill>
                <a:srgbClr val="002060"/>
              </a:solidFill>
              <a:latin typeface="Meiryo UI" panose="020B0604030504040204" pitchFamily="50" charset="-128"/>
              <a:ea typeface="Meiryo UI" panose="020B0604030504040204" pitchFamily="50" charset="-128"/>
            </a:endParaRPr>
          </a:p>
          <a:p>
            <a:r>
              <a:rPr lang="ja-JP" altLang="en-US" sz="1600" dirty="0" smtClean="0">
                <a:solidFill>
                  <a:srgbClr val="002060"/>
                </a:solidFill>
                <a:latin typeface="Meiryo UI" panose="020B0604030504040204" pitchFamily="50" charset="-128"/>
                <a:ea typeface="Meiryo UI" panose="020B0604030504040204" pitchFamily="50" charset="-128"/>
              </a:rPr>
              <a:t>　</a:t>
            </a:r>
            <a:r>
              <a:rPr lang="en-US" altLang="ja-JP" sz="1600" dirty="0" smtClean="0">
                <a:solidFill>
                  <a:srgbClr val="002060"/>
                </a:solidFill>
                <a:latin typeface="Meiryo UI" panose="020B0604030504040204" pitchFamily="50" charset="-128"/>
                <a:ea typeface="Meiryo UI" panose="020B0604030504040204" pitchFamily="50" charset="-128"/>
              </a:rPr>
              <a:t>ⅰ</a:t>
            </a:r>
            <a:r>
              <a:rPr lang="ja-JP" altLang="en-US" sz="1600" dirty="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産業振興</a:t>
            </a:r>
            <a:endParaRPr lang="en-US" altLang="ja-JP" sz="1600" dirty="0" smtClean="0">
              <a:solidFill>
                <a:srgbClr val="002060"/>
              </a:solidFill>
              <a:latin typeface="Meiryo UI" panose="020B0604030504040204" pitchFamily="50" charset="-128"/>
              <a:ea typeface="Meiryo UI" panose="020B0604030504040204" pitchFamily="50" charset="-128"/>
            </a:endParaRPr>
          </a:p>
          <a:p>
            <a:r>
              <a:rPr lang="ja-JP" altLang="en-US" sz="1600" dirty="0" smtClean="0">
                <a:solidFill>
                  <a:srgbClr val="002060"/>
                </a:solidFill>
                <a:latin typeface="Meiryo UI" panose="020B0604030504040204" pitchFamily="50" charset="-128"/>
                <a:ea typeface="Meiryo UI" panose="020B0604030504040204" pitchFamily="50" charset="-128"/>
              </a:rPr>
              <a:t>　</a:t>
            </a:r>
            <a:r>
              <a:rPr lang="en-US" altLang="ja-JP" sz="1600" dirty="0" smtClean="0">
                <a:solidFill>
                  <a:srgbClr val="002060"/>
                </a:solidFill>
                <a:latin typeface="Meiryo UI" panose="020B0604030504040204" pitchFamily="50" charset="-128"/>
                <a:ea typeface="Meiryo UI" panose="020B0604030504040204" pitchFamily="50" charset="-128"/>
              </a:rPr>
              <a:t>ⅱ</a:t>
            </a:r>
            <a:r>
              <a:rPr lang="ja-JP" altLang="en-US" sz="1600" dirty="0" smtClean="0">
                <a:solidFill>
                  <a:srgbClr val="002060"/>
                </a:solidFill>
                <a:latin typeface="Meiryo UI" panose="020B0604030504040204" pitchFamily="50" charset="-128"/>
                <a:ea typeface="Meiryo UI" panose="020B0604030504040204" pitchFamily="50" charset="-128"/>
              </a:rPr>
              <a:t>　規制改革</a:t>
            </a:r>
            <a:endParaRPr lang="en-US" altLang="ja-JP" sz="1600" dirty="0" smtClean="0">
              <a:solidFill>
                <a:srgbClr val="002060"/>
              </a:solidFill>
              <a:latin typeface="Meiryo UI" panose="020B0604030504040204" pitchFamily="50" charset="-128"/>
              <a:ea typeface="Meiryo UI" panose="020B0604030504040204" pitchFamily="50" charset="-128"/>
            </a:endParaRPr>
          </a:p>
          <a:p>
            <a:r>
              <a:rPr lang="ja-JP" altLang="en-US" sz="1600" dirty="0" smtClean="0">
                <a:solidFill>
                  <a:srgbClr val="002060"/>
                </a:solidFill>
                <a:latin typeface="Meiryo UI" panose="020B0604030504040204" pitchFamily="50" charset="-128"/>
                <a:ea typeface="Meiryo UI" panose="020B0604030504040204" pitchFamily="50" charset="-128"/>
              </a:rPr>
              <a:t>　</a:t>
            </a:r>
            <a:r>
              <a:rPr lang="en-US" altLang="ja-JP" sz="1600" dirty="0" smtClean="0">
                <a:solidFill>
                  <a:srgbClr val="002060"/>
                </a:solidFill>
                <a:latin typeface="Meiryo UI" panose="020B0604030504040204" pitchFamily="50" charset="-128"/>
                <a:ea typeface="Meiryo UI" panose="020B0604030504040204" pitchFamily="50" charset="-128"/>
              </a:rPr>
              <a:t>ⅲ</a:t>
            </a:r>
            <a:r>
              <a:rPr lang="ja-JP" altLang="en-US" sz="1600" dirty="0" smtClean="0">
                <a:solidFill>
                  <a:srgbClr val="002060"/>
                </a:solidFill>
                <a:latin typeface="Meiryo UI" panose="020B0604030504040204" pitchFamily="50" charset="-128"/>
                <a:ea typeface="Meiryo UI" panose="020B0604030504040204" pitchFamily="50" charset="-128"/>
              </a:rPr>
              <a:t>　都市魅力戦略</a:t>
            </a:r>
            <a:r>
              <a:rPr lang="ja-JP" altLang="en-US" sz="1600" dirty="0">
                <a:solidFill>
                  <a:srgbClr val="002060"/>
                </a:solidFill>
                <a:latin typeface="Meiryo UI" panose="020B0604030504040204" pitchFamily="50" charset="-128"/>
                <a:ea typeface="Meiryo UI" panose="020B0604030504040204" pitchFamily="50" charset="-128"/>
              </a:rPr>
              <a:t>　　</a:t>
            </a:r>
            <a:endParaRPr lang="en-US" altLang="ja-JP" sz="1600" dirty="0">
              <a:solidFill>
                <a:srgbClr val="002060"/>
              </a:solidFill>
              <a:latin typeface="Meiryo UI" panose="020B0604030504040204" pitchFamily="50" charset="-128"/>
              <a:ea typeface="Meiryo UI" panose="020B0604030504040204" pitchFamily="50" charset="-128"/>
            </a:endParaRPr>
          </a:p>
          <a:p>
            <a:r>
              <a:rPr lang="ja-JP" altLang="en-US" sz="1600" dirty="0" smtClean="0">
                <a:solidFill>
                  <a:srgbClr val="002060"/>
                </a:solidFill>
                <a:latin typeface="Meiryo UI" panose="020B0604030504040204" pitchFamily="50" charset="-128"/>
                <a:ea typeface="Meiryo UI" panose="020B0604030504040204" pitchFamily="50" charset="-128"/>
              </a:rPr>
              <a:t>　</a:t>
            </a:r>
            <a:r>
              <a:rPr lang="en-US" altLang="ja-JP" sz="1600" dirty="0" smtClean="0">
                <a:solidFill>
                  <a:srgbClr val="002060"/>
                </a:solidFill>
                <a:latin typeface="Meiryo UI" panose="020B0604030504040204" pitchFamily="50" charset="-128"/>
                <a:ea typeface="Meiryo UI" panose="020B0604030504040204" pitchFamily="50" charset="-128"/>
              </a:rPr>
              <a:t>ⅳ</a:t>
            </a:r>
            <a:r>
              <a:rPr lang="ja-JP" altLang="en-US" sz="1600" dirty="0">
                <a:solidFill>
                  <a:srgbClr val="002060"/>
                </a:solidFill>
                <a:latin typeface="Meiryo UI" panose="020B0604030504040204" pitchFamily="50" charset="-128"/>
                <a:ea typeface="Meiryo UI" panose="020B0604030504040204" pitchFamily="50" charset="-128"/>
              </a:rPr>
              <a:t>　大阪の成長・発展のために必要な広域的</a:t>
            </a:r>
            <a:r>
              <a:rPr lang="ja-JP" altLang="en-US" sz="1600" dirty="0" smtClean="0">
                <a:solidFill>
                  <a:srgbClr val="002060"/>
                </a:solidFill>
                <a:latin typeface="Meiryo UI" panose="020B0604030504040204" pitchFamily="50" charset="-128"/>
                <a:ea typeface="Meiryo UI" panose="020B0604030504040204" pitchFamily="50" charset="-128"/>
              </a:rPr>
              <a:t>な観点</a:t>
            </a:r>
            <a:endParaRPr lang="en-US" altLang="ja-JP" sz="1600" dirty="0">
              <a:solidFill>
                <a:srgbClr val="002060"/>
              </a:solidFill>
              <a:latin typeface="Meiryo UI" panose="020B0604030504040204" pitchFamily="50" charset="-128"/>
              <a:ea typeface="Meiryo UI" panose="020B0604030504040204" pitchFamily="50" charset="-128"/>
            </a:endParaRPr>
          </a:p>
          <a:p>
            <a:r>
              <a:rPr lang="ja-JP" altLang="en-US" sz="1600" dirty="0" smtClean="0">
                <a:solidFill>
                  <a:srgbClr val="002060"/>
                </a:solidFill>
                <a:latin typeface="Meiryo UI" panose="020B0604030504040204" pitchFamily="50" charset="-128"/>
                <a:ea typeface="Meiryo UI" panose="020B0604030504040204" pitchFamily="50" charset="-128"/>
              </a:rPr>
              <a:t>　　   からの</a:t>
            </a:r>
            <a:r>
              <a:rPr lang="ja-JP" altLang="en-US" sz="1600" dirty="0">
                <a:solidFill>
                  <a:srgbClr val="002060"/>
                </a:solidFill>
                <a:latin typeface="Meiryo UI" panose="020B0604030504040204" pitchFamily="50" charset="-128"/>
                <a:ea typeface="Meiryo UI" panose="020B0604030504040204" pitchFamily="50" charset="-128"/>
              </a:rPr>
              <a:t>まちづくり</a:t>
            </a:r>
            <a:r>
              <a:rPr lang="ja-JP" altLang="en-US" sz="1600" dirty="0" smtClean="0">
                <a:solidFill>
                  <a:srgbClr val="002060"/>
                </a:solidFill>
                <a:latin typeface="Meiryo UI" panose="020B0604030504040204" pitchFamily="50" charset="-128"/>
                <a:ea typeface="Meiryo UI" panose="020B0604030504040204" pitchFamily="50" charset="-128"/>
              </a:rPr>
              <a:t>、交通</a:t>
            </a:r>
            <a:r>
              <a:rPr lang="ja-JP" altLang="en-US" sz="1600" dirty="0">
                <a:solidFill>
                  <a:srgbClr val="002060"/>
                </a:solidFill>
                <a:latin typeface="Meiryo UI" panose="020B0604030504040204" pitchFamily="50" charset="-128"/>
                <a:ea typeface="Meiryo UI" panose="020B0604030504040204" pitchFamily="50" charset="-128"/>
              </a:rPr>
              <a:t>基盤等の</a:t>
            </a:r>
            <a:r>
              <a:rPr lang="ja-JP" altLang="en-US" sz="1600" dirty="0" smtClean="0">
                <a:solidFill>
                  <a:srgbClr val="002060"/>
                </a:solidFill>
                <a:latin typeface="Meiryo UI" panose="020B0604030504040204" pitchFamily="50" charset="-128"/>
                <a:ea typeface="Meiryo UI" panose="020B0604030504040204" pitchFamily="50" charset="-128"/>
              </a:rPr>
              <a:t>事業化方針</a:t>
            </a:r>
            <a:endParaRPr lang="en-US" altLang="ja-JP" sz="1600" dirty="0">
              <a:solidFill>
                <a:srgbClr val="002060"/>
              </a:solidFill>
              <a:latin typeface="Meiryo UI" panose="020B0604030504040204" pitchFamily="50" charset="-128"/>
              <a:ea typeface="Meiryo UI" panose="020B0604030504040204" pitchFamily="50" charset="-128"/>
            </a:endParaRPr>
          </a:p>
          <a:p>
            <a:r>
              <a:rPr lang="ja-JP" altLang="en-US" sz="1600" dirty="0" smtClean="0">
                <a:solidFill>
                  <a:srgbClr val="002060"/>
                </a:solidFill>
                <a:latin typeface="Meiryo UI" panose="020B0604030504040204" pitchFamily="50" charset="-128"/>
                <a:ea typeface="Meiryo UI" panose="020B0604030504040204" pitchFamily="50" charset="-128"/>
              </a:rPr>
              <a:t>　</a:t>
            </a:r>
            <a:r>
              <a:rPr lang="en-US" altLang="ja-JP" sz="1600" dirty="0" smtClean="0">
                <a:solidFill>
                  <a:srgbClr val="002060"/>
                </a:solidFill>
                <a:latin typeface="Meiryo UI" panose="020B0604030504040204" pitchFamily="50" charset="-128"/>
                <a:ea typeface="Meiryo UI" panose="020B0604030504040204" pitchFamily="50" charset="-128"/>
              </a:rPr>
              <a:t>ⅴ</a:t>
            </a:r>
            <a:r>
              <a:rPr lang="ja-JP" altLang="en-US" sz="1600" dirty="0">
                <a:solidFill>
                  <a:srgbClr val="002060"/>
                </a:solidFill>
                <a:latin typeface="Meiryo UI" panose="020B0604030504040204" pitchFamily="50" charset="-128"/>
                <a:ea typeface="Meiryo UI" panose="020B0604030504040204" pitchFamily="50" charset="-128"/>
              </a:rPr>
              <a:t>　大阪・関西</a:t>
            </a:r>
            <a:r>
              <a:rPr lang="ja-JP" altLang="en-US" sz="1600" dirty="0" smtClean="0">
                <a:solidFill>
                  <a:srgbClr val="002060"/>
                </a:solidFill>
                <a:latin typeface="Meiryo UI" panose="020B0604030504040204" pitchFamily="50" charset="-128"/>
                <a:ea typeface="Meiryo UI" panose="020B0604030504040204" pitchFamily="50" charset="-128"/>
              </a:rPr>
              <a:t>万博、</a:t>
            </a:r>
            <a:r>
              <a:rPr lang="en-US" altLang="ja-JP" sz="1600" dirty="0" smtClean="0">
                <a:solidFill>
                  <a:srgbClr val="002060"/>
                </a:solidFill>
                <a:latin typeface="Meiryo UI" panose="020B0604030504040204" pitchFamily="50" charset="-128"/>
                <a:ea typeface="Meiryo UI" panose="020B0604030504040204" pitchFamily="50" charset="-128"/>
              </a:rPr>
              <a:t>G20</a:t>
            </a:r>
            <a:r>
              <a:rPr lang="ja-JP" altLang="en-US" sz="1600" dirty="0">
                <a:solidFill>
                  <a:srgbClr val="002060"/>
                </a:solidFill>
                <a:latin typeface="Meiryo UI" panose="020B0604030504040204" pitchFamily="50" charset="-128"/>
                <a:ea typeface="Meiryo UI" panose="020B0604030504040204" pitchFamily="50" charset="-128"/>
              </a:rPr>
              <a:t>の誘致</a:t>
            </a:r>
            <a:endParaRPr lang="en-US" altLang="ja-JP" sz="1600" dirty="0" smtClean="0">
              <a:solidFill>
                <a:srgbClr val="002060"/>
              </a:solidFill>
              <a:latin typeface="Meiryo UI" panose="020B0604030504040204" pitchFamily="50" charset="-128"/>
              <a:ea typeface="Meiryo UI" panose="020B0604030504040204" pitchFamily="50" charset="-128"/>
            </a:endParaRPr>
          </a:p>
          <a:p>
            <a:r>
              <a:rPr lang="ja-JP" altLang="en-US" sz="1600" dirty="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　　　　　　　　　　　　　　　　　　　　　　　　　　　　など</a:t>
            </a:r>
            <a:endParaRPr lang="en-US" altLang="ja-JP" sz="1600" dirty="0">
              <a:solidFill>
                <a:srgbClr val="002060"/>
              </a:solidFill>
              <a:latin typeface="Meiryo UI" panose="020B0604030504040204" pitchFamily="50" charset="-128"/>
              <a:ea typeface="Meiryo UI" panose="020B0604030504040204" pitchFamily="50" charset="-128"/>
            </a:endParaRPr>
          </a:p>
        </p:txBody>
      </p:sp>
      <p:sp>
        <p:nvSpPr>
          <p:cNvPr id="2" name="正方形/長方形 1"/>
          <p:cNvSpPr/>
          <p:nvPr/>
        </p:nvSpPr>
        <p:spPr>
          <a:xfrm>
            <a:off x="5940152" y="1953248"/>
            <a:ext cx="3036306" cy="3924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9" name="正方形/長方形 8"/>
          <p:cNvSpPr/>
          <p:nvPr/>
        </p:nvSpPr>
        <p:spPr>
          <a:xfrm>
            <a:off x="6197837" y="2453747"/>
            <a:ext cx="2592000" cy="864000"/>
          </a:xfrm>
          <a:prstGeom prst="rect">
            <a:avLst/>
          </a:prstGeom>
          <a:ln w="15875"/>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rgbClr val="002060"/>
              </a:solidFill>
            </a:endParaRPr>
          </a:p>
        </p:txBody>
      </p:sp>
      <p:sp>
        <p:nvSpPr>
          <p:cNvPr id="8" name="正方形/長方形 7"/>
          <p:cNvSpPr/>
          <p:nvPr/>
        </p:nvSpPr>
        <p:spPr>
          <a:xfrm>
            <a:off x="6646491" y="2264328"/>
            <a:ext cx="1728192" cy="3240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成長戦略</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10" name="角丸四角形 9"/>
          <p:cNvSpPr/>
          <p:nvPr/>
        </p:nvSpPr>
        <p:spPr>
          <a:xfrm>
            <a:off x="6293715" y="2733135"/>
            <a:ext cx="1152000" cy="432000"/>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300"/>
              </a:lnSpc>
            </a:pPr>
            <a:r>
              <a:rPr kumimoji="1" lang="ja-JP" altLang="en-US" sz="1200" dirty="0">
                <a:solidFill>
                  <a:schemeClr val="tx1"/>
                </a:solidFill>
                <a:latin typeface="Meiryo UI" panose="020B0604030504040204" pitchFamily="50" charset="-128"/>
                <a:ea typeface="Meiryo UI" panose="020B0604030504040204" pitchFamily="50" charset="-128"/>
              </a:rPr>
              <a:t>グランドデザイン</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lnSpc>
                <a:spcPts val="1300"/>
              </a:lnSpc>
            </a:pPr>
            <a:r>
              <a:rPr kumimoji="1" lang="ja-JP" altLang="en-US" sz="1200" dirty="0">
                <a:solidFill>
                  <a:schemeClr val="tx1"/>
                </a:solidFill>
                <a:latin typeface="Meiryo UI" panose="020B0604030504040204" pitchFamily="50" charset="-128"/>
                <a:ea typeface="Meiryo UI" panose="020B0604030504040204" pitchFamily="50" charset="-128"/>
              </a:rPr>
              <a:t>・大阪</a:t>
            </a:r>
          </a:p>
        </p:txBody>
      </p:sp>
      <p:sp>
        <p:nvSpPr>
          <p:cNvPr id="19" name="角丸四角形 18"/>
          <p:cNvSpPr/>
          <p:nvPr/>
        </p:nvSpPr>
        <p:spPr>
          <a:xfrm>
            <a:off x="7545261" y="2723929"/>
            <a:ext cx="1152000" cy="432000"/>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300"/>
              </a:lnSpc>
            </a:pPr>
            <a:r>
              <a:rPr kumimoji="1" lang="ja-JP" altLang="en-US" sz="1200" dirty="0">
                <a:solidFill>
                  <a:schemeClr val="tx1"/>
                </a:solidFill>
                <a:latin typeface="Meiryo UI" panose="020B0604030504040204" pitchFamily="50" charset="-128"/>
                <a:ea typeface="Meiryo UI" panose="020B0604030504040204" pitchFamily="50" charset="-128"/>
              </a:rPr>
              <a:t>スマートシティ</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lnSpc>
                <a:spcPts val="1300"/>
              </a:lnSpc>
            </a:pPr>
            <a:r>
              <a:rPr kumimoji="1" lang="ja-JP" altLang="en-US" sz="1200" dirty="0">
                <a:solidFill>
                  <a:schemeClr val="tx1"/>
                </a:solidFill>
                <a:latin typeface="Meiryo UI" panose="020B0604030504040204" pitchFamily="50" charset="-128"/>
                <a:ea typeface="Meiryo UI" panose="020B0604030504040204" pitchFamily="50" charset="-128"/>
              </a:rPr>
              <a:t>戦略</a:t>
            </a:r>
          </a:p>
        </p:txBody>
      </p:sp>
      <p:sp>
        <p:nvSpPr>
          <p:cNvPr id="12" name="正方形/長方形 11"/>
          <p:cNvSpPr/>
          <p:nvPr/>
        </p:nvSpPr>
        <p:spPr>
          <a:xfrm>
            <a:off x="6091312" y="3634933"/>
            <a:ext cx="2772000" cy="2064412"/>
          </a:xfrm>
          <a:prstGeom prst="rect">
            <a:avLst/>
          </a:prstGeom>
          <a:ln w="15875"/>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rgbClr val="002060"/>
              </a:solidFill>
            </a:endParaRPr>
          </a:p>
        </p:txBody>
      </p:sp>
      <p:sp>
        <p:nvSpPr>
          <p:cNvPr id="24" name="正方形/長方形 23"/>
          <p:cNvSpPr/>
          <p:nvPr/>
        </p:nvSpPr>
        <p:spPr>
          <a:xfrm>
            <a:off x="8187600" y="3813666"/>
            <a:ext cx="468000" cy="1728964"/>
          </a:xfrm>
          <a:prstGeom prst="rect">
            <a:avLst/>
          </a:prstGeom>
          <a:ln/>
        </p:spPr>
        <p:style>
          <a:lnRef idx="2">
            <a:schemeClr val="accent1"/>
          </a:lnRef>
          <a:fillRef idx="1">
            <a:schemeClr val="lt1"/>
          </a:fillRef>
          <a:effectRef idx="0">
            <a:schemeClr val="accent1"/>
          </a:effectRef>
          <a:fontRef idx="minor">
            <a:schemeClr val="dk1"/>
          </a:fontRef>
        </p:style>
        <p:txBody>
          <a:bodyPr vert="eaVert" rtlCol="0" anchor="ctr"/>
          <a:lstStyle/>
          <a:p>
            <a:r>
              <a:rPr lang="ja-JP" altLang="en-US" sz="1200" dirty="0">
                <a:solidFill>
                  <a:srgbClr val="002060"/>
                </a:solidFill>
              </a:rPr>
              <a:t> </a:t>
            </a:r>
            <a:r>
              <a:rPr kumimoji="1" lang="ja-JP" altLang="en-US" sz="1200" dirty="0">
                <a:solidFill>
                  <a:srgbClr val="002060"/>
                </a:solidFill>
              </a:rPr>
              <a:t>その他</a:t>
            </a:r>
            <a:r>
              <a:rPr lang="ja-JP" altLang="en-US" sz="1200" dirty="0">
                <a:solidFill>
                  <a:srgbClr val="002060"/>
                </a:solidFill>
              </a:rPr>
              <a:t>、大阪の成長や</a:t>
            </a:r>
            <a:endParaRPr kumimoji="1" lang="en-US" altLang="ja-JP" sz="1200" dirty="0">
              <a:solidFill>
                <a:srgbClr val="002060"/>
              </a:solidFill>
            </a:endParaRPr>
          </a:p>
          <a:p>
            <a:r>
              <a:rPr kumimoji="1" lang="ja-JP" altLang="en-US" sz="1200" dirty="0">
                <a:solidFill>
                  <a:srgbClr val="002060"/>
                </a:solidFill>
              </a:rPr>
              <a:t>　発展に寄与する計画等</a:t>
            </a:r>
          </a:p>
        </p:txBody>
      </p:sp>
      <p:sp>
        <p:nvSpPr>
          <p:cNvPr id="22" name="正方形/長方形 21"/>
          <p:cNvSpPr/>
          <p:nvPr/>
        </p:nvSpPr>
        <p:spPr>
          <a:xfrm>
            <a:off x="7574575" y="3815002"/>
            <a:ext cx="468000" cy="1728000"/>
          </a:xfrm>
          <a:prstGeom prst="rect">
            <a:avLst/>
          </a:prstGeom>
          <a:ln/>
        </p:spPr>
        <p:style>
          <a:lnRef idx="2">
            <a:schemeClr val="accent1"/>
          </a:lnRef>
          <a:fillRef idx="1">
            <a:schemeClr val="lt1"/>
          </a:fillRef>
          <a:effectRef idx="0">
            <a:schemeClr val="accent1"/>
          </a:effectRef>
          <a:fontRef idx="minor">
            <a:schemeClr val="dk1"/>
          </a:fontRef>
        </p:style>
        <p:txBody>
          <a:bodyPr vert="eaVert" rtlCol="0" anchor="ctr"/>
          <a:lstStyle/>
          <a:p>
            <a:r>
              <a:rPr lang="ja-JP" altLang="en-US" sz="1200" dirty="0">
                <a:solidFill>
                  <a:srgbClr val="002060"/>
                </a:solidFill>
              </a:rPr>
              <a:t>  </a:t>
            </a:r>
            <a:r>
              <a:rPr lang="ja-JP" altLang="en-US" sz="1200" dirty="0" smtClean="0">
                <a:solidFill>
                  <a:srgbClr val="002060"/>
                </a:solidFill>
              </a:rPr>
              <a:t>万博等の</a:t>
            </a:r>
            <a:r>
              <a:rPr kumimoji="1" lang="ja-JP" altLang="en-US" sz="1200" dirty="0" smtClean="0">
                <a:solidFill>
                  <a:srgbClr val="002060"/>
                </a:solidFill>
              </a:rPr>
              <a:t>誘致</a:t>
            </a:r>
            <a:r>
              <a:rPr kumimoji="1" lang="ja-JP" altLang="en-US" sz="1200" dirty="0">
                <a:solidFill>
                  <a:srgbClr val="002060"/>
                </a:solidFill>
              </a:rPr>
              <a:t>方針等</a:t>
            </a:r>
          </a:p>
        </p:txBody>
      </p:sp>
      <p:sp>
        <p:nvSpPr>
          <p:cNvPr id="21" name="正方形/長方形 20"/>
          <p:cNvSpPr/>
          <p:nvPr/>
        </p:nvSpPr>
        <p:spPr>
          <a:xfrm>
            <a:off x="6948405" y="3816550"/>
            <a:ext cx="468000" cy="1728000"/>
          </a:xfrm>
          <a:prstGeom prst="rect">
            <a:avLst/>
          </a:prstGeom>
          <a:ln/>
        </p:spPr>
        <p:style>
          <a:lnRef idx="2">
            <a:schemeClr val="accent1"/>
          </a:lnRef>
          <a:fillRef idx="1">
            <a:schemeClr val="lt1"/>
          </a:fillRef>
          <a:effectRef idx="0">
            <a:schemeClr val="accent1"/>
          </a:effectRef>
          <a:fontRef idx="minor">
            <a:schemeClr val="dk1"/>
          </a:fontRef>
        </p:style>
        <p:txBody>
          <a:bodyPr vert="eaVert" tIns="108000" rtlCol="0" anchor="ctr"/>
          <a:lstStyle/>
          <a:p>
            <a:r>
              <a:rPr lang="ja-JP" altLang="en-US" sz="1200" dirty="0">
                <a:solidFill>
                  <a:srgbClr val="002060"/>
                </a:solidFill>
              </a:rPr>
              <a:t>まちづくりや交通　</a:t>
            </a:r>
            <a:endParaRPr lang="en-US" altLang="ja-JP" sz="1200" dirty="0">
              <a:solidFill>
                <a:srgbClr val="002060"/>
              </a:solidFill>
            </a:endParaRPr>
          </a:p>
          <a:p>
            <a:pPr algn="ctr"/>
            <a:r>
              <a:rPr kumimoji="1" lang="ja-JP" altLang="en-US" sz="1200" dirty="0">
                <a:solidFill>
                  <a:srgbClr val="002060"/>
                </a:solidFill>
              </a:rPr>
              <a:t>基盤</a:t>
            </a:r>
            <a:r>
              <a:rPr lang="ja-JP" altLang="en-US" sz="1200" dirty="0">
                <a:solidFill>
                  <a:srgbClr val="002060"/>
                </a:solidFill>
              </a:rPr>
              <a:t>の事業化方針等</a:t>
            </a:r>
            <a:endParaRPr kumimoji="1" lang="ja-JP" altLang="en-US" sz="1200" dirty="0">
              <a:solidFill>
                <a:srgbClr val="002060"/>
              </a:solidFill>
            </a:endParaRPr>
          </a:p>
        </p:txBody>
      </p:sp>
      <p:sp>
        <p:nvSpPr>
          <p:cNvPr id="11" name="正方形/長方形 10"/>
          <p:cNvSpPr/>
          <p:nvPr/>
        </p:nvSpPr>
        <p:spPr>
          <a:xfrm>
            <a:off x="6323001" y="3814630"/>
            <a:ext cx="468000" cy="1728000"/>
          </a:xfrm>
          <a:prstGeom prst="rect">
            <a:avLst/>
          </a:prstGeom>
          <a:ln/>
        </p:spPr>
        <p:style>
          <a:lnRef idx="2">
            <a:schemeClr val="accent1"/>
          </a:lnRef>
          <a:fillRef idx="1">
            <a:schemeClr val="lt1"/>
          </a:fillRef>
          <a:effectRef idx="0">
            <a:schemeClr val="accent1"/>
          </a:effectRef>
          <a:fontRef idx="minor">
            <a:schemeClr val="dk1"/>
          </a:fontRef>
        </p:style>
        <p:txBody>
          <a:bodyPr vert="eaVert" tIns="0" rtlCol="0" anchor="ctr"/>
          <a:lstStyle/>
          <a:p>
            <a:r>
              <a:rPr kumimoji="1" lang="ja-JP" altLang="en-US" sz="1200" dirty="0">
                <a:solidFill>
                  <a:srgbClr val="002060"/>
                </a:solidFill>
              </a:rPr>
              <a:t>　産業振興や都市魅力</a:t>
            </a:r>
            <a:r>
              <a:rPr lang="ja-JP" altLang="en-US" sz="1200" dirty="0">
                <a:solidFill>
                  <a:srgbClr val="002060"/>
                </a:solidFill>
              </a:rPr>
              <a:t>　　</a:t>
            </a:r>
            <a:endParaRPr lang="en-US" altLang="ja-JP" sz="1200" dirty="0">
              <a:solidFill>
                <a:srgbClr val="002060"/>
              </a:solidFill>
            </a:endParaRPr>
          </a:p>
          <a:p>
            <a:r>
              <a:rPr kumimoji="1" lang="ja-JP" altLang="en-US" sz="1200" dirty="0">
                <a:solidFill>
                  <a:srgbClr val="002060"/>
                </a:solidFill>
              </a:rPr>
              <a:t>　</a:t>
            </a:r>
            <a:r>
              <a:rPr lang="ja-JP" altLang="en-US" sz="1200" dirty="0">
                <a:solidFill>
                  <a:srgbClr val="002060"/>
                </a:solidFill>
              </a:rPr>
              <a:t>　の向上</a:t>
            </a:r>
            <a:r>
              <a:rPr kumimoji="1" lang="ja-JP" altLang="en-US" sz="1200" dirty="0">
                <a:solidFill>
                  <a:srgbClr val="002060"/>
                </a:solidFill>
              </a:rPr>
              <a:t>に係る計画等</a:t>
            </a:r>
          </a:p>
        </p:txBody>
      </p:sp>
      <p:sp>
        <p:nvSpPr>
          <p:cNvPr id="17" name="二等辺三角形 16"/>
          <p:cNvSpPr/>
          <p:nvPr/>
        </p:nvSpPr>
        <p:spPr>
          <a:xfrm rot="10800000">
            <a:off x="6948405" y="3382997"/>
            <a:ext cx="1094170" cy="19256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18" name="角丸四角形 17"/>
          <p:cNvSpPr/>
          <p:nvPr/>
        </p:nvSpPr>
        <p:spPr>
          <a:xfrm>
            <a:off x="6455837" y="1823468"/>
            <a:ext cx="2014397" cy="324000"/>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体系イメージ</a:t>
            </a:r>
          </a:p>
        </p:txBody>
      </p:sp>
      <p:sp>
        <p:nvSpPr>
          <p:cNvPr id="20" name="正方形/長方形 19"/>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7</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1174775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07504" y="116632"/>
            <a:ext cx="8908530" cy="6408712"/>
          </a:xfrm>
          <a:prstGeom prst="roundRect">
            <a:avLst>
              <a:gd name="adj" fmla="val 2199"/>
            </a:avLst>
          </a:prstGeom>
          <a:solidFill>
            <a:srgbClr val="F8F7BB"/>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Ins="0" bIns="36000" rtlCol="0" anchor="t"/>
          <a:lstStyle/>
          <a:p>
            <a:r>
              <a:rPr lang="ja-JP" altLang="en-US" b="1" dirty="0" smtClean="0">
                <a:solidFill>
                  <a:srgbClr val="002060"/>
                </a:solidFill>
                <a:latin typeface="ＭＳ ゴシック" panose="020B0609070205080204" pitchFamily="49" charset="-128"/>
                <a:ea typeface="ＭＳ ゴシック" panose="020B0609070205080204" pitchFamily="49" charset="-128"/>
              </a:rPr>
              <a:t>　２</a:t>
            </a:r>
            <a:r>
              <a:rPr lang="ja-JP" altLang="en-US" b="1" dirty="0">
                <a:solidFill>
                  <a:srgbClr val="002060"/>
                </a:solidFill>
                <a:latin typeface="ＭＳ ゴシック" panose="020B0609070205080204" pitchFamily="49" charset="-128"/>
                <a:ea typeface="ＭＳ ゴシック" panose="020B0609070205080204" pitchFamily="49" charset="-128"/>
              </a:rPr>
              <a:t>　大阪府及び大阪市が一体的に取り組む</a:t>
            </a:r>
            <a:r>
              <a:rPr lang="ja-JP" altLang="en-US" b="1" dirty="0" smtClean="0">
                <a:solidFill>
                  <a:srgbClr val="002060"/>
                </a:solidFill>
                <a:latin typeface="ＭＳ ゴシック" panose="020B0609070205080204" pitchFamily="49" charset="-128"/>
                <a:ea typeface="ＭＳ ゴシック" panose="020B0609070205080204" pitchFamily="49" charset="-128"/>
              </a:rPr>
              <a:t>手法</a:t>
            </a:r>
            <a:endParaRPr lang="en-US" altLang="ja-JP" b="1" dirty="0" smtClean="0">
              <a:solidFill>
                <a:srgbClr val="002060"/>
              </a:solidFill>
              <a:latin typeface="ＭＳ ゴシック" panose="020B0609070205080204" pitchFamily="49" charset="-128"/>
              <a:ea typeface="ＭＳ ゴシック" panose="020B0609070205080204" pitchFamily="49" charset="-128"/>
            </a:endParaRPr>
          </a:p>
          <a:p>
            <a:endParaRPr lang="en-US" altLang="ja-JP" sz="800" b="1" dirty="0" smtClean="0">
              <a:solidFill>
                <a:srgbClr val="002060"/>
              </a:solidFill>
              <a:latin typeface="ＭＳ ゴシック" panose="020B0609070205080204" pitchFamily="49" charset="-128"/>
              <a:ea typeface="ＭＳ ゴシック" panose="020B0609070205080204" pitchFamily="49" charset="-128"/>
            </a:endParaRPr>
          </a:p>
          <a:p>
            <a:r>
              <a:rPr lang="ja-JP" altLang="en-US" b="1" dirty="0" smtClean="0">
                <a:solidFill>
                  <a:srgbClr val="002060"/>
                </a:solidFill>
                <a:latin typeface="ＭＳ ゴシック" panose="020B0609070205080204" pitchFamily="49" charset="-128"/>
                <a:ea typeface="ＭＳ ゴシック" panose="020B0609070205080204" pitchFamily="49" charset="-128"/>
              </a:rPr>
              <a:t>　　　</a:t>
            </a:r>
            <a:r>
              <a:rPr lang="ja-JP" altLang="en-US" dirty="0" smtClean="0">
                <a:solidFill>
                  <a:srgbClr val="002060"/>
                </a:solidFill>
                <a:latin typeface="Meiryo UI" panose="020B0604030504040204" pitchFamily="50" charset="-128"/>
                <a:ea typeface="Meiryo UI" panose="020B0604030504040204" pitchFamily="50" charset="-128"/>
              </a:rPr>
              <a:t>地方自治法の協議会、機関等の共同設置及び事務の委託、地方独立行政法人等の</a:t>
            </a:r>
            <a:endParaRPr lang="en-US" altLang="ja-JP" dirty="0" smtClean="0">
              <a:solidFill>
                <a:srgbClr val="002060"/>
              </a:solidFill>
              <a:latin typeface="Meiryo UI" panose="020B0604030504040204" pitchFamily="50" charset="-128"/>
              <a:ea typeface="Meiryo UI" panose="020B0604030504040204" pitchFamily="50" charset="-128"/>
            </a:endParaRPr>
          </a:p>
          <a:p>
            <a:r>
              <a:rPr lang="ja-JP" altLang="en-US" dirty="0">
                <a:solidFill>
                  <a:srgbClr val="002060"/>
                </a:solidFill>
                <a:latin typeface="Meiryo UI" panose="020B0604030504040204" pitchFamily="50" charset="-128"/>
                <a:ea typeface="Meiryo UI" panose="020B0604030504040204" pitchFamily="50" charset="-128"/>
              </a:rPr>
              <a:t>　</a:t>
            </a:r>
            <a:r>
              <a:rPr lang="ja-JP" altLang="en-US" dirty="0" smtClean="0">
                <a:solidFill>
                  <a:srgbClr val="002060"/>
                </a:solidFill>
                <a:latin typeface="Meiryo UI" panose="020B0604030504040204" pitchFamily="50" charset="-128"/>
                <a:ea typeface="Meiryo UI" panose="020B0604030504040204" pitchFamily="50" charset="-128"/>
              </a:rPr>
              <a:t>　　　 組織の統合などから</a:t>
            </a:r>
            <a:r>
              <a:rPr lang="ja-JP" altLang="en-US" dirty="0">
                <a:solidFill>
                  <a:srgbClr val="002060"/>
                </a:solidFill>
                <a:latin typeface="Meiryo UI" panose="020B0604030504040204" pitchFamily="50" charset="-128"/>
                <a:ea typeface="Meiryo UI" panose="020B0604030504040204" pitchFamily="50" charset="-128"/>
              </a:rPr>
              <a:t>、</a:t>
            </a:r>
            <a:r>
              <a:rPr lang="ja-JP" altLang="en-US" dirty="0" smtClean="0">
                <a:solidFill>
                  <a:srgbClr val="002060"/>
                </a:solidFill>
                <a:latin typeface="Meiryo UI" panose="020B0604030504040204" pitchFamily="50" charset="-128"/>
                <a:ea typeface="Meiryo UI" panose="020B0604030504040204" pitchFamily="50" charset="-128"/>
              </a:rPr>
              <a:t>最適な手法を選択</a:t>
            </a:r>
            <a:endParaRPr lang="en-US" altLang="ja-JP" dirty="0" smtClean="0">
              <a:solidFill>
                <a:srgbClr val="002060"/>
              </a:solidFill>
              <a:latin typeface="Meiryo UI" panose="020B0604030504040204" pitchFamily="50" charset="-128"/>
              <a:ea typeface="Meiryo UI" panose="020B0604030504040204" pitchFamily="50" charset="-128"/>
            </a:endParaRPr>
          </a:p>
          <a:p>
            <a:endParaRPr lang="en-US" altLang="ja-JP" b="1" dirty="0" smtClean="0">
              <a:solidFill>
                <a:srgbClr val="002060"/>
              </a:solidFill>
              <a:latin typeface="ＭＳ ゴシック" panose="020B0609070205080204" pitchFamily="49" charset="-128"/>
              <a:ea typeface="ＭＳ ゴシック" panose="020B0609070205080204" pitchFamily="49" charset="-128"/>
            </a:endParaRPr>
          </a:p>
          <a:p>
            <a:r>
              <a:rPr lang="ja-JP" altLang="en-US" dirty="0" smtClean="0">
                <a:solidFill>
                  <a:srgbClr val="002060"/>
                </a:solidFill>
                <a:latin typeface="Meiryo UI" panose="020B0604030504040204" pitchFamily="50" charset="-128"/>
                <a:ea typeface="Meiryo UI" panose="020B0604030504040204" pitchFamily="50" charset="-128"/>
              </a:rPr>
              <a:t> 　 </a:t>
            </a:r>
            <a:r>
              <a:rPr lang="ja-JP" altLang="en-US" dirty="0">
                <a:solidFill>
                  <a:srgbClr val="002060"/>
                </a:solidFill>
                <a:latin typeface="Meiryo UI" panose="020B0604030504040204" pitchFamily="50" charset="-128"/>
                <a:ea typeface="Meiryo UI" panose="020B0604030504040204" pitchFamily="50" charset="-128"/>
              </a:rPr>
              <a:t>①　</a:t>
            </a:r>
            <a:r>
              <a:rPr lang="ja-JP" altLang="en-US" dirty="0" smtClean="0">
                <a:solidFill>
                  <a:srgbClr val="002060"/>
                </a:solidFill>
                <a:latin typeface="Meiryo UI" panose="020B0604030504040204" pitchFamily="50" charset="-128"/>
                <a:ea typeface="Meiryo UI" panose="020B0604030504040204" pitchFamily="50" charset="-128"/>
              </a:rPr>
              <a:t>既存</a:t>
            </a:r>
            <a:r>
              <a:rPr lang="ja-JP" altLang="en-US" dirty="0">
                <a:solidFill>
                  <a:srgbClr val="002060"/>
                </a:solidFill>
                <a:latin typeface="Meiryo UI" panose="020B0604030504040204" pitchFamily="50" charset="-128"/>
                <a:ea typeface="Meiryo UI" panose="020B0604030504040204" pitchFamily="50" charset="-128"/>
              </a:rPr>
              <a:t>の機関等の共同設置</a:t>
            </a:r>
            <a:r>
              <a:rPr lang="ja-JP" altLang="en-US" dirty="0" smtClean="0">
                <a:solidFill>
                  <a:srgbClr val="002060"/>
                </a:solidFill>
                <a:latin typeface="Meiryo UI" panose="020B0604030504040204" pitchFamily="50" charset="-128"/>
                <a:ea typeface="Meiryo UI" panose="020B0604030504040204" pitchFamily="50" charset="-128"/>
              </a:rPr>
              <a:t>等</a:t>
            </a:r>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sz="1600" b="1" dirty="0" smtClean="0">
              <a:solidFill>
                <a:srgbClr val="002060"/>
              </a:solidFill>
              <a:latin typeface="Meiryo UI" panose="020B0604030504040204" pitchFamily="50" charset="-128"/>
              <a:ea typeface="Meiryo UI" panose="020B0604030504040204" pitchFamily="50" charset="-128"/>
            </a:endParaRPr>
          </a:p>
          <a:p>
            <a:endParaRPr lang="en-US" altLang="ja-JP" sz="1600" b="1" dirty="0">
              <a:solidFill>
                <a:srgbClr val="002060"/>
              </a:solidFill>
              <a:latin typeface="Meiryo UI" panose="020B0604030504040204" pitchFamily="50" charset="-128"/>
              <a:ea typeface="Meiryo UI" panose="020B0604030504040204" pitchFamily="50" charset="-128"/>
            </a:endParaRPr>
          </a:p>
          <a:p>
            <a:endParaRPr lang="en-US" altLang="ja-JP" b="1" dirty="0" smtClean="0">
              <a:solidFill>
                <a:srgbClr val="002060"/>
              </a:solidFill>
              <a:latin typeface="Meiryo UI" panose="020B0604030504040204" pitchFamily="50" charset="-128"/>
              <a:ea typeface="Meiryo UI" panose="020B0604030504040204" pitchFamily="50" charset="-128"/>
            </a:endParaRPr>
          </a:p>
          <a:p>
            <a:endParaRPr lang="en-US" altLang="ja-JP" sz="800" b="1" dirty="0">
              <a:solidFill>
                <a:srgbClr val="002060"/>
              </a:solidFill>
              <a:latin typeface="Meiryo UI" panose="020B0604030504040204" pitchFamily="50" charset="-128"/>
              <a:ea typeface="Meiryo UI" panose="020B0604030504040204" pitchFamily="50" charset="-128"/>
            </a:endParaRPr>
          </a:p>
          <a:p>
            <a:pPr>
              <a:lnSpc>
                <a:spcPts val="1000"/>
              </a:lnSpc>
            </a:pPr>
            <a:r>
              <a:rPr lang="ja-JP" altLang="en-US" dirty="0">
                <a:solidFill>
                  <a:srgbClr val="002060"/>
                </a:solidFill>
                <a:latin typeface="Meiryo UI" panose="020B0604030504040204" pitchFamily="50" charset="-128"/>
                <a:ea typeface="Meiryo UI" panose="020B0604030504040204" pitchFamily="50" charset="-128"/>
              </a:rPr>
              <a:t>　</a:t>
            </a:r>
            <a:endParaRPr lang="en-US" altLang="ja-JP" dirty="0" smtClean="0">
              <a:solidFill>
                <a:srgbClr val="002060"/>
              </a:solidFill>
              <a:latin typeface="Meiryo UI" panose="020B0604030504040204" pitchFamily="50" charset="-128"/>
              <a:ea typeface="Meiryo UI" panose="020B0604030504040204" pitchFamily="50" charset="-128"/>
            </a:endParaRPr>
          </a:p>
          <a:p>
            <a:r>
              <a:rPr lang="ja-JP" altLang="en-US" dirty="0">
                <a:solidFill>
                  <a:srgbClr val="002060"/>
                </a:solidFill>
                <a:latin typeface="Meiryo UI" panose="020B0604030504040204" pitchFamily="50" charset="-128"/>
                <a:ea typeface="Meiryo UI" panose="020B0604030504040204" pitchFamily="50" charset="-128"/>
              </a:rPr>
              <a:t>　</a:t>
            </a:r>
            <a:r>
              <a:rPr lang="ja-JP" altLang="en-US" dirty="0" smtClean="0">
                <a:solidFill>
                  <a:srgbClr val="002060"/>
                </a:solidFill>
                <a:latin typeface="Meiryo UI" panose="020B0604030504040204" pitchFamily="50" charset="-128"/>
                <a:ea typeface="Meiryo UI" panose="020B0604030504040204" pitchFamily="50" charset="-128"/>
              </a:rPr>
              <a:t>　②</a:t>
            </a:r>
            <a:r>
              <a:rPr lang="ja-JP" altLang="en-US" dirty="0">
                <a:solidFill>
                  <a:srgbClr val="002060"/>
                </a:solidFill>
                <a:latin typeface="Meiryo UI" panose="020B0604030504040204" pitchFamily="50" charset="-128"/>
                <a:ea typeface="Meiryo UI" panose="020B0604030504040204" pitchFamily="50" charset="-128"/>
              </a:rPr>
              <a:t>　成長戦略の策定及び大阪の成長・発展に必要な広域的な都市計画の権限について、</a:t>
            </a:r>
            <a:endParaRPr lang="en-US" altLang="ja-JP" dirty="0">
              <a:solidFill>
                <a:srgbClr val="002060"/>
              </a:solidFill>
              <a:latin typeface="Meiryo UI" panose="020B0604030504040204" pitchFamily="50" charset="-128"/>
              <a:ea typeface="Meiryo UI" panose="020B0604030504040204" pitchFamily="50" charset="-128"/>
            </a:endParaRPr>
          </a:p>
          <a:p>
            <a:r>
              <a:rPr lang="ja-JP" altLang="en-US" dirty="0">
                <a:solidFill>
                  <a:srgbClr val="002060"/>
                </a:solidFill>
                <a:latin typeface="Meiryo UI" panose="020B0604030504040204" pitchFamily="50" charset="-128"/>
                <a:ea typeface="Meiryo UI" panose="020B0604030504040204" pitchFamily="50" charset="-128"/>
              </a:rPr>
              <a:t>　　</a:t>
            </a:r>
            <a:r>
              <a:rPr lang="ja-JP" altLang="en-US" dirty="0" smtClean="0">
                <a:solidFill>
                  <a:srgbClr val="002060"/>
                </a:solidFill>
                <a:latin typeface="Meiryo UI" panose="020B0604030504040204" pitchFamily="50" charset="-128"/>
                <a:ea typeface="Meiryo UI" panose="020B0604030504040204" pitchFamily="50" charset="-128"/>
              </a:rPr>
              <a:t>　</a:t>
            </a:r>
            <a:r>
              <a:rPr lang="ja-JP" altLang="en-US" dirty="0">
                <a:solidFill>
                  <a:srgbClr val="002060"/>
                </a:solidFill>
                <a:latin typeface="Meiryo UI" panose="020B0604030504040204" pitchFamily="50" charset="-128"/>
                <a:ea typeface="Meiryo UI" panose="020B0604030504040204" pitchFamily="50" charset="-128"/>
              </a:rPr>
              <a:t> </a:t>
            </a:r>
            <a:r>
              <a:rPr lang="ja-JP" altLang="en-US" dirty="0" smtClean="0">
                <a:solidFill>
                  <a:srgbClr val="002060"/>
                </a:solidFill>
                <a:latin typeface="Meiryo UI" panose="020B0604030504040204" pitchFamily="50" charset="-128"/>
                <a:ea typeface="Meiryo UI" panose="020B0604030504040204" pitchFamily="50" charset="-128"/>
              </a:rPr>
              <a:t>  事務</a:t>
            </a:r>
            <a:r>
              <a:rPr lang="ja-JP" altLang="en-US" dirty="0">
                <a:solidFill>
                  <a:srgbClr val="002060"/>
                </a:solidFill>
                <a:latin typeface="Meiryo UI" panose="020B0604030504040204" pitchFamily="50" charset="-128"/>
                <a:ea typeface="Meiryo UI" panose="020B0604030504040204" pitchFamily="50" charset="-128"/>
              </a:rPr>
              <a:t>の委託を実施</a:t>
            </a:r>
            <a:endParaRPr lang="en-US" altLang="ja-JP" dirty="0">
              <a:solidFill>
                <a:srgbClr val="002060"/>
              </a:solidFill>
              <a:latin typeface="Meiryo UI" panose="020B0604030504040204" pitchFamily="50" charset="-128"/>
              <a:ea typeface="Meiryo UI" panose="020B0604030504040204" pitchFamily="50" charset="-128"/>
            </a:endParaRPr>
          </a:p>
          <a:p>
            <a:endParaRPr lang="en-US" altLang="ja-JP" sz="1600" dirty="0">
              <a:solidFill>
                <a:srgbClr val="002060"/>
              </a:solidFill>
              <a:latin typeface="Meiryo UI" panose="020B0604030504040204" pitchFamily="50" charset="-128"/>
              <a:ea typeface="Meiryo UI" panose="020B0604030504040204" pitchFamily="50" charset="-128"/>
            </a:endParaRPr>
          </a:p>
          <a:p>
            <a:endParaRPr lang="en-US" altLang="ja-JP" sz="1600" dirty="0">
              <a:solidFill>
                <a:srgbClr val="002060"/>
              </a:solidFill>
              <a:latin typeface="Meiryo UI" panose="020B0604030504040204" pitchFamily="50" charset="-128"/>
              <a:ea typeface="Meiryo UI" panose="020B0604030504040204" pitchFamily="50" charset="-128"/>
            </a:endParaRPr>
          </a:p>
          <a:p>
            <a:endParaRPr lang="en-US" altLang="ja-JP" sz="1600" dirty="0">
              <a:solidFill>
                <a:srgbClr val="002060"/>
              </a:solidFill>
              <a:latin typeface="Meiryo UI" panose="020B0604030504040204" pitchFamily="50" charset="-128"/>
              <a:ea typeface="Meiryo UI" panose="020B0604030504040204" pitchFamily="50" charset="-128"/>
            </a:endParaRPr>
          </a:p>
          <a:p>
            <a:r>
              <a:rPr lang="ja-JP" altLang="en-US" sz="1600" dirty="0">
                <a:solidFill>
                  <a:srgbClr val="002060"/>
                </a:solidFill>
                <a:latin typeface="Meiryo UI" panose="020B0604030504040204" pitchFamily="50" charset="-128"/>
                <a:ea typeface="Meiryo UI" panose="020B0604030504040204" pitchFamily="50" charset="-128"/>
              </a:rPr>
              <a:t>　</a:t>
            </a:r>
            <a:endParaRPr lang="en-US" altLang="ja-JP" sz="1600" dirty="0" smtClean="0">
              <a:solidFill>
                <a:srgbClr val="002060"/>
              </a:solidFill>
              <a:latin typeface="Meiryo UI" panose="020B0604030504040204" pitchFamily="50" charset="-128"/>
              <a:ea typeface="Meiryo UI" panose="020B0604030504040204" pitchFamily="50" charset="-128"/>
            </a:endParaRPr>
          </a:p>
          <a:p>
            <a:endParaRPr lang="en-US" altLang="ja-JP" sz="1600" dirty="0">
              <a:solidFill>
                <a:srgbClr val="002060"/>
              </a:solidFill>
              <a:latin typeface="Meiryo UI" panose="020B0604030504040204" pitchFamily="50" charset="-128"/>
              <a:ea typeface="Meiryo UI" panose="020B0604030504040204" pitchFamily="50" charset="-128"/>
            </a:endParaRPr>
          </a:p>
          <a:p>
            <a:endParaRPr lang="en-US" altLang="ja-JP" sz="1600" dirty="0">
              <a:solidFill>
                <a:srgbClr val="002060"/>
              </a:solidFill>
              <a:latin typeface="Meiryo UI" panose="020B0604030504040204" pitchFamily="50" charset="-128"/>
              <a:ea typeface="Meiryo UI" panose="020B0604030504040204" pitchFamily="50" charset="-128"/>
            </a:endParaRPr>
          </a:p>
          <a:p>
            <a:pPr>
              <a:lnSpc>
                <a:spcPts val="1000"/>
              </a:lnSpc>
            </a:pPr>
            <a:endParaRPr lang="en-US" altLang="ja-JP" sz="1600" dirty="0">
              <a:solidFill>
                <a:srgbClr val="002060"/>
              </a:solidFill>
              <a:latin typeface="Meiryo UI" panose="020B0604030504040204" pitchFamily="50" charset="-128"/>
              <a:ea typeface="Meiryo UI" panose="020B0604030504040204" pitchFamily="50" charset="-128"/>
            </a:endParaRPr>
          </a:p>
          <a:p>
            <a:r>
              <a:rPr lang="ja-JP" altLang="en-US" sz="1600" dirty="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　</a:t>
            </a:r>
            <a:endParaRPr lang="en-US" altLang="ja-JP" dirty="0">
              <a:solidFill>
                <a:srgbClr val="002060"/>
              </a:solidFill>
              <a:latin typeface="Meiryo UI" panose="020B0604030504040204" pitchFamily="50" charset="-128"/>
              <a:ea typeface="Meiryo UI" panose="020B0604030504040204" pitchFamily="50" charset="-128"/>
            </a:endParaRPr>
          </a:p>
          <a:p>
            <a:pPr>
              <a:spcBef>
                <a:spcPts val="600"/>
              </a:spcBef>
            </a:pPr>
            <a:r>
              <a:rPr lang="ja-JP" altLang="en-US" b="1" dirty="0" smtClean="0">
                <a:solidFill>
                  <a:srgbClr val="002060"/>
                </a:solidFill>
                <a:latin typeface="ＭＳ ゴシック" panose="020B0609070205080204" pitchFamily="49" charset="-128"/>
                <a:ea typeface="ＭＳ ゴシック" panose="020B0609070205080204" pitchFamily="49" charset="-128"/>
              </a:rPr>
              <a:t>　３</a:t>
            </a:r>
            <a:r>
              <a:rPr lang="zh-TW" altLang="en-US" b="1" dirty="0">
                <a:solidFill>
                  <a:srgbClr val="002060"/>
                </a:solidFill>
                <a:latin typeface="ＭＳ ゴシック" panose="020B0609070205080204" pitchFamily="49" charset="-128"/>
                <a:ea typeface="ＭＳ ゴシック" panose="020B0609070205080204" pitchFamily="49" charset="-128"/>
              </a:rPr>
              <a:t>　</a:t>
            </a:r>
            <a:r>
              <a:rPr lang="ja-JP" altLang="en-US" b="1" dirty="0">
                <a:solidFill>
                  <a:srgbClr val="002060"/>
                </a:solidFill>
                <a:latin typeface="ＭＳ ゴシック" panose="020B0609070205080204" pitchFamily="49" charset="-128"/>
                <a:ea typeface="ＭＳ ゴシック" panose="020B0609070205080204" pitchFamily="49" charset="-128"/>
              </a:rPr>
              <a:t>施行日</a:t>
            </a:r>
            <a:endParaRPr lang="en-US" altLang="ja-JP" b="1" dirty="0">
              <a:solidFill>
                <a:srgbClr val="002060"/>
              </a:solidFill>
              <a:latin typeface="ＭＳ ゴシック" panose="020B0609070205080204" pitchFamily="49" charset="-128"/>
              <a:ea typeface="ＭＳ ゴシック" panose="020B0609070205080204" pitchFamily="49" charset="-128"/>
            </a:endParaRPr>
          </a:p>
          <a:p>
            <a:pPr>
              <a:spcBef>
                <a:spcPts val="600"/>
              </a:spcBef>
            </a:pPr>
            <a:r>
              <a:rPr lang="ja-JP" altLang="en-US" b="1" dirty="0">
                <a:solidFill>
                  <a:srgbClr val="002060"/>
                </a:solidFill>
                <a:latin typeface="Meiryo UI" panose="020B0604030504040204" pitchFamily="50" charset="-128"/>
                <a:ea typeface="Meiryo UI" panose="020B0604030504040204" pitchFamily="50" charset="-128"/>
              </a:rPr>
              <a:t>　　</a:t>
            </a:r>
            <a:r>
              <a:rPr lang="ja-JP" altLang="en-US" b="1" dirty="0" smtClean="0">
                <a:solidFill>
                  <a:srgbClr val="002060"/>
                </a:solidFill>
                <a:latin typeface="Meiryo UI" panose="020B0604030504040204" pitchFamily="50" charset="-128"/>
                <a:ea typeface="Meiryo UI" panose="020B0604030504040204" pitchFamily="50" charset="-128"/>
              </a:rPr>
              <a:t>　　 </a:t>
            </a:r>
            <a:r>
              <a:rPr lang="ja-JP" altLang="en-US" dirty="0" smtClean="0">
                <a:solidFill>
                  <a:srgbClr val="002060"/>
                </a:solidFill>
                <a:latin typeface="Meiryo UI" panose="020B0604030504040204" pitchFamily="50" charset="-128"/>
                <a:ea typeface="Meiryo UI" panose="020B0604030504040204" pitchFamily="50" charset="-128"/>
              </a:rPr>
              <a:t>令和</a:t>
            </a:r>
            <a:r>
              <a:rPr lang="ja-JP" altLang="en-US" dirty="0">
                <a:solidFill>
                  <a:srgbClr val="002060"/>
                </a:solidFill>
                <a:latin typeface="Meiryo UI" panose="020B0604030504040204" pitchFamily="50" charset="-128"/>
                <a:ea typeface="Meiryo UI" panose="020B0604030504040204" pitchFamily="50" charset="-128"/>
              </a:rPr>
              <a:t>３年４月</a:t>
            </a:r>
            <a:r>
              <a:rPr lang="ja-JP" altLang="en-US" dirty="0" smtClean="0">
                <a:solidFill>
                  <a:srgbClr val="002060"/>
                </a:solidFill>
                <a:latin typeface="Meiryo UI" panose="020B0604030504040204" pitchFamily="50" charset="-128"/>
                <a:ea typeface="Meiryo UI" panose="020B0604030504040204" pitchFamily="50" charset="-128"/>
              </a:rPr>
              <a:t>１日</a:t>
            </a:r>
            <a:endParaRPr lang="en-US" altLang="ja-JP" dirty="0" smtClean="0">
              <a:solidFill>
                <a:srgbClr val="002060"/>
              </a:solidFill>
              <a:latin typeface="Meiryo UI" panose="020B0604030504040204" pitchFamily="50" charset="-128"/>
              <a:ea typeface="Meiryo UI" panose="020B0604030504040204" pitchFamily="50" charset="-128"/>
            </a:endParaRPr>
          </a:p>
          <a:p>
            <a:pPr>
              <a:spcBef>
                <a:spcPts val="600"/>
              </a:spcBef>
            </a:pPr>
            <a:r>
              <a:rPr lang="ja-JP" altLang="en-US" dirty="0">
                <a:solidFill>
                  <a:srgbClr val="002060"/>
                </a:solidFill>
                <a:latin typeface="Meiryo UI" panose="020B0604030504040204" pitchFamily="50" charset="-128"/>
                <a:ea typeface="Meiryo UI" panose="020B0604030504040204" pitchFamily="50" charset="-128"/>
              </a:rPr>
              <a:t>　</a:t>
            </a:r>
            <a:r>
              <a:rPr lang="ja-JP" altLang="en-US" dirty="0" smtClean="0">
                <a:solidFill>
                  <a:srgbClr val="002060"/>
                </a:solidFill>
                <a:latin typeface="Meiryo UI" panose="020B0604030504040204" pitchFamily="50" charset="-128"/>
                <a:ea typeface="Meiryo UI" panose="020B0604030504040204" pitchFamily="50" charset="-128"/>
              </a:rPr>
              <a:t>　　　（事務の委託については、速やかに規約を作成し、議決を経て実施）</a:t>
            </a:r>
            <a:endParaRPr lang="zh-TW" altLang="en-US" dirty="0">
              <a:solidFill>
                <a:srgbClr val="002060"/>
              </a:solidFill>
              <a:latin typeface="Meiryo UI" panose="020B0604030504040204" pitchFamily="50" charset="-128"/>
              <a:ea typeface="Meiryo UI" panose="020B0604030504040204" pitchFamily="50" charset="-128"/>
            </a:endParaRPr>
          </a:p>
          <a:p>
            <a:endParaRPr lang="en-US" altLang="ja-JP" b="1" dirty="0">
              <a:solidFill>
                <a:schemeClr val="tx1"/>
              </a:solidFill>
              <a:latin typeface="Meiryo UI" panose="020B0604030504040204" pitchFamily="50" charset="-128"/>
              <a:ea typeface="Meiryo UI" panose="020B0604030504040204" pitchFamily="50" charset="-128"/>
            </a:endParaRPr>
          </a:p>
          <a:p>
            <a:endParaRPr lang="en-US" altLang="ja-JP" dirty="0">
              <a:solidFill>
                <a:srgbClr val="002060"/>
              </a:solidFill>
              <a:latin typeface="Meiryo UI" panose="020B0604030504040204" pitchFamily="50" charset="-128"/>
              <a:ea typeface="Meiryo UI" panose="020B0604030504040204" pitchFamily="50" charset="-128"/>
            </a:endParaRPr>
          </a:p>
          <a:p>
            <a:endParaRPr lang="ja-JP" altLang="en-US" sz="1600" dirty="0">
              <a:solidFill>
                <a:srgbClr val="002060"/>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999259" y="1844824"/>
            <a:ext cx="7740000" cy="576000"/>
          </a:xfrm>
          <a:prstGeom prst="rect">
            <a:avLst/>
          </a:prstGeom>
          <a:solidFill>
            <a:schemeClr val="bg1"/>
          </a:solidFill>
          <a:ln w="28575">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府市の内部組織、附属機関、地方独立行政法人、法人その他の団体　</a:t>
            </a:r>
            <a:r>
              <a:rPr lang="en-US" altLang="ja-JP" sz="1200" b="1" dirty="0" smtClean="0">
                <a:solidFill>
                  <a:srgbClr val="002060"/>
                </a:solidFill>
                <a:latin typeface="Meiryo UI" panose="020B0604030504040204" pitchFamily="50" charset="-128"/>
                <a:ea typeface="Meiryo UI" panose="020B0604030504040204" pitchFamily="50" charset="-128"/>
              </a:rPr>
              <a:t>【</a:t>
            </a:r>
            <a:r>
              <a:rPr lang="ja-JP" altLang="en-US" sz="1200" b="1" dirty="0">
                <a:solidFill>
                  <a:srgbClr val="002060"/>
                </a:solidFill>
                <a:latin typeface="Meiryo UI" panose="020B0604030504040204" pitchFamily="50" charset="-128"/>
                <a:ea typeface="Meiryo UI" panose="020B0604030504040204" pitchFamily="50" charset="-128"/>
              </a:rPr>
              <a:t>９</a:t>
            </a:r>
            <a:r>
              <a:rPr lang="ja-JP" altLang="en-US" sz="1200" b="1" dirty="0" smtClean="0">
                <a:solidFill>
                  <a:srgbClr val="002060"/>
                </a:solidFill>
                <a:latin typeface="Meiryo UI" panose="020B0604030504040204" pitchFamily="50" charset="-128"/>
                <a:ea typeface="Meiryo UI" panose="020B0604030504040204" pitchFamily="50" charset="-128"/>
              </a:rPr>
              <a:t>頁（</a:t>
            </a:r>
            <a:r>
              <a:rPr lang="en-US" altLang="ja-JP" sz="1200" b="1"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１）参照</a:t>
            </a:r>
            <a:r>
              <a:rPr lang="en-US" altLang="ja-JP" sz="1200" b="1" dirty="0" smtClean="0">
                <a:solidFill>
                  <a:srgbClr val="002060"/>
                </a:solidFill>
                <a:latin typeface="Meiryo UI" panose="020B0604030504040204" pitchFamily="50" charset="-128"/>
                <a:ea typeface="Meiryo UI" panose="020B0604030504040204" pitchFamily="50" charset="-128"/>
              </a:rPr>
              <a:t>】</a:t>
            </a:r>
          </a:p>
        </p:txBody>
      </p:sp>
      <p:sp>
        <p:nvSpPr>
          <p:cNvPr id="29" name="正方形/長方形 28"/>
          <p:cNvSpPr/>
          <p:nvPr/>
        </p:nvSpPr>
        <p:spPr>
          <a:xfrm>
            <a:off x="999259" y="4090165"/>
            <a:ext cx="7771680" cy="675538"/>
          </a:xfrm>
          <a:prstGeom prst="rect">
            <a:avLst/>
          </a:prstGeom>
          <a:solidFill>
            <a:schemeClr val="bg1"/>
          </a:solidFill>
          <a:ln w="28575">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都市</a:t>
            </a:r>
            <a:r>
              <a:rPr lang="ja-JP" altLang="en-US" sz="1600" dirty="0">
                <a:solidFill>
                  <a:srgbClr val="002060"/>
                </a:solidFill>
                <a:latin typeface="Meiryo UI" panose="020B0604030504040204" pitchFamily="50" charset="-128"/>
                <a:ea typeface="Meiryo UI" panose="020B0604030504040204" pitchFamily="50" charset="-128"/>
              </a:rPr>
              <a:t>計画の</a:t>
            </a:r>
            <a:r>
              <a:rPr lang="ja-JP" altLang="en-US" sz="1600" dirty="0" smtClean="0">
                <a:solidFill>
                  <a:srgbClr val="002060"/>
                </a:solidFill>
                <a:latin typeface="Meiryo UI" panose="020B0604030504040204" pitchFamily="50" charset="-128"/>
                <a:ea typeface="Meiryo UI" panose="020B0604030504040204" pitchFamily="50" charset="-128"/>
              </a:rPr>
              <a:t>基本的な方針や、大阪の成長・発展のために必要な広域的</a:t>
            </a:r>
            <a:r>
              <a:rPr lang="ja-JP" altLang="en-US" sz="1600" dirty="0">
                <a:solidFill>
                  <a:srgbClr val="002060"/>
                </a:solidFill>
                <a:latin typeface="Meiryo UI" panose="020B0604030504040204" pitchFamily="50" charset="-128"/>
                <a:ea typeface="Meiryo UI" panose="020B0604030504040204" pitchFamily="50" charset="-128"/>
              </a:rPr>
              <a:t>な観点から</a:t>
            </a:r>
            <a:r>
              <a:rPr lang="ja-JP" altLang="en-US" sz="1600" dirty="0" smtClean="0">
                <a:solidFill>
                  <a:srgbClr val="002060"/>
                </a:solidFill>
                <a:latin typeface="Meiryo UI" panose="020B0604030504040204" pitchFamily="50" charset="-128"/>
                <a:ea typeface="Meiryo UI" panose="020B0604030504040204" pitchFamily="50" charset="-128"/>
              </a:rPr>
              <a:t>の</a:t>
            </a:r>
            <a:endParaRPr lang="en-US" altLang="ja-JP" sz="1600" dirty="0">
              <a:solidFill>
                <a:srgbClr val="002060"/>
              </a:solidFill>
              <a:latin typeface="Meiryo UI" panose="020B0604030504040204" pitchFamily="50" charset="-128"/>
              <a:ea typeface="Meiryo UI" panose="020B0604030504040204" pitchFamily="50" charset="-128"/>
            </a:endParaRPr>
          </a:p>
          <a:p>
            <a:r>
              <a:rPr lang="en-US" altLang="ja-JP" sz="1600" dirty="0" smtClean="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まちづく</a:t>
            </a:r>
            <a:r>
              <a:rPr lang="ja-JP" altLang="en-US" sz="1600" dirty="0">
                <a:solidFill>
                  <a:srgbClr val="002060"/>
                </a:solidFill>
                <a:latin typeface="Meiryo UI" panose="020B0604030504040204" pitchFamily="50" charset="-128"/>
                <a:ea typeface="Meiryo UI" panose="020B0604030504040204" pitchFamily="50" charset="-128"/>
              </a:rPr>
              <a:t>り</a:t>
            </a:r>
            <a:r>
              <a:rPr lang="ja-JP" altLang="en-US" sz="1600" dirty="0" smtClean="0">
                <a:solidFill>
                  <a:srgbClr val="002060"/>
                </a:solidFill>
                <a:latin typeface="Meiryo UI" panose="020B0604030504040204" pitchFamily="50" charset="-128"/>
                <a:ea typeface="Meiryo UI" panose="020B0604030504040204" pitchFamily="50" charset="-128"/>
              </a:rPr>
              <a:t>・</a:t>
            </a:r>
            <a:r>
              <a:rPr lang="ja-JP" altLang="en-US" sz="1600" dirty="0">
                <a:solidFill>
                  <a:srgbClr val="002060"/>
                </a:solidFill>
                <a:latin typeface="Meiryo UI" panose="020B0604030504040204" pitchFamily="50" charset="-128"/>
                <a:ea typeface="Meiryo UI" panose="020B0604030504040204" pitchFamily="50" charset="-128"/>
              </a:rPr>
              <a:t>交通基盤等に係る都市</a:t>
            </a:r>
            <a:r>
              <a:rPr lang="ja-JP" altLang="en-US" sz="1600" dirty="0" smtClean="0">
                <a:solidFill>
                  <a:srgbClr val="002060"/>
                </a:solidFill>
                <a:latin typeface="Meiryo UI" panose="020B0604030504040204" pitchFamily="50" charset="-128"/>
                <a:ea typeface="Meiryo UI" panose="020B0604030504040204" pitchFamily="50" charset="-128"/>
              </a:rPr>
              <a:t>計画　</a:t>
            </a:r>
            <a:r>
              <a:rPr lang="en-US" altLang="ja-JP" sz="1200" b="1" dirty="0" smtClean="0">
                <a:solidFill>
                  <a:srgbClr val="002060"/>
                </a:solidFill>
                <a:latin typeface="Meiryo UI" panose="020B0604030504040204" pitchFamily="50" charset="-128"/>
                <a:ea typeface="Meiryo UI" panose="020B0604030504040204" pitchFamily="50" charset="-128"/>
              </a:rPr>
              <a:t>【</a:t>
            </a:r>
            <a:r>
              <a:rPr lang="ja-JP" altLang="en-US" sz="1200" b="1" dirty="0">
                <a:solidFill>
                  <a:srgbClr val="002060"/>
                </a:solidFill>
                <a:latin typeface="Meiryo UI" panose="020B0604030504040204" pitchFamily="50" charset="-128"/>
                <a:ea typeface="Meiryo UI" panose="020B0604030504040204" pitchFamily="50" charset="-128"/>
              </a:rPr>
              <a:t>９</a:t>
            </a:r>
            <a:r>
              <a:rPr lang="ja-JP" altLang="en-US" sz="1200" b="1" dirty="0" smtClean="0">
                <a:solidFill>
                  <a:srgbClr val="002060"/>
                </a:solidFill>
                <a:latin typeface="Meiryo UI" panose="020B0604030504040204" pitchFamily="50" charset="-128"/>
                <a:ea typeface="Meiryo UI" panose="020B0604030504040204" pitchFamily="50" charset="-128"/>
              </a:rPr>
              <a:t>頁（</a:t>
            </a:r>
            <a:r>
              <a:rPr lang="en-US" altLang="ja-JP" sz="1200" b="1"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２）参照</a:t>
            </a:r>
            <a:r>
              <a:rPr lang="en-US" altLang="ja-JP" sz="1200" b="1" dirty="0" smtClean="0">
                <a:solidFill>
                  <a:srgbClr val="002060"/>
                </a:solidFill>
                <a:latin typeface="Meiryo UI" panose="020B0604030504040204" pitchFamily="50" charset="-128"/>
                <a:ea typeface="Meiryo UI" panose="020B0604030504040204" pitchFamily="50" charset="-128"/>
              </a:rPr>
              <a:t>】</a:t>
            </a:r>
            <a:endParaRPr lang="en-US" altLang="ja-JP" sz="1200" b="1" dirty="0">
              <a:solidFill>
                <a:srgbClr val="002060"/>
              </a:solidFill>
              <a:latin typeface="Meiryo UI" panose="020B0604030504040204" pitchFamily="50" charset="-128"/>
              <a:ea typeface="Meiryo UI" panose="020B0604030504040204" pitchFamily="50" charset="-128"/>
            </a:endParaRPr>
          </a:p>
        </p:txBody>
      </p:sp>
      <p:sp>
        <p:nvSpPr>
          <p:cNvPr id="7" name="正方形/長方形 6"/>
          <p:cNvSpPr/>
          <p:nvPr/>
        </p:nvSpPr>
        <p:spPr>
          <a:xfrm>
            <a:off x="8773140" y="6485672"/>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8</a:t>
            </a:r>
            <a:endParaRPr kumimoji="1" lang="ja-JP" altLang="en-US" sz="2000" b="1" dirty="0">
              <a:solidFill>
                <a:srgbClr val="002060"/>
              </a:solidFill>
              <a:latin typeface="+mn-ea"/>
            </a:endParaRPr>
          </a:p>
        </p:txBody>
      </p:sp>
      <p:sp>
        <p:nvSpPr>
          <p:cNvPr id="6" name="正方形/長方形 5"/>
          <p:cNvSpPr/>
          <p:nvPr/>
        </p:nvSpPr>
        <p:spPr>
          <a:xfrm>
            <a:off x="999259" y="3442465"/>
            <a:ext cx="7771680" cy="431304"/>
          </a:xfrm>
          <a:prstGeom prst="rect">
            <a:avLst/>
          </a:prstGeom>
          <a:solidFill>
            <a:schemeClr val="bg1"/>
          </a:solidFill>
          <a:ln w="28575">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成長</a:t>
            </a:r>
            <a:r>
              <a:rPr lang="ja-JP" altLang="en-US" sz="1600" dirty="0">
                <a:solidFill>
                  <a:srgbClr val="002060"/>
                </a:solidFill>
                <a:latin typeface="Meiryo UI" panose="020B0604030504040204" pitchFamily="50" charset="-128"/>
                <a:ea typeface="Meiryo UI" panose="020B0604030504040204" pitchFamily="50" charset="-128"/>
              </a:rPr>
              <a:t>戦略の</a:t>
            </a:r>
            <a:r>
              <a:rPr lang="ja-JP" altLang="en-US" sz="1600" dirty="0" smtClean="0">
                <a:solidFill>
                  <a:srgbClr val="002060"/>
                </a:solidFill>
                <a:latin typeface="Meiryo UI" panose="020B0604030504040204" pitchFamily="50" charset="-128"/>
                <a:ea typeface="Meiryo UI" panose="020B0604030504040204" pitchFamily="50" charset="-128"/>
              </a:rPr>
              <a:t>策定</a:t>
            </a:r>
            <a:endParaRPr lang="en-US" altLang="ja-JP" sz="1600" dirty="0" smtClean="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97251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418693" y="44794"/>
            <a:ext cx="8761896" cy="6768000"/>
          </a:xfrm>
          <a:prstGeom prst="roundRect">
            <a:avLst>
              <a:gd name="adj" fmla="val 1931"/>
            </a:avLst>
          </a:prstGeom>
          <a:solidFill>
            <a:srgbClr val="F8F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a:solidFill>
                  <a:srgbClr val="002060"/>
                </a:solidFill>
                <a:latin typeface="ＭＳ ゴシック" panose="020B0609070205080204" pitchFamily="49" charset="-128"/>
                <a:ea typeface="ＭＳ ゴシック" panose="020B0609070205080204" pitchFamily="49"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marL="185738">
              <a:spcBef>
                <a:spcPts val="600"/>
              </a:spcBef>
            </a:pPr>
            <a:endParaRPr lang="en-US" altLang="ja-JP" sz="1600" dirty="0">
              <a:solidFill>
                <a:schemeClr val="tx1"/>
              </a:solidFill>
              <a:latin typeface="Meiryo UI" panose="020B0604030504040204" pitchFamily="50" charset="-128"/>
              <a:ea typeface="Meiryo UI" panose="020B0604030504040204" pitchFamily="50" charset="-128"/>
            </a:endParaRPr>
          </a:p>
          <a:p>
            <a:pPr marL="185738"/>
            <a:endParaRPr lang="en-US" altLang="ja-JP" sz="1600" dirty="0">
              <a:solidFill>
                <a:schemeClr val="tx1"/>
              </a:solidFill>
              <a:latin typeface="Meiryo UI" panose="020B0604030504040204" pitchFamily="50" charset="-128"/>
              <a:ea typeface="Meiryo UI" panose="020B0604030504040204" pitchFamily="50" charset="-128"/>
            </a:endParaRPr>
          </a:p>
          <a:p>
            <a:pPr marL="185738">
              <a:spcBef>
                <a:spcPts val="600"/>
              </a:spcBef>
            </a:pPr>
            <a:r>
              <a:rPr lang="ja-JP" altLang="en-US" sz="1600" b="1" dirty="0">
                <a:solidFill>
                  <a:schemeClr val="tx1"/>
                </a:solidFill>
                <a:latin typeface="Meiryo UI" panose="020B0604030504040204" pitchFamily="50" charset="-128"/>
                <a:ea typeface="Meiryo UI" panose="020B0604030504040204" pitchFamily="50" charset="-128"/>
              </a:rPr>
              <a:t> </a:t>
            </a:r>
            <a:endParaRPr lang="en-US" altLang="ja-JP" sz="1600" b="1" dirty="0">
              <a:solidFill>
                <a:schemeClr val="tx1"/>
              </a:solidFill>
              <a:latin typeface="Meiryo UI" panose="020B0604030504040204" pitchFamily="50" charset="-128"/>
              <a:ea typeface="Meiryo UI" panose="020B0604030504040204" pitchFamily="50" charset="-128"/>
            </a:endParaRPr>
          </a:p>
          <a:p>
            <a:pPr marL="185738">
              <a:spcBef>
                <a:spcPts val="600"/>
              </a:spcBef>
            </a:pPr>
            <a:r>
              <a:rPr lang="ja-JP" altLang="en-US" sz="1600" b="1" dirty="0">
                <a:solidFill>
                  <a:schemeClr val="tx1"/>
                </a:solidFill>
                <a:latin typeface="Meiryo UI" panose="020B0604030504040204" pitchFamily="50" charset="-128"/>
                <a:ea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21994396"/>
              </p:ext>
            </p:extLst>
          </p:nvPr>
        </p:nvGraphicFramePr>
        <p:xfrm>
          <a:off x="588251" y="3429000"/>
          <a:ext cx="8232221" cy="3060522"/>
        </p:xfrm>
        <a:graphic>
          <a:graphicData uri="http://schemas.openxmlformats.org/drawingml/2006/table">
            <a:tbl>
              <a:tblPr firstRow="1" bandRow="1">
                <a:tableStyleId>{5940675A-B579-460E-94D1-54222C63F5DA}</a:tableStyleId>
              </a:tblPr>
              <a:tblGrid>
                <a:gridCol w="2039533">
                  <a:extLst>
                    <a:ext uri="{9D8B030D-6E8A-4147-A177-3AD203B41FA5}">
                      <a16:colId xmlns:a16="http://schemas.microsoft.com/office/drawing/2014/main" val="582477478"/>
                    </a:ext>
                  </a:extLst>
                </a:gridCol>
                <a:gridCol w="6192688">
                  <a:extLst>
                    <a:ext uri="{9D8B030D-6E8A-4147-A177-3AD203B41FA5}">
                      <a16:colId xmlns:a16="http://schemas.microsoft.com/office/drawing/2014/main" val="3468804726"/>
                    </a:ext>
                  </a:extLst>
                </a:gridCol>
              </a:tblGrid>
              <a:tr h="360000">
                <a:tc>
                  <a:txBody>
                    <a:bodyPr/>
                    <a:lstStyle/>
                    <a:p>
                      <a:pPr algn="ctr"/>
                      <a:endParaRPr kumimoji="1" lang="ja-JP" altLang="en-US" sz="1600" b="1" dirty="0">
                        <a:solidFill>
                          <a:srgbClr val="002060"/>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c>
                  <a:txBody>
                    <a:bodyPr/>
                    <a:lstStyle/>
                    <a:p>
                      <a:pPr algn="ctr"/>
                      <a:r>
                        <a:rPr kumimoji="1" lang="ja-JP" altLang="en-US" sz="1600" b="1" dirty="0">
                          <a:solidFill>
                            <a:srgbClr val="002060"/>
                          </a:solidFill>
                        </a:rPr>
                        <a:t>都市計画の内容</a:t>
                      </a:r>
                      <a:endParaRPr kumimoji="1" lang="ja-JP" altLang="en-US" sz="1600" b="1" dirty="0">
                        <a:solidFill>
                          <a:srgbClr val="002060"/>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extLst>
                  <a:ext uri="{0D108BD9-81ED-4DB2-BD59-A6C34878D82A}">
                    <a16:rowId xmlns:a16="http://schemas.microsoft.com/office/drawing/2014/main" val="2433477950"/>
                  </a:ext>
                </a:extLst>
              </a:tr>
              <a:tr h="360080">
                <a:tc>
                  <a:txBody>
                    <a:bodyPr/>
                    <a:lstStyle/>
                    <a:p>
                      <a:pPr algn="ctr"/>
                      <a:r>
                        <a:rPr kumimoji="1" lang="ja-JP" altLang="en-US" sz="1600" dirty="0">
                          <a:solidFill>
                            <a:srgbClr val="002060"/>
                          </a:solidFill>
                        </a:rPr>
                        <a:t>基本的な方針</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R="36000" marT="0" marB="0" anchor="ctr">
                    <a:solidFill>
                      <a:schemeClr val="bg1"/>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600" dirty="0">
                          <a:solidFill>
                            <a:srgbClr val="002060"/>
                          </a:solidFill>
                        </a:rPr>
                        <a:t>都市計画区域の</a:t>
                      </a:r>
                      <a:r>
                        <a:rPr kumimoji="1" lang="ja-JP" altLang="en-US" sz="1600" dirty="0" smtClean="0">
                          <a:solidFill>
                            <a:srgbClr val="002060"/>
                          </a:solidFill>
                        </a:rPr>
                        <a:t>整備・開発</a:t>
                      </a:r>
                      <a:r>
                        <a:rPr kumimoji="1" lang="ja-JP" altLang="en-US" sz="1600" dirty="0">
                          <a:solidFill>
                            <a:srgbClr val="002060"/>
                          </a:solidFill>
                        </a:rPr>
                        <a:t>及び保全の</a:t>
                      </a:r>
                      <a:r>
                        <a:rPr kumimoji="1" lang="ja-JP" altLang="en-US" sz="1600" dirty="0" smtClean="0">
                          <a:solidFill>
                            <a:srgbClr val="002060"/>
                          </a:solidFill>
                        </a:rPr>
                        <a:t>方針</a:t>
                      </a:r>
                      <a:endParaRPr kumimoji="1" lang="en-US" altLang="ja-JP" sz="1600" dirty="0" smtClean="0">
                        <a:solidFill>
                          <a:srgbClr val="002060"/>
                        </a:solidFill>
                      </a:endParaRPr>
                    </a:p>
                  </a:txBody>
                  <a:tcPr marL="144000" marR="36000" marT="0" marB="0" anchor="ctr">
                    <a:solidFill>
                      <a:schemeClr val="bg1"/>
                    </a:solidFill>
                  </a:tcPr>
                </a:tc>
                <a:extLst>
                  <a:ext uri="{0D108BD9-81ED-4DB2-BD59-A6C34878D82A}">
                    <a16:rowId xmlns:a16="http://schemas.microsoft.com/office/drawing/2014/main" val="4236722528"/>
                  </a:ext>
                </a:extLst>
              </a:tr>
              <a:tr h="329679">
                <a:tc rowSpan="3">
                  <a:txBody>
                    <a:bodyPr/>
                    <a:lstStyle/>
                    <a:p>
                      <a:pPr algn="ctr"/>
                      <a:r>
                        <a:rPr kumimoji="1" lang="ja-JP" altLang="en-US" sz="1600" dirty="0">
                          <a:solidFill>
                            <a:srgbClr val="002060"/>
                          </a:solidFill>
                        </a:rPr>
                        <a:t>土地利用</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R="36000" marT="0" marB="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002060"/>
                          </a:solidFill>
                        </a:rPr>
                        <a:t>区域区分</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L="144000" marR="36000" marT="0" marB="0" anchor="ctr">
                    <a:solidFill>
                      <a:schemeClr val="bg1"/>
                    </a:solidFill>
                  </a:tcPr>
                </a:tc>
                <a:extLst>
                  <a:ext uri="{0D108BD9-81ED-4DB2-BD59-A6C34878D82A}">
                    <a16:rowId xmlns:a16="http://schemas.microsoft.com/office/drawing/2014/main" val="3783185503"/>
                  </a:ext>
                </a:extLst>
              </a:tr>
              <a:tr h="362368">
                <a:tc vMerge="1">
                  <a:txBody>
                    <a:bodyPr/>
                    <a:lstStyle/>
                    <a:p>
                      <a:r>
                        <a:rPr kumimoji="1" lang="ja-JP" altLang="en-US" sz="1800" b="0" dirty="0">
                          <a:solidFill>
                            <a:srgbClr val="002060"/>
                          </a:solidFill>
                          <a:latin typeface="Meiryo UI" panose="020B0604030504040204" pitchFamily="50" charset="-128"/>
                          <a:ea typeface="Meiryo UI" panose="020B0604030504040204" pitchFamily="50" charset="-128"/>
                        </a:rPr>
                        <a:t>土地利用</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rgbClr val="002060"/>
                          </a:solidFill>
                        </a:rPr>
                        <a:t>都市再生特別地区</a:t>
                      </a:r>
                      <a:endParaRPr lang="en-US" altLang="ja-JP" sz="1600" b="0" dirty="0">
                        <a:solidFill>
                          <a:srgbClr val="002060"/>
                        </a:solidFill>
                        <a:latin typeface="Meiryo UI" panose="020B0604030504040204" pitchFamily="50" charset="-128"/>
                        <a:ea typeface="Meiryo UI" panose="020B0604030504040204" pitchFamily="50" charset="-128"/>
                      </a:endParaRPr>
                    </a:p>
                  </a:txBody>
                  <a:tcPr marL="144000" marR="36000" marT="0" marB="0" anchor="ctr">
                    <a:solidFill>
                      <a:schemeClr val="bg1"/>
                    </a:solidFill>
                  </a:tcPr>
                </a:tc>
                <a:extLst>
                  <a:ext uri="{0D108BD9-81ED-4DB2-BD59-A6C34878D82A}">
                    <a16:rowId xmlns:a16="http://schemas.microsoft.com/office/drawing/2014/main" val="1746049034"/>
                  </a:ext>
                </a:extLst>
              </a:tr>
              <a:tr h="329679">
                <a:tc vMerge="1">
                  <a:txBody>
                    <a:bodyPr/>
                    <a:lstStyle/>
                    <a:p>
                      <a:endParaRPr kumimoji="1" lang="ja-JP" altLang="en-US"/>
                    </a:p>
                  </a:txBody>
                  <a:tcPr/>
                </a:tc>
                <a:tc>
                  <a:txBody>
                    <a:bodyPr/>
                    <a:lstStyle/>
                    <a:p>
                      <a:r>
                        <a:rPr lang="ja-JP" altLang="en-US" sz="1600" dirty="0">
                          <a:solidFill>
                            <a:srgbClr val="002060"/>
                          </a:solidFill>
                        </a:rPr>
                        <a:t>臨港地区</a:t>
                      </a:r>
                      <a:r>
                        <a:rPr lang="ja-JP" altLang="en-US" sz="1400" dirty="0">
                          <a:solidFill>
                            <a:srgbClr val="002060"/>
                          </a:solidFill>
                        </a:rPr>
                        <a:t>（国際戦略港湾に限る）</a:t>
                      </a:r>
                      <a:endParaRPr lang="ja-JP" altLang="en-US" sz="1400" b="0" dirty="0">
                        <a:solidFill>
                          <a:srgbClr val="002060"/>
                        </a:solidFill>
                        <a:latin typeface="Meiryo UI" panose="020B0604030504040204" pitchFamily="50" charset="-128"/>
                        <a:ea typeface="Meiryo UI" panose="020B0604030504040204" pitchFamily="50" charset="-128"/>
                      </a:endParaRPr>
                    </a:p>
                  </a:txBody>
                  <a:tcPr marL="144000" marR="36000" marT="0" marB="0" anchor="ctr">
                    <a:solidFill>
                      <a:schemeClr val="bg1"/>
                    </a:solidFill>
                  </a:tcPr>
                </a:tc>
                <a:extLst>
                  <a:ext uri="{0D108BD9-81ED-4DB2-BD59-A6C34878D82A}">
                    <a16:rowId xmlns:a16="http://schemas.microsoft.com/office/drawing/2014/main" val="3691231953"/>
                  </a:ext>
                </a:extLst>
              </a:tr>
              <a:tr h="329679">
                <a:tc rowSpan="4">
                  <a:txBody>
                    <a:bodyPr/>
                    <a:lstStyle/>
                    <a:p>
                      <a:pPr algn="ctr"/>
                      <a:r>
                        <a:rPr kumimoji="1" lang="ja-JP" altLang="en-US" sz="1600" dirty="0">
                          <a:solidFill>
                            <a:srgbClr val="002060"/>
                          </a:solidFill>
                        </a:rPr>
                        <a:t>交通基盤整備等</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R="36000" marT="0" marB="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rgbClr val="002060"/>
                          </a:solidFill>
                        </a:rPr>
                        <a:t>一般</a:t>
                      </a:r>
                      <a:r>
                        <a:rPr lang="ja-JP" altLang="en-US" sz="1600" dirty="0">
                          <a:solidFill>
                            <a:srgbClr val="002060"/>
                          </a:solidFill>
                        </a:rPr>
                        <a:t>国道</a:t>
                      </a:r>
                      <a:endParaRPr lang="en-US" altLang="ja-JP" sz="1600" b="0" dirty="0">
                        <a:solidFill>
                          <a:srgbClr val="002060"/>
                        </a:solidFill>
                        <a:latin typeface="Meiryo UI" panose="020B0604030504040204" pitchFamily="50" charset="-128"/>
                        <a:ea typeface="Meiryo UI" panose="020B0604030504040204" pitchFamily="50" charset="-128"/>
                      </a:endParaRPr>
                    </a:p>
                  </a:txBody>
                  <a:tcPr marL="144000" marR="36000" marT="0" marB="0" anchor="ctr">
                    <a:solidFill>
                      <a:schemeClr val="bg1"/>
                    </a:solidFill>
                  </a:tcPr>
                </a:tc>
                <a:extLst>
                  <a:ext uri="{0D108BD9-81ED-4DB2-BD59-A6C34878D82A}">
                    <a16:rowId xmlns:a16="http://schemas.microsoft.com/office/drawing/2014/main" val="3751050854"/>
                  </a:ext>
                </a:extLst>
              </a:tr>
              <a:tr h="329679">
                <a:tc vMerge="1">
                  <a:txBody>
                    <a:bodyPr/>
                    <a:lstStyle/>
                    <a:p>
                      <a:endParaRPr kumimoji="1" lang="ja-JP" altLang="en-US" sz="1600" b="1"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rgbClr val="002060"/>
                          </a:solidFill>
                        </a:rPr>
                        <a:t>高速自動車国道、阪神</a:t>
                      </a:r>
                      <a:r>
                        <a:rPr lang="ja-JP" altLang="en-US" sz="1600" dirty="0">
                          <a:solidFill>
                            <a:srgbClr val="002060"/>
                          </a:solidFill>
                        </a:rPr>
                        <a:t>高速道路</a:t>
                      </a:r>
                      <a:endParaRPr lang="ja-JP" altLang="en-US" sz="1600" b="0" dirty="0">
                        <a:solidFill>
                          <a:srgbClr val="002060"/>
                        </a:solidFill>
                        <a:latin typeface="Meiryo UI" panose="020B0604030504040204" pitchFamily="50" charset="-128"/>
                        <a:ea typeface="Meiryo UI" panose="020B0604030504040204" pitchFamily="50" charset="-128"/>
                      </a:endParaRPr>
                    </a:p>
                  </a:txBody>
                  <a:tcPr marL="144000" marR="36000" marT="0" marB="0" anchor="ctr">
                    <a:solidFill>
                      <a:schemeClr val="bg1"/>
                    </a:solidFill>
                  </a:tcPr>
                </a:tc>
                <a:extLst>
                  <a:ext uri="{0D108BD9-81ED-4DB2-BD59-A6C34878D82A}">
                    <a16:rowId xmlns:a16="http://schemas.microsoft.com/office/drawing/2014/main" val="1981491219"/>
                  </a:ext>
                </a:extLst>
              </a:tr>
              <a:tr h="329679">
                <a:tc vMerge="1">
                  <a:txBody>
                    <a:bodyPr/>
                    <a:lstStyle/>
                    <a:p>
                      <a:endParaRPr kumimoji="1" lang="ja-JP" altLang="en-US" sz="1600" b="1"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rgbClr val="002060"/>
                          </a:solidFill>
                        </a:rPr>
                        <a:t>都市高速鉄道</a:t>
                      </a:r>
                      <a:endParaRPr lang="ja-JP" altLang="en-US" sz="1600" b="0" dirty="0">
                        <a:solidFill>
                          <a:srgbClr val="002060"/>
                        </a:solidFill>
                        <a:latin typeface="Meiryo UI" panose="020B0604030504040204" pitchFamily="50" charset="-128"/>
                        <a:ea typeface="Meiryo UI" panose="020B0604030504040204" pitchFamily="50" charset="-128"/>
                      </a:endParaRPr>
                    </a:p>
                  </a:txBody>
                  <a:tcPr marL="144000" marR="36000" marT="0" marB="0" anchor="ctr">
                    <a:solidFill>
                      <a:schemeClr val="bg1"/>
                    </a:solidFill>
                  </a:tcPr>
                </a:tc>
                <a:extLst>
                  <a:ext uri="{0D108BD9-81ED-4DB2-BD59-A6C34878D82A}">
                    <a16:rowId xmlns:a16="http://schemas.microsoft.com/office/drawing/2014/main" val="1434008939"/>
                  </a:ext>
                </a:extLst>
              </a:tr>
              <a:tr h="329679">
                <a:tc vMerge="1">
                  <a:txBody>
                    <a:bodyPr/>
                    <a:lstStyle/>
                    <a:p>
                      <a:endParaRPr kumimoji="1" lang="ja-JP" altLang="en-US" sz="1600" b="1" dirty="0">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rgbClr val="002060"/>
                          </a:solidFill>
                        </a:rPr>
                        <a:t>一団地の官公庁施設又はその予定区域</a:t>
                      </a:r>
                      <a:endParaRPr lang="ja-JP" altLang="en-US" sz="1600" b="0" dirty="0">
                        <a:solidFill>
                          <a:srgbClr val="002060"/>
                        </a:solidFill>
                        <a:latin typeface="Meiryo UI" panose="020B0604030504040204" pitchFamily="50" charset="-128"/>
                        <a:ea typeface="Meiryo UI" panose="020B0604030504040204" pitchFamily="50" charset="-128"/>
                      </a:endParaRPr>
                    </a:p>
                  </a:txBody>
                  <a:tcPr marL="144000" marR="36000" marT="0" marB="0" anchor="ctr">
                    <a:solidFill>
                      <a:schemeClr val="bg1"/>
                    </a:solidFill>
                  </a:tcPr>
                </a:tc>
                <a:extLst>
                  <a:ext uri="{0D108BD9-81ED-4DB2-BD59-A6C34878D82A}">
                    <a16:rowId xmlns:a16="http://schemas.microsoft.com/office/drawing/2014/main" val="1683512011"/>
                  </a:ext>
                </a:extLst>
              </a:tr>
            </a:tbl>
          </a:graphicData>
        </a:graphic>
      </p:graphicFrame>
      <p:sp>
        <p:nvSpPr>
          <p:cNvPr id="4" name="正方形/長方形 3"/>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9</a:t>
            </a:r>
            <a:endParaRPr kumimoji="1" lang="ja-JP" altLang="en-US" sz="2000" b="1" dirty="0">
              <a:solidFill>
                <a:srgbClr val="002060"/>
              </a:solidFill>
              <a:latin typeface="+mn-ea"/>
            </a:endParaRPr>
          </a:p>
        </p:txBody>
      </p:sp>
      <p:sp>
        <p:nvSpPr>
          <p:cNvPr id="6" name="角丸四角形 5"/>
          <p:cNvSpPr/>
          <p:nvPr/>
        </p:nvSpPr>
        <p:spPr>
          <a:xfrm>
            <a:off x="310604" y="2852318"/>
            <a:ext cx="7501756" cy="57647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rgbClr val="002060"/>
                </a:solidFill>
                <a:latin typeface="Meiryo UI" panose="020B0604030504040204" pitchFamily="50" charset="-128"/>
                <a:ea typeface="Meiryo UI" panose="020B0604030504040204" pitchFamily="50" charset="-128"/>
              </a:rPr>
              <a:t>（</a:t>
            </a:r>
            <a:r>
              <a:rPr kumimoji="1" lang="en-US" altLang="ja-JP" dirty="0" smtClean="0">
                <a:solidFill>
                  <a:srgbClr val="002060"/>
                </a:solidFill>
                <a:latin typeface="Meiryo UI" panose="020B0604030504040204" pitchFamily="50" charset="-128"/>
                <a:ea typeface="Meiryo UI" panose="020B0604030504040204" pitchFamily="50" charset="-128"/>
              </a:rPr>
              <a:t>※</a:t>
            </a:r>
            <a:r>
              <a:rPr kumimoji="1" lang="ja-JP" altLang="en-US" dirty="0" smtClean="0">
                <a:solidFill>
                  <a:srgbClr val="002060"/>
                </a:solidFill>
                <a:latin typeface="Meiryo UI" panose="020B0604030504040204" pitchFamily="50" charset="-128"/>
                <a:ea typeface="Meiryo UI" panose="020B0604030504040204" pitchFamily="50" charset="-128"/>
              </a:rPr>
              <a:t>２） </a:t>
            </a:r>
            <a:r>
              <a:rPr lang="ja-JP" altLang="en-US" dirty="0" smtClean="0">
                <a:solidFill>
                  <a:srgbClr val="002060"/>
                </a:solidFill>
                <a:latin typeface="Meiryo UI" panose="020B0604030504040204" pitchFamily="50" charset="-128"/>
                <a:ea typeface="Meiryo UI" panose="020B0604030504040204" pitchFamily="50" charset="-128"/>
              </a:rPr>
              <a:t>次</a:t>
            </a:r>
            <a:r>
              <a:rPr lang="ja-JP" altLang="en-US" dirty="0">
                <a:solidFill>
                  <a:srgbClr val="002060"/>
                </a:solidFill>
                <a:latin typeface="Meiryo UI" panose="020B0604030504040204" pitchFamily="50" charset="-128"/>
                <a:ea typeface="Meiryo UI" panose="020B0604030504040204" pitchFamily="50" charset="-128"/>
              </a:rPr>
              <a:t>に掲げる都市計画のうち大阪市の区域における</a:t>
            </a:r>
            <a:r>
              <a:rPr lang="ja-JP" altLang="en-US" dirty="0" smtClean="0">
                <a:solidFill>
                  <a:srgbClr val="002060"/>
                </a:solidFill>
                <a:latin typeface="Meiryo UI" panose="020B0604030504040204" pitchFamily="50" charset="-128"/>
                <a:ea typeface="Meiryo UI" panose="020B0604030504040204" pitchFamily="50" charset="-128"/>
              </a:rPr>
              <a:t>もの</a:t>
            </a:r>
            <a:endParaRPr lang="ja-JP" altLang="en-US" dirty="0">
              <a:solidFill>
                <a:srgbClr val="002060"/>
              </a:solidFill>
              <a:latin typeface="Meiryo UI" panose="020B0604030504040204" pitchFamily="50" charset="-128"/>
              <a:ea typeface="Meiryo UI" panose="020B0604030504040204" pitchFamily="50" charset="-128"/>
            </a:endParaRPr>
          </a:p>
        </p:txBody>
      </p:sp>
      <p:sp>
        <p:nvSpPr>
          <p:cNvPr id="8" name="角丸四角形 7"/>
          <p:cNvSpPr/>
          <p:nvPr/>
        </p:nvSpPr>
        <p:spPr>
          <a:xfrm>
            <a:off x="282989" y="200649"/>
            <a:ext cx="7501756" cy="42003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rgbClr val="002060"/>
                </a:solidFill>
                <a:latin typeface="Meiryo UI" panose="020B0604030504040204" pitchFamily="50" charset="-128"/>
                <a:ea typeface="Meiryo UI" panose="020B0604030504040204" pitchFamily="50" charset="-128"/>
              </a:rPr>
              <a:t>（</a:t>
            </a:r>
            <a:r>
              <a:rPr kumimoji="1" lang="en-US" altLang="ja-JP" dirty="0" smtClean="0">
                <a:solidFill>
                  <a:srgbClr val="002060"/>
                </a:solidFill>
                <a:latin typeface="Meiryo UI" panose="020B0604030504040204" pitchFamily="50" charset="-128"/>
                <a:ea typeface="Meiryo UI" panose="020B0604030504040204" pitchFamily="50" charset="-128"/>
              </a:rPr>
              <a:t>※</a:t>
            </a:r>
            <a:r>
              <a:rPr kumimoji="1" lang="ja-JP" altLang="en-US" dirty="0" smtClean="0">
                <a:solidFill>
                  <a:srgbClr val="002060"/>
                </a:solidFill>
                <a:latin typeface="Meiryo UI" panose="020B0604030504040204" pitchFamily="50" charset="-128"/>
                <a:ea typeface="Meiryo UI" panose="020B0604030504040204" pitchFamily="50" charset="-128"/>
              </a:rPr>
              <a:t>１）　</a:t>
            </a:r>
            <a:r>
              <a:rPr lang="ja-JP" altLang="en-US" dirty="0" smtClean="0">
                <a:solidFill>
                  <a:srgbClr val="002060"/>
                </a:solidFill>
                <a:latin typeface="Meiryo UI" panose="020B0604030504040204" pitchFamily="50" charset="-128"/>
                <a:ea typeface="Meiryo UI" panose="020B0604030504040204" pitchFamily="50" charset="-128"/>
              </a:rPr>
              <a:t>既存</a:t>
            </a:r>
            <a:r>
              <a:rPr lang="ja-JP" altLang="en-US" dirty="0">
                <a:solidFill>
                  <a:srgbClr val="002060"/>
                </a:solidFill>
                <a:latin typeface="Meiryo UI" panose="020B0604030504040204" pitchFamily="50" charset="-128"/>
                <a:ea typeface="Meiryo UI" panose="020B0604030504040204" pitchFamily="50" charset="-128"/>
              </a:rPr>
              <a:t>の機関等の共同設置</a:t>
            </a:r>
            <a:r>
              <a:rPr lang="ja-JP" altLang="en-US" dirty="0" smtClean="0">
                <a:solidFill>
                  <a:srgbClr val="002060"/>
                </a:solidFill>
                <a:latin typeface="Meiryo UI" panose="020B0604030504040204" pitchFamily="50" charset="-128"/>
                <a:ea typeface="Meiryo UI" panose="020B0604030504040204" pitchFamily="50" charset="-128"/>
              </a:rPr>
              <a:t>等</a:t>
            </a:r>
            <a:endParaRPr kumimoji="1" lang="ja-JP" altLang="en-US" dirty="0">
              <a:solidFill>
                <a:srgbClr val="002060"/>
              </a:solidFill>
              <a:latin typeface="Meiryo UI" panose="020B0604030504040204" pitchFamily="50" charset="-128"/>
              <a:ea typeface="Meiryo UI" panose="020B0604030504040204" pitchFamily="50" charset="-128"/>
            </a:endParaRPr>
          </a:p>
        </p:txBody>
      </p:sp>
      <p:graphicFrame>
        <p:nvGraphicFramePr>
          <p:cNvPr id="9" name="表 8"/>
          <p:cNvGraphicFramePr>
            <a:graphicFrameLocks noGrp="1" noChangeAspect="1"/>
          </p:cNvGraphicFramePr>
          <p:nvPr>
            <p:extLst>
              <p:ext uri="{D42A27DB-BD31-4B8C-83A1-F6EECF244321}">
                <p14:modId xmlns:p14="http://schemas.microsoft.com/office/powerpoint/2010/main" val="3156652773"/>
              </p:ext>
            </p:extLst>
          </p:nvPr>
        </p:nvGraphicFramePr>
        <p:xfrm>
          <a:off x="588250" y="620927"/>
          <a:ext cx="8232222" cy="1943977"/>
        </p:xfrm>
        <a:graphic>
          <a:graphicData uri="http://schemas.openxmlformats.org/drawingml/2006/table">
            <a:tbl>
              <a:tblPr firstRow="1" bandRow="1">
                <a:tableStyleId>{5940675A-B579-460E-94D1-54222C63F5DA}</a:tableStyleId>
              </a:tblPr>
              <a:tblGrid>
                <a:gridCol w="2039534">
                  <a:extLst>
                    <a:ext uri="{9D8B030D-6E8A-4147-A177-3AD203B41FA5}">
                      <a16:colId xmlns:a16="http://schemas.microsoft.com/office/drawing/2014/main" val="582477478"/>
                    </a:ext>
                  </a:extLst>
                </a:gridCol>
                <a:gridCol w="6192688">
                  <a:extLst>
                    <a:ext uri="{9D8B030D-6E8A-4147-A177-3AD203B41FA5}">
                      <a16:colId xmlns:a16="http://schemas.microsoft.com/office/drawing/2014/main" val="3468804726"/>
                    </a:ext>
                  </a:extLst>
                </a:gridCol>
              </a:tblGrid>
              <a:tr h="360000">
                <a:tc>
                  <a:txBody>
                    <a:bodyPr/>
                    <a:lstStyle/>
                    <a:p>
                      <a:pPr algn="ctr"/>
                      <a:r>
                        <a:rPr kumimoji="1" lang="ja-JP" altLang="en-US" sz="1600" b="1" dirty="0" smtClean="0">
                          <a:solidFill>
                            <a:srgbClr val="002060"/>
                          </a:solidFill>
                        </a:rPr>
                        <a:t>形態</a:t>
                      </a:r>
                      <a:endParaRPr kumimoji="1" lang="ja-JP" altLang="en-US" sz="1600" b="1" dirty="0">
                        <a:solidFill>
                          <a:srgbClr val="002060"/>
                        </a:solidFill>
                        <a:latin typeface="Meiryo UI" panose="020B0604030504040204" pitchFamily="50" charset="-128"/>
                        <a:ea typeface="Meiryo UI" panose="020B0604030504040204" pitchFamily="50" charset="-128"/>
                      </a:endParaRPr>
                    </a:p>
                  </a:txBody>
                  <a:tcPr anchor="ctr">
                    <a:solidFill>
                      <a:schemeClr val="bg1">
                        <a:lumMod val="85000"/>
                      </a:schemeClr>
                    </a:solidFill>
                  </a:tcPr>
                </a:tc>
                <a:tc>
                  <a:txBody>
                    <a:bodyPr/>
                    <a:lstStyle/>
                    <a:p>
                      <a:pPr algn="ctr"/>
                      <a:r>
                        <a:rPr kumimoji="1" lang="ja-JP" altLang="en-US" sz="1600" b="1" dirty="0" smtClean="0">
                          <a:solidFill>
                            <a:srgbClr val="002060"/>
                          </a:solidFill>
                        </a:rPr>
                        <a:t>機関等の名称</a:t>
                      </a:r>
                      <a:endParaRPr kumimoji="1" lang="ja-JP" altLang="en-US" sz="1600" b="1" dirty="0">
                        <a:solidFill>
                          <a:srgbClr val="002060"/>
                        </a:solidFill>
                        <a:latin typeface="Meiryo UI" panose="020B0604030504040204" pitchFamily="50" charset="-128"/>
                        <a:ea typeface="Meiryo UI"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2433477950"/>
                  </a:ext>
                </a:extLst>
              </a:tr>
              <a:tr h="431849">
                <a:tc>
                  <a:txBody>
                    <a:bodyPr/>
                    <a:lstStyle/>
                    <a:p>
                      <a:pPr algn="ctr">
                        <a:lnSpc>
                          <a:spcPct val="100000"/>
                        </a:lnSpc>
                      </a:pPr>
                      <a:r>
                        <a:rPr kumimoji="1" lang="ja-JP" altLang="en-US" sz="1600" dirty="0" smtClean="0">
                          <a:solidFill>
                            <a:srgbClr val="002060"/>
                          </a:solidFill>
                        </a:rPr>
                        <a:t>府市の内部組織</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R="36000" marT="0" marB="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rPr>
                        <a:t>副首都推進局、ＩＲ推進局、大阪港湾局</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L="108000" marR="36000" marT="0" marB="0" anchor="ctr">
                    <a:solidFill>
                      <a:schemeClr val="bg1"/>
                    </a:solidFill>
                  </a:tcPr>
                </a:tc>
                <a:extLst>
                  <a:ext uri="{0D108BD9-81ED-4DB2-BD59-A6C34878D82A}">
                    <a16:rowId xmlns:a16="http://schemas.microsoft.com/office/drawing/2014/main" val="4236722528"/>
                  </a:ext>
                </a:extLst>
              </a:tr>
              <a:tr h="360040">
                <a:tc>
                  <a:txBody>
                    <a:bodyPr/>
                    <a:lstStyle/>
                    <a:p>
                      <a:pPr algn="ctr">
                        <a:lnSpc>
                          <a:spcPct val="100000"/>
                        </a:lnSpc>
                      </a:pPr>
                      <a:r>
                        <a:rPr kumimoji="1" lang="ja-JP" altLang="en-US" sz="1600" dirty="0" smtClean="0">
                          <a:solidFill>
                            <a:srgbClr val="002060"/>
                          </a:solidFill>
                        </a:rPr>
                        <a:t>附属機関</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R="36000" marT="0" marB="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rPr>
                        <a:t>都市魅力戦略推進会議、文化振興会議</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L="108000" marR="36000" marT="0" marB="0" anchor="ctr">
                    <a:solidFill>
                      <a:schemeClr val="bg1"/>
                    </a:solidFill>
                  </a:tcPr>
                </a:tc>
                <a:extLst>
                  <a:ext uri="{0D108BD9-81ED-4DB2-BD59-A6C34878D82A}">
                    <a16:rowId xmlns:a16="http://schemas.microsoft.com/office/drawing/2014/main" val="3783185503"/>
                  </a:ext>
                </a:extLst>
              </a:tr>
              <a:tr h="432048">
                <a:tc>
                  <a:txBody>
                    <a:bodyPr/>
                    <a:lstStyle/>
                    <a:p>
                      <a:pPr algn="ctr">
                        <a:lnSpc>
                          <a:spcPct val="100000"/>
                        </a:lnSpc>
                      </a:pPr>
                      <a:r>
                        <a:rPr kumimoji="1" lang="ja-JP" altLang="en-US" sz="1600" dirty="0" smtClean="0">
                          <a:solidFill>
                            <a:srgbClr val="002060"/>
                          </a:solidFill>
                        </a:rPr>
                        <a:t>地方独立行政法人</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L="0" marR="0" marT="0" marB="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rgbClr val="002060"/>
                          </a:solidFill>
                        </a:rPr>
                        <a:t>大阪産業技術研究所、大阪健康安全基盤研究所、公立大学法人大阪</a:t>
                      </a:r>
                      <a:endParaRPr lang="en-US" altLang="ja-JP" sz="1600" b="0" dirty="0">
                        <a:solidFill>
                          <a:srgbClr val="002060"/>
                        </a:solidFill>
                        <a:latin typeface="Meiryo UI" panose="020B0604030504040204" pitchFamily="50" charset="-128"/>
                        <a:ea typeface="Meiryo UI" panose="020B0604030504040204" pitchFamily="50" charset="-128"/>
                      </a:endParaRPr>
                    </a:p>
                  </a:txBody>
                  <a:tcPr marL="108000" marR="36000" marT="0" marB="0" anchor="ctr">
                    <a:solidFill>
                      <a:schemeClr val="bg1"/>
                    </a:solidFill>
                  </a:tcPr>
                </a:tc>
                <a:extLst>
                  <a:ext uri="{0D108BD9-81ED-4DB2-BD59-A6C34878D82A}">
                    <a16:rowId xmlns:a16="http://schemas.microsoft.com/office/drawing/2014/main" val="3751050854"/>
                  </a:ext>
                </a:extLst>
              </a:tr>
              <a:tr h="360040">
                <a:tc>
                  <a:txBody>
                    <a:bodyPr/>
                    <a:lstStyle/>
                    <a:p>
                      <a:pPr algn="ctr">
                        <a:lnSpc>
                          <a:spcPct val="100000"/>
                        </a:lnSpc>
                      </a:pPr>
                      <a:r>
                        <a:rPr kumimoji="1" lang="ja-JP" altLang="en-US" sz="1600" dirty="0" smtClean="0">
                          <a:solidFill>
                            <a:srgbClr val="002060"/>
                          </a:solidFill>
                        </a:rPr>
                        <a:t>法人その他の団体</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marL="0" marR="0" marT="0" marB="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rgbClr val="002060"/>
                          </a:solidFill>
                        </a:rPr>
                        <a:t>大阪信用保証協会、大阪産業局、大阪観光局</a:t>
                      </a:r>
                      <a:endParaRPr lang="en-US" altLang="ja-JP" sz="1600" b="0" dirty="0">
                        <a:solidFill>
                          <a:srgbClr val="002060"/>
                        </a:solidFill>
                        <a:latin typeface="Meiryo UI" panose="020B0604030504040204" pitchFamily="50" charset="-128"/>
                        <a:ea typeface="Meiryo UI" panose="020B0604030504040204" pitchFamily="50" charset="-128"/>
                      </a:endParaRPr>
                    </a:p>
                  </a:txBody>
                  <a:tcPr marL="108000" marR="36000" marT="0" marB="0" anchor="ctr">
                    <a:solidFill>
                      <a:schemeClr val="bg1"/>
                    </a:solidFill>
                  </a:tcPr>
                </a:tc>
                <a:extLst>
                  <a:ext uri="{0D108BD9-81ED-4DB2-BD59-A6C34878D82A}">
                    <a16:rowId xmlns:a16="http://schemas.microsoft.com/office/drawing/2014/main" val="3500347896"/>
                  </a:ext>
                </a:extLst>
              </a:tr>
            </a:tbl>
          </a:graphicData>
        </a:graphic>
      </p:graphicFrame>
      <p:sp>
        <p:nvSpPr>
          <p:cNvPr id="10" name="角丸四角形 9"/>
          <p:cNvSpPr/>
          <p:nvPr/>
        </p:nvSpPr>
        <p:spPr>
          <a:xfrm>
            <a:off x="8374265" y="2576913"/>
            <a:ext cx="797750" cy="42003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rgbClr val="002060"/>
                </a:solidFill>
                <a:latin typeface="Meiryo UI" panose="020B0604030504040204" pitchFamily="50" charset="-128"/>
                <a:ea typeface="Meiryo UI" panose="020B0604030504040204" pitchFamily="50" charset="-128"/>
              </a:rPr>
              <a:t>な</a:t>
            </a:r>
            <a:r>
              <a:rPr lang="ja-JP" altLang="en-US" dirty="0">
                <a:solidFill>
                  <a:srgbClr val="002060"/>
                </a:solidFill>
                <a:latin typeface="Meiryo UI" panose="020B0604030504040204" pitchFamily="50" charset="-128"/>
                <a:ea typeface="Meiryo UI" panose="020B0604030504040204" pitchFamily="50" charset="-128"/>
              </a:rPr>
              <a:t>ど</a:t>
            </a:r>
            <a:r>
              <a:rPr kumimoji="1" lang="ja-JP" altLang="en-US" dirty="0" smtClean="0">
                <a:solidFill>
                  <a:srgbClr val="002060"/>
                </a:solidFill>
                <a:latin typeface="Meiryo UI" panose="020B0604030504040204" pitchFamily="50" charset="-128"/>
                <a:ea typeface="Meiryo UI" panose="020B0604030504040204" pitchFamily="50" charset="-128"/>
              </a:rPr>
              <a:t>　</a:t>
            </a:r>
            <a:endParaRPr kumimoji="1" lang="ja-JP" altLang="en-US"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68368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32210"/>
            <a:ext cx="6326693" cy="577110"/>
          </a:xfrm>
          <a:prstGeom prst="rect">
            <a:avLst/>
          </a:prstGeom>
          <a:noFill/>
          <a:ln w="19050" cap="flat" cmpd="sng" algn="ctr">
            <a:noFill/>
            <a:prstDash val="sysDot"/>
          </a:ln>
          <a:effectLst/>
        </p:spPr>
        <p:txBody>
          <a:bodyPr rtlCol="0" anchor="ctr"/>
          <a:lstStyle/>
          <a:p>
            <a:pPr defTabSz="844083">
              <a:defRPr/>
            </a:pPr>
            <a:r>
              <a:rPr lang="ja-JP" altLang="en-US" sz="2000" b="1" dirty="0">
                <a:solidFill>
                  <a:srgbClr val="002060"/>
                </a:solidFill>
                <a:latin typeface="Meiryo UI" panose="020B0604030504040204" pitchFamily="50" charset="-128"/>
                <a:ea typeface="Meiryo UI" panose="020B0604030504040204" pitchFamily="50" charset="-128"/>
              </a:rPr>
              <a:t>６</a:t>
            </a:r>
            <a:r>
              <a:rPr lang="ja-JP" altLang="en-US" sz="2000" b="1" dirty="0" smtClean="0">
                <a:solidFill>
                  <a:srgbClr val="002060"/>
                </a:solidFill>
                <a:latin typeface="Meiryo UI" panose="020B0604030504040204" pitchFamily="50" charset="-128"/>
                <a:ea typeface="Meiryo UI" panose="020B0604030504040204" pitchFamily="50" charset="-128"/>
              </a:rPr>
              <a:t> 今後のスケジュール（イメージ）</a:t>
            </a:r>
            <a:endParaRPr kumimoji="0" lang="ja-JP" altLang="en-US" sz="2000" b="1" kern="0" dirty="0">
              <a:solidFill>
                <a:srgbClr val="002060"/>
              </a:solidFill>
              <a:latin typeface="Meiryo UI" panose="020B0604030504040204" pitchFamily="50" charset="-128"/>
              <a:ea typeface="Meiryo UI" panose="020B0604030504040204" pitchFamily="50" charset="-128"/>
            </a:endParaRPr>
          </a:p>
        </p:txBody>
      </p:sp>
      <p:cxnSp>
        <p:nvCxnSpPr>
          <p:cNvPr id="19" name="直線コネクタ 18"/>
          <p:cNvCxnSpPr/>
          <p:nvPr/>
        </p:nvCxnSpPr>
        <p:spPr>
          <a:xfrm>
            <a:off x="33106" y="548680"/>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36512" y="836334"/>
            <a:ext cx="9081392" cy="5558330"/>
            <a:chOff x="-36512" y="2298063"/>
            <a:chExt cx="9081392" cy="4368067"/>
          </a:xfrm>
        </p:grpSpPr>
        <p:sp>
          <p:nvSpPr>
            <p:cNvPr id="24" name="右矢印 23"/>
            <p:cNvSpPr/>
            <p:nvPr/>
          </p:nvSpPr>
          <p:spPr>
            <a:xfrm>
              <a:off x="1043608" y="3940161"/>
              <a:ext cx="6696744" cy="1350280"/>
            </a:xfrm>
            <a:prstGeom prst="rightArrow">
              <a:avLst>
                <a:gd name="adj1" fmla="val 50000"/>
                <a:gd name="adj2" fmla="val 36067"/>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dirty="0">
                <a:solidFill>
                  <a:srgbClr val="002060"/>
                </a:solidFill>
              </a:endParaRPr>
            </a:p>
          </p:txBody>
        </p:sp>
        <p:sp>
          <p:nvSpPr>
            <p:cNvPr id="30" name="角丸四角形 29"/>
            <p:cNvSpPr/>
            <p:nvPr/>
          </p:nvSpPr>
          <p:spPr>
            <a:xfrm>
              <a:off x="560558" y="3384229"/>
              <a:ext cx="720000" cy="252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sp>
          <p:nvSpPr>
            <p:cNvPr id="31" name="角丸四角形 30"/>
            <p:cNvSpPr/>
            <p:nvPr/>
          </p:nvSpPr>
          <p:spPr>
            <a:xfrm>
              <a:off x="608745" y="3312080"/>
              <a:ext cx="648072" cy="2687640"/>
            </a:xfrm>
            <a:prstGeom prst="roundRect">
              <a:avLst/>
            </a:prstGeom>
            <a:solidFill>
              <a:schemeClr val="bg2">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a:solidFill>
                    <a:schemeClr val="tx1"/>
                  </a:solidFill>
                  <a:latin typeface="Meiryo UI" panose="020B0604030504040204" pitchFamily="50" charset="-128"/>
                  <a:ea typeface="Meiryo UI" panose="020B0604030504040204" pitchFamily="50" charset="-128"/>
                </a:rPr>
                <a:t>副</a:t>
              </a:r>
              <a:r>
                <a:rPr kumimoji="1" lang="ja-JP" altLang="en-US" b="1" dirty="0" smtClean="0">
                  <a:solidFill>
                    <a:schemeClr val="tx1"/>
                  </a:solidFill>
                  <a:latin typeface="Meiryo UI" panose="020B0604030504040204" pitchFamily="50" charset="-128"/>
                  <a:ea typeface="Meiryo UI" panose="020B0604030504040204" pitchFamily="50" charset="-128"/>
                </a:rPr>
                <a:t>首都推進本部会議</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34" name="角丸四角形 33"/>
            <p:cNvSpPr/>
            <p:nvPr/>
          </p:nvSpPr>
          <p:spPr>
            <a:xfrm>
              <a:off x="3131840" y="3332380"/>
              <a:ext cx="648072" cy="2687640"/>
            </a:xfrm>
            <a:prstGeom prst="roundRect">
              <a:avLst/>
            </a:prstGeom>
            <a:solidFill>
              <a:schemeClr val="bg1"/>
            </a:solidFill>
            <a:ln>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パブリックコメント</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36" name="角丸四角形 35"/>
            <p:cNvSpPr/>
            <p:nvPr/>
          </p:nvSpPr>
          <p:spPr>
            <a:xfrm>
              <a:off x="4355976" y="3325385"/>
              <a:ext cx="1272678" cy="2687640"/>
            </a:xfrm>
            <a:prstGeom prst="roundRect">
              <a:avLst>
                <a:gd name="adj" fmla="val 9498"/>
              </a:avLst>
            </a:prstGeom>
            <a:solidFill>
              <a:schemeClr val="bg1"/>
            </a:solidFill>
            <a:ln>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rgbClr val="002060"/>
                </a:solidFill>
              </a:endParaRPr>
            </a:p>
          </p:txBody>
        </p:sp>
        <p:sp>
          <p:nvSpPr>
            <p:cNvPr id="37" name="角丸四角形 36"/>
            <p:cNvSpPr/>
            <p:nvPr/>
          </p:nvSpPr>
          <p:spPr>
            <a:xfrm>
              <a:off x="4702369" y="3354636"/>
              <a:ext cx="648072" cy="266429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府市両議会での審議</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38" name="角丸四角形 37"/>
            <p:cNvSpPr/>
            <p:nvPr/>
          </p:nvSpPr>
          <p:spPr>
            <a:xfrm>
              <a:off x="-36512" y="2691950"/>
              <a:ext cx="1984700" cy="6404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rgbClr val="002060"/>
                  </a:solidFill>
                </a:rPr>
                <a:t>１２</a:t>
              </a:r>
              <a:r>
                <a:rPr kumimoji="1" lang="ja-JP" altLang="en-US" sz="1600" b="1" dirty="0" smtClean="0">
                  <a:solidFill>
                    <a:srgbClr val="002060"/>
                  </a:solidFill>
                </a:rPr>
                <a:t>月</a:t>
              </a:r>
              <a:endParaRPr kumimoji="1" lang="ja-JP" altLang="en-US" sz="1600" b="1" dirty="0">
                <a:solidFill>
                  <a:srgbClr val="002060"/>
                </a:solidFill>
              </a:endParaRPr>
            </a:p>
          </p:txBody>
        </p:sp>
        <p:sp>
          <p:nvSpPr>
            <p:cNvPr id="39" name="角丸四角形 38"/>
            <p:cNvSpPr/>
            <p:nvPr/>
          </p:nvSpPr>
          <p:spPr>
            <a:xfrm>
              <a:off x="2511341" y="2691948"/>
              <a:ext cx="1984700" cy="6404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002060"/>
                  </a:solidFill>
                </a:rPr>
                <a:t>１月～</a:t>
              </a:r>
              <a:r>
                <a:rPr lang="ja-JP" altLang="en-US" sz="1600" b="1" dirty="0" smtClean="0">
                  <a:solidFill>
                    <a:srgbClr val="002060"/>
                  </a:solidFill>
                </a:rPr>
                <a:t>２月</a:t>
              </a:r>
              <a:endParaRPr kumimoji="1" lang="ja-JP" altLang="en-US" sz="1600" b="1" dirty="0">
                <a:solidFill>
                  <a:srgbClr val="002060"/>
                </a:solidFill>
              </a:endParaRPr>
            </a:p>
          </p:txBody>
        </p:sp>
        <p:sp>
          <p:nvSpPr>
            <p:cNvPr id="40" name="角丸四角形 39"/>
            <p:cNvSpPr/>
            <p:nvPr/>
          </p:nvSpPr>
          <p:spPr>
            <a:xfrm>
              <a:off x="3950536" y="2686752"/>
              <a:ext cx="2151739" cy="6404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002060"/>
                  </a:solidFill>
                </a:rPr>
                <a:t>２月～３月</a:t>
              </a:r>
              <a:endParaRPr kumimoji="1" lang="ja-JP" altLang="en-US" sz="1600" b="1" dirty="0">
                <a:solidFill>
                  <a:srgbClr val="002060"/>
                </a:solidFill>
              </a:endParaRPr>
            </a:p>
          </p:txBody>
        </p:sp>
        <p:sp>
          <p:nvSpPr>
            <p:cNvPr id="43" name="角丸四角形 42"/>
            <p:cNvSpPr/>
            <p:nvPr/>
          </p:nvSpPr>
          <p:spPr>
            <a:xfrm>
              <a:off x="6228184" y="3331292"/>
              <a:ext cx="648072" cy="2687640"/>
            </a:xfrm>
            <a:prstGeom prst="roundRect">
              <a:avLst/>
            </a:prstGeom>
            <a:solidFill>
              <a:schemeClr val="bg1"/>
            </a:solidFill>
            <a:ln>
              <a:solidFill>
                <a:schemeClr val="accent1">
                  <a:shade val="95000"/>
                  <a:satMod val="10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府市両議会での議決</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5539628" y="2681691"/>
              <a:ext cx="1984700" cy="6404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002060"/>
                  </a:solidFill>
                </a:rPr>
                <a:t>３月</a:t>
              </a:r>
              <a:endParaRPr kumimoji="1" lang="ja-JP" altLang="en-US" sz="1600" b="1" dirty="0">
                <a:solidFill>
                  <a:srgbClr val="002060"/>
                </a:solidFill>
              </a:endParaRPr>
            </a:p>
          </p:txBody>
        </p:sp>
        <p:grpSp>
          <p:nvGrpSpPr>
            <p:cNvPr id="45" name="グループ化 44"/>
            <p:cNvGrpSpPr/>
            <p:nvPr/>
          </p:nvGrpSpPr>
          <p:grpSpPr>
            <a:xfrm>
              <a:off x="7812360" y="3335594"/>
              <a:ext cx="784736" cy="2687989"/>
              <a:chOff x="6315075" y="2223832"/>
              <a:chExt cx="784736" cy="2687989"/>
            </a:xfrm>
            <a:solidFill>
              <a:schemeClr val="bg1"/>
            </a:solidFill>
          </p:grpSpPr>
          <p:sp>
            <p:nvSpPr>
              <p:cNvPr id="46" name="角丸四角形 45"/>
              <p:cNvSpPr/>
              <p:nvPr/>
            </p:nvSpPr>
            <p:spPr>
              <a:xfrm>
                <a:off x="6379811" y="2223832"/>
                <a:ext cx="720000" cy="252000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rgbClr val="002060"/>
                  </a:solidFill>
                </a:endParaRPr>
              </a:p>
            </p:txBody>
          </p:sp>
          <p:sp>
            <p:nvSpPr>
              <p:cNvPr id="47" name="角丸四角形 46"/>
              <p:cNvSpPr/>
              <p:nvPr/>
            </p:nvSpPr>
            <p:spPr>
              <a:xfrm>
                <a:off x="6315075" y="2224181"/>
                <a:ext cx="648000" cy="2687640"/>
              </a:xfrm>
              <a:prstGeom prst="roundRect">
                <a:avLst/>
              </a:prstGeom>
              <a:grpFill/>
              <a:ln w="444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b="1" dirty="0" smtClean="0">
                    <a:solidFill>
                      <a:schemeClr val="tx1"/>
                    </a:solidFill>
                    <a:latin typeface="Meiryo UI" panose="020B0604030504040204" pitchFamily="50" charset="-128"/>
                    <a:ea typeface="Meiryo UI" panose="020B0604030504040204" pitchFamily="50" charset="-128"/>
                  </a:rPr>
                  <a:t>条例</a:t>
                </a:r>
                <a:r>
                  <a:rPr lang="ja-JP" altLang="en-US" b="1" dirty="0" smtClean="0">
                    <a:solidFill>
                      <a:schemeClr val="tx1"/>
                    </a:solidFill>
                    <a:latin typeface="Meiryo UI" panose="020B0604030504040204" pitchFamily="50" charset="-128"/>
                    <a:ea typeface="Meiryo UI" panose="020B0604030504040204" pitchFamily="50" charset="-128"/>
                  </a:rPr>
                  <a:t>施行日</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endParaRPr lang="en-US" altLang="ja-JP" b="1" dirty="0" smtClean="0">
                  <a:solidFill>
                    <a:schemeClr val="tx1"/>
                  </a:solidFill>
                  <a:latin typeface="Meiryo UI" panose="020B0604030504040204" pitchFamily="50" charset="-128"/>
                  <a:ea typeface="Meiryo UI" panose="020B0604030504040204" pitchFamily="50" charset="-128"/>
                </a:endParaRPr>
              </a:p>
            </p:txBody>
          </p:sp>
        </p:grpSp>
        <p:sp>
          <p:nvSpPr>
            <p:cNvPr id="48" name="角丸四角形 47"/>
            <p:cNvSpPr/>
            <p:nvPr/>
          </p:nvSpPr>
          <p:spPr>
            <a:xfrm>
              <a:off x="7236296" y="2675245"/>
              <a:ext cx="1808584" cy="6404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002060"/>
                  </a:solidFill>
                </a:rPr>
                <a:t>４月</a:t>
              </a:r>
              <a:endParaRPr kumimoji="1" lang="ja-JP" altLang="en-US" sz="1600" b="1" dirty="0">
                <a:solidFill>
                  <a:srgbClr val="002060"/>
                </a:solidFill>
              </a:endParaRPr>
            </a:p>
          </p:txBody>
        </p:sp>
        <p:sp>
          <p:nvSpPr>
            <p:cNvPr id="55" name="角丸四角形 54"/>
            <p:cNvSpPr/>
            <p:nvPr/>
          </p:nvSpPr>
          <p:spPr>
            <a:xfrm>
              <a:off x="1187624" y="2691949"/>
              <a:ext cx="1984700" cy="6404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rgbClr val="002060"/>
                  </a:solidFill>
                </a:rPr>
                <a:t>１</a:t>
              </a:r>
              <a:r>
                <a:rPr kumimoji="1" lang="ja-JP" altLang="en-US" sz="1600" b="1" dirty="0" smtClean="0">
                  <a:solidFill>
                    <a:srgbClr val="002060"/>
                  </a:solidFill>
                </a:rPr>
                <a:t>月</a:t>
              </a:r>
              <a:endParaRPr kumimoji="1" lang="ja-JP" altLang="en-US" sz="1600" b="1" dirty="0">
                <a:solidFill>
                  <a:srgbClr val="002060"/>
                </a:solidFill>
              </a:endParaRPr>
            </a:p>
          </p:txBody>
        </p:sp>
        <p:sp>
          <p:nvSpPr>
            <p:cNvPr id="56" name="角丸四角形 55"/>
            <p:cNvSpPr/>
            <p:nvPr/>
          </p:nvSpPr>
          <p:spPr>
            <a:xfrm>
              <a:off x="86559" y="2298063"/>
              <a:ext cx="1677129" cy="6404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002060"/>
                  </a:solidFill>
                </a:rPr>
                <a:t>令和</a:t>
              </a:r>
              <a:r>
                <a:rPr lang="ja-JP" altLang="en-US" sz="1600" b="1" dirty="0" smtClean="0">
                  <a:solidFill>
                    <a:srgbClr val="002060"/>
                  </a:solidFill>
                </a:rPr>
                <a:t>２</a:t>
              </a:r>
              <a:r>
                <a:rPr kumimoji="1" lang="ja-JP" altLang="en-US" sz="1600" b="1" dirty="0" smtClean="0">
                  <a:solidFill>
                    <a:srgbClr val="002060"/>
                  </a:solidFill>
                </a:rPr>
                <a:t>年</a:t>
              </a:r>
              <a:endParaRPr kumimoji="1" lang="ja-JP" altLang="en-US" sz="1600" b="1" dirty="0">
                <a:solidFill>
                  <a:srgbClr val="002060"/>
                </a:solidFill>
              </a:endParaRPr>
            </a:p>
          </p:txBody>
        </p:sp>
        <p:sp>
          <p:nvSpPr>
            <p:cNvPr id="57" name="角丸四角形 56"/>
            <p:cNvSpPr/>
            <p:nvPr/>
          </p:nvSpPr>
          <p:spPr>
            <a:xfrm>
              <a:off x="1331640" y="2304753"/>
              <a:ext cx="1670636" cy="6404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002060"/>
                  </a:solidFill>
                </a:rPr>
                <a:t>令和</a:t>
              </a:r>
              <a:r>
                <a:rPr lang="ja-JP" altLang="en-US" sz="1600" b="1" dirty="0" smtClean="0">
                  <a:solidFill>
                    <a:srgbClr val="002060"/>
                  </a:solidFill>
                </a:rPr>
                <a:t>３</a:t>
              </a:r>
              <a:r>
                <a:rPr kumimoji="1" lang="ja-JP" altLang="en-US" sz="1600" b="1" dirty="0" smtClean="0">
                  <a:solidFill>
                    <a:srgbClr val="002060"/>
                  </a:solidFill>
                </a:rPr>
                <a:t>年</a:t>
              </a:r>
              <a:endParaRPr kumimoji="1" lang="ja-JP" altLang="en-US" sz="1600" b="1" dirty="0">
                <a:solidFill>
                  <a:srgbClr val="002060"/>
                </a:solidFill>
              </a:endParaRPr>
            </a:p>
          </p:txBody>
        </p:sp>
        <p:sp>
          <p:nvSpPr>
            <p:cNvPr id="58" name="角丸四角形 57"/>
            <p:cNvSpPr/>
            <p:nvPr/>
          </p:nvSpPr>
          <p:spPr>
            <a:xfrm>
              <a:off x="404679" y="6025699"/>
              <a:ext cx="1217741" cy="6404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rgbClr val="002060"/>
                  </a:solidFill>
                  <a:latin typeface="Meiryo UI" panose="020B0604030504040204" pitchFamily="50" charset="-128"/>
                  <a:ea typeface="Meiryo UI" panose="020B0604030504040204" pitchFamily="50" charset="-128"/>
                </a:rPr>
                <a:t>・考え方</a:t>
              </a:r>
              <a:endParaRPr kumimoji="1" lang="en-US" altLang="ja-JP" sz="1600" b="1" dirty="0" smtClean="0">
                <a:solidFill>
                  <a:srgbClr val="002060"/>
                </a:solidFill>
                <a:latin typeface="Meiryo UI" panose="020B0604030504040204" pitchFamily="50" charset="-128"/>
                <a:ea typeface="Meiryo UI" panose="020B0604030504040204" pitchFamily="50" charset="-128"/>
              </a:endParaRPr>
            </a:p>
            <a:p>
              <a:r>
                <a:rPr lang="ja-JP" altLang="en-US" sz="1600" b="1" dirty="0" smtClean="0">
                  <a:solidFill>
                    <a:srgbClr val="002060"/>
                  </a:solidFill>
                  <a:latin typeface="Meiryo UI" panose="020B0604030504040204" pitchFamily="50" charset="-128"/>
                  <a:ea typeface="Meiryo UI" panose="020B0604030504040204" pitchFamily="50" charset="-128"/>
                </a:rPr>
                <a:t>・方向性</a:t>
              </a:r>
              <a:endParaRPr kumimoji="1" lang="ja-JP" altLang="en-US" sz="1600" b="1" dirty="0">
                <a:solidFill>
                  <a:srgbClr val="002060"/>
                </a:solidFill>
                <a:latin typeface="Meiryo UI" panose="020B0604030504040204" pitchFamily="50" charset="-128"/>
                <a:ea typeface="Meiryo UI" panose="020B0604030504040204" pitchFamily="50" charset="-128"/>
              </a:endParaRPr>
            </a:p>
          </p:txBody>
        </p:sp>
        <p:sp>
          <p:nvSpPr>
            <p:cNvPr id="60" name="角丸四角形 59"/>
            <p:cNvSpPr/>
            <p:nvPr/>
          </p:nvSpPr>
          <p:spPr>
            <a:xfrm>
              <a:off x="1932296" y="3397980"/>
              <a:ext cx="720000" cy="252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sp>
          <p:nvSpPr>
            <p:cNvPr id="61" name="角丸四角形 60"/>
            <p:cNvSpPr/>
            <p:nvPr/>
          </p:nvSpPr>
          <p:spPr>
            <a:xfrm>
              <a:off x="1835696" y="3316621"/>
              <a:ext cx="648072" cy="268764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a:solidFill>
                    <a:schemeClr val="tx1"/>
                  </a:solidFill>
                  <a:latin typeface="Meiryo UI" panose="020B0604030504040204" pitchFamily="50" charset="-128"/>
                  <a:ea typeface="Meiryo UI" panose="020B0604030504040204" pitchFamily="50" charset="-128"/>
                </a:rPr>
                <a:t>副</a:t>
              </a:r>
              <a:r>
                <a:rPr kumimoji="1" lang="ja-JP" altLang="en-US" b="1" dirty="0" smtClean="0">
                  <a:solidFill>
                    <a:schemeClr val="tx1"/>
                  </a:solidFill>
                  <a:latin typeface="Meiryo UI" panose="020B0604030504040204" pitchFamily="50" charset="-128"/>
                  <a:ea typeface="Meiryo UI" panose="020B0604030504040204" pitchFamily="50" charset="-128"/>
                </a:rPr>
                <a:t>首都推進本部会議</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pSp>
      <p:sp>
        <p:nvSpPr>
          <p:cNvPr id="32" name="正方形/長方形 31"/>
          <p:cNvSpPr/>
          <p:nvPr/>
        </p:nvSpPr>
        <p:spPr>
          <a:xfrm>
            <a:off x="8773140" y="6485672"/>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rgbClr val="002060"/>
                </a:solidFill>
                <a:latin typeface="+mn-ea"/>
              </a:rPr>
              <a:t>10</a:t>
            </a:r>
            <a:endParaRPr kumimoji="1" lang="ja-JP" altLang="en-US" sz="2000" b="1" dirty="0">
              <a:solidFill>
                <a:srgbClr val="002060"/>
              </a:solidFill>
              <a:latin typeface="+mn-ea"/>
            </a:endParaRPr>
          </a:p>
        </p:txBody>
      </p:sp>
      <p:sp>
        <p:nvSpPr>
          <p:cNvPr id="35" name="角丸四角形 34"/>
          <p:cNvSpPr/>
          <p:nvPr/>
        </p:nvSpPr>
        <p:spPr>
          <a:xfrm>
            <a:off x="1392199" y="5604985"/>
            <a:ext cx="1944216" cy="8149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rgbClr val="002060"/>
                </a:solidFill>
                <a:latin typeface="Meiryo UI" panose="020B0604030504040204" pitchFamily="50" charset="-128"/>
                <a:ea typeface="Meiryo UI" panose="020B0604030504040204" pitchFamily="50" charset="-128"/>
              </a:rPr>
              <a:t>・条例（案）骨子</a:t>
            </a:r>
            <a:endParaRPr kumimoji="1" lang="ja-JP" altLang="en-US" sz="1600" b="1" dirty="0">
              <a:solidFill>
                <a:srgbClr val="002060"/>
              </a:solidFill>
              <a:latin typeface="Meiryo UI" panose="020B0604030504040204" pitchFamily="50" charset="-128"/>
              <a:ea typeface="Meiryo UI" panose="020B0604030504040204" pitchFamily="50" charset="-128"/>
            </a:endParaRPr>
          </a:p>
        </p:txBody>
      </p:sp>
      <p:sp>
        <p:nvSpPr>
          <p:cNvPr id="29" name="角丸四角形 28"/>
          <p:cNvSpPr/>
          <p:nvPr/>
        </p:nvSpPr>
        <p:spPr>
          <a:xfrm>
            <a:off x="86559" y="1058049"/>
            <a:ext cx="1677129" cy="8149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rgbClr val="002060"/>
                </a:solidFill>
              </a:rPr>
              <a:t>（</a:t>
            </a:r>
            <a:r>
              <a:rPr lang="en-US" altLang="ja-JP" sz="1600" b="1" dirty="0" smtClean="0">
                <a:solidFill>
                  <a:srgbClr val="002060"/>
                </a:solidFill>
              </a:rPr>
              <a:t>2020</a:t>
            </a:r>
            <a:r>
              <a:rPr lang="ja-JP" altLang="en-US" sz="1600" b="1" dirty="0" smtClean="0">
                <a:solidFill>
                  <a:srgbClr val="002060"/>
                </a:solidFill>
              </a:rPr>
              <a:t>）</a:t>
            </a:r>
            <a:endParaRPr kumimoji="1" lang="ja-JP" altLang="en-US" sz="1600" b="1" dirty="0">
              <a:solidFill>
                <a:srgbClr val="002060"/>
              </a:solidFill>
            </a:endParaRPr>
          </a:p>
        </p:txBody>
      </p:sp>
      <p:sp>
        <p:nvSpPr>
          <p:cNvPr id="33" name="角丸四角形 32"/>
          <p:cNvSpPr/>
          <p:nvPr/>
        </p:nvSpPr>
        <p:spPr>
          <a:xfrm>
            <a:off x="1331640" y="1076067"/>
            <a:ext cx="1677129" cy="8149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rgbClr val="002060"/>
                </a:solidFill>
              </a:rPr>
              <a:t>（</a:t>
            </a:r>
            <a:r>
              <a:rPr lang="en-US" altLang="ja-JP" sz="1600" b="1" dirty="0" smtClean="0">
                <a:solidFill>
                  <a:srgbClr val="002060"/>
                </a:solidFill>
              </a:rPr>
              <a:t>2021</a:t>
            </a:r>
            <a:r>
              <a:rPr lang="ja-JP" altLang="en-US" sz="1600" b="1" dirty="0" smtClean="0">
                <a:solidFill>
                  <a:srgbClr val="002060"/>
                </a:solidFill>
              </a:rPr>
              <a:t>）</a:t>
            </a:r>
            <a:endParaRPr kumimoji="1" lang="ja-JP" altLang="en-US" sz="1600" b="1" dirty="0">
              <a:solidFill>
                <a:srgbClr val="002060"/>
              </a:solidFill>
            </a:endParaRPr>
          </a:p>
        </p:txBody>
      </p:sp>
      <p:sp>
        <p:nvSpPr>
          <p:cNvPr id="41" name="角丸四角形 40"/>
          <p:cNvSpPr/>
          <p:nvPr/>
        </p:nvSpPr>
        <p:spPr>
          <a:xfrm>
            <a:off x="8587572" y="2133761"/>
            <a:ext cx="467571" cy="3420000"/>
          </a:xfrm>
          <a:prstGeom prst="round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b="1" dirty="0" smtClean="0">
              <a:solidFill>
                <a:schemeClr val="tx1"/>
              </a:solidFill>
              <a:latin typeface="Meiryo UI" panose="020B0604030504040204" pitchFamily="50" charset="-128"/>
              <a:ea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rPr>
              <a:t>事務</a:t>
            </a:r>
            <a:r>
              <a:rPr lang="ja-JP" altLang="en-US" sz="1400" dirty="0">
                <a:solidFill>
                  <a:schemeClr val="tx1"/>
                </a:solidFill>
                <a:latin typeface="Meiryo UI" panose="020B0604030504040204" pitchFamily="50" charset="-128"/>
                <a:ea typeface="Meiryo UI" panose="020B0604030504040204" pitchFamily="50" charset="-128"/>
              </a:rPr>
              <a:t>委託については</a:t>
            </a:r>
            <a:r>
              <a:rPr lang="ja-JP" altLang="en-US" sz="1400" dirty="0" smtClean="0">
                <a:solidFill>
                  <a:schemeClr val="tx1"/>
                </a:solidFill>
                <a:latin typeface="Meiryo UI" panose="020B0604030504040204" pitchFamily="50" charset="-128"/>
                <a:ea typeface="Meiryo UI" panose="020B0604030504040204" pitchFamily="50" charset="-128"/>
              </a:rPr>
              <a:t>、速やかに</a:t>
            </a:r>
            <a:endParaRPr lang="en-US" altLang="ja-JP" sz="1400" dirty="0" smtClean="0">
              <a:solidFill>
                <a:schemeClr val="tx1"/>
              </a:solidFill>
              <a:latin typeface="Meiryo UI" panose="020B0604030504040204" pitchFamily="50" charset="-128"/>
              <a:ea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rPr>
              <a:t>規約を作成し、議決を経て実施</a:t>
            </a:r>
            <a:endParaRPr lang="en-US" altLang="ja-JP" b="1" dirty="0" smtClean="0">
              <a:solidFill>
                <a:schemeClr val="tx1"/>
              </a:solidFill>
              <a:latin typeface="Meiryo UI" panose="020B0604030504040204" pitchFamily="50" charset="-128"/>
              <a:ea typeface="Meiryo UI" panose="020B0604030504040204" pitchFamily="50" charset="-128"/>
            </a:endParaRPr>
          </a:p>
          <a:p>
            <a:pPr algn="ctr"/>
            <a:endParaRPr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3" name="大かっこ 2"/>
          <p:cNvSpPr/>
          <p:nvPr/>
        </p:nvSpPr>
        <p:spPr>
          <a:xfrm rot="5400000">
            <a:off x="7354927" y="3578808"/>
            <a:ext cx="2899840" cy="544959"/>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11835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592106890"/>
              </p:ext>
            </p:extLst>
          </p:nvPr>
        </p:nvGraphicFramePr>
        <p:xfrm>
          <a:off x="187492" y="2395619"/>
          <a:ext cx="8801007" cy="3724522"/>
        </p:xfrm>
        <a:graphic>
          <a:graphicData uri="http://schemas.openxmlformats.org/drawingml/2006/table">
            <a:tbl>
              <a:tblPr firstRow="1" bandRow="1" bandCol="1">
                <a:tableStyleId>{69012ECD-51FC-41F1-AA8D-1B2483CD663E}</a:tableStyleId>
              </a:tblPr>
              <a:tblGrid>
                <a:gridCol w="3797007">
                  <a:extLst>
                    <a:ext uri="{9D8B030D-6E8A-4147-A177-3AD203B41FA5}">
                      <a16:colId xmlns:a16="http://schemas.microsoft.com/office/drawing/2014/main" val="435541505"/>
                    </a:ext>
                  </a:extLst>
                </a:gridCol>
                <a:gridCol w="5004000">
                  <a:extLst>
                    <a:ext uri="{9D8B030D-6E8A-4147-A177-3AD203B41FA5}">
                      <a16:colId xmlns:a16="http://schemas.microsoft.com/office/drawing/2014/main" val="1100344873"/>
                    </a:ext>
                  </a:extLst>
                </a:gridCol>
              </a:tblGrid>
              <a:tr h="360000">
                <a:tc>
                  <a:txBody>
                    <a:bodyPr/>
                    <a:lstStyle/>
                    <a:p>
                      <a:pPr algn="ctr"/>
                      <a:r>
                        <a:rPr kumimoji="1" lang="ja-JP" altLang="en-US" sz="1400" dirty="0" smtClean="0">
                          <a:solidFill>
                            <a:srgbClr val="002060"/>
                          </a:solidFill>
                          <a:latin typeface="+mn-ea"/>
                          <a:ea typeface="+mn-ea"/>
                        </a:rPr>
                        <a:t>条例に規定する都市計画権限の事務の委託</a:t>
                      </a:r>
                      <a:endParaRPr kumimoji="1" lang="ja-JP" altLang="en-US" sz="1400" dirty="0">
                        <a:solidFill>
                          <a:srgbClr val="002060"/>
                        </a:solidFill>
                        <a:latin typeface="+mn-ea"/>
                        <a:ea typeface="+mn-ea"/>
                      </a:endParaRPr>
                    </a:p>
                  </a:txBody>
                  <a:tcPr marL="84406" marR="84406" marT="42203" marB="42203" anchor="ctr">
                    <a:solidFill>
                      <a:schemeClr val="accent2">
                        <a:lumMod val="40000"/>
                        <a:lumOff val="60000"/>
                      </a:schemeClr>
                    </a:solidFill>
                  </a:tcPr>
                </a:tc>
                <a:tc>
                  <a:txBody>
                    <a:bodyPr/>
                    <a:lstStyle/>
                    <a:p>
                      <a:pPr algn="ctr"/>
                      <a:r>
                        <a:rPr kumimoji="1" lang="ja-JP" altLang="en-US" sz="1400" dirty="0" smtClean="0">
                          <a:solidFill>
                            <a:srgbClr val="002060"/>
                          </a:solidFill>
                          <a:latin typeface="+mn-ea"/>
                          <a:ea typeface="+mn-ea"/>
                        </a:rPr>
                        <a:t>都市計画権限の内容</a:t>
                      </a:r>
                      <a:endParaRPr kumimoji="1" lang="ja-JP" altLang="en-US" sz="1400" dirty="0">
                        <a:solidFill>
                          <a:srgbClr val="002060"/>
                        </a:solidFill>
                        <a:latin typeface="+mn-ea"/>
                        <a:ea typeface="+mn-ea"/>
                      </a:endParaRPr>
                    </a:p>
                  </a:txBody>
                  <a:tcPr marL="84406" marR="84406" marT="42203" marB="42203" anchor="ctr">
                    <a:solidFill>
                      <a:schemeClr val="accent2">
                        <a:lumMod val="40000"/>
                        <a:lumOff val="60000"/>
                      </a:schemeClr>
                    </a:solidFill>
                  </a:tcPr>
                </a:tc>
                <a:extLst>
                  <a:ext uri="{0D108BD9-81ED-4DB2-BD59-A6C34878D82A}">
                    <a16:rowId xmlns:a16="http://schemas.microsoft.com/office/drawing/2014/main" val="363206416"/>
                  </a:ext>
                </a:extLst>
              </a:tr>
              <a:tr h="265903">
                <a:tc>
                  <a:txBody>
                    <a:bodyPr/>
                    <a:lstStyle/>
                    <a:p>
                      <a:r>
                        <a:rPr kumimoji="1" lang="ja-JP" altLang="en-US" sz="1400" b="1" dirty="0" smtClean="0">
                          <a:solidFill>
                            <a:srgbClr val="002060"/>
                          </a:solidFill>
                          <a:latin typeface="+mn-ea"/>
                          <a:ea typeface="+mn-ea"/>
                        </a:rPr>
                        <a:t>都市計画区域の整備・開発及び保全の方針</a:t>
                      </a:r>
                      <a:endParaRPr kumimoji="1" lang="en-US" altLang="ja-JP" sz="1400" b="1" dirty="0" smtClean="0">
                        <a:solidFill>
                          <a:srgbClr val="002060"/>
                        </a:solidFill>
                        <a:latin typeface="+mn-ea"/>
                        <a:ea typeface="+mn-ea"/>
                      </a:endParaRPr>
                    </a:p>
                    <a:p>
                      <a:r>
                        <a:rPr kumimoji="1" lang="ja-JP" altLang="en-US" sz="1200" b="1" dirty="0" smtClean="0">
                          <a:solidFill>
                            <a:srgbClr val="002060"/>
                          </a:solidFill>
                          <a:latin typeface="+mn-ea"/>
                          <a:ea typeface="+mn-ea"/>
                        </a:rPr>
                        <a:t>（いわゆる都市計画区域マスタープラン）</a:t>
                      </a:r>
                    </a:p>
                  </a:txBody>
                  <a:tcPr marL="144000" marR="84406" marT="42203" marB="42203" anchor="ctr"/>
                </a:tc>
                <a:tc>
                  <a:txBody>
                    <a:bodyPr/>
                    <a:lstStyle/>
                    <a:p>
                      <a:r>
                        <a:rPr kumimoji="1" lang="ja-JP" altLang="en-US" sz="1400" dirty="0" smtClean="0">
                          <a:solidFill>
                            <a:srgbClr val="002060"/>
                          </a:solidFill>
                          <a:latin typeface="Meiryo UI" panose="020B0604030504040204" pitchFamily="50" charset="-128"/>
                          <a:ea typeface="Meiryo UI" panose="020B0604030504040204" pitchFamily="50" charset="-128"/>
                        </a:rPr>
                        <a:t>都市計画の目標、区域区分の有無など、主要な都市計画の決定方針を定めるもの</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144000" marR="180000" marT="42203" marB="42203" anchor="ctr"/>
                </a:tc>
                <a:extLst>
                  <a:ext uri="{0D108BD9-81ED-4DB2-BD59-A6C34878D82A}">
                    <a16:rowId xmlns:a16="http://schemas.microsoft.com/office/drawing/2014/main" val="1991042526"/>
                  </a:ext>
                </a:extLst>
              </a:tr>
              <a:tr h="154906">
                <a:tc>
                  <a:txBody>
                    <a:bodyPr/>
                    <a:lstStyle/>
                    <a:p>
                      <a:r>
                        <a:rPr kumimoji="1" lang="ja-JP" altLang="en-US" sz="1400" b="1" dirty="0" smtClean="0">
                          <a:solidFill>
                            <a:srgbClr val="002060"/>
                          </a:solidFill>
                          <a:latin typeface="+mn-ea"/>
                          <a:ea typeface="+mn-ea"/>
                        </a:rPr>
                        <a:t>区域区分</a:t>
                      </a:r>
                    </a:p>
                  </a:txBody>
                  <a:tcPr marL="144000" marR="84406" marT="42203" marB="42203" anchor="ctr"/>
                </a:tc>
                <a:tc>
                  <a:txBody>
                    <a:bodyPr/>
                    <a:lstStyle/>
                    <a:p>
                      <a:r>
                        <a:rPr kumimoji="1" lang="ja-JP" altLang="en-US" sz="1400" dirty="0" smtClean="0">
                          <a:solidFill>
                            <a:srgbClr val="002060"/>
                          </a:solidFill>
                          <a:latin typeface="Meiryo UI" panose="020B0604030504040204" pitchFamily="50" charset="-128"/>
                          <a:ea typeface="Meiryo UI" panose="020B0604030504040204" pitchFamily="50" charset="-128"/>
                        </a:rPr>
                        <a:t>市街化区域と市街化調整区域の区分</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144000" marR="180000" marT="42203" marB="42203" anchor="ctr"/>
                </a:tc>
                <a:extLst>
                  <a:ext uri="{0D108BD9-81ED-4DB2-BD59-A6C34878D82A}">
                    <a16:rowId xmlns:a16="http://schemas.microsoft.com/office/drawing/2014/main" val="1093713108"/>
                  </a:ext>
                </a:extLst>
              </a:tr>
              <a:tr h="598891">
                <a:tc>
                  <a:txBody>
                    <a:bodyPr/>
                    <a:lstStyle/>
                    <a:p>
                      <a:r>
                        <a:rPr kumimoji="1" lang="ja-JP" altLang="en-US" sz="1400" b="1" dirty="0" smtClean="0">
                          <a:solidFill>
                            <a:srgbClr val="002060"/>
                          </a:solidFill>
                          <a:latin typeface="+mn-ea"/>
                          <a:ea typeface="+mn-ea"/>
                        </a:rPr>
                        <a:t>都市再生特別地区</a:t>
                      </a:r>
                    </a:p>
                  </a:txBody>
                  <a:tcPr marL="144000" marR="84406" marT="42203" marB="42203" anchor="ctr"/>
                </a:tc>
                <a:tc>
                  <a:txBody>
                    <a:bodyPr/>
                    <a:lstStyle/>
                    <a:p>
                      <a:r>
                        <a:rPr kumimoji="1" lang="ja-JP" altLang="en-US" sz="1400" dirty="0" smtClean="0">
                          <a:solidFill>
                            <a:srgbClr val="002060"/>
                          </a:solidFill>
                          <a:latin typeface="Meiryo UI" panose="020B0604030504040204" pitchFamily="50" charset="-128"/>
                          <a:ea typeface="Meiryo UI" panose="020B0604030504040204" pitchFamily="50" charset="-128"/>
                        </a:rPr>
                        <a:t>地域地区</a:t>
                      </a:r>
                      <a:r>
                        <a:rPr kumimoji="1" lang="ja-JP" altLang="en-US" sz="1050" dirty="0" smtClean="0">
                          <a:solidFill>
                            <a:srgbClr val="002060"/>
                          </a:solidFill>
                          <a:latin typeface="Meiryo UI" panose="020B0604030504040204" pitchFamily="50" charset="-128"/>
                          <a:ea typeface="Meiryo UI" panose="020B0604030504040204" pitchFamily="50" charset="-128"/>
                        </a:rPr>
                        <a:t>（</a:t>
                      </a:r>
                      <a:r>
                        <a:rPr kumimoji="1" lang="en-US" altLang="ja-JP" sz="1050" dirty="0" smtClean="0">
                          <a:solidFill>
                            <a:srgbClr val="002060"/>
                          </a:solidFill>
                          <a:latin typeface="Meiryo UI" panose="020B0604030504040204" pitchFamily="50" charset="-128"/>
                          <a:ea typeface="Meiryo UI" panose="020B0604030504040204" pitchFamily="50" charset="-128"/>
                        </a:rPr>
                        <a:t>※1</a:t>
                      </a:r>
                      <a:r>
                        <a:rPr kumimoji="1" lang="ja-JP" altLang="en-US" sz="1050" dirty="0" smtClean="0">
                          <a:solidFill>
                            <a:srgbClr val="002060"/>
                          </a:solidFill>
                          <a:latin typeface="Meiryo UI" panose="020B0604030504040204" pitchFamily="50" charset="-128"/>
                          <a:ea typeface="Meiryo UI" panose="020B0604030504040204" pitchFamily="50" charset="-128"/>
                        </a:rPr>
                        <a:t>）</a:t>
                      </a:r>
                      <a:r>
                        <a:rPr kumimoji="1" lang="ja-JP" altLang="en-US" sz="1400" dirty="0" smtClean="0">
                          <a:solidFill>
                            <a:srgbClr val="002060"/>
                          </a:solidFill>
                          <a:latin typeface="Meiryo UI" panose="020B0604030504040204" pitchFamily="50" charset="-128"/>
                          <a:ea typeface="Meiryo UI" panose="020B0604030504040204" pitchFamily="50" charset="-128"/>
                        </a:rPr>
                        <a:t>の一つで、都市の再生拠点として、都市再生緊急整備地域内において、既存の用途地域等に基づく用途・容積率等の規制を適用除外とした上で、自由度の高い計画を定めることができる都市計画制度</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144000" marR="180000" marT="42203" marB="42203" anchor="ctr"/>
                </a:tc>
                <a:extLst>
                  <a:ext uri="{0D108BD9-81ED-4DB2-BD59-A6C34878D82A}">
                    <a16:rowId xmlns:a16="http://schemas.microsoft.com/office/drawing/2014/main" val="2297385129"/>
                  </a:ext>
                </a:extLst>
              </a:tr>
              <a:tr h="265903">
                <a:tc>
                  <a:txBody>
                    <a:bodyPr/>
                    <a:lstStyle/>
                    <a:p>
                      <a:r>
                        <a:rPr lang="ja-JP" altLang="en-US" sz="1400" b="1" dirty="0" smtClean="0">
                          <a:solidFill>
                            <a:srgbClr val="002060"/>
                          </a:solidFill>
                        </a:rPr>
                        <a:t>臨港地区</a:t>
                      </a:r>
                      <a:r>
                        <a:rPr lang="ja-JP" altLang="en-US" sz="1200" b="1" dirty="0" smtClean="0">
                          <a:solidFill>
                            <a:srgbClr val="002060"/>
                          </a:solidFill>
                        </a:rPr>
                        <a:t>（国際戦略港湾に限る）</a:t>
                      </a:r>
                      <a:endParaRPr lang="ja-JP" altLang="en-US" sz="1200" b="1" dirty="0">
                        <a:solidFill>
                          <a:srgbClr val="002060"/>
                        </a:solidFill>
                        <a:latin typeface="Meiryo UI" panose="020B0604030504040204" pitchFamily="50" charset="-128"/>
                        <a:ea typeface="Meiryo UI" panose="020B0604030504040204" pitchFamily="50" charset="-128"/>
                      </a:endParaRPr>
                    </a:p>
                  </a:txBody>
                  <a:tcPr marL="144000" marR="84406" marT="42203" marB="42203" anchor="ctr"/>
                </a:tc>
                <a:tc>
                  <a:txBody>
                    <a:bodyPr/>
                    <a:lstStyle/>
                    <a:p>
                      <a:r>
                        <a:rPr kumimoji="1" lang="ja-JP" altLang="en-US" sz="1400" dirty="0" smtClean="0">
                          <a:solidFill>
                            <a:srgbClr val="002060"/>
                          </a:solidFill>
                          <a:latin typeface="Meiryo UI" panose="020B0604030504040204" pitchFamily="50" charset="-128"/>
                          <a:ea typeface="Meiryo UI" panose="020B0604030504040204" pitchFamily="50" charset="-128"/>
                        </a:rPr>
                        <a:t>地域地区の一つで、港湾区域（水域）に隣接する陸地の指定</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144000" marR="180000" marT="42203" marB="42203" anchor="ctr"/>
                </a:tc>
                <a:extLst>
                  <a:ext uri="{0D108BD9-81ED-4DB2-BD59-A6C34878D82A}">
                    <a16:rowId xmlns:a16="http://schemas.microsoft.com/office/drawing/2014/main" val="1865666603"/>
                  </a:ext>
                </a:extLst>
              </a:tr>
              <a:tr h="265903">
                <a:tc>
                  <a:txBody>
                    <a:bodyPr/>
                    <a:lstStyle/>
                    <a:p>
                      <a:r>
                        <a:rPr kumimoji="1" lang="zh-TW" altLang="en-US" sz="1400" b="1" dirty="0" smtClean="0">
                          <a:solidFill>
                            <a:srgbClr val="002060"/>
                          </a:solidFill>
                          <a:latin typeface="ＭＳ Ｐゴシック" panose="020B0600070205080204" pitchFamily="50" charset="-128"/>
                          <a:ea typeface="ＭＳ Ｐゴシック" panose="020B0600070205080204" pitchFamily="50" charset="-128"/>
                        </a:rPr>
                        <a:t>一般国道、</a:t>
                      </a:r>
                      <a:endParaRPr kumimoji="1" lang="en-US" altLang="zh-TW" sz="1400" b="1" dirty="0" smtClean="0">
                        <a:solidFill>
                          <a:srgbClr val="002060"/>
                        </a:solidFill>
                        <a:latin typeface="ＭＳ Ｐゴシック" panose="020B0600070205080204" pitchFamily="50" charset="-128"/>
                        <a:ea typeface="ＭＳ Ｐゴシック" panose="020B0600070205080204" pitchFamily="50" charset="-128"/>
                      </a:endParaRPr>
                    </a:p>
                    <a:p>
                      <a:r>
                        <a:rPr kumimoji="1" lang="zh-TW" altLang="en-US" sz="1400" b="1" dirty="0" smtClean="0">
                          <a:solidFill>
                            <a:srgbClr val="002060"/>
                          </a:solidFill>
                          <a:latin typeface="ＭＳ Ｐゴシック" panose="020B0600070205080204" pitchFamily="50" charset="-128"/>
                          <a:ea typeface="ＭＳ Ｐゴシック" panose="020B0600070205080204" pitchFamily="50" charset="-128"/>
                        </a:rPr>
                        <a:t>自動車専用道路 </a:t>
                      </a:r>
                      <a:r>
                        <a:rPr kumimoji="1" lang="zh-TW" altLang="en-US" sz="1200" b="1" dirty="0" smtClean="0">
                          <a:solidFill>
                            <a:srgbClr val="002060"/>
                          </a:solidFill>
                          <a:latin typeface="ＭＳ Ｐゴシック" panose="020B0600070205080204" pitchFamily="50" charset="-128"/>
                          <a:ea typeface="ＭＳ Ｐゴシック" panose="020B0600070205080204" pitchFamily="50" charset="-128"/>
                        </a:rPr>
                        <a:t>（高速自動車国道、阪神高速道路）</a:t>
                      </a:r>
                    </a:p>
                  </a:txBody>
                  <a:tcPr marL="144000" marR="84406" marT="42203" marB="42203" anchor="ctr"/>
                </a:tc>
                <a:tc>
                  <a:txBody>
                    <a:bodyPr/>
                    <a:lstStyle/>
                    <a:p>
                      <a:r>
                        <a:rPr kumimoji="1" lang="ja-JP" altLang="en-US" sz="1400" dirty="0" smtClean="0">
                          <a:solidFill>
                            <a:srgbClr val="002060"/>
                          </a:solidFill>
                          <a:latin typeface="Meiryo UI" panose="020B0604030504040204" pitchFamily="50" charset="-128"/>
                          <a:ea typeface="Meiryo UI" panose="020B0604030504040204" pitchFamily="50" charset="-128"/>
                        </a:rPr>
                        <a:t>都市施設</a:t>
                      </a:r>
                      <a:r>
                        <a:rPr kumimoji="1" lang="ja-JP" altLang="en-US" sz="1050" dirty="0" smtClean="0">
                          <a:solidFill>
                            <a:srgbClr val="002060"/>
                          </a:solidFill>
                          <a:latin typeface="Meiryo UI" panose="020B0604030504040204" pitchFamily="50" charset="-128"/>
                          <a:ea typeface="Meiryo UI" panose="020B0604030504040204" pitchFamily="50" charset="-128"/>
                        </a:rPr>
                        <a:t>（</a:t>
                      </a:r>
                      <a:r>
                        <a:rPr kumimoji="1" lang="en-US" altLang="ja-JP" sz="1050" dirty="0" smtClean="0">
                          <a:solidFill>
                            <a:srgbClr val="002060"/>
                          </a:solidFill>
                          <a:latin typeface="Meiryo UI" panose="020B0604030504040204" pitchFamily="50" charset="-128"/>
                          <a:ea typeface="Meiryo UI" panose="020B0604030504040204" pitchFamily="50" charset="-128"/>
                        </a:rPr>
                        <a:t>※2</a:t>
                      </a:r>
                      <a:r>
                        <a:rPr kumimoji="1" lang="ja-JP" altLang="en-US" sz="1050" dirty="0" smtClean="0">
                          <a:solidFill>
                            <a:srgbClr val="002060"/>
                          </a:solidFill>
                          <a:latin typeface="Meiryo UI" panose="020B0604030504040204" pitchFamily="50" charset="-128"/>
                          <a:ea typeface="Meiryo UI" panose="020B0604030504040204" pitchFamily="50" charset="-128"/>
                        </a:rPr>
                        <a:t>）</a:t>
                      </a:r>
                      <a:r>
                        <a:rPr kumimoji="1" lang="ja-JP" altLang="en-US" sz="1400" dirty="0" smtClean="0">
                          <a:solidFill>
                            <a:srgbClr val="002060"/>
                          </a:solidFill>
                          <a:latin typeface="Meiryo UI" panose="020B0604030504040204" pitchFamily="50" charset="-128"/>
                          <a:ea typeface="Meiryo UI" panose="020B0604030504040204" pitchFamily="50" charset="-128"/>
                        </a:rPr>
                        <a:t>の一つで、一般国道、自動車専用道路の位置、幅員等を指定</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144000" marR="180000" marT="42203" marB="42203" anchor="ctr"/>
                </a:tc>
                <a:extLst>
                  <a:ext uri="{0D108BD9-81ED-4DB2-BD59-A6C34878D82A}">
                    <a16:rowId xmlns:a16="http://schemas.microsoft.com/office/drawing/2014/main" val="1410953763"/>
                  </a:ext>
                </a:extLst>
              </a:tr>
              <a:tr h="154906">
                <a:tc>
                  <a:txBody>
                    <a:bodyPr/>
                    <a:lstStyle/>
                    <a:p>
                      <a:r>
                        <a:rPr kumimoji="1" lang="ja-JP" altLang="en-US" sz="1400" b="1" dirty="0" smtClean="0">
                          <a:solidFill>
                            <a:srgbClr val="002060"/>
                          </a:solidFill>
                          <a:latin typeface="+mn-ea"/>
                          <a:ea typeface="+mn-ea"/>
                        </a:rPr>
                        <a:t>都市高速鉄道</a:t>
                      </a:r>
                    </a:p>
                  </a:txBody>
                  <a:tcPr marL="144000" marR="84406" marT="42203" marB="42203" anchor="ctr"/>
                </a:tc>
                <a:tc>
                  <a:txBody>
                    <a:bodyPr/>
                    <a:lstStyle/>
                    <a:p>
                      <a:r>
                        <a:rPr kumimoji="1" lang="ja-JP" altLang="en-US" sz="1400" dirty="0" smtClean="0">
                          <a:solidFill>
                            <a:srgbClr val="002060"/>
                          </a:solidFill>
                          <a:latin typeface="Meiryo UI" panose="020B0604030504040204" pitchFamily="50" charset="-128"/>
                          <a:ea typeface="Meiryo UI" panose="020B0604030504040204" pitchFamily="50" charset="-128"/>
                        </a:rPr>
                        <a:t>都市施設の一つで、都市高速鉄道の路線の位置等を指定</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144000" marR="180000" marT="42203" marB="42203" anchor="ctr"/>
                </a:tc>
                <a:extLst>
                  <a:ext uri="{0D108BD9-81ED-4DB2-BD59-A6C34878D82A}">
                    <a16:rowId xmlns:a16="http://schemas.microsoft.com/office/drawing/2014/main" val="3821247795"/>
                  </a:ext>
                </a:extLst>
              </a:tr>
              <a:tr h="154906">
                <a:tc>
                  <a:txBody>
                    <a:bodyPr/>
                    <a:lstStyle/>
                    <a:p>
                      <a:r>
                        <a:rPr kumimoji="1" lang="ja-JP" altLang="en-US" sz="1400" b="1" dirty="0" smtClean="0">
                          <a:solidFill>
                            <a:srgbClr val="002060"/>
                          </a:solidFill>
                          <a:latin typeface="+mn-ea"/>
                          <a:ea typeface="+mn-ea"/>
                        </a:rPr>
                        <a:t>一団地の官公庁施設、</a:t>
                      </a:r>
                      <a:endParaRPr kumimoji="1" lang="en-US" altLang="ja-JP" sz="1400" b="1" dirty="0" smtClean="0">
                        <a:solidFill>
                          <a:srgbClr val="002060"/>
                        </a:solidFill>
                        <a:latin typeface="+mn-ea"/>
                        <a:ea typeface="+mn-ea"/>
                      </a:endParaRPr>
                    </a:p>
                    <a:p>
                      <a:r>
                        <a:rPr kumimoji="1" lang="ja-JP" altLang="en-US" sz="1400" b="1" dirty="0" smtClean="0">
                          <a:solidFill>
                            <a:srgbClr val="002060"/>
                          </a:solidFill>
                          <a:latin typeface="+mn-ea"/>
                          <a:ea typeface="+mn-ea"/>
                        </a:rPr>
                        <a:t>一団地の官公庁施設の予定区域</a:t>
                      </a:r>
                    </a:p>
                  </a:txBody>
                  <a:tcPr marL="144000" marR="84406" marT="42203" marB="42203" anchor="ctr"/>
                </a:tc>
                <a:tc>
                  <a:txBody>
                    <a:bodyPr/>
                    <a:lstStyle/>
                    <a:p>
                      <a:r>
                        <a:rPr kumimoji="1" lang="ja-JP" altLang="en-US" sz="1400" dirty="0" smtClean="0">
                          <a:solidFill>
                            <a:srgbClr val="002060"/>
                          </a:solidFill>
                          <a:latin typeface="Meiryo UI" panose="020B0604030504040204" pitchFamily="50" charset="-128"/>
                          <a:ea typeface="Meiryo UI" panose="020B0604030504040204" pitchFamily="50" charset="-128"/>
                        </a:rPr>
                        <a:t>都市施設の一つで、国家機関又は地方公共団体の建築物を一定地区に集中配置するよう指定</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144000" marR="144000" marT="42203" marB="42203" anchor="ctr"/>
                </a:tc>
                <a:extLst>
                  <a:ext uri="{0D108BD9-81ED-4DB2-BD59-A6C34878D82A}">
                    <a16:rowId xmlns:a16="http://schemas.microsoft.com/office/drawing/2014/main" val="2453821634"/>
                  </a:ext>
                </a:extLst>
              </a:tr>
            </a:tbl>
          </a:graphicData>
        </a:graphic>
      </p:graphicFrame>
      <p:sp>
        <p:nvSpPr>
          <p:cNvPr id="9" name="角丸四角形 8"/>
          <p:cNvSpPr/>
          <p:nvPr/>
        </p:nvSpPr>
        <p:spPr>
          <a:xfrm>
            <a:off x="307670" y="662150"/>
            <a:ext cx="8594871" cy="1620000"/>
          </a:xfrm>
          <a:prstGeom prst="roundRect">
            <a:avLst>
              <a:gd name="adj" fmla="val 8528"/>
            </a:avLst>
          </a:prstGeom>
          <a:solidFill>
            <a:srgbClr val="FBF68D"/>
          </a:solidFill>
          <a:ln w="31750" cap="flat" cmpd="sng" algn="ctr">
            <a:noFill/>
            <a:prstDash val="solid"/>
          </a:ln>
          <a:effectLst>
            <a:outerShdw blurRad="40000" dist="20000" dir="5400000" rotWithShape="0">
              <a:srgbClr val="000000">
                <a:alpha val="38000"/>
              </a:srgbClr>
            </a:outerShdw>
          </a:effectLst>
        </p:spPr>
        <p:txBody>
          <a:bodyPr lIns="216000" tIns="42193" rIns="72000" bIns="42193" rtlCol="0" anchor="ctr"/>
          <a:lstStyle/>
          <a:p>
            <a:pPr marL="171455" indent="-171455" defTabSz="844083">
              <a:lnSpc>
                <a:spcPts val="2200"/>
              </a:lnSpc>
              <a:defRPr/>
            </a:pPr>
            <a:r>
              <a:rPr lang="ja-JP" altLang="en-US" sz="1700" kern="0" dirty="0" smtClean="0">
                <a:solidFill>
                  <a:srgbClr val="002060"/>
                </a:solidFill>
                <a:latin typeface="Meiryo UI" panose="020B0604030504040204" pitchFamily="50" charset="-128"/>
                <a:ea typeface="Meiryo UI" panose="020B0604030504040204" pitchFamily="50" charset="-128"/>
              </a:rPr>
              <a:t>■ 大阪全体の視点から府市協調でまちづくりを進めるため、今後の都市計画の方針となる</a:t>
            </a:r>
            <a:endParaRPr lang="en-US" altLang="ja-JP" sz="17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2200"/>
              </a:lnSpc>
              <a:defRPr/>
            </a:pPr>
            <a:r>
              <a:rPr lang="ja-JP" altLang="en-US" sz="1700" b="1" kern="0" dirty="0" smtClean="0">
                <a:solidFill>
                  <a:srgbClr val="002060"/>
                </a:solidFill>
                <a:latin typeface="Meiryo UI" panose="020B0604030504040204" pitchFamily="50" charset="-128"/>
                <a:ea typeface="Meiryo UI" panose="020B0604030504040204" pitchFamily="50" charset="-128"/>
              </a:rPr>
              <a:t>　都市計画区域マスタープラン</a:t>
            </a:r>
            <a:r>
              <a:rPr lang="ja-JP" altLang="en-US" sz="1700" kern="0" dirty="0" smtClean="0">
                <a:solidFill>
                  <a:srgbClr val="002060"/>
                </a:solidFill>
                <a:latin typeface="Meiryo UI" panose="020B0604030504040204" pitchFamily="50" charset="-128"/>
                <a:ea typeface="Meiryo UI" panose="020B0604030504040204" pitchFamily="50" charset="-128"/>
              </a:rPr>
              <a:t>や、大阪の</a:t>
            </a:r>
            <a:r>
              <a:rPr lang="ja-JP" altLang="en-US" sz="1700" b="1" kern="0" dirty="0" smtClean="0">
                <a:solidFill>
                  <a:srgbClr val="002060"/>
                </a:solidFill>
                <a:latin typeface="Meiryo UI" panose="020B0604030504040204" pitchFamily="50" charset="-128"/>
                <a:ea typeface="Meiryo UI" panose="020B0604030504040204" pitchFamily="50" charset="-128"/>
              </a:rPr>
              <a:t>都市機能の向上に欠かせない拠点開発、</a:t>
            </a:r>
            <a:endParaRPr lang="en-US" altLang="ja-JP" sz="1700" b="1"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2200"/>
              </a:lnSpc>
              <a:defRPr/>
            </a:pPr>
            <a:r>
              <a:rPr lang="ja-JP" altLang="en-US" sz="1700" b="1" kern="0" dirty="0">
                <a:solidFill>
                  <a:srgbClr val="002060"/>
                </a:solidFill>
                <a:latin typeface="Meiryo UI" panose="020B0604030504040204" pitchFamily="50" charset="-128"/>
                <a:ea typeface="Meiryo UI" panose="020B0604030504040204" pitchFamily="50" charset="-128"/>
              </a:rPr>
              <a:t>　</a:t>
            </a:r>
            <a:r>
              <a:rPr lang="ja-JP" altLang="en-US" sz="1700" b="1" kern="0" dirty="0" smtClean="0">
                <a:solidFill>
                  <a:srgbClr val="002060"/>
                </a:solidFill>
                <a:latin typeface="Meiryo UI" panose="020B0604030504040204" pitchFamily="50" charset="-128"/>
                <a:ea typeface="Meiryo UI" panose="020B0604030504040204" pitchFamily="50" charset="-128"/>
              </a:rPr>
              <a:t>広域交通網の整備等に大きく関係する都市計画権限</a:t>
            </a:r>
            <a:r>
              <a:rPr lang="ja-JP" altLang="en-US" sz="1700" kern="0" dirty="0" smtClean="0">
                <a:solidFill>
                  <a:srgbClr val="002060"/>
                </a:solidFill>
                <a:latin typeface="Meiryo UI" panose="020B0604030504040204" pitchFamily="50" charset="-128"/>
                <a:ea typeface="Meiryo UI" panose="020B0604030504040204" pitchFamily="50" charset="-128"/>
              </a:rPr>
              <a:t>について大阪府への一元化を図る</a:t>
            </a:r>
          </a:p>
          <a:p>
            <a:pPr marL="171455" indent="-171455" defTabSz="844083">
              <a:lnSpc>
                <a:spcPts val="2000"/>
              </a:lnSpc>
              <a:spcBef>
                <a:spcPts val="800"/>
              </a:spcBef>
              <a:defRPr/>
            </a:pPr>
            <a:r>
              <a:rPr lang="ja-JP" altLang="en-US" sz="1700" kern="0" dirty="0" smtClean="0">
                <a:solidFill>
                  <a:srgbClr val="002060"/>
                </a:solidFill>
                <a:latin typeface="Meiryo UI" panose="020B0604030504040204" pitchFamily="50" charset="-128"/>
                <a:ea typeface="Meiryo UI" panose="020B0604030504040204" pitchFamily="50" charset="-128"/>
              </a:rPr>
              <a:t>　⇒ 都市計画権限の中では、</a:t>
            </a:r>
            <a:endParaRPr lang="en-US" altLang="ja-JP" sz="17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2000"/>
              </a:lnSpc>
              <a:defRPr/>
            </a:pPr>
            <a:r>
              <a:rPr lang="ja-JP" altLang="en-US" sz="1700" b="1" kern="0" dirty="0">
                <a:solidFill>
                  <a:srgbClr val="002060"/>
                </a:solidFill>
                <a:latin typeface="Meiryo UI" panose="020B0604030504040204" pitchFamily="50" charset="-128"/>
                <a:ea typeface="Meiryo UI" panose="020B0604030504040204" pitchFamily="50" charset="-128"/>
              </a:rPr>
              <a:t>　</a:t>
            </a:r>
            <a:r>
              <a:rPr lang="ja-JP" altLang="en-US" sz="1700" b="1" kern="0" dirty="0" smtClean="0">
                <a:solidFill>
                  <a:srgbClr val="002060"/>
                </a:solidFill>
                <a:latin typeface="Meiryo UI" panose="020B0604030504040204" pitchFamily="50" charset="-128"/>
                <a:ea typeface="Meiryo UI" panose="020B0604030504040204" pitchFamily="50" charset="-128"/>
              </a:rPr>
              <a:t>　</a:t>
            </a:r>
            <a:r>
              <a:rPr lang="ja-JP" altLang="en-US" sz="1700" kern="0" dirty="0" smtClean="0">
                <a:solidFill>
                  <a:srgbClr val="002060"/>
                </a:solidFill>
                <a:latin typeface="Meiryo UI" panose="020B0604030504040204" pitchFamily="50" charset="-128"/>
                <a:ea typeface="Meiryo UI" panose="020B0604030504040204" pitchFamily="50" charset="-128"/>
              </a:rPr>
              <a:t>　</a:t>
            </a:r>
            <a:r>
              <a:rPr lang="en-US" altLang="ja-JP" sz="1700" kern="0" dirty="0" smtClean="0">
                <a:solidFill>
                  <a:srgbClr val="002060"/>
                </a:solidFill>
                <a:latin typeface="Meiryo UI" panose="020B0604030504040204" pitchFamily="50" charset="-128"/>
                <a:ea typeface="Meiryo UI" panose="020B0604030504040204" pitchFamily="50" charset="-128"/>
              </a:rPr>
              <a:t>『</a:t>
            </a:r>
            <a:r>
              <a:rPr lang="ja-JP" altLang="en-US" sz="1700" kern="0" dirty="0" smtClean="0">
                <a:solidFill>
                  <a:srgbClr val="002060"/>
                </a:solidFill>
                <a:latin typeface="Meiryo UI" panose="020B0604030504040204" pitchFamily="50" charset="-128"/>
                <a:ea typeface="Meiryo UI" panose="020B0604030504040204" pitchFamily="50" charset="-128"/>
              </a:rPr>
              <a:t>国</a:t>
            </a:r>
            <a:r>
              <a:rPr lang="ja-JP" altLang="en-US" sz="1700" kern="0" dirty="0">
                <a:solidFill>
                  <a:srgbClr val="002060"/>
                </a:solidFill>
                <a:latin typeface="Meiryo UI" panose="020B0604030504040204" pitchFamily="50" charset="-128"/>
                <a:ea typeface="Meiryo UI" panose="020B0604030504040204" pitchFamily="50" charset="-128"/>
              </a:rPr>
              <a:t>の利害に重大な関係がある</a:t>
            </a:r>
            <a:r>
              <a:rPr lang="ja-JP" altLang="en-US" sz="1700" kern="0" dirty="0" smtClean="0">
                <a:solidFill>
                  <a:srgbClr val="002060"/>
                </a:solidFill>
                <a:latin typeface="Meiryo UI" panose="020B0604030504040204" pitchFamily="50" charset="-128"/>
                <a:ea typeface="Meiryo UI" panose="020B0604030504040204" pitchFamily="50" charset="-128"/>
              </a:rPr>
              <a:t>事務</a:t>
            </a:r>
            <a:r>
              <a:rPr lang="en-US" altLang="ja-JP" sz="1700" kern="0" dirty="0" smtClean="0">
                <a:solidFill>
                  <a:srgbClr val="002060"/>
                </a:solidFill>
                <a:latin typeface="Meiryo UI" panose="020B0604030504040204" pitchFamily="50" charset="-128"/>
                <a:ea typeface="Meiryo UI" panose="020B0604030504040204" pitchFamily="50" charset="-128"/>
              </a:rPr>
              <a:t>』</a:t>
            </a:r>
            <a:r>
              <a:rPr lang="ja-JP" altLang="en-US" sz="1700" kern="0" dirty="0" smtClean="0">
                <a:solidFill>
                  <a:srgbClr val="002060"/>
                </a:solidFill>
                <a:latin typeface="Meiryo UI" panose="020B0604030504040204" pitchFamily="50" charset="-128"/>
                <a:ea typeface="Meiryo UI" panose="020B0604030504040204" pitchFamily="50" charset="-128"/>
              </a:rPr>
              <a:t>として</a:t>
            </a:r>
            <a:r>
              <a:rPr lang="ja-JP" altLang="en-US" sz="1700" b="1" kern="0" dirty="0" smtClean="0">
                <a:solidFill>
                  <a:srgbClr val="002060"/>
                </a:solidFill>
                <a:latin typeface="Meiryo UI" panose="020B0604030504040204" pitchFamily="50" charset="-128"/>
                <a:ea typeface="Meiryo UI" panose="020B0604030504040204" pitchFamily="50" charset="-128"/>
              </a:rPr>
              <a:t>大臣同意が求められるものに概ね合致</a:t>
            </a:r>
            <a:endParaRPr lang="ja-JP" altLang="en-US" sz="1700" b="1" kern="0" dirty="0">
              <a:solidFill>
                <a:srgbClr val="002060"/>
              </a:solidFill>
              <a:latin typeface="Meiryo UI" panose="020B0604030504040204" pitchFamily="50" charset="-128"/>
              <a:ea typeface="Meiryo UI" panose="020B0604030504040204" pitchFamily="50" charset="-128"/>
            </a:endParaRPr>
          </a:p>
        </p:txBody>
      </p:sp>
      <p:sp>
        <p:nvSpPr>
          <p:cNvPr id="5" name="正方形/長方形 4"/>
          <p:cNvSpPr/>
          <p:nvPr/>
        </p:nvSpPr>
        <p:spPr>
          <a:xfrm>
            <a:off x="-108519" y="8531"/>
            <a:ext cx="7704856" cy="577110"/>
          </a:xfrm>
          <a:prstGeom prst="rect">
            <a:avLst/>
          </a:prstGeom>
          <a:noFill/>
          <a:ln w="19050" cap="flat" cmpd="sng" algn="ctr">
            <a:noFill/>
            <a:prstDash val="sysDot"/>
          </a:ln>
          <a:effectLst/>
        </p:spPr>
        <p:txBody>
          <a:bodyPr rtlCol="0" anchor="ctr"/>
          <a:lstStyle/>
          <a:p>
            <a:pPr defTabSz="844083">
              <a:defRPr/>
            </a:pPr>
            <a:r>
              <a:rPr lang="ja-JP" altLang="en-US" sz="2000" b="1" dirty="0">
                <a:solidFill>
                  <a:srgbClr val="002060"/>
                </a:solidFill>
                <a:latin typeface="Meiryo UI" panose="020B0604030504040204" pitchFamily="50" charset="-128"/>
                <a:ea typeface="Meiryo UI" panose="020B0604030504040204" pitchFamily="50" charset="-128"/>
              </a:rPr>
              <a:t> </a:t>
            </a:r>
            <a:r>
              <a:rPr lang="ja-JP" altLang="en-US" sz="2000" b="1" dirty="0" smtClean="0">
                <a:solidFill>
                  <a:srgbClr val="002060"/>
                </a:solidFill>
                <a:latin typeface="Meiryo UI" panose="020B0604030504040204" pitchFamily="50" charset="-128"/>
                <a:ea typeface="Meiryo UI" panose="020B0604030504040204" pitchFamily="50" charset="-128"/>
              </a:rPr>
              <a:t> 参考資料１　大阪府へ一元化を図る都市計画権限について</a:t>
            </a:r>
            <a:endParaRPr kumimoji="0" lang="ja-JP" altLang="en-US" sz="2000" b="1" kern="0" dirty="0">
              <a:solidFill>
                <a:srgbClr val="002060"/>
              </a:solidFill>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33106" y="548680"/>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rgbClr val="002060"/>
                </a:solidFill>
                <a:latin typeface="+mn-ea"/>
              </a:rPr>
              <a:t>11</a:t>
            </a:r>
            <a:endParaRPr kumimoji="1" lang="ja-JP" altLang="en-US" sz="2000" b="1" dirty="0">
              <a:solidFill>
                <a:srgbClr val="002060"/>
              </a:solidFill>
              <a:latin typeface="+mn-ea"/>
            </a:endParaRPr>
          </a:p>
        </p:txBody>
      </p:sp>
      <p:sp>
        <p:nvSpPr>
          <p:cNvPr id="8" name="正方形/長方形 7"/>
          <p:cNvSpPr/>
          <p:nvPr/>
        </p:nvSpPr>
        <p:spPr>
          <a:xfrm>
            <a:off x="331084" y="6281005"/>
            <a:ext cx="8513825" cy="636067"/>
          </a:xfrm>
          <a:prstGeom prst="rect">
            <a:avLst/>
          </a:prstGeom>
          <a:noFill/>
          <a:ln w="19050" cap="flat" cmpd="sng" algn="ctr">
            <a:noFill/>
            <a:prstDash val="sysDot"/>
          </a:ln>
          <a:effectLst/>
        </p:spPr>
        <p:txBody>
          <a:bodyPr rtlCol="0" anchor="ctr"/>
          <a:lstStyle/>
          <a:p>
            <a:pPr marL="542925" indent="-542925" defTabSz="844083">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en-US" altLang="ja-JP" sz="1200" dirty="0" smtClean="0">
                <a:solidFill>
                  <a:srgbClr val="002060"/>
                </a:solidFill>
                <a:latin typeface="Meiryo UI" panose="020B0604030504040204" pitchFamily="50" charset="-128"/>
                <a:ea typeface="Meiryo UI" panose="020B0604030504040204" pitchFamily="50" charset="-128"/>
              </a:rPr>
              <a:t>※1</a:t>
            </a:r>
            <a:r>
              <a:rPr lang="ja-JP" altLang="en-US" sz="1200" dirty="0" smtClean="0">
                <a:solidFill>
                  <a:srgbClr val="002060"/>
                </a:solidFill>
                <a:latin typeface="Meiryo UI" panose="020B0604030504040204" pitchFamily="50" charset="-128"/>
                <a:ea typeface="Meiryo UI" panose="020B0604030504040204" pitchFamily="50" charset="-128"/>
              </a:rPr>
              <a:t>）地域地区とは、用途の適正な配分、都市の再生の拠点整備、良好な計画の形成等の目的に応じた土地利用を実現するために設定する地域又は地区のこと</a:t>
            </a:r>
            <a:endParaRPr kumimoji="0" lang="en-US" altLang="ja-JP" sz="1200" kern="0" dirty="0">
              <a:solidFill>
                <a:srgbClr val="002060"/>
              </a:solidFill>
              <a:latin typeface="Meiryo UI" panose="020B0604030504040204" pitchFamily="50" charset="-128"/>
              <a:ea typeface="Meiryo UI" panose="020B0604030504040204" pitchFamily="50" charset="-128"/>
            </a:endParaRPr>
          </a:p>
          <a:p>
            <a:pPr defTabSz="844083">
              <a:spcBef>
                <a:spcPts val="300"/>
              </a:spcBef>
              <a:defRPr/>
            </a:pPr>
            <a:r>
              <a:rPr kumimoji="0" lang="ja-JP" altLang="en-US" sz="1200" kern="0" dirty="0" smtClean="0">
                <a:solidFill>
                  <a:srgbClr val="002060"/>
                </a:solidFill>
                <a:latin typeface="Meiryo UI" panose="020B0604030504040204" pitchFamily="50" charset="-128"/>
                <a:ea typeface="Meiryo UI" panose="020B0604030504040204" pitchFamily="50" charset="-128"/>
              </a:rPr>
              <a:t>（</a:t>
            </a:r>
            <a:r>
              <a:rPr kumimoji="0" lang="en-US" altLang="ja-JP" sz="1200" kern="0" dirty="0" smtClean="0">
                <a:solidFill>
                  <a:srgbClr val="002060"/>
                </a:solidFill>
                <a:latin typeface="Meiryo UI" panose="020B0604030504040204" pitchFamily="50" charset="-128"/>
                <a:ea typeface="Meiryo UI" panose="020B0604030504040204" pitchFamily="50" charset="-128"/>
              </a:rPr>
              <a:t>※2</a:t>
            </a:r>
            <a:r>
              <a:rPr kumimoji="0" lang="ja-JP" altLang="en-US" sz="1200" kern="0" dirty="0" smtClean="0">
                <a:solidFill>
                  <a:srgbClr val="002060"/>
                </a:solidFill>
                <a:latin typeface="Meiryo UI" panose="020B0604030504040204" pitchFamily="50" charset="-128"/>
                <a:ea typeface="Meiryo UI" panose="020B0604030504040204" pitchFamily="50" charset="-128"/>
              </a:rPr>
              <a:t>）都市施設とは、円滑な都市活動を支え、都市生活の利便性の向上、良好な都市環境を確保する上で必要な施設のこと</a:t>
            </a:r>
            <a:endParaRPr kumimoji="0" lang="en-US" altLang="ja-JP" sz="1200" kern="0" dirty="0" smtClean="0">
              <a:solidFill>
                <a:srgbClr val="002060"/>
              </a:solidFill>
              <a:latin typeface="Meiryo UI" panose="020B0604030504040204" pitchFamily="50" charset="-128"/>
              <a:ea typeface="Meiryo UI" panose="020B0604030504040204" pitchFamily="50" charset="-128"/>
            </a:endParaRPr>
          </a:p>
          <a:p>
            <a:pPr defTabSz="844083">
              <a:defRPr/>
            </a:pPr>
            <a:r>
              <a:rPr kumimoji="0" lang="ja-JP" altLang="en-US" sz="1200" kern="0" dirty="0">
                <a:solidFill>
                  <a:srgbClr val="002060"/>
                </a:solidFill>
                <a:latin typeface="Meiryo UI" panose="020B0604030504040204" pitchFamily="50" charset="-128"/>
                <a:ea typeface="Meiryo UI" panose="020B0604030504040204" pitchFamily="50" charset="-128"/>
              </a:rPr>
              <a:t>　</a:t>
            </a:r>
            <a:r>
              <a:rPr kumimoji="0" lang="ja-JP" altLang="en-US" sz="1200" kern="0" dirty="0" smtClean="0">
                <a:solidFill>
                  <a:srgbClr val="002060"/>
                </a:solidFill>
                <a:latin typeface="Meiryo UI" panose="020B0604030504040204" pitchFamily="50" charset="-128"/>
                <a:ea typeface="Meiryo UI" panose="020B0604030504040204" pitchFamily="50" charset="-128"/>
              </a:rPr>
              <a:t>　</a:t>
            </a:r>
            <a:endParaRPr kumimoji="0" lang="ja-JP" altLang="en-US" sz="1200" kern="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22193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4C5B8E1-4A80-49DA-A2F7-EC886DEF7967}"/>
              </a:ext>
            </a:extLst>
          </p:cNvPr>
          <p:cNvSpPr txBox="1">
            <a:spLocks/>
          </p:cNvSpPr>
          <p:nvPr/>
        </p:nvSpPr>
        <p:spPr>
          <a:xfrm>
            <a:off x="51357" y="81620"/>
            <a:ext cx="3913534" cy="462611"/>
          </a:xfrm>
          <a:prstGeom prst="rect">
            <a:avLst/>
          </a:prstGeom>
          <a:ln>
            <a:noFill/>
          </a:ln>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b="1" dirty="0">
                <a:solidFill>
                  <a:srgbClr val="002060"/>
                </a:solidFill>
                <a:latin typeface="Meiryo UI" panose="020B0604030504040204" pitchFamily="50" charset="-128"/>
                <a:ea typeface="Meiryo UI" panose="020B0604030504040204" pitchFamily="50" charset="-128"/>
              </a:rPr>
              <a:t>（</a:t>
            </a:r>
            <a:r>
              <a:rPr lang="ja-JP" altLang="en-US" sz="1600" b="1" dirty="0" smtClean="0">
                <a:solidFill>
                  <a:srgbClr val="002060"/>
                </a:solidFill>
                <a:latin typeface="Meiryo UI" panose="020B0604030504040204" pitchFamily="50" charset="-128"/>
                <a:ea typeface="Meiryo UI" panose="020B0604030504040204" pitchFamily="50" charset="-128"/>
              </a:rPr>
              <a:t>参考）都市計画権限の一覧　</a:t>
            </a:r>
            <a:r>
              <a:rPr lang="en-US" altLang="ja-JP" sz="1600" b="1" dirty="0" smtClean="0">
                <a:solidFill>
                  <a:srgbClr val="002060"/>
                </a:solidFill>
                <a:latin typeface="Meiryo UI" panose="020B0604030504040204" pitchFamily="50" charset="-128"/>
                <a:ea typeface="Meiryo UI" panose="020B0604030504040204" pitchFamily="50" charset="-128"/>
              </a:rPr>
              <a:t>【</a:t>
            </a:r>
            <a:r>
              <a:rPr lang="ja-JP" altLang="en-US" sz="1600" b="1" dirty="0" smtClean="0">
                <a:solidFill>
                  <a:srgbClr val="002060"/>
                </a:solidFill>
                <a:latin typeface="Meiryo UI" panose="020B0604030504040204" pitchFamily="50" charset="-128"/>
                <a:ea typeface="Meiryo UI" panose="020B0604030504040204" pitchFamily="50" charset="-128"/>
              </a:rPr>
              <a:t>１</a:t>
            </a:r>
            <a:r>
              <a:rPr lang="en-US" altLang="ja-JP" sz="1600" b="1" dirty="0" smtClean="0">
                <a:solidFill>
                  <a:srgbClr val="002060"/>
                </a:solidFill>
                <a:latin typeface="Meiryo UI" panose="020B0604030504040204" pitchFamily="50" charset="-128"/>
                <a:ea typeface="Meiryo UI" panose="020B0604030504040204" pitchFamily="50" charset="-128"/>
              </a:rPr>
              <a:t>/</a:t>
            </a:r>
            <a:r>
              <a:rPr lang="ja-JP" altLang="en-US" sz="1600" b="1" dirty="0" smtClean="0">
                <a:solidFill>
                  <a:srgbClr val="002060"/>
                </a:solidFill>
                <a:latin typeface="Meiryo UI" panose="020B0604030504040204" pitchFamily="50" charset="-128"/>
                <a:ea typeface="Meiryo UI" panose="020B0604030504040204" pitchFamily="50" charset="-128"/>
              </a:rPr>
              <a:t>２</a:t>
            </a:r>
            <a:r>
              <a:rPr lang="en-US" altLang="ja-JP" sz="1600" b="1" dirty="0" smtClean="0">
                <a:solidFill>
                  <a:srgbClr val="002060"/>
                </a:solidFill>
                <a:latin typeface="Meiryo UI" panose="020B0604030504040204" pitchFamily="50" charset="-128"/>
                <a:ea typeface="Meiryo UI" panose="020B0604030504040204" pitchFamily="50" charset="-128"/>
              </a:rPr>
              <a:t>】</a:t>
            </a:r>
          </a:p>
        </p:txBody>
      </p:sp>
      <p:sp>
        <p:nvSpPr>
          <p:cNvPr id="5" name="正方形/長方形 4"/>
          <p:cNvSpPr/>
          <p:nvPr/>
        </p:nvSpPr>
        <p:spPr>
          <a:xfrm>
            <a:off x="8573403" y="6430651"/>
            <a:ext cx="823131" cy="5987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12</a:t>
            </a:r>
            <a:endParaRPr kumimoji="1" lang="ja-JP" altLang="en-US" sz="2000" b="1" dirty="0">
              <a:solidFill>
                <a:srgbClr val="002060"/>
              </a:solidFill>
              <a:latin typeface="+mn-ea"/>
            </a:endParaRPr>
          </a:p>
        </p:txBody>
      </p:sp>
      <p:sp>
        <p:nvSpPr>
          <p:cNvPr id="13" name="タイトル 1">
            <a:extLst>
              <a:ext uri="{FF2B5EF4-FFF2-40B4-BE49-F238E27FC236}">
                <a16:creationId xmlns:a16="http://schemas.microsoft.com/office/drawing/2014/main" id="{D4C5B8E1-4A80-49DA-A2F7-EC886DEF7967}"/>
              </a:ext>
            </a:extLst>
          </p:cNvPr>
          <p:cNvSpPr txBox="1">
            <a:spLocks/>
          </p:cNvSpPr>
          <p:nvPr/>
        </p:nvSpPr>
        <p:spPr>
          <a:xfrm>
            <a:off x="3964891" y="81620"/>
            <a:ext cx="4608512" cy="462611"/>
          </a:xfrm>
          <a:prstGeom prst="rect">
            <a:avLst/>
          </a:prstGeom>
          <a:ln>
            <a:noFill/>
          </a:ln>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600" b="1" dirty="0" smtClean="0">
                <a:solidFill>
                  <a:srgbClr val="002060"/>
                </a:solidFill>
                <a:latin typeface="Meiryo UI" panose="020B0604030504040204" pitchFamily="50" charset="-128"/>
                <a:ea typeface="Meiryo UI" panose="020B0604030504040204" pitchFamily="50" charset="-128"/>
              </a:rPr>
              <a:t>※ </a:t>
            </a:r>
            <a:r>
              <a:rPr lang="ja-JP" altLang="en-US" sz="1600" b="1" dirty="0" smtClean="0">
                <a:solidFill>
                  <a:srgbClr val="002060"/>
                </a:solidFill>
                <a:latin typeface="Meiryo UI" panose="020B0604030504040204" pitchFamily="50" charset="-128"/>
                <a:ea typeface="Meiryo UI" panose="020B0604030504040204" pitchFamily="50" charset="-128"/>
              </a:rPr>
              <a:t>網掛けが一元化の対象とする都市計画権限</a:t>
            </a:r>
            <a:endParaRPr lang="en-US" altLang="ja-JP" sz="1600" b="1" dirty="0" smtClean="0">
              <a:solidFill>
                <a:srgbClr val="002060"/>
              </a:solidFill>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nvPr>
        </p:nvGraphicFramePr>
        <p:xfrm>
          <a:off x="4788022" y="590586"/>
          <a:ext cx="4248473" cy="6006768"/>
        </p:xfrm>
        <a:graphic>
          <a:graphicData uri="http://schemas.openxmlformats.org/drawingml/2006/table">
            <a:tbl>
              <a:tblPr>
                <a:tableStyleId>{5C22544A-7EE6-4342-B048-85BDC9FD1C3A}</a:tableStyleId>
              </a:tblPr>
              <a:tblGrid>
                <a:gridCol w="716000">
                  <a:extLst>
                    <a:ext uri="{9D8B030D-6E8A-4147-A177-3AD203B41FA5}">
                      <a16:colId xmlns:a16="http://schemas.microsoft.com/office/drawing/2014/main" val="1388590467"/>
                    </a:ext>
                  </a:extLst>
                </a:gridCol>
                <a:gridCol w="380177">
                  <a:extLst>
                    <a:ext uri="{9D8B030D-6E8A-4147-A177-3AD203B41FA5}">
                      <a16:colId xmlns:a16="http://schemas.microsoft.com/office/drawing/2014/main" val="2690485997"/>
                    </a:ext>
                  </a:extLst>
                </a:gridCol>
                <a:gridCol w="380177">
                  <a:extLst>
                    <a:ext uri="{9D8B030D-6E8A-4147-A177-3AD203B41FA5}">
                      <a16:colId xmlns:a16="http://schemas.microsoft.com/office/drawing/2014/main" val="3065403598"/>
                    </a:ext>
                  </a:extLst>
                </a:gridCol>
                <a:gridCol w="716000">
                  <a:extLst>
                    <a:ext uri="{9D8B030D-6E8A-4147-A177-3AD203B41FA5}">
                      <a16:colId xmlns:a16="http://schemas.microsoft.com/office/drawing/2014/main" val="3120800129"/>
                    </a:ext>
                  </a:extLst>
                </a:gridCol>
                <a:gridCol w="712831">
                  <a:extLst>
                    <a:ext uri="{9D8B030D-6E8A-4147-A177-3AD203B41FA5}">
                      <a16:colId xmlns:a16="http://schemas.microsoft.com/office/drawing/2014/main" val="1190048837"/>
                    </a:ext>
                  </a:extLst>
                </a:gridCol>
                <a:gridCol w="335822">
                  <a:extLst>
                    <a:ext uri="{9D8B030D-6E8A-4147-A177-3AD203B41FA5}">
                      <a16:colId xmlns:a16="http://schemas.microsoft.com/office/drawing/2014/main" val="1688192626"/>
                    </a:ext>
                  </a:extLst>
                </a:gridCol>
                <a:gridCol w="335822">
                  <a:extLst>
                    <a:ext uri="{9D8B030D-6E8A-4147-A177-3AD203B41FA5}">
                      <a16:colId xmlns:a16="http://schemas.microsoft.com/office/drawing/2014/main" val="982985209"/>
                    </a:ext>
                  </a:extLst>
                </a:gridCol>
                <a:gridCol w="335822">
                  <a:extLst>
                    <a:ext uri="{9D8B030D-6E8A-4147-A177-3AD203B41FA5}">
                      <a16:colId xmlns:a16="http://schemas.microsoft.com/office/drawing/2014/main" val="3202060673"/>
                    </a:ext>
                  </a:extLst>
                </a:gridCol>
                <a:gridCol w="335822">
                  <a:extLst>
                    <a:ext uri="{9D8B030D-6E8A-4147-A177-3AD203B41FA5}">
                      <a16:colId xmlns:a16="http://schemas.microsoft.com/office/drawing/2014/main" val="2423081422"/>
                    </a:ext>
                  </a:extLst>
                </a:gridCol>
              </a:tblGrid>
              <a:tr h="223834">
                <a:tc gridSpan="5">
                  <a:txBody>
                    <a:bodyPr/>
                    <a:lstStyle/>
                    <a:p>
                      <a:pPr algn="ctr" fontAlgn="ctr"/>
                      <a:r>
                        <a:rPr lang="ja-JP" altLang="en-US" sz="700" u="none" strike="noStrike" dirty="0">
                          <a:effectLst/>
                          <a:latin typeface="+mn-ea"/>
                          <a:ea typeface="+mn-ea"/>
                        </a:rPr>
                        <a:t>都市計画の種類</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dirty="0">
                          <a:effectLst/>
                        </a:rPr>
                        <a:t>国同意</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政令市</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市町村</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大阪府</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7503939"/>
                  </a:ext>
                </a:extLst>
              </a:tr>
              <a:tr h="179068">
                <a:tc rowSpan="10">
                  <a:txBody>
                    <a:bodyPr/>
                    <a:lstStyle/>
                    <a:p>
                      <a:pPr algn="l" fontAlgn="ctr"/>
                      <a:r>
                        <a:rPr lang="ja-JP" altLang="en-US" sz="700" u="none" strike="noStrike" dirty="0">
                          <a:effectLst/>
                          <a:latin typeface="+mn-ea"/>
                          <a:ea typeface="+mn-ea"/>
                        </a:rPr>
                        <a:t>地域地区</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fontAlgn="ctr"/>
                      <a:r>
                        <a:rPr lang="ja-JP" altLang="en-US" sz="700" u="none" strike="noStrike" dirty="0">
                          <a:effectLst/>
                          <a:latin typeface="+mn-ea"/>
                          <a:ea typeface="+mn-ea"/>
                        </a:rPr>
                        <a:t>緑地</a:t>
                      </a:r>
                      <a:br>
                        <a:rPr lang="ja-JP" altLang="en-US" sz="700" u="none" strike="noStrike" dirty="0">
                          <a:effectLst/>
                          <a:latin typeface="+mn-ea"/>
                          <a:ea typeface="+mn-ea"/>
                        </a:rPr>
                      </a:br>
                      <a:r>
                        <a:rPr lang="ja-JP" altLang="en-US" sz="700" u="none" strike="noStrike" dirty="0">
                          <a:effectLst/>
                          <a:latin typeface="+mn-ea"/>
                          <a:ea typeface="+mn-ea"/>
                        </a:rPr>
                        <a:t>保全地域</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3">
                  <a:txBody>
                    <a:bodyPr/>
                    <a:lstStyle/>
                    <a:p>
                      <a:pPr algn="l" fontAlgn="ctr"/>
                      <a:r>
                        <a:rPr lang="en-US" altLang="ja-JP" sz="700" u="none" strike="noStrike" dirty="0">
                          <a:effectLst/>
                          <a:latin typeface="+mn-ea"/>
                          <a:ea typeface="+mn-ea"/>
                        </a:rPr>
                        <a:t>2</a:t>
                      </a:r>
                      <a:r>
                        <a:rPr lang="ja-JP" altLang="en-US" sz="700" u="none" strike="noStrike" dirty="0">
                          <a:effectLst/>
                          <a:latin typeface="+mn-ea"/>
                          <a:ea typeface="+mn-ea"/>
                        </a:rPr>
                        <a:t>以上の市町村の区域にわたるもの</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8278092"/>
                  </a:ext>
                </a:extLst>
              </a:tr>
              <a:tr h="231474">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その他</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7086199"/>
                  </a:ext>
                </a:extLst>
              </a:tr>
              <a:tr h="186529">
                <a:tc vMerge="1">
                  <a:txBody>
                    <a:bodyPr/>
                    <a:lstStyle/>
                    <a:p>
                      <a:endParaRPr kumimoji="1" lang="ja-JP" altLang="en-US"/>
                    </a:p>
                  </a:txBody>
                  <a:tcPr/>
                </a:tc>
                <a:tc rowSpan="2">
                  <a:txBody>
                    <a:bodyPr/>
                    <a:lstStyle/>
                    <a:p>
                      <a:pPr algn="l" fontAlgn="ctr"/>
                      <a:r>
                        <a:rPr lang="ja-JP" altLang="en-US" sz="700" u="none" strike="noStrike">
                          <a:effectLst/>
                          <a:latin typeface="+mn-ea"/>
                          <a:ea typeface="+mn-ea"/>
                        </a:rPr>
                        <a:t>特別緑地</a:t>
                      </a:r>
                      <a:br>
                        <a:rPr lang="ja-JP" altLang="en-US" sz="700" u="none" strike="noStrike">
                          <a:effectLst/>
                          <a:latin typeface="+mn-ea"/>
                          <a:ea typeface="+mn-ea"/>
                        </a:rPr>
                      </a:br>
                      <a:r>
                        <a:rPr lang="ja-JP" altLang="en-US" sz="700" u="none" strike="noStrike">
                          <a:effectLst/>
                          <a:latin typeface="+mn-ea"/>
                          <a:ea typeface="+mn-ea"/>
                        </a:rPr>
                        <a:t>保全地区</a:t>
                      </a:r>
                      <a:endParaRPr lang="ja-JP" altLang="en-US" sz="700" b="0" i="0" u="none" strike="noStrike">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3">
                  <a:txBody>
                    <a:bodyPr/>
                    <a:lstStyle/>
                    <a:p>
                      <a:pPr algn="l" fontAlgn="ctr"/>
                      <a:r>
                        <a:rPr lang="en-US" altLang="ja-JP" sz="700" u="none" strike="noStrike" dirty="0">
                          <a:effectLst/>
                          <a:latin typeface="+mn-ea"/>
                          <a:ea typeface="+mn-ea"/>
                        </a:rPr>
                        <a:t>10ha</a:t>
                      </a:r>
                      <a:r>
                        <a:rPr lang="ja-JP" altLang="en-US" sz="700" u="none" strike="noStrike" dirty="0">
                          <a:effectLst/>
                          <a:latin typeface="+mn-ea"/>
                          <a:ea typeface="+mn-ea"/>
                        </a:rPr>
                        <a:t>超で</a:t>
                      </a:r>
                      <a:r>
                        <a:rPr lang="en-US" altLang="ja-JP" sz="700" u="none" strike="noStrike" dirty="0">
                          <a:effectLst/>
                          <a:latin typeface="+mn-ea"/>
                          <a:ea typeface="+mn-ea"/>
                        </a:rPr>
                        <a:t>2</a:t>
                      </a:r>
                      <a:r>
                        <a:rPr lang="ja-JP" altLang="en-US" sz="700" u="none" strike="noStrike" dirty="0">
                          <a:effectLst/>
                          <a:latin typeface="+mn-ea"/>
                          <a:ea typeface="+mn-ea"/>
                        </a:rPr>
                        <a:t>以上の市町村の区域にわたるもの</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6864540"/>
                  </a:ext>
                </a:extLst>
              </a:tr>
              <a:tr h="358374">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その他</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4099027"/>
                  </a:ext>
                </a:extLst>
              </a:tr>
              <a:tr h="186529">
                <a:tc vMerge="1">
                  <a:txBody>
                    <a:bodyPr/>
                    <a:lstStyle/>
                    <a:p>
                      <a:endParaRPr kumimoji="1" lang="ja-JP" altLang="en-US"/>
                    </a:p>
                  </a:txBody>
                  <a:tcPr/>
                </a:tc>
                <a:tc gridSpan="4">
                  <a:txBody>
                    <a:bodyPr/>
                    <a:lstStyle/>
                    <a:p>
                      <a:pPr algn="l" fontAlgn="ctr"/>
                      <a:r>
                        <a:rPr lang="ja-JP" altLang="en-US" sz="700" u="none" strike="noStrike">
                          <a:effectLst/>
                          <a:latin typeface="+mn-ea"/>
                          <a:ea typeface="+mn-ea"/>
                        </a:rPr>
                        <a:t>近郊緑地特別保全地区</a:t>
                      </a:r>
                      <a:endParaRPr lang="ja-JP" altLang="en-US" sz="700" b="0" i="0" u="none" strike="noStrike">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4894303"/>
                  </a:ext>
                </a:extLst>
              </a:tr>
              <a:tr h="186529">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緑化地域</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5826021"/>
                  </a:ext>
                </a:extLst>
              </a:tr>
              <a:tr h="186529">
                <a:tc vMerge="1">
                  <a:txBody>
                    <a:bodyPr/>
                    <a:lstStyle/>
                    <a:p>
                      <a:endParaRPr kumimoji="1" lang="ja-JP" altLang="en-US"/>
                    </a:p>
                  </a:txBody>
                  <a:tcPr/>
                </a:tc>
                <a:tc gridSpan="4">
                  <a:txBody>
                    <a:bodyPr/>
                    <a:lstStyle/>
                    <a:p>
                      <a:pPr algn="l" fontAlgn="ctr"/>
                      <a:r>
                        <a:rPr lang="zh-TW" altLang="en-US" sz="700" u="none" strike="noStrike" dirty="0">
                          <a:effectLst/>
                          <a:latin typeface="+mn-ea"/>
                          <a:ea typeface="+mn-ea"/>
                        </a:rPr>
                        <a:t>流通業務地区</a:t>
                      </a:r>
                      <a:endParaRPr lang="zh-TW"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8224833"/>
                  </a:ext>
                </a:extLst>
              </a:tr>
              <a:tr h="186529">
                <a:tc vMerge="1">
                  <a:txBody>
                    <a:bodyPr/>
                    <a:lstStyle/>
                    <a:p>
                      <a:endParaRPr kumimoji="1" lang="ja-JP" altLang="en-US"/>
                    </a:p>
                  </a:txBody>
                  <a:tcPr/>
                </a:tc>
                <a:tc gridSpan="4">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生産緑地地区</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9247354"/>
                  </a:ext>
                </a:extLst>
              </a:tr>
              <a:tr h="186529">
                <a:tc vMerge="1">
                  <a:txBody>
                    <a:bodyPr/>
                    <a:lstStyle/>
                    <a:p>
                      <a:endParaRPr kumimoji="1" lang="ja-JP" altLang="en-US"/>
                    </a:p>
                  </a:txBody>
                  <a:tcPr/>
                </a:tc>
                <a:tc gridSpan="4">
                  <a:txBody>
                    <a:bodyPr/>
                    <a:lstStyle/>
                    <a:p>
                      <a:pPr algn="l" fontAlgn="ctr"/>
                      <a:r>
                        <a:rPr lang="zh-TW" altLang="en-US" sz="700" u="none" strike="noStrike" dirty="0">
                          <a:effectLst/>
                          <a:latin typeface="+mn-ea"/>
                          <a:ea typeface="+mn-ea"/>
                        </a:rPr>
                        <a:t>伝統的建造物群保存地区</a:t>
                      </a:r>
                      <a:endParaRPr lang="zh-TW"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3612334"/>
                  </a:ext>
                </a:extLst>
              </a:tr>
              <a:tr h="276182">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航空機騒音障害防止地区・航空機騒音障害防止特別地区</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4314099"/>
                  </a:ext>
                </a:extLst>
              </a:tr>
              <a:tr h="186529">
                <a:tc rowSpan="4">
                  <a:txBody>
                    <a:bodyPr/>
                    <a:lstStyle/>
                    <a:p>
                      <a:pPr algn="l" fontAlgn="ctr"/>
                      <a:r>
                        <a:rPr lang="ja-JP" altLang="en-US" sz="700" u="none" strike="noStrike" dirty="0">
                          <a:effectLst/>
                          <a:latin typeface="+mn-ea"/>
                          <a:ea typeface="+mn-ea"/>
                        </a:rPr>
                        <a:t>促進区域</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4">
                  <a:txBody>
                    <a:bodyPr/>
                    <a:lstStyle/>
                    <a:p>
                      <a:pPr algn="l" fontAlgn="ctr"/>
                      <a:r>
                        <a:rPr lang="zh-TW" altLang="en-US" sz="700" u="none" strike="noStrike" dirty="0">
                          <a:effectLst/>
                          <a:latin typeface="+mn-ea"/>
                          <a:ea typeface="+mn-ea"/>
                        </a:rPr>
                        <a:t>市街地再開発促進区域</a:t>
                      </a:r>
                      <a:endParaRPr lang="zh-TW"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0320384"/>
                  </a:ext>
                </a:extLst>
              </a:tr>
              <a:tr h="186529">
                <a:tc vMerge="1">
                  <a:txBody>
                    <a:bodyPr/>
                    <a:lstStyle/>
                    <a:p>
                      <a:endParaRPr kumimoji="1" lang="ja-JP" altLang="en-US"/>
                    </a:p>
                  </a:txBody>
                  <a:tcPr/>
                </a:tc>
                <a:tc gridSpan="4">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土地区画整理促進区域</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4445234"/>
                  </a:ext>
                </a:extLst>
              </a:tr>
              <a:tr h="186529">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住宅街区整備促進区域</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4892788"/>
                  </a:ext>
                </a:extLst>
              </a:tr>
              <a:tr h="186529">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拠点業務市街地整備土地区画整理促進区域</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264320"/>
                  </a:ext>
                </a:extLst>
              </a:tr>
              <a:tr h="186529">
                <a:tc gridSpan="5">
                  <a:txBody>
                    <a:bodyPr/>
                    <a:lstStyle/>
                    <a:p>
                      <a:pPr algn="l" fontAlgn="ctr"/>
                      <a:r>
                        <a:rPr lang="zh-TW" altLang="en-US" sz="700" u="none" strike="noStrike" dirty="0">
                          <a:effectLst/>
                          <a:latin typeface="+mn-ea"/>
                          <a:ea typeface="+mn-ea"/>
                        </a:rPr>
                        <a:t>遊休土地転換利用促進地区</a:t>
                      </a:r>
                      <a:endParaRPr lang="zh-TW"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9246127"/>
                  </a:ext>
                </a:extLst>
              </a:tr>
              <a:tr h="186529">
                <a:tc gridSpan="5">
                  <a:txBody>
                    <a:bodyPr/>
                    <a:lstStyle/>
                    <a:p>
                      <a:pPr algn="l" fontAlgn="ctr"/>
                      <a:r>
                        <a:rPr lang="zh-TW" altLang="en-US" sz="700" u="none" strike="noStrike" dirty="0">
                          <a:effectLst/>
                          <a:latin typeface="+mn-ea"/>
                          <a:ea typeface="+mn-ea"/>
                        </a:rPr>
                        <a:t>被災市街地復興推進地域</a:t>
                      </a:r>
                      <a:endParaRPr lang="zh-TW"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5662719"/>
                  </a:ext>
                </a:extLst>
              </a:tr>
              <a:tr h="186529">
                <a:tc rowSpan="12">
                  <a:txBody>
                    <a:bodyPr/>
                    <a:lstStyle/>
                    <a:p>
                      <a:pPr algn="l" fontAlgn="ctr"/>
                      <a:r>
                        <a:rPr lang="ja-JP" altLang="en-US" sz="700" u="none" strike="noStrike" dirty="0">
                          <a:effectLst/>
                          <a:latin typeface="+mn-ea"/>
                          <a:ea typeface="+mn-ea"/>
                        </a:rPr>
                        <a:t>都市施設</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12">
                  <a:txBody>
                    <a:bodyPr/>
                    <a:lstStyle/>
                    <a:p>
                      <a:pPr algn="l" fontAlgn="ctr"/>
                      <a:r>
                        <a:rPr lang="ja-JP" altLang="en-US" sz="700" u="none" strike="noStrike" dirty="0">
                          <a:effectLst/>
                          <a:latin typeface="+mn-ea"/>
                          <a:ea typeface="+mn-ea"/>
                        </a:rPr>
                        <a:t>交通施設</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6">
                  <a:txBody>
                    <a:bodyPr/>
                    <a:lstStyle/>
                    <a:p>
                      <a:pPr algn="l" fontAlgn="ctr"/>
                      <a:r>
                        <a:rPr lang="ja-JP" altLang="en-US" sz="700" u="none" strike="noStrike" dirty="0">
                          <a:effectLst/>
                          <a:latin typeface="+mn-ea"/>
                          <a:ea typeface="+mn-ea"/>
                        </a:rPr>
                        <a:t>道路</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fontAlgn="ctr"/>
                      <a:r>
                        <a:rPr lang="ja-JP" altLang="en-US" sz="700" u="none" strike="noStrike" dirty="0">
                          <a:effectLst/>
                        </a:rPr>
                        <a:t>一般国道</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081237914"/>
                  </a:ext>
                </a:extLst>
              </a:tr>
              <a:tr h="1865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rPr>
                        <a:t>府道</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331873"/>
                  </a:ext>
                </a:extLst>
              </a:tr>
              <a:tr h="1865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rPr>
                        <a:t>その他の道路</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5459545"/>
                  </a:ext>
                </a:extLst>
              </a:tr>
              <a:tr h="1865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3">
                  <a:txBody>
                    <a:bodyPr/>
                    <a:lstStyle/>
                    <a:p>
                      <a:pPr algn="l" fontAlgn="ctr"/>
                      <a:r>
                        <a:rPr lang="zh-TW" altLang="en-US" sz="700" u="none" strike="noStrike">
                          <a:effectLst/>
                        </a:rPr>
                        <a:t>自動車</a:t>
                      </a:r>
                      <a:br>
                        <a:rPr lang="zh-TW" altLang="en-US" sz="700" u="none" strike="noStrike">
                          <a:effectLst/>
                        </a:rPr>
                      </a:br>
                      <a:r>
                        <a:rPr lang="zh-TW" altLang="en-US" sz="700" u="none" strike="noStrike">
                          <a:effectLst/>
                        </a:rPr>
                        <a:t>専用道路</a:t>
                      </a:r>
                      <a:endParaRPr lang="zh-TW"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TW" altLang="en-US" sz="700" u="none" strike="noStrike" dirty="0">
                          <a:effectLst/>
                        </a:rPr>
                        <a:t>高速自動車国道</a:t>
                      </a:r>
                      <a:endParaRPr lang="zh-TW"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24881825"/>
                  </a:ext>
                </a:extLst>
              </a:tr>
              <a:tr h="1865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dirty="0">
                          <a:effectLst/>
                        </a:rPr>
                        <a:t>阪神高速道路</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244442408"/>
                  </a:ext>
                </a:extLst>
              </a:tr>
              <a:tr h="1865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dirty="0">
                          <a:effectLst/>
                        </a:rPr>
                        <a:t>その他</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2125192"/>
                  </a:ext>
                </a:extLst>
              </a:tr>
              <a:tr h="186529">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都市高速鉄道</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563416308"/>
                  </a:ext>
                </a:extLst>
              </a:tr>
              <a:tr h="186529">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駐車場</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9190108"/>
                  </a:ext>
                </a:extLst>
              </a:tr>
              <a:tr h="186529">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自動車ターミナル</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23463"/>
                  </a:ext>
                </a:extLst>
              </a:tr>
              <a:tr h="447669">
                <a:tc vMerge="1">
                  <a:txBody>
                    <a:bodyPr/>
                    <a:lstStyle/>
                    <a:p>
                      <a:endParaRPr kumimoji="1" lang="ja-JP" altLang="en-US"/>
                    </a:p>
                  </a:txBody>
                  <a:tcPr/>
                </a:tc>
                <a:tc vMerge="1">
                  <a:txBody>
                    <a:bodyPr/>
                    <a:lstStyle/>
                    <a:p>
                      <a:endParaRPr kumimoji="1" lang="ja-JP" altLang="en-US"/>
                    </a:p>
                  </a:txBody>
                  <a:tcPr/>
                </a:tc>
                <a:tc rowSpan="2">
                  <a:txBody>
                    <a:bodyPr/>
                    <a:lstStyle/>
                    <a:p>
                      <a:pPr algn="l" fontAlgn="ctr"/>
                      <a:r>
                        <a:rPr lang="ja-JP" altLang="en-US" sz="700" u="none" strike="noStrike" dirty="0">
                          <a:effectLst/>
                          <a:latin typeface="+mn-ea"/>
                          <a:ea typeface="+mn-ea"/>
                        </a:rPr>
                        <a:t>空港</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fontAlgn="ctr"/>
                      <a:r>
                        <a:rPr lang="ja-JP" altLang="en-US" sz="700" u="none" strike="noStrike" dirty="0">
                          <a:effectLst/>
                        </a:rPr>
                        <a:t>空港法第四条第一項 各号に掲げる空港及び同法第五条</a:t>
                      </a:r>
                      <a:r>
                        <a:rPr lang="ja-JP" altLang="en-US" sz="700" u="none" strike="noStrike" dirty="0" smtClean="0">
                          <a:effectLst/>
                        </a:rPr>
                        <a:t>第一項に</a:t>
                      </a:r>
                      <a:r>
                        <a:rPr lang="ja-JP" altLang="en-US" sz="700" u="none" strike="noStrike" dirty="0">
                          <a:effectLst/>
                        </a:rPr>
                        <a:t>規定する地方管理空港</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0756986"/>
                  </a:ext>
                </a:extLst>
              </a:tr>
              <a:tr h="1865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rPr>
                        <a:t>その他</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1976538"/>
                  </a:ext>
                </a:extLst>
              </a:tr>
              <a:tr h="186529">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その他の交通施設</a:t>
                      </a:r>
                      <a:endParaRPr lang="ja-JP" altLang="en-US" sz="700" b="0" i="0" u="none" strike="noStrike" dirty="0">
                        <a:solidFill>
                          <a:srgbClr val="000000"/>
                        </a:solidFill>
                        <a:effectLst/>
                        <a:latin typeface="+mn-ea"/>
                        <a:ea typeface="+mn-ea"/>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924" marR="5924" marT="592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333149"/>
                  </a:ext>
                </a:extLst>
              </a:tr>
            </a:tbl>
          </a:graphicData>
        </a:graphic>
      </p:graphicFrame>
      <p:sp>
        <p:nvSpPr>
          <p:cNvPr id="7" name="タイトル 1">
            <a:extLst>
              <a:ext uri="{FF2B5EF4-FFF2-40B4-BE49-F238E27FC236}">
                <a16:creationId xmlns:a16="http://schemas.microsoft.com/office/drawing/2014/main" id="{D4C5B8E1-4A80-49DA-A2F7-EC886DEF7967}"/>
              </a:ext>
            </a:extLst>
          </p:cNvPr>
          <p:cNvSpPr txBox="1">
            <a:spLocks/>
          </p:cNvSpPr>
          <p:nvPr/>
        </p:nvSpPr>
        <p:spPr>
          <a:xfrm>
            <a:off x="201609" y="6435089"/>
            <a:ext cx="4608512" cy="462611"/>
          </a:xfrm>
          <a:prstGeom prst="rect">
            <a:avLst/>
          </a:prstGeom>
          <a:ln>
            <a:noFill/>
          </a:ln>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1300"/>
              </a:lnSpc>
            </a:pPr>
            <a:r>
              <a:rPr lang="ja-JP" altLang="en-US" sz="1050" dirty="0" smtClean="0">
                <a:solidFill>
                  <a:srgbClr val="002060"/>
                </a:solidFill>
                <a:latin typeface="+mj-ea"/>
              </a:rPr>
              <a:t>出典：大阪府ホームページで掲載している一覧表を副首都推進局で一部加工</a:t>
            </a:r>
            <a:endParaRPr lang="ja-JP" altLang="en-US" sz="1050" dirty="0">
              <a:solidFill>
                <a:srgbClr val="002060"/>
              </a:solidFill>
              <a:latin typeface="+mj-ea"/>
            </a:endParaRPr>
          </a:p>
        </p:txBody>
      </p:sp>
      <p:graphicFrame>
        <p:nvGraphicFramePr>
          <p:cNvPr id="6" name="表 5"/>
          <p:cNvGraphicFramePr>
            <a:graphicFrameLocks noGrp="1"/>
          </p:cNvGraphicFramePr>
          <p:nvPr>
            <p:extLst/>
          </p:nvPr>
        </p:nvGraphicFramePr>
        <p:xfrm>
          <a:off x="201609" y="590586"/>
          <a:ext cx="4444821" cy="5849468"/>
        </p:xfrm>
        <a:graphic>
          <a:graphicData uri="http://schemas.openxmlformats.org/drawingml/2006/table">
            <a:tbl>
              <a:tblPr>
                <a:tableStyleId>{5C22544A-7EE6-4342-B048-85BDC9FD1C3A}</a:tableStyleId>
              </a:tblPr>
              <a:tblGrid>
                <a:gridCol w="747328">
                  <a:extLst>
                    <a:ext uri="{9D8B030D-6E8A-4147-A177-3AD203B41FA5}">
                      <a16:colId xmlns:a16="http://schemas.microsoft.com/office/drawing/2014/main" val="1406879688"/>
                    </a:ext>
                  </a:extLst>
                </a:gridCol>
                <a:gridCol w="427044">
                  <a:extLst>
                    <a:ext uri="{9D8B030D-6E8A-4147-A177-3AD203B41FA5}">
                      <a16:colId xmlns:a16="http://schemas.microsoft.com/office/drawing/2014/main" val="1434485141"/>
                    </a:ext>
                  </a:extLst>
                </a:gridCol>
                <a:gridCol w="1761557">
                  <a:extLst>
                    <a:ext uri="{9D8B030D-6E8A-4147-A177-3AD203B41FA5}">
                      <a16:colId xmlns:a16="http://schemas.microsoft.com/office/drawing/2014/main" val="951063358"/>
                    </a:ext>
                  </a:extLst>
                </a:gridCol>
                <a:gridCol w="377223">
                  <a:extLst>
                    <a:ext uri="{9D8B030D-6E8A-4147-A177-3AD203B41FA5}">
                      <a16:colId xmlns:a16="http://schemas.microsoft.com/office/drawing/2014/main" val="1844785693"/>
                    </a:ext>
                  </a:extLst>
                </a:gridCol>
                <a:gridCol w="377223">
                  <a:extLst>
                    <a:ext uri="{9D8B030D-6E8A-4147-A177-3AD203B41FA5}">
                      <a16:colId xmlns:a16="http://schemas.microsoft.com/office/drawing/2014/main" val="3850773641"/>
                    </a:ext>
                  </a:extLst>
                </a:gridCol>
                <a:gridCol w="377223">
                  <a:extLst>
                    <a:ext uri="{9D8B030D-6E8A-4147-A177-3AD203B41FA5}">
                      <a16:colId xmlns:a16="http://schemas.microsoft.com/office/drawing/2014/main" val="952442602"/>
                    </a:ext>
                  </a:extLst>
                </a:gridCol>
                <a:gridCol w="377223">
                  <a:extLst>
                    <a:ext uri="{9D8B030D-6E8A-4147-A177-3AD203B41FA5}">
                      <a16:colId xmlns:a16="http://schemas.microsoft.com/office/drawing/2014/main" val="90193796"/>
                    </a:ext>
                  </a:extLst>
                </a:gridCol>
              </a:tblGrid>
              <a:tr h="245322">
                <a:tc gridSpan="3">
                  <a:txBody>
                    <a:bodyPr/>
                    <a:lstStyle/>
                    <a:p>
                      <a:pPr algn="ctr" fontAlgn="ctr"/>
                      <a:r>
                        <a:rPr lang="ja-JP" altLang="en-US" sz="700" u="none" strike="noStrike" dirty="0">
                          <a:effectLst/>
                        </a:rPr>
                        <a:t>都市計画の種類</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国同意</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政令市</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市町村</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大阪府</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28097182"/>
                  </a:ext>
                </a:extLst>
              </a:tr>
              <a:tr h="288836">
                <a:tc gridSpan="3">
                  <a:txBody>
                    <a:bodyPr/>
                    <a:lstStyle/>
                    <a:p>
                      <a:pPr algn="l" fontAlgn="ctr"/>
                      <a:r>
                        <a:rPr lang="ja-JP" altLang="en-US" sz="700" u="none" strike="noStrike" dirty="0">
                          <a:effectLst/>
                        </a:rPr>
                        <a:t>都市計画区域の整備・開発及び保全の方針</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ja-JP" altLang="en-US" sz="700" u="none" strike="noStrike" dirty="0">
                          <a:effectLst/>
                        </a:rPr>
                        <a:t>○</a:t>
                      </a:r>
                      <a:br>
                        <a:rPr lang="ja-JP" altLang="en-US" sz="700" u="none" strike="noStrike" dirty="0">
                          <a:effectLst/>
                        </a:rPr>
                      </a:br>
                      <a:r>
                        <a:rPr lang="ja-JP" altLang="en-US" sz="700" u="none" strike="noStrike" dirty="0">
                          <a:effectLst/>
                        </a:rPr>
                        <a:t>（大阪市）</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extLst>
                  <a:ext uri="{0D108BD9-81ED-4DB2-BD59-A6C34878D82A}">
                    <a16:rowId xmlns:a16="http://schemas.microsoft.com/office/drawing/2014/main" val="3362050887"/>
                  </a:ext>
                </a:extLst>
              </a:tr>
              <a:tr h="204435">
                <a:tc gridSpan="3">
                  <a:txBody>
                    <a:bodyPr/>
                    <a:lstStyle/>
                    <a:p>
                      <a:pPr algn="l" fontAlgn="ctr"/>
                      <a:r>
                        <a:rPr lang="ja-JP" altLang="en-US" sz="700" u="none" strike="noStrike" dirty="0">
                          <a:effectLst/>
                        </a:rPr>
                        <a:t>区域区分（市街化区域及び市街化調整区域）</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extLst>
                  <a:ext uri="{0D108BD9-81ED-4DB2-BD59-A6C34878D82A}">
                    <a16:rowId xmlns:a16="http://schemas.microsoft.com/office/drawing/2014/main" val="981770906"/>
                  </a:ext>
                </a:extLst>
              </a:tr>
              <a:tr h="204435">
                <a:tc rowSpan="4">
                  <a:txBody>
                    <a:bodyPr/>
                    <a:lstStyle/>
                    <a:p>
                      <a:pPr algn="l" fontAlgn="ctr"/>
                      <a:r>
                        <a:rPr lang="zh-TW" altLang="en-US" sz="700" u="none" strike="noStrike" dirty="0">
                          <a:effectLst/>
                        </a:rPr>
                        <a:t>都市再開発方針等</a:t>
                      </a:r>
                      <a:endParaRPr lang="zh-TW"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pPr algn="l" fontAlgn="ctr"/>
                      <a:r>
                        <a:rPr lang="ja-JP" altLang="en-US" sz="700" u="none" strike="noStrike" dirty="0">
                          <a:effectLst/>
                        </a:rPr>
                        <a:t>都市再開発の方針</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0485684"/>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住宅市街地の開発整備の方針</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1359772"/>
                  </a:ext>
                </a:extLst>
              </a:tr>
              <a:tr h="204435">
                <a:tc vMerge="1">
                  <a:txBody>
                    <a:bodyPr/>
                    <a:lstStyle/>
                    <a:p>
                      <a:endParaRPr kumimoji="1" lang="ja-JP" altLang="en-US"/>
                    </a:p>
                  </a:txBody>
                  <a:tcPr/>
                </a:tc>
                <a:tc gridSpan="2">
                  <a:txBody>
                    <a:bodyPr/>
                    <a:lstStyle/>
                    <a:p>
                      <a:pPr algn="l" fontAlgn="ctr"/>
                      <a:r>
                        <a:rPr lang="ja-JP" altLang="en-US" sz="700" u="none" strike="noStrike">
                          <a:effectLst/>
                        </a:rPr>
                        <a:t>拠点業務市街地の開発整備の方針</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8668977"/>
                  </a:ext>
                </a:extLst>
              </a:tr>
              <a:tr h="204435">
                <a:tc vMerge="1">
                  <a:txBody>
                    <a:bodyPr/>
                    <a:lstStyle/>
                    <a:p>
                      <a:endParaRPr kumimoji="1" lang="ja-JP" altLang="en-US"/>
                    </a:p>
                  </a:txBody>
                  <a:tcPr/>
                </a:tc>
                <a:tc gridSpan="2">
                  <a:txBody>
                    <a:bodyPr/>
                    <a:lstStyle/>
                    <a:p>
                      <a:pPr algn="l" fontAlgn="ctr"/>
                      <a:r>
                        <a:rPr lang="ja-JP" altLang="en-US" sz="700" u="none" strike="noStrike">
                          <a:effectLst/>
                        </a:rPr>
                        <a:t>防災街区の整備の方針</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36158542"/>
                  </a:ext>
                </a:extLst>
              </a:tr>
              <a:tr h="204435">
                <a:tc rowSpan="21">
                  <a:txBody>
                    <a:bodyPr/>
                    <a:lstStyle/>
                    <a:p>
                      <a:pPr algn="l" fontAlgn="ctr"/>
                      <a:r>
                        <a:rPr lang="ja-JP" altLang="en-US" sz="700" u="none" strike="noStrike" dirty="0">
                          <a:effectLst/>
                        </a:rPr>
                        <a:t>地域地区</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pPr algn="l" fontAlgn="ctr"/>
                      <a:r>
                        <a:rPr lang="ja-JP" altLang="en-US" sz="700" u="none" strike="noStrike" dirty="0">
                          <a:effectLst/>
                        </a:rPr>
                        <a:t>用途地域</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2465922"/>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特別用途地区</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39828574"/>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特定用途制限地域</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84849367"/>
                  </a:ext>
                </a:extLst>
              </a:tr>
              <a:tr h="204435">
                <a:tc vMerge="1">
                  <a:txBody>
                    <a:bodyPr/>
                    <a:lstStyle/>
                    <a:p>
                      <a:endParaRPr kumimoji="1" lang="ja-JP" altLang="en-US"/>
                    </a:p>
                  </a:txBody>
                  <a:tcPr/>
                </a:tc>
                <a:tc gridSpan="2">
                  <a:txBody>
                    <a:bodyPr/>
                    <a:lstStyle/>
                    <a:p>
                      <a:pPr algn="l" fontAlgn="ctr"/>
                      <a:r>
                        <a:rPr lang="zh-TW" altLang="en-US" sz="700" u="none" strike="noStrike" dirty="0">
                          <a:effectLst/>
                        </a:rPr>
                        <a:t>特例容積率適用地区</a:t>
                      </a:r>
                      <a:endParaRPr lang="zh-TW"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26219886"/>
                  </a:ext>
                </a:extLst>
              </a:tr>
              <a:tr h="204435">
                <a:tc vMerge="1">
                  <a:txBody>
                    <a:bodyPr/>
                    <a:lstStyle/>
                    <a:p>
                      <a:endParaRPr kumimoji="1" lang="ja-JP" altLang="en-US"/>
                    </a:p>
                  </a:txBody>
                  <a:tcPr/>
                </a:tc>
                <a:tc gridSpan="2">
                  <a:txBody>
                    <a:bodyPr/>
                    <a:lstStyle/>
                    <a:p>
                      <a:pPr algn="l" fontAlgn="ctr"/>
                      <a:r>
                        <a:rPr lang="zh-TW" altLang="en-US" sz="700" u="none" strike="noStrike">
                          <a:effectLst/>
                        </a:rPr>
                        <a:t>高層住居誘導地区</a:t>
                      </a:r>
                      <a:endParaRPr lang="zh-TW"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3827616"/>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高度地区・高度利用地区</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1116551"/>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特定街区</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29664532"/>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都市再生特別地区</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hMerge="1">
                  <a:txBody>
                    <a:bodyPr/>
                    <a:lstStyle/>
                    <a:p>
                      <a:endParaRPr kumimoji="1" lang="ja-JP" altLang="en-US"/>
                    </a:p>
                  </a:txBody>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extLst>
                  <a:ext uri="{0D108BD9-81ED-4DB2-BD59-A6C34878D82A}">
                    <a16:rowId xmlns:a16="http://schemas.microsoft.com/office/drawing/2014/main" val="2311704196"/>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居住調整地域・特定用途誘導地区</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8730647"/>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防火地域・準防火地域</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14189419"/>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特定防災街区整備地区</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38795456"/>
                  </a:ext>
                </a:extLst>
              </a:tr>
              <a:tr h="204435">
                <a:tc vMerge="1">
                  <a:txBody>
                    <a:bodyPr/>
                    <a:lstStyle/>
                    <a:p>
                      <a:endParaRPr kumimoji="1" lang="ja-JP" altLang="en-US"/>
                    </a:p>
                  </a:txBody>
                  <a:tcPr/>
                </a:tc>
                <a:tc gridSpan="2">
                  <a:txBody>
                    <a:bodyPr/>
                    <a:lstStyle/>
                    <a:p>
                      <a:pPr algn="l" fontAlgn="ctr"/>
                      <a:r>
                        <a:rPr lang="ja-JP" altLang="en-US" sz="700" u="none" strike="noStrike">
                          <a:effectLst/>
                        </a:rPr>
                        <a:t>景観地区</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46978771"/>
                  </a:ext>
                </a:extLst>
              </a:tr>
              <a:tr h="204435">
                <a:tc vMerge="1">
                  <a:txBody>
                    <a:bodyPr/>
                    <a:lstStyle/>
                    <a:p>
                      <a:endParaRPr kumimoji="1" lang="ja-JP" altLang="en-US"/>
                    </a:p>
                  </a:txBody>
                  <a:tcPr/>
                </a:tc>
                <a:tc rowSpan="2">
                  <a:txBody>
                    <a:bodyPr/>
                    <a:lstStyle/>
                    <a:p>
                      <a:pPr algn="l" fontAlgn="ctr"/>
                      <a:r>
                        <a:rPr lang="ja-JP" altLang="en-US" sz="700" u="none" strike="noStrike">
                          <a:effectLst/>
                        </a:rPr>
                        <a:t>風致地区</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700" u="none" strike="noStrike" dirty="0">
                          <a:effectLst/>
                        </a:rPr>
                        <a:t>10ha</a:t>
                      </a:r>
                      <a:r>
                        <a:rPr lang="ja-JP" altLang="en-US" sz="700" u="none" strike="noStrike" dirty="0">
                          <a:effectLst/>
                        </a:rPr>
                        <a:t>超で</a:t>
                      </a:r>
                      <a:r>
                        <a:rPr lang="en-US" altLang="ja-JP" sz="700" u="none" strike="noStrike" dirty="0">
                          <a:effectLst/>
                        </a:rPr>
                        <a:t>2</a:t>
                      </a:r>
                      <a:r>
                        <a:rPr lang="ja-JP" altLang="en-US" sz="700" u="none" strike="noStrike" dirty="0">
                          <a:effectLst/>
                        </a:rPr>
                        <a:t>以上の市町村の区域にわたるもの</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55829186"/>
                  </a:ext>
                </a:extLst>
              </a:tr>
              <a:tr h="204435">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a:effectLst/>
                        </a:rPr>
                        <a:t>その他</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78961243"/>
                  </a:ext>
                </a:extLst>
              </a:tr>
              <a:tr h="204435">
                <a:tc vMerge="1">
                  <a:txBody>
                    <a:bodyPr/>
                    <a:lstStyle/>
                    <a:p>
                      <a:endParaRPr kumimoji="1" lang="ja-JP" altLang="en-US"/>
                    </a:p>
                  </a:txBody>
                  <a:tcPr/>
                </a:tc>
                <a:tc gridSpan="2">
                  <a:txBody>
                    <a:bodyPr/>
                    <a:lstStyle/>
                    <a:p>
                      <a:pPr algn="l" fontAlgn="ctr"/>
                      <a:r>
                        <a:rPr lang="zh-TW" altLang="en-US" sz="700" u="none" strike="noStrike">
                          <a:effectLst/>
                        </a:rPr>
                        <a:t>駐車場整備地区</a:t>
                      </a:r>
                      <a:endParaRPr lang="zh-TW"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3618791"/>
                  </a:ext>
                </a:extLst>
              </a:tr>
              <a:tr h="204435">
                <a:tc vMerge="1">
                  <a:txBody>
                    <a:bodyPr/>
                    <a:lstStyle/>
                    <a:p>
                      <a:endParaRPr kumimoji="1" lang="ja-JP" altLang="en-US"/>
                    </a:p>
                  </a:txBody>
                  <a:tcPr/>
                </a:tc>
                <a:tc rowSpan="4">
                  <a:txBody>
                    <a:bodyPr/>
                    <a:lstStyle/>
                    <a:p>
                      <a:pPr algn="l" fontAlgn="ctr"/>
                      <a:r>
                        <a:rPr lang="ja-JP" altLang="en-US" sz="700" u="none" strike="noStrike">
                          <a:effectLst/>
                        </a:rPr>
                        <a:t>臨港地区</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国際戦略港湾</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AC090"/>
                    </a:solidFill>
                  </a:tcPr>
                </a:tc>
                <a:extLst>
                  <a:ext uri="{0D108BD9-81ED-4DB2-BD59-A6C34878D82A}">
                    <a16:rowId xmlns:a16="http://schemas.microsoft.com/office/drawing/2014/main" val="1034564471"/>
                  </a:ext>
                </a:extLst>
              </a:tr>
              <a:tr h="204435">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国際拠点港湾</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4516280"/>
                  </a:ext>
                </a:extLst>
              </a:tr>
              <a:tr h="204435">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dirty="0">
                          <a:effectLst/>
                          <a:latin typeface="ＭＳ Ｐゴシック" panose="020B0600070205080204" pitchFamily="50" charset="-128"/>
                          <a:ea typeface="ＭＳ Ｐゴシック" panose="020B0600070205080204" pitchFamily="50" charset="-128"/>
                        </a:rPr>
                        <a:t>重要港湾</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03972780"/>
                  </a:ext>
                </a:extLst>
              </a:tr>
              <a:tr h="204435">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a:effectLst/>
                        </a:rPr>
                        <a:t>その他</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9925476"/>
                  </a:ext>
                </a:extLst>
              </a:tr>
              <a:tr h="204435">
                <a:tc vMerge="1">
                  <a:txBody>
                    <a:bodyPr/>
                    <a:lstStyle/>
                    <a:p>
                      <a:endParaRPr kumimoji="1" lang="ja-JP" altLang="en-US"/>
                    </a:p>
                  </a:txBody>
                  <a:tcPr/>
                </a:tc>
                <a:tc gridSpan="2">
                  <a:txBody>
                    <a:bodyPr/>
                    <a:lstStyle/>
                    <a:p>
                      <a:pPr algn="l" fontAlgn="ctr"/>
                      <a:r>
                        <a:rPr lang="zh-TW" altLang="en-US" sz="700" u="none" strike="noStrike">
                          <a:effectLst/>
                        </a:rPr>
                        <a:t>歴史的風土特別保存地区</a:t>
                      </a:r>
                      <a:endParaRPr lang="zh-TW"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4759710"/>
                  </a:ext>
                </a:extLst>
              </a:tr>
              <a:tr h="204435">
                <a:tc vMerge="1">
                  <a:txBody>
                    <a:bodyPr/>
                    <a:lstStyle/>
                    <a:p>
                      <a:endParaRPr kumimoji="1" lang="ja-JP" altLang="en-US"/>
                    </a:p>
                  </a:txBody>
                  <a:tcPr/>
                </a:tc>
                <a:tc gridSpan="2">
                  <a:txBody>
                    <a:bodyPr/>
                    <a:lstStyle/>
                    <a:p>
                      <a:pPr algn="l" fontAlgn="ctr"/>
                      <a:r>
                        <a:rPr lang="ja-JP" altLang="en-US" sz="700" u="none" strike="noStrike" dirty="0">
                          <a:effectLst/>
                        </a:rPr>
                        <a:t>第</a:t>
                      </a:r>
                      <a:r>
                        <a:rPr lang="en-US" altLang="ja-JP" sz="700" u="none" strike="noStrike" dirty="0">
                          <a:effectLst/>
                        </a:rPr>
                        <a:t>1</a:t>
                      </a:r>
                      <a:r>
                        <a:rPr lang="ja-JP" altLang="en-US" sz="700" u="none" strike="noStrike" dirty="0">
                          <a:effectLst/>
                        </a:rPr>
                        <a:t>種・</a:t>
                      </a:r>
                      <a:r>
                        <a:rPr lang="en-US" altLang="ja-JP" sz="700" u="none" strike="noStrike" dirty="0">
                          <a:effectLst/>
                        </a:rPr>
                        <a:t>2</a:t>
                      </a:r>
                      <a:r>
                        <a:rPr lang="ja-JP" altLang="en-US" sz="700" u="none" strike="noStrike" dirty="0">
                          <a:effectLst/>
                        </a:rPr>
                        <a:t>種歴史的風土保存地区</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68" marR="6168" marT="616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57201777"/>
                  </a:ext>
                </a:extLst>
              </a:tr>
            </a:tbl>
          </a:graphicData>
        </a:graphic>
      </p:graphicFrame>
    </p:spTree>
    <p:extLst>
      <p:ext uri="{BB962C8B-B14F-4D97-AF65-F5344CB8AC3E}">
        <p14:creationId xmlns:p14="http://schemas.microsoft.com/office/powerpoint/2010/main" val="2613892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676456" y="-209868"/>
            <a:ext cx="585253" cy="614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13</a:t>
            </a:r>
            <a:endParaRPr kumimoji="1" lang="ja-JP" altLang="en-US" sz="2000" b="1" dirty="0">
              <a:solidFill>
                <a:srgbClr val="002060"/>
              </a:solidFill>
              <a:latin typeface="+mn-ea"/>
            </a:endParaRPr>
          </a:p>
        </p:txBody>
      </p:sp>
      <p:graphicFrame>
        <p:nvGraphicFramePr>
          <p:cNvPr id="9" name="表 8"/>
          <p:cNvGraphicFramePr>
            <a:graphicFrameLocks noGrp="1"/>
          </p:cNvGraphicFramePr>
          <p:nvPr>
            <p:extLst/>
          </p:nvPr>
        </p:nvGraphicFramePr>
        <p:xfrm>
          <a:off x="179513" y="764706"/>
          <a:ext cx="4320478" cy="5263190"/>
        </p:xfrm>
        <a:graphic>
          <a:graphicData uri="http://schemas.openxmlformats.org/drawingml/2006/table">
            <a:tbl>
              <a:tblPr>
                <a:tableStyleId>{5C22544A-7EE6-4342-B048-85BDC9FD1C3A}</a:tableStyleId>
              </a:tblPr>
              <a:tblGrid>
                <a:gridCol w="684755">
                  <a:extLst>
                    <a:ext uri="{9D8B030D-6E8A-4147-A177-3AD203B41FA5}">
                      <a16:colId xmlns:a16="http://schemas.microsoft.com/office/drawing/2014/main" val="2147182790"/>
                    </a:ext>
                  </a:extLst>
                </a:gridCol>
                <a:gridCol w="391289">
                  <a:extLst>
                    <a:ext uri="{9D8B030D-6E8A-4147-A177-3AD203B41FA5}">
                      <a16:colId xmlns:a16="http://schemas.microsoft.com/office/drawing/2014/main" val="3594032847"/>
                    </a:ext>
                  </a:extLst>
                </a:gridCol>
                <a:gridCol w="391289">
                  <a:extLst>
                    <a:ext uri="{9D8B030D-6E8A-4147-A177-3AD203B41FA5}">
                      <a16:colId xmlns:a16="http://schemas.microsoft.com/office/drawing/2014/main" val="3425260799"/>
                    </a:ext>
                  </a:extLst>
                </a:gridCol>
                <a:gridCol w="736927">
                  <a:extLst>
                    <a:ext uri="{9D8B030D-6E8A-4147-A177-3AD203B41FA5}">
                      <a16:colId xmlns:a16="http://schemas.microsoft.com/office/drawing/2014/main" val="3390619852"/>
                    </a:ext>
                  </a:extLst>
                </a:gridCol>
                <a:gridCol w="733666">
                  <a:extLst>
                    <a:ext uri="{9D8B030D-6E8A-4147-A177-3AD203B41FA5}">
                      <a16:colId xmlns:a16="http://schemas.microsoft.com/office/drawing/2014/main" val="17709964"/>
                    </a:ext>
                  </a:extLst>
                </a:gridCol>
                <a:gridCol w="345638">
                  <a:extLst>
                    <a:ext uri="{9D8B030D-6E8A-4147-A177-3AD203B41FA5}">
                      <a16:colId xmlns:a16="http://schemas.microsoft.com/office/drawing/2014/main" val="2770628125"/>
                    </a:ext>
                  </a:extLst>
                </a:gridCol>
                <a:gridCol w="345638">
                  <a:extLst>
                    <a:ext uri="{9D8B030D-6E8A-4147-A177-3AD203B41FA5}">
                      <a16:colId xmlns:a16="http://schemas.microsoft.com/office/drawing/2014/main" val="545244001"/>
                    </a:ext>
                  </a:extLst>
                </a:gridCol>
                <a:gridCol w="345638">
                  <a:extLst>
                    <a:ext uri="{9D8B030D-6E8A-4147-A177-3AD203B41FA5}">
                      <a16:colId xmlns:a16="http://schemas.microsoft.com/office/drawing/2014/main" val="2436160985"/>
                    </a:ext>
                  </a:extLst>
                </a:gridCol>
                <a:gridCol w="345638">
                  <a:extLst>
                    <a:ext uri="{9D8B030D-6E8A-4147-A177-3AD203B41FA5}">
                      <a16:colId xmlns:a16="http://schemas.microsoft.com/office/drawing/2014/main" val="2643306236"/>
                    </a:ext>
                  </a:extLst>
                </a:gridCol>
              </a:tblGrid>
              <a:tr h="178755">
                <a:tc gridSpan="5">
                  <a:txBody>
                    <a:bodyPr/>
                    <a:lstStyle/>
                    <a:p>
                      <a:pPr algn="ctr" fontAlgn="ctr"/>
                      <a:r>
                        <a:rPr lang="ja-JP" altLang="en-US" sz="700" u="none" strike="noStrike" dirty="0">
                          <a:effectLst/>
                          <a:latin typeface="+mn-ea"/>
                          <a:ea typeface="+mn-ea"/>
                        </a:rPr>
                        <a:t>都市計画の種類</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国同意</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政令市</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市町村</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大阪府</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1173726"/>
                  </a:ext>
                </a:extLst>
              </a:tr>
              <a:tr h="123342">
                <a:tc rowSpan="31">
                  <a:txBody>
                    <a:bodyPr/>
                    <a:lstStyle/>
                    <a:p>
                      <a:pPr algn="l" fontAlgn="ctr"/>
                      <a:r>
                        <a:rPr lang="ja-JP" altLang="en-US" sz="700" u="none" strike="noStrike" dirty="0">
                          <a:effectLst/>
                          <a:latin typeface="+mn-ea"/>
                          <a:ea typeface="+mn-ea"/>
                        </a:rPr>
                        <a:t>都市施設</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6">
                  <a:txBody>
                    <a:bodyPr/>
                    <a:lstStyle/>
                    <a:p>
                      <a:pPr algn="l" fontAlgn="ctr"/>
                      <a:r>
                        <a:rPr lang="ja-JP" altLang="en-US" sz="700" u="none" strike="noStrike" dirty="0">
                          <a:effectLst/>
                          <a:latin typeface="+mn-ea"/>
                          <a:ea typeface="+mn-ea"/>
                        </a:rPr>
                        <a:t>公共空地</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l" fontAlgn="ctr"/>
                      <a:r>
                        <a:rPr lang="ja-JP" altLang="en-US" sz="700" u="none" strike="noStrike" dirty="0">
                          <a:effectLst/>
                          <a:latin typeface="+mn-ea"/>
                          <a:ea typeface="+mn-ea"/>
                        </a:rPr>
                        <a:t>公園・</a:t>
                      </a:r>
                      <a:br>
                        <a:rPr lang="ja-JP" altLang="en-US" sz="700" u="none" strike="noStrike" dirty="0">
                          <a:effectLst/>
                          <a:latin typeface="+mn-ea"/>
                          <a:ea typeface="+mn-ea"/>
                        </a:rPr>
                      </a:br>
                      <a:r>
                        <a:rPr lang="ja-JP" altLang="en-US" sz="700" u="none" strike="noStrike" dirty="0">
                          <a:effectLst/>
                          <a:latin typeface="+mn-ea"/>
                          <a:ea typeface="+mn-ea"/>
                        </a:rPr>
                        <a:t>　緑地</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fontAlgn="ctr"/>
                      <a:r>
                        <a:rPr lang="ja-JP" altLang="en-US" sz="700" u="none" strike="noStrike" dirty="0" smtClean="0">
                          <a:effectLst/>
                          <a:latin typeface="+mn-ea"/>
                          <a:ea typeface="+mn-ea"/>
                        </a:rPr>
                        <a:t>国が</a:t>
                      </a:r>
                      <a:r>
                        <a:rPr lang="ja-JP" altLang="en-US" sz="700" u="none" strike="noStrike" dirty="0">
                          <a:effectLst/>
                          <a:latin typeface="+mn-ea"/>
                          <a:ea typeface="+mn-ea"/>
                        </a:rPr>
                        <a:t>設置するもので</a:t>
                      </a:r>
                      <a:r>
                        <a:rPr lang="en-US" altLang="ja-JP" sz="700" u="none" strike="noStrike" dirty="0">
                          <a:effectLst/>
                          <a:latin typeface="+mn-ea"/>
                          <a:ea typeface="+mn-ea"/>
                        </a:rPr>
                        <a:t>10ha</a:t>
                      </a:r>
                      <a:r>
                        <a:rPr lang="ja-JP" altLang="en-US" sz="700" u="none" strike="noStrike" dirty="0">
                          <a:effectLst/>
                          <a:latin typeface="+mn-ea"/>
                          <a:ea typeface="+mn-ea"/>
                        </a:rPr>
                        <a:t>以上のもの</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dirty="0" smtClean="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1289414"/>
                  </a:ext>
                </a:extLst>
              </a:tr>
              <a:tr h="12994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b="0" i="0" u="none" strike="noStrike" dirty="0" smtClean="0">
                          <a:solidFill>
                            <a:srgbClr val="000000"/>
                          </a:solidFill>
                          <a:effectLst/>
                          <a:latin typeface="+mn-ea"/>
                          <a:ea typeface="+mn-ea"/>
                        </a:rPr>
                        <a:t>府が設置するもので</a:t>
                      </a:r>
                      <a:r>
                        <a:rPr lang="en-US" altLang="ja-JP" sz="700" b="0" i="0" u="none" strike="noStrike" dirty="0" smtClean="0">
                          <a:solidFill>
                            <a:srgbClr val="000000"/>
                          </a:solidFill>
                          <a:effectLst/>
                          <a:latin typeface="+mn-ea"/>
                          <a:ea typeface="+mn-ea"/>
                        </a:rPr>
                        <a:t>10ha</a:t>
                      </a:r>
                      <a:r>
                        <a:rPr lang="ja-JP" altLang="en-US" sz="700" b="0" i="0" u="none" strike="noStrike" dirty="0" smtClean="0">
                          <a:solidFill>
                            <a:srgbClr val="000000"/>
                          </a:solidFill>
                          <a:effectLst/>
                          <a:latin typeface="+mn-ea"/>
                          <a:ea typeface="+mn-ea"/>
                        </a:rPr>
                        <a:t>以上のもの</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b="0" i="0" u="none" strike="noStrike" dirty="0" smtClean="0">
                          <a:solidFill>
                            <a:srgbClr val="000000"/>
                          </a:solidFill>
                          <a:effectLst/>
                          <a:latin typeface="+mn-ea"/>
                          <a:ea typeface="+mn-ea"/>
                        </a:rPr>
                        <a:t>○</a:t>
                      </a: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b="0" i="0" u="none" strike="noStrike" dirty="0" smtClean="0">
                          <a:solidFill>
                            <a:srgbClr val="000000"/>
                          </a:solidFill>
                          <a:effectLst/>
                          <a:latin typeface="+mn-lt"/>
                          <a:ea typeface="+mn-ea"/>
                        </a:rPr>
                        <a:t>-</a:t>
                      </a: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b="0" i="0" u="none" strike="noStrike" dirty="0" smtClean="0">
                          <a:solidFill>
                            <a:srgbClr val="000000"/>
                          </a:solidFill>
                          <a:effectLst/>
                          <a:latin typeface="+mn-ea"/>
                          <a:ea typeface="+mn-ea"/>
                        </a:rPr>
                        <a:t>○</a:t>
                      </a: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2036056"/>
                  </a:ext>
                </a:extLst>
              </a:tr>
              <a:tr h="148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その他</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77927358"/>
                  </a:ext>
                </a:extLst>
              </a:tr>
              <a:tr h="246683">
                <a:tc vMerge="1">
                  <a:txBody>
                    <a:bodyPr/>
                    <a:lstStyle/>
                    <a:p>
                      <a:endParaRPr kumimoji="1" lang="ja-JP" altLang="en-US"/>
                    </a:p>
                  </a:txBody>
                  <a:tcPr/>
                </a:tc>
                <a:tc vMerge="1">
                  <a:txBody>
                    <a:bodyPr/>
                    <a:lstStyle/>
                    <a:p>
                      <a:endParaRPr kumimoji="1" lang="ja-JP" altLang="en-US"/>
                    </a:p>
                  </a:txBody>
                  <a:tcPr/>
                </a:tc>
                <a:tc rowSpan="2">
                  <a:txBody>
                    <a:bodyPr/>
                    <a:lstStyle/>
                    <a:p>
                      <a:pPr algn="l" fontAlgn="ctr"/>
                      <a:r>
                        <a:rPr lang="ja-JP" altLang="en-US" sz="700" u="none" strike="noStrike" dirty="0">
                          <a:effectLst/>
                          <a:latin typeface="+mn-ea"/>
                          <a:ea typeface="+mn-ea"/>
                        </a:rPr>
                        <a:t>広場・</a:t>
                      </a:r>
                      <a:br>
                        <a:rPr lang="ja-JP" altLang="en-US" sz="700" u="none" strike="noStrike" dirty="0">
                          <a:effectLst/>
                          <a:latin typeface="+mn-ea"/>
                          <a:ea typeface="+mn-ea"/>
                        </a:rPr>
                      </a:br>
                      <a:r>
                        <a:rPr lang="ja-JP" altLang="en-US" sz="700" u="none" strike="noStrike" dirty="0">
                          <a:effectLst/>
                          <a:latin typeface="+mn-ea"/>
                          <a:ea typeface="+mn-ea"/>
                        </a:rPr>
                        <a:t>　　墓園</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fontAlgn="ctr"/>
                      <a:r>
                        <a:rPr lang="ja-JP" altLang="en-US" sz="700" u="none" strike="noStrike" dirty="0">
                          <a:effectLst/>
                          <a:latin typeface="+mn-ea"/>
                          <a:ea typeface="+mn-ea"/>
                        </a:rPr>
                        <a:t>国（府）が設置するもので</a:t>
                      </a:r>
                      <a:r>
                        <a:rPr lang="en-US" altLang="ja-JP" sz="700" u="none" strike="noStrike" dirty="0">
                          <a:effectLst/>
                          <a:latin typeface="+mn-ea"/>
                          <a:ea typeface="+mn-ea"/>
                        </a:rPr>
                        <a:t>10ha</a:t>
                      </a:r>
                      <a:r>
                        <a:rPr lang="ja-JP" altLang="en-US" sz="700" u="none" strike="noStrike" dirty="0">
                          <a:effectLst/>
                          <a:latin typeface="+mn-ea"/>
                          <a:ea typeface="+mn-ea"/>
                        </a:rPr>
                        <a:t>以上のもの</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8893981"/>
                  </a:ext>
                </a:extLst>
              </a:tr>
              <a:tr h="148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その他</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0914091"/>
                  </a:ext>
                </a:extLst>
              </a:tr>
              <a:tr h="148962">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その他の公共空地</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9174001"/>
                  </a:ext>
                </a:extLst>
              </a:tr>
              <a:tr h="148962">
                <a:tc vMerge="1">
                  <a:txBody>
                    <a:bodyPr/>
                    <a:lstStyle/>
                    <a:p>
                      <a:endParaRPr kumimoji="1" lang="ja-JP" altLang="en-US"/>
                    </a:p>
                  </a:txBody>
                  <a:tcPr/>
                </a:tc>
                <a:tc rowSpan="4">
                  <a:txBody>
                    <a:bodyPr/>
                    <a:lstStyle/>
                    <a:p>
                      <a:pPr algn="l" fontAlgn="ctr"/>
                      <a:r>
                        <a:rPr lang="ja-JP" altLang="en-US" sz="700" u="none" strike="noStrike">
                          <a:effectLst/>
                          <a:latin typeface="+mn-ea"/>
                          <a:ea typeface="+mn-ea"/>
                        </a:rPr>
                        <a:t>供給施設</a:t>
                      </a:r>
                      <a:endParaRPr lang="ja-JP" altLang="en-US" sz="700" b="0" i="0" u="none" strike="noStrike">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l" fontAlgn="ctr"/>
                      <a:r>
                        <a:rPr lang="ja-JP" altLang="en-US" sz="700" u="none" strike="noStrike">
                          <a:effectLst/>
                          <a:latin typeface="+mn-ea"/>
                          <a:ea typeface="+mn-ea"/>
                        </a:rPr>
                        <a:t>水道</a:t>
                      </a:r>
                      <a:endParaRPr lang="ja-JP" altLang="en-US" sz="700" b="0" i="0" u="none" strike="noStrike">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fontAlgn="ctr"/>
                      <a:r>
                        <a:rPr lang="zh-TW" altLang="en-US" sz="700" u="none" strike="noStrike" dirty="0">
                          <a:effectLst/>
                          <a:latin typeface="+mn-ea"/>
                          <a:ea typeface="+mn-ea"/>
                        </a:rPr>
                        <a:t>水道用水供給事業</a:t>
                      </a:r>
                      <a:endParaRPr lang="zh-TW"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5300266"/>
                  </a:ext>
                </a:extLst>
              </a:tr>
              <a:tr h="148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その他</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4045156"/>
                  </a:ext>
                </a:extLst>
              </a:tr>
              <a:tr h="148962">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電気・ガス供給施設</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6812556"/>
                  </a:ext>
                </a:extLst>
              </a:tr>
              <a:tr h="148962">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zh-TW" altLang="en-US" sz="700" u="none" strike="noStrike" dirty="0">
                          <a:effectLst/>
                          <a:latin typeface="+mn-ea"/>
                          <a:ea typeface="+mn-ea"/>
                        </a:rPr>
                        <a:t>地域冷暖房施設</a:t>
                      </a:r>
                      <a:endParaRPr lang="zh-TW"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5444977"/>
                  </a:ext>
                </a:extLst>
              </a:tr>
              <a:tr h="367045">
                <a:tc vMerge="1">
                  <a:txBody>
                    <a:bodyPr/>
                    <a:lstStyle/>
                    <a:p>
                      <a:endParaRPr kumimoji="1" lang="ja-JP" altLang="en-US"/>
                    </a:p>
                  </a:txBody>
                  <a:tcPr/>
                </a:tc>
                <a:tc rowSpan="7">
                  <a:txBody>
                    <a:bodyPr/>
                    <a:lstStyle/>
                    <a:p>
                      <a:pPr algn="l" fontAlgn="ctr"/>
                      <a:r>
                        <a:rPr lang="ja-JP" altLang="en-US" sz="700" u="none" strike="noStrike">
                          <a:effectLst/>
                          <a:latin typeface="+mn-ea"/>
                          <a:ea typeface="+mn-ea"/>
                        </a:rPr>
                        <a:t>処理施設</a:t>
                      </a:r>
                      <a:endParaRPr lang="ja-JP" altLang="en-US" sz="700" b="0" i="0" u="none" strike="noStrike">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l" fontAlgn="ctr"/>
                      <a:r>
                        <a:rPr lang="ja-JP" altLang="en-US" sz="700" u="none" strike="noStrike" dirty="0">
                          <a:effectLst/>
                          <a:latin typeface="+mn-ea"/>
                          <a:ea typeface="+mn-ea"/>
                        </a:rPr>
                        <a:t>下水道</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l" fontAlgn="ctr"/>
                      <a:r>
                        <a:rPr lang="ja-JP" altLang="en-US" sz="700" u="none" strike="noStrike" dirty="0">
                          <a:effectLst/>
                          <a:latin typeface="+mn-ea"/>
                          <a:ea typeface="+mn-ea"/>
                        </a:rPr>
                        <a:t>公共下水道</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700" u="none" strike="noStrike" dirty="0">
                          <a:effectLst/>
                          <a:latin typeface="+mn-ea"/>
                          <a:ea typeface="+mn-ea"/>
                        </a:rPr>
                        <a:t>排水区域が</a:t>
                      </a:r>
                      <a:r>
                        <a:rPr lang="en-US" altLang="ja-JP" sz="700" u="none" strike="noStrike" dirty="0">
                          <a:effectLst/>
                          <a:latin typeface="+mn-ea"/>
                          <a:ea typeface="+mn-ea"/>
                        </a:rPr>
                        <a:t>2</a:t>
                      </a:r>
                      <a:r>
                        <a:rPr lang="ja-JP" altLang="en-US" sz="700" u="none" strike="noStrike" dirty="0">
                          <a:effectLst/>
                          <a:latin typeface="+mn-ea"/>
                          <a:ea typeface="+mn-ea"/>
                        </a:rPr>
                        <a:t>以上の市町村の区域にわたるもの</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5792407"/>
                  </a:ext>
                </a:extLst>
              </a:tr>
              <a:tr h="148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a:effectLst/>
                          <a:latin typeface="+mn-ea"/>
                          <a:ea typeface="+mn-ea"/>
                        </a:rPr>
                        <a:t>その他</a:t>
                      </a:r>
                      <a:endParaRPr lang="ja-JP" altLang="en-US" sz="700" b="0" i="0" u="none" strike="noStrike">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3129306"/>
                  </a:ext>
                </a:extLst>
              </a:tr>
              <a:tr h="148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流域下水道</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7938867"/>
                  </a:ext>
                </a:extLst>
              </a:tr>
              <a:tr h="148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その他</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5153707"/>
                  </a:ext>
                </a:extLst>
              </a:tr>
              <a:tr h="148962">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汚物処理場</a:t>
                      </a:r>
                      <a:r>
                        <a:rPr lang="en-US" altLang="ja-JP" sz="700" u="none" strike="noStrike" dirty="0">
                          <a:effectLst/>
                          <a:latin typeface="+mn-ea"/>
                          <a:ea typeface="+mn-ea"/>
                        </a:rPr>
                        <a:t>､</a:t>
                      </a:r>
                      <a:r>
                        <a:rPr lang="ja-JP" altLang="en-US" sz="700" u="none" strike="noStrike" dirty="0">
                          <a:effectLst/>
                          <a:latin typeface="+mn-ea"/>
                          <a:ea typeface="+mn-ea"/>
                        </a:rPr>
                        <a:t>ごみ焼却場</a:t>
                      </a:r>
                      <a:r>
                        <a:rPr lang="en-US" altLang="ja-JP" sz="700" u="none" strike="noStrike" dirty="0">
                          <a:effectLst/>
                          <a:latin typeface="+mn-ea"/>
                          <a:ea typeface="+mn-ea"/>
                        </a:rPr>
                        <a:t>､</a:t>
                      </a:r>
                      <a:r>
                        <a:rPr lang="ja-JP" altLang="en-US" sz="700" u="none" strike="noStrike" dirty="0">
                          <a:effectLst/>
                          <a:latin typeface="+mn-ea"/>
                          <a:ea typeface="+mn-ea"/>
                        </a:rPr>
                        <a:t>ごみ処理場</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9366629"/>
                  </a:ext>
                </a:extLst>
              </a:tr>
              <a:tr h="246683">
                <a:tc vMerge="1">
                  <a:txBody>
                    <a:bodyPr/>
                    <a:lstStyle/>
                    <a:p>
                      <a:endParaRPr kumimoji="1" lang="ja-JP" altLang="en-US"/>
                    </a:p>
                  </a:txBody>
                  <a:tcPr/>
                </a:tc>
                <a:tc vMerge="1">
                  <a:txBody>
                    <a:bodyPr/>
                    <a:lstStyle/>
                    <a:p>
                      <a:endParaRPr kumimoji="1" lang="ja-JP" altLang="en-US"/>
                    </a:p>
                  </a:txBody>
                  <a:tcPr/>
                </a:tc>
                <a:tc rowSpan="2" gridSpan="2">
                  <a:txBody>
                    <a:bodyPr/>
                    <a:lstStyle/>
                    <a:p>
                      <a:pPr algn="l" fontAlgn="ctr"/>
                      <a:r>
                        <a:rPr lang="ja-JP" altLang="en-US" sz="700" u="none" strike="noStrike" dirty="0">
                          <a:effectLst/>
                          <a:latin typeface="+mn-ea"/>
                          <a:ea typeface="+mn-ea"/>
                        </a:rPr>
                        <a:t>その他処理施設</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endParaRPr kumimoji="1" lang="ja-JP" altLang="en-US"/>
                    </a:p>
                  </a:txBody>
                  <a:tcPr/>
                </a:tc>
                <a:tc>
                  <a:txBody>
                    <a:bodyPr/>
                    <a:lstStyle/>
                    <a:p>
                      <a:pPr algn="l" fontAlgn="ctr"/>
                      <a:r>
                        <a:rPr lang="zh-TW" altLang="en-US" sz="700" u="none" strike="noStrike">
                          <a:effectLst/>
                          <a:latin typeface="+mn-ea"/>
                          <a:ea typeface="+mn-ea"/>
                        </a:rPr>
                        <a:t>産業廃棄物処理施設</a:t>
                      </a:r>
                      <a:endParaRPr lang="zh-TW" altLang="en-US" sz="700" b="0" i="0" u="none" strike="noStrike">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8415005"/>
                  </a:ext>
                </a:extLst>
              </a:tr>
              <a:tr h="148962">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700" u="none" strike="noStrike">
                          <a:effectLst/>
                          <a:latin typeface="+mn-ea"/>
                          <a:ea typeface="+mn-ea"/>
                        </a:rPr>
                        <a:t>その他</a:t>
                      </a:r>
                      <a:endParaRPr lang="ja-JP" altLang="en-US" sz="700" b="0" i="0" u="none" strike="noStrike">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5901292"/>
                  </a:ext>
                </a:extLst>
              </a:tr>
              <a:tr h="148962">
                <a:tc vMerge="1">
                  <a:txBody>
                    <a:bodyPr/>
                    <a:lstStyle/>
                    <a:p>
                      <a:endParaRPr kumimoji="1" lang="ja-JP" altLang="en-US"/>
                    </a:p>
                  </a:txBody>
                  <a:tcPr/>
                </a:tc>
                <a:tc rowSpan="5">
                  <a:txBody>
                    <a:bodyPr/>
                    <a:lstStyle/>
                    <a:p>
                      <a:pPr algn="l" fontAlgn="ctr"/>
                      <a:r>
                        <a:rPr lang="ja-JP" altLang="en-US" sz="700" u="none" strike="noStrike" dirty="0">
                          <a:effectLst/>
                          <a:latin typeface="+mn-ea"/>
                          <a:ea typeface="+mn-ea"/>
                        </a:rPr>
                        <a:t>水路</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l" fontAlgn="ctr"/>
                      <a:r>
                        <a:rPr lang="ja-JP" altLang="en-US" sz="700" u="none" strike="noStrike">
                          <a:effectLst/>
                          <a:latin typeface="+mn-ea"/>
                          <a:ea typeface="+mn-ea"/>
                        </a:rPr>
                        <a:t>河川</a:t>
                      </a:r>
                      <a:endParaRPr lang="ja-JP" altLang="en-US" sz="700" b="0" i="0" u="none" strike="noStrike">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fontAlgn="ctr"/>
                      <a:r>
                        <a:rPr lang="ja-JP" altLang="en-US" sz="700" u="none" strike="noStrike" dirty="0">
                          <a:effectLst/>
                          <a:latin typeface="+mn-ea"/>
                          <a:ea typeface="+mn-ea"/>
                        </a:rPr>
                        <a:t>一級河川</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358131"/>
                  </a:ext>
                </a:extLst>
              </a:tr>
              <a:tr h="148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二級河川</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32386177"/>
                  </a:ext>
                </a:extLst>
              </a:tr>
              <a:tr h="148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準用河川</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1949309"/>
                  </a:ext>
                </a:extLst>
              </a:tr>
              <a:tr h="148962">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dirty="0">
                          <a:effectLst/>
                          <a:latin typeface="+mn-ea"/>
                          <a:ea typeface="+mn-ea"/>
                        </a:rPr>
                        <a:t>運河</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636840"/>
                  </a:ext>
                </a:extLst>
              </a:tr>
              <a:tr h="148962">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700" u="none" strike="noStrike">
                          <a:effectLst/>
                          <a:latin typeface="+mn-ea"/>
                          <a:ea typeface="+mn-ea"/>
                        </a:rPr>
                        <a:t>その他の水路</a:t>
                      </a:r>
                      <a:endParaRPr lang="ja-JP" altLang="en-US" sz="700" b="0" i="0" u="none" strike="noStrike">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7448897"/>
                  </a:ext>
                </a:extLst>
              </a:tr>
              <a:tr h="148962">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学校、図書館、研究施設、その他の教育文化施設</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019193"/>
                  </a:ext>
                </a:extLst>
              </a:tr>
              <a:tr h="148962">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病院、保育所その他の医療施設又は社会福祉施設</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3119999"/>
                  </a:ext>
                </a:extLst>
              </a:tr>
              <a:tr h="148962">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市場・と畜場</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sng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9606089"/>
                  </a:ext>
                </a:extLst>
              </a:tr>
              <a:tr h="148962">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火葬場</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0349484"/>
                  </a:ext>
                </a:extLst>
              </a:tr>
              <a:tr h="148962">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一団地の住宅施設</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3887071"/>
                  </a:ext>
                </a:extLst>
              </a:tr>
              <a:tr h="148962">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一団地の官公庁施設</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513732902"/>
                  </a:ext>
                </a:extLst>
              </a:tr>
              <a:tr h="148962">
                <a:tc vMerge="1">
                  <a:txBody>
                    <a:bodyPr/>
                    <a:lstStyle/>
                    <a:p>
                      <a:endParaRPr kumimoji="1" lang="ja-JP" altLang="en-US"/>
                    </a:p>
                  </a:txBody>
                  <a:tcPr/>
                </a:tc>
                <a:tc gridSpan="4">
                  <a:txBody>
                    <a:bodyPr/>
                    <a:lstStyle/>
                    <a:p>
                      <a:pPr algn="l" fontAlgn="ctr"/>
                      <a:r>
                        <a:rPr lang="zh-TW" altLang="en-US" sz="700" u="none" strike="noStrike" dirty="0">
                          <a:effectLst/>
                          <a:latin typeface="+mn-ea"/>
                          <a:ea typeface="+mn-ea"/>
                        </a:rPr>
                        <a:t>流通業務団地</a:t>
                      </a:r>
                      <a:endParaRPr lang="zh-TW"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6468523"/>
                  </a:ext>
                </a:extLst>
              </a:tr>
              <a:tr h="148962">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一団地の津波防災拠点市街地形成施設</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0701969"/>
                  </a:ext>
                </a:extLst>
              </a:tr>
              <a:tr h="246683">
                <a:tc vMerge="1">
                  <a:txBody>
                    <a:bodyPr/>
                    <a:lstStyle/>
                    <a:p>
                      <a:endParaRPr kumimoji="1" lang="ja-JP" altLang="en-US"/>
                    </a:p>
                  </a:txBody>
                  <a:tcPr/>
                </a:tc>
                <a:tc gridSpan="4">
                  <a:txBody>
                    <a:bodyPr/>
                    <a:lstStyle/>
                    <a:p>
                      <a:pPr algn="l" fontAlgn="ctr"/>
                      <a:r>
                        <a:rPr lang="ja-JP" altLang="en-US" sz="700" u="none" strike="noStrike" dirty="0">
                          <a:effectLst/>
                          <a:latin typeface="+mn-ea"/>
                          <a:ea typeface="+mn-ea"/>
                        </a:rPr>
                        <a:t>電気通信事業用施設又は防風・防火・防水・防雪・防砂・防潮施設</a:t>
                      </a:r>
                      <a:endParaRPr lang="ja-JP" altLang="en-US" sz="700" b="0" i="0" u="none" strike="noStrike" dirty="0">
                        <a:solidFill>
                          <a:srgbClr val="000000"/>
                        </a:solidFill>
                        <a:effectLst/>
                        <a:latin typeface="+mn-ea"/>
                        <a:ea typeface="+mn-ea"/>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5281" marR="5281" marT="528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3750528"/>
                  </a:ext>
                </a:extLst>
              </a:tr>
            </a:tbl>
          </a:graphicData>
        </a:graphic>
      </p:graphicFrame>
      <p:graphicFrame>
        <p:nvGraphicFramePr>
          <p:cNvPr id="10" name="表 9"/>
          <p:cNvGraphicFramePr>
            <a:graphicFrameLocks noGrp="1"/>
          </p:cNvGraphicFramePr>
          <p:nvPr>
            <p:extLst/>
          </p:nvPr>
        </p:nvGraphicFramePr>
        <p:xfrm>
          <a:off x="4716015" y="764706"/>
          <a:ext cx="4320482" cy="4813983"/>
        </p:xfrm>
        <a:graphic>
          <a:graphicData uri="http://schemas.openxmlformats.org/drawingml/2006/table">
            <a:tbl>
              <a:tblPr>
                <a:tableStyleId>{5C22544A-7EE6-4342-B048-85BDC9FD1C3A}</a:tableStyleId>
              </a:tblPr>
              <a:tblGrid>
                <a:gridCol w="724681">
                  <a:extLst>
                    <a:ext uri="{9D8B030D-6E8A-4147-A177-3AD203B41FA5}">
                      <a16:colId xmlns:a16="http://schemas.microsoft.com/office/drawing/2014/main" val="33122164"/>
                    </a:ext>
                  </a:extLst>
                </a:gridCol>
                <a:gridCol w="838559">
                  <a:extLst>
                    <a:ext uri="{9D8B030D-6E8A-4147-A177-3AD203B41FA5}">
                      <a16:colId xmlns:a16="http://schemas.microsoft.com/office/drawing/2014/main" val="787333818"/>
                    </a:ext>
                  </a:extLst>
                </a:gridCol>
                <a:gridCol w="1294074">
                  <a:extLst>
                    <a:ext uri="{9D8B030D-6E8A-4147-A177-3AD203B41FA5}">
                      <a16:colId xmlns:a16="http://schemas.microsoft.com/office/drawing/2014/main" val="291942038"/>
                    </a:ext>
                  </a:extLst>
                </a:gridCol>
                <a:gridCol w="365792">
                  <a:extLst>
                    <a:ext uri="{9D8B030D-6E8A-4147-A177-3AD203B41FA5}">
                      <a16:colId xmlns:a16="http://schemas.microsoft.com/office/drawing/2014/main" val="3236993468"/>
                    </a:ext>
                  </a:extLst>
                </a:gridCol>
                <a:gridCol w="365792">
                  <a:extLst>
                    <a:ext uri="{9D8B030D-6E8A-4147-A177-3AD203B41FA5}">
                      <a16:colId xmlns:a16="http://schemas.microsoft.com/office/drawing/2014/main" val="4010471871"/>
                    </a:ext>
                  </a:extLst>
                </a:gridCol>
                <a:gridCol w="365792">
                  <a:extLst>
                    <a:ext uri="{9D8B030D-6E8A-4147-A177-3AD203B41FA5}">
                      <a16:colId xmlns:a16="http://schemas.microsoft.com/office/drawing/2014/main" val="2040860895"/>
                    </a:ext>
                  </a:extLst>
                </a:gridCol>
                <a:gridCol w="365792">
                  <a:extLst>
                    <a:ext uri="{9D8B030D-6E8A-4147-A177-3AD203B41FA5}">
                      <a16:colId xmlns:a16="http://schemas.microsoft.com/office/drawing/2014/main" val="1958316887"/>
                    </a:ext>
                  </a:extLst>
                </a:gridCol>
              </a:tblGrid>
              <a:tr h="218156">
                <a:tc gridSpan="3">
                  <a:txBody>
                    <a:bodyPr/>
                    <a:lstStyle/>
                    <a:p>
                      <a:pPr algn="ctr" fontAlgn="ctr"/>
                      <a:r>
                        <a:rPr lang="ja-JP" altLang="en-US" sz="700" u="none" strike="noStrike" dirty="0">
                          <a:effectLst/>
                          <a:latin typeface="+mn-ea"/>
                          <a:ea typeface="+mn-ea"/>
                        </a:rPr>
                        <a:t>都市計画の種類</a:t>
                      </a:r>
                      <a:endParaRPr lang="ja-JP"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700" u="none" strike="noStrike" dirty="0">
                          <a:effectLst/>
                        </a:rPr>
                        <a:t>国同意</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政令市</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市町村</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大阪府</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1742089"/>
                  </a:ext>
                </a:extLst>
              </a:tr>
              <a:tr h="283603">
                <a:tc rowSpan="11">
                  <a:txBody>
                    <a:bodyPr/>
                    <a:lstStyle/>
                    <a:p>
                      <a:pPr algn="l" fontAlgn="ctr"/>
                      <a:r>
                        <a:rPr lang="zh-TW" altLang="en-US" sz="700" u="none" strike="noStrike" dirty="0">
                          <a:effectLst/>
                        </a:rPr>
                        <a:t>市街地開発事業</a:t>
                      </a:r>
                      <a:endParaRPr lang="zh-TW"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土地区画整理事業</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700" u="none" strike="noStrike">
                          <a:effectLst/>
                          <a:latin typeface="+mn-ea"/>
                          <a:ea typeface="+mn-ea"/>
                        </a:rPr>
                        <a:t>国の機関又は府が施行する面積が５</a:t>
                      </a:r>
                      <a:r>
                        <a:rPr lang="en-US" altLang="ja-JP" sz="700" u="none" strike="noStrike">
                          <a:effectLst/>
                          <a:latin typeface="+mn-ea"/>
                          <a:ea typeface="+mn-ea"/>
                        </a:rPr>
                        <a:t>0ha</a:t>
                      </a:r>
                      <a:r>
                        <a:rPr lang="ja-JP" altLang="en-US" sz="700" u="none" strike="noStrike">
                          <a:effectLst/>
                          <a:latin typeface="+mn-ea"/>
                          <a:ea typeface="+mn-ea"/>
                        </a:rPr>
                        <a:t>を超えるのもの</a:t>
                      </a:r>
                      <a:endParaRPr lang="ja-JP" altLang="en-US" sz="700" b="0" i="0" u="none" strike="noStrike">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2274314"/>
                  </a:ext>
                </a:extLst>
              </a:tr>
              <a:tr h="18179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a:effectLst/>
                          <a:latin typeface="+mn-ea"/>
                          <a:ea typeface="+mn-ea"/>
                        </a:rPr>
                        <a:t>その他</a:t>
                      </a:r>
                      <a:endParaRPr lang="ja-JP" altLang="en-US" sz="700" b="0" i="0" u="none" strike="noStrike">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1431554"/>
                  </a:ext>
                </a:extLst>
              </a:tr>
              <a:tr h="181797">
                <a:tc vMerge="1">
                  <a:txBody>
                    <a:bodyPr/>
                    <a:lstStyle/>
                    <a:p>
                      <a:endParaRPr kumimoji="1" lang="ja-JP" altLang="en-US"/>
                    </a:p>
                  </a:txBody>
                  <a:tcPr/>
                </a:tc>
                <a:tc gridSpan="2">
                  <a:txBody>
                    <a:bodyPr/>
                    <a:lstStyle/>
                    <a:p>
                      <a:pPr algn="l" fontAlgn="ctr"/>
                      <a:r>
                        <a:rPr lang="zh-TW" altLang="en-US" sz="700" u="none" strike="noStrike" dirty="0">
                          <a:effectLst/>
                          <a:latin typeface="+mn-ea"/>
                          <a:ea typeface="+mn-ea"/>
                        </a:rPr>
                        <a:t>新住宅市街地開発事業</a:t>
                      </a:r>
                      <a:endParaRPr lang="zh-TW"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6999582"/>
                  </a:ext>
                </a:extLst>
              </a:tr>
              <a:tr h="181797">
                <a:tc vMerge="1">
                  <a:txBody>
                    <a:bodyPr/>
                    <a:lstStyle/>
                    <a:p>
                      <a:endParaRPr kumimoji="1" lang="ja-JP" altLang="en-US"/>
                    </a:p>
                  </a:txBody>
                  <a:tcPr/>
                </a:tc>
                <a:tc gridSpan="2">
                  <a:txBody>
                    <a:bodyPr/>
                    <a:lstStyle/>
                    <a:p>
                      <a:pPr algn="l" fontAlgn="ctr"/>
                      <a:r>
                        <a:rPr lang="zh-TW" altLang="en-US" sz="700" u="none" strike="noStrike" dirty="0">
                          <a:effectLst/>
                          <a:latin typeface="+mn-ea"/>
                          <a:ea typeface="+mn-ea"/>
                        </a:rPr>
                        <a:t>工業団地造成事業</a:t>
                      </a:r>
                      <a:endParaRPr lang="zh-TW"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7004317"/>
                  </a:ext>
                </a:extLst>
              </a:tr>
              <a:tr h="290875">
                <a:tc vMerge="1">
                  <a:txBody>
                    <a:bodyPr/>
                    <a:lstStyle/>
                    <a:p>
                      <a:endParaRPr kumimoji="1" lang="ja-JP" altLang="en-US"/>
                    </a:p>
                  </a:txBody>
                  <a:tcPr/>
                </a:tc>
                <a:tc rowSpan="2">
                  <a:txBody>
                    <a:bodyPr/>
                    <a:lstStyle/>
                    <a:p>
                      <a:pPr algn="l" fontAlgn="ctr"/>
                      <a:r>
                        <a:rPr lang="zh-TW" altLang="en-US" sz="700" u="none" strike="noStrike" dirty="0">
                          <a:effectLst/>
                          <a:latin typeface="+mn-ea"/>
                          <a:ea typeface="+mn-ea"/>
                        </a:rPr>
                        <a:t>市街地再開発事業</a:t>
                      </a:r>
                      <a:endParaRPr lang="zh-TW"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700" u="none" strike="noStrike">
                          <a:effectLst/>
                          <a:latin typeface="+mn-ea"/>
                          <a:ea typeface="+mn-ea"/>
                        </a:rPr>
                        <a:t>国の機関又は府が施行する面積が３</a:t>
                      </a:r>
                      <a:r>
                        <a:rPr lang="en-US" altLang="ja-JP" sz="700" u="none" strike="noStrike">
                          <a:effectLst/>
                          <a:latin typeface="+mn-ea"/>
                          <a:ea typeface="+mn-ea"/>
                        </a:rPr>
                        <a:t>ha</a:t>
                      </a:r>
                      <a:r>
                        <a:rPr lang="ja-JP" altLang="en-US" sz="700" u="none" strike="noStrike">
                          <a:effectLst/>
                          <a:latin typeface="+mn-ea"/>
                          <a:ea typeface="+mn-ea"/>
                        </a:rPr>
                        <a:t>を超えるもの</a:t>
                      </a:r>
                      <a:endParaRPr lang="ja-JP" altLang="en-US" sz="700" b="0" i="0" u="none" strike="noStrike">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4785521"/>
                  </a:ext>
                </a:extLst>
              </a:tr>
              <a:tr h="18179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a:effectLst/>
                          <a:latin typeface="+mn-ea"/>
                          <a:ea typeface="+mn-ea"/>
                        </a:rPr>
                        <a:t>その他</a:t>
                      </a:r>
                      <a:endParaRPr lang="ja-JP" altLang="en-US" sz="700" b="0" i="0" u="none" strike="noStrike">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8802935"/>
                  </a:ext>
                </a:extLst>
              </a:tr>
              <a:tr h="181797">
                <a:tc vMerge="1">
                  <a:txBody>
                    <a:bodyPr/>
                    <a:lstStyle/>
                    <a:p>
                      <a:endParaRPr kumimoji="1" lang="ja-JP" altLang="en-US"/>
                    </a:p>
                  </a:txBody>
                  <a:tcPr/>
                </a:tc>
                <a:tc gridSpan="2">
                  <a:txBody>
                    <a:bodyPr/>
                    <a:lstStyle/>
                    <a:p>
                      <a:pPr algn="l" fontAlgn="ctr"/>
                      <a:r>
                        <a:rPr lang="zh-TW" altLang="en-US" sz="700" u="none" strike="noStrike" dirty="0">
                          <a:effectLst/>
                          <a:latin typeface="+mn-ea"/>
                          <a:ea typeface="+mn-ea"/>
                        </a:rPr>
                        <a:t>新都市基盤整備事業</a:t>
                      </a:r>
                      <a:endParaRPr lang="zh-TW"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4160572"/>
                  </a:ext>
                </a:extLst>
              </a:tr>
              <a:tr h="283603">
                <a:tc vMerge="1">
                  <a:txBody>
                    <a:bodyPr/>
                    <a:lstStyle/>
                    <a:p>
                      <a:endParaRPr kumimoji="1" lang="ja-JP" altLang="en-US"/>
                    </a:p>
                  </a:txBody>
                  <a:tcPr/>
                </a:tc>
                <a:tc rowSpan="2">
                  <a:txBody>
                    <a:bodyPr/>
                    <a:lstStyle/>
                    <a:p>
                      <a:pPr algn="l" fontAlgn="ctr"/>
                      <a:r>
                        <a:rPr lang="zh-TW" altLang="en-US" sz="700" u="none" strike="noStrike" dirty="0">
                          <a:effectLst/>
                          <a:latin typeface="+mn-ea"/>
                          <a:ea typeface="+mn-ea"/>
                        </a:rPr>
                        <a:t>住宅街区整備事業</a:t>
                      </a:r>
                      <a:endParaRPr lang="zh-TW"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700" u="none" strike="noStrike">
                          <a:effectLst/>
                          <a:latin typeface="+mn-ea"/>
                          <a:ea typeface="+mn-ea"/>
                        </a:rPr>
                        <a:t>国の機関又は府が施行する面積が２０</a:t>
                      </a:r>
                      <a:r>
                        <a:rPr lang="en-US" altLang="ja-JP" sz="700" u="none" strike="noStrike">
                          <a:effectLst/>
                          <a:latin typeface="+mn-ea"/>
                          <a:ea typeface="+mn-ea"/>
                        </a:rPr>
                        <a:t>ha</a:t>
                      </a:r>
                      <a:r>
                        <a:rPr lang="ja-JP" altLang="en-US" sz="700" u="none" strike="noStrike">
                          <a:effectLst/>
                          <a:latin typeface="+mn-ea"/>
                          <a:ea typeface="+mn-ea"/>
                        </a:rPr>
                        <a:t>を超えるもの</a:t>
                      </a:r>
                      <a:endParaRPr lang="ja-JP" altLang="en-US" sz="700" b="0" i="0" u="none" strike="noStrike">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466486"/>
                  </a:ext>
                </a:extLst>
              </a:tr>
              <a:tr h="18179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a:effectLst/>
                          <a:latin typeface="+mn-ea"/>
                          <a:ea typeface="+mn-ea"/>
                        </a:rPr>
                        <a:t>その他</a:t>
                      </a:r>
                      <a:endParaRPr lang="ja-JP" altLang="en-US" sz="700" b="0" i="0" u="none" strike="noStrike">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534963"/>
                  </a:ext>
                </a:extLst>
              </a:tr>
              <a:tr h="283603">
                <a:tc vMerge="1">
                  <a:txBody>
                    <a:bodyPr/>
                    <a:lstStyle/>
                    <a:p>
                      <a:endParaRPr kumimoji="1" lang="ja-JP" altLang="en-US"/>
                    </a:p>
                  </a:txBody>
                  <a:tcPr/>
                </a:tc>
                <a:tc rowSpan="2">
                  <a:txBody>
                    <a:bodyPr/>
                    <a:lstStyle/>
                    <a:p>
                      <a:pPr algn="l" fontAlgn="ctr"/>
                      <a:r>
                        <a:rPr lang="zh-TW" altLang="en-US" sz="700" u="none" strike="noStrike" dirty="0">
                          <a:effectLst/>
                          <a:latin typeface="+mn-ea"/>
                          <a:ea typeface="+mn-ea"/>
                        </a:rPr>
                        <a:t>防災街区整備事業　</a:t>
                      </a:r>
                      <a:endParaRPr lang="zh-TW"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700" u="none" strike="noStrike">
                          <a:effectLst/>
                          <a:latin typeface="+mn-ea"/>
                          <a:ea typeface="+mn-ea"/>
                        </a:rPr>
                        <a:t>国の機関又は府が施行する面積が３</a:t>
                      </a:r>
                      <a:r>
                        <a:rPr lang="en-US" altLang="ja-JP" sz="700" u="none" strike="noStrike">
                          <a:effectLst/>
                          <a:latin typeface="+mn-ea"/>
                          <a:ea typeface="+mn-ea"/>
                        </a:rPr>
                        <a:t>ha</a:t>
                      </a:r>
                      <a:r>
                        <a:rPr lang="ja-JP" altLang="en-US" sz="700" u="none" strike="noStrike">
                          <a:effectLst/>
                          <a:latin typeface="+mn-ea"/>
                          <a:ea typeface="+mn-ea"/>
                        </a:rPr>
                        <a:t>を超えるもの</a:t>
                      </a:r>
                      <a:endParaRPr lang="ja-JP" altLang="en-US" sz="700" b="0" i="0" u="none" strike="noStrike">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848913"/>
                  </a:ext>
                </a:extLst>
              </a:tr>
              <a:tr h="181797">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700" u="none" strike="noStrike">
                          <a:effectLst/>
                          <a:latin typeface="+mn-ea"/>
                          <a:ea typeface="+mn-ea"/>
                        </a:rPr>
                        <a:t>その他</a:t>
                      </a:r>
                      <a:endParaRPr lang="ja-JP" altLang="en-US" sz="700" b="0" i="0" u="none" strike="noStrike">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6622089"/>
                  </a:ext>
                </a:extLst>
              </a:tr>
              <a:tr h="181797">
                <a:tc rowSpan="6">
                  <a:txBody>
                    <a:bodyPr/>
                    <a:lstStyle/>
                    <a:p>
                      <a:pPr algn="l" fontAlgn="ctr"/>
                      <a:r>
                        <a:rPr lang="zh-TW" altLang="en-US" sz="700" u="none" strike="noStrike" dirty="0">
                          <a:effectLst/>
                        </a:rPr>
                        <a:t>市街地開発事業等予定区域</a:t>
                      </a:r>
                      <a:endParaRPr lang="zh-TW"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fontAlgn="ctr"/>
                      <a:r>
                        <a:rPr lang="ja-JP" altLang="en-US" sz="700" u="none" strike="noStrike" dirty="0">
                          <a:effectLst/>
                          <a:latin typeface="+mn-ea"/>
                          <a:ea typeface="+mn-ea"/>
                        </a:rPr>
                        <a:t>新住宅市街地開発事業の予定区域</a:t>
                      </a:r>
                      <a:endParaRPr lang="ja-JP"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8514681"/>
                  </a:ext>
                </a:extLst>
              </a:tr>
              <a:tr h="181797">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工業団地造成事業の予定区域</a:t>
                      </a:r>
                      <a:endParaRPr lang="ja-JP"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7274877"/>
                  </a:ext>
                </a:extLst>
              </a:tr>
              <a:tr h="181797">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新都市基盤整備事業の予定区域</a:t>
                      </a:r>
                      <a:endParaRPr lang="ja-JP"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6743133"/>
                  </a:ext>
                </a:extLst>
              </a:tr>
              <a:tr h="181797">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面積</a:t>
                      </a:r>
                      <a:r>
                        <a:rPr lang="en-US" altLang="ja-JP" sz="700" u="none" strike="noStrike" dirty="0">
                          <a:effectLst/>
                          <a:latin typeface="+mn-ea"/>
                          <a:ea typeface="+mn-ea"/>
                        </a:rPr>
                        <a:t>20ha</a:t>
                      </a:r>
                      <a:r>
                        <a:rPr lang="ja-JP" altLang="en-US" sz="700" u="none" strike="noStrike" dirty="0">
                          <a:effectLst/>
                          <a:latin typeface="+mn-ea"/>
                          <a:ea typeface="+mn-ea"/>
                        </a:rPr>
                        <a:t>以上の一団地の住宅施設の予定区域</a:t>
                      </a:r>
                      <a:endParaRPr lang="ja-JP"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9233262"/>
                  </a:ext>
                </a:extLst>
              </a:tr>
              <a:tr h="181797">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一団地の官公庁施設の予定区域</a:t>
                      </a:r>
                      <a:endParaRPr lang="ja-JP"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842932260"/>
                  </a:ext>
                </a:extLst>
              </a:tr>
              <a:tr h="181797">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流通業務団地の予定区域</a:t>
                      </a:r>
                      <a:endParaRPr lang="ja-JP"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0050548"/>
                  </a:ext>
                </a:extLst>
              </a:tr>
              <a:tr h="181797">
                <a:tc rowSpan="6">
                  <a:txBody>
                    <a:bodyPr/>
                    <a:lstStyle/>
                    <a:p>
                      <a:pPr algn="l" fontAlgn="ctr"/>
                      <a:r>
                        <a:rPr lang="ja-JP" altLang="en-US" sz="700" u="none" strike="noStrike">
                          <a:effectLst/>
                        </a:rPr>
                        <a:t>地区計画等</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fontAlgn="ctr"/>
                      <a:r>
                        <a:rPr lang="ja-JP" altLang="en-US" sz="700" u="none" strike="noStrike" dirty="0">
                          <a:effectLst/>
                          <a:latin typeface="+mn-ea"/>
                          <a:ea typeface="+mn-ea"/>
                        </a:rPr>
                        <a:t>地区計画</a:t>
                      </a:r>
                      <a:endParaRPr lang="ja-JP"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5696212"/>
                  </a:ext>
                </a:extLst>
              </a:tr>
              <a:tr h="181797">
                <a:tc vMerge="1">
                  <a:txBody>
                    <a:bodyPr/>
                    <a:lstStyle/>
                    <a:p>
                      <a:endParaRPr kumimoji="1" lang="ja-JP" altLang="en-US"/>
                    </a:p>
                  </a:txBody>
                  <a:tcPr/>
                </a:tc>
                <a:tc gridSpan="2">
                  <a:txBody>
                    <a:bodyPr/>
                    <a:lstStyle/>
                    <a:p>
                      <a:pPr algn="l" fontAlgn="ctr"/>
                      <a:r>
                        <a:rPr lang="zh-TW" altLang="en-US" sz="700" u="none" strike="noStrike" dirty="0">
                          <a:effectLst/>
                          <a:latin typeface="+mn-ea"/>
                          <a:ea typeface="+mn-ea"/>
                        </a:rPr>
                        <a:t>　</a:t>
                      </a:r>
                      <a:r>
                        <a:rPr lang="en-US" altLang="zh-TW" sz="700" u="none" strike="noStrike" dirty="0">
                          <a:effectLst/>
                          <a:latin typeface="+mn-ea"/>
                          <a:ea typeface="+mn-ea"/>
                        </a:rPr>
                        <a:t>-</a:t>
                      </a:r>
                      <a:r>
                        <a:rPr lang="zh-TW" altLang="en-US" sz="700" u="none" strike="noStrike" dirty="0">
                          <a:effectLst/>
                          <a:latin typeface="+mn-ea"/>
                          <a:ea typeface="+mn-ea"/>
                        </a:rPr>
                        <a:t>再開発等促進区</a:t>
                      </a:r>
                      <a:endParaRPr lang="zh-TW"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38625605"/>
                  </a:ext>
                </a:extLst>
              </a:tr>
              <a:tr h="181797">
                <a:tc vMerge="1">
                  <a:txBody>
                    <a:bodyPr/>
                    <a:lstStyle/>
                    <a:p>
                      <a:endParaRPr kumimoji="1" lang="ja-JP" altLang="en-US"/>
                    </a:p>
                  </a:txBody>
                  <a:tcPr/>
                </a:tc>
                <a:tc gridSpan="2">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沿道地区計画</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3179023"/>
                  </a:ext>
                </a:extLst>
              </a:tr>
              <a:tr h="181797">
                <a:tc vMerge="1">
                  <a:txBody>
                    <a:bodyPr/>
                    <a:lstStyle/>
                    <a:p>
                      <a:endParaRPr kumimoji="1" lang="ja-JP" altLang="en-US"/>
                    </a:p>
                  </a:txBody>
                  <a:tcPr/>
                </a:tc>
                <a:tc gridSpan="2">
                  <a:txBody>
                    <a:bodyPr/>
                    <a:lstStyle/>
                    <a:p>
                      <a:pPr algn="l" fontAlgn="ctr"/>
                      <a:r>
                        <a:rPr lang="zh-TW" altLang="en-US" sz="700" u="none" strike="noStrike" dirty="0">
                          <a:effectLst/>
                          <a:latin typeface="+mn-ea"/>
                          <a:ea typeface="+mn-ea"/>
                        </a:rPr>
                        <a:t>　</a:t>
                      </a:r>
                      <a:r>
                        <a:rPr lang="en-US" altLang="zh-TW" sz="700" u="none" strike="noStrike" dirty="0">
                          <a:effectLst/>
                          <a:latin typeface="+mn-ea"/>
                          <a:ea typeface="+mn-ea"/>
                        </a:rPr>
                        <a:t>-</a:t>
                      </a:r>
                      <a:r>
                        <a:rPr lang="zh-TW" altLang="en-US" sz="700" u="none" strike="noStrike" dirty="0">
                          <a:effectLst/>
                          <a:latin typeface="+mn-ea"/>
                          <a:ea typeface="+mn-ea"/>
                        </a:rPr>
                        <a:t>沿道再開発等促進区</a:t>
                      </a:r>
                      <a:endParaRPr lang="zh-TW"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　</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a:effectLst/>
                        </a:rPr>
                        <a:t>○</a:t>
                      </a:r>
                      <a:endParaRPr lang="ja-JP" altLang="en-US"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a:effectLst/>
                        </a:rPr>
                        <a:t>-</a:t>
                      </a:r>
                      <a:endParaRPr lang="en-US" altLang="ja-JP" sz="7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735091"/>
                  </a:ext>
                </a:extLst>
              </a:tr>
              <a:tr h="181797">
                <a:tc vMerge="1">
                  <a:txBody>
                    <a:bodyPr/>
                    <a:lstStyle/>
                    <a:p>
                      <a:endParaRPr kumimoji="1" lang="ja-JP" altLang="en-US"/>
                    </a:p>
                  </a:txBody>
                  <a:tcPr/>
                </a:tc>
                <a:tc gridSpan="2">
                  <a:txBody>
                    <a:bodyPr/>
                    <a:lstStyle/>
                    <a:p>
                      <a:pPr algn="l" fontAlgn="ctr"/>
                      <a:r>
                        <a:rPr lang="ja-JP" altLang="en-US" sz="700" u="none" strike="noStrike" dirty="0">
                          <a:effectLst/>
                          <a:latin typeface="+mn-ea"/>
                          <a:ea typeface="+mn-ea"/>
                        </a:rPr>
                        <a:t>防災街区整備地区計画</a:t>
                      </a:r>
                      <a:endParaRPr lang="ja-JP" altLang="en-US" sz="700" b="0" i="0" u="none" strike="noStrike" dirty="0">
                        <a:solidFill>
                          <a:srgbClr val="000000"/>
                        </a:solidFill>
                        <a:effectLst/>
                        <a:latin typeface="+mn-ea"/>
                        <a:ea typeface="+mn-ea"/>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073482"/>
                  </a:ext>
                </a:extLst>
              </a:tr>
              <a:tr h="181797">
                <a:tc vMerge="1">
                  <a:txBody>
                    <a:bodyPr/>
                    <a:lstStyle/>
                    <a:p>
                      <a:endParaRPr kumimoji="1" lang="ja-JP" altLang="en-US"/>
                    </a:p>
                  </a:txBody>
                  <a:tcPr/>
                </a:tc>
                <a:tc gridSpan="2">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集落地区計画</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　</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700" u="none" strike="noStrike" dirty="0">
                          <a:effectLst/>
                        </a:rPr>
                        <a:t>○</a:t>
                      </a:r>
                      <a:endParaRPr lang="ja-JP" altLang="en-US"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700" u="none" strike="noStrike" dirty="0">
                          <a:effectLst/>
                        </a:rPr>
                        <a:t>-</a:t>
                      </a:r>
                      <a:endParaRPr lang="en-US" altLang="ja-JP" sz="7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837" marR="6837" marT="6837"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2435382"/>
                  </a:ext>
                </a:extLst>
              </a:tr>
            </a:tbl>
          </a:graphicData>
        </a:graphic>
      </p:graphicFrame>
      <p:sp>
        <p:nvSpPr>
          <p:cNvPr id="6" name="タイトル 1">
            <a:extLst>
              <a:ext uri="{FF2B5EF4-FFF2-40B4-BE49-F238E27FC236}">
                <a16:creationId xmlns:a16="http://schemas.microsoft.com/office/drawing/2014/main" id="{D4C5B8E1-4A80-49DA-A2F7-EC886DEF7967}"/>
              </a:ext>
            </a:extLst>
          </p:cNvPr>
          <p:cNvSpPr txBox="1">
            <a:spLocks/>
          </p:cNvSpPr>
          <p:nvPr/>
        </p:nvSpPr>
        <p:spPr>
          <a:xfrm>
            <a:off x="51357" y="81620"/>
            <a:ext cx="3913534" cy="462611"/>
          </a:xfrm>
          <a:prstGeom prst="rect">
            <a:avLst/>
          </a:prstGeom>
          <a:ln>
            <a:noFill/>
          </a:ln>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b="1" dirty="0">
                <a:solidFill>
                  <a:srgbClr val="002060"/>
                </a:solidFill>
                <a:latin typeface="Meiryo UI" panose="020B0604030504040204" pitchFamily="50" charset="-128"/>
                <a:ea typeface="Meiryo UI" panose="020B0604030504040204" pitchFamily="50" charset="-128"/>
              </a:rPr>
              <a:t>（</a:t>
            </a:r>
            <a:r>
              <a:rPr lang="ja-JP" altLang="en-US" sz="1600" b="1" dirty="0" smtClean="0">
                <a:solidFill>
                  <a:srgbClr val="002060"/>
                </a:solidFill>
                <a:latin typeface="Meiryo UI" panose="020B0604030504040204" pitchFamily="50" charset="-128"/>
                <a:ea typeface="Meiryo UI" panose="020B0604030504040204" pitchFamily="50" charset="-128"/>
              </a:rPr>
              <a:t>参考）都市計画権限の一覧　</a:t>
            </a:r>
            <a:r>
              <a:rPr lang="en-US" altLang="ja-JP" sz="1600" b="1" dirty="0" smtClean="0">
                <a:solidFill>
                  <a:srgbClr val="002060"/>
                </a:solidFill>
                <a:latin typeface="Meiryo UI" panose="020B0604030504040204" pitchFamily="50" charset="-128"/>
                <a:ea typeface="Meiryo UI" panose="020B0604030504040204" pitchFamily="50" charset="-128"/>
              </a:rPr>
              <a:t>【</a:t>
            </a:r>
            <a:r>
              <a:rPr lang="ja-JP" altLang="en-US" sz="1600" b="1" dirty="0">
                <a:solidFill>
                  <a:srgbClr val="002060"/>
                </a:solidFill>
                <a:latin typeface="Meiryo UI" panose="020B0604030504040204" pitchFamily="50" charset="-128"/>
                <a:ea typeface="Meiryo UI" panose="020B0604030504040204" pitchFamily="50" charset="-128"/>
              </a:rPr>
              <a:t>２</a:t>
            </a:r>
            <a:r>
              <a:rPr lang="en-US" altLang="ja-JP" sz="1600" b="1" dirty="0" smtClean="0">
                <a:solidFill>
                  <a:srgbClr val="002060"/>
                </a:solidFill>
                <a:latin typeface="Meiryo UI" panose="020B0604030504040204" pitchFamily="50" charset="-128"/>
                <a:ea typeface="Meiryo UI" panose="020B0604030504040204" pitchFamily="50" charset="-128"/>
              </a:rPr>
              <a:t>/</a:t>
            </a:r>
            <a:r>
              <a:rPr lang="ja-JP" altLang="en-US" sz="1600" b="1" dirty="0" smtClean="0">
                <a:solidFill>
                  <a:srgbClr val="002060"/>
                </a:solidFill>
                <a:latin typeface="Meiryo UI" panose="020B0604030504040204" pitchFamily="50" charset="-128"/>
                <a:ea typeface="Meiryo UI" panose="020B0604030504040204" pitchFamily="50" charset="-128"/>
              </a:rPr>
              <a:t>２</a:t>
            </a:r>
            <a:r>
              <a:rPr lang="en-US" altLang="ja-JP" sz="1600" b="1" dirty="0" smtClean="0">
                <a:solidFill>
                  <a:srgbClr val="002060"/>
                </a:solidFill>
                <a:latin typeface="Meiryo UI" panose="020B0604030504040204" pitchFamily="50" charset="-128"/>
                <a:ea typeface="Meiryo UI" panose="020B0604030504040204" pitchFamily="50" charset="-128"/>
              </a:rPr>
              <a:t>】</a:t>
            </a:r>
          </a:p>
        </p:txBody>
      </p:sp>
      <p:sp>
        <p:nvSpPr>
          <p:cNvPr id="7" name="タイトル 1">
            <a:extLst>
              <a:ext uri="{FF2B5EF4-FFF2-40B4-BE49-F238E27FC236}">
                <a16:creationId xmlns:a16="http://schemas.microsoft.com/office/drawing/2014/main" id="{D4C5B8E1-4A80-49DA-A2F7-EC886DEF7967}"/>
              </a:ext>
            </a:extLst>
          </p:cNvPr>
          <p:cNvSpPr txBox="1">
            <a:spLocks/>
          </p:cNvSpPr>
          <p:nvPr/>
        </p:nvSpPr>
        <p:spPr>
          <a:xfrm>
            <a:off x="201609" y="6021288"/>
            <a:ext cx="4608512" cy="462611"/>
          </a:xfrm>
          <a:prstGeom prst="rect">
            <a:avLst/>
          </a:prstGeom>
          <a:ln>
            <a:noFill/>
          </a:ln>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1300"/>
              </a:lnSpc>
            </a:pPr>
            <a:r>
              <a:rPr lang="ja-JP" altLang="en-US" sz="1050" dirty="0" smtClean="0">
                <a:solidFill>
                  <a:srgbClr val="002060"/>
                </a:solidFill>
                <a:latin typeface="+mj-ea"/>
              </a:rPr>
              <a:t>出典：大阪府ホームページで掲載している一覧表を副首都推進局で一部加工</a:t>
            </a:r>
            <a:endParaRPr lang="ja-JP" altLang="en-US" sz="1050" dirty="0">
              <a:solidFill>
                <a:srgbClr val="002060"/>
              </a:solidFill>
              <a:latin typeface="+mj-ea"/>
            </a:endParaRPr>
          </a:p>
        </p:txBody>
      </p:sp>
      <p:sp>
        <p:nvSpPr>
          <p:cNvPr id="8" name="タイトル 1">
            <a:extLst>
              <a:ext uri="{FF2B5EF4-FFF2-40B4-BE49-F238E27FC236}">
                <a16:creationId xmlns:a16="http://schemas.microsoft.com/office/drawing/2014/main" id="{D4C5B8E1-4A80-49DA-A2F7-EC886DEF7967}"/>
              </a:ext>
            </a:extLst>
          </p:cNvPr>
          <p:cNvSpPr txBox="1">
            <a:spLocks/>
          </p:cNvSpPr>
          <p:nvPr/>
        </p:nvSpPr>
        <p:spPr>
          <a:xfrm>
            <a:off x="3964891" y="81620"/>
            <a:ext cx="4608512" cy="462611"/>
          </a:xfrm>
          <a:prstGeom prst="rect">
            <a:avLst/>
          </a:prstGeom>
          <a:ln>
            <a:noFill/>
          </a:ln>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600" b="1" dirty="0" smtClean="0">
                <a:solidFill>
                  <a:srgbClr val="002060"/>
                </a:solidFill>
                <a:latin typeface="Meiryo UI" panose="020B0604030504040204" pitchFamily="50" charset="-128"/>
                <a:ea typeface="Meiryo UI" panose="020B0604030504040204" pitchFamily="50" charset="-128"/>
              </a:rPr>
              <a:t>※ </a:t>
            </a:r>
            <a:r>
              <a:rPr lang="ja-JP" altLang="en-US" sz="1600" b="1" dirty="0" smtClean="0">
                <a:solidFill>
                  <a:srgbClr val="002060"/>
                </a:solidFill>
                <a:latin typeface="Meiryo UI" panose="020B0604030504040204" pitchFamily="50" charset="-128"/>
                <a:ea typeface="Meiryo UI" panose="020B0604030504040204" pitchFamily="50" charset="-128"/>
              </a:rPr>
              <a:t>網掛けが一元化の対象とする都市計画権限</a:t>
            </a:r>
            <a:endParaRPr lang="en-US" altLang="ja-JP" sz="1600" b="1" dirty="0" smtClean="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549124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35496" y="789598"/>
            <a:ext cx="4392000" cy="4860000"/>
          </a:xfrm>
          <a:prstGeom prst="roundRect">
            <a:avLst>
              <a:gd name="adj" fmla="val 3549"/>
            </a:avLst>
          </a:prstGeom>
          <a:solidFill>
            <a:srgbClr val="FCF8A2"/>
          </a:solidFill>
          <a:ln w="31750" cap="flat" cmpd="sng" algn="ctr">
            <a:noFill/>
            <a:prstDash val="solid"/>
          </a:ln>
          <a:effectLst>
            <a:outerShdw blurRad="40000" dist="20000" dir="5400000" rotWithShape="0">
              <a:srgbClr val="000000">
                <a:alpha val="38000"/>
              </a:srgbClr>
            </a:outerShdw>
          </a:effectLst>
        </p:spPr>
        <p:txBody>
          <a:bodyPr lIns="33223" tIns="42193" rIns="33223" bIns="42193" rtlCol="0" anchor="ctr"/>
          <a:lstStyle/>
          <a:p>
            <a:pPr marL="171455" indent="-171455" defTabSz="844083">
              <a:defRPr/>
            </a:pPr>
            <a:endParaRPr lang="en-US" altLang="ja-JP" sz="1400" u="sng" kern="0" dirty="0">
              <a:solidFill>
                <a:srgbClr val="002060"/>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2208670" y="4335702"/>
            <a:ext cx="2619230" cy="1181529"/>
            <a:chOff x="-1113258" y="2317034"/>
            <a:chExt cx="2837499" cy="1279989"/>
          </a:xfrm>
        </p:grpSpPr>
        <p:sp>
          <p:nvSpPr>
            <p:cNvPr id="45" name="テキスト ボックス 44"/>
            <p:cNvSpPr txBox="1"/>
            <p:nvPr/>
          </p:nvSpPr>
          <p:spPr>
            <a:xfrm>
              <a:off x="-1113258" y="2317034"/>
              <a:ext cx="2837499" cy="316753"/>
            </a:xfrm>
            <a:prstGeom prst="rect">
              <a:avLst/>
            </a:prstGeom>
            <a:noFill/>
            <a:ln w="28575">
              <a:noFill/>
              <a:prstDash val="sysDot"/>
            </a:ln>
          </p:spPr>
          <p:txBody>
            <a:bodyPr wrap="square" rtlCol="0">
              <a:spAutoFit/>
            </a:bodyPr>
            <a:lstStyle/>
            <a:p>
              <a:pPr marL="989160" indent="-989160"/>
              <a:r>
                <a:rPr lang="ja-JP" altLang="en-US" sz="1300" b="1" dirty="0">
                  <a:solidFill>
                    <a:srgbClr val="002060"/>
                  </a:solidFill>
                  <a:latin typeface="Meiryo UI" panose="020B0604030504040204" pitchFamily="50" charset="-128"/>
                  <a:ea typeface="Meiryo UI" panose="020B0604030504040204" pitchFamily="50" charset="-128"/>
                </a:rPr>
                <a:t>■ 産業政策</a:t>
              </a:r>
            </a:p>
          </p:txBody>
        </p:sp>
        <p:sp>
          <p:nvSpPr>
            <p:cNvPr id="46" name="テキスト ボックス 45"/>
            <p:cNvSpPr txBox="1"/>
            <p:nvPr/>
          </p:nvSpPr>
          <p:spPr>
            <a:xfrm>
              <a:off x="-1005065" y="2673317"/>
              <a:ext cx="2145000" cy="429000"/>
            </a:xfrm>
            <a:prstGeom prst="rect">
              <a:avLst/>
            </a:prstGeom>
            <a:solidFill>
              <a:srgbClr val="0070C0"/>
            </a:solidFill>
            <a:ln w="28575">
              <a:noFill/>
              <a:prstDash val="sysDot"/>
            </a:ln>
          </p:spPr>
          <p:txBody>
            <a:bodyPr wrap="square" lIns="0" tIns="0" rIns="0" bIns="0" rtlCol="0" anchor="ctr" anchorCtr="0">
              <a:noAutofit/>
            </a:bodyPr>
            <a:lstStyle/>
            <a:p>
              <a:pPr marL="79133"/>
              <a:r>
                <a:rPr lang="en-US" altLang="ja-JP" sz="1100" dirty="0">
                  <a:solidFill>
                    <a:schemeClr val="bg1"/>
                  </a:solidFill>
                  <a:latin typeface="Meiryo UI" panose="020B0604030504040204" pitchFamily="50" charset="-128"/>
                  <a:ea typeface="Meiryo UI" panose="020B0604030504040204" pitchFamily="50" charset="-128"/>
                </a:rPr>
                <a:t>(</a:t>
              </a:r>
              <a:r>
                <a:rPr lang="ja-JP" altLang="en-US" sz="1100" dirty="0" smtClean="0">
                  <a:solidFill>
                    <a:schemeClr val="bg1"/>
                  </a:solidFill>
                  <a:latin typeface="Meiryo UI" panose="020B0604030504040204" pitchFamily="50" charset="-128"/>
                  <a:ea typeface="Meiryo UI" panose="020B0604030504040204" pitchFamily="50" charset="-128"/>
                </a:rPr>
                <a:t>府</a:t>
              </a:r>
              <a:r>
                <a:rPr lang="en-US" altLang="ja-JP" sz="1100" dirty="0" smtClean="0">
                  <a:solidFill>
                    <a:schemeClr val="bg1"/>
                  </a:solidFill>
                  <a:latin typeface="Meiryo UI" panose="020B0604030504040204" pitchFamily="50" charset="-128"/>
                  <a:ea typeface="Meiryo UI" panose="020B0604030504040204" pitchFamily="50" charset="-128"/>
                </a:rPr>
                <a:t>)</a:t>
              </a:r>
              <a:r>
                <a:rPr lang="ja-JP" altLang="en-US" sz="1100" dirty="0" smtClean="0">
                  <a:solidFill>
                    <a:schemeClr val="bg1"/>
                  </a:solidFill>
                  <a:latin typeface="Meiryo UI" panose="020B0604030504040204" pitchFamily="50" charset="-128"/>
                  <a:ea typeface="Meiryo UI" panose="020B0604030504040204" pitchFamily="50" charset="-128"/>
                </a:rPr>
                <a:t>商工</a:t>
              </a:r>
              <a:r>
                <a:rPr lang="ja-JP" altLang="en-US" sz="1100" dirty="0">
                  <a:solidFill>
                    <a:schemeClr val="bg1"/>
                  </a:solidFill>
                  <a:latin typeface="Meiryo UI" panose="020B0604030504040204" pitchFamily="50" charset="-128"/>
                  <a:ea typeface="Meiryo UI" panose="020B0604030504040204" pitchFamily="50" charset="-128"/>
                </a:rPr>
                <a:t>労働部</a:t>
              </a:r>
              <a:r>
                <a:rPr lang="ja-JP" altLang="en-US" sz="1100" dirty="0" smtClean="0">
                  <a:solidFill>
                    <a:schemeClr val="bg1"/>
                  </a:solidFill>
                  <a:latin typeface="Meiryo UI" panose="020B0604030504040204" pitchFamily="50" charset="-128"/>
                  <a:ea typeface="Meiryo UI" panose="020B0604030504040204" pitchFamily="50" charset="-128"/>
                </a:rPr>
                <a:t>、</a:t>
              </a:r>
              <a:endParaRPr lang="en-US" altLang="ja-JP" sz="1100" dirty="0" smtClean="0">
                <a:solidFill>
                  <a:schemeClr val="bg1"/>
                </a:solidFill>
                <a:latin typeface="Meiryo UI" panose="020B0604030504040204" pitchFamily="50" charset="-128"/>
                <a:ea typeface="Meiryo UI" panose="020B0604030504040204" pitchFamily="50" charset="-128"/>
              </a:endParaRPr>
            </a:p>
            <a:p>
              <a:pPr marL="79133"/>
              <a:r>
                <a:rPr lang="en-US" altLang="ja-JP" sz="1100" dirty="0">
                  <a:solidFill>
                    <a:schemeClr val="bg1"/>
                  </a:solidFill>
                  <a:latin typeface="Meiryo UI" panose="020B0604030504040204" pitchFamily="50" charset="-128"/>
                  <a:ea typeface="Meiryo UI" panose="020B0604030504040204" pitchFamily="50" charset="-128"/>
                </a:rPr>
                <a:t> </a:t>
              </a:r>
              <a:r>
                <a:rPr lang="en-US" altLang="ja-JP" sz="1100" dirty="0" smtClean="0">
                  <a:solidFill>
                    <a:schemeClr val="bg1"/>
                  </a:solidFill>
                  <a:latin typeface="Meiryo UI" panose="020B0604030504040204" pitchFamily="50" charset="-128"/>
                  <a:ea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rPr>
                <a:t>大阪</a:t>
              </a:r>
              <a:r>
                <a:rPr lang="ja-JP" altLang="en-US" sz="1100" dirty="0">
                  <a:solidFill>
                    <a:schemeClr val="bg1"/>
                  </a:solidFill>
                  <a:latin typeface="Meiryo UI" panose="020B0604030504040204" pitchFamily="50" charset="-128"/>
                  <a:ea typeface="Meiryo UI" panose="020B0604030504040204" pitchFamily="50" charset="-128"/>
                </a:rPr>
                <a:t>産業</a:t>
              </a:r>
              <a:r>
                <a:rPr lang="ja-JP" altLang="en-US" sz="1100" dirty="0" smtClean="0">
                  <a:solidFill>
                    <a:schemeClr val="bg1"/>
                  </a:solidFill>
                  <a:latin typeface="Meiryo UI" panose="020B0604030504040204" pitchFamily="50" charset="-128"/>
                  <a:ea typeface="Meiryo UI" panose="020B0604030504040204" pitchFamily="50" charset="-128"/>
                </a:rPr>
                <a:t>振興機構</a:t>
              </a:r>
              <a:endParaRPr lang="ja-JP" altLang="en-US" sz="1100" dirty="0">
                <a:solidFill>
                  <a:schemeClr val="bg1"/>
                </a:solidFill>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999303" y="3168023"/>
              <a:ext cx="2145000" cy="429000"/>
            </a:xfrm>
            <a:prstGeom prst="rect">
              <a:avLst/>
            </a:prstGeom>
            <a:solidFill>
              <a:srgbClr val="00B050"/>
            </a:solidFill>
            <a:ln w="28575">
              <a:noFill/>
              <a:prstDash val="sysDot"/>
            </a:ln>
          </p:spPr>
          <p:txBody>
            <a:bodyPr wrap="square" lIns="0" tIns="0" rIns="0" bIns="0" rtlCol="0" anchor="ctr" anchorCtr="0">
              <a:noAutofit/>
            </a:bodyPr>
            <a:lstStyle/>
            <a:p>
              <a:pPr marL="79133"/>
              <a:r>
                <a:rPr lang="en-US" altLang="ja-JP" sz="1100" dirty="0" smtClean="0">
                  <a:solidFill>
                    <a:schemeClr val="bg1"/>
                  </a:solidFill>
                  <a:latin typeface="Meiryo UI" panose="020B0604030504040204" pitchFamily="50" charset="-128"/>
                  <a:ea typeface="Meiryo UI" panose="020B0604030504040204" pitchFamily="50" charset="-128"/>
                </a:rPr>
                <a:t>(</a:t>
              </a:r>
              <a:r>
                <a:rPr lang="ja-JP" altLang="en-US" sz="1100" dirty="0" smtClean="0">
                  <a:solidFill>
                    <a:schemeClr val="bg1"/>
                  </a:solidFill>
                  <a:latin typeface="Meiryo UI" panose="020B0604030504040204" pitchFamily="50" charset="-128"/>
                  <a:ea typeface="Meiryo UI" panose="020B0604030504040204" pitchFamily="50" charset="-128"/>
                </a:rPr>
                <a:t>市</a:t>
              </a:r>
              <a:r>
                <a:rPr lang="en-US" altLang="ja-JP" sz="1100" dirty="0" smtClean="0">
                  <a:solidFill>
                    <a:schemeClr val="bg1"/>
                  </a:solidFill>
                  <a:latin typeface="Meiryo UI" panose="020B0604030504040204" pitchFamily="50" charset="-128"/>
                  <a:ea typeface="Meiryo UI" panose="020B0604030504040204" pitchFamily="50" charset="-128"/>
                </a:rPr>
                <a:t>)</a:t>
              </a:r>
              <a:r>
                <a:rPr lang="ja-JP" altLang="en-US" sz="1100" dirty="0" smtClean="0">
                  <a:solidFill>
                    <a:schemeClr val="bg1"/>
                  </a:solidFill>
                  <a:latin typeface="Meiryo UI" panose="020B0604030504040204" pitchFamily="50" charset="-128"/>
                  <a:ea typeface="Meiryo UI" panose="020B0604030504040204" pitchFamily="50" charset="-128"/>
                </a:rPr>
                <a:t>経済</a:t>
              </a:r>
              <a:r>
                <a:rPr lang="ja-JP" altLang="en-US" sz="1100" dirty="0">
                  <a:solidFill>
                    <a:schemeClr val="bg1"/>
                  </a:solidFill>
                  <a:latin typeface="Meiryo UI" panose="020B0604030504040204" pitchFamily="50" charset="-128"/>
                  <a:ea typeface="Meiryo UI" panose="020B0604030504040204" pitchFamily="50" charset="-128"/>
                </a:rPr>
                <a:t>戦略局</a:t>
              </a:r>
              <a:r>
                <a:rPr lang="ja-JP" altLang="en-US" sz="1100" dirty="0" smtClean="0">
                  <a:solidFill>
                    <a:schemeClr val="bg1"/>
                  </a:solidFill>
                  <a:latin typeface="Meiryo UI" panose="020B0604030504040204" pitchFamily="50" charset="-128"/>
                  <a:ea typeface="Meiryo UI" panose="020B0604030504040204" pitchFamily="50" charset="-128"/>
                </a:rPr>
                <a:t>、大阪市</a:t>
              </a:r>
              <a:endParaRPr lang="en-US" altLang="ja-JP" sz="1100" dirty="0" smtClean="0">
                <a:solidFill>
                  <a:schemeClr val="bg1"/>
                </a:solidFill>
                <a:latin typeface="Meiryo UI" panose="020B0604030504040204" pitchFamily="50" charset="-128"/>
                <a:ea typeface="Meiryo UI" panose="020B0604030504040204" pitchFamily="50" charset="-128"/>
              </a:endParaRPr>
            </a:p>
            <a:p>
              <a:pPr marL="79133"/>
              <a:r>
                <a:rPr lang="en-US" altLang="ja-JP" sz="1100" dirty="0">
                  <a:solidFill>
                    <a:schemeClr val="bg1"/>
                  </a:solidFill>
                  <a:latin typeface="Meiryo UI" panose="020B0604030504040204" pitchFamily="50" charset="-128"/>
                  <a:ea typeface="Meiryo UI" panose="020B0604030504040204" pitchFamily="50" charset="-128"/>
                </a:rPr>
                <a:t> </a:t>
              </a:r>
              <a:r>
                <a:rPr lang="en-US" altLang="ja-JP" sz="1100" dirty="0" smtClean="0">
                  <a:solidFill>
                    <a:schemeClr val="bg1"/>
                  </a:solidFill>
                  <a:latin typeface="Meiryo UI" panose="020B0604030504040204" pitchFamily="50" charset="-128"/>
                  <a:ea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rPr>
                <a:t>都市型</a:t>
              </a:r>
              <a:r>
                <a:rPr lang="ja-JP" altLang="en-US" sz="1100" dirty="0">
                  <a:solidFill>
                    <a:schemeClr val="bg1"/>
                  </a:solidFill>
                  <a:latin typeface="Meiryo UI" panose="020B0604030504040204" pitchFamily="50" charset="-128"/>
                  <a:ea typeface="Meiryo UI" panose="020B0604030504040204" pitchFamily="50" charset="-128"/>
                </a:rPr>
                <a:t>産業振興センター</a:t>
              </a:r>
            </a:p>
          </p:txBody>
        </p:sp>
      </p:grpSp>
      <p:grpSp>
        <p:nvGrpSpPr>
          <p:cNvPr id="4" name="グループ化 3"/>
          <p:cNvGrpSpPr/>
          <p:nvPr/>
        </p:nvGrpSpPr>
        <p:grpSpPr>
          <a:xfrm>
            <a:off x="100527" y="4347929"/>
            <a:ext cx="2373631" cy="1167437"/>
            <a:chOff x="100527" y="4287997"/>
            <a:chExt cx="2373631" cy="1167437"/>
          </a:xfrm>
        </p:grpSpPr>
        <p:sp>
          <p:nvSpPr>
            <p:cNvPr id="28" name="テキスト ボックス 27"/>
            <p:cNvSpPr txBox="1"/>
            <p:nvPr/>
          </p:nvSpPr>
          <p:spPr>
            <a:xfrm>
              <a:off x="100527" y="4287997"/>
              <a:ext cx="2373631" cy="292388"/>
            </a:xfrm>
            <a:prstGeom prst="rect">
              <a:avLst/>
            </a:prstGeom>
            <a:noFill/>
            <a:ln w="28575">
              <a:noFill/>
              <a:prstDash val="sysDot"/>
            </a:ln>
          </p:spPr>
          <p:txBody>
            <a:bodyPr wrap="square" rtlCol="0">
              <a:spAutoFit/>
            </a:bodyPr>
            <a:lstStyle/>
            <a:p>
              <a:pPr marL="989160" indent="-989160"/>
              <a:r>
                <a:rPr lang="ja-JP" altLang="en-US" sz="1300" b="1" dirty="0">
                  <a:solidFill>
                    <a:srgbClr val="002060"/>
                  </a:solidFill>
                  <a:latin typeface="Meiryo UI" panose="020B0604030504040204" pitchFamily="50" charset="-128"/>
                  <a:ea typeface="Meiryo UI" panose="020B0604030504040204" pitchFamily="50" charset="-128"/>
                </a:rPr>
                <a:t>■成長産業の重点施策 </a:t>
              </a:r>
              <a:endParaRPr lang="ja-JP" altLang="en-US" sz="1300" dirty="0">
                <a:solidFill>
                  <a:srgbClr val="002060"/>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166010" y="4604647"/>
              <a:ext cx="1980000" cy="396000"/>
            </a:xfrm>
            <a:prstGeom prst="rect">
              <a:avLst/>
            </a:prstGeom>
            <a:solidFill>
              <a:srgbClr val="0070C0"/>
            </a:solidFill>
            <a:ln w="28575">
              <a:noFill/>
              <a:prstDash val="sysDot"/>
            </a:ln>
          </p:spPr>
          <p:txBody>
            <a:bodyPr wrap="square" lIns="0" tIns="0" rIns="0" bIns="0" rtlCol="0" anchor="ctr" anchorCtr="0">
              <a:noAutofit/>
            </a:bodyPr>
            <a:lstStyle/>
            <a:p>
              <a:pPr marL="79133"/>
              <a:r>
                <a:rPr lang="en-US" altLang="ja-JP" sz="1100" dirty="0" smtClean="0">
                  <a:solidFill>
                    <a:schemeClr val="bg1"/>
                  </a:solidFill>
                  <a:latin typeface="Meiryo UI" panose="020B0604030504040204" pitchFamily="50" charset="-128"/>
                  <a:ea typeface="Meiryo UI" panose="020B0604030504040204" pitchFamily="50" charset="-128"/>
                </a:rPr>
                <a:t>(</a:t>
              </a:r>
              <a:r>
                <a:rPr lang="ja-JP" altLang="en-US" sz="1100" dirty="0" smtClean="0">
                  <a:solidFill>
                    <a:schemeClr val="bg1"/>
                  </a:solidFill>
                  <a:latin typeface="Meiryo UI" panose="020B0604030504040204" pitchFamily="50" charset="-128"/>
                  <a:ea typeface="Meiryo UI" panose="020B0604030504040204" pitchFamily="50" charset="-128"/>
                </a:rPr>
                <a:t>府</a:t>
              </a:r>
              <a:r>
                <a:rPr lang="en-US" altLang="ja-JP" sz="1100" dirty="0" smtClean="0">
                  <a:solidFill>
                    <a:schemeClr val="bg1"/>
                  </a:solidFill>
                  <a:latin typeface="Meiryo UI" panose="020B0604030504040204" pitchFamily="50" charset="-128"/>
                  <a:ea typeface="Meiryo UI" panose="020B0604030504040204" pitchFamily="50" charset="-128"/>
                </a:rPr>
                <a:t>)</a:t>
              </a:r>
              <a:r>
                <a:rPr lang="ja-JP" altLang="en-US" sz="1100" dirty="0" smtClean="0">
                  <a:solidFill>
                    <a:schemeClr val="bg1"/>
                  </a:solidFill>
                  <a:latin typeface="Meiryo UI" panose="020B0604030504040204" pitchFamily="50" charset="-128"/>
                  <a:ea typeface="Meiryo UI" panose="020B0604030504040204" pitchFamily="50" charset="-128"/>
                </a:rPr>
                <a:t>彩</a:t>
              </a:r>
              <a:r>
                <a:rPr lang="ja-JP" altLang="en-US" sz="1100" dirty="0">
                  <a:solidFill>
                    <a:schemeClr val="bg1"/>
                  </a:solidFill>
                  <a:latin typeface="Meiryo UI" panose="020B0604030504040204" pitchFamily="50" charset="-128"/>
                  <a:ea typeface="Meiryo UI" panose="020B0604030504040204" pitchFamily="50" charset="-128"/>
                </a:rPr>
                <a:t>都を拠点とする創薬など</a:t>
              </a:r>
              <a:endParaRPr lang="en-US" altLang="ja-JP" sz="1100" dirty="0">
                <a:solidFill>
                  <a:schemeClr val="bg1"/>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59056" y="5059434"/>
              <a:ext cx="1980000" cy="396000"/>
            </a:xfrm>
            <a:prstGeom prst="rect">
              <a:avLst/>
            </a:prstGeom>
            <a:solidFill>
              <a:srgbClr val="00B050"/>
            </a:solidFill>
            <a:ln w="28575">
              <a:noFill/>
              <a:prstDash val="sysDot"/>
            </a:ln>
          </p:spPr>
          <p:txBody>
            <a:bodyPr wrap="square" lIns="0" tIns="0" rIns="0" bIns="0" rtlCol="0" anchor="ctr" anchorCtr="0">
              <a:noAutofit/>
            </a:bodyPr>
            <a:lstStyle/>
            <a:p>
              <a:pPr marL="79133"/>
              <a:r>
                <a:rPr lang="en-US" altLang="ja-JP" sz="1100" dirty="0" smtClean="0">
                  <a:solidFill>
                    <a:schemeClr val="bg1"/>
                  </a:solidFill>
                  <a:latin typeface="Meiryo UI" panose="020B0604030504040204" pitchFamily="50" charset="-128"/>
                  <a:ea typeface="Meiryo UI" panose="020B0604030504040204" pitchFamily="50" charset="-128"/>
                </a:rPr>
                <a:t>(</a:t>
              </a:r>
              <a:r>
                <a:rPr lang="ja-JP" altLang="en-US" sz="1100" dirty="0" smtClean="0">
                  <a:solidFill>
                    <a:schemeClr val="bg1"/>
                  </a:solidFill>
                  <a:latin typeface="Meiryo UI" panose="020B0604030504040204" pitchFamily="50" charset="-128"/>
                  <a:ea typeface="Meiryo UI" panose="020B0604030504040204" pitchFamily="50" charset="-128"/>
                </a:rPr>
                <a:t>市</a:t>
              </a:r>
              <a:r>
                <a:rPr lang="en-US" altLang="ja-JP" sz="1100" dirty="0" smtClean="0">
                  <a:solidFill>
                    <a:schemeClr val="bg1"/>
                  </a:solidFill>
                  <a:latin typeface="Meiryo UI" panose="020B0604030504040204" pitchFamily="50" charset="-128"/>
                  <a:ea typeface="Meiryo UI" panose="020B0604030504040204" pitchFamily="50" charset="-128"/>
                </a:rPr>
                <a:t>)</a:t>
              </a:r>
              <a:r>
                <a:rPr lang="ja-JP" altLang="en-US" sz="1100" dirty="0" smtClean="0">
                  <a:solidFill>
                    <a:schemeClr val="bg1"/>
                  </a:solidFill>
                  <a:latin typeface="Meiryo UI" panose="020B0604030504040204" pitchFamily="50" charset="-128"/>
                  <a:ea typeface="Meiryo UI" panose="020B0604030504040204" pitchFamily="50" charset="-128"/>
                </a:rPr>
                <a:t>うめ</a:t>
              </a:r>
              <a:r>
                <a:rPr lang="ja-JP" altLang="en-US" sz="1100" dirty="0">
                  <a:solidFill>
                    <a:schemeClr val="bg1"/>
                  </a:solidFill>
                  <a:latin typeface="Meiryo UI" panose="020B0604030504040204" pitchFamily="50" charset="-128"/>
                  <a:ea typeface="Meiryo UI" panose="020B0604030504040204" pitchFamily="50" charset="-128"/>
                </a:rPr>
                <a:t>きたを拠点と</a:t>
              </a:r>
              <a:r>
                <a:rPr lang="ja-JP" altLang="en-US" sz="1100" dirty="0" smtClean="0">
                  <a:solidFill>
                    <a:schemeClr val="bg1"/>
                  </a:solidFill>
                  <a:latin typeface="Meiryo UI" panose="020B0604030504040204" pitchFamily="50" charset="-128"/>
                  <a:ea typeface="Meiryo UI" panose="020B0604030504040204" pitchFamily="50" charset="-128"/>
                </a:rPr>
                <a:t>する</a:t>
              </a:r>
              <a:endParaRPr lang="en-US" altLang="ja-JP" sz="1100" dirty="0" smtClean="0">
                <a:solidFill>
                  <a:schemeClr val="bg1"/>
                </a:solidFill>
                <a:latin typeface="Meiryo UI" panose="020B0604030504040204" pitchFamily="50" charset="-128"/>
                <a:ea typeface="Meiryo UI" panose="020B0604030504040204" pitchFamily="50" charset="-128"/>
              </a:endParaRPr>
            </a:p>
            <a:p>
              <a:pPr marL="79133"/>
              <a:r>
                <a:rPr lang="ja-JP" altLang="en-US" sz="1100" dirty="0">
                  <a:solidFill>
                    <a:schemeClr val="bg1"/>
                  </a:solidFill>
                  <a:latin typeface="Meiryo UI" panose="020B0604030504040204" pitchFamily="50" charset="-128"/>
                  <a:ea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rPr>
                <a:t>　</a:t>
              </a:r>
              <a:r>
                <a:rPr lang="ja-JP" altLang="en-US" sz="1100" dirty="0">
                  <a:solidFill>
                    <a:schemeClr val="bg1"/>
                  </a:solidFill>
                  <a:latin typeface="Meiryo UI" panose="020B0604030504040204" pitchFamily="50" charset="-128"/>
                  <a:ea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rPr>
                <a:t>医療</a:t>
              </a:r>
              <a:r>
                <a:rPr lang="ja-JP" altLang="en-US" sz="1100" dirty="0">
                  <a:solidFill>
                    <a:schemeClr val="bg1"/>
                  </a:solidFill>
                  <a:latin typeface="Meiryo UI" panose="020B0604030504040204" pitchFamily="50" charset="-128"/>
                  <a:ea typeface="Meiryo UI" panose="020B0604030504040204" pitchFamily="50" charset="-128"/>
                </a:rPr>
                <a:t>介護</a:t>
              </a:r>
              <a:r>
                <a:rPr lang="ja-JP" altLang="en-US" sz="1100" dirty="0" smtClean="0">
                  <a:solidFill>
                    <a:schemeClr val="bg1"/>
                  </a:solidFill>
                  <a:latin typeface="Meiryo UI" panose="020B0604030504040204" pitchFamily="50" charset="-128"/>
                  <a:ea typeface="Meiryo UI" panose="020B0604030504040204" pitchFamily="50" charset="-128"/>
                </a:rPr>
                <a:t>、ロボット</a:t>
              </a:r>
              <a:r>
                <a:rPr lang="ja-JP" altLang="en-US" sz="1100" dirty="0">
                  <a:solidFill>
                    <a:schemeClr val="bg1"/>
                  </a:solidFill>
                  <a:latin typeface="Meiryo UI" panose="020B0604030504040204" pitchFamily="50" charset="-128"/>
                  <a:ea typeface="Meiryo UI" panose="020B0604030504040204" pitchFamily="50" charset="-128"/>
                </a:rPr>
                <a:t>開発など</a:t>
              </a:r>
              <a:endParaRPr lang="en-US" altLang="ja-JP" sz="1100" dirty="0">
                <a:solidFill>
                  <a:schemeClr val="bg1"/>
                </a:solidFill>
                <a:latin typeface="Meiryo UI" panose="020B0604030504040204" pitchFamily="50" charset="-128"/>
                <a:ea typeface="Meiryo UI" panose="020B0604030504040204" pitchFamily="50" charset="-128"/>
              </a:endParaRPr>
            </a:p>
          </p:txBody>
        </p:sp>
      </p:grpSp>
      <p:cxnSp>
        <p:nvCxnSpPr>
          <p:cNvPr id="32" name="直線コネクタ 31"/>
          <p:cNvCxnSpPr/>
          <p:nvPr/>
        </p:nvCxnSpPr>
        <p:spPr>
          <a:xfrm>
            <a:off x="0" y="411984"/>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108520" y="-85605"/>
            <a:ext cx="8039642" cy="577110"/>
          </a:xfrm>
          <a:prstGeom prst="rect">
            <a:avLst/>
          </a:prstGeom>
          <a:noFill/>
          <a:ln w="19050" cap="flat" cmpd="sng" algn="ctr">
            <a:noFill/>
            <a:prstDash val="sysDot"/>
          </a:ln>
          <a:effectLst/>
        </p:spPr>
        <p:txBody>
          <a:bodyPr rtlCol="0" anchor="ctr"/>
          <a:lstStyle/>
          <a:p>
            <a:pPr defTabSz="844083">
              <a:defRPr/>
            </a:pPr>
            <a:r>
              <a:rPr lang="ja-JP" altLang="en-US" sz="2000" b="1" dirty="0" smtClean="0">
                <a:solidFill>
                  <a:srgbClr val="002060"/>
                </a:solidFill>
                <a:latin typeface="Meiryo UI" panose="020B0604030504040204" pitchFamily="50" charset="-128"/>
                <a:ea typeface="Meiryo UI" panose="020B0604030504040204" pitchFamily="50" charset="-128"/>
              </a:rPr>
              <a:t> 参考資料２　過去の二重行政の大阪</a:t>
            </a:r>
            <a:r>
              <a:rPr lang="ja-JP" altLang="en-US" sz="2000" b="1" dirty="0">
                <a:solidFill>
                  <a:srgbClr val="002060"/>
                </a:solidFill>
                <a:latin typeface="Meiryo UI" panose="020B0604030504040204" pitchFamily="50" charset="-128"/>
                <a:ea typeface="Meiryo UI" panose="020B0604030504040204" pitchFamily="50" charset="-128"/>
              </a:rPr>
              <a:t>　</a:t>
            </a:r>
            <a:endParaRPr kumimoji="0" lang="ja-JP" altLang="en-US" sz="2000" b="1" kern="0" dirty="0">
              <a:solidFill>
                <a:srgbClr val="002060"/>
              </a:solidFill>
              <a:latin typeface="Meiryo UI" panose="020B0604030504040204" pitchFamily="50" charset="-128"/>
              <a:ea typeface="Meiryo UI" panose="020B0604030504040204" pitchFamily="50" charset="-128"/>
            </a:endParaRPr>
          </a:p>
        </p:txBody>
      </p:sp>
      <p:grpSp>
        <p:nvGrpSpPr>
          <p:cNvPr id="34" name="グループ化 33"/>
          <p:cNvGrpSpPr/>
          <p:nvPr/>
        </p:nvGrpSpPr>
        <p:grpSpPr>
          <a:xfrm rot="5400000">
            <a:off x="4437444" y="4394293"/>
            <a:ext cx="394987" cy="3150213"/>
            <a:chOff x="575556" y="1088740"/>
            <a:chExt cx="503212" cy="362157"/>
          </a:xfrm>
        </p:grpSpPr>
        <p:sp>
          <p:nvSpPr>
            <p:cNvPr id="35" name="二等辺三角形 34"/>
            <p:cNvSpPr/>
            <p:nvPr/>
          </p:nvSpPr>
          <p:spPr>
            <a:xfrm rot="5400000">
              <a:off x="539552" y="1124744"/>
              <a:ext cx="360040" cy="288032"/>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二等辺三角形 35"/>
            <p:cNvSpPr/>
            <p:nvPr/>
          </p:nvSpPr>
          <p:spPr>
            <a:xfrm rot="5400000">
              <a:off x="653004" y="1126861"/>
              <a:ext cx="360040" cy="288032"/>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p:cNvSpPr/>
            <p:nvPr/>
          </p:nvSpPr>
          <p:spPr>
            <a:xfrm rot="5400000">
              <a:off x="754732" y="1124744"/>
              <a:ext cx="360040" cy="288032"/>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正方形/長方形 20"/>
          <p:cNvSpPr/>
          <p:nvPr/>
        </p:nvSpPr>
        <p:spPr>
          <a:xfrm>
            <a:off x="1044536" y="6166893"/>
            <a:ext cx="7343935" cy="724882"/>
          </a:xfrm>
          <a:prstGeom prst="rect">
            <a:avLst/>
          </a:prstGeom>
          <a:noFill/>
          <a:ln w="19050" cap="flat" cmpd="sng" algn="ctr">
            <a:noFill/>
            <a:prstDash val="sysDot"/>
          </a:ln>
          <a:effectLst/>
        </p:spPr>
        <p:txBody>
          <a:bodyPr rtlCol="0" anchor="ctr"/>
          <a:lstStyle/>
          <a:p>
            <a:pPr algn="ctr" defTabSz="844083">
              <a:lnSpc>
                <a:spcPts val="2100"/>
              </a:lnSpc>
              <a:defRPr/>
            </a:pPr>
            <a:r>
              <a:rPr lang="ja-JP" altLang="en-US" sz="1600" kern="0" dirty="0" smtClean="0">
                <a:solidFill>
                  <a:srgbClr val="002060"/>
                </a:solidFill>
                <a:latin typeface="Meiryo UI" panose="020B0604030504040204" pitchFamily="50" charset="-128"/>
                <a:ea typeface="Meiryo UI" panose="020B0604030504040204" pitchFamily="50" charset="-128"/>
              </a:rPr>
              <a:t>過去の二重行政に戻すことなく、さらに府市連携を強固にし、府市一体で</a:t>
            </a:r>
            <a:endParaRPr lang="en-US" altLang="ja-JP" sz="1600" kern="0" dirty="0" smtClean="0">
              <a:solidFill>
                <a:srgbClr val="002060"/>
              </a:solidFill>
              <a:latin typeface="Meiryo UI" panose="020B0604030504040204" pitchFamily="50" charset="-128"/>
              <a:ea typeface="Meiryo UI" panose="020B0604030504040204" pitchFamily="50" charset="-128"/>
            </a:endParaRPr>
          </a:p>
          <a:p>
            <a:pPr algn="ctr" defTabSz="844083">
              <a:lnSpc>
                <a:spcPts val="2100"/>
              </a:lnSpc>
              <a:defRPr/>
            </a:pPr>
            <a:r>
              <a:rPr lang="ja-JP" altLang="en-US" sz="1600" kern="0" dirty="0" smtClean="0">
                <a:solidFill>
                  <a:srgbClr val="002060"/>
                </a:solidFill>
                <a:latin typeface="Meiryo UI" panose="020B0604030504040204" pitchFamily="50" charset="-128"/>
                <a:ea typeface="Meiryo UI" panose="020B0604030504040204" pitchFamily="50" charset="-128"/>
              </a:rPr>
              <a:t>大阪の成長、まちづくりを強力に推し進めていくことが必要</a:t>
            </a:r>
            <a:endParaRPr kumimoji="0" lang="ja-JP" altLang="en-US" sz="1600" u="sng" kern="0" dirty="0">
              <a:solidFill>
                <a:srgbClr val="002060"/>
              </a:solidFill>
              <a:latin typeface="Meiryo UI" panose="020B0604030504040204" pitchFamily="50" charset="-128"/>
              <a:ea typeface="Meiryo UI" panose="020B0604030504040204" pitchFamily="50" charset="-128"/>
            </a:endParaRPr>
          </a:p>
        </p:txBody>
      </p:sp>
      <p:sp>
        <p:nvSpPr>
          <p:cNvPr id="41" name="角丸四角形 40"/>
          <p:cNvSpPr/>
          <p:nvPr/>
        </p:nvSpPr>
        <p:spPr>
          <a:xfrm>
            <a:off x="156280" y="2145062"/>
            <a:ext cx="1008000" cy="324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r>
              <a:rPr lang="ja-JP" altLang="en-US" sz="1300" b="1" dirty="0" smtClean="0">
                <a:solidFill>
                  <a:srgbClr val="002060"/>
                </a:solidFill>
                <a:latin typeface="Meiryo UI" panose="020B0604030504040204" pitchFamily="50" charset="-128"/>
                <a:ea typeface="Meiryo UI" panose="020B0604030504040204" pitchFamily="50" charset="-128"/>
              </a:rPr>
              <a:t>戦略・計画</a:t>
            </a:r>
            <a:endParaRPr lang="ja-JP" altLang="en-US" sz="1300" b="1" dirty="0">
              <a:solidFill>
                <a:srgbClr val="002060"/>
              </a:solidFill>
              <a:latin typeface="Meiryo UI" panose="020B0604030504040204" pitchFamily="50" charset="-128"/>
              <a:ea typeface="Meiryo UI" panose="020B0604030504040204" pitchFamily="50" charset="-128"/>
            </a:endParaRPr>
          </a:p>
        </p:txBody>
      </p:sp>
      <p:sp>
        <p:nvSpPr>
          <p:cNvPr id="42" name="角丸四角形 41"/>
          <p:cNvSpPr/>
          <p:nvPr/>
        </p:nvSpPr>
        <p:spPr>
          <a:xfrm>
            <a:off x="169736" y="3982704"/>
            <a:ext cx="1008000" cy="324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r>
              <a:rPr lang="ja-JP" altLang="en-US" sz="1300" b="1" dirty="0" smtClean="0">
                <a:solidFill>
                  <a:srgbClr val="002060"/>
                </a:solidFill>
                <a:latin typeface="Meiryo UI" panose="020B0604030504040204" pitchFamily="50" charset="-128"/>
                <a:ea typeface="Meiryo UI" panose="020B0604030504040204" pitchFamily="50" charset="-128"/>
              </a:rPr>
              <a:t>政　策</a:t>
            </a:r>
            <a:endParaRPr lang="ja-JP" altLang="en-US" sz="1300" b="1" dirty="0">
              <a:solidFill>
                <a:srgbClr val="002060"/>
              </a:solidFill>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47362" y="2681281"/>
            <a:ext cx="2263246" cy="1080000"/>
            <a:chOff x="367981" y="2577196"/>
            <a:chExt cx="2374585" cy="1198112"/>
          </a:xfrm>
        </p:grpSpPr>
        <p:sp>
          <p:nvSpPr>
            <p:cNvPr id="6" name="楕円 5"/>
            <p:cNvSpPr/>
            <p:nvPr/>
          </p:nvSpPr>
          <p:spPr>
            <a:xfrm>
              <a:off x="546825" y="2577196"/>
              <a:ext cx="2077405" cy="1198112"/>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13" name="角丸四角形 12"/>
            <p:cNvSpPr/>
            <p:nvPr/>
          </p:nvSpPr>
          <p:spPr>
            <a:xfrm>
              <a:off x="367981" y="2660098"/>
              <a:ext cx="2374585" cy="1063384"/>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nchorCtr="0"/>
            <a:lstStyle/>
            <a:p>
              <a:pPr algn="ctr"/>
              <a:r>
                <a:rPr lang="ja-JP" altLang="en-US" sz="1300" b="1" dirty="0" smtClean="0">
                  <a:solidFill>
                    <a:schemeClr val="bg1"/>
                  </a:solidFill>
                  <a:latin typeface="Meiryo UI" panose="020B0604030504040204" pitchFamily="50" charset="-128"/>
                  <a:ea typeface="Meiryo UI" panose="020B0604030504040204" pitchFamily="50" charset="-128"/>
                </a:rPr>
                <a:t>大阪の成長戦略</a:t>
              </a:r>
              <a:endParaRPr lang="en-US" altLang="ja-JP" sz="1300" b="1" dirty="0">
                <a:solidFill>
                  <a:schemeClr val="bg1"/>
                </a:solidFill>
                <a:latin typeface="Meiryo UI" panose="020B0604030504040204" pitchFamily="50" charset="-128"/>
                <a:ea typeface="Meiryo UI" panose="020B0604030504040204" pitchFamily="50" charset="-128"/>
              </a:endParaRPr>
            </a:p>
            <a:p>
              <a:pPr algn="ctr"/>
              <a:r>
                <a:rPr lang="ja-JP" altLang="en-US" sz="1300" dirty="0">
                  <a:solidFill>
                    <a:schemeClr val="bg1"/>
                  </a:solidFill>
                  <a:latin typeface="Meiryo UI" panose="020B0604030504040204" pitchFamily="50" charset="-128"/>
                  <a:ea typeface="Meiryo UI" panose="020B0604030504040204" pitchFamily="50" charset="-128"/>
                </a:rPr>
                <a:t>（府独自）</a:t>
              </a:r>
            </a:p>
            <a:p>
              <a:pPr algn="ctr">
                <a:spcBef>
                  <a:spcPts val="554"/>
                </a:spcBef>
              </a:pPr>
              <a:r>
                <a:rPr lang="en-US" altLang="ja-JP" sz="1000" dirty="0" smtClean="0">
                  <a:solidFill>
                    <a:schemeClr val="bg1"/>
                  </a:solidFill>
                  <a:latin typeface="Meiryo UI" panose="020B0604030504040204" pitchFamily="50" charset="-128"/>
                  <a:ea typeface="Meiryo UI" panose="020B0604030504040204" pitchFamily="50" charset="-128"/>
                </a:rPr>
                <a:t>【</a:t>
              </a:r>
              <a:r>
                <a:rPr lang="en-US" altLang="ja-JP" sz="1000" dirty="0">
                  <a:solidFill>
                    <a:schemeClr val="bg1"/>
                  </a:solidFill>
                  <a:latin typeface="Meiryo UI" panose="020B0604030504040204" pitchFamily="50" charset="-128"/>
                  <a:ea typeface="Meiryo UI" panose="020B0604030504040204" pitchFamily="50" charset="-128"/>
                </a:rPr>
                <a:t>2010</a:t>
              </a:r>
              <a:r>
                <a:rPr lang="ja-JP" altLang="en-US" sz="1000" dirty="0" smtClean="0">
                  <a:solidFill>
                    <a:schemeClr val="bg1"/>
                  </a:solidFill>
                  <a:latin typeface="Meiryo UI" panose="020B0604030504040204" pitchFamily="50" charset="-128"/>
                  <a:ea typeface="Meiryo UI" panose="020B0604030504040204" pitchFamily="50" charset="-128"/>
                </a:rPr>
                <a:t>年</a:t>
              </a:r>
              <a:r>
                <a:rPr lang="en-US" altLang="ja-JP" sz="1000" dirty="0">
                  <a:solidFill>
                    <a:schemeClr val="bg1"/>
                  </a:solidFill>
                  <a:latin typeface="Meiryo UI" panose="020B0604030504040204" pitchFamily="50" charset="-128"/>
                  <a:ea typeface="Meiryo UI" panose="020B0604030504040204" pitchFamily="50" charset="-128"/>
                </a:rPr>
                <a:t>12</a:t>
              </a:r>
              <a:r>
                <a:rPr lang="ja-JP" altLang="en-US" sz="1000" dirty="0">
                  <a:solidFill>
                    <a:schemeClr val="bg1"/>
                  </a:solidFill>
                  <a:latin typeface="Meiryo UI" panose="020B0604030504040204" pitchFamily="50" charset="-128"/>
                  <a:ea typeface="Meiryo UI" panose="020B0604030504040204" pitchFamily="50" charset="-128"/>
                </a:rPr>
                <a:t>月策定</a:t>
              </a:r>
              <a:r>
                <a:rPr lang="en-US" altLang="ja-JP" sz="1000" dirty="0">
                  <a:solidFill>
                    <a:schemeClr val="bg1"/>
                  </a:solidFill>
                  <a:latin typeface="Meiryo UI" panose="020B0604030504040204" pitchFamily="50" charset="-128"/>
                  <a:ea typeface="Meiryo UI" panose="020B0604030504040204" pitchFamily="50" charset="-128"/>
                </a:rPr>
                <a:t>】</a:t>
              </a:r>
            </a:p>
            <a:p>
              <a:pPr algn="ctr"/>
              <a:r>
                <a:rPr lang="ja-JP" altLang="en-US" sz="1000" dirty="0">
                  <a:solidFill>
                    <a:schemeClr val="bg1"/>
                  </a:solidFill>
                  <a:latin typeface="Meiryo UI" panose="020B0604030504040204" pitchFamily="50" charset="-128"/>
                  <a:ea typeface="Meiryo UI" panose="020B0604030504040204" pitchFamily="50" charset="-128"/>
                </a:rPr>
                <a:t>（政策企画部企画室）</a:t>
              </a:r>
            </a:p>
          </p:txBody>
        </p:sp>
      </p:grpSp>
      <p:grpSp>
        <p:nvGrpSpPr>
          <p:cNvPr id="7" name="グループ化 6"/>
          <p:cNvGrpSpPr/>
          <p:nvPr/>
        </p:nvGrpSpPr>
        <p:grpSpPr>
          <a:xfrm>
            <a:off x="2207247" y="2664235"/>
            <a:ext cx="2101867" cy="1112217"/>
            <a:chOff x="-1745835" y="4221911"/>
            <a:chExt cx="2389039" cy="1233853"/>
          </a:xfrm>
        </p:grpSpPr>
        <p:sp>
          <p:nvSpPr>
            <p:cNvPr id="43" name="楕円 42"/>
            <p:cNvSpPr/>
            <p:nvPr/>
          </p:nvSpPr>
          <p:spPr>
            <a:xfrm>
              <a:off x="-1667038" y="4221911"/>
              <a:ext cx="2250522" cy="119811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14" name="角丸四角形 13"/>
            <p:cNvSpPr/>
            <p:nvPr/>
          </p:nvSpPr>
          <p:spPr>
            <a:xfrm>
              <a:off x="-1745835" y="4238218"/>
              <a:ext cx="2389039" cy="121754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nchorCtr="0"/>
            <a:lstStyle/>
            <a:p>
              <a:pPr algn="ctr"/>
              <a:r>
                <a:rPr lang="ja-JP" altLang="en-US" sz="1300" b="1" dirty="0">
                  <a:solidFill>
                    <a:schemeClr val="bg1"/>
                  </a:solidFill>
                  <a:latin typeface="Meiryo UI" panose="020B0604030504040204" pitchFamily="50" charset="-128"/>
                  <a:ea typeface="Meiryo UI" panose="020B0604030504040204" pitchFamily="50" charset="-128"/>
                </a:rPr>
                <a:t>大阪市経済成長戦略 </a:t>
              </a:r>
              <a:endParaRPr lang="en-US" altLang="ja-JP" sz="1300" b="1" dirty="0">
                <a:solidFill>
                  <a:schemeClr val="bg1"/>
                </a:solidFill>
                <a:latin typeface="Meiryo UI" panose="020B0604030504040204" pitchFamily="50" charset="-128"/>
                <a:ea typeface="Meiryo UI" panose="020B0604030504040204" pitchFamily="50" charset="-128"/>
              </a:endParaRPr>
            </a:p>
            <a:p>
              <a:pPr algn="ctr"/>
              <a:r>
                <a:rPr lang="en-US" altLang="ja-JP" sz="1300" dirty="0">
                  <a:solidFill>
                    <a:schemeClr val="bg1"/>
                  </a:solidFill>
                  <a:latin typeface="Meiryo UI" panose="020B0604030504040204" pitchFamily="50" charset="-128"/>
                  <a:ea typeface="Meiryo UI" panose="020B0604030504040204" pitchFamily="50" charset="-128"/>
                </a:rPr>
                <a:t>(</a:t>
              </a:r>
              <a:r>
                <a:rPr lang="ja-JP" altLang="en-US" sz="1300" dirty="0">
                  <a:solidFill>
                    <a:schemeClr val="bg1"/>
                  </a:solidFill>
                  <a:latin typeface="Meiryo UI" panose="020B0604030504040204" pitchFamily="50" charset="-128"/>
                  <a:ea typeface="Meiryo UI" panose="020B0604030504040204" pitchFamily="50" charset="-128"/>
                </a:rPr>
                <a:t>市独自</a:t>
              </a:r>
              <a:r>
                <a:rPr lang="en-US" altLang="ja-JP" sz="1300" dirty="0">
                  <a:solidFill>
                    <a:schemeClr val="bg1"/>
                  </a:solidFill>
                  <a:latin typeface="Meiryo UI" panose="020B0604030504040204" pitchFamily="50" charset="-128"/>
                  <a:ea typeface="Meiryo UI" panose="020B0604030504040204" pitchFamily="50" charset="-128"/>
                </a:rPr>
                <a:t>)</a:t>
              </a:r>
            </a:p>
            <a:p>
              <a:pPr algn="ctr">
                <a:spcBef>
                  <a:spcPts val="554"/>
                </a:spcBef>
              </a:pPr>
              <a:r>
                <a:rPr lang="en-US" altLang="ja-JP" sz="1000" dirty="0" smtClean="0">
                  <a:solidFill>
                    <a:schemeClr val="bg1"/>
                  </a:solidFill>
                  <a:latin typeface="Meiryo UI" panose="020B0604030504040204" pitchFamily="50" charset="-128"/>
                  <a:ea typeface="Meiryo UI" panose="020B0604030504040204" pitchFamily="50" charset="-128"/>
                </a:rPr>
                <a:t>【2011</a:t>
              </a:r>
              <a:r>
                <a:rPr lang="ja-JP" altLang="en-US" sz="1000" dirty="0" smtClean="0">
                  <a:solidFill>
                    <a:schemeClr val="bg1"/>
                  </a:solidFill>
                  <a:latin typeface="Meiryo UI" panose="020B0604030504040204" pitchFamily="50" charset="-128"/>
                  <a:ea typeface="Meiryo UI" panose="020B0604030504040204" pitchFamily="50" charset="-128"/>
                </a:rPr>
                <a:t>年</a:t>
              </a:r>
              <a:r>
                <a:rPr lang="en-US" altLang="ja-JP" sz="1000" dirty="0">
                  <a:solidFill>
                    <a:schemeClr val="bg1"/>
                  </a:solidFill>
                  <a:latin typeface="Meiryo UI" panose="020B0604030504040204" pitchFamily="50" charset="-128"/>
                  <a:ea typeface="Meiryo UI" panose="020B0604030504040204" pitchFamily="50" charset="-128"/>
                </a:rPr>
                <a:t>3</a:t>
              </a:r>
              <a:r>
                <a:rPr lang="ja-JP" altLang="en-US" sz="1000" dirty="0">
                  <a:solidFill>
                    <a:schemeClr val="bg1"/>
                  </a:solidFill>
                  <a:latin typeface="Meiryo UI" panose="020B0604030504040204" pitchFamily="50" charset="-128"/>
                  <a:ea typeface="Meiryo UI" panose="020B0604030504040204" pitchFamily="50" charset="-128"/>
                </a:rPr>
                <a:t>月策定</a:t>
              </a:r>
              <a:r>
                <a:rPr lang="en-US" altLang="ja-JP" sz="1000" dirty="0">
                  <a:solidFill>
                    <a:schemeClr val="bg1"/>
                  </a:solidFill>
                  <a:latin typeface="Meiryo UI" panose="020B0604030504040204" pitchFamily="50" charset="-128"/>
                  <a:ea typeface="Meiryo UI" panose="020B0604030504040204" pitchFamily="50" charset="-128"/>
                </a:rPr>
                <a:t>】</a:t>
              </a:r>
            </a:p>
            <a:p>
              <a:pPr algn="ctr"/>
              <a:r>
                <a:rPr lang="ja-JP" altLang="en-US" sz="1000" dirty="0">
                  <a:solidFill>
                    <a:schemeClr val="bg1"/>
                  </a:solidFill>
                  <a:latin typeface="Meiryo UI" panose="020B0604030504040204" pitchFamily="50" charset="-128"/>
                  <a:ea typeface="Meiryo UI" panose="020B0604030504040204" pitchFamily="50" charset="-128"/>
                </a:rPr>
                <a:t>（政策企画室企画部）</a:t>
              </a:r>
            </a:p>
          </p:txBody>
        </p:sp>
      </p:grpSp>
      <p:sp>
        <p:nvSpPr>
          <p:cNvPr id="9" name="上下矢印 8"/>
          <p:cNvSpPr/>
          <p:nvPr/>
        </p:nvSpPr>
        <p:spPr>
          <a:xfrm rot="5400000">
            <a:off x="1994846" y="2782703"/>
            <a:ext cx="407838" cy="914635"/>
          </a:xfrm>
          <a:prstGeom prst="upDownArrow">
            <a:avLst>
              <a:gd name="adj1" fmla="val 50000"/>
              <a:gd name="adj2" fmla="val 5753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10" name="角丸四角形 9"/>
          <p:cNvSpPr/>
          <p:nvPr/>
        </p:nvSpPr>
        <p:spPr>
          <a:xfrm>
            <a:off x="315810" y="2371584"/>
            <a:ext cx="3782874" cy="3576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smtClean="0">
                <a:solidFill>
                  <a:srgbClr val="002060"/>
                </a:solidFill>
                <a:latin typeface="Meiryo UI" panose="020B0604030504040204" pitchFamily="50" charset="-128"/>
                <a:ea typeface="Meiryo UI" panose="020B0604030504040204" pitchFamily="50" charset="-128"/>
              </a:rPr>
              <a:t>それぞ</a:t>
            </a:r>
            <a:r>
              <a:rPr lang="ja-JP" altLang="en-US" sz="1300" b="1" dirty="0">
                <a:solidFill>
                  <a:srgbClr val="002060"/>
                </a:solidFill>
                <a:latin typeface="Meiryo UI" panose="020B0604030504040204" pitchFamily="50" charset="-128"/>
                <a:ea typeface="Meiryo UI" panose="020B0604030504040204" pitchFamily="50" charset="-128"/>
              </a:rPr>
              <a:t>れ</a:t>
            </a:r>
            <a:r>
              <a:rPr kumimoji="1" lang="ja-JP" altLang="en-US" sz="1300" b="1" dirty="0" smtClean="0">
                <a:solidFill>
                  <a:srgbClr val="002060"/>
                </a:solidFill>
                <a:latin typeface="Meiryo UI" panose="020B0604030504040204" pitchFamily="50" charset="-128"/>
                <a:ea typeface="Meiryo UI" panose="020B0604030504040204" pitchFamily="50" charset="-128"/>
              </a:rPr>
              <a:t>独自の戦略を策定</a:t>
            </a:r>
            <a:endParaRPr kumimoji="1" lang="ja-JP" altLang="en-US" sz="1300" b="1" dirty="0">
              <a:solidFill>
                <a:srgbClr val="002060"/>
              </a:solidFill>
              <a:latin typeface="Meiryo UI" panose="020B0604030504040204" pitchFamily="50" charset="-128"/>
              <a:ea typeface="Meiryo UI" panose="020B0604030504040204" pitchFamily="50" charset="-128"/>
            </a:endParaRPr>
          </a:p>
        </p:txBody>
      </p:sp>
      <p:sp>
        <p:nvSpPr>
          <p:cNvPr id="48" name="角丸四角形 47"/>
          <p:cNvSpPr/>
          <p:nvPr/>
        </p:nvSpPr>
        <p:spPr>
          <a:xfrm>
            <a:off x="2293541" y="3993458"/>
            <a:ext cx="1008000" cy="324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r>
              <a:rPr lang="ja-JP" altLang="en-US" sz="1300" b="1" dirty="0" smtClean="0">
                <a:solidFill>
                  <a:srgbClr val="002060"/>
                </a:solidFill>
                <a:latin typeface="Meiryo UI" panose="020B0604030504040204" pitchFamily="50" charset="-128"/>
                <a:ea typeface="Meiryo UI" panose="020B0604030504040204" pitchFamily="50" charset="-128"/>
              </a:rPr>
              <a:t>機　関</a:t>
            </a:r>
            <a:endParaRPr lang="ja-JP" altLang="en-US" sz="1300" b="1" dirty="0">
              <a:solidFill>
                <a:srgbClr val="002060"/>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8706773" y="6402326"/>
            <a:ext cx="498495" cy="626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14</a:t>
            </a:r>
            <a:endParaRPr kumimoji="1" lang="ja-JP" altLang="en-US" sz="2000" b="1" dirty="0">
              <a:solidFill>
                <a:srgbClr val="002060"/>
              </a:solidFill>
              <a:latin typeface="+mn-ea"/>
            </a:endParaRPr>
          </a:p>
        </p:txBody>
      </p:sp>
      <p:sp>
        <p:nvSpPr>
          <p:cNvPr id="50" name="角丸四角形 49"/>
          <p:cNvSpPr/>
          <p:nvPr/>
        </p:nvSpPr>
        <p:spPr>
          <a:xfrm>
            <a:off x="179686" y="1007019"/>
            <a:ext cx="4396541" cy="965970"/>
          </a:xfrm>
          <a:prstGeom prst="roundRect">
            <a:avLst>
              <a:gd name="adj" fmla="val 10678"/>
            </a:avLst>
          </a:prstGeom>
          <a:noFill/>
          <a:ln w="31750" cap="flat" cmpd="sng" algn="ctr">
            <a:noFill/>
            <a:prstDash val="solid"/>
          </a:ln>
          <a:effectLst>
            <a:outerShdw blurRad="40000" dist="20000" dir="5400000" rotWithShape="0">
              <a:srgbClr val="000000">
                <a:alpha val="38000"/>
              </a:srgbClr>
            </a:outerShdw>
          </a:effectLst>
        </p:spPr>
        <p:txBody>
          <a:bodyPr lIns="33223" tIns="42193" rIns="33223" bIns="42193" rtlCol="0" anchor="ctr"/>
          <a:lstStyle/>
          <a:p>
            <a:pPr marL="171455" indent="-171455" defTabSz="844083">
              <a:defRPr/>
            </a:pPr>
            <a:r>
              <a:rPr lang="ja-JP" altLang="en-US" sz="1300" kern="0" dirty="0">
                <a:solidFill>
                  <a:srgbClr val="002060"/>
                </a:solidFill>
                <a:latin typeface="Meiryo UI" panose="020B0604030504040204" pitchFamily="50" charset="-128"/>
                <a:ea typeface="Meiryo UI" panose="020B0604030504040204" pitchFamily="50" charset="-128"/>
              </a:rPr>
              <a:t>■ </a:t>
            </a:r>
            <a:r>
              <a:rPr lang="ja-JP" altLang="en-US" sz="1300" kern="0" dirty="0" smtClean="0">
                <a:solidFill>
                  <a:srgbClr val="002060"/>
                </a:solidFill>
                <a:latin typeface="Meiryo UI" panose="020B0604030504040204" pitchFamily="50" charset="-128"/>
                <a:ea typeface="Meiryo UI" panose="020B0604030504040204" pitchFamily="50" charset="-128"/>
              </a:rPr>
              <a:t>かつては、</a:t>
            </a:r>
            <a:r>
              <a:rPr lang="ja-JP" altLang="en-US" sz="1300" kern="0" dirty="0">
                <a:solidFill>
                  <a:srgbClr val="002060"/>
                </a:solidFill>
                <a:latin typeface="Meiryo UI" panose="020B0604030504040204" pitchFamily="50" charset="-128"/>
                <a:ea typeface="Meiryo UI" panose="020B0604030504040204" pitchFamily="50" charset="-128"/>
              </a:rPr>
              <a:t>府市それぞれが独自の総合計画</a:t>
            </a:r>
            <a:r>
              <a:rPr lang="ja-JP" altLang="en-US" sz="1300" kern="0" dirty="0" smtClean="0">
                <a:solidFill>
                  <a:srgbClr val="002060"/>
                </a:solidFill>
                <a:latin typeface="Meiryo UI" panose="020B0604030504040204" pitchFamily="50" charset="-128"/>
                <a:ea typeface="Meiryo UI" panose="020B0604030504040204" pitchFamily="50" charset="-128"/>
              </a:rPr>
              <a:t>や</a:t>
            </a:r>
            <a:endParaRPr lang="en-US" altLang="ja-JP" sz="13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en-US" altLang="ja-JP" sz="1300" kern="0" dirty="0">
                <a:solidFill>
                  <a:srgbClr val="002060"/>
                </a:solidFill>
                <a:latin typeface="Meiryo UI" panose="020B0604030504040204" pitchFamily="50" charset="-128"/>
                <a:ea typeface="Meiryo UI" panose="020B0604030504040204" pitchFamily="50" charset="-128"/>
              </a:rPr>
              <a:t> </a:t>
            </a:r>
            <a:r>
              <a:rPr lang="en-US" altLang="ja-JP" sz="1300" kern="0" dirty="0" smtClean="0">
                <a:solidFill>
                  <a:srgbClr val="002060"/>
                </a:solidFill>
                <a:latin typeface="Meiryo UI" panose="020B0604030504040204" pitchFamily="50" charset="-128"/>
                <a:ea typeface="Meiryo UI" panose="020B0604030504040204" pitchFamily="50" charset="-128"/>
              </a:rPr>
              <a:t>  </a:t>
            </a:r>
            <a:r>
              <a:rPr lang="ja-JP" altLang="en-US" sz="1300" kern="0" dirty="0" smtClean="0">
                <a:solidFill>
                  <a:srgbClr val="002060"/>
                </a:solidFill>
                <a:latin typeface="Meiryo UI" panose="020B0604030504040204" pitchFamily="50" charset="-128"/>
                <a:ea typeface="Meiryo UI" panose="020B0604030504040204" pitchFamily="50" charset="-128"/>
              </a:rPr>
              <a:t>成長</a:t>
            </a:r>
            <a:r>
              <a:rPr lang="ja-JP" altLang="en-US" sz="1300" kern="0" dirty="0">
                <a:solidFill>
                  <a:srgbClr val="002060"/>
                </a:solidFill>
                <a:latin typeface="Meiryo UI" panose="020B0604030504040204" pitchFamily="50" charset="-128"/>
                <a:ea typeface="Meiryo UI" panose="020B0604030504040204" pitchFamily="50" charset="-128"/>
              </a:rPr>
              <a:t>戦略</a:t>
            </a:r>
            <a:r>
              <a:rPr lang="ja-JP" altLang="en-US" sz="1300" kern="0" dirty="0" smtClean="0">
                <a:solidFill>
                  <a:srgbClr val="002060"/>
                </a:solidFill>
                <a:latin typeface="Meiryo UI" panose="020B0604030504040204" pitchFamily="50" charset="-128"/>
                <a:ea typeface="Meiryo UI" panose="020B0604030504040204" pitchFamily="50" charset="-128"/>
              </a:rPr>
              <a:t>等を策定</a:t>
            </a:r>
            <a:endParaRPr lang="en-US" altLang="ja-JP" sz="13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000"/>
              </a:lnSpc>
              <a:defRPr/>
            </a:pPr>
            <a:endParaRPr lang="en-US" altLang="ja-JP" sz="1300" kern="0" dirty="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ja-JP" altLang="en-US" sz="1300" kern="0" dirty="0">
                <a:solidFill>
                  <a:srgbClr val="002060"/>
                </a:solidFill>
                <a:latin typeface="Meiryo UI" panose="020B0604030504040204" pitchFamily="50" charset="-128"/>
                <a:ea typeface="Meiryo UI" panose="020B0604030504040204" pitchFamily="50" charset="-128"/>
              </a:rPr>
              <a:t>■ それぞれ</a:t>
            </a:r>
            <a:r>
              <a:rPr lang="ja-JP" altLang="en-US" sz="1300" kern="0" dirty="0" smtClean="0">
                <a:solidFill>
                  <a:srgbClr val="002060"/>
                </a:solidFill>
                <a:latin typeface="Meiryo UI" panose="020B0604030504040204" pitchFamily="50" charset="-128"/>
                <a:ea typeface="Meiryo UI" panose="020B0604030504040204" pitchFamily="50" charset="-128"/>
              </a:rPr>
              <a:t>が十分連携せずに産業</a:t>
            </a:r>
            <a:r>
              <a:rPr lang="ja-JP" altLang="en-US" sz="1300" kern="0" dirty="0">
                <a:solidFill>
                  <a:srgbClr val="002060"/>
                </a:solidFill>
                <a:latin typeface="Meiryo UI" panose="020B0604030504040204" pitchFamily="50" charset="-128"/>
                <a:ea typeface="Meiryo UI" panose="020B0604030504040204" pitchFamily="50" charset="-128"/>
              </a:rPr>
              <a:t>政策を</a:t>
            </a:r>
            <a:r>
              <a:rPr lang="ja-JP" altLang="en-US" sz="1300" kern="0" dirty="0" smtClean="0">
                <a:solidFill>
                  <a:srgbClr val="002060"/>
                </a:solidFill>
                <a:latin typeface="Meiryo UI" panose="020B0604030504040204" pitchFamily="50" charset="-128"/>
                <a:ea typeface="Meiryo UI" panose="020B0604030504040204" pitchFamily="50" charset="-128"/>
              </a:rPr>
              <a:t>実施</a:t>
            </a:r>
            <a:endParaRPr lang="en-US" altLang="ja-JP" sz="13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en-US" altLang="ja-JP" sz="1300" kern="0" dirty="0">
                <a:solidFill>
                  <a:srgbClr val="002060"/>
                </a:solidFill>
                <a:latin typeface="Meiryo UI" panose="020B0604030504040204" pitchFamily="50" charset="-128"/>
                <a:ea typeface="Meiryo UI" panose="020B0604030504040204" pitchFamily="50" charset="-128"/>
              </a:rPr>
              <a:t> </a:t>
            </a:r>
            <a:r>
              <a:rPr lang="en-US" altLang="ja-JP" sz="1300" kern="0" dirty="0" smtClean="0">
                <a:solidFill>
                  <a:srgbClr val="002060"/>
                </a:solidFill>
                <a:latin typeface="Meiryo UI" panose="020B0604030504040204" pitchFamily="50" charset="-128"/>
                <a:ea typeface="Meiryo UI" panose="020B0604030504040204" pitchFamily="50" charset="-128"/>
              </a:rPr>
              <a:t>  </a:t>
            </a:r>
            <a:r>
              <a:rPr lang="ja-JP" altLang="en-US" sz="1300" kern="0" dirty="0" smtClean="0">
                <a:solidFill>
                  <a:srgbClr val="002060"/>
                </a:solidFill>
                <a:latin typeface="Meiryo UI" panose="020B0604030504040204" pitchFamily="50" charset="-128"/>
                <a:ea typeface="Meiryo UI" panose="020B0604030504040204" pitchFamily="50" charset="-128"/>
              </a:rPr>
              <a:t>実施</a:t>
            </a:r>
            <a:r>
              <a:rPr lang="ja-JP" altLang="en-US" sz="1300" kern="0" dirty="0">
                <a:solidFill>
                  <a:srgbClr val="002060"/>
                </a:solidFill>
                <a:latin typeface="Meiryo UI" panose="020B0604030504040204" pitchFamily="50" charset="-128"/>
                <a:ea typeface="Meiryo UI" panose="020B0604030504040204" pitchFamily="50" charset="-128"/>
              </a:rPr>
              <a:t>体制</a:t>
            </a:r>
            <a:r>
              <a:rPr lang="ja-JP" altLang="en-US" sz="1300" kern="0" dirty="0" smtClean="0">
                <a:solidFill>
                  <a:srgbClr val="002060"/>
                </a:solidFill>
                <a:latin typeface="Meiryo UI" panose="020B0604030504040204" pitchFamily="50" charset="-128"/>
                <a:ea typeface="Meiryo UI" panose="020B0604030504040204" pitchFamily="50" charset="-128"/>
              </a:rPr>
              <a:t>も別々</a:t>
            </a:r>
            <a:endParaRPr lang="en-US" altLang="ja-JP" sz="1300" kern="0" dirty="0">
              <a:solidFill>
                <a:srgbClr val="002060"/>
              </a:solidFill>
              <a:latin typeface="Meiryo UI" panose="020B0604030504040204" pitchFamily="50" charset="-128"/>
              <a:ea typeface="Meiryo UI" panose="020B0604030504040204" pitchFamily="50" charset="-128"/>
            </a:endParaRPr>
          </a:p>
        </p:txBody>
      </p:sp>
      <p:sp>
        <p:nvSpPr>
          <p:cNvPr id="3" name="角丸四角形 2"/>
          <p:cNvSpPr/>
          <p:nvPr/>
        </p:nvSpPr>
        <p:spPr>
          <a:xfrm>
            <a:off x="998005" y="548229"/>
            <a:ext cx="2520280" cy="360000"/>
          </a:xfrm>
          <a:prstGeom prst="round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HGPｺﾞｼｯｸE" panose="020B0900000000000000" pitchFamily="50" charset="-128"/>
                <a:ea typeface="HGPｺﾞｼｯｸE" panose="020B0900000000000000" pitchFamily="50" charset="-128"/>
              </a:rPr>
              <a:t>大阪の成長</a:t>
            </a:r>
            <a:endParaRPr kumimoji="1" lang="ja-JP" altLang="en-US" sz="1600" b="1" dirty="0">
              <a:solidFill>
                <a:schemeClr val="bg1"/>
              </a:solidFill>
              <a:latin typeface="HGPｺﾞｼｯｸE" panose="020B0900000000000000" pitchFamily="50" charset="-128"/>
              <a:ea typeface="HGPｺﾞｼｯｸE" panose="020B0900000000000000" pitchFamily="50" charset="-128"/>
            </a:endParaRPr>
          </a:p>
        </p:txBody>
      </p:sp>
      <p:sp>
        <p:nvSpPr>
          <p:cNvPr id="51" name="角丸四角形 50"/>
          <p:cNvSpPr/>
          <p:nvPr/>
        </p:nvSpPr>
        <p:spPr>
          <a:xfrm>
            <a:off x="4716504" y="789598"/>
            <a:ext cx="4392000" cy="4860000"/>
          </a:xfrm>
          <a:prstGeom prst="roundRect">
            <a:avLst>
              <a:gd name="adj" fmla="val 3277"/>
            </a:avLst>
          </a:prstGeom>
          <a:solidFill>
            <a:srgbClr val="FCF8A2"/>
          </a:solidFill>
          <a:ln w="31750" cap="flat" cmpd="sng" algn="ctr">
            <a:noFill/>
            <a:prstDash val="solid"/>
          </a:ln>
          <a:effectLst>
            <a:outerShdw blurRad="40000" dist="20000" dir="5400000" rotWithShape="0">
              <a:srgbClr val="000000">
                <a:alpha val="38000"/>
              </a:srgbClr>
            </a:outerShdw>
          </a:effectLst>
        </p:spPr>
        <p:txBody>
          <a:bodyPr lIns="33223" tIns="42193" rIns="33223" bIns="42193" rtlCol="0" anchor="ctr"/>
          <a:lstStyle/>
          <a:p>
            <a:pPr marL="171455" indent="-171455" defTabSz="844083">
              <a:defRPr/>
            </a:pPr>
            <a:endParaRPr lang="en-US" altLang="ja-JP" sz="1400" u="sng" kern="0" dirty="0">
              <a:solidFill>
                <a:srgbClr val="002060"/>
              </a:solidFill>
              <a:latin typeface="Meiryo UI" panose="020B0604030504040204" pitchFamily="50" charset="-128"/>
              <a:ea typeface="Meiryo UI" panose="020B0604030504040204" pitchFamily="50" charset="-128"/>
            </a:endParaRPr>
          </a:p>
        </p:txBody>
      </p:sp>
      <p:sp>
        <p:nvSpPr>
          <p:cNvPr id="52" name="角丸四角形 51"/>
          <p:cNvSpPr/>
          <p:nvPr/>
        </p:nvSpPr>
        <p:spPr>
          <a:xfrm>
            <a:off x="5636428" y="542435"/>
            <a:ext cx="2520280" cy="360000"/>
          </a:xfrm>
          <a:prstGeom prst="round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HGPｺﾞｼｯｸE" panose="020B0900000000000000" pitchFamily="50" charset="-128"/>
                <a:ea typeface="HGPｺﾞｼｯｸE" panose="020B0900000000000000" pitchFamily="50" charset="-128"/>
              </a:rPr>
              <a:t>まちづく</a:t>
            </a:r>
            <a:r>
              <a:rPr lang="ja-JP" altLang="en-US" sz="1600" b="1" dirty="0">
                <a:solidFill>
                  <a:schemeClr val="bg1"/>
                </a:solidFill>
                <a:latin typeface="HGPｺﾞｼｯｸE" panose="020B0900000000000000" pitchFamily="50" charset="-128"/>
                <a:ea typeface="HGPｺﾞｼｯｸE" panose="020B0900000000000000" pitchFamily="50" charset="-128"/>
              </a:rPr>
              <a:t>り</a:t>
            </a:r>
            <a:endParaRPr kumimoji="1" lang="ja-JP" altLang="en-US" sz="1600" b="1" dirty="0">
              <a:solidFill>
                <a:schemeClr val="bg1"/>
              </a:solidFill>
              <a:latin typeface="HGPｺﾞｼｯｸE" panose="020B0900000000000000" pitchFamily="50" charset="-128"/>
              <a:ea typeface="HGPｺﾞｼｯｸE" panose="020B0900000000000000" pitchFamily="50" charset="-128"/>
            </a:endParaRPr>
          </a:p>
        </p:txBody>
      </p:sp>
      <p:sp>
        <p:nvSpPr>
          <p:cNvPr id="54" name="角丸四角形 53"/>
          <p:cNvSpPr/>
          <p:nvPr/>
        </p:nvSpPr>
        <p:spPr>
          <a:xfrm>
            <a:off x="4891909" y="902150"/>
            <a:ext cx="4064112" cy="1167722"/>
          </a:xfrm>
          <a:prstGeom prst="roundRect">
            <a:avLst>
              <a:gd name="adj" fmla="val 10678"/>
            </a:avLst>
          </a:prstGeom>
          <a:noFill/>
          <a:ln w="31750" cap="flat" cmpd="sng" algn="ctr">
            <a:noFill/>
            <a:prstDash val="solid"/>
          </a:ln>
          <a:effectLst>
            <a:outerShdw blurRad="40000" dist="20000" dir="5400000" rotWithShape="0">
              <a:srgbClr val="000000">
                <a:alpha val="38000"/>
              </a:srgbClr>
            </a:outerShdw>
          </a:effectLst>
        </p:spPr>
        <p:txBody>
          <a:bodyPr lIns="33223" tIns="42193" rIns="33223" bIns="42193" rtlCol="0" anchor="ctr"/>
          <a:lstStyle/>
          <a:p>
            <a:pPr marL="171455" indent="-171455" defTabSz="844083">
              <a:defRPr/>
            </a:pPr>
            <a:r>
              <a:rPr lang="ja-JP" altLang="en-US" sz="1300" kern="0" dirty="0">
                <a:solidFill>
                  <a:srgbClr val="002060"/>
                </a:solidFill>
                <a:latin typeface="Meiryo UI" panose="020B0604030504040204" pitchFamily="50" charset="-128"/>
                <a:ea typeface="Meiryo UI" panose="020B0604030504040204" pitchFamily="50" charset="-128"/>
              </a:rPr>
              <a:t>■ 特に成長の基盤となるまちづくりは、大阪</a:t>
            </a:r>
            <a:r>
              <a:rPr lang="ja-JP" altLang="en-US" sz="1300" kern="0" dirty="0" smtClean="0">
                <a:solidFill>
                  <a:srgbClr val="002060"/>
                </a:solidFill>
                <a:latin typeface="Meiryo UI" panose="020B0604030504040204" pitchFamily="50" charset="-128"/>
                <a:ea typeface="Meiryo UI" panose="020B0604030504040204" pitchFamily="50" charset="-128"/>
              </a:rPr>
              <a:t>市域内は</a:t>
            </a:r>
            <a:r>
              <a:rPr lang="ja-JP" altLang="en-US" sz="1300" kern="0" dirty="0">
                <a:solidFill>
                  <a:srgbClr val="002060"/>
                </a:solidFill>
                <a:latin typeface="Meiryo UI" panose="020B0604030504040204" pitchFamily="50" charset="-128"/>
                <a:ea typeface="Meiryo UI" panose="020B0604030504040204" pitchFamily="50" charset="-128"/>
              </a:rPr>
              <a:t>市が</a:t>
            </a:r>
            <a:r>
              <a:rPr lang="ja-JP" altLang="en-US" sz="1300" kern="0" dirty="0" smtClean="0">
                <a:solidFill>
                  <a:srgbClr val="002060"/>
                </a:solidFill>
                <a:latin typeface="Meiryo UI" panose="020B0604030504040204" pitchFamily="50" charset="-128"/>
                <a:ea typeface="Meiryo UI" panose="020B0604030504040204" pitchFamily="50" charset="-128"/>
              </a:rPr>
              <a:t>、</a:t>
            </a:r>
            <a:endParaRPr lang="en-US" altLang="ja-JP" sz="13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en-US" altLang="ja-JP" sz="1300" kern="0" dirty="0">
                <a:solidFill>
                  <a:srgbClr val="002060"/>
                </a:solidFill>
                <a:latin typeface="Meiryo UI" panose="020B0604030504040204" pitchFamily="50" charset="-128"/>
                <a:ea typeface="Meiryo UI" panose="020B0604030504040204" pitchFamily="50" charset="-128"/>
              </a:rPr>
              <a:t> </a:t>
            </a:r>
            <a:r>
              <a:rPr lang="en-US" altLang="ja-JP" sz="1300" kern="0" dirty="0" smtClean="0">
                <a:solidFill>
                  <a:srgbClr val="002060"/>
                </a:solidFill>
                <a:latin typeface="Meiryo UI" panose="020B0604030504040204" pitchFamily="50" charset="-128"/>
                <a:ea typeface="Meiryo UI" panose="020B0604030504040204" pitchFamily="50" charset="-128"/>
              </a:rPr>
              <a:t>   </a:t>
            </a:r>
            <a:r>
              <a:rPr lang="ja-JP" altLang="en-US" sz="1300" kern="0" dirty="0" smtClean="0">
                <a:solidFill>
                  <a:srgbClr val="002060"/>
                </a:solidFill>
                <a:latin typeface="Meiryo UI" panose="020B0604030504040204" pitchFamily="50" charset="-128"/>
                <a:ea typeface="Meiryo UI" panose="020B0604030504040204" pitchFamily="50" charset="-128"/>
              </a:rPr>
              <a:t>市域外</a:t>
            </a:r>
            <a:r>
              <a:rPr lang="ja-JP" altLang="en-US" sz="1300" kern="0" dirty="0">
                <a:solidFill>
                  <a:srgbClr val="002060"/>
                </a:solidFill>
                <a:latin typeface="Meiryo UI" panose="020B0604030504040204" pitchFamily="50" charset="-128"/>
                <a:ea typeface="Meiryo UI" panose="020B0604030504040204" pitchFamily="50" charset="-128"/>
              </a:rPr>
              <a:t>は府が、それぞれ中心</a:t>
            </a:r>
            <a:r>
              <a:rPr lang="ja-JP" altLang="en-US" sz="1300" kern="0" dirty="0" smtClean="0">
                <a:solidFill>
                  <a:srgbClr val="002060"/>
                </a:solidFill>
                <a:latin typeface="Meiryo UI" panose="020B0604030504040204" pitchFamily="50" charset="-128"/>
                <a:ea typeface="Meiryo UI" panose="020B0604030504040204" pitchFamily="50" charset="-128"/>
              </a:rPr>
              <a:t>となって推進</a:t>
            </a:r>
            <a:endParaRPr lang="en-US" altLang="ja-JP" sz="13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000"/>
              </a:lnSpc>
              <a:defRPr/>
            </a:pPr>
            <a:endParaRPr lang="en-US" altLang="ja-JP" sz="1300" kern="0" dirty="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ja-JP" altLang="en-US" sz="1300" kern="0" dirty="0">
                <a:solidFill>
                  <a:srgbClr val="002060"/>
                </a:solidFill>
                <a:latin typeface="Meiryo UI" panose="020B0604030504040204" pitchFamily="50" charset="-128"/>
                <a:ea typeface="Meiryo UI" panose="020B0604030504040204" pitchFamily="50" charset="-128"/>
              </a:rPr>
              <a:t>■ 府市がそれぞれの考えでまちづくり</a:t>
            </a:r>
            <a:r>
              <a:rPr lang="ja-JP" altLang="en-US" sz="1300" kern="0" dirty="0" smtClean="0">
                <a:solidFill>
                  <a:srgbClr val="002060"/>
                </a:solidFill>
                <a:latin typeface="Meiryo UI" panose="020B0604030504040204" pitchFamily="50" charset="-128"/>
                <a:ea typeface="Meiryo UI" panose="020B0604030504040204" pitchFamily="50" charset="-128"/>
              </a:rPr>
              <a:t>を推進。拠点整備や</a:t>
            </a:r>
            <a:endParaRPr lang="en-US" altLang="ja-JP" sz="13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defRPr/>
            </a:pPr>
            <a:r>
              <a:rPr lang="ja-JP" altLang="en-US" sz="1300" kern="0" dirty="0">
                <a:solidFill>
                  <a:srgbClr val="002060"/>
                </a:solidFill>
                <a:latin typeface="Meiryo UI" panose="020B0604030504040204" pitchFamily="50" charset="-128"/>
                <a:ea typeface="Meiryo UI" panose="020B0604030504040204" pitchFamily="50" charset="-128"/>
              </a:rPr>
              <a:t>　</a:t>
            </a:r>
            <a:r>
              <a:rPr lang="ja-JP" altLang="en-US" sz="1300" kern="0" dirty="0" smtClean="0">
                <a:solidFill>
                  <a:srgbClr val="002060"/>
                </a:solidFill>
                <a:latin typeface="Meiryo UI" panose="020B0604030504040204" pitchFamily="50" charset="-128"/>
                <a:ea typeface="Meiryo UI" panose="020B0604030504040204" pitchFamily="50" charset="-128"/>
              </a:rPr>
              <a:t>　高速道路・鉄道整備などで、連携が十分でなかった</a:t>
            </a:r>
            <a:endParaRPr lang="en-US" altLang="ja-JP" sz="1300" kern="0" dirty="0">
              <a:solidFill>
                <a:srgbClr val="002060"/>
              </a:solidFill>
              <a:latin typeface="Meiryo UI" panose="020B0604030504040204" pitchFamily="50" charset="-128"/>
              <a:ea typeface="Meiryo UI" panose="020B0604030504040204" pitchFamily="50" charset="-128"/>
            </a:endParaRPr>
          </a:p>
        </p:txBody>
      </p:sp>
      <p:sp>
        <p:nvSpPr>
          <p:cNvPr id="55" name="角丸四角形 54"/>
          <p:cNvSpPr/>
          <p:nvPr/>
        </p:nvSpPr>
        <p:spPr>
          <a:xfrm>
            <a:off x="4879170" y="2114972"/>
            <a:ext cx="2520000" cy="324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r>
              <a:rPr lang="ja-JP" altLang="en-US" sz="1300" b="1" dirty="0">
                <a:solidFill>
                  <a:srgbClr val="002060"/>
                </a:solidFill>
                <a:latin typeface="Meiryo UI" panose="020B0604030504040204" pitchFamily="50" charset="-128"/>
                <a:ea typeface="Meiryo UI" panose="020B0604030504040204" pitchFamily="50" charset="-128"/>
              </a:rPr>
              <a:t>過去</a:t>
            </a:r>
            <a:r>
              <a:rPr lang="ja-JP" altLang="en-US" sz="1300" b="1" dirty="0" smtClean="0">
                <a:solidFill>
                  <a:srgbClr val="002060"/>
                </a:solidFill>
                <a:latin typeface="Meiryo UI" panose="020B0604030504040204" pitchFamily="50" charset="-128"/>
                <a:ea typeface="Meiryo UI" panose="020B0604030504040204" pitchFamily="50" charset="-128"/>
              </a:rPr>
              <a:t>の府市連携不足の事例</a:t>
            </a:r>
            <a:endParaRPr lang="ja-JP" altLang="en-US" sz="1300" b="1" dirty="0">
              <a:solidFill>
                <a:srgbClr val="002060"/>
              </a:solidFill>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4963276" y="2549755"/>
            <a:ext cx="4057609" cy="1850867"/>
            <a:chOff x="4744606" y="2783280"/>
            <a:chExt cx="4057609" cy="1850867"/>
          </a:xfrm>
        </p:grpSpPr>
        <p:sp>
          <p:nvSpPr>
            <p:cNvPr id="56" name="角丸四角形 55"/>
            <p:cNvSpPr/>
            <p:nvPr/>
          </p:nvSpPr>
          <p:spPr>
            <a:xfrm>
              <a:off x="4744606" y="2783280"/>
              <a:ext cx="3960000" cy="1620000"/>
            </a:xfrm>
            <a:prstGeom prst="roundRect">
              <a:avLst/>
            </a:prstGeom>
            <a:solidFill>
              <a:srgbClr val="FCD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57" name="テキスト ボックス 56"/>
            <p:cNvSpPr txBox="1"/>
            <p:nvPr/>
          </p:nvSpPr>
          <p:spPr>
            <a:xfrm>
              <a:off x="4878957" y="2817291"/>
              <a:ext cx="3923258" cy="1816856"/>
            </a:xfrm>
            <a:prstGeom prst="rect">
              <a:avLst/>
            </a:prstGeom>
            <a:noFill/>
            <a:ln w="28575">
              <a:noFill/>
              <a:prstDash val="sysDot"/>
            </a:ln>
          </p:spPr>
          <p:txBody>
            <a:bodyPr wrap="square" lIns="166154" rtlCol="0">
              <a:noAutofit/>
            </a:bodyPr>
            <a:lstStyle/>
            <a:p>
              <a:pPr marL="989160" indent="-989160"/>
              <a:r>
                <a:rPr lang="en-US" altLang="ja-JP" sz="1300" b="1" dirty="0" smtClean="0">
                  <a:solidFill>
                    <a:srgbClr val="002060"/>
                  </a:solidFill>
                  <a:latin typeface="Meiryo UI" panose="020B0604030504040204" pitchFamily="50" charset="-128"/>
                  <a:ea typeface="Meiryo UI" panose="020B0604030504040204" pitchFamily="50" charset="-128"/>
                </a:rPr>
                <a:t> 【</a:t>
              </a:r>
              <a:r>
                <a:rPr lang="ja-JP" altLang="en-US" sz="1300" b="1" dirty="0" smtClean="0">
                  <a:solidFill>
                    <a:srgbClr val="002060"/>
                  </a:solidFill>
                  <a:latin typeface="Meiryo UI" panose="020B0604030504040204" pitchFamily="50" charset="-128"/>
                  <a:ea typeface="Meiryo UI" panose="020B0604030504040204" pitchFamily="50" charset="-128"/>
                </a:rPr>
                <a:t>拠点</a:t>
              </a:r>
              <a:r>
                <a:rPr lang="ja-JP" altLang="en-US" sz="1300" b="1" dirty="0">
                  <a:solidFill>
                    <a:srgbClr val="002060"/>
                  </a:solidFill>
                  <a:latin typeface="Meiryo UI" panose="020B0604030504040204" pitchFamily="50" charset="-128"/>
                  <a:ea typeface="Meiryo UI" panose="020B0604030504040204" pitchFamily="50" charset="-128"/>
                </a:rPr>
                <a:t>整備</a:t>
              </a:r>
              <a:r>
                <a:rPr lang="en-US" altLang="ja-JP" sz="1300" b="1" dirty="0" smtClean="0">
                  <a:solidFill>
                    <a:srgbClr val="002060"/>
                  </a:solidFill>
                  <a:latin typeface="Meiryo UI" panose="020B0604030504040204" pitchFamily="50" charset="-128"/>
                  <a:ea typeface="Meiryo UI" panose="020B0604030504040204" pitchFamily="50" charset="-128"/>
                </a:rPr>
                <a:t>】</a:t>
              </a:r>
            </a:p>
            <a:p>
              <a:pPr marL="989160" indent="-989160">
                <a:lnSpc>
                  <a:spcPts val="1000"/>
                </a:lnSpc>
              </a:pPr>
              <a:endParaRPr lang="en-US" altLang="ja-JP" sz="1300" b="1" dirty="0" smtClean="0">
                <a:solidFill>
                  <a:srgbClr val="002060"/>
                </a:solidFill>
                <a:latin typeface="Meiryo UI" panose="020B0604030504040204" pitchFamily="50" charset="-128"/>
                <a:ea typeface="Meiryo UI" panose="020B0604030504040204" pitchFamily="50" charset="-128"/>
              </a:endParaRPr>
            </a:p>
            <a:p>
              <a:pPr marL="989160" indent="-989160"/>
              <a:r>
                <a:rPr lang="ja-JP" altLang="en-US" sz="1300" dirty="0">
                  <a:solidFill>
                    <a:srgbClr val="002060"/>
                  </a:solidFill>
                  <a:latin typeface="Meiryo UI" panose="020B0604030504040204" pitchFamily="50" charset="-128"/>
                  <a:ea typeface="Meiryo UI" panose="020B0604030504040204" pitchFamily="50" charset="-128"/>
                </a:rPr>
                <a:t>　</a:t>
              </a:r>
              <a:r>
                <a:rPr lang="ja-JP" altLang="en-US" sz="1300" dirty="0" smtClean="0">
                  <a:solidFill>
                    <a:srgbClr val="002060"/>
                  </a:solidFill>
                  <a:latin typeface="Meiryo UI" panose="020B0604030504040204" pitchFamily="50" charset="-128"/>
                  <a:ea typeface="Meiryo UI" panose="020B0604030504040204" pitchFamily="50" charset="-128"/>
                </a:rPr>
                <a:t> 大阪府</a:t>
              </a:r>
              <a:r>
                <a:rPr lang="ja-JP" altLang="en-US" sz="1300" dirty="0">
                  <a:solidFill>
                    <a:srgbClr val="002060"/>
                  </a:solidFill>
                  <a:latin typeface="Meiryo UI" panose="020B0604030504040204" pitchFamily="50" charset="-128"/>
                  <a:ea typeface="Meiryo UI" panose="020B0604030504040204" pitchFamily="50" charset="-128"/>
                </a:rPr>
                <a:t>：りんくう</a:t>
              </a:r>
              <a:r>
                <a:rPr lang="ja-JP" altLang="en-US" sz="1300" dirty="0" smtClean="0">
                  <a:solidFill>
                    <a:srgbClr val="002060"/>
                  </a:solidFill>
                  <a:latin typeface="Meiryo UI" panose="020B0604030504040204" pitchFamily="50" charset="-128"/>
                  <a:ea typeface="Meiryo UI" panose="020B0604030504040204" pitchFamily="50" charset="-128"/>
                </a:rPr>
                <a:t>タウン、</a:t>
              </a:r>
              <a:r>
                <a:rPr lang="ja-JP" altLang="en-US" sz="1300" dirty="0">
                  <a:solidFill>
                    <a:srgbClr val="002060"/>
                  </a:solidFill>
                  <a:latin typeface="Meiryo UI" panose="020B0604030504040204" pitchFamily="50" charset="-128"/>
                  <a:ea typeface="Meiryo UI" panose="020B0604030504040204" pitchFamily="50" charset="-128"/>
                </a:rPr>
                <a:t>りんくうゲートタワービル</a:t>
              </a:r>
              <a:r>
                <a:rPr lang="ja-JP" altLang="en-US" sz="1300" dirty="0" smtClean="0">
                  <a:solidFill>
                    <a:srgbClr val="002060"/>
                  </a:solidFill>
                  <a:latin typeface="Meiryo UI" panose="020B0604030504040204" pitchFamily="50" charset="-128"/>
                  <a:ea typeface="Meiryo UI" panose="020B0604030504040204" pitchFamily="50" charset="-128"/>
                </a:rPr>
                <a:t>、</a:t>
              </a:r>
              <a:endParaRPr lang="en-US" altLang="ja-JP" sz="1300" dirty="0" smtClean="0">
                <a:solidFill>
                  <a:srgbClr val="002060"/>
                </a:solidFill>
                <a:latin typeface="Meiryo UI" panose="020B0604030504040204" pitchFamily="50" charset="-128"/>
                <a:ea typeface="Meiryo UI" panose="020B0604030504040204" pitchFamily="50" charset="-128"/>
              </a:endParaRPr>
            </a:p>
            <a:p>
              <a:pPr marL="989160" indent="-989160"/>
              <a:r>
                <a:rPr lang="en-US" altLang="ja-JP" sz="1300" dirty="0">
                  <a:solidFill>
                    <a:srgbClr val="002060"/>
                  </a:solidFill>
                  <a:latin typeface="Meiryo UI" panose="020B0604030504040204" pitchFamily="50" charset="-128"/>
                  <a:ea typeface="Meiryo UI" panose="020B0604030504040204" pitchFamily="50" charset="-128"/>
                </a:rPr>
                <a:t> </a:t>
              </a:r>
              <a:r>
                <a:rPr lang="en-US" altLang="ja-JP" sz="1300" dirty="0" smtClean="0">
                  <a:solidFill>
                    <a:srgbClr val="002060"/>
                  </a:solidFill>
                  <a:latin typeface="Meiryo UI" panose="020B0604030504040204" pitchFamily="50" charset="-128"/>
                  <a:ea typeface="Meiryo UI" panose="020B0604030504040204" pitchFamily="50" charset="-128"/>
                </a:rPr>
                <a:t>             </a:t>
              </a:r>
              <a:r>
                <a:rPr lang="ja-JP" altLang="en-US" sz="1300" dirty="0" smtClean="0">
                  <a:solidFill>
                    <a:srgbClr val="002060"/>
                  </a:solidFill>
                  <a:latin typeface="Meiryo UI" panose="020B0604030504040204" pitchFamily="50" charset="-128"/>
                  <a:ea typeface="Meiryo UI" panose="020B0604030504040204" pitchFamily="50" charset="-128"/>
                </a:rPr>
                <a:t>阪南</a:t>
              </a:r>
              <a:r>
                <a:rPr lang="ja-JP" altLang="en-US" sz="1300" dirty="0">
                  <a:solidFill>
                    <a:srgbClr val="002060"/>
                  </a:solidFill>
                  <a:latin typeface="Meiryo UI" panose="020B0604030504040204" pitchFamily="50" charset="-128"/>
                  <a:ea typeface="Meiryo UI" panose="020B0604030504040204" pitchFamily="50" charset="-128"/>
                </a:rPr>
                <a:t>スカイタウン、泉佐野コスモポリス</a:t>
              </a:r>
              <a:endParaRPr lang="en-US" altLang="ja-JP" sz="1300" dirty="0">
                <a:solidFill>
                  <a:srgbClr val="002060"/>
                </a:solidFill>
                <a:latin typeface="Meiryo UI" panose="020B0604030504040204" pitchFamily="50" charset="-128"/>
                <a:ea typeface="Meiryo UI" panose="020B0604030504040204" pitchFamily="50" charset="-128"/>
              </a:endParaRPr>
            </a:p>
            <a:p>
              <a:pPr marL="989160" indent="-989160"/>
              <a:r>
                <a:rPr lang="ja-JP" altLang="en-US" sz="1300" dirty="0">
                  <a:solidFill>
                    <a:srgbClr val="002060"/>
                  </a:solidFill>
                  <a:latin typeface="Meiryo UI" panose="020B0604030504040204" pitchFamily="50" charset="-128"/>
                  <a:ea typeface="Meiryo UI" panose="020B0604030504040204" pitchFamily="50" charset="-128"/>
                </a:rPr>
                <a:t>　</a:t>
              </a:r>
              <a:r>
                <a:rPr lang="ja-JP" altLang="en-US" sz="1300" dirty="0" smtClean="0">
                  <a:solidFill>
                    <a:srgbClr val="002060"/>
                  </a:solidFill>
                  <a:latin typeface="Meiryo UI" panose="020B0604030504040204" pitchFamily="50" charset="-128"/>
                  <a:ea typeface="Meiryo UI" panose="020B0604030504040204" pitchFamily="50" charset="-128"/>
                </a:rPr>
                <a:t> 大阪市</a:t>
              </a:r>
              <a:r>
                <a:rPr lang="ja-JP" altLang="en-US" sz="1300" dirty="0">
                  <a:solidFill>
                    <a:srgbClr val="002060"/>
                  </a:solidFill>
                  <a:latin typeface="Meiryo UI" panose="020B0604030504040204" pitchFamily="50" charset="-128"/>
                  <a:ea typeface="Meiryo UI" panose="020B0604030504040204" pitchFamily="50" charset="-128"/>
                </a:rPr>
                <a:t>：</a:t>
              </a:r>
              <a:r>
                <a:rPr lang="en-US" altLang="ja-JP" sz="1300" dirty="0">
                  <a:solidFill>
                    <a:srgbClr val="002060"/>
                  </a:solidFill>
                  <a:latin typeface="Meiryo UI" panose="020B0604030504040204" pitchFamily="50" charset="-128"/>
                  <a:ea typeface="Meiryo UI" panose="020B0604030504040204" pitchFamily="50" charset="-128"/>
                </a:rPr>
                <a:t>ATC</a:t>
              </a:r>
              <a:r>
                <a:rPr lang="ja-JP" altLang="en-US" sz="1300" dirty="0">
                  <a:solidFill>
                    <a:srgbClr val="002060"/>
                  </a:solidFill>
                  <a:latin typeface="Meiryo UI" panose="020B0604030504040204" pitchFamily="50" charset="-128"/>
                  <a:ea typeface="Meiryo UI" panose="020B0604030504040204" pitchFamily="50" charset="-128"/>
                </a:rPr>
                <a:t>ビル、</a:t>
              </a:r>
              <a:r>
                <a:rPr lang="en-US" altLang="ja-JP" sz="1300" dirty="0">
                  <a:solidFill>
                    <a:srgbClr val="002060"/>
                  </a:solidFill>
                  <a:latin typeface="Meiryo UI" panose="020B0604030504040204" pitchFamily="50" charset="-128"/>
                  <a:ea typeface="Meiryo UI" panose="020B0604030504040204" pitchFamily="50" charset="-128"/>
                </a:rPr>
                <a:t>WTC</a:t>
              </a:r>
              <a:r>
                <a:rPr lang="ja-JP" altLang="en-US" sz="1300" dirty="0">
                  <a:solidFill>
                    <a:srgbClr val="002060"/>
                  </a:solidFill>
                  <a:latin typeface="Meiryo UI" panose="020B0604030504040204" pitchFamily="50" charset="-128"/>
                  <a:ea typeface="Meiryo UI" panose="020B0604030504040204" pitchFamily="50" charset="-128"/>
                </a:rPr>
                <a:t>ビル、オーク</a:t>
              </a:r>
              <a:r>
                <a:rPr lang="en-US" altLang="ja-JP" sz="1300" dirty="0">
                  <a:solidFill>
                    <a:srgbClr val="002060"/>
                  </a:solidFill>
                  <a:latin typeface="Meiryo UI" panose="020B0604030504040204" pitchFamily="50" charset="-128"/>
                  <a:ea typeface="Meiryo UI" panose="020B0604030504040204" pitchFamily="50" charset="-128"/>
                </a:rPr>
                <a:t>200</a:t>
              </a:r>
              <a:r>
                <a:rPr lang="ja-JP" altLang="en-US" sz="1300" dirty="0" err="1" smtClean="0">
                  <a:solidFill>
                    <a:srgbClr val="002060"/>
                  </a:solidFill>
                  <a:latin typeface="Meiryo UI" panose="020B0604030504040204" pitchFamily="50" charset="-128"/>
                  <a:ea typeface="Meiryo UI" panose="020B0604030504040204" pitchFamily="50" charset="-128"/>
                </a:rPr>
                <a:t>、</a:t>
              </a:r>
              <a:endParaRPr lang="en-US" altLang="ja-JP" sz="1300" dirty="0" smtClean="0">
                <a:solidFill>
                  <a:srgbClr val="002060"/>
                </a:solidFill>
                <a:latin typeface="Meiryo UI" panose="020B0604030504040204" pitchFamily="50" charset="-128"/>
                <a:ea typeface="Meiryo UI" panose="020B0604030504040204" pitchFamily="50" charset="-128"/>
              </a:endParaRPr>
            </a:p>
            <a:p>
              <a:pPr marL="989160" indent="-989160"/>
              <a:r>
                <a:rPr lang="en-US" altLang="ja-JP" sz="1300" dirty="0">
                  <a:solidFill>
                    <a:srgbClr val="002060"/>
                  </a:solidFill>
                  <a:latin typeface="Meiryo UI" panose="020B0604030504040204" pitchFamily="50" charset="-128"/>
                  <a:ea typeface="Meiryo UI" panose="020B0604030504040204" pitchFamily="50" charset="-128"/>
                </a:rPr>
                <a:t> </a:t>
              </a:r>
              <a:r>
                <a:rPr lang="en-US" altLang="ja-JP" sz="1300" dirty="0" smtClean="0">
                  <a:solidFill>
                    <a:srgbClr val="002060"/>
                  </a:solidFill>
                  <a:latin typeface="Meiryo UI" panose="020B0604030504040204" pitchFamily="50" charset="-128"/>
                  <a:ea typeface="Meiryo UI" panose="020B0604030504040204" pitchFamily="50" charset="-128"/>
                </a:rPr>
                <a:t>             </a:t>
              </a:r>
              <a:r>
                <a:rPr lang="ja-JP" altLang="en-US" sz="1300" dirty="0" smtClean="0">
                  <a:solidFill>
                    <a:srgbClr val="002060"/>
                  </a:solidFill>
                  <a:latin typeface="Meiryo UI" panose="020B0604030504040204" pitchFamily="50" charset="-128"/>
                  <a:ea typeface="Meiryo UI" panose="020B0604030504040204" pitchFamily="50" charset="-128"/>
                </a:rPr>
                <a:t>クリスタ</a:t>
              </a:r>
              <a:r>
                <a:rPr lang="ja-JP" altLang="en-US" sz="1300" dirty="0">
                  <a:solidFill>
                    <a:srgbClr val="002060"/>
                  </a:solidFill>
                  <a:latin typeface="Meiryo UI" panose="020B0604030504040204" pitchFamily="50" charset="-128"/>
                  <a:ea typeface="Meiryo UI" panose="020B0604030504040204" pitchFamily="50" charset="-128"/>
                </a:rPr>
                <a:t>長堀</a:t>
              </a:r>
              <a:endParaRPr lang="en-US" altLang="ja-JP" sz="1300" dirty="0">
                <a:solidFill>
                  <a:srgbClr val="002060"/>
                </a:solidFill>
                <a:latin typeface="Meiryo UI" panose="020B0604030504040204" pitchFamily="50" charset="-128"/>
                <a:ea typeface="Meiryo UI" panose="020B0604030504040204" pitchFamily="50" charset="-128"/>
              </a:endParaRPr>
            </a:p>
            <a:p>
              <a:pPr marL="989160" indent="-989160">
                <a:lnSpc>
                  <a:spcPts val="1000"/>
                </a:lnSpc>
              </a:pPr>
              <a:r>
                <a:rPr lang="ja-JP" altLang="en-US" sz="1300" dirty="0">
                  <a:solidFill>
                    <a:srgbClr val="002060"/>
                  </a:solidFill>
                  <a:latin typeface="Meiryo UI" panose="020B0604030504040204" pitchFamily="50" charset="-128"/>
                  <a:ea typeface="Meiryo UI" panose="020B0604030504040204" pitchFamily="50" charset="-128"/>
                </a:rPr>
                <a:t>　</a:t>
              </a:r>
              <a:endParaRPr lang="en-US" altLang="ja-JP" sz="1300" dirty="0" smtClean="0">
                <a:solidFill>
                  <a:srgbClr val="002060"/>
                </a:solidFill>
                <a:latin typeface="Meiryo UI" panose="020B0604030504040204" pitchFamily="50" charset="-128"/>
                <a:ea typeface="Meiryo UI" panose="020B0604030504040204" pitchFamily="50" charset="-128"/>
              </a:endParaRPr>
            </a:p>
            <a:p>
              <a:pPr marL="989160" indent="-989160"/>
              <a:r>
                <a:rPr lang="ja-JP" altLang="en-US" sz="1300" dirty="0" smtClean="0">
                  <a:solidFill>
                    <a:srgbClr val="002060"/>
                  </a:solidFill>
                  <a:latin typeface="Meiryo UI" panose="020B0604030504040204" pitchFamily="50" charset="-128"/>
                  <a:ea typeface="Meiryo UI" panose="020B0604030504040204" pitchFamily="50" charset="-128"/>
                </a:rPr>
                <a:t>    ▶　多く</a:t>
              </a:r>
              <a:r>
                <a:rPr lang="ja-JP" altLang="en-US" sz="1300" dirty="0">
                  <a:solidFill>
                    <a:srgbClr val="002060"/>
                  </a:solidFill>
                  <a:latin typeface="Meiryo UI" panose="020B0604030504040204" pitchFamily="50" charset="-128"/>
                  <a:ea typeface="Meiryo UI" panose="020B0604030504040204" pitchFamily="50" charset="-128"/>
                </a:rPr>
                <a:t>が「負の遺産」として</a:t>
              </a:r>
              <a:r>
                <a:rPr lang="ja-JP" altLang="en-US" sz="1300" dirty="0" smtClean="0">
                  <a:solidFill>
                    <a:srgbClr val="002060"/>
                  </a:solidFill>
                  <a:latin typeface="Meiryo UI" panose="020B0604030504040204" pitchFamily="50" charset="-128"/>
                  <a:ea typeface="Meiryo UI" panose="020B0604030504040204" pitchFamily="50" charset="-128"/>
                </a:rPr>
                <a:t>処理</a:t>
              </a:r>
              <a:endParaRPr lang="en-US" altLang="ja-JP" sz="1300" dirty="0">
                <a:solidFill>
                  <a:srgbClr val="002060"/>
                </a:solidFill>
                <a:latin typeface="Meiryo UI" panose="020B0604030504040204" pitchFamily="50" charset="-128"/>
                <a:ea typeface="Meiryo UI" panose="020B0604030504040204" pitchFamily="50" charset="-128"/>
              </a:endParaRPr>
            </a:p>
          </p:txBody>
        </p:sp>
      </p:grpSp>
      <p:sp>
        <p:nvSpPr>
          <p:cNvPr id="58" name="角丸四角形 57"/>
          <p:cNvSpPr/>
          <p:nvPr/>
        </p:nvSpPr>
        <p:spPr>
          <a:xfrm>
            <a:off x="4937489" y="4305469"/>
            <a:ext cx="3960000" cy="1224000"/>
          </a:xfrm>
          <a:prstGeom prst="roundRect">
            <a:avLst/>
          </a:prstGeom>
          <a:solidFill>
            <a:srgbClr val="FCD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59" name="テキスト ボックス 58"/>
          <p:cNvSpPr txBox="1"/>
          <p:nvPr/>
        </p:nvSpPr>
        <p:spPr>
          <a:xfrm>
            <a:off x="5021874" y="4345153"/>
            <a:ext cx="4030920" cy="1297156"/>
          </a:xfrm>
          <a:prstGeom prst="rect">
            <a:avLst/>
          </a:prstGeom>
          <a:noFill/>
          <a:ln w="28575">
            <a:noFill/>
            <a:prstDash val="sysDot"/>
          </a:ln>
        </p:spPr>
        <p:txBody>
          <a:bodyPr wrap="square" lIns="166154" rtlCol="0">
            <a:noAutofit/>
          </a:bodyPr>
          <a:lstStyle/>
          <a:p>
            <a:pPr marL="989160" indent="-989160"/>
            <a:r>
              <a:rPr lang="en-US" altLang="ja-JP" sz="1300" b="1" dirty="0" smtClean="0">
                <a:solidFill>
                  <a:srgbClr val="002060"/>
                </a:solidFill>
                <a:latin typeface="Meiryo UI" panose="020B0604030504040204" pitchFamily="50" charset="-128"/>
                <a:ea typeface="Meiryo UI" panose="020B0604030504040204" pitchFamily="50" charset="-128"/>
              </a:rPr>
              <a:t> 【</a:t>
            </a:r>
            <a:r>
              <a:rPr lang="ja-JP" altLang="en-US" sz="1300" b="1" dirty="0">
                <a:solidFill>
                  <a:srgbClr val="002060"/>
                </a:solidFill>
                <a:latin typeface="Meiryo UI" panose="020B0604030504040204" pitchFamily="50" charset="-128"/>
                <a:ea typeface="Meiryo UI" panose="020B0604030504040204" pitchFamily="50" charset="-128"/>
              </a:rPr>
              <a:t>高速道路整備</a:t>
            </a:r>
            <a:r>
              <a:rPr lang="en-US" altLang="ja-JP" sz="1300" b="1" dirty="0" smtClean="0">
                <a:solidFill>
                  <a:srgbClr val="002060"/>
                </a:solidFill>
                <a:latin typeface="Meiryo UI" panose="020B0604030504040204" pitchFamily="50" charset="-128"/>
                <a:ea typeface="Meiryo UI" panose="020B0604030504040204" pitchFamily="50" charset="-128"/>
              </a:rPr>
              <a:t>】</a:t>
            </a:r>
          </a:p>
          <a:p>
            <a:pPr marL="989160" indent="-989160">
              <a:lnSpc>
                <a:spcPts val="1000"/>
              </a:lnSpc>
            </a:pPr>
            <a:endParaRPr lang="en-US" altLang="ja-JP" sz="1300" b="1" dirty="0" smtClean="0">
              <a:solidFill>
                <a:srgbClr val="002060"/>
              </a:solidFill>
              <a:latin typeface="Meiryo UI" panose="020B0604030504040204" pitchFamily="50" charset="-128"/>
              <a:ea typeface="Meiryo UI" panose="020B0604030504040204" pitchFamily="50" charset="-128"/>
            </a:endParaRPr>
          </a:p>
          <a:p>
            <a:pPr marL="989160" indent="-989160"/>
            <a:r>
              <a:rPr lang="ja-JP" altLang="en-US" sz="1300" dirty="0">
                <a:solidFill>
                  <a:srgbClr val="002060"/>
                </a:solidFill>
                <a:latin typeface="Meiryo UI" panose="020B0604030504040204" pitchFamily="50" charset="-128"/>
                <a:ea typeface="Meiryo UI" panose="020B0604030504040204" pitchFamily="50" charset="-128"/>
              </a:rPr>
              <a:t>　</a:t>
            </a:r>
            <a:r>
              <a:rPr lang="ja-JP" altLang="en-US" sz="1300" dirty="0" smtClean="0">
                <a:solidFill>
                  <a:srgbClr val="002060"/>
                </a:solidFill>
                <a:latin typeface="Meiryo UI" panose="020B0604030504040204" pitchFamily="50" charset="-128"/>
                <a:ea typeface="Meiryo UI" panose="020B0604030504040204" pitchFamily="50" charset="-128"/>
              </a:rPr>
              <a:t> 淀川</a:t>
            </a:r>
            <a:r>
              <a:rPr lang="ja-JP" altLang="en-US" sz="1300" dirty="0">
                <a:solidFill>
                  <a:srgbClr val="002060"/>
                </a:solidFill>
                <a:latin typeface="Meiryo UI" panose="020B0604030504040204" pitchFamily="50" charset="-128"/>
                <a:ea typeface="Meiryo UI" panose="020B0604030504040204" pitchFamily="50" charset="-128"/>
              </a:rPr>
              <a:t>左岸線</a:t>
            </a:r>
            <a:r>
              <a:rPr lang="ja-JP" altLang="en-US" sz="1300" dirty="0" smtClean="0">
                <a:solidFill>
                  <a:srgbClr val="002060"/>
                </a:solidFill>
                <a:latin typeface="Meiryo UI" panose="020B0604030504040204" pitchFamily="50" charset="-128"/>
                <a:ea typeface="Meiryo UI" panose="020B0604030504040204" pitchFamily="50" charset="-128"/>
              </a:rPr>
              <a:t>延伸部</a:t>
            </a:r>
            <a:endParaRPr lang="en-US" altLang="ja-JP" sz="1300" dirty="0" smtClean="0">
              <a:solidFill>
                <a:srgbClr val="002060"/>
              </a:solidFill>
              <a:latin typeface="Meiryo UI" panose="020B0604030504040204" pitchFamily="50" charset="-128"/>
              <a:ea typeface="Meiryo UI" panose="020B0604030504040204" pitchFamily="50" charset="-128"/>
            </a:endParaRPr>
          </a:p>
          <a:p>
            <a:pPr marL="989160" indent="-989160">
              <a:lnSpc>
                <a:spcPts val="1000"/>
              </a:lnSpc>
            </a:pPr>
            <a:endParaRPr lang="en-US" altLang="ja-JP" sz="1300" dirty="0" smtClean="0">
              <a:solidFill>
                <a:srgbClr val="002060"/>
              </a:solidFill>
              <a:latin typeface="Meiryo UI" panose="020B0604030504040204" pitchFamily="50" charset="-128"/>
              <a:ea typeface="Meiryo UI" panose="020B0604030504040204" pitchFamily="50" charset="-128"/>
            </a:endParaRPr>
          </a:p>
          <a:p>
            <a:pPr marL="989160" indent="-989160"/>
            <a:r>
              <a:rPr lang="ja-JP" altLang="en-US" sz="1300" dirty="0">
                <a:solidFill>
                  <a:srgbClr val="002060"/>
                </a:solidFill>
                <a:latin typeface="Meiryo UI" panose="020B0604030504040204" pitchFamily="50" charset="-128"/>
                <a:ea typeface="Meiryo UI" panose="020B0604030504040204" pitchFamily="50" charset="-128"/>
              </a:rPr>
              <a:t>　</a:t>
            </a:r>
            <a:r>
              <a:rPr lang="ja-JP" altLang="en-US" sz="1300" dirty="0" smtClean="0">
                <a:solidFill>
                  <a:srgbClr val="002060"/>
                </a:solidFill>
                <a:latin typeface="Meiryo UI" panose="020B0604030504040204" pitchFamily="50" charset="-128"/>
                <a:ea typeface="Meiryo UI" panose="020B0604030504040204" pitchFamily="50" charset="-128"/>
              </a:rPr>
              <a:t>   ▶　府市間協議が調わず、都市計画決定や</a:t>
            </a:r>
            <a:endParaRPr lang="en-US" altLang="ja-JP" sz="1300" dirty="0" smtClean="0">
              <a:solidFill>
                <a:srgbClr val="002060"/>
              </a:solidFill>
              <a:latin typeface="Meiryo UI" panose="020B0604030504040204" pitchFamily="50" charset="-128"/>
              <a:ea typeface="Meiryo UI" panose="020B0604030504040204" pitchFamily="50" charset="-128"/>
            </a:endParaRPr>
          </a:p>
          <a:p>
            <a:pPr marL="989160" indent="-989160"/>
            <a:r>
              <a:rPr lang="en-US" altLang="ja-JP" sz="1300" dirty="0">
                <a:solidFill>
                  <a:srgbClr val="002060"/>
                </a:solidFill>
                <a:latin typeface="Meiryo UI" panose="020B0604030504040204" pitchFamily="50" charset="-128"/>
                <a:ea typeface="Meiryo UI" panose="020B0604030504040204" pitchFamily="50" charset="-128"/>
              </a:rPr>
              <a:t> </a:t>
            </a:r>
            <a:r>
              <a:rPr lang="en-US" altLang="ja-JP" sz="1300" dirty="0" smtClean="0">
                <a:solidFill>
                  <a:srgbClr val="002060"/>
                </a:solidFill>
                <a:latin typeface="Meiryo UI" panose="020B0604030504040204" pitchFamily="50" charset="-128"/>
                <a:ea typeface="Meiryo UI" panose="020B0604030504040204" pitchFamily="50" charset="-128"/>
              </a:rPr>
              <a:t>         </a:t>
            </a:r>
            <a:r>
              <a:rPr lang="ja-JP" altLang="en-US" sz="1300" dirty="0" smtClean="0">
                <a:solidFill>
                  <a:srgbClr val="002060"/>
                </a:solidFill>
                <a:latin typeface="Meiryo UI" panose="020B0604030504040204" pitchFamily="50" charset="-128"/>
                <a:ea typeface="Meiryo UI" panose="020B0604030504040204" pitchFamily="50" charset="-128"/>
              </a:rPr>
              <a:t>事業着手できず</a:t>
            </a:r>
            <a:endParaRPr lang="ja-JP" altLang="en-US" sz="1300" dirty="0">
              <a:solidFill>
                <a:srgbClr val="002060"/>
              </a:solidFill>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7248721" y="4340999"/>
            <a:ext cx="1815974" cy="617278"/>
          </a:xfrm>
          <a:prstGeom prst="rect">
            <a:avLst/>
          </a:prstGeom>
          <a:noFill/>
          <a:ln w="28575">
            <a:noFill/>
            <a:prstDash val="sysDot"/>
          </a:ln>
        </p:spPr>
        <p:txBody>
          <a:bodyPr wrap="square" lIns="166154" rtlCol="0">
            <a:noAutofit/>
          </a:bodyPr>
          <a:lstStyle/>
          <a:p>
            <a:pPr marL="989160" indent="-989160"/>
            <a:r>
              <a:rPr lang="en-US" altLang="ja-JP" sz="1300" b="1" dirty="0" smtClean="0">
                <a:solidFill>
                  <a:srgbClr val="002060"/>
                </a:solidFill>
                <a:latin typeface="Meiryo UI" panose="020B0604030504040204" pitchFamily="50" charset="-128"/>
                <a:ea typeface="Meiryo UI" panose="020B0604030504040204" pitchFamily="50" charset="-128"/>
              </a:rPr>
              <a:t> 【</a:t>
            </a:r>
            <a:r>
              <a:rPr lang="ja-JP" altLang="en-US" sz="1300" b="1" dirty="0">
                <a:solidFill>
                  <a:srgbClr val="002060"/>
                </a:solidFill>
                <a:latin typeface="Meiryo UI" panose="020B0604030504040204" pitchFamily="50" charset="-128"/>
                <a:ea typeface="Meiryo UI" panose="020B0604030504040204" pitchFamily="50" charset="-128"/>
              </a:rPr>
              <a:t>鉄道</a:t>
            </a:r>
            <a:r>
              <a:rPr lang="ja-JP" altLang="en-US" sz="1300" b="1" dirty="0" smtClean="0">
                <a:solidFill>
                  <a:srgbClr val="002060"/>
                </a:solidFill>
                <a:latin typeface="Meiryo UI" panose="020B0604030504040204" pitchFamily="50" charset="-128"/>
                <a:ea typeface="Meiryo UI" panose="020B0604030504040204" pitchFamily="50" charset="-128"/>
              </a:rPr>
              <a:t>整備</a:t>
            </a:r>
            <a:r>
              <a:rPr lang="en-US" altLang="ja-JP" sz="1300" b="1" dirty="0" smtClean="0">
                <a:solidFill>
                  <a:srgbClr val="002060"/>
                </a:solidFill>
                <a:latin typeface="Meiryo UI" panose="020B0604030504040204" pitchFamily="50" charset="-128"/>
                <a:ea typeface="Meiryo UI" panose="020B0604030504040204" pitchFamily="50" charset="-128"/>
              </a:rPr>
              <a:t>】</a:t>
            </a:r>
          </a:p>
          <a:p>
            <a:pPr marL="989160" indent="-989160">
              <a:lnSpc>
                <a:spcPts val="1000"/>
              </a:lnSpc>
            </a:pPr>
            <a:endParaRPr lang="en-US" altLang="ja-JP" sz="1300" b="1" dirty="0" smtClean="0">
              <a:solidFill>
                <a:srgbClr val="002060"/>
              </a:solidFill>
              <a:latin typeface="Meiryo UI" panose="020B0604030504040204" pitchFamily="50" charset="-128"/>
              <a:ea typeface="Meiryo UI" panose="020B0604030504040204" pitchFamily="50" charset="-128"/>
            </a:endParaRPr>
          </a:p>
          <a:p>
            <a:pPr marL="989160" indent="-989160"/>
            <a:r>
              <a:rPr lang="ja-JP" altLang="en-US" sz="1300" dirty="0" smtClean="0">
                <a:solidFill>
                  <a:srgbClr val="002060"/>
                </a:solidFill>
                <a:latin typeface="Meiryo UI" panose="020B0604030504040204" pitchFamily="50" charset="-128"/>
                <a:ea typeface="Meiryo UI" panose="020B0604030504040204" pitchFamily="50" charset="-128"/>
              </a:rPr>
              <a:t>   なにわ筋線</a:t>
            </a:r>
            <a:endParaRPr lang="ja-JP" altLang="en-US" sz="13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6579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86540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3890555" y="396761"/>
            <a:ext cx="1282723" cy="584775"/>
          </a:xfrm>
          <a:prstGeom prst="rect">
            <a:avLst/>
          </a:prstGeom>
          <a:noFill/>
        </p:spPr>
        <p:txBody>
          <a:bodyPr wrap="none" rtlCol="0">
            <a:spAutoFit/>
          </a:bodyPr>
          <a:lstStyle/>
          <a:p>
            <a:pPr algn="ctr"/>
            <a:r>
              <a:rPr lang="ja-JP" altLang="en-US" sz="3200" b="1" dirty="0" smtClean="0">
                <a:solidFill>
                  <a:srgbClr val="002060"/>
                </a:solidFill>
                <a:latin typeface="+mj-ea"/>
                <a:ea typeface="+mj-ea"/>
                <a:cs typeface="Meiryo UI" panose="020B0604030504040204" pitchFamily="50" charset="-128"/>
              </a:rPr>
              <a:t>目　次</a:t>
            </a:r>
            <a:endParaRPr lang="ja-JP" altLang="en-US" sz="3200" b="1" dirty="0">
              <a:solidFill>
                <a:srgbClr val="002060"/>
              </a:solidFill>
              <a:latin typeface="+mj-ea"/>
              <a:ea typeface="+mj-ea"/>
              <a:cs typeface="Meiryo UI" panose="020B0604030504040204" pitchFamily="50" charset="-128"/>
            </a:endParaRPr>
          </a:p>
        </p:txBody>
      </p:sp>
      <p:sp>
        <p:nvSpPr>
          <p:cNvPr id="22" name="テキスト ボックス 21"/>
          <p:cNvSpPr txBox="1"/>
          <p:nvPr/>
        </p:nvSpPr>
        <p:spPr>
          <a:xfrm>
            <a:off x="7668344" y="2072225"/>
            <a:ext cx="1086443" cy="400110"/>
          </a:xfrm>
          <a:prstGeom prst="rect">
            <a:avLst/>
          </a:prstGeom>
          <a:noFill/>
        </p:spPr>
        <p:txBody>
          <a:bodyPr wrap="square" rtlCol="0">
            <a:spAutoFit/>
          </a:bodyPr>
          <a:lstStyle/>
          <a:p>
            <a:pPr algn="r"/>
            <a:r>
              <a:rPr lang="ja-JP" altLang="en-US" sz="2000" b="1" dirty="0">
                <a:solidFill>
                  <a:srgbClr val="002060"/>
                </a:solidFill>
                <a:latin typeface="+mj-ea"/>
                <a:ea typeface="+mj-ea"/>
                <a:cs typeface="Meiryo UI" panose="020B0604030504040204" pitchFamily="50" charset="-128"/>
              </a:rPr>
              <a:t>　２</a:t>
            </a:r>
            <a:r>
              <a:rPr lang="ja-JP" altLang="en-US" sz="2000" b="1" dirty="0" smtClean="0">
                <a:solidFill>
                  <a:srgbClr val="002060"/>
                </a:solidFill>
                <a:latin typeface="+mj-ea"/>
                <a:ea typeface="+mj-ea"/>
                <a:cs typeface="Meiryo UI" panose="020B0604030504040204" pitchFamily="50" charset="-128"/>
              </a:rPr>
              <a:t>頁</a:t>
            </a:r>
            <a:endParaRPr lang="ja-JP" altLang="en-US" sz="2000" b="1" dirty="0">
              <a:solidFill>
                <a:srgbClr val="002060"/>
              </a:solidFill>
              <a:latin typeface="+mj-ea"/>
              <a:ea typeface="+mj-ea"/>
              <a:cs typeface="Meiryo UI" panose="020B0604030504040204" pitchFamily="50" charset="-128"/>
            </a:endParaRPr>
          </a:p>
        </p:txBody>
      </p:sp>
      <p:sp>
        <p:nvSpPr>
          <p:cNvPr id="20" name="テキスト ボックス 19"/>
          <p:cNvSpPr txBox="1"/>
          <p:nvPr/>
        </p:nvSpPr>
        <p:spPr>
          <a:xfrm>
            <a:off x="328208" y="1422678"/>
            <a:ext cx="3164811"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１　条例を策定する背景　</a:t>
            </a:r>
            <a:endParaRPr lang="ja-JP" altLang="en-US" sz="2000" b="1" dirty="0">
              <a:solidFill>
                <a:srgbClr val="002060"/>
              </a:solidFill>
              <a:latin typeface="+mj-ea"/>
              <a:ea typeface="+mj-ea"/>
              <a:cs typeface="Meiryo UI" panose="020B0604030504040204" pitchFamily="50" charset="-128"/>
            </a:endParaRPr>
          </a:p>
        </p:txBody>
      </p:sp>
      <p:sp>
        <p:nvSpPr>
          <p:cNvPr id="24" name="テキスト ボックス 23"/>
          <p:cNvSpPr txBox="1"/>
          <p:nvPr/>
        </p:nvSpPr>
        <p:spPr>
          <a:xfrm>
            <a:off x="8135225" y="1412776"/>
            <a:ext cx="647107"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１頁</a:t>
            </a:r>
            <a:endParaRPr lang="ja-JP" altLang="en-US" sz="2000" b="1" dirty="0">
              <a:solidFill>
                <a:srgbClr val="002060"/>
              </a:solidFill>
              <a:latin typeface="+mj-ea"/>
              <a:ea typeface="+mj-ea"/>
              <a:cs typeface="Meiryo UI" panose="020B0604030504040204" pitchFamily="50" charset="-128"/>
            </a:endParaRPr>
          </a:p>
        </p:txBody>
      </p:sp>
      <p:sp>
        <p:nvSpPr>
          <p:cNvPr id="23" name="テキスト ボックス 22"/>
          <p:cNvSpPr txBox="1"/>
          <p:nvPr/>
        </p:nvSpPr>
        <p:spPr>
          <a:xfrm>
            <a:off x="3094319" y="1437878"/>
            <a:ext cx="5283519"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endParaRPr lang="ja-JP" altLang="en-US" sz="2000" b="1" dirty="0">
              <a:solidFill>
                <a:srgbClr val="002060"/>
              </a:solidFill>
              <a:latin typeface="+mj-ea"/>
              <a:ea typeface="+mj-ea"/>
              <a:cs typeface="Meiryo UI" panose="020B0604030504040204" pitchFamily="50" charset="-128"/>
            </a:endParaRPr>
          </a:p>
        </p:txBody>
      </p:sp>
      <p:sp>
        <p:nvSpPr>
          <p:cNvPr id="9" name="テキスト ボックス 8"/>
          <p:cNvSpPr txBox="1"/>
          <p:nvPr/>
        </p:nvSpPr>
        <p:spPr>
          <a:xfrm>
            <a:off x="318453" y="2093752"/>
            <a:ext cx="3389451" cy="400110"/>
          </a:xfrm>
          <a:prstGeom prst="rect">
            <a:avLst/>
          </a:prstGeom>
          <a:noFill/>
        </p:spPr>
        <p:txBody>
          <a:bodyPr wrap="square" rtlCol="0">
            <a:spAutoFit/>
          </a:bodyPr>
          <a:lstStyle/>
          <a:p>
            <a:r>
              <a:rPr lang="ja-JP" altLang="en-US" sz="2000" b="1" dirty="0">
                <a:solidFill>
                  <a:srgbClr val="002060"/>
                </a:solidFill>
                <a:latin typeface="+mj-ea"/>
                <a:ea typeface="+mj-ea"/>
                <a:cs typeface="Meiryo UI" panose="020B0604030504040204" pitchFamily="50" charset="-128"/>
              </a:rPr>
              <a:t>２</a:t>
            </a:r>
            <a:r>
              <a:rPr lang="ja-JP" altLang="en-US" sz="2000" b="1" dirty="0" smtClean="0">
                <a:solidFill>
                  <a:srgbClr val="002060"/>
                </a:solidFill>
                <a:latin typeface="+mj-ea"/>
                <a:ea typeface="+mj-ea"/>
                <a:cs typeface="Meiryo UI" panose="020B0604030504040204" pitchFamily="50" charset="-128"/>
              </a:rPr>
              <a:t>　基本的な考え方</a:t>
            </a:r>
            <a:endParaRPr lang="ja-JP" altLang="en-US" sz="2000" b="1" dirty="0">
              <a:solidFill>
                <a:srgbClr val="002060"/>
              </a:solidFill>
              <a:latin typeface="+mj-ea"/>
              <a:ea typeface="+mj-ea"/>
              <a:cs typeface="Meiryo UI" panose="020B0604030504040204" pitchFamily="50" charset="-128"/>
            </a:endParaRPr>
          </a:p>
        </p:txBody>
      </p:sp>
      <p:sp>
        <p:nvSpPr>
          <p:cNvPr id="11" name="テキスト ボックス 10"/>
          <p:cNvSpPr txBox="1"/>
          <p:nvPr/>
        </p:nvSpPr>
        <p:spPr>
          <a:xfrm>
            <a:off x="328208" y="4149080"/>
            <a:ext cx="2084692" cy="400110"/>
          </a:xfrm>
          <a:prstGeom prst="rect">
            <a:avLst/>
          </a:prstGeom>
          <a:noFill/>
        </p:spPr>
        <p:txBody>
          <a:bodyPr wrap="square" rtlCol="0">
            <a:spAutoFit/>
          </a:bodyPr>
          <a:lstStyle/>
          <a:p>
            <a:r>
              <a:rPr lang="ja-JP" altLang="en-US" sz="2000" b="1" dirty="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５</a:t>
            </a:r>
            <a:r>
              <a:rPr lang="ja-JP" altLang="en-US" sz="2000" b="1" dirty="0" smtClean="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zh-CN" altLang="en-US" sz="2000" b="1" dirty="0" smtClean="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条例</a:t>
            </a:r>
            <a:r>
              <a:rPr lang="zh-CN" altLang="en-US" sz="2000" b="1" dirty="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（案</a:t>
            </a:r>
            <a:r>
              <a:rPr lang="zh-CN" altLang="en-US" sz="2000" b="1" dirty="0" smtClean="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2000" b="1" dirty="0" smtClean="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骨子</a:t>
            </a:r>
            <a:endParaRPr lang="zh-CN" altLang="en-US" sz="2000" b="1" dirty="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7" name="テキスト ボックス 16"/>
          <p:cNvSpPr txBox="1"/>
          <p:nvPr/>
        </p:nvSpPr>
        <p:spPr>
          <a:xfrm>
            <a:off x="2439409" y="4162174"/>
            <a:ext cx="5952864"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endParaRPr lang="ja-JP" altLang="en-US" sz="2000" b="1" dirty="0">
              <a:solidFill>
                <a:srgbClr val="002060"/>
              </a:solidFill>
              <a:latin typeface="+mj-ea"/>
              <a:ea typeface="+mj-ea"/>
              <a:cs typeface="Meiryo UI" panose="020B0604030504040204" pitchFamily="50" charset="-128"/>
            </a:endParaRPr>
          </a:p>
        </p:txBody>
      </p:sp>
      <p:sp>
        <p:nvSpPr>
          <p:cNvPr id="18" name="テキスト ボックス 17"/>
          <p:cNvSpPr txBox="1"/>
          <p:nvPr/>
        </p:nvSpPr>
        <p:spPr>
          <a:xfrm>
            <a:off x="8133683" y="4149080"/>
            <a:ext cx="647107" cy="400110"/>
          </a:xfrm>
          <a:prstGeom prst="rect">
            <a:avLst/>
          </a:prstGeom>
          <a:noFill/>
        </p:spPr>
        <p:txBody>
          <a:bodyPr wrap="square" rtlCol="0">
            <a:spAutoFit/>
          </a:bodyPr>
          <a:lstStyle/>
          <a:p>
            <a:r>
              <a:rPr lang="ja-JP" altLang="en-US" sz="2000" b="1" dirty="0">
                <a:solidFill>
                  <a:srgbClr val="002060"/>
                </a:solidFill>
                <a:latin typeface="+mj-ea"/>
                <a:ea typeface="+mj-ea"/>
                <a:cs typeface="Meiryo UI" panose="020B0604030504040204" pitchFamily="50" charset="-128"/>
              </a:rPr>
              <a:t>５</a:t>
            </a:r>
            <a:r>
              <a:rPr lang="ja-JP" altLang="en-US" sz="2000" b="1" dirty="0" smtClean="0">
                <a:solidFill>
                  <a:srgbClr val="002060"/>
                </a:solidFill>
                <a:latin typeface="+mj-ea"/>
                <a:ea typeface="+mj-ea"/>
                <a:cs typeface="Meiryo UI" panose="020B0604030504040204" pitchFamily="50" charset="-128"/>
              </a:rPr>
              <a:t>頁</a:t>
            </a:r>
            <a:endParaRPr lang="ja-JP" altLang="en-US" sz="2000" b="1" dirty="0">
              <a:solidFill>
                <a:srgbClr val="002060"/>
              </a:solidFill>
              <a:latin typeface="+mj-ea"/>
              <a:ea typeface="+mj-ea"/>
              <a:cs typeface="Meiryo UI" panose="020B0604030504040204" pitchFamily="50" charset="-128"/>
            </a:endParaRPr>
          </a:p>
        </p:txBody>
      </p:sp>
      <p:sp>
        <p:nvSpPr>
          <p:cNvPr id="25" name="テキスト ボックス 24"/>
          <p:cNvSpPr txBox="1"/>
          <p:nvPr/>
        </p:nvSpPr>
        <p:spPr>
          <a:xfrm>
            <a:off x="2586058" y="2083850"/>
            <a:ext cx="5791780"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endParaRPr lang="ja-JP" altLang="en-US" sz="2000" b="1" dirty="0">
              <a:solidFill>
                <a:srgbClr val="002060"/>
              </a:solidFill>
              <a:latin typeface="+mj-ea"/>
              <a:ea typeface="+mj-ea"/>
              <a:cs typeface="Meiryo UI" panose="020B0604030504040204" pitchFamily="50" charset="-128"/>
            </a:endParaRPr>
          </a:p>
        </p:txBody>
      </p:sp>
      <p:sp>
        <p:nvSpPr>
          <p:cNvPr id="27" name="テキスト ボックス 26"/>
          <p:cNvSpPr txBox="1"/>
          <p:nvPr/>
        </p:nvSpPr>
        <p:spPr>
          <a:xfrm>
            <a:off x="318453" y="4802903"/>
            <a:ext cx="4917199" cy="400110"/>
          </a:xfrm>
          <a:prstGeom prst="rect">
            <a:avLst/>
          </a:prstGeom>
          <a:noFill/>
        </p:spPr>
        <p:txBody>
          <a:bodyPr wrap="square" rtlCol="0">
            <a:spAutoFit/>
          </a:bodyPr>
          <a:lstStyle/>
          <a:p>
            <a:r>
              <a:rPr lang="ja-JP" altLang="en-US" sz="2000" b="1" dirty="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６</a:t>
            </a:r>
            <a:r>
              <a:rPr lang="ja-JP" altLang="en-US" sz="2000" b="1" dirty="0" smtClean="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　今後のスケジュール（イメージ）</a:t>
            </a:r>
            <a:endParaRPr lang="zh-CN" altLang="en-US" sz="2000" b="1" dirty="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8" name="テキスト ボックス 27"/>
          <p:cNvSpPr txBox="1"/>
          <p:nvPr/>
        </p:nvSpPr>
        <p:spPr>
          <a:xfrm>
            <a:off x="4095493" y="4822797"/>
            <a:ext cx="4332601"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endParaRPr lang="ja-JP" altLang="en-US" sz="2000" b="1" dirty="0">
              <a:solidFill>
                <a:srgbClr val="002060"/>
              </a:solidFill>
              <a:latin typeface="+mj-ea"/>
              <a:ea typeface="+mj-ea"/>
              <a:cs typeface="Meiryo UI" panose="020B0604030504040204" pitchFamily="50" charset="-128"/>
            </a:endParaRPr>
          </a:p>
        </p:txBody>
      </p:sp>
      <p:sp>
        <p:nvSpPr>
          <p:cNvPr id="29" name="テキスト ボックス 28"/>
          <p:cNvSpPr txBox="1"/>
          <p:nvPr/>
        </p:nvSpPr>
        <p:spPr>
          <a:xfrm>
            <a:off x="7971749" y="4797152"/>
            <a:ext cx="912690"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１</a:t>
            </a:r>
            <a:r>
              <a:rPr lang="ja-JP" altLang="en-US" sz="2000" b="1" dirty="0">
                <a:solidFill>
                  <a:srgbClr val="002060"/>
                </a:solidFill>
                <a:latin typeface="+mj-ea"/>
                <a:ea typeface="+mj-ea"/>
                <a:cs typeface="Meiryo UI" panose="020B0604030504040204" pitchFamily="50" charset="-128"/>
              </a:rPr>
              <a:t>０</a:t>
            </a:r>
            <a:r>
              <a:rPr lang="ja-JP" altLang="en-US" sz="2000" b="1" dirty="0" smtClean="0">
                <a:solidFill>
                  <a:srgbClr val="002060"/>
                </a:solidFill>
                <a:latin typeface="+mj-ea"/>
                <a:ea typeface="+mj-ea"/>
                <a:cs typeface="Meiryo UI" panose="020B0604030504040204" pitchFamily="50" charset="-128"/>
              </a:rPr>
              <a:t>頁</a:t>
            </a:r>
            <a:endParaRPr lang="ja-JP" altLang="en-US" sz="2000" b="1" dirty="0">
              <a:solidFill>
                <a:srgbClr val="002060"/>
              </a:solidFill>
              <a:latin typeface="+mj-ea"/>
              <a:ea typeface="+mj-ea"/>
              <a:cs typeface="Meiryo UI" panose="020B0604030504040204" pitchFamily="50" charset="-128"/>
            </a:endParaRPr>
          </a:p>
        </p:txBody>
      </p:sp>
      <p:sp>
        <p:nvSpPr>
          <p:cNvPr id="15" name="テキスト ボックス 14"/>
          <p:cNvSpPr txBox="1"/>
          <p:nvPr/>
        </p:nvSpPr>
        <p:spPr>
          <a:xfrm>
            <a:off x="7668344" y="2771437"/>
            <a:ext cx="1086443" cy="400110"/>
          </a:xfrm>
          <a:prstGeom prst="rect">
            <a:avLst/>
          </a:prstGeom>
          <a:noFill/>
        </p:spPr>
        <p:txBody>
          <a:bodyPr wrap="square" rtlCol="0">
            <a:spAutoFit/>
          </a:bodyPr>
          <a:lstStyle/>
          <a:p>
            <a:pPr algn="r"/>
            <a:r>
              <a:rPr lang="ja-JP" altLang="en-US" sz="2000" b="1" dirty="0">
                <a:solidFill>
                  <a:srgbClr val="002060"/>
                </a:solidFill>
                <a:latin typeface="+mj-ea"/>
                <a:ea typeface="+mj-ea"/>
                <a:cs typeface="Meiryo UI" panose="020B0604030504040204" pitchFamily="50" charset="-128"/>
              </a:rPr>
              <a:t>　</a:t>
            </a:r>
            <a:r>
              <a:rPr lang="ja-JP" altLang="en-US" sz="2000" b="1" dirty="0" smtClean="0">
                <a:solidFill>
                  <a:srgbClr val="002060"/>
                </a:solidFill>
                <a:latin typeface="+mj-ea"/>
                <a:ea typeface="+mj-ea"/>
                <a:cs typeface="Meiryo UI" panose="020B0604030504040204" pitchFamily="50" charset="-128"/>
              </a:rPr>
              <a:t>３頁</a:t>
            </a:r>
            <a:endParaRPr lang="ja-JP" altLang="en-US" sz="2000" b="1" dirty="0">
              <a:solidFill>
                <a:srgbClr val="002060"/>
              </a:solidFill>
              <a:latin typeface="+mj-ea"/>
              <a:ea typeface="+mj-ea"/>
              <a:cs typeface="Meiryo UI" panose="020B0604030504040204" pitchFamily="50" charset="-128"/>
            </a:endParaRPr>
          </a:p>
        </p:txBody>
      </p:sp>
      <p:sp>
        <p:nvSpPr>
          <p:cNvPr id="16" name="テキスト ボックス 15"/>
          <p:cNvSpPr txBox="1"/>
          <p:nvPr/>
        </p:nvSpPr>
        <p:spPr>
          <a:xfrm>
            <a:off x="318453" y="2779505"/>
            <a:ext cx="3677483"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３　条例（一元化）の必要性</a:t>
            </a:r>
            <a:endParaRPr lang="ja-JP" altLang="en-US" sz="2000" b="1" dirty="0">
              <a:solidFill>
                <a:srgbClr val="002060"/>
              </a:solidFill>
              <a:latin typeface="+mj-ea"/>
              <a:ea typeface="+mj-ea"/>
              <a:cs typeface="Meiryo UI" panose="020B0604030504040204" pitchFamily="50" charset="-128"/>
            </a:endParaRPr>
          </a:p>
        </p:txBody>
      </p:sp>
      <p:sp>
        <p:nvSpPr>
          <p:cNvPr id="19" name="テキスト ボックス 18"/>
          <p:cNvSpPr txBox="1"/>
          <p:nvPr/>
        </p:nvSpPr>
        <p:spPr>
          <a:xfrm>
            <a:off x="3467933" y="2782662"/>
            <a:ext cx="4739767"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endParaRPr lang="ja-JP" altLang="en-US" sz="2000" b="1" dirty="0">
              <a:solidFill>
                <a:srgbClr val="002060"/>
              </a:solidFill>
              <a:latin typeface="+mj-ea"/>
              <a:ea typeface="+mj-ea"/>
              <a:cs typeface="Meiryo UI" panose="020B0604030504040204" pitchFamily="50" charset="-128"/>
            </a:endParaRPr>
          </a:p>
        </p:txBody>
      </p:sp>
      <p:sp>
        <p:nvSpPr>
          <p:cNvPr id="21" name="テキスト ボックス 20"/>
          <p:cNvSpPr txBox="1"/>
          <p:nvPr/>
        </p:nvSpPr>
        <p:spPr>
          <a:xfrm>
            <a:off x="7668344" y="3429000"/>
            <a:ext cx="1086443" cy="400110"/>
          </a:xfrm>
          <a:prstGeom prst="rect">
            <a:avLst/>
          </a:prstGeom>
          <a:noFill/>
        </p:spPr>
        <p:txBody>
          <a:bodyPr wrap="square" rtlCol="0">
            <a:spAutoFit/>
          </a:bodyPr>
          <a:lstStyle/>
          <a:p>
            <a:pPr algn="r"/>
            <a:r>
              <a:rPr lang="ja-JP" altLang="en-US" sz="2000" b="1" dirty="0">
                <a:solidFill>
                  <a:srgbClr val="002060"/>
                </a:solidFill>
                <a:latin typeface="+mj-ea"/>
                <a:ea typeface="+mj-ea"/>
                <a:cs typeface="Meiryo UI" panose="020B0604030504040204" pitchFamily="50" charset="-128"/>
              </a:rPr>
              <a:t>　４</a:t>
            </a:r>
            <a:r>
              <a:rPr lang="ja-JP" altLang="en-US" sz="2000" b="1" dirty="0" smtClean="0">
                <a:solidFill>
                  <a:srgbClr val="002060"/>
                </a:solidFill>
                <a:latin typeface="+mj-ea"/>
                <a:ea typeface="+mj-ea"/>
                <a:cs typeface="Meiryo UI" panose="020B0604030504040204" pitchFamily="50" charset="-128"/>
              </a:rPr>
              <a:t>頁</a:t>
            </a:r>
            <a:endParaRPr lang="ja-JP" altLang="en-US" sz="2000" b="1" dirty="0">
              <a:solidFill>
                <a:srgbClr val="002060"/>
              </a:solidFill>
              <a:latin typeface="+mj-ea"/>
              <a:ea typeface="+mj-ea"/>
              <a:cs typeface="Meiryo UI" panose="020B0604030504040204" pitchFamily="50" charset="-128"/>
            </a:endParaRPr>
          </a:p>
        </p:txBody>
      </p:sp>
      <p:sp>
        <p:nvSpPr>
          <p:cNvPr id="26" name="テキスト ボックス 25"/>
          <p:cNvSpPr txBox="1"/>
          <p:nvPr/>
        </p:nvSpPr>
        <p:spPr>
          <a:xfrm>
            <a:off x="318453" y="3451683"/>
            <a:ext cx="3677483" cy="400110"/>
          </a:xfrm>
          <a:prstGeom prst="rect">
            <a:avLst/>
          </a:prstGeom>
          <a:noFill/>
        </p:spPr>
        <p:txBody>
          <a:bodyPr wrap="square" rtlCol="0">
            <a:spAutoFit/>
          </a:bodyPr>
          <a:lstStyle/>
          <a:p>
            <a:r>
              <a:rPr lang="ja-JP" altLang="en-US" sz="2000" b="1" dirty="0">
                <a:solidFill>
                  <a:srgbClr val="002060"/>
                </a:solidFill>
                <a:latin typeface="+mj-ea"/>
                <a:ea typeface="+mj-ea"/>
                <a:cs typeface="Meiryo UI" panose="020B0604030504040204" pitchFamily="50" charset="-128"/>
              </a:rPr>
              <a:t>４</a:t>
            </a:r>
            <a:r>
              <a:rPr lang="ja-JP" altLang="en-US" sz="2000" b="1" dirty="0" smtClean="0">
                <a:solidFill>
                  <a:srgbClr val="002060"/>
                </a:solidFill>
                <a:latin typeface="+mj-ea"/>
                <a:ea typeface="+mj-ea"/>
                <a:cs typeface="Meiryo UI" panose="020B0604030504040204" pitchFamily="50" charset="-128"/>
              </a:rPr>
              <a:t>　条例（一元化）の効果</a:t>
            </a:r>
            <a:endParaRPr lang="ja-JP" altLang="en-US" sz="2000" b="1" dirty="0">
              <a:solidFill>
                <a:srgbClr val="002060"/>
              </a:solidFill>
              <a:latin typeface="+mj-ea"/>
              <a:ea typeface="+mj-ea"/>
              <a:cs typeface="Meiryo UI" panose="020B0604030504040204" pitchFamily="50" charset="-128"/>
            </a:endParaRPr>
          </a:p>
        </p:txBody>
      </p:sp>
      <p:sp>
        <p:nvSpPr>
          <p:cNvPr id="30" name="テキスト ボックス 29"/>
          <p:cNvSpPr txBox="1"/>
          <p:nvPr/>
        </p:nvSpPr>
        <p:spPr>
          <a:xfrm>
            <a:off x="3207025" y="3471577"/>
            <a:ext cx="5058105"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endParaRPr lang="ja-JP" altLang="en-US" sz="2000" b="1" dirty="0">
              <a:solidFill>
                <a:srgbClr val="002060"/>
              </a:solidFill>
              <a:latin typeface="+mj-ea"/>
              <a:ea typeface="+mj-ea"/>
              <a:cs typeface="Meiryo UI" panose="020B0604030504040204" pitchFamily="50" charset="-128"/>
            </a:endParaRPr>
          </a:p>
        </p:txBody>
      </p:sp>
      <p:sp>
        <p:nvSpPr>
          <p:cNvPr id="31" name="テキスト ボックス 30"/>
          <p:cNvSpPr txBox="1"/>
          <p:nvPr/>
        </p:nvSpPr>
        <p:spPr>
          <a:xfrm>
            <a:off x="318453" y="5537097"/>
            <a:ext cx="7215694" cy="400110"/>
          </a:xfrm>
          <a:prstGeom prst="rect">
            <a:avLst/>
          </a:prstGeom>
          <a:noFill/>
        </p:spPr>
        <p:txBody>
          <a:bodyPr wrap="square" rtlCol="0">
            <a:spAutoFit/>
          </a:bodyPr>
          <a:lstStyle/>
          <a:p>
            <a:r>
              <a:rPr lang="ja-JP" altLang="en-US" sz="2000" b="1" dirty="0" smtClean="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参考資料１　</a:t>
            </a:r>
            <a:r>
              <a:rPr lang="ja-JP" altLang="en-US" sz="2000" b="1" dirty="0">
                <a:solidFill>
                  <a:srgbClr val="002060"/>
                </a:solidFill>
                <a:latin typeface="ＭＳ Ｐゴシック" panose="020B0600070205080204" pitchFamily="50" charset="-128"/>
                <a:cs typeface="Meiryo UI" panose="020B0604030504040204" pitchFamily="50" charset="-128"/>
              </a:rPr>
              <a:t>大阪府</a:t>
            </a:r>
            <a:r>
              <a:rPr lang="ja-JP" altLang="en-US" sz="2000" b="1" dirty="0" smtClean="0">
                <a:solidFill>
                  <a:srgbClr val="002060"/>
                </a:solidFill>
                <a:latin typeface="ＭＳ Ｐゴシック" panose="020B0600070205080204" pitchFamily="50" charset="-128"/>
                <a:cs typeface="Meiryo UI" panose="020B0604030504040204" pitchFamily="50" charset="-128"/>
              </a:rPr>
              <a:t>へ一元化</a:t>
            </a:r>
            <a:r>
              <a:rPr lang="ja-JP" altLang="en-US" sz="2000" b="1" dirty="0">
                <a:solidFill>
                  <a:srgbClr val="002060"/>
                </a:solidFill>
                <a:latin typeface="ＭＳ Ｐゴシック" panose="020B0600070205080204" pitchFamily="50" charset="-128"/>
                <a:cs typeface="Meiryo UI" panose="020B0604030504040204" pitchFamily="50" charset="-128"/>
              </a:rPr>
              <a:t>を図る都市計画権限について</a:t>
            </a:r>
          </a:p>
        </p:txBody>
      </p:sp>
      <p:sp>
        <p:nvSpPr>
          <p:cNvPr id="32" name="テキスト ボックス 31"/>
          <p:cNvSpPr txBox="1"/>
          <p:nvPr/>
        </p:nvSpPr>
        <p:spPr>
          <a:xfrm>
            <a:off x="7050837" y="5521428"/>
            <a:ext cx="1341436"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a:t>
            </a:r>
            <a:endParaRPr lang="ja-JP" altLang="en-US" sz="2000" b="1" dirty="0">
              <a:solidFill>
                <a:srgbClr val="002060"/>
              </a:solidFill>
              <a:latin typeface="+mj-ea"/>
              <a:ea typeface="+mj-ea"/>
              <a:cs typeface="Meiryo UI" panose="020B0604030504040204" pitchFamily="50" charset="-128"/>
            </a:endParaRPr>
          </a:p>
        </p:txBody>
      </p:sp>
      <p:sp>
        <p:nvSpPr>
          <p:cNvPr id="33" name="テキスト ボックス 32"/>
          <p:cNvSpPr txBox="1"/>
          <p:nvPr/>
        </p:nvSpPr>
        <p:spPr>
          <a:xfrm>
            <a:off x="7971749" y="5517232"/>
            <a:ext cx="912690"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１１頁</a:t>
            </a:r>
            <a:endParaRPr lang="ja-JP" altLang="en-US" sz="2000" b="1" dirty="0">
              <a:solidFill>
                <a:srgbClr val="002060"/>
              </a:solidFill>
              <a:latin typeface="+mj-ea"/>
              <a:ea typeface="+mj-ea"/>
              <a:cs typeface="Meiryo UI" panose="020B0604030504040204" pitchFamily="50" charset="-128"/>
            </a:endParaRPr>
          </a:p>
        </p:txBody>
      </p:sp>
      <p:sp>
        <p:nvSpPr>
          <p:cNvPr id="34" name="テキスト ボックス 33"/>
          <p:cNvSpPr txBox="1"/>
          <p:nvPr/>
        </p:nvSpPr>
        <p:spPr>
          <a:xfrm>
            <a:off x="318453" y="6197242"/>
            <a:ext cx="7215694" cy="400110"/>
          </a:xfrm>
          <a:prstGeom prst="rect">
            <a:avLst/>
          </a:prstGeom>
          <a:noFill/>
        </p:spPr>
        <p:txBody>
          <a:bodyPr wrap="square" rtlCol="0">
            <a:spAutoFit/>
          </a:bodyPr>
          <a:lstStyle/>
          <a:p>
            <a:r>
              <a:rPr lang="ja-JP" altLang="en-US" sz="2000" b="1" dirty="0" smtClean="0">
                <a:solidFill>
                  <a:srgbClr val="002060"/>
                </a:solidFill>
                <a:latin typeface="ＭＳ Ｐゴシック" panose="020B0600070205080204" pitchFamily="50" charset="-128"/>
                <a:ea typeface="ＭＳ Ｐゴシック" panose="020B0600070205080204" pitchFamily="50" charset="-128"/>
                <a:cs typeface="Meiryo UI" panose="020B0604030504040204" pitchFamily="50" charset="-128"/>
              </a:rPr>
              <a:t>参考資料２　</a:t>
            </a:r>
            <a:r>
              <a:rPr lang="ja-JP" altLang="en-US" sz="2000" b="1" dirty="0">
                <a:solidFill>
                  <a:srgbClr val="002060"/>
                </a:solidFill>
                <a:latin typeface="ＭＳ Ｐゴシック" panose="020B0600070205080204" pitchFamily="50" charset="-128"/>
                <a:cs typeface="Meiryo UI" panose="020B0604030504040204" pitchFamily="50" charset="-128"/>
              </a:rPr>
              <a:t>過去の二重行政の大阪　</a:t>
            </a:r>
          </a:p>
        </p:txBody>
      </p:sp>
      <p:sp>
        <p:nvSpPr>
          <p:cNvPr id="36" name="テキスト ボックス 35"/>
          <p:cNvSpPr txBox="1"/>
          <p:nvPr/>
        </p:nvSpPr>
        <p:spPr>
          <a:xfrm>
            <a:off x="7971749" y="6191491"/>
            <a:ext cx="912690"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１４頁</a:t>
            </a:r>
            <a:endParaRPr lang="ja-JP" altLang="en-US" sz="2000" b="1" dirty="0">
              <a:solidFill>
                <a:srgbClr val="002060"/>
              </a:solidFill>
              <a:latin typeface="+mj-ea"/>
              <a:ea typeface="+mj-ea"/>
              <a:cs typeface="Meiryo UI" panose="020B0604030504040204" pitchFamily="50" charset="-128"/>
            </a:endParaRPr>
          </a:p>
        </p:txBody>
      </p:sp>
      <p:sp>
        <p:nvSpPr>
          <p:cNvPr id="37" name="テキスト ボックス 36"/>
          <p:cNvSpPr txBox="1"/>
          <p:nvPr/>
        </p:nvSpPr>
        <p:spPr>
          <a:xfrm>
            <a:off x="4453020" y="6208199"/>
            <a:ext cx="4332601" cy="400110"/>
          </a:xfrm>
          <a:prstGeom prst="rect">
            <a:avLst/>
          </a:prstGeom>
          <a:noFill/>
        </p:spPr>
        <p:txBody>
          <a:bodyPr wrap="square" rtlCol="0">
            <a:spAutoFit/>
          </a:bodyPr>
          <a:lstStyle/>
          <a:p>
            <a:r>
              <a:rPr lang="ja-JP" altLang="en-US" sz="2000" b="1" dirty="0" smtClean="0">
                <a:solidFill>
                  <a:srgbClr val="002060"/>
                </a:solidFill>
                <a:latin typeface="+mj-ea"/>
                <a:ea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r>
              <a:rPr lang="ja-JP" altLang="en-US" sz="2000" b="1" dirty="0">
                <a:solidFill>
                  <a:srgbClr val="002060"/>
                </a:solidFill>
                <a:latin typeface="+mj-ea"/>
                <a:cs typeface="Meiryo UI" panose="020B0604030504040204" pitchFamily="50" charset="-128"/>
              </a:rPr>
              <a:t>・・</a:t>
            </a:r>
            <a:r>
              <a:rPr lang="ja-JP" altLang="en-US" sz="2000" b="1" dirty="0" smtClean="0">
                <a:solidFill>
                  <a:srgbClr val="002060"/>
                </a:solidFill>
                <a:latin typeface="+mj-ea"/>
                <a:cs typeface="Meiryo UI" panose="020B0604030504040204" pitchFamily="50" charset="-128"/>
              </a:rPr>
              <a:t>・・・・・・・・・・</a:t>
            </a:r>
            <a:endParaRPr lang="ja-JP" altLang="en-US" sz="2000" b="1" dirty="0">
              <a:solidFill>
                <a:srgbClr val="002060"/>
              </a:solidFill>
              <a:latin typeface="+mj-ea"/>
              <a:ea typeface="+mj-ea"/>
              <a:cs typeface="Meiryo UI" panose="020B0604030504040204" pitchFamily="50" charset="-128"/>
            </a:endParaRPr>
          </a:p>
        </p:txBody>
      </p:sp>
    </p:spTree>
    <p:extLst>
      <p:ext uri="{BB962C8B-B14F-4D97-AF65-F5344CB8AC3E}">
        <p14:creationId xmlns:p14="http://schemas.microsoft.com/office/powerpoint/2010/main" val="1801434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8773140" y="-101319"/>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a:t>
            </a:r>
            <a:endParaRPr kumimoji="1" lang="ja-JP" altLang="en-US" sz="2000" b="1" dirty="0">
              <a:solidFill>
                <a:srgbClr val="002060"/>
              </a:solidFill>
              <a:latin typeface="+mn-ea"/>
            </a:endParaRPr>
          </a:p>
        </p:txBody>
      </p:sp>
      <p:cxnSp>
        <p:nvCxnSpPr>
          <p:cNvPr id="12" name="直線コネクタ 11"/>
          <p:cNvCxnSpPr/>
          <p:nvPr/>
        </p:nvCxnSpPr>
        <p:spPr>
          <a:xfrm>
            <a:off x="0" y="548680"/>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0" y="8531"/>
            <a:ext cx="8604448" cy="577110"/>
          </a:xfrm>
          <a:prstGeom prst="rect">
            <a:avLst/>
          </a:prstGeom>
          <a:noFill/>
          <a:ln w="19050" cap="flat" cmpd="sng" algn="ctr">
            <a:noFill/>
            <a:prstDash val="sysDot"/>
          </a:ln>
          <a:effectLst/>
        </p:spPr>
        <p:txBody>
          <a:bodyPr rtlCol="0" anchor="ctr"/>
          <a:lstStyle/>
          <a:p>
            <a:pPr defTabSz="844083">
              <a:defRPr/>
            </a:pPr>
            <a:r>
              <a:rPr lang="ja-JP" altLang="en-US" sz="2000" b="1" dirty="0">
                <a:solidFill>
                  <a:srgbClr val="002060"/>
                </a:solidFill>
                <a:latin typeface="Meiryo UI" panose="020B0604030504040204" pitchFamily="50" charset="-128"/>
                <a:ea typeface="Meiryo UI" panose="020B0604030504040204" pitchFamily="50" charset="-128"/>
              </a:rPr>
              <a:t> １</a:t>
            </a:r>
            <a:r>
              <a:rPr lang="ja-JP" altLang="en-US" sz="2000" b="1" dirty="0" smtClean="0">
                <a:solidFill>
                  <a:srgbClr val="002060"/>
                </a:solidFill>
                <a:latin typeface="Meiryo UI" panose="020B0604030504040204" pitchFamily="50" charset="-128"/>
                <a:ea typeface="Meiryo UI" panose="020B0604030504040204" pitchFamily="50" charset="-128"/>
              </a:rPr>
              <a:t> 条例を策定する背景</a:t>
            </a:r>
            <a:endParaRPr kumimoji="0" lang="ja-JP" altLang="en-US" sz="1200" b="1" kern="0" dirty="0">
              <a:solidFill>
                <a:srgbClr val="002060"/>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395537" y="760790"/>
            <a:ext cx="8377603" cy="4248000"/>
          </a:xfrm>
          <a:prstGeom prst="rect">
            <a:avLst/>
          </a:prstGeom>
          <a:noFill/>
          <a:ln w="19050">
            <a:solidFill>
              <a:schemeClr val="tx1"/>
            </a:solidFill>
            <a:prstDash val="sysDash"/>
          </a:ln>
        </p:spPr>
        <p:txBody>
          <a:bodyPr wrap="square" lIns="504000" tIns="216000" rIns="468000" bIns="36000" rtlCol="0" anchor="t" anchorCtr="0">
            <a:noAutofit/>
          </a:bodyPr>
          <a:lstStyle/>
          <a:p>
            <a:pPr marL="271463" indent="-271463">
              <a:lnSpc>
                <a:spcPts val="2000"/>
              </a:lnSpc>
            </a:pPr>
            <a:r>
              <a:rPr lang="ja-JP" altLang="en-US" sz="1600" dirty="0" smtClean="0">
                <a:solidFill>
                  <a:srgbClr val="002060"/>
                </a:solidFill>
                <a:latin typeface="Meiryo UI" panose="020B0604030504040204" pitchFamily="50" charset="-128"/>
                <a:ea typeface="Meiryo UI" panose="020B0604030504040204" pitchFamily="50" charset="-128"/>
              </a:rPr>
              <a:t>◆　</a:t>
            </a:r>
            <a:r>
              <a:rPr lang="en-US" altLang="ja-JP" sz="1600" dirty="0" smtClean="0">
                <a:solidFill>
                  <a:srgbClr val="002060"/>
                </a:solidFill>
                <a:latin typeface="Meiryo UI" panose="020B0604030504040204" pitchFamily="50" charset="-128"/>
                <a:ea typeface="Meiryo UI" panose="020B0604030504040204" pitchFamily="50" charset="-128"/>
              </a:rPr>
              <a:t>2011</a:t>
            </a:r>
            <a:r>
              <a:rPr lang="ja-JP" altLang="en-US" sz="1600" dirty="0" smtClean="0">
                <a:solidFill>
                  <a:srgbClr val="002060"/>
                </a:solidFill>
                <a:latin typeface="Meiryo UI" panose="020B0604030504040204" pitchFamily="50" charset="-128"/>
                <a:ea typeface="Meiryo UI" panose="020B0604030504040204" pitchFamily="50" charset="-128"/>
              </a:rPr>
              <a:t>年の大阪府市統合本部の設置以降、二重行政の解消を進め、大阪の成長、</a:t>
            </a:r>
            <a:endParaRPr lang="en-US" altLang="ja-JP" sz="1600" dirty="0" smtClean="0">
              <a:solidFill>
                <a:srgbClr val="002060"/>
              </a:solidFill>
              <a:latin typeface="Meiryo UI" panose="020B0604030504040204" pitchFamily="50" charset="-128"/>
              <a:ea typeface="Meiryo UI" panose="020B0604030504040204" pitchFamily="50" charset="-128"/>
            </a:endParaRPr>
          </a:p>
          <a:p>
            <a:pPr marL="271463" indent="-271463">
              <a:lnSpc>
                <a:spcPts val="2000"/>
              </a:lnSpc>
            </a:pPr>
            <a:r>
              <a:rPr lang="ja-JP" altLang="en-US" sz="1600" dirty="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  都市機能の核となるまちづくりに府市連携により取り組んできた</a:t>
            </a:r>
            <a:endParaRPr lang="en-US" altLang="ja-JP" sz="1600" dirty="0" smtClean="0">
              <a:solidFill>
                <a:srgbClr val="002060"/>
              </a:solidFill>
              <a:latin typeface="Meiryo UI" panose="020B0604030504040204" pitchFamily="50" charset="-128"/>
              <a:ea typeface="Meiryo UI" panose="020B0604030504040204" pitchFamily="50" charset="-128"/>
            </a:endParaRPr>
          </a:p>
          <a:p>
            <a:pPr marL="271463" indent="-271463">
              <a:lnSpc>
                <a:spcPts val="2000"/>
              </a:lnSpc>
              <a:spcBef>
                <a:spcPts val="1200"/>
              </a:spcBef>
            </a:pPr>
            <a:r>
              <a:rPr lang="ja-JP" altLang="en-US" sz="1600" dirty="0" smtClean="0">
                <a:solidFill>
                  <a:srgbClr val="002060"/>
                </a:solidFill>
                <a:latin typeface="Meiryo UI" panose="020B0604030504040204" pitchFamily="50" charset="-128"/>
                <a:ea typeface="Meiryo UI" panose="020B0604030504040204" pitchFamily="50" charset="-128"/>
              </a:rPr>
              <a:t>◆　</a:t>
            </a:r>
            <a:r>
              <a:rPr lang="ja-JP" altLang="en-US" sz="1600" dirty="0">
                <a:solidFill>
                  <a:srgbClr val="002060"/>
                </a:solidFill>
                <a:latin typeface="Meiryo UI" panose="020B0604030504040204" pitchFamily="50" charset="-128"/>
                <a:ea typeface="Meiryo UI" panose="020B0604030504040204" pitchFamily="50" charset="-128"/>
              </a:rPr>
              <a:t>昨年</a:t>
            </a:r>
            <a:r>
              <a:rPr lang="en-US" altLang="ja-JP" sz="1600" dirty="0" smtClean="0">
                <a:solidFill>
                  <a:srgbClr val="002060"/>
                </a:solidFill>
                <a:latin typeface="Meiryo UI" panose="020B0604030504040204" pitchFamily="50" charset="-128"/>
                <a:ea typeface="Meiryo UI" panose="020B0604030504040204" pitchFamily="50" charset="-128"/>
              </a:rPr>
              <a:t>11</a:t>
            </a:r>
            <a:r>
              <a:rPr lang="ja-JP" altLang="en-US" sz="1600" dirty="0" smtClean="0">
                <a:solidFill>
                  <a:srgbClr val="002060"/>
                </a:solidFill>
                <a:latin typeface="Meiryo UI" panose="020B0604030504040204" pitchFamily="50" charset="-128"/>
                <a:ea typeface="Meiryo UI" panose="020B0604030504040204" pitchFamily="50" charset="-128"/>
              </a:rPr>
              <a:t>月の住民投票において、特別区制度（いわゆる「大阪都構想」）は否決</a:t>
            </a:r>
            <a:endParaRPr lang="en-US" altLang="ja-JP" sz="1600" dirty="0" smtClean="0">
              <a:solidFill>
                <a:srgbClr val="002060"/>
              </a:solidFill>
              <a:latin typeface="Meiryo UI" panose="020B0604030504040204" pitchFamily="50" charset="-128"/>
              <a:ea typeface="Meiryo UI" panose="020B0604030504040204" pitchFamily="50" charset="-128"/>
            </a:endParaRPr>
          </a:p>
          <a:p>
            <a:pPr marL="271463" indent="-271463">
              <a:lnSpc>
                <a:spcPts val="2000"/>
              </a:lnSpc>
              <a:spcBef>
                <a:spcPts val="1200"/>
              </a:spcBef>
            </a:pPr>
            <a:r>
              <a:rPr lang="ja-JP" altLang="en-US" sz="1600" dirty="0" smtClean="0">
                <a:solidFill>
                  <a:srgbClr val="002060"/>
                </a:solidFill>
                <a:latin typeface="Meiryo UI" panose="020B0604030504040204" pitchFamily="50" charset="-128"/>
                <a:ea typeface="Meiryo UI" panose="020B0604030504040204" pitchFamily="50" charset="-128"/>
              </a:rPr>
              <a:t>◆　今後は、大阪市を残した形で、副首都の実現に向け、過去の二重行政に戻すことなく、さらに府市連携を強固にし、府市一体で大阪の成長、まちづくりを強力に推し進めていく</a:t>
            </a:r>
            <a:endParaRPr lang="en-US" altLang="ja-JP" sz="1600" dirty="0" smtClean="0">
              <a:solidFill>
                <a:srgbClr val="002060"/>
              </a:solidFill>
              <a:latin typeface="Meiryo UI" panose="020B0604030504040204" pitchFamily="50" charset="-128"/>
              <a:ea typeface="Meiryo UI" panose="020B0604030504040204" pitchFamily="50" charset="-128"/>
            </a:endParaRPr>
          </a:p>
          <a:p>
            <a:pPr marL="271463" indent="-271463">
              <a:lnSpc>
                <a:spcPts val="2000"/>
              </a:lnSpc>
            </a:pPr>
            <a:r>
              <a:rPr lang="en-US" altLang="ja-JP" sz="1600" dirty="0">
                <a:solidFill>
                  <a:srgbClr val="002060"/>
                </a:solidFill>
                <a:latin typeface="Meiryo UI" panose="020B0604030504040204" pitchFamily="50" charset="-128"/>
                <a:ea typeface="Meiryo UI" panose="020B0604030504040204" pitchFamily="50" charset="-128"/>
              </a:rPr>
              <a:t> </a:t>
            </a:r>
            <a:r>
              <a:rPr lang="en-US" altLang="ja-JP" sz="1600" dirty="0" smtClean="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ことが必要</a:t>
            </a:r>
            <a:endParaRPr lang="en-US" altLang="ja-JP" sz="1600" dirty="0">
              <a:solidFill>
                <a:srgbClr val="002060"/>
              </a:solidFill>
              <a:latin typeface="Meiryo UI" panose="020B0604030504040204" pitchFamily="50" charset="-128"/>
              <a:ea typeface="Meiryo UI" panose="020B0604030504040204" pitchFamily="50" charset="-128"/>
            </a:endParaRPr>
          </a:p>
        </p:txBody>
      </p:sp>
      <p:sp>
        <p:nvSpPr>
          <p:cNvPr id="8" name="角丸四角形 7"/>
          <p:cNvSpPr/>
          <p:nvPr/>
        </p:nvSpPr>
        <p:spPr>
          <a:xfrm>
            <a:off x="4831487" y="3190097"/>
            <a:ext cx="3564000" cy="1656000"/>
          </a:xfrm>
          <a:prstGeom prst="roundRect">
            <a:avLst>
              <a:gd name="adj" fmla="val 7186"/>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9" name="角丸四角形 8"/>
          <p:cNvSpPr/>
          <p:nvPr/>
        </p:nvSpPr>
        <p:spPr>
          <a:xfrm>
            <a:off x="843577" y="3190097"/>
            <a:ext cx="3564000" cy="1656000"/>
          </a:xfrm>
          <a:prstGeom prst="roundRect">
            <a:avLst>
              <a:gd name="adj" fmla="val 5945"/>
            </a:avLst>
          </a:prstGeom>
        </p:spPr>
        <p:style>
          <a:lnRef idx="1">
            <a:schemeClr val="accent3"/>
          </a:lnRef>
          <a:fillRef idx="2">
            <a:schemeClr val="accent3"/>
          </a:fillRef>
          <a:effectRef idx="1">
            <a:schemeClr val="accent3"/>
          </a:effectRef>
          <a:fontRef idx="minor">
            <a:schemeClr val="dk1"/>
          </a:fontRef>
        </p:style>
        <p:txBody>
          <a:bodyPr lIns="36000" tIns="72000" rIns="36000" bIns="36000" rtlCol="0" anchor="ctr"/>
          <a:lstStyle/>
          <a:p>
            <a:pPr algn="ctr">
              <a:spcBef>
                <a:spcPts val="600"/>
              </a:spcBef>
            </a:pP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10" name="角丸四角形 9"/>
          <p:cNvSpPr/>
          <p:nvPr/>
        </p:nvSpPr>
        <p:spPr>
          <a:xfrm>
            <a:off x="1031838" y="2956790"/>
            <a:ext cx="3132000" cy="432000"/>
          </a:xfrm>
          <a:prstGeom prst="roundRect">
            <a:avLst>
              <a:gd name="adj" fmla="val 15875"/>
            </a:avLst>
          </a:prstGeom>
        </p:spPr>
        <p:style>
          <a:lnRef idx="1">
            <a:schemeClr val="accent3"/>
          </a:lnRef>
          <a:fillRef idx="3">
            <a:schemeClr val="accent3"/>
          </a:fillRef>
          <a:effectRef idx="2">
            <a:schemeClr val="accent3"/>
          </a:effectRef>
          <a:fontRef idx="minor">
            <a:schemeClr val="lt1"/>
          </a:fontRef>
        </p:style>
        <p:txBody>
          <a:bodyPr lIns="36000" tIns="36000" rIns="36000" bIns="36000" rtlCol="0" anchor="ctr"/>
          <a:lstStyle/>
          <a:p>
            <a:pPr algn="ctr">
              <a:spcBef>
                <a:spcPts val="600"/>
              </a:spcBef>
            </a:pPr>
            <a:r>
              <a:rPr lang="ja-JP" altLang="en-US" sz="1600" b="1" dirty="0">
                <a:solidFill>
                  <a:schemeClr val="bg1"/>
                </a:solidFill>
                <a:latin typeface="Meiryo UI" panose="020B0604030504040204" pitchFamily="50" charset="-128"/>
                <a:ea typeface="Meiryo UI" panose="020B0604030504040204" pitchFamily="50" charset="-128"/>
              </a:rPr>
              <a:t>過去</a:t>
            </a:r>
            <a:r>
              <a:rPr lang="ja-JP" altLang="en-US" sz="1600" b="1" dirty="0" smtClean="0">
                <a:solidFill>
                  <a:schemeClr val="bg1"/>
                </a:solidFill>
                <a:latin typeface="Meiryo UI" panose="020B0604030504040204" pitchFamily="50" charset="-128"/>
                <a:ea typeface="Meiryo UI" panose="020B0604030504040204" pitchFamily="50" charset="-128"/>
              </a:rPr>
              <a:t>の二重行政の大阪</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11" name="角丸四角形 10"/>
          <p:cNvSpPr/>
          <p:nvPr/>
        </p:nvSpPr>
        <p:spPr>
          <a:xfrm>
            <a:off x="5031746" y="2956790"/>
            <a:ext cx="3132000" cy="432000"/>
          </a:xfrm>
          <a:prstGeom prst="roundRect">
            <a:avLst>
              <a:gd name="adj" fmla="val 15875"/>
            </a:avLst>
          </a:prstGeom>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spcBef>
                <a:spcPts val="600"/>
              </a:spcBef>
            </a:pPr>
            <a:r>
              <a:rPr lang="ja-JP" altLang="en-US" sz="1600" b="1" dirty="0" smtClean="0">
                <a:solidFill>
                  <a:schemeClr val="bg1"/>
                </a:solidFill>
                <a:latin typeface="Meiryo UI" panose="020B0604030504040204" pitchFamily="50" charset="-128"/>
                <a:ea typeface="Meiryo UI" panose="020B0604030504040204" pitchFamily="50" charset="-128"/>
              </a:rPr>
              <a:t>現在の府市一体の大阪</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14" name="角丸四角形 13"/>
          <p:cNvSpPr/>
          <p:nvPr/>
        </p:nvSpPr>
        <p:spPr>
          <a:xfrm>
            <a:off x="998741" y="3460559"/>
            <a:ext cx="3539385" cy="138415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nchorCtr="0"/>
          <a:lstStyle/>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大阪市は市域内、大阪府は市域外</a:t>
            </a:r>
            <a:endParaRPr lang="en-US" altLang="ja-JP" sz="1600"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600" dirty="0" smtClean="0">
                <a:solidFill>
                  <a:schemeClr val="tx1"/>
                </a:solidFill>
                <a:latin typeface="Meiryo UI" panose="020B0604030504040204" pitchFamily="50" charset="-128"/>
                <a:ea typeface="Meiryo UI" panose="020B0604030504040204" pitchFamily="50" charset="-128"/>
              </a:rPr>
              <a:t>〇 府市の連携不足</a:t>
            </a:r>
            <a:endParaRPr lang="en-US" altLang="ja-JP" sz="1600"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600" dirty="0" smtClean="0">
                <a:solidFill>
                  <a:schemeClr val="tx1"/>
                </a:solidFill>
                <a:latin typeface="Meiryo UI" panose="020B0604030504040204" pitchFamily="50" charset="-128"/>
                <a:ea typeface="Meiryo UI" panose="020B0604030504040204" pitchFamily="50" charset="-128"/>
              </a:rPr>
              <a:t>〇 府市それぞれで成長の方針・計画</a:t>
            </a:r>
            <a:endParaRPr lang="en-US" altLang="ja-JP" sz="1600"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600" dirty="0" smtClean="0">
                <a:solidFill>
                  <a:schemeClr val="tx1"/>
                </a:solidFill>
                <a:latin typeface="Meiryo UI" panose="020B0604030504040204" pitchFamily="50" charset="-128"/>
                <a:ea typeface="Meiryo UI" panose="020B0604030504040204" pitchFamily="50" charset="-128"/>
              </a:rPr>
              <a:t>〇 大阪市が市内のまちづくり</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5090570" y="3439722"/>
            <a:ext cx="3521840" cy="138415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nchorCtr="0"/>
          <a:lstStyle/>
          <a:p>
            <a:pPr>
              <a:spcBef>
                <a:spcPts val="1200"/>
              </a:spcBef>
            </a:pPr>
            <a:r>
              <a:rPr lang="ja-JP" altLang="en-US" sz="1600" dirty="0" smtClean="0">
                <a:solidFill>
                  <a:schemeClr val="tx1"/>
                </a:solidFill>
                <a:latin typeface="Meiryo UI" panose="020B0604030504040204" pitchFamily="50" charset="-128"/>
                <a:ea typeface="Meiryo UI" panose="020B0604030504040204" pitchFamily="50" charset="-128"/>
              </a:rPr>
              <a:t>〇 </a:t>
            </a:r>
            <a:r>
              <a:rPr lang="ja-JP" altLang="en-US" sz="1600" b="1" dirty="0" smtClean="0">
                <a:solidFill>
                  <a:schemeClr val="tx1"/>
                </a:solidFill>
                <a:latin typeface="Meiryo UI" panose="020B0604030504040204" pitchFamily="50" charset="-128"/>
                <a:ea typeface="Meiryo UI" panose="020B0604030504040204" pitchFamily="50" charset="-128"/>
              </a:rPr>
              <a:t>大阪府域全体の</a:t>
            </a:r>
            <a:r>
              <a:rPr lang="ja-JP" altLang="en-US" sz="1600" b="1" dirty="0">
                <a:solidFill>
                  <a:schemeClr val="tx1"/>
                </a:solidFill>
                <a:latin typeface="Meiryo UI" panose="020B0604030504040204" pitchFamily="50" charset="-128"/>
                <a:ea typeface="Meiryo UI" panose="020B0604030504040204" pitchFamily="50" charset="-128"/>
              </a:rPr>
              <a:t>成長</a:t>
            </a:r>
            <a:r>
              <a:rPr lang="ja-JP" altLang="en-US" sz="1600" b="1" dirty="0" smtClean="0">
                <a:solidFill>
                  <a:schemeClr val="tx1"/>
                </a:solidFill>
                <a:latin typeface="Meiryo UI" panose="020B0604030504040204" pitchFamily="50" charset="-128"/>
                <a:ea typeface="Meiryo UI" panose="020B0604030504040204" pitchFamily="50" charset="-128"/>
              </a:rPr>
              <a:t>の</a:t>
            </a:r>
            <a:r>
              <a:rPr lang="ja-JP" altLang="en-US" sz="1600" b="1" dirty="0">
                <a:solidFill>
                  <a:schemeClr val="tx1"/>
                </a:solidFill>
                <a:latin typeface="Meiryo UI" panose="020B0604030504040204" pitchFamily="50" charset="-128"/>
                <a:ea typeface="Meiryo UI" panose="020B0604030504040204" pitchFamily="50" charset="-128"/>
              </a:rPr>
              <a:t>視点</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600" dirty="0" smtClean="0">
                <a:solidFill>
                  <a:schemeClr val="tx1"/>
                </a:solidFill>
                <a:latin typeface="Meiryo UI" panose="020B0604030504040204" pitchFamily="50" charset="-128"/>
                <a:ea typeface="Meiryo UI" panose="020B0604030504040204" pitchFamily="50" charset="-128"/>
              </a:rPr>
              <a:t>〇 </a:t>
            </a:r>
            <a:r>
              <a:rPr lang="ja-JP" altLang="en-US" sz="1600" b="1" dirty="0" smtClean="0">
                <a:solidFill>
                  <a:schemeClr val="tx1"/>
                </a:solidFill>
                <a:latin typeface="Meiryo UI" panose="020B0604030504040204" pitchFamily="50" charset="-128"/>
                <a:ea typeface="Meiryo UI" panose="020B0604030504040204" pitchFamily="50" charset="-128"/>
              </a:rPr>
              <a:t>府市で密接に連携</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600" dirty="0" smtClean="0">
                <a:solidFill>
                  <a:schemeClr val="tx1"/>
                </a:solidFill>
                <a:latin typeface="Meiryo UI" panose="020B0604030504040204" pitchFamily="50" charset="-128"/>
                <a:ea typeface="Meiryo UI" panose="020B0604030504040204" pitchFamily="50" charset="-128"/>
              </a:rPr>
              <a:t>〇 </a:t>
            </a:r>
            <a:r>
              <a:rPr lang="ja-JP" altLang="en-US" sz="1600" b="1" dirty="0" smtClean="0">
                <a:solidFill>
                  <a:schemeClr val="tx1"/>
                </a:solidFill>
                <a:latin typeface="Meiryo UI" panose="020B0604030504040204" pitchFamily="50" charset="-128"/>
                <a:ea typeface="Meiryo UI" panose="020B0604030504040204" pitchFamily="50" charset="-128"/>
              </a:rPr>
              <a:t>府市の成長戦略を一本化</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600" dirty="0" smtClean="0">
                <a:solidFill>
                  <a:schemeClr val="tx1"/>
                </a:solidFill>
                <a:latin typeface="Meiryo UI" panose="020B0604030504040204" pitchFamily="50" charset="-128"/>
                <a:ea typeface="Meiryo UI" panose="020B0604030504040204" pitchFamily="50" charset="-128"/>
              </a:rPr>
              <a:t>〇 </a:t>
            </a:r>
            <a:r>
              <a:rPr lang="ja-JP" altLang="en-US" sz="1600" b="1" dirty="0" smtClean="0">
                <a:solidFill>
                  <a:schemeClr val="tx1"/>
                </a:solidFill>
                <a:latin typeface="Meiryo UI" panose="020B0604030504040204" pitchFamily="50" charset="-128"/>
                <a:ea typeface="Meiryo UI" panose="020B0604030504040204" pitchFamily="50" charset="-128"/>
              </a:rPr>
              <a:t>府市一体で市内のまちづくり</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789869" y="5527066"/>
            <a:ext cx="7626026" cy="1188000"/>
          </a:xfrm>
          <a:prstGeom prst="roundRect">
            <a:avLst>
              <a:gd name="adj" fmla="val 393"/>
            </a:avLst>
          </a:prstGeom>
          <a:ln w="22225"/>
          <a:effectLst>
            <a:outerShdw blurRad="50800" dist="38100" dir="2700000" sx="101000" sy="101000" algn="tl" rotWithShape="0">
              <a:prstClr val="black"/>
            </a:outerShdw>
          </a:effectLst>
        </p:spPr>
        <p:style>
          <a:lnRef idx="1">
            <a:schemeClr val="dk1"/>
          </a:lnRef>
          <a:fillRef idx="2">
            <a:schemeClr val="dk1"/>
          </a:fillRef>
          <a:effectRef idx="1">
            <a:schemeClr val="dk1"/>
          </a:effectRef>
          <a:fontRef idx="minor">
            <a:schemeClr val="dk1"/>
          </a:fontRef>
        </p:style>
        <p:txBody>
          <a:bodyPr lIns="36000" tIns="72000" rIns="36000" bIns="36000" rtlCol="0" anchor="ctr"/>
          <a:lstStyle/>
          <a:p>
            <a:pPr algn="ctr">
              <a:spcBef>
                <a:spcPts val="600"/>
              </a:spcBef>
            </a:pP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17" name="二等辺三角形 16"/>
          <p:cNvSpPr/>
          <p:nvPr/>
        </p:nvSpPr>
        <p:spPr>
          <a:xfrm rot="10800000">
            <a:off x="3522763" y="5187069"/>
            <a:ext cx="2160240" cy="216000"/>
          </a:xfrm>
          <a:prstGeom prst="triangle">
            <a:avLst/>
          </a:prstGeom>
          <a:ln w="158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002060"/>
              </a:solidFill>
            </a:endParaRPr>
          </a:p>
        </p:txBody>
      </p:sp>
      <p:sp>
        <p:nvSpPr>
          <p:cNvPr id="18" name="角丸四角形 17"/>
          <p:cNvSpPr/>
          <p:nvPr/>
        </p:nvSpPr>
        <p:spPr>
          <a:xfrm>
            <a:off x="1099587" y="5465132"/>
            <a:ext cx="7035168" cy="138415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nchorCtr="0"/>
          <a:lstStyle/>
          <a:p>
            <a:pPr>
              <a:spcBef>
                <a:spcPts val="600"/>
              </a:spcBef>
            </a:pPr>
            <a:r>
              <a:rPr lang="ja-JP" altLang="en-US" b="1" dirty="0" smtClean="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過去の二重行政に戻すことなく、府市一体の大阪を継承・強化</a:t>
            </a:r>
            <a:endParaRPr lang="en-US" altLang="ja-JP" b="1" u="sng" dirty="0" smtClean="0">
              <a:solidFill>
                <a:schemeClr val="tx1"/>
              </a:solidFill>
              <a:latin typeface="Meiryo UI" panose="020B0604030504040204" pitchFamily="50" charset="-128"/>
              <a:ea typeface="Meiryo UI" panose="020B0604030504040204" pitchFamily="50" charset="-128"/>
            </a:endParaRPr>
          </a:p>
          <a:p>
            <a:pPr marL="265113" indent="-265113">
              <a:spcBef>
                <a:spcPts val="600"/>
              </a:spcBef>
            </a:pPr>
            <a:r>
              <a:rPr lang="ja-JP" altLang="en-US" b="1" dirty="0" smtClean="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今後の成長に関する方針の統一や、一体的なまちづくりに資する条例を</a:t>
            </a:r>
            <a:endParaRPr lang="en-US" altLang="ja-JP" b="1" u="sng" dirty="0" smtClean="0">
              <a:solidFill>
                <a:schemeClr val="tx1"/>
              </a:solidFill>
              <a:latin typeface="Meiryo UI" panose="020B0604030504040204" pitchFamily="50" charset="-128"/>
              <a:ea typeface="Meiryo UI" panose="020B0604030504040204" pitchFamily="50" charset="-128"/>
            </a:endParaRPr>
          </a:p>
          <a:p>
            <a:pPr marL="265113" indent="-265113">
              <a:spcBef>
                <a:spcPts val="600"/>
              </a:spcBef>
            </a:pPr>
            <a:r>
              <a:rPr lang="en-US" altLang="ja-JP" b="1" dirty="0">
                <a:solidFill>
                  <a:schemeClr val="tx1"/>
                </a:solidFill>
                <a:latin typeface="Meiryo UI" panose="020B0604030504040204" pitchFamily="50" charset="-128"/>
                <a:ea typeface="Meiryo UI" panose="020B0604030504040204" pitchFamily="50" charset="-128"/>
              </a:rPr>
              <a:t> </a:t>
            </a:r>
            <a:r>
              <a:rPr lang="en-US" altLang="ja-JP" b="1" dirty="0" smtClean="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速やかに制定することが必要</a:t>
            </a:r>
            <a:endParaRPr lang="ja-JP" altLang="en-US" b="1" u="sng"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03888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56249" y="2671108"/>
            <a:ext cx="4199725" cy="427708"/>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solidFill>
                <a:srgbClr val="002060"/>
              </a:solidFill>
            </a:endParaRPr>
          </a:p>
        </p:txBody>
      </p:sp>
      <p:sp>
        <p:nvSpPr>
          <p:cNvPr id="53" name="正方形/長方形 52"/>
          <p:cNvSpPr/>
          <p:nvPr/>
        </p:nvSpPr>
        <p:spPr>
          <a:xfrm>
            <a:off x="167881" y="3559882"/>
            <a:ext cx="4188094" cy="540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solidFill>
                <a:srgbClr val="002060"/>
              </a:solidFill>
            </a:endParaRPr>
          </a:p>
        </p:txBody>
      </p:sp>
      <p:sp>
        <p:nvSpPr>
          <p:cNvPr id="54" name="正方形/長方形 53"/>
          <p:cNvSpPr/>
          <p:nvPr/>
        </p:nvSpPr>
        <p:spPr>
          <a:xfrm>
            <a:off x="167880" y="4483299"/>
            <a:ext cx="4188095" cy="123928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solidFill>
                <a:srgbClr val="002060"/>
              </a:solidFill>
            </a:endParaRPr>
          </a:p>
        </p:txBody>
      </p:sp>
      <p:sp>
        <p:nvSpPr>
          <p:cNvPr id="55" name="正方形/長方形 54"/>
          <p:cNvSpPr/>
          <p:nvPr/>
        </p:nvSpPr>
        <p:spPr>
          <a:xfrm>
            <a:off x="163953" y="6192532"/>
            <a:ext cx="4192023" cy="55394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solidFill>
                <a:srgbClr val="002060"/>
              </a:solidFill>
            </a:endParaRPr>
          </a:p>
        </p:txBody>
      </p:sp>
      <p:sp>
        <p:nvSpPr>
          <p:cNvPr id="59" name="正方形/長方形 58"/>
          <p:cNvSpPr/>
          <p:nvPr/>
        </p:nvSpPr>
        <p:spPr>
          <a:xfrm>
            <a:off x="8804301" y="6466020"/>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2</a:t>
            </a:r>
            <a:endParaRPr kumimoji="1" lang="ja-JP" altLang="en-US" sz="2000" b="1" dirty="0">
              <a:solidFill>
                <a:srgbClr val="002060"/>
              </a:solidFill>
              <a:latin typeface="+mn-ea"/>
            </a:endParaRPr>
          </a:p>
        </p:txBody>
      </p:sp>
      <p:sp>
        <p:nvSpPr>
          <p:cNvPr id="20" name="角丸四角形 19"/>
          <p:cNvSpPr/>
          <p:nvPr/>
        </p:nvSpPr>
        <p:spPr>
          <a:xfrm>
            <a:off x="136648" y="754226"/>
            <a:ext cx="2225426" cy="360000"/>
          </a:xfrm>
          <a:prstGeom prst="roundRect">
            <a:avLst>
              <a:gd name="adj" fmla="val 15875"/>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spcBef>
                <a:spcPts val="600"/>
              </a:spcBef>
            </a:pPr>
            <a:r>
              <a:rPr lang="ja-JP" altLang="en-US" sz="1600" b="1" dirty="0" smtClean="0">
                <a:solidFill>
                  <a:srgbClr val="002060"/>
                </a:solidFill>
                <a:latin typeface="Meiryo UI" panose="020B0604030504040204" pitchFamily="50" charset="-128"/>
                <a:ea typeface="Meiryo UI" panose="020B0604030504040204" pitchFamily="50" charset="-128"/>
              </a:rPr>
              <a:t>条例の位置づけ</a:t>
            </a:r>
            <a:endParaRPr lang="ja-JP" altLang="en-US" sz="1600" b="1" dirty="0">
              <a:solidFill>
                <a:srgbClr val="002060"/>
              </a:solidFill>
              <a:latin typeface="Meiryo UI" panose="020B0604030504040204" pitchFamily="50" charset="-128"/>
              <a:ea typeface="Meiryo UI" panose="020B0604030504040204" pitchFamily="50" charset="-128"/>
            </a:endParaRPr>
          </a:p>
        </p:txBody>
      </p:sp>
      <p:cxnSp>
        <p:nvCxnSpPr>
          <p:cNvPr id="12" name="直線コネクタ 11"/>
          <p:cNvCxnSpPr/>
          <p:nvPr/>
        </p:nvCxnSpPr>
        <p:spPr>
          <a:xfrm>
            <a:off x="0" y="476672"/>
            <a:ext cx="9144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21285" y="-33031"/>
            <a:ext cx="4646585" cy="577110"/>
          </a:xfrm>
          <a:prstGeom prst="rect">
            <a:avLst/>
          </a:prstGeom>
          <a:noFill/>
          <a:ln w="19050" cap="flat" cmpd="sng" algn="ctr">
            <a:noFill/>
            <a:prstDash val="sysDot"/>
          </a:ln>
          <a:effectLst/>
        </p:spPr>
        <p:txBody>
          <a:bodyPr rtlCol="0" anchor="ctr"/>
          <a:lstStyle/>
          <a:p>
            <a:pPr defTabSz="844083">
              <a:defRPr/>
            </a:pPr>
            <a:r>
              <a:rPr lang="ja-JP" altLang="en-US" sz="2000" b="1" dirty="0">
                <a:solidFill>
                  <a:srgbClr val="002060"/>
                </a:solidFill>
                <a:latin typeface="Meiryo UI" panose="020B0604030504040204" pitchFamily="50" charset="-128"/>
                <a:ea typeface="Meiryo UI" panose="020B0604030504040204" pitchFamily="50" charset="-128"/>
              </a:rPr>
              <a:t> ２</a:t>
            </a:r>
            <a:r>
              <a:rPr lang="ja-JP" altLang="en-US" sz="2000" b="1" dirty="0" smtClean="0">
                <a:solidFill>
                  <a:srgbClr val="002060"/>
                </a:solidFill>
                <a:latin typeface="Meiryo UI" panose="020B0604030504040204" pitchFamily="50" charset="-128"/>
                <a:ea typeface="Meiryo UI" panose="020B0604030504040204" pitchFamily="50" charset="-128"/>
              </a:rPr>
              <a:t> 基本的な考え方　</a:t>
            </a:r>
            <a:endParaRPr kumimoji="0" lang="ja-JP" altLang="en-US" sz="1200" b="1" kern="0" dirty="0">
              <a:solidFill>
                <a:srgbClr val="002060"/>
              </a:solidFill>
              <a:latin typeface="Meiryo UI" panose="020B0604030504040204" pitchFamily="50" charset="-128"/>
              <a:ea typeface="Meiryo UI" panose="020B0604030504040204" pitchFamily="50" charset="-128"/>
            </a:endParaRPr>
          </a:p>
        </p:txBody>
      </p:sp>
      <p:sp>
        <p:nvSpPr>
          <p:cNvPr id="15" name="角丸四角形 14"/>
          <p:cNvSpPr/>
          <p:nvPr/>
        </p:nvSpPr>
        <p:spPr>
          <a:xfrm>
            <a:off x="352267" y="1184405"/>
            <a:ext cx="7935168" cy="674790"/>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indent="11113">
              <a:spcBef>
                <a:spcPts val="600"/>
              </a:spcBef>
            </a:pPr>
            <a:r>
              <a:rPr lang="ja-JP" altLang="en-US" sz="1600" dirty="0" smtClean="0">
                <a:solidFill>
                  <a:srgbClr val="002060"/>
                </a:solidFill>
                <a:latin typeface="Meiryo UI" panose="020B0604030504040204" pitchFamily="50" charset="-128"/>
                <a:ea typeface="Meiryo UI" panose="020B0604030504040204" pitchFamily="50" charset="-128"/>
              </a:rPr>
              <a:t>　</a:t>
            </a:r>
            <a:r>
              <a:rPr lang="ja-JP" altLang="en-US" sz="1400" dirty="0" smtClean="0">
                <a:solidFill>
                  <a:srgbClr val="002060"/>
                </a:solidFill>
                <a:latin typeface="Meiryo UI" panose="020B0604030504040204" pitchFamily="50" charset="-128"/>
                <a:ea typeface="Meiryo UI" panose="020B0604030504040204" pitchFamily="50" charset="-128"/>
              </a:rPr>
              <a:t>副首都の実現に向け、過去の二重行政に戻すことなく府市一体の大阪を継承・強化し、今後の成長に関する方針の統一や、一体的なまちづくりに資するよう、必要な事項を定めるもの</a:t>
            </a:r>
            <a:endParaRPr lang="ja-JP" altLang="en-US" sz="1400" dirty="0">
              <a:solidFill>
                <a:srgbClr val="002060"/>
              </a:solidFill>
              <a:latin typeface="Meiryo UI" panose="020B0604030504040204" pitchFamily="50" charset="-128"/>
              <a:ea typeface="Meiryo UI" panose="020B0604030504040204" pitchFamily="50" charset="-128"/>
            </a:endParaRPr>
          </a:p>
        </p:txBody>
      </p:sp>
      <p:sp>
        <p:nvSpPr>
          <p:cNvPr id="33" name="角丸四角形 32"/>
          <p:cNvSpPr/>
          <p:nvPr/>
        </p:nvSpPr>
        <p:spPr>
          <a:xfrm>
            <a:off x="136648" y="1926139"/>
            <a:ext cx="2211684" cy="360000"/>
          </a:xfrm>
          <a:prstGeom prst="roundRect">
            <a:avLst>
              <a:gd name="adj" fmla="val 15875"/>
            </a:avLst>
          </a:prstGeom>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spcBef>
                <a:spcPts val="600"/>
              </a:spcBef>
            </a:pPr>
            <a:r>
              <a:rPr lang="ja-JP" altLang="en-US" sz="1600" b="1" dirty="0" smtClean="0">
                <a:solidFill>
                  <a:srgbClr val="002060"/>
                </a:solidFill>
                <a:latin typeface="Meiryo UI" panose="020B0604030504040204" pitchFamily="50" charset="-128"/>
                <a:ea typeface="Meiryo UI" panose="020B0604030504040204" pitchFamily="50" charset="-128"/>
              </a:rPr>
              <a:t>条例</a:t>
            </a:r>
            <a:r>
              <a:rPr lang="ja-JP" altLang="en-US" sz="1600" b="1" dirty="0">
                <a:solidFill>
                  <a:srgbClr val="002060"/>
                </a:solidFill>
                <a:latin typeface="Meiryo UI" panose="020B0604030504040204" pitchFamily="50" charset="-128"/>
                <a:ea typeface="Meiryo UI" panose="020B0604030504040204" pitchFamily="50" charset="-128"/>
              </a:rPr>
              <a:t>で</a:t>
            </a:r>
            <a:r>
              <a:rPr lang="ja-JP" altLang="en-US" sz="1600" b="1" dirty="0" smtClean="0">
                <a:solidFill>
                  <a:srgbClr val="002060"/>
                </a:solidFill>
                <a:latin typeface="Meiryo UI" panose="020B0604030504040204" pitchFamily="50" charset="-128"/>
                <a:ea typeface="Meiryo UI" panose="020B0604030504040204" pitchFamily="50" charset="-128"/>
              </a:rPr>
              <a:t>定める事項</a:t>
            </a:r>
            <a:endParaRPr lang="ja-JP" altLang="en-US" sz="1600" b="1" dirty="0">
              <a:solidFill>
                <a:srgbClr val="002060"/>
              </a:solidFill>
              <a:latin typeface="Meiryo UI" panose="020B0604030504040204" pitchFamily="50" charset="-128"/>
              <a:ea typeface="Meiryo UI" panose="020B0604030504040204" pitchFamily="50" charset="-128"/>
            </a:endParaRPr>
          </a:p>
        </p:txBody>
      </p:sp>
      <p:sp>
        <p:nvSpPr>
          <p:cNvPr id="35" name="角丸四角形 34"/>
          <p:cNvSpPr/>
          <p:nvPr/>
        </p:nvSpPr>
        <p:spPr>
          <a:xfrm>
            <a:off x="214307" y="3580854"/>
            <a:ext cx="3465589" cy="381914"/>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marL="174625" indent="-174625"/>
            <a:r>
              <a:rPr lang="ja-JP" altLang="en-US" sz="1400" b="1" dirty="0" smtClean="0">
                <a:solidFill>
                  <a:srgbClr val="002060"/>
                </a:solidFill>
                <a:latin typeface="Meiryo UI" panose="020B0604030504040204" pitchFamily="50" charset="-128"/>
                <a:ea typeface="Meiryo UI" panose="020B0604030504040204" pitchFamily="50" charset="-128"/>
              </a:rPr>
              <a:t>〇 基本方針や計画とし、それらを踏まえ、</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174625" indent="-174625"/>
            <a:r>
              <a:rPr lang="ja-JP" altLang="en-US" sz="1400" b="1" dirty="0">
                <a:solidFill>
                  <a:srgbClr val="002060"/>
                </a:solidFill>
                <a:latin typeface="Meiryo UI" panose="020B0604030504040204" pitchFamily="50" charset="-128"/>
                <a:ea typeface="Meiryo UI" panose="020B0604030504040204" pitchFamily="50" charset="-128"/>
              </a:rPr>
              <a:t>　</a:t>
            </a:r>
            <a:r>
              <a:rPr lang="ja-JP" altLang="en-US" sz="1400" b="1" dirty="0" smtClean="0">
                <a:solidFill>
                  <a:srgbClr val="002060"/>
                </a:solidFill>
                <a:latin typeface="Meiryo UI" panose="020B0604030504040204" pitchFamily="50" charset="-128"/>
                <a:ea typeface="Meiryo UI" panose="020B0604030504040204" pitchFamily="50" charset="-128"/>
              </a:rPr>
              <a:t>　具体の事業は府市の各部局が実施</a:t>
            </a:r>
            <a:endParaRPr lang="ja-JP" altLang="en-US" sz="1400" b="1" dirty="0">
              <a:solidFill>
                <a:srgbClr val="00206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08768" y="2741435"/>
            <a:ext cx="4213677" cy="39448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marL="174625" indent="-174625"/>
            <a:r>
              <a:rPr lang="ja-JP" altLang="en-US" sz="1400" b="1" dirty="0" smtClean="0">
                <a:solidFill>
                  <a:srgbClr val="002060"/>
                </a:solidFill>
                <a:latin typeface="Meiryo UI" panose="020B0604030504040204" pitchFamily="50" charset="-128"/>
                <a:ea typeface="Meiryo UI" panose="020B0604030504040204" pitchFamily="50" charset="-128"/>
              </a:rPr>
              <a:t>〇 成長</a:t>
            </a:r>
            <a:r>
              <a:rPr lang="ja-JP" altLang="en-US" sz="1400" b="1" dirty="0">
                <a:solidFill>
                  <a:srgbClr val="002060"/>
                </a:solidFill>
                <a:latin typeface="Meiryo UI" panose="020B0604030504040204" pitchFamily="50" charset="-128"/>
                <a:ea typeface="Meiryo UI" panose="020B0604030504040204" pitchFamily="50" charset="-128"/>
              </a:rPr>
              <a:t>やまちづくりに関する</a:t>
            </a:r>
            <a:r>
              <a:rPr lang="ja-JP" altLang="en-US" sz="1400" b="1" dirty="0" smtClean="0">
                <a:solidFill>
                  <a:srgbClr val="002060"/>
                </a:solidFill>
                <a:latin typeface="Meiryo UI" panose="020B0604030504040204" pitchFamily="50" charset="-128"/>
                <a:ea typeface="Meiryo UI" panose="020B0604030504040204" pitchFamily="50" charset="-128"/>
              </a:rPr>
              <a:t>もの</a:t>
            </a:r>
            <a:endParaRPr lang="en-US" altLang="ja-JP" sz="1400" b="1" dirty="0" smtClean="0">
              <a:solidFill>
                <a:srgbClr val="002060"/>
              </a:solidFill>
              <a:latin typeface="Meiryo UI" panose="020B0604030504040204" pitchFamily="50" charset="-128"/>
              <a:ea typeface="Meiryo UI" panose="020B0604030504040204" pitchFamily="50" charset="-128"/>
            </a:endParaRPr>
          </a:p>
        </p:txBody>
      </p:sp>
      <p:sp>
        <p:nvSpPr>
          <p:cNvPr id="42" name="角丸四角形 41"/>
          <p:cNvSpPr/>
          <p:nvPr/>
        </p:nvSpPr>
        <p:spPr>
          <a:xfrm>
            <a:off x="107504" y="2410758"/>
            <a:ext cx="3527824" cy="350405"/>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marL="174625" indent="-174625"/>
            <a:r>
              <a:rPr lang="en-US" altLang="ja-JP" sz="1400" dirty="0" smtClean="0">
                <a:solidFill>
                  <a:srgbClr val="002060"/>
                </a:solidFill>
                <a:latin typeface="Meiryo UI" panose="020B0604030504040204" pitchFamily="50" charset="-128"/>
                <a:ea typeface="Meiryo UI" panose="020B0604030504040204" pitchFamily="50" charset="-128"/>
              </a:rPr>
              <a:t>【</a:t>
            </a:r>
            <a:r>
              <a:rPr lang="ja-JP" altLang="en-US" sz="1400" dirty="0" smtClean="0">
                <a:solidFill>
                  <a:srgbClr val="002060"/>
                </a:solidFill>
                <a:latin typeface="Meiryo UI" panose="020B0604030504040204" pitchFamily="50" charset="-128"/>
                <a:ea typeface="Meiryo UI" panose="020B0604030504040204" pitchFamily="50" charset="-128"/>
              </a:rPr>
              <a:t>対象となる施策分野</a:t>
            </a:r>
            <a:r>
              <a:rPr lang="en-US" altLang="ja-JP" sz="1400" dirty="0" smtClean="0">
                <a:solidFill>
                  <a:srgbClr val="002060"/>
                </a:solidFill>
                <a:latin typeface="Meiryo UI" panose="020B0604030504040204" pitchFamily="50" charset="-128"/>
                <a:ea typeface="Meiryo UI" panose="020B0604030504040204" pitchFamily="50" charset="-128"/>
              </a:rPr>
              <a:t>】</a:t>
            </a:r>
            <a:endParaRPr lang="ja-JP" altLang="en-US" sz="1400" dirty="0">
              <a:solidFill>
                <a:srgbClr val="002060"/>
              </a:solidFill>
              <a:latin typeface="Meiryo UI" panose="020B0604030504040204" pitchFamily="50" charset="-128"/>
              <a:ea typeface="Meiryo UI" panose="020B0604030504040204" pitchFamily="50" charset="-128"/>
            </a:endParaRPr>
          </a:p>
        </p:txBody>
      </p:sp>
      <p:sp>
        <p:nvSpPr>
          <p:cNvPr id="43" name="角丸四角形 42"/>
          <p:cNvSpPr/>
          <p:nvPr/>
        </p:nvSpPr>
        <p:spPr>
          <a:xfrm>
            <a:off x="107504" y="3294243"/>
            <a:ext cx="3656984" cy="350405"/>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marL="174625" indent="-174625"/>
            <a:r>
              <a:rPr lang="en-US" altLang="ja-JP" sz="1400" dirty="0" smtClean="0">
                <a:solidFill>
                  <a:srgbClr val="002060"/>
                </a:solidFill>
                <a:latin typeface="Meiryo UI" panose="020B0604030504040204" pitchFamily="50" charset="-128"/>
                <a:ea typeface="Meiryo UI" panose="020B0604030504040204" pitchFamily="50" charset="-128"/>
              </a:rPr>
              <a:t>【</a:t>
            </a:r>
            <a:r>
              <a:rPr lang="ja-JP" altLang="en-US" sz="1400" dirty="0" smtClean="0">
                <a:solidFill>
                  <a:srgbClr val="002060"/>
                </a:solidFill>
                <a:latin typeface="Meiryo UI" panose="020B0604030504040204" pitchFamily="50" charset="-128"/>
                <a:ea typeface="Meiryo UI" panose="020B0604030504040204" pitchFamily="50" charset="-128"/>
              </a:rPr>
              <a:t>対象となる施策プロセス</a:t>
            </a:r>
            <a:r>
              <a:rPr lang="en-US" altLang="ja-JP" sz="1400" dirty="0" smtClean="0">
                <a:solidFill>
                  <a:srgbClr val="002060"/>
                </a:solidFill>
                <a:latin typeface="Meiryo UI" panose="020B0604030504040204" pitchFamily="50" charset="-128"/>
                <a:ea typeface="Meiryo UI" panose="020B0604030504040204" pitchFamily="50" charset="-128"/>
              </a:rPr>
              <a:t>】</a:t>
            </a:r>
            <a:endParaRPr lang="ja-JP" altLang="en-US" sz="1400" dirty="0">
              <a:solidFill>
                <a:srgbClr val="002060"/>
              </a:solidFill>
              <a:latin typeface="Meiryo UI" panose="020B0604030504040204" pitchFamily="50" charset="-128"/>
              <a:ea typeface="Meiryo UI" panose="020B0604030504040204" pitchFamily="50" charset="-128"/>
            </a:endParaRPr>
          </a:p>
        </p:txBody>
      </p:sp>
      <p:sp>
        <p:nvSpPr>
          <p:cNvPr id="44" name="角丸四角形 43"/>
          <p:cNvSpPr/>
          <p:nvPr/>
        </p:nvSpPr>
        <p:spPr>
          <a:xfrm>
            <a:off x="223031" y="4548172"/>
            <a:ext cx="3917497" cy="111210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marL="174625" indent="-174625"/>
            <a:r>
              <a:rPr lang="ja-JP" altLang="en-US" sz="1400" b="1" dirty="0" smtClean="0">
                <a:solidFill>
                  <a:srgbClr val="002060"/>
                </a:solidFill>
                <a:latin typeface="Meiryo UI" panose="020B0604030504040204" pitchFamily="50" charset="-128"/>
                <a:ea typeface="Meiryo UI" panose="020B0604030504040204" pitchFamily="50" charset="-128"/>
              </a:rPr>
              <a:t>〇 基本方針等の副首都推進本部会議での協議</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174625" indent="-174625">
              <a:lnSpc>
                <a:spcPts val="700"/>
              </a:lnSpc>
            </a:pP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174625" indent="-174625"/>
            <a:r>
              <a:rPr lang="ja-JP" altLang="en-US" sz="1400" b="1" dirty="0">
                <a:solidFill>
                  <a:srgbClr val="002060"/>
                </a:solidFill>
                <a:latin typeface="Meiryo UI" panose="020B0604030504040204" pitchFamily="50" charset="-128"/>
                <a:ea typeface="Meiryo UI" panose="020B0604030504040204" pitchFamily="50" charset="-128"/>
              </a:rPr>
              <a:t>〇 既存の共同設置機関等を条例で</a:t>
            </a:r>
            <a:r>
              <a:rPr lang="ja-JP" altLang="en-US" sz="1400" b="1" dirty="0" smtClean="0">
                <a:solidFill>
                  <a:srgbClr val="002060"/>
                </a:solidFill>
                <a:latin typeface="Meiryo UI" panose="020B0604030504040204" pitchFamily="50" charset="-128"/>
                <a:ea typeface="Meiryo UI" panose="020B0604030504040204" pitchFamily="50" charset="-128"/>
              </a:rPr>
              <a:t>明記</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174625" indent="-174625">
              <a:lnSpc>
                <a:spcPts val="700"/>
              </a:lnSpc>
            </a:pPr>
            <a:endParaRPr lang="ja-JP" altLang="en-US" sz="1400" b="1" dirty="0">
              <a:solidFill>
                <a:srgbClr val="002060"/>
              </a:solidFill>
              <a:latin typeface="Meiryo UI" panose="020B0604030504040204" pitchFamily="50" charset="-128"/>
              <a:ea typeface="Meiryo UI" panose="020B0604030504040204" pitchFamily="50" charset="-128"/>
            </a:endParaRPr>
          </a:p>
          <a:p>
            <a:pPr marL="174625" indent="-174625"/>
            <a:r>
              <a:rPr lang="ja-JP" altLang="en-US" sz="1400" b="1" dirty="0">
                <a:solidFill>
                  <a:srgbClr val="002060"/>
                </a:solidFill>
                <a:latin typeface="Meiryo UI" panose="020B0604030504040204" pitchFamily="50" charset="-128"/>
                <a:ea typeface="Meiryo UI" panose="020B0604030504040204" pitchFamily="50" charset="-128"/>
              </a:rPr>
              <a:t>〇 まちづくり関連などの事務の委託</a:t>
            </a:r>
          </a:p>
          <a:p>
            <a:pPr marL="174625" indent="-174625"/>
            <a:r>
              <a:rPr lang="ja-JP" altLang="en-US" sz="1400" b="1" dirty="0">
                <a:solidFill>
                  <a:srgbClr val="002060"/>
                </a:solidFill>
                <a:latin typeface="Meiryo UI" panose="020B0604030504040204" pitchFamily="50" charset="-128"/>
                <a:ea typeface="Meiryo UI" panose="020B0604030504040204" pitchFamily="50" charset="-128"/>
              </a:rPr>
              <a:t>　 </a:t>
            </a:r>
            <a:r>
              <a:rPr lang="ja-JP" altLang="en-US" sz="1400" dirty="0">
                <a:solidFill>
                  <a:srgbClr val="002060"/>
                </a:solidFill>
                <a:latin typeface="Meiryo UI" panose="020B0604030504040204" pitchFamily="50" charset="-128"/>
                <a:ea typeface="Meiryo UI" panose="020B0604030504040204" pitchFamily="50" charset="-128"/>
              </a:rPr>
              <a:t>⇒別途、規約の締結について議決を経る必要</a:t>
            </a:r>
          </a:p>
          <a:p>
            <a:pPr marL="174625" indent="-174625"/>
            <a:endParaRPr lang="ja-JP" altLang="en-US" sz="1400" b="1" dirty="0">
              <a:solidFill>
                <a:srgbClr val="002060"/>
              </a:solidFill>
              <a:latin typeface="Meiryo UI" panose="020B0604030504040204" pitchFamily="50" charset="-128"/>
              <a:ea typeface="Meiryo UI" panose="020B0604030504040204" pitchFamily="50" charset="-128"/>
            </a:endParaRPr>
          </a:p>
        </p:txBody>
      </p:sp>
      <p:sp>
        <p:nvSpPr>
          <p:cNvPr id="45" name="角丸四角形 44"/>
          <p:cNvSpPr/>
          <p:nvPr/>
        </p:nvSpPr>
        <p:spPr>
          <a:xfrm>
            <a:off x="113033" y="4219429"/>
            <a:ext cx="7365324" cy="350405"/>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marL="174625" indent="-174625"/>
            <a:r>
              <a:rPr lang="en-US" altLang="ja-JP" sz="1400" dirty="0" smtClean="0">
                <a:solidFill>
                  <a:srgbClr val="002060"/>
                </a:solidFill>
                <a:latin typeface="Meiryo UI" panose="020B0604030504040204" pitchFamily="50" charset="-128"/>
                <a:ea typeface="Meiryo UI" panose="020B0604030504040204" pitchFamily="50" charset="-128"/>
              </a:rPr>
              <a:t>【</a:t>
            </a:r>
            <a:r>
              <a:rPr lang="ja-JP" altLang="en-US" sz="1400" dirty="0" smtClean="0">
                <a:solidFill>
                  <a:srgbClr val="002060"/>
                </a:solidFill>
                <a:latin typeface="Meiryo UI" panose="020B0604030504040204" pitchFamily="50" charset="-128"/>
                <a:ea typeface="Meiryo UI" panose="020B0604030504040204" pitchFamily="50" charset="-128"/>
              </a:rPr>
              <a:t>実施手法</a:t>
            </a:r>
            <a:r>
              <a:rPr lang="en-US" altLang="ja-JP" sz="1400" dirty="0" smtClean="0">
                <a:solidFill>
                  <a:srgbClr val="002060"/>
                </a:solidFill>
                <a:latin typeface="Meiryo UI" panose="020B0604030504040204" pitchFamily="50" charset="-128"/>
                <a:ea typeface="Meiryo UI" panose="020B0604030504040204" pitchFamily="50" charset="-128"/>
              </a:rPr>
              <a:t>】</a:t>
            </a:r>
            <a:endParaRPr lang="ja-JP" altLang="en-US" sz="1400" dirty="0">
              <a:solidFill>
                <a:srgbClr val="002060"/>
              </a:solidFill>
              <a:latin typeface="Meiryo UI" panose="020B0604030504040204" pitchFamily="50" charset="-128"/>
              <a:ea typeface="Meiryo UI" panose="020B0604030504040204" pitchFamily="50" charset="-128"/>
            </a:endParaRPr>
          </a:p>
        </p:txBody>
      </p:sp>
      <p:sp>
        <p:nvSpPr>
          <p:cNvPr id="49" name="角丸四角形 48"/>
          <p:cNvSpPr/>
          <p:nvPr/>
        </p:nvSpPr>
        <p:spPr>
          <a:xfrm>
            <a:off x="239971" y="4946059"/>
            <a:ext cx="3900557" cy="569897"/>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marL="174625" indent="-174625"/>
            <a:endParaRPr lang="ja-JP" altLang="en-US" sz="1400" dirty="0">
              <a:solidFill>
                <a:srgbClr val="002060"/>
              </a:solidFill>
              <a:latin typeface="Meiryo UI" panose="020B0604030504040204" pitchFamily="50" charset="-128"/>
              <a:ea typeface="Meiryo UI" panose="020B0604030504040204" pitchFamily="50" charset="-128"/>
            </a:endParaRPr>
          </a:p>
        </p:txBody>
      </p:sp>
      <p:sp>
        <p:nvSpPr>
          <p:cNvPr id="50" name="角丸四角形 49"/>
          <p:cNvSpPr/>
          <p:nvPr/>
        </p:nvSpPr>
        <p:spPr>
          <a:xfrm>
            <a:off x="113033" y="5877272"/>
            <a:ext cx="3738887" cy="350405"/>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marL="174625" indent="-174625"/>
            <a:r>
              <a:rPr lang="en-US" altLang="ja-JP" sz="1400" dirty="0" smtClean="0">
                <a:solidFill>
                  <a:srgbClr val="002060"/>
                </a:solidFill>
                <a:latin typeface="Meiryo UI" panose="020B0604030504040204" pitchFamily="50" charset="-128"/>
                <a:ea typeface="Meiryo UI" panose="020B0604030504040204" pitchFamily="50" charset="-128"/>
              </a:rPr>
              <a:t>【</a:t>
            </a:r>
            <a:r>
              <a:rPr lang="ja-JP" altLang="en-US" sz="1400" dirty="0" smtClean="0">
                <a:solidFill>
                  <a:srgbClr val="002060"/>
                </a:solidFill>
                <a:latin typeface="Meiryo UI" panose="020B0604030504040204" pitchFamily="50" charset="-128"/>
                <a:ea typeface="Meiryo UI" panose="020B0604030504040204" pitchFamily="50" charset="-128"/>
              </a:rPr>
              <a:t>副首都推進本部</a:t>
            </a:r>
            <a:r>
              <a:rPr lang="ja-JP" altLang="en-US" sz="1400" dirty="0">
                <a:solidFill>
                  <a:srgbClr val="002060"/>
                </a:solidFill>
                <a:latin typeface="Meiryo UI" panose="020B0604030504040204" pitchFamily="50" charset="-128"/>
                <a:ea typeface="Meiryo UI" panose="020B0604030504040204" pitchFamily="50" charset="-128"/>
              </a:rPr>
              <a:t>会議</a:t>
            </a:r>
            <a:r>
              <a:rPr lang="ja-JP" altLang="en-US" sz="1400" dirty="0" smtClean="0">
                <a:solidFill>
                  <a:srgbClr val="002060"/>
                </a:solidFill>
                <a:latin typeface="Meiryo UI" panose="020B0604030504040204" pitchFamily="50" charset="-128"/>
                <a:ea typeface="Meiryo UI" panose="020B0604030504040204" pitchFamily="50" charset="-128"/>
              </a:rPr>
              <a:t>の位置づけなど</a:t>
            </a:r>
            <a:r>
              <a:rPr lang="en-US" altLang="ja-JP" sz="1400" dirty="0" smtClean="0">
                <a:solidFill>
                  <a:srgbClr val="002060"/>
                </a:solidFill>
                <a:latin typeface="Meiryo UI" panose="020B0604030504040204" pitchFamily="50" charset="-128"/>
                <a:ea typeface="Meiryo UI" panose="020B0604030504040204" pitchFamily="50" charset="-128"/>
              </a:rPr>
              <a:t>】</a:t>
            </a:r>
            <a:endParaRPr lang="ja-JP" altLang="en-US" sz="1400" dirty="0">
              <a:solidFill>
                <a:srgbClr val="002060"/>
              </a:solidFill>
              <a:latin typeface="Meiryo UI" panose="020B0604030504040204" pitchFamily="50" charset="-128"/>
              <a:ea typeface="Meiryo UI" panose="020B0604030504040204" pitchFamily="50" charset="-128"/>
            </a:endParaRPr>
          </a:p>
        </p:txBody>
      </p:sp>
      <p:sp>
        <p:nvSpPr>
          <p:cNvPr id="51" name="角丸四角形 50"/>
          <p:cNvSpPr/>
          <p:nvPr/>
        </p:nvSpPr>
        <p:spPr>
          <a:xfrm>
            <a:off x="198668" y="6213834"/>
            <a:ext cx="4385821" cy="599542"/>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t" anchorCtr="0"/>
          <a:lstStyle/>
          <a:p>
            <a:pPr marL="174625" indent="-174625"/>
            <a:r>
              <a:rPr lang="ja-JP" altLang="en-US" sz="1400" b="1" dirty="0" smtClean="0">
                <a:solidFill>
                  <a:srgbClr val="002060"/>
                </a:solidFill>
                <a:latin typeface="Meiryo UI" panose="020B0604030504040204" pitchFamily="50" charset="-128"/>
                <a:ea typeface="Meiryo UI" panose="020B0604030504040204" pitchFamily="50" charset="-128"/>
              </a:rPr>
              <a:t>〇 「副首都推進本部会議」を条例で明記</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174625" indent="-174625"/>
            <a:r>
              <a:rPr lang="ja-JP" altLang="en-US" sz="1400" dirty="0" smtClean="0">
                <a:solidFill>
                  <a:srgbClr val="002060"/>
                </a:solidFill>
                <a:latin typeface="Meiryo UI" panose="020B0604030504040204" pitchFamily="50" charset="-128"/>
                <a:ea typeface="Meiryo UI" panose="020B0604030504040204" pitchFamily="50" charset="-128"/>
              </a:rPr>
              <a:t>　 ⇒</a:t>
            </a:r>
            <a:r>
              <a:rPr lang="ja-JP" altLang="en-US" sz="1400" spc="-150" dirty="0" smtClean="0">
                <a:solidFill>
                  <a:srgbClr val="002060"/>
                </a:solidFill>
                <a:latin typeface="Meiryo UI" panose="020B0604030504040204" pitchFamily="50" charset="-128"/>
                <a:ea typeface="Meiryo UI" panose="020B0604030504040204" pitchFamily="50" charset="-128"/>
              </a:rPr>
              <a:t>大阪府市の指定都市都道府県調整会議としての位置づけ</a:t>
            </a:r>
            <a:endParaRPr lang="en-US" altLang="ja-JP" sz="1400" spc="-150" dirty="0" smtClean="0">
              <a:solidFill>
                <a:srgbClr val="002060"/>
              </a:solidFill>
              <a:latin typeface="Meiryo UI" panose="020B0604030504040204" pitchFamily="50" charset="-128"/>
              <a:ea typeface="Meiryo UI" panose="020B0604030504040204" pitchFamily="50" charset="-128"/>
            </a:endParaRPr>
          </a:p>
          <a:p>
            <a:pPr marL="174625" indent="-174625"/>
            <a:r>
              <a:rPr lang="ja-JP" altLang="en-US" sz="1600" dirty="0">
                <a:solidFill>
                  <a:srgbClr val="002060"/>
                </a:solidFill>
                <a:latin typeface="Meiryo UI" panose="020B0604030504040204" pitchFamily="50" charset="-128"/>
                <a:ea typeface="Meiryo UI" panose="020B0604030504040204" pitchFamily="50" charset="-128"/>
              </a:rPr>
              <a:t>　</a:t>
            </a:r>
            <a:endParaRPr lang="ja-JP" altLang="en-US" sz="1400" dirty="0">
              <a:solidFill>
                <a:srgbClr val="002060"/>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992271" y="2954413"/>
            <a:ext cx="2736000" cy="25206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dirty="0"/>
          </a:p>
        </p:txBody>
      </p:sp>
      <p:sp>
        <p:nvSpPr>
          <p:cNvPr id="23" name="正方形/長方形 22"/>
          <p:cNvSpPr/>
          <p:nvPr/>
        </p:nvSpPr>
        <p:spPr>
          <a:xfrm>
            <a:off x="7799820" y="2957368"/>
            <a:ext cx="1224000" cy="252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dirty="0"/>
          </a:p>
        </p:txBody>
      </p:sp>
      <p:sp>
        <p:nvSpPr>
          <p:cNvPr id="25" name="角丸四角形 24"/>
          <p:cNvSpPr/>
          <p:nvPr/>
        </p:nvSpPr>
        <p:spPr>
          <a:xfrm>
            <a:off x="4992122" y="4099882"/>
            <a:ext cx="1256797" cy="1064045"/>
          </a:xfrm>
          <a:prstGeom prst="roundRect">
            <a:avLst>
              <a:gd name="adj" fmla="val 12856"/>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33231" rIns="0" rtlCol="0" anchor="ctr"/>
          <a:lstStyle/>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都市の</a:t>
            </a:r>
            <a:r>
              <a:rPr lang="ja-JP" altLang="en-US" sz="1200" b="1" dirty="0" smtClean="0">
                <a:solidFill>
                  <a:schemeClr val="tx1"/>
                </a:solidFill>
                <a:latin typeface="Meiryo UI" panose="020B0604030504040204" pitchFamily="50" charset="-128"/>
                <a:ea typeface="Meiryo UI" panose="020B0604030504040204" pitchFamily="50" charset="-128"/>
              </a:rPr>
              <a:t>発展</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・まちづくり、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・都市</a:t>
            </a:r>
            <a:r>
              <a:rPr lang="ja-JP" altLang="en-US" sz="1100" dirty="0">
                <a:solidFill>
                  <a:schemeClr val="tx1"/>
                </a:solidFill>
                <a:latin typeface="Meiryo UI" panose="020B0604030504040204" pitchFamily="50" charset="-128"/>
                <a:ea typeface="Meiryo UI" panose="020B0604030504040204" pitchFamily="50" charset="-128"/>
              </a:rPr>
              <a:t>基盤</a:t>
            </a:r>
            <a:r>
              <a:rPr lang="ja-JP" altLang="en-US" sz="1100" dirty="0" smtClean="0">
                <a:solidFill>
                  <a:schemeClr val="tx1"/>
                </a:solidFill>
                <a:latin typeface="Meiryo UI" panose="020B0604030504040204" pitchFamily="50" charset="-128"/>
                <a:ea typeface="Meiryo UI" panose="020B0604030504040204" pitchFamily="50" charset="-128"/>
              </a:rPr>
              <a:t>整備</a:t>
            </a: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100" dirty="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6" name="角丸四角形 25"/>
          <p:cNvSpPr/>
          <p:nvPr/>
        </p:nvSpPr>
        <p:spPr>
          <a:xfrm>
            <a:off x="6230969" y="3149502"/>
            <a:ext cx="1404000" cy="583739"/>
          </a:xfrm>
          <a:prstGeom prst="roundRect">
            <a:avLst>
              <a:gd name="adj" fmla="val 12856"/>
            </a:avLst>
          </a:prstGeom>
          <a:solidFill>
            <a:schemeClr val="bg1"/>
          </a:solidFill>
          <a:ln w="2222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300"/>
              </a:lnSpc>
            </a:pPr>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200" dirty="0">
                <a:solidFill>
                  <a:srgbClr val="002060"/>
                </a:solidFill>
                <a:latin typeface="Meiryo UI" panose="020B0604030504040204" pitchFamily="50" charset="-128"/>
                <a:ea typeface="Meiryo UI" panose="020B0604030504040204" pitchFamily="50" charset="-128"/>
              </a:rPr>
              <a:t>成長</a:t>
            </a:r>
            <a:r>
              <a:rPr lang="ja-JP" altLang="en-US" sz="1200" dirty="0" smtClean="0">
                <a:solidFill>
                  <a:srgbClr val="002060"/>
                </a:solidFill>
                <a:latin typeface="Meiryo UI" panose="020B0604030504040204" pitchFamily="50" charset="-128"/>
                <a:ea typeface="Meiryo UI" panose="020B0604030504040204" pitchFamily="50" charset="-128"/>
              </a:rPr>
              <a:t>戦略</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500"/>
              </a:lnSpc>
            </a:pPr>
            <a:endParaRPr lang="en-US" altLang="ja-JP" sz="1200" dirty="0">
              <a:solidFill>
                <a:srgbClr val="002060"/>
              </a:solidFill>
              <a:latin typeface="Meiryo UI" panose="020B0604030504040204" pitchFamily="50" charset="-128"/>
              <a:ea typeface="Meiryo UI" panose="020B0604030504040204" pitchFamily="50" charset="-128"/>
            </a:endParaRPr>
          </a:p>
          <a:p>
            <a:pPr>
              <a:lnSpc>
                <a:spcPts val="1300"/>
              </a:lnSpc>
            </a:pPr>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200" dirty="0">
                <a:solidFill>
                  <a:srgbClr val="002060"/>
                </a:solidFill>
                <a:latin typeface="Meiryo UI" panose="020B0604030504040204" pitchFamily="50" charset="-128"/>
                <a:ea typeface="Meiryo UI" panose="020B0604030504040204" pitchFamily="50" charset="-128"/>
              </a:rPr>
              <a:t>都市</a:t>
            </a:r>
            <a:r>
              <a:rPr lang="ja-JP" altLang="en-US" sz="1200" dirty="0" smtClean="0">
                <a:solidFill>
                  <a:srgbClr val="002060"/>
                </a:solidFill>
                <a:latin typeface="Meiryo UI" panose="020B0604030504040204" pitchFamily="50" charset="-128"/>
                <a:ea typeface="Meiryo UI" panose="020B0604030504040204" pitchFamily="50" charset="-128"/>
              </a:rPr>
              <a:t>魅力創造戦略</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27" name="角丸四角形 26"/>
          <p:cNvSpPr/>
          <p:nvPr/>
        </p:nvSpPr>
        <p:spPr>
          <a:xfrm>
            <a:off x="5002661" y="3218504"/>
            <a:ext cx="1288940" cy="941151"/>
          </a:xfrm>
          <a:prstGeom prst="roundRect">
            <a:avLst>
              <a:gd name="adj" fmla="val 12856"/>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33231" rIns="0" rtlCol="0" anchor="ctr"/>
          <a:lstStyle/>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大阪の</a:t>
            </a:r>
            <a:r>
              <a:rPr lang="ja-JP" altLang="en-US" sz="1200" b="1" dirty="0" smtClean="0">
                <a:solidFill>
                  <a:schemeClr val="tx1"/>
                </a:solidFill>
                <a:latin typeface="Meiryo UI" panose="020B0604030504040204" pitchFamily="50" charset="-128"/>
                <a:ea typeface="Meiryo UI" panose="020B0604030504040204" pitchFamily="50" charset="-128"/>
              </a:rPr>
              <a:t>成長</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・産業</a:t>
            </a:r>
            <a:r>
              <a:rPr lang="ja-JP" altLang="en-US" sz="1100" dirty="0">
                <a:solidFill>
                  <a:schemeClr val="tx1"/>
                </a:solidFill>
                <a:latin typeface="Meiryo UI" panose="020B0604030504040204" pitchFamily="50" charset="-128"/>
                <a:ea typeface="Meiryo UI" panose="020B0604030504040204" pitchFamily="50" charset="-128"/>
              </a:rPr>
              <a:t>振興、</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・都市</a:t>
            </a:r>
            <a:r>
              <a:rPr lang="ja-JP" altLang="en-US" sz="1100" dirty="0">
                <a:solidFill>
                  <a:schemeClr val="tx1"/>
                </a:solidFill>
                <a:latin typeface="Meiryo UI" panose="020B0604030504040204" pitchFamily="50" charset="-128"/>
                <a:ea typeface="Meiryo UI" panose="020B0604030504040204" pitchFamily="50" charset="-128"/>
              </a:rPr>
              <a:t>魅力</a:t>
            </a:r>
            <a:r>
              <a:rPr lang="ja-JP" altLang="en-US" sz="1100" dirty="0" smtClean="0">
                <a:solidFill>
                  <a:schemeClr val="tx1"/>
                </a:solidFill>
                <a:latin typeface="Meiryo UI" panose="020B0604030504040204" pitchFamily="50" charset="-128"/>
                <a:ea typeface="Meiryo UI" panose="020B0604030504040204" pitchFamily="50" charset="-128"/>
              </a:rPr>
              <a:t>向上</a:t>
            </a: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0" name="角丸四角形 29"/>
          <p:cNvSpPr/>
          <p:nvPr/>
        </p:nvSpPr>
        <p:spPr>
          <a:xfrm>
            <a:off x="7923183" y="4890882"/>
            <a:ext cx="1008000" cy="540000"/>
          </a:xfrm>
          <a:prstGeom prst="roundRect">
            <a:avLst>
              <a:gd name="adj" fmla="val 12856"/>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200" dirty="0">
                <a:solidFill>
                  <a:srgbClr val="002060"/>
                </a:solidFill>
                <a:latin typeface="Meiryo UI" panose="020B0604030504040204" pitchFamily="50" charset="-128"/>
                <a:ea typeface="Meiryo UI" panose="020B0604030504040204" pitchFamily="50" charset="-128"/>
              </a:rPr>
              <a:t>都市</a:t>
            </a:r>
            <a:r>
              <a:rPr lang="ja-JP" altLang="en-US" sz="1200" dirty="0" smtClean="0">
                <a:solidFill>
                  <a:srgbClr val="002060"/>
                </a:solidFill>
                <a:latin typeface="Meiryo UI" panose="020B0604030504040204" pitchFamily="50" charset="-128"/>
                <a:ea typeface="Meiryo UI" panose="020B0604030504040204" pitchFamily="50" charset="-128"/>
              </a:rPr>
              <a:t>計画等</a:t>
            </a:r>
            <a:endParaRPr lang="ja-JP" altLang="en-US" sz="1200" dirty="0">
              <a:solidFill>
                <a:srgbClr val="002060"/>
              </a:solidFill>
              <a:latin typeface="Meiryo UI" panose="020B0604030504040204" pitchFamily="50" charset="-128"/>
              <a:ea typeface="Meiryo UI" panose="020B0604030504040204" pitchFamily="50" charset="-128"/>
            </a:endParaRPr>
          </a:p>
        </p:txBody>
      </p:sp>
      <p:sp>
        <p:nvSpPr>
          <p:cNvPr id="31" name="角丸四角形 30"/>
          <p:cNvSpPr/>
          <p:nvPr/>
        </p:nvSpPr>
        <p:spPr>
          <a:xfrm>
            <a:off x="7917010" y="3033372"/>
            <a:ext cx="1008000" cy="538091"/>
          </a:xfrm>
          <a:prstGeom prst="roundRect">
            <a:avLst>
              <a:gd name="adj" fmla="val 12856"/>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lnSpc>
                <a:spcPts val="1300"/>
              </a:lnSpc>
            </a:pPr>
            <a:r>
              <a:rPr lang="ja-JP" altLang="en-US" sz="1200" dirty="0">
                <a:solidFill>
                  <a:srgbClr val="002060"/>
                </a:solidFill>
                <a:latin typeface="Meiryo UI" panose="020B0604030504040204" pitchFamily="50" charset="-128"/>
                <a:ea typeface="Meiryo UI" panose="020B0604030504040204" pitchFamily="50" charset="-128"/>
              </a:rPr>
              <a:t>産業振興</a:t>
            </a:r>
            <a:r>
              <a:rPr lang="ja-JP" altLang="en-US" sz="1200" dirty="0" smtClean="0">
                <a:solidFill>
                  <a:srgbClr val="002060"/>
                </a:solidFill>
                <a:latin typeface="Meiryo UI" panose="020B0604030504040204" pitchFamily="50" charset="-128"/>
                <a:ea typeface="Meiryo UI" panose="020B0604030504040204" pitchFamily="50" charset="-128"/>
              </a:rPr>
              <a:t>等</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32" name="角丸四角形 31"/>
          <p:cNvSpPr/>
          <p:nvPr/>
        </p:nvSpPr>
        <p:spPr>
          <a:xfrm>
            <a:off x="6245598" y="4437624"/>
            <a:ext cx="1404000" cy="900000"/>
          </a:xfrm>
          <a:prstGeom prst="roundRect">
            <a:avLst>
              <a:gd name="adj" fmla="val 12856"/>
            </a:avLst>
          </a:prstGeom>
          <a:solidFill>
            <a:schemeClr val="bg1"/>
          </a:solidFill>
          <a:ln w="2222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300"/>
              </a:lnSpc>
            </a:pPr>
            <a:r>
              <a:rPr lang="ja-JP" altLang="en-US" sz="1200" dirty="0" smtClean="0">
                <a:solidFill>
                  <a:srgbClr val="002060"/>
                </a:solidFill>
                <a:latin typeface="Meiryo UI" panose="020B0604030504040204" pitchFamily="50" charset="-128"/>
                <a:ea typeface="Meiryo UI" panose="020B0604030504040204" pitchFamily="50" charset="-128"/>
              </a:rPr>
              <a:t> ・グランドデザインなど、</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300"/>
              </a:lnSpc>
            </a:pPr>
            <a:r>
              <a:rPr lang="ja-JP" altLang="en-US" sz="1200" dirty="0" smtClean="0">
                <a:solidFill>
                  <a:srgbClr val="002060"/>
                </a:solidFill>
                <a:latin typeface="Meiryo UI" panose="020B0604030504040204" pitchFamily="50" charset="-128"/>
                <a:ea typeface="Meiryo UI" panose="020B0604030504040204" pitchFamily="50" charset="-128"/>
              </a:rPr>
              <a:t>  まちづくり、</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300"/>
              </a:lnSpc>
            </a:pPr>
            <a:r>
              <a:rPr lang="en-US" altLang="ja-JP" sz="1200" dirty="0">
                <a:solidFill>
                  <a:srgbClr val="002060"/>
                </a:solidFill>
                <a:latin typeface="Meiryo UI" panose="020B0604030504040204" pitchFamily="50" charset="-128"/>
                <a:ea typeface="Meiryo UI" panose="020B0604030504040204" pitchFamily="50" charset="-128"/>
              </a:rPr>
              <a:t> </a:t>
            </a:r>
            <a:r>
              <a:rPr lang="en-US" altLang="ja-JP" sz="1200" dirty="0" smtClean="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都市基盤整備の</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300"/>
              </a:lnSpc>
            </a:pPr>
            <a:r>
              <a:rPr lang="en-US" altLang="ja-JP" sz="1200" dirty="0">
                <a:solidFill>
                  <a:srgbClr val="002060"/>
                </a:solidFill>
                <a:latin typeface="Meiryo UI" panose="020B0604030504040204" pitchFamily="50" charset="-128"/>
                <a:ea typeface="Meiryo UI" panose="020B0604030504040204" pitchFamily="50" charset="-128"/>
              </a:rPr>
              <a:t> </a:t>
            </a:r>
            <a:r>
              <a:rPr lang="en-US" altLang="ja-JP" sz="1200" dirty="0" smtClean="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方針</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34" name="角丸四角形 33"/>
          <p:cNvSpPr/>
          <p:nvPr/>
        </p:nvSpPr>
        <p:spPr>
          <a:xfrm>
            <a:off x="6245598" y="3828928"/>
            <a:ext cx="1404000" cy="522637"/>
          </a:xfrm>
          <a:prstGeom prst="roundRect">
            <a:avLst>
              <a:gd name="adj" fmla="val 12856"/>
            </a:avLst>
          </a:prstGeom>
          <a:solidFill>
            <a:schemeClr val="bg1"/>
          </a:solidFill>
          <a:ln w="22225">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ctr"/>
          <a:lstStyle/>
          <a:p>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200" dirty="0">
                <a:solidFill>
                  <a:srgbClr val="002060"/>
                </a:solidFill>
                <a:latin typeface="Meiryo UI" panose="020B0604030504040204" pitchFamily="50" charset="-128"/>
                <a:ea typeface="Meiryo UI" panose="020B0604030504040204" pitchFamily="50" charset="-128"/>
              </a:rPr>
              <a:t>スマートシティ戦略</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47" name="角丸四角形 46"/>
          <p:cNvSpPr/>
          <p:nvPr/>
        </p:nvSpPr>
        <p:spPr>
          <a:xfrm>
            <a:off x="7920043" y="4274919"/>
            <a:ext cx="1008000" cy="540000"/>
          </a:xfrm>
          <a:prstGeom prst="roundRect">
            <a:avLst>
              <a:gd name="adj" fmla="val 12856"/>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lnSpc>
                <a:spcPts val="1200"/>
              </a:lnSpc>
            </a:pPr>
            <a:r>
              <a:rPr lang="ja-JP" altLang="en-US" sz="1200" dirty="0">
                <a:solidFill>
                  <a:srgbClr val="002060"/>
                </a:solidFill>
                <a:latin typeface="Meiryo UI" panose="020B0604030504040204" pitchFamily="50" charset="-128"/>
                <a:ea typeface="Meiryo UI" panose="020B0604030504040204" pitchFamily="50" charset="-128"/>
              </a:rPr>
              <a:t>個別事業</a:t>
            </a:r>
            <a:endParaRPr lang="en-US" altLang="ja-JP" sz="1200" dirty="0">
              <a:solidFill>
                <a:srgbClr val="002060"/>
              </a:solidFill>
              <a:latin typeface="Meiryo UI" panose="020B0604030504040204" pitchFamily="50" charset="-128"/>
              <a:ea typeface="Meiryo UI" panose="020B0604030504040204" pitchFamily="50" charset="-128"/>
            </a:endParaRPr>
          </a:p>
          <a:p>
            <a:pPr algn="ctr">
              <a:lnSpc>
                <a:spcPts val="1200"/>
              </a:lnSpc>
            </a:pPr>
            <a:r>
              <a:rPr lang="ja-JP" altLang="en-US" sz="1200" dirty="0">
                <a:solidFill>
                  <a:srgbClr val="002060"/>
                </a:solidFill>
                <a:latin typeface="Meiryo UI" panose="020B0604030504040204" pitchFamily="50" charset="-128"/>
                <a:ea typeface="Meiryo UI" panose="020B0604030504040204" pitchFamily="50" charset="-128"/>
              </a:rPr>
              <a:t>スキーム</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48" name="角丸四角形 47"/>
          <p:cNvSpPr/>
          <p:nvPr/>
        </p:nvSpPr>
        <p:spPr>
          <a:xfrm>
            <a:off x="7917010" y="3653191"/>
            <a:ext cx="1008000" cy="540000"/>
          </a:xfrm>
          <a:prstGeom prst="roundRect">
            <a:avLst>
              <a:gd name="adj" fmla="val 12856"/>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200"/>
              </a:lnSpc>
            </a:pPr>
            <a:r>
              <a:rPr lang="ja-JP" altLang="en-US" sz="1200" dirty="0">
                <a:solidFill>
                  <a:srgbClr val="002060"/>
                </a:solidFill>
                <a:latin typeface="Meiryo UI" panose="020B0604030504040204" pitchFamily="50" charset="-128"/>
                <a:ea typeface="Meiryo UI" panose="020B0604030504040204" pitchFamily="50" charset="-128"/>
              </a:rPr>
              <a:t>国際イベント</a:t>
            </a:r>
            <a:r>
              <a:rPr lang="ja-JP" altLang="en-US" sz="1200" dirty="0" smtClean="0">
                <a:solidFill>
                  <a:srgbClr val="002060"/>
                </a:solidFill>
                <a:latin typeface="Meiryo UI" panose="020B0604030504040204" pitchFamily="50" charset="-128"/>
                <a:ea typeface="Meiryo UI" panose="020B0604030504040204" pitchFamily="50" charset="-128"/>
              </a:rPr>
              <a:t>・</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gn="ctr">
              <a:lnSpc>
                <a:spcPts val="1200"/>
              </a:lnSpc>
            </a:pPr>
            <a:r>
              <a:rPr lang="ja-JP" altLang="en-US" sz="1200" dirty="0" smtClean="0">
                <a:solidFill>
                  <a:srgbClr val="002060"/>
                </a:solidFill>
                <a:latin typeface="Meiryo UI" panose="020B0604030504040204" pitchFamily="50" charset="-128"/>
                <a:ea typeface="Meiryo UI" panose="020B0604030504040204" pitchFamily="50" charset="-128"/>
              </a:rPr>
              <a:t>会議</a:t>
            </a:r>
            <a:r>
              <a:rPr lang="ja-JP" altLang="en-US" sz="1200" dirty="0">
                <a:solidFill>
                  <a:srgbClr val="002060"/>
                </a:solidFill>
                <a:latin typeface="Meiryo UI" panose="020B0604030504040204" pitchFamily="50" charset="-128"/>
                <a:ea typeface="Meiryo UI" panose="020B0604030504040204" pitchFamily="50" charset="-128"/>
              </a:rPr>
              <a:t>誘致</a:t>
            </a:r>
          </a:p>
        </p:txBody>
      </p:sp>
      <p:sp>
        <p:nvSpPr>
          <p:cNvPr id="57" name="正方形/長方形 56"/>
          <p:cNvSpPr/>
          <p:nvPr/>
        </p:nvSpPr>
        <p:spPr>
          <a:xfrm>
            <a:off x="4646585" y="2948277"/>
            <a:ext cx="288000" cy="25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92" b="1" dirty="0" smtClean="0">
                <a:solidFill>
                  <a:schemeClr val="bg1"/>
                </a:solidFill>
                <a:latin typeface="Meiryo UI" panose="020B0604030504040204" pitchFamily="50" charset="-128"/>
                <a:ea typeface="Meiryo UI" panose="020B0604030504040204" pitchFamily="50" charset="-128"/>
              </a:rPr>
              <a:t>対象とな</a:t>
            </a:r>
            <a:r>
              <a:rPr lang="ja-JP" altLang="en-US" sz="1292" b="1" dirty="0">
                <a:solidFill>
                  <a:schemeClr val="bg1"/>
                </a:solidFill>
                <a:latin typeface="Meiryo UI" panose="020B0604030504040204" pitchFamily="50" charset="-128"/>
                <a:ea typeface="Meiryo UI" panose="020B0604030504040204" pitchFamily="50" charset="-128"/>
              </a:rPr>
              <a:t>る</a:t>
            </a:r>
            <a:r>
              <a:rPr lang="ja-JP" altLang="en-US" sz="1292" b="1" dirty="0" smtClean="0">
                <a:solidFill>
                  <a:schemeClr val="bg1"/>
                </a:solidFill>
                <a:latin typeface="Meiryo UI" panose="020B0604030504040204" pitchFamily="50" charset="-128"/>
                <a:ea typeface="Meiryo UI" panose="020B0604030504040204" pitchFamily="50" charset="-128"/>
              </a:rPr>
              <a:t>施策分野</a:t>
            </a:r>
            <a:endParaRPr lang="ja-JP" altLang="en-US" sz="1292" b="1" dirty="0">
              <a:solidFill>
                <a:schemeClr val="bg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6199029" y="2204864"/>
            <a:ext cx="2772000"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b="1" dirty="0" smtClean="0">
                <a:solidFill>
                  <a:schemeClr val="bg1"/>
                </a:solidFill>
                <a:latin typeface="Meiryo UI" panose="020B0604030504040204" pitchFamily="50" charset="-128"/>
                <a:ea typeface="Meiryo UI" panose="020B0604030504040204" pitchFamily="50" charset="-128"/>
              </a:rPr>
              <a:t>対象となる施策プロセス</a:t>
            </a:r>
            <a:endParaRPr lang="ja-JP" altLang="en-US" sz="1292" b="1" dirty="0">
              <a:solidFill>
                <a:schemeClr val="bg1"/>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6170868" y="2590298"/>
            <a:ext cx="1584000" cy="3346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2"/>
                </a:solidFill>
                <a:latin typeface="Meiryo UI" panose="020B0604030504040204" pitchFamily="50" charset="-128"/>
                <a:ea typeface="Meiryo UI" panose="020B0604030504040204" pitchFamily="50" charset="-128"/>
              </a:rPr>
              <a:t>【</a:t>
            </a:r>
            <a:r>
              <a:rPr lang="ja-JP" altLang="en-US" sz="1400" b="1" dirty="0" smtClean="0">
                <a:solidFill>
                  <a:schemeClr val="tx2"/>
                </a:solidFill>
                <a:latin typeface="Meiryo UI" panose="020B0604030504040204" pitchFamily="50" charset="-128"/>
                <a:ea typeface="Meiryo UI" panose="020B0604030504040204" pitchFamily="50" charset="-128"/>
              </a:rPr>
              <a:t>基本方針</a:t>
            </a:r>
            <a:r>
              <a:rPr lang="en-US" altLang="ja-JP" sz="1400" b="1" dirty="0" smtClean="0">
                <a:solidFill>
                  <a:schemeClr val="tx2"/>
                </a:solidFill>
                <a:latin typeface="Meiryo UI" panose="020B0604030504040204" pitchFamily="50" charset="-128"/>
                <a:ea typeface="Meiryo UI" panose="020B0604030504040204" pitchFamily="50" charset="-128"/>
              </a:rPr>
              <a:t>】</a:t>
            </a:r>
            <a:endParaRPr lang="ja-JP" altLang="en-US" sz="1400" b="1" dirty="0">
              <a:solidFill>
                <a:schemeClr val="tx2"/>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7884488" y="2590298"/>
            <a:ext cx="1080000" cy="3346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2"/>
                </a:solidFill>
                <a:latin typeface="Meiryo UI" panose="020B0604030504040204" pitchFamily="50" charset="-128"/>
                <a:ea typeface="Meiryo UI" panose="020B0604030504040204" pitchFamily="50" charset="-128"/>
              </a:rPr>
              <a:t>【</a:t>
            </a:r>
            <a:r>
              <a:rPr lang="ja-JP" altLang="en-US" sz="1400" b="1" dirty="0" smtClean="0">
                <a:solidFill>
                  <a:schemeClr val="tx2"/>
                </a:solidFill>
                <a:latin typeface="Meiryo UI" panose="020B0604030504040204" pitchFamily="50" charset="-128"/>
                <a:ea typeface="Meiryo UI" panose="020B0604030504040204" pitchFamily="50" charset="-128"/>
              </a:rPr>
              <a:t>計画</a:t>
            </a:r>
            <a:r>
              <a:rPr lang="en-US" altLang="ja-JP" sz="1400" b="1" dirty="0" smtClean="0">
                <a:solidFill>
                  <a:schemeClr val="tx2"/>
                </a:solidFill>
                <a:latin typeface="Meiryo UI" panose="020B0604030504040204" pitchFamily="50" charset="-128"/>
                <a:ea typeface="Meiryo UI" panose="020B0604030504040204" pitchFamily="50" charset="-128"/>
              </a:rPr>
              <a:t>】</a:t>
            </a:r>
            <a:endParaRPr lang="ja-JP" altLang="en-US" sz="1400" b="1" dirty="0">
              <a:solidFill>
                <a:schemeClr val="tx2"/>
              </a:solidFill>
              <a:latin typeface="Meiryo UI" panose="020B0604030504040204" pitchFamily="50" charset="-128"/>
              <a:ea typeface="Meiryo UI" panose="020B0604030504040204" pitchFamily="50" charset="-128"/>
            </a:endParaRPr>
          </a:p>
        </p:txBody>
      </p:sp>
      <p:sp>
        <p:nvSpPr>
          <p:cNvPr id="2" name="二等辺三角形 1"/>
          <p:cNvSpPr/>
          <p:nvPr/>
        </p:nvSpPr>
        <p:spPr>
          <a:xfrm rot="10800000">
            <a:off x="6568372" y="5641382"/>
            <a:ext cx="2196000" cy="379905"/>
          </a:xfrm>
          <a:prstGeom prst="triangle">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rgbClr val="002060"/>
              </a:solidFill>
            </a:endParaRPr>
          </a:p>
        </p:txBody>
      </p:sp>
      <p:sp>
        <p:nvSpPr>
          <p:cNvPr id="62" name="角丸四角形 61"/>
          <p:cNvSpPr/>
          <p:nvPr/>
        </p:nvSpPr>
        <p:spPr>
          <a:xfrm rot="16200000">
            <a:off x="7657714" y="4741647"/>
            <a:ext cx="493099" cy="2930279"/>
          </a:xfrm>
          <a:prstGeom prst="roundRect">
            <a:avLst>
              <a:gd name="adj" fmla="val 12856"/>
            </a:avLst>
          </a:prstGeom>
          <a:noFill/>
          <a:ln w="22225">
            <a:no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r>
              <a:rPr lang="ja-JP" altLang="en-US" sz="1400" b="1" dirty="0">
                <a:solidFill>
                  <a:schemeClr val="tx1"/>
                </a:solidFill>
                <a:latin typeface="Meiryo UI" panose="020B0604030504040204" pitchFamily="50" charset="-128"/>
                <a:ea typeface="Meiryo UI" panose="020B0604030504040204" pitchFamily="50" charset="-128"/>
              </a:rPr>
              <a:t>具体の事業は府市各部局が実施</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5" name="角丸四角形 4"/>
          <p:cNvSpPr/>
          <p:nvPr/>
        </p:nvSpPr>
        <p:spPr>
          <a:xfrm>
            <a:off x="4543991" y="2060847"/>
            <a:ext cx="4572000" cy="4602175"/>
          </a:xfrm>
          <a:prstGeom prst="roundRect">
            <a:avLst>
              <a:gd name="adj" fmla="val 3212"/>
            </a:avLst>
          </a:prstGeom>
          <a:noFill/>
          <a:ln w="127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Tree>
    <p:extLst>
      <p:ext uri="{BB962C8B-B14F-4D97-AF65-F5344CB8AC3E}">
        <p14:creationId xmlns:p14="http://schemas.microsoft.com/office/powerpoint/2010/main" val="3212582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6287108" y="713063"/>
            <a:ext cx="2793267" cy="4860000"/>
          </a:xfrm>
          <a:prstGeom prst="rect">
            <a:avLst/>
          </a:prstGeom>
          <a:ln/>
        </p:spPr>
        <p:style>
          <a:lnRef idx="1">
            <a:schemeClr val="accent4"/>
          </a:lnRef>
          <a:fillRef idx="2">
            <a:schemeClr val="accent4"/>
          </a:fillRef>
          <a:effectRef idx="1">
            <a:schemeClr val="accent4"/>
          </a:effectRef>
          <a:fontRef idx="minor">
            <a:schemeClr val="dk1"/>
          </a:fontRef>
        </p:style>
        <p:txBody>
          <a:bodyPr lIns="324000" tIns="252000" rIns="108000" bIns="108000" rtlCol="0" anchor="t"/>
          <a:lstStyle/>
          <a:p>
            <a:pPr marL="185738" indent="-185738"/>
            <a:endParaRPr lang="ja-JP" altLang="en-US" sz="1600" dirty="0">
              <a:solidFill>
                <a:schemeClr val="tx1"/>
              </a:solidFill>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24706" y="476672"/>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193015" y="-56816"/>
            <a:ext cx="4752528" cy="577110"/>
          </a:xfrm>
          <a:prstGeom prst="rect">
            <a:avLst/>
          </a:prstGeom>
          <a:noFill/>
          <a:ln w="19050" cap="flat" cmpd="sng" algn="ctr">
            <a:noFill/>
            <a:prstDash val="sysDot"/>
          </a:ln>
          <a:effectLst/>
        </p:spPr>
        <p:txBody>
          <a:bodyPr rtlCol="0" anchor="ctr"/>
          <a:lstStyle/>
          <a:p>
            <a:pPr defTabSz="844083">
              <a:defRPr/>
            </a:pPr>
            <a:r>
              <a:rPr lang="ja-JP" altLang="en-US" sz="2000" b="1" dirty="0" smtClean="0">
                <a:solidFill>
                  <a:srgbClr val="002060"/>
                </a:solidFill>
                <a:latin typeface="Meiryo UI" panose="020B0604030504040204" pitchFamily="50" charset="-128"/>
                <a:ea typeface="Meiryo UI" panose="020B0604030504040204" pitchFamily="50" charset="-128"/>
              </a:rPr>
              <a:t>  ３ 条例（一元化）の必要性</a:t>
            </a:r>
            <a:endParaRPr kumimoji="0" lang="ja-JP" altLang="en-US" sz="2000" b="1" kern="0" dirty="0">
              <a:solidFill>
                <a:srgbClr val="002060"/>
              </a:solidFill>
              <a:latin typeface="Meiryo UI" panose="020B0604030504040204" pitchFamily="50" charset="-128"/>
              <a:ea typeface="Meiryo UI" panose="020B0604030504040204" pitchFamily="50" charset="-128"/>
            </a:endParaRPr>
          </a:p>
        </p:txBody>
      </p:sp>
      <p:sp>
        <p:nvSpPr>
          <p:cNvPr id="12" name="角丸四角形 11"/>
          <p:cNvSpPr/>
          <p:nvPr/>
        </p:nvSpPr>
        <p:spPr>
          <a:xfrm>
            <a:off x="93455" y="1078996"/>
            <a:ext cx="2475604" cy="2189992"/>
          </a:xfrm>
          <a:prstGeom prst="roundRect">
            <a:avLst>
              <a:gd name="adj" fmla="val 10678"/>
            </a:avLst>
          </a:prstGeom>
          <a:solidFill>
            <a:srgbClr val="FBF68D"/>
          </a:solidFill>
          <a:ln w="31750" cap="flat" cmpd="sng" algn="ctr">
            <a:noFill/>
            <a:prstDash val="solid"/>
          </a:ln>
          <a:effectLst>
            <a:outerShdw blurRad="40000" dist="20000" dir="5400000" rotWithShape="0">
              <a:srgbClr val="000000">
                <a:alpha val="38000"/>
              </a:srgbClr>
            </a:outerShdw>
          </a:effectLst>
        </p:spPr>
        <p:txBody>
          <a:bodyPr lIns="36000" tIns="144000" rIns="180000" bIns="42193" rtlCol="0" anchor="ctr"/>
          <a:lstStyle/>
          <a:p>
            <a:pPr marL="171455" indent="-171455" defTabSz="844083">
              <a:lnSpc>
                <a:spcPts val="1800"/>
              </a:lnSpc>
              <a:defRPr/>
            </a:pPr>
            <a:r>
              <a:rPr lang="ja-JP" altLang="en-US" sz="1400" kern="0" dirty="0" smtClean="0">
                <a:solidFill>
                  <a:srgbClr val="002060"/>
                </a:solidFill>
                <a:latin typeface="Meiryo UI" panose="020B0604030504040204" pitchFamily="50" charset="-128"/>
                <a:ea typeface="Meiryo UI" panose="020B0604030504040204" pitchFamily="50" charset="-128"/>
              </a:rPr>
              <a:t>■ 大阪では、大阪市域を</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002060"/>
                </a:solidFill>
                <a:latin typeface="Meiryo UI" panose="020B0604030504040204" pitchFamily="50" charset="-128"/>
                <a:ea typeface="Meiryo UI" panose="020B0604030504040204" pitchFamily="50" charset="-128"/>
              </a:rPr>
              <a:t> </a:t>
            </a:r>
            <a:r>
              <a:rPr lang="en-US" altLang="ja-JP" sz="1400" kern="0" dirty="0" smtClean="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中心に都市圏がほぼ府域全体に広がっており、</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002060"/>
                </a:solidFill>
                <a:latin typeface="Meiryo UI" panose="020B0604030504040204" pitchFamily="50" charset="-128"/>
                <a:ea typeface="Meiryo UI" panose="020B0604030504040204" pitchFamily="50" charset="-128"/>
              </a:rPr>
              <a:t> </a:t>
            </a:r>
            <a:r>
              <a:rPr lang="en-US" altLang="ja-JP" sz="1400" kern="0" dirty="0" smtClean="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大阪市域の成長戦略や</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002060"/>
                </a:solidFill>
                <a:latin typeface="Meiryo UI" panose="020B0604030504040204" pitchFamily="50" charset="-128"/>
                <a:ea typeface="Meiryo UI" panose="020B0604030504040204" pitchFamily="50" charset="-128"/>
              </a:rPr>
              <a:t> </a:t>
            </a:r>
            <a:r>
              <a:rPr lang="en-US" altLang="ja-JP" sz="1400" kern="0" dirty="0" smtClean="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まちづくりは、大阪だけでなく、関西の成長・発展をけ</a:t>
            </a:r>
            <a:r>
              <a:rPr lang="ja-JP" altLang="en-US" sz="1400" kern="0" dirty="0">
                <a:solidFill>
                  <a:srgbClr val="002060"/>
                </a:solidFill>
                <a:latin typeface="Meiryo UI" panose="020B0604030504040204" pitchFamily="50" charset="-128"/>
                <a:ea typeface="Meiryo UI" panose="020B0604030504040204" pitchFamily="50" charset="-128"/>
              </a:rPr>
              <a:t>ん</a:t>
            </a:r>
            <a:r>
              <a:rPr lang="ja-JP" altLang="en-US" sz="1400" kern="0" dirty="0" smtClean="0">
                <a:solidFill>
                  <a:srgbClr val="002060"/>
                </a:solidFill>
                <a:latin typeface="Meiryo UI" panose="020B0604030504040204" pitchFamily="50" charset="-128"/>
                <a:ea typeface="Meiryo UI" panose="020B0604030504040204" pitchFamily="50" charset="-128"/>
              </a:rPr>
              <a:t>引する核となるもの</a:t>
            </a:r>
            <a:endParaRPr lang="ja-JP" altLang="en-US" sz="1400" kern="0" dirty="0">
              <a:solidFill>
                <a:srgbClr val="002060"/>
              </a:solidFill>
              <a:latin typeface="Meiryo UI" panose="020B0604030504040204" pitchFamily="50" charset="-128"/>
              <a:ea typeface="Meiryo UI" panose="020B0604030504040204" pitchFamily="50" charset="-128"/>
            </a:endParaRPr>
          </a:p>
        </p:txBody>
      </p:sp>
      <p:sp>
        <p:nvSpPr>
          <p:cNvPr id="21" name="角丸四角形 20"/>
          <p:cNvSpPr/>
          <p:nvPr/>
        </p:nvSpPr>
        <p:spPr>
          <a:xfrm>
            <a:off x="110011" y="3717031"/>
            <a:ext cx="2517773" cy="2988000"/>
          </a:xfrm>
          <a:prstGeom prst="roundRect">
            <a:avLst>
              <a:gd name="adj" fmla="val 6958"/>
            </a:avLst>
          </a:prstGeom>
          <a:solidFill>
            <a:srgbClr val="FBF68D"/>
          </a:solidFill>
          <a:ln w="31750" cap="flat" cmpd="sng" algn="ctr">
            <a:noFill/>
            <a:prstDash val="solid"/>
          </a:ln>
          <a:effectLst>
            <a:outerShdw blurRad="40000" dist="20000" dir="5400000" rotWithShape="0">
              <a:srgbClr val="000000">
                <a:alpha val="38000"/>
              </a:srgbClr>
            </a:outerShdw>
          </a:effectLst>
        </p:spPr>
        <p:txBody>
          <a:bodyPr lIns="72000" tIns="288000" rIns="180000" bIns="42193" rtlCol="0" anchor="ctr"/>
          <a:lstStyle/>
          <a:p>
            <a:pPr marL="171455" indent="-171455" defTabSz="844083">
              <a:lnSpc>
                <a:spcPts val="1800"/>
              </a:lnSpc>
              <a:defRPr/>
            </a:pPr>
            <a:r>
              <a:rPr lang="ja-JP" altLang="en-US" sz="1400" kern="0" dirty="0" smtClean="0">
                <a:solidFill>
                  <a:srgbClr val="1F497D"/>
                </a:solidFill>
                <a:latin typeface="Meiryo UI" panose="020B0604030504040204" pitchFamily="50" charset="-128"/>
                <a:ea typeface="Meiryo UI" panose="020B0604030504040204" pitchFamily="50" charset="-128"/>
              </a:rPr>
              <a:t>■ これまで府市それぞれが</a:t>
            </a:r>
            <a:endParaRPr lang="en-US" altLang="ja-JP" sz="1400" kern="0" dirty="0" smtClean="0">
              <a:solidFill>
                <a:srgbClr val="1F497D"/>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1F497D"/>
                </a:solidFill>
                <a:latin typeface="Meiryo UI" panose="020B0604030504040204" pitchFamily="50" charset="-128"/>
                <a:ea typeface="Meiryo UI" panose="020B0604030504040204" pitchFamily="50" charset="-128"/>
              </a:rPr>
              <a:t> </a:t>
            </a:r>
            <a:r>
              <a:rPr lang="en-US" altLang="ja-JP" sz="1400" kern="0" dirty="0" smtClean="0">
                <a:solidFill>
                  <a:srgbClr val="1F497D"/>
                </a:solidFill>
                <a:latin typeface="Meiryo UI" panose="020B0604030504040204" pitchFamily="50" charset="-128"/>
                <a:ea typeface="Meiryo UI" panose="020B0604030504040204" pitchFamily="50" charset="-128"/>
              </a:rPr>
              <a:t>  </a:t>
            </a:r>
            <a:r>
              <a:rPr lang="ja-JP" altLang="en-US" sz="1400" kern="0" dirty="0" smtClean="0">
                <a:solidFill>
                  <a:srgbClr val="1F497D"/>
                </a:solidFill>
                <a:latin typeface="Meiryo UI" panose="020B0604030504040204" pitchFamily="50" charset="-128"/>
                <a:ea typeface="Meiryo UI" panose="020B0604030504040204" pitchFamily="50" charset="-128"/>
              </a:rPr>
              <a:t>独自に成長戦略を策定し、まちづくりも別々に推進</a:t>
            </a:r>
            <a:endParaRPr lang="en-US" altLang="ja-JP" sz="1400" kern="0" dirty="0" smtClean="0">
              <a:solidFill>
                <a:srgbClr val="1F497D"/>
              </a:solidFill>
              <a:latin typeface="Meiryo UI" panose="020B0604030504040204" pitchFamily="50" charset="-128"/>
              <a:ea typeface="Meiryo UI" panose="020B0604030504040204" pitchFamily="50" charset="-128"/>
            </a:endParaRPr>
          </a:p>
          <a:p>
            <a:pPr marL="171455" indent="-171455" defTabSz="844083">
              <a:lnSpc>
                <a:spcPts val="1800"/>
              </a:lnSpc>
              <a:defRPr/>
            </a:pPr>
            <a:endParaRPr lang="ja-JP" altLang="en-US" sz="1400" kern="0" dirty="0" smtClean="0">
              <a:solidFill>
                <a:srgbClr val="1F497D"/>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smtClean="0">
                <a:solidFill>
                  <a:srgbClr val="1F497D"/>
                </a:solidFill>
                <a:latin typeface="Meiryo UI" panose="020B0604030504040204" pitchFamily="50" charset="-128"/>
                <a:ea typeface="Meiryo UI" panose="020B0604030504040204" pitchFamily="50" charset="-128"/>
              </a:rPr>
              <a:t>■ 成長戦略の相違に加え、</a:t>
            </a:r>
            <a:endParaRPr lang="en-US" altLang="ja-JP" sz="1400" kern="0" dirty="0" smtClean="0">
              <a:solidFill>
                <a:srgbClr val="1F497D"/>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1F497D"/>
                </a:solidFill>
                <a:latin typeface="Meiryo UI" panose="020B0604030504040204" pitchFamily="50" charset="-128"/>
                <a:ea typeface="Meiryo UI" panose="020B0604030504040204" pitchFamily="50" charset="-128"/>
              </a:rPr>
              <a:t> </a:t>
            </a:r>
            <a:r>
              <a:rPr lang="en-US" altLang="ja-JP" sz="1400" kern="0" dirty="0" smtClean="0">
                <a:solidFill>
                  <a:srgbClr val="1F497D"/>
                </a:solidFill>
                <a:latin typeface="Meiryo UI" panose="020B0604030504040204" pitchFamily="50" charset="-128"/>
                <a:ea typeface="Meiryo UI" panose="020B0604030504040204" pitchFamily="50" charset="-128"/>
              </a:rPr>
              <a:t>  </a:t>
            </a:r>
            <a:r>
              <a:rPr lang="ja-JP" altLang="en-US" sz="1400" kern="0" dirty="0" smtClean="0">
                <a:solidFill>
                  <a:srgbClr val="1F497D"/>
                </a:solidFill>
                <a:latin typeface="Meiryo UI" panose="020B0604030504040204" pitchFamily="50" charset="-128"/>
                <a:ea typeface="Meiryo UI" panose="020B0604030504040204" pitchFamily="50" charset="-128"/>
              </a:rPr>
              <a:t>都市計画の分野では、</a:t>
            </a:r>
            <a:endParaRPr lang="en-US" altLang="ja-JP" sz="1400" kern="0" dirty="0" smtClean="0">
              <a:solidFill>
                <a:srgbClr val="1F497D"/>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a:solidFill>
                  <a:srgbClr val="1F497D"/>
                </a:solidFill>
                <a:latin typeface="Meiryo UI" panose="020B0604030504040204" pitchFamily="50" charset="-128"/>
                <a:ea typeface="Meiryo UI" panose="020B0604030504040204" pitchFamily="50" charset="-128"/>
              </a:rPr>
              <a:t>　 </a:t>
            </a:r>
            <a:r>
              <a:rPr lang="ja-JP" altLang="en-US" sz="1400" kern="0" dirty="0" smtClean="0">
                <a:solidFill>
                  <a:srgbClr val="1F497D"/>
                </a:solidFill>
                <a:latin typeface="Meiryo UI" panose="020B0604030504040204" pitchFamily="50" charset="-128"/>
                <a:ea typeface="Meiryo UI" panose="020B0604030504040204" pitchFamily="50" charset="-128"/>
              </a:rPr>
              <a:t>拠点開発や高速道路・ </a:t>
            </a:r>
            <a:endParaRPr lang="en-US" altLang="ja-JP" sz="1400" kern="0" dirty="0" smtClean="0">
              <a:solidFill>
                <a:srgbClr val="1F497D"/>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1F497D"/>
                </a:solidFill>
                <a:latin typeface="Meiryo UI" panose="020B0604030504040204" pitchFamily="50" charset="-128"/>
                <a:ea typeface="Meiryo UI" panose="020B0604030504040204" pitchFamily="50" charset="-128"/>
              </a:rPr>
              <a:t> </a:t>
            </a:r>
            <a:r>
              <a:rPr lang="en-US" altLang="ja-JP" sz="1400" kern="0" dirty="0" smtClean="0">
                <a:solidFill>
                  <a:srgbClr val="1F497D"/>
                </a:solidFill>
                <a:latin typeface="Meiryo UI" panose="020B0604030504040204" pitchFamily="50" charset="-128"/>
                <a:ea typeface="Meiryo UI" panose="020B0604030504040204" pitchFamily="50" charset="-128"/>
              </a:rPr>
              <a:t>  </a:t>
            </a:r>
            <a:r>
              <a:rPr lang="ja-JP" altLang="en-US" sz="1400" kern="0" dirty="0" smtClean="0">
                <a:solidFill>
                  <a:srgbClr val="1F497D"/>
                </a:solidFill>
                <a:latin typeface="Meiryo UI" panose="020B0604030504040204" pitchFamily="50" charset="-128"/>
                <a:ea typeface="Meiryo UI" panose="020B0604030504040204" pitchFamily="50" charset="-128"/>
              </a:rPr>
              <a:t>鉄道整備などの都市交通</a:t>
            </a:r>
            <a:endParaRPr lang="en-US" altLang="ja-JP" sz="1400" kern="0" dirty="0" smtClean="0">
              <a:solidFill>
                <a:srgbClr val="1F497D"/>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a:solidFill>
                  <a:srgbClr val="1F497D"/>
                </a:solidFill>
                <a:latin typeface="Meiryo UI" panose="020B0604030504040204" pitchFamily="50" charset="-128"/>
                <a:ea typeface="Meiryo UI" panose="020B0604030504040204" pitchFamily="50" charset="-128"/>
              </a:rPr>
              <a:t>　 </a:t>
            </a:r>
            <a:r>
              <a:rPr lang="ja-JP" altLang="en-US" sz="1400" kern="0" dirty="0" smtClean="0">
                <a:solidFill>
                  <a:srgbClr val="1F497D"/>
                </a:solidFill>
                <a:latin typeface="Meiryo UI" panose="020B0604030504040204" pitchFamily="50" charset="-128"/>
                <a:ea typeface="Meiryo UI" panose="020B0604030504040204" pitchFamily="50" charset="-128"/>
              </a:rPr>
              <a:t>インフラ整備などで、府市の連携</a:t>
            </a:r>
            <a:r>
              <a:rPr lang="ja-JP" altLang="en-US" sz="1400" kern="0" dirty="0">
                <a:solidFill>
                  <a:srgbClr val="1F497D"/>
                </a:solidFill>
                <a:latin typeface="Meiryo UI" panose="020B0604030504040204" pitchFamily="50" charset="-128"/>
                <a:ea typeface="Meiryo UI" panose="020B0604030504040204" pitchFamily="50" charset="-128"/>
              </a:rPr>
              <a:t>が十分で</a:t>
            </a:r>
            <a:r>
              <a:rPr lang="ja-JP" altLang="en-US" sz="1400" kern="0" dirty="0" smtClean="0">
                <a:solidFill>
                  <a:srgbClr val="1F497D"/>
                </a:solidFill>
                <a:latin typeface="Meiryo UI" panose="020B0604030504040204" pitchFamily="50" charset="-128"/>
                <a:ea typeface="Meiryo UI" panose="020B0604030504040204" pitchFamily="50" charset="-128"/>
              </a:rPr>
              <a:t>なかった</a:t>
            </a:r>
            <a:endParaRPr lang="ja-JP" altLang="en-US" sz="1400" kern="0" dirty="0">
              <a:solidFill>
                <a:srgbClr val="1F497D"/>
              </a:solidFill>
              <a:latin typeface="Meiryo UI" panose="020B0604030504040204" pitchFamily="50" charset="-128"/>
              <a:ea typeface="Meiryo UI" panose="020B0604030504040204" pitchFamily="50" charset="-128"/>
            </a:endParaRPr>
          </a:p>
        </p:txBody>
      </p:sp>
      <p:sp>
        <p:nvSpPr>
          <p:cNvPr id="11" name="角丸四角形 10"/>
          <p:cNvSpPr/>
          <p:nvPr/>
        </p:nvSpPr>
        <p:spPr>
          <a:xfrm>
            <a:off x="93455" y="834360"/>
            <a:ext cx="2475604" cy="360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r>
              <a:rPr lang="ja-JP" altLang="en-US" b="1" dirty="0" smtClean="0">
                <a:solidFill>
                  <a:srgbClr val="002060"/>
                </a:solidFill>
                <a:latin typeface="Meiryo UI" panose="020B0604030504040204" pitchFamily="50" charset="-128"/>
                <a:ea typeface="Meiryo UI" panose="020B0604030504040204" pitchFamily="50" charset="-128"/>
              </a:rPr>
              <a:t>大阪の都市</a:t>
            </a:r>
            <a:r>
              <a:rPr lang="ja-JP" altLang="en-US" b="1" dirty="0">
                <a:solidFill>
                  <a:srgbClr val="002060"/>
                </a:solidFill>
                <a:latin typeface="Meiryo UI" panose="020B0604030504040204" pitchFamily="50" charset="-128"/>
                <a:ea typeface="Meiryo UI" panose="020B0604030504040204" pitchFamily="50" charset="-128"/>
              </a:rPr>
              <a:t>構造</a:t>
            </a:r>
            <a:endParaRPr lang="ja-JP" altLang="en-US" sz="1200" b="1" u="sng" dirty="0">
              <a:solidFill>
                <a:srgbClr val="002060"/>
              </a:solidFill>
              <a:latin typeface="Meiryo UI" panose="020B0604030504040204" pitchFamily="50" charset="-128"/>
              <a:ea typeface="Meiryo UI" panose="020B0604030504040204" pitchFamily="50" charset="-128"/>
            </a:endParaRPr>
          </a:p>
        </p:txBody>
      </p:sp>
      <p:sp>
        <p:nvSpPr>
          <p:cNvPr id="24" name="角丸四角形 23"/>
          <p:cNvSpPr/>
          <p:nvPr/>
        </p:nvSpPr>
        <p:spPr>
          <a:xfrm>
            <a:off x="91202" y="3539063"/>
            <a:ext cx="2506946" cy="360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r>
              <a:rPr lang="ja-JP" altLang="en-US" b="1" dirty="0" smtClean="0">
                <a:solidFill>
                  <a:srgbClr val="002060"/>
                </a:solidFill>
                <a:latin typeface="Meiryo UI" panose="020B0604030504040204" pitchFamily="50" charset="-128"/>
                <a:ea typeface="Meiryo UI" panose="020B0604030504040204" pitchFamily="50" charset="-128"/>
              </a:rPr>
              <a:t>過去の二重行政の大阪</a:t>
            </a: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8907626" y="-153173"/>
            <a:ext cx="256538" cy="566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3</a:t>
            </a:r>
            <a:endParaRPr kumimoji="1" lang="ja-JP" altLang="en-US" sz="2000" b="1" dirty="0">
              <a:solidFill>
                <a:srgbClr val="002060"/>
              </a:solidFill>
              <a:latin typeface="+mn-ea"/>
            </a:endParaRPr>
          </a:p>
        </p:txBody>
      </p:sp>
      <p:sp>
        <p:nvSpPr>
          <p:cNvPr id="20" name="角丸四角形 19"/>
          <p:cNvSpPr/>
          <p:nvPr/>
        </p:nvSpPr>
        <p:spPr>
          <a:xfrm>
            <a:off x="3231850" y="2548988"/>
            <a:ext cx="1938713" cy="2539584"/>
          </a:xfrm>
          <a:prstGeom prst="roundRect">
            <a:avLst>
              <a:gd name="adj" fmla="val 10678"/>
            </a:avLst>
          </a:prstGeom>
          <a:solidFill>
            <a:srgbClr val="FBF68D"/>
          </a:solidFill>
          <a:ln w="31750" cap="flat" cmpd="sng" algn="ctr">
            <a:noFill/>
            <a:prstDash val="solid"/>
          </a:ln>
          <a:effectLst>
            <a:outerShdw blurRad="40000" dist="20000" dir="5400000" rotWithShape="0">
              <a:srgbClr val="000000">
                <a:alpha val="38000"/>
              </a:srgbClr>
            </a:outerShdw>
          </a:effectLst>
        </p:spPr>
        <p:txBody>
          <a:bodyPr lIns="72000" tIns="180000" rIns="72000" bIns="42193" rtlCol="0" anchor="ctr"/>
          <a:lstStyle/>
          <a:p>
            <a:pPr marL="171455" indent="-171455" defTabSz="844083">
              <a:lnSpc>
                <a:spcPts val="1800"/>
              </a:lnSpc>
              <a:defRPr/>
            </a:pPr>
            <a:r>
              <a:rPr lang="ja-JP" altLang="en-US" sz="1400" kern="0" dirty="0" smtClean="0">
                <a:solidFill>
                  <a:srgbClr val="002060"/>
                </a:solidFill>
                <a:latin typeface="Meiryo UI" panose="020B0604030504040204" pitchFamily="50" charset="-128"/>
                <a:ea typeface="Meiryo UI" panose="020B0604030504040204" pitchFamily="50" charset="-128"/>
              </a:rPr>
              <a:t>■ 知事・市長のトップ</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002060"/>
                </a:solidFill>
                <a:latin typeface="Meiryo UI" panose="020B0604030504040204" pitchFamily="50" charset="-128"/>
                <a:ea typeface="Meiryo UI" panose="020B0604030504040204" pitchFamily="50" charset="-128"/>
              </a:rPr>
              <a:t> </a:t>
            </a:r>
            <a:r>
              <a:rPr lang="en-US" altLang="ja-JP" sz="1400" kern="0" dirty="0" smtClean="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マネジメントにより、</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権限と決定が</a:t>
            </a:r>
            <a:r>
              <a:rPr lang="ja-JP" altLang="en-US" sz="1400" kern="0" dirty="0">
                <a:solidFill>
                  <a:srgbClr val="002060"/>
                </a:solidFill>
                <a:latin typeface="Meiryo UI" panose="020B0604030504040204" pitchFamily="50" charset="-128"/>
                <a:ea typeface="Meiryo UI" panose="020B0604030504040204" pitchFamily="50" charset="-128"/>
              </a:rPr>
              <a:t>別々</a:t>
            </a:r>
            <a:r>
              <a:rPr lang="ja-JP" altLang="en-US" sz="1400" kern="0" dirty="0" smtClean="0">
                <a:solidFill>
                  <a:srgbClr val="002060"/>
                </a:solidFill>
                <a:latin typeface="Meiryo UI" panose="020B0604030504040204" pitchFamily="50" charset="-128"/>
                <a:ea typeface="Meiryo UI" panose="020B0604030504040204" pitchFamily="50" charset="-128"/>
              </a:rPr>
              <a:t>と</a:t>
            </a:r>
            <a:endParaRPr lang="en-US" altLang="ja-JP" sz="1400" kern="0" dirty="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smtClean="0">
                <a:solidFill>
                  <a:srgbClr val="002060"/>
                </a:solidFill>
                <a:latin typeface="Meiryo UI" panose="020B0604030504040204" pitchFamily="50" charset="-128"/>
                <a:ea typeface="Meiryo UI" panose="020B0604030504040204" pitchFamily="50" charset="-128"/>
              </a:rPr>
              <a:t>　 なってい</a:t>
            </a:r>
            <a:r>
              <a:rPr lang="ja-JP" altLang="en-US" sz="1400" kern="0" dirty="0">
                <a:solidFill>
                  <a:srgbClr val="002060"/>
                </a:solidFill>
                <a:latin typeface="Meiryo UI" panose="020B0604030504040204" pitchFamily="50" charset="-128"/>
                <a:ea typeface="Meiryo UI" panose="020B0604030504040204" pitchFamily="50" charset="-128"/>
              </a:rPr>
              <a:t>る</a:t>
            </a:r>
            <a:r>
              <a:rPr lang="ja-JP" altLang="en-US" sz="1400" kern="0" dirty="0" smtClean="0">
                <a:solidFill>
                  <a:srgbClr val="002060"/>
                </a:solidFill>
                <a:latin typeface="Meiryo UI" panose="020B0604030504040204" pitchFamily="50" charset="-128"/>
                <a:ea typeface="Meiryo UI" panose="020B0604030504040204" pitchFamily="50" charset="-128"/>
              </a:rPr>
              <a:t>計画策定</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から事業</a:t>
            </a:r>
            <a:r>
              <a:rPr lang="ja-JP" altLang="en-US" sz="1400" kern="0" dirty="0">
                <a:solidFill>
                  <a:srgbClr val="002060"/>
                </a:solidFill>
                <a:latin typeface="Meiryo UI" panose="020B0604030504040204" pitchFamily="50" charset="-128"/>
                <a:ea typeface="Meiryo UI" panose="020B0604030504040204" pitchFamily="50" charset="-128"/>
              </a:rPr>
              <a:t>推進まで</a:t>
            </a:r>
            <a:r>
              <a:rPr lang="ja-JP" altLang="en-US" sz="1400" kern="0" dirty="0" smtClean="0">
                <a:solidFill>
                  <a:srgbClr val="002060"/>
                </a:solidFill>
                <a:latin typeface="Meiryo UI" panose="020B0604030504040204" pitchFamily="50" charset="-128"/>
                <a:ea typeface="Meiryo UI" panose="020B0604030504040204" pitchFamily="50" charset="-128"/>
              </a:rPr>
              <a:t>の</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002060"/>
                </a:solidFill>
                <a:latin typeface="Meiryo UI" panose="020B0604030504040204" pitchFamily="50" charset="-128"/>
                <a:ea typeface="Meiryo UI" panose="020B0604030504040204" pitchFamily="50" charset="-128"/>
              </a:rPr>
              <a:t> </a:t>
            </a:r>
            <a:r>
              <a:rPr lang="en-US" altLang="ja-JP" sz="1400" kern="0" dirty="0" smtClean="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一連のまちづくりや</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002060"/>
                </a:solidFill>
                <a:latin typeface="Meiryo UI" panose="020B0604030504040204" pitchFamily="50" charset="-128"/>
                <a:ea typeface="Meiryo UI" panose="020B0604030504040204" pitchFamily="50" charset="-128"/>
              </a:rPr>
              <a:t> </a:t>
            </a:r>
            <a:r>
              <a:rPr lang="en-US" altLang="ja-JP" sz="1400" kern="0" dirty="0" smtClean="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成長戦略の策定を、府市</a:t>
            </a:r>
            <a:r>
              <a:rPr lang="ja-JP" altLang="en-US" sz="1400" kern="0" dirty="0">
                <a:solidFill>
                  <a:srgbClr val="002060"/>
                </a:solidFill>
                <a:latin typeface="Meiryo UI" panose="020B0604030504040204" pitchFamily="50" charset="-128"/>
                <a:ea typeface="Meiryo UI" panose="020B0604030504040204" pitchFamily="50" charset="-128"/>
              </a:rPr>
              <a:t>一体</a:t>
            </a:r>
            <a:r>
              <a:rPr lang="ja-JP" altLang="en-US" sz="1400" kern="0" dirty="0" smtClean="0">
                <a:solidFill>
                  <a:srgbClr val="002060"/>
                </a:solidFill>
                <a:latin typeface="Meiryo UI" panose="020B0604030504040204" pitchFamily="50" charset="-128"/>
                <a:ea typeface="Meiryo UI" panose="020B0604030504040204" pitchFamily="50" charset="-128"/>
              </a:rPr>
              <a:t>で実施</a:t>
            </a:r>
            <a:endParaRPr lang="ja-JP" altLang="en-US" sz="1400" kern="0" dirty="0">
              <a:solidFill>
                <a:srgbClr val="002060"/>
              </a:solidFill>
              <a:latin typeface="Meiryo UI" panose="020B0604030504040204" pitchFamily="50" charset="-128"/>
              <a:ea typeface="Meiryo UI" panose="020B0604030504040204" pitchFamily="50" charset="-128"/>
            </a:endParaRPr>
          </a:p>
        </p:txBody>
      </p:sp>
      <p:sp>
        <p:nvSpPr>
          <p:cNvPr id="28" name="角丸四角形 27"/>
          <p:cNvSpPr/>
          <p:nvPr/>
        </p:nvSpPr>
        <p:spPr>
          <a:xfrm>
            <a:off x="3231850" y="2054522"/>
            <a:ext cx="1968349" cy="679588"/>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r>
              <a:rPr lang="ja-JP" altLang="en-US" b="1" dirty="0">
                <a:solidFill>
                  <a:srgbClr val="002060"/>
                </a:solidFill>
                <a:latin typeface="Meiryo UI" panose="020B0604030504040204" pitchFamily="50" charset="-128"/>
                <a:ea typeface="Meiryo UI" panose="020B0604030504040204" pitchFamily="50" charset="-128"/>
              </a:rPr>
              <a:t>現在</a:t>
            </a:r>
            <a:r>
              <a:rPr lang="ja-JP" altLang="en-US" b="1" dirty="0" smtClean="0">
                <a:solidFill>
                  <a:srgbClr val="002060"/>
                </a:solidFill>
                <a:latin typeface="Meiryo UI" panose="020B0604030504040204" pitchFamily="50" charset="-128"/>
                <a:ea typeface="Meiryo UI" panose="020B0604030504040204" pitchFamily="50" charset="-128"/>
              </a:rPr>
              <a:t>の府市</a:t>
            </a:r>
            <a:endParaRPr lang="en-US" altLang="ja-JP" b="1" dirty="0" smtClean="0">
              <a:solidFill>
                <a:srgbClr val="002060"/>
              </a:solidFill>
              <a:latin typeface="Meiryo UI" panose="020B0604030504040204" pitchFamily="50" charset="-128"/>
              <a:ea typeface="Meiryo UI" panose="020B0604030504040204" pitchFamily="50" charset="-128"/>
            </a:endParaRPr>
          </a:p>
          <a:p>
            <a:pPr algn="ctr"/>
            <a:r>
              <a:rPr lang="ja-JP" altLang="en-US" b="1" dirty="0" smtClean="0">
                <a:solidFill>
                  <a:srgbClr val="002060"/>
                </a:solidFill>
                <a:latin typeface="Meiryo UI" panose="020B0604030504040204" pitchFamily="50" charset="-128"/>
                <a:ea typeface="Meiryo UI" panose="020B0604030504040204" pitchFamily="50" charset="-128"/>
              </a:rPr>
              <a:t>一体の</a:t>
            </a:r>
            <a:r>
              <a:rPr lang="ja-JP" altLang="en-US" b="1" dirty="0">
                <a:solidFill>
                  <a:srgbClr val="002060"/>
                </a:solidFill>
                <a:latin typeface="Meiryo UI" panose="020B0604030504040204" pitchFamily="50" charset="-128"/>
                <a:ea typeface="Meiryo UI" panose="020B0604030504040204" pitchFamily="50" charset="-128"/>
              </a:rPr>
              <a:t>取組</a:t>
            </a:r>
            <a:r>
              <a:rPr lang="ja-JP" altLang="en-US" b="1" dirty="0" smtClean="0">
                <a:solidFill>
                  <a:srgbClr val="002060"/>
                </a:solidFill>
                <a:latin typeface="Meiryo UI" panose="020B0604030504040204" pitchFamily="50" charset="-128"/>
                <a:ea typeface="Meiryo UI" panose="020B0604030504040204" pitchFamily="50" charset="-128"/>
              </a:rPr>
              <a:t>み</a:t>
            </a:r>
            <a:endParaRPr lang="ja-JP" altLang="en-US" sz="1200" b="1" u="sng" dirty="0">
              <a:solidFill>
                <a:srgbClr val="002060"/>
              </a:solidFill>
              <a:latin typeface="Meiryo UI" panose="020B0604030504040204" pitchFamily="50" charset="-128"/>
              <a:ea typeface="Meiryo UI" panose="020B0604030504040204" pitchFamily="50" charset="-128"/>
            </a:endParaRPr>
          </a:p>
        </p:txBody>
      </p:sp>
      <p:sp>
        <p:nvSpPr>
          <p:cNvPr id="29" name="二等辺三角形 28"/>
          <p:cNvSpPr/>
          <p:nvPr/>
        </p:nvSpPr>
        <p:spPr>
          <a:xfrm rot="5400000">
            <a:off x="1433624" y="3362262"/>
            <a:ext cx="3027382" cy="432000"/>
          </a:xfrm>
          <a:prstGeom prst="triangle">
            <a:avLst/>
          </a:prstGeom>
          <a:solidFill>
            <a:schemeClr val="bg1">
              <a:lumMod val="85000"/>
            </a:schemeClr>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002060"/>
              </a:solidFill>
            </a:endParaRPr>
          </a:p>
        </p:txBody>
      </p:sp>
      <p:sp>
        <p:nvSpPr>
          <p:cNvPr id="30" name="二等辺三角形 29"/>
          <p:cNvSpPr/>
          <p:nvPr/>
        </p:nvSpPr>
        <p:spPr>
          <a:xfrm rot="5400000">
            <a:off x="4276012" y="3152648"/>
            <a:ext cx="3024000" cy="847847"/>
          </a:xfrm>
          <a:prstGeom prst="triangle">
            <a:avLst/>
          </a:prstGeom>
          <a:solidFill>
            <a:schemeClr val="bg1">
              <a:lumMod val="85000"/>
            </a:schemeClr>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002060"/>
              </a:solidFill>
            </a:endParaRPr>
          </a:p>
        </p:txBody>
      </p:sp>
      <p:sp>
        <p:nvSpPr>
          <p:cNvPr id="31" name="テキスト ボックス 30"/>
          <p:cNvSpPr txBox="1"/>
          <p:nvPr/>
        </p:nvSpPr>
        <p:spPr>
          <a:xfrm>
            <a:off x="5555448" y="1310074"/>
            <a:ext cx="432000" cy="5206554"/>
          </a:xfrm>
          <a:prstGeom prst="rect">
            <a:avLst/>
          </a:prstGeom>
          <a:noFill/>
        </p:spPr>
        <p:txBody>
          <a:bodyPr vert="eaVert" wrap="none" lIns="0" tIns="0" rIns="0" bIns="0" rtlCol="0">
            <a:spAutoFit/>
          </a:bodyPr>
          <a:lstStyle/>
          <a:p>
            <a:pPr>
              <a:lnSpc>
                <a:spcPts val="1600"/>
              </a:lnSpc>
            </a:pPr>
            <a:r>
              <a:rPr lang="ja-JP" altLang="en-US" sz="1400" b="1" dirty="0" smtClean="0">
                <a:latin typeface="BIZ UDゴシック" panose="020B0400000000000000" pitchFamily="49" charset="-128"/>
                <a:ea typeface="BIZ UDゴシック" panose="020B0400000000000000" pitchFamily="49" charset="-128"/>
              </a:rPr>
              <a:t>さ</a:t>
            </a:r>
            <a:r>
              <a:rPr lang="ja-JP" altLang="en-US" sz="1400" b="1" dirty="0">
                <a:latin typeface="BIZ UDゴシック" panose="020B0400000000000000" pitchFamily="49" charset="-128"/>
                <a:ea typeface="BIZ UDゴシック" panose="020B0400000000000000" pitchFamily="49" charset="-128"/>
              </a:rPr>
              <a:t>ら</a:t>
            </a:r>
            <a:r>
              <a:rPr kumimoji="1" lang="ja-JP" altLang="en-US" sz="1400" b="1" dirty="0" smtClean="0">
                <a:latin typeface="BIZ UDゴシック" panose="020B0400000000000000" pitchFamily="49" charset="-128"/>
                <a:ea typeface="BIZ UDゴシック" panose="020B0400000000000000" pitchFamily="49" charset="-128"/>
              </a:rPr>
              <a:t>なる成長・発展に向け、</a:t>
            </a:r>
            <a:r>
              <a:rPr kumimoji="1" lang="en-US" altLang="ja-JP" sz="1400" b="1" dirty="0" smtClean="0">
                <a:latin typeface="BIZ UDゴシック" panose="020B0400000000000000" pitchFamily="49" charset="-128"/>
                <a:ea typeface="BIZ UDゴシック" panose="020B0400000000000000" pitchFamily="49" charset="-128"/>
              </a:rPr>
              <a:t/>
            </a:r>
            <a:br>
              <a:rPr kumimoji="1" lang="en-US" altLang="ja-JP" sz="1400" b="1" dirty="0" smtClean="0">
                <a:latin typeface="BIZ UDゴシック" panose="020B0400000000000000" pitchFamily="49" charset="-128"/>
                <a:ea typeface="BIZ UDゴシック" panose="020B0400000000000000" pitchFamily="49" charset="-128"/>
              </a:rPr>
            </a:br>
            <a:r>
              <a:rPr lang="ja-JP" altLang="en-US" sz="1400" b="1" dirty="0">
                <a:latin typeface="BIZ UDゴシック" panose="020B0400000000000000" pitchFamily="49" charset="-128"/>
                <a:ea typeface="BIZ UDゴシック" panose="020B0400000000000000" pitchFamily="49" charset="-128"/>
              </a:rPr>
              <a:t>　</a:t>
            </a:r>
            <a:r>
              <a:rPr lang="ja-JP" altLang="en-US" sz="1400" b="1" dirty="0" smtClean="0">
                <a:latin typeface="BIZ UDゴシック" panose="020B0400000000000000" pitchFamily="49" charset="-128"/>
                <a:ea typeface="BIZ UDゴシック" panose="020B0400000000000000" pitchFamily="49" charset="-128"/>
              </a:rPr>
              <a:t>　　将来にわたって一体的な行政運営を確保するために・・・</a:t>
            </a:r>
            <a:endParaRPr kumimoji="1" lang="ja-JP" altLang="en-US" sz="1400" b="1" dirty="0">
              <a:latin typeface="BIZ UDゴシック" panose="020B0400000000000000" pitchFamily="49" charset="-128"/>
              <a:ea typeface="BIZ UDゴシック" panose="020B0400000000000000" pitchFamily="49" charset="-128"/>
            </a:endParaRPr>
          </a:p>
        </p:txBody>
      </p:sp>
      <p:sp>
        <p:nvSpPr>
          <p:cNvPr id="32" name="正方形/長方形 31"/>
          <p:cNvSpPr/>
          <p:nvPr/>
        </p:nvSpPr>
        <p:spPr>
          <a:xfrm>
            <a:off x="6245113" y="682415"/>
            <a:ext cx="2778423" cy="21398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indent="-185738">
              <a:lnSpc>
                <a:spcPts val="2000"/>
              </a:lnSpc>
            </a:pPr>
            <a:r>
              <a:rPr lang="ja-JP" altLang="en-US" sz="1600" dirty="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  大阪</a:t>
            </a:r>
            <a:r>
              <a:rPr lang="ja-JP" altLang="en-US" sz="1600" dirty="0">
                <a:solidFill>
                  <a:srgbClr val="002060"/>
                </a:solidFill>
                <a:latin typeface="Meiryo UI" panose="020B0604030504040204" pitchFamily="50" charset="-128"/>
                <a:ea typeface="Meiryo UI" panose="020B0604030504040204" pitchFamily="50" charset="-128"/>
              </a:rPr>
              <a:t>の</a:t>
            </a:r>
            <a:r>
              <a:rPr lang="ja-JP" altLang="en-US" sz="1600" dirty="0" smtClean="0">
                <a:solidFill>
                  <a:srgbClr val="002060"/>
                </a:solidFill>
                <a:latin typeface="Meiryo UI" panose="020B0604030504040204" pitchFamily="50" charset="-128"/>
                <a:ea typeface="Meiryo UI" panose="020B0604030504040204" pitchFamily="50" charset="-128"/>
              </a:rPr>
              <a:t>成長のための戦略や</a:t>
            </a:r>
            <a:endParaRPr lang="en-US" altLang="ja-JP" sz="1600" dirty="0" smtClean="0">
              <a:solidFill>
                <a:srgbClr val="002060"/>
              </a:solidFill>
              <a:latin typeface="Meiryo UI" panose="020B0604030504040204" pitchFamily="50" charset="-128"/>
              <a:ea typeface="Meiryo UI" panose="020B0604030504040204" pitchFamily="50" charset="-128"/>
            </a:endParaRPr>
          </a:p>
          <a:p>
            <a:pPr marL="185738" indent="-185738">
              <a:lnSpc>
                <a:spcPts val="2000"/>
              </a:lnSpc>
            </a:pPr>
            <a:r>
              <a:rPr lang="ja-JP" altLang="en-US" sz="1600" dirty="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成長</a:t>
            </a:r>
            <a:r>
              <a:rPr lang="ja-JP" altLang="en-US" sz="1600" dirty="0">
                <a:solidFill>
                  <a:srgbClr val="002060"/>
                </a:solidFill>
                <a:latin typeface="Meiryo UI" panose="020B0604030504040204" pitchFamily="50" charset="-128"/>
                <a:ea typeface="Meiryo UI" panose="020B0604030504040204" pitchFamily="50" charset="-128"/>
              </a:rPr>
              <a:t>の基盤と</a:t>
            </a:r>
            <a:r>
              <a:rPr lang="ja-JP" altLang="en-US" sz="1600" dirty="0" smtClean="0">
                <a:solidFill>
                  <a:srgbClr val="002060"/>
                </a:solidFill>
                <a:latin typeface="Meiryo UI" panose="020B0604030504040204" pitchFamily="50" charset="-128"/>
                <a:ea typeface="Meiryo UI" panose="020B0604030504040204" pitchFamily="50" charset="-128"/>
              </a:rPr>
              <a:t>なるまちづくりを府市が一体となって取り組み、大阪市</a:t>
            </a:r>
            <a:r>
              <a:rPr lang="ja-JP" altLang="en-US" sz="1600" dirty="0">
                <a:solidFill>
                  <a:srgbClr val="002060"/>
                </a:solidFill>
                <a:latin typeface="Meiryo UI" panose="020B0604030504040204" pitchFamily="50" charset="-128"/>
                <a:ea typeface="Meiryo UI" panose="020B0604030504040204" pitchFamily="50" charset="-128"/>
              </a:rPr>
              <a:t>を中心とする</a:t>
            </a:r>
            <a:r>
              <a:rPr lang="ja-JP" altLang="en-US" sz="1600" dirty="0" smtClean="0">
                <a:solidFill>
                  <a:srgbClr val="002060"/>
                </a:solidFill>
                <a:latin typeface="Meiryo UI" panose="020B0604030504040204" pitchFamily="50" charset="-128"/>
                <a:ea typeface="Meiryo UI" panose="020B0604030504040204" pitchFamily="50" charset="-128"/>
              </a:rPr>
              <a:t>大都市全体</a:t>
            </a:r>
            <a:r>
              <a:rPr lang="en-US" altLang="ja-JP" sz="1600" dirty="0" smtClean="0">
                <a:solidFill>
                  <a:srgbClr val="002060"/>
                </a:solidFill>
                <a:latin typeface="Meiryo UI" panose="020B0604030504040204" pitchFamily="50" charset="-128"/>
                <a:ea typeface="Meiryo UI" panose="020B0604030504040204" pitchFamily="50" charset="-128"/>
              </a:rPr>
              <a:t>(</a:t>
            </a:r>
            <a:r>
              <a:rPr lang="ja-JP" altLang="en-US" sz="1600" dirty="0" smtClean="0">
                <a:solidFill>
                  <a:srgbClr val="002060"/>
                </a:solidFill>
                <a:latin typeface="Meiryo UI" panose="020B0604030504040204" pitchFamily="50" charset="-128"/>
                <a:ea typeface="Meiryo UI" panose="020B0604030504040204" pitchFamily="50" charset="-128"/>
              </a:rPr>
              <a:t>＝府域</a:t>
            </a:r>
            <a:r>
              <a:rPr lang="en-US" altLang="ja-JP" sz="1600" dirty="0" smtClean="0">
                <a:solidFill>
                  <a:srgbClr val="002060"/>
                </a:solidFill>
                <a:latin typeface="Meiryo UI" panose="020B0604030504040204" pitchFamily="50" charset="-128"/>
                <a:ea typeface="Meiryo UI" panose="020B0604030504040204" pitchFamily="50" charset="-128"/>
              </a:rPr>
              <a:t>)</a:t>
            </a:r>
            <a:r>
              <a:rPr lang="ja-JP" altLang="en-US" sz="1600" dirty="0" smtClean="0">
                <a:solidFill>
                  <a:srgbClr val="002060"/>
                </a:solidFill>
                <a:latin typeface="Meiryo UI" panose="020B0604030504040204" pitchFamily="50" charset="-128"/>
                <a:ea typeface="Meiryo UI" panose="020B0604030504040204" pitchFamily="50" charset="-128"/>
              </a:rPr>
              <a:t>をさらに成長</a:t>
            </a:r>
            <a:endParaRPr lang="en-US" altLang="ja-JP" sz="1600" dirty="0" smtClean="0">
              <a:solidFill>
                <a:srgbClr val="002060"/>
              </a:solidFill>
              <a:latin typeface="Meiryo UI" panose="020B0604030504040204" pitchFamily="50" charset="-128"/>
              <a:ea typeface="Meiryo UI" panose="020B0604030504040204" pitchFamily="50" charset="-128"/>
            </a:endParaRPr>
          </a:p>
          <a:p>
            <a:pPr marL="185738" indent="-185738">
              <a:lnSpc>
                <a:spcPts val="2000"/>
              </a:lnSpc>
            </a:pPr>
            <a:r>
              <a:rPr lang="en-US" altLang="ja-JP" sz="1600" dirty="0">
                <a:solidFill>
                  <a:srgbClr val="002060"/>
                </a:solidFill>
                <a:latin typeface="Meiryo UI" panose="020B0604030504040204" pitchFamily="50" charset="-128"/>
                <a:ea typeface="Meiryo UI" panose="020B0604030504040204" pitchFamily="50" charset="-128"/>
              </a:rPr>
              <a:t> </a:t>
            </a:r>
            <a:r>
              <a:rPr lang="en-US" altLang="ja-JP" sz="1600" dirty="0" smtClean="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させるため</a:t>
            </a:r>
            <a:r>
              <a:rPr lang="ja-JP" altLang="en-US" sz="1600" dirty="0">
                <a:solidFill>
                  <a:srgbClr val="002060"/>
                </a:solidFill>
                <a:latin typeface="Meiryo UI" panose="020B0604030504040204" pitchFamily="50" charset="-128"/>
                <a:ea typeface="Meiryo UI" panose="020B0604030504040204" pitchFamily="50" charset="-128"/>
              </a:rPr>
              <a:t>に、</a:t>
            </a:r>
            <a:r>
              <a:rPr lang="ja-JP" altLang="en-US" sz="1600" dirty="0" smtClean="0">
                <a:solidFill>
                  <a:srgbClr val="002060"/>
                </a:solidFill>
                <a:latin typeface="Meiryo UI" panose="020B0604030504040204" pitchFamily="50" charset="-128"/>
                <a:ea typeface="Meiryo UI" panose="020B0604030504040204" pitchFamily="50" charset="-128"/>
              </a:rPr>
              <a:t>以下の</a:t>
            </a:r>
            <a:r>
              <a:rPr lang="ja-JP" altLang="en-US" sz="1600" dirty="0">
                <a:solidFill>
                  <a:srgbClr val="002060"/>
                </a:solidFill>
                <a:latin typeface="Meiryo UI" panose="020B0604030504040204" pitchFamily="50" charset="-128"/>
                <a:ea typeface="Meiryo UI" panose="020B0604030504040204" pitchFamily="50" charset="-128"/>
              </a:rPr>
              <a:t>権限</a:t>
            </a:r>
            <a:r>
              <a:rPr lang="ja-JP" altLang="en-US" sz="1600" dirty="0" smtClean="0">
                <a:solidFill>
                  <a:srgbClr val="002060"/>
                </a:solidFill>
                <a:latin typeface="Meiryo UI" panose="020B0604030504040204" pitchFamily="50" charset="-128"/>
                <a:ea typeface="Meiryo UI" panose="020B0604030504040204" pitchFamily="50" charset="-128"/>
              </a:rPr>
              <a:t>を大阪府に一元化</a:t>
            </a:r>
            <a:r>
              <a:rPr lang="ja-JP" altLang="en-US" sz="1600" dirty="0">
                <a:solidFill>
                  <a:srgbClr val="002060"/>
                </a:solidFill>
                <a:latin typeface="Meiryo UI" panose="020B0604030504040204" pitchFamily="50" charset="-128"/>
                <a:ea typeface="Meiryo UI" panose="020B0604030504040204" pitchFamily="50" charset="-128"/>
              </a:rPr>
              <a:t>していく必要</a:t>
            </a:r>
          </a:p>
        </p:txBody>
      </p:sp>
      <p:sp>
        <p:nvSpPr>
          <p:cNvPr id="36" name="楕円 35"/>
          <p:cNvSpPr/>
          <p:nvPr/>
        </p:nvSpPr>
        <p:spPr>
          <a:xfrm>
            <a:off x="6487059" y="2734110"/>
            <a:ext cx="2448000" cy="136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37" name="角丸四角形 36"/>
          <p:cNvSpPr/>
          <p:nvPr/>
        </p:nvSpPr>
        <p:spPr>
          <a:xfrm>
            <a:off x="6444208" y="2897519"/>
            <a:ext cx="2360215" cy="957293"/>
          </a:xfrm>
          <a:prstGeom prst="roundRect">
            <a:avLst>
              <a:gd name="adj" fmla="val 6958"/>
            </a:avLst>
          </a:prstGeom>
          <a:noFill/>
          <a:ln w="31750" cap="flat" cmpd="sng" algn="ctr">
            <a:noFill/>
            <a:prstDash val="solid"/>
          </a:ln>
          <a:effectLst>
            <a:outerShdw blurRad="40000" dist="20000" dir="5400000" rotWithShape="0">
              <a:srgbClr val="000000">
                <a:alpha val="38000"/>
              </a:srgbClr>
            </a:outerShdw>
          </a:effectLst>
        </p:spPr>
        <p:txBody>
          <a:bodyPr lIns="108000" tIns="108000" rIns="180000" bIns="42193" rtlCol="0" anchor="ctr"/>
          <a:lstStyle/>
          <a:p>
            <a:pPr marL="85725" algn="ctr" defTabSz="844083">
              <a:lnSpc>
                <a:spcPts val="2100"/>
              </a:lnSpc>
              <a:defRPr/>
            </a:pPr>
            <a:r>
              <a:rPr lang="ja-JP" altLang="en-US" sz="1600" b="1" u="sng" kern="0" dirty="0" smtClean="0">
                <a:solidFill>
                  <a:srgbClr val="002060"/>
                </a:solidFill>
                <a:latin typeface="Meiryo UI" panose="020B0604030504040204" pitchFamily="50" charset="-128"/>
                <a:ea typeface="Meiryo UI" panose="020B0604030504040204" pitchFamily="50" charset="-128"/>
              </a:rPr>
              <a:t>成長に関する</a:t>
            </a:r>
            <a:endParaRPr lang="en-US" altLang="ja-JP" sz="1600" b="1" u="sng" kern="0" dirty="0" smtClean="0">
              <a:solidFill>
                <a:srgbClr val="002060"/>
              </a:solidFill>
              <a:latin typeface="Meiryo UI" panose="020B0604030504040204" pitchFamily="50" charset="-128"/>
              <a:ea typeface="Meiryo UI" panose="020B0604030504040204" pitchFamily="50" charset="-128"/>
            </a:endParaRPr>
          </a:p>
          <a:p>
            <a:pPr marL="85725" algn="ctr" defTabSz="844083">
              <a:lnSpc>
                <a:spcPts val="2100"/>
              </a:lnSpc>
              <a:defRPr/>
            </a:pPr>
            <a:r>
              <a:rPr lang="ja-JP" altLang="en-US" sz="1600" b="1" u="sng" kern="0" dirty="0" smtClean="0">
                <a:solidFill>
                  <a:srgbClr val="002060"/>
                </a:solidFill>
                <a:latin typeface="Meiryo UI" panose="020B0604030504040204" pitchFamily="50" charset="-128"/>
                <a:ea typeface="Meiryo UI" panose="020B0604030504040204" pitchFamily="50" charset="-128"/>
              </a:rPr>
              <a:t>戦略に係る事務を</a:t>
            </a:r>
            <a:endParaRPr lang="en-US" altLang="ja-JP" sz="1600" b="1" u="sng" kern="0" dirty="0" smtClean="0">
              <a:solidFill>
                <a:srgbClr val="002060"/>
              </a:solidFill>
              <a:latin typeface="Meiryo UI" panose="020B0604030504040204" pitchFamily="50" charset="-128"/>
              <a:ea typeface="Meiryo UI" panose="020B0604030504040204" pitchFamily="50" charset="-128"/>
            </a:endParaRPr>
          </a:p>
          <a:p>
            <a:pPr marL="85725" algn="ctr" defTabSz="844083">
              <a:lnSpc>
                <a:spcPts val="2100"/>
              </a:lnSpc>
              <a:defRPr/>
            </a:pPr>
            <a:r>
              <a:rPr lang="ja-JP" altLang="en-US" sz="1600" b="1" kern="0" dirty="0">
                <a:solidFill>
                  <a:srgbClr val="002060"/>
                </a:solidFill>
                <a:latin typeface="Meiryo UI" panose="020B0604030504040204" pitchFamily="50" charset="-128"/>
                <a:ea typeface="Meiryo UI" panose="020B0604030504040204" pitchFamily="50" charset="-128"/>
              </a:rPr>
              <a:t>　</a:t>
            </a:r>
            <a:r>
              <a:rPr lang="ja-JP" altLang="en-US" sz="1600" b="1" u="sng" kern="0" dirty="0" smtClean="0">
                <a:solidFill>
                  <a:srgbClr val="002060"/>
                </a:solidFill>
                <a:latin typeface="Meiryo UI" panose="020B0604030504040204" pitchFamily="50" charset="-128"/>
                <a:ea typeface="Meiryo UI" panose="020B0604030504040204" pitchFamily="50" charset="-128"/>
              </a:rPr>
              <a:t>大阪府に一元化</a:t>
            </a:r>
            <a:endParaRPr lang="ja-JP" altLang="en-US" sz="1600" b="1" u="sng" kern="0" dirty="0">
              <a:solidFill>
                <a:srgbClr val="002060"/>
              </a:solidFill>
              <a:latin typeface="Meiryo UI" panose="020B0604030504040204" pitchFamily="50" charset="-128"/>
              <a:ea typeface="Meiryo UI" panose="020B0604030504040204" pitchFamily="50" charset="-128"/>
            </a:endParaRPr>
          </a:p>
        </p:txBody>
      </p:sp>
      <p:sp>
        <p:nvSpPr>
          <p:cNvPr id="38" name="楕円 37"/>
          <p:cNvSpPr/>
          <p:nvPr/>
        </p:nvSpPr>
        <p:spPr>
          <a:xfrm>
            <a:off x="6504436" y="4182481"/>
            <a:ext cx="2412000" cy="136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39" name="角丸四角形 38"/>
          <p:cNvSpPr/>
          <p:nvPr/>
        </p:nvSpPr>
        <p:spPr>
          <a:xfrm>
            <a:off x="6504436" y="4271540"/>
            <a:ext cx="2460778" cy="1189882"/>
          </a:xfrm>
          <a:prstGeom prst="roundRect">
            <a:avLst>
              <a:gd name="adj" fmla="val 6958"/>
            </a:avLst>
          </a:prstGeom>
          <a:noFill/>
          <a:ln w="31750" cap="flat" cmpd="sng" algn="ctr">
            <a:noFill/>
            <a:prstDash val="solid"/>
          </a:ln>
          <a:effectLst>
            <a:outerShdw blurRad="40000" dist="20000" dir="5400000" rotWithShape="0">
              <a:srgbClr val="000000">
                <a:alpha val="38000"/>
              </a:srgbClr>
            </a:outerShdw>
          </a:effectLst>
        </p:spPr>
        <p:txBody>
          <a:bodyPr lIns="108000" tIns="108000" rIns="180000" bIns="42193" rtlCol="0" anchor="ctr"/>
          <a:lstStyle/>
          <a:p>
            <a:pPr marL="85725" algn="ctr">
              <a:lnSpc>
                <a:spcPts val="2000"/>
              </a:lnSpc>
            </a:pPr>
            <a:r>
              <a:rPr lang="ja-JP" altLang="en-US" sz="1600" b="1" u="sng" dirty="0" smtClean="0">
                <a:solidFill>
                  <a:srgbClr val="002060"/>
                </a:solidFill>
                <a:latin typeface="Meiryo UI" panose="020B0604030504040204" pitchFamily="50" charset="-128"/>
                <a:ea typeface="Meiryo UI" panose="020B0604030504040204" pitchFamily="50" charset="-128"/>
              </a:rPr>
              <a:t>都市計画権限の</a:t>
            </a:r>
            <a:r>
              <a:rPr lang="ja-JP" altLang="en-US" sz="1600" b="1" u="sng" dirty="0">
                <a:solidFill>
                  <a:srgbClr val="002060"/>
                </a:solidFill>
                <a:latin typeface="Meiryo UI" panose="020B0604030504040204" pitchFamily="50" charset="-128"/>
                <a:ea typeface="Meiryo UI" panose="020B0604030504040204" pitchFamily="50" charset="-128"/>
              </a:rPr>
              <a:t>うち</a:t>
            </a:r>
            <a:r>
              <a:rPr lang="ja-JP" altLang="en-US" sz="1600" b="1" u="sng" dirty="0" smtClean="0">
                <a:solidFill>
                  <a:srgbClr val="002060"/>
                </a:solidFill>
                <a:latin typeface="Meiryo UI" panose="020B0604030504040204" pitchFamily="50" charset="-128"/>
                <a:ea typeface="Meiryo UI" panose="020B0604030504040204" pitchFamily="50" charset="-128"/>
              </a:rPr>
              <a:t>、</a:t>
            </a:r>
            <a:endParaRPr lang="en-US" altLang="ja-JP" sz="1600" b="1" u="sng" dirty="0" smtClean="0">
              <a:solidFill>
                <a:srgbClr val="002060"/>
              </a:solidFill>
              <a:latin typeface="Meiryo UI" panose="020B0604030504040204" pitchFamily="50" charset="-128"/>
              <a:ea typeface="Meiryo UI" panose="020B0604030504040204" pitchFamily="50" charset="-128"/>
            </a:endParaRPr>
          </a:p>
          <a:p>
            <a:pPr marL="85725" algn="ctr">
              <a:lnSpc>
                <a:spcPts val="2000"/>
              </a:lnSpc>
            </a:pPr>
            <a:r>
              <a:rPr lang="ja-JP" altLang="en-US" sz="1600" b="1" u="sng" dirty="0" smtClean="0">
                <a:solidFill>
                  <a:srgbClr val="002060"/>
                </a:solidFill>
                <a:latin typeface="Meiryo UI" panose="020B0604030504040204" pitchFamily="50" charset="-128"/>
                <a:ea typeface="Meiryo UI" panose="020B0604030504040204" pitchFamily="50" charset="-128"/>
              </a:rPr>
              <a:t>広域的で成長の重要な基盤となる事務を</a:t>
            </a:r>
            <a:endParaRPr lang="en-US" altLang="ja-JP" sz="1600" b="1" u="sng" dirty="0" smtClean="0">
              <a:solidFill>
                <a:srgbClr val="002060"/>
              </a:solidFill>
              <a:latin typeface="Meiryo UI" panose="020B0604030504040204" pitchFamily="50" charset="-128"/>
              <a:ea typeface="Meiryo UI" panose="020B0604030504040204" pitchFamily="50" charset="-128"/>
            </a:endParaRPr>
          </a:p>
          <a:p>
            <a:pPr marL="85725" algn="ctr">
              <a:lnSpc>
                <a:spcPts val="2000"/>
              </a:lnSpc>
            </a:pPr>
            <a:r>
              <a:rPr lang="ja-JP" altLang="en-US" sz="1600" b="1" u="sng" dirty="0" smtClean="0">
                <a:solidFill>
                  <a:srgbClr val="002060"/>
                </a:solidFill>
                <a:latin typeface="Meiryo UI" panose="020B0604030504040204" pitchFamily="50" charset="-128"/>
                <a:ea typeface="Meiryo UI" panose="020B0604030504040204" pitchFamily="50" charset="-128"/>
              </a:rPr>
              <a:t>大阪府</a:t>
            </a:r>
            <a:r>
              <a:rPr lang="ja-JP" altLang="en-US" sz="1600" b="1" u="sng" dirty="0">
                <a:solidFill>
                  <a:srgbClr val="002060"/>
                </a:solidFill>
                <a:latin typeface="Meiryo UI" panose="020B0604030504040204" pitchFamily="50" charset="-128"/>
                <a:ea typeface="Meiryo UI" panose="020B0604030504040204" pitchFamily="50" charset="-128"/>
              </a:rPr>
              <a:t>に一元化</a:t>
            </a:r>
            <a:endParaRPr lang="ja-JP" altLang="en-US" sz="1700" dirty="0">
              <a:solidFill>
                <a:srgbClr val="002060"/>
              </a:solidFill>
              <a:latin typeface="Meiryo UI" panose="020B0604030504040204" pitchFamily="50" charset="-128"/>
              <a:ea typeface="Meiryo UI" panose="020B0604030504040204" pitchFamily="50" charset="-128"/>
            </a:endParaRPr>
          </a:p>
        </p:txBody>
      </p:sp>
      <p:sp>
        <p:nvSpPr>
          <p:cNvPr id="22" name="二等辺三角形 21"/>
          <p:cNvSpPr/>
          <p:nvPr/>
        </p:nvSpPr>
        <p:spPr>
          <a:xfrm rot="10800000">
            <a:off x="6504436" y="5746383"/>
            <a:ext cx="2375132" cy="284845"/>
          </a:xfrm>
          <a:prstGeom prst="triangle">
            <a:avLst/>
          </a:prstGeom>
          <a:solidFill>
            <a:srgbClr val="FFC000"/>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002060"/>
              </a:solidFill>
            </a:endParaRPr>
          </a:p>
        </p:txBody>
      </p:sp>
      <p:sp>
        <p:nvSpPr>
          <p:cNvPr id="25" name="角丸四角形 24"/>
          <p:cNvSpPr/>
          <p:nvPr/>
        </p:nvSpPr>
        <p:spPr>
          <a:xfrm>
            <a:off x="6732240" y="6103335"/>
            <a:ext cx="2506946" cy="670816"/>
          </a:xfrm>
          <a:prstGeom prst="roundRect">
            <a:avLst>
              <a:gd name="adj" fmla="val 15875"/>
            </a:avLst>
          </a:prstGeom>
          <a:noFill/>
          <a:ln>
            <a:noFill/>
          </a:ln>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spcBef>
                <a:spcPts val="600"/>
              </a:spcBef>
            </a:pPr>
            <a:r>
              <a:rPr lang="ja-JP" altLang="en-US" sz="1600" b="1" dirty="0" smtClean="0">
                <a:solidFill>
                  <a:srgbClr val="002060"/>
                </a:solidFill>
                <a:latin typeface="Meiryo UI" panose="020B0604030504040204" pitchFamily="50" charset="-128"/>
                <a:ea typeface="Meiryo UI" panose="020B0604030504040204" pitchFamily="50" charset="-128"/>
              </a:rPr>
              <a:t>府市の役割の最適化</a:t>
            </a:r>
            <a:endParaRPr lang="en-US" altLang="ja-JP" sz="1600" b="1" dirty="0">
              <a:solidFill>
                <a:srgbClr val="002060"/>
              </a:solidFill>
              <a:latin typeface="Meiryo UI" panose="020B0604030504040204" pitchFamily="50" charset="-128"/>
              <a:ea typeface="Meiryo UI" panose="020B0604030504040204" pitchFamily="50" charset="-128"/>
            </a:endParaRPr>
          </a:p>
          <a:p>
            <a:pPr>
              <a:spcBef>
                <a:spcPts val="600"/>
              </a:spcBef>
            </a:pPr>
            <a:r>
              <a:rPr lang="ja-JP" altLang="en-US" sz="1600" b="1" dirty="0" smtClean="0">
                <a:solidFill>
                  <a:srgbClr val="002060"/>
                </a:solidFill>
                <a:latin typeface="Meiryo UI" panose="020B0604030504040204" pitchFamily="50" charset="-128"/>
                <a:ea typeface="Meiryo UI" panose="020B0604030504040204" pitchFamily="50" charset="-128"/>
              </a:rPr>
              <a:t>より強固な府市一体へ</a:t>
            </a:r>
            <a:endParaRPr lang="en-US" altLang="ja-JP" sz="1600" b="1" dirty="0" smtClean="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35337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二等辺三角形 29"/>
          <p:cNvSpPr/>
          <p:nvPr/>
        </p:nvSpPr>
        <p:spPr>
          <a:xfrm rot="5400000">
            <a:off x="1873252" y="3463713"/>
            <a:ext cx="3060000" cy="648000"/>
          </a:xfrm>
          <a:prstGeom prst="triangle">
            <a:avLst/>
          </a:prstGeom>
          <a:solidFill>
            <a:schemeClr val="bg1">
              <a:lumMod val="85000"/>
            </a:schemeClr>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002060"/>
              </a:solidFill>
            </a:endParaRPr>
          </a:p>
        </p:txBody>
      </p:sp>
      <p:cxnSp>
        <p:nvCxnSpPr>
          <p:cNvPr id="9" name="直線コネクタ 8"/>
          <p:cNvCxnSpPr/>
          <p:nvPr/>
        </p:nvCxnSpPr>
        <p:spPr>
          <a:xfrm>
            <a:off x="0" y="476672"/>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0" y="-40773"/>
            <a:ext cx="5616624" cy="577110"/>
          </a:xfrm>
          <a:prstGeom prst="rect">
            <a:avLst/>
          </a:prstGeom>
          <a:noFill/>
          <a:ln w="19050" cap="flat" cmpd="sng" algn="ctr">
            <a:noFill/>
            <a:prstDash val="sysDot"/>
          </a:ln>
          <a:effectLst/>
        </p:spPr>
        <p:txBody>
          <a:bodyPr rtlCol="0" anchor="ctr"/>
          <a:lstStyle/>
          <a:p>
            <a:pPr defTabSz="844083">
              <a:defRPr/>
            </a:pPr>
            <a:r>
              <a:rPr lang="ja-JP" altLang="en-US" sz="2000" b="1" dirty="0" smtClean="0">
                <a:solidFill>
                  <a:srgbClr val="002060"/>
                </a:solidFill>
                <a:latin typeface="Meiryo UI" panose="020B0604030504040204" pitchFamily="50" charset="-128"/>
                <a:ea typeface="Meiryo UI" panose="020B0604030504040204" pitchFamily="50" charset="-128"/>
              </a:rPr>
              <a:t> ４ 条例（一元化）の効果</a:t>
            </a:r>
            <a:endParaRPr kumimoji="0" lang="ja-JP" altLang="en-US" sz="2000" b="1" kern="0" dirty="0">
              <a:solidFill>
                <a:srgbClr val="002060"/>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8767957" y="6426467"/>
            <a:ext cx="504055" cy="585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4</a:t>
            </a:r>
            <a:endParaRPr kumimoji="1" lang="ja-JP" altLang="en-US" sz="2000" b="1" dirty="0">
              <a:solidFill>
                <a:srgbClr val="002060"/>
              </a:solidFill>
              <a:latin typeface="+mn-ea"/>
            </a:endParaRPr>
          </a:p>
        </p:txBody>
      </p:sp>
      <p:sp>
        <p:nvSpPr>
          <p:cNvPr id="7" name="角丸四角形 6"/>
          <p:cNvSpPr/>
          <p:nvPr/>
        </p:nvSpPr>
        <p:spPr>
          <a:xfrm>
            <a:off x="78360" y="1204128"/>
            <a:ext cx="2844000" cy="2268000"/>
          </a:xfrm>
          <a:prstGeom prst="roundRect">
            <a:avLst>
              <a:gd name="adj" fmla="val 4072"/>
            </a:avLst>
          </a:prstGeom>
          <a:solidFill>
            <a:srgbClr val="FBF68D"/>
          </a:solidFill>
          <a:ln w="31750" cap="flat" cmpd="sng" algn="ctr">
            <a:noFill/>
            <a:prstDash val="solid"/>
          </a:ln>
          <a:effectLst>
            <a:outerShdw blurRad="40000" dist="20000" dir="5400000" rotWithShape="0">
              <a:srgbClr val="000000">
                <a:alpha val="38000"/>
              </a:srgbClr>
            </a:outerShdw>
          </a:effectLst>
        </p:spPr>
        <p:txBody>
          <a:bodyPr lIns="0" tIns="144000" rIns="0" bIns="42193" rtlCol="0" anchor="ctr"/>
          <a:lstStyle/>
          <a:p>
            <a:pPr marL="171455" indent="-171455" defTabSz="844083">
              <a:lnSpc>
                <a:spcPts val="1800"/>
              </a:lnSpc>
              <a:defRPr/>
            </a:pPr>
            <a:r>
              <a:rPr lang="ja-JP" altLang="en-US" sz="1400" kern="0" dirty="0" smtClean="0">
                <a:solidFill>
                  <a:srgbClr val="002060"/>
                </a:solidFill>
                <a:latin typeface="Meiryo UI" panose="020B0604030504040204" pitchFamily="50" charset="-128"/>
                <a:ea typeface="Meiryo UI" panose="020B0604030504040204" pitchFamily="50" charset="-128"/>
              </a:rPr>
              <a:t>■ かつて、府市それぞれが独自の総合計画や成長戦略等を策定</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spcBef>
                <a:spcPts val="1200"/>
              </a:spcBef>
              <a:defRPr/>
            </a:pPr>
            <a:r>
              <a:rPr lang="ja-JP" altLang="en-US" sz="1400" kern="0" dirty="0" smtClean="0">
                <a:solidFill>
                  <a:srgbClr val="002060"/>
                </a:solidFill>
                <a:latin typeface="Meiryo UI" panose="020B0604030504040204" pitchFamily="50" charset="-128"/>
                <a:ea typeface="Meiryo UI" panose="020B0604030504040204" pitchFamily="50" charset="-128"/>
              </a:rPr>
              <a:t>■ 現在は府市で成長戦略を一本化</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spcBef>
                <a:spcPts val="1200"/>
              </a:spcBef>
              <a:defRPr/>
            </a:pPr>
            <a:r>
              <a:rPr lang="ja-JP" altLang="en-US" sz="1400" kern="0" dirty="0" smtClean="0">
                <a:solidFill>
                  <a:srgbClr val="002060"/>
                </a:solidFill>
                <a:latin typeface="Meiryo UI" panose="020B0604030504040204" pitchFamily="50" charset="-128"/>
                <a:ea typeface="Meiryo UI" panose="020B0604030504040204" pitchFamily="50" charset="-128"/>
              </a:rPr>
              <a:t>■ 今後加速する人口減少や、ウィズ</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コロナ・アフターコロナの先を見据え、</a:t>
            </a:r>
            <a:endParaRPr lang="en-US" altLang="ja-JP" sz="1400" kern="0" dirty="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smtClean="0">
                <a:solidFill>
                  <a:srgbClr val="002060"/>
                </a:solidFill>
                <a:latin typeface="Meiryo UI" panose="020B0604030504040204" pitchFamily="50" charset="-128"/>
                <a:ea typeface="Meiryo UI" panose="020B0604030504040204" pitchFamily="50" charset="-128"/>
              </a:rPr>
              <a:t>　 迅速かつ柔軟に成長戦略を構築できる府市のさらなる体制強化が必要</a:t>
            </a:r>
            <a:endParaRPr lang="ja-JP" altLang="en-US" sz="1400" kern="0" dirty="0">
              <a:solidFill>
                <a:srgbClr val="002060"/>
              </a:solidFill>
              <a:latin typeface="Meiryo UI" panose="020B0604030504040204" pitchFamily="50" charset="-128"/>
              <a:ea typeface="Meiryo UI" panose="020B0604030504040204" pitchFamily="50" charset="-128"/>
            </a:endParaRPr>
          </a:p>
        </p:txBody>
      </p:sp>
      <p:sp>
        <p:nvSpPr>
          <p:cNvPr id="11" name="角丸四角形 10"/>
          <p:cNvSpPr/>
          <p:nvPr/>
        </p:nvSpPr>
        <p:spPr>
          <a:xfrm>
            <a:off x="63627" y="795190"/>
            <a:ext cx="2858733" cy="468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0" bIns="36000" rtlCol="0" anchor="ctr"/>
          <a:lstStyle/>
          <a:p>
            <a:pPr algn="ctr">
              <a:spcBef>
                <a:spcPts val="600"/>
              </a:spcBef>
            </a:pPr>
            <a:r>
              <a:rPr lang="ja-JP" altLang="en-US" b="1" dirty="0" smtClean="0">
                <a:solidFill>
                  <a:srgbClr val="002060"/>
                </a:solidFill>
                <a:latin typeface="Meiryo UI" panose="020B0604030504040204" pitchFamily="50" charset="-128"/>
                <a:ea typeface="Meiryo UI" panose="020B0604030504040204" pitchFamily="50" charset="-128"/>
              </a:rPr>
              <a:t>成長戦略の現状</a:t>
            </a: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12" name="角丸四角形 11"/>
          <p:cNvSpPr/>
          <p:nvPr/>
        </p:nvSpPr>
        <p:spPr>
          <a:xfrm>
            <a:off x="92648" y="4153869"/>
            <a:ext cx="2844000" cy="2520000"/>
          </a:xfrm>
          <a:prstGeom prst="roundRect">
            <a:avLst>
              <a:gd name="adj" fmla="val 4332"/>
            </a:avLst>
          </a:prstGeom>
          <a:solidFill>
            <a:srgbClr val="FBF68D"/>
          </a:solidFill>
          <a:ln w="31750" cap="flat" cmpd="sng" algn="ctr">
            <a:noFill/>
            <a:prstDash val="solid"/>
          </a:ln>
          <a:effectLst>
            <a:outerShdw blurRad="40000" dist="20000" dir="5400000" rotWithShape="0">
              <a:srgbClr val="000000">
                <a:alpha val="38000"/>
              </a:srgbClr>
            </a:outerShdw>
          </a:effectLst>
        </p:spPr>
        <p:txBody>
          <a:bodyPr lIns="0" tIns="180000" rIns="0" bIns="42193" rtlCol="0" anchor="ctr"/>
          <a:lstStyle/>
          <a:p>
            <a:pPr marL="171455" indent="-171455" defTabSz="844083">
              <a:lnSpc>
                <a:spcPts val="1800"/>
              </a:lnSpc>
              <a:defRPr/>
            </a:pPr>
            <a:r>
              <a:rPr lang="ja-JP" altLang="en-US" sz="1400" kern="0" dirty="0" smtClean="0">
                <a:solidFill>
                  <a:srgbClr val="002060"/>
                </a:solidFill>
                <a:latin typeface="Meiryo UI" panose="020B0604030504040204" pitchFamily="50" charset="-128"/>
                <a:ea typeface="Meiryo UI" panose="020B0604030504040204" pitchFamily="50" charset="-128"/>
              </a:rPr>
              <a:t>■ かつて、市は市域内、府は市域外</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という、別々のまちづくり</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spcBef>
                <a:spcPts val="1200"/>
              </a:spcBef>
              <a:defRPr/>
            </a:pPr>
            <a:r>
              <a:rPr lang="ja-JP" altLang="en-US" sz="1400" kern="0" dirty="0" smtClean="0">
                <a:solidFill>
                  <a:srgbClr val="002060"/>
                </a:solidFill>
                <a:latin typeface="Meiryo UI" panose="020B0604030504040204" pitchFamily="50" charset="-128"/>
                <a:ea typeface="Meiryo UI" panose="020B0604030504040204" pitchFamily="50" charset="-128"/>
              </a:rPr>
              <a:t>■ 現在は府市協調でまちづくりを推進</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spcBef>
                <a:spcPts val="1200"/>
              </a:spcBef>
              <a:defRPr/>
            </a:pPr>
            <a:r>
              <a:rPr lang="ja-JP" altLang="en-US" sz="1400" kern="0" dirty="0" smtClean="0">
                <a:solidFill>
                  <a:srgbClr val="002060"/>
                </a:solidFill>
                <a:latin typeface="Meiryo UI" panose="020B0604030504040204" pitchFamily="50" charset="-128"/>
                <a:ea typeface="Meiryo UI" panose="020B0604030504040204" pitchFamily="50" charset="-128"/>
              </a:rPr>
              <a:t>■ 二度と二重行政が起こらないよう、</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ja-JP" altLang="en-US" sz="1400" kern="0" dirty="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 府市で分かれている都市計画権限</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002060"/>
                </a:solidFill>
                <a:latin typeface="Meiryo UI" panose="020B0604030504040204" pitchFamily="50" charset="-128"/>
                <a:ea typeface="Meiryo UI" panose="020B0604030504040204" pitchFamily="50" charset="-128"/>
              </a:rPr>
              <a:t> </a:t>
            </a:r>
            <a:r>
              <a:rPr lang="en-US" altLang="ja-JP" sz="1400" kern="0" dirty="0" smtClean="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を一元化し、市域を核とした大都市の発展に、将来</a:t>
            </a:r>
            <a:r>
              <a:rPr lang="ja-JP" altLang="en-US" sz="1400" kern="0" dirty="0">
                <a:solidFill>
                  <a:srgbClr val="002060"/>
                </a:solidFill>
                <a:latin typeface="Meiryo UI" panose="020B0604030504040204" pitchFamily="50" charset="-128"/>
                <a:ea typeface="Meiryo UI" panose="020B0604030504040204" pitchFamily="50" charset="-128"/>
              </a:rPr>
              <a:t>にわたって府が</a:t>
            </a:r>
            <a:r>
              <a:rPr lang="ja-JP" altLang="en-US" sz="1400" kern="0" dirty="0" smtClean="0">
                <a:solidFill>
                  <a:srgbClr val="002060"/>
                </a:solidFill>
                <a:latin typeface="Meiryo UI" panose="020B0604030504040204" pitchFamily="50" charset="-128"/>
                <a:ea typeface="Meiryo UI" panose="020B0604030504040204" pitchFamily="50" charset="-128"/>
              </a:rPr>
              <a:t>責任</a:t>
            </a:r>
            <a:endParaRPr lang="en-US" altLang="ja-JP" sz="1400" kern="0" dirty="0" smtClean="0">
              <a:solidFill>
                <a:srgbClr val="002060"/>
              </a:solidFill>
              <a:latin typeface="Meiryo UI" panose="020B0604030504040204" pitchFamily="50" charset="-128"/>
              <a:ea typeface="Meiryo UI" panose="020B0604030504040204" pitchFamily="50" charset="-128"/>
            </a:endParaRPr>
          </a:p>
          <a:p>
            <a:pPr marL="171455" indent="-171455" defTabSz="844083">
              <a:lnSpc>
                <a:spcPts val="1800"/>
              </a:lnSpc>
              <a:defRPr/>
            </a:pPr>
            <a:r>
              <a:rPr lang="en-US" altLang="ja-JP" sz="1400" kern="0" dirty="0">
                <a:solidFill>
                  <a:srgbClr val="002060"/>
                </a:solidFill>
                <a:latin typeface="Meiryo UI" panose="020B0604030504040204" pitchFamily="50" charset="-128"/>
                <a:ea typeface="Meiryo UI" panose="020B0604030504040204" pitchFamily="50" charset="-128"/>
              </a:rPr>
              <a:t> </a:t>
            </a:r>
            <a:r>
              <a:rPr lang="en-US" altLang="ja-JP" sz="1400" kern="0" dirty="0" smtClean="0">
                <a:solidFill>
                  <a:srgbClr val="002060"/>
                </a:solidFill>
                <a:latin typeface="Meiryo UI" panose="020B0604030504040204" pitchFamily="50" charset="-128"/>
                <a:ea typeface="Meiryo UI" panose="020B0604030504040204" pitchFamily="50" charset="-128"/>
              </a:rPr>
              <a:t>  </a:t>
            </a:r>
            <a:r>
              <a:rPr lang="ja-JP" altLang="en-US" sz="1400" kern="0" dirty="0" smtClean="0">
                <a:solidFill>
                  <a:srgbClr val="002060"/>
                </a:solidFill>
                <a:latin typeface="Meiryo UI" panose="020B0604030504040204" pitchFamily="50" charset="-128"/>
                <a:ea typeface="Meiryo UI" panose="020B0604030504040204" pitchFamily="50" charset="-128"/>
              </a:rPr>
              <a:t>を持つ仕組みづくりが必要</a:t>
            </a:r>
            <a:endParaRPr lang="ja-JP" altLang="en-US" sz="1400" kern="0" dirty="0">
              <a:solidFill>
                <a:srgbClr val="002060"/>
              </a:solidFill>
              <a:latin typeface="Meiryo UI" panose="020B0604030504040204" pitchFamily="50" charset="-128"/>
              <a:ea typeface="Meiryo UI" panose="020B0604030504040204" pitchFamily="50" charset="-128"/>
            </a:endParaRPr>
          </a:p>
        </p:txBody>
      </p:sp>
      <p:sp>
        <p:nvSpPr>
          <p:cNvPr id="13" name="角丸四角形 12"/>
          <p:cNvSpPr/>
          <p:nvPr/>
        </p:nvSpPr>
        <p:spPr>
          <a:xfrm>
            <a:off x="77915" y="3785692"/>
            <a:ext cx="2877909" cy="468000"/>
          </a:xfrm>
          <a:prstGeom prst="roundRect">
            <a:avLst>
              <a:gd name="adj" fmla="val 15875"/>
            </a:avLst>
          </a:prstGeom>
        </p:spPr>
        <p:style>
          <a:lnRef idx="1">
            <a:schemeClr val="accent1"/>
          </a:lnRef>
          <a:fillRef idx="2">
            <a:schemeClr val="accent1"/>
          </a:fillRef>
          <a:effectRef idx="1">
            <a:schemeClr val="accent1"/>
          </a:effectRef>
          <a:fontRef idx="minor">
            <a:schemeClr val="dk1"/>
          </a:fontRef>
        </p:style>
        <p:txBody>
          <a:bodyPr lIns="36000" tIns="72000" rIns="36000" bIns="36000" rtlCol="0" anchor="ctr"/>
          <a:lstStyle/>
          <a:p>
            <a:pPr algn="ctr">
              <a:spcBef>
                <a:spcPts val="600"/>
              </a:spcBef>
            </a:pPr>
            <a:r>
              <a:rPr lang="ja-JP" altLang="en-US" b="1" dirty="0" smtClean="0">
                <a:solidFill>
                  <a:srgbClr val="002060"/>
                </a:solidFill>
                <a:latin typeface="Meiryo UI" panose="020B0604030504040204" pitchFamily="50" charset="-128"/>
                <a:ea typeface="Meiryo UI" panose="020B0604030504040204" pitchFamily="50" charset="-128"/>
              </a:rPr>
              <a:t>都市計画権限の現状</a:t>
            </a:r>
            <a:endParaRPr lang="ja-JP" altLang="en-US" b="1" dirty="0">
              <a:solidFill>
                <a:srgbClr val="002060"/>
              </a:solidFill>
              <a:latin typeface="Meiryo UI" panose="020B0604030504040204" pitchFamily="50" charset="-128"/>
              <a:ea typeface="Meiryo UI" panose="020B0604030504040204" pitchFamily="50" charset="-128"/>
            </a:endParaRPr>
          </a:p>
        </p:txBody>
      </p:sp>
      <p:sp>
        <p:nvSpPr>
          <p:cNvPr id="19" name="角丸四角形 18"/>
          <p:cNvSpPr/>
          <p:nvPr/>
        </p:nvSpPr>
        <p:spPr>
          <a:xfrm>
            <a:off x="5063012" y="2377545"/>
            <a:ext cx="2664000" cy="1260000"/>
          </a:xfrm>
          <a:prstGeom prst="roundRect">
            <a:avLst>
              <a:gd name="adj" fmla="val 4907"/>
            </a:avLst>
          </a:prstGeom>
          <a:solidFill>
            <a:srgbClr val="DBEEF4"/>
          </a:solidFill>
          <a:ln>
            <a:noFill/>
          </a:ln>
        </p:spPr>
        <p:style>
          <a:lnRef idx="2">
            <a:schemeClr val="dk1"/>
          </a:lnRef>
          <a:fillRef idx="1">
            <a:schemeClr val="lt1"/>
          </a:fillRef>
          <a:effectRef idx="0">
            <a:schemeClr val="dk1"/>
          </a:effectRef>
          <a:fontRef idx="minor">
            <a:schemeClr val="dk1"/>
          </a:fontRef>
        </p:style>
        <p:txBody>
          <a:bodyPr lIns="72000" rIns="72000" rtlCol="0" anchor="ctr"/>
          <a:lstStyle/>
          <a:p>
            <a:pPr>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将来にわたり、一体的に市</a:t>
            </a:r>
            <a:r>
              <a:rPr lang="ja-JP" altLang="en-US" sz="1400" b="1" dirty="0">
                <a:solidFill>
                  <a:srgbClr val="002060"/>
                </a:solidFill>
                <a:latin typeface="Meiryo UI" panose="020B0604030504040204" pitchFamily="50" charset="-128"/>
                <a:ea typeface="Meiryo UI" panose="020B0604030504040204" pitchFamily="50" charset="-128"/>
              </a:rPr>
              <a:t>域内</a:t>
            </a:r>
            <a:r>
              <a:rPr lang="ja-JP" altLang="en-US" sz="1400" b="1" dirty="0" smtClean="0">
                <a:solidFill>
                  <a:srgbClr val="002060"/>
                </a:solidFill>
                <a:latin typeface="Meiryo UI" panose="020B0604030504040204" pitchFamily="50" charset="-128"/>
                <a:ea typeface="Meiryo UI" panose="020B0604030504040204" pitchFamily="50" charset="-128"/>
              </a:rPr>
              <a:t>の</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都市機能の向上や都市の発展、</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まちづくりなどに</a:t>
            </a:r>
            <a:r>
              <a:rPr lang="ja-JP" altLang="en-US" sz="1400" b="1" spc="-150" dirty="0" smtClean="0">
                <a:solidFill>
                  <a:srgbClr val="002060"/>
                </a:solidFill>
                <a:latin typeface="Meiryo UI" panose="020B0604030504040204" pitchFamily="50" charset="-128"/>
                <a:ea typeface="Meiryo UI" panose="020B0604030504040204" pitchFamily="50" charset="-128"/>
              </a:rPr>
              <a:t>取り組むことができる</a:t>
            </a:r>
            <a:endParaRPr lang="ja-JP" altLang="en-US" sz="1400" b="1" spc="-150" dirty="0">
              <a:solidFill>
                <a:srgbClr val="002060"/>
              </a:solidFill>
              <a:latin typeface="Meiryo UI" panose="020B0604030504040204" pitchFamily="50" charset="-128"/>
              <a:ea typeface="Meiryo UI" panose="020B0604030504040204" pitchFamily="50" charset="-128"/>
            </a:endParaRPr>
          </a:p>
        </p:txBody>
      </p:sp>
      <p:sp>
        <p:nvSpPr>
          <p:cNvPr id="20" name="角丸四角形 19"/>
          <p:cNvSpPr/>
          <p:nvPr/>
        </p:nvSpPr>
        <p:spPr>
          <a:xfrm>
            <a:off x="5047733" y="855294"/>
            <a:ext cx="2664000" cy="1260000"/>
          </a:xfrm>
          <a:prstGeom prst="roundRect">
            <a:avLst>
              <a:gd name="adj" fmla="val 6387"/>
            </a:avLst>
          </a:prstGeom>
          <a:solidFill>
            <a:srgbClr val="DBEEF4"/>
          </a:solidFill>
          <a:ln>
            <a:noFill/>
          </a:ln>
        </p:spPr>
        <p:style>
          <a:lnRef idx="2">
            <a:schemeClr val="dk1"/>
          </a:lnRef>
          <a:fillRef idx="1">
            <a:schemeClr val="lt1"/>
          </a:fillRef>
          <a:effectRef idx="0">
            <a:schemeClr val="dk1"/>
          </a:effectRef>
          <a:fontRef idx="minor">
            <a:schemeClr val="dk1"/>
          </a:fontRef>
        </p:style>
        <p:txBody>
          <a:bodyPr lIns="72000" rIns="72000" rtlCol="0" anchor="ctr"/>
          <a:lstStyle/>
          <a:p>
            <a:pPr>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市域を</a:t>
            </a:r>
            <a:r>
              <a:rPr lang="ja-JP" altLang="en-US" sz="1400" b="1" dirty="0">
                <a:solidFill>
                  <a:srgbClr val="002060"/>
                </a:solidFill>
                <a:latin typeface="Meiryo UI" panose="020B0604030504040204" pitchFamily="50" charset="-128"/>
                <a:ea typeface="Meiryo UI" panose="020B0604030504040204" pitchFamily="50" charset="-128"/>
              </a:rPr>
              <a:t>越</a:t>
            </a:r>
            <a:r>
              <a:rPr lang="ja-JP" altLang="en-US" sz="1400" b="1" dirty="0" smtClean="0">
                <a:solidFill>
                  <a:srgbClr val="002060"/>
                </a:solidFill>
                <a:latin typeface="Meiryo UI" panose="020B0604030504040204" pitchFamily="50" charset="-128"/>
                <a:ea typeface="Meiryo UI" panose="020B0604030504040204" pitchFamily="50" charset="-128"/>
              </a:rPr>
              <a:t>えて都市圏が広がる中、大阪全体を視野に成長戦略や</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まちづくりを進めることができる</a:t>
            </a:r>
            <a:endParaRPr lang="ja-JP" altLang="en-US" sz="1400" b="1" dirty="0">
              <a:solidFill>
                <a:srgbClr val="002060"/>
              </a:solidFill>
              <a:latin typeface="Meiryo UI" panose="020B0604030504040204" pitchFamily="50" charset="-128"/>
              <a:ea typeface="Meiryo UI" panose="020B0604030504040204" pitchFamily="50" charset="-128"/>
            </a:endParaRPr>
          </a:p>
        </p:txBody>
      </p:sp>
      <p:sp>
        <p:nvSpPr>
          <p:cNvPr id="21" name="角丸四角形 20"/>
          <p:cNvSpPr/>
          <p:nvPr/>
        </p:nvSpPr>
        <p:spPr>
          <a:xfrm>
            <a:off x="5063012" y="3899796"/>
            <a:ext cx="2664000" cy="1260000"/>
          </a:xfrm>
          <a:prstGeom prst="roundRect">
            <a:avLst>
              <a:gd name="adj" fmla="val 6168"/>
            </a:avLst>
          </a:prstGeom>
          <a:solidFill>
            <a:srgbClr val="DBEEF4"/>
          </a:solidFill>
          <a:ln>
            <a:noFill/>
          </a:ln>
        </p:spPr>
        <p:style>
          <a:lnRef idx="2">
            <a:schemeClr val="dk1"/>
          </a:lnRef>
          <a:fillRef idx="1">
            <a:schemeClr val="lt1"/>
          </a:fillRef>
          <a:effectRef idx="0">
            <a:schemeClr val="dk1"/>
          </a:effectRef>
          <a:fontRef idx="minor">
            <a:schemeClr val="dk1"/>
          </a:fontRef>
        </p:style>
        <p:txBody>
          <a:bodyPr lIns="72000" rIns="0" rtlCol="0" anchor="ctr"/>
          <a:lstStyle/>
          <a:p>
            <a:pPr>
              <a:lnSpc>
                <a:spcPts val="2000"/>
              </a:lnSpc>
            </a:pPr>
            <a:r>
              <a:rPr lang="ja-JP" altLang="en-US" sz="1400" b="1" spc="-70" dirty="0">
                <a:solidFill>
                  <a:srgbClr val="002060"/>
                </a:solidFill>
                <a:latin typeface="Meiryo UI" panose="020B0604030504040204" pitchFamily="50" charset="-128"/>
                <a:ea typeface="Meiryo UI" panose="020B0604030504040204" pitchFamily="50" charset="-128"/>
              </a:rPr>
              <a:t>大阪市域をまたぐ集客</a:t>
            </a:r>
            <a:r>
              <a:rPr lang="ja-JP" altLang="en-US" sz="1400" b="1" spc="-70" dirty="0" smtClean="0">
                <a:solidFill>
                  <a:srgbClr val="002060"/>
                </a:solidFill>
                <a:latin typeface="Meiryo UI" panose="020B0604030504040204" pitchFamily="50" charset="-128"/>
                <a:ea typeface="Meiryo UI" panose="020B0604030504040204" pitchFamily="50" charset="-128"/>
              </a:rPr>
              <a:t>機能の強化や</a:t>
            </a:r>
            <a:r>
              <a:rPr lang="ja-JP" altLang="en-US" sz="1400" b="1" dirty="0" smtClean="0">
                <a:solidFill>
                  <a:srgbClr val="002060"/>
                </a:solidFill>
                <a:latin typeface="Meiryo UI" panose="020B0604030504040204" pitchFamily="50" charset="-128"/>
                <a:ea typeface="Meiryo UI" panose="020B0604030504040204" pitchFamily="50" charset="-128"/>
              </a:rPr>
              <a:t>交通網の整備等に</a:t>
            </a:r>
            <a:r>
              <a:rPr lang="ja-JP" altLang="en-US" sz="1400" b="1" dirty="0">
                <a:solidFill>
                  <a:srgbClr val="002060"/>
                </a:solidFill>
                <a:latin typeface="Meiryo UI" panose="020B0604030504040204" pitchFamily="50" charset="-128"/>
                <a:ea typeface="Meiryo UI" panose="020B0604030504040204" pitchFamily="50" charset="-128"/>
              </a:rPr>
              <a:t>、</a:t>
            </a:r>
            <a:r>
              <a:rPr lang="ja-JP" altLang="en-US" sz="1400" b="1" dirty="0" smtClean="0">
                <a:solidFill>
                  <a:srgbClr val="002060"/>
                </a:solidFill>
                <a:latin typeface="Meiryo UI" panose="020B0604030504040204" pitchFamily="50" charset="-128"/>
                <a:ea typeface="Meiryo UI" panose="020B0604030504040204" pitchFamily="50" charset="-128"/>
              </a:rPr>
              <a:t>スピード感をもって取り組むことができる</a:t>
            </a:r>
            <a:endParaRPr lang="ja-JP" altLang="en-US" sz="1400" b="1" dirty="0">
              <a:solidFill>
                <a:srgbClr val="002060"/>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838310" y="5399115"/>
            <a:ext cx="1152000" cy="1260000"/>
          </a:xfrm>
          <a:prstGeom prst="rect">
            <a:avLst/>
          </a:prstGeom>
          <a:solidFill>
            <a:schemeClr val="tx2">
              <a:lumMod val="75000"/>
            </a:schemeClr>
          </a:solidFill>
          <a:ln/>
        </p:spPr>
        <p:style>
          <a:lnRef idx="1">
            <a:schemeClr val="dk1"/>
          </a:lnRef>
          <a:fillRef idx="2">
            <a:schemeClr val="dk1"/>
          </a:fillRef>
          <a:effectRef idx="1">
            <a:schemeClr val="dk1"/>
          </a:effectRef>
          <a:fontRef idx="minor">
            <a:schemeClr val="dk1"/>
          </a:fontRef>
        </p:style>
        <p:txBody>
          <a:bodyPr wrap="square" lIns="0" rIns="0" rtlCol="0" anchor="ctr">
            <a:noAutofit/>
          </a:bodyPr>
          <a:lstStyle/>
          <a:p>
            <a:r>
              <a:rPr lang="ja-JP" altLang="en-US" sz="1477" b="1" dirty="0" smtClean="0">
                <a:solidFill>
                  <a:schemeClr val="bg1"/>
                </a:solidFill>
                <a:latin typeface="Meiryo UI" panose="020B0604030504040204" pitchFamily="50" charset="-128"/>
                <a:ea typeface="Meiryo UI" panose="020B0604030504040204" pitchFamily="50" charset="-128"/>
              </a:rPr>
              <a:t>  </a:t>
            </a:r>
            <a:r>
              <a:rPr lang="ja-JP" altLang="en-US" sz="1600" b="1" dirty="0" smtClean="0">
                <a:solidFill>
                  <a:schemeClr val="bg1"/>
                </a:solidFill>
                <a:latin typeface="Meiryo UI" panose="020B0604030504040204" pitchFamily="50" charset="-128"/>
                <a:ea typeface="Meiryo UI" panose="020B0604030504040204" pitchFamily="50" charset="-128"/>
              </a:rPr>
              <a:t>重点投資</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     の</a:t>
            </a:r>
            <a:r>
              <a:rPr lang="ja-JP" altLang="en-US" sz="1600" b="1" dirty="0">
                <a:solidFill>
                  <a:schemeClr val="bg1"/>
                </a:solidFill>
                <a:latin typeface="Meiryo UI" panose="020B0604030504040204" pitchFamily="50" charset="-128"/>
                <a:ea typeface="Meiryo UI" panose="020B0604030504040204" pitchFamily="50" charset="-128"/>
              </a:rPr>
              <a:t>徹底</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2" name="角丸四角形 21"/>
          <p:cNvSpPr/>
          <p:nvPr/>
        </p:nvSpPr>
        <p:spPr>
          <a:xfrm>
            <a:off x="5047734" y="5399115"/>
            <a:ext cx="2664000" cy="1260000"/>
          </a:xfrm>
          <a:prstGeom prst="roundRect">
            <a:avLst>
              <a:gd name="adj" fmla="val 7159"/>
            </a:avLst>
          </a:prstGeom>
          <a:solidFill>
            <a:srgbClr val="DBEEF4"/>
          </a:solidFill>
          <a:ln>
            <a:noFill/>
          </a:ln>
        </p:spPr>
        <p:style>
          <a:lnRef idx="2">
            <a:schemeClr val="dk1"/>
          </a:lnRef>
          <a:fillRef idx="1">
            <a:schemeClr val="lt1"/>
          </a:fillRef>
          <a:effectRef idx="0">
            <a:schemeClr val="dk1"/>
          </a:effectRef>
          <a:fontRef idx="minor">
            <a:schemeClr val="dk1"/>
          </a:fontRef>
        </p:style>
        <p:txBody>
          <a:bodyPr lIns="72000" rIns="72000" rtlCol="0" anchor="ctr"/>
          <a:lstStyle/>
          <a:p>
            <a:pPr>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大阪の成長・発展の核となる、</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a:lnSpc>
                <a:spcPts val="2000"/>
              </a:lnSpc>
            </a:pPr>
            <a:r>
              <a:rPr lang="ja-JP" altLang="en-US" sz="1400" b="1" dirty="0" smtClean="0">
                <a:solidFill>
                  <a:srgbClr val="002060"/>
                </a:solidFill>
                <a:latin typeface="Meiryo UI" panose="020B0604030504040204" pitchFamily="50" charset="-128"/>
                <a:ea typeface="Meiryo UI" panose="020B0604030504040204" pitchFamily="50" charset="-128"/>
              </a:rPr>
              <a:t>市域内の産業集積や拠点の形成へ</a:t>
            </a:r>
            <a:r>
              <a:rPr lang="ja-JP" altLang="en-US" sz="1400" b="1" dirty="0">
                <a:solidFill>
                  <a:srgbClr val="002060"/>
                </a:solidFill>
                <a:latin typeface="Meiryo UI" panose="020B0604030504040204" pitchFamily="50" charset="-128"/>
                <a:ea typeface="Meiryo UI" panose="020B0604030504040204" pitchFamily="50" charset="-128"/>
              </a:rPr>
              <a:t>の</a:t>
            </a:r>
            <a:r>
              <a:rPr lang="ja-JP" altLang="en-US" sz="1400" b="1" dirty="0" smtClean="0">
                <a:solidFill>
                  <a:srgbClr val="002060"/>
                </a:solidFill>
                <a:latin typeface="Meiryo UI" panose="020B0604030504040204" pitchFamily="50" charset="-128"/>
                <a:ea typeface="Meiryo UI" panose="020B0604030504040204" pitchFamily="50" charset="-128"/>
              </a:rPr>
              <a:t>重点投資が</a:t>
            </a:r>
            <a:r>
              <a:rPr lang="ja-JP" altLang="en-US" sz="1400" b="1" dirty="0">
                <a:solidFill>
                  <a:srgbClr val="002060"/>
                </a:solidFill>
                <a:latin typeface="Meiryo UI" panose="020B0604030504040204" pitchFamily="50" charset="-128"/>
                <a:ea typeface="Meiryo UI" panose="020B0604030504040204" pitchFamily="50" charset="-128"/>
              </a:rPr>
              <a:t>可能と</a:t>
            </a:r>
            <a:r>
              <a:rPr lang="ja-JP" altLang="en-US" sz="1400" b="1" dirty="0" smtClean="0">
                <a:solidFill>
                  <a:srgbClr val="002060"/>
                </a:solidFill>
                <a:latin typeface="Meiryo UI" panose="020B0604030504040204" pitchFamily="50" charset="-128"/>
                <a:ea typeface="Meiryo UI" panose="020B0604030504040204" pitchFamily="50" charset="-128"/>
              </a:rPr>
              <a:t>なる</a:t>
            </a:r>
            <a:endParaRPr lang="ja-JP" altLang="en-US" sz="1400" b="1" dirty="0">
              <a:solidFill>
                <a:srgbClr val="002060"/>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3226686" y="1901115"/>
            <a:ext cx="256480" cy="3847207"/>
          </a:xfrm>
          <a:prstGeom prst="rect">
            <a:avLst/>
          </a:prstGeom>
          <a:noFill/>
        </p:spPr>
        <p:txBody>
          <a:bodyPr vert="eaVert" wrap="none" lIns="0" tIns="0" rIns="0" bIns="0" rtlCol="0">
            <a:spAutoFit/>
          </a:bodyPr>
          <a:lstStyle/>
          <a:p>
            <a:pPr>
              <a:lnSpc>
                <a:spcPts val="2000"/>
              </a:lnSpc>
            </a:pPr>
            <a:r>
              <a:rPr lang="ja-JP" altLang="en-US" sz="2000" b="1" dirty="0" smtClean="0">
                <a:latin typeface="BIZ UDゴシック" panose="020B0400000000000000" pitchFamily="49" charset="-128"/>
                <a:ea typeface="BIZ UDゴシック" panose="020B0400000000000000" pitchFamily="49" charset="-128"/>
              </a:rPr>
              <a:t>府（知事）の権限と責任を明確化</a:t>
            </a:r>
            <a:endParaRPr kumimoji="1" lang="ja-JP" altLang="en-US" sz="2000" b="1" dirty="0">
              <a:latin typeface="BIZ UDゴシック" panose="020B0400000000000000" pitchFamily="49" charset="-128"/>
              <a:ea typeface="BIZ UDゴシック" panose="020B0400000000000000" pitchFamily="49" charset="-128"/>
            </a:endParaRPr>
          </a:p>
        </p:txBody>
      </p:sp>
      <p:sp>
        <p:nvSpPr>
          <p:cNvPr id="23" name="テキスト ボックス 22"/>
          <p:cNvSpPr txBox="1"/>
          <p:nvPr/>
        </p:nvSpPr>
        <p:spPr>
          <a:xfrm>
            <a:off x="3838309" y="2360337"/>
            <a:ext cx="1152000" cy="1260000"/>
          </a:xfrm>
          <a:prstGeom prst="rect">
            <a:avLst/>
          </a:prstGeom>
          <a:solidFill>
            <a:schemeClr val="tx2">
              <a:lumMod val="75000"/>
            </a:schemeClr>
          </a:solidFill>
          <a:ln/>
        </p:spPr>
        <p:style>
          <a:lnRef idx="1">
            <a:schemeClr val="dk1"/>
          </a:lnRef>
          <a:fillRef idx="2">
            <a:schemeClr val="dk1"/>
          </a:fillRef>
          <a:effectRef idx="1">
            <a:schemeClr val="dk1"/>
          </a:effectRef>
          <a:fontRef idx="minor">
            <a:schemeClr val="dk1"/>
          </a:fontRef>
        </p:style>
        <p:txBody>
          <a:bodyPr wrap="square" lIns="0" rIns="0" rtlCol="0" anchor="ctr">
            <a:no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  一体性</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    の確保</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3838309" y="838085"/>
            <a:ext cx="1152000" cy="1260000"/>
          </a:xfrm>
          <a:prstGeom prst="rect">
            <a:avLst/>
          </a:prstGeom>
          <a:solidFill>
            <a:schemeClr val="tx2">
              <a:lumMod val="75000"/>
            </a:schemeClr>
          </a:solidFill>
          <a:ln/>
        </p:spPr>
        <p:style>
          <a:lnRef idx="1">
            <a:schemeClr val="dk1"/>
          </a:lnRef>
          <a:fillRef idx="2">
            <a:schemeClr val="dk1"/>
          </a:fillRef>
          <a:effectRef idx="1">
            <a:schemeClr val="dk1"/>
          </a:effectRef>
          <a:fontRef idx="minor">
            <a:schemeClr val="dk1"/>
          </a:fontRef>
        </p:style>
        <p:txBody>
          <a:bodyPr wrap="square" lIns="0" rIns="0" rtlCol="0" anchor="ctr">
            <a:no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  広域性</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    の確保</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3838310" y="3888722"/>
            <a:ext cx="1152000" cy="1260000"/>
          </a:xfrm>
          <a:prstGeom prst="rect">
            <a:avLst/>
          </a:prstGeom>
          <a:solidFill>
            <a:schemeClr val="tx2">
              <a:lumMod val="75000"/>
            </a:schemeClr>
          </a:solidFill>
          <a:ln/>
        </p:spPr>
        <p:style>
          <a:lnRef idx="1">
            <a:schemeClr val="dk1"/>
          </a:lnRef>
          <a:fillRef idx="2">
            <a:schemeClr val="dk1"/>
          </a:fillRef>
          <a:effectRef idx="1">
            <a:schemeClr val="dk1"/>
          </a:effectRef>
          <a:fontRef idx="minor">
            <a:schemeClr val="dk1"/>
          </a:fontRef>
        </p:style>
        <p:txBody>
          <a:bodyPr wrap="square" lIns="0" rIns="0" rtlCol="0" anchor="ctr">
            <a:no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  スピード感</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      の</a:t>
            </a:r>
            <a:r>
              <a:rPr lang="ja-JP" altLang="en-US" sz="1600" b="1" dirty="0">
                <a:solidFill>
                  <a:schemeClr val="bg1"/>
                </a:solidFill>
                <a:latin typeface="Meiryo UI" panose="020B0604030504040204" pitchFamily="50" charset="-128"/>
                <a:ea typeface="Meiryo UI" panose="020B0604030504040204" pitchFamily="50" charset="-128"/>
              </a:rPr>
              <a:t>向上</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8582887" y="657058"/>
            <a:ext cx="533629" cy="6148527"/>
          </a:xfrm>
          <a:prstGeom prst="rect">
            <a:avLst/>
          </a:prstGeom>
          <a:noFill/>
          <a:ln>
            <a:noFill/>
          </a:ln>
        </p:spPr>
        <p:style>
          <a:lnRef idx="1">
            <a:schemeClr val="dk1"/>
          </a:lnRef>
          <a:fillRef idx="2">
            <a:schemeClr val="dk1"/>
          </a:fillRef>
          <a:effectRef idx="1">
            <a:schemeClr val="dk1"/>
          </a:effectRef>
          <a:fontRef idx="minor">
            <a:schemeClr val="dk1"/>
          </a:fontRef>
        </p:style>
        <p:txBody>
          <a:bodyPr vert="eaVert" wrap="square" rtlCol="0" anchor="ctr">
            <a:noAutofit/>
          </a:bodyPr>
          <a:lstStyle/>
          <a:p>
            <a:pPr algn="ctr"/>
            <a:r>
              <a:rPr lang="ja-JP" altLang="en-US" sz="2800" b="1" dirty="0" smtClean="0">
                <a:latin typeface="Meiryo UI" panose="020B0604030504040204" pitchFamily="50" charset="-128"/>
                <a:ea typeface="Meiryo UI" panose="020B0604030504040204" pitchFamily="50" charset="-128"/>
              </a:rPr>
              <a:t>副首都・大阪の実現</a:t>
            </a:r>
            <a:endParaRPr lang="en-US" altLang="ja-JP" sz="2800" b="1" dirty="0">
              <a:latin typeface="Meiryo UI" panose="020B0604030504040204" pitchFamily="50" charset="-128"/>
              <a:ea typeface="Meiryo UI" panose="020B0604030504040204" pitchFamily="50" charset="-128"/>
            </a:endParaRPr>
          </a:p>
        </p:txBody>
      </p:sp>
      <p:sp>
        <p:nvSpPr>
          <p:cNvPr id="36" name="二等辺三角形 35"/>
          <p:cNvSpPr/>
          <p:nvPr/>
        </p:nvSpPr>
        <p:spPr>
          <a:xfrm rot="5400000">
            <a:off x="6659276" y="3471999"/>
            <a:ext cx="3060000" cy="648000"/>
          </a:xfrm>
          <a:prstGeom prst="triangle">
            <a:avLst/>
          </a:prstGeom>
          <a:solidFill>
            <a:schemeClr val="bg1">
              <a:lumMod val="85000"/>
            </a:schemeClr>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rgbClr val="002060"/>
              </a:solidFill>
            </a:endParaRPr>
          </a:p>
        </p:txBody>
      </p:sp>
      <p:sp>
        <p:nvSpPr>
          <p:cNvPr id="37" name="テキスト ボックス 36"/>
          <p:cNvSpPr txBox="1"/>
          <p:nvPr/>
        </p:nvSpPr>
        <p:spPr>
          <a:xfrm>
            <a:off x="8016060" y="2029356"/>
            <a:ext cx="256480" cy="3590727"/>
          </a:xfrm>
          <a:prstGeom prst="rect">
            <a:avLst/>
          </a:prstGeom>
          <a:noFill/>
        </p:spPr>
        <p:txBody>
          <a:bodyPr vert="eaVert" wrap="none" lIns="0" tIns="0" rIns="0" bIns="0" rtlCol="0">
            <a:spAutoFit/>
          </a:bodyPr>
          <a:lstStyle/>
          <a:p>
            <a:pPr>
              <a:lnSpc>
                <a:spcPts val="2000"/>
              </a:lnSpc>
            </a:pPr>
            <a:r>
              <a:rPr lang="ja-JP" altLang="en-US" sz="2000" b="1" dirty="0" smtClean="0">
                <a:latin typeface="BIZ UDゴシック" panose="020B0400000000000000" pitchFamily="49" charset="-128"/>
                <a:ea typeface="BIZ UDゴシック" panose="020B0400000000000000" pitchFamily="49" charset="-128"/>
              </a:rPr>
              <a:t>大阪の成長・発展をさらに加速</a:t>
            </a:r>
            <a:endParaRPr kumimoji="1" lang="ja-JP" altLang="en-US" sz="2000" b="1"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102495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40035" y="1017778"/>
            <a:ext cx="8532000" cy="855036"/>
          </a:xfrm>
          <a:prstGeom prst="roundRect">
            <a:avLst/>
          </a:prstGeom>
          <a:solidFill>
            <a:srgbClr val="F8F7BB"/>
          </a:solidFill>
          <a:ln>
            <a:noFill/>
          </a:ln>
        </p:spPr>
        <p:style>
          <a:lnRef idx="2">
            <a:schemeClr val="accent1">
              <a:shade val="50000"/>
            </a:schemeClr>
          </a:lnRef>
          <a:fillRef idx="1">
            <a:schemeClr val="accent1"/>
          </a:fillRef>
          <a:effectRef idx="0">
            <a:schemeClr val="accent1"/>
          </a:effectRef>
          <a:fontRef idx="minor">
            <a:schemeClr val="lt1"/>
          </a:fontRef>
        </p:style>
        <p:txBody>
          <a:bodyPr tIns="180000" rtlCol="0" anchor="ctr"/>
          <a:lstStyle/>
          <a:p>
            <a:pPr indent="185738"/>
            <a:r>
              <a:rPr kumimoji="1" lang="ja-JP" altLang="en-US" dirty="0">
                <a:solidFill>
                  <a:srgbClr val="002060"/>
                </a:solidFill>
                <a:latin typeface="Meiryo UI" panose="020B0604030504040204" pitchFamily="50" charset="-128"/>
                <a:ea typeface="Meiryo UI" panose="020B0604030504040204" pitchFamily="50" charset="-128"/>
              </a:rPr>
              <a:t>大阪府及び大阪市における一体的な行政運営の推進に関する条例</a:t>
            </a:r>
          </a:p>
        </p:txBody>
      </p:sp>
      <p:grpSp>
        <p:nvGrpSpPr>
          <p:cNvPr id="6" name="グループ化 5"/>
          <p:cNvGrpSpPr/>
          <p:nvPr/>
        </p:nvGrpSpPr>
        <p:grpSpPr>
          <a:xfrm>
            <a:off x="179512" y="800752"/>
            <a:ext cx="2250000" cy="396000"/>
            <a:chOff x="395536" y="1006450"/>
            <a:chExt cx="2250000" cy="468477"/>
          </a:xfrm>
        </p:grpSpPr>
        <p:sp>
          <p:nvSpPr>
            <p:cNvPr id="3" name="正方形/長方形 2"/>
            <p:cNvSpPr/>
            <p:nvPr/>
          </p:nvSpPr>
          <p:spPr>
            <a:xfrm>
              <a:off x="665536" y="1006927"/>
              <a:ext cx="1980000" cy="46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　　　</a:t>
              </a:r>
              <a:r>
                <a:rPr kumimoji="1" lang="ja-JP" altLang="en-US" b="1" dirty="0">
                  <a:solidFill>
                    <a:schemeClr val="bg1"/>
                  </a:solidFill>
                  <a:latin typeface="Meiryo UI" panose="020B0604030504040204" pitchFamily="50" charset="-128"/>
                  <a:ea typeface="Meiryo UI" panose="020B0604030504040204" pitchFamily="50" charset="-128"/>
                </a:rPr>
                <a:t>条例の名称</a:t>
              </a:r>
            </a:p>
          </p:txBody>
        </p:sp>
        <p:sp>
          <p:nvSpPr>
            <p:cNvPr id="4" name="ホームベース 3"/>
            <p:cNvSpPr/>
            <p:nvPr/>
          </p:nvSpPr>
          <p:spPr>
            <a:xfrm>
              <a:off x="395536" y="1006450"/>
              <a:ext cx="540000" cy="468000"/>
            </a:xfrm>
            <a:prstGeom prst="homePlat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002060"/>
                  </a:solidFill>
                  <a:latin typeface="Meiryo UI" panose="020B0604030504040204" pitchFamily="50" charset="-128"/>
                  <a:ea typeface="Meiryo UI" panose="020B0604030504040204" pitchFamily="50" charset="-128"/>
                </a:rPr>
                <a:t>１</a:t>
              </a:r>
            </a:p>
          </p:txBody>
        </p:sp>
      </p:grpSp>
      <p:sp>
        <p:nvSpPr>
          <p:cNvPr id="9" name="角丸四角形 8"/>
          <p:cNvSpPr/>
          <p:nvPr/>
        </p:nvSpPr>
        <p:spPr>
          <a:xfrm>
            <a:off x="340035" y="2402855"/>
            <a:ext cx="8532000" cy="900161"/>
          </a:xfrm>
          <a:prstGeom prst="roundRect">
            <a:avLst/>
          </a:prstGeom>
          <a:solidFill>
            <a:srgbClr val="F8F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endParaRPr kumimoji="1" lang="en-US" altLang="ja-JP" sz="1600" dirty="0">
              <a:solidFill>
                <a:srgbClr val="002060"/>
              </a:solidFill>
              <a:latin typeface="Meiryo UI" panose="020B0604030504040204" pitchFamily="50" charset="-128"/>
              <a:ea typeface="Meiryo UI" panose="020B0604030504040204" pitchFamily="50" charset="-128"/>
            </a:endParaRPr>
          </a:p>
          <a:p>
            <a:pPr indent="171450"/>
            <a:r>
              <a:rPr lang="ja-JP" altLang="en-US" dirty="0">
                <a:solidFill>
                  <a:srgbClr val="002060"/>
                </a:solidFill>
                <a:latin typeface="Meiryo UI" panose="020B0604030504040204" pitchFamily="50" charset="-128"/>
                <a:ea typeface="Meiryo UI" panose="020B0604030504040204" pitchFamily="50" charset="-128"/>
              </a:rPr>
              <a:t>大阪の成長及び発展を支えるため、将来にわたって大阪府と大阪市の一体的な行政運営を推進することに関し、必要な事項を定めるもの</a:t>
            </a:r>
            <a:endParaRPr kumimoji="1" lang="ja-JP" altLang="en-US" dirty="0">
              <a:solidFill>
                <a:srgbClr val="002060"/>
              </a:solidFill>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179512" y="2168904"/>
            <a:ext cx="2250000" cy="396000"/>
            <a:chOff x="395536" y="1017778"/>
            <a:chExt cx="2250000" cy="468000"/>
          </a:xfrm>
        </p:grpSpPr>
        <p:sp>
          <p:nvSpPr>
            <p:cNvPr id="11" name="正方形/長方形 10"/>
            <p:cNvSpPr/>
            <p:nvPr/>
          </p:nvSpPr>
          <p:spPr>
            <a:xfrm>
              <a:off x="665536" y="1017778"/>
              <a:ext cx="1980000" cy="468000"/>
            </a:xfrm>
            <a:prstGeom prst="rect">
              <a:avLst/>
            </a:prstGeom>
            <a:solidFill>
              <a:srgbClr val="604A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rPr>
                <a:t>　</a:t>
              </a:r>
              <a:r>
                <a:rPr lang="ja-JP" altLang="en-US" b="1" dirty="0">
                  <a:solidFill>
                    <a:schemeClr val="bg1"/>
                  </a:solidFill>
                  <a:latin typeface="Meiryo UI" panose="020B0604030504040204" pitchFamily="50" charset="-128"/>
                  <a:ea typeface="Meiryo UI" panose="020B0604030504040204" pitchFamily="50" charset="-128"/>
                </a:rPr>
                <a:t>趣　</a:t>
              </a:r>
              <a:r>
                <a:rPr lang="ja-JP" altLang="en-US" b="1" dirty="0" smtClean="0">
                  <a:solidFill>
                    <a:schemeClr val="bg1"/>
                  </a:solidFill>
                  <a:latin typeface="Meiryo UI" panose="020B0604030504040204" pitchFamily="50" charset="-128"/>
                  <a:ea typeface="Meiryo UI" panose="020B0604030504040204" pitchFamily="50" charset="-128"/>
                </a:rPr>
                <a:t>旨</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12" name="ホームベース 11"/>
            <p:cNvSpPr/>
            <p:nvPr/>
          </p:nvSpPr>
          <p:spPr>
            <a:xfrm>
              <a:off x="395536" y="1017778"/>
              <a:ext cx="540000" cy="468000"/>
            </a:xfrm>
            <a:prstGeom prst="homePlat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Meiryo UI" panose="020B0604030504040204" pitchFamily="50" charset="-128"/>
                  <a:ea typeface="Meiryo UI" panose="020B0604030504040204" pitchFamily="50" charset="-128"/>
                </a:rPr>
                <a:t>２</a:t>
              </a:r>
              <a:endParaRPr kumimoji="1" lang="ja-JP" altLang="en-US" b="1" dirty="0">
                <a:solidFill>
                  <a:srgbClr val="002060"/>
                </a:solidFill>
                <a:latin typeface="Meiryo UI" panose="020B0604030504040204" pitchFamily="50" charset="-128"/>
                <a:ea typeface="Meiryo UI" panose="020B0604030504040204" pitchFamily="50" charset="-128"/>
              </a:endParaRPr>
            </a:p>
          </p:txBody>
        </p:sp>
      </p:grpSp>
      <p:sp>
        <p:nvSpPr>
          <p:cNvPr id="13" name="角丸四角形 12"/>
          <p:cNvSpPr/>
          <p:nvPr/>
        </p:nvSpPr>
        <p:spPr>
          <a:xfrm>
            <a:off x="340035" y="3906512"/>
            <a:ext cx="8532000" cy="1217975"/>
          </a:xfrm>
          <a:prstGeom prst="roundRect">
            <a:avLst/>
          </a:prstGeom>
          <a:solidFill>
            <a:srgbClr val="F8F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endParaRPr kumimoji="1" lang="en-US" altLang="ja-JP" sz="1600" dirty="0">
              <a:solidFill>
                <a:srgbClr val="002060"/>
              </a:solidFill>
              <a:latin typeface="Meiryo UI" panose="020B0604030504040204" pitchFamily="50" charset="-128"/>
              <a:ea typeface="Meiryo UI" panose="020B0604030504040204" pitchFamily="50" charset="-128"/>
            </a:endParaRPr>
          </a:p>
          <a:p>
            <a:pPr indent="185738"/>
            <a:r>
              <a:rPr lang="ja-JP" altLang="en-US" dirty="0">
                <a:solidFill>
                  <a:srgbClr val="002060"/>
                </a:solidFill>
                <a:latin typeface="Meiryo UI" panose="020B0604030504040204" pitchFamily="50" charset="-128"/>
                <a:ea typeface="Meiryo UI" panose="020B0604030504040204" pitchFamily="50" charset="-128"/>
              </a:rPr>
              <a:t>大阪府と</a:t>
            </a:r>
            <a:r>
              <a:rPr lang="ja-JP" altLang="en-US" dirty="0" smtClean="0">
                <a:solidFill>
                  <a:srgbClr val="002060"/>
                </a:solidFill>
                <a:latin typeface="Meiryo UI" panose="020B0604030504040204" pitchFamily="50" charset="-128"/>
                <a:ea typeface="Meiryo UI" panose="020B0604030504040204" pitchFamily="50" charset="-128"/>
              </a:rPr>
              <a:t>大阪市は、一体的な行政運営を推進することを通じて、大阪府</a:t>
            </a:r>
            <a:r>
              <a:rPr lang="ja-JP" altLang="en-US" dirty="0">
                <a:solidFill>
                  <a:srgbClr val="002060"/>
                </a:solidFill>
                <a:latin typeface="Meiryo UI" panose="020B0604030504040204" pitchFamily="50" charset="-128"/>
                <a:ea typeface="Meiryo UI" panose="020B0604030504040204" pitchFamily="50" charset="-128"/>
              </a:rPr>
              <a:t>及び大阪市</a:t>
            </a:r>
            <a:r>
              <a:rPr lang="ja-JP" altLang="en-US" dirty="0" smtClean="0">
                <a:solidFill>
                  <a:srgbClr val="002060"/>
                </a:solidFill>
                <a:latin typeface="Meiryo UI" panose="020B0604030504040204" pitchFamily="50" charset="-128"/>
                <a:ea typeface="Meiryo UI" panose="020B0604030504040204" pitchFamily="50" charset="-128"/>
              </a:rPr>
              <a:t>の</a:t>
            </a:r>
            <a:r>
              <a:rPr lang="ja-JP" altLang="en-US" spc="-30" dirty="0" smtClean="0">
                <a:solidFill>
                  <a:srgbClr val="002060"/>
                </a:solidFill>
                <a:latin typeface="Meiryo UI" panose="020B0604030504040204" pitchFamily="50" charset="-128"/>
                <a:ea typeface="Meiryo UI" panose="020B0604030504040204" pitchFamily="50" charset="-128"/>
              </a:rPr>
              <a:t>二重行政を解消するとともに、大阪の成長及び発展を図ることにより、副首都・大阪を確立し、</a:t>
            </a:r>
            <a:r>
              <a:rPr lang="ja-JP" altLang="en-US" dirty="0" smtClean="0">
                <a:solidFill>
                  <a:srgbClr val="002060"/>
                </a:solidFill>
                <a:latin typeface="Meiryo UI" panose="020B0604030504040204" pitchFamily="50" charset="-128"/>
                <a:ea typeface="Meiryo UI" panose="020B0604030504040204" pitchFamily="50" charset="-128"/>
              </a:rPr>
              <a:t>もって豊かな住民生活を実現するもの</a:t>
            </a:r>
            <a:r>
              <a:rPr lang="ja-JP" altLang="en-US" dirty="0">
                <a:solidFill>
                  <a:srgbClr val="002060"/>
                </a:solidFill>
                <a:latin typeface="Meiryo UI" panose="020B0604030504040204" pitchFamily="50" charset="-128"/>
                <a:ea typeface="Meiryo UI" panose="020B0604030504040204" pitchFamily="50" charset="-128"/>
              </a:rPr>
              <a:t>と</a:t>
            </a:r>
            <a:r>
              <a:rPr lang="ja-JP" altLang="en-US" dirty="0" smtClean="0">
                <a:solidFill>
                  <a:srgbClr val="002060"/>
                </a:solidFill>
                <a:latin typeface="Meiryo UI" panose="020B0604030504040204" pitchFamily="50" charset="-128"/>
                <a:ea typeface="Meiryo UI" panose="020B0604030504040204" pitchFamily="50" charset="-128"/>
              </a:rPr>
              <a:t>する</a:t>
            </a:r>
            <a:endParaRPr kumimoji="1" lang="ja-JP" altLang="en-US" dirty="0">
              <a:solidFill>
                <a:srgbClr val="002060"/>
              </a:solidFill>
              <a:latin typeface="Meiryo UI" panose="020B0604030504040204" pitchFamily="50" charset="-128"/>
              <a:ea typeface="Meiryo UI" panose="020B0604030504040204" pitchFamily="50" charset="-128"/>
            </a:endParaRPr>
          </a:p>
        </p:txBody>
      </p:sp>
      <p:grpSp>
        <p:nvGrpSpPr>
          <p:cNvPr id="14" name="グループ化 13"/>
          <p:cNvGrpSpPr/>
          <p:nvPr/>
        </p:nvGrpSpPr>
        <p:grpSpPr>
          <a:xfrm>
            <a:off x="179512" y="3708512"/>
            <a:ext cx="2250000" cy="396000"/>
            <a:chOff x="395536" y="1017778"/>
            <a:chExt cx="2250000" cy="468000"/>
          </a:xfrm>
        </p:grpSpPr>
        <p:sp>
          <p:nvSpPr>
            <p:cNvPr id="15" name="正方形/長方形 14"/>
            <p:cNvSpPr/>
            <p:nvPr/>
          </p:nvSpPr>
          <p:spPr>
            <a:xfrm>
              <a:off x="665536" y="1017778"/>
              <a:ext cx="1980000" cy="468000"/>
            </a:xfrm>
            <a:prstGeom prst="rect">
              <a:avLst/>
            </a:prstGeom>
            <a:solidFill>
              <a:srgbClr val="604A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Meiryo UI" panose="020B0604030504040204" pitchFamily="50" charset="-128"/>
                  <a:ea typeface="Meiryo UI" panose="020B0604030504040204" pitchFamily="50" charset="-128"/>
                </a:rPr>
                <a:t>　　</a:t>
              </a:r>
              <a:r>
                <a:rPr kumimoji="1" lang="ja-JP" altLang="en-US" b="1" dirty="0" smtClean="0">
                  <a:solidFill>
                    <a:schemeClr val="bg1"/>
                  </a:solidFill>
                  <a:latin typeface="Meiryo UI" panose="020B0604030504040204" pitchFamily="50" charset="-128"/>
                  <a:ea typeface="Meiryo UI" panose="020B0604030504040204" pitchFamily="50" charset="-128"/>
                </a:rPr>
                <a:t> 基本</a:t>
              </a:r>
              <a:r>
                <a:rPr kumimoji="1" lang="ja-JP" altLang="en-US" b="1" dirty="0">
                  <a:solidFill>
                    <a:schemeClr val="bg1"/>
                  </a:solidFill>
                  <a:latin typeface="Meiryo UI" panose="020B0604030504040204" pitchFamily="50" charset="-128"/>
                  <a:ea typeface="Meiryo UI" panose="020B0604030504040204" pitchFamily="50" charset="-128"/>
                </a:rPr>
                <a:t>理念</a:t>
              </a:r>
            </a:p>
          </p:txBody>
        </p:sp>
        <p:sp>
          <p:nvSpPr>
            <p:cNvPr id="16" name="ホームベース 15"/>
            <p:cNvSpPr/>
            <p:nvPr/>
          </p:nvSpPr>
          <p:spPr>
            <a:xfrm>
              <a:off x="395536" y="1017778"/>
              <a:ext cx="540000" cy="468000"/>
            </a:xfrm>
            <a:prstGeom prst="homePlat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Meiryo UI" panose="020B0604030504040204" pitchFamily="50" charset="-128"/>
                  <a:ea typeface="Meiryo UI" panose="020B0604030504040204" pitchFamily="50" charset="-128"/>
                </a:rPr>
                <a:t>３</a:t>
              </a:r>
              <a:endParaRPr kumimoji="1" lang="ja-JP" altLang="en-US" b="1" dirty="0">
                <a:solidFill>
                  <a:srgbClr val="002060"/>
                </a:solidFill>
                <a:latin typeface="Meiryo UI" panose="020B0604030504040204" pitchFamily="50" charset="-128"/>
                <a:ea typeface="Meiryo UI" panose="020B0604030504040204" pitchFamily="50" charset="-128"/>
              </a:endParaRPr>
            </a:p>
          </p:txBody>
        </p:sp>
      </p:grpSp>
      <p:sp>
        <p:nvSpPr>
          <p:cNvPr id="18" name="正方形/長方形 17"/>
          <p:cNvSpPr/>
          <p:nvPr/>
        </p:nvSpPr>
        <p:spPr>
          <a:xfrm>
            <a:off x="-108520" y="8531"/>
            <a:ext cx="10081119" cy="577110"/>
          </a:xfrm>
          <a:prstGeom prst="rect">
            <a:avLst/>
          </a:prstGeom>
          <a:noFill/>
          <a:ln w="19050" cap="flat" cmpd="sng" algn="ctr">
            <a:noFill/>
            <a:prstDash val="sysDot"/>
          </a:ln>
          <a:effectLst/>
        </p:spPr>
        <p:txBody>
          <a:bodyPr rtlCol="0" anchor="ctr"/>
          <a:lstStyle/>
          <a:p>
            <a:pPr defTabSz="844083">
              <a:defRPr/>
            </a:pPr>
            <a:r>
              <a:rPr lang="ja-JP" altLang="en-US" sz="2000" b="1" dirty="0">
                <a:solidFill>
                  <a:srgbClr val="002060"/>
                </a:solidFill>
                <a:latin typeface="Meiryo UI" panose="020B0604030504040204" pitchFamily="50" charset="-128"/>
                <a:ea typeface="Meiryo UI" panose="020B0604030504040204" pitchFamily="50" charset="-128"/>
              </a:rPr>
              <a:t> </a:t>
            </a:r>
            <a:r>
              <a:rPr lang="ja-JP" altLang="en-US" sz="2000" b="1" dirty="0" smtClean="0">
                <a:solidFill>
                  <a:srgbClr val="002060"/>
                </a:solidFill>
                <a:latin typeface="Meiryo UI" panose="020B0604030504040204" pitchFamily="50" charset="-128"/>
                <a:ea typeface="Meiryo UI" panose="020B0604030504040204" pitchFamily="50" charset="-128"/>
              </a:rPr>
              <a:t> ５ 条例</a:t>
            </a:r>
            <a:r>
              <a:rPr lang="ja-JP" altLang="en-US" sz="2000" b="1" dirty="0">
                <a:solidFill>
                  <a:srgbClr val="002060"/>
                </a:solidFill>
                <a:latin typeface="Meiryo UI" panose="020B0604030504040204" pitchFamily="50" charset="-128"/>
                <a:ea typeface="Meiryo UI" panose="020B0604030504040204" pitchFamily="50" charset="-128"/>
              </a:rPr>
              <a:t>（案）骨子</a:t>
            </a:r>
            <a:endParaRPr kumimoji="0" lang="ja-JP" altLang="en-US" sz="2000" b="1" kern="0" dirty="0">
              <a:solidFill>
                <a:srgbClr val="002060"/>
              </a:solidFill>
              <a:latin typeface="Meiryo UI" panose="020B0604030504040204" pitchFamily="50" charset="-128"/>
              <a:ea typeface="Meiryo UI" panose="020B0604030504040204" pitchFamily="50" charset="-128"/>
            </a:endParaRPr>
          </a:p>
        </p:txBody>
      </p:sp>
      <p:cxnSp>
        <p:nvCxnSpPr>
          <p:cNvPr id="19" name="直線コネクタ 18"/>
          <p:cNvCxnSpPr/>
          <p:nvPr/>
        </p:nvCxnSpPr>
        <p:spPr>
          <a:xfrm>
            <a:off x="33106" y="548680"/>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340035" y="5800951"/>
            <a:ext cx="8532000" cy="786023"/>
          </a:xfrm>
          <a:prstGeom prst="roundRect">
            <a:avLst/>
          </a:prstGeom>
          <a:solidFill>
            <a:srgbClr val="F8F7BB"/>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indent="185738"/>
            <a:r>
              <a:rPr kumimoji="1" lang="ja-JP" altLang="en-US" dirty="0">
                <a:solidFill>
                  <a:srgbClr val="002060"/>
                </a:solidFill>
                <a:latin typeface="Meiryo UI" panose="020B0604030504040204" pitchFamily="50" charset="-128"/>
                <a:ea typeface="Meiryo UI" panose="020B0604030504040204" pitchFamily="50" charset="-128"/>
              </a:rPr>
              <a:t> </a:t>
            </a:r>
            <a:r>
              <a:rPr lang="ja-JP" altLang="en-US" dirty="0">
                <a:solidFill>
                  <a:srgbClr val="002060"/>
                </a:solidFill>
                <a:latin typeface="Meiryo UI" panose="020B0604030504040204" pitchFamily="50" charset="-128"/>
                <a:ea typeface="Meiryo UI" panose="020B0604030504040204" pitchFamily="50" charset="-128"/>
              </a:rPr>
              <a:t>大阪府及び大阪市は、この条例に定める事項を誠実に履行する責務を有する</a:t>
            </a:r>
            <a:endParaRPr kumimoji="1" lang="ja-JP" altLang="en-US" dirty="0">
              <a:solidFill>
                <a:srgbClr val="002060"/>
              </a:solidFill>
              <a:latin typeface="Meiryo UI" panose="020B0604030504040204" pitchFamily="50" charset="-128"/>
              <a:ea typeface="Meiryo UI" panose="020B0604030504040204" pitchFamily="50" charset="-128"/>
            </a:endParaRPr>
          </a:p>
        </p:txBody>
      </p:sp>
      <p:grpSp>
        <p:nvGrpSpPr>
          <p:cNvPr id="27" name="グループ化 26"/>
          <p:cNvGrpSpPr/>
          <p:nvPr/>
        </p:nvGrpSpPr>
        <p:grpSpPr>
          <a:xfrm>
            <a:off x="179512" y="5567000"/>
            <a:ext cx="2250000" cy="396000"/>
            <a:chOff x="395536" y="1017778"/>
            <a:chExt cx="2250000" cy="468000"/>
          </a:xfrm>
        </p:grpSpPr>
        <p:sp>
          <p:nvSpPr>
            <p:cNvPr id="28" name="正方形/長方形 27"/>
            <p:cNvSpPr/>
            <p:nvPr/>
          </p:nvSpPr>
          <p:spPr>
            <a:xfrm>
              <a:off x="665536" y="1017778"/>
              <a:ext cx="1980000" cy="468000"/>
            </a:xfrm>
            <a:prstGeom prst="rect">
              <a:avLst/>
            </a:prstGeom>
            <a:solidFill>
              <a:srgbClr val="604A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　　　</a:t>
              </a:r>
              <a:r>
                <a:rPr kumimoji="1" lang="ja-JP" altLang="en-US" b="1" dirty="0">
                  <a:solidFill>
                    <a:schemeClr val="bg1"/>
                  </a:solidFill>
                  <a:latin typeface="Meiryo UI" panose="020B0604030504040204" pitchFamily="50" charset="-128"/>
                  <a:ea typeface="Meiryo UI" panose="020B0604030504040204" pitchFamily="50" charset="-128"/>
                </a:rPr>
                <a:t>責　務</a:t>
              </a:r>
            </a:p>
          </p:txBody>
        </p:sp>
        <p:sp>
          <p:nvSpPr>
            <p:cNvPr id="29" name="ホームベース 28"/>
            <p:cNvSpPr/>
            <p:nvPr/>
          </p:nvSpPr>
          <p:spPr>
            <a:xfrm>
              <a:off x="395536" y="1017778"/>
              <a:ext cx="540000" cy="468000"/>
            </a:xfrm>
            <a:prstGeom prst="homePlat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Meiryo UI" panose="020B0604030504040204" pitchFamily="50" charset="-128"/>
                  <a:ea typeface="Meiryo UI" panose="020B0604030504040204" pitchFamily="50" charset="-128"/>
                </a:rPr>
                <a:t>４</a:t>
              </a:r>
              <a:endParaRPr kumimoji="1" lang="ja-JP" altLang="en-US" b="1" dirty="0">
                <a:solidFill>
                  <a:srgbClr val="002060"/>
                </a:solidFill>
                <a:latin typeface="Meiryo UI" panose="020B0604030504040204" pitchFamily="50" charset="-128"/>
                <a:ea typeface="Meiryo UI" panose="020B0604030504040204" pitchFamily="50" charset="-128"/>
              </a:endParaRPr>
            </a:p>
          </p:txBody>
        </p:sp>
      </p:grpSp>
      <p:sp>
        <p:nvSpPr>
          <p:cNvPr id="20" name="正方形/長方形 19"/>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5</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1033466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395536" y="476672"/>
            <a:ext cx="8460000" cy="6264696"/>
          </a:xfrm>
          <a:prstGeom prst="roundRect">
            <a:avLst>
              <a:gd name="adj" fmla="val 1931"/>
            </a:avLst>
          </a:prstGeom>
          <a:solidFill>
            <a:srgbClr val="F8F7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600" b="1" dirty="0">
              <a:solidFill>
                <a:schemeClr val="tx1"/>
              </a:solidFill>
              <a:latin typeface="Meiryo UI" panose="020B0604030504040204" pitchFamily="50" charset="-128"/>
              <a:ea typeface="Meiryo UI" panose="020B0604030504040204" pitchFamily="50" charset="-128"/>
            </a:endParaRPr>
          </a:p>
          <a:p>
            <a:pPr marL="185738">
              <a:spcBef>
                <a:spcPts val="600"/>
              </a:spcBef>
            </a:pPr>
            <a:endParaRPr lang="en-US" altLang="ja-JP" dirty="0">
              <a:solidFill>
                <a:schemeClr val="tx1"/>
              </a:solidFill>
              <a:latin typeface="Meiryo UI" panose="020B0604030504040204" pitchFamily="50" charset="-128"/>
              <a:ea typeface="Meiryo UI" panose="020B0604030504040204" pitchFamily="50" charset="-128"/>
            </a:endParaRPr>
          </a:p>
          <a:p>
            <a:pPr marL="185738">
              <a:spcBef>
                <a:spcPts val="600"/>
              </a:spcBef>
            </a:pPr>
            <a:endParaRPr lang="en-US" altLang="ja-JP" dirty="0">
              <a:solidFill>
                <a:schemeClr val="tx1"/>
              </a:solidFill>
              <a:latin typeface="Meiryo UI" panose="020B0604030504040204" pitchFamily="50" charset="-128"/>
              <a:ea typeface="Meiryo UI" panose="020B0604030504040204" pitchFamily="50" charset="-128"/>
            </a:endParaRPr>
          </a:p>
          <a:p>
            <a:pPr marL="185738">
              <a:spcBef>
                <a:spcPts val="600"/>
              </a:spcBef>
            </a:pPr>
            <a:endParaRPr lang="en-US" altLang="ja-JP" sz="1050" b="1" dirty="0">
              <a:solidFill>
                <a:schemeClr val="tx1"/>
              </a:solidFill>
              <a:latin typeface="Meiryo UI" panose="020B0604030504040204" pitchFamily="50" charset="-128"/>
              <a:ea typeface="Meiryo UI" panose="020B0604030504040204" pitchFamily="50" charset="-128"/>
            </a:endParaRPr>
          </a:p>
          <a:p>
            <a:pPr marL="185738">
              <a:spcBef>
                <a:spcPts val="600"/>
              </a:spcBef>
            </a:pPr>
            <a:r>
              <a:rPr lang="ja-JP" altLang="en-US" sz="1050" b="1" dirty="0">
                <a:solidFill>
                  <a:schemeClr val="tx1"/>
                </a:solidFill>
                <a:latin typeface="Meiryo UI" panose="020B0604030504040204" pitchFamily="50" charset="-128"/>
                <a:ea typeface="Meiryo UI" panose="020B0604030504040204" pitchFamily="50" charset="-128"/>
              </a:rPr>
              <a:t>  </a:t>
            </a:r>
            <a:endParaRPr lang="en-US" altLang="ja-JP" sz="1050" b="1" dirty="0" smtClean="0">
              <a:solidFill>
                <a:schemeClr val="tx1"/>
              </a:solidFill>
              <a:latin typeface="Meiryo UI" panose="020B0604030504040204" pitchFamily="50" charset="-128"/>
              <a:ea typeface="Meiryo UI" panose="020B0604030504040204" pitchFamily="50" charset="-128"/>
            </a:endParaRPr>
          </a:p>
          <a:p>
            <a:pPr marL="185738">
              <a:spcBef>
                <a:spcPts val="600"/>
              </a:spcBef>
            </a:pPr>
            <a:endParaRPr lang="en-US" altLang="ja-JP" sz="1050" b="1" dirty="0">
              <a:solidFill>
                <a:schemeClr val="tx1"/>
              </a:solidFill>
              <a:latin typeface="Meiryo UI" panose="020B0604030504040204" pitchFamily="50" charset="-128"/>
              <a:ea typeface="Meiryo UI" panose="020B0604030504040204" pitchFamily="50" charset="-128"/>
            </a:endParaRPr>
          </a:p>
          <a:p>
            <a:pPr marL="185738">
              <a:spcBef>
                <a:spcPts val="600"/>
              </a:spcBef>
            </a:pPr>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a:solidFill>
                  <a:srgbClr val="002060"/>
                </a:solidFill>
                <a:latin typeface="Meiryo UI" panose="020B0604030504040204" pitchFamily="50" charset="-128"/>
                <a:ea typeface="Meiryo UI" panose="020B0604030504040204" pitchFamily="50" charset="-128"/>
              </a:rPr>
              <a:t>①　会議の設置</a:t>
            </a:r>
            <a:endParaRPr lang="en-US" altLang="ja-JP" b="1" dirty="0">
              <a:solidFill>
                <a:srgbClr val="002060"/>
              </a:solidFill>
              <a:latin typeface="Meiryo UI" panose="020B0604030504040204" pitchFamily="50" charset="-128"/>
              <a:ea typeface="Meiryo UI" panose="020B0604030504040204" pitchFamily="50" charset="-128"/>
            </a:endParaRPr>
          </a:p>
          <a:p>
            <a:pPr marL="185738">
              <a:spcBef>
                <a:spcPts val="600"/>
              </a:spcBef>
            </a:pPr>
            <a:r>
              <a:rPr lang="ja-JP" altLang="en-US" dirty="0">
                <a:solidFill>
                  <a:srgbClr val="002060"/>
                </a:solidFill>
                <a:latin typeface="Meiryo UI" panose="020B0604030504040204" pitchFamily="50" charset="-128"/>
                <a:ea typeface="Meiryo UI" panose="020B0604030504040204" pitchFamily="50" charset="-128"/>
              </a:rPr>
              <a:t>　　　・　大阪府と大阪市の一体的な行政運営を推進することを目的として設置</a:t>
            </a:r>
            <a:r>
              <a:rPr lang="ja-JP" altLang="en-US" sz="1050" b="1" dirty="0">
                <a:solidFill>
                  <a:srgbClr val="002060"/>
                </a:solidFill>
                <a:latin typeface="Meiryo UI" panose="020B0604030504040204" pitchFamily="50" charset="-128"/>
                <a:ea typeface="Meiryo UI" panose="020B0604030504040204" pitchFamily="50" charset="-128"/>
              </a:rPr>
              <a:t>  </a:t>
            </a:r>
            <a:endParaRPr lang="en-US" altLang="ja-JP" sz="1050" b="1" dirty="0">
              <a:solidFill>
                <a:srgbClr val="002060"/>
              </a:solidFill>
              <a:latin typeface="Meiryo UI" panose="020B0604030504040204" pitchFamily="50" charset="-128"/>
              <a:ea typeface="Meiryo UI" panose="020B0604030504040204" pitchFamily="50" charset="-128"/>
            </a:endParaRPr>
          </a:p>
          <a:p>
            <a:pPr marL="185738">
              <a:spcBef>
                <a:spcPts val="300"/>
              </a:spcBef>
            </a:pPr>
            <a:r>
              <a:rPr lang="ja-JP" altLang="en-US" b="1" dirty="0">
                <a:solidFill>
                  <a:srgbClr val="002060"/>
                </a:solidFill>
                <a:latin typeface="Meiryo UI" panose="020B0604030504040204" pitchFamily="50" charset="-128"/>
                <a:ea typeface="Meiryo UI" panose="020B0604030504040204" pitchFamily="50" charset="-128"/>
              </a:rPr>
              <a:t>　</a:t>
            </a:r>
            <a:endParaRPr lang="en-US" altLang="ja-JP" b="1" dirty="0">
              <a:solidFill>
                <a:srgbClr val="002060"/>
              </a:solidFill>
              <a:latin typeface="Meiryo UI" panose="020B0604030504040204" pitchFamily="50" charset="-128"/>
              <a:ea typeface="Meiryo UI" panose="020B0604030504040204" pitchFamily="50" charset="-128"/>
            </a:endParaRPr>
          </a:p>
          <a:p>
            <a:pPr marL="185738">
              <a:spcBef>
                <a:spcPts val="600"/>
              </a:spcBef>
            </a:pPr>
            <a:r>
              <a:rPr lang="ja-JP" altLang="en-US" b="1" dirty="0">
                <a:solidFill>
                  <a:srgbClr val="002060"/>
                </a:solidFill>
                <a:latin typeface="Meiryo UI" panose="020B0604030504040204" pitchFamily="50" charset="-128"/>
                <a:ea typeface="Meiryo UI" panose="020B0604030504040204" pitchFamily="50" charset="-128"/>
              </a:rPr>
              <a:t>　②　会議の組織</a:t>
            </a:r>
            <a:endParaRPr lang="en-US" altLang="ja-JP" b="1" dirty="0">
              <a:solidFill>
                <a:srgbClr val="002060"/>
              </a:solidFill>
              <a:latin typeface="Meiryo UI" panose="020B0604030504040204" pitchFamily="50" charset="-128"/>
              <a:ea typeface="Meiryo UI" panose="020B0604030504040204" pitchFamily="50" charset="-128"/>
            </a:endParaRPr>
          </a:p>
          <a:p>
            <a:pPr marL="185738">
              <a:spcBef>
                <a:spcPts val="600"/>
              </a:spcBef>
            </a:pPr>
            <a:r>
              <a:rPr lang="ja-JP" altLang="en-US" dirty="0">
                <a:solidFill>
                  <a:srgbClr val="002060"/>
                </a:solidFill>
                <a:latin typeface="Meiryo UI" panose="020B0604030504040204" pitchFamily="50" charset="-128"/>
                <a:ea typeface="Meiryo UI" panose="020B0604030504040204" pitchFamily="50" charset="-128"/>
              </a:rPr>
              <a:t>　　　・　本部長：知事　　副本部長：市長</a:t>
            </a:r>
            <a:endParaRPr lang="en-US" altLang="ja-JP" dirty="0">
              <a:solidFill>
                <a:srgbClr val="002060"/>
              </a:solidFill>
              <a:latin typeface="Meiryo UI" panose="020B0604030504040204" pitchFamily="50" charset="-128"/>
              <a:ea typeface="Meiryo UI" panose="020B0604030504040204" pitchFamily="50" charset="-128"/>
            </a:endParaRPr>
          </a:p>
          <a:p>
            <a:pPr marL="185738"/>
            <a:r>
              <a:rPr lang="ja-JP" altLang="en-US" dirty="0">
                <a:solidFill>
                  <a:srgbClr val="002060"/>
                </a:solidFill>
                <a:latin typeface="Meiryo UI" panose="020B0604030504040204" pitchFamily="50" charset="-128"/>
                <a:ea typeface="Meiryo UI" panose="020B0604030504040204" pitchFamily="50" charset="-128"/>
              </a:rPr>
              <a:t>　　　・　本部長は、会議の事務を掌理し、会議を代表する</a:t>
            </a:r>
            <a:endParaRPr lang="en-US" altLang="ja-JP" sz="1050" dirty="0">
              <a:solidFill>
                <a:srgbClr val="002060"/>
              </a:solidFill>
              <a:latin typeface="Meiryo UI" panose="020B0604030504040204" pitchFamily="50" charset="-128"/>
              <a:ea typeface="Meiryo UI" panose="020B0604030504040204" pitchFamily="50" charset="-128"/>
            </a:endParaRPr>
          </a:p>
          <a:p>
            <a:pPr marL="185738">
              <a:spcBef>
                <a:spcPts val="300"/>
              </a:spcBef>
            </a:pPr>
            <a:r>
              <a:rPr lang="ja-JP" altLang="en-US" sz="1050" b="1" dirty="0">
                <a:solidFill>
                  <a:srgbClr val="002060"/>
                </a:solidFill>
                <a:latin typeface="Meiryo UI" panose="020B0604030504040204" pitchFamily="50" charset="-128"/>
                <a:ea typeface="Meiryo UI" panose="020B0604030504040204" pitchFamily="50" charset="-128"/>
              </a:rPr>
              <a:t>  </a:t>
            </a:r>
            <a:endParaRPr lang="en-US" altLang="ja-JP" sz="1050" b="1" dirty="0">
              <a:solidFill>
                <a:srgbClr val="002060"/>
              </a:solidFill>
              <a:latin typeface="Meiryo UI" panose="020B0604030504040204" pitchFamily="50" charset="-128"/>
              <a:ea typeface="Meiryo UI" panose="020B0604030504040204" pitchFamily="50" charset="-128"/>
            </a:endParaRPr>
          </a:p>
          <a:p>
            <a:pPr marL="185738">
              <a:spcBef>
                <a:spcPts val="600"/>
              </a:spcBef>
            </a:pPr>
            <a:r>
              <a:rPr lang="ja-JP" altLang="en-US" b="1" dirty="0">
                <a:solidFill>
                  <a:srgbClr val="002060"/>
                </a:solidFill>
                <a:latin typeface="Meiryo UI" panose="020B0604030504040204" pitchFamily="50" charset="-128"/>
                <a:ea typeface="Meiryo UI" panose="020B0604030504040204" pitchFamily="50" charset="-128"/>
              </a:rPr>
              <a:t>　③　会議の運営</a:t>
            </a:r>
            <a:endParaRPr lang="en-US" altLang="ja-JP" b="1" dirty="0">
              <a:solidFill>
                <a:srgbClr val="002060"/>
              </a:solidFill>
              <a:latin typeface="Meiryo UI" panose="020B0604030504040204" pitchFamily="50" charset="-128"/>
              <a:ea typeface="Meiryo UI" panose="020B0604030504040204" pitchFamily="50" charset="-128"/>
            </a:endParaRPr>
          </a:p>
          <a:p>
            <a:pPr marL="185738">
              <a:spcBef>
                <a:spcPts val="600"/>
              </a:spcBef>
            </a:pPr>
            <a:r>
              <a:rPr lang="ja-JP" altLang="en-US" dirty="0">
                <a:solidFill>
                  <a:srgbClr val="002060"/>
                </a:solidFill>
                <a:latin typeface="Meiryo UI" panose="020B0604030504040204" pitchFamily="50" charset="-128"/>
                <a:ea typeface="Meiryo UI" panose="020B0604030504040204" pitchFamily="50" charset="-128"/>
              </a:rPr>
              <a:t>　　　（会議の議事）</a:t>
            </a:r>
            <a:endParaRPr lang="en-US" altLang="ja-JP" dirty="0">
              <a:solidFill>
                <a:srgbClr val="002060"/>
              </a:solidFill>
              <a:latin typeface="Meiryo UI" panose="020B0604030504040204" pitchFamily="50" charset="-128"/>
              <a:ea typeface="Meiryo UI" panose="020B0604030504040204" pitchFamily="50" charset="-128"/>
            </a:endParaRPr>
          </a:p>
          <a:p>
            <a:pPr marL="185738">
              <a:spcBef>
                <a:spcPts val="300"/>
              </a:spcBef>
            </a:pPr>
            <a:r>
              <a:rPr lang="ja-JP" altLang="en-US" dirty="0">
                <a:solidFill>
                  <a:srgbClr val="002060"/>
                </a:solidFill>
                <a:latin typeface="Meiryo UI" panose="020B0604030504040204" pitchFamily="50" charset="-128"/>
                <a:ea typeface="Meiryo UI" panose="020B0604030504040204" pitchFamily="50" charset="-128"/>
              </a:rPr>
              <a:t>　　　・　</a:t>
            </a:r>
            <a:r>
              <a:rPr lang="ja-JP" altLang="en-US" dirty="0" smtClean="0">
                <a:solidFill>
                  <a:srgbClr val="002060"/>
                </a:solidFill>
                <a:latin typeface="Meiryo UI" panose="020B0604030504040204" pitchFamily="50" charset="-128"/>
                <a:ea typeface="Meiryo UI" panose="020B0604030504040204" pitchFamily="50" charset="-128"/>
              </a:rPr>
              <a:t>構成員</a:t>
            </a:r>
            <a:r>
              <a:rPr lang="ja-JP" altLang="en-US" dirty="0">
                <a:solidFill>
                  <a:srgbClr val="002060"/>
                </a:solidFill>
                <a:latin typeface="Meiryo UI" panose="020B0604030504040204" pitchFamily="50" charset="-128"/>
                <a:ea typeface="Meiryo UI" panose="020B0604030504040204" pitchFamily="50" charset="-128"/>
              </a:rPr>
              <a:t>は議論を尽くして合意に努める</a:t>
            </a:r>
            <a:r>
              <a:rPr lang="ja-JP" altLang="en-US" dirty="0" smtClean="0">
                <a:solidFill>
                  <a:srgbClr val="002060"/>
                </a:solidFill>
                <a:latin typeface="Meiryo UI" panose="020B0604030504040204" pitchFamily="50" charset="-128"/>
                <a:ea typeface="Meiryo UI" panose="020B0604030504040204" pitchFamily="50" charset="-128"/>
              </a:rPr>
              <a:t>ものとする</a:t>
            </a:r>
            <a:endParaRPr lang="en-US" altLang="ja-JP" dirty="0" smtClean="0">
              <a:solidFill>
                <a:srgbClr val="002060"/>
              </a:solidFill>
              <a:latin typeface="Meiryo UI" panose="020B0604030504040204" pitchFamily="50" charset="-128"/>
              <a:ea typeface="Meiryo UI" panose="020B0604030504040204" pitchFamily="50" charset="-128"/>
            </a:endParaRPr>
          </a:p>
          <a:p>
            <a:pPr marL="185738">
              <a:spcBef>
                <a:spcPts val="300"/>
              </a:spcBef>
            </a:pPr>
            <a:r>
              <a:rPr lang="ja-JP" altLang="en-US" sz="1050" dirty="0">
                <a:solidFill>
                  <a:srgbClr val="002060"/>
                </a:solidFill>
                <a:latin typeface="Meiryo UI" panose="020B0604030504040204" pitchFamily="50" charset="-128"/>
                <a:ea typeface="Meiryo UI" panose="020B0604030504040204" pitchFamily="50" charset="-128"/>
              </a:rPr>
              <a:t>　　</a:t>
            </a:r>
            <a:endParaRPr lang="en-US" altLang="ja-JP" sz="1050" dirty="0">
              <a:solidFill>
                <a:srgbClr val="002060"/>
              </a:solidFill>
              <a:latin typeface="Meiryo UI" panose="020B0604030504040204" pitchFamily="50" charset="-128"/>
              <a:ea typeface="Meiryo UI" panose="020B0604030504040204" pitchFamily="50" charset="-128"/>
            </a:endParaRPr>
          </a:p>
          <a:p>
            <a:pPr marL="185738"/>
            <a:r>
              <a:rPr lang="ja-JP" altLang="en-US" dirty="0">
                <a:solidFill>
                  <a:srgbClr val="002060"/>
                </a:solidFill>
                <a:latin typeface="Meiryo UI" panose="020B0604030504040204" pitchFamily="50" charset="-128"/>
                <a:ea typeface="Meiryo UI" panose="020B0604030504040204" pitchFamily="50" charset="-128"/>
              </a:rPr>
              <a:t>　　　（進捗管理）</a:t>
            </a:r>
            <a:endParaRPr lang="en-US" altLang="ja-JP" dirty="0">
              <a:solidFill>
                <a:srgbClr val="002060"/>
              </a:solidFill>
              <a:latin typeface="Meiryo UI" panose="020B0604030504040204" pitchFamily="50" charset="-128"/>
              <a:ea typeface="Meiryo UI" panose="020B0604030504040204" pitchFamily="50" charset="-128"/>
            </a:endParaRPr>
          </a:p>
          <a:p>
            <a:pPr marL="185738"/>
            <a:r>
              <a:rPr lang="ja-JP" altLang="en-US" dirty="0">
                <a:solidFill>
                  <a:srgbClr val="002060"/>
                </a:solidFill>
                <a:latin typeface="Meiryo UI" panose="020B0604030504040204" pitchFamily="50" charset="-128"/>
                <a:ea typeface="Meiryo UI" panose="020B0604030504040204" pitchFamily="50" charset="-128"/>
              </a:rPr>
              <a:t>　　　・　会議において</a:t>
            </a:r>
            <a:r>
              <a:rPr lang="ja-JP" altLang="en-US" dirty="0" smtClean="0">
                <a:solidFill>
                  <a:srgbClr val="002060"/>
                </a:solidFill>
                <a:latin typeface="Meiryo UI" panose="020B0604030504040204" pitchFamily="50" charset="-128"/>
                <a:ea typeface="Meiryo UI" panose="020B0604030504040204" pitchFamily="50" charset="-128"/>
              </a:rPr>
              <a:t>、</a:t>
            </a:r>
            <a:r>
              <a:rPr lang="ja-JP" altLang="en-US" dirty="0">
                <a:solidFill>
                  <a:srgbClr val="002060"/>
                </a:solidFill>
                <a:latin typeface="Meiryo UI" panose="020B0604030504040204" pitchFamily="50" charset="-128"/>
                <a:ea typeface="Meiryo UI" panose="020B0604030504040204" pitchFamily="50" charset="-128"/>
              </a:rPr>
              <a:t>合意</a:t>
            </a:r>
            <a:r>
              <a:rPr lang="ja-JP" altLang="en-US" dirty="0" smtClean="0">
                <a:solidFill>
                  <a:srgbClr val="002060"/>
                </a:solidFill>
                <a:latin typeface="Meiryo UI" panose="020B0604030504040204" pitchFamily="50" charset="-128"/>
                <a:ea typeface="Meiryo UI" panose="020B0604030504040204" pitchFamily="50" charset="-128"/>
              </a:rPr>
              <a:t>事項</a:t>
            </a:r>
            <a:r>
              <a:rPr lang="ja-JP" altLang="en-US" dirty="0">
                <a:solidFill>
                  <a:srgbClr val="002060"/>
                </a:solidFill>
                <a:latin typeface="Meiryo UI" panose="020B0604030504040204" pitchFamily="50" charset="-128"/>
                <a:ea typeface="Meiryo UI" panose="020B0604030504040204" pitchFamily="50" charset="-128"/>
              </a:rPr>
              <a:t>についての進捗状況の管理を行う</a:t>
            </a:r>
            <a:endParaRPr lang="en-US" altLang="ja-JP" b="1" dirty="0">
              <a:solidFill>
                <a:srgbClr val="002060"/>
              </a:solidFill>
              <a:latin typeface="ＭＳ ゴシック" panose="020B0609070205080204" pitchFamily="49" charset="-128"/>
              <a:ea typeface="ＭＳ ゴシック" panose="020B0609070205080204" pitchFamily="49" charset="-128"/>
            </a:endParaRPr>
          </a:p>
          <a:p>
            <a:endParaRPr lang="en-US" altLang="ja-JP" b="1" dirty="0">
              <a:solidFill>
                <a:srgbClr val="002060"/>
              </a:solidFill>
              <a:latin typeface="ＭＳ ゴシック" panose="020B0609070205080204" pitchFamily="49" charset="-128"/>
              <a:ea typeface="ＭＳ ゴシック" panose="020B0609070205080204" pitchFamily="49" charset="-128"/>
            </a:endParaRPr>
          </a:p>
          <a:p>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14883313-7C1C-44B6-96B9-971B1BCEE912}"/>
              </a:ext>
            </a:extLst>
          </p:cNvPr>
          <p:cNvSpPr/>
          <p:nvPr/>
        </p:nvSpPr>
        <p:spPr>
          <a:xfrm>
            <a:off x="899592" y="1052736"/>
            <a:ext cx="7632848" cy="936104"/>
          </a:xfrm>
          <a:prstGeom prst="rect">
            <a:avLst/>
          </a:prstGeom>
          <a:solidFill>
            <a:schemeClr val="accent1">
              <a:lumMod val="20000"/>
              <a:lumOff val="80000"/>
            </a:schemeClr>
          </a:solidFill>
          <a:ln>
            <a:prstDash val="dash"/>
          </a:ln>
        </p:spPr>
        <p:style>
          <a:lnRef idx="1">
            <a:schemeClr val="accent5"/>
          </a:lnRef>
          <a:fillRef idx="2">
            <a:schemeClr val="accent5"/>
          </a:fillRef>
          <a:effectRef idx="1">
            <a:schemeClr val="accent5"/>
          </a:effectRef>
          <a:fontRef idx="minor">
            <a:schemeClr val="dk1"/>
          </a:fontRef>
        </p:style>
        <p:txBody>
          <a:bodyPr lIns="180000" rtlCol="0" anchor="ctr"/>
          <a:lstStyle/>
          <a:p>
            <a:pPr marL="0" indent="0">
              <a:spcBef>
                <a:spcPts val="300"/>
              </a:spcBef>
              <a:buNone/>
            </a:pPr>
            <a:r>
              <a:rPr lang="ja-JP" altLang="en-US" b="1" dirty="0">
                <a:solidFill>
                  <a:srgbClr val="002060"/>
                </a:solidFill>
                <a:latin typeface="Meiryo UI" panose="020B0604030504040204" pitchFamily="50" charset="-128"/>
                <a:ea typeface="Meiryo UI" panose="020B0604030504040204" pitchFamily="50" charset="-128"/>
              </a:rPr>
              <a:t>大阪の成長・発展の基本的な方針等</a:t>
            </a:r>
            <a:r>
              <a:rPr lang="ja-JP" altLang="en-US" b="1" dirty="0" smtClean="0">
                <a:solidFill>
                  <a:srgbClr val="002060"/>
                </a:solidFill>
                <a:latin typeface="Meiryo UI" panose="020B0604030504040204" pitchFamily="50" charset="-128"/>
                <a:ea typeface="Meiryo UI" panose="020B0604030504040204" pitchFamily="50" charset="-128"/>
              </a:rPr>
              <a:t>を協議する</a:t>
            </a:r>
            <a:r>
              <a:rPr lang="ja-JP" altLang="en-US" b="1" dirty="0">
                <a:solidFill>
                  <a:srgbClr val="002060"/>
                </a:solidFill>
                <a:latin typeface="Meiryo UI" panose="020B0604030504040204" pitchFamily="50" charset="-128"/>
                <a:ea typeface="Meiryo UI" panose="020B0604030504040204" pitchFamily="50" charset="-128"/>
              </a:rPr>
              <a:t>トップ会議として</a:t>
            </a:r>
            <a:r>
              <a:rPr lang="ja-JP" altLang="en-US" b="1" dirty="0" smtClean="0">
                <a:solidFill>
                  <a:srgbClr val="002060"/>
                </a:solidFill>
                <a:latin typeface="Meiryo UI" panose="020B0604030504040204" pitchFamily="50" charset="-128"/>
                <a:ea typeface="Meiryo UI" panose="020B0604030504040204" pitchFamily="50" charset="-128"/>
              </a:rPr>
              <a:t>、条例</a:t>
            </a:r>
            <a:r>
              <a:rPr lang="ja-JP" altLang="en-US" b="1" dirty="0">
                <a:solidFill>
                  <a:srgbClr val="002060"/>
                </a:solidFill>
                <a:latin typeface="Meiryo UI" panose="020B0604030504040204" pitchFamily="50" charset="-128"/>
                <a:ea typeface="Meiryo UI" panose="020B0604030504040204" pitchFamily="50" charset="-128"/>
              </a:rPr>
              <a:t>により、副首都推進</a:t>
            </a:r>
            <a:r>
              <a:rPr lang="ja-JP" altLang="en-US" b="1" dirty="0" smtClean="0">
                <a:solidFill>
                  <a:srgbClr val="002060"/>
                </a:solidFill>
                <a:latin typeface="Meiryo UI" panose="020B0604030504040204" pitchFamily="50" charset="-128"/>
                <a:ea typeface="Meiryo UI" panose="020B0604030504040204" pitchFamily="50" charset="-128"/>
              </a:rPr>
              <a:t>本部会議</a:t>
            </a:r>
            <a:r>
              <a:rPr lang="ja-JP" altLang="en-US" sz="1600" b="1" dirty="0" smtClean="0">
                <a:solidFill>
                  <a:srgbClr val="002060"/>
                </a:solidFill>
                <a:latin typeface="Meiryo UI" panose="020B0604030504040204" pitchFamily="50" charset="-128"/>
                <a:ea typeface="Meiryo UI" panose="020B0604030504040204" pitchFamily="50" charset="-128"/>
              </a:rPr>
              <a:t>（大阪府・大阪市の指定都市都道府県調整会議）</a:t>
            </a:r>
            <a:r>
              <a:rPr lang="ja-JP" altLang="en-US" b="1" dirty="0" smtClean="0">
                <a:solidFill>
                  <a:srgbClr val="002060"/>
                </a:solidFill>
                <a:latin typeface="Meiryo UI" panose="020B0604030504040204" pitchFamily="50" charset="-128"/>
                <a:ea typeface="Meiryo UI" panose="020B0604030504040204" pitchFamily="50" charset="-128"/>
              </a:rPr>
              <a:t>を設置</a:t>
            </a:r>
            <a:endParaRPr lang="en-US" altLang="ja-JP" b="1" dirty="0">
              <a:solidFill>
                <a:srgbClr val="002060"/>
              </a:solidFill>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179512" y="278672"/>
            <a:ext cx="4464497" cy="396000"/>
            <a:chOff x="395536" y="1017778"/>
            <a:chExt cx="2559996" cy="468000"/>
          </a:xfrm>
        </p:grpSpPr>
        <p:sp>
          <p:nvSpPr>
            <p:cNvPr id="5" name="正方形/長方形 4"/>
            <p:cNvSpPr/>
            <p:nvPr/>
          </p:nvSpPr>
          <p:spPr>
            <a:xfrm>
              <a:off x="519407" y="1017778"/>
              <a:ext cx="2436125" cy="468000"/>
            </a:xfrm>
            <a:prstGeom prst="rect">
              <a:avLst/>
            </a:prstGeom>
            <a:solidFill>
              <a:srgbClr val="604A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rPr>
                <a:t>　　　</a:t>
              </a:r>
              <a:r>
                <a:rPr lang="ja-JP" altLang="en-US" b="1" dirty="0">
                  <a:solidFill>
                    <a:schemeClr val="bg1"/>
                  </a:solidFill>
                  <a:latin typeface="Meiryo UI" panose="020B0604030504040204" pitchFamily="50" charset="-128"/>
                  <a:ea typeface="Meiryo UI" panose="020B0604030504040204" pitchFamily="50" charset="-128"/>
                </a:rPr>
                <a:t>副首都推進</a:t>
              </a:r>
              <a:r>
                <a:rPr lang="ja-JP" altLang="en-US" b="1" dirty="0" smtClean="0">
                  <a:solidFill>
                    <a:schemeClr val="bg1"/>
                  </a:solidFill>
                  <a:latin typeface="Meiryo UI" panose="020B0604030504040204" pitchFamily="50" charset="-128"/>
                  <a:ea typeface="Meiryo UI" panose="020B0604030504040204" pitchFamily="50" charset="-128"/>
                </a:rPr>
                <a:t>本部（大阪府市）会議</a:t>
              </a:r>
              <a:endParaRPr lang="zh-TW" altLang="en-US" b="1" dirty="0">
                <a:solidFill>
                  <a:schemeClr val="bg1"/>
                </a:solidFill>
                <a:latin typeface="Meiryo UI" panose="020B0604030504040204" pitchFamily="50" charset="-128"/>
                <a:ea typeface="Meiryo UI" panose="020B0604030504040204" pitchFamily="50" charset="-128"/>
              </a:endParaRPr>
            </a:p>
          </p:txBody>
        </p:sp>
        <p:sp>
          <p:nvSpPr>
            <p:cNvPr id="6" name="ホームベース 5"/>
            <p:cNvSpPr/>
            <p:nvPr/>
          </p:nvSpPr>
          <p:spPr>
            <a:xfrm>
              <a:off x="395536" y="1017778"/>
              <a:ext cx="309642" cy="468000"/>
            </a:xfrm>
            <a:prstGeom prst="homePlat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2060"/>
                  </a:solidFill>
                  <a:latin typeface="Meiryo UI" panose="020B0604030504040204" pitchFamily="50" charset="-128"/>
                  <a:ea typeface="Meiryo UI" panose="020B0604030504040204" pitchFamily="50" charset="-128"/>
                </a:rPr>
                <a:t>５</a:t>
              </a:r>
              <a:endParaRPr kumimoji="1" lang="ja-JP" altLang="en-US" b="1" dirty="0">
                <a:solidFill>
                  <a:srgbClr val="002060"/>
                </a:solidFill>
                <a:latin typeface="Meiryo UI" panose="020B0604030504040204" pitchFamily="50" charset="-128"/>
                <a:ea typeface="Meiryo UI" panose="020B0604030504040204" pitchFamily="50" charset="-128"/>
              </a:endParaRPr>
            </a:p>
          </p:txBody>
        </p:sp>
      </p:grpSp>
      <p:sp>
        <p:nvSpPr>
          <p:cNvPr id="7" name="正方形/長方形 6"/>
          <p:cNvSpPr/>
          <p:nvPr/>
        </p:nvSpPr>
        <p:spPr>
          <a:xfrm>
            <a:off x="8773140" y="6485672"/>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6</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130492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dirty="0">
            <a:solidFill>
              <a:srgbClr val="00206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0C22DA-4779-43C0-9BAC-08E3D8A497EB}">
  <ds:schemaRefs>
    <ds:schemaRef ds:uri="http://schemas.microsoft.com/sharepoint/v3/contenttype/forms"/>
  </ds:schemaRefs>
</ds:datastoreItem>
</file>

<file path=customXml/itemProps2.xml><?xml version="1.0" encoding="utf-8"?>
<ds:datastoreItem xmlns:ds="http://schemas.openxmlformats.org/officeDocument/2006/customXml" ds:itemID="{E55A2863-7785-469C-B3B1-F2A678251D79}">
  <ds:schemaRefs>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2be2acaf-88a6-4029-b366-c28176c79890"/>
    <ds:schemaRef ds:uri="http://purl.org/dc/elements/1.1/"/>
    <ds:schemaRef ds:uri="http://www.w3.org/XML/1998/namespace"/>
    <ds:schemaRef ds:uri="http://purl.org/dc/dcmitype/"/>
    <ds:schemaRef ds:uri="http://purl.org/dc/terms/"/>
  </ds:schemaRefs>
</ds:datastoreItem>
</file>

<file path=customXml/itemProps3.xml><?xml version="1.0" encoding="utf-8"?>
<ds:datastoreItem xmlns:ds="http://schemas.openxmlformats.org/officeDocument/2006/customXml" ds:itemID="{97DF86EC-0CBD-4103-891C-B753F36B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